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960" r:id="rId2"/>
    <p:sldId id="956" r:id="rId3"/>
    <p:sldId id="964" r:id="rId4"/>
    <p:sldId id="1164" r:id="rId5"/>
    <p:sldId id="1165" r:id="rId6"/>
    <p:sldId id="1166" r:id="rId7"/>
    <p:sldId id="1167" r:id="rId8"/>
    <p:sldId id="1168" r:id="rId9"/>
    <p:sldId id="1169" r:id="rId10"/>
    <p:sldId id="1170" r:id="rId11"/>
    <p:sldId id="1171" r:id="rId12"/>
    <p:sldId id="1172" r:id="rId13"/>
    <p:sldId id="1173" r:id="rId14"/>
    <p:sldId id="1174" r:id="rId15"/>
    <p:sldId id="1175" r:id="rId16"/>
    <p:sldId id="1176" r:id="rId17"/>
    <p:sldId id="1177" r:id="rId18"/>
    <p:sldId id="1178" r:id="rId19"/>
    <p:sldId id="1179" r:id="rId20"/>
    <p:sldId id="1180" r:id="rId21"/>
    <p:sldId id="1181" r:id="rId22"/>
    <p:sldId id="1182" r:id="rId23"/>
    <p:sldId id="1183" r:id="rId24"/>
    <p:sldId id="1184" r:id="rId25"/>
    <p:sldId id="1185" r:id="rId26"/>
    <p:sldId id="1186" r:id="rId27"/>
    <p:sldId id="1187" r:id="rId28"/>
    <p:sldId id="118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48" userDrawn="1">
          <p15:clr>
            <a:srgbClr val="A4A3A4"/>
          </p15:clr>
        </p15:guide>
        <p15:guide id="3" orient="horz" pos="12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2A0"/>
    <a:srgbClr val="9AE0FF"/>
    <a:srgbClr val="66ACD3"/>
    <a:srgbClr val="6EBFF0"/>
    <a:srgbClr val="011199"/>
    <a:srgbClr val="8FAADC"/>
    <a:srgbClr val="B9C2C9"/>
    <a:srgbClr val="E7E7E7"/>
    <a:srgbClr val="F8F8F8"/>
    <a:srgbClr val="C4C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359"/>
    <p:restoredTop sz="61220"/>
  </p:normalViewPr>
  <p:slideViewPr>
    <p:cSldViewPr snapToGrid="0" snapToObjects="1">
      <p:cViewPr varScale="1">
        <p:scale>
          <a:sx n="50" d="100"/>
          <a:sy n="50" d="100"/>
        </p:scale>
        <p:origin x="1642" y="29"/>
      </p:cViewPr>
      <p:guideLst>
        <p:guide pos="648"/>
        <p:guide orient="horz" pos="1224"/>
      </p:guideLst>
    </p:cSldViewPr>
  </p:slideViewPr>
  <p:outlineViewPr>
    <p:cViewPr>
      <p:scale>
        <a:sx n="33" d="100"/>
        <a:sy n="33" d="100"/>
      </p:scale>
      <p:origin x="0" y="-9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(May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wireless security completely redone (updated WiFi and added 4G/5G)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SSL material replaces by TLS 1.3 (up-to-date)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V8.2 (Feb 2022)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Minor corrections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54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671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87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187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762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108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6597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0549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813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9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0823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485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777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8926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865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8776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764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265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653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740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19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273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87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791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066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55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708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aia.cs.umass.edu/kurose_ross/index.php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wmf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wmf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wmf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12A0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4" y="561975"/>
            <a:ext cx="5127523" cy="193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8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Security</a:t>
            </a:r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" name="Text Box 7">
            <a:extLst>
              <a:ext uri="{FF2B5EF4-FFF2-40B4-BE49-F238E27FC236}">
                <a16:creationId xmlns:a16="http://schemas.microsoft.com/office/drawing/2014/main" id="{C0B390AC-6947-3AA9-393C-A1EF85A3F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708" y="6020834"/>
            <a:ext cx="566110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latin typeface="+mn-lt"/>
              </a:rPr>
              <a:t>Acknowledgement: Based on the textbook’s website: </a:t>
            </a:r>
            <a:r>
              <a:rPr lang="en-US" altLang="en-US" sz="2000" dirty="0">
                <a:latin typeface="+mn-lt"/>
                <a:hlinkClick r:id="rId4"/>
              </a:rPr>
              <a:t>https://gaia.cs.umass.edu/kurose_ross/index.php</a:t>
            </a:r>
            <a:r>
              <a:rPr lang="en-US" alt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Breaking an encryption scheme</a:t>
            </a:r>
            <a:endParaRPr lang="en-US" sz="4400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B9FFFFE1-D802-1748-BFAC-D0920ABBEBAF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586949"/>
            <a:ext cx="5006009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</a:rPr>
              <a:t>cipher-text only attack: </a:t>
            </a:r>
            <a:r>
              <a:rPr lang="en-US" sz="3200" dirty="0"/>
              <a:t>Trudy has ciphertext she can analyze</a:t>
            </a:r>
          </a:p>
          <a:p>
            <a:r>
              <a:rPr lang="en-US" sz="3200" dirty="0">
                <a:solidFill>
                  <a:srgbClr val="C00000"/>
                </a:solidFill>
              </a:rPr>
              <a:t>two approaches:</a:t>
            </a:r>
          </a:p>
          <a:p>
            <a:pPr lvl="1"/>
            <a:r>
              <a:rPr lang="en-US" sz="3200" dirty="0"/>
              <a:t>brute force: search through all </a:t>
            </a:r>
            <a:r>
              <a:rPr lang="en-US" sz="2800" dirty="0"/>
              <a:t>keys </a:t>
            </a:r>
          </a:p>
          <a:p>
            <a:pPr lvl="1"/>
            <a:r>
              <a:rPr lang="en-US" sz="2800" dirty="0"/>
              <a:t>statistical analysis</a:t>
            </a:r>
          </a:p>
        </p:txBody>
      </p:sp>
      <p:sp>
        <p:nvSpPr>
          <p:cNvPr id="35" name="Rectangle 4">
            <a:extLst>
              <a:ext uri="{FF2B5EF4-FFF2-40B4-BE49-F238E27FC236}">
                <a16:creationId xmlns:a16="http://schemas.microsoft.com/office/drawing/2014/main" id="{42A404FF-A272-674C-BE1D-A2017B786F34}"/>
              </a:ext>
            </a:extLst>
          </p:cNvPr>
          <p:cNvSpPr txBox="1">
            <a:spLocks noChangeArrowheads="1"/>
          </p:cNvSpPr>
          <p:nvPr/>
        </p:nvSpPr>
        <p:spPr>
          <a:xfrm>
            <a:off x="6374295" y="1586950"/>
            <a:ext cx="5181601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</a:rPr>
              <a:t>known-plaintext attack: </a:t>
            </a:r>
            <a:r>
              <a:rPr lang="en-US" sz="3200" dirty="0"/>
              <a:t>Trudy has plaintext corresponding to ciphertext</a:t>
            </a:r>
          </a:p>
          <a:p>
            <a:pPr lvl="1"/>
            <a:r>
              <a:rPr lang="en-US" sz="2800" i="1" dirty="0"/>
              <a:t>e.g., </a:t>
            </a:r>
            <a:r>
              <a:rPr lang="en-US" sz="2800" dirty="0"/>
              <a:t>in monoalphabetic cipher, Trudy determines pairings for a,l,i,c,e,b,o,</a:t>
            </a:r>
          </a:p>
          <a:p>
            <a:r>
              <a:rPr lang="en-US" sz="3200" dirty="0">
                <a:solidFill>
                  <a:srgbClr val="C00000"/>
                </a:solidFill>
              </a:rPr>
              <a:t>chosen-plaintext attack: </a:t>
            </a:r>
            <a:r>
              <a:rPr lang="en-US" sz="3200" dirty="0"/>
              <a:t>Trudy can get ciphertext for chosen plaintext</a:t>
            </a:r>
          </a:p>
          <a:p>
            <a:pPr>
              <a:buFont typeface="Wingdings" charset="0"/>
              <a:buNone/>
            </a:pPr>
            <a:endParaRPr lang="en-US" dirty="0"/>
          </a:p>
        </p:txBody>
      </p:sp>
      <p:sp>
        <p:nvSpPr>
          <p:cNvPr id="37" name="Slide Number Placeholder 2">
            <a:extLst>
              <a:ext uri="{FF2B5EF4-FFF2-40B4-BE49-F238E27FC236}">
                <a16:creationId xmlns:a16="http://schemas.microsoft.com/office/drawing/2014/main" id="{EA96C7A9-2CD0-BA4E-803F-B253CD6DE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52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Symmetric key cryptography</a:t>
            </a:r>
            <a:endParaRPr lang="en-US" sz="4400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D734669E-61CB-D549-AB3B-9FA516F17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013" y="2469633"/>
            <a:ext cx="12795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plaintext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4339D451-1A35-EA43-A191-2CBFB5AB1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9521" y="2471779"/>
            <a:ext cx="12795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plaintext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7D16B6C-3FBA-664E-8508-1CA0809480B5}"/>
              </a:ext>
            </a:extLst>
          </p:cNvPr>
          <p:cNvGrpSpPr>
            <a:grpSpLocks/>
          </p:cNvGrpSpPr>
          <p:nvPr/>
        </p:nvGrpSpPr>
        <p:grpSpPr bwMode="auto">
          <a:xfrm>
            <a:off x="3697289" y="1564035"/>
            <a:ext cx="490538" cy="582613"/>
            <a:chOff x="203" y="1789"/>
            <a:chExt cx="309" cy="367"/>
          </a:xfrm>
        </p:grpSpPr>
        <p:sp>
          <p:nvSpPr>
            <p:cNvPr id="31" name="Text Box 9">
              <a:extLst>
                <a:ext uri="{FF2B5EF4-FFF2-40B4-BE49-F238E27FC236}">
                  <a16:creationId xmlns:a16="http://schemas.microsoft.com/office/drawing/2014/main" id="{A6D7B9C7-CE2B-2E4F-B690-78DA63F083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" y="1789"/>
              <a:ext cx="217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</a:p>
          </p:txBody>
        </p:sp>
        <p:sp>
          <p:nvSpPr>
            <p:cNvPr id="33" name="Text Box 10">
              <a:extLst>
                <a:ext uri="{FF2B5EF4-FFF2-40B4-BE49-F238E27FC236}">
                  <a16:creationId xmlns:a16="http://schemas.microsoft.com/office/drawing/2014/main" id="{CF36D666-0D47-A340-A5EE-2F56800D4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" y="1865"/>
              <a:ext cx="20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S</a:t>
              </a:r>
            </a:p>
          </p:txBody>
        </p:sp>
      </p:grpSp>
      <p:pic>
        <p:nvPicPr>
          <p:cNvPr id="10" name="Picture 11" descr="Alice">
            <a:extLst>
              <a:ext uri="{FF2B5EF4-FFF2-40B4-BE49-F238E27FC236}">
                <a16:creationId xmlns:a16="http://schemas.microsoft.com/office/drawing/2014/main" id="{0452868E-2DCB-044D-8E12-3E12E0509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787" y="1533872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3">
            <a:extLst>
              <a:ext uri="{FF2B5EF4-FFF2-40B4-BE49-F238E27FC236}">
                <a16:creationId xmlns:a16="http://schemas.microsoft.com/office/drawing/2014/main" id="{AD1F12B2-FF58-C84A-9FEE-E90ECF217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369" y="2519226"/>
            <a:ext cx="1433513" cy="86042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D91A2ABD-8921-C24C-B9A7-FD940B031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694" y="2587489"/>
            <a:ext cx="15367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encryption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algorithm</a:t>
            </a: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330108AB-253A-2F4F-B115-B277A1569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106" y="2533514"/>
            <a:ext cx="1460500" cy="85407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38440821-15F2-844A-8721-2FD8A32BB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2081" y="2598601"/>
            <a:ext cx="1604963" cy="757238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decryption 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algorithm</a:t>
            </a:r>
          </a:p>
        </p:txBody>
      </p:sp>
      <p:pic>
        <p:nvPicPr>
          <p:cNvPr id="23" name="Picture 24" descr="Bob">
            <a:extLst>
              <a:ext uri="{FF2B5EF4-FFF2-40B4-BE49-F238E27FC236}">
                <a16:creationId xmlns:a16="http://schemas.microsoft.com/office/drawing/2014/main" id="{B7CDFDA3-AD05-5641-9F13-C959774E7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583" y="1630157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Group 25">
            <a:extLst>
              <a:ext uri="{FF2B5EF4-FFF2-40B4-BE49-F238E27FC236}">
                <a16:creationId xmlns:a16="http://schemas.microsoft.com/office/drawing/2014/main" id="{06D5526A-A0B2-5B43-ABCA-4D728897DE04}"/>
              </a:ext>
            </a:extLst>
          </p:cNvPr>
          <p:cNvGrpSpPr>
            <a:grpSpLocks/>
          </p:cNvGrpSpPr>
          <p:nvPr/>
        </p:nvGrpSpPr>
        <p:grpSpPr bwMode="auto">
          <a:xfrm>
            <a:off x="7437023" y="1561686"/>
            <a:ext cx="488950" cy="568325"/>
            <a:chOff x="203" y="1789"/>
            <a:chExt cx="308" cy="358"/>
          </a:xfrm>
        </p:grpSpPr>
        <p:sp>
          <p:nvSpPr>
            <p:cNvPr id="29" name="Text Box 26">
              <a:extLst>
                <a:ext uri="{FF2B5EF4-FFF2-40B4-BE49-F238E27FC236}">
                  <a16:creationId xmlns:a16="http://schemas.microsoft.com/office/drawing/2014/main" id="{D458364F-30A7-7344-97AF-28982E1826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" y="1789"/>
              <a:ext cx="217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4388AB91-D971-914B-AF4F-86973D7BE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" y="1856"/>
              <a:ext cx="20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S</a:t>
              </a:r>
            </a:p>
          </p:txBody>
        </p:sp>
      </p:grpSp>
      <p:pic>
        <p:nvPicPr>
          <p:cNvPr id="27" name="Picture 30" descr="BS00768_[1]">
            <a:extLst>
              <a:ext uri="{FF2B5EF4-FFF2-40B4-BE49-F238E27FC236}">
                <a16:creationId xmlns:a16="http://schemas.microsoft.com/office/drawing/2014/main" id="{C0A58FD0-B1BA-6943-8103-EA9945A1A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227044" y="1686340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1" descr="BS00768_[1]">
            <a:extLst>
              <a:ext uri="{FF2B5EF4-FFF2-40B4-BE49-F238E27FC236}">
                <a16:creationId xmlns:a16="http://schemas.microsoft.com/office/drawing/2014/main" id="{79041123-EFD9-1349-B259-90D4031AD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6898033" y="1740245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57C3A9-AC99-194E-85B8-BD0A22FA2997}"/>
              </a:ext>
            </a:extLst>
          </p:cNvPr>
          <p:cNvCxnSpPr>
            <a:cxnSpLocks/>
          </p:cNvCxnSpPr>
          <p:nvPr/>
        </p:nvCxnSpPr>
        <p:spPr>
          <a:xfrm>
            <a:off x="7027307" y="2106836"/>
            <a:ext cx="0" cy="3180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58AE3B5-3946-E448-9D70-EEE25B9A2AAA}"/>
              </a:ext>
            </a:extLst>
          </p:cNvPr>
          <p:cNvCxnSpPr>
            <a:cxnSpLocks/>
          </p:cNvCxnSpPr>
          <p:nvPr/>
        </p:nvCxnSpPr>
        <p:spPr>
          <a:xfrm>
            <a:off x="3346434" y="2066125"/>
            <a:ext cx="0" cy="3180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3E9D92B-A75B-A241-89FA-02F2039EE03C}"/>
              </a:ext>
            </a:extLst>
          </p:cNvPr>
          <p:cNvCxnSpPr/>
          <p:nvPr/>
        </p:nvCxnSpPr>
        <p:spPr>
          <a:xfrm>
            <a:off x="2081048" y="2971817"/>
            <a:ext cx="8513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115FF13-B579-1348-9B44-398AED47D510}"/>
              </a:ext>
            </a:extLst>
          </p:cNvPr>
          <p:cNvCxnSpPr/>
          <p:nvPr/>
        </p:nvCxnSpPr>
        <p:spPr>
          <a:xfrm>
            <a:off x="8355952" y="2951939"/>
            <a:ext cx="8513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FC48485-D587-5C49-BD51-2D1EDE649A05}"/>
              </a:ext>
            </a:extLst>
          </p:cNvPr>
          <p:cNvCxnSpPr>
            <a:cxnSpLocks/>
          </p:cNvCxnSpPr>
          <p:nvPr/>
        </p:nvCxnSpPr>
        <p:spPr>
          <a:xfrm>
            <a:off x="4550646" y="2917428"/>
            <a:ext cx="21729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7">
            <a:extLst>
              <a:ext uri="{FF2B5EF4-FFF2-40B4-BE49-F238E27FC236}">
                <a16:creationId xmlns:a16="http://schemas.microsoft.com/office/drawing/2014/main" id="{23D78889-5D58-7B49-852E-A4D7CE204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4627" y="2476708"/>
            <a:ext cx="1455738" cy="461963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ciphertext</a:t>
            </a:r>
          </a:p>
        </p:txBody>
      </p:sp>
      <p:sp>
        <p:nvSpPr>
          <p:cNvPr id="37" name="Text Box 27">
            <a:extLst>
              <a:ext uri="{FF2B5EF4-FFF2-40B4-BE49-F238E27FC236}">
                <a16:creationId xmlns:a16="http://schemas.microsoft.com/office/drawing/2014/main" id="{2F4A5A09-FA83-434F-92C3-28E1DB3EE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2640" y="2924315"/>
            <a:ext cx="10390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C00000"/>
                </a:solidFill>
                <a:latin typeface="+mn-lt"/>
                <a:cs typeface="Arial" charset="0"/>
              </a:rPr>
              <a:t>K  (m)</a:t>
            </a:r>
          </a:p>
        </p:txBody>
      </p:sp>
      <p:sp>
        <p:nvSpPr>
          <p:cNvPr id="41" name="Text Box 28">
            <a:extLst>
              <a:ext uri="{FF2B5EF4-FFF2-40B4-BE49-F238E27FC236}">
                <a16:creationId xmlns:a16="http://schemas.microsoft.com/office/drawing/2014/main" id="{B230A58D-9373-144C-92D9-84B3F53C7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333" y="3116403"/>
            <a:ext cx="3257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S</a:t>
            </a:r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D5E2051B-B645-DE43-BBCC-96C0307D24AE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3968128"/>
            <a:ext cx="10538791" cy="2432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indent="0"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symmetric key crypto</a:t>
            </a:r>
            <a:r>
              <a:rPr lang="en-US" sz="3200" dirty="0"/>
              <a:t>: Bob and Alice share same (symmetric) key: K</a:t>
            </a:r>
          </a:p>
          <a:p>
            <a:r>
              <a:rPr lang="en-US" i="1" dirty="0"/>
              <a:t>e.g., </a:t>
            </a:r>
            <a:r>
              <a:rPr lang="en-US" dirty="0"/>
              <a:t>key is knowing substitution pattern in mono alphabetic substitution cipher</a:t>
            </a:r>
            <a:endParaRPr lang="en-US" sz="3200" dirty="0"/>
          </a:p>
          <a:p>
            <a:pPr>
              <a:buFont typeface="Wingdings" charset="0"/>
              <a:buNone/>
            </a:pPr>
            <a:r>
              <a:rPr lang="en-US" sz="3200" i="1" u="sng" dirty="0">
                <a:solidFill>
                  <a:srgbClr val="C00000"/>
                </a:solidFill>
              </a:rPr>
              <a:t>Q:</a:t>
            </a:r>
            <a:r>
              <a:rPr lang="en-US" sz="3200" i="1" dirty="0">
                <a:solidFill>
                  <a:srgbClr val="C00000"/>
                </a:solidFill>
              </a:rPr>
              <a:t> </a:t>
            </a:r>
            <a:r>
              <a:rPr lang="en-US" sz="3200" dirty="0"/>
              <a:t>how do Bob and Alice agree on key value?</a:t>
            </a:r>
            <a:endParaRPr lang="en-US" sz="3200" i="1" dirty="0"/>
          </a:p>
        </p:txBody>
      </p:sp>
      <p:sp>
        <p:nvSpPr>
          <p:cNvPr id="43" name="Slide Number Placeholder 2">
            <a:extLst>
              <a:ext uri="{FF2B5EF4-FFF2-40B4-BE49-F238E27FC236}">
                <a16:creationId xmlns:a16="http://schemas.microsoft.com/office/drawing/2014/main" id="{98A2B4F2-C89B-C344-A03B-58164B0C8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07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Simple encryption scheme</a:t>
            </a:r>
            <a:endParaRPr lang="en-US" sz="4400" dirty="0"/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38AC6FFB-FD32-C146-AB47-7F7B20F2D6AA}"/>
              </a:ext>
            </a:extLst>
          </p:cNvPr>
          <p:cNvSpPr txBox="1">
            <a:spLocks noChangeArrowheads="1"/>
          </p:cNvSpPr>
          <p:nvPr/>
        </p:nvSpPr>
        <p:spPr>
          <a:xfrm>
            <a:off x="809556" y="1199806"/>
            <a:ext cx="10680078" cy="121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i="1" dirty="0">
                <a:solidFill>
                  <a:srgbClr val="C00000"/>
                </a:solidFill>
              </a:rPr>
              <a:t>substitution cipher: </a:t>
            </a:r>
            <a:r>
              <a:rPr lang="en-US" dirty="0"/>
              <a:t>substituting one thing for another</a:t>
            </a:r>
          </a:p>
          <a:p>
            <a:pPr lvl="1">
              <a:buFont typeface="Wingdings" charset="2"/>
              <a:buChar char="§"/>
            </a:pPr>
            <a:r>
              <a:rPr lang="en-US" sz="2800" dirty="0"/>
              <a:t>monoalphabetic cipher: substitute one letter for another</a:t>
            </a:r>
            <a:endParaRPr lang="en-US" sz="3200" dirty="0"/>
          </a:p>
        </p:txBody>
      </p:sp>
      <p:sp>
        <p:nvSpPr>
          <p:cNvPr id="43" name="Rectangle 4">
            <a:extLst>
              <a:ext uri="{FF2B5EF4-FFF2-40B4-BE49-F238E27FC236}">
                <a16:creationId xmlns:a16="http://schemas.microsoft.com/office/drawing/2014/main" id="{B3412139-8CBB-DD4E-91B7-450CC2CAA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304" y="2463180"/>
            <a:ext cx="7203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plaintext:  abcdefghijklmnopqrstuvwxyz</a:t>
            </a:r>
          </a:p>
        </p:txBody>
      </p:sp>
      <p:sp>
        <p:nvSpPr>
          <p:cNvPr id="44" name="Rectangle 5">
            <a:extLst>
              <a:ext uri="{FF2B5EF4-FFF2-40B4-BE49-F238E27FC236}">
                <a16:creationId xmlns:a16="http://schemas.microsoft.com/office/drawing/2014/main" id="{F6BD0E9A-C7F8-5F4E-AE93-E336351F1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725" y="3242642"/>
            <a:ext cx="73878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ciphertext:  mnbvcxzasdfghjklpoiuytrewq</a:t>
            </a:r>
          </a:p>
        </p:txBody>
      </p:sp>
      <p:sp>
        <p:nvSpPr>
          <p:cNvPr id="45" name="Line 6">
            <a:extLst>
              <a:ext uri="{FF2B5EF4-FFF2-40B4-BE49-F238E27FC236}">
                <a16:creationId xmlns:a16="http://schemas.microsoft.com/office/drawing/2014/main" id="{4A7E4B0C-B805-8D45-B761-B5546DF09D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3298" y="2872755"/>
            <a:ext cx="0" cy="4937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" name="Line 7">
            <a:extLst>
              <a:ext uri="{FF2B5EF4-FFF2-40B4-BE49-F238E27FC236}">
                <a16:creationId xmlns:a16="http://schemas.microsoft.com/office/drawing/2014/main" id="{15944278-71E1-604D-A12B-C3FC18367DCF}"/>
              </a:ext>
            </a:extLst>
          </p:cNvPr>
          <p:cNvSpPr>
            <a:spLocks noChangeShapeType="1"/>
          </p:cNvSpPr>
          <p:nvPr/>
        </p:nvSpPr>
        <p:spPr bwMode="auto">
          <a:xfrm>
            <a:off x="8706886" y="2836242"/>
            <a:ext cx="0" cy="4937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" name="Rectangle 8">
            <a:extLst>
              <a:ext uri="{FF2B5EF4-FFF2-40B4-BE49-F238E27FC236}">
                <a16:creationId xmlns:a16="http://schemas.microsoft.com/office/drawing/2014/main" id="{39C5A038-5B82-9445-AEB5-8EB6B0C1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1788" y="4014167"/>
            <a:ext cx="62796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Plaintext: bob. i love you. alice</a:t>
            </a:r>
          </a:p>
        </p:txBody>
      </p:sp>
      <p:sp>
        <p:nvSpPr>
          <p:cNvPr id="48" name="Rectangle 9">
            <a:extLst>
              <a:ext uri="{FF2B5EF4-FFF2-40B4-BE49-F238E27FC236}">
                <a16:creationId xmlns:a16="http://schemas.microsoft.com/office/drawing/2014/main" id="{80D4BCB1-BB8B-1140-8F2A-FE5981733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146" y="4439617"/>
            <a:ext cx="64643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ciphertext: nkn. s gktc wky. mgsbc</a:t>
            </a:r>
          </a:p>
        </p:txBody>
      </p:sp>
      <p:sp>
        <p:nvSpPr>
          <p:cNvPr id="49" name="Text Box 10">
            <a:extLst>
              <a:ext uri="{FF2B5EF4-FFF2-40B4-BE49-F238E27FC236}">
                <a16:creationId xmlns:a16="http://schemas.microsoft.com/office/drawing/2014/main" id="{9653B653-82E5-3F44-AD23-2BB86DB4F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0623" y="3949080"/>
            <a:ext cx="782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000099"/>
                </a:solidFill>
                <a:latin typeface="Arial" charset="0"/>
                <a:cs typeface="Arial" charset="0"/>
              </a:rPr>
              <a:t>e.g.:</a:t>
            </a:r>
          </a:p>
        </p:txBody>
      </p:sp>
      <p:sp>
        <p:nvSpPr>
          <p:cNvPr id="50" name="Text Box 12">
            <a:extLst>
              <a:ext uri="{FF2B5EF4-FFF2-40B4-BE49-F238E27FC236}">
                <a16:creationId xmlns:a16="http://schemas.microsoft.com/office/drawing/2014/main" id="{3163F96C-C81B-A24C-BA43-B755712B6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2573" y="5279405"/>
            <a:ext cx="954584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-1554163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3200" i="1" dirty="0">
                <a:solidFill>
                  <a:srgbClr val="C00000"/>
                </a:solidFill>
                <a:latin typeface="+mn-lt"/>
              </a:rPr>
              <a:t>Encryption key: </a:t>
            </a:r>
            <a:r>
              <a:rPr lang="en-US" sz="3200" dirty="0">
                <a:latin typeface="+mn-lt"/>
              </a:rPr>
              <a:t>mapping from set of 26 letters</a:t>
            </a:r>
          </a:p>
          <a:p>
            <a:r>
              <a:rPr lang="en-US" sz="3200" dirty="0">
                <a:latin typeface="+mn-lt"/>
              </a:rPr>
              <a:t>                     to set of 26 letters</a:t>
            </a:r>
          </a:p>
        </p:txBody>
      </p:sp>
      <p:pic>
        <p:nvPicPr>
          <p:cNvPr id="51" name="Picture 25" descr="BS00768_[1]">
            <a:extLst>
              <a:ext uri="{FF2B5EF4-FFF2-40B4-BE49-F238E27FC236}">
                <a16:creationId xmlns:a16="http://schemas.microsoft.com/office/drawing/2014/main" id="{59C2FE99-CEC9-D44D-82A0-374E79D85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623461" y="5422280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40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A more sophisticated encryption approach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A107A275-985F-8F45-B664-34A810FD7A1C}"/>
              </a:ext>
            </a:extLst>
          </p:cNvPr>
          <p:cNvSpPr txBox="1">
            <a:spLocks noChangeArrowheads="1"/>
          </p:cNvSpPr>
          <p:nvPr/>
        </p:nvSpPr>
        <p:spPr>
          <a:xfrm>
            <a:off x="890173" y="1203947"/>
            <a:ext cx="10612713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n substitution ciphers, M</a:t>
            </a:r>
            <a:r>
              <a:rPr lang="en-US" sz="3200" baseline="-25000" dirty="0"/>
              <a:t>1</a:t>
            </a:r>
            <a:r>
              <a:rPr lang="en-US" sz="3200" dirty="0"/>
              <a:t>,M</a:t>
            </a:r>
            <a:r>
              <a:rPr lang="en-US" sz="3200" baseline="-25000" dirty="0"/>
              <a:t>2</a:t>
            </a:r>
            <a:r>
              <a:rPr lang="en-US" sz="3200" dirty="0"/>
              <a:t>,…,M</a:t>
            </a:r>
            <a:r>
              <a:rPr lang="en-US" sz="3200" baseline="-25000" dirty="0"/>
              <a:t>n</a:t>
            </a:r>
          </a:p>
          <a:p>
            <a:r>
              <a:rPr lang="en-US" sz="3200" dirty="0"/>
              <a:t>cycling pattern:</a:t>
            </a:r>
          </a:p>
          <a:p>
            <a:pPr lvl="1"/>
            <a:r>
              <a:rPr lang="en-US" dirty="0">
                <a:solidFill>
                  <a:srgbClr val="008000"/>
                </a:solidFill>
              </a:rPr>
              <a:t>e.g., n=4: M</a:t>
            </a:r>
            <a:r>
              <a:rPr lang="en-US" baseline="-25000" dirty="0">
                <a:solidFill>
                  <a:srgbClr val="008000"/>
                </a:solidFill>
              </a:rPr>
              <a:t>1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3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4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3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2</a:t>
            </a:r>
            <a:r>
              <a:rPr lang="en-US" dirty="0">
                <a:solidFill>
                  <a:srgbClr val="008000"/>
                </a:solidFill>
              </a:rPr>
              <a:t>;   M</a:t>
            </a:r>
            <a:r>
              <a:rPr lang="en-US" baseline="-25000" dirty="0">
                <a:solidFill>
                  <a:srgbClr val="008000"/>
                </a:solidFill>
              </a:rPr>
              <a:t>1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3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4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3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2</a:t>
            </a:r>
            <a:r>
              <a:rPr lang="en-US" dirty="0">
                <a:solidFill>
                  <a:srgbClr val="008000"/>
                </a:solidFill>
              </a:rPr>
              <a:t>;</a:t>
            </a:r>
            <a:r>
              <a:rPr lang="en-US" dirty="0"/>
              <a:t> ..</a:t>
            </a:r>
          </a:p>
          <a:p>
            <a:r>
              <a:rPr lang="en-US" sz="3200" dirty="0"/>
              <a:t>for each new plaintext symbol, use subsequent substitution pattern in cyclic pattern</a:t>
            </a:r>
          </a:p>
          <a:p>
            <a:pPr lvl="1"/>
            <a:r>
              <a:rPr lang="en-US" dirty="0">
                <a:solidFill>
                  <a:srgbClr val="008000"/>
                </a:solidFill>
              </a:rPr>
              <a:t>dog: d from M</a:t>
            </a:r>
            <a:r>
              <a:rPr lang="en-US" baseline="-25000" dirty="0">
                <a:solidFill>
                  <a:srgbClr val="008000"/>
                </a:solidFill>
              </a:rPr>
              <a:t>1</a:t>
            </a:r>
            <a:r>
              <a:rPr lang="en-US" dirty="0">
                <a:solidFill>
                  <a:srgbClr val="008000"/>
                </a:solidFill>
              </a:rPr>
              <a:t>, o from M</a:t>
            </a:r>
            <a:r>
              <a:rPr lang="en-US" baseline="-25000" dirty="0">
                <a:solidFill>
                  <a:srgbClr val="008000"/>
                </a:solidFill>
              </a:rPr>
              <a:t>3</a:t>
            </a:r>
            <a:r>
              <a:rPr lang="en-US" dirty="0">
                <a:solidFill>
                  <a:srgbClr val="008000"/>
                </a:solidFill>
              </a:rPr>
              <a:t>, g from M</a:t>
            </a:r>
            <a:r>
              <a:rPr lang="en-US" baseline="-25000" dirty="0">
                <a:solidFill>
                  <a:srgbClr val="008000"/>
                </a:solidFill>
              </a:rPr>
              <a:t>4</a:t>
            </a:r>
          </a:p>
          <a:p>
            <a:pPr lvl="1">
              <a:buFont typeface="Wingdings" charset="0"/>
              <a:buNone/>
            </a:pPr>
            <a:endParaRPr lang="en-US" baseline="-25000" dirty="0">
              <a:solidFill>
                <a:srgbClr val="008000"/>
              </a:solidFill>
              <a:latin typeface="Gill Sans MT" charset="0"/>
            </a:endParaRPr>
          </a:p>
          <a:p>
            <a:pPr lvl="1">
              <a:buFont typeface="Wingdings" charset="0"/>
              <a:buNone/>
            </a:pPr>
            <a:r>
              <a:rPr lang="en-US" sz="3200" i="1" dirty="0">
                <a:solidFill>
                  <a:srgbClr val="C00000"/>
                </a:solidFill>
              </a:rPr>
              <a:t>Encryption key: </a:t>
            </a:r>
            <a:r>
              <a:rPr lang="en-US" sz="3200" dirty="0"/>
              <a:t>n substitution ciphers, and cyclic pattern</a:t>
            </a:r>
          </a:p>
          <a:p>
            <a:pPr lvl="1"/>
            <a:r>
              <a:rPr lang="en-US" sz="2800" dirty="0"/>
              <a:t>key need not be just n-bit pattern</a:t>
            </a:r>
          </a:p>
        </p:txBody>
      </p:sp>
      <p:pic>
        <p:nvPicPr>
          <p:cNvPr id="15" name="Picture 25" descr="BS00768_[1]">
            <a:extLst>
              <a:ext uri="{FF2B5EF4-FFF2-40B4-BE49-F238E27FC236}">
                <a16:creationId xmlns:a16="http://schemas.microsoft.com/office/drawing/2014/main" id="{0AEAE18D-B61A-BC45-AE08-B0E69B12A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07624" y="4524997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96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Symmetric key crypto: DES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937BF43-2D44-0746-9CC6-CB87B013203F}"/>
              </a:ext>
            </a:extLst>
          </p:cNvPr>
          <p:cNvSpPr txBox="1">
            <a:spLocks noChangeArrowheads="1"/>
          </p:cNvSpPr>
          <p:nvPr/>
        </p:nvSpPr>
        <p:spPr>
          <a:xfrm>
            <a:off x="910743" y="1233004"/>
            <a:ext cx="11055970" cy="5008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DES: Data Encryption Standard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US encryption standard [NIST 1993]</a:t>
            </a:r>
          </a:p>
          <a:p>
            <a:r>
              <a:rPr lang="en-US" dirty="0"/>
              <a:t>56-bit symmetric key, 64-bit plaintext input</a:t>
            </a:r>
          </a:p>
          <a:p>
            <a:r>
              <a:rPr lang="en-US" dirty="0"/>
              <a:t>block cipher with cipher block chaining</a:t>
            </a:r>
          </a:p>
          <a:p>
            <a:r>
              <a:rPr lang="en-US" dirty="0"/>
              <a:t>how secure is DES?</a:t>
            </a:r>
          </a:p>
          <a:p>
            <a:pPr lvl="1"/>
            <a:r>
              <a:rPr lang="en-US" sz="2800" dirty="0"/>
              <a:t>DES Challenge: 56-bit-key-encrypted phrase  decrypted (brute force) in less than a day</a:t>
            </a:r>
          </a:p>
          <a:p>
            <a:pPr lvl="1"/>
            <a:r>
              <a:rPr lang="en-US" sz="2800" dirty="0"/>
              <a:t>no known good analytic attack</a:t>
            </a:r>
          </a:p>
          <a:p>
            <a:r>
              <a:rPr lang="en-US" dirty="0"/>
              <a:t>making DES more secure:</a:t>
            </a:r>
          </a:p>
          <a:p>
            <a:pPr lvl="1"/>
            <a:r>
              <a:rPr lang="en-US" sz="2800" dirty="0"/>
              <a:t>3DES: encrypt 3 times with 3 different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95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AES: Advanced Encryption Standard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D667AF7-BF48-5243-985F-E9DDCE1AFF39}"/>
              </a:ext>
            </a:extLst>
          </p:cNvPr>
          <p:cNvSpPr txBox="1">
            <a:spLocks noChangeArrowheads="1"/>
          </p:cNvSpPr>
          <p:nvPr/>
        </p:nvSpPr>
        <p:spPr>
          <a:xfrm>
            <a:off x="851452" y="1524000"/>
            <a:ext cx="10677939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symmetric-key NIST standard, replaced DES (Nov 2001)</a:t>
            </a:r>
          </a:p>
          <a:p>
            <a:r>
              <a:rPr lang="en-US" sz="3200" dirty="0"/>
              <a:t>processes data in 128 bit blocks</a:t>
            </a:r>
          </a:p>
          <a:p>
            <a:r>
              <a:rPr lang="en-US" sz="3200" dirty="0"/>
              <a:t>128, 192, or 256 bit keys</a:t>
            </a:r>
          </a:p>
          <a:p>
            <a:r>
              <a:rPr lang="en-US" sz="3200" dirty="0"/>
              <a:t>brute force decryption (try each key) taking 1 sec on DES, takes 149 trillion years for AES</a:t>
            </a:r>
          </a:p>
        </p:txBody>
      </p:sp>
    </p:spTree>
    <p:extLst>
      <p:ext uri="{BB962C8B-B14F-4D97-AF65-F5344CB8AC3E}">
        <p14:creationId xmlns:p14="http://schemas.microsoft.com/office/powerpoint/2010/main" val="9921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Public Key Cryptography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2F46A-C2D7-5E49-984A-D460665213E2}"/>
              </a:ext>
            </a:extLst>
          </p:cNvPr>
          <p:cNvSpPr txBox="1">
            <a:spLocks noChangeArrowheads="1"/>
          </p:cNvSpPr>
          <p:nvPr/>
        </p:nvSpPr>
        <p:spPr>
          <a:xfrm>
            <a:off x="889070" y="1614418"/>
            <a:ext cx="4491314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symmetric key crypto:</a:t>
            </a:r>
          </a:p>
          <a:p>
            <a:r>
              <a:rPr lang="en-US" dirty="0"/>
              <a:t>requires sender, receiver know shared secret key</a:t>
            </a:r>
          </a:p>
          <a:p>
            <a:r>
              <a:rPr lang="en-US" dirty="0"/>
              <a:t>Q: how to agree on key in first place (particularly if never “</a:t>
            </a:r>
            <a:r>
              <a:rPr lang="en-US" altLang="ja-JP" dirty="0"/>
              <a:t>met”)?</a:t>
            </a:r>
          </a:p>
          <a:p>
            <a:endParaRPr lang="en-US" sz="2400" dirty="0">
              <a:latin typeface="Gill Sans MT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90F077-6365-434B-92DA-B7BC950B9B38}"/>
              </a:ext>
            </a:extLst>
          </p:cNvPr>
          <p:cNvGrpSpPr>
            <a:grpSpLocks/>
          </p:cNvGrpSpPr>
          <p:nvPr/>
        </p:nvGrpSpPr>
        <p:grpSpPr bwMode="auto">
          <a:xfrm>
            <a:off x="5971277" y="1520105"/>
            <a:ext cx="4935261" cy="4235170"/>
            <a:chOff x="4354280" y="1621875"/>
            <a:chExt cx="4934985" cy="4234639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5ED939E3-371E-0442-85E2-498E64702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4280" y="1926771"/>
              <a:ext cx="4934985" cy="39297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91C2D504-3A54-3C4D-809A-D37AD4FB5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8457" y="1665514"/>
              <a:ext cx="3528425" cy="5007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DCF795C7-4649-A34D-90C2-E8F51820F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1512" y="1621875"/>
              <a:ext cx="4664503" cy="719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None/>
              </a:pPr>
              <a:r>
                <a:rPr lang="en-US" sz="3200" dirty="0">
                  <a:solidFill>
                    <a:srgbClr val="C00000"/>
                  </a:solidFill>
                </a:rPr>
                <a:t>public key crypto</a:t>
              </a:r>
            </a:p>
            <a:p>
              <a:pPr marL="277813" indent="-277813">
                <a:spcBef>
                  <a:spcPct val="20000"/>
                </a:spcBef>
                <a:buClr>
                  <a:schemeClr val="accent2"/>
                </a:buClr>
                <a:buSzPct val="100000"/>
                <a:buFont typeface="Wingdings" charset="2"/>
                <a:buChar char="§"/>
              </a:pPr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1BD70911-26B3-7644-9304-E1027136A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623" y="2284400"/>
              <a:ext cx="4664503" cy="3356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409575" indent="-23812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800" i="1" dirty="0"/>
                <a:t>radically </a:t>
              </a:r>
              <a:r>
                <a:rPr lang="en-US" sz="2800" dirty="0"/>
                <a:t>different approach [Diffie-Hellman76, RSA78]</a:t>
              </a:r>
            </a:p>
            <a:p>
              <a:pPr marL="409575" indent="-23812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800" dirty="0"/>
                <a:t>sender, receiver do </a:t>
              </a:r>
              <a:r>
                <a:rPr lang="en-US" sz="2800" i="1" dirty="0">
                  <a:solidFill>
                    <a:srgbClr val="000099"/>
                  </a:solidFill>
                </a:rPr>
                <a:t>not</a:t>
              </a:r>
              <a:r>
                <a:rPr lang="en-US" sz="2800" dirty="0"/>
                <a:t> share secret key</a:t>
              </a:r>
            </a:p>
            <a:p>
              <a:pPr marL="409575" indent="-23812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800" i="1" dirty="0">
                  <a:solidFill>
                    <a:srgbClr val="000099"/>
                  </a:solidFill>
                </a:rPr>
                <a:t>public</a:t>
              </a:r>
              <a:r>
                <a:rPr lang="en-US" sz="2800" i="1" dirty="0">
                  <a:solidFill>
                    <a:schemeClr val="accent2"/>
                  </a:solidFill>
                </a:rPr>
                <a:t> </a:t>
              </a:r>
              <a:r>
                <a:rPr lang="en-US" sz="2800" dirty="0"/>
                <a:t>encryption key </a:t>
              </a:r>
              <a:r>
                <a:rPr lang="en-US" sz="2800" i="1" dirty="0">
                  <a:solidFill>
                    <a:schemeClr val="accent2"/>
                  </a:solidFill>
                </a:rPr>
                <a:t> </a:t>
              </a:r>
              <a:r>
                <a:rPr lang="en-US" sz="2800" dirty="0"/>
                <a:t>known to</a:t>
              </a:r>
              <a:r>
                <a:rPr lang="en-US" sz="2800" i="1" dirty="0">
                  <a:solidFill>
                    <a:schemeClr val="accent2"/>
                  </a:solidFill>
                </a:rPr>
                <a:t> </a:t>
              </a:r>
              <a:r>
                <a:rPr lang="en-US" sz="2800" i="1" dirty="0">
                  <a:solidFill>
                    <a:srgbClr val="000099"/>
                  </a:solidFill>
                </a:rPr>
                <a:t>all</a:t>
              </a:r>
            </a:p>
            <a:p>
              <a:pPr marL="409575" indent="-23812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800" i="1" dirty="0">
                  <a:solidFill>
                    <a:srgbClr val="000099"/>
                  </a:solidFill>
                </a:rPr>
                <a:t>private</a:t>
              </a:r>
              <a:r>
                <a:rPr lang="en-US" sz="2800" dirty="0"/>
                <a:t> decryption key known only to receiver</a:t>
              </a:r>
              <a:endParaRPr lang="en-US" sz="3200" dirty="0"/>
            </a:p>
            <a:p>
              <a:pPr marL="277813" indent="-277813">
                <a:spcBef>
                  <a:spcPct val="20000"/>
                </a:spcBef>
                <a:buClr>
                  <a:schemeClr val="accent2"/>
                </a:buClr>
                <a:buSzPct val="100000"/>
                <a:buFont typeface="Wingdings" charset="2"/>
                <a:buChar char="§"/>
              </a:pPr>
              <a:endParaRPr lang="en-US" sz="2800" dirty="0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47F25EB4-710A-844A-BC86-13A5F562B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4644" y="0"/>
            <a:ext cx="4744730" cy="417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8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Public Key Cryptography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9" name="Picture 5" descr="Alice">
            <a:extLst>
              <a:ext uri="{FF2B5EF4-FFF2-40B4-BE49-F238E27FC236}">
                <a16:creationId xmlns:a16="http://schemas.microsoft.com/office/drawing/2014/main" id="{DA4FFCE3-3AE4-544C-8D5B-C3BA43672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539" y="2922312"/>
            <a:ext cx="511175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12" descr="Bob">
            <a:extLst>
              <a:ext uri="{FF2B5EF4-FFF2-40B4-BE49-F238E27FC236}">
                <a16:creationId xmlns:a16="http://schemas.microsoft.com/office/drawing/2014/main" id="{C0216B91-AA56-D447-82C5-145B19963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291" y="2939774"/>
            <a:ext cx="6651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4" name="Group 29">
            <a:extLst>
              <a:ext uri="{FF2B5EF4-FFF2-40B4-BE49-F238E27FC236}">
                <a16:creationId xmlns:a16="http://schemas.microsoft.com/office/drawing/2014/main" id="{7BD7980D-FCF0-3C4A-93D5-EAE9F1C3020E}"/>
              </a:ext>
            </a:extLst>
          </p:cNvPr>
          <p:cNvGrpSpPr>
            <a:grpSpLocks/>
          </p:cNvGrpSpPr>
          <p:nvPr/>
        </p:nvGrpSpPr>
        <p:grpSpPr bwMode="auto">
          <a:xfrm>
            <a:off x="8642834" y="4080981"/>
            <a:ext cx="1885950" cy="636588"/>
            <a:chOff x="2413" y="3394"/>
            <a:chExt cx="1188" cy="401"/>
          </a:xfrm>
        </p:grpSpPr>
        <p:sp>
          <p:nvSpPr>
            <p:cNvPr id="75" name="Text Box 30">
              <a:extLst>
                <a:ext uri="{FF2B5EF4-FFF2-40B4-BE49-F238E27FC236}">
                  <a16:creationId xmlns:a16="http://schemas.microsoft.com/office/drawing/2014/main" id="{E2514AB3-88CA-4541-9CE9-713B944F4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3" y="3434"/>
              <a:ext cx="11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m = K  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(m)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76" name="Text Box 31">
              <a:extLst>
                <a:ext uri="{FF2B5EF4-FFF2-40B4-BE49-F238E27FC236}">
                  <a16:creationId xmlns:a16="http://schemas.microsoft.com/office/drawing/2014/main" id="{4153A745-501E-0545-A470-D433A0EAE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0" y="3582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77" name="Text Box 32">
              <a:extLst>
                <a:ext uri="{FF2B5EF4-FFF2-40B4-BE49-F238E27FC236}">
                  <a16:creationId xmlns:a16="http://schemas.microsoft.com/office/drawing/2014/main" id="{5A82004A-529C-F540-B693-874631623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2" y="3400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78" name="Text Box 33">
              <a:extLst>
                <a:ext uri="{FF2B5EF4-FFF2-40B4-BE49-F238E27FC236}">
                  <a16:creationId xmlns:a16="http://schemas.microsoft.com/office/drawing/2014/main" id="{FC50E53E-9F9B-654F-9FA8-ECCEF77A7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9" y="3570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79" name="Text Box 34">
              <a:extLst>
                <a:ext uri="{FF2B5EF4-FFF2-40B4-BE49-F238E27FC236}">
                  <a16:creationId xmlns:a16="http://schemas.microsoft.com/office/drawing/2014/main" id="{EDF2B244-5719-2F45-A42A-402B66223E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6" y="3394"/>
              <a:ext cx="1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83" name="Text Box 6">
            <a:extLst>
              <a:ext uri="{FF2B5EF4-FFF2-40B4-BE49-F238E27FC236}">
                <a16:creationId xmlns:a16="http://schemas.microsoft.com/office/drawing/2014/main" id="{6CC01E21-09EC-DC40-8599-EEA1BC508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2043" y="3584964"/>
            <a:ext cx="12795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plaintext</a:t>
            </a:r>
          </a:p>
        </p:txBody>
      </p:sp>
      <p:sp>
        <p:nvSpPr>
          <p:cNvPr id="84" name="Rectangle 13">
            <a:extLst>
              <a:ext uri="{FF2B5EF4-FFF2-40B4-BE49-F238E27FC236}">
                <a16:creationId xmlns:a16="http://schemas.microsoft.com/office/drawing/2014/main" id="{889B7A33-37EE-4D46-B817-164D2D6B6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891" y="3632411"/>
            <a:ext cx="1433513" cy="86042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85" name="Text Box 14">
            <a:extLst>
              <a:ext uri="{FF2B5EF4-FFF2-40B4-BE49-F238E27FC236}">
                <a16:creationId xmlns:a16="http://schemas.microsoft.com/office/drawing/2014/main" id="{ECBBD5A2-07AE-1344-92CC-97064DC6F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9216" y="3700674"/>
            <a:ext cx="15367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encryption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algorithm</a:t>
            </a:r>
          </a:p>
        </p:txBody>
      </p:sp>
      <p:sp>
        <p:nvSpPr>
          <p:cNvPr id="86" name="Rectangle 15">
            <a:extLst>
              <a:ext uri="{FF2B5EF4-FFF2-40B4-BE49-F238E27FC236}">
                <a16:creationId xmlns:a16="http://schemas.microsoft.com/office/drawing/2014/main" id="{60AEB48B-8CF1-8E42-A0B2-02C05B89B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7628" y="3646699"/>
            <a:ext cx="1460500" cy="85407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87" name="Text Box 16">
            <a:extLst>
              <a:ext uri="{FF2B5EF4-FFF2-40B4-BE49-F238E27FC236}">
                <a16:creationId xmlns:a16="http://schemas.microsoft.com/office/drawing/2014/main" id="{638D795E-2C6D-CB48-9019-7A6554CD3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4603" y="3711786"/>
            <a:ext cx="1604963" cy="757238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decryption 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algorithm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426637B-377D-7B4D-99F1-F721A3FF4606}"/>
              </a:ext>
            </a:extLst>
          </p:cNvPr>
          <p:cNvCxnSpPr/>
          <p:nvPr/>
        </p:nvCxnSpPr>
        <p:spPr>
          <a:xfrm>
            <a:off x="2213570" y="4085002"/>
            <a:ext cx="8513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108EBEE-85B2-AD4A-ACE2-254B3FCAB316}"/>
              </a:ext>
            </a:extLst>
          </p:cNvPr>
          <p:cNvCxnSpPr/>
          <p:nvPr/>
        </p:nvCxnSpPr>
        <p:spPr>
          <a:xfrm>
            <a:off x="8488474" y="4065124"/>
            <a:ext cx="8513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AA03BC1-BA79-2B42-9CE7-DBF51217C896}"/>
              </a:ext>
            </a:extLst>
          </p:cNvPr>
          <p:cNvCxnSpPr>
            <a:cxnSpLocks/>
          </p:cNvCxnSpPr>
          <p:nvPr/>
        </p:nvCxnSpPr>
        <p:spPr>
          <a:xfrm>
            <a:off x="4683168" y="4030613"/>
            <a:ext cx="21729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0A1163E-E166-654E-B7B1-EF42611270BE}"/>
              </a:ext>
            </a:extLst>
          </p:cNvPr>
          <p:cNvGrpSpPr/>
          <p:nvPr/>
        </p:nvGrpSpPr>
        <p:grpSpPr>
          <a:xfrm>
            <a:off x="4967149" y="3589893"/>
            <a:ext cx="1455738" cy="1044298"/>
            <a:chOff x="4967149" y="3589893"/>
            <a:chExt cx="1455738" cy="1044298"/>
          </a:xfrm>
        </p:grpSpPr>
        <p:grpSp>
          <p:nvGrpSpPr>
            <p:cNvPr id="62" name="Group 17">
              <a:extLst>
                <a:ext uri="{FF2B5EF4-FFF2-40B4-BE49-F238E27FC236}">
                  <a16:creationId xmlns:a16="http://schemas.microsoft.com/office/drawing/2014/main" id="{BF5A27BD-7C5D-CD46-AACC-04980CD415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66429" y="4016653"/>
              <a:ext cx="876300" cy="617538"/>
              <a:chOff x="2351" y="2077"/>
              <a:chExt cx="552" cy="389"/>
            </a:xfrm>
          </p:grpSpPr>
          <p:sp>
            <p:nvSpPr>
              <p:cNvPr id="63" name="Text Box 18">
                <a:extLst>
                  <a:ext uri="{FF2B5EF4-FFF2-40B4-BE49-F238E27FC236}">
                    <a16:creationId xmlns:a16="http://schemas.microsoft.com/office/drawing/2014/main" id="{6A92BBF9-E8F3-DF4A-ADAE-98CEF3966B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1" y="2132"/>
                <a:ext cx="5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 (m)</a:t>
                </a:r>
              </a:p>
            </p:txBody>
          </p:sp>
          <p:sp>
            <p:nvSpPr>
              <p:cNvPr id="64" name="Text Box 19">
                <a:extLst>
                  <a:ext uri="{FF2B5EF4-FFF2-40B4-BE49-F238E27FC236}">
                    <a16:creationId xmlns:a16="http://schemas.microsoft.com/office/drawing/2014/main" id="{3E5AC652-46D8-0349-9928-222C0A8437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3" y="2253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65" name="Text Box 20">
                <a:extLst>
                  <a:ext uri="{FF2B5EF4-FFF2-40B4-BE49-F238E27FC236}">
                    <a16:creationId xmlns:a16="http://schemas.microsoft.com/office/drawing/2014/main" id="{D038288E-5776-3D44-97D8-AA1FCEB5AE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8" y="2077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1" name="Text Box 7">
              <a:extLst>
                <a:ext uri="{FF2B5EF4-FFF2-40B4-BE49-F238E27FC236}">
                  <a16:creationId xmlns:a16="http://schemas.microsoft.com/office/drawing/2014/main" id="{D5A73CC5-A226-834C-9D98-B404C12AFA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149" y="3589893"/>
              <a:ext cx="1455738" cy="46196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ciphertext</a:t>
              </a:r>
            </a:p>
          </p:txBody>
        </p:sp>
      </p:grpSp>
      <p:sp>
        <p:nvSpPr>
          <p:cNvPr id="94" name="Text Box 3">
            <a:extLst>
              <a:ext uri="{FF2B5EF4-FFF2-40B4-BE49-F238E27FC236}">
                <a16:creationId xmlns:a16="http://schemas.microsoft.com/office/drawing/2014/main" id="{A06E7808-C2D2-D044-B709-E24B5275C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2224" y="3626817"/>
            <a:ext cx="1661032" cy="83099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rPr>
              <a:t>plaintext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rPr>
              <a:t>message, m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1E97B71-D008-454C-9F25-22FF4C7E0BB4}"/>
              </a:ext>
            </a:extLst>
          </p:cNvPr>
          <p:cNvGrpSpPr/>
          <p:nvPr/>
        </p:nvGrpSpPr>
        <p:grpSpPr>
          <a:xfrm>
            <a:off x="4104379" y="1485072"/>
            <a:ext cx="6487083" cy="2066511"/>
            <a:chOff x="4104379" y="1485072"/>
            <a:chExt cx="6487083" cy="2066511"/>
          </a:xfrm>
        </p:grpSpPr>
        <p:pic>
          <p:nvPicPr>
            <p:cNvPr id="60" name="Picture 15" descr="BS00768_[1]">
              <a:extLst>
                <a:ext uri="{FF2B5EF4-FFF2-40B4-BE49-F238E27FC236}">
                  <a16:creationId xmlns:a16="http://schemas.microsoft.com/office/drawing/2014/main" id="{2560A757-A38F-AC4E-B091-353015A35D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6934543" y="1680887"/>
              <a:ext cx="458787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Text Box 21">
              <a:extLst>
                <a:ext uri="{FF2B5EF4-FFF2-40B4-BE49-F238E27FC236}">
                  <a16:creationId xmlns:a16="http://schemas.microsoft.com/office/drawing/2014/main" id="{50806497-41D8-2E4E-B50D-F7BB60F0F4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4926" y="1585085"/>
              <a:ext cx="4254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</a:t>
              </a:r>
            </a:p>
          </p:txBody>
        </p:sp>
        <p:sp>
          <p:nvSpPr>
            <p:cNvPr id="67" name="Text Box 22">
              <a:extLst>
                <a:ext uri="{FF2B5EF4-FFF2-40B4-BE49-F238E27FC236}">
                  <a16:creationId xmlns:a16="http://schemas.microsoft.com/office/drawing/2014/main" id="{CE859CC3-670B-FC49-A3AF-C82F3C2E73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9389" y="1764472"/>
              <a:ext cx="32226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8" name="Text Box 23">
              <a:extLst>
                <a:ext uri="{FF2B5EF4-FFF2-40B4-BE49-F238E27FC236}">
                  <a16:creationId xmlns:a16="http://schemas.microsoft.com/office/drawing/2014/main" id="{598ECE34-7F25-8C4E-BDB3-B5BFD35BB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7326" y="1485072"/>
              <a:ext cx="3048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45947757-0EAA-384F-AF69-755E3F48343B}"/>
                </a:ext>
              </a:extLst>
            </p:cNvPr>
            <p:cNvGrpSpPr/>
            <p:nvPr/>
          </p:nvGrpSpPr>
          <p:grpSpPr>
            <a:xfrm>
              <a:off x="4104379" y="1524760"/>
              <a:ext cx="6487083" cy="2026823"/>
              <a:chOff x="4104379" y="1524760"/>
              <a:chExt cx="6487083" cy="2026823"/>
            </a:xfrm>
          </p:grpSpPr>
          <p:sp>
            <p:nvSpPr>
              <p:cNvPr id="56" name="Text Box 11">
                <a:extLst>
                  <a:ext uri="{FF2B5EF4-FFF2-40B4-BE49-F238E27FC236}">
                    <a16:creationId xmlns:a16="http://schemas.microsoft.com/office/drawing/2014/main" id="{EC4974E1-78D0-CA46-A1E0-4780A77AB3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55026" y="1524760"/>
                <a:ext cx="2736436" cy="46166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Bob</a:t>
                </a:r>
                <a:r>
                  <a:rPr lang="en-US" sz="2400" kern="0" dirty="0">
                    <a:solidFill>
                      <a:srgbClr val="000000"/>
                    </a:solidFill>
                    <a:latin typeface="+mn-lt"/>
                    <a:cs typeface="Arial" charset="0"/>
                  </a:rPr>
                  <a:t>’</a:t>
                </a:r>
                <a:r>
                  <a:rPr kumimoji="0" lang="en-US" altLang="ja-JP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s </a:t>
                </a:r>
                <a:r>
                  <a:rPr kumimoji="0" lang="en-US" altLang="ja-JP" sz="2400" b="0" i="1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public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 key </a:t>
                </a:r>
              </a:p>
            </p:txBody>
          </p: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70DAC614-E588-2544-93E7-C7BF64B0D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5146" y="1800985"/>
                <a:ext cx="19532" cy="175059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71B6B11D-ECAA-4143-AB7E-D47E640789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04379" y="1804781"/>
                <a:ext cx="265423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1CBC244-80B9-8045-8AAB-052208AAFCAF}"/>
              </a:ext>
            </a:extLst>
          </p:cNvPr>
          <p:cNvGrpSpPr/>
          <p:nvPr/>
        </p:nvGrpSpPr>
        <p:grpSpPr>
          <a:xfrm>
            <a:off x="6971125" y="2188335"/>
            <a:ext cx="4120946" cy="1363247"/>
            <a:chOff x="6971125" y="2188335"/>
            <a:chExt cx="4120946" cy="1363247"/>
          </a:xfrm>
        </p:grpSpPr>
        <p:sp>
          <p:nvSpPr>
            <p:cNvPr id="69" name="Text Box 24">
              <a:extLst>
                <a:ext uri="{FF2B5EF4-FFF2-40B4-BE49-F238E27FC236}">
                  <a16:creationId xmlns:a16="http://schemas.microsoft.com/office/drawing/2014/main" id="{10A72390-FCE4-7743-B879-430BA64CF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8387" y="2202622"/>
              <a:ext cx="3163684" cy="4616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Bob</a:t>
              </a:r>
              <a:r>
                <a:rPr kumimoji="0" lang="en-US" altLang="ja-JP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’s </a:t>
              </a:r>
              <a:r>
                <a:rPr kumimoji="0" lang="en-US" altLang="ja-JP" sz="2400" b="0" i="1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private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 key </a:t>
              </a:r>
            </a:p>
          </p:txBody>
        </p:sp>
        <p:pic>
          <p:nvPicPr>
            <p:cNvPr id="70" name="Picture 25" descr="BS00768_[1]">
              <a:extLst>
                <a:ext uri="{FF2B5EF4-FFF2-40B4-BE49-F238E27FC236}">
                  <a16:creationId xmlns:a16="http://schemas.microsoft.com/office/drawing/2014/main" id="{E5AF231D-A446-4C40-90CA-324AE831D6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6971125" y="2340735"/>
              <a:ext cx="542925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Text Box 26">
              <a:extLst>
                <a:ext uri="{FF2B5EF4-FFF2-40B4-BE49-F238E27FC236}">
                  <a16:creationId xmlns:a16="http://schemas.microsoft.com/office/drawing/2014/main" id="{1FAC5085-46DD-834E-AC5E-9F54BBD89B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0712" y="2275647"/>
              <a:ext cx="4254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</a:t>
              </a:r>
            </a:p>
          </p:txBody>
        </p:sp>
        <p:sp>
          <p:nvSpPr>
            <p:cNvPr id="72" name="Text Box 27">
              <a:extLst>
                <a:ext uri="{FF2B5EF4-FFF2-40B4-BE49-F238E27FC236}">
                  <a16:creationId xmlns:a16="http://schemas.microsoft.com/office/drawing/2014/main" id="{B741F65D-D85A-BA44-A0EC-45B50137B1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8187" y="2467735"/>
              <a:ext cx="322262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73" name="Text Box 28">
              <a:extLst>
                <a:ext uri="{FF2B5EF4-FFF2-40B4-BE49-F238E27FC236}">
                  <a16:creationId xmlns:a16="http://schemas.microsoft.com/office/drawing/2014/main" id="{B9C2DED2-A012-704E-B1B5-9CEE4CCC6A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2012" y="2188335"/>
              <a:ext cx="252413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633644F-66D9-7E4F-AA09-88F31F1C5629}"/>
                </a:ext>
              </a:extLst>
            </p:cNvPr>
            <p:cNvCxnSpPr>
              <a:cxnSpLocks/>
            </p:cNvCxnSpPr>
            <p:nvPr/>
          </p:nvCxnSpPr>
          <p:spPr>
            <a:xfrm>
              <a:off x="7075344" y="2729947"/>
              <a:ext cx="0" cy="82163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B885D9E5-7152-6747-B8FD-477ED3BBE526}"/>
              </a:ext>
            </a:extLst>
          </p:cNvPr>
          <p:cNvSpPr txBox="1"/>
          <p:nvPr/>
        </p:nvSpPr>
        <p:spPr>
          <a:xfrm>
            <a:off x="914400" y="4942583"/>
            <a:ext cx="113968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C00000"/>
                </a:solidFill>
              </a:rPr>
              <a:t>Wow</a:t>
            </a:r>
            <a:r>
              <a:rPr lang="en-US" sz="2800" dirty="0"/>
              <a:t> - public key cryptography revolutionized 2000-year-old (previously only symmetric key) cryptography!</a:t>
            </a:r>
          </a:p>
          <a:p>
            <a:pPr marL="457200" indent="-219075">
              <a:buClr>
                <a:srgbClr val="0012A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similar ideas emerged at roughly same time, independently in US and UK (classified)</a:t>
            </a:r>
          </a:p>
        </p:txBody>
      </p:sp>
    </p:spTree>
    <p:extLst>
      <p:ext uri="{BB962C8B-B14F-4D97-AF65-F5344CB8AC3E}">
        <p14:creationId xmlns:p14="http://schemas.microsoft.com/office/powerpoint/2010/main" val="336426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Public key encryption algorithms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4" name="Text Box 11">
            <a:extLst>
              <a:ext uri="{FF2B5EF4-FFF2-40B4-BE49-F238E27FC236}">
                <a16:creationId xmlns:a16="http://schemas.microsoft.com/office/drawing/2014/main" id="{68E03A47-9B3A-794E-BFF5-44DDE4859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9892" y="1419225"/>
            <a:ext cx="25473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>
                <a:latin typeface="+mn-lt"/>
                <a:cs typeface="Arial" charset="0"/>
              </a:rPr>
              <a:t>requirements:</a:t>
            </a:r>
            <a:endParaRPr lang="en-US" sz="2800" dirty="0">
              <a:latin typeface="+mn-lt"/>
              <a:cs typeface="Arial" charset="0"/>
            </a:endParaRPr>
          </a:p>
        </p:txBody>
      </p:sp>
      <p:sp>
        <p:nvSpPr>
          <p:cNvPr id="81" name="Text Box 18">
            <a:extLst>
              <a:ext uri="{FF2B5EF4-FFF2-40B4-BE49-F238E27FC236}">
                <a16:creationId xmlns:a16="http://schemas.microsoft.com/office/drawing/2014/main" id="{16426DFD-7F5D-9146-B5B8-6BE82E3AC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1267" y="5138599"/>
            <a:ext cx="67103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>
                <a:solidFill>
                  <a:srgbClr val="C00000"/>
                </a:solidFill>
                <a:latin typeface="+mn-lt"/>
              </a:rPr>
              <a:t>RSA: </a:t>
            </a:r>
            <a:r>
              <a:rPr lang="en-US" sz="3200" dirty="0">
                <a:latin typeface="+mn-lt"/>
              </a:rPr>
              <a:t>Rivest, Shamir, Adelson algorithm</a:t>
            </a:r>
            <a:endParaRPr lang="en-US" sz="2800" dirty="0">
              <a:latin typeface="+mn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1C51F8-6912-1D42-B41F-94408FFBF31D}"/>
              </a:ext>
            </a:extLst>
          </p:cNvPr>
          <p:cNvGrpSpPr/>
          <p:nvPr/>
        </p:nvGrpSpPr>
        <p:grpSpPr>
          <a:xfrm>
            <a:off x="2577341" y="1856339"/>
            <a:ext cx="6131823" cy="1761575"/>
            <a:chOff x="2577341" y="1856339"/>
            <a:chExt cx="6131823" cy="1761575"/>
          </a:xfrm>
        </p:grpSpPr>
        <p:sp>
          <p:nvSpPr>
            <p:cNvPr id="55" name="Oval 13">
              <a:extLst>
                <a:ext uri="{FF2B5EF4-FFF2-40B4-BE49-F238E27FC236}">
                  <a16:creationId xmlns:a16="http://schemas.microsoft.com/office/drawing/2014/main" id="{8759335D-10E6-8E46-9BB4-AB2699D2E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7341" y="2179085"/>
              <a:ext cx="552450" cy="517525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12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000099"/>
                </a:solidFill>
                <a:cs typeface="Arial" charset="0"/>
              </a:endParaRPr>
            </a:p>
          </p:txBody>
        </p:sp>
        <p:sp>
          <p:nvSpPr>
            <p:cNvPr id="58" name="Text Box 14">
              <a:extLst>
                <a:ext uri="{FF2B5EF4-FFF2-40B4-BE49-F238E27FC236}">
                  <a16:creationId xmlns:a16="http://schemas.microsoft.com/office/drawing/2014/main" id="{C92F4D5F-E3F2-414D-9260-894C3CB633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1449" y="2179085"/>
              <a:ext cx="36740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0012A0"/>
                  </a:solidFill>
                  <a:latin typeface="+mn-lt"/>
                  <a:cs typeface="Arial" charset="0"/>
                </a:rPr>
                <a:t>1</a:t>
              </a:r>
              <a:endParaRPr lang="en-US" sz="2400" dirty="0">
                <a:solidFill>
                  <a:srgbClr val="0012A0"/>
                </a:solidFill>
                <a:latin typeface="+mn-lt"/>
                <a:cs typeface="Arial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47C5FB7-A5B2-B344-AFD6-9E724B658B39}"/>
                </a:ext>
              </a:extLst>
            </p:cNvPr>
            <p:cNvGrpSpPr/>
            <p:nvPr/>
          </p:nvGrpSpPr>
          <p:grpSpPr>
            <a:xfrm>
              <a:off x="3089414" y="1856339"/>
              <a:ext cx="5619750" cy="1761575"/>
              <a:chOff x="3155674" y="1856339"/>
              <a:chExt cx="5619750" cy="1761575"/>
            </a:xfrm>
          </p:grpSpPr>
          <p:sp>
            <p:nvSpPr>
              <p:cNvPr id="44" name="Rectangle 3">
                <a:extLst>
                  <a:ext uri="{FF2B5EF4-FFF2-40B4-BE49-F238E27FC236}">
                    <a16:creationId xmlns:a16="http://schemas.microsoft.com/office/drawing/2014/main" id="{CA2DA16D-E37C-234A-A7B1-3797CF3FF0B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155674" y="2182812"/>
                <a:ext cx="5619750" cy="6254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52425" indent="-22225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itchFamily="2" charset="2"/>
                  <a:buChar char="§"/>
                  <a:tabLst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5325" indent="-231775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tabLst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charset="0"/>
                  <a:buNone/>
                </a:pPr>
                <a:r>
                  <a:rPr lang="en-US" sz="3200" dirty="0">
                    <a:cs typeface="Arial" charset="0"/>
                  </a:rPr>
                  <a:t>need K  ( ) and K  ( ) such that</a:t>
                </a:r>
              </a:p>
            </p:txBody>
          </p:sp>
          <p:sp>
            <p:nvSpPr>
              <p:cNvPr id="45" name="Text Box 4">
                <a:extLst>
                  <a:ext uri="{FF2B5EF4-FFF2-40B4-BE49-F238E27FC236}">
                    <a16:creationId xmlns:a16="http://schemas.microsoft.com/office/drawing/2014/main" id="{95278E0E-E4B9-CE4C-B839-ED5B84E6F5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7291" y="2406650"/>
                <a:ext cx="35137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+mn-lt"/>
                    <a:cs typeface="Arial" charset="0"/>
                  </a:rPr>
                  <a:t>B</a:t>
                </a:r>
              </a:p>
            </p:txBody>
          </p:sp>
          <p:sp>
            <p:nvSpPr>
              <p:cNvPr id="46" name="Text Box 5">
                <a:extLst>
                  <a:ext uri="{FF2B5EF4-FFF2-40B4-BE49-F238E27FC236}">
                    <a16:creationId xmlns:a16="http://schemas.microsoft.com/office/drawing/2014/main" id="{107916C1-001A-F244-A971-628BF84CD7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89079" y="2444750"/>
                <a:ext cx="35137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+mn-lt"/>
                    <a:cs typeface="Arial" charset="0"/>
                  </a:rPr>
                  <a:t>B</a:t>
                </a:r>
              </a:p>
            </p:txBody>
          </p:sp>
          <p:sp>
            <p:nvSpPr>
              <p:cNvPr id="47" name="Text Box 6">
                <a:extLst>
                  <a:ext uri="{FF2B5EF4-FFF2-40B4-BE49-F238E27FC236}">
                    <a16:creationId xmlns:a16="http://schemas.microsoft.com/office/drawing/2014/main" id="{F9C7534C-C712-0C4D-826C-FA84E56AAF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3401" y="1856339"/>
                <a:ext cx="340157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4800" dirty="0">
                    <a:latin typeface="+mn-lt"/>
                    <a:cs typeface="Arial" charset="0"/>
                  </a:rPr>
                  <a:t>.</a:t>
                </a:r>
                <a:endParaRPr lang="en-US" sz="2400" dirty="0">
                  <a:latin typeface="+mn-lt"/>
                  <a:cs typeface="Arial" charset="0"/>
                </a:endParaRPr>
              </a:p>
            </p:txBody>
          </p:sp>
          <p:sp>
            <p:nvSpPr>
              <p:cNvPr id="48" name="Text Box 7">
                <a:extLst>
                  <a:ext uri="{FF2B5EF4-FFF2-40B4-BE49-F238E27FC236}">
                    <a16:creationId xmlns:a16="http://schemas.microsoft.com/office/drawing/2014/main" id="{130DAE2D-652A-D64A-A8CF-1577E0BDD2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37968" y="1881187"/>
                <a:ext cx="340157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4800" dirty="0">
                    <a:latin typeface="+mn-lt"/>
                    <a:cs typeface="Arial" charset="0"/>
                  </a:rPr>
                  <a:t>.</a:t>
                </a:r>
                <a:endParaRPr lang="en-US" sz="2400" dirty="0">
                  <a:latin typeface="+mn-lt"/>
                  <a:cs typeface="Arial" charset="0"/>
                </a:endParaRPr>
              </a:p>
            </p:txBody>
          </p:sp>
          <p:sp>
            <p:nvSpPr>
              <p:cNvPr id="82" name="Text Box 19">
                <a:extLst>
                  <a:ext uri="{FF2B5EF4-FFF2-40B4-BE49-F238E27FC236}">
                    <a16:creationId xmlns:a16="http://schemas.microsoft.com/office/drawing/2014/main" id="{7113FF55-E386-0E45-AEE7-2E3FA7DA34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72089" y="1943100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92" name="Text Box 20">
                <a:extLst>
                  <a:ext uri="{FF2B5EF4-FFF2-40B4-BE49-F238E27FC236}">
                    <a16:creationId xmlns:a16="http://schemas.microsoft.com/office/drawing/2014/main" id="{F00B9A6A-EC0B-3346-8BFB-801B41933E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0129" y="1943100"/>
                <a:ext cx="29527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latin typeface="+mn-lt"/>
                    <a:cs typeface="Arial" charset="0"/>
                  </a:rPr>
                  <a:t>-</a:t>
                </a:r>
              </a:p>
            </p:txBody>
          </p:sp>
          <p:grpSp>
            <p:nvGrpSpPr>
              <p:cNvPr id="93" name="Group 21">
                <a:extLst>
                  <a:ext uri="{FF2B5EF4-FFF2-40B4-BE49-F238E27FC236}">
                    <a16:creationId xmlns:a16="http://schemas.microsoft.com/office/drawing/2014/main" id="{575E144C-05EB-1D4D-B765-49E6255B1C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62162" y="2605088"/>
                <a:ext cx="2903539" cy="1012826"/>
                <a:chOff x="1317" y="1706"/>
                <a:chExt cx="1829" cy="638"/>
              </a:xfrm>
            </p:grpSpPr>
            <p:grpSp>
              <p:nvGrpSpPr>
                <p:cNvPr id="95" name="Group 22">
                  <a:extLst>
                    <a:ext uri="{FF2B5EF4-FFF2-40B4-BE49-F238E27FC236}">
                      <a16:creationId xmlns:a16="http://schemas.microsoft.com/office/drawing/2014/main" id="{DD517EF7-D86B-F54D-A42C-9E0AB21DAA5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17" y="1841"/>
                  <a:ext cx="1829" cy="503"/>
                  <a:chOff x="1688" y="1463"/>
                  <a:chExt cx="1829" cy="503"/>
                </a:xfrm>
              </p:grpSpPr>
              <p:sp>
                <p:nvSpPr>
                  <p:cNvPr id="99" name="Text Box 23">
                    <a:extLst>
                      <a:ext uri="{FF2B5EF4-FFF2-40B4-BE49-F238E27FC236}">
                        <a16:creationId xmlns:a16="http://schemas.microsoft.com/office/drawing/2014/main" id="{9C8D92BF-6B25-834E-B350-8B4E945BA40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88" y="1463"/>
                    <a:ext cx="1829" cy="3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3200" dirty="0">
                        <a:solidFill>
                          <a:srgbClr val="C00000"/>
                        </a:solidFill>
                        <a:latin typeface="+mn-lt"/>
                        <a:cs typeface="Arial" charset="0"/>
                      </a:rPr>
                      <a:t>K  (K   (m))  =  m </a:t>
                    </a:r>
                  </a:p>
                </p:txBody>
              </p:sp>
              <p:sp>
                <p:nvSpPr>
                  <p:cNvPr id="101" name="Text Box 24">
                    <a:extLst>
                      <a:ext uri="{FF2B5EF4-FFF2-40B4-BE49-F238E27FC236}">
                        <a16:creationId xmlns:a16="http://schemas.microsoft.com/office/drawing/2014/main" id="{9882DCB3-D7A7-F041-A7C4-765BE0D3617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81" y="1634"/>
                    <a:ext cx="240" cy="3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800" dirty="0">
                        <a:solidFill>
                          <a:srgbClr val="C00000"/>
                        </a:solidFill>
                        <a:latin typeface="+mn-lt"/>
                        <a:cs typeface="Arial" charset="0"/>
                      </a:rPr>
                      <a:t>B</a:t>
                    </a:r>
                    <a:endPara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endParaRPr>
                  </a:p>
                </p:txBody>
              </p:sp>
              <p:sp>
                <p:nvSpPr>
                  <p:cNvPr id="102" name="Text Box 25">
                    <a:extLst>
                      <a:ext uri="{FF2B5EF4-FFF2-40B4-BE49-F238E27FC236}">
                        <a16:creationId xmlns:a16="http://schemas.microsoft.com/office/drawing/2014/main" id="{53A078BB-04F6-AD4C-8010-FB1C4E86630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9" y="1636"/>
                    <a:ext cx="240" cy="3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800" dirty="0">
                        <a:solidFill>
                          <a:srgbClr val="C00000"/>
                        </a:solidFill>
                        <a:latin typeface="+mn-lt"/>
                        <a:cs typeface="Arial" charset="0"/>
                      </a:rPr>
                      <a:t>B</a:t>
                    </a:r>
                    <a:endPara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endParaRPr>
                  </a:p>
                </p:txBody>
              </p:sp>
            </p:grpSp>
            <p:sp>
              <p:nvSpPr>
                <p:cNvPr id="97" name="Text Box 26">
                  <a:extLst>
                    <a:ext uri="{FF2B5EF4-FFF2-40B4-BE49-F238E27FC236}">
                      <a16:creationId xmlns:a16="http://schemas.microsoft.com/office/drawing/2014/main" id="{81B0E173-437B-944D-AFC7-1191728D2CC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19" y="1706"/>
                  <a:ext cx="186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-</a:t>
                  </a:r>
                </a:p>
              </p:txBody>
            </p:sp>
            <p:sp>
              <p:nvSpPr>
                <p:cNvPr id="98" name="Text Box 27">
                  <a:extLst>
                    <a:ext uri="{FF2B5EF4-FFF2-40B4-BE49-F238E27FC236}">
                      <a16:creationId xmlns:a16="http://schemas.microsoft.com/office/drawing/2014/main" id="{873C3E9B-7D7E-0F45-825C-CB01E679ED8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28" y="1722"/>
                  <a:ext cx="229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+</a:t>
                  </a:r>
                </a:p>
              </p:txBody>
            </p: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AB37BF4-ADC0-7C4A-B2EE-07083244021D}"/>
              </a:ext>
            </a:extLst>
          </p:cNvPr>
          <p:cNvGrpSpPr/>
          <p:nvPr/>
        </p:nvGrpSpPr>
        <p:grpSpPr>
          <a:xfrm>
            <a:off x="2571474" y="3605764"/>
            <a:ext cx="8414577" cy="1331477"/>
            <a:chOff x="2571474" y="3605764"/>
            <a:chExt cx="8414577" cy="1331477"/>
          </a:xfrm>
        </p:grpSpPr>
        <p:sp>
          <p:nvSpPr>
            <p:cNvPr id="50" name="Rectangle 8">
              <a:extLst>
                <a:ext uri="{FF2B5EF4-FFF2-40B4-BE49-F238E27FC236}">
                  <a16:creationId xmlns:a16="http://schemas.microsoft.com/office/drawing/2014/main" id="{58F91EC6-E6B4-924D-9AB5-CE96A06FA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7898" y="3741737"/>
              <a:ext cx="7808153" cy="625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None/>
              </a:pPr>
              <a:r>
                <a:rPr lang="en-US" sz="3200" dirty="0">
                  <a:cs typeface="Arial" charset="0"/>
                </a:rPr>
                <a:t>given public key K  , it should be impossible to compute private key K  </a:t>
              </a:r>
            </a:p>
          </p:txBody>
        </p:sp>
        <p:sp>
          <p:nvSpPr>
            <p:cNvPr id="51" name="Text Box 9">
              <a:extLst>
                <a:ext uri="{FF2B5EF4-FFF2-40B4-BE49-F238E27FC236}">
                  <a16:creationId xmlns:a16="http://schemas.microsoft.com/office/drawing/2014/main" id="{9C99D718-344C-E14D-8E0F-802BD4E0DC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392" y="4475576"/>
              <a:ext cx="3513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+mn-lt"/>
                  <a:cs typeface="Arial" charset="0"/>
                </a:rPr>
                <a:t>B</a:t>
              </a:r>
            </a:p>
          </p:txBody>
        </p:sp>
        <p:sp>
          <p:nvSpPr>
            <p:cNvPr id="53" name="Text Box 10">
              <a:extLst>
                <a:ext uri="{FF2B5EF4-FFF2-40B4-BE49-F238E27FC236}">
                  <a16:creationId xmlns:a16="http://schemas.microsoft.com/office/drawing/2014/main" id="{0896A106-22CD-5A42-9112-99A6540B9E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6037" y="3965092"/>
              <a:ext cx="4333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+mn-lt"/>
                  <a:cs typeface="Arial" charset="0"/>
                </a:rPr>
                <a:t>B</a:t>
              </a:r>
            </a:p>
          </p:txBody>
        </p:sp>
        <p:grpSp>
          <p:nvGrpSpPr>
            <p:cNvPr id="59" name="Group 15">
              <a:extLst>
                <a:ext uri="{FF2B5EF4-FFF2-40B4-BE49-F238E27FC236}">
                  <a16:creationId xmlns:a16="http://schemas.microsoft.com/office/drawing/2014/main" id="{755F3E15-FB06-3341-8DFF-070377E836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1474" y="3773624"/>
              <a:ext cx="552450" cy="523875"/>
              <a:chOff x="481" y="1776"/>
              <a:chExt cx="348" cy="330"/>
            </a:xfrm>
          </p:grpSpPr>
          <p:sp>
            <p:nvSpPr>
              <p:cNvPr id="61" name="Oval 16">
                <a:extLst>
                  <a:ext uri="{FF2B5EF4-FFF2-40B4-BE49-F238E27FC236}">
                    <a16:creationId xmlns:a16="http://schemas.microsoft.com/office/drawing/2014/main" id="{BB89F9D0-3AC7-ED46-8A4A-CD7D65257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" y="1778"/>
                <a:ext cx="348" cy="326"/>
              </a:xfrm>
              <a:prstGeom prst="ellipse">
                <a:avLst/>
              </a:prstGeom>
              <a:solidFill>
                <a:srgbClr val="FFFFFF"/>
              </a:solidFill>
              <a:ln w="3492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solidFill>
                    <a:srgbClr val="000099"/>
                  </a:solidFill>
                  <a:cs typeface="Arial" charset="0"/>
                </a:endParaRPr>
              </a:p>
            </p:txBody>
          </p:sp>
          <p:sp>
            <p:nvSpPr>
              <p:cNvPr id="80" name="Text Box 17">
                <a:extLst>
                  <a:ext uri="{FF2B5EF4-FFF2-40B4-BE49-F238E27FC236}">
                    <a16:creationId xmlns:a16="http://schemas.microsoft.com/office/drawing/2014/main" id="{3BA80475-B13A-DF44-A883-CCF63CDF22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" y="1776"/>
                <a:ext cx="23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99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0012A0"/>
                    </a:solidFill>
                    <a:latin typeface="+mn-lt"/>
                    <a:cs typeface="Arial" charset="0"/>
                  </a:rPr>
                  <a:t>2</a:t>
                </a:r>
                <a:endParaRPr lang="en-US" sz="2400" dirty="0">
                  <a:solidFill>
                    <a:srgbClr val="0012A0"/>
                  </a:solidFill>
                  <a:latin typeface="+mn-lt"/>
                  <a:cs typeface="Arial" charset="0"/>
                </a:endParaRPr>
              </a:p>
            </p:txBody>
          </p:sp>
        </p:grpSp>
        <p:sp>
          <p:nvSpPr>
            <p:cNvPr id="103" name="Text Box 28">
              <a:extLst>
                <a:ext uri="{FF2B5EF4-FFF2-40B4-BE49-F238E27FC236}">
                  <a16:creationId xmlns:a16="http://schemas.microsoft.com/office/drawing/2014/main" id="{FDDA8894-CCE9-4F4F-B6BC-4038E8E7F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6715" y="3605764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+mn-lt"/>
                  <a:cs typeface="Arial" charset="0"/>
                </a:rPr>
                <a:t>+</a:t>
              </a:r>
            </a:p>
          </p:txBody>
        </p:sp>
        <p:sp>
          <p:nvSpPr>
            <p:cNvPr id="109" name="Text Box 29">
              <a:extLst>
                <a:ext uri="{FF2B5EF4-FFF2-40B4-BE49-F238E27FC236}">
                  <a16:creationId xmlns:a16="http://schemas.microsoft.com/office/drawing/2014/main" id="{1C616302-4F70-464A-984D-28E0A0946A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5232" y="4070764"/>
              <a:ext cx="28575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+mn-lt"/>
                  <a:cs typeface="Arial" charset="0"/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173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Prerequisite: modular arithmetic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08911B89-9610-2444-AA32-6F70FF90FBCC}"/>
              </a:ext>
            </a:extLst>
          </p:cNvPr>
          <p:cNvSpPr txBox="1">
            <a:spLocks noChangeArrowheads="1"/>
          </p:cNvSpPr>
          <p:nvPr/>
        </p:nvSpPr>
        <p:spPr>
          <a:xfrm>
            <a:off x="957470" y="1414670"/>
            <a:ext cx="7924800" cy="49993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7813" indent="-277813"/>
            <a:r>
              <a:rPr lang="en-US" sz="3200" dirty="0"/>
              <a:t>x mod n = remainder of x when divide by n</a:t>
            </a:r>
          </a:p>
          <a:p>
            <a:pPr marL="277813" indent="-277813"/>
            <a:r>
              <a:rPr lang="en-US" sz="3200" dirty="0"/>
              <a:t>facts:</a:t>
            </a:r>
          </a:p>
          <a:p>
            <a:pPr marL="277813" lvl="1" indent="60325">
              <a:buFont typeface="Wingdings" charset="0"/>
              <a:buNone/>
            </a:pPr>
            <a:r>
              <a:rPr lang="en-US" sz="2800" dirty="0">
                <a:solidFill>
                  <a:srgbClr val="000099"/>
                </a:solidFill>
              </a:rPr>
              <a:t>[(a mod n) + (b mod n)] mod n = (a+b) mod n</a:t>
            </a:r>
          </a:p>
          <a:p>
            <a:pPr marL="277813" lvl="1" indent="60325">
              <a:buFont typeface="Wingdings" charset="0"/>
              <a:buNone/>
            </a:pPr>
            <a:r>
              <a:rPr lang="en-US" sz="2800" dirty="0">
                <a:solidFill>
                  <a:srgbClr val="000099"/>
                </a:solidFill>
              </a:rPr>
              <a:t>[(a mod n) - (b mod n)] mod n = (a-b) mod n</a:t>
            </a:r>
          </a:p>
          <a:p>
            <a:pPr marL="277813" lvl="1" indent="60325">
              <a:buFont typeface="Wingdings" charset="0"/>
              <a:buNone/>
            </a:pPr>
            <a:r>
              <a:rPr lang="en-US" sz="2800" dirty="0">
                <a:solidFill>
                  <a:srgbClr val="000099"/>
                </a:solidFill>
              </a:rPr>
              <a:t>[(a mod n) * (b mod n)] mod n = (a*b) mod n</a:t>
            </a:r>
          </a:p>
          <a:p>
            <a:pPr marL="277813" indent="-277813"/>
            <a:r>
              <a:rPr lang="en-US" sz="3200" dirty="0"/>
              <a:t>thus</a:t>
            </a:r>
          </a:p>
          <a:p>
            <a:pPr marL="277813" indent="-277813">
              <a:buFont typeface="Wingdings" charset="0"/>
              <a:buNone/>
            </a:pPr>
            <a:r>
              <a:rPr lang="en-US" sz="3200" dirty="0"/>
              <a:t>    </a:t>
            </a:r>
            <a:r>
              <a:rPr lang="en-US" sz="3200" dirty="0">
                <a:solidFill>
                  <a:srgbClr val="000099"/>
                </a:solidFill>
              </a:rPr>
              <a:t>(a mod n)</a:t>
            </a:r>
            <a:r>
              <a:rPr lang="en-US" sz="3200" baseline="30000" dirty="0">
                <a:solidFill>
                  <a:srgbClr val="000099"/>
                </a:solidFill>
              </a:rPr>
              <a:t>d</a:t>
            </a:r>
            <a:r>
              <a:rPr lang="en-US" sz="3200" dirty="0">
                <a:solidFill>
                  <a:srgbClr val="000099"/>
                </a:solidFill>
              </a:rPr>
              <a:t> mod n = a</a:t>
            </a:r>
            <a:r>
              <a:rPr lang="en-US" sz="3200" baseline="30000" dirty="0">
                <a:solidFill>
                  <a:srgbClr val="000099"/>
                </a:solidFill>
              </a:rPr>
              <a:t>d</a:t>
            </a:r>
            <a:r>
              <a:rPr lang="en-US" sz="3200" dirty="0">
                <a:solidFill>
                  <a:srgbClr val="000099"/>
                </a:solidFill>
              </a:rPr>
              <a:t> mod n</a:t>
            </a:r>
          </a:p>
          <a:p>
            <a:pPr marL="277813" indent="-277813">
              <a:lnSpc>
                <a:spcPct val="110000"/>
              </a:lnSpc>
            </a:pPr>
            <a:r>
              <a:rPr lang="en-US" sz="3200" dirty="0"/>
              <a:t>example: x=14, n=10, d=2:</a:t>
            </a:r>
            <a:br>
              <a:rPr lang="en-US" sz="3200" dirty="0"/>
            </a:br>
            <a:r>
              <a:rPr lang="en-US" sz="3200" dirty="0"/>
              <a:t>    (x mod n)</a:t>
            </a:r>
            <a:r>
              <a:rPr lang="en-US" sz="3200" baseline="30000" dirty="0"/>
              <a:t>d</a:t>
            </a:r>
            <a:r>
              <a:rPr lang="en-US" sz="3200" dirty="0"/>
              <a:t> mod n = 4</a:t>
            </a:r>
            <a:r>
              <a:rPr lang="en-US" sz="3200" baseline="30000" dirty="0"/>
              <a:t>2</a:t>
            </a:r>
            <a:r>
              <a:rPr lang="en-US" sz="3200" dirty="0"/>
              <a:t> mod 10 = 6</a:t>
            </a:r>
            <a:br>
              <a:rPr lang="en-US" sz="3200" dirty="0"/>
            </a:br>
            <a:r>
              <a:rPr lang="en-US" sz="3200" dirty="0"/>
              <a:t>    x</a:t>
            </a:r>
            <a:r>
              <a:rPr lang="en-US" sz="3200" baseline="30000" dirty="0"/>
              <a:t>d</a:t>
            </a:r>
            <a:r>
              <a:rPr lang="en-US" sz="3200" dirty="0"/>
              <a:t> = 14</a:t>
            </a:r>
            <a:r>
              <a:rPr lang="en-US" sz="3200" baseline="30000" dirty="0"/>
              <a:t>2</a:t>
            </a:r>
            <a:r>
              <a:rPr lang="en-US" sz="3200" dirty="0"/>
              <a:t> = 196   x</a:t>
            </a:r>
            <a:r>
              <a:rPr lang="en-US" sz="3200" baseline="30000" dirty="0"/>
              <a:t>d</a:t>
            </a:r>
            <a:r>
              <a:rPr lang="en-US" sz="3200" dirty="0"/>
              <a:t> mod 10  = 6 </a:t>
            </a:r>
          </a:p>
        </p:txBody>
      </p:sp>
    </p:spTree>
    <p:extLst>
      <p:ext uri="{BB962C8B-B14F-4D97-AF65-F5344CB8AC3E}">
        <p14:creationId xmlns:p14="http://schemas.microsoft.com/office/powerpoint/2010/main" val="87479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Security: overview</a:t>
            </a:r>
            <a:endParaRPr lang="en-US" sz="4400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009DA679-1707-7346-B163-C91B0D753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E708D807-71AD-3B4B-9781-46E36F32C0D1}"/>
              </a:ext>
            </a:extLst>
          </p:cNvPr>
          <p:cNvSpPr txBox="1">
            <a:spLocks noChangeArrowheads="1"/>
          </p:cNvSpPr>
          <p:nvPr/>
        </p:nvSpPr>
        <p:spPr>
          <a:xfrm>
            <a:off x="867032" y="1295400"/>
            <a:ext cx="8321675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Chapter goals: </a:t>
            </a:r>
          </a:p>
          <a:p>
            <a:r>
              <a:rPr lang="en-US" dirty="0"/>
              <a:t>understand principles of network security:</a:t>
            </a:r>
            <a:r>
              <a:rPr lang="en-US" sz="2400" dirty="0"/>
              <a:t> </a:t>
            </a:r>
          </a:p>
          <a:p>
            <a:pPr lvl="1"/>
            <a:r>
              <a:rPr lang="en-US" dirty="0"/>
              <a:t>cryptography and its </a:t>
            </a:r>
            <a:r>
              <a:rPr lang="en-US" i="1" dirty="0"/>
              <a:t>many</a:t>
            </a:r>
            <a:r>
              <a:rPr lang="en-US" dirty="0"/>
              <a:t> uses beyond “</a:t>
            </a:r>
            <a:r>
              <a:rPr lang="en-US" altLang="ja-JP" dirty="0"/>
              <a:t>confidentiality”</a:t>
            </a:r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message integrity</a:t>
            </a:r>
          </a:p>
          <a:p>
            <a:r>
              <a:rPr lang="en-US" dirty="0"/>
              <a:t>security in practice:</a:t>
            </a:r>
          </a:p>
          <a:p>
            <a:pPr lvl="1"/>
            <a:r>
              <a:rPr lang="en-US" dirty="0"/>
              <a:t>firewalls and intrusion detection systems</a:t>
            </a:r>
          </a:p>
          <a:p>
            <a:pPr lvl="1"/>
            <a:r>
              <a:rPr lang="en-US" dirty="0"/>
              <a:t>security in application, transport, network, link layers</a:t>
            </a:r>
          </a:p>
        </p:txBody>
      </p:sp>
    </p:spTree>
    <p:extLst>
      <p:ext uri="{BB962C8B-B14F-4D97-AF65-F5344CB8AC3E}">
        <p14:creationId xmlns:p14="http://schemas.microsoft.com/office/powerpoint/2010/main" val="210173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RSA: getting ready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5070DD6-9C23-9845-83F8-26D99BC9F34A}"/>
              </a:ext>
            </a:extLst>
          </p:cNvPr>
          <p:cNvSpPr txBox="1">
            <a:spLocks noChangeArrowheads="1"/>
          </p:cNvSpPr>
          <p:nvPr/>
        </p:nvSpPr>
        <p:spPr>
          <a:xfrm>
            <a:off x="930964" y="1348408"/>
            <a:ext cx="10783958" cy="5052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7813" indent="-277813">
              <a:lnSpc>
                <a:spcPct val="110000"/>
              </a:lnSpc>
            </a:pPr>
            <a:r>
              <a:rPr lang="en-US" sz="3200" dirty="0"/>
              <a:t>message: just a bit pattern</a:t>
            </a:r>
          </a:p>
          <a:p>
            <a:pPr marL="277813" indent="-277813">
              <a:lnSpc>
                <a:spcPct val="110000"/>
              </a:lnSpc>
            </a:pPr>
            <a:r>
              <a:rPr lang="en-US" sz="3200" dirty="0"/>
              <a:t>bit pattern can be uniquely represented by an integer number </a:t>
            </a:r>
          </a:p>
          <a:p>
            <a:pPr marL="277813" indent="-277813"/>
            <a:r>
              <a:rPr lang="en-US" sz="3200" dirty="0"/>
              <a:t>thus, encrypting a message is equivalent to encrypting a number</a:t>
            </a:r>
          </a:p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example:</a:t>
            </a:r>
          </a:p>
          <a:p>
            <a:pPr marL="693738" indent="-223838"/>
            <a:r>
              <a:rPr lang="en-US" dirty="0"/>
              <a:t>m= 10010001. This message is uniquely represented by the decimal number 145. </a:t>
            </a:r>
          </a:p>
          <a:p>
            <a:pPr marL="693738" indent="-223838"/>
            <a:r>
              <a:rPr lang="en-US" dirty="0"/>
              <a:t>to encrypt m, we encrypt the corresponding number, which gives a new number (the ciphertext).</a:t>
            </a:r>
          </a:p>
        </p:txBody>
      </p:sp>
    </p:spTree>
    <p:extLst>
      <p:ext uri="{BB962C8B-B14F-4D97-AF65-F5344CB8AC3E}">
        <p14:creationId xmlns:p14="http://schemas.microsoft.com/office/powerpoint/2010/main" val="158587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RSA: Creating public/private key pair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290D8010-0A1D-6340-A10F-5D2A7174D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805" y="1294158"/>
            <a:ext cx="95124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+mn-lt"/>
              </a:rPr>
              <a:t>1.</a:t>
            </a:r>
            <a:r>
              <a:rPr lang="en-US" sz="2800" dirty="0">
                <a:latin typeface="+mn-lt"/>
              </a:rPr>
              <a:t> choose two large prime numbers </a:t>
            </a:r>
            <a:r>
              <a:rPr lang="en-US" sz="2800" i="1" dirty="0">
                <a:latin typeface="+mn-lt"/>
              </a:rPr>
              <a:t>p, q.</a:t>
            </a:r>
            <a:r>
              <a:rPr lang="en-US" sz="2800" dirty="0">
                <a:latin typeface="+mn-lt"/>
              </a:rPr>
              <a:t>  (e.g., 1024 bits each)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84929A20-5DDA-7E4E-B7D1-697CDB61F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1517" y="2279996"/>
            <a:ext cx="512829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+mn-lt"/>
              </a:rPr>
              <a:t>2.</a:t>
            </a:r>
            <a:r>
              <a:rPr lang="en-US" sz="2800" dirty="0">
                <a:latin typeface="+mn-lt"/>
              </a:rPr>
              <a:t> compute </a:t>
            </a:r>
            <a:r>
              <a:rPr lang="en-US" sz="2800" i="1" dirty="0">
                <a:solidFill>
                  <a:srgbClr val="C00000"/>
                </a:solidFill>
                <a:latin typeface="+mn-lt"/>
              </a:rPr>
              <a:t>n </a:t>
            </a:r>
            <a:r>
              <a:rPr lang="en-US" sz="2800" i="1" dirty="0">
                <a:latin typeface="+mn-lt"/>
              </a:rPr>
              <a:t>= pq,  z = (p-1)(q-1</a:t>
            </a:r>
            <a:r>
              <a:rPr lang="en-US" sz="2800" dirty="0">
                <a:latin typeface="+mn-lt"/>
              </a:rPr>
              <a:t>)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0ECA6D99-7D73-AA45-B5BA-F1660C939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9930" y="2949921"/>
            <a:ext cx="992587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352425" indent="-352425"/>
            <a:r>
              <a:rPr lang="en-US" sz="2800" dirty="0">
                <a:solidFill>
                  <a:srgbClr val="000099"/>
                </a:solidFill>
                <a:latin typeface="+mn-lt"/>
              </a:rPr>
              <a:t>3.</a:t>
            </a:r>
            <a:r>
              <a:rPr lang="en-US" sz="2800" dirty="0">
                <a:latin typeface="+mn-lt"/>
              </a:rPr>
              <a:t> choose </a:t>
            </a:r>
            <a:r>
              <a:rPr lang="en-US" sz="2800" i="1" dirty="0">
                <a:solidFill>
                  <a:srgbClr val="C00000"/>
                </a:solidFill>
                <a:latin typeface="+mn-lt"/>
              </a:rPr>
              <a:t>e</a:t>
            </a:r>
            <a:r>
              <a:rPr lang="en-US" sz="2800" i="1" dirty="0">
                <a:latin typeface="+mn-lt"/>
              </a:rPr>
              <a:t> (</a:t>
            </a:r>
            <a:r>
              <a:rPr lang="en-US" sz="2800" dirty="0">
                <a:latin typeface="+mn-lt"/>
              </a:rPr>
              <a:t>with</a:t>
            </a:r>
            <a:r>
              <a:rPr lang="en-US" sz="2800" i="1" dirty="0">
                <a:latin typeface="+mn-lt"/>
              </a:rPr>
              <a:t> e&lt;n)</a:t>
            </a:r>
            <a:r>
              <a:rPr lang="en-US" sz="2800" dirty="0">
                <a:latin typeface="+mn-lt"/>
              </a:rPr>
              <a:t> that has no common factors  with z (</a:t>
            </a:r>
            <a:r>
              <a:rPr lang="en-US" sz="2800" i="1" dirty="0">
                <a:latin typeface="+mn-lt"/>
              </a:rPr>
              <a:t>e, z</a:t>
            </a:r>
            <a:r>
              <a:rPr lang="en-US" sz="2800" dirty="0">
                <a:latin typeface="+mn-lt"/>
              </a:rPr>
              <a:t> are “</a:t>
            </a:r>
            <a:r>
              <a:rPr lang="en-US" altLang="ja-JP" sz="2800" dirty="0">
                <a:latin typeface="+mn-lt"/>
              </a:rPr>
              <a:t>relatively prime”).</a:t>
            </a:r>
            <a:endParaRPr lang="en-US" sz="2800" dirty="0">
              <a:latin typeface="+mn-lt"/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5E97B724-5589-0D4C-9525-09651E11E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805" y="3938933"/>
            <a:ext cx="1044009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404813" indent="-392113"/>
            <a:r>
              <a:rPr lang="en-US" sz="2800" dirty="0">
                <a:solidFill>
                  <a:srgbClr val="000099"/>
                </a:solidFill>
                <a:latin typeface="+mn-lt"/>
              </a:rPr>
              <a:t>4.</a:t>
            </a:r>
            <a:r>
              <a:rPr lang="en-US" sz="2800" dirty="0">
                <a:latin typeface="+mn-lt"/>
              </a:rPr>
              <a:t> choose </a:t>
            </a:r>
            <a:r>
              <a:rPr lang="en-US" sz="2800" i="1" dirty="0">
                <a:solidFill>
                  <a:srgbClr val="C00000"/>
                </a:solidFill>
                <a:latin typeface="+mn-lt"/>
              </a:rPr>
              <a:t>d</a:t>
            </a:r>
            <a:r>
              <a:rPr lang="en-US" sz="2800" dirty="0">
                <a:latin typeface="+mn-lt"/>
              </a:rPr>
              <a:t> such that </a:t>
            </a:r>
            <a:r>
              <a:rPr lang="en-US" sz="2800" i="1" dirty="0">
                <a:latin typeface="+mn-lt"/>
              </a:rPr>
              <a:t>ed-1</a:t>
            </a:r>
            <a:r>
              <a:rPr lang="en-US" sz="2800" dirty="0">
                <a:latin typeface="+mn-lt"/>
              </a:rPr>
              <a:t> is  exactly divisible by </a:t>
            </a:r>
            <a:r>
              <a:rPr lang="en-US" sz="2800" i="1" dirty="0">
                <a:latin typeface="+mn-lt"/>
              </a:rPr>
              <a:t>z</a:t>
            </a:r>
            <a:r>
              <a:rPr lang="en-US" sz="2800" dirty="0">
                <a:latin typeface="+mn-lt"/>
              </a:rPr>
              <a:t>.  (in other words: </a:t>
            </a:r>
            <a:r>
              <a:rPr lang="en-US" sz="2800" i="1" dirty="0">
                <a:latin typeface="+mn-lt"/>
              </a:rPr>
              <a:t>ed</a:t>
            </a:r>
            <a:r>
              <a:rPr lang="en-US" sz="2800" dirty="0">
                <a:latin typeface="+mn-lt"/>
              </a:rPr>
              <a:t> mod </a:t>
            </a:r>
            <a:r>
              <a:rPr lang="en-US" sz="2800" i="1" dirty="0">
                <a:latin typeface="+mn-lt"/>
              </a:rPr>
              <a:t>z  = 1 </a:t>
            </a:r>
            <a:r>
              <a:rPr lang="en-US" sz="2800" dirty="0">
                <a:latin typeface="+mn-lt"/>
              </a:rPr>
              <a:t>).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51BDA10B-6C91-B24D-B490-3E27130BE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6918" y="5050183"/>
            <a:ext cx="62531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+mn-lt"/>
              </a:rPr>
              <a:t>5.</a:t>
            </a:r>
            <a:r>
              <a:rPr lang="en-US" sz="2800" dirty="0">
                <a:latin typeface="+mn-lt"/>
              </a:rPr>
              <a:t> </a:t>
            </a:r>
            <a:r>
              <a:rPr lang="en-US" sz="2800" i="1" dirty="0">
                <a:solidFill>
                  <a:srgbClr val="0012A0"/>
                </a:solidFill>
                <a:latin typeface="+mn-lt"/>
              </a:rPr>
              <a:t>public</a:t>
            </a:r>
            <a:r>
              <a:rPr lang="en-US" sz="2800" dirty="0">
                <a:latin typeface="+mn-lt"/>
              </a:rPr>
              <a:t> key is </a:t>
            </a:r>
            <a:r>
              <a:rPr lang="en-US" sz="2800" i="1" dirty="0">
                <a:latin typeface="+mn-lt"/>
              </a:rPr>
              <a:t>(</a:t>
            </a:r>
            <a:r>
              <a:rPr lang="en-US" sz="2800" i="1" dirty="0">
                <a:solidFill>
                  <a:srgbClr val="C00000"/>
                </a:solidFill>
                <a:latin typeface="+mn-lt"/>
              </a:rPr>
              <a:t>n,e</a:t>
            </a:r>
            <a:r>
              <a:rPr lang="en-US" sz="2800" i="1" dirty="0">
                <a:latin typeface="+mn-lt"/>
              </a:rPr>
              <a:t>).</a:t>
            </a:r>
            <a:r>
              <a:rPr lang="en-US" sz="2800" dirty="0">
                <a:latin typeface="+mn-lt"/>
              </a:rPr>
              <a:t>  </a:t>
            </a:r>
            <a:r>
              <a:rPr lang="en-US" sz="2800" i="1" dirty="0">
                <a:solidFill>
                  <a:srgbClr val="0012A0"/>
                </a:solidFill>
                <a:latin typeface="+mn-lt"/>
              </a:rPr>
              <a:t>private</a:t>
            </a:r>
            <a:r>
              <a:rPr lang="en-US" sz="2800" dirty="0">
                <a:latin typeface="+mn-lt"/>
              </a:rPr>
              <a:t> key is </a:t>
            </a:r>
            <a:r>
              <a:rPr lang="en-US" sz="2800" i="1" dirty="0">
                <a:latin typeface="+mn-lt"/>
              </a:rPr>
              <a:t>(</a:t>
            </a:r>
            <a:r>
              <a:rPr lang="en-US" sz="2800" i="1" dirty="0">
                <a:solidFill>
                  <a:srgbClr val="C00000"/>
                </a:solidFill>
                <a:latin typeface="+mn-lt"/>
              </a:rPr>
              <a:t>n,d</a:t>
            </a:r>
            <a:r>
              <a:rPr lang="en-US" sz="2800" i="1" dirty="0">
                <a:latin typeface="+mn-lt"/>
              </a:rPr>
              <a:t>).</a:t>
            </a:r>
          </a:p>
        </p:txBody>
      </p:sp>
      <p:grpSp>
        <p:nvGrpSpPr>
          <p:cNvPr id="11" name="Group 8">
            <a:extLst>
              <a:ext uri="{FF2B5EF4-FFF2-40B4-BE49-F238E27FC236}">
                <a16:creationId xmlns:a16="http://schemas.microsoft.com/office/drawing/2014/main" id="{92401F63-E607-EC42-81D5-B599E298C06E}"/>
              </a:ext>
            </a:extLst>
          </p:cNvPr>
          <p:cNvGrpSpPr>
            <a:grpSpLocks/>
          </p:cNvGrpSpPr>
          <p:nvPr/>
        </p:nvGrpSpPr>
        <p:grpSpPr bwMode="auto">
          <a:xfrm>
            <a:off x="3447487" y="5578825"/>
            <a:ext cx="587736" cy="744538"/>
            <a:chOff x="1760" y="3628"/>
            <a:chExt cx="357" cy="469"/>
          </a:xfrm>
        </p:grpSpPr>
        <p:sp>
          <p:nvSpPr>
            <p:cNvPr id="12" name="Text Box 9">
              <a:extLst>
                <a:ext uri="{FF2B5EF4-FFF2-40B4-BE49-F238E27FC236}">
                  <a16:creationId xmlns:a16="http://schemas.microsoft.com/office/drawing/2014/main" id="{7974BD35-F581-2A4B-8232-EC3577D99C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0" y="3700"/>
              <a:ext cx="26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 </a:t>
              </a:r>
            </a:p>
          </p:txBody>
        </p:sp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95094613-170F-DB41-A508-D84F0D83F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3" y="3806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B</a:t>
              </a:r>
            </a:p>
          </p:txBody>
        </p:sp>
        <p:sp>
          <p:nvSpPr>
            <p:cNvPr id="14" name="Text Box 11">
              <a:extLst>
                <a:ext uri="{FF2B5EF4-FFF2-40B4-BE49-F238E27FC236}">
                  <a16:creationId xmlns:a16="http://schemas.microsoft.com/office/drawing/2014/main" id="{B5BBC98D-0AD4-C843-8D5A-7499CC0AA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1" y="3628"/>
              <a:ext cx="20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+</a:t>
              </a:r>
            </a:p>
          </p:txBody>
        </p:sp>
      </p:grpSp>
      <p:grpSp>
        <p:nvGrpSpPr>
          <p:cNvPr id="15" name="Group 12">
            <a:extLst>
              <a:ext uri="{FF2B5EF4-FFF2-40B4-BE49-F238E27FC236}">
                <a16:creationId xmlns:a16="http://schemas.microsoft.com/office/drawing/2014/main" id="{49FB52D6-CC18-274A-981A-C804A9C7DB97}"/>
              </a:ext>
            </a:extLst>
          </p:cNvPr>
          <p:cNvGrpSpPr>
            <a:grpSpLocks/>
          </p:cNvGrpSpPr>
          <p:nvPr/>
        </p:nvGrpSpPr>
        <p:grpSpPr bwMode="auto">
          <a:xfrm>
            <a:off x="6214495" y="5570887"/>
            <a:ext cx="566333" cy="744538"/>
            <a:chOff x="1760" y="3628"/>
            <a:chExt cx="344" cy="469"/>
          </a:xfrm>
        </p:grpSpPr>
        <p:sp>
          <p:nvSpPr>
            <p:cNvPr id="16" name="Text Box 13">
              <a:extLst>
                <a:ext uri="{FF2B5EF4-FFF2-40B4-BE49-F238E27FC236}">
                  <a16:creationId xmlns:a16="http://schemas.microsoft.com/office/drawing/2014/main" id="{693197C3-20B4-354C-95D0-D37FF8CFB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0" y="3700"/>
              <a:ext cx="26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 </a:t>
              </a:r>
            </a:p>
          </p:txBody>
        </p:sp>
        <p:sp>
          <p:nvSpPr>
            <p:cNvPr id="17" name="Text Box 14">
              <a:extLst>
                <a:ext uri="{FF2B5EF4-FFF2-40B4-BE49-F238E27FC236}">
                  <a16:creationId xmlns:a16="http://schemas.microsoft.com/office/drawing/2014/main" id="{D4162E66-99EA-6641-817F-A30782A5C9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1" y="3806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B</a:t>
              </a:r>
            </a:p>
          </p:txBody>
        </p:sp>
        <p:sp>
          <p:nvSpPr>
            <p:cNvPr id="18" name="Text Box 15">
              <a:extLst>
                <a:ext uri="{FF2B5EF4-FFF2-40B4-BE49-F238E27FC236}">
                  <a16:creationId xmlns:a16="http://schemas.microsoft.com/office/drawing/2014/main" id="{7614295A-36D3-BD40-AE97-E81A15389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4" y="3628"/>
              <a:ext cx="17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-</a:t>
              </a:r>
            </a:p>
          </p:txBody>
        </p:sp>
      </p:grpSp>
      <p:sp>
        <p:nvSpPr>
          <p:cNvPr id="19" name="AutoShape 16">
            <a:extLst>
              <a:ext uri="{FF2B5EF4-FFF2-40B4-BE49-F238E27FC236}">
                <a16:creationId xmlns:a16="http://schemas.microsoft.com/office/drawing/2014/main" id="{C8E63AC6-2EC5-1C45-BD35-68B79810907F}"/>
              </a:ext>
            </a:extLst>
          </p:cNvPr>
          <p:cNvSpPr>
            <a:spLocks/>
          </p:cNvSpPr>
          <p:nvPr/>
        </p:nvSpPr>
        <p:spPr bwMode="auto">
          <a:xfrm rot="5400000">
            <a:off x="3569087" y="5227389"/>
            <a:ext cx="165100" cy="788588"/>
          </a:xfrm>
          <a:prstGeom prst="rightBrace">
            <a:avLst>
              <a:gd name="adj1" fmla="val 38381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0" name="AutoShape 17">
            <a:extLst>
              <a:ext uri="{FF2B5EF4-FFF2-40B4-BE49-F238E27FC236}">
                <a16:creationId xmlns:a16="http://schemas.microsoft.com/office/drawing/2014/main" id="{765E3246-B890-1944-AECE-AF673B857899}"/>
              </a:ext>
            </a:extLst>
          </p:cNvPr>
          <p:cNvSpPr>
            <a:spLocks/>
          </p:cNvSpPr>
          <p:nvPr/>
        </p:nvSpPr>
        <p:spPr bwMode="auto">
          <a:xfrm rot="5400000">
            <a:off x="6348800" y="5197226"/>
            <a:ext cx="165100" cy="788589"/>
          </a:xfrm>
          <a:prstGeom prst="rightBrace">
            <a:avLst>
              <a:gd name="adj1" fmla="val 38381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854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RSA: encryption, decryption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3" name="Text Box 3">
            <a:extLst>
              <a:ext uri="{FF2B5EF4-FFF2-40B4-BE49-F238E27FC236}">
                <a16:creationId xmlns:a16="http://schemas.microsoft.com/office/drawing/2014/main" id="{9056CA21-CF24-294A-9634-A7793AC84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3680" y="1419225"/>
            <a:ext cx="73692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0099"/>
                </a:solidFill>
                <a:latin typeface="+mn-lt"/>
              </a:rPr>
              <a:t>0.</a:t>
            </a:r>
            <a:r>
              <a:rPr lang="en-US" sz="3200" dirty="0">
                <a:solidFill>
                  <a:srgbClr val="000000"/>
                </a:solidFill>
                <a:latin typeface="+mn-lt"/>
              </a:rPr>
              <a:t>  given (</a:t>
            </a:r>
            <a:r>
              <a:rPr lang="en-US" sz="3200" i="1" dirty="0">
                <a:solidFill>
                  <a:srgbClr val="C00000"/>
                </a:solidFill>
                <a:latin typeface="+mn-lt"/>
              </a:rPr>
              <a:t>n,e</a:t>
            </a:r>
            <a:r>
              <a:rPr lang="en-US" sz="3200" dirty="0">
                <a:solidFill>
                  <a:srgbClr val="000000"/>
                </a:solidFill>
                <a:latin typeface="+mn-lt"/>
              </a:rPr>
              <a:t>) and (</a:t>
            </a:r>
            <a:r>
              <a:rPr lang="en-US" sz="3200" i="1" dirty="0">
                <a:solidFill>
                  <a:srgbClr val="C00000"/>
                </a:solidFill>
                <a:latin typeface="+mn-lt"/>
              </a:rPr>
              <a:t>n,d</a:t>
            </a:r>
            <a:r>
              <a:rPr lang="en-US" sz="3200" dirty="0">
                <a:solidFill>
                  <a:srgbClr val="000000"/>
                </a:solidFill>
                <a:latin typeface="+mn-lt"/>
              </a:rPr>
              <a:t>) as computed above</a:t>
            </a:r>
          </a:p>
        </p:txBody>
      </p:sp>
      <p:grpSp>
        <p:nvGrpSpPr>
          <p:cNvPr id="44" name="Group 4">
            <a:extLst>
              <a:ext uri="{FF2B5EF4-FFF2-40B4-BE49-F238E27FC236}">
                <a16:creationId xmlns:a16="http://schemas.microsoft.com/office/drawing/2014/main" id="{A699F20C-465F-AE4E-AB75-A61EDA154B23}"/>
              </a:ext>
            </a:extLst>
          </p:cNvPr>
          <p:cNvGrpSpPr>
            <a:grpSpLocks/>
          </p:cNvGrpSpPr>
          <p:nvPr/>
        </p:nvGrpSpPr>
        <p:grpSpPr bwMode="auto">
          <a:xfrm>
            <a:off x="1610830" y="2098675"/>
            <a:ext cx="6705601" cy="1092200"/>
            <a:chOff x="407" y="1521"/>
            <a:chExt cx="4224" cy="688"/>
          </a:xfrm>
        </p:grpSpPr>
        <p:sp>
          <p:nvSpPr>
            <p:cNvPr id="45" name="Text Box 5">
              <a:extLst>
                <a:ext uri="{FF2B5EF4-FFF2-40B4-BE49-F238E27FC236}">
                  <a16:creationId xmlns:a16="http://schemas.microsoft.com/office/drawing/2014/main" id="{1E69CCAC-498E-F14E-AE4B-01A7DAE18A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" y="1521"/>
              <a:ext cx="422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3200" dirty="0">
                  <a:solidFill>
                    <a:srgbClr val="000099"/>
                  </a:solidFill>
                  <a:latin typeface="+mn-lt"/>
                </a:rPr>
                <a:t>1.</a:t>
              </a:r>
              <a:r>
                <a:rPr lang="en-US" sz="3200" dirty="0">
                  <a:solidFill>
                    <a:srgbClr val="000000"/>
                  </a:solidFill>
                  <a:latin typeface="+mn-lt"/>
                </a:rPr>
                <a:t> to encrypt message </a:t>
              </a:r>
              <a:r>
                <a:rPr lang="en-US" sz="3200" i="1" dirty="0">
                  <a:solidFill>
                    <a:srgbClr val="000000"/>
                  </a:solidFill>
                  <a:latin typeface="+mn-lt"/>
                </a:rPr>
                <a:t>m (&lt;n)</a:t>
              </a:r>
              <a:r>
                <a:rPr lang="en-US" sz="3200" dirty="0">
                  <a:solidFill>
                    <a:srgbClr val="000000"/>
                  </a:solidFill>
                  <a:latin typeface="+mn-lt"/>
                </a:rPr>
                <a:t>, compute</a:t>
              </a:r>
            </a:p>
          </p:txBody>
        </p:sp>
        <p:grpSp>
          <p:nvGrpSpPr>
            <p:cNvPr id="46" name="Group 6">
              <a:extLst>
                <a:ext uri="{FF2B5EF4-FFF2-40B4-BE49-F238E27FC236}">
                  <a16:creationId xmlns:a16="http://schemas.microsoft.com/office/drawing/2014/main" id="{931667AD-2167-4643-ACCA-FEDA340BB9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3" y="1768"/>
              <a:ext cx="1651" cy="441"/>
              <a:chOff x="1688" y="1812"/>
              <a:chExt cx="1651" cy="441"/>
            </a:xfrm>
          </p:grpSpPr>
          <p:sp>
            <p:nvSpPr>
              <p:cNvPr id="50" name="Text Box 7">
                <a:extLst>
                  <a:ext uri="{FF2B5EF4-FFF2-40B4-BE49-F238E27FC236}">
                    <a16:creationId xmlns:a16="http://schemas.microsoft.com/office/drawing/2014/main" id="{5C608D45-4EAE-9741-8605-B191749859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8" y="1885"/>
                <a:ext cx="1651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200" i="1" dirty="0">
                    <a:solidFill>
                      <a:srgbClr val="C00000"/>
                    </a:solidFill>
                    <a:latin typeface="+mn-lt"/>
                  </a:rPr>
                  <a:t>c = m   </a:t>
                </a:r>
                <a:r>
                  <a:rPr lang="en-US" sz="3200" dirty="0">
                    <a:solidFill>
                      <a:srgbClr val="C00000"/>
                    </a:solidFill>
                    <a:latin typeface="+mn-lt"/>
                  </a:rPr>
                  <a:t>mod</a:t>
                </a:r>
                <a:r>
                  <a:rPr lang="en-US" sz="3200" i="1" dirty="0">
                    <a:solidFill>
                      <a:srgbClr val="C00000"/>
                    </a:solidFill>
                    <a:latin typeface="+mn-lt"/>
                  </a:rPr>
                  <a:t>  n</a:t>
                </a:r>
              </a:p>
            </p:txBody>
          </p:sp>
          <p:sp>
            <p:nvSpPr>
              <p:cNvPr id="51" name="Text Box 8">
                <a:extLst>
                  <a:ext uri="{FF2B5EF4-FFF2-40B4-BE49-F238E27FC236}">
                    <a16:creationId xmlns:a16="http://schemas.microsoft.com/office/drawing/2014/main" id="{3BDD1282-A69D-8140-8C13-F90A6D2EC9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8" y="1812"/>
                <a:ext cx="240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200" i="1" dirty="0">
                    <a:solidFill>
                      <a:srgbClr val="C00000"/>
                    </a:solidFill>
                    <a:latin typeface="+mn-lt"/>
                  </a:rPr>
                  <a:t>e</a:t>
                </a:r>
              </a:p>
            </p:txBody>
          </p:sp>
        </p:grpSp>
        <p:grpSp>
          <p:nvGrpSpPr>
            <p:cNvPr id="47" name="Group 9">
              <a:extLst>
                <a:ext uri="{FF2B5EF4-FFF2-40B4-BE49-F238E27FC236}">
                  <a16:creationId xmlns:a16="http://schemas.microsoft.com/office/drawing/2014/main" id="{A532181C-5B2B-F54F-A31A-7CB8B2ACA0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6" y="1724"/>
              <a:ext cx="2236" cy="477"/>
              <a:chOff x="777" y="2538"/>
              <a:chExt cx="2236" cy="477"/>
            </a:xfrm>
          </p:grpSpPr>
          <p:sp>
            <p:nvSpPr>
              <p:cNvPr id="48" name="Text Box 10">
                <a:extLst>
                  <a:ext uri="{FF2B5EF4-FFF2-40B4-BE49-F238E27FC236}">
                    <a16:creationId xmlns:a16="http://schemas.microsoft.com/office/drawing/2014/main" id="{56FC0B1F-B51B-5D49-B5E8-867272361B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7" y="2647"/>
                <a:ext cx="11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200" dirty="0">
                  <a:solidFill>
                    <a:srgbClr val="000000"/>
                  </a:solidFill>
                  <a:latin typeface="+mn-lt"/>
                </a:endParaRPr>
              </a:p>
            </p:txBody>
          </p:sp>
          <p:sp>
            <p:nvSpPr>
              <p:cNvPr id="49" name="Text Box 11">
                <a:extLst>
                  <a:ext uri="{FF2B5EF4-FFF2-40B4-BE49-F238E27FC236}">
                    <a16:creationId xmlns:a16="http://schemas.microsoft.com/office/drawing/2014/main" id="{51D18D63-8BB0-E84D-9227-3CB61C2ADA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7" y="2538"/>
                <a:ext cx="11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200" i="1" dirty="0">
                  <a:solidFill>
                    <a:srgbClr val="FF0000"/>
                  </a:solidFill>
                  <a:latin typeface="+mn-lt"/>
                </a:endParaRPr>
              </a:p>
            </p:txBody>
          </p:sp>
        </p:grpSp>
      </p:grpSp>
      <p:sp>
        <p:nvSpPr>
          <p:cNvPr id="53" name="Text Box 12">
            <a:extLst>
              <a:ext uri="{FF2B5EF4-FFF2-40B4-BE49-F238E27FC236}">
                <a16:creationId xmlns:a16="http://schemas.microsoft.com/office/drawing/2014/main" id="{10236FC4-064B-9D42-8E70-8161A1BF3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0830" y="3368675"/>
            <a:ext cx="77365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0099"/>
                </a:solidFill>
                <a:latin typeface="+mn-lt"/>
              </a:rPr>
              <a:t>2.</a:t>
            </a:r>
            <a:r>
              <a:rPr lang="en-US" sz="3200" dirty="0">
                <a:solidFill>
                  <a:srgbClr val="000000"/>
                </a:solidFill>
                <a:latin typeface="+mn-lt"/>
              </a:rPr>
              <a:t> to decrypt received bit pattern, </a:t>
            </a:r>
            <a:r>
              <a:rPr lang="en-US" sz="3200" i="1" dirty="0">
                <a:solidFill>
                  <a:srgbClr val="000000"/>
                </a:solidFill>
                <a:latin typeface="+mn-lt"/>
              </a:rPr>
              <a:t>c</a:t>
            </a:r>
            <a:r>
              <a:rPr lang="en-US" sz="3200" dirty="0">
                <a:solidFill>
                  <a:srgbClr val="000000"/>
                </a:solidFill>
                <a:latin typeface="+mn-lt"/>
              </a:rPr>
              <a:t>, compute</a:t>
            </a:r>
          </a:p>
        </p:txBody>
      </p:sp>
      <p:grpSp>
        <p:nvGrpSpPr>
          <p:cNvPr id="54" name="Group 13">
            <a:extLst>
              <a:ext uri="{FF2B5EF4-FFF2-40B4-BE49-F238E27FC236}">
                <a16:creationId xmlns:a16="http://schemas.microsoft.com/office/drawing/2014/main" id="{22E7CBF0-068F-0A41-8BBB-68965EBE48C8}"/>
              </a:ext>
            </a:extLst>
          </p:cNvPr>
          <p:cNvGrpSpPr>
            <a:grpSpLocks/>
          </p:cNvGrpSpPr>
          <p:nvPr/>
        </p:nvGrpSpPr>
        <p:grpSpPr bwMode="auto">
          <a:xfrm>
            <a:off x="1858480" y="3760787"/>
            <a:ext cx="2740024" cy="996743"/>
            <a:chOff x="1688" y="1812"/>
            <a:chExt cx="1451" cy="752"/>
          </a:xfrm>
        </p:grpSpPr>
        <p:sp>
          <p:nvSpPr>
            <p:cNvPr id="55" name="Text Box 14">
              <a:extLst>
                <a:ext uri="{FF2B5EF4-FFF2-40B4-BE49-F238E27FC236}">
                  <a16:creationId xmlns:a16="http://schemas.microsoft.com/office/drawing/2014/main" id="{CD267156-6332-8D4B-8449-03B5F84564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8" y="1885"/>
              <a:ext cx="1451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3200" i="1" dirty="0">
                  <a:solidFill>
                    <a:srgbClr val="C00000"/>
                  </a:solidFill>
                  <a:latin typeface="+mn-lt"/>
                </a:rPr>
                <a:t>m = c   </a:t>
              </a:r>
              <a:r>
                <a:rPr lang="en-US" sz="3200" dirty="0">
                  <a:solidFill>
                    <a:srgbClr val="C00000"/>
                  </a:solidFill>
                  <a:latin typeface="+mn-lt"/>
                </a:rPr>
                <a:t>mod</a:t>
              </a:r>
              <a:r>
                <a:rPr lang="en-US" sz="3200" i="1" dirty="0">
                  <a:solidFill>
                    <a:srgbClr val="C00000"/>
                  </a:solidFill>
                  <a:latin typeface="+mn-lt"/>
                </a:rPr>
                <a:t>  n</a:t>
              </a:r>
            </a:p>
          </p:txBody>
        </p:sp>
        <p:sp>
          <p:nvSpPr>
            <p:cNvPr id="56" name="Text Box 15">
              <a:extLst>
                <a:ext uri="{FF2B5EF4-FFF2-40B4-BE49-F238E27FC236}">
                  <a16:creationId xmlns:a16="http://schemas.microsoft.com/office/drawing/2014/main" id="{822C25EF-BAAD-254C-BAAF-B7D9FFD71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4" y="1812"/>
              <a:ext cx="25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3200" i="1" dirty="0">
                  <a:solidFill>
                    <a:srgbClr val="C00000"/>
                  </a:solidFill>
                  <a:latin typeface="+mn-lt"/>
                </a:rPr>
                <a:t>d</a:t>
              </a:r>
            </a:p>
          </p:txBody>
        </p:sp>
      </p:grpSp>
      <p:grpSp>
        <p:nvGrpSpPr>
          <p:cNvPr id="57" name="Group 16">
            <a:extLst>
              <a:ext uri="{FF2B5EF4-FFF2-40B4-BE49-F238E27FC236}">
                <a16:creationId xmlns:a16="http://schemas.microsoft.com/office/drawing/2014/main" id="{A1035740-363B-2345-B7B1-2001DD85CEB8}"/>
              </a:ext>
            </a:extLst>
          </p:cNvPr>
          <p:cNvGrpSpPr>
            <a:grpSpLocks/>
          </p:cNvGrpSpPr>
          <p:nvPr/>
        </p:nvGrpSpPr>
        <p:grpSpPr bwMode="auto">
          <a:xfrm>
            <a:off x="5470111" y="4921395"/>
            <a:ext cx="3935413" cy="685801"/>
            <a:chOff x="868" y="3287"/>
            <a:chExt cx="2479" cy="432"/>
          </a:xfrm>
        </p:grpSpPr>
        <p:sp>
          <p:nvSpPr>
            <p:cNvPr id="58" name="Text Box 17">
              <a:extLst>
                <a:ext uri="{FF2B5EF4-FFF2-40B4-BE49-F238E27FC236}">
                  <a16:creationId xmlns:a16="http://schemas.microsoft.com/office/drawing/2014/main" id="{21E382C2-360B-D747-92D9-5E9A861F75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8" y="3388"/>
              <a:ext cx="171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i="1" dirty="0">
                  <a:solidFill>
                    <a:srgbClr val="000000"/>
                  </a:solidFill>
                  <a:latin typeface="+mn-lt"/>
                  <a:cs typeface="Arial" charset="0"/>
                </a:rPr>
                <a:t>m  =  (m   </a:t>
              </a:r>
              <a:r>
                <a:rPr lang="en-US" sz="2800" dirty="0">
                  <a:solidFill>
                    <a:srgbClr val="000000"/>
                  </a:solidFill>
                  <a:latin typeface="+mn-lt"/>
                  <a:cs typeface="Arial" charset="0"/>
                </a:rPr>
                <a:t>mod</a:t>
              </a:r>
              <a:r>
                <a:rPr lang="en-US" sz="2800" i="1" dirty="0">
                  <a:solidFill>
                    <a:srgbClr val="000000"/>
                  </a:solidFill>
                  <a:latin typeface="+mn-lt"/>
                  <a:cs typeface="Arial" charset="0"/>
                </a:rPr>
                <a:t>  n)</a:t>
              </a:r>
            </a:p>
          </p:txBody>
        </p:sp>
        <p:sp>
          <p:nvSpPr>
            <p:cNvPr id="59" name="Text Box 18">
              <a:extLst>
                <a:ext uri="{FF2B5EF4-FFF2-40B4-BE49-F238E27FC236}">
                  <a16:creationId xmlns:a16="http://schemas.microsoft.com/office/drawing/2014/main" id="{62237C72-69BA-0C4F-90E5-A564C691A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4" y="3308"/>
              <a:ext cx="22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i="1" dirty="0">
                  <a:solidFill>
                    <a:srgbClr val="000000"/>
                  </a:solidFill>
                  <a:latin typeface="+mn-lt"/>
                  <a:cs typeface="Arial" charset="0"/>
                </a:rPr>
                <a:t>e</a:t>
              </a:r>
            </a:p>
          </p:txBody>
        </p:sp>
        <p:sp>
          <p:nvSpPr>
            <p:cNvPr id="60" name="Text Box 19">
              <a:extLst>
                <a:ext uri="{FF2B5EF4-FFF2-40B4-BE49-F238E27FC236}">
                  <a16:creationId xmlns:a16="http://schemas.microsoft.com/office/drawing/2014/main" id="{03B9FE94-17D8-7F47-B42E-A398B32AE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3" y="3389"/>
              <a:ext cx="81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i="1" dirty="0">
                  <a:solidFill>
                    <a:srgbClr val="000000"/>
                  </a:solidFill>
                  <a:latin typeface="+mn-lt"/>
                  <a:cs typeface="Arial" charset="0"/>
                </a:rPr>
                <a:t> </a:t>
              </a:r>
              <a:r>
                <a:rPr lang="en-US" sz="2800" dirty="0">
                  <a:solidFill>
                    <a:srgbClr val="000000"/>
                  </a:solidFill>
                  <a:latin typeface="+mn-lt"/>
                  <a:cs typeface="Arial" charset="0"/>
                </a:rPr>
                <a:t>mod</a:t>
              </a:r>
              <a:r>
                <a:rPr lang="en-US" sz="2800" i="1" dirty="0">
                  <a:solidFill>
                    <a:srgbClr val="000000"/>
                  </a:solidFill>
                  <a:latin typeface="+mn-lt"/>
                  <a:cs typeface="Arial" charset="0"/>
                </a:rPr>
                <a:t>  n</a:t>
              </a:r>
            </a:p>
          </p:txBody>
        </p:sp>
        <p:sp>
          <p:nvSpPr>
            <p:cNvPr id="61" name="Text Box 20">
              <a:extLst>
                <a:ext uri="{FF2B5EF4-FFF2-40B4-BE49-F238E27FC236}">
                  <a16:creationId xmlns:a16="http://schemas.microsoft.com/office/drawing/2014/main" id="{BABBDF2C-2DAC-174A-9933-6193C88484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3287"/>
              <a:ext cx="23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i="1" dirty="0">
                  <a:solidFill>
                    <a:srgbClr val="000000"/>
                  </a:solidFill>
                  <a:latin typeface="+mn-lt"/>
                  <a:cs typeface="Arial" charset="0"/>
                </a:rPr>
                <a:t>d</a:t>
              </a:r>
            </a:p>
          </p:txBody>
        </p:sp>
      </p:grpSp>
      <p:sp>
        <p:nvSpPr>
          <p:cNvPr id="62" name="Text Box 21">
            <a:extLst>
              <a:ext uri="{FF2B5EF4-FFF2-40B4-BE49-F238E27FC236}">
                <a16:creationId xmlns:a16="http://schemas.microsoft.com/office/drawing/2014/main" id="{C0266B1E-F960-E548-8AB2-60F2F2967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2951" y="5027958"/>
            <a:ext cx="30449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C00000"/>
                </a:solidFill>
                <a:latin typeface="+mn-lt"/>
              </a:rPr>
              <a:t>magic happens!</a:t>
            </a:r>
          </a:p>
        </p:txBody>
      </p:sp>
      <p:sp>
        <p:nvSpPr>
          <p:cNvPr id="63" name="Rectangle 22">
            <a:extLst>
              <a:ext uri="{FF2B5EF4-FFF2-40B4-BE49-F238E27FC236}">
                <a16:creationId xmlns:a16="http://schemas.microsoft.com/office/drawing/2014/main" id="{9D1B2350-594E-3E44-A1E2-05DB52F0F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5486" y="4916556"/>
            <a:ext cx="7667141" cy="1099931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64" name="AutoShape 23">
            <a:extLst>
              <a:ext uri="{FF2B5EF4-FFF2-40B4-BE49-F238E27FC236}">
                <a16:creationId xmlns:a16="http://schemas.microsoft.com/office/drawing/2014/main" id="{CE2EA006-139B-1845-B02F-1FEF788A185A}"/>
              </a:ext>
            </a:extLst>
          </p:cNvPr>
          <p:cNvSpPr>
            <a:spLocks/>
          </p:cNvSpPr>
          <p:nvPr/>
        </p:nvSpPr>
        <p:spPr bwMode="auto">
          <a:xfrm rot="-5400000">
            <a:off x="7193343" y="4984092"/>
            <a:ext cx="139700" cy="1223963"/>
          </a:xfrm>
          <a:prstGeom prst="leftBrace">
            <a:avLst>
              <a:gd name="adj1" fmla="val 73011"/>
              <a:gd name="adj2" fmla="val 52954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  <a:cs typeface="Arial" charset="0"/>
            </a:endParaRPr>
          </a:p>
        </p:txBody>
      </p:sp>
      <p:sp>
        <p:nvSpPr>
          <p:cNvPr id="65" name="Text Box 24">
            <a:extLst>
              <a:ext uri="{FF2B5EF4-FFF2-40B4-BE49-F238E27FC236}">
                <a16:creationId xmlns:a16="http://schemas.microsoft.com/office/drawing/2014/main" id="{28C77BF7-7E4E-CE43-9481-0A97EF77D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0799" y="5583374"/>
            <a:ext cx="4365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4467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RSA example: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4" name="Text Box 3">
            <a:extLst>
              <a:ext uri="{FF2B5EF4-FFF2-40B4-BE49-F238E27FC236}">
                <a16:creationId xmlns:a16="http://schemas.microsoft.com/office/drawing/2014/main" id="{FB0DD009-6BF8-9B41-9C00-98FA2E9C0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4966" y="1313415"/>
            <a:ext cx="61125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Bob chooses </a:t>
            </a:r>
            <a:r>
              <a:rPr lang="en-US" sz="2800" i="1" dirty="0">
                <a:solidFill>
                  <a:srgbClr val="000000"/>
                </a:solidFill>
                <a:latin typeface="+mn-lt"/>
                <a:cs typeface="Arial" charset="0"/>
              </a:rPr>
              <a:t>p=5, q=7</a:t>
            </a: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.  Then </a:t>
            </a:r>
            <a:r>
              <a:rPr lang="en-US" sz="2800" i="1" dirty="0">
                <a:solidFill>
                  <a:srgbClr val="000000"/>
                </a:solidFill>
                <a:latin typeface="+mn-lt"/>
                <a:cs typeface="Arial" charset="0"/>
              </a:rPr>
              <a:t>n=35, z=24</a:t>
            </a: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.</a:t>
            </a:r>
          </a:p>
        </p:txBody>
      </p:sp>
      <p:sp>
        <p:nvSpPr>
          <p:cNvPr id="85" name="Text Box 4">
            <a:extLst>
              <a:ext uri="{FF2B5EF4-FFF2-40B4-BE49-F238E27FC236}">
                <a16:creationId xmlns:a16="http://schemas.microsoft.com/office/drawing/2014/main" id="{9C293842-DC20-4B4C-B1AD-4749A530D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996" y="1737277"/>
            <a:ext cx="537916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i="1" dirty="0">
                <a:solidFill>
                  <a:srgbClr val="000000"/>
                </a:solidFill>
                <a:latin typeface="+mn-lt"/>
                <a:cs typeface="Arial" charset="0"/>
              </a:rPr>
              <a:t>e=5</a:t>
            </a: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  (so </a:t>
            </a:r>
            <a:r>
              <a:rPr lang="en-US" sz="2800" i="1" dirty="0">
                <a:solidFill>
                  <a:srgbClr val="000000"/>
                </a:solidFill>
                <a:latin typeface="+mn-lt"/>
                <a:cs typeface="Arial" charset="0"/>
              </a:rPr>
              <a:t>e, z</a:t>
            </a: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  relatively prime).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i="1" dirty="0">
                <a:solidFill>
                  <a:srgbClr val="000000"/>
                </a:solidFill>
                <a:latin typeface="+mn-lt"/>
                <a:cs typeface="Arial" charset="0"/>
              </a:rPr>
              <a:t>d=29</a:t>
            </a: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 (so </a:t>
            </a:r>
            <a:r>
              <a:rPr lang="en-US" sz="2800" i="1" dirty="0">
                <a:solidFill>
                  <a:srgbClr val="000000"/>
                </a:solidFill>
                <a:latin typeface="+mn-lt"/>
                <a:cs typeface="Arial" charset="0"/>
              </a:rPr>
              <a:t>ed-1</a:t>
            </a: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 exactly divisible by z).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 </a:t>
            </a:r>
          </a:p>
        </p:txBody>
      </p:sp>
      <p:sp>
        <p:nvSpPr>
          <p:cNvPr id="86" name="Text Box 5">
            <a:extLst>
              <a:ext uri="{FF2B5EF4-FFF2-40B4-BE49-F238E27FC236}">
                <a16:creationId xmlns:a16="http://schemas.microsoft.com/office/drawing/2014/main" id="{2FBF81FF-D042-0E4E-BE40-EB560CEC1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9025" y="3478765"/>
            <a:ext cx="17385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bit pattern</a:t>
            </a:r>
          </a:p>
        </p:txBody>
      </p:sp>
      <p:sp>
        <p:nvSpPr>
          <p:cNvPr id="87" name="Text Box 6">
            <a:extLst>
              <a:ext uri="{FF2B5EF4-FFF2-40B4-BE49-F238E27FC236}">
                <a16:creationId xmlns:a16="http://schemas.microsoft.com/office/drawing/2014/main" id="{1E8319D7-A62A-7B4C-A347-CD7574E56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1869" y="3454952"/>
            <a:ext cx="4716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m</a:t>
            </a:r>
          </a:p>
        </p:txBody>
      </p:sp>
      <p:sp>
        <p:nvSpPr>
          <p:cNvPr id="88" name="Text Box 7">
            <a:extLst>
              <a:ext uri="{FF2B5EF4-FFF2-40B4-BE49-F238E27FC236}">
                <a16:creationId xmlns:a16="http://schemas.microsoft.com/office/drawing/2014/main" id="{4F445430-8120-FB43-B18D-70F17C4BD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9488" y="3475590"/>
            <a:ext cx="4716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m</a:t>
            </a:r>
          </a:p>
        </p:txBody>
      </p:sp>
      <p:sp>
        <p:nvSpPr>
          <p:cNvPr id="89" name="Text Box 8">
            <a:extLst>
              <a:ext uri="{FF2B5EF4-FFF2-40B4-BE49-F238E27FC236}">
                <a16:creationId xmlns:a16="http://schemas.microsoft.com/office/drawing/2014/main" id="{8E6A7F1C-7108-5449-8193-1321ACFAB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1314" y="3323190"/>
            <a:ext cx="362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e</a:t>
            </a:r>
          </a:p>
        </p:txBody>
      </p:sp>
      <p:grpSp>
        <p:nvGrpSpPr>
          <p:cNvPr id="90" name="Group 9">
            <a:extLst>
              <a:ext uri="{FF2B5EF4-FFF2-40B4-BE49-F238E27FC236}">
                <a16:creationId xmlns:a16="http://schemas.microsoft.com/office/drawing/2014/main" id="{1A927CF2-FBEE-C949-ACEF-A5C2A74C9C6F}"/>
              </a:ext>
            </a:extLst>
          </p:cNvPr>
          <p:cNvGrpSpPr>
            <a:grpSpLocks/>
          </p:cNvGrpSpPr>
          <p:nvPr/>
        </p:nvGrpSpPr>
        <p:grpSpPr bwMode="auto">
          <a:xfrm>
            <a:off x="8234984" y="3356529"/>
            <a:ext cx="2147887" cy="652463"/>
            <a:chOff x="2679" y="1773"/>
            <a:chExt cx="1353" cy="411"/>
          </a:xfrm>
        </p:grpSpPr>
        <p:sp>
          <p:nvSpPr>
            <p:cNvPr id="91" name="Text Box 10">
              <a:extLst>
                <a:ext uri="{FF2B5EF4-FFF2-40B4-BE49-F238E27FC236}">
                  <a16:creationId xmlns:a16="http://schemas.microsoft.com/office/drawing/2014/main" id="{19C1075F-254D-0B48-9778-9E9562D02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9" y="1854"/>
              <a:ext cx="135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cs typeface="Arial" charset="0"/>
                </a:rPr>
                <a:t>c = m  mod  n</a:t>
              </a:r>
            </a:p>
          </p:txBody>
        </p:sp>
        <p:sp>
          <p:nvSpPr>
            <p:cNvPr id="92" name="Text Box 11">
              <a:extLst>
                <a:ext uri="{FF2B5EF4-FFF2-40B4-BE49-F238E27FC236}">
                  <a16:creationId xmlns:a16="http://schemas.microsoft.com/office/drawing/2014/main" id="{E4D271F5-00DA-E94B-AD49-5AF427F139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5" y="1773"/>
              <a:ext cx="22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cs typeface="Arial" charset="0"/>
                </a:rPr>
                <a:t>e</a:t>
              </a:r>
            </a:p>
          </p:txBody>
        </p:sp>
      </p:grpSp>
      <p:sp>
        <p:nvSpPr>
          <p:cNvPr id="93" name="Text Box 12">
            <a:extLst>
              <a:ext uri="{FF2B5EF4-FFF2-40B4-BE49-F238E27FC236}">
                <a16:creationId xmlns:a16="http://schemas.microsoft.com/office/drawing/2014/main" id="{86499D3F-2848-0748-A706-290A93EF1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1525" y="4018515"/>
            <a:ext cx="15456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00000"/>
                </a:solidFill>
                <a:latin typeface="+mn-lt"/>
              </a:rPr>
              <a:t>0000l000</a:t>
            </a:r>
          </a:p>
        </p:txBody>
      </p:sp>
      <p:sp>
        <p:nvSpPr>
          <p:cNvPr id="94" name="Text Box 13">
            <a:extLst>
              <a:ext uri="{FF2B5EF4-FFF2-40B4-BE49-F238E27FC236}">
                <a16:creationId xmlns:a16="http://schemas.microsoft.com/office/drawing/2014/main" id="{21EA5B24-1503-1343-BEB8-1B4FE1C01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5608" y="4008990"/>
            <a:ext cx="5501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00000"/>
                </a:solidFill>
                <a:latin typeface="+mn-lt"/>
              </a:rPr>
              <a:t>12</a:t>
            </a:r>
          </a:p>
        </p:txBody>
      </p:sp>
      <p:sp>
        <p:nvSpPr>
          <p:cNvPr id="95" name="Text Box 14">
            <a:extLst>
              <a:ext uri="{FF2B5EF4-FFF2-40B4-BE49-F238E27FC236}">
                <a16:creationId xmlns:a16="http://schemas.microsoft.com/office/drawing/2014/main" id="{506F66DC-AD7F-0E4E-A0BB-4A6279D55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688" y="4001052"/>
            <a:ext cx="10983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00000"/>
                </a:solidFill>
                <a:latin typeface="+mn-lt"/>
              </a:rPr>
              <a:t>24832</a:t>
            </a:r>
          </a:p>
        </p:txBody>
      </p:sp>
      <p:sp>
        <p:nvSpPr>
          <p:cNvPr id="96" name="Text Box 15">
            <a:extLst>
              <a:ext uri="{FF2B5EF4-FFF2-40B4-BE49-F238E27FC236}">
                <a16:creationId xmlns:a16="http://schemas.microsoft.com/office/drawing/2014/main" id="{E746DBFE-0909-1D47-A24F-4CF5FE322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1333" y="3999465"/>
            <a:ext cx="5501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00000"/>
                </a:solidFill>
                <a:latin typeface="+mn-lt"/>
              </a:rPr>
              <a:t>17</a:t>
            </a:r>
          </a:p>
        </p:txBody>
      </p:sp>
      <p:sp>
        <p:nvSpPr>
          <p:cNvPr id="97" name="Text Box 28">
            <a:extLst>
              <a:ext uri="{FF2B5EF4-FFF2-40B4-BE49-F238E27FC236}">
                <a16:creationId xmlns:a16="http://schemas.microsoft.com/office/drawing/2014/main" id="{EFF46EF4-7BA8-8949-B84B-E9B1E6446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5801" y="3780390"/>
            <a:ext cx="13966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99"/>
                </a:solidFill>
                <a:latin typeface="+mn-lt"/>
                <a:cs typeface="Arial" charset="0"/>
              </a:rPr>
              <a:t>encrypt:</a:t>
            </a:r>
          </a:p>
        </p:txBody>
      </p:sp>
      <p:sp>
        <p:nvSpPr>
          <p:cNvPr id="98" name="Text Box 31">
            <a:extLst>
              <a:ext uri="{FF2B5EF4-FFF2-40B4-BE49-F238E27FC236}">
                <a16:creationId xmlns:a16="http://schemas.microsoft.com/office/drawing/2014/main" id="{11939F08-D7FB-D941-9914-067FA0FF2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0246" y="2680252"/>
            <a:ext cx="40819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encrypting 8-bit messages.</a:t>
            </a:r>
          </a:p>
        </p:txBody>
      </p:sp>
      <p:sp>
        <p:nvSpPr>
          <p:cNvPr id="99" name="Right Brace 1">
            <a:extLst>
              <a:ext uri="{FF2B5EF4-FFF2-40B4-BE49-F238E27FC236}">
                <a16:creationId xmlns:a16="http://schemas.microsoft.com/office/drawing/2014/main" id="{E98DD281-14BA-E246-B6C3-6B66EF2CC6C1}"/>
              </a:ext>
            </a:extLst>
          </p:cNvPr>
          <p:cNvSpPr>
            <a:spLocks/>
          </p:cNvSpPr>
          <p:nvPr/>
        </p:nvSpPr>
        <p:spPr bwMode="auto">
          <a:xfrm rot="5400000">
            <a:off x="4202733" y="3216828"/>
            <a:ext cx="180975" cy="1403350"/>
          </a:xfrm>
          <a:prstGeom prst="rightBrace">
            <a:avLst>
              <a:gd name="adj1" fmla="val 825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00" name="Right Brace 31">
            <a:extLst>
              <a:ext uri="{FF2B5EF4-FFF2-40B4-BE49-F238E27FC236}">
                <a16:creationId xmlns:a16="http://schemas.microsoft.com/office/drawing/2014/main" id="{2307264E-9C5B-5A43-AFD8-13406440796F}"/>
              </a:ext>
            </a:extLst>
          </p:cNvPr>
          <p:cNvSpPr>
            <a:spLocks/>
          </p:cNvSpPr>
          <p:nvPr/>
        </p:nvSpPr>
        <p:spPr bwMode="auto">
          <a:xfrm rot="5400000">
            <a:off x="5525120" y="3689903"/>
            <a:ext cx="169863" cy="468312"/>
          </a:xfrm>
          <a:prstGeom prst="rightBrace">
            <a:avLst>
              <a:gd name="adj1" fmla="val 8284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01" name="Right Brace 32">
            <a:extLst>
              <a:ext uri="{FF2B5EF4-FFF2-40B4-BE49-F238E27FC236}">
                <a16:creationId xmlns:a16="http://schemas.microsoft.com/office/drawing/2014/main" id="{877E4C41-AB3C-E740-BA48-3E574A17A614}"/>
              </a:ext>
            </a:extLst>
          </p:cNvPr>
          <p:cNvSpPr>
            <a:spLocks/>
          </p:cNvSpPr>
          <p:nvPr/>
        </p:nvSpPr>
        <p:spPr bwMode="auto">
          <a:xfrm rot="5400000">
            <a:off x="6772102" y="3695458"/>
            <a:ext cx="168275" cy="468313"/>
          </a:xfrm>
          <a:prstGeom prst="rightBrace">
            <a:avLst>
              <a:gd name="adj1" fmla="val 8362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02" name="Right Brace 33">
            <a:extLst>
              <a:ext uri="{FF2B5EF4-FFF2-40B4-BE49-F238E27FC236}">
                <a16:creationId xmlns:a16="http://schemas.microsoft.com/office/drawing/2014/main" id="{1C88363E-5034-0A4B-A052-583195F4E9F2}"/>
              </a:ext>
            </a:extLst>
          </p:cNvPr>
          <p:cNvSpPr>
            <a:spLocks/>
          </p:cNvSpPr>
          <p:nvPr/>
        </p:nvSpPr>
        <p:spPr bwMode="auto">
          <a:xfrm rot="5400000">
            <a:off x="9314483" y="2905677"/>
            <a:ext cx="179388" cy="2046288"/>
          </a:xfrm>
          <a:prstGeom prst="rightBrace">
            <a:avLst>
              <a:gd name="adj1" fmla="val 8344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48CF0B2-3182-EF47-B3D7-985E8B8AFB67}"/>
              </a:ext>
            </a:extLst>
          </p:cNvPr>
          <p:cNvGrpSpPr>
            <a:grpSpLocks/>
          </p:cNvGrpSpPr>
          <p:nvPr/>
        </p:nvGrpSpPr>
        <p:grpSpPr bwMode="auto">
          <a:xfrm>
            <a:off x="2062944" y="4742415"/>
            <a:ext cx="7669046" cy="1216684"/>
            <a:chOff x="485146" y="4729396"/>
            <a:chExt cx="7669849" cy="1215969"/>
          </a:xfrm>
        </p:grpSpPr>
        <p:sp>
          <p:nvSpPr>
            <p:cNvPr id="104" name="Text Box 16">
              <a:extLst>
                <a:ext uri="{FF2B5EF4-FFF2-40B4-BE49-F238E27FC236}">
                  <a16:creationId xmlns:a16="http://schemas.microsoft.com/office/drawing/2014/main" id="{55FD3CE7-0885-8446-8200-9A0EEE48B8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1193" y="4873856"/>
              <a:ext cx="336987" cy="522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c</a:t>
              </a:r>
            </a:p>
          </p:txBody>
        </p:sp>
        <p:grpSp>
          <p:nvGrpSpPr>
            <p:cNvPr id="105" name="Group 17">
              <a:extLst>
                <a:ext uri="{FF2B5EF4-FFF2-40B4-BE49-F238E27FC236}">
                  <a16:creationId xmlns:a16="http://schemas.microsoft.com/office/drawing/2014/main" id="{F7AFF9D6-B4A1-9E43-B57B-496703EDA7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07107" y="4766587"/>
              <a:ext cx="2147888" cy="650876"/>
              <a:chOff x="2679" y="1773"/>
              <a:chExt cx="1353" cy="410"/>
            </a:xfrm>
          </p:grpSpPr>
          <p:sp>
            <p:nvSpPr>
              <p:cNvPr id="116" name="Text Box 18">
                <a:extLst>
                  <a:ext uri="{FF2B5EF4-FFF2-40B4-BE49-F238E27FC236}">
                    <a16:creationId xmlns:a16="http://schemas.microsoft.com/office/drawing/2014/main" id="{EDB87C99-05D3-7F4D-AC08-ECF06ECA05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79" y="1854"/>
                <a:ext cx="1353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m = c  mod  n</a:t>
                </a:r>
              </a:p>
            </p:txBody>
          </p:sp>
          <p:sp>
            <p:nvSpPr>
              <p:cNvPr id="117" name="Text Box 19">
                <a:extLst>
                  <a:ext uri="{FF2B5EF4-FFF2-40B4-BE49-F238E27FC236}">
                    <a16:creationId xmlns:a16="http://schemas.microsoft.com/office/drawing/2014/main" id="{8DE61BF2-BDC1-1542-9084-C17039C475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2" y="1773"/>
                <a:ext cx="236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d</a:t>
                </a:r>
              </a:p>
            </p:txBody>
          </p:sp>
        </p:grpSp>
        <p:sp>
          <p:nvSpPr>
            <p:cNvPr id="106" name="Text Box 20">
              <a:extLst>
                <a:ext uri="{FF2B5EF4-FFF2-40B4-BE49-F238E27FC236}">
                  <a16:creationId xmlns:a16="http://schemas.microsoft.com/office/drawing/2014/main" id="{1F8625A9-6775-A54A-A7DF-25E164F01E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5052" y="5409753"/>
              <a:ext cx="550210" cy="522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17</a:t>
              </a:r>
            </a:p>
          </p:txBody>
        </p:sp>
        <p:sp>
          <p:nvSpPr>
            <p:cNvPr id="107" name="Text Box 21">
              <a:extLst>
                <a:ext uri="{FF2B5EF4-FFF2-40B4-BE49-F238E27FC236}">
                  <a16:creationId xmlns:a16="http://schemas.microsoft.com/office/drawing/2014/main" id="{E3D9D933-964F-B246-9386-8B8396975F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8653" y="5541062"/>
              <a:ext cx="3474393" cy="307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481968572106750915091411825223071697</a:t>
              </a:r>
            </a:p>
          </p:txBody>
        </p:sp>
        <p:sp>
          <p:nvSpPr>
            <p:cNvPr id="108" name="Text Box 22">
              <a:extLst>
                <a:ext uri="{FF2B5EF4-FFF2-40B4-BE49-F238E27FC236}">
                  <a16:creationId xmlns:a16="http://schemas.microsoft.com/office/drawing/2014/main" id="{D9BF4DD4-D8B3-E841-9716-E4DB33C532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5627" y="5422453"/>
              <a:ext cx="550210" cy="522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12</a:t>
              </a:r>
            </a:p>
          </p:txBody>
        </p:sp>
        <p:grpSp>
          <p:nvGrpSpPr>
            <p:cNvPr id="109" name="Group 23">
              <a:extLst>
                <a:ext uri="{FF2B5EF4-FFF2-40B4-BE49-F238E27FC236}">
                  <a16:creationId xmlns:a16="http://schemas.microsoft.com/office/drawing/2014/main" id="{8885D463-FAA8-9140-9A84-C0EDE70EF4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0928" y="4729396"/>
              <a:ext cx="517526" cy="676276"/>
              <a:chOff x="3035" y="2876"/>
              <a:chExt cx="326" cy="426"/>
            </a:xfrm>
          </p:grpSpPr>
          <p:sp>
            <p:nvSpPr>
              <p:cNvPr id="114" name="Text Box 24">
                <a:extLst>
                  <a:ext uri="{FF2B5EF4-FFF2-40B4-BE49-F238E27FC236}">
                    <a16:creationId xmlns:a16="http://schemas.microsoft.com/office/drawing/2014/main" id="{6D72F36B-148A-AA4C-8FE5-CC456C4F9A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5" y="2973"/>
                <a:ext cx="212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115" name="Text Box 25">
                <a:extLst>
                  <a:ext uri="{FF2B5EF4-FFF2-40B4-BE49-F238E27FC236}">
                    <a16:creationId xmlns:a16="http://schemas.microsoft.com/office/drawing/2014/main" id="{678A0FE0-D6EC-FC46-B048-C1C5F1AFE3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5" y="2876"/>
                <a:ext cx="236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d</a:t>
                </a:r>
              </a:p>
            </p:txBody>
          </p:sp>
        </p:grpSp>
        <p:sp>
          <p:nvSpPr>
            <p:cNvPr id="110" name="Text Box 29">
              <a:extLst>
                <a:ext uri="{FF2B5EF4-FFF2-40B4-BE49-F238E27FC236}">
                  <a16:creationId xmlns:a16="http://schemas.microsoft.com/office/drawing/2014/main" id="{9263726D-66BD-4840-925A-32F3F8E7C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146" y="5059140"/>
              <a:ext cx="1396682" cy="52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decrypt:</a:t>
              </a:r>
            </a:p>
          </p:txBody>
        </p:sp>
        <p:sp>
          <p:nvSpPr>
            <p:cNvPr id="111" name="Right Brace 36">
              <a:extLst>
                <a:ext uri="{FF2B5EF4-FFF2-40B4-BE49-F238E27FC236}">
                  <a16:creationId xmlns:a16="http://schemas.microsoft.com/office/drawing/2014/main" id="{806B4247-52E0-F94A-A51F-3FF58755CFC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446575" y="5102686"/>
              <a:ext cx="168727" cy="468086"/>
            </a:xfrm>
            <a:prstGeom prst="rightBrace">
              <a:avLst>
                <a:gd name="adj1" fmla="val 8336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2" name="Right Brace 37">
              <a:extLst>
                <a:ext uri="{FF2B5EF4-FFF2-40B4-BE49-F238E27FC236}">
                  <a16:creationId xmlns:a16="http://schemas.microsoft.com/office/drawing/2014/main" id="{780C030B-9AB8-4A41-9DF9-D8B492D150D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605907" y="5108131"/>
              <a:ext cx="168727" cy="468086"/>
            </a:xfrm>
            <a:prstGeom prst="rightBrace">
              <a:avLst>
                <a:gd name="adj1" fmla="val 8336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3" name="Right Brace 38">
              <a:extLst>
                <a:ext uri="{FF2B5EF4-FFF2-40B4-BE49-F238E27FC236}">
                  <a16:creationId xmlns:a16="http://schemas.microsoft.com/office/drawing/2014/main" id="{B97D913A-A8C6-074F-AC8F-39F524A3F81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964140" y="4340683"/>
              <a:ext cx="179612" cy="2046514"/>
            </a:xfrm>
            <a:prstGeom prst="rightBrace">
              <a:avLst>
                <a:gd name="adj1" fmla="val 8335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</p:grpSp>
      <p:sp>
        <p:nvSpPr>
          <p:cNvPr id="118" name="Left-Right Arrow 117">
            <a:extLst>
              <a:ext uri="{FF2B5EF4-FFF2-40B4-BE49-F238E27FC236}">
                <a16:creationId xmlns:a16="http://schemas.microsoft.com/office/drawing/2014/main" id="{7E5EB329-6AAF-B24A-AEA1-CE46E0712404}"/>
              </a:ext>
            </a:extLst>
          </p:cNvPr>
          <p:cNvSpPr>
            <a:spLocks noChangeArrowheads="1"/>
          </p:cNvSpPr>
          <p:nvPr/>
        </p:nvSpPr>
        <p:spPr bwMode="auto">
          <a:xfrm rot="1604466">
            <a:off x="5690221" y="4840840"/>
            <a:ext cx="2944812" cy="246062"/>
          </a:xfrm>
          <a:prstGeom prst="leftRightArrow">
            <a:avLst>
              <a:gd name="adj1" fmla="val 50000"/>
              <a:gd name="adj2" fmla="val 50032"/>
            </a:avLst>
          </a:prstGeom>
          <a:solidFill>
            <a:srgbClr val="3333CC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98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Why does RSA work?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9" name="Rectangle 3">
            <a:extLst>
              <a:ext uri="{FF2B5EF4-FFF2-40B4-BE49-F238E27FC236}">
                <a16:creationId xmlns:a16="http://schemas.microsoft.com/office/drawing/2014/main" id="{5F5DD7F8-21FC-134D-BADA-5441DF2BCD61}"/>
              </a:ext>
            </a:extLst>
          </p:cNvPr>
          <p:cNvSpPr txBox="1">
            <a:spLocks noChangeArrowheads="1"/>
          </p:cNvSpPr>
          <p:nvPr/>
        </p:nvSpPr>
        <p:spPr>
          <a:xfrm>
            <a:off x="1063486" y="1560443"/>
            <a:ext cx="10121348" cy="4648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/>
            <a:r>
              <a:rPr lang="en-US" sz="3200" dirty="0"/>
              <a:t>must show that c</a:t>
            </a:r>
            <a:r>
              <a:rPr lang="en-US" sz="3200" baseline="30000" dirty="0"/>
              <a:t>d</a:t>
            </a:r>
            <a:r>
              <a:rPr lang="en-US" sz="3200" dirty="0"/>
              <a:t> mod n = m,  where c = m</a:t>
            </a:r>
            <a:r>
              <a:rPr lang="en-US" sz="3200" baseline="30000" dirty="0"/>
              <a:t>e</a:t>
            </a:r>
            <a:r>
              <a:rPr lang="en-US" sz="3200" dirty="0"/>
              <a:t> mod n</a:t>
            </a:r>
          </a:p>
          <a:p>
            <a:pPr indent="-339725"/>
            <a:r>
              <a:rPr lang="en-US" sz="3200" dirty="0"/>
              <a:t>fact: for any x and y: x</a:t>
            </a:r>
            <a:r>
              <a:rPr lang="en-US" sz="3200" baseline="30000" dirty="0"/>
              <a:t>y</a:t>
            </a:r>
            <a:r>
              <a:rPr lang="en-US" sz="3200" dirty="0"/>
              <a:t> mod n = x</a:t>
            </a:r>
            <a:r>
              <a:rPr lang="en-US" sz="3200" baseline="30000" dirty="0"/>
              <a:t>(y mod z)</a:t>
            </a:r>
            <a:r>
              <a:rPr lang="en-US" sz="3200" dirty="0"/>
              <a:t> mod n</a:t>
            </a:r>
          </a:p>
          <a:p>
            <a:pPr marL="574675" lvl="1" indent="-222250"/>
            <a:r>
              <a:rPr lang="en-US" sz="2800" dirty="0"/>
              <a:t>where n= pq and z = (p-1)(q-1)</a:t>
            </a:r>
          </a:p>
          <a:p>
            <a:pPr indent="-339725"/>
            <a:r>
              <a:rPr lang="en-US" sz="3200" dirty="0"/>
              <a:t>thus, </a:t>
            </a:r>
            <a:br>
              <a:rPr lang="en-US" sz="3200" dirty="0"/>
            </a:br>
            <a:r>
              <a:rPr lang="en-US" sz="3200" dirty="0"/>
              <a:t> c</a:t>
            </a:r>
            <a:r>
              <a:rPr lang="en-US" sz="3200" baseline="30000" dirty="0"/>
              <a:t>d</a:t>
            </a:r>
            <a:r>
              <a:rPr lang="en-US" sz="3200" dirty="0"/>
              <a:t> mod n = (m</a:t>
            </a:r>
            <a:r>
              <a:rPr lang="en-US" sz="3200" baseline="30000" dirty="0"/>
              <a:t>e</a:t>
            </a:r>
            <a:r>
              <a:rPr lang="en-US" sz="3200" dirty="0"/>
              <a:t> mod n)</a:t>
            </a:r>
            <a:r>
              <a:rPr lang="en-US" sz="3200" baseline="30000" dirty="0"/>
              <a:t>d</a:t>
            </a:r>
            <a:r>
              <a:rPr lang="en-US" sz="3200" dirty="0"/>
              <a:t> mod n</a:t>
            </a:r>
          </a:p>
          <a:p>
            <a:pPr>
              <a:buFont typeface="Wingdings" charset="0"/>
              <a:buNone/>
            </a:pPr>
            <a:r>
              <a:rPr lang="en-US" sz="3200" dirty="0"/>
              <a:t>                  = m</a:t>
            </a:r>
            <a:r>
              <a:rPr lang="en-US" sz="3200" baseline="30000" dirty="0"/>
              <a:t>ed</a:t>
            </a:r>
            <a:r>
              <a:rPr lang="en-US" sz="3200" dirty="0"/>
              <a:t> mod n </a:t>
            </a:r>
          </a:p>
          <a:p>
            <a:pPr>
              <a:buFont typeface="Wingdings" charset="0"/>
              <a:buNone/>
            </a:pPr>
            <a:r>
              <a:rPr lang="en-US" sz="3200" dirty="0"/>
              <a:t>                  = m</a:t>
            </a:r>
            <a:r>
              <a:rPr lang="en-US" sz="3200" baseline="30000" dirty="0"/>
              <a:t>(ed mod z)</a:t>
            </a:r>
            <a:r>
              <a:rPr lang="en-US" sz="3200" dirty="0"/>
              <a:t> mod n</a:t>
            </a:r>
          </a:p>
          <a:p>
            <a:pPr>
              <a:buFont typeface="Wingdings" charset="0"/>
              <a:buNone/>
            </a:pPr>
            <a:r>
              <a:rPr lang="en-US" sz="3200" dirty="0"/>
              <a:t>                  = m</a:t>
            </a:r>
            <a:r>
              <a:rPr lang="en-US" sz="3200" baseline="30000" dirty="0"/>
              <a:t>1</a:t>
            </a:r>
            <a:r>
              <a:rPr lang="en-US" sz="3200" dirty="0"/>
              <a:t> mod n</a:t>
            </a:r>
          </a:p>
          <a:p>
            <a:pPr>
              <a:buFont typeface="Wingdings" charset="0"/>
              <a:buNone/>
            </a:pPr>
            <a:r>
              <a:rPr lang="en-US" sz="3200" dirty="0"/>
              <a:t>                  = m</a:t>
            </a:r>
          </a:p>
        </p:txBody>
      </p:sp>
      <p:grpSp>
        <p:nvGrpSpPr>
          <p:cNvPr id="40" name="Group 8">
            <a:extLst>
              <a:ext uri="{FF2B5EF4-FFF2-40B4-BE49-F238E27FC236}">
                <a16:creationId xmlns:a16="http://schemas.microsoft.com/office/drawing/2014/main" id="{854DF921-3E50-E048-A33A-4941BF48FC38}"/>
              </a:ext>
            </a:extLst>
          </p:cNvPr>
          <p:cNvGrpSpPr>
            <a:grpSpLocks/>
          </p:cNvGrpSpPr>
          <p:nvPr/>
        </p:nvGrpSpPr>
        <p:grpSpPr bwMode="auto">
          <a:xfrm>
            <a:off x="4708732" y="1916596"/>
            <a:ext cx="4951414" cy="2735263"/>
            <a:chOff x="2507" y="1402"/>
            <a:chExt cx="3119" cy="1723"/>
          </a:xfrm>
        </p:grpSpPr>
        <p:sp>
          <p:nvSpPr>
            <p:cNvPr id="41" name="Oval 6">
              <a:extLst>
                <a:ext uri="{FF2B5EF4-FFF2-40B4-BE49-F238E27FC236}">
                  <a16:creationId xmlns:a16="http://schemas.microsoft.com/office/drawing/2014/main" id="{F9A81EDD-9C78-4D40-BBF1-D502F1E67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7" y="1402"/>
              <a:ext cx="3119" cy="481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00F77348-56A4-5C4D-805A-F10A82434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6" y="1889"/>
              <a:ext cx="740" cy="1236"/>
            </a:xfrm>
            <a:custGeom>
              <a:avLst/>
              <a:gdLst>
                <a:gd name="T0" fmla="*/ 1260 w 1260"/>
                <a:gd name="T1" fmla="*/ 0 h 847"/>
                <a:gd name="T2" fmla="*/ 1260 w 1260"/>
                <a:gd name="T3" fmla="*/ 847 h 847"/>
                <a:gd name="T4" fmla="*/ 0 w 1260"/>
                <a:gd name="T5" fmla="*/ 847 h 84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60" h="847">
                  <a:moveTo>
                    <a:pt x="1260" y="0"/>
                  </a:moveTo>
                  <a:lnTo>
                    <a:pt x="1260" y="847"/>
                  </a:lnTo>
                  <a:lnTo>
                    <a:pt x="0" y="847"/>
                  </a:lnTo>
                </a:path>
              </a:pathLst>
            </a:custGeom>
            <a:noFill/>
            <a:ln w="25400" cap="flat" cmpd="sng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2327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RSA: another important property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A0E1F4A0-78B0-BD4D-A91E-EC5C08916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1180" y="1358325"/>
            <a:ext cx="80402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>
                <a:latin typeface="+mn-lt"/>
              </a:rPr>
              <a:t>The following property will be </a:t>
            </a:r>
            <a:r>
              <a:rPr lang="en-US" sz="3200" i="1" dirty="0">
                <a:solidFill>
                  <a:srgbClr val="0012A0"/>
                </a:solidFill>
                <a:latin typeface="+mn-lt"/>
              </a:rPr>
              <a:t>very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useful later:</a:t>
            </a:r>
            <a:endParaRPr lang="en-US" sz="2800" dirty="0">
              <a:latin typeface="+mn-lt"/>
            </a:endParaRP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8016FCB0-4AEE-864B-90F8-703500D61B3D}"/>
              </a:ext>
            </a:extLst>
          </p:cNvPr>
          <p:cNvGrpSpPr>
            <a:grpSpLocks/>
          </p:cNvGrpSpPr>
          <p:nvPr/>
        </p:nvGrpSpPr>
        <p:grpSpPr bwMode="auto">
          <a:xfrm>
            <a:off x="2754104" y="2193351"/>
            <a:ext cx="5206997" cy="1008063"/>
            <a:chOff x="512" y="1586"/>
            <a:chExt cx="3280" cy="635"/>
          </a:xfrm>
        </p:grpSpPr>
        <p:grpSp>
          <p:nvGrpSpPr>
            <p:cNvPr id="10" name="Group 5">
              <a:extLst>
                <a:ext uri="{FF2B5EF4-FFF2-40B4-BE49-F238E27FC236}">
                  <a16:creationId xmlns:a16="http://schemas.microsoft.com/office/drawing/2014/main" id="{B4185EBA-7292-654A-9C55-3FD6DFE33D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2" y="1586"/>
              <a:ext cx="1788" cy="633"/>
              <a:chOff x="1339" y="1706"/>
              <a:chExt cx="1788" cy="633"/>
            </a:xfrm>
          </p:grpSpPr>
          <p:grpSp>
            <p:nvGrpSpPr>
              <p:cNvPr id="17" name="Group 6">
                <a:extLst>
                  <a:ext uri="{FF2B5EF4-FFF2-40B4-BE49-F238E27FC236}">
                    <a16:creationId xmlns:a16="http://schemas.microsoft.com/office/drawing/2014/main" id="{4DEA9E7F-3063-C44A-8BA6-2D10AAC9CA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9" y="1811"/>
                <a:ext cx="1788" cy="528"/>
                <a:chOff x="1710" y="1433"/>
                <a:chExt cx="1788" cy="528"/>
              </a:xfrm>
            </p:grpSpPr>
            <p:sp>
              <p:nvSpPr>
                <p:cNvPr id="20" name="Text Box 7">
                  <a:extLst>
                    <a:ext uri="{FF2B5EF4-FFF2-40B4-BE49-F238E27FC236}">
                      <a16:creationId xmlns:a16="http://schemas.microsoft.com/office/drawing/2014/main" id="{7CA309C3-F398-7342-B829-761DD9380ED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10" y="1433"/>
                  <a:ext cx="1788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K  </a:t>
                  </a:r>
                  <a:r>
                    <a:rPr lang="en-US" sz="36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(</a:t>
                  </a:r>
                  <a:r>
                    <a: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K  (m)</a:t>
                  </a:r>
                  <a:r>
                    <a:rPr lang="en-US" sz="36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)</a:t>
                  </a:r>
                  <a:r>
                    <a: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  =  m </a:t>
                  </a:r>
                </a:p>
              </p:txBody>
            </p:sp>
            <p:sp>
              <p:nvSpPr>
                <p:cNvPr id="21" name="Text Box 8">
                  <a:extLst>
                    <a:ext uri="{FF2B5EF4-FFF2-40B4-BE49-F238E27FC236}">
                      <a16:creationId xmlns:a16="http://schemas.microsoft.com/office/drawing/2014/main" id="{4BE4A247-397C-4B49-A0FE-B01CAD55C6F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84" y="1631"/>
                  <a:ext cx="240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B</a:t>
                  </a:r>
                  <a:endParaRPr lang="en-US" sz="3200" dirty="0">
                    <a:solidFill>
                      <a:srgbClr val="C00000"/>
                    </a:solidFill>
                    <a:latin typeface="+mn-lt"/>
                    <a:cs typeface="Arial" charset="0"/>
                  </a:endParaRPr>
                </a:p>
              </p:txBody>
            </p:sp>
            <p:sp>
              <p:nvSpPr>
                <p:cNvPr id="22" name="Text Box 9">
                  <a:extLst>
                    <a:ext uri="{FF2B5EF4-FFF2-40B4-BE49-F238E27FC236}">
                      <a16:creationId xmlns:a16="http://schemas.microsoft.com/office/drawing/2014/main" id="{AE701ACD-F994-B443-8676-C896D17D9C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54" y="1620"/>
                  <a:ext cx="240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B</a:t>
                  </a:r>
                  <a:endParaRPr lang="en-US" sz="3200" dirty="0">
                    <a:solidFill>
                      <a:srgbClr val="C00000"/>
                    </a:solidFill>
                    <a:latin typeface="+mn-lt"/>
                    <a:cs typeface="Arial" charset="0"/>
                  </a:endParaRPr>
                </a:p>
              </p:txBody>
            </p:sp>
          </p:grpSp>
          <p:sp>
            <p:nvSpPr>
              <p:cNvPr id="18" name="Text Box 10">
                <a:extLst>
                  <a:ext uri="{FF2B5EF4-FFF2-40B4-BE49-F238E27FC236}">
                    <a16:creationId xmlns:a16="http://schemas.microsoft.com/office/drawing/2014/main" id="{E794409D-DEC5-A249-803E-48D183B57B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4" y="1706"/>
                <a:ext cx="18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  <p:sp>
            <p:nvSpPr>
              <p:cNvPr id="19" name="Text Box 11">
                <a:extLst>
                  <a:ext uri="{FF2B5EF4-FFF2-40B4-BE49-F238E27FC236}">
                    <a16:creationId xmlns:a16="http://schemas.microsoft.com/office/drawing/2014/main" id="{CC2E8FA6-62C9-B64C-B493-1F6F047233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12" y="1722"/>
                <a:ext cx="229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3FD29B7F-090A-A44F-9DB5-BC9E17EDE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5" y="1704"/>
              <a:ext cx="127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3200" dirty="0">
                  <a:solidFill>
                    <a:srgbClr val="C00000"/>
                  </a:solidFill>
                  <a:latin typeface="+mn-lt"/>
                  <a:cs typeface="Arial" charset="0"/>
                </a:rPr>
                <a:t>K  </a:t>
              </a:r>
              <a:r>
                <a:rPr lang="en-US" sz="3600" dirty="0">
                  <a:solidFill>
                    <a:srgbClr val="C00000"/>
                  </a:solidFill>
                  <a:latin typeface="+mn-lt"/>
                  <a:cs typeface="Arial" charset="0"/>
                </a:rPr>
                <a:t>(</a:t>
              </a:r>
              <a:r>
                <a:rPr lang="en-US" sz="3200" dirty="0">
                  <a:solidFill>
                    <a:srgbClr val="C00000"/>
                  </a:solidFill>
                  <a:latin typeface="+mn-lt"/>
                  <a:cs typeface="Arial" charset="0"/>
                </a:rPr>
                <a:t>K  (m)</a:t>
              </a:r>
              <a:r>
                <a:rPr lang="en-US" sz="3600" dirty="0">
                  <a:solidFill>
                    <a:srgbClr val="C00000"/>
                  </a:solidFill>
                  <a:latin typeface="+mn-lt"/>
                  <a:cs typeface="Arial" charset="0"/>
                </a:rPr>
                <a:t>)</a:t>
              </a:r>
              <a:r>
                <a:rPr lang="en-US" sz="3200" dirty="0">
                  <a:solidFill>
                    <a:srgbClr val="C00000"/>
                  </a:solidFill>
                  <a:latin typeface="+mn-lt"/>
                  <a:cs typeface="Arial" charset="0"/>
                </a:rPr>
                <a:t>  </a:t>
              </a:r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23894D50-3F7E-414D-9D50-733406DA17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0" y="1890"/>
              <a:ext cx="24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B</a:t>
              </a:r>
              <a:endParaRPr lang="en-US" sz="3200" dirty="0">
                <a:solidFill>
                  <a:srgbClr val="C00000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D89D2D53-9991-9F4F-ACA1-CE73046CA7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1891"/>
              <a:ext cx="24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B</a:t>
              </a:r>
              <a:endParaRPr lang="en-US" sz="3200" dirty="0">
                <a:solidFill>
                  <a:srgbClr val="C00000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30F1D5B7-EC19-7B4D-95C1-F2494D51F7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5" y="1636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+</a:t>
              </a:r>
            </a:p>
          </p:txBody>
        </p:sp>
        <p:sp>
          <p:nvSpPr>
            <p:cNvPr id="15" name="Text Box 16">
              <a:extLst>
                <a:ext uri="{FF2B5EF4-FFF2-40B4-BE49-F238E27FC236}">
                  <a16:creationId xmlns:a16="http://schemas.microsoft.com/office/drawing/2014/main" id="{84D77053-58F4-9548-BA15-30800CD9F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7" y="1615"/>
              <a:ext cx="18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-</a:t>
              </a: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D8FA4809-100F-6F42-B949-08EFA64CE5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3" y="1755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=</a:t>
              </a:r>
            </a:p>
          </p:txBody>
        </p:sp>
      </p:grpSp>
      <p:sp>
        <p:nvSpPr>
          <p:cNvPr id="23" name="Text Box 18">
            <a:extLst>
              <a:ext uri="{FF2B5EF4-FFF2-40B4-BE49-F238E27FC236}">
                <a16:creationId xmlns:a16="http://schemas.microsoft.com/office/drawing/2014/main" id="{340CC0E8-B62C-504E-AEB1-6848700A4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568" y="3423663"/>
            <a:ext cx="29178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>
                <a:latin typeface="+mn-lt"/>
              </a:rPr>
              <a:t>use public key first, followed by private key </a:t>
            </a:r>
            <a:endParaRPr lang="en-US" sz="2800" dirty="0">
              <a:latin typeface="+mn-lt"/>
            </a:endParaRPr>
          </a:p>
        </p:txBody>
      </p:sp>
      <p:sp>
        <p:nvSpPr>
          <p:cNvPr id="24" name="Text Box 19">
            <a:extLst>
              <a:ext uri="{FF2B5EF4-FFF2-40B4-BE49-F238E27FC236}">
                <a16:creationId xmlns:a16="http://schemas.microsoft.com/office/drawing/2014/main" id="{E3A42832-F508-B343-8C8C-BEF9E3FFA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4143" y="3415725"/>
            <a:ext cx="29178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>
                <a:latin typeface="+mn-lt"/>
              </a:rPr>
              <a:t>use private key first, followed by public key </a:t>
            </a:r>
            <a:endParaRPr lang="en-US" sz="2800" dirty="0">
              <a:latin typeface="+mn-lt"/>
            </a:endParaRPr>
          </a:p>
        </p:txBody>
      </p:sp>
      <p:sp>
        <p:nvSpPr>
          <p:cNvPr id="25" name="AutoShape 20">
            <a:extLst>
              <a:ext uri="{FF2B5EF4-FFF2-40B4-BE49-F238E27FC236}">
                <a16:creationId xmlns:a16="http://schemas.microsoft.com/office/drawing/2014/main" id="{02AA67A9-2B3D-0D41-9805-A055EFEABF26}"/>
              </a:ext>
            </a:extLst>
          </p:cNvPr>
          <p:cNvSpPr>
            <a:spLocks/>
          </p:cNvSpPr>
          <p:nvPr/>
        </p:nvSpPr>
        <p:spPr bwMode="auto">
          <a:xfrm rot="5400000">
            <a:off x="3581193" y="2445763"/>
            <a:ext cx="138112" cy="1509712"/>
          </a:xfrm>
          <a:prstGeom prst="rightBrace">
            <a:avLst>
              <a:gd name="adj1" fmla="val 910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 dirty="0">
              <a:solidFill>
                <a:srgbClr val="C00000"/>
              </a:solidFill>
              <a:cs typeface="Arial" charset="0"/>
            </a:endParaRPr>
          </a:p>
        </p:txBody>
      </p:sp>
      <p:sp>
        <p:nvSpPr>
          <p:cNvPr id="26" name="AutoShape 21">
            <a:extLst>
              <a:ext uri="{FF2B5EF4-FFF2-40B4-BE49-F238E27FC236}">
                <a16:creationId xmlns:a16="http://schemas.microsoft.com/office/drawing/2014/main" id="{635B218B-7A80-474D-B6FE-1FEED4F297EF}"/>
              </a:ext>
            </a:extLst>
          </p:cNvPr>
          <p:cNvSpPr>
            <a:spLocks/>
          </p:cNvSpPr>
          <p:nvPr/>
        </p:nvSpPr>
        <p:spPr bwMode="auto">
          <a:xfrm rot="5400000">
            <a:off x="6853030" y="2437825"/>
            <a:ext cx="138113" cy="1509713"/>
          </a:xfrm>
          <a:prstGeom prst="rightBrace">
            <a:avLst>
              <a:gd name="adj1" fmla="val 910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 dirty="0">
              <a:solidFill>
                <a:srgbClr val="C00000"/>
              </a:solidFill>
              <a:cs typeface="Arial" charset="0"/>
            </a:endParaRPr>
          </a:p>
        </p:txBody>
      </p:sp>
      <p:sp>
        <p:nvSpPr>
          <p:cNvPr id="27" name="Text Box 22">
            <a:extLst>
              <a:ext uri="{FF2B5EF4-FFF2-40B4-BE49-F238E27FC236}">
                <a16:creationId xmlns:a16="http://schemas.microsoft.com/office/drawing/2014/main" id="{133B9DA1-4813-804A-BDEB-BC6F62E80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700" y="5255845"/>
            <a:ext cx="46996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600" i="1" dirty="0">
                <a:solidFill>
                  <a:srgbClr val="C00000"/>
                </a:solidFill>
                <a:latin typeface="+mn-lt"/>
              </a:rPr>
              <a:t>result is the same!</a:t>
            </a:r>
            <a:r>
              <a:rPr lang="en-US" sz="3600" dirty="0">
                <a:solidFill>
                  <a:srgbClr val="C00000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70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C01C5215-2055-6645-B2A2-7E90E6DD7C1D}"/>
              </a:ext>
            </a:extLst>
          </p:cNvPr>
          <p:cNvSpPr txBox="1">
            <a:spLocks noChangeArrowheads="1"/>
          </p:cNvSpPr>
          <p:nvPr/>
        </p:nvSpPr>
        <p:spPr>
          <a:xfrm>
            <a:off x="1052375" y="1213540"/>
            <a:ext cx="7772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sz="3200" dirty="0"/>
              <a:t>follows directly from modular arithmetic:</a:t>
            </a:r>
          </a:p>
          <a:p>
            <a:pPr>
              <a:buFont typeface="Wingdings" charset="0"/>
              <a:buNone/>
            </a:pPr>
            <a:endParaRPr lang="en-US" sz="3200" dirty="0"/>
          </a:p>
          <a:p>
            <a:pPr>
              <a:buFont typeface="Wingdings" charset="0"/>
              <a:buNone/>
            </a:pPr>
            <a:r>
              <a:rPr lang="en-US" sz="3200" dirty="0"/>
              <a:t>(m</a:t>
            </a:r>
            <a:r>
              <a:rPr lang="en-US" sz="3200" baseline="30000" dirty="0"/>
              <a:t>e</a:t>
            </a:r>
            <a:r>
              <a:rPr lang="en-US" sz="3200" dirty="0"/>
              <a:t> mod n)</a:t>
            </a:r>
            <a:r>
              <a:rPr lang="en-US" sz="3200" baseline="30000" dirty="0"/>
              <a:t>d</a:t>
            </a:r>
            <a:r>
              <a:rPr lang="en-US" sz="3200" dirty="0"/>
              <a:t> mod n = m</a:t>
            </a:r>
            <a:r>
              <a:rPr lang="en-US" sz="3200" baseline="30000" dirty="0"/>
              <a:t>ed</a:t>
            </a:r>
            <a:r>
              <a:rPr lang="en-US" sz="3200" dirty="0"/>
              <a:t> mod n</a:t>
            </a:r>
          </a:p>
          <a:p>
            <a:pPr>
              <a:buFont typeface="Wingdings" charset="0"/>
              <a:buNone/>
            </a:pPr>
            <a:r>
              <a:rPr lang="en-US" sz="3200" dirty="0"/>
              <a:t>                             = m</a:t>
            </a:r>
            <a:r>
              <a:rPr lang="en-US" sz="3200" baseline="30000" dirty="0"/>
              <a:t>de</a:t>
            </a:r>
            <a:r>
              <a:rPr lang="en-US" sz="3200" dirty="0"/>
              <a:t> mod n</a:t>
            </a:r>
          </a:p>
          <a:p>
            <a:pPr>
              <a:buFont typeface="Wingdings" charset="0"/>
              <a:buNone/>
            </a:pPr>
            <a:r>
              <a:rPr lang="en-US" sz="3200" dirty="0"/>
              <a:t>                             = (m</a:t>
            </a:r>
            <a:r>
              <a:rPr lang="en-US" sz="3200" baseline="30000" dirty="0"/>
              <a:t>d</a:t>
            </a:r>
            <a:r>
              <a:rPr lang="en-US" sz="3200" dirty="0"/>
              <a:t> mod n)</a:t>
            </a:r>
            <a:r>
              <a:rPr lang="en-US" sz="3200" baseline="30000" dirty="0"/>
              <a:t>e</a:t>
            </a:r>
            <a:r>
              <a:rPr lang="en-US" sz="3200" dirty="0"/>
              <a:t> mod n </a:t>
            </a: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sp>
        <p:nvSpPr>
          <p:cNvPr id="31" name="Text Box 33">
            <a:extLst>
              <a:ext uri="{FF2B5EF4-FFF2-40B4-BE49-F238E27FC236}">
                <a16:creationId xmlns:a16="http://schemas.microsoft.com/office/drawing/2014/main" id="{A05BA737-B1A7-9E44-9589-2517A92B1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697" y="474238"/>
            <a:ext cx="122738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4400" dirty="0">
                <a:solidFill>
                  <a:srgbClr val="000099"/>
                </a:solidFill>
                <a:latin typeface="+mn-lt"/>
              </a:rPr>
              <a:t>Why</a:t>
            </a:r>
          </a:p>
        </p:txBody>
      </p:sp>
      <p:sp>
        <p:nvSpPr>
          <p:cNvPr id="32" name="Text Box 34">
            <a:extLst>
              <a:ext uri="{FF2B5EF4-FFF2-40B4-BE49-F238E27FC236}">
                <a16:creationId xmlns:a16="http://schemas.microsoft.com/office/drawing/2014/main" id="{BEC6564A-7ECB-C449-9E44-F7AE43F71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9648" y="597610"/>
            <a:ext cx="4123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Arial" charset="0"/>
                <a:cs typeface="Arial" charset="0"/>
              </a:rPr>
              <a:t>?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8536CA01-0A05-2040-B9E9-70C1D7FF1EE8}"/>
              </a:ext>
            </a:extLst>
          </p:cNvPr>
          <p:cNvGrpSpPr>
            <a:grpSpLocks/>
          </p:cNvGrpSpPr>
          <p:nvPr/>
        </p:nvGrpSpPr>
        <p:grpSpPr bwMode="auto">
          <a:xfrm>
            <a:off x="2118000" y="377803"/>
            <a:ext cx="5206997" cy="1008063"/>
            <a:chOff x="512" y="1586"/>
            <a:chExt cx="3280" cy="635"/>
          </a:xfrm>
        </p:grpSpPr>
        <p:grpSp>
          <p:nvGrpSpPr>
            <p:cNvPr id="48" name="Group 5">
              <a:extLst>
                <a:ext uri="{FF2B5EF4-FFF2-40B4-BE49-F238E27FC236}">
                  <a16:creationId xmlns:a16="http://schemas.microsoft.com/office/drawing/2014/main" id="{6E379951-E11F-D84F-AE4B-3E03B60F87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2" y="1586"/>
              <a:ext cx="1788" cy="633"/>
              <a:chOff x="1339" y="1706"/>
              <a:chExt cx="1788" cy="633"/>
            </a:xfrm>
          </p:grpSpPr>
          <p:grpSp>
            <p:nvGrpSpPr>
              <p:cNvPr id="56" name="Group 6">
                <a:extLst>
                  <a:ext uri="{FF2B5EF4-FFF2-40B4-BE49-F238E27FC236}">
                    <a16:creationId xmlns:a16="http://schemas.microsoft.com/office/drawing/2014/main" id="{AD7E7E0C-2F26-8748-9DB0-0A4018ACBB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9" y="1811"/>
                <a:ext cx="1788" cy="528"/>
                <a:chOff x="1710" y="1433"/>
                <a:chExt cx="1788" cy="528"/>
              </a:xfrm>
            </p:grpSpPr>
            <p:sp>
              <p:nvSpPr>
                <p:cNvPr id="59" name="Text Box 7">
                  <a:extLst>
                    <a:ext uri="{FF2B5EF4-FFF2-40B4-BE49-F238E27FC236}">
                      <a16:creationId xmlns:a16="http://schemas.microsoft.com/office/drawing/2014/main" id="{94C94DD1-CB16-EC44-AF5B-8946009CADC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10" y="1433"/>
                  <a:ext cx="1788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K  </a:t>
                  </a:r>
                  <a:r>
                    <a:rPr lang="en-US" sz="36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(</a:t>
                  </a:r>
                  <a:r>
                    <a: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K  (m)</a:t>
                  </a:r>
                  <a:r>
                    <a:rPr lang="en-US" sz="36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)</a:t>
                  </a:r>
                  <a:r>
                    <a: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  =  m </a:t>
                  </a:r>
                </a:p>
              </p:txBody>
            </p:sp>
            <p:sp>
              <p:nvSpPr>
                <p:cNvPr id="60" name="Text Box 8">
                  <a:extLst>
                    <a:ext uri="{FF2B5EF4-FFF2-40B4-BE49-F238E27FC236}">
                      <a16:creationId xmlns:a16="http://schemas.microsoft.com/office/drawing/2014/main" id="{096DF2BA-5704-A84D-A3D6-88351D80C3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84" y="1631"/>
                  <a:ext cx="240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B</a:t>
                  </a:r>
                  <a:endParaRPr lang="en-US" sz="3200" dirty="0">
                    <a:solidFill>
                      <a:srgbClr val="C00000"/>
                    </a:solidFill>
                    <a:latin typeface="+mn-lt"/>
                    <a:cs typeface="Arial" charset="0"/>
                  </a:endParaRPr>
                </a:p>
              </p:txBody>
            </p:sp>
            <p:sp>
              <p:nvSpPr>
                <p:cNvPr id="61" name="Text Box 9">
                  <a:extLst>
                    <a:ext uri="{FF2B5EF4-FFF2-40B4-BE49-F238E27FC236}">
                      <a16:creationId xmlns:a16="http://schemas.microsoft.com/office/drawing/2014/main" id="{6AA81AA7-43CE-784A-8D0D-3ADEBA89F66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54" y="1620"/>
                  <a:ext cx="240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B</a:t>
                  </a:r>
                  <a:endParaRPr lang="en-US" sz="3200" dirty="0">
                    <a:solidFill>
                      <a:srgbClr val="C00000"/>
                    </a:solidFill>
                    <a:latin typeface="+mn-lt"/>
                    <a:cs typeface="Arial" charset="0"/>
                  </a:endParaRPr>
                </a:p>
              </p:txBody>
            </p:sp>
          </p:grpSp>
          <p:sp>
            <p:nvSpPr>
              <p:cNvPr id="57" name="Text Box 10">
                <a:extLst>
                  <a:ext uri="{FF2B5EF4-FFF2-40B4-BE49-F238E27FC236}">
                    <a16:creationId xmlns:a16="http://schemas.microsoft.com/office/drawing/2014/main" id="{42C5AC87-8B91-D549-A18F-3823C61C9F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4" y="1706"/>
                <a:ext cx="18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  <p:sp>
            <p:nvSpPr>
              <p:cNvPr id="58" name="Text Box 11">
                <a:extLst>
                  <a:ext uri="{FF2B5EF4-FFF2-40B4-BE49-F238E27FC236}">
                    <a16:creationId xmlns:a16="http://schemas.microsoft.com/office/drawing/2014/main" id="{9A5B81AD-CE77-5B4E-896E-6959785196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12" y="1722"/>
                <a:ext cx="229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49" name="Text Box 12">
              <a:extLst>
                <a:ext uri="{FF2B5EF4-FFF2-40B4-BE49-F238E27FC236}">
                  <a16:creationId xmlns:a16="http://schemas.microsoft.com/office/drawing/2014/main" id="{36B2E6A2-F23D-DB49-AB69-90BEB6070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5" y="1704"/>
              <a:ext cx="127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3200" dirty="0">
                  <a:solidFill>
                    <a:srgbClr val="C00000"/>
                  </a:solidFill>
                  <a:latin typeface="+mn-lt"/>
                  <a:cs typeface="Arial" charset="0"/>
                </a:rPr>
                <a:t>K  </a:t>
              </a:r>
              <a:r>
                <a:rPr lang="en-US" sz="3600" dirty="0">
                  <a:solidFill>
                    <a:srgbClr val="C00000"/>
                  </a:solidFill>
                  <a:latin typeface="+mn-lt"/>
                  <a:cs typeface="Arial" charset="0"/>
                </a:rPr>
                <a:t>(</a:t>
              </a:r>
              <a:r>
                <a:rPr lang="en-US" sz="3200" dirty="0">
                  <a:solidFill>
                    <a:srgbClr val="C00000"/>
                  </a:solidFill>
                  <a:latin typeface="+mn-lt"/>
                  <a:cs typeface="Arial" charset="0"/>
                </a:rPr>
                <a:t>K  (m)</a:t>
              </a:r>
              <a:r>
                <a:rPr lang="en-US" sz="3600" dirty="0">
                  <a:solidFill>
                    <a:srgbClr val="C00000"/>
                  </a:solidFill>
                  <a:latin typeface="+mn-lt"/>
                  <a:cs typeface="Arial" charset="0"/>
                </a:rPr>
                <a:t>)</a:t>
              </a:r>
              <a:r>
                <a:rPr lang="en-US" sz="3200" dirty="0">
                  <a:solidFill>
                    <a:srgbClr val="C00000"/>
                  </a:solidFill>
                  <a:latin typeface="+mn-lt"/>
                  <a:cs typeface="Arial" charset="0"/>
                </a:rPr>
                <a:t>  </a:t>
              </a:r>
            </a:p>
          </p:txBody>
        </p:sp>
        <p:sp>
          <p:nvSpPr>
            <p:cNvPr id="50" name="Text Box 13">
              <a:extLst>
                <a:ext uri="{FF2B5EF4-FFF2-40B4-BE49-F238E27FC236}">
                  <a16:creationId xmlns:a16="http://schemas.microsoft.com/office/drawing/2014/main" id="{28004FB0-749E-DA48-A7C0-B15CEAA6F1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0" y="1890"/>
              <a:ext cx="24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B</a:t>
              </a:r>
              <a:endParaRPr lang="en-US" sz="3200" dirty="0">
                <a:solidFill>
                  <a:srgbClr val="C00000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51" name="Text Box 14">
              <a:extLst>
                <a:ext uri="{FF2B5EF4-FFF2-40B4-BE49-F238E27FC236}">
                  <a16:creationId xmlns:a16="http://schemas.microsoft.com/office/drawing/2014/main" id="{B727BAD1-AC6B-AD4C-BE92-314207D95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1891"/>
              <a:ext cx="24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B</a:t>
              </a:r>
              <a:endParaRPr lang="en-US" sz="3200" dirty="0">
                <a:solidFill>
                  <a:srgbClr val="C00000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53" name="Text Box 15">
              <a:extLst>
                <a:ext uri="{FF2B5EF4-FFF2-40B4-BE49-F238E27FC236}">
                  <a16:creationId xmlns:a16="http://schemas.microsoft.com/office/drawing/2014/main" id="{0434FBA1-64EE-564E-87E8-5154C80B9A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5" y="1636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+</a:t>
              </a:r>
            </a:p>
          </p:txBody>
        </p:sp>
        <p:sp>
          <p:nvSpPr>
            <p:cNvPr id="54" name="Text Box 16">
              <a:extLst>
                <a:ext uri="{FF2B5EF4-FFF2-40B4-BE49-F238E27FC236}">
                  <a16:creationId xmlns:a16="http://schemas.microsoft.com/office/drawing/2014/main" id="{D2F24B3D-FEEA-BE4A-AF8F-1170CCAD9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7" y="1615"/>
              <a:ext cx="18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-</a:t>
              </a:r>
            </a:p>
          </p:txBody>
        </p:sp>
        <p:sp>
          <p:nvSpPr>
            <p:cNvPr id="55" name="Text Box 17">
              <a:extLst>
                <a:ext uri="{FF2B5EF4-FFF2-40B4-BE49-F238E27FC236}">
                  <a16:creationId xmlns:a16="http://schemas.microsoft.com/office/drawing/2014/main" id="{B12BE81F-2742-3E43-A16D-9AF31D72C8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3" y="1755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824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Why is RSA secure?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531E5408-C987-264E-9C9C-5C63DC5B66BA}"/>
              </a:ext>
            </a:extLst>
          </p:cNvPr>
          <p:cNvSpPr txBox="1">
            <a:spLocks noChangeArrowheads="1"/>
          </p:cNvSpPr>
          <p:nvPr/>
        </p:nvSpPr>
        <p:spPr>
          <a:xfrm>
            <a:off x="1040296" y="1464364"/>
            <a:ext cx="11019182" cy="3518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lnSpc>
                <a:spcPct val="100000"/>
              </a:lnSpc>
            </a:pPr>
            <a:r>
              <a:rPr lang="en-US" sz="3200" dirty="0"/>
              <a:t>suppose you know Bob’</a:t>
            </a:r>
            <a:r>
              <a:rPr lang="en-US" altLang="ja-JP" sz="3200" dirty="0"/>
              <a:t>s public key (n,e). How hard is it to determine d?</a:t>
            </a:r>
          </a:p>
          <a:p>
            <a:pPr indent="-339725">
              <a:lnSpc>
                <a:spcPct val="100000"/>
              </a:lnSpc>
            </a:pPr>
            <a:r>
              <a:rPr lang="en-US" sz="3200" dirty="0"/>
              <a:t>essentially need to find factors of n without knowing the two factors p and q 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fact: factoring a big number is hard</a:t>
            </a: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4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RSA in practice: session keys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B9CF750-12CC-3F42-84BE-176B87ACB504}"/>
              </a:ext>
            </a:extLst>
          </p:cNvPr>
          <p:cNvSpPr txBox="1">
            <a:spLocks noChangeArrowheads="1"/>
          </p:cNvSpPr>
          <p:nvPr/>
        </p:nvSpPr>
        <p:spPr>
          <a:xfrm>
            <a:off x="959608" y="1354068"/>
            <a:ext cx="10424009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/>
            <a:r>
              <a:rPr lang="en-US" sz="3200" dirty="0"/>
              <a:t>exponentiation in RSA is computationally intensive</a:t>
            </a:r>
          </a:p>
          <a:p>
            <a:pPr indent="-339725"/>
            <a:r>
              <a:rPr lang="en-US" sz="3200" dirty="0"/>
              <a:t>DES is at least 100 times faster than RSA</a:t>
            </a:r>
          </a:p>
          <a:p>
            <a:pPr indent="-339725"/>
            <a:r>
              <a:rPr lang="en-US" sz="3200" dirty="0"/>
              <a:t>use public key crypto to establish secure connection, then establish second key – symmetric session key – for encrypting data</a:t>
            </a:r>
          </a:p>
          <a:p>
            <a:pPr>
              <a:spcBef>
                <a:spcPct val="60000"/>
              </a:spcBef>
              <a:buFont typeface="Wingdings" charset="0"/>
              <a:buNone/>
            </a:pPr>
            <a:r>
              <a:rPr lang="en-US" sz="3200" dirty="0">
                <a:solidFill>
                  <a:srgbClr val="0012A0"/>
                </a:solidFill>
              </a:rPr>
              <a:t>session key, K</a:t>
            </a:r>
            <a:r>
              <a:rPr lang="en-US" sz="3200" baseline="-25000" dirty="0">
                <a:solidFill>
                  <a:srgbClr val="0012A0"/>
                </a:solidFill>
              </a:rPr>
              <a:t>S</a:t>
            </a:r>
          </a:p>
          <a:p>
            <a:pPr marL="457200"/>
            <a:r>
              <a:rPr lang="en-US" dirty="0"/>
              <a:t>Bob and Alice use RSA to exchange a symmetric session key K</a:t>
            </a:r>
            <a:r>
              <a:rPr lang="en-US" baseline="-25000" dirty="0"/>
              <a:t>S</a:t>
            </a:r>
          </a:p>
          <a:p>
            <a:pPr marL="457200"/>
            <a:r>
              <a:rPr lang="en-US" dirty="0"/>
              <a:t>once both have K</a:t>
            </a:r>
            <a:r>
              <a:rPr lang="en-US" baseline="-25000" dirty="0"/>
              <a:t>S</a:t>
            </a:r>
            <a:r>
              <a:rPr lang="en-US" dirty="0"/>
              <a:t>, they use symmetric key cryptography</a:t>
            </a:r>
          </a:p>
          <a:p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52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8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986" y="2253935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8AF9942C-CE7E-1647-9220-5E37ACEF9D89}"/>
              </a:ext>
            </a:extLst>
          </p:cNvPr>
          <p:cNvSpPr txBox="1">
            <a:spLocks noChangeArrowheads="1"/>
          </p:cNvSpPr>
          <p:nvPr/>
        </p:nvSpPr>
        <p:spPr>
          <a:xfrm>
            <a:off x="799156" y="1544896"/>
            <a:ext cx="7772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11199"/>
              </a:buClr>
            </a:pPr>
            <a:r>
              <a:rPr lang="en-US" sz="3600" dirty="0">
                <a:solidFill>
                  <a:srgbClr val="C00000"/>
                </a:solidFill>
              </a:rPr>
              <a:t>What is network security?</a:t>
            </a:r>
          </a:p>
          <a:p>
            <a:pPr>
              <a:buClr>
                <a:srgbClr val="011199"/>
              </a:buClr>
            </a:pPr>
            <a:r>
              <a:rPr lang="en-US" dirty="0"/>
              <a:t>Principles of cryptography</a:t>
            </a:r>
          </a:p>
          <a:p>
            <a:pPr>
              <a:buClr>
                <a:srgbClr val="011199"/>
              </a:buClr>
            </a:pPr>
            <a:r>
              <a:rPr lang="en-US" dirty="0"/>
              <a:t>Message integrity, authentication</a:t>
            </a:r>
          </a:p>
          <a:p>
            <a:pPr>
              <a:buClr>
                <a:srgbClr val="011199"/>
              </a:buClr>
            </a:pPr>
            <a:r>
              <a:rPr lang="en-US" dirty="0"/>
              <a:t>Securing e-mail</a:t>
            </a:r>
          </a:p>
          <a:p>
            <a:pPr>
              <a:buClr>
                <a:srgbClr val="011199"/>
              </a:buClr>
            </a:pPr>
            <a:r>
              <a:rPr lang="en-US" dirty="0"/>
              <a:t>Securing TCP connections: TLS</a:t>
            </a:r>
          </a:p>
          <a:p>
            <a:pPr>
              <a:buClr>
                <a:srgbClr val="011199"/>
              </a:buClr>
            </a:pPr>
            <a:r>
              <a:rPr lang="en-US" dirty="0"/>
              <a:t>Network layer security: IPsec</a:t>
            </a:r>
          </a:p>
          <a:p>
            <a:pPr>
              <a:buClr>
                <a:srgbClr val="011199"/>
              </a:buClr>
            </a:pPr>
            <a:r>
              <a:rPr lang="en-US" dirty="0"/>
              <a:t>Security in wireless and mobile networks</a:t>
            </a:r>
          </a:p>
          <a:p>
            <a:pPr>
              <a:buClr>
                <a:srgbClr val="011199"/>
              </a:buClr>
            </a:pPr>
            <a:r>
              <a:rPr lang="en-US" dirty="0"/>
              <a:t>Operational security: firewalls and IDS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5A4EB8-C36E-EF4A-A53F-6E75EE0A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9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What is network security?</a:t>
            </a:r>
            <a:endParaRPr lang="en-US" sz="4400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009DA679-1707-7346-B163-C91B0D753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E708D807-71AD-3B4B-9781-46E36F32C0D1}"/>
              </a:ext>
            </a:extLst>
          </p:cNvPr>
          <p:cNvSpPr txBox="1">
            <a:spLocks noChangeArrowheads="1"/>
          </p:cNvSpPr>
          <p:nvPr/>
        </p:nvSpPr>
        <p:spPr>
          <a:xfrm>
            <a:off x="768178" y="1333500"/>
            <a:ext cx="10562431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confidentiality: </a:t>
            </a:r>
            <a:r>
              <a:rPr lang="en-US" dirty="0"/>
              <a:t>only sender, intended receiver should “</a:t>
            </a:r>
            <a:r>
              <a:rPr lang="en-US" altLang="ja-JP" dirty="0"/>
              <a:t>understand” message contents</a:t>
            </a:r>
          </a:p>
          <a:p>
            <a:pPr lvl="1"/>
            <a:r>
              <a:rPr lang="en-US" sz="2800" dirty="0"/>
              <a:t>sender encrypts message</a:t>
            </a:r>
          </a:p>
          <a:p>
            <a:pPr lvl="1"/>
            <a:r>
              <a:rPr lang="en-US" sz="2800" dirty="0"/>
              <a:t>receiver decrypts message</a:t>
            </a:r>
          </a:p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authentication: </a:t>
            </a:r>
            <a:r>
              <a:rPr lang="en-US" dirty="0"/>
              <a:t>sender, receiver want to confirm identity of each other </a:t>
            </a:r>
          </a:p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message integrity: </a:t>
            </a:r>
            <a:r>
              <a:rPr lang="en-US" dirty="0"/>
              <a:t>sender, receiver want to ensure message not altered (in transit, or afterwards) without detection</a:t>
            </a:r>
          </a:p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access and availability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/>
              <a:t>services must be accessible and available to users</a:t>
            </a:r>
          </a:p>
        </p:txBody>
      </p:sp>
    </p:spTree>
    <p:extLst>
      <p:ext uri="{BB962C8B-B14F-4D97-AF65-F5344CB8AC3E}">
        <p14:creationId xmlns:p14="http://schemas.microsoft.com/office/powerpoint/2010/main" val="40115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2E102F-B559-D74C-B1F7-42B1D4330A9B}"/>
              </a:ext>
            </a:extLst>
          </p:cNvPr>
          <p:cNvGrpSpPr/>
          <p:nvPr/>
        </p:nvGrpSpPr>
        <p:grpSpPr>
          <a:xfrm>
            <a:off x="4313903" y="4515085"/>
            <a:ext cx="1909916" cy="306675"/>
            <a:chOff x="1616358" y="2551230"/>
            <a:chExt cx="2141698" cy="21851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F546669-9553-174C-8C04-88D4B8B5E631}"/>
                </a:ext>
              </a:extLst>
            </p:cNvPr>
            <p:cNvSpPr/>
            <p:nvPr/>
          </p:nvSpPr>
          <p:spPr>
            <a:xfrm>
              <a:off x="1673508" y="2551230"/>
              <a:ext cx="2027398" cy="218510"/>
            </a:xfrm>
            <a:prstGeom prst="rect">
              <a:avLst/>
            </a:prstGeom>
            <a:gradFill>
              <a:gsLst>
                <a:gs pos="0">
                  <a:srgbClr val="011199"/>
                </a:gs>
                <a:gs pos="100000">
                  <a:srgbClr val="011199"/>
                </a:gs>
                <a:gs pos="52000">
                  <a:srgbClr val="7ACCF4"/>
                </a:gs>
              </a:gsLst>
              <a:lin ang="16200000" scaled="0"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87D9967-A24E-F544-9A59-FD2A48433B92}"/>
                </a:ext>
              </a:extLst>
            </p:cNvPr>
            <p:cNvSpPr/>
            <p:nvPr/>
          </p:nvSpPr>
          <p:spPr>
            <a:xfrm>
              <a:off x="1616358" y="2551231"/>
              <a:ext cx="114299" cy="216734"/>
            </a:xfrm>
            <a:prstGeom prst="ellipse">
              <a:avLst/>
            </a:prstGeom>
            <a:solidFill>
              <a:srgbClr val="7ACCF4"/>
            </a:solidFill>
            <a:ln w="6350">
              <a:solidFill>
                <a:srgbClr val="01119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E93D35B-8FAD-964F-98EB-85771990F25E}"/>
                </a:ext>
              </a:extLst>
            </p:cNvPr>
            <p:cNvSpPr/>
            <p:nvPr/>
          </p:nvSpPr>
          <p:spPr>
            <a:xfrm>
              <a:off x="3643756" y="2551230"/>
              <a:ext cx="114300" cy="218510"/>
            </a:xfrm>
            <a:prstGeom prst="ellipse">
              <a:avLst/>
            </a:prstGeom>
            <a:gradFill flip="none" rotWithShape="1">
              <a:gsLst>
                <a:gs pos="0">
                  <a:srgbClr val="011199"/>
                </a:gs>
                <a:gs pos="100000">
                  <a:srgbClr val="011199"/>
                </a:gs>
                <a:gs pos="50000">
                  <a:srgbClr val="7ACCF4"/>
                </a:gs>
              </a:gsLst>
              <a:lin ang="16200000" scaled="0"/>
              <a:tileRect/>
            </a:gradFill>
            <a:ln w="6350">
              <a:solidFill>
                <a:srgbClr val="01119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FC56D7B-912D-134F-A0C1-5929F034B9E3}"/>
                </a:ext>
              </a:extLst>
            </p:cNvPr>
            <p:cNvSpPr/>
            <p:nvPr/>
          </p:nvSpPr>
          <p:spPr>
            <a:xfrm>
              <a:off x="3491356" y="2551230"/>
              <a:ext cx="209550" cy="218510"/>
            </a:xfrm>
            <a:prstGeom prst="rect">
              <a:avLst/>
            </a:prstGeom>
            <a:gradFill>
              <a:gsLst>
                <a:gs pos="0">
                  <a:srgbClr val="011199"/>
                </a:gs>
                <a:gs pos="100000">
                  <a:srgbClr val="011199"/>
                </a:gs>
                <a:gs pos="52000">
                  <a:srgbClr val="7ACCF4"/>
                </a:gs>
              </a:gsLst>
              <a:lin ang="16200000" scaled="0"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Friends and enemies: Alice, Bob, Trudy</a:t>
            </a:r>
            <a:endParaRPr lang="en-US" sz="4400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009DA679-1707-7346-B163-C91B0D753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981E4A1-C985-AA48-ACBA-A6F1FCF9CA4B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1341783"/>
            <a:ext cx="8142288" cy="16176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/>
            <a:r>
              <a:rPr lang="en-US" dirty="0"/>
              <a:t>well-known in network security world</a:t>
            </a:r>
          </a:p>
          <a:p>
            <a:pPr indent="-287338"/>
            <a:r>
              <a:rPr lang="en-US" dirty="0"/>
              <a:t>Bob, Alice (lovers!) want to communicate “</a:t>
            </a:r>
            <a:r>
              <a:rPr lang="en-US" altLang="ja-JP" dirty="0"/>
              <a:t>securely”</a:t>
            </a:r>
          </a:p>
          <a:p>
            <a:pPr indent="-287338"/>
            <a:r>
              <a:rPr lang="en-US" dirty="0"/>
              <a:t>Trudy (intruder) may intercept, delete, add messages</a:t>
            </a:r>
          </a:p>
        </p:txBody>
      </p:sp>
      <p:pic>
        <p:nvPicPr>
          <p:cNvPr id="7" name="Picture 6" descr="Alice">
            <a:extLst>
              <a:ext uri="{FF2B5EF4-FFF2-40B4-BE49-F238E27FC236}">
                <a16:creationId xmlns:a16="http://schemas.microsoft.com/office/drawing/2014/main" id="{D41C01D5-C522-4441-86E3-6D530C05B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559" y="3421063"/>
            <a:ext cx="6985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Bob">
            <a:extLst>
              <a:ext uri="{FF2B5EF4-FFF2-40B4-BE49-F238E27FC236}">
                <a16:creationId xmlns:a16="http://schemas.microsoft.com/office/drawing/2014/main" id="{27314ED6-3AD0-5E4A-B3AB-B14814BF0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434" y="34686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Eve">
            <a:extLst>
              <a:ext uri="{FF2B5EF4-FFF2-40B4-BE49-F238E27FC236}">
                <a16:creationId xmlns:a16="http://schemas.microsoft.com/office/drawing/2014/main" id="{C36C7116-CBC3-4246-B029-205ED76E3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71097" y="5387975"/>
            <a:ext cx="1082675" cy="1295400"/>
          </a:xfrm>
          <a:prstGeom prst="rect">
            <a:avLst/>
          </a:prstGeom>
          <a:noFill/>
        </p:spPr>
      </p:pic>
      <p:sp>
        <p:nvSpPr>
          <p:cNvPr id="10" name="Rectangle 11">
            <a:extLst>
              <a:ext uri="{FF2B5EF4-FFF2-40B4-BE49-F238E27FC236}">
                <a16:creationId xmlns:a16="http://schemas.microsoft.com/office/drawing/2014/main" id="{A92F29AA-F23F-2547-B160-DA6CE2711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959" y="4256088"/>
            <a:ext cx="1293813" cy="80327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B6E3E372-2ADE-2A43-9779-A64AB5BA3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8511" y="4246492"/>
            <a:ext cx="10438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secure</a:t>
            </a:r>
          </a:p>
          <a:p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sender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A317176-141A-5F47-AE82-67DD4D8411A3}"/>
              </a:ext>
            </a:extLst>
          </p:cNvPr>
          <p:cNvGrpSpPr/>
          <p:nvPr/>
        </p:nvGrpSpPr>
        <p:grpSpPr>
          <a:xfrm>
            <a:off x="6455950" y="4272446"/>
            <a:ext cx="1293812" cy="839374"/>
            <a:chOff x="7224576" y="4365211"/>
            <a:chExt cx="1293812" cy="839374"/>
          </a:xfrm>
        </p:grpSpPr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5386017F-3A55-9C49-945C-0928FAEDA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4576" y="4401310"/>
              <a:ext cx="1293812" cy="803275"/>
            </a:xfrm>
            <a:prstGeom prst="rect">
              <a:avLst/>
            </a:prstGeom>
            <a:solidFill>
              <a:srgbClr val="0012A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US" sz="2000" dirty="0">
                <a:cs typeface="Arial" charset="0"/>
              </a:endParaRPr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1F0FE550-BD73-1149-8513-63C825B3B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1886" y="4365211"/>
              <a:ext cx="1193917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400" dirty="0">
                  <a:solidFill>
                    <a:schemeClr val="bg1"/>
                  </a:solidFill>
                  <a:latin typeface="+mn-lt"/>
                  <a:cs typeface="Arial" charset="0"/>
                </a:rPr>
                <a:t>secure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+mn-lt"/>
                  <a:cs typeface="Arial" charset="0"/>
                </a:rPr>
                <a:t>receiver</a:t>
              </a:r>
            </a:p>
          </p:txBody>
        </p:sp>
      </p:grpSp>
      <p:sp>
        <p:nvSpPr>
          <p:cNvPr id="15" name="Text Box 18">
            <a:extLst>
              <a:ext uri="{FF2B5EF4-FFF2-40B4-BE49-F238E27FC236}">
                <a16:creationId xmlns:a16="http://schemas.microsoft.com/office/drawing/2014/main" id="{2871BD83-FEA5-F04B-9AD0-59A6E9B63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5372" y="3511550"/>
            <a:ext cx="11721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+mn-lt"/>
                <a:cs typeface="Arial" charset="0"/>
              </a:rPr>
              <a:t>channel</a:t>
            </a:r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ED0D5246-4FE6-EB49-A4F4-63EFE600E9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1334" y="3933825"/>
            <a:ext cx="238125" cy="44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FB737BEF-635E-0B4E-9C2B-7E984A418C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7634" y="4667250"/>
            <a:ext cx="24606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19" name="Text Box 23">
            <a:extLst>
              <a:ext uri="{FF2B5EF4-FFF2-40B4-BE49-F238E27FC236}">
                <a16:creationId xmlns:a16="http://schemas.microsoft.com/office/drawing/2014/main" id="{A088F030-4F36-0E40-BDB5-E25C442EF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3134" y="3468688"/>
            <a:ext cx="18891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+mn-lt"/>
                <a:cs typeface="Arial" charset="0"/>
              </a:rPr>
              <a:t>data, control messages</a:t>
            </a:r>
          </a:p>
        </p:txBody>
      </p:sp>
      <p:sp>
        <p:nvSpPr>
          <p:cNvPr id="20" name="Line 24">
            <a:extLst>
              <a:ext uri="{FF2B5EF4-FFF2-40B4-BE49-F238E27FC236}">
                <a16:creationId xmlns:a16="http://schemas.microsoft.com/office/drawing/2014/main" id="{CAD963E2-1C4F-3E4B-8B7E-980218B6871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9272" y="4086225"/>
            <a:ext cx="223837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21" name="Freeform 25">
            <a:extLst>
              <a:ext uri="{FF2B5EF4-FFF2-40B4-BE49-F238E27FC236}">
                <a16:creationId xmlns:a16="http://schemas.microsoft.com/office/drawing/2014/main" id="{AB38AEF3-BCB8-E74B-A27C-43FD3B8F6715}"/>
              </a:ext>
            </a:extLst>
          </p:cNvPr>
          <p:cNvSpPr>
            <a:spLocks/>
          </p:cNvSpPr>
          <p:nvPr/>
        </p:nvSpPr>
        <p:spPr bwMode="auto">
          <a:xfrm>
            <a:off x="4517059" y="4765930"/>
            <a:ext cx="573088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22" name="Freeform 26">
            <a:extLst>
              <a:ext uri="{FF2B5EF4-FFF2-40B4-BE49-F238E27FC236}">
                <a16:creationId xmlns:a16="http://schemas.microsoft.com/office/drawing/2014/main" id="{7C6916B8-170A-BB43-A2C3-595906F3DF83}"/>
              </a:ext>
            </a:extLst>
          </p:cNvPr>
          <p:cNvSpPr>
            <a:spLocks/>
          </p:cNvSpPr>
          <p:nvPr/>
        </p:nvSpPr>
        <p:spPr bwMode="auto">
          <a:xfrm flipH="1">
            <a:off x="5191747" y="4779090"/>
            <a:ext cx="573087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23" name="Line 27">
            <a:extLst>
              <a:ext uri="{FF2B5EF4-FFF2-40B4-BE49-F238E27FC236}">
                <a16:creationId xmlns:a16="http://schemas.microsoft.com/office/drawing/2014/main" id="{EF78E35C-D23D-F54E-B7D2-D0B863099E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4147" y="4644462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24" name="Text Box 28">
            <a:extLst>
              <a:ext uri="{FF2B5EF4-FFF2-40B4-BE49-F238E27FC236}">
                <a16:creationId xmlns:a16="http://schemas.microsoft.com/office/drawing/2014/main" id="{F78D243C-DAD1-2545-8A7F-EFA469532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931" y="4440955"/>
            <a:ext cx="7374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+mn-lt"/>
                <a:cs typeface="Arial" charset="0"/>
              </a:rPr>
              <a:t>data</a:t>
            </a:r>
          </a:p>
        </p:txBody>
      </p:sp>
      <p:sp>
        <p:nvSpPr>
          <p:cNvPr id="25" name="Line 29">
            <a:extLst>
              <a:ext uri="{FF2B5EF4-FFF2-40B4-BE49-F238E27FC236}">
                <a16:creationId xmlns:a16="http://schemas.microsoft.com/office/drawing/2014/main" id="{70EA62CC-094B-3C41-A09D-B3C2234B04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52447" y="4673293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26" name="Text Box 30">
            <a:extLst>
              <a:ext uri="{FF2B5EF4-FFF2-40B4-BE49-F238E27FC236}">
                <a16:creationId xmlns:a16="http://schemas.microsoft.com/office/drawing/2014/main" id="{6801AEE1-C5DF-2E4D-A000-7105881F0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7725" y="4462411"/>
            <a:ext cx="7374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+mn-lt"/>
                <a:cs typeface="Arial" charset="0"/>
              </a:rPr>
              <a:t>data</a:t>
            </a:r>
          </a:p>
        </p:txBody>
      </p:sp>
      <p:sp>
        <p:nvSpPr>
          <p:cNvPr id="27" name="Text Box 31">
            <a:extLst>
              <a:ext uri="{FF2B5EF4-FFF2-40B4-BE49-F238E27FC236}">
                <a16:creationId xmlns:a16="http://schemas.microsoft.com/office/drawing/2014/main" id="{9914A3F1-3112-2F44-A2A9-D16F0B8DE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519" y="3564145"/>
            <a:ext cx="7873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0012A0"/>
                </a:solidFill>
                <a:latin typeface="+mn-lt"/>
                <a:cs typeface="Arial" charset="0"/>
              </a:rPr>
              <a:t>Alice</a:t>
            </a:r>
          </a:p>
        </p:txBody>
      </p:sp>
      <p:sp>
        <p:nvSpPr>
          <p:cNvPr id="28" name="Text Box 32">
            <a:extLst>
              <a:ext uri="{FF2B5EF4-FFF2-40B4-BE49-F238E27FC236}">
                <a16:creationId xmlns:a16="http://schemas.microsoft.com/office/drawing/2014/main" id="{43A34027-1F74-E84A-8D3E-88B03152D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6175" y="3548753"/>
            <a:ext cx="7585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12A0"/>
                </a:solidFill>
                <a:latin typeface="+mn-lt"/>
                <a:cs typeface="Arial" charset="0"/>
              </a:rPr>
              <a:t>Bob</a:t>
            </a:r>
          </a:p>
        </p:txBody>
      </p:sp>
      <p:sp>
        <p:nvSpPr>
          <p:cNvPr id="29" name="Text Box 33">
            <a:extLst>
              <a:ext uri="{FF2B5EF4-FFF2-40B4-BE49-F238E27FC236}">
                <a16:creationId xmlns:a16="http://schemas.microsoft.com/office/drawing/2014/main" id="{7911D325-AAB9-0840-9130-68C94E244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759" y="5778500"/>
            <a:ext cx="8869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000099"/>
                </a:solidFill>
                <a:latin typeface="+mn-lt"/>
                <a:cs typeface="Arial" charset="0"/>
              </a:rPr>
              <a:t>Trudy</a:t>
            </a:r>
          </a:p>
        </p:txBody>
      </p:sp>
    </p:spTree>
    <p:extLst>
      <p:ext uri="{BB962C8B-B14F-4D97-AF65-F5344CB8AC3E}">
        <p14:creationId xmlns:p14="http://schemas.microsoft.com/office/powerpoint/2010/main" val="250098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Friends and enemies: Alice, Bob, Trudy</a:t>
            </a:r>
            <a:endParaRPr lang="en-US" sz="4400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8057751E-3E4F-294C-8F32-0BB39399E070}"/>
              </a:ext>
            </a:extLst>
          </p:cNvPr>
          <p:cNvSpPr txBox="1">
            <a:spLocks noChangeArrowheads="1"/>
          </p:cNvSpPr>
          <p:nvPr/>
        </p:nvSpPr>
        <p:spPr>
          <a:xfrm>
            <a:off x="884582" y="1480929"/>
            <a:ext cx="11082130" cy="4495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-117475">
              <a:buNone/>
            </a:pPr>
            <a:r>
              <a:rPr lang="en-US" sz="3200" dirty="0"/>
              <a:t>Who might Bob and Alice be?</a:t>
            </a:r>
          </a:p>
          <a:p>
            <a:pPr marL="461963" indent="-250825"/>
            <a:r>
              <a:rPr lang="en-US" dirty="0"/>
              <a:t>… well, </a:t>
            </a:r>
            <a:r>
              <a:rPr lang="en-US" i="1" dirty="0"/>
              <a:t>real-life</a:t>
            </a:r>
            <a:r>
              <a:rPr lang="en-US" dirty="0"/>
              <a:t> Bobs and Alices!</a:t>
            </a:r>
          </a:p>
          <a:p>
            <a:pPr marL="461963" indent="-250825"/>
            <a:r>
              <a:rPr lang="en-US" dirty="0"/>
              <a:t>Web browser/server for electronic transactions (e.g., on-line purchases)</a:t>
            </a:r>
          </a:p>
          <a:p>
            <a:pPr marL="461963" indent="-250825"/>
            <a:r>
              <a:rPr lang="en-US" dirty="0"/>
              <a:t>on-line banking client/server</a:t>
            </a:r>
          </a:p>
          <a:p>
            <a:pPr marL="461963" indent="-250825"/>
            <a:r>
              <a:rPr lang="en-US" dirty="0"/>
              <a:t>DNS servers</a:t>
            </a:r>
          </a:p>
          <a:p>
            <a:pPr marL="461963" indent="-250825"/>
            <a:r>
              <a:rPr lang="en-US" dirty="0"/>
              <a:t>BGP routers exchanging routing table updates</a:t>
            </a:r>
          </a:p>
          <a:p>
            <a:pPr marL="461963" indent="-250825"/>
            <a:r>
              <a:rPr lang="en-US" dirty="0"/>
              <a:t>other examples?</a:t>
            </a:r>
          </a:p>
        </p:txBody>
      </p:sp>
    </p:spTree>
    <p:extLst>
      <p:ext uri="{BB962C8B-B14F-4D97-AF65-F5344CB8AC3E}">
        <p14:creationId xmlns:p14="http://schemas.microsoft.com/office/powerpoint/2010/main" val="173869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There are bad guys (and girls) out there!</a:t>
            </a:r>
            <a:endParaRPr lang="en-US" sz="4400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8057751E-3E4F-294C-8F32-0BB39399E070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1494181"/>
            <a:ext cx="10578548" cy="4495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buNone/>
            </a:pPr>
            <a:r>
              <a:rPr lang="en-US" i="1" u="sng" dirty="0">
                <a:solidFill>
                  <a:srgbClr val="0012A0"/>
                </a:solidFill>
              </a:rPr>
              <a:t>Q:</a:t>
            </a:r>
            <a:r>
              <a:rPr lang="en-US" i="1" dirty="0">
                <a:solidFill>
                  <a:srgbClr val="0012A0"/>
                </a:solidFill>
              </a:rPr>
              <a:t>  </a:t>
            </a:r>
            <a:r>
              <a:rPr lang="en-US" dirty="0"/>
              <a:t>What can a “</a:t>
            </a:r>
            <a:r>
              <a:rPr lang="en-US" altLang="ja-JP" dirty="0"/>
              <a:t>bad guy” do?</a:t>
            </a:r>
          </a:p>
          <a:p>
            <a:pPr indent="-339725">
              <a:buNone/>
            </a:pPr>
            <a:r>
              <a:rPr lang="en-US" i="1" u="sng" dirty="0">
                <a:solidFill>
                  <a:srgbClr val="0012A0"/>
                </a:solidFill>
              </a:rPr>
              <a:t>A:</a:t>
            </a:r>
            <a:r>
              <a:rPr lang="en-US" i="1" dirty="0">
                <a:solidFill>
                  <a:srgbClr val="0012A0"/>
                </a:solidFill>
              </a:rPr>
              <a:t>  </a:t>
            </a:r>
            <a:r>
              <a:rPr lang="en-US" dirty="0"/>
              <a:t>A lot! (recall section 1.6)</a:t>
            </a:r>
          </a:p>
          <a:p>
            <a:pPr lvl="1"/>
            <a:r>
              <a:rPr lang="en-US" sz="2800" dirty="0">
                <a:solidFill>
                  <a:srgbClr val="C00000"/>
                </a:solidFill>
              </a:rPr>
              <a:t>eavesdrop: </a:t>
            </a:r>
            <a:r>
              <a:rPr lang="en-US" sz="2800" dirty="0"/>
              <a:t>intercept messages</a:t>
            </a:r>
          </a:p>
          <a:p>
            <a:pPr lvl="1"/>
            <a:r>
              <a:rPr lang="en-US" sz="2800" dirty="0"/>
              <a:t>actively </a:t>
            </a:r>
            <a:r>
              <a:rPr lang="en-US" sz="2800" dirty="0">
                <a:solidFill>
                  <a:srgbClr val="C00000"/>
                </a:solidFill>
              </a:rPr>
              <a:t>insert</a:t>
            </a:r>
            <a:r>
              <a:rPr lang="en-US" sz="2800" dirty="0"/>
              <a:t> messages into connection</a:t>
            </a:r>
          </a:p>
          <a:p>
            <a:pPr lvl="1"/>
            <a:r>
              <a:rPr lang="en-US" sz="2800" dirty="0">
                <a:solidFill>
                  <a:srgbClr val="C00000"/>
                </a:solidFill>
              </a:rPr>
              <a:t>impersonation: </a:t>
            </a:r>
            <a:r>
              <a:rPr lang="en-US" sz="2800" dirty="0"/>
              <a:t>can fake (spoof) source address in packet (or any field in packet)</a:t>
            </a:r>
          </a:p>
          <a:p>
            <a:pPr lvl="1"/>
            <a:r>
              <a:rPr lang="en-US" sz="2800" dirty="0">
                <a:solidFill>
                  <a:srgbClr val="C00000"/>
                </a:solidFill>
              </a:rPr>
              <a:t>hijacking: </a:t>
            </a:r>
            <a:r>
              <a:rPr lang="en-US" altLang="ja-JP" sz="2800" dirty="0"/>
              <a:t>“take over” ongoing connection by removing sender or receiver, inserting himself in place</a:t>
            </a:r>
          </a:p>
          <a:p>
            <a:pPr lvl="1"/>
            <a:r>
              <a:rPr lang="en-US" sz="2800" dirty="0">
                <a:solidFill>
                  <a:srgbClr val="C00000"/>
                </a:solidFill>
              </a:rPr>
              <a:t>denial of service: </a:t>
            </a:r>
            <a:r>
              <a:rPr lang="en-US" sz="2800" dirty="0"/>
              <a:t>prevent service from being used by others (e.g.,  by overloading resources)</a:t>
            </a:r>
          </a:p>
          <a:p>
            <a:pPr marL="461963" indent="-25082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07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8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986" y="2253935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8AF9942C-CE7E-1647-9220-5E37ACEF9D89}"/>
              </a:ext>
            </a:extLst>
          </p:cNvPr>
          <p:cNvSpPr txBox="1">
            <a:spLocks noChangeArrowheads="1"/>
          </p:cNvSpPr>
          <p:nvPr/>
        </p:nvSpPr>
        <p:spPr>
          <a:xfrm>
            <a:off x="799156" y="1544896"/>
            <a:ext cx="7772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network security?</a:t>
            </a:r>
          </a:p>
          <a:p>
            <a:pPr>
              <a:buClr>
                <a:srgbClr val="011199"/>
              </a:buClr>
            </a:pPr>
            <a:r>
              <a:rPr lang="en-US" dirty="0"/>
              <a:t>Principles of cryptography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Message integrity, authentication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e-mail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TCP connections: TLS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Network layer security: IPsec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Security in wireless and mobile networks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Operational security: firewalls and IDS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5A4EB8-C36E-EF4A-A53F-6E75EE0A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81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The language of cryptography</a:t>
            </a:r>
            <a:endParaRPr lang="en-US" sz="4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42457F-FF73-744F-B4C8-89563BF1DA4D}"/>
              </a:ext>
            </a:extLst>
          </p:cNvPr>
          <p:cNvSpPr txBox="1">
            <a:spLocks noChangeArrowheads="1"/>
          </p:cNvSpPr>
          <p:nvPr/>
        </p:nvSpPr>
        <p:spPr>
          <a:xfrm>
            <a:off x="1519721" y="4692444"/>
            <a:ext cx="8218488" cy="1589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m: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plaintext message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K</a:t>
            </a:r>
            <a:r>
              <a:rPr lang="en-US" baseline="-25000" dirty="0">
                <a:solidFill>
                  <a:srgbClr val="C00000"/>
                </a:solidFill>
              </a:rPr>
              <a:t>A</a:t>
            </a:r>
            <a:r>
              <a:rPr lang="en-US" dirty="0">
                <a:solidFill>
                  <a:srgbClr val="C00000"/>
                </a:solidFill>
              </a:rPr>
              <a:t>(m): </a:t>
            </a:r>
            <a:r>
              <a:rPr lang="en-US" dirty="0"/>
              <a:t>ciphertext, encrypted with key K</a:t>
            </a:r>
            <a:r>
              <a:rPr lang="en-US" baseline="-25000" dirty="0"/>
              <a:t>A</a:t>
            </a:r>
            <a:endParaRPr lang="en-US" dirty="0"/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m = K</a:t>
            </a:r>
            <a:r>
              <a:rPr lang="en-US" baseline="-25000" dirty="0">
                <a:solidFill>
                  <a:srgbClr val="C00000"/>
                </a:solidFill>
              </a:rPr>
              <a:t>B</a:t>
            </a:r>
            <a:r>
              <a:rPr lang="en-US" dirty="0">
                <a:solidFill>
                  <a:srgbClr val="C00000"/>
                </a:solidFill>
              </a:rPr>
              <a:t>(K</a:t>
            </a:r>
            <a:r>
              <a:rPr lang="en-US" baseline="-25000" dirty="0">
                <a:solidFill>
                  <a:srgbClr val="C00000"/>
                </a:solidFill>
              </a:rPr>
              <a:t>A</a:t>
            </a:r>
            <a:r>
              <a:rPr lang="en-US" dirty="0">
                <a:solidFill>
                  <a:srgbClr val="C00000"/>
                </a:solidFill>
              </a:rPr>
              <a:t>(m))</a:t>
            </a:r>
            <a:endParaRPr lang="en-US" baseline="-25000" dirty="0">
              <a:solidFill>
                <a:srgbClr val="C00000"/>
              </a:solidFill>
            </a:endParaRPr>
          </a:p>
          <a:p>
            <a:pPr>
              <a:buFont typeface="Wingdings" charset="0"/>
              <a:buNone/>
            </a:pPr>
            <a:endParaRPr lang="en-US" sz="2400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D734669E-61CB-D549-AB3B-9FA516F17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013" y="2641910"/>
            <a:ext cx="12795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plaintext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4339D451-1A35-EA43-A191-2CBFB5AB1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9521" y="2644056"/>
            <a:ext cx="12795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plaintext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F0757022-6774-C94A-BAA4-D350B1EA7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4627" y="2648985"/>
            <a:ext cx="1455738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ciphertext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7D16B6C-3FBA-664E-8508-1CA0809480B5}"/>
              </a:ext>
            </a:extLst>
          </p:cNvPr>
          <p:cNvGrpSpPr>
            <a:grpSpLocks/>
          </p:cNvGrpSpPr>
          <p:nvPr/>
        </p:nvGrpSpPr>
        <p:grpSpPr bwMode="auto">
          <a:xfrm>
            <a:off x="3193706" y="1762818"/>
            <a:ext cx="509588" cy="582613"/>
            <a:chOff x="203" y="1789"/>
            <a:chExt cx="321" cy="367"/>
          </a:xfrm>
        </p:grpSpPr>
        <p:sp>
          <p:nvSpPr>
            <p:cNvPr id="31" name="Text Box 9">
              <a:extLst>
                <a:ext uri="{FF2B5EF4-FFF2-40B4-BE49-F238E27FC236}">
                  <a16:creationId xmlns:a16="http://schemas.microsoft.com/office/drawing/2014/main" id="{A6D7B9C7-CE2B-2E4F-B690-78DA63F083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" y="1789"/>
              <a:ext cx="217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</a:p>
          </p:txBody>
        </p:sp>
        <p:sp>
          <p:nvSpPr>
            <p:cNvPr id="33" name="Text Box 10">
              <a:extLst>
                <a:ext uri="{FF2B5EF4-FFF2-40B4-BE49-F238E27FC236}">
                  <a16:creationId xmlns:a16="http://schemas.microsoft.com/office/drawing/2014/main" id="{CF36D666-0D47-A340-A5EE-2F56800D4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" y="1865"/>
              <a:ext cx="22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A</a:t>
              </a:r>
            </a:p>
          </p:txBody>
        </p:sp>
      </p:grpSp>
      <p:pic>
        <p:nvPicPr>
          <p:cNvPr id="10" name="Picture 11" descr="Alice">
            <a:extLst>
              <a:ext uri="{FF2B5EF4-FFF2-40B4-BE49-F238E27FC236}">
                <a16:creationId xmlns:a16="http://schemas.microsoft.com/office/drawing/2014/main" id="{0452868E-2DCB-044D-8E12-3E12E0509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787" y="1706149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Eve">
            <a:extLst>
              <a:ext uri="{FF2B5EF4-FFF2-40B4-BE49-F238E27FC236}">
                <a16:creationId xmlns:a16="http://schemas.microsoft.com/office/drawing/2014/main" id="{5FB61849-AF28-B748-AC63-D36BB6A42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344" y="355510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3">
            <a:extLst>
              <a:ext uri="{FF2B5EF4-FFF2-40B4-BE49-F238E27FC236}">
                <a16:creationId xmlns:a16="http://schemas.microsoft.com/office/drawing/2014/main" id="{AD1F12B2-FF58-C84A-9FEE-E90ECF217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369" y="2691503"/>
            <a:ext cx="1433513" cy="86042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D91A2ABD-8921-C24C-B9A7-FD940B031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694" y="2759766"/>
            <a:ext cx="15367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encryption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algorithm</a:t>
            </a: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330108AB-253A-2F4F-B115-B277A1569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106" y="2705791"/>
            <a:ext cx="1460500" cy="85407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38440821-15F2-844A-8721-2FD8A32BB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2081" y="2770878"/>
            <a:ext cx="1604963" cy="757238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decryption 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algorithm</a:t>
            </a:r>
          </a:p>
        </p:txBody>
      </p:sp>
      <p:sp>
        <p:nvSpPr>
          <p:cNvPr id="17" name="Freeform 18">
            <a:extLst>
              <a:ext uri="{FF2B5EF4-FFF2-40B4-BE49-F238E27FC236}">
                <a16:creationId xmlns:a16="http://schemas.microsoft.com/office/drawing/2014/main" id="{D7A11F5F-767A-EC4C-B0AA-6D4085AF7666}"/>
              </a:ext>
            </a:extLst>
          </p:cNvPr>
          <p:cNvSpPr>
            <a:spLocks/>
          </p:cNvSpPr>
          <p:nvPr/>
        </p:nvSpPr>
        <p:spPr bwMode="auto">
          <a:xfrm>
            <a:off x="4933606" y="3156641"/>
            <a:ext cx="573088" cy="914400"/>
          </a:xfrm>
          <a:custGeom>
            <a:avLst/>
            <a:gdLst>
              <a:gd name="T0" fmla="*/ 0 w 344"/>
              <a:gd name="T1" fmla="*/ 0 h 789"/>
              <a:gd name="T2" fmla="*/ 458 w 344"/>
              <a:gd name="T3" fmla="*/ 11 h 789"/>
              <a:gd name="T4" fmla="*/ 484 w 344"/>
              <a:gd name="T5" fmla="*/ 64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18" name="Freeform 19">
            <a:extLst>
              <a:ext uri="{FF2B5EF4-FFF2-40B4-BE49-F238E27FC236}">
                <a16:creationId xmlns:a16="http://schemas.microsoft.com/office/drawing/2014/main" id="{9570F99C-C488-E54E-B34B-F9DE1A458E77}"/>
              </a:ext>
            </a:extLst>
          </p:cNvPr>
          <p:cNvSpPr>
            <a:spLocks/>
          </p:cNvSpPr>
          <p:nvPr/>
        </p:nvSpPr>
        <p:spPr bwMode="auto">
          <a:xfrm flipH="1">
            <a:off x="5608294" y="3155054"/>
            <a:ext cx="573088" cy="914400"/>
          </a:xfrm>
          <a:custGeom>
            <a:avLst/>
            <a:gdLst>
              <a:gd name="T0" fmla="*/ 0 w 344"/>
              <a:gd name="T1" fmla="*/ 0 h 789"/>
              <a:gd name="T2" fmla="*/ 458 w 344"/>
              <a:gd name="T3" fmla="*/ 11 h 789"/>
              <a:gd name="T4" fmla="*/ 484 w 344"/>
              <a:gd name="T5" fmla="*/ 64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21" name="Text Box 22">
            <a:extLst>
              <a:ext uri="{FF2B5EF4-FFF2-40B4-BE49-F238E27FC236}">
                <a16:creationId xmlns:a16="http://schemas.microsoft.com/office/drawing/2014/main" id="{C0B23DD9-B76B-B44C-8FA0-D0B4E6E00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4719" y="1529453"/>
            <a:ext cx="1824038" cy="9858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Alice’</a:t>
            </a:r>
            <a:r>
              <a:rPr lang="en-US" altLang="ja-JP" sz="2400" dirty="0">
                <a:latin typeface="+mn-lt"/>
                <a:cs typeface="Arial" charset="0"/>
              </a:rPr>
              <a:t>s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encryption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key</a:t>
            </a:r>
          </a:p>
        </p:txBody>
      </p:sp>
      <p:sp>
        <p:nvSpPr>
          <p:cNvPr id="22" name="Text Box 23">
            <a:extLst>
              <a:ext uri="{FF2B5EF4-FFF2-40B4-BE49-F238E27FC236}">
                <a16:creationId xmlns:a16="http://schemas.microsoft.com/office/drawing/2014/main" id="{809532EF-4B73-154F-9DF4-497717810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7556" y="1597716"/>
            <a:ext cx="1657350" cy="9858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Bob</a:t>
            </a:r>
            <a:r>
              <a:rPr lang="en-US" altLang="ja-JP" sz="2400" dirty="0">
                <a:latin typeface="+mn-lt"/>
                <a:cs typeface="Arial" charset="0"/>
              </a:rPr>
              <a:t>’s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decryption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key</a:t>
            </a:r>
          </a:p>
        </p:txBody>
      </p:sp>
      <p:pic>
        <p:nvPicPr>
          <p:cNvPr id="23" name="Picture 24" descr="Bob">
            <a:extLst>
              <a:ext uri="{FF2B5EF4-FFF2-40B4-BE49-F238E27FC236}">
                <a16:creationId xmlns:a16="http://schemas.microsoft.com/office/drawing/2014/main" id="{B7CDFDA3-AD05-5641-9F13-C959774E7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583" y="1802434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Group 25">
            <a:extLst>
              <a:ext uri="{FF2B5EF4-FFF2-40B4-BE49-F238E27FC236}">
                <a16:creationId xmlns:a16="http://schemas.microsoft.com/office/drawing/2014/main" id="{06D5526A-A0B2-5B43-ABCA-4D728897DE04}"/>
              </a:ext>
            </a:extLst>
          </p:cNvPr>
          <p:cNvGrpSpPr>
            <a:grpSpLocks/>
          </p:cNvGrpSpPr>
          <p:nvPr/>
        </p:nvGrpSpPr>
        <p:grpSpPr bwMode="auto">
          <a:xfrm>
            <a:off x="6867181" y="1892991"/>
            <a:ext cx="501650" cy="568325"/>
            <a:chOff x="203" y="1789"/>
            <a:chExt cx="316" cy="358"/>
          </a:xfrm>
        </p:grpSpPr>
        <p:sp>
          <p:nvSpPr>
            <p:cNvPr id="29" name="Text Box 26">
              <a:extLst>
                <a:ext uri="{FF2B5EF4-FFF2-40B4-BE49-F238E27FC236}">
                  <a16:creationId xmlns:a16="http://schemas.microsoft.com/office/drawing/2014/main" id="{D458364F-30A7-7344-97AF-28982E1826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" y="1789"/>
              <a:ext cx="217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4388AB91-D971-914B-AF4F-86973D7BE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" y="1856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B</a:t>
              </a:r>
            </a:p>
          </p:txBody>
        </p:sp>
      </p:grpSp>
      <p:pic>
        <p:nvPicPr>
          <p:cNvPr id="27" name="Picture 30" descr="BS00768_[1]">
            <a:extLst>
              <a:ext uri="{FF2B5EF4-FFF2-40B4-BE49-F238E27FC236}">
                <a16:creationId xmlns:a16="http://schemas.microsoft.com/office/drawing/2014/main" id="{C0A58FD0-B1BA-6943-8103-EA9945A1A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227044" y="1540566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1" descr="BS00768_[1]">
            <a:extLst>
              <a:ext uri="{FF2B5EF4-FFF2-40B4-BE49-F238E27FC236}">
                <a16:creationId xmlns:a16="http://schemas.microsoft.com/office/drawing/2014/main" id="{79041123-EFD9-1349-B259-90D4031AD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6805269" y="1634228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57C3A9-AC99-194E-85B8-BD0A22FA2997}"/>
              </a:ext>
            </a:extLst>
          </p:cNvPr>
          <p:cNvCxnSpPr>
            <a:cxnSpLocks/>
          </p:cNvCxnSpPr>
          <p:nvPr/>
        </p:nvCxnSpPr>
        <p:spPr>
          <a:xfrm>
            <a:off x="7027307" y="2279113"/>
            <a:ext cx="0" cy="3180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58AE3B5-3946-E448-9D70-EEE25B9A2AAA}"/>
              </a:ext>
            </a:extLst>
          </p:cNvPr>
          <p:cNvCxnSpPr>
            <a:cxnSpLocks/>
          </p:cNvCxnSpPr>
          <p:nvPr/>
        </p:nvCxnSpPr>
        <p:spPr>
          <a:xfrm>
            <a:off x="3346434" y="2238402"/>
            <a:ext cx="0" cy="3180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3E9D92B-A75B-A241-89FA-02F2039EE03C}"/>
              </a:ext>
            </a:extLst>
          </p:cNvPr>
          <p:cNvCxnSpPr/>
          <p:nvPr/>
        </p:nvCxnSpPr>
        <p:spPr>
          <a:xfrm>
            <a:off x="2081048" y="3144094"/>
            <a:ext cx="8513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115FF13-B579-1348-9B44-398AED47D510}"/>
              </a:ext>
            </a:extLst>
          </p:cNvPr>
          <p:cNvCxnSpPr/>
          <p:nvPr/>
        </p:nvCxnSpPr>
        <p:spPr>
          <a:xfrm>
            <a:off x="8355952" y="3124216"/>
            <a:ext cx="8513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FC48485-D587-5C49-BD51-2D1EDE649A05}"/>
              </a:ext>
            </a:extLst>
          </p:cNvPr>
          <p:cNvCxnSpPr>
            <a:cxnSpLocks/>
          </p:cNvCxnSpPr>
          <p:nvPr/>
        </p:nvCxnSpPr>
        <p:spPr>
          <a:xfrm>
            <a:off x="4550646" y="3089705"/>
            <a:ext cx="21729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lide Number Placeholder 2">
            <a:extLst>
              <a:ext uri="{FF2B5EF4-FFF2-40B4-BE49-F238E27FC236}">
                <a16:creationId xmlns:a16="http://schemas.microsoft.com/office/drawing/2014/main" id="{18CDF60A-5D15-834D-BFE1-94FFE10C1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54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31053</TotalTime>
  <Words>2072</Words>
  <Application>Microsoft Office PowerPoint</Application>
  <PresentationFormat>Widescreen</PresentationFormat>
  <Paragraphs>395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ＭＳ Ｐゴシック</vt:lpstr>
      <vt:lpstr>ZapfDingbats</vt:lpstr>
      <vt:lpstr>Arial</vt:lpstr>
      <vt:lpstr>Calibri</vt:lpstr>
      <vt:lpstr>Calibri Light</vt:lpstr>
      <vt:lpstr>Courier New</vt:lpstr>
      <vt:lpstr>Gill Sans MT</vt:lpstr>
      <vt:lpstr>Wingdings</vt:lpstr>
      <vt:lpstr>Office Theme</vt:lpstr>
      <vt:lpstr>PowerPoint Presentation</vt:lpstr>
      <vt:lpstr>Security: overview</vt:lpstr>
      <vt:lpstr>Chapter 8 outline</vt:lpstr>
      <vt:lpstr>What is network security?</vt:lpstr>
      <vt:lpstr>Friends and enemies: Alice, Bob, Trudy</vt:lpstr>
      <vt:lpstr>Friends and enemies: Alice, Bob, Trudy</vt:lpstr>
      <vt:lpstr>There are bad guys (and girls) out there!</vt:lpstr>
      <vt:lpstr>Chapter 8 outline</vt:lpstr>
      <vt:lpstr>The language of cryptography</vt:lpstr>
      <vt:lpstr>Breaking an encryption scheme</vt:lpstr>
      <vt:lpstr>Symmetric key cryptography</vt:lpstr>
      <vt:lpstr>Simple encryption scheme</vt:lpstr>
      <vt:lpstr>A more sophisticated encryption approach</vt:lpstr>
      <vt:lpstr>Symmetric key crypto: DES</vt:lpstr>
      <vt:lpstr>AES: Advanced Encryption Standard</vt:lpstr>
      <vt:lpstr>Public Key Cryptography</vt:lpstr>
      <vt:lpstr>Public Key Cryptography</vt:lpstr>
      <vt:lpstr>Public key encryption algorithms</vt:lpstr>
      <vt:lpstr>Prerequisite: modular arithmetic</vt:lpstr>
      <vt:lpstr>RSA: getting ready</vt:lpstr>
      <vt:lpstr>RSA: Creating public/private key pair</vt:lpstr>
      <vt:lpstr>RSA: encryption, decryption</vt:lpstr>
      <vt:lpstr>RSA example:</vt:lpstr>
      <vt:lpstr>Why does RSA work?</vt:lpstr>
      <vt:lpstr>RSA: another important property</vt:lpstr>
      <vt:lpstr>PowerPoint Presentation</vt:lpstr>
      <vt:lpstr>Why is RSA secure?</vt:lpstr>
      <vt:lpstr>RSA in practice: session keys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Zonghua Gu</cp:lastModifiedBy>
  <cp:revision>1077</cp:revision>
  <dcterms:created xsi:type="dcterms:W3CDTF">2020-01-18T07:24:59Z</dcterms:created>
  <dcterms:modified xsi:type="dcterms:W3CDTF">2024-09-07T00:24:26Z</dcterms:modified>
</cp:coreProperties>
</file>