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960" r:id="rId2"/>
    <p:sldId id="1222" r:id="rId3"/>
    <p:sldId id="1223" r:id="rId4"/>
    <p:sldId id="1224" r:id="rId5"/>
    <p:sldId id="1233" r:id="rId6"/>
    <p:sldId id="1234" r:id="rId7"/>
    <p:sldId id="1235" r:id="rId8"/>
    <p:sldId id="1236" r:id="rId9"/>
    <p:sldId id="1238" r:id="rId10"/>
    <p:sldId id="1239" r:id="rId11"/>
    <p:sldId id="1225" r:id="rId12"/>
    <p:sldId id="1240" r:id="rId13"/>
    <p:sldId id="1241" r:id="rId14"/>
    <p:sldId id="1242" r:id="rId15"/>
    <p:sldId id="1243" r:id="rId16"/>
    <p:sldId id="1244" r:id="rId17"/>
    <p:sldId id="1245" r:id="rId18"/>
    <p:sldId id="1246" r:id="rId19"/>
    <p:sldId id="1247" r:id="rId20"/>
    <p:sldId id="1248" r:id="rId21"/>
    <p:sldId id="1249" r:id="rId22"/>
    <p:sldId id="1250" r:id="rId23"/>
    <p:sldId id="1289" r:id="rId24"/>
    <p:sldId id="1251" r:id="rId25"/>
    <p:sldId id="1252" r:id="rId26"/>
    <p:sldId id="1253" r:id="rId27"/>
    <p:sldId id="1254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48" userDrawn="1">
          <p15:clr>
            <a:srgbClr val="A4A3A4"/>
          </p15:clr>
        </p15:guide>
        <p15:guide id="3" orient="horz" pos="12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2A0"/>
    <a:srgbClr val="9AE0FF"/>
    <a:srgbClr val="66ACD3"/>
    <a:srgbClr val="6EBFF0"/>
    <a:srgbClr val="011199"/>
    <a:srgbClr val="8FAADC"/>
    <a:srgbClr val="B9C2C9"/>
    <a:srgbClr val="E7E7E7"/>
    <a:srgbClr val="F8F8F8"/>
    <a:srgbClr val="C4CD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1359"/>
    <p:restoredTop sz="61220"/>
  </p:normalViewPr>
  <p:slideViewPr>
    <p:cSldViewPr snapToGrid="0" snapToObjects="1">
      <p:cViewPr varScale="1">
        <p:scale>
          <a:sx n="50" d="100"/>
          <a:sy n="50" d="100"/>
        </p:scale>
        <p:origin x="1642" y="29"/>
      </p:cViewPr>
      <p:guideLst>
        <p:guide pos="648"/>
        <p:guide orient="horz" pos="1224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wireless security completely redone (updated WiFi and added 4G/5G)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SSL material replaces by TLS 1.3 (up-to-date)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V8.2 (Feb 2022)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Minor corrections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66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5814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575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42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300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500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626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2633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6619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601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5680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1502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5997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35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9706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7468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0341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956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609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206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157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25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543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376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72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0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633856" y="6443089"/>
            <a:ext cx="2328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Wireless and Mobile Networks: 7-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12A0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8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Security</a:t>
            </a: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2" name="Text Box 7">
            <a:extLst>
              <a:ext uri="{FF2B5EF4-FFF2-40B4-BE49-F238E27FC236}">
                <a16:creationId xmlns:a16="http://schemas.microsoft.com/office/drawing/2014/main" id="{C0B390AC-6947-3AA9-393C-A1EF85A3F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t-tls: connection close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45A09AFE-D620-8942-B41C-B9107DCE60FC}"/>
              </a:ext>
            </a:extLst>
          </p:cNvPr>
          <p:cNvSpPr txBox="1">
            <a:spLocks noChangeArrowheads="1"/>
          </p:cNvSpPr>
          <p:nvPr/>
        </p:nvSpPr>
        <p:spPr>
          <a:xfrm>
            <a:off x="900180" y="1508609"/>
            <a:ext cx="10960516" cy="534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7CC204-2725-AB4C-B58B-7112F62D4A61}"/>
              </a:ext>
            </a:extLst>
          </p:cNvPr>
          <p:cNvGrpSpPr/>
          <p:nvPr/>
        </p:nvGrpSpPr>
        <p:grpSpPr>
          <a:xfrm>
            <a:off x="2515561" y="4712132"/>
            <a:ext cx="6745752" cy="719730"/>
            <a:chOff x="726517" y="5104488"/>
            <a:chExt cx="6745752" cy="719730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64A9355E-2311-9848-B1C5-BF4F86752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795" y="5111919"/>
              <a:ext cx="6622474" cy="609373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endParaRPr lang="en-US" sz="2000" dirty="0"/>
            </a:p>
          </p:txBody>
        </p:sp>
        <p:cxnSp>
          <p:nvCxnSpPr>
            <p:cNvPr id="19" name="Straight Connector 34">
              <a:extLst>
                <a:ext uri="{FF2B5EF4-FFF2-40B4-BE49-F238E27FC236}">
                  <a16:creationId xmlns:a16="http://schemas.microsoft.com/office/drawing/2014/main" id="{1ABCBCC2-8272-AF45-BA8C-D38FE216609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35104" y="5104488"/>
              <a:ext cx="0" cy="64570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35">
              <a:extLst>
                <a:ext uri="{FF2B5EF4-FFF2-40B4-BE49-F238E27FC236}">
                  <a16:creationId xmlns:a16="http://schemas.microsoft.com/office/drawing/2014/main" id="{9E9D8E90-1CBE-084C-8FB6-ABEDC4C5E9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4902" y="5111544"/>
              <a:ext cx="0" cy="69334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" name="TextBox 38">
              <a:extLst>
                <a:ext uri="{FF2B5EF4-FFF2-40B4-BE49-F238E27FC236}">
                  <a16:creationId xmlns:a16="http://schemas.microsoft.com/office/drawing/2014/main" id="{0F524D55-CED6-F640-B11D-905C1442C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572" y="5393635"/>
              <a:ext cx="1828776" cy="316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3200" dirty="0">
                  <a:solidFill>
                    <a:schemeClr val="bg1"/>
                  </a:solidFill>
                  <a:latin typeface="+mn-lt"/>
                  <a:cs typeface="Arial" charset="0"/>
                </a:rPr>
                <a:t>data</a:t>
              </a:r>
            </a:p>
          </p:txBody>
        </p:sp>
        <p:sp>
          <p:nvSpPr>
            <p:cNvPr id="24" name="TextBox 39">
              <a:extLst>
                <a:ext uri="{FF2B5EF4-FFF2-40B4-BE49-F238E27FC236}">
                  <a16:creationId xmlns:a16="http://schemas.microsoft.com/office/drawing/2014/main" id="{573DB687-A85D-7E4A-A7A7-2A1A38ECA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8134" y="5354816"/>
              <a:ext cx="1070013" cy="288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dirty="0">
                  <a:solidFill>
                    <a:schemeClr val="bg1"/>
                  </a:solidFill>
                  <a:latin typeface="+mn-lt"/>
                  <a:cs typeface="Arial" charset="0"/>
                </a:rPr>
                <a:t>MAC</a:t>
              </a:r>
              <a:endParaRPr lang="en-US" sz="1800" dirty="0">
                <a:solidFill>
                  <a:schemeClr val="bg1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25" name="TextBox 40">
              <a:extLst>
                <a:ext uri="{FF2B5EF4-FFF2-40B4-BE49-F238E27FC236}">
                  <a16:creationId xmlns:a16="http://schemas.microsoft.com/office/drawing/2014/main" id="{95EFDCA5-DD6E-8E46-B7A8-A73629FF0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6517" y="5355912"/>
              <a:ext cx="1338345" cy="288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dirty="0">
                  <a:solidFill>
                    <a:schemeClr val="bg1"/>
                  </a:solidFill>
                  <a:latin typeface="+mn-lt"/>
                  <a:cs typeface="Arial" charset="0"/>
                </a:rPr>
                <a:t>length</a:t>
              </a:r>
              <a:endParaRPr lang="en-US" sz="1800" dirty="0">
                <a:solidFill>
                  <a:schemeClr val="bg1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21" name="TextBox 40">
              <a:extLst>
                <a:ext uri="{FF2B5EF4-FFF2-40B4-BE49-F238E27FC236}">
                  <a16:creationId xmlns:a16="http://schemas.microsoft.com/office/drawing/2014/main" id="{40349773-0930-D141-AEDF-6487C739A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6177" y="5344482"/>
              <a:ext cx="1338345" cy="288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dirty="0">
                  <a:solidFill>
                    <a:schemeClr val="bg1"/>
                  </a:solidFill>
                  <a:latin typeface="+mn-lt"/>
                  <a:cs typeface="Arial" charset="0"/>
                </a:rPr>
                <a:t>type</a:t>
              </a:r>
              <a:endParaRPr lang="en-US" sz="1800" dirty="0">
                <a:solidFill>
                  <a:schemeClr val="bg1"/>
                </a:solidFill>
                <a:latin typeface="+mn-lt"/>
                <a:cs typeface="Arial" charset="0"/>
              </a:endParaRPr>
            </a:p>
          </p:txBody>
        </p:sp>
        <p:cxnSp>
          <p:nvCxnSpPr>
            <p:cNvPr id="22" name="Straight Connector 35">
              <a:extLst>
                <a:ext uri="{FF2B5EF4-FFF2-40B4-BE49-F238E27FC236}">
                  <a16:creationId xmlns:a16="http://schemas.microsoft.com/office/drawing/2014/main" id="{ACA878E9-7BAB-4547-BDA6-CEACC26C2C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55412" y="5130876"/>
              <a:ext cx="0" cy="69334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2B18A76-F268-AC4E-9474-CBA7C17A826B}"/>
              </a:ext>
            </a:extLst>
          </p:cNvPr>
          <p:cNvGrpSpPr/>
          <p:nvPr/>
        </p:nvGrpSpPr>
        <p:grpSpPr>
          <a:xfrm>
            <a:off x="1176130" y="3879573"/>
            <a:ext cx="10227367" cy="1582628"/>
            <a:chOff x="950842" y="4595190"/>
            <a:chExt cx="10227367" cy="1582628"/>
          </a:xfrm>
        </p:grpSpPr>
        <p:sp>
          <p:nvSpPr>
            <p:cNvPr id="29" name="Rectangle 3">
              <a:extLst>
                <a:ext uri="{FF2B5EF4-FFF2-40B4-BE49-F238E27FC236}">
                  <a16:creationId xmlns:a16="http://schemas.microsoft.com/office/drawing/2014/main" id="{C72136EC-BB48-374E-9FE9-B7E3E8583AE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50842" y="4595190"/>
              <a:ext cx="10227367" cy="6659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28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24A3BE-C0F4-2046-AE63-D800C557C227}"/>
                </a:ext>
              </a:extLst>
            </p:cNvPr>
            <p:cNvSpPr txBox="1"/>
            <p:nvPr/>
          </p:nvSpPr>
          <p:spPr>
            <a:xfrm>
              <a:off x="1547356" y="5240075"/>
              <a:ext cx="93576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12A0"/>
                  </a:solidFill>
                </a:rPr>
                <a:t>K</a:t>
              </a:r>
              <a:r>
                <a:rPr lang="en-US" sz="5400" baseline="-25000" dirty="0">
                  <a:solidFill>
                    <a:srgbClr val="0012A0"/>
                  </a:solidFill>
                </a:rPr>
                <a:t>c</a:t>
              </a:r>
              <a:r>
                <a:rPr lang="en-US" sz="5400" dirty="0">
                  <a:solidFill>
                    <a:srgbClr val="0012A0"/>
                  </a:solidFill>
                </a:rPr>
                <a:t>(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797B9B9-4805-474C-8F87-6466AA4B4923}"/>
                </a:ext>
              </a:extLst>
            </p:cNvPr>
            <p:cNvSpPr txBox="1"/>
            <p:nvPr/>
          </p:nvSpPr>
          <p:spPr>
            <a:xfrm>
              <a:off x="9084364" y="5254488"/>
              <a:ext cx="394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12A0"/>
                  </a:solidFill>
                </a:rPr>
                <a:t>)</a:t>
              </a:r>
            </a:p>
          </p:txBody>
        </p:sp>
      </p:grpSp>
      <p:sp>
        <p:nvSpPr>
          <p:cNvPr id="18" name="Rectangle 3">
            <a:extLst>
              <a:ext uri="{FF2B5EF4-FFF2-40B4-BE49-F238E27FC236}">
                <a16:creationId xmlns:a16="http://schemas.microsoft.com/office/drawing/2014/main" id="{CFB3BD4C-9E5D-884B-8F72-F51F636D1647}"/>
              </a:ext>
            </a:extLst>
          </p:cNvPr>
          <p:cNvSpPr txBox="1">
            <a:spLocks noChangeArrowheads="1"/>
          </p:cNvSpPr>
          <p:nvPr/>
        </p:nvSpPr>
        <p:spPr>
          <a:xfrm>
            <a:off x="1222512" y="1507434"/>
            <a:ext cx="10969487" cy="38211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truncation attack: </a:t>
            </a:r>
          </a:p>
          <a:p>
            <a:pPr lvl="1"/>
            <a:r>
              <a:rPr lang="en-US" sz="2800" dirty="0"/>
              <a:t>attacker forges TCP connection close segment</a:t>
            </a:r>
          </a:p>
          <a:p>
            <a:pPr lvl="1"/>
            <a:r>
              <a:rPr lang="en-US" sz="2800" dirty="0"/>
              <a:t>one or both sides thinks there is less data than there actually is </a:t>
            </a:r>
          </a:p>
          <a:p>
            <a:r>
              <a:rPr lang="en-US" dirty="0">
                <a:solidFill>
                  <a:srgbClr val="0012A0"/>
                </a:solidFill>
              </a:rPr>
              <a:t>solution: </a:t>
            </a:r>
            <a:r>
              <a:rPr lang="en-US" dirty="0"/>
              <a:t>record types, with one type for closure</a:t>
            </a:r>
          </a:p>
          <a:p>
            <a:pPr lvl="1"/>
            <a:r>
              <a:rPr lang="en-US" dirty="0"/>
              <a:t>type 0 for data; type 1 for close</a:t>
            </a:r>
          </a:p>
          <a:p>
            <a:r>
              <a:rPr lang="en-US" dirty="0"/>
              <a:t>MAC now computed using data, type, sequence #</a:t>
            </a:r>
          </a:p>
        </p:txBody>
      </p:sp>
    </p:spTree>
    <p:extLst>
      <p:ext uri="{BB962C8B-B14F-4D97-AF65-F5344CB8AC3E}">
        <p14:creationId xmlns:p14="http://schemas.microsoft.com/office/powerpoint/2010/main" val="2740477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Transport-layer security (TLS)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B6E1B3-13C9-8945-B4C8-DF3D7E18C89E}"/>
              </a:ext>
            </a:extLst>
          </p:cNvPr>
          <p:cNvGrpSpPr/>
          <p:nvPr/>
        </p:nvGrpSpPr>
        <p:grpSpPr>
          <a:xfrm>
            <a:off x="1211829" y="3044908"/>
            <a:ext cx="9269796" cy="3185247"/>
            <a:chOff x="1211829" y="3044908"/>
            <a:chExt cx="9269796" cy="318524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916C2B-D7EF-BF44-B631-0B62D5EBDA56}"/>
                </a:ext>
              </a:extLst>
            </p:cNvPr>
            <p:cNvSpPr/>
            <p:nvPr/>
          </p:nvSpPr>
          <p:spPr>
            <a:xfrm>
              <a:off x="5149446" y="4793255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58A446-6B9F-2E47-9609-B6CADDB9798A}"/>
                </a:ext>
              </a:extLst>
            </p:cNvPr>
            <p:cNvSpPr txBox="1"/>
            <p:nvPr/>
          </p:nvSpPr>
          <p:spPr>
            <a:xfrm>
              <a:off x="5924933" y="483661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3015E3-1F8C-C741-878A-8AA698E96E7C}"/>
                </a:ext>
              </a:extLst>
            </p:cNvPr>
            <p:cNvSpPr/>
            <p:nvPr/>
          </p:nvSpPr>
          <p:spPr>
            <a:xfrm>
              <a:off x="5151315" y="4221859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72AFCE4-D7C8-244E-AA02-FEECB0118F16}"/>
                </a:ext>
              </a:extLst>
            </p:cNvPr>
            <p:cNvSpPr txBox="1"/>
            <p:nvPr/>
          </p:nvSpPr>
          <p:spPr>
            <a:xfrm>
              <a:off x="5841132" y="4268295"/>
              <a:ext cx="539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F77898-B99E-B947-AC75-F25AB1606EAA}"/>
                </a:ext>
              </a:extLst>
            </p:cNvPr>
            <p:cNvSpPr/>
            <p:nvPr/>
          </p:nvSpPr>
          <p:spPr>
            <a:xfrm>
              <a:off x="5152164" y="3640072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7E38A84-E462-CD43-BB9F-6E14F48CE02A}"/>
                </a:ext>
              </a:extLst>
            </p:cNvPr>
            <p:cNvSpPr txBox="1"/>
            <p:nvPr/>
          </p:nvSpPr>
          <p:spPr>
            <a:xfrm>
              <a:off x="5841981" y="3686508"/>
              <a:ext cx="5002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TLS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BA44FDA-034F-FA44-B4E5-A383BFBA0921}"/>
                </a:ext>
              </a:extLst>
            </p:cNvPr>
            <p:cNvGrpSpPr/>
            <p:nvPr/>
          </p:nvGrpSpPr>
          <p:grpSpPr>
            <a:xfrm>
              <a:off x="5149446" y="3055575"/>
              <a:ext cx="1905057" cy="455283"/>
              <a:chOff x="975444" y="4703759"/>
              <a:chExt cx="2128813" cy="498521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40684BE-04FA-6042-BBBF-7BEE4ADA92DB}"/>
                  </a:ext>
                </a:extLst>
              </p:cNvPr>
              <p:cNvSpPr/>
              <p:nvPr/>
            </p:nvSpPr>
            <p:spPr>
              <a:xfrm>
                <a:off x="975444" y="4703759"/>
                <a:ext cx="2128813" cy="498521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rgbClr val="9BBB59">
                    <a:lumMod val="7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C528318-9287-5D4B-8DB6-AECD7CA0D6C7}"/>
                  </a:ext>
                </a:extLst>
              </p:cNvPr>
              <p:cNvSpPr txBox="1"/>
              <p:nvPr/>
            </p:nvSpPr>
            <p:spPr>
              <a:xfrm>
                <a:off x="1576949" y="4754605"/>
                <a:ext cx="982079" cy="404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HTTP/2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B983F30-C2B9-D64C-AB3E-16BEEFAD2F8C}"/>
                </a:ext>
              </a:extLst>
            </p:cNvPr>
            <p:cNvSpPr/>
            <p:nvPr/>
          </p:nvSpPr>
          <p:spPr>
            <a:xfrm>
              <a:off x="7636227" y="4795730"/>
              <a:ext cx="1905057" cy="455279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899FDA1-13E1-ED41-B7CB-14891E4274AB}"/>
                </a:ext>
              </a:extLst>
            </p:cNvPr>
            <p:cNvSpPr txBox="1"/>
            <p:nvPr/>
          </p:nvSpPr>
          <p:spPr>
            <a:xfrm>
              <a:off x="8411714" y="4839088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678255B-D9D7-BA42-B84C-C27E023AEE5F}"/>
                </a:ext>
              </a:extLst>
            </p:cNvPr>
            <p:cNvSpPr/>
            <p:nvPr/>
          </p:nvSpPr>
          <p:spPr>
            <a:xfrm>
              <a:off x="7638096" y="4311256"/>
              <a:ext cx="1905057" cy="368352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0A8F33-53CF-8D4D-965C-20A7EC36DF0A}"/>
                </a:ext>
              </a:extLst>
            </p:cNvPr>
            <p:cNvSpPr txBox="1"/>
            <p:nvPr/>
          </p:nvSpPr>
          <p:spPr>
            <a:xfrm>
              <a:off x="8314921" y="4299992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UDP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60DD56-4A32-E54A-92E3-4DF5A939E262}"/>
                </a:ext>
              </a:extLst>
            </p:cNvPr>
            <p:cNvSpPr/>
            <p:nvPr/>
          </p:nvSpPr>
          <p:spPr>
            <a:xfrm>
              <a:off x="7638945" y="3516536"/>
              <a:ext cx="1905057" cy="574888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B40237-6F67-2D41-AFF0-588D83BB3E71}"/>
                </a:ext>
              </a:extLst>
            </p:cNvPr>
            <p:cNvSpPr txBox="1"/>
            <p:nvPr/>
          </p:nvSpPr>
          <p:spPr>
            <a:xfrm>
              <a:off x="8197291" y="362298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B7AA547-F1E4-C54B-A489-1F5532C76AD4}"/>
                </a:ext>
              </a:extLst>
            </p:cNvPr>
            <p:cNvSpPr/>
            <p:nvPr/>
          </p:nvSpPr>
          <p:spPr>
            <a:xfrm>
              <a:off x="7636227" y="3044911"/>
              <a:ext cx="1905057" cy="397789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9D38505-37B9-AB4C-8BF1-74EFE1C095A7}"/>
                </a:ext>
              </a:extLst>
            </p:cNvPr>
            <p:cNvSpPr txBox="1"/>
            <p:nvPr/>
          </p:nvSpPr>
          <p:spPr>
            <a:xfrm>
              <a:off x="7757860" y="3044908"/>
              <a:ext cx="17676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(slimmed)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37335F2-ABF6-4242-9FE2-B2E1F3C5E2B1}"/>
                </a:ext>
              </a:extLst>
            </p:cNvPr>
            <p:cNvCxnSpPr>
              <a:cxnSpLocks/>
            </p:cNvCxnSpPr>
            <p:nvPr/>
          </p:nvCxnSpPr>
          <p:spPr>
            <a:xfrm>
              <a:off x="2411896" y="4737663"/>
              <a:ext cx="7475083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FC3B49F-E6E0-2949-AEF9-4FFC5288F340}"/>
                </a:ext>
              </a:extLst>
            </p:cNvPr>
            <p:cNvCxnSpPr>
              <a:cxnSpLocks/>
            </p:cNvCxnSpPr>
            <p:nvPr/>
          </p:nvCxnSpPr>
          <p:spPr>
            <a:xfrm>
              <a:off x="2451652" y="4162508"/>
              <a:ext cx="7454449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ash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235AA9-F0DA-CA46-A5C9-DCB93EE9132C}"/>
                </a:ext>
              </a:extLst>
            </p:cNvPr>
            <p:cNvSpPr txBox="1"/>
            <p:nvPr/>
          </p:nvSpPr>
          <p:spPr>
            <a:xfrm>
              <a:off x="1343560" y="4839087"/>
              <a:ext cx="122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Network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3613C58-7CEF-3544-BEA7-AB8BF40EB729}"/>
                </a:ext>
              </a:extLst>
            </p:cNvPr>
            <p:cNvSpPr txBox="1"/>
            <p:nvPr/>
          </p:nvSpPr>
          <p:spPr>
            <a:xfrm>
              <a:off x="1349731" y="4245114"/>
              <a:ext cx="12243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Transport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7CC5FCA-13B1-8C40-BE2B-6836A9805CCD}"/>
                </a:ext>
              </a:extLst>
            </p:cNvPr>
            <p:cNvSpPr txBox="1"/>
            <p:nvPr/>
          </p:nvSpPr>
          <p:spPr>
            <a:xfrm>
              <a:off x="1211829" y="3372674"/>
              <a:ext cx="1379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Application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281A5A3-7EDB-3C4A-B735-10809E467274}"/>
                </a:ext>
              </a:extLst>
            </p:cNvPr>
            <p:cNvSpPr txBox="1"/>
            <p:nvPr/>
          </p:nvSpPr>
          <p:spPr>
            <a:xfrm>
              <a:off x="5294085" y="5424359"/>
              <a:ext cx="1760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over TCP</a:t>
              </a:r>
            </a:p>
          </p:txBody>
        </p:sp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7114ECE2-1121-0345-B7B9-9FB2F084ED76}"/>
                </a:ext>
              </a:extLst>
            </p:cNvPr>
            <p:cNvSpPr/>
            <p:nvPr/>
          </p:nvSpPr>
          <p:spPr>
            <a:xfrm>
              <a:off x="9601057" y="3044908"/>
              <a:ext cx="155448" cy="1050444"/>
            </a:xfrm>
            <a:prstGeom prst="rightBrac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035C09F-1046-AB48-ADAB-00EF1C3B0A9C}"/>
                </a:ext>
              </a:extLst>
            </p:cNvPr>
            <p:cNvSpPr txBox="1"/>
            <p:nvPr/>
          </p:nvSpPr>
          <p:spPr>
            <a:xfrm>
              <a:off x="9581566" y="3388735"/>
              <a:ext cx="9000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HTTP/3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1362FB-24E4-2844-AC7E-E4518CF0715D}"/>
                </a:ext>
              </a:extLst>
            </p:cNvPr>
            <p:cNvSpPr txBox="1"/>
            <p:nvPr/>
          </p:nvSpPr>
          <p:spPr>
            <a:xfrm>
              <a:off x="7470431" y="5467510"/>
              <a:ext cx="2497799" cy="7626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over QUIC 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(which incorporates TLS)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over UDP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71AB2D0-DE7D-1046-8E6E-9E10EE65DBFB}"/>
                </a:ext>
              </a:extLst>
            </p:cNvPr>
            <p:cNvSpPr/>
            <p:nvPr/>
          </p:nvSpPr>
          <p:spPr>
            <a:xfrm>
              <a:off x="2850194" y="4786628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837EA29-F710-1744-8487-F190DF4B1F1F}"/>
                </a:ext>
              </a:extLst>
            </p:cNvPr>
            <p:cNvSpPr txBox="1"/>
            <p:nvPr/>
          </p:nvSpPr>
          <p:spPr>
            <a:xfrm>
              <a:off x="3625681" y="4829989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IP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A9237DD-B9BA-6E47-B09A-1EB16931BEBC}"/>
                </a:ext>
              </a:extLst>
            </p:cNvPr>
            <p:cNvSpPr/>
            <p:nvPr/>
          </p:nvSpPr>
          <p:spPr>
            <a:xfrm>
              <a:off x="2852063" y="4215232"/>
              <a:ext cx="1905057" cy="455280"/>
            </a:xfrm>
            <a:prstGeom prst="rect">
              <a:avLst/>
            </a:prstGeom>
            <a:solidFill>
              <a:srgbClr val="9BBB59">
                <a:lumMod val="20000"/>
                <a:lumOff val="80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1DA7FF9-8DE9-834C-B550-844A130DB512}"/>
                </a:ext>
              </a:extLst>
            </p:cNvPr>
            <p:cNvSpPr txBox="1"/>
            <p:nvPr/>
          </p:nvSpPr>
          <p:spPr>
            <a:xfrm>
              <a:off x="3541880" y="4261668"/>
              <a:ext cx="5394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TCP</a:t>
              </a:r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9CD36DF-A6E8-E94A-830D-71530B00B9C8}"/>
                </a:ext>
              </a:extLst>
            </p:cNvPr>
            <p:cNvGrpSpPr/>
            <p:nvPr/>
          </p:nvGrpSpPr>
          <p:grpSpPr>
            <a:xfrm>
              <a:off x="2889950" y="3062200"/>
              <a:ext cx="1905057" cy="455283"/>
              <a:chOff x="975444" y="4703759"/>
              <a:chExt cx="2128813" cy="498521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9E23F83F-706C-254E-9283-B3C113109B24}"/>
                  </a:ext>
                </a:extLst>
              </p:cNvPr>
              <p:cNvSpPr/>
              <p:nvPr/>
            </p:nvSpPr>
            <p:spPr>
              <a:xfrm>
                <a:off x="975444" y="4703759"/>
                <a:ext cx="2128813" cy="498521"/>
              </a:xfrm>
              <a:prstGeom prst="rect">
                <a:avLst/>
              </a:prstGeom>
              <a:solidFill>
                <a:srgbClr val="9BBB59">
                  <a:lumMod val="20000"/>
                  <a:lumOff val="80000"/>
                </a:srgbClr>
              </a:solidFill>
              <a:ln w="25400" cap="flat" cmpd="sng" algn="ctr">
                <a:solidFill>
                  <a:srgbClr val="9BBB59">
                    <a:lumMod val="75000"/>
                  </a:srgbClr>
                </a:solidFill>
                <a:prstDash val="soli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5A4CDE4-7EF7-DD4B-A4D8-4FDB90287E05}"/>
                  </a:ext>
                </a:extLst>
              </p:cNvPr>
              <p:cNvSpPr txBox="1"/>
              <p:nvPr/>
            </p:nvSpPr>
            <p:spPr>
              <a:xfrm>
                <a:off x="1488098" y="4754605"/>
                <a:ext cx="1136031" cy="4044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HTTP</a:t>
                </a:r>
                <a:r>
                  <a:rPr lang="en-US" kern="0" dirty="0">
                    <a:solidFill>
                      <a:prstClr val="black"/>
                    </a:solidFill>
                    <a:latin typeface="Calibri" panose="020F0502020204030204"/>
                  </a:rPr>
                  <a:t> 1.0</a:t>
                </a: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D5E28FB-A1AD-D543-A262-74F2FD5695C1}"/>
                </a:ext>
              </a:extLst>
            </p:cNvPr>
            <p:cNvSpPr txBox="1"/>
            <p:nvPr/>
          </p:nvSpPr>
          <p:spPr>
            <a:xfrm>
              <a:off x="2994833" y="5417732"/>
              <a:ext cx="17604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HTTP/2 over TCP</a:t>
              </a:r>
            </a:p>
          </p:txBody>
        </p:sp>
      </p:grpSp>
      <p:sp>
        <p:nvSpPr>
          <p:cNvPr id="50" name="Rectangle 3">
            <a:extLst>
              <a:ext uri="{FF2B5EF4-FFF2-40B4-BE49-F238E27FC236}">
                <a16:creationId xmlns:a16="http://schemas.microsoft.com/office/drawing/2014/main" id="{9DBBAA2C-520E-9D42-A957-3021B90655F9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71393"/>
            <a:ext cx="10598426" cy="1279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>
              <a:latin typeface="Gill Sans MT" charset="0"/>
            </a:endParaRPr>
          </a:p>
        </p:txBody>
      </p:sp>
      <p:sp>
        <p:nvSpPr>
          <p:cNvPr id="51" name="Rectangle 3">
            <a:extLst>
              <a:ext uri="{FF2B5EF4-FFF2-40B4-BE49-F238E27FC236}">
                <a16:creationId xmlns:a16="http://schemas.microsoft.com/office/drawing/2014/main" id="{39760742-0469-2542-A9D6-EFAC12730D3B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91270"/>
            <a:ext cx="10883348" cy="1630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 dirty="0"/>
              <a:t>TLS provides an API that </a:t>
            </a:r>
            <a:r>
              <a:rPr lang="en-US" sz="3200" i="1" dirty="0"/>
              <a:t>any</a:t>
            </a:r>
            <a:r>
              <a:rPr lang="en-US" sz="3200" dirty="0"/>
              <a:t> application can use</a:t>
            </a:r>
          </a:p>
          <a:p>
            <a:pPr marL="287338" indent="-287338"/>
            <a:r>
              <a:rPr lang="en-US" sz="3200" dirty="0"/>
              <a:t>an HTTP view of TLS:</a:t>
            </a:r>
            <a:endParaRPr lang="en-US" sz="2800" dirty="0"/>
          </a:p>
          <a:p>
            <a:pPr marL="641350" lvl="1" indent="-236538"/>
            <a:endParaRPr lang="en-US" sz="2800" dirty="0"/>
          </a:p>
          <a:p>
            <a:pPr lvl="1"/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320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E75DA-960F-9E42-A5A3-3B8B45FCB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451" y="1631260"/>
            <a:ext cx="10850217" cy="4875557"/>
          </a:xfrm>
        </p:spPr>
        <p:txBody>
          <a:bodyPr>
            <a:normAutofit/>
          </a:bodyPr>
          <a:lstStyle/>
          <a:p>
            <a:r>
              <a:rPr lang="en-US" dirty="0"/>
              <a:t>“cipher suite”: algorithms that can be used for key generation, encryption, MAC, digital signature</a:t>
            </a:r>
          </a:p>
          <a:p>
            <a:r>
              <a:rPr lang="en-US" dirty="0"/>
              <a:t>TLS: 1.3 </a:t>
            </a:r>
            <a:r>
              <a:rPr lang="en-US" sz="2000" dirty="0"/>
              <a:t>(2018)</a:t>
            </a:r>
            <a:r>
              <a:rPr lang="en-US" sz="3200" dirty="0"/>
              <a:t>:</a:t>
            </a:r>
            <a:r>
              <a:rPr lang="en-US" dirty="0"/>
              <a:t> more limited cipher suite choice than TLS 1.2 </a:t>
            </a:r>
            <a:r>
              <a:rPr lang="en-US" sz="2000" dirty="0"/>
              <a:t>(2008)</a:t>
            </a:r>
          </a:p>
          <a:p>
            <a:pPr lvl="1"/>
            <a:r>
              <a:rPr lang="en-US" sz="2800" dirty="0"/>
              <a:t>only 5 choices, rather than 37 choices</a:t>
            </a:r>
          </a:p>
          <a:p>
            <a:pPr lvl="1"/>
            <a:r>
              <a:rPr lang="en-US" sz="2800" i="1" dirty="0"/>
              <a:t>requires</a:t>
            </a:r>
            <a:r>
              <a:rPr lang="en-US" sz="2800" dirty="0"/>
              <a:t> Diffie-Hellman (DH) for key exchange, rather than DH or RSA</a:t>
            </a:r>
          </a:p>
          <a:p>
            <a:pPr lvl="1"/>
            <a:r>
              <a:rPr lang="en-US" sz="2800" dirty="0"/>
              <a:t>combined encryption and authentication algorithm (“authenticated encryption”) for data rather than serial encryption, authentication</a:t>
            </a:r>
          </a:p>
          <a:p>
            <a:pPr lvl="2"/>
            <a:r>
              <a:rPr lang="en-US" sz="2400" dirty="0"/>
              <a:t>4 based on AES</a:t>
            </a:r>
          </a:p>
          <a:p>
            <a:pPr lvl="1"/>
            <a:r>
              <a:rPr lang="en-US" sz="2800" dirty="0"/>
              <a:t>HMAC uses SHA (256 or 284) cryptographic hash function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TLS: 1.3 cipher suite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67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TLS 1.3 handshake: 1 RTT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7" name="Line 73">
            <a:extLst>
              <a:ext uri="{FF2B5EF4-FFF2-40B4-BE49-F238E27FC236}">
                <a16:creationId xmlns:a16="http://schemas.microsoft.com/office/drawing/2014/main" id="{FD2D2176-5510-9F45-87FD-D6A6EC51F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0269" y="2213057"/>
            <a:ext cx="4486220" cy="109998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18" name="Line 74">
            <a:extLst>
              <a:ext uri="{FF2B5EF4-FFF2-40B4-BE49-F238E27FC236}">
                <a16:creationId xmlns:a16="http://schemas.microsoft.com/office/drawing/2014/main" id="{9C9A11CD-F0BB-C549-A8F8-6D4FF0D12F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7983" y="2123298"/>
            <a:ext cx="52309" cy="3747414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30" name="Group 92">
            <a:extLst>
              <a:ext uri="{FF2B5EF4-FFF2-40B4-BE49-F238E27FC236}">
                <a16:creationId xmlns:a16="http://schemas.microsoft.com/office/drawing/2014/main" id="{6E8A024B-934D-504C-8896-F75B17C4E30C}"/>
              </a:ext>
            </a:extLst>
          </p:cNvPr>
          <p:cNvGrpSpPr>
            <a:grpSpLocks/>
          </p:cNvGrpSpPr>
          <p:nvPr/>
        </p:nvGrpSpPr>
        <p:grpSpPr bwMode="auto">
          <a:xfrm>
            <a:off x="977632" y="1543313"/>
            <a:ext cx="775403" cy="566176"/>
            <a:chOff x="-44" y="1473"/>
            <a:chExt cx="981" cy="1105"/>
          </a:xfrm>
        </p:grpSpPr>
        <p:pic>
          <p:nvPicPr>
            <p:cNvPr id="31" name="Picture 93" descr="desktop_computer_stylized_medium">
              <a:extLst>
                <a:ext uri="{FF2B5EF4-FFF2-40B4-BE49-F238E27FC236}">
                  <a16:creationId xmlns:a16="http://schemas.microsoft.com/office/drawing/2014/main" id="{FFF52D87-075E-6348-BE99-E8EC7CD1EE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Freeform 94">
              <a:extLst>
                <a:ext uri="{FF2B5EF4-FFF2-40B4-BE49-F238E27FC236}">
                  <a16:creationId xmlns:a16="http://schemas.microsoft.com/office/drawing/2014/main" id="{D7116080-D36D-CD47-8C70-8E42B60EEB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3" name="Group 95">
            <a:extLst>
              <a:ext uri="{FF2B5EF4-FFF2-40B4-BE49-F238E27FC236}">
                <a16:creationId xmlns:a16="http://schemas.microsoft.com/office/drawing/2014/main" id="{139F01BA-E014-9249-B995-5FAC9C861608}"/>
              </a:ext>
            </a:extLst>
          </p:cNvPr>
          <p:cNvGrpSpPr>
            <a:grpSpLocks/>
          </p:cNvGrpSpPr>
          <p:nvPr/>
        </p:nvGrpSpPr>
        <p:grpSpPr bwMode="auto">
          <a:xfrm>
            <a:off x="5846659" y="1522600"/>
            <a:ext cx="318750" cy="557545"/>
            <a:chOff x="4140" y="429"/>
            <a:chExt cx="1425" cy="2396"/>
          </a:xfrm>
        </p:grpSpPr>
        <p:sp>
          <p:nvSpPr>
            <p:cNvPr id="34" name="Freeform 96">
              <a:extLst>
                <a:ext uri="{FF2B5EF4-FFF2-40B4-BE49-F238E27FC236}">
                  <a16:creationId xmlns:a16="http://schemas.microsoft.com/office/drawing/2014/main" id="{26F68C99-0453-5B45-95CB-564AAAC97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" name="Rectangle 97">
              <a:extLst>
                <a:ext uri="{FF2B5EF4-FFF2-40B4-BE49-F238E27FC236}">
                  <a16:creationId xmlns:a16="http://schemas.microsoft.com/office/drawing/2014/main" id="{86B8B2EC-8A39-8744-AEE7-7DE596B8F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36" name="Freeform 98">
              <a:extLst>
                <a:ext uri="{FF2B5EF4-FFF2-40B4-BE49-F238E27FC236}">
                  <a16:creationId xmlns:a16="http://schemas.microsoft.com/office/drawing/2014/main" id="{B016FCC5-1355-7C46-BE07-AA386B36F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Freeform 99">
              <a:extLst>
                <a:ext uri="{FF2B5EF4-FFF2-40B4-BE49-F238E27FC236}">
                  <a16:creationId xmlns:a16="http://schemas.microsoft.com/office/drawing/2014/main" id="{E10DD31D-2B99-5E4F-ACC6-3EE07F59D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" name="Rectangle 100">
              <a:extLst>
                <a:ext uri="{FF2B5EF4-FFF2-40B4-BE49-F238E27FC236}">
                  <a16:creationId xmlns:a16="http://schemas.microsoft.com/office/drawing/2014/main" id="{07D055DB-84BC-8141-BF69-FEB626941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39" name="Group 101">
              <a:extLst>
                <a:ext uri="{FF2B5EF4-FFF2-40B4-BE49-F238E27FC236}">
                  <a16:creationId xmlns:a16="http://schemas.microsoft.com/office/drawing/2014/main" id="{7EBA2B7C-6079-8746-B162-23AD0AB2A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5" name="AutoShape 102">
                <a:extLst>
                  <a:ext uri="{FF2B5EF4-FFF2-40B4-BE49-F238E27FC236}">
                    <a16:creationId xmlns:a16="http://schemas.microsoft.com/office/drawing/2014/main" id="{0B5CF742-03A1-6840-937B-1734F8744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6" name="AutoShape 103">
                <a:extLst>
                  <a:ext uri="{FF2B5EF4-FFF2-40B4-BE49-F238E27FC236}">
                    <a16:creationId xmlns:a16="http://schemas.microsoft.com/office/drawing/2014/main" id="{B8E8974D-EF0D-0B4E-B873-CD95E1DB3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0" name="Rectangle 104">
              <a:extLst>
                <a:ext uri="{FF2B5EF4-FFF2-40B4-BE49-F238E27FC236}">
                  <a16:creationId xmlns:a16="http://schemas.microsoft.com/office/drawing/2014/main" id="{C1375B90-3426-4144-81E9-3AB17E3B5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41" name="Group 105">
              <a:extLst>
                <a:ext uri="{FF2B5EF4-FFF2-40B4-BE49-F238E27FC236}">
                  <a16:creationId xmlns:a16="http://schemas.microsoft.com/office/drawing/2014/main" id="{F5B4E34A-A543-A54C-B5B9-24CF5E72B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3" name="AutoShape 106">
                <a:extLst>
                  <a:ext uri="{FF2B5EF4-FFF2-40B4-BE49-F238E27FC236}">
                    <a16:creationId xmlns:a16="http://schemas.microsoft.com/office/drawing/2014/main" id="{4460BD36-1985-6243-8FEF-6363BA07C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" name="AutoShape 107">
                <a:extLst>
                  <a:ext uri="{FF2B5EF4-FFF2-40B4-BE49-F238E27FC236}">
                    <a16:creationId xmlns:a16="http://schemas.microsoft.com/office/drawing/2014/main" id="{04A041AD-0228-384D-A83E-190B8418A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" name="Rectangle 108">
              <a:extLst>
                <a:ext uri="{FF2B5EF4-FFF2-40B4-BE49-F238E27FC236}">
                  <a16:creationId xmlns:a16="http://schemas.microsoft.com/office/drawing/2014/main" id="{996612E0-5C46-C249-9643-F7B6C380E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43" name="Rectangle 109">
              <a:extLst>
                <a:ext uri="{FF2B5EF4-FFF2-40B4-BE49-F238E27FC236}">
                  <a16:creationId xmlns:a16="http://schemas.microsoft.com/office/drawing/2014/main" id="{DCF6931C-69E4-FE4E-B760-71FAC5A16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44" name="Group 110">
              <a:extLst>
                <a:ext uri="{FF2B5EF4-FFF2-40B4-BE49-F238E27FC236}">
                  <a16:creationId xmlns:a16="http://schemas.microsoft.com/office/drawing/2014/main" id="{CAB625F0-0691-D04B-B240-3FB9F11663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1" name="AutoShape 111">
                <a:extLst>
                  <a:ext uri="{FF2B5EF4-FFF2-40B4-BE49-F238E27FC236}">
                    <a16:creationId xmlns:a16="http://schemas.microsoft.com/office/drawing/2014/main" id="{1798E5BB-0EE4-B14D-A096-D6DF8E1A3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2" name="AutoShape 112">
                <a:extLst>
                  <a:ext uri="{FF2B5EF4-FFF2-40B4-BE49-F238E27FC236}">
                    <a16:creationId xmlns:a16="http://schemas.microsoft.com/office/drawing/2014/main" id="{37D6D764-BBE7-2C4C-B814-C8433A252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5" name="Freeform 113">
              <a:extLst>
                <a:ext uri="{FF2B5EF4-FFF2-40B4-BE49-F238E27FC236}">
                  <a16:creationId xmlns:a16="http://schemas.microsoft.com/office/drawing/2014/main" id="{2735D8B7-00A2-114C-8592-1506F5632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6" name="Group 114">
              <a:extLst>
                <a:ext uri="{FF2B5EF4-FFF2-40B4-BE49-F238E27FC236}">
                  <a16:creationId xmlns:a16="http://schemas.microsoft.com/office/drawing/2014/main" id="{D2FEF0BF-A9A6-B94E-AEC6-B75180F9C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9" name="AutoShape 115">
                <a:extLst>
                  <a:ext uri="{FF2B5EF4-FFF2-40B4-BE49-F238E27FC236}">
                    <a16:creationId xmlns:a16="http://schemas.microsoft.com/office/drawing/2014/main" id="{8ED374E1-9B28-E146-BDED-A72B05703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" name="AutoShape 116">
                <a:extLst>
                  <a:ext uri="{FF2B5EF4-FFF2-40B4-BE49-F238E27FC236}">
                    <a16:creationId xmlns:a16="http://schemas.microsoft.com/office/drawing/2014/main" id="{D587FE6E-D81D-534E-8051-418AD812D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7" name="Rectangle 117">
              <a:extLst>
                <a:ext uri="{FF2B5EF4-FFF2-40B4-BE49-F238E27FC236}">
                  <a16:creationId xmlns:a16="http://schemas.microsoft.com/office/drawing/2014/main" id="{B1AB82F8-F3C2-2C41-87BC-893365048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48" name="Freeform 118">
              <a:extLst>
                <a:ext uri="{FF2B5EF4-FFF2-40B4-BE49-F238E27FC236}">
                  <a16:creationId xmlns:a16="http://schemas.microsoft.com/office/drawing/2014/main" id="{FFFBD39F-75BA-A04D-A04B-8A96E364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Freeform 119">
              <a:extLst>
                <a:ext uri="{FF2B5EF4-FFF2-40B4-BE49-F238E27FC236}">
                  <a16:creationId xmlns:a16="http://schemas.microsoft.com/office/drawing/2014/main" id="{423E4EEF-52F1-274F-8150-7B8FE36B1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Oval 120">
              <a:extLst>
                <a:ext uri="{FF2B5EF4-FFF2-40B4-BE49-F238E27FC236}">
                  <a16:creationId xmlns:a16="http://schemas.microsoft.com/office/drawing/2014/main" id="{8E622F2C-9916-E44C-8D15-A3EB50990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1" name="Freeform 121">
              <a:extLst>
                <a:ext uri="{FF2B5EF4-FFF2-40B4-BE49-F238E27FC236}">
                  <a16:creationId xmlns:a16="http://schemas.microsoft.com/office/drawing/2014/main" id="{2B2C122C-9558-C74A-B292-6745935E5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" name="AutoShape 122">
              <a:extLst>
                <a:ext uri="{FF2B5EF4-FFF2-40B4-BE49-F238E27FC236}">
                  <a16:creationId xmlns:a16="http://schemas.microsoft.com/office/drawing/2014/main" id="{9EB66954-1692-804C-9BE3-43BB692ED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4" name="AutoShape 123">
              <a:extLst>
                <a:ext uri="{FF2B5EF4-FFF2-40B4-BE49-F238E27FC236}">
                  <a16:creationId xmlns:a16="http://schemas.microsoft.com/office/drawing/2014/main" id="{2BACD6F5-3BD3-8443-98EE-6D7911FBA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5" name="Oval 124">
              <a:extLst>
                <a:ext uri="{FF2B5EF4-FFF2-40B4-BE49-F238E27FC236}">
                  <a16:creationId xmlns:a16="http://schemas.microsoft.com/office/drawing/2014/main" id="{2287EC08-ED14-2548-BC2D-0D0B10C39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6" name="Oval 125">
              <a:extLst>
                <a:ext uri="{FF2B5EF4-FFF2-40B4-BE49-F238E27FC236}">
                  <a16:creationId xmlns:a16="http://schemas.microsoft.com/office/drawing/2014/main" id="{31709B70-F20F-5045-B062-881A30E1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57" name="Oval 126">
              <a:extLst>
                <a:ext uri="{FF2B5EF4-FFF2-40B4-BE49-F238E27FC236}">
                  <a16:creationId xmlns:a16="http://schemas.microsoft.com/office/drawing/2014/main" id="{2AB72B66-2D1D-5D48-9738-F7A60A6DE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8" name="Rectangle 127">
              <a:extLst>
                <a:ext uri="{FF2B5EF4-FFF2-40B4-BE49-F238E27FC236}">
                  <a16:creationId xmlns:a16="http://schemas.microsoft.com/office/drawing/2014/main" id="{5182F070-FBAE-C742-8223-21FCE45B2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sp>
        <p:nvSpPr>
          <p:cNvPr id="67" name="Line 74">
            <a:extLst>
              <a:ext uri="{FF2B5EF4-FFF2-40B4-BE49-F238E27FC236}">
                <a16:creationId xmlns:a16="http://schemas.microsoft.com/office/drawing/2014/main" id="{B6EBBF64-96C1-1946-824F-FA9C089FD9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70104" y="2037159"/>
            <a:ext cx="52309" cy="3747414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68" name="Line 73">
            <a:extLst>
              <a:ext uri="{FF2B5EF4-FFF2-40B4-BE49-F238E27FC236}">
                <a16:creationId xmlns:a16="http://schemas.microsoft.com/office/drawing/2014/main" id="{73AB1539-E1D3-A74D-B91D-21C37901A4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10389" y="3419059"/>
            <a:ext cx="4453089" cy="74874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70" name="Line 73">
            <a:extLst>
              <a:ext uri="{FF2B5EF4-FFF2-40B4-BE49-F238E27FC236}">
                <a16:creationId xmlns:a16="http://schemas.microsoft.com/office/drawing/2014/main" id="{B119B6F9-3051-4845-8DC3-AC7CA8281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0390" y="4446052"/>
            <a:ext cx="4466341" cy="762054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6FD78D8-A011-BF41-BF8B-F55B6EBED7DB}"/>
              </a:ext>
            </a:extLst>
          </p:cNvPr>
          <p:cNvGrpSpPr/>
          <p:nvPr/>
        </p:nvGrpSpPr>
        <p:grpSpPr>
          <a:xfrm>
            <a:off x="1706701" y="1921563"/>
            <a:ext cx="3024326" cy="1148008"/>
            <a:chOff x="1706701" y="1921563"/>
            <a:chExt cx="3024326" cy="1148008"/>
          </a:xfrm>
        </p:grpSpPr>
        <p:sp>
          <p:nvSpPr>
            <p:cNvPr id="21" name="Rectangle 77">
              <a:extLst>
                <a:ext uri="{FF2B5EF4-FFF2-40B4-BE49-F238E27FC236}">
                  <a16:creationId xmlns:a16="http://schemas.microsoft.com/office/drawing/2014/main" id="{F8CA38D6-DA75-DA48-A714-1C05DAF7B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2912" y="2409556"/>
              <a:ext cx="1049579" cy="3555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23" name="Rectangle 79">
              <a:extLst>
                <a:ext uri="{FF2B5EF4-FFF2-40B4-BE49-F238E27FC236}">
                  <a16:creationId xmlns:a16="http://schemas.microsoft.com/office/drawing/2014/main" id="{27341C0E-38B0-8E4B-B70A-41ED33D9D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572" y="2658404"/>
              <a:ext cx="593334" cy="3555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3C8411C-D034-C847-A430-7115B6AF6DC3}"/>
                </a:ext>
              </a:extLst>
            </p:cNvPr>
            <p:cNvSpPr/>
            <p:nvPr/>
          </p:nvSpPr>
          <p:spPr>
            <a:xfrm>
              <a:off x="2067341" y="1921563"/>
              <a:ext cx="2637181" cy="112643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0B4A451-6D15-754A-81D3-3A6437D01540}"/>
                </a:ext>
              </a:extLst>
            </p:cNvPr>
            <p:cNvSpPr txBox="1"/>
            <p:nvPr/>
          </p:nvSpPr>
          <p:spPr>
            <a:xfrm>
              <a:off x="2054088" y="1921564"/>
              <a:ext cx="2676939" cy="11480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client hello:</a:t>
              </a:r>
            </a:p>
            <a:p>
              <a:pPr marL="285750" indent="-220663">
                <a:lnSpc>
                  <a:spcPct val="90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dirty="0"/>
                <a:t>supported cipher suites</a:t>
              </a:r>
            </a:p>
            <a:p>
              <a:pPr marL="285750" indent="-220663">
                <a:lnSpc>
                  <a:spcPct val="90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dirty="0"/>
                <a:t>DH key agreement protocol, parameters</a:t>
              </a: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879AF327-7180-2D4F-B786-6C4D99E8780B}"/>
                </a:ext>
              </a:extLst>
            </p:cNvPr>
            <p:cNvGrpSpPr/>
            <p:nvPr/>
          </p:nvGrpSpPr>
          <p:grpSpPr>
            <a:xfrm>
              <a:off x="1706701" y="2080591"/>
              <a:ext cx="318052" cy="369332"/>
              <a:chOff x="10015814" y="1484244"/>
              <a:chExt cx="318052" cy="369332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C56D9E5A-5ED3-374B-9790-3B78253C2B98}"/>
                  </a:ext>
                </a:extLst>
              </p:cNvPr>
              <p:cNvSpPr/>
              <p:nvPr/>
            </p:nvSpPr>
            <p:spPr>
              <a:xfrm>
                <a:off x="10015814" y="151759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0280EBC-BB7A-564A-963E-3E72488991D3}"/>
                  </a:ext>
                </a:extLst>
              </p:cNvPr>
              <p:cNvSpPr txBox="1"/>
              <p:nvPr/>
            </p:nvSpPr>
            <p:spPr>
              <a:xfrm>
                <a:off x="10029066" y="14842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AE94685-FD97-0B41-8CD2-EFB1AACB74B8}"/>
              </a:ext>
            </a:extLst>
          </p:cNvPr>
          <p:cNvGrpSpPr/>
          <p:nvPr/>
        </p:nvGrpSpPr>
        <p:grpSpPr>
          <a:xfrm>
            <a:off x="2020957" y="3160644"/>
            <a:ext cx="3442735" cy="1148007"/>
            <a:chOff x="2020957" y="3160644"/>
            <a:chExt cx="3442735" cy="1148007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3401A1E-798A-B043-A313-16D3E1D0D4E3}"/>
                </a:ext>
              </a:extLst>
            </p:cNvPr>
            <p:cNvGrpSpPr/>
            <p:nvPr/>
          </p:nvGrpSpPr>
          <p:grpSpPr>
            <a:xfrm>
              <a:off x="2020957" y="3160644"/>
              <a:ext cx="2696817" cy="1148007"/>
              <a:chOff x="8382000" y="2670313"/>
              <a:chExt cx="2696817" cy="1148007"/>
            </a:xfrm>
          </p:grpSpPr>
          <p:sp>
            <p:nvSpPr>
              <p:cNvPr id="79" name="Rectangle 79">
                <a:extLst>
                  <a:ext uri="{FF2B5EF4-FFF2-40B4-BE49-F238E27FC236}">
                    <a16:creationId xmlns:a16="http://schemas.microsoft.com/office/drawing/2014/main" id="{929B3F4D-DC3B-524F-832B-72A27F4E7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26484" y="3407153"/>
                <a:ext cx="593334" cy="35558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AE9F0B4-D415-2D4C-8FE9-1E41596DEA9F}"/>
                  </a:ext>
                </a:extLst>
              </p:cNvPr>
              <p:cNvSpPr/>
              <p:nvPr/>
            </p:nvSpPr>
            <p:spPr>
              <a:xfrm>
                <a:off x="8382000" y="2683565"/>
                <a:ext cx="2696817" cy="112643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1876DC1-8D84-6748-BD43-CDCAB74776FE}"/>
                  </a:ext>
                </a:extLst>
              </p:cNvPr>
              <p:cNvSpPr txBox="1"/>
              <p:nvPr/>
            </p:nvSpPr>
            <p:spPr>
              <a:xfrm>
                <a:off x="8382000" y="2670313"/>
                <a:ext cx="2670313" cy="11480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server hello:</a:t>
                </a:r>
              </a:p>
              <a:p>
                <a:pPr marL="285750" indent="-220663">
                  <a:lnSpc>
                    <a:spcPct val="90000"/>
                  </a:lnSpc>
                  <a:buClr>
                    <a:srgbClr val="0012A0"/>
                  </a:buClr>
                  <a:buFont typeface="Wingdings" pitchFamily="2" charset="2"/>
                  <a:buChar char="§"/>
                </a:pPr>
                <a:r>
                  <a:rPr lang="en-US" dirty="0"/>
                  <a:t>selected cipher suite</a:t>
                </a:r>
              </a:p>
              <a:p>
                <a:pPr marL="285750" indent="-220663">
                  <a:lnSpc>
                    <a:spcPct val="90000"/>
                  </a:lnSpc>
                  <a:buClr>
                    <a:srgbClr val="0012A0"/>
                  </a:buClr>
                  <a:buFont typeface="Wingdings" pitchFamily="2" charset="2"/>
                  <a:buChar char="§"/>
                </a:pPr>
                <a:r>
                  <a:rPr lang="en-US" dirty="0"/>
                  <a:t>DH key agreement protocol, parameters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84B20F14-67AA-4449-8216-AA9235811F84}"/>
                </a:ext>
              </a:extLst>
            </p:cNvPr>
            <p:cNvGrpSpPr/>
            <p:nvPr/>
          </p:nvGrpSpPr>
          <p:grpSpPr>
            <a:xfrm>
              <a:off x="5145640" y="3332921"/>
              <a:ext cx="318052" cy="369332"/>
              <a:chOff x="10015814" y="1484244"/>
              <a:chExt cx="318052" cy="369332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8FEE8FED-9849-0640-ADC2-A51F04F1D092}"/>
                  </a:ext>
                </a:extLst>
              </p:cNvPr>
              <p:cNvSpPr/>
              <p:nvPr/>
            </p:nvSpPr>
            <p:spPr>
              <a:xfrm>
                <a:off x="10015814" y="151759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A7D11A2-826D-6F4D-8085-88C8D0B18D5C}"/>
                  </a:ext>
                </a:extLst>
              </p:cNvPr>
              <p:cNvSpPr txBox="1"/>
              <p:nvPr/>
            </p:nvSpPr>
            <p:spPr>
              <a:xfrm>
                <a:off x="10029066" y="14842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6A04956-A9EC-9F4E-B0FD-8BDF21A502C5}"/>
              </a:ext>
            </a:extLst>
          </p:cNvPr>
          <p:cNvGrpSpPr/>
          <p:nvPr/>
        </p:nvGrpSpPr>
        <p:grpSpPr>
          <a:xfrm>
            <a:off x="1030840" y="4094921"/>
            <a:ext cx="318052" cy="369332"/>
            <a:chOff x="10015814" y="1484244"/>
            <a:chExt cx="318052" cy="369332"/>
          </a:xfrm>
        </p:grpSpPr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A21D853-0AA1-3E42-8F47-15ECB71F1459}"/>
                </a:ext>
              </a:extLst>
            </p:cNvPr>
            <p:cNvSpPr/>
            <p:nvPr/>
          </p:nvSpPr>
          <p:spPr>
            <a:xfrm>
              <a:off x="10015814" y="1517597"/>
              <a:ext cx="318052" cy="318052"/>
            </a:xfrm>
            <a:prstGeom prst="ellipse">
              <a:avLst/>
            </a:prstGeom>
            <a:solidFill>
              <a:schemeClr val="bg1"/>
            </a:solidFill>
            <a:ln w="222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06F4317B-0829-2745-8E4A-0EBC142CF32B}"/>
                </a:ext>
              </a:extLst>
            </p:cNvPr>
            <p:cNvSpPr txBox="1"/>
            <p:nvPr/>
          </p:nvSpPr>
          <p:spPr>
            <a:xfrm>
              <a:off x="10029066" y="14842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3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3C5895EB-3741-A047-8065-8814A15AE75E}"/>
              </a:ext>
            </a:extLst>
          </p:cNvPr>
          <p:cNvSpPr txBox="1"/>
          <p:nvPr/>
        </p:nvSpPr>
        <p:spPr>
          <a:xfrm>
            <a:off x="980662" y="5346318"/>
            <a:ext cx="940904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dirty="0"/>
              <a:t>client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AAEDA9-73ED-5A45-B4A9-823B5C3F169C}"/>
              </a:ext>
            </a:extLst>
          </p:cNvPr>
          <p:cNvSpPr txBox="1"/>
          <p:nvPr/>
        </p:nvSpPr>
        <p:spPr>
          <a:xfrm>
            <a:off x="5473148" y="5366196"/>
            <a:ext cx="101379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dirty="0"/>
              <a:t>server </a:t>
            </a: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08D2E281-5D35-6042-A1B3-F9E2FBADECFB}"/>
              </a:ext>
            </a:extLst>
          </p:cNvPr>
          <p:cNvGrpSpPr/>
          <p:nvPr/>
        </p:nvGrpSpPr>
        <p:grpSpPr>
          <a:xfrm>
            <a:off x="7098196" y="1159564"/>
            <a:ext cx="4775747" cy="1670444"/>
            <a:chOff x="7098196" y="1159564"/>
            <a:chExt cx="4775747" cy="1670444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C36F151-9EED-B348-96AA-8062FCF1CB3B}"/>
                </a:ext>
              </a:extLst>
            </p:cNvPr>
            <p:cNvSpPr txBox="1"/>
            <p:nvPr/>
          </p:nvSpPr>
          <p:spPr>
            <a:xfrm>
              <a:off x="7421212" y="1165257"/>
              <a:ext cx="4452731" cy="1664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dirty="0"/>
                <a:t>client TLS hello msg: 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i="1" dirty="0"/>
                <a:t>guesses </a:t>
              </a:r>
              <a:r>
                <a:rPr lang="en-US" sz="2400" dirty="0"/>
                <a:t>key agreement protocol, parameters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indicates cipher suites it supports</a:t>
              </a:r>
            </a:p>
          </p:txBody>
        </p: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73D9687-9F48-3447-976D-72F8C75DF63E}"/>
                </a:ext>
              </a:extLst>
            </p:cNvPr>
            <p:cNvGrpSpPr/>
            <p:nvPr/>
          </p:nvGrpSpPr>
          <p:grpSpPr>
            <a:xfrm>
              <a:off x="7098196" y="1159564"/>
              <a:ext cx="318052" cy="369332"/>
              <a:chOff x="10015814" y="1484244"/>
              <a:chExt cx="318052" cy="369332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AC8042C3-B36C-2F4D-B826-590F3BDA6D55}"/>
                  </a:ext>
                </a:extLst>
              </p:cNvPr>
              <p:cNvSpPr/>
              <p:nvPr/>
            </p:nvSpPr>
            <p:spPr>
              <a:xfrm>
                <a:off x="10015814" y="151759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5B5C66D-1F38-D643-99AF-39C171C11E55}"/>
                  </a:ext>
                </a:extLst>
              </p:cNvPr>
              <p:cNvSpPr txBox="1"/>
              <p:nvPr/>
            </p:nvSpPr>
            <p:spPr>
              <a:xfrm>
                <a:off x="10029066" y="14842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</p:grp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B0B08D4F-46F1-8A4B-BB13-DC6881FEB440}"/>
              </a:ext>
            </a:extLst>
          </p:cNvPr>
          <p:cNvGrpSpPr/>
          <p:nvPr/>
        </p:nvGrpSpPr>
        <p:grpSpPr>
          <a:xfrm>
            <a:off x="7084944" y="2854909"/>
            <a:ext cx="4444447" cy="1664751"/>
            <a:chOff x="7084944" y="2854909"/>
            <a:chExt cx="4444447" cy="1664751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D0B52424-6607-484C-BD49-FC6EC4A0C5B5}"/>
                </a:ext>
              </a:extLst>
            </p:cNvPr>
            <p:cNvSpPr txBox="1"/>
            <p:nvPr/>
          </p:nvSpPr>
          <p:spPr>
            <a:xfrm>
              <a:off x="7394708" y="2854909"/>
              <a:ext cx="4134683" cy="1664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dirty="0"/>
                <a:t>server TLS hello msg chooses 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key agreement protocol, parameters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cipher suite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server-signed certificate</a:t>
              </a:r>
            </a:p>
          </p:txBody>
        </p: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86F9CB07-1EAC-B945-80DF-41F8681DFE0B}"/>
                </a:ext>
              </a:extLst>
            </p:cNvPr>
            <p:cNvGrpSpPr/>
            <p:nvPr/>
          </p:nvGrpSpPr>
          <p:grpSpPr>
            <a:xfrm>
              <a:off x="7084944" y="2875721"/>
              <a:ext cx="318052" cy="369332"/>
              <a:chOff x="10015814" y="1484244"/>
              <a:chExt cx="318052" cy="369332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48519843-0AD0-A94D-B2B9-7974C84A5527}"/>
                  </a:ext>
                </a:extLst>
              </p:cNvPr>
              <p:cNvSpPr/>
              <p:nvPr/>
            </p:nvSpPr>
            <p:spPr>
              <a:xfrm>
                <a:off x="10015814" y="151759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EB3A009-2410-4A4A-A33A-2700AEB8B24D}"/>
                  </a:ext>
                </a:extLst>
              </p:cNvPr>
              <p:cNvSpPr txBox="1"/>
              <p:nvPr/>
            </p:nvSpPr>
            <p:spPr>
              <a:xfrm>
                <a:off x="10029066" y="14842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</p:grp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6A4F4A90-03F0-F34A-822F-A3F079D550FA}"/>
              </a:ext>
            </a:extLst>
          </p:cNvPr>
          <p:cNvGrpSpPr/>
          <p:nvPr/>
        </p:nvGrpSpPr>
        <p:grpSpPr>
          <a:xfrm>
            <a:off x="7071692" y="4538868"/>
            <a:ext cx="4934773" cy="1674744"/>
            <a:chOff x="7071692" y="4538868"/>
            <a:chExt cx="4934773" cy="1674744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28CC550-011E-5041-B6E2-2DDA5F90CF12}"/>
                </a:ext>
              </a:extLst>
            </p:cNvPr>
            <p:cNvSpPr txBox="1"/>
            <p:nvPr/>
          </p:nvSpPr>
          <p:spPr>
            <a:xfrm>
              <a:off x="7381456" y="4548861"/>
              <a:ext cx="4625009" cy="1664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en-US" sz="2400" dirty="0"/>
                <a:t>client: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checks server certificate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generates key</a:t>
              </a:r>
            </a:p>
            <a:p>
              <a:pPr marL="342900" indent="-225425">
                <a:lnSpc>
                  <a:spcPct val="85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sz="2400" dirty="0"/>
                <a:t>can now make application request (e.g.., HTTPS GET)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F248C5B-DA6D-4146-B6BB-E22ABB520608}"/>
                </a:ext>
              </a:extLst>
            </p:cNvPr>
            <p:cNvGrpSpPr/>
            <p:nvPr/>
          </p:nvGrpSpPr>
          <p:grpSpPr>
            <a:xfrm>
              <a:off x="7071692" y="4538868"/>
              <a:ext cx="318052" cy="369332"/>
              <a:chOff x="10015814" y="1484244"/>
              <a:chExt cx="318052" cy="369332"/>
            </a:xfrm>
          </p:grpSpPr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0F7BDA39-4222-C64B-AFF8-63BB40E7EDA6}"/>
                  </a:ext>
                </a:extLst>
              </p:cNvPr>
              <p:cNvSpPr/>
              <p:nvPr/>
            </p:nvSpPr>
            <p:spPr>
              <a:xfrm>
                <a:off x="10015814" y="1517597"/>
                <a:ext cx="318052" cy="318052"/>
              </a:xfrm>
              <a:prstGeom prst="ellipse">
                <a:avLst/>
              </a:prstGeom>
              <a:solidFill>
                <a:schemeClr val="bg1"/>
              </a:solidFill>
              <a:ln w="222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D5B9647-139B-944F-BD2F-804D83D4EF24}"/>
                  </a:ext>
                </a:extLst>
              </p:cNvPr>
              <p:cNvSpPr txBox="1"/>
              <p:nvPr/>
            </p:nvSpPr>
            <p:spPr>
              <a:xfrm>
                <a:off x="10029066" y="148424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349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TLS 1.3 handshake: 0 RTT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7" name="Line 73">
            <a:extLst>
              <a:ext uri="{FF2B5EF4-FFF2-40B4-BE49-F238E27FC236}">
                <a16:creationId xmlns:a16="http://schemas.microsoft.com/office/drawing/2014/main" id="{FD2D2176-5510-9F45-87FD-D6A6EC51F7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0269" y="2213057"/>
            <a:ext cx="4486220" cy="1099985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18" name="Line 74">
            <a:extLst>
              <a:ext uri="{FF2B5EF4-FFF2-40B4-BE49-F238E27FC236}">
                <a16:creationId xmlns:a16="http://schemas.microsoft.com/office/drawing/2014/main" id="{9C9A11CD-F0BB-C549-A8F8-6D4FF0D12F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17983" y="2123298"/>
            <a:ext cx="52309" cy="3747414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grpSp>
        <p:nvGrpSpPr>
          <p:cNvPr id="30" name="Group 92">
            <a:extLst>
              <a:ext uri="{FF2B5EF4-FFF2-40B4-BE49-F238E27FC236}">
                <a16:creationId xmlns:a16="http://schemas.microsoft.com/office/drawing/2014/main" id="{6E8A024B-934D-504C-8896-F75B17C4E30C}"/>
              </a:ext>
            </a:extLst>
          </p:cNvPr>
          <p:cNvGrpSpPr>
            <a:grpSpLocks/>
          </p:cNvGrpSpPr>
          <p:nvPr/>
        </p:nvGrpSpPr>
        <p:grpSpPr bwMode="auto">
          <a:xfrm>
            <a:off x="977632" y="1543313"/>
            <a:ext cx="775403" cy="566176"/>
            <a:chOff x="-44" y="1473"/>
            <a:chExt cx="981" cy="1105"/>
          </a:xfrm>
        </p:grpSpPr>
        <p:pic>
          <p:nvPicPr>
            <p:cNvPr id="31" name="Picture 93" descr="desktop_computer_stylized_medium">
              <a:extLst>
                <a:ext uri="{FF2B5EF4-FFF2-40B4-BE49-F238E27FC236}">
                  <a16:creationId xmlns:a16="http://schemas.microsoft.com/office/drawing/2014/main" id="{FFF52D87-075E-6348-BE99-E8EC7CD1EE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Freeform 94">
              <a:extLst>
                <a:ext uri="{FF2B5EF4-FFF2-40B4-BE49-F238E27FC236}">
                  <a16:creationId xmlns:a16="http://schemas.microsoft.com/office/drawing/2014/main" id="{D7116080-D36D-CD47-8C70-8E42B60EEB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3" name="Group 95">
            <a:extLst>
              <a:ext uri="{FF2B5EF4-FFF2-40B4-BE49-F238E27FC236}">
                <a16:creationId xmlns:a16="http://schemas.microsoft.com/office/drawing/2014/main" id="{139F01BA-E014-9249-B995-5FAC9C861608}"/>
              </a:ext>
            </a:extLst>
          </p:cNvPr>
          <p:cNvGrpSpPr>
            <a:grpSpLocks/>
          </p:cNvGrpSpPr>
          <p:nvPr/>
        </p:nvGrpSpPr>
        <p:grpSpPr bwMode="auto">
          <a:xfrm>
            <a:off x="5846659" y="1522600"/>
            <a:ext cx="318750" cy="557545"/>
            <a:chOff x="4140" y="429"/>
            <a:chExt cx="1425" cy="2396"/>
          </a:xfrm>
        </p:grpSpPr>
        <p:sp>
          <p:nvSpPr>
            <p:cNvPr id="34" name="Freeform 96">
              <a:extLst>
                <a:ext uri="{FF2B5EF4-FFF2-40B4-BE49-F238E27FC236}">
                  <a16:creationId xmlns:a16="http://schemas.microsoft.com/office/drawing/2014/main" id="{26F68C99-0453-5B45-95CB-564AAAC97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7 w 354"/>
                <a:gd name="T1" fmla="*/ 0 h 2742"/>
                <a:gd name="T2" fmla="*/ 38 w 354"/>
                <a:gd name="T3" fmla="*/ 55 h 2742"/>
                <a:gd name="T4" fmla="*/ 37 w 354"/>
                <a:gd name="T5" fmla="*/ 425 h 2742"/>
                <a:gd name="T6" fmla="*/ 0 w 354"/>
                <a:gd name="T7" fmla="*/ 445 h 2742"/>
                <a:gd name="T8" fmla="*/ 7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" name="Rectangle 97">
              <a:extLst>
                <a:ext uri="{FF2B5EF4-FFF2-40B4-BE49-F238E27FC236}">
                  <a16:creationId xmlns:a16="http://schemas.microsoft.com/office/drawing/2014/main" id="{86B8B2EC-8A39-8744-AEE7-7DE596B8F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36" name="Freeform 98">
              <a:extLst>
                <a:ext uri="{FF2B5EF4-FFF2-40B4-BE49-F238E27FC236}">
                  <a16:creationId xmlns:a16="http://schemas.microsoft.com/office/drawing/2014/main" id="{B016FCC5-1355-7C46-BE07-AA386B36F8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3 w 211"/>
                <a:gd name="T3" fmla="*/ 36 h 2537"/>
                <a:gd name="T4" fmla="*/ 2 w 211"/>
                <a:gd name="T5" fmla="*/ 405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" name="Freeform 99">
              <a:extLst>
                <a:ext uri="{FF2B5EF4-FFF2-40B4-BE49-F238E27FC236}">
                  <a16:creationId xmlns:a16="http://schemas.microsoft.com/office/drawing/2014/main" id="{E10DD31D-2B99-5E4F-ACC6-3EE07F59D1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1 h 226"/>
                <a:gd name="T4" fmla="*/ 36 w 328"/>
                <a:gd name="T5" fmla="*/ 38 h 226"/>
                <a:gd name="T6" fmla="*/ 0 w 328"/>
                <a:gd name="T7" fmla="*/ 1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8" name="Rectangle 100">
              <a:extLst>
                <a:ext uri="{FF2B5EF4-FFF2-40B4-BE49-F238E27FC236}">
                  <a16:creationId xmlns:a16="http://schemas.microsoft.com/office/drawing/2014/main" id="{07D055DB-84BC-8141-BF69-FEB626941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696"/>
              <a:ext cx="592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39" name="Group 101">
              <a:extLst>
                <a:ext uri="{FF2B5EF4-FFF2-40B4-BE49-F238E27FC236}">
                  <a16:creationId xmlns:a16="http://schemas.microsoft.com/office/drawing/2014/main" id="{7EBA2B7C-6079-8746-B162-23AD0AB2A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5" name="AutoShape 102">
                <a:extLst>
                  <a:ext uri="{FF2B5EF4-FFF2-40B4-BE49-F238E27FC236}">
                    <a16:creationId xmlns:a16="http://schemas.microsoft.com/office/drawing/2014/main" id="{0B5CF742-03A1-6840-937B-1734F8744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6"/>
                <a:ext cx="721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6" name="AutoShape 103">
                <a:extLst>
                  <a:ext uri="{FF2B5EF4-FFF2-40B4-BE49-F238E27FC236}">
                    <a16:creationId xmlns:a16="http://schemas.microsoft.com/office/drawing/2014/main" id="{B8E8974D-EF0D-0B4E-B873-CD95E1DB3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" y="2581"/>
                <a:ext cx="688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0" name="Rectangle 104">
              <a:extLst>
                <a:ext uri="{FF2B5EF4-FFF2-40B4-BE49-F238E27FC236}">
                  <a16:creationId xmlns:a16="http://schemas.microsoft.com/office/drawing/2014/main" id="{C1375B90-3426-4144-81E9-3AB17E3B5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022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41" name="Group 105">
              <a:extLst>
                <a:ext uri="{FF2B5EF4-FFF2-40B4-BE49-F238E27FC236}">
                  <a16:creationId xmlns:a16="http://schemas.microsoft.com/office/drawing/2014/main" id="{F5B4E34A-A543-A54C-B5B9-24CF5E72B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3" name="AutoShape 106">
                <a:extLst>
                  <a:ext uri="{FF2B5EF4-FFF2-40B4-BE49-F238E27FC236}">
                    <a16:creationId xmlns:a16="http://schemas.microsoft.com/office/drawing/2014/main" id="{4460BD36-1985-6243-8FEF-6363BA07CC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30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4" name="AutoShape 107">
                <a:extLst>
                  <a:ext uri="{FF2B5EF4-FFF2-40B4-BE49-F238E27FC236}">
                    <a16:creationId xmlns:a16="http://schemas.microsoft.com/office/drawing/2014/main" id="{04A041AD-0228-384D-A83E-190B8418A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2"/>
                <a:ext cx="69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2" name="Rectangle 108">
              <a:extLst>
                <a:ext uri="{FF2B5EF4-FFF2-40B4-BE49-F238E27FC236}">
                  <a16:creationId xmlns:a16="http://schemas.microsoft.com/office/drawing/2014/main" id="{996612E0-5C46-C249-9643-F7B6C380E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4" y="1356"/>
              <a:ext cx="598" cy="45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43" name="Rectangle 109">
              <a:extLst>
                <a:ext uri="{FF2B5EF4-FFF2-40B4-BE49-F238E27FC236}">
                  <a16:creationId xmlns:a16="http://schemas.microsoft.com/office/drawing/2014/main" id="{DCF6931C-69E4-FE4E-B760-71FAC5A16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" y="1653"/>
              <a:ext cx="598" cy="52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grpSp>
          <p:nvGrpSpPr>
            <p:cNvPr id="44" name="Group 110">
              <a:extLst>
                <a:ext uri="{FF2B5EF4-FFF2-40B4-BE49-F238E27FC236}">
                  <a16:creationId xmlns:a16="http://schemas.microsoft.com/office/drawing/2014/main" id="{CAB625F0-0691-D04B-B240-3FB9F11663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1" name="AutoShape 111">
                <a:extLst>
                  <a:ext uri="{FF2B5EF4-FFF2-40B4-BE49-F238E27FC236}">
                    <a16:creationId xmlns:a16="http://schemas.microsoft.com/office/drawing/2014/main" id="{1798E5BB-0EE4-B14D-A096-D6DF8E1A3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71"/>
                <a:ext cx="720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2" name="AutoShape 112">
                <a:extLst>
                  <a:ext uri="{FF2B5EF4-FFF2-40B4-BE49-F238E27FC236}">
                    <a16:creationId xmlns:a16="http://schemas.microsoft.com/office/drawing/2014/main" id="{37D6D764-BBE7-2C4C-B814-C8433A252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5" y="2585"/>
                <a:ext cx="687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5" name="Freeform 113">
              <a:extLst>
                <a:ext uri="{FF2B5EF4-FFF2-40B4-BE49-F238E27FC236}">
                  <a16:creationId xmlns:a16="http://schemas.microsoft.com/office/drawing/2014/main" id="{2735D8B7-00A2-114C-8592-1506F5632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36 w 328"/>
                <a:gd name="T3" fmla="*/ 20 h 226"/>
                <a:gd name="T4" fmla="*/ 36 w 328"/>
                <a:gd name="T5" fmla="*/ 36 h 226"/>
                <a:gd name="T6" fmla="*/ 0 w 328"/>
                <a:gd name="T7" fmla="*/ 15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6" name="Group 114">
              <a:extLst>
                <a:ext uri="{FF2B5EF4-FFF2-40B4-BE49-F238E27FC236}">
                  <a16:creationId xmlns:a16="http://schemas.microsoft.com/office/drawing/2014/main" id="{D2FEF0BF-A9A6-B94E-AEC6-B75180F9C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9" name="AutoShape 115">
                <a:extLst>
                  <a:ext uri="{FF2B5EF4-FFF2-40B4-BE49-F238E27FC236}">
                    <a16:creationId xmlns:a16="http://schemas.microsoft.com/office/drawing/2014/main" id="{8ED374E1-9B28-E146-BDED-A72B05703C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  <p:sp>
            <p:nvSpPr>
              <p:cNvPr id="60" name="AutoShape 116">
                <a:extLst>
                  <a:ext uri="{FF2B5EF4-FFF2-40B4-BE49-F238E27FC236}">
                    <a16:creationId xmlns:a16="http://schemas.microsoft.com/office/drawing/2014/main" id="{D587FE6E-D81D-534E-8051-418AD812D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5" cy="11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charset="0"/>
                  <a:cs typeface="+mn-cs"/>
                </a:endParaRPr>
              </a:p>
            </p:txBody>
          </p:sp>
        </p:grpSp>
        <p:sp>
          <p:nvSpPr>
            <p:cNvPr id="47" name="Rectangle 117">
              <a:extLst>
                <a:ext uri="{FF2B5EF4-FFF2-40B4-BE49-F238E27FC236}">
                  <a16:creationId xmlns:a16="http://schemas.microsoft.com/office/drawing/2014/main" id="{B1AB82F8-F3C2-2C41-87BC-893365048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7" cy="2292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48" name="Freeform 118">
              <a:extLst>
                <a:ext uri="{FF2B5EF4-FFF2-40B4-BE49-F238E27FC236}">
                  <a16:creationId xmlns:a16="http://schemas.microsoft.com/office/drawing/2014/main" id="{FFFBD39F-75BA-A04D-A04B-8A96E36414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32 w 296"/>
                <a:gd name="T3" fmla="*/ 22 h 256"/>
                <a:gd name="T4" fmla="*/ 32 w 296"/>
                <a:gd name="T5" fmla="*/ 41 h 256"/>
                <a:gd name="T6" fmla="*/ 0 w 296"/>
                <a:gd name="T7" fmla="*/ 15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Freeform 119">
              <a:extLst>
                <a:ext uri="{FF2B5EF4-FFF2-40B4-BE49-F238E27FC236}">
                  <a16:creationId xmlns:a16="http://schemas.microsoft.com/office/drawing/2014/main" id="{423E4EEF-52F1-274F-8150-7B8FE36B1D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34 w 304"/>
                <a:gd name="T3" fmla="*/ 27 h 288"/>
                <a:gd name="T4" fmla="*/ 31 w 304"/>
                <a:gd name="T5" fmla="*/ 48 h 288"/>
                <a:gd name="T6" fmla="*/ 2 w 304"/>
                <a:gd name="T7" fmla="*/ 2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Oval 120">
              <a:extLst>
                <a:ext uri="{FF2B5EF4-FFF2-40B4-BE49-F238E27FC236}">
                  <a16:creationId xmlns:a16="http://schemas.microsoft.com/office/drawing/2014/main" id="{8E622F2C-9916-E44C-8D15-A3EB50990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8" y="2610"/>
              <a:ext cx="47" cy="96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1" name="Freeform 121">
              <a:extLst>
                <a:ext uri="{FF2B5EF4-FFF2-40B4-BE49-F238E27FC236}">
                  <a16:creationId xmlns:a16="http://schemas.microsoft.com/office/drawing/2014/main" id="{2B2C122C-9558-C74A-B292-6745935E5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18 h 240"/>
                <a:gd name="T2" fmla="*/ 2 w 306"/>
                <a:gd name="T3" fmla="*/ 40 h 240"/>
                <a:gd name="T4" fmla="*/ 34 w 306"/>
                <a:gd name="T5" fmla="*/ 18 h 240"/>
                <a:gd name="T6" fmla="*/ 32 w 306"/>
                <a:gd name="T7" fmla="*/ 0 h 240"/>
                <a:gd name="T8" fmla="*/ 0 w 306"/>
                <a:gd name="T9" fmla="*/ 1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" name="AutoShape 122">
              <a:extLst>
                <a:ext uri="{FF2B5EF4-FFF2-40B4-BE49-F238E27FC236}">
                  <a16:creationId xmlns:a16="http://schemas.microsoft.com/office/drawing/2014/main" id="{9EB66954-1692-804C-9BE3-43BB692ED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6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4" name="AutoShape 123">
              <a:extLst>
                <a:ext uri="{FF2B5EF4-FFF2-40B4-BE49-F238E27FC236}">
                  <a16:creationId xmlns:a16="http://schemas.microsoft.com/office/drawing/2014/main" id="{2BACD6F5-3BD3-8443-98EE-6D7911FBA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7" y="2714"/>
              <a:ext cx="1069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5" name="Oval 124">
              <a:extLst>
                <a:ext uri="{FF2B5EF4-FFF2-40B4-BE49-F238E27FC236}">
                  <a16:creationId xmlns:a16="http://schemas.microsoft.com/office/drawing/2014/main" id="{2287EC08-ED14-2548-BC2D-0D0B10C39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0"/>
              <a:ext cx="155" cy="14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6" name="Oval 125">
              <a:extLst>
                <a:ext uri="{FF2B5EF4-FFF2-40B4-BE49-F238E27FC236}">
                  <a16:creationId xmlns:a16="http://schemas.microsoft.com/office/drawing/2014/main" id="{31709B70-F20F-5045-B062-881A30E1B4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3" y="2387"/>
              <a:ext cx="161" cy="14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Arial" charset="0"/>
              </a:endParaRPr>
            </a:p>
          </p:txBody>
        </p:sp>
        <p:sp>
          <p:nvSpPr>
            <p:cNvPr id="57" name="Oval 126">
              <a:extLst>
                <a:ext uri="{FF2B5EF4-FFF2-40B4-BE49-F238E27FC236}">
                  <a16:creationId xmlns:a16="http://schemas.microsoft.com/office/drawing/2014/main" id="{2AB72B66-2D1D-5D48-9738-F7A60A6DE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4" y="2380"/>
              <a:ext cx="155" cy="141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58" name="Rectangle 127">
              <a:extLst>
                <a:ext uri="{FF2B5EF4-FFF2-40B4-BE49-F238E27FC236}">
                  <a16:creationId xmlns:a16="http://schemas.microsoft.com/office/drawing/2014/main" id="{5182F070-FBAE-C742-8223-21FCE45B2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8"/>
              <a:ext cx="87" cy="757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</p:grpSp>
      <p:sp>
        <p:nvSpPr>
          <p:cNvPr id="67" name="Line 74">
            <a:extLst>
              <a:ext uri="{FF2B5EF4-FFF2-40B4-BE49-F238E27FC236}">
                <a16:creationId xmlns:a16="http://schemas.microsoft.com/office/drawing/2014/main" id="{B6EBBF64-96C1-1946-824F-FA9C089FD9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70104" y="2037159"/>
            <a:ext cx="52309" cy="3747414"/>
          </a:xfrm>
          <a:prstGeom prst="line">
            <a:avLst/>
          </a:prstGeom>
          <a:noFill/>
          <a:ln w="9525">
            <a:solidFill>
              <a:srgbClr val="777777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68" name="Line 73">
            <a:extLst>
              <a:ext uri="{FF2B5EF4-FFF2-40B4-BE49-F238E27FC236}">
                <a16:creationId xmlns:a16="http://schemas.microsoft.com/office/drawing/2014/main" id="{73AB1539-E1D3-A74D-B91D-21C37901A47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10389" y="3856384"/>
            <a:ext cx="4453089" cy="74874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1" name="Rectangle 77">
            <a:extLst>
              <a:ext uri="{FF2B5EF4-FFF2-40B4-BE49-F238E27FC236}">
                <a16:creationId xmlns:a16="http://schemas.microsoft.com/office/drawing/2014/main" id="{F8CA38D6-DA75-DA48-A714-1C05DAF7B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912" y="2409556"/>
            <a:ext cx="1049579" cy="3555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23" name="Rectangle 79">
            <a:extLst>
              <a:ext uri="{FF2B5EF4-FFF2-40B4-BE49-F238E27FC236}">
                <a16:creationId xmlns:a16="http://schemas.microsoft.com/office/drawing/2014/main" id="{27341C0E-38B0-8E4B-B70A-41ED33D9D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8572" y="2658404"/>
            <a:ext cx="593334" cy="3555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ＭＳ Ｐゴシック" charset="0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3C8411C-D034-C847-A430-7115B6AF6DC3}"/>
              </a:ext>
            </a:extLst>
          </p:cNvPr>
          <p:cNvSpPr/>
          <p:nvPr/>
        </p:nvSpPr>
        <p:spPr>
          <a:xfrm>
            <a:off x="2067341" y="1921564"/>
            <a:ext cx="2637181" cy="1391480"/>
          </a:xfrm>
          <a:prstGeom prst="rect">
            <a:avLst/>
          </a:prstGeom>
          <a:solidFill>
            <a:schemeClr val="bg1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B4A451-6D15-754A-81D3-3A6437D01540}"/>
              </a:ext>
            </a:extLst>
          </p:cNvPr>
          <p:cNvSpPr txBox="1"/>
          <p:nvPr/>
        </p:nvSpPr>
        <p:spPr>
          <a:xfrm>
            <a:off x="2054088" y="1921564"/>
            <a:ext cx="2676939" cy="139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client hello:</a:t>
            </a:r>
          </a:p>
          <a:p>
            <a:pPr marL="285750" indent="-220663">
              <a:lnSpc>
                <a:spcPct val="90000"/>
              </a:lnSpc>
              <a:buClr>
                <a:srgbClr val="0012A0"/>
              </a:buClr>
              <a:buFont typeface="Wingdings" pitchFamily="2" charset="2"/>
              <a:buChar char="§"/>
            </a:pPr>
            <a:r>
              <a:rPr lang="en-US" dirty="0"/>
              <a:t>supported cipher suites</a:t>
            </a:r>
          </a:p>
          <a:p>
            <a:pPr marL="285750" indent="-220663">
              <a:lnSpc>
                <a:spcPct val="90000"/>
              </a:lnSpc>
              <a:buClr>
                <a:srgbClr val="0012A0"/>
              </a:buClr>
              <a:buFont typeface="Wingdings" pitchFamily="2" charset="2"/>
              <a:buChar char="§"/>
            </a:pPr>
            <a:r>
              <a:rPr lang="en-US" dirty="0"/>
              <a:t>DH key agreement protocol, parameters</a:t>
            </a:r>
          </a:p>
          <a:p>
            <a:pPr marL="285750" indent="-220663">
              <a:lnSpc>
                <a:spcPct val="90000"/>
              </a:lnSpc>
              <a:buClr>
                <a:srgbClr val="0012A0"/>
              </a:buClr>
              <a:buFont typeface="Wingdings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application data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33401A1E-798A-B043-A313-16D3E1D0D4E3}"/>
              </a:ext>
            </a:extLst>
          </p:cNvPr>
          <p:cNvGrpSpPr/>
          <p:nvPr/>
        </p:nvGrpSpPr>
        <p:grpSpPr>
          <a:xfrm>
            <a:off x="2020957" y="3597969"/>
            <a:ext cx="2683565" cy="1437857"/>
            <a:chOff x="8382000" y="2670313"/>
            <a:chExt cx="2683565" cy="1437857"/>
          </a:xfrm>
        </p:grpSpPr>
        <p:sp>
          <p:nvSpPr>
            <p:cNvPr id="79" name="Rectangle 79">
              <a:extLst>
                <a:ext uri="{FF2B5EF4-FFF2-40B4-BE49-F238E27FC236}">
                  <a16:creationId xmlns:a16="http://schemas.microsoft.com/office/drawing/2014/main" id="{929B3F4D-DC3B-524F-832B-72A27F4E7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6484" y="3407153"/>
              <a:ext cx="593334" cy="3555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charset="0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AE9F0B4-D415-2D4C-8FE9-1E41596DEA9F}"/>
                </a:ext>
              </a:extLst>
            </p:cNvPr>
            <p:cNvSpPr/>
            <p:nvPr/>
          </p:nvSpPr>
          <p:spPr>
            <a:xfrm>
              <a:off x="8382000" y="2683565"/>
              <a:ext cx="2683565" cy="142460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1876DC1-8D84-6748-BD43-CDCAB74776FE}"/>
                </a:ext>
              </a:extLst>
            </p:cNvPr>
            <p:cNvSpPr txBox="1"/>
            <p:nvPr/>
          </p:nvSpPr>
          <p:spPr>
            <a:xfrm>
              <a:off x="8382000" y="2670313"/>
              <a:ext cx="2670313" cy="13973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server hello:</a:t>
              </a:r>
            </a:p>
            <a:p>
              <a:pPr marL="285750" indent="-220663">
                <a:lnSpc>
                  <a:spcPct val="90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dirty="0"/>
                <a:t>selected cipher suite</a:t>
              </a:r>
            </a:p>
            <a:p>
              <a:pPr marL="285750" indent="-220663">
                <a:lnSpc>
                  <a:spcPct val="90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dirty="0"/>
                <a:t>DH key agreement protocol, parameters</a:t>
              </a:r>
            </a:p>
            <a:p>
              <a:pPr marL="285750" indent="-220663">
                <a:lnSpc>
                  <a:spcPct val="90000"/>
                </a:lnSpc>
                <a:buClr>
                  <a:srgbClr val="0012A0"/>
                </a:buClr>
                <a:buFont typeface="Wingdings" pitchFamily="2" charset="2"/>
                <a:buChar char="§"/>
              </a:pPr>
              <a:r>
                <a:rPr lang="en-US" dirty="0">
                  <a:solidFill>
                    <a:srgbClr val="C00000"/>
                  </a:solidFill>
                </a:rPr>
                <a:t>application data (reply)</a:t>
              </a: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3C5895EB-3741-A047-8065-8814A15AE75E}"/>
              </a:ext>
            </a:extLst>
          </p:cNvPr>
          <p:cNvSpPr txBox="1"/>
          <p:nvPr/>
        </p:nvSpPr>
        <p:spPr>
          <a:xfrm>
            <a:off x="980662" y="5346318"/>
            <a:ext cx="940904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dirty="0"/>
              <a:t>client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5AAEDA9-73ED-5A45-B4A9-823B5C3F169C}"/>
              </a:ext>
            </a:extLst>
          </p:cNvPr>
          <p:cNvSpPr txBox="1"/>
          <p:nvPr/>
        </p:nvSpPr>
        <p:spPr>
          <a:xfrm>
            <a:off x="5473148" y="5366196"/>
            <a:ext cx="1013792" cy="40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dirty="0"/>
              <a:t>server </a:t>
            </a:r>
          </a:p>
        </p:txBody>
      </p:sp>
      <p:sp>
        <p:nvSpPr>
          <p:cNvPr id="94" name="Content Placeholder 2">
            <a:extLst>
              <a:ext uri="{FF2B5EF4-FFF2-40B4-BE49-F238E27FC236}">
                <a16:creationId xmlns:a16="http://schemas.microsoft.com/office/drawing/2014/main" id="{58702B9F-F007-BD45-B451-CDED71CA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4140" y="1430821"/>
            <a:ext cx="4929807" cy="4875557"/>
          </a:xfrm>
        </p:spPr>
        <p:txBody>
          <a:bodyPr>
            <a:normAutofit/>
          </a:bodyPr>
          <a:lstStyle/>
          <a:p>
            <a:r>
              <a:rPr lang="en-US" dirty="0"/>
              <a:t>initial hello message contains encrypted application data!</a:t>
            </a:r>
          </a:p>
          <a:p>
            <a:pPr marL="641350" indent="-236538">
              <a:buFont typeface="Arial" panose="020B0604020202020204" pitchFamily="34" charset="0"/>
              <a:buChar char="•"/>
            </a:pPr>
            <a:r>
              <a:rPr lang="en-US" sz="2400" dirty="0"/>
              <a:t>“resuming” earlier connection between client and server </a:t>
            </a:r>
          </a:p>
          <a:p>
            <a:pPr marL="641350" indent="-236538">
              <a:buFont typeface="Arial" panose="020B0604020202020204" pitchFamily="34" charset="0"/>
              <a:buChar char="•"/>
            </a:pPr>
            <a:r>
              <a:rPr lang="en-US" sz="2400" dirty="0"/>
              <a:t>application data encrypted using “resumption master secret” from earlier connection</a:t>
            </a:r>
          </a:p>
          <a:p>
            <a:pPr indent="-234950"/>
            <a:r>
              <a:rPr lang="en-US" dirty="0"/>
              <a:t>vulnerable to replay attacks!</a:t>
            </a:r>
          </a:p>
          <a:p>
            <a:pPr marL="641350" indent="-236538">
              <a:buFont typeface="Arial" panose="020B0604020202020204" pitchFamily="34" charset="0"/>
              <a:buChar char="•"/>
            </a:pPr>
            <a:r>
              <a:rPr lang="en-US" sz="2400" dirty="0"/>
              <a:t>maybe OK for get HTTP GET or client requests not modifying server state</a:t>
            </a:r>
          </a:p>
        </p:txBody>
      </p:sp>
    </p:spTree>
    <p:extLst>
      <p:ext uri="{BB962C8B-B14F-4D97-AF65-F5344CB8AC3E}">
        <p14:creationId xmlns:p14="http://schemas.microsoft.com/office/powerpoint/2010/main" val="31898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931678" y="1505140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message integrity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TCP connections: TLS</a:t>
            </a:r>
          </a:p>
          <a:p>
            <a:pPr indent="-287338">
              <a:buClr>
                <a:srgbClr val="0012A0"/>
              </a:buClr>
            </a:pPr>
            <a:r>
              <a:rPr lang="en-US" sz="3600" dirty="0"/>
              <a:t>Network layer security: IPsec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in wireless and mobile networks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66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E75DA-960F-9E42-A5A3-3B8B45FCB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016" y="1371600"/>
            <a:ext cx="10850217" cy="1965960"/>
          </a:xfrm>
        </p:spPr>
        <p:txBody>
          <a:bodyPr>
            <a:normAutofit/>
          </a:bodyPr>
          <a:lstStyle/>
          <a:p>
            <a:r>
              <a:rPr lang="en-US" sz="3100" dirty="0"/>
              <a:t>provides datagram-level encryption, authentication, integrity</a:t>
            </a:r>
          </a:p>
          <a:p>
            <a:pPr lvl="1"/>
            <a:r>
              <a:rPr lang="en-US" sz="2700" dirty="0"/>
              <a:t>for both user traffic and control traffic (e.g., BGP, DNS messages)</a:t>
            </a:r>
          </a:p>
          <a:p>
            <a:r>
              <a:rPr lang="en-US" sz="3100" dirty="0"/>
              <a:t>two “modes”:</a:t>
            </a:r>
          </a:p>
          <a:p>
            <a:pPr marL="130175" indent="0">
              <a:buNone/>
            </a:pP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3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IP Sec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573CB3-64BF-DB4E-9011-11A11037F1AA}"/>
              </a:ext>
            </a:extLst>
          </p:cNvPr>
          <p:cNvSpPr txBox="1"/>
          <p:nvPr/>
        </p:nvSpPr>
        <p:spPr>
          <a:xfrm>
            <a:off x="1470993" y="4681977"/>
            <a:ext cx="3856382" cy="1166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800" dirty="0">
                <a:solidFill>
                  <a:srgbClr val="C00000"/>
                </a:solidFill>
              </a:rPr>
              <a:t>transport mode: </a:t>
            </a:r>
          </a:p>
          <a:p>
            <a:pPr marL="287338" indent="-222250">
              <a:lnSpc>
                <a:spcPct val="85000"/>
              </a:lnSpc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i="1" dirty="0">
                <a:solidFill>
                  <a:srgbClr val="0012A0"/>
                </a:solidFill>
              </a:rPr>
              <a:t>only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 datagram </a:t>
            </a:r>
            <a:r>
              <a:rPr lang="en-US" sz="2400" i="1" dirty="0">
                <a:solidFill>
                  <a:srgbClr val="0012A0"/>
                </a:solidFill>
              </a:rPr>
              <a:t>payload</a:t>
            </a:r>
            <a:r>
              <a:rPr lang="en-US" sz="2400" dirty="0"/>
              <a:t> is encrypted, authenticated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92BC05-B609-5E41-B728-096F53B746FD}"/>
              </a:ext>
            </a:extLst>
          </p:cNvPr>
          <p:cNvSpPr/>
          <p:nvPr/>
        </p:nvSpPr>
        <p:spPr>
          <a:xfrm>
            <a:off x="6188765" y="4093770"/>
            <a:ext cx="4717774" cy="2172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tunnel mode: </a:t>
            </a:r>
          </a:p>
          <a:p>
            <a:pPr marL="285750" indent="-220663">
              <a:lnSpc>
                <a:spcPct val="85000"/>
              </a:lnSpc>
              <a:spcBef>
                <a:spcPts val="600"/>
              </a:spcBef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 dirty="0"/>
              <a:t>entire datagram is encrypted, authenticated</a:t>
            </a:r>
          </a:p>
          <a:p>
            <a:pPr marL="285750" indent="-220663">
              <a:lnSpc>
                <a:spcPct val="85000"/>
              </a:lnSpc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2400" dirty="0"/>
              <a:t>encrypted datagram encapsulated in new datagram with new IP header, tunneled to destination</a:t>
            </a:r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ADDFE080-966A-8641-9BE1-AE22D314AFD8}"/>
              </a:ext>
            </a:extLst>
          </p:cNvPr>
          <p:cNvGrpSpPr/>
          <p:nvPr/>
        </p:nvGrpSpPr>
        <p:grpSpPr>
          <a:xfrm>
            <a:off x="5943602" y="2769704"/>
            <a:ext cx="4841859" cy="1089162"/>
            <a:chOff x="5943602" y="2769704"/>
            <a:chExt cx="4841859" cy="1089162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14E20BA2-5A30-9E42-BEA5-46DC9B6477B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8079996" y="2940636"/>
              <a:ext cx="506067" cy="1330393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9AE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CCAC4CF-B9CD-DB4D-99A9-B6AF032C18A5}"/>
                </a:ext>
              </a:extLst>
            </p:cNvPr>
            <p:cNvGrpSpPr/>
            <p:nvPr/>
          </p:nvGrpSpPr>
          <p:grpSpPr>
            <a:xfrm>
              <a:off x="5943602" y="2769704"/>
              <a:ext cx="1681218" cy="980660"/>
              <a:chOff x="6049618" y="2769704"/>
              <a:chExt cx="1681218" cy="980660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654F112-25E5-0945-9EB7-D53617CD32AF}"/>
                  </a:ext>
                </a:extLst>
              </p:cNvPr>
              <p:cNvCxnSpPr>
                <a:endCxn id="14" idx="9"/>
              </p:cNvCxnSpPr>
              <p:nvPr/>
            </p:nvCxnSpPr>
            <p:spPr>
              <a:xfrm>
                <a:off x="6645292" y="3188175"/>
                <a:ext cx="781512" cy="3585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469CF614-B510-1B47-A18F-FC95BC06D323}"/>
                  </a:ext>
                </a:extLst>
              </p:cNvPr>
              <p:cNvGrpSpPr/>
              <p:nvPr/>
            </p:nvGrpSpPr>
            <p:grpSpPr>
              <a:xfrm>
                <a:off x="7124700" y="3417997"/>
                <a:ext cx="606136" cy="332367"/>
                <a:chOff x="7493876" y="2774731"/>
                <a:chExt cx="1481958" cy="894622"/>
              </a:xfrm>
            </p:grpSpPr>
            <p:sp>
              <p:nvSpPr>
                <p:cNvPr id="8" name="Freeform 7">
                  <a:extLst>
                    <a:ext uri="{FF2B5EF4-FFF2-40B4-BE49-F238E27FC236}">
                      <a16:creationId xmlns:a16="http://schemas.microsoft.com/office/drawing/2014/main" id="{24575021-E1EF-B74C-854B-B558B2CCDE1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E423A64-C38A-EE48-AC51-530692CDD759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6D703D38-4520-6D4B-98BA-E02BCBF7D5CA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11" name="Freeform 10">
                    <a:extLst>
                      <a:ext uri="{FF2B5EF4-FFF2-40B4-BE49-F238E27FC236}">
                        <a16:creationId xmlns:a16="http://schemas.microsoft.com/office/drawing/2014/main" id="{F3154BDF-A977-C44E-BAFA-B438903A17F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" name="Freeform 11">
                    <a:extLst>
                      <a:ext uri="{FF2B5EF4-FFF2-40B4-BE49-F238E27FC236}">
                        <a16:creationId xmlns:a16="http://schemas.microsoft.com/office/drawing/2014/main" id="{3B56605F-E424-7947-AACE-63CB7FDB4132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3" name="Freeform 12">
                    <a:extLst>
                      <a:ext uri="{FF2B5EF4-FFF2-40B4-BE49-F238E27FC236}">
                        <a16:creationId xmlns:a16="http://schemas.microsoft.com/office/drawing/2014/main" id="{C12C5A52-8947-FC49-BB36-076F264D475C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4" name="Freeform 13">
                    <a:extLst>
                      <a:ext uri="{FF2B5EF4-FFF2-40B4-BE49-F238E27FC236}">
                        <a16:creationId xmlns:a16="http://schemas.microsoft.com/office/drawing/2014/main" id="{7390FDBA-6052-5F40-A3EE-4F48A9EFA97F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8" name="Group 542">
                <a:extLst>
                  <a:ext uri="{FF2B5EF4-FFF2-40B4-BE49-F238E27FC236}">
                    <a16:creationId xmlns:a16="http://schemas.microsoft.com/office/drawing/2014/main" id="{1C4F3015-F821-EC4A-8824-6B80D22099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49618" y="2769704"/>
                <a:ext cx="720837" cy="645768"/>
                <a:chOff x="-44" y="1473"/>
                <a:chExt cx="981" cy="1105"/>
              </a:xfrm>
            </p:grpSpPr>
            <p:pic>
              <p:nvPicPr>
                <p:cNvPr id="19" name="Picture 529" descr="desktop_computer_stylized_medium">
                  <a:extLst>
                    <a:ext uri="{FF2B5EF4-FFF2-40B4-BE49-F238E27FC236}">
                      <a16:creationId xmlns:a16="http://schemas.microsoft.com/office/drawing/2014/main" id="{B4A218B7-E585-A542-B8AE-0035B8F1441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0" name="Freeform 530">
                  <a:extLst>
                    <a:ext uri="{FF2B5EF4-FFF2-40B4-BE49-F238E27FC236}">
                      <a16:creationId xmlns:a16="http://schemas.microsoft.com/office/drawing/2014/main" id="{6B93B8A7-EC13-1F4D-A7BC-566E965802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722 w 356"/>
                    <a:gd name="T3" fmla="*/ 36 h 368"/>
                    <a:gd name="T4" fmla="*/ 856 w 356"/>
                    <a:gd name="T5" fmla="*/ 765 h 368"/>
                    <a:gd name="T6" fmla="*/ 189 w 356"/>
                    <a:gd name="T7" fmla="*/ 957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B050F89-D418-D448-9E4C-F6EE2C0E8D48}"/>
                </a:ext>
              </a:extLst>
            </p:cNvPr>
            <p:cNvGrpSpPr/>
            <p:nvPr/>
          </p:nvGrpSpPr>
          <p:grpSpPr>
            <a:xfrm flipH="1">
              <a:off x="9104243" y="2789583"/>
              <a:ext cx="1681218" cy="980660"/>
              <a:chOff x="6049618" y="2769704"/>
              <a:chExt cx="1681218" cy="980660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E4CAEDFE-5BCE-6B43-AC71-87755DEC1C69}"/>
                  </a:ext>
                </a:extLst>
              </p:cNvPr>
              <p:cNvCxnSpPr>
                <a:endCxn id="69" idx="9"/>
              </p:cNvCxnSpPr>
              <p:nvPr/>
            </p:nvCxnSpPr>
            <p:spPr>
              <a:xfrm>
                <a:off x="6645292" y="3188175"/>
                <a:ext cx="781512" cy="35856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1811847D-A970-9443-B7D2-72AC5D9B1BA0}"/>
                  </a:ext>
                </a:extLst>
              </p:cNvPr>
              <p:cNvGrpSpPr/>
              <p:nvPr/>
            </p:nvGrpSpPr>
            <p:grpSpPr>
              <a:xfrm>
                <a:off x="7124700" y="3417997"/>
                <a:ext cx="606136" cy="332367"/>
                <a:chOff x="7493876" y="2774731"/>
                <a:chExt cx="1481958" cy="894622"/>
              </a:xfrm>
            </p:grpSpPr>
            <p:sp>
              <p:nvSpPr>
                <p:cNvPr id="63" name="Freeform 62">
                  <a:extLst>
                    <a:ext uri="{FF2B5EF4-FFF2-40B4-BE49-F238E27FC236}">
                      <a16:creationId xmlns:a16="http://schemas.microsoft.com/office/drawing/2014/main" id="{B366F0C3-D84C-1B40-8469-120A8C080073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     </a:t>
                  </a:r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57EB0FBE-636E-A546-8091-4FBBC9BF1A7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              </a:t>
                  </a:r>
                </a:p>
              </p:txBody>
            </p:sp>
            <p:grpSp>
              <p:nvGrpSpPr>
                <p:cNvPr id="65" name="Group 64">
                  <a:extLst>
                    <a:ext uri="{FF2B5EF4-FFF2-40B4-BE49-F238E27FC236}">
                      <a16:creationId xmlns:a16="http://schemas.microsoft.com/office/drawing/2014/main" id="{778360FB-EEF4-2940-9D36-36DE310F905D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66" name="Freeform 65">
                    <a:extLst>
                      <a:ext uri="{FF2B5EF4-FFF2-40B4-BE49-F238E27FC236}">
                        <a16:creationId xmlns:a16="http://schemas.microsoft.com/office/drawing/2014/main" id="{2453C865-DC81-6D4B-ABCB-2846FCE503C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" name="Freeform 66">
                    <a:extLst>
                      <a:ext uri="{FF2B5EF4-FFF2-40B4-BE49-F238E27FC236}">
                        <a16:creationId xmlns:a16="http://schemas.microsoft.com/office/drawing/2014/main" id="{8662D64E-0AE9-E64E-8628-AF46CCE5A27A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8" name="Freeform 67">
                    <a:extLst>
                      <a:ext uri="{FF2B5EF4-FFF2-40B4-BE49-F238E27FC236}">
                        <a16:creationId xmlns:a16="http://schemas.microsoft.com/office/drawing/2014/main" id="{918CF3A8-5656-8442-BB3F-09C80021547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9" name="Freeform 68">
                    <a:extLst>
                      <a:ext uri="{FF2B5EF4-FFF2-40B4-BE49-F238E27FC236}">
                        <a16:creationId xmlns:a16="http://schemas.microsoft.com/office/drawing/2014/main" id="{5524A23D-EA0A-6246-B1E7-4F2EF8987EB8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60" name="Group 542">
                <a:extLst>
                  <a:ext uri="{FF2B5EF4-FFF2-40B4-BE49-F238E27FC236}">
                    <a16:creationId xmlns:a16="http://schemas.microsoft.com/office/drawing/2014/main" id="{22947704-2D5C-B840-B65A-0BC7455D4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49618" y="2769704"/>
                <a:ext cx="720837" cy="645768"/>
                <a:chOff x="-44" y="1473"/>
                <a:chExt cx="981" cy="1105"/>
              </a:xfrm>
            </p:grpSpPr>
            <p:pic>
              <p:nvPicPr>
                <p:cNvPr id="61" name="Picture 529" descr="desktop_computer_stylized_medium">
                  <a:extLst>
                    <a:ext uri="{FF2B5EF4-FFF2-40B4-BE49-F238E27FC236}">
                      <a16:creationId xmlns:a16="http://schemas.microsoft.com/office/drawing/2014/main" id="{3691EF3D-3B9E-8D45-A16D-54C9B0ACDE4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2" name="Freeform 530">
                  <a:extLst>
                    <a:ext uri="{FF2B5EF4-FFF2-40B4-BE49-F238E27FC236}">
                      <a16:creationId xmlns:a16="http://schemas.microsoft.com/office/drawing/2014/main" id="{3C7B9C58-9F63-3F41-9270-A2468F13B9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722 w 356"/>
                    <a:gd name="T3" fmla="*/ 36 h 368"/>
                    <a:gd name="T4" fmla="*/ 856 w 356"/>
                    <a:gd name="T5" fmla="*/ 765 h 368"/>
                    <a:gd name="T6" fmla="*/ 189 w 356"/>
                    <a:gd name="T7" fmla="*/ 957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 cap="flat" cmpd="sng">
                      <a:solidFill>
                        <a:schemeClr val="tx1"/>
                      </a:solidFill>
                      <a:prstDash val="solid"/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5DDDE38-741C-E746-B5BF-21B2066982F8}"/>
                </a:ext>
              </a:extLst>
            </p:cNvPr>
            <p:cNvGrpSpPr/>
            <p:nvPr/>
          </p:nvGrpSpPr>
          <p:grpSpPr>
            <a:xfrm>
              <a:off x="7715977" y="3548786"/>
              <a:ext cx="1285150" cy="185014"/>
              <a:chOff x="1616358" y="2551230"/>
              <a:chExt cx="2138678" cy="218510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A4321BA5-2FBD-9248-8FC5-A60CD7C16E0A}"/>
                  </a:ext>
                </a:extLst>
              </p:cNvPr>
              <p:cNvSpPr/>
              <p:nvPr/>
            </p:nvSpPr>
            <p:spPr>
              <a:xfrm>
                <a:off x="1673508" y="2551230"/>
                <a:ext cx="2027398" cy="218510"/>
              </a:xfrm>
              <a:prstGeom prst="rect">
                <a:avLst/>
              </a:prstGeom>
              <a:gradFill>
                <a:gsLst>
                  <a:gs pos="0">
                    <a:srgbClr val="0012A0"/>
                  </a:gs>
                  <a:gs pos="100000">
                    <a:srgbClr val="0012A0"/>
                  </a:gs>
                  <a:gs pos="52000">
                    <a:srgbClr val="6EBFF0"/>
                  </a:gs>
                </a:gsLst>
                <a:lin ang="16200000" scaled="0"/>
              </a:gra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DA3EB330-152D-4F4B-937A-5933A9E2D50F}"/>
                  </a:ext>
                </a:extLst>
              </p:cNvPr>
              <p:cNvSpPr/>
              <p:nvPr/>
            </p:nvSpPr>
            <p:spPr>
              <a:xfrm>
                <a:off x="1616358" y="2551230"/>
                <a:ext cx="114300" cy="21851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0805F181-49B9-C142-9B51-F857DE897BF7}"/>
                  </a:ext>
                </a:extLst>
              </p:cNvPr>
              <p:cNvSpPr/>
              <p:nvPr/>
            </p:nvSpPr>
            <p:spPr>
              <a:xfrm>
                <a:off x="3643756" y="2559750"/>
                <a:ext cx="111280" cy="209990"/>
              </a:xfrm>
              <a:prstGeom prst="ellipse">
                <a:avLst/>
              </a:prstGeom>
              <a:gradFill flip="none" rotWithShape="1">
                <a:gsLst>
                  <a:gs pos="0">
                    <a:srgbClr val="0012A0">
                      <a:lumMod val="100000"/>
                    </a:srgbClr>
                  </a:gs>
                  <a:gs pos="75000">
                    <a:srgbClr val="66ACD3"/>
                  </a:gs>
                  <a:gs pos="99000">
                    <a:srgbClr val="0012A0"/>
                  </a:gs>
                  <a:gs pos="29000">
                    <a:srgbClr val="6EBFF0"/>
                  </a:gs>
                </a:gsLst>
                <a:lin ang="16200000" scaled="0"/>
                <a:tileRect/>
              </a:gradFill>
              <a:ln w="6350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0D93417B-0185-D242-8A05-91DA57EBFD3E}"/>
                  </a:ext>
                </a:extLst>
              </p:cNvPr>
              <p:cNvSpPr/>
              <p:nvPr/>
            </p:nvSpPr>
            <p:spPr>
              <a:xfrm>
                <a:off x="3491356" y="2551230"/>
                <a:ext cx="209550" cy="218510"/>
              </a:xfrm>
              <a:prstGeom prst="rect">
                <a:avLst/>
              </a:prstGeom>
              <a:gradFill>
                <a:gsLst>
                  <a:gs pos="0">
                    <a:srgbClr val="0012A0"/>
                  </a:gs>
                  <a:gs pos="100000">
                    <a:srgbClr val="0012A0"/>
                  </a:gs>
                  <a:gs pos="52000">
                    <a:srgbClr val="6EBFF0"/>
                  </a:gs>
                </a:gsLst>
                <a:lin ang="16200000" scaled="0"/>
              </a:gradFill>
              <a:ln w="635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37" name="Freeform 8">
            <a:extLst>
              <a:ext uri="{FF2B5EF4-FFF2-40B4-BE49-F238E27FC236}">
                <a16:creationId xmlns:a16="http://schemas.microsoft.com/office/drawing/2014/main" id="{B88EADF6-5835-854B-A410-631A5C1DF737}"/>
              </a:ext>
            </a:extLst>
          </p:cNvPr>
          <p:cNvSpPr>
            <a:spLocks/>
          </p:cNvSpPr>
          <p:nvPr/>
        </p:nvSpPr>
        <p:spPr bwMode="auto">
          <a:xfrm rot="5400000">
            <a:off x="2931526" y="3676128"/>
            <a:ext cx="506067" cy="133039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154F271-87D0-7C47-A4F2-62E2B0FD78A7}"/>
              </a:ext>
            </a:extLst>
          </p:cNvPr>
          <p:cNvGrpSpPr/>
          <p:nvPr/>
        </p:nvGrpSpPr>
        <p:grpSpPr>
          <a:xfrm>
            <a:off x="795132" y="3505196"/>
            <a:ext cx="1681218" cy="980660"/>
            <a:chOff x="6049618" y="2769704"/>
            <a:chExt cx="1681218" cy="980660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69ECC50-1D6A-FE4E-B412-35AE1EB7DAED}"/>
                </a:ext>
              </a:extLst>
            </p:cNvPr>
            <p:cNvCxnSpPr>
              <a:endCxn id="150" idx="9"/>
            </p:cNvCxnSpPr>
            <p:nvPr/>
          </p:nvCxnSpPr>
          <p:spPr>
            <a:xfrm>
              <a:off x="6645292" y="3188175"/>
              <a:ext cx="781512" cy="3585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56970CFE-113F-524E-A271-D0B56F1E4DCD}"/>
                </a:ext>
              </a:extLst>
            </p:cNvPr>
            <p:cNvGrpSpPr/>
            <p:nvPr/>
          </p:nvGrpSpPr>
          <p:grpSpPr>
            <a:xfrm>
              <a:off x="7124700" y="3417997"/>
              <a:ext cx="606136" cy="332367"/>
              <a:chOff x="7493876" y="2774731"/>
              <a:chExt cx="1481958" cy="894622"/>
            </a:xfrm>
          </p:grpSpPr>
          <p:sp>
            <p:nvSpPr>
              <p:cNvPr id="144" name="Freeform 143">
                <a:extLst>
                  <a:ext uri="{FF2B5EF4-FFF2-40B4-BE49-F238E27FC236}">
                    <a16:creationId xmlns:a16="http://schemas.microsoft.com/office/drawing/2014/main" id="{C672BC0C-11BC-AE43-A36C-720372A95C6C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F7D8EBDC-1B3F-D04A-ABF7-F1F8011A446E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3E0C9D8E-6E81-AE48-B276-5C3D4C1174C5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47" name="Freeform 146">
                  <a:extLst>
                    <a:ext uri="{FF2B5EF4-FFF2-40B4-BE49-F238E27FC236}">
                      <a16:creationId xmlns:a16="http://schemas.microsoft.com/office/drawing/2014/main" id="{DFF60AC0-D5B0-B64E-AE9A-940F23337C53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8" name="Freeform 147">
                  <a:extLst>
                    <a:ext uri="{FF2B5EF4-FFF2-40B4-BE49-F238E27FC236}">
                      <a16:creationId xmlns:a16="http://schemas.microsoft.com/office/drawing/2014/main" id="{530B7CED-D36A-D146-8C6D-8F3222A69582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9" name="Freeform 148">
                  <a:extLst>
                    <a:ext uri="{FF2B5EF4-FFF2-40B4-BE49-F238E27FC236}">
                      <a16:creationId xmlns:a16="http://schemas.microsoft.com/office/drawing/2014/main" id="{450884DB-292E-5D43-B1E4-7A972475C1C5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22199CA4-1DF9-774D-A219-054BAAB7B83E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41" name="Group 542">
              <a:extLst>
                <a:ext uri="{FF2B5EF4-FFF2-40B4-BE49-F238E27FC236}">
                  <a16:creationId xmlns:a16="http://schemas.microsoft.com/office/drawing/2014/main" id="{1F53B190-AACE-C347-A601-DF96906103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49618" y="2769704"/>
              <a:ext cx="720837" cy="645768"/>
              <a:chOff x="-44" y="1473"/>
              <a:chExt cx="981" cy="1105"/>
            </a:xfrm>
          </p:grpSpPr>
          <p:pic>
            <p:nvPicPr>
              <p:cNvPr id="142" name="Picture 529" descr="desktop_computer_stylized_medium">
                <a:extLst>
                  <a:ext uri="{FF2B5EF4-FFF2-40B4-BE49-F238E27FC236}">
                    <a16:creationId xmlns:a16="http://schemas.microsoft.com/office/drawing/2014/main" id="{74447E28-A5A4-A447-B88B-5C81E70791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" name="Freeform 530">
                <a:extLst>
                  <a:ext uri="{FF2B5EF4-FFF2-40B4-BE49-F238E27FC236}">
                    <a16:creationId xmlns:a16="http://schemas.microsoft.com/office/drawing/2014/main" id="{63E6D02A-C676-6143-AC61-64B525308E3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9AB21A84-8433-A744-8995-3FF202FC2F08}"/>
              </a:ext>
            </a:extLst>
          </p:cNvPr>
          <p:cNvGrpSpPr/>
          <p:nvPr/>
        </p:nvGrpSpPr>
        <p:grpSpPr>
          <a:xfrm flipH="1">
            <a:off x="3955773" y="3525075"/>
            <a:ext cx="1681218" cy="980660"/>
            <a:chOff x="6049618" y="2769704"/>
            <a:chExt cx="1681218" cy="980660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0698FEC1-99B4-8D49-8878-EE9F93FCD604}"/>
                </a:ext>
              </a:extLst>
            </p:cNvPr>
            <p:cNvCxnSpPr>
              <a:endCxn id="163" idx="9"/>
            </p:cNvCxnSpPr>
            <p:nvPr/>
          </p:nvCxnSpPr>
          <p:spPr>
            <a:xfrm>
              <a:off x="6645292" y="3188175"/>
              <a:ext cx="781512" cy="3585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D54EE5B6-8CEE-C24D-9E77-55CFC6B7EBF7}"/>
                </a:ext>
              </a:extLst>
            </p:cNvPr>
            <p:cNvGrpSpPr/>
            <p:nvPr/>
          </p:nvGrpSpPr>
          <p:grpSpPr>
            <a:xfrm>
              <a:off x="7124700" y="3417997"/>
              <a:ext cx="606136" cy="332367"/>
              <a:chOff x="7493876" y="2774731"/>
              <a:chExt cx="1481958" cy="894622"/>
            </a:xfrm>
          </p:grpSpPr>
          <p:sp>
            <p:nvSpPr>
              <p:cNvPr id="157" name="Freeform 156">
                <a:extLst>
                  <a:ext uri="{FF2B5EF4-FFF2-40B4-BE49-F238E27FC236}">
                    <a16:creationId xmlns:a16="http://schemas.microsoft.com/office/drawing/2014/main" id="{FA697D45-FC0F-8B46-B063-A633921C81C8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CA12577-0F0A-924E-87DB-05AAFDF314FF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159" name="Group 158">
                <a:extLst>
                  <a:ext uri="{FF2B5EF4-FFF2-40B4-BE49-F238E27FC236}">
                    <a16:creationId xmlns:a16="http://schemas.microsoft.com/office/drawing/2014/main" id="{D8F9D064-FCD7-5643-95F2-11F9764C79D3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160" name="Freeform 159">
                  <a:extLst>
                    <a:ext uri="{FF2B5EF4-FFF2-40B4-BE49-F238E27FC236}">
                      <a16:creationId xmlns:a16="http://schemas.microsoft.com/office/drawing/2014/main" id="{08220A6F-F84C-E34B-8703-26B9D645FA3E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1" name="Freeform 160">
                  <a:extLst>
                    <a:ext uri="{FF2B5EF4-FFF2-40B4-BE49-F238E27FC236}">
                      <a16:creationId xmlns:a16="http://schemas.microsoft.com/office/drawing/2014/main" id="{93FE19AB-AF3C-AF42-BECE-EA8F8C8D509D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Freeform 161">
                  <a:extLst>
                    <a:ext uri="{FF2B5EF4-FFF2-40B4-BE49-F238E27FC236}">
                      <a16:creationId xmlns:a16="http://schemas.microsoft.com/office/drawing/2014/main" id="{9458235E-780D-3F47-B8EB-5F49424819F3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Freeform 162">
                  <a:extLst>
                    <a:ext uri="{FF2B5EF4-FFF2-40B4-BE49-F238E27FC236}">
                      <a16:creationId xmlns:a16="http://schemas.microsoft.com/office/drawing/2014/main" id="{9AFFB59D-DA07-0044-B94E-45ABEB1D4F49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54" name="Group 542">
              <a:extLst>
                <a:ext uri="{FF2B5EF4-FFF2-40B4-BE49-F238E27FC236}">
                  <a16:creationId xmlns:a16="http://schemas.microsoft.com/office/drawing/2014/main" id="{303EBD73-22AF-554E-AF0F-5CEB974785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49618" y="2769704"/>
              <a:ext cx="720837" cy="645768"/>
              <a:chOff x="-44" y="1473"/>
              <a:chExt cx="981" cy="1105"/>
            </a:xfrm>
          </p:grpSpPr>
          <p:pic>
            <p:nvPicPr>
              <p:cNvPr id="155" name="Picture 529" descr="desktop_computer_stylized_medium">
                <a:extLst>
                  <a:ext uri="{FF2B5EF4-FFF2-40B4-BE49-F238E27FC236}">
                    <a16:creationId xmlns:a16="http://schemas.microsoft.com/office/drawing/2014/main" id="{DA8EBB88-E178-D147-81B8-46282C81151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56" name="Freeform 530">
                <a:extLst>
                  <a:ext uri="{FF2B5EF4-FFF2-40B4-BE49-F238E27FC236}">
                    <a16:creationId xmlns:a16="http://schemas.microsoft.com/office/drawing/2014/main" id="{B79E9C72-6480-6E40-A2DD-061F96875BE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22 w 356"/>
                  <a:gd name="T3" fmla="*/ 36 h 368"/>
                  <a:gd name="T4" fmla="*/ 856 w 356"/>
                  <a:gd name="T5" fmla="*/ 765 h 368"/>
                  <a:gd name="T6" fmla="*/ 189 w 356"/>
                  <a:gd name="T7" fmla="*/ 95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4FBF839-7AAB-2945-A100-E03CF525DA47}"/>
              </a:ext>
            </a:extLst>
          </p:cNvPr>
          <p:cNvGrpSpPr/>
          <p:nvPr/>
        </p:nvGrpSpPr>
        <p:grpSpPr>
          <a:xfrm>
            <a:off x="1596889" y="3625654"/>
            <a:ext cx="1744188" cy="288737"/>
            <a:chOff x="1596889" y="3055814"/>
            <a:chExt cx="1744188" cy="288737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C85152D4-74C3-EE4F-BD9E-95F04F9F97F2}"/>
                </a:ext>
              </a:extLst>
            </p:cNvPr>
            <p:cNvGrpSpPr/>
            <p:nvPr/>
          </p:nvGrpSpPr>
          <p:grpSpPr>
            <a:xfrm>
              <a:off x="1596889" y="3061114"/>
              <a:ext cx="1060174" cy="276999"/>
              <a:chOff x="2418521" y="3140627"/>
              <a:chExt cx="1060174" cy="276999"/>
            </a:xfrm>
          </p:grpSpPr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24B5617-C9CC-374E-B759-E5A588F2A04B}"/>
                  </a:ext>
                </a:extLst>
              </p:cNvPr>
              <p:cNvSpPr/>
              <p:nvPr/>
            </p:nvSpPr>
            <p:spPr>
              <a:xfrm>
                <a:off x="2418521" y="3187148"/>
                <a:ext cx="1060174" cy="185530"/>
              </a:xfrm>
              <a:prstGeom prst="rect">
                <a:avLst/>
              </a:prstGeom>
              <a:solidFill>
                <a:srgbClr val="0012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F76628DF-7E5A-F04D-940F-07D8396FF85F}"/>
                  </a:ext>
                </a:extLst>
              </p:cNvPr>
              <p:cNvSpPr/>
              <p:nvPr/>
            </p:nvSpPr>
            <p:spPr>
              <a:xfrm>
                <a:off x="2706480" y="3197527"/>
                <a:ext cx="733425" cy="1587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DE6F30FB-9BE9-5A4A-B26D-E6514FFA6757}"/>
                  </a:ext>
                </a:extLst>
              </p:cNvPr>
              <p:cNvSpPr txBox="1"/>
              <p:nvPr/>
            </p:nvSpPr>
            <p:spPr>
              <a:xfrm>
                <a:off x="2750930" y="3140627"/>
                <a:ext cx="6815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solidFill>
                      <a:srgbClr val="0012A0"/>
                    </a:solidFill>
                  </a:rPr>
                  <a:t>payload</a:t>
                </a:r>
                <a:endParaRPr lang="en-US" sz="1100" i="1" dirty="0">
                  <a:solidFill>
                    <a:srgbClr val="0012A0"/>
                  </a:solidFill>
                </a:endParaRPr>
              </a:p>
            </p:txBody>
          </p: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D1761815-C40C-064C-94D5-C8EF205B2F81}"/>
                  </a:ext>
                </a:extLst>
              </p:cNvPr>
              <p:cNvCxnSpPr/>
              <p:nvPr/>
            </p:nvCxnSpPr>
            <p:spPr>
              <a:xfrm>
                <a:off x="2474705" y="3185077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EBA373B1-9E8B-BE44-976A-016C443F9D84}"/>
                  </a:ext>
                </a:extLst>
              </p:cNvPr>
              <p:cNvCxnSpPr/>
              <p:nvPr/>
            </p:nvCxnSpPr>
            <p:spPr>
              <a:xfrm>
                <a:off x="2525505" y="3181902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A11DBAE8-2A7F-254C-90B2-B6475BD2C676}"/>
                  </a:ext>
                </a:extLst>
              </p:cNvPr>
              <p:cNvCxnSpPr/>
              <p:nvPr/>
            </p:nvCxnSpPr>
            <p:spPr>
              <a:xfrm>
                <a:off x="2601705" y="3181902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4CBA3BFA-0586-D74E-9F22-E3C770289342}"/>
                  </a:ext>
                </a:extLst>
              </p:cNvPr>
              <p:cNvCxnSpPr/>
              <p:nvPr/>
            </p:nvCxnSpPr>
            <p:spPr>
              <a:xfrm>
                <a:off x="2658855" y="3178727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Right Arrow 190">
              <a:extLst>
                <a:ext uri="{FF2B5EF4-FFF2-40B4-BE49-F238E27FC236}">
                  <a16:creationId xmlns:a16="http://schemas.microsoft.com/office/drawing/2014/main" id="{F0F81BD7-A275-8B45-B483-677DEE767174}"/>
                </a:ext>
              </a:extLst>
            </p:cNvPr>
            <p:cNvSpPr/>
            <p:nvPr/>
          </p:nvSpPr>
          <p:spPr>
            <a:xfrm>
              <a:off x="2727569" y="3055814"/>
              <a:ext cx="613508" cy="288737"/>
            </a:xfrm>
            <a:prstGeom prst="rightArrow">
              <a:avLst/>
            </a:prstGeom>
            <a:gradFill>
              <a:gsLst>
                <a:gs pos="0">
                  <a:schemeClr val="bg1"/>
                </a:gs>
                <a:gs pos="99000">
                  <a:srgbClr val="0012A0"/>
                </a:gs>
                <a:gs pos="58000">
                  <a:srgbClr val="6EBFF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C81DAD9C-B11E-7E4C-B1D4-50FEE9FD3D2B}"/>
              </a:ext>
            </a:extLst>
          </p:cNvPr>
          <p:cNvGrpSpPr/>
          <p:nvPr/>
        </p:nvGrpSpPr>
        <p:grpSpPr>
          <a:xfrm>
            <a:off x="1889212" y="3652032"/>
            <a:ext cx="749300" cy="222250"/>
            <a:chOff x="2066925" y="3086100"/>
            <a:chExt cx="749300" cy="222250"/>
          </a:xfrm>
        </p:grpSpPr>
        <p:sp>
          <p:nvSpPr>
            <p:cNvPr id="180" name="Rounded Rectangle 179">
              <a:extLst>
                <a:ext uri="{FF2B5EF4-FFF2-40B4-BE49-F238E27FC236}">
                  <a16:creationId xmlns:a16="http://schemas.microsoft.com/office/drawing/2014/main" id="{7B63C554-F8BB-914B-BBC9-73A76795DDA4}"/>
                </a:ext>
              </a:extLst>
            </p:cNvPr>
            <p:cNvSpPr/>
            <p:nvPr/>
          </p:nvSpPr>
          <p:spPr>
            <a:xfrm>
              <a:off x="2066925" y="3092450"/>
              <a:ext cx="749300" cy="215900"/>
            </a:xfrm>
            <a:prstGeom prst="roundRect">
              <a:avLst/>
            </a:prstGeom>
            <a:solidFill>
              <a:schemeClr val="bg1">
                <a:alpha val="83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ABDE7371-0052-4946-BCF2-B3C5AE34BC52}"/>
                </a:ext>
              </a:extLst>
            </p:cNvPr>
            <p:cNvCxnSpPr/>
            <p:nvPr/>
          </p:nvCxnSpPr>
          <p:spPr>
            <a:xfrm flipH="1">
              <a:off x="2098675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015DDBCC-875A-2B45-BFA3-531D564C016F}"/>
                </a:ext>
              </a:extLst>
            </p:cNvPr>
            <p:cNvCxnSpPr/>
            <p:nvPr/>
          </p:nvCxnSpPr>
          <p:spPr>
            <a:xfrm flipH="1">
              <a:off x="2190750" y="3086100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02D6003-527B-524D-AED8-D67D4BA07A07}"/>
                </a:ext>
              </a:extLst>
            </p:cNvPr>
            <p:cNvCxnSpPr/>
            <p:nvPr/>
          </p:nvCxnSpPr>
          <p:spPr>
            <a:xfrm flipH="1">
              <a:off x="2282825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4B601CA-4EB8-7E44-B4A6-4D550673F9BE}"/>
                </a:ext>
              </a:extLst>
            </p:cNvPr>
            <p:cNvCxnSpPr/>
            <p:nvPr/>
          </p:nvCxnSpPr>
          <p:spPr>
            <a:xfrm flipH="1">
              <a:off x="2374900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2ABDA2B9-BAAB-124C-9413-F5CD374D8F77}"/>
                </a:ext>
              </a:extLst>
            </p:cNvPr>
            <p:cNvCxnSpPr/>
            <p:nvPr/>
          </p:nvCxnSpPr>
          <p:spPr>
            <a:xfrm flipH="1">
              <a:off x="2466975" y="3086100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044783D-8E72-CE48-ACE0-6A9DD70D1495}"/>
                </a:ext>
              </a:extLst>
            </p:cNvPr>
            <p:cNvCxnSpPr/>
            <p:nvPr/>
          </p:nvCxnSpPr>
          <p:spPr>
            <a:xfrm flipH="1">
              <a:off x="2559050" y="3086100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F44FC8C9-8FCF-E440-9975-62F8CAA13B14}"/>
                </a:ext>
              </a:extLst>
            </p:cNvPr>
            <p:cNvCxnSpPr/>
            <p:nvPr/>
          </p:nvCxnSpPr>
          <p:spPr>
            <a:xfrm flipH="1">
              <a:off x="2651125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7D9D21C7-F384-7D40-8D53-8B4AE98209F8}"/>
                </a:ext>
              </a:extLst>
            </p:cNvPr>
            <p:cNvCxnSpPr/>
            <p:nvPr/>
          </p:nvCxnSpPr>
          <p:spPr>
            <a:xfrm flipH="1">
              <a:off x="2736850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CB6C3B58-5506-0645-9AF9-B1C7FEE9AFF8}"/>
              </a:ext>
            </a:extLst>
          </p:cNvPr>
          <p:cNvGrpSpPr/>
          <p:nvPr/>
        </p:nvGrpSpPr>
        <p:grpSpPr>
          <a:xfrm>
            <a:off x="6745359" y="2651620"/>
            <a:ext cx="1744188" cy="288737"/>
            <a:chOff x="1596889" y="3055814"/>
            <a:chExt cx="1744188" cy="288737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F2B8D7CF-0A3F-EC45-938C-C9D0E6AA5830}"/>
                </a:ext>
              </a:extLst>
            </p:cNvPr>
            <p:cNvGrpSpPr/>
            <p:nvPr/>
          </p:nvGrpSpPr>
          <p:grpSpPr>
            <a:xfrm>
              <a:off x="1596889" y="3061114"/>
              <a:ext cx="1060174" cy="276999"/>
              <a:chOff x="2418521" y="3140627"/>
              <a:chExt cx="1060174" cy="276999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BDD9945C-957E-7D44-A61B-24C9B3CFF69B}"/>
                  </a:ext>
                </a:extLst>
              </p:cNvPr>
              <p:cNvSpPr/>
              <p:nvPr/>
            </p:nvSpPr>
            <p:spPr>
              <a:xfrm>
                <a:off x="2418521" y="3187148"/>
                <a:ext cx="1060174" cy="185530"/>
              </a:xfrm>
              <a:prstGeom prst="rect">
                <a:avLst/>
              </a:prstGeom>
              <a:solidFill>
                <a:srgbClr val="0012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23D9B710-1640-AD40-A5AA-3C6FC8D5C570}"/>
                  </a:ext>
                </a:extLst>
              </p:cNvPr>
              <p:cNvSpPr/>
              <p:nvPr/>
            </p:nvSpPr>
            <p:spPr>
              <a:xfrm>
                <a:off x="2706480" y="3197527"/>
                <a:ext cx="733425" cy="1587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2421D4F2-FFEC-9145-8E7A-18B871660902}"/>
                  </a:ext>
                </a:extLst>
              </p:cNvPr>
              <p:cNvSpPr txBox="1"/>
              <p:nvPr/>
            </p:nvSpPr>
            <p:spPr>
              <a:xfrm>
                <a:off x="2750930" y="3140627"/>
                <a:ext cx="6815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solidFill>
                      <a:srgbClr val="0012A0"/>
                    </a:solidFill>
                  </a:rPr>
                  <a:t>payload</a:t>
                </a:r>
                <a:endParaRPr lang="en-US" sz="1100" i="1" dirty="0">
                  <a:solidFill>
                    <a:srgbClr val="0012A0"/>
                  </a:solidFill>
                </a:endParaRPr>
              </a:p>
            </p:txBody>
          </p: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B4ED4815-0AB2-2547-8691-6F35AD39CC8C}"/>
                  </a:ext>
                </a:extLst>
              </p:cNvPr>
              <p:cNvCxnSpPr/>
              <p:nvPr/>
            </p:nvCxnSpPr>
            <p:spPr>
              <a:xfrm>
                <a:off x="2474705" y="3185077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1CC9C6AF-1976-0141-B4E2-F4180F0E7C9F}"/>
                  </a:ext>
                </a:extLst>
              </p:cNvPr>
              <p:cNvCxnSpPr/>
              <p:nvPr/>
            </p:nvCxnSpPr>
            <p:spPr>
              <a:xfrm>
                <a:off x="2525505" y="3181902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AB63FBC0-0BD3-6F42-90A6-1849FFF1961F}"/>
                  </a:ext>
                </a:extLst>
              </p:cNvPr>
              <p:cNvCxnSpPr/>
              <p:nvPr/>
            </p:nvCxnSpPr>
            <p:spPr>
              <a:xfrm>
                <a:off x="2601705" y="3181902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E07AE5E7-0778-1A49-88FF-ED8318715FE6}"/>
                  </a:ext>
                </a:extLst>
              </p:cNvPr>
              <p:cNvCxnSpPr/>
              <p:nvPr/>
            </p:nvCxnSpPr>
            <p:spPr>
              <a:xfrm>
                <a:off x="2658855" y="3178727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5" name="Right Arrow 194">
              <a:extLst>
                <a:ext uri="{FF2B5EF4-FFF2-40B4-BE49-F238E27FC236}">
                  <a16:creationId xmlns:a16="http://schemas.microsoft.com/office/drawing/2014/main" id="{2E55176C-A45D-DF4D-8A60-73DECEE081D8}"/>
                </a:ext>
              </a:extLst>
            </p:cNvPr>
            <p:cNvSpPr/>
            <p:nvPr/>
          </p:nvSpPr>
          <p:spPr>
            <a:xfrm>
              <a:off x="2727569" y="3055814"/>
              <a:ext cx="613508" cy="288737"/>
            </a:xfrm>
            <a:prstGeom prst="rightArrow">
              <a:avLst/>
            </a:prstGeom>
            <a:gradFill>
              <a:gsLst>
                <a:gs pos="0">
                  <a:schemeClr val="bg1"/>
                </a:gs>
                <a:gs pos="99000">
                  <a:srgbClr val="0012A0"/>
                </a:gs>
                <a:gs pos="58000">
                  <a:srgbClr val="6EBFF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06" name="Right Arrow 205">
            <a:extLst>
              <a:ext uri="{FF2B5EF4-FFF2-40B4-BE49-F238E27FC236}">
                <a16:creationId xmlns:a16="http://schemas.microsoft.com/office/drawing/2014/main" id="{2EE4E256-9324-E143-9C6B-7837E26CF5B4}"/>
              </a:ext>
            </a:extLst>
          </p:cNvPr>
          <p:cNvSpPr/>
          <p:nvPr/>
        </p:nvSpPr>
        <p:spPr>
          <a:xfrm>
            <a:off x="8691048" y="3108820"/>
            <a:ext cx="613508" cy="288737"/>
          </a:xfrm>
          <a:prstGeom prst="rightArrow">
            <a:avLst/>
          </a:prstGeom>
          <a:gradFill>
            <a:gsLst>
              <a:gs pos="0">
                <a:schemeClr val="bg1"/>
              </a:gs>
              <a:gs pos="99000">
                <a:srgbClr val="0012A0"/>
              </a:gs>
              <a:gs pos="58000">
                <a:srgbClr val="6EBFF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E4162931-2654-1C40-B805-4B3DC15EE849}"/>
              </a:ext>
            </a:extLst>
          </p:cNvPr>
          <p:cNvGrpSpPr/>
          <p:nvPr/>
        </p:nvGrpSpPr>
        <p:grpSpPr>
          <a:xfrm>
            <a:off x="7232575" y="3038475"/>
            <a:ext cx="1430955" cy="365894"/>
            <a:chOff x="7219875" y="3091894"/>
            <a:chExt cx="1430955" cy="271200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0693E30F-EB99-744A-A643-BA8CD54419C5}"/>
                </a:ext>
              </a:extLst>
            </p:cNvPr>
            <p:cNvSpPr/>
            <p:nvPr/>
          </p:nvSpPr>
          <p:spPr>
            <a:xfrm>
              <a:off x="7219875" y="3096088"/>
              <a:ext cx="1430955" cy="25346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2284DC6-132B-E542-80A3-B3F242A4E0E0}"/>
                </a:ext>
              </a:extLst>
            </p:cNvPr>
            <p:cNvCxnSpPr/>
            <p:nvPr/>
          </p:nvCxnSpPr>
          <p:spPr>
            <a:xfrm>
              <a:off x="7498944" y="3091894"/>
              <a:ext cx="0" cy="266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54275846-C439-E14A-9D15-E5870F5B377C}"/>
                </a:ext>
              </a:extLst>
            </p:cNvPr>
            <p:cNvCxnSpPr/>
            <p:nvPr/>
          </p:nvCxnSpPr>
          <p:spPr>
            <a:xfrm>
              <a:off x="7273344" y="3096694"/>
              <a:ext cx="0" cy="266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3B4E1BD7-83C8-B34D-A0CF-3DC9ED73B671}"/>
                </a:ext>
              </a:extLst>
            </p:cNvPr>
            <p:cNvCxnSpPr/>
            <p:nvPr/>
          </p:nvCxnSpPr>
          <p:spPr>
            <a:xfrm>
              <a:off x="7321344" y="3094294"/>
              <a:ext cx="0" cy="266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17A53D37-0107-E447-B026-FB75F1CC92B6}"/>
                </a:ext>
              </a:extLst>
            </p:cNvPr>
            <p:cNvCxnSpPr/>
            <p:nvPr/>
          </p:nvCxnSpPr>
          <p:spPr>
            <a:xfrm>
              <a:off x="7423344" y="3091894"/>
              <a:ext cx="0" cy="266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848AD58B-2CA9-1848-8136-929DDC770F6D}"/>
              </a:ext>
            </a:extLst>
          </p:cNvPr>
          <p:cNvGrpSpPr/>
          <p:nvPr/>
        </p:nvGrpSpPr>
        <p:grpSpPr>
          <a:xfrm>
            <a:off x="7564040" y="3084742"/>
            <a:ext cx="1060174" cy="276999"/>
            <a:chOff x="2418521" y="3140627"/>
            <a:chExt cx="1060174" cy="276999"/>
          </a:xfrm>
        </p:grpSpPr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6C60EDEB-4300-AB41-9986-F99E9A60DC2D}"/>
                </a:ext>
              </a:extLst>
            </p:cNvPr>
            <p:cNvSpPr/>
            <p:nvPr/>
          </p:nvSpPr>
          <p:spPr>
            <a:xfrm>
              <a:off x="2418521" y="3187148"/>
              <a:ext cx="1060174" cy="185530"/>
            </a:xfrm>
            <a:prstGeom prst="rect">
              <a:avLst/>
            </a:prstGeom>
            <a:solidFill>
              <a:srgbClr val="0012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AA3D14F8-C2C0-1942-AAB9-0D27DFEA4274}"/>
                </a:ext>
              </a:extLst>
            </p:cNvPr>
            <p:cNvSpPr/>
            <p:nvPr/>
          </p:nvSpPr>
          <p:spPr>
            <a:xfrm>
              <a:off x="2706480" y="3197527"/>
              <a:ext cx="733425" cy="1587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C2A90FB1-6706-3A4F-BBFE-498069E83A46}"/>
                </a:ext>
              </a:extLst>
            </p:cNvPr>
            <p:cNvSpPr txBox="1"/>
            <p:nvPr/>
          </p:nvSpPr>
          <p:spPr>
            <a:xfrm>
              <a:off x="2750930" y="3140627"/>
              <a:ext cx="6815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rgbClr val="0012A0"/>
                  </a:solidFill>
                </a:rPr>
                <a:t>payload</a:t>
              </a:r>
              <a:endParaRPr lang="en-US" sz="1100" i="1" dirty="0">
                <a:solidFill>
                  <a:srgbClr val="0012A0"/>
                </a:solidFill>
              </a:endParaRP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084F05C2-5576-3742-A4F3-7A300C18EE7C}"/>
                </a:ext>
              </a:extLst>
            </p:cNvPr>
            <p:cNvCxnSpPr>
              <a:cxnSpLocks/>
            </p:cNvCxnSpPr>
            <p:nvPr/>
          </p:nvCxnSpPr>
          <p:spPr>
            <a:xfrm>
              <a:off x="2474705" y="3196425"/>
              <a:ext cx="0" cy="166838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24A26B1-D43B-7644-AB0D-E8B93E6849A1}"/>
                </a:ext>
              </a:extLst>
            </p:cNvPr>
            <p:cNvCxnSpPr>
              <a:cxnSpLocks/>
            </p:cNvCxnSpPr>
            <p:nvPr/>
          </p:nvCxnSpPr>
          <p:spPr>
            <a:xfrm>
              <a:off x="2525505" y="3199637"/>
              <a:ext cx="0" cy="15996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269EB996-1998-C44B-9E2F-071294DFF07D}"/>
                </a:ext>
              </a:extLst>
            </p:cNvPr>
            <p:cNvCxnSpPr>
              <a:cxnSpLocks/>
            </p:cNvCxnSpPr>
            <p:nvPr/>
          </p:nvCxnSpPr>
          <p:spPr>
            <a:xfrm>
              <a:off x="2616945" y="3194825"/>
              <a:ext cx="0" cy="15996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D1756B14-A618-4644-AADB-42B672171E69}"/>
                </a:ext>
              </a:extLst>
            </p:cNvPr>
            <p:cNvCxnSpPr>
              <a:cxnSpLocks/>
            </p:cNvCxnSpPr>
            <p:nvPr/>
          </p:nvCxnSpPr>
          <p:spPr>
            <a:xfrm>
              <a:off x="2660259" y="3196429"/>
              <a:ext cx="0" cy="159966"/>
            </a:xfrm>
            <a:prstGeom prst="line">
              <a:avLst/>
            </a:prstGeom>
            <a:ln w="63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34794A70-C767-7C46-ADA2-E0E60DA28AAE}"/>
              </a:ext>
            </a:extLst>
          </p:cNvPr>
          <p:cNvGrpSpPr/>
          <p:nvPr/>
        </p:nvGrpSpPr>
        <p:grpSpPr>
          <a:xfrm>
            <a:off x="7542671" y="3101525"/>
            <a:ext cx="1106157" cy="224519"/>
            <a:chOff x="2044062" y="3084919"/>
            <a:chExt cx="1106157" cy="224519"/>
          </a:xfrm>
        </p:grpSpPr>
        <p:sp>
          <p:nvSpPr>
            <p:cNvPr id="242" name="Rounded Rectangle 241">
              <a:extLst>
                <a:ext uri="{FF2B5EF4-FFF2-40B4-BE49-F238E27FC236}">
                  <a16:creationId xmlns:a16="http://schemas.microsoft.com/office/drawing/2014/main" id="{6650B23A-89BA-1940-B8C3-500EB3D61607}"/>
                </a:ext>
              </a:extLst>
            </p:cNvPr>
            <p:cNvSpPr/>
            <p:nvPr/>
          </p:nvSpPr>
          <p:spPr>
            <a:xfrm>
              <a:off x="2044062" y="3092450"/>
              <a:ext cx="1106157" cy="215900"/>
            </a:xfrm>
            <a:prstGeom prst="roundRect">
              <a:avLst/>
            </a:prstGeom>
            <a:solidFill>
              <a:schemeClr val="bg1">
                <a:alpha val="83000"/>
              </a:schemeClr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FB27433E-EED3-ED41-BE05-8C704F5F5DC3}"/>
                </a:ext>
              </a:extLst>
            </p:cNvPr>
            <p:cNvCxnSpPr/>
            <p:nvPr/>
          </p:nvCxnSpPr>
          <p:spPr>
            <a:xfrm flipH="1">
              <a:off x="2098675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A4996838-AA15-B440-BC8D-124BB6D41640}"/>
                </a:ext>
              </a:extLst>
            </p:cNvPr>
            <p:cNvCxnSpPr/>
            <p:nvPr/>
          </p:nvCxnSpPr>
          <p:spPr>
            <a:xfrm flipH="1">
              <a:off x="2190750" y="3086100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46E859A7-F339-B54B-BD00-1FB8D9513390}"/>
                </a:ext>
              </a:extLst>
            </p:cNvPr>
            <p:cNvCxnSpPr/>
            <p:nvPr/>
          </p:nvCxnSpPr>
          <p:spPr>
            <a:xfrm flipH="1">
              <a:off x="2282825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339ED11-A33B-1E40-88B3-BE3FDA8649FC}"/>
                </a:ext>
              </a:extLst>
            </p:cNvPr>
            <p:cNvCxnSpPr/>
            <p:nvPr/>
          </p:nvCxnSpPr>
          <p:spPr>
            <a:xfrm flipH="1">
              <a:off x="2374900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1E136345-3B81-6C44-ABCC-4CA60BACE6D6}"/>
                </a:ext>
              </a:extLst>
            </p:cNvPr>
            <p:cNvCxnSpPr/>
            <p:nvPr/>
          </p:nvCxnSpPr>
          <p:spPr>
            <a:xfrm flipH="1">
              <a:off x="2466975" y="3086100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F9056E8C-084E-9F43-B23D-FB8E99B599C1}"/>
                </a:ext>
              </a:extLst>
            </p:cNvPr>
            <p:cNvCxnSpPr/>
            <p:nvPr/>
          </p:nvCxnSpPr>
          <p:spPr>
            <a:xfrm flipH="1">
              <a:off x="2559050" y="3086100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7259DDFB-3EEF-9D44-AA4B-0EC4728CD355}"/>
                </a:ext>
              </a:extLst>
            </p:cNvPr>
            <p:cNvCxnSpPr/>
            <p:nvPr/>
          </p:nvCxnSpPr>
          <p:spPr>
            <a:xfrm flipH="1">
              <a:off x="2651125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326856E5-4AD5-BE4D-B500-A7AD5439B70D}"/>
                </a:ext>
              </a:extLst>
            </p:cNvPr>
            <p:cNvCxnSpPr/>
            <p:nvPr/>
          </p:nvCxnSpPr>
          <p:spPr>
            <a:xfrm flipH="1">
              <a:off x="2736850" y="3089275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001DADB0-222C-B24B-8D0D-03760C7F0822}"/>
                </a:ext>
              </a:extLst>
            </p:cNvPr>
            <p:cNvCxnSpPr/>
            <p:nvPr/>
          </p:nvCxnSpPr>
          <p:spPr>
            <a:xfrm flipH="1">
              <a:off x="2814139" y="3084920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F55875F2-F8D1-CE45-8BAC-8744F73D4F68}"/>
                </a:ext>
              </a:extLst>
            </p:cNvPr>
            <p:cNvCxnSpPr/>
            <p:nvPr/>
          </p:nvCxnSpPr>
          <p:spPr>
            <a:xfrm flipH="1">
              <a:off x="2891428" y="3090363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8D1BEB87-E97E-DB4D-BFBB-74F001CDB608}"/>
                </a:ext>
              </a:extLst>
            </p:cNvPr>
            <p:cNvCxnSpPr/>
            <p:nvPr/>
          </p:nvCxnSpPr>
          <p:spPr>
            <a:xfrm flipH="1">
              <a:off x="2968717" y="3089274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118157D5-90E4-7444-8E1F-DBD672AE220E}"/>
                </a:ext>
              </a:extLst>
            </p:cNvPr>
            <p:cNvCxnSpPr/>
            <p:nvPr/>
          </p:nvCxnSpPr>
          <p:spPr>
            <a:xfrm flipH="1">
              <a:off x="3046006" y="3084919"/>
              <a:ext cx="50800" cy="219075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795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0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3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Two IPsec protocols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1D1CD0CA-808A-CE4C-B224-FD9C5A476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4217" y="1409700"/>
            <a:ext cx="11512826" cy="4648200"/>
          </a:xfrm>
        </p:spPr>
        <p:txBody>
          <a:bodyPr>
            <a:normAutofit/>
          </a:bodyPr>
          <a:lstStyle/>
          <a:p>
            <a:pPr indent="-339725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Authentication Header (AH) protocol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[RFC 4302]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provides source authentication &amp; data integrity but 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not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confidentiality</a:t>
            </a:r>
            <a:endParaRPr lang="en-US" sz="2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indent="-339725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Encapsulation Security Protocol (ESP) </a:t>
            </a:r>
            <a:r>
              <a:rPr lang="en-US" sz="240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[RFC 4303]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provides source authentication, data integrity, </a:t>
            </a:r>
            <a:r>
              <a:rPr 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and confidentiality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more widely used than AH</a:t>
            </a:r>
          </a:p>
        </p:txBody>
      </p:sp>
    </p:spTree>
    <p:extLst>
      <p:ext uri="{BB962C8B-B14F-4D97-AF65-F5344CB8AC3E}">
        <p14:creationId xmlns:p14="http://schemas.microsoft.com/office/powerpoint/2010/main" val="42968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3D4DFD4A-11BF-1D45-8B30-8DB0138CD137}"/>
              </a:ext>
            </a:extLst>
          </p:cNvPr>
          <p:cNvGrpSpPr/>
          <p:nvPr/>
        </p:nvGrpSpPr>
        <p:grpSpPr>
          <a:xfrm>
            <a:off x="4412974" y="4461518"/>
            <a:ext cx="2075622" cy="462165"/>
            <a:chOff x="5075582" y="4872335"/>
            <a:chExt cx="2075622" cy="462165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65E93B6-9CDC-5143-84AB-38E846F49DB1}"/>
                </a:ext>
              </a:extLst>
            </p:cNvPr>
            <p:cNvGrpSpPr/>
            <p:nvPr/>
          </p:nvGrpSpPr>
          <p:grpSpPr>
            <a:xfrm>
              <a:off x="5075582" y="4896928"/>
              <a:ext cx="2075622" cy="437572"/>
              <a:chOff x="5049078" y="4896928"/>
              <a:chExt cx="2075622" cy="437572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507A4581-6CDE-F444-A2B2-E64F0F6448DB}"/>
                  </a:ext>
                </a:extLst>
              </p:cNvPr>
              <p:cNvCxnSpPr/>
              <p:nvPr/>
            </p:nvCxnSpPr>
            <p:spPr>
              <a:xfrm>
                <a:off x="5049078" y="4896928"/>
                <a:ext cx="0" cy="437322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7132BA6B-88D0-CF4D-968C-D65925A67EFC}"/>
                  </a:ext>
                </a:extLst>
              </p:cNvPr>
              <p:cNvCxnSpPr/>
              <p:nvPr/>
            </p:nvCxnSpPr>
            <p:spPr>
              <a:xfrm>
                <a:off x="7124700" y="4897178"/>
                <a:ext cx="0" cy="437322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C3ADA45E-C6EB-3447-8BEB-9BCF74056209}"/>
                  </a:ext>
                </a:extLst>
              </p:cNvPr>
              <p:cNvCxnSpPr/>
              <p:nvPr/>
            </p:nvCxnSpPr>
            <p:spPr>
              <a:xfrm>
                <a:off x="5049078" y="5088835"/>
                <a:ext cx="2075622" cy="0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E7F0EA5-09A6-6842-884F-3E684CFAD883}"/>
                </a:ext>
              </a:extLst>
            </p:cNvPr>
            <p:cNvSpPr txBox="1"/>
            <p:nvPr/>
          </p:nvSpPr>
          <p:spPr>
            <a:xfrm>
              <a:off x="5844208" y="4872335"/>
              <a:ext cx="501419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SA</a:t>
              </a:r>
            </a:p>
          </p:txBody>
        </p:sp>
      </p:grpSp>
      <p:sp>
        <p:nvSpPr>
          <p:cNvPr id="79" name="Freeform 296">
            <a:extLst>
              <a:ext uri="{FF2B5EF4-FFF2-40B4-BE49-F238E27FC236}">
                <a16:creationId xmlns:a16="http://schemas.microsoft.com/office/drawing/2014/main" id="{B6B47B2B-E669-7641-BD1F-EF8AD0999924}"/>
              </a:ext>
            </a:extLst>
          </p:cNvPr>
          <p:cNvSpPr>
            <a:spLocks/>
          </p:cNvSpPr>
          <p:nvPr/>
        </p:nvSpPr>
        <p:spPr bwMode="auto">
          <a:xfrm flipH="1">
            <a:off x="6417911" y="3939027"/>
            <a:ext cx="2272749" cy="733284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/>
              </a:rPr>
              <a:t>             </a:t>
            </a:r>
          </a:p>
        </p:txBody>
      </p:sp>
      <p:sp>
        <p:nvSpPr>
          <p:cNvPr id="78" name="Freeform 296">
            <a:extLst>
              <a:ext uri="{FF2B5EF4-FFF2-40B4-BE49-F238E27FC236}">
                <a16:creationId xmlns:a16="http://schemas.microsoft.com/office/drawing/2014/main" id="{80FB4D7C-907B-9B45-9C13-DF3038D7097F}"/>
              </a:ext>
            </a:extLst>
          </p:cNvPr>
          <p:cNvSpPr>
            <a:spLocks/>
          </p:cNvSpPr>
          <p:nvPr/>
        </p:nvSpPr>
        <p:spPr bwMode="auto">
          <a:xfrm>
            <a:off x="2199862" y="3869635"/>
            <a:ext cx="2202205" cy="733284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/>
              </a:rPr>
              <a:t>         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3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Security associations (SAs) 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28" name="Content Placeholder 2">
            <a:extLst>
              <a:ext uri="{FF2B5EF4-FFF2-40B4-BE49-F238E27FC236}">
                <a16:creationId xmlns:a16="http://schemas.microsoft.com/office/drawing/2014/main" id="{1D1CD0CA-808A-CE4C-B224-FD9C5A476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469" y="1277178"/>
            <a:ext cx="10571923" cy="4648200"/>
          </a:xfrm>
        </p:spPr>
        <p:txBody>
          <a:bodyPr>
            <a:normAutofit/>
          </a:bodyPr>
          <a:lstStyle/>
          <a:p>
            <a:pPr indent="-287338"/>
            <a:r>
              <a:rPr lang="en-US" dirty="0"/>
              <a:t>before sending data, </a:t>
            </a:r>
            <a:r>
              <a:rPr lang="en-US" altLang="ja-JP" dirty="0">
                <a:solidFill>
                  <a:srgbClr val="C00000"/>
                </a:solidFill>
              </a:rPr>
              <a:t>security association (SA) </a:t>
            </a:r>
            <a:r>
              <a:rPr lang="en-US" altLang="ja-JP" dirty="0"/>
              <a:t>established from sending to receiving entity  (directional)</a:t>
            </a:r>
            <a:endParaRPr lang="en-US" altLang="ja-JP" sz="3200" dirty="0"/>
          </a:p>
          <a:p>
            <a:pPr indent="-287338"/>
            <a:r>
              <a:rPr lang="en-US" dirty="0"/>
              <a:t>ending, receiving entitles maintain </a:t>
            </a:r>
            <a:r>
              <a:rPr lang="en-US" i="1" dirty="0"/>
              <a:t>state information</a:t>
            </a:r>
            <a:r>
              <a:rPr lang="en-US" dirty="0"/>
              <a:t> about SA</a:t>
            </a:r>
          </a:p>
          <a:p>
            <a:pPr lvl="1"/>
            <a:r>
              <a:rPr lang="en-US" sz="2800" dirty="0"/>
              <a:t>recall: TCP endpoints also maintain state info</a:t>
            </a:r>
          </a:p>
          <a:p>
            <a:pPr lvl="1"/>
            <a:r>
              <a:rPr lang="en-US" sz="2800" dirty="0"/>
              <a:t>IP is connectionless; IPsec is connection-oriented!</a:t>
            </a:r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6FB17627-5C23-D54C-B033-E10C852C3F9C}"/>
              </a:ext>
            </a:extLst>
          </p:cNvPr>
          <p:cNvSpPr>
            <a:spLocks/>
          </p:cNvSpPr>
          <p:nvPr/>
        </p:nvSpPr>
        <p:spPr bwMode="auto">
          <a:xfrm rot="5400000">
            <a:off x="5175294" y="3311699"/>
            <a:ext cx="506067" cy="1966498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695061-2BC1-A043-8983-A6D2BB90BD71}"/>
              </a:ext>
            </a:extLst>
          </p:cNvPr>
          <p:cNvGrpSpPr/>
          <p:nvPr/>
        </p:nvGrpSpPr>
        <p:grpSpPr>
          <a:xfrm>
            <a:off x="3891171" y="4067354"/>
            <a:ext cx="606136" cy="332367"/>
            <a:chOff x="7493876" y="2774731"/>
            <a:chExt cx="1481958" cy="894622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86CDCF8-2884-1F4C-AA6B-D8D80F83C69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9EC3C24-26E3-8B4C-851E-AD6D23CDCC1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4A41B52-12BB-9441-9E64-29FEFD2BE35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80901BB0-76B8-C24E-8578-0902719A228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91921B51-C23E-594C-8341-49C1C08B6E1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D6B8F6F-5734-7B4B-A6B9-B10838823A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4C7E467F-864A-1147-BEDB-AD380AC091F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" name="Group 542">
            <a:extLst>
              <a:ext uri="{FF2B5EF4-FFF2-40B4-BE49-F238E27FC236}">
                <a16:creationId xmlns:a16="http://schemas.microsoft.com/office/drawing/2014/main" id="{08C0C01B-02BB-B64A-9B9C-694B14773163}"/>
              </a:ext>
            </a:extLst>
          </p:cNvPr>
          <p:cNvGrpSpPr>
            <a:grpSpLocks/>
          </p:cNvGrpSpPr>
          <p:nvPr/>
        </p:nvGrpSpPr>
        <p:grpSpPr bwMode="auto">
          <a:xfrm>
            <a:off x="2153481" y="3763618"/>
            <a:ext cx="720837" cy="645768"/>
            <a:chOff x="-44" y="1473"/>
            <a:chExt cx="981" cy="1105"/>
          </a:xfrm>
        </p:grpSpPr>
        <p:pic>
          <p:nvPicPr>
            <p:cNvPr id="29" name="Picture 529" descr="desktop_computer_stylized_medium">
              <a:extLst>
                <a:ext uri="{FF2B5EF4-FFF2-40B4-BE49-F238E27FC236}">
                  <a16:creationId xmlns:a16="http://schemas.microsoft.com/office/drawing/2014/main" id="{5EEF7061-2D27-E847-94C1-54CEBAA02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530">
              <a:extLst>
                <a:ext uri="{FF2B5EF4-FFF2-40B4-BE49-F238E27FC236}">
                  <a16:creationId xmlns:a16="http://schemas.microsoft.com/office/drawing/2014/main" id="{8FA5248B-FCAA-5641-89A7-1292140416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DAF8A6-5787-7D4C-9F9B-955DF1495910}"/>
              </a:ext>
            </a:extLst>
          </p:cNvPr>
          <p:cNvGrpSpPr/>
          <p:nvPr/>
        </p:nvGrpSpPr>
        <p:grpSpPr>
          <a:xfrm flipH="1">
            <a:off x="6411723" y="4079806"/>
            <a:ext cx="606136" cy="332367"/>
            <a:chOff x="7493876" y="2774731"/>
            <a:chExt cx="1481958" cy="894622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31839A8-0111-AD45-B261-A1F4E1E587F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615D6D-3E36-EE4D-A354-73B8CAA4E91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918CFD4-C276-5640-A6D8-F6B84448E0B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227D4CDD-9090-FA48-988F-6404841E9AF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DDD519D-867C-934D-9C4A-482DCA2333E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74977966-70E0-934E-B872-811836A01E3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1269B995-6A3D-F14E-968C-CE8736C00A7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" name="Group 542">
            <a:extLst>
              <a:ext uri="{FF2B5EF4-FFF2-40B4-BE49-F238E27FC236}">
                <a16:creationId xmlns:a16="http://schemas.microsoft.com/office/drawing/2014/main" id="{375DE9C2-8640-6840-AF58-780A20D2C09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864763" y="3902767"/>
            <a:ext cx="720837" cy="645768"/>
            <a:chOff x="-44" y="1473"/>
            <a:chExt cx="981" cy="1105"/>
          </a:xfrm>
        </p:grpSpPr>
        <p:pic>
          <p:nvPicPr>
            <p:cNvPr id="17" name="Picture 529" descr="desktop_computer_stylized_medium">
              <a:extLst>
                <a:ext uri="{FF2B5EF4-FFF2-40B4-BE49-F238E27FC236}">
                  <a16:creationId xmlns:a16="http://schemas.microsoft.com/office/drawing/2014/main" id="{9952E610-CCCD-0245-9E4B-5001C72897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Freeform 530">
              <a:extLst>
                <a:ext uri="{FF2B5EF4-FFF2-40B4-BE49-F238E27FC236}">
                  <a16:creationId xmlns:a16="http://schemas.microsoft.com/office/drawing/2014/main" id="{1BB7CCB4-A0EE-E840-ABF7-1BF234B1C2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4CB4ADB-AB8F-8A42-A9F9-3C57E849C39C}"/>
              </a:ext>
            </a:extLst>
          </p:cNvPr>
          <p:cNvGrpSpPr/>
          <p:nvPr/>
        </p:nvGrpSpPr>
        <p:grpSpPr>
          <a:xfrm>
            <a:off x="4611757" y="4151258"/>
            <a:ext cx="1653170" cy="214830"/>
            <a:chOff x="1616358" y="2551230"/>
            <a:chExt cx="2134354" cy="2185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6FCE47-CE47-9445-B6CF-CA95B2574C7B}"/>
                </a:ext>
              </a:extLst>
            </p:cNvPr>
            <p:cNvSpPr/>
            <p:nvPr/>
          </p:nvSpPr>
          <p:spPr>
            <a:xfrm>
              <a:off x="1673508" y="2551230"/>
              <a:ext cx="2027398" cy="218510"/>
            </a:xfrm>
            <a:prstGeom prst="rect">
              <a:avLst/>
            </a:prstGeom>
            <a:gradFill>
              <a:gsLst>
                <a:gs pos="0">
                  <a:srgbClr val="0012A0"/>
                </a:gs>
                <a:gs pos="100000">
                  <a:srgbClr val="0012A0"/>
                </a:gs>
                <a:gs pos="52000">
                  <a:srgbClr val="6EBFF0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1352516-FF6E-7843-A5FD-B8810B418FF2}"/>
                </a:ext>
              </a:extLst>
            </p:cNvPr>
            <p:cNvSpPr/>
            <p:nvPr/>
          </p:nvSpPr>
          <p:spPr>
            <a:xfrm>
              <a:off x="1616358" y="2551230"/>
              <a:ext cx="114300" cy="21851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CEB6B48-E134-7B43-B2D9-DA0135DDCCCF}"/>
                </a:ext>
              </a:extLst>
            </p:cNvPr>
            <p:cNvSpPr/>
            <p:nvPr/>
          </p:nvSpPr>
          <p:spPr>
            <a:xfrm>
              <a:off x="3639432" y="2552938"/>
              <a:ext cx="111280" cy="209990"/>
            </a:xfrm>
            <a:prstGeom prst="ellipse">
              <a:avLst/>
            </a:prstGeom>
            <a:gradFill flip="none" rotWithShape="1">
              <a:gsLst>
                <a:gs pos="0">
                  <a:srgbClr val="0012A0">
                    <a:lumMod val="100000"/>
                  </a:srgbClr>
                </a:gs>
                <a:gs pos="69000">
                  <a:srgbClr val="66ACD3"/>
                </a:gs>
                <a:gs pos="99000">
                  <a:srgbClr val="0012A0"/>
                </a:gs>
                <a:gs pos="29000">
                  <a:srgbClr val="6EBFF0"/>
                </a:gs>
              </a:gsLst>
              <a:lin ang="16200000" scaled="0"/>
              <a:tileRect/>
            </a:gra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FB9112-79F2-0345-AC1F-08C2F47B7086}"/>
                </a:ext>
              </a:extLst>
            </p:cNvPr>
            <p:cNvSpPr/>
            <p:nvPr/>
          </p:nvSpPr>
          <p:spPr>
            <a:xfrm>
              <a:off x="3491356" y="2551230"/>
              <a:ext cx="209550" cy="218510"/>
            </a:xfrm>
            <a:prstGeom prst="rect">
              <a:avLst/>
            </a:prstGeom>
            <a:gradFill>
              <a:gsLst>
                <a:gs pos="0">
                  <a:srgbClr val="0012A0"/>
                </a:gs>
                <a:gs pos="100000">
                  <a:srgbClr val="0012A0"/>
                </a:gs>
                <a:gs pos="52000">
                  <a:srgbClr val="6EBFF0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F7B2F1-7981-6243-94B5-7FD42CA503C2}"/>
              </a:ext>
            </a:extLst>
          </p:cNvPr>
          <p:cNvCxnSpPr/>
          <p:nvPr/>
        </p:nvCxnSpPr>
        <p:spPr>
          <a:xfrm>
            <a:off x="4495545" y="4251618"/>
            <a:ext cx="15072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D069B82-596C-0441-A853-7EF039592387}"/>
              </a:ext>
            </a:extLst>
          </p:cNvPr>
          <p:cNvCxnSpPr/>
          <p:nvPr/>
        </p:nvCxnSpPr>
        <p:spPr>
          <a:xfrm>
            <a:off x="6259031" y="4266690"/>
            <a:ext cx="15072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 Box 43">
            <a:extLst>
              <a:ext uri="{FF2B5EF4-FFF2-40B4-BE49-F238E27FC236}">
                <a16:creationId xmlns:a16="http://schemas.microsoft.com/office/drawing/2014/main" id="{D73D72CE-63DC-F847-87E3-A8D504C361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4349" y="3729810"/>
            <a:ext cx="10502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latin typeface="+mn-lt"/>
                <a:cs typeface="Arial" charset="0"/>
              </a:rPr>
              <a:t>193.68.2.23</a:t>
            </a:r>
          </a:p>
        </p:txBody>
      </p:sp>
      <p:sp>
        <p:nvSpPr>
          <p:cNvPr id="83" name="Text Box 44">
            <a:extLst>
              <a:ext uri="{FF2B5EF4-FFF2-40B4-BE49-F238E27FC236}">
                <a16:creationId xmlns:a16="http://schemas.microsoft.com/office/drawing/2014/main" id="{9B1B9717-FF4B-8946-AE2A-0C012D94A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6745" y="3727970"/>
            <a:ext cx="123303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latin typeface="+mn-lt"/>
                <a:cs typeface="Arial" charset="0"/>
              </a:rPr>
              <a:t>200.168.1.100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767BD11-E82F-3948-BD96-4A21755B1EBD}"/>
              </a:ext>
            </a:extLst>
          </p:cNvPr>
          <p:cNvCxnSpPr/>
          <p:nvPr/>
        </p:nvCxnSpPr>
        <p:spPr>
          <a:xfrm flipV="1">
            <a:off x="6370204" y="4003180"/>
            <a:ext cx="0" cy="21515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CCF7ED3-5C82-F645-97C8-EC60CE9A906C}"/>
              </a:ext>
            </a:extLst>
          </p:cNvPr>
          <p:cNvCxnSpPr/>
          <p:nvPr/>
        </p:nvCxnSpPr>
        <p:spPr>
          <a:xfrm flipV="1">
            <a:off x="4522354" y="3997577"/>
            <a:ext cx="0" cy="21515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1E1401D-4FDF-354D-8E6F-BC1C33B9DDCD}"/>
              </a:ext>
            </a:extLst>
          </p:cNvPr>
          <p:cNvGrpSpPr/>
          <p:nvPr/>
        </p:nvGrpSpPr>
        <p:grpSpPr>
          <a:xfrm>
            <a:off x="1109249" y="4672427"/>
            <a:ext cx="9147934" cy="1993417"/>
            <a:chOff x="1109249" y="4672427"/>
            <a:chExt cx="9147934" cy="1993417"/>
          </a:xfrm>
        </p:grpSpPr>
        <p:sp>
          <p:nvSpPr>
            <p:cNvPr id="96" name="Rectangle 59">
              <a:extLst>
                <a:ext uri="{FF2B5EF4-FFF2-40B4-BE49-F238E27FC236}">
                  <a16:creationId xmlns:a16="http://schemas.microsoft.com/office/drawing/2014/main" id="{87BD3CA9-DE24-6B4C-B69C-BFA7530CA3A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109249" y="4672427"/>
              <a:ext cx="8161337" cy="195366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 typeface="Wingdings" charset="0"/>
                <a:buNone/>
              </a:pPr>
              <a:r>
                <a:rPr lang="en-US" dirty="0">
                  <a:solidFill>
                    <a:srgbClr val="0012A0"/>
                  </a:solidFill>
                </a:rPr>
                <a:t>R1 stores for SA:</a:t>
              </a:r>
            </a:p>
            <a:p>
              <a:pPr>
                <a:spcBef>
                  <a:spcPts val="400"/>
                </a:spcBef>
              </a:pPr>
              <a:r>
                <a:rPr lang="en-US" sz="2200" dirty="0"/>
                <a:t>32-bit identifier: </a:t>
              </a:r>
              <a:r>
                <a:rPr lang="en-US" sz="2200" i="1" dirty="0"/>
                <a:t>Security Parameter Index (SPI)</a:t>
              </a:r>
            </a:p>
            <a:p>
              <a:pPr>
                <a:spcBef>
                  <a:spcPts val="400"/>
                </a:spcBef>
              </a:pPr>
              <a:r>
                <a:rPr lang="en-US" sz="2200" dirty="0"/>
                <a:t>origin SA interface </a:t>
              </a:r>
              <a:r>
                <a:rPr lang="en-US" sz="2000" dirty="0"/>
                <a:t>(200.168.1.100)</a:t>
              </a:r>
            </a:p>
            <a:p>
              <a:pPr>
                <a:spcBef>
                  <a:spcPts val="400"/>
                </a:spcBef>
              </a:pPr>
              <a:r>
                <a:rPr lang="en-US" sz="2200" dirty="0"/>
                <a:t>destination SA interface </a:t>
              </a:r>
              <a:r>
                <a:rPr lang="en-US" sz="1800" dirty="0"/>
                <a:t>(193.68.2.23)</a:t>
              </a:r>
            </a:p>
            <a:p>
              <a:pPr>
                <a:spcBef>
                  <a:spcPts val="400"/>
                </a:spcBef>
              </a:pPr>
              <a:r>
                <a:rPr lang="en-US" sz="2200" dirty="0"/>
                <a:t>type of encryption used</a:t>
              </a:r>
            </a:p>
          </p:txBody>
        </p:sp>
        <p:sp>
          <p:nvSpPr>
            <p:cNvPr id="97" name="Rectangle 59">
              <a:extLst>
                <a:ext uri="{FF2B5EF4-FFF2-40B4-BE49-F238E27FC236}">
                  <a16:creationId xmlns:a16="http://schemas.microsoft.com/office/drawing/2014/main" id="{A80DCF40-C508-554C-A640-06F187BCC45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045685" y="5487436"/>
              <a:ext cx="4211498" cy="1178408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400"/>
                </a:spcBef>
              </a:pPr>
              <a:r>
                <a:rPr lang="en-US" sz="2200" dirty="0"/>
                <a:t>encryption key</a:t>
              </a:r>
            </a:p>
            <a:p>
              <a:pPr>
                <a:spcBef>
                  <a:spcPts val="400"/>
                </a:spcBef>
              </a:pPr>
              <a:r>
                <a:rPr lang="en-US" sz="2200" dirty="0"/>
                <a:t>type of integrity check used </a:t>
              </a:r>
            </a:p>
            <a:p>
              <a:pPr>
                <a:spcBef>
                  <a:spcPts val="400"/>
                </a:spcBef>
              </a:pPr>
              <a:r>
                <a:rPr lang="en-US" sz="2200" dirty="0"/>
                <a:t>authentication key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587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77DBD444-9315-7048-BDE5-13C962A17FE0}"/>
              </a:ext>
            </a:extLst>
          </p:cNvPr>
          <p:cNvSpPr/>
          <p:nvPr/>
        </p:nvSpPr>
        <p:spPr>
          <a:xfrm>
            <a:off x="3286107" y="3295753"/>
            <a:ext cx="1376764" cy="6121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4EA96FA-150A-454A-ADE0-BF32617A8756}"/>
              </a:ext>
            </a:extLst>
          </p:cNvPr>
          <p:cNvSpPr/>
          <p:nvPr/>
        </p:nvSpPr>
        <p:spPr>
          <a:xfrm>
            <a:off x="6656987" y="3290586"/>
            <a:ext cx="2298915" cy="6121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AD8BB7-609E-0244-A14B-25AB29CD6D16}"/>
              </a:ext>
            </a:extLst>
          </p:cNvPr>
          <p:cNvSpPr/>
          <p:nvPr/>
        </p:nvSpPr>
        <p:spPr>
          <a:xfrm>
            <a:off x="2464696" y="2177291"/>
            <a:ext cx="6455044" cy="6121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3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IPsec datagram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8" name="Rectangle 5">
            <a:extLst>
              <a:ext uri="{FF2B5EF4-FFF2-40B4-BE49-F238E27FC236}">
                <a16:creationId xmlns:a16="http://schemas.microsoft.com/office/drawing/2014/main" id="{AD848549-52A5-A642-92EF-5B798CBC6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181" y="2174539"/>
            <a:ext cx="1128712" cy="609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new IP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header</a:t>
            </a:r>
          </a:p>
        </p:txBody>
      </p:sp>
      <p:sp>
        <p:nvSpPr>
          <p:cNvPr id="93" name="Rectangle 6">
            <a:extLst>
              <a:ext uri="{FF2B5EF4-FFF2-40B4-BE49-F238E27FC236}">
                <a16:creationId xmlns:a16="http://schemas.microsoft.com/office/drawing/2014/main" id="{B2AE65F7-928A-0840-8E23-DC0C5CC66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893" y="2174539"/>
            <a:ext cx="700087" cy="609600"/>
          </a:xfrm>
          <a:prstGeom prst="rect">
            <a:avLst/>
          </a:prstGeom>
          <a:solidFill>
            <a:srgbClr val="FF99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ESP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header</a:t>
            </a:r>
          </a:p>
        </p:txBody>
      </p:sp>
      <p:sp>
        <p:nvSpPr>
          <p:cNvPr id="98" name="Rectangle 7">
            <a:extLst>
              <a:ext uri="{FF2B5EF4-FFF2-40B4-BE49-F238E27FC236}">
                <a16:creationId xmlns:a16="http://schemas.microsoft.com/office/drawing/2014/main" id="{49D5FBE5-E7DA-864C-BE81-AEDD04DA8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4981" y="2174539"/>
            <a:ext cx="976312" cy="6096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original</a:t>
            </a:r>
            <a:b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</a:b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IP hdr</a:t>
            </a:r>
          </a:p>
        </p:txBody>
      </p:sp>
      <p:sp>
        <p:nvSpPr>
          <p:cNvPr id="99" name="Rectangle 8">
            <a:extLst>
              <a:ext uri="{FF2B5EF4-FFF2-40B4-BE49-F238E27FC236}">
                <a16:creationId xmlns:a16="http://schemas.microsoft.com/office/drawing/2014/main" id="{312E8F9D-ED21-9F4F-854A-45C20C56F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1293" y="2174539"/>
            <a:ext cx="2224087" cy="6096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Original IP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datagram payload</a:t>
            </a:r>
          </a:p>
        </p:txBody>
      </p:sp>
      <p:sp>
        <p:nvSpPr>
          <p:cNvPr id="100" name="Rectangle 9">
            <a:extLst>
              <a:ext uri="{FF2B5EF4-FFF2-40B4-BE49-F238E27FC236}">
                <a16:creationId xmlns:a16="http://schemas.microsoft.com/office/drawing/2014/main" id="{DB646282-CE51-8B43-B570-883831148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5381" y="2166239"/>
            <a:ext cx="700087" cy="6096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ESP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trailer</a:t>
            </a:r>
          </a:p>
        </p:txBody>
      </p:sp>
      <p:sp>
        <p:nvSpPr>
          <p:cNvPr id="101" name="Rectangle 10">
            <a:extLst>
              <a:ext uri="{FF2B5EF4-FFF2-40B4-BE49-F238E27FC236}">
                <a16:creationId xmlns:a16="http://schemas.microsoft.com/office/drawing/2014/main" id="{1945AEBE-82E5-184D-8050-81A50E0FE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818" y="2166239"/>
            <a:ext cx="700087" cy="60960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ESP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auth</a:t>
            </a:r>
          </a:p>
        </p:txBody>
      </p:sp>
      <p:grpSp>
        <p:nvGrpSpPr>
          <p:cNvPr id="103" name="Group 18">
            <a:extLst>
              <a:ext uri="{FF2B5EF4-FFF2-40B4-BE49-F238E27FC236}">
                <a16:creationId xmlns:a16="http://schemas.microsoft.com/office/drawing/2014/main" id="{B7A61894-02AD-4A4D-BA66-10CD7FCFAD94}"/>
              </a:ext>
            </a:extLst>
          </p:cNvPr>
          <p:cNvGrpSpPr>
            <a:grpSpLocks/>
          </p:cNvGrpSpPr>
          <p:nvPr/>
        </p:nvGrpSpPr>
        <p:grpSpPr bwMode="auto">
          <a:xfrm>
            <a:off x="6669881" y="3282614"/>
            <a:ext cx="2281237" cy="609600"/>
            <a:chOff x="3346" y="2367"/>
            <a:chExt cx="1437" cy="384"/>
          </a:xfrm>
        </p:grpSpPr>
        <p:sp>
          <p:nvSpPr>
            <p:cNvPr id="112" name="Rectangle 19">
              <a:extLst>
                <a:ext uri="{FF2B5EF4-FFF2-40B4-BE49-F238E27FC236}">
                  <a16:creationId xmlns:a16="http://schemas.microsoft.com/office/drawing/2014/main" id="{C23F3DAB-F8E9-6743-A49D-72EF0660D2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" y="2367"/>
              <a:ext cx="529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padding</a:t>
              </a:r>
            </a:p>
          </p:txBody>
        </p:sp>
        <p:sp>
          <p:nvSpPr>
            <p:cNvPr id="113" name="Rectangle 20">
              <a:extLst>
                <a:ext uri="{FF2B5EF4-FFF2-40B4-BE49-F238E27FC236}">
                  <a16:creationId xmlns:a16="http://schemas.microsoft.com/office/drawing/2014/main" id="{31286223-F856-B14D-8277-3E61286397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8" y="2367"/>
              <a:ext cx="468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pad</a:t>
              </a:r>
              <a:b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</a:b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length</a:t>
              </a:r>
            </a:p>
          </p:txBody>
        </p:sp>
        <p:sp>
          <p:nvSpPr>
            <p:cNvPr id="114" name="Rectangle 21">
              <a:extLst>
                <a:ext uri="{FF2B5EF4-FFF2-40B4-BE49-F238E27FC236}">
                  <a16:creationId xmlns:a16="http://schemas.microsoft.com/office/drawing/2014/main" id="{73C6F23B-BC42-C141-A877-A7CA38B39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1" y="2367"/>
              <a:ext cx="442" cy="384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next</a:t>
              </a:r>
              <a:b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</a:b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header</a:t>
              </a:r>
            </a:p>
          </p:txBody>
        </p:sp>
      </p:grpSp>
      <p:sp>
        <p:nvSpPr>
          <p:cNvPr id="104" name="Line 22">
            <a:extLst>
              <a:ext uri="{FF2B5EF4-FFF2-40B4-BE49-F238E27FC236}">
                <a16:creationId xmlns:a16="http://schemas.microsoft.com/office/drawing/2014/main" id="{D2E7EF83-959E-5941-B056-F7B0DA51B7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92106" y="2836527"/>
            <a:ext cx="803275" cy="3746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5" name="Line 23">
            <a:extLst>
              <a:ext uri="{FF2B5EF4-FFF2-40B4-BE49-F238E27FC236}">
                <a16:creationId xmlns:a16="http://schemas.microsoft.com/office/drawing/2014/main" id="{68EA18AF-3C87-8F44-BED1-F1CBCEE6681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89118" y="2822239"/>
            <a:ext cx="747712" cy="4032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06" name="Group 24">
            <a:extLst>
              <a:ext uri="{FF2B5EF4-FFF2-40B4-BE49-F238E27FC236}">
                <a16:creationId xmlns:a16="http://schemas.microsoft.com/office/drawing/2014/main" id="{FEE4C952-B419-6240-97B3-9BA89FF1A58B}"/>
              </a:ext>
            </a:extLst>
          </p:cNvPr>
          <p:cNvGrpSpPr>
            <a:grpSpLocks/>
          </p:cNvGrpSpPr>
          <p:nvPr/>
        </p:nvGrpSpPr>
        <p:grpSpPr bwMode="auto">
          <a:xfrm>
            <a:off x="3275806" y="3285789"/>
            <a:ext cx="1392237" cy="625475"/>
            <a:chOff x="1409" y="2193"/>
            <a:chExt cx="877" cy="386"/>
          </a:xfrm>
        </p:grpSpPr>
        <p:sp>
          <p:nvSpPr>
            <p:cNvPr id="110" name="Rectangle 25">
              <a:extLst>
                <a:ext uri="{FF2B5EF4-FFF2-40B4-BE49-F238E27FC236}">
                  <a16:creationId xmlns:a16="http://schemas.microsoft.com/office/drawing/2014/main" id="{CB30A88A-2F21-EE45-BF4F-A9F6A8FA67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9" y="2193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SPI</a:t>
              </a:r>
            </a:p>
          </p:txBody>
        </p:sp>
        <p:sp>
          <p:nvSpPr>
            <p:cNvPr id="111" name="Rectangle 26">
              <a:extLst>
                <a:ext uri="{FF2B5EF4-FFF2-40B4-BE49-F238E27FC236}">
                  <a16:creationId xmlns:a16="http://schemas.microsoft.com/office/drawing/2014/main" id="{EC87F6A4-DE19-D043-9460-717C9BBCE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5" y="2195"/>
              <a:ext cx="441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Seq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#</a:t>
              </a:r>
            </a:p>
          </p:txBody>
        </p:sp>
      </p:grpSp>
      <p:sp>
        <p:nvSpPr>
          <p:cNvPr id="107" name="Line 27">
            <a:extLst>
              <a:ext uri="{FF2B5EF4-FFF2-40B4-BE49-F238E27FC236}">
                <a16:creationId xmlns:a16="http://schemas.microsoft.com/office/drawing/2014/main" id="{7350C550-FB21-BA4B-B0FA-77C0C50694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9456" y="2823827"/>
            <a:ext cx="319087" cy="4270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8" name="Line 28">
            <a:extLst>
              <a:ext uri="{FF2B5EF4-FFF2-40B4-BE49-F238E27FC236}">
                <a16:creationId xmlns:a16="http://schemas.microsoft.com/office/drawing/2014/main" id="{F3C56AA0-CE2D-1E41-B015-E684D98C1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4981" y="2865102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9" name="Line 29">
            <a:extLst>
              <a:ext uri="{FF2B5EF4-FFF2-40B4-BE49-F238E27FC236}">
                <a16:creationId xmlns:a16="http://schemas.microsoft.com/office/drawing/2014/main" id="{3CA2A9DE-1E2E-144C-A029-F6A1E691A1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0693" y="2823827"/>
            <a:ext cx="360362" cy="414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CE35867-502B-CF42-BE77-7C4B7F0D05DF}"/>
              </a:ext>
            </a:extLst>
          </p:cNvPr>
          <p:cNvCxnSpPr/>
          <p:nvPr/>
        </p:nvCxnSpPr>
        <p:spPr>
          <a:xfrm>
            <a:off x="4283533" y="1959429"/>
            <a:ext cx="3944983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 Box 12">
            <a:extLst>
              <a:ext uri="{FF2B5EF4-FFF2-40B4-BE49-F238E27FC236}">
                <a16:creationId xmlns:a16="http://schemas.microsoft.com/office/drawing/2014/main" id="{9AEEF36D-F857-F942-9E31-EB0133337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9844" y="1775579"/>
            <a:ext cx="1140056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encrypted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438CAA3-51B7-8C43-8883-52C08C8D16AC}"/>
              </a:ext>
            </a:extLst>
          </p:cNvPr>
          <p:cNvCxnSpPr>
            <a:cxnSpLocks/>
          </p:cNvCxnSpPr>
          <p:nvPr/>
        </p:nvCxnSpPr>
        <p:spPr>
          <a:xfrm>
            <a:off x="3586848" y="1693817"/>
            <a:ext cx="5307874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 Box 15">
            <a:extLst>
              <a:ext uri="{FF2B5EF4-FFF2-40B4-BE49-F238E27FC236}">
                <a16:creationId xmlns:a16="http://schemas.microsoft.com/office/drawing/2014/main" id="{C61631BA-E0F3-914F-B2DB-6B523DA0F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0810" y="1503708"/>
            <a:ext cx="1505540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authenticated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charset="0"/>
            </a:endParaRPr>
          </a:p>
        </p:txBody>
      </p:sp>
      <p:sp>
        <p:nvSpPr>
          <p:cNvPr id="124" name="Rectangle 3">
            <a:extLst>
              <a:ext uri="{FF2B5EF4-FFF2-40B4-BE49-F238E27FC236}">
                <a16:creationId xmlns:a16="http://schemas.microsoft.com/office/drawing/2014/main" id="{B5C8CA56-4CEE-4B4B-85A6-370DE8D07FA9}"/>
              </a:ext>
            </a:extLst>
          </p:cNvPr>
          <p:cNvSpPr txBox="1">
            <a:spLocks noChangeArrowheads="1"/>
          </p:cNvSpPr>
          <p:nvPr/>
        </p:nvSpPr>
        <p:spPr>
          <a:xfrm>
            <a:off x="2221640" y="4220754"/>
            <a:ext cx="10475458" cy="23637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dirty="0"/>
              <a:t>ESP trailer: padding for block ciphers</a:t>
            </a:r>
          </a:p>
          <a:p>
            <a:pPr>
              <a:spcBef>
                <a:spcPts val="600"/>
              </a:spcBef>
            </a:pPr>
            <a:r>
              <a:rPr lang="en-US" dirty="0"/>
              <a:t>ESP header: 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SPI, so receiving entity knows what to do</a:t>
            </a:r>
          </a:p>
          <a:p>
            <a:pPr lvl="1">
              <a:spcBef>
                <a:spcPts val="600"/>
              </a:spcBef>
            </a:pPr>
            <a:r>
              <a:rPr lang="en-US" dirty="0"/>
              <a:t>sequence number, to thwart replay attacks</a:t>
            </a:r>
          </a:p>
          <a:p>
            <a:pPr>
              <a:spcBef>
                <a:spcPts val="600"/>
              </a:spcBef>
            </a:pPr>
            <a:r>
              <a:rPr lang="en-US" dirty="0"/>
              <a:t>MAC in ESP auth field created with shared secret key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6159F3-D2DF-154C-8507-BEACC4A9BAD1}"/>
              </a:ext>
            </a:extLst>
          </p:cNvPr>
          <p:cNvSpPr txBox="1"/>
          <p:nvPr/>
        </p:nvSpPr>
        <p:spPr>
          <a:xfrm>
            <a:off x="9481978" y="2534194"/>
            <a:ext cx="2016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rgbClr val="0012A0"/>
                </a:solidFill>
              </a:rPr>
              <a:t>tunnel mode</a:t>
            </a:r>
          </a:p>
          <a:p>
            <a:pPr algn="ctr"/>
            <a:r>
              <a:rPr lang="en-US" sz="2800" i="1" dirty="0">
                <a:solidFill>
                  <a:srgbClr val="0012A0"/>
                </a:solidFill>
              </a:rPr>
              <a:t>ESP</a:t>
            </a:r>
          </a:p>
        </p:txBody>
      </p:sp>
    </p:spTree>
    <p:extLst>
      <p:ext uri="{BB962C8B-B14F-4D97-AF65-F5344CB8AC3E}">
        <p14:creationId xmlns:p14="http://schemas.microsoft.com/office/powerpoint/2010/main" val="1262711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91" y="4290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Chapter 8 outline</a:t>
            </a:r>
            <a:endParaRPr lang="en-US" sz="4400" dirty="0"/>
          </a:p>
        </p:txBody>
      </p:sp>
      <p:pic>
        <p:nvPicPr>
          <p:cNvPr id="6" name="Picture 5" descr="A train crossing a bridge over a body of water&#10;&#10;Description automatically generated">
            <a:extLst>
              <a:ext uri="{FF2B5EF4-FFF2-40B4-BE49-F238E27FC236}">
                <a16:creationId xmlns:a16="http://schemas.microsoft.com/office/drawing/2014/main" id="{8B05C88C-8150-3A41-8E34-0D407B652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8986" y="2253935"/>
            <a:ext cx="3102316" cy="2326737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8AF9942C-CE7E-1647-9220-5E37ACEF9D89}"/>
              </a:ext>
            </a:extLst>
          </p:cNvPr>
          <p:cNvSpPr txBox="1">
            <a:spLocks noChangeArrowheads="1"/>
          </p:cNvSpPr>
          <p:nvPr/>
        </p:nvSpPr>
        <p:spPr>
          <a:xfrm>
            <a:off x="931678" y="1505140"/>
            <a:ext cx="77724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network security?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Principles of cryptography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Authentication, </a:t>
            </a: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message integrity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Securing e-mail</a:t>
            </a:r>
          </a:p>
          <a:p>
            <a:pPr indent="-287338">
              <a:buClr>
                <a:srgbClr val="0012A0"/>
              </a:buClr>
            </a:pPr>
            <a:r>
              <a:rPr lang="en-US" sz="3600" dirty="0"/>
              <a:t>Securing TCP connections: TLS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Network layer security: IPsec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Security in wireless and mobile networks</a:t>
            </a:r>
          </a:p>
          <a:p>
            <a:pPr indent="-287338">
              <a:buClr>
                <a:schemeClr val="bg1">
                  <a:lumMod val="75000"/>
                </a:schemeClr>
              </a:buClr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Operational security: firewalls and IDS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ED5A4EB8-C36E-EF4A-A53F-6E75EE0AB6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78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296">
            <a:extLst>
              <a:ext uri="{FF2B5EF4-FFF2-40B4-BE49-F238E27FC236}">
                <a16:creationId xmlns:a16="http://schemas.microsoft.com/office/drawing/2014/main" id="{B6B47B2B-E669-7641-BD1F-EF8AD0999924}"/>
              </a:ext>
            </a:extLst>
          </p:cNvPr>
          <p:cNvSpPr>
            <a:spLocks/>
          </p:cNvSpPr>
          <p:nvPr/>
        </p:nvSpPr>
        <p:spPr bwMode="auto">
          <a:xfrm flipH="1">
            <a:off x="10431271" y="1866576"/>
            <a:ext cx="1445739" cy="733284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/>
              </a:rPr>
              <a:t>             </a:t>
            </a:r>
          </a:p>
        </p:txBody>
      </p:sp>
      <p:sp>
        <p:nvSpPr>
          <p:cNvPr id="78" name="Freeform 296">
            <a:extLst>
              <a:ext uri="{FF2B5EF4-FFF2-40B4-BE49-F238E27FC236}">
                <a16:creationId xmlns:a16="http://schemas.microsoft.com/office/drawing/2014/main" id="{80FB4D7C-907B-9B45-9C13-DF3038D7097F}"/>
              </a:ext>
            </a:extLst>
          </p:cNvPr>
          <p:cNvSpPr>
            <a:spLocks/>
          </p:cNvSpPr>
          <p:nvPr/>
        </p:nvSpPr>
        <p:spPr bwMode="auto">
          <a:xfrm>
            <a:off x="7119480" y="1797184"/>
            <a:ext cx="1295948" cy="733284"/>
          </a:xfrm>
          <a:custGeom>
            <a:avLst/>
            <a:gdLst>
              <a:gd name="T0" fmla="*/ 2147483647 w 1877"/>
              <a:gd name="T1" fmla="*/ 2147483647 h 917"/>
              <a:gd name="T2" fmla="*/ 2147483647 w 1877"/>
              <a:gd name="T3" fmla="*/ 2147483647 h 917"/>
              <a:gd name="T4" fmla="*/ 2147483647 w 1877"/>
              <a:gd name="T5" fmla="*/ 2147483647 h 917"/>
              <a:gd name="T6" fmla="*/ 2147483647 w 1877"/>
              <a:gd name="T7" fmla="*/ 2147483647 h 917"/>
              <a:gd name="T8" fmla="*/ 2147483647 w 1877"/>
              <a:gd name="T9" fmla="*/ 2147483647 h 917"/>
              <a:gd name="T10" fmla="*/ 2147483647 w 1877"/>
              <a:gd name="T11" fmla="*/ 2147483647 h 917"/>
              <a:gd name="T12" fmla="*/ 2147483647 w 1877"/>
              <a:gd name="T13" fmla="*/ 2147483647 h 917"/>
              <a:gd name="T14" fmla="*/ 2147483647 w 1877"/>
              <a:gd name="T15" fmla="*/ 2147483647 h 917"/>
              <a:gd name="T16" fmla="*/ 2147483647 w 1877"/>
              <a:gd name="T17" fmla="*/ 2147483647 h 917"/>
              <a:gd name="T18" fmla="*/ 2147483647 w 1877"/>
              <a:gd name="T19" fmla="*/ 2147483647 h 917"/>
              <a:gd name="T20" fmla="*/ 2147483647 w 1877"/>
              <a:gd name="T21" fmla="*/ 2147483647 h 917"/>
              <a:gd name="T22" fmla="*/ 2147483647 w 1877"/>
              <a:gd name="T23" fmla="*/ 2147483647 h 917"/>
              <a:gd name="T24" fmla="*/ 2147483647 w 1877"/>
              <a:gd name="T25" fmla="*/ 2147483647 h 917"/>
              <a:gd name="T26" fmla="*/ 2147483647 w 1877"/>
              <a:gd name="T27" fmla="*/ 2147483647 h 917"/>
              <a:gd name="T28" fmla="*/ 2147483647 w 1877"/>
              <a:gd name="T29" fmla="*/ 2147483647 h 917"/>
              <a:gd name="T30" fmla="*/ 2147483647 w 1877"/>
              <a:gd name="T31" fmla="*/ 2147483647 h 91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877"/>
              <a:gd name="T49" fmla="*/ 0 h 917"/>
              <a:gd name="T50" fmla="*/ 1877 w 1877"/>
              <a:gd name="T51" fmla="*/ 917 h 91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877" h="917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panose="020B0600070205080204" pitchFamily="34" charset="-128"/>
                <a:cs typeface="Arial"/>
              </a:rPr>
              <a:t>            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3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ESP tunnel mode: actions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reeform 8">
            <a:extLst>
              <a:ext uri="{FF2B5EF4-FFF2-40B4-BE49-F238E27FC236}">
                <a16:creationId xmlns:a16="http://schemas.microsoft.com/office/drawing/2014/main" id="{6FB17627-5C23-D54C-B033-E10C852C3F9C}"/>
              </a:ext>
            </a:extLst>
          </p:cNvPr>
          <p:cNvSpPr>
            <a:spLocks/>
          </p:cNvSpPr>
          <p:nvPr/>
        </p:nvSpPr>
        <p:spPr bwMode="auto">
          <a:xfrm rot="5400000">
            <a:off x="9188655" y="1239248"/>
            <a:ext cx="506067" cy="1966498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9AE0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695061-2BC1-A043-8983-A6D2BB90BD71}"/>
              </a:ext>
            </a:extLst>
          </p:cNvPr>
          <p:cNvGrpSpPr/>
          <p:nvPr/>
        </p:nvGrpSpPr>
        <p:grpSpPr>
          <a:xfrm>
            <a:off x="7705752" y="1994903"/>
            <a:ext cx="606136" cy="332367"/>
            <a:chOff x="7493876" y="2774731"/>
            <a:chExt cx="1481958" cy="894622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286CDCF8-2884-1F4C-AA6B-D8D80F83C69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9EC3C24-26E3-8B4C-851E-AD6D23CDCC1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4A41B52-12BB-9441-9E64-29FEFD2BE35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80901BB0-76B8-C24E-8578-0902719A228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id="{91921B51-C23E-594C-8341-49C1C08B6E1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id="{DD6B8F6F-5734-7B4B-A6B9-B10838823A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4C7E467F-864A-1147-BEDB-AD380AC091F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28" name="Group 542">
            <a:extLst>
              <a:ext uri="{FF2B5EF4-FFF2-40B4-BE49-F238E27FC236}">
                <a16:creationId xmlns:a16="http://schemas.microsoft.com/office/drawing/2014/main" id="{08C0C01B-02BB-B64A-9B9C-694B14773163}"/>
              </a:ext>
            </a:extLst>
          </p:cNvPr>
          <p:cNvGrpSpPr>
            <a:grpSpLocks/>
          </p:cNvGrpSpPr>
          <p:nvPr/>
        </p:nvGrpSpPr>
        <p:grpSpPr bwMode="auto">
          <a:xfrm>
            <a:off x="6975223" y="1412870"/>
            <a:ext cx="720837" cy="645768"/>
            <a:chOff x="-44" y="1473"/>
            <a:chExt cx="981" cy="1105"/>
          </a:xfrm>
        </p:grpSpPr>
        <p:pic>
          <p:nvPicPr>
            <p:cNvPr id="29" name="Picture 529" descr="desktop_computer_stylized_medium">
              <a:extLst>
                <a:ext uri="{FF2B5EF4-FFF2-40B4-BE49-F238E27FC236}">
                  <a16:creationId xmlns:a16="http://schemas.microsoft.com/office/drawing/2014/main" id="{5EEF7061-2D27-E847-94C1-54CEBAA02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530">
              <a:extLst>
                <a:ext uri="{FF2B5EF4-FFF2-40B4-BE49-F238E27FC236}">
                  <a16:creationId xmlns:a16="http://schemas.microsoft.com/office/drawing/2014/main" id="{8FA5248B-FCAA-5641-89A7-12921404161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DAF8A6-5787-7D4C-9F9B-955DF1495910}"/>
              </a:ext>
            </a:extLst>
          </p:cNvPr>
          <p:cNvGrpSpPr/>
          <p:nvPr/>
        </p:nvGrpSpPr>
        <p:grpSpPr>
          <a:xfrm flipH="1">
            <a:off x="10425084" y="2007355"/>
            <a:ext cx="606136" cy="332367"/>
            <a:chOff x="7493876" y="2774731"/>
            <a:chExt cx="1481958" cy="894622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D31839A8-0111-AD45-B261-A1F4E1E587F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615D6D-3E36-EE4D-A354-73B8CAA4E91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918CFD4-C276-5640-A6D8-F6B84448E0B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227D4CDD-9090-FA48-988F-6404841E9AFC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2DDD519D-867C-934D-9C4A-482DCA2333EC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74977966-70E0-934E-B872-811836A01E3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id="{1269B995-6A3D-F14E-968C-CE8736C00A7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6" name="Group 542">
            <a:extLst>
              <a:ext uri="{FF2B5EF4-FFF2-40B4-BE49-F238E27FC236}">
                <a16:creationId xmlns:a16="http://schemas.microsoft.com/office/drawing/2014/main" id="{375DE9C2-8640-6840-AF58-780A20D2C09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471163" y="1737550"/>
            <a:ext cx="720837" cy="645768"/>
            <a:chOff x="-44" y="1473"/>
            <a:chExt cx="981" cy="1105"/>
          </a:xfrm>
        </p:grpSpPr>
        <p:pic>
          <p:nvPicPr>
            <p:cNvPr id="17" name="Picture 529" descr="desktop_computer_stylized_medium">
              <a:extLst>
                <a:ext uri="{FF2B5EF4-FFF2-40B4-BE49-F238E27FC236}">
                  <a16:creationId xmlns:a16="http://schemas.microsoft.com/office/drawing/2014/main" id="{9952E610-CCCD-0245-9E4B-5001C72897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Freeform 530">
              <a:extLst>
                <a:ext uri="{FF2B5EF4-FFF2-40B4-BE49-F238E27FC236}">
                  <a16:creationId xmlns:a16="http://schemas.microsoft.com/office/drawing/2014/main" id="{1BB7CCB4-A0EE-E840-ABF7-1BF234B1C21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22 w 356"/>
                <a:gd name="T3" fmla="*/ 36 h 368"/>
                <a:gd name="T4" fmla="*/ 856 w 356"/>
                <a:gd name="T5" fmla="*/ 765 h 368"/>
                <a:gd name="T6" fmla="*/ 189 w 356"/>
                <a:gd name="T7" fmla="*/ 95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4CB4ADB-AB8F-8A42-A9F9-3C57E849C39C}"/>
              </a:ext>
            </a:extLst>
          </p:cNvPr>
          <p:cNvGrpSpPr/>
          <p:nvPr/>
        </p:nvGrpSpPr>
        <p:grpSpPr>
          <a:xfrm>
            <a:off x="8625118" y="2078807"/>
            <a:ext cx="1653170" cy="214830"/>
            <a:chOff x="1616358" y="2551230"/>
            <a:chExt cx="2134354" cy="2185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6FCE47-CE47-9445-B6CF-CA95B2574C7B}"/>
                </a:ext>
              </a:extLst>
            </p:cNvPr>
            <p:cNvSpPr/>
            <p:nvPr/>
          </p:nvSpPr>
          <p:spPr>
            <a:xfrm>
              <a:off x="1673508" y="2551230"/>
              <a:ext cx="2027398" cy="218510"/>
            </a:xfrm>
            <a:prstGeom prst="rect">
              <a:avLst/>
            </a:prstGeom>
            <a:gradFill>
              <a:gsLst>
                <a:gs pos="0">
                  <a:srgbClr val="0012A0"/>
                </a:gs>
                <a:gs pos="100000">
                  <a:srgbClr val="0012A0"/>
                </a:gs>
                <a:gs pos="52000">
                  <a:srgbClr val="6EBFF0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1352516-FF6E-7843-A5FD-B8810B418FF2}"/>
                </a:ext>
              </a:extLst>
            </p:cNvPr>
            <p:cNvSpPr/>
            <p:nvPr/>
          </p:nvSpPr>
          <p:spPr>
            <a:xfrm>
              <a:off x="1616358" y="2551230"/>
              <a:ext cx="114300" cy="21851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CEB6B48-E134-7B43-B2D9-DA0135DDCCCF}"/>
                </a:ext>
              </a:extLst>
            </p:cNvPr>
            <p:cNvSpPr/>
            <p:nvPr/>
          </p:nvSpPr>
          <p:spPr>
            <a:xfrm>
              <a:off x="3639432" y="2552938"/>
              <a:ext cx="111280" cy="209990"/>
            </a:xfrm>
            <a:prstGeom prst="ellipse">
              <a:avLst/>
            </a:prstGeom>
            <a:gradFill flip="none" rotWithShape="1">
              <a:gsLst>
                <a:gs pos="0">
                  <a:srgbClr val="0012A0">
                    <a:lumMod val="100000"/>
                  </a:srgbClr>
                </a:gs>
                <a:gs pos="69000">
                  <a:srgbClr val="66ACD3"/>
                </a:gs>
                <a:gs pos="99000">
                  <a:srgbClr val="0012A0"/>
                </a:gs>
                <a:gs pos="29000">
                  <a:srgbClr val="6EBFF0"/>
                </a:gs>
              </a:gsLst>
              <a:lin ang="16200000" scaled="0"/>
              <a:tileRect/>
            </a:gradFill>
            <a:ln w="635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4FB9112-79F2-0345-AC1F-08C2F47B7086}"/>
                </a:ext>
              </a:extLst>
            </p:cNvPr>
            <p:cNvSpPr/>
            <p:nvPr/>
          </p:nvSpPr>
          <p:spPr>
            <a:xfrm>
              <a:off x="3491356" y="2551230"/>
              <a:ext cx="209550" cy="218510"/>
            </a:xfrm>
            <a:prstGeom prst="rect">
              <a:avLst/>
            </a:prstGeom>
            <a:gradFill>
              <a:gsLst>
                <a:gs pos="0">
                  <a:srgbClr val="0012A0"/>
                </a:gs>
                <a:gs pos="100000">
                  <a:srgbClr val="0012A0"/>
                </a:gs>
                <a:gs pos="52000">
                  <a:srgbClr val="6EBFF0"/>
                </a:gs>
              </a:gsLst>
              <a:lin ang="16200000" scaled="0"/>
            </a:gradFill>
            <a:ln w="635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F7B2F1-7981-6243-94B5-7FD42CA503C2}"/>
              </a:ext>
            </a:extLst>
          </p:cNvPr>
          <p:cNvCxnSpPr>
            <a:cxnSpLocks/>
          </p:cNvCxnSpPr>
          <p:nvPr/>
        </p:nvCxnSpPr>
        <p:spPr>
          <a:xfrm>
            <a:off x="8309113" y="2179167"/>
            <a:ext cx="350519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D069B82-596C-0441-A853-7EF039592387}"/>
              </a:ext>
            </a:extLst>
          </p:cNvPr>
          <p:cNvCxnSpPr/>
          <p:nvPr/>
        </p:nvCxnSpPr>
        <p:spPr>
          <a:xfrm>
            <a:off x="10272392" y="2194239"/>
            <a:ext cx="150726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59">
            <a:extLst>
              <a:ext uri="{FF2B5EF4-FFF2-40B4-BE49-F238E27FC236}">
                <a16:creationId xmlns:a16="http://schemas.microsoft.com/office/drawing/2014/main" id="{87BD3CA9-DE24-6B4C-B69C-BFA7530CA3A7}"/>
              </a:ext>
            </a:extLst>
          </p:cNvPr>
          <p:cNvSpPr txBox="1">
            <a:spLocks noChangeArrowheads="1"/>
          </p:cNvSpPr>
          <p:nvPr/>
        </p:nvSpPr>
        <p:spPr>
          <a:xfrm>
            <a:off x="751440" y="1346132"/>
            <a:ext cx="1315899" cy="482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dirty="0">
                <a:solidFill>
                  <a:srgbClr val="0012A0"/>
                </a:solidFill>
              </a:rPr>
              <a:t>at R1:</a:t>
            </a:r>
          </a:p>
        </p:txBody>
      </p:sp>
      <p:sp>
        <p:nvSpPr>
          <p:cNvPr id="58" name="Rectangle 3">
            <a:extLst>
              <a:ext uri="{FF2B5EF4-FFF2-40B4-BE49-F238E27FC236}">
                <a16:creationId xmlns:a16="http://schemas.microsoft.com/office/drawing/2014/main" id="{E5C7171E-ED33-734D-875F-55DE74D7D1FB}"/>
              </a:ext>
            </a:extLst>
          </p:cNvPr>
          <p:cNvSpPr txBox="1">
            <a:spLocks noChangeArrowheads="1"/>
          </p:cNvSpPr>
          <p:nvPr/>
        </p:nvSpPr>
        <p:spPr>
          <a:xfrm>
            <a:off x="957470" y="1815547"/>
            <a:ext cx="5628860" cy="462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600" dirty="0"/>
              <a:t>appends ESP trailer to original datagram (which includes original header fields!)</a:t>
            </a:r>
            <a:endParaRPr lang="en-US" altLang="ja-JP" sz="2600" dirty="0"/>
          </a:p>
          <a:p>
            <a:pPr>
              <a:spcBef>
                <a:spcPts val="200"/>
              </a:spcBef>
            </a:pPr>
            <a:r>
              <a:rPr lang="en-US" sz="2600" dirty="0"/>
              <a:t>encrypts result using algorithm &amp; key specified by SA</a:t>
            </a:r>
          </a:p>
          <a:p>
            <a:pPr>
              <a:spcBef>
                <a:spcPts val="200"/>
              </a:spcBef>
            </a:pPr>
            <a:r>
              <a:rPr lang="en-US" sz="2600" dirty="0"/>
              <a:t>appends </a:t>
            </a:r>
            <a:r>
              <a:rPr lang="en-US" altLang="ja-JP" sz="2600" dirty="0"/>
              <a:t>ESP header </a:t>
            </a:r>
            <a:r>
              <a:rPr lang="en-US" sz="2600" dirty="0"/>
              <a:t>to front of this encrypted quantity</a:t>
            </a:r>
            <a:endParaRPr lang="en-US" altLang="ja-JP" sz="2600" dirty="0"/>
          </a:p>
          <a:p>
            <a:pPr>
              <a:spcBef>
                <a:spcPts val="200"/>
              </a:spcBef>
            </a:pPr>
            <a:r>
              <a:rPr lang="en-US" sz="2600" dirty="0"/>
              <a:t>creates authentication MAC using algorithm and key specified in SA</a:t>
            </a:r>
          </a:p>
          <a:p>
            <a:pPr>
              <a:spcBef>
                <a:spcPts val="200"/>
              </a:spcBef>
            </a:pPr>
            <a:r>
              <a:rPr lang="en-US" sz="2600" dirty="0"/>
              <a:t>appends MAC forming </a:t>
            </a:r>
            <a:r>
              <a:rPr lang="en-US" sz="2600" i="1" dirty="0"/>
              <a:t>payload</a:t>
            </a:r>
            <a:endParaRPr lang="en-US" sz="2600" dirty="0"/>
          </a:p>
          <a:p>
            <a:pPr>
              <a:spcBef>
                <a:spcPts val="200"/>
              </a:spcBef>
            </a:pPr>
            <a:r>
              <a:rPr lang="en-US" sz="2600" dirty="0"/>
              <a:t>creates new IP header, new IP header fields, addresses to tunnel endpoint</a:t>
            </a:r>
            <a:endParaRPr lang="en-US" sz="2600" dirty="0">
              <a:latin typeface="Gill Sans MT" charset="0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6EF8F26-68F0-3A49-83F2-9460CE31D4BD}"/>
              </a:ext>
            </a:extLst>
          </p:cNvPr>
          <p:cNvGrpSpPr/>
          <p:nvPr/>
        </p:nvGrpSpPr>
        <p:grpSpPr>
          <a:xfrm>
            <a:off x="7182680" y="1021603"/>
            <a:ext cx="1744188" cy="288737"/>
            <a:chOff x="1596889" y="3055814"/>
            <a:chExt cx="1744188" cy="288737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08F2435-C43C-FA49-9048-2F2BF3798893}"/>
                </a:ext>
              </a:extLst>
            </p:cNvPr>
            <p:cNvGrpSpPr/>
            <p:nvPr/>
          </p:nvGrpSpPr>
          <p:grpSpPr>
            <a:xfrm>
              <a:off x="1596889" y="3061114"/>
              <a:ext cx="1060174" cy="276999"/>
              <a:chOff x="2418521" y="3140627"/>
              <a:chExt cx="1060174" cy="276999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A3D55E3-0578-CC47-A17E-9134279D78F2}"/>
                  </a:ext>
                </a:extLst>
              </p:cNvPr>
              <p:cNvSpPr/>
              <p:nvPr/>
            </p:nvSpPr>
            <p:spPr>
              <a:xfrm>
                <a:off x="2418521" y="3187148"/>
                <a:ext cx="1060174" cy="185530"/>
              </a:xfrm>
              <a:prstGeom prst="rect">
                <a:avLst/>
              </a:prstGeom>
              <a:solidFill>
                <a:srgbClr val="0012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4B8151D-E68D-1145-A447-BD209DA884BC}"/>
                  </a:ext>
                </a:extLst>
              </p:cNvPr>
              <p:cNvSpPr/>
              <p:nvPr/>
            </p:nvSpPr>
            <p:spPr>
              <a:xfrm>
                <a:off x="2706480" y="3197527"/>
                <a:ext cx="733425" cy="15875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1D665C1-A6C6-4D44-BD8D-87CC0C9760A7}"/>
                  </a:ext>
                </a:extLst>
              </p:cNvPr>
              <p:cNvSpPr txBox="1"/>
              <p:nvPr/>
            </p:nvSpPr>
            <p:spPr>
              <a:xfrm>
                <a:off x="2750930" y="3140627"/>
                <a:ext cx="6815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solidFill>
                      <a:srgbClr val="0012A0"/>
                    </a:solidFill>
                  </a:rPr>
                  <a:t>payload</a:t>
                </a:r>
                <a:endParaRPr lang="en-US" sz="1100" i="1" dirty="0">
                  <a:solidFill>
                    <a:srgbClr val="0012A0"/>
                  </a:solidFill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9B77B4E6-2DF5-434C-9D1F-8148FD99055F}"/>
                  </a:ext>
                </a:extLst>
              </p:cNvPr>
              <p:cNvCxnSpPr/>
              <p:nvPr/>
            </p:nvCxnSpPr>
            <p:spPr>
              <a:xfrm>
                <a:off x="2474705" y="3185077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3C2B58DB-D327-624A-9251-1D3B9D784F52}"/>
                  </a:ext>
                </a:extLst>
              </p:cNvPr>
              <p:cNvCxnSpPr/>
              <p:nvPr/>
            </p:nvCxnSpPr>
            <p:spPr>
              <a:xfrm>
                <a:off x="2525505" y="3181902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9112AEA3-37DD-2840-A4A9-2C15B83C8125}"/>
                  </a:ext>
                </a:extLst>
              </p:cNvPr>
              <p:cNvCxnSpPr/>
              <p:nvPr/>
            </p:nvCxnSpPr>
            <p:spPr>
              <a:xfrm>
                <a:off x="2601705" y="3181902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2775019-AB2E-284F-A8FC-A7E09359C104}"/>
                  </a:ext>
                </a:extLst>
              </p:cNvPr>
              <p:cNvCxnSpPr/>
              <p:nvPr/>
            </p:nvCxnSpPr>
            <p:spPr>
              <a:xfrm>
                <a:off x="2658855" y="3178727"/>
                <a:ext cx="0" cy="187325"/>
              </a:xfrm>
              <a:prstGeom prst="line">
                <a:avLst/>
              </a:prstGeom>
              <a:ln w="952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BA6CD437-95CA-334D-B101-BD1A5EC9A655}"/>
                </a:ext>
              </a:extLst>
            </p:cNvPr>
            <p:cNvSpPr/>
            <p:nvPr/>
          </p:nvSpPr>
          <p:spPr>
            <a:xfrm>
              <a:off x="2727569" y="3055814"/>
              <a:ext cx="613508" cy="288737"/>
            </a:xfrm>
            <a:prstGeom prst="rightArrow">
              <a:avLst/>
            </a:prstGeom>
            <a:gradFill>
              <a:gsLst>
                <a:gs pos="0">
                  <a:schemeClr val="bg1"/>
                </a:gs>
                <a:gs pos="99000">
                  <a:srgbClr val="0012A0"/>
                </a:gs>
                <a:gs pos="58000">
                  <a:srgbClr val="6EBFF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24F8D8C-99F1-D149-B2C4-30701AD83546}"/>
              </a:ext>
            </a:extLst>
          </p:cNvPr>
          <p:cNvGrpSpPr/>
          <p:nvPr/>
        </p:nvGrpSpPr>
        <p:grpSpPr>
          <a:xfrm>
            <a:off x="7810500" y="2415622"/>
            <a:ext cx="2071981" cy="365894"/>
            <a:chOff x="8266244" y="1514475"/>
            <a:chExt cx="2071981" cy="365894"/>
          </a:xfrm>
        </p:grpSpPr>
        <p:sp>
          <p:nvSpPr>
            <p:cNvPr id="69" name="Right Arrow 68">
              <a:extLst>
                <a:ext uri="{FF2B5EF4-FFF2-40B4-BE49-F238E27FC236}">
                  <a16:creationId xmlns:a16="http://schemas.microsoft.com/office/drawing/2014/main" id="{14EF7333-F5C9-B44C-B88E-E62F99908C70}"/>
                </a:ext>
              </a:extLst>
            </p:cNvPr>
            <p:cNvSpPr/>
            <p:nvPr/>
          </p:nvSpPr>
          <p:spPr>
            <a:xfrm>
              <a:off x="9724717" y="1584820"/>
              <a:ext cx="613508" cy="288737"/>
            </a:xfrm>
            <a:prstGeom prst="rightArrow">
              <a:avLst/>
            </a:prstGeom>
            <a:gradFill>
              <a:gsLst>
                <a:gs pos="0">
                  <a:schemeClr val="bg1"/>
                </a:gs>
                <a:gs pos="99000">
                  <a:srgbClr val="0012A0"/>
                </a:gs>
                <a:gs pos="58000">
                  <a:srgbClr val="6EBFF0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0DE8A9C-4B04-9644-B41E-AF7C1D3EF044}"/>
                </a:ext>
              </a:extLst>
            </p:cNvPr>
            <p:cNvGrpSpPr/>
            <p:nvPr/>
          </p:nvGrpSpPr>
          <p:grpSpPr>
            <a:xfrm>
              <a:off x="8266244" y="1514475"/>
              <a:ext cx="1430955" cy="365894"/>
              <a:chOff x="7219875" y="3091894"/>
              <a:chExt cx="1430955" cy="271200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BCBD4545-82EF-4945-8E69-7E9761D559A5}"/>
                  </a:ext>
                </a:extLst>
              </p:cNvPr>
              <p:cNvSpPr/>
              <p:nvPr/>
            </p:nvSpPr>
            <p:spPr>
              <a:xfrm>
                <a:off x="7219875" y="3096088"/>
                <a:ext cx="1430955" cy="25346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E42E31E-7EE3-5A45-8848-61D2549D7ADB}"/>
                  </a:ext>
                </a:extLst>
              </p:cNvPr>
              <p:cNvCxnSpPr/>
              <p:nvPr/>
            </p:nvCxnSpPr>
            <p:spPr>
              <a:xfrm>
                <a:off x="7498944" y="3091894"/>
                <a:ext cx="0" cy="266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A264DD8E-2606-094F-9E6A-C8247EFFB5F4}"/>
                  </a:ext>
                </a:extLst>
              </p:cNvPr>
              <p:cNvCxnSpPr/>
              <p:nvPr/>
            </p:nvCxnSpPr>
            <p:spPr>
              <a:xfrm>
                <a:off x="7273344" y="3096694"/>
                <a:ext cx="0" cy="266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A83087D-DA47-2D4F-B05A-5004EE6C6A00}"/>
                  </a:ext>
                </a:extLst>
              </p:cNvPr>
              <p:cNvCxnSpPr/>
              <p:nvPr/>
            </p:nvCxnSpPr>
            <p:spPr>
              <a:xfrm>
                <a:off x="7321344" y="3094294"/>
                <a:ext cx="0" cy="266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A81B492-7189-CE48-818D-ACC1F0352D17}"/>
                  </a:ext>
                </a:extLst>
              </p:cNvPr>
              <p:cNvCxnSpPr/>
              <p:nvPr/>
            </p:nvCxnSpPr>
            <p:spPr>
              <a:xfrm>
                <a:off x="7423344" y="3091894"/>
                <a:ext cx="0" cy="266400"/>
              </a:xfrm>
              <a:prstGeom prst="lin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ABE4CD6-E82A-F240-A866-6260742792F6}"/>
                </a:ext>
              </a:extLst>
            </p:cNvPr>
            <p:cNvGrpSpPr/>
            <p:nvPr/>
          </p:nvGrpSpPr>
          <p:grpSpPr>
            <a:xfrm>
              <a:off x="8597709" y="1560742"/>
              <a:ext cx="1060174" cy="276999"/>
              <a:chOff x="2418521" y="3140627"/>
              <a:chExt cx="1060174" cy="276999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03E18FFA-9DBA-334B-91E4-C4F945F0B3EA}"/>
                  </a:ext>
                </a:extLst>
              </p:cNvPr>
              <p:cNvSpPr/>
              <p:nvPr/>
            </p:nvSpPr>
            <p:spPr>
              <a:xfrm>
                <a:off x="2418521" y="3187148"/>
                <a:ext cx="1060174" cy="185530"/>
              </a:xfrm>
              <a:prstGeom prst="rect">
                <a:avLst/>
              </a:prstGeom>
              <a:solidFill>
                <a:srgbClr val="0012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0C17C6E-B531-7748-BABE-6E5E48BE5ECD}"/>
                  </a:ext>
                </a:extLst>
              </p:cNvPr>
              <p:cNvSpPr/>
              <p:nvPr/>
            </p:nvSpPr>
            <p:spPr>
              <a:xfrm>
                <a:off x="2706480" y="3197527"/>
                <a:ext cx="733425" cy="1587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C83816C-F16B-754B-92F8-EDFED659B677}"/>
                  </a:ext>
                </a:extLst>
              </p:cNvPr>
              <p:cNvSpPr txBox="1"/>
              <p:nvPr/>
            </p:nvSpPr>
            <p:spPr>
              <a:xfrm>
                <a:off x="2750930" y="3140627"/>
                <a:ext cx="68159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i="1" dirty="0">
                    <a:solidFill>
                      <a:srgbClr val="0012A0"/>
                    </a:solidFill>
                  </a:rPr>
                  <a:t>payload</a:t>
                </a:r>
                <a:endParaRPr lang="en-US" sz="1100" i="1" dirty="0">
                  <a:solidFill>
                    <a:srgbClr val="0012A0"/>
                  </a:solidFill>
                </a:endParaRP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1B00FE65-C4C2-5545-93B6-6727ED3C81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74705" y="3196425"/>
                <a:ext cx="0" cy="166838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83132241-B0B1-1A40-8C9E-481B9DD98D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25505" y="3199637"/>
                <a:ext cx="0" cy="15996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F6C721FF-574B-C341-9B62-4A5E7C1D99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16945" y="3194825"/>
                <a:ext cx="0" cy="15996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26BD0451-EAAF-9A4D-9561-B511690D84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0259" y="3196429"/>
                <a:ext cx="0" cy="159966"/>
              </a:xfrm>
              <a:prstGeom prst="line">
                <a:avLst/>
              </a:prstGeom>
              <a:ln w="63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2610363-12AA-1E4B-BFD9-93368F887F16}"/>
                </a:ext>
              </a:extLst>
            </p:cNvPr>
            <p:cNvGrpSpPr/>
            <p:nvPr/>
          </p:nvGrpSpPr>
          <p:grpSpPr>
            <a:xfrm>
              <a:off x="8589592" y="1577525"/>
              <a:ext cx="1106157" cy="224519"/>
              <a:chOff x="2044062" y="3084919"/>
              <a:chExt cx="1106157" cy="224519"/>
            </a:xfrm>
          </p:grpSpPr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DFCBB9E6-6B01-CB4B-B08E-35B56E6CF3CA}"/>
                  </a:ext>
                </a:extLst>
              </p:cNvPr>
              <p:cNvSpPr/>
              <p:nvPr/>
            </p:nvSpPr>
            <p:spPr>
              <a:xfrm>
                <a:off x="2044062" y="3092450"/>
                <a:ext cx="1106157" cy="215900"/>
              </a:xfrm>
              <a:prstGeom prst="roundRect">
                <a:avLst/>
              </a:prstGeom>
              <a:solidFill>
                <a:schemeClr val="bg1">
                  <a:alpha val="83000"/>
                </a:schemeClr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6700C3E6-2524-7E46-82D5-5602E6F1A82A}"/>
                  </a:ext>
                </a:extLst>
              </p:cNvPr>
              <p:cNvCxnSpPr/>
              <p:nvPr/>
            </p:nvCxnSpPr>
            <p:spPr>
              <a:xfrm flipH="1">
                <a:off x="2098675" y="3089275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0EE30DF-49C2-944F-9D74-32D4F038B24A}"/>
                  </a:ext>
                </a:extLst>
              </p:cNvPr>
              <p:cNvCxnSpPr/>
              <p:nvPr/>
            </p:nvCxnSpPr>
            <p:spPr>
              <a:xfrm flipH="1">
                <a:off x="2190750" y="3086100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3E6384E5-004C-CB4C-9349-F26EB5891BF1}"/>
                  </a:ext>
                </a:extLst>
              </p:cNvPr>
              <p:cNvCxnSpPr/>
              <p:nvPr/>
            </p:nvCxnSpPr>
            <p:spPr>
              <a:xfrm flipH="1">
                <a:off x="2282825" y="3089275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14E1685-BAD6-5748-B9AF-D8E7525B4C0E}"/>
                  </a:ext>
                </a:extLst>
              </p:cNvPr>
              <p:cNvCxnSpPr/>
              <p:nvPr/>
            </p:nvCxnSpPr>
            <p:spPr>
              <a:xfrm flipH="1">
                <a:off x="2374900" y="3089275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321C10CB-10E5-F047-9DE3-D0911A3D6023}"/>
                  </a:ext>
                </a:extLst>
              </p:cNvPr>
              <p:cNvCxnSpPr/>
              <p:nvPr/>
            </p:nvCxnSpPr>
            <p:spPr>
              <a:xfrm flipH="1">
                <a:off x="2466975" y="3086100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F8D60F35-591E-1341-913C-3CE2CE97453C}"/>
                  </a:ext>
                </a:extLst>
              </p:cNvPr>
              <p:cNvCxnSpPr/>
              <p:nvPr/>
            </p:nvCxnSpPr>
            <p:spPr>
              <a:xfrm flipH="1">
                <a:off x="2559050" y="3086100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1CE0022-A86D-804C-84A3-3EA263B4D77B}"/>
                  </a:ext>
                </a:extLst>
              </p:cNvPr>
              <p:cNvCxnSpPr/>
              <p:nvPr/>
            </p:nvCxnSpPr>
            <p:spPr>
              <a:xfrm flipH="1">
                <a:off x="2651125" y="3089275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E773942A-A5B8-5544-94DB-CFA818FE4273}"/>
                  </a:ext>
                </a:extLst>
              </p:cNvPr>
              <p:cNvCxnSpPr/>
              <p:nvPr/>
            </p:nvCxnSpPr>
            <p:spPr>
              <a:xfrm flipH="1">
                <a:off x="2736850" y="3089275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9FE558D8-AE7B-004C-96BB-709C2713F76D}"/>
                  </a:ext>
                </a:extLst>
              </p:cNvPr>
              <p:cNvCxnSpPr/>
              <p:nvPr/>
            </p:nvCxnSpPr>
            <p:spPr>
              <a:xfrm flipH="1">
                <a:off x="2814139" y="3084920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B330E8F3-669E-6A42-80C7-ED14D3F869E3}"/>
                  </a:ext>
                </a:extLst>
              </p:cNvPr>
              <p:cNvCxnSpPr/>
              <p:nvPr/>
            </p:nvCxnSpPr>
            <p:spPr>
              <a:xfrm flipH="1">
                <a:off x="2891428" y="3090363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8FDB270-37FA-0D40-A6DB-0D76AC866C3D}"/>
                  </a:ext>
                </a:extLst>
              </p:cNvPr>
              <p:cNvCxnSpPr/>
              <p:nvPr/>
            </p:nvCxnSpPr>
            <p:spPr>
              <a:xfrm flipH="1">
                <a:off x="2968717" y="3089274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745079AD-16D1-9D4D-A1C7-19CC9F1BA8A2}"/>
                  </a:ext>
                </a:extLst>
              </p:cNvPr>
              <p:cNvCxnSpPr/>
              <p:nvPr/>
            </p:nvCxnSpPr>
            <p:spPr>
              <a:xfrm flipH="1">
                <a:off x="3046006" y="3084919"/>
                <a:ext cx="50800" cy="219075"/>
              </a:xfrm>
              <a:prstGeom prst="line">
                <a:avLst/>
              </a:prstGeom>
              <a:ln w="127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11A41B8C-8BB8-7948-A279-B3B3A7923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3598" y="3140765"/>
            <a:ext cx="4114331" cy="1602697"/>
          </a:xfrm>
          <a:prstGeom prst="rect">
            <a:avLst/>
          </a:prstGeom>
        </p:spPr>
      </p:pic>
      <p:sp>
        <p:nvSpPr>
          <p:cNvPr id="114" name="Rectangle 59">
            <a:extLst>
              <a:ext uri="{FF2B5EF4-FFF2-40B4-BE49-F238E27FC236}">
                <a16:creationId xmlns:a16="http://schemas.microsoft.com/office/drawing/2014/main" id="{F9FA3A03-ABA4-DF42-8BEA-5D278C650CAE}"/>
              </a:ext>
            </a:extLst>
          </p:cNvPr>
          <p:cNvSpPr txBox="1">
            <a:spLocks noChangeArrowheads="1"/>
          </p:cNvSpPr>
          <p:nvPr/>
        </p:nvSpPr>
        <p:spPr>
          <a:xfrm>
            <a:off x="7635945" y="1684062"/>
            <a:ext cx="752682" cy="482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</a:pPr>
            <a:r>
              <a:rPr lang="en-US" sz="2000" dirty="0"/>
              <a:t>R1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3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8813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IPsec sequence numbers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2" name="Rectangle 3">
            <a:extLst>
              <a:ext uri="{FF2B5EF4-FFF2-40B4-BE49-F238E27FC236}">
                <a16:creationId xmlns:a16="http://schemas.microsoft.com/office/drawing/2014/main" id="{09904426-31F8-974C-8449-D83EB232E147}"/>
              </a:ext>
            </a:extLst>
          </p:cNvPr>
          <p:cNvSpPr txBox="1">
            <a:spLocks noChangeArrowheads="1"/>
          </p:cNvSpPr>
          <p:nvPr/>
        </p:nvSpPr>
        <p:spPr>
          <a:xfrm>
            <a:off x="929446" y="1302164"/>
            <a:ext cx="10427666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new SA, sender initializes seq. # to 0</a:t>
            </a:r>
          </a:p>
          <a:p>
            <a:r>
              <a:rPr lang="en-US" dirty="0"/>
              <a:t>each time datagram is sent on SA:</a:t>
            </a:r>
          </a:p>
          <a:p>
            <a:pPr lvl="1"/>
            <a:r>
              <a:rPr lang="en-US" dirty="0"/>
              <a:t>sender increments seq # counter</a:t>
            </a:r>
          </a:p>
          <a:p>
            <a:pPr lvl="1"/>
            <a:r>
              <a:rPr lang="en-US" dirty="0"/>
              <a:t>places value in seq # field</a:t>
            </a:r>
          </a:p>
          <a:p>
            <a:r>
              <a:rPr lang="en-US" dirty="0"/>
              <a:t>goal:</a:t>
            </a:r>
          </a:p>
          <a:p>
            <a:pPr lvl="1"/>
            <a:r>
              <a:rPr lang="en-US" dirty="0"/>
              <a:t>prevent attacker from sniffing and replaying a packet</a:t>
            </a:r>
          </a:p>
          <a:p>
            <a:pPr lvl="1"/>
            <a:r>
              <a:rPr lang="en-US" dirty="0"/>
              <a:t>receipt of duplicate, authenticated IP packets may disrupt service</a:t>
            </a:r>
          </a:p>
          <a:p>
            <a:r>
              <a:rPr lang="en-US" dirty="0"/>
              <a:t>method: </a:t>
            </a:r>
          </a:p>
          <a:p>
            <a:pPr lvl="1"/>
            <a:r>
              <a:rPr lang="en-US" dirty="0"/>
              <a:t>destination checks for duplicates</a:t>
            </a:r>
          </a:p>
          <a:p>
            <a:pPr lvl="1"/>
            <a:r>
              <a:rPr lang="en-US" dirty="0"/>
              <a:t>doesn’t keep track of </a:t>
            </a:r>
            <a:r>
              <a:rPr lang="en-US" i="1" dirty="0"/>
              <a:t>all </a:t>
            </a:r>
            <a:r>
              <a:rPr lang="en-US" dirty="0"/>
              <a:t>received packets; instead uses a window</a:t>
            </a:r>
          </a:p>
          <a:p>
            <a:pPr lvl="1"/>
            <a:endParaRPr lang="en-US" sz="20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539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20" y="1472239"/>
            <a:ext cx="6225209" cy="894622"/>
          </a:xfrm>
        </p:spPr>
        <p:txBody>
          <a:bodyPr>
            <a:noAutofit/>
          </a:bodyPr>
          <a:lstStyle/>
          <a:p>
            <a:r>
              <a:rPr lang="en-US" sz="3200" b="0" dirty="0">
                <a:latin typeface="+mn-lt"/>
              </a:rPr>
              <a:t>Security Policy Database (SPD)</a:t>
            </a: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6DF02F7-7DB2-0545-9523-F468B9D8C7F8}"/>
              </a:ext>
            </a:extLst>
          </p:cNvPr>
          <p:cNvSpPr txBox="1">
            <a:spLocks noChangeArrowheads="1"/>
          </p:cNvSpPr>
          <p:nvPr/>
        </p:nvSpPr>
        <p:spPr>
          <a:xfrm>
            <a:off x="864705" y="2554356"/>
            <a:ext cx="5231295" cy="2746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policy: for given datagram, sender needs to know if it should use IP sec</a:t>
            </a:r>
          </a:p>
          <a:p>
            <a:r>
              <a:rPr lang="en-US" sz="2400" dirty="0"/>
              <a:t>policy stored in </a:t>
            </a:r>
            <a:r>
              <a:rPr lang="en-US" sz="2400" dirty="0">
                <a:solidFill>
                  <a:srgbClr val="C00000"/>
                </a:solidFill>
              </a:rPr>
              <a:t>security policy database (SPD)</a:t>
            </a:r>
          </a:p>
          <a:p>
            <a:r>
              <a:rPr lang="en-US" sz="2400" dirty="0"/>
              <a:t>needs to know which SA to use</a:t>
            </a:r>
          </a:p>
          <a:p>
            <a:pPr lvl="1"/>
            <a:r>
              <a:rPr lang="en-US" dirty="0"/>
              <a:t>may use: source and destination IP address; protocol number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E96A7A-3CC4-3F4A-BA0A-E705FA131172}"/>
              </a:ext>
            </a:extLst>
          </p:cNvPr>
          <p:cNvSpPr txBox="1"/>
          <p:nvPr/>
        </p:nvSpPr>
        <p:spPr>
          <a:xfrm>
            <a:off x="6586329" y="1603513"/>
            <a:ext cx="539363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12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 Assoc. Database (SAD)</a:t>
            </a:r>
          </a:p>
          <a:p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9AD72EB-38BE-4749-B734-30ECD6FFA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524" y="2207176"/>
            <a:ext cx="5367476" cy="2921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38138" indent="-338138">
              <a:lnSpc>
                <a:spcPct val="90000"/>
              </a:lnSpc>
              <a:spcBef>
                <a:spcPts val="3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cs typeface="Gill Sans MT" charset="0"/>
              </a:rPr>
              <a:t>endpoint holds SA state in </a:t>
            </a:r>
            <a:r>
              <a:rPr lang="en-US" sz="2400" dirty="0">
                <a:solidFill>
                  <a:srgbClr val="CC0000"/>
                </a:solidFill>
                <a:cs typeface="Gill Sans MT" charset="0"/>
              </a:rPr>
              <a:t>security association database (SAD)</a:t>
            </a: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cs typeface="Gill Sans MT" charset="0"/>
              </a:rPr>
              <a:t>when sending IPsec datagram, R1 accesses SAD to determine how to process datagram</a:t>
            </a: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cs typeface="Gill Sans MT" charset="0"/>
              </a:rPr>
              <a:t>when IPsec datagram arrives to R2, R2 examines SPI in IPsec datagram, indexes SAD with SPI, processing</a:t>
            </a:r>
          </a:p>
          <a:p>
            <a:pPr marL="338138" indent="-338138">
              <a:lnSpc>
                <a:spcPct val="90000"/>
              </a:lnSpc>
              <a:spcBef>
                <a:spcPts val="3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cs typeface="Gill Sans MT" charset="0"/>
              </a:rPr>
              <a:t>datagram accordingly.</a:t>
            </a:r>
          </a:p>
          <a:p>
            <a:pPr marL="342900" indent="-342900">
              <a:spcBef>
                <a:spcPct val="20000"/>
              </a:spcBef>
              <a:buClr>
                <a:srgbClr val="000099"/>
              </a:buClr>
              <a:buSzPct val="75000"/>
              <a:buFont typeface="Wingdings" charset="0"/>
              <a:buChar char="v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Char char="r"/>
            </a:pP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6ECBC5-3AF7-274F-8BF2-A44F38FF1C44}"/>
              </a:ext>
            </a:extLst>
          </p:cNvPr>
          <p:cNvSpPr txBox="1"/>
          <p:nvPr/>
        </p:nvSpPr>
        <p:spPr>
          <a:xfrm>
            <a:off x="7810500" y="5526157"/>
            <a:ext cx="2830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12A0"/>
                </a:solidFill>
              </a:rPr>
              <a:t>SPD: </a:t>
            </a:r>
            <a:r>
              <a:rPr lang="en-US" altLang="ja-JP" sz="2800" i="1" dirty="0">
                <a:solidFill>
                  <a:srgbClr val="0012A0"/>
                </a:solidFill>
              </a:rPr>
              <a:t>“what” to do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71C801-CD50-7F4E-A7A7-09FC0141B1BD}"/>
              </a:ext>
            </a:extLst>
          </p:cNvPr>
          <p:cNvSpPr txBox="1"/>
          <p:nvPr/>
        </p:nvSpPr>
        <p:spPr>
          <a:xfrm>
            <a:off x="2206488" y="5506277"/>
            <a:ext cx="30852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0012A0"/>
                </a:solidFill>
              </a:rPr>
              <a:t>SAD: “</a:t>
            </a:r>
            <a:r>
              <a:rPr lang="en-US" altLang="ja-JP" sz="2800" i="1" dirty="0">
                <a:solidFill>
                  <a:srgbClr val="0012A0"/>
                </a:solidFill>
              </a:rPr>
              <a:t>how” to do it </a:t>
            </a:r>
            <a:endParaRPr lang="en-US" sz="2800" i="1" dirty="0">
              <a:solidFill>
                <a:srgbClr val="0012A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IPsec security databases</a:t>
            </a:r>
          </a:p>
        </p:txBody>
      </p:sp>
    </p:spTree>
    <p:extLst>
      <p:ext uri="{BB962C8B-B14F-4D97-AF65-F5344CB8AC3E}">
        <p14:creationId xmlns:p14="http://schemas.microsoft.com/office/powerpoint/2010/main" val="285521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Summary: IPsec services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9313B3D-8965-0847-86CC-C1B8EA783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0658" y="1650048"/>
            <a:ext cx="7772400" cy="4648200"/>
          </a:xfrm>
        </p:spPr>
        <p:txBody>
          <a:bodyPr/>
          <a:lstStyle/>
          <a:p>
            <a:pPr marL="130175" indent="0">
              <a:buNone/>
            </a:pPr>
            <a:r>
              <a:rPr lang="en-US" sz="3200" dirty="0"/>
              <a:t>Trudy sits somewhere between R1, R2. she doesn’</a:t>
            </a:r>
            <a:r>
              <a:rPr lang="en-US" altLang="ja-JP" sz="3200" dirty="0"/>
              <a:t>t know the keys</a:t>
            </a:r>
          </a:p>
          <a:p>
            <a:pPr lvl="1"/>
            <a:r>
              <a:rPr lang="en-US" sz="2800" dirty="0"/>
              <a:t>will Trudy be able to see original contents of datagram? How about source, dest IP address, transport protocol, application port?</a:t>
            </a:r>
          </a:p>
          <a:p>
            <a:pPr lvl="1"/>
            <a:r>
              <a:rPr lang="en-US" sz="2800" dirty="0"/>
              <a:t>flip bits without detection?</a:t>
            </a:r>
          </a:p>
          <a:p>
            <a:pPr lvl="1"/>
            <a:r>
              <a:rPr lang="en-US" sz="2800" dirty="0"/>
              <a:t>masquerade as R1 using R1</a:t>
            </a:r>
            <a:r>
              <a:rPr lang="en-US" altLang="ja-JP" sz="2800" dirty="0"/>
              <a:t>’s IP address?</a:t>
            </a:r>
          </a:p>
          <a:p>
            <a:pPr lvl="1"/>
            <a:r>
              <a:rPr lang="en-US" sz="2800" dirty="0"/>
              <a:t>replay a datagram?</a:t>
            </a:r>
          </a:p>
          <a:p>
            <a:pPr lvl="1"/>
            <a:endParaRPr lang="en-US" dirty="0">
              <a:latin typeface="Gill Sans MT" charset="0"/>
            </a:endParaRPr>
          </a:p>
          <a:p>
            <a:pPr lvl="1"/>
            <a:endParaRPr lang="en-US" dirty="0">
              <a:latin typeface="Gill Sans MT" charset="0"/>
            </a:endParaRPr>
          </a:p>
        </p:txBody>
      </p:sp>
      <p:pic>
        <p:nvPicPr>
          <p:cNvPr id="13" name="Picture 9" descr="Eve">
            <a:extLst>
              <a:ext uri="{FF2B5EF4-FFF2-40B4-BE49-F238E27FC236}">
                <a16:creationId xmlns:a16="http://schemas.microsoft.com/office/drawing/2014/main" id="{D157BE8D-0796-AF47-8EEE-0EFF6D3ED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622425"/>
            <a:ext cx="936625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461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IKE: Internet Key Exchange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91D8B07-0DDE-C742-9800-8DA6D67052A5}"/>
              </a:ext>
            </a:extLst>
          </p:cNvPr>
          <p:cNvSpPr txBox="1">
            <a:spLocks noChangeArrowheads="1"/>
          </p:cNvSpPr>
          <p:nvPr/>
        </p:nvSpPr>
        <p:spPr>
          <a:xfrm>
            <a:off x="758686" y="1467679"/>
            <a:ext cx="11128513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>
              <a:lnSpc>
                <a:spcPct val="80000"/>
              </a:lnSpc>
            </a:pPr>
            <a:r>
              <a:rPr lang="en-US" i="1" dirty="0">
                <a:solidFill>
                  <a:srgbClr val="0012A0"/>
                </a:solidFill>
              </a:rPr>
              <a:t>previous examples: </a:t>
            </a:r>
            <a:r>
              <a:rPr lang="en-US" dirty="0"/>
              <a:t>manual establishment of IPsec SAs in IPsec endpoints: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400" i="1" dirty="0">
                <a:solidFill>
                  <a:srgbClr val="0012A0"/>
                </a:solidFill>
                <a:cs typeface="Arial" charset="0"/>
              </a:rPr>
              <a:t>Example SA: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000" dirty="0">
                <a:cs typeface="Arial" charset="0"/>
              </a:rPr>
              <a:t>SPI: 12345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000" dirty="0">
                <a:cs typeface="Arial" charset="0"/>
              </a:rPr>
              <a:t>Source IP: 200.168.1.100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000" dirty="0">
                <a:cs typeface="Arial" charset="0"/>
              </a:rPr>
              <a:t>Dest IP: 193.68.2.23 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000" dirty="0">
                <a:cs typeface="Arial" charset="0"/>
              </a:rPr>
              <a:t>Protocol: ESP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000" dirty="0">
                <a:cs typeface="Arial" charset="0"/>
              </a:rPr>
              <a:t>Encryption algorithm: 3DES-cbc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000" dirty="0">
                <a:cs typeface="Arial" charset="0"/>
              </a:rPr>
              <a:t>HMAC algorithm: MD5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000" dirty="0">
                <a:cs typeface="Arial" charset="0"/>
              </a:rPr>
              <a:t>Encryption key: 0x7aeaca…</a:t>
            </a:r>
          </a:p>
          <a:p>
            <a:pPr lvl="3">
              <a:lnSpc>
                <a:spcPct val="80000"/>
              </a:lnSpc>
              <a:buFontTx/>
              <a:buNone/>
            </a:pPr>
            <a:r>
              <a:rPr lang="en-US" sz="2000" dirty="0">
                <a:cs typeface="Arial" charset="0"/>
              </a:rPr>
              <a:t>HMAC key:0xc0291f…</a:t>
            </a:r>
          </a:p>
          <a:p>
            <a:pPr indent="-287338">
              <a:lnSpc>
                <a:spcPct val="80000"/>
              </a:lnSpc>
            </a:pPr>
            <a:r>
              <a:rPr lang="en-US" dirty="0"/>
              <a:t>manual keying is impractical for VPN with 100s of endpoints </a:t>
            </a:r>
          </a:p>
          <a:p>
            <a:pPr indent="-287338">
              <a:lnSpc>
                <a:spcPct val="80000"/>
              </a:lnSpc>
            </a:pPr>
            <a:r>
              <a:rPr lang="en-US" dirty="0"/>
              <a:t>instead use </a:t>
            </a:r>
            <a:r>
              <a:rPr lang="en-US" dirty="0">
                <a:solidFill>
                  <a:srgbClr val="CC0000"/>
                </a:solidFill>
              </a:rPr>
              <a:t>IPsec IKE (Internet Key Exchange</a:t>
            </a:r>
            <a:r>
              <a:rPr lang="en-US" dirty="0"/>
              <a:t>)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2000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72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IKE: PSK and PKI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752D4D6-28AB-3B41-8A86-690170A4FC1F}"/>
              </a:ext>
            </a:extLst>
          </p:cNvPr>
          <p:cNvSpPr txBox="1">
            <a:spLocks noChangeArrowheads="1"/>
          </p:cNvSpPr>
          <p:nvPr/>
        </p:nvSpPr>
        <p:spPr>
          <a:xfrm>
            <a:off x="1022212" y="1426403"/>
            <a:ext cx="10599945" cy="4926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39725"/>
            <a:r>
              <a:rPr lang="en-US" sz="3200" dirty="0"/>
              <a:t>authentication (prove who you are) with either</a:t>
            </a:r>
          </a:p>
          <a:p>
            <a:pPr lvl="1"/>
            <a:r>
              <a:rPr lang="en-US" sz="2800" dirty="0"/>
              <a:t>pre-shared secret (PSK) or </a:t>
            </a:r>
          </a:p>
          <a:p>
            <a:pPr lvl="1"/>
            <a:r>
              <a:rPr lang="en-US" sz="2800" dirty="0"/>
              <a:t>with PKI (pubic/private keys and certificates).</a:t>
            </a:r>
          </a:p>
          <a:p>
            <a:pPr indent="-339725"/>
            <a:r>
              <a:rPr lang="en-US" sz="3200" dirty="0"/>
              <a:t>PSK: both sides start with secret</a:t>
            </a:r>
          </a:p>
          <a:p>
            <a:pPr lvl="1"/>
            <a:r>
              <a:rPr lang="en-US" sz="2800" dirty="0"/>
              <a:t>run IKE to authenticate each other and to generate IPsec SAs (one in each direction), including encryption, authentication keys</a:t>
            </a:r>
          </a:p>
          <a:p>
            <a:pPr indent="-339725"/>
            <a:r>
              <a:rPr lang="en-US" sz="3200" dirty="0"/>
              <a:t>PKI: both sides start with public/private key pair, certificate</a:t>
            </a:r>
          </a:p>
          <a:p>
            <a:pPr lvl="1"/>
            <a:r>
              <a:rPr lang="en-US" sz="2800" dirty="0"/>
              <a:t>run IKE to authenticate each other, obtain IPsec SAs (one in each direction).</a:t>
            </a:r>
          </a:p>
          <a:p>
            <a:pPr lvl="1"/>
            <a:r>
              <a:rPr lang="en-US" sz="2800" dirty="0"/>
              <a:t>similar with handshake in SSL.</a:t>
            </a:r>
          </a:p>
          <a:p>
            <a:pPr lvl="1">
              <a:buFont typeface="Wingdings" charset="0"/>
              <a:buNone/>
            </a:pPr>
            <a:endParaRPr lang="en-US" sz="2800" dirty="0"/>
          </a:p>
          <a:p>
            <a:pPr lvl="1">
              <a:buFont typeface="Wingdings" charset="0"/>
              <a:buNone/>
            </a:pPr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6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IKE phases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E60D70A-372F-794A-BD3C-627372D3685C}"/>
              </a:ext>
            </a:extLst>
          </p:cNvPr>
          <p:cNvSpPr txBox="1">
            <a:spLocks noChangeArrowheads="1"/>
          </p:cNvSpPr>
          <p:nvPr/>
        </p:nvSpPr>
        <p:spPr>
          <a:xfrm>
            <a:off x="970722" y="1467677"/>
            <a:ext cx="1032013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r>
              <a:rPr lang="en-US" sz="3200" dirty="0"/>
              <a:t>IKE has two phases</a:t>
            </a:r>
          </a:p>
          <a:p>
            <a:pPr lvl="1"/>
            <a:r>
              <a:rPr lang="en-US" sz="2800" i="1" dirty="0">
                <a:solidFill>
                  <a:srgbClr val="000099"/>
                </a:solidFill>
              </a:rPr>
              <a:t>phase 1: </a:t>
            </a:r>
            <a:r>
              <a:rPr lang="en-US" sz="2800" dirty="0"/>
              <a:t>establish bi-directional IKE SA</a:t>
            </a:r>
          </a:p>
          <a:p>
            <a:pPr lvl="2"/>
            <a:r>
              <a:rPr lang="en-US" sz="2800" dirty="0">
                <a:cs typeface="Gill Sans MT" charset="0"/>
              </a:rPr>
              <a:t>note: IKE SA different from IPsec SA</a:t>
            </a:r>
          </a:p>
          <a:p>
            <a:pPr lvl="2"/>
            <a:r>
              <a:rPr lang="en-US" sz="2800" dirty="0">
                <a:cs typeface="Gill Sans MT" charset="0"/>
              </a:rPr>
              <a:t>aka ISAKMP security association</a:t>
            </a:r>
          </a:p>
          <a:p>
            <a:pPr lvl="1"/>
            <a:r>
              <a:rPr lang="en-US" sz="2800" i="1" dirty="0">
                <a:solidFill>
                  <a:srgbClr val="000099"/>
                </a:solidFill>
              </a:rPr>
              <a:t>phase 2: </a:t>
            </a:r>
            <a:r>
              <a:rPr lang="en-US" sz="2800" dirty="0"/>
              <a:t>ISAKMP is used to securely negotiate IPsec pair of SAs</a:t>
            </a:r>
          </a:p>
          <a:p>
            <a:pPr indent="-287338"/>
            <a:r>
              <a:rPr lang="en-US" sz="3200" dirty="0"/>
              <a:t>phase 1 has two modes: aggressive mode and main mode</a:t>
            </a:r>
          </a:p>
          <a:p>
            <a:pPr lvl="1"/>
            <a:r>
              <a:rPr lang="en-US" sz="2800" dirty="0"/>
              <a:t>aggressive mode uses fewer messages</a:t>
            </a:r>
          </a:p>
          <a:p>
            <a:pPr lvl="1"/>
            <a:r>
              <a:rPr lang="en-US" sz="2800" dirty="0"/>
              <a:t>main mode provides identity protection and is more flexible</a:t>
            </a:r>
          </a:p>
          <a:p>
            <a:pPr lvl="1">
              <a:buFont typeface="Wingdings" charset="0"/>
              <a:buNone/>
            </a:pPr>
            <a:endParaRPr lang="en-US" sz="2800" dirty="0"/>
          </a:p>
          <a:p>
            <a:pPr lvl="1"/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7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35EEEAD-4869-A944-A582-22F817FC6DE2}"/>
              </a:ext>
            </a:extLst>
          </p:cNvPr>
          <p:cNvSpPr txBox="1">
            <a:spLocks/>
          </p:cNvSpPr>
          <p:nvPr/>
        </p:nvSpPr>
        <p:spPr>
          <a:xfrm>
            <a:off x="838200" y="398813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00A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+mn-lt"/>
              </a:rPr>
              <a:t>IPsec summary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EDF0287-CB9F-064B-9850-D7015F1D6CB0}"/>
              </a:ext>
            </a:extLst>
          </p:cNvPr>
          <p:cNvSpPr txBox="1">
            <a:spLocks noChangeArrowheads="1"/>
          </p:cNvSpPr>
          <p:nvPr/>
        </p:nvSpPr>
        <p:spPr>
          <a:xfrm>
            <a:off x="864704" y="1507435"/>
            <a:ext cx="1062493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274638"/>
            <a:r>
              <a:rPr lang="en-US" sz="3200" dirty="0"/>
              <a:t>IKE message exchange for algorithms, secret keys, SPI numbers</a:t>
            </a:r>
          </a:p>
          <a:p>
            <a:pPr marL="404813" indent="-274638"/>
            <a:r>
              <a:rPr lang="en-US" sz="3200" dirty="0"/>
              <a:t>either AH or ESP protocol  (or both)</a:t>
            </a:r>
          </a:p>
          <a:p>
            <a:pPr marL="852488" lvl="2" indent="-274638"/>
            <a:r>
              <a:rPr lang="en-US" sz="2800" dirty="0"/>
              <a:t>AH provides integrity, source authentication</a:t>
            </a:r>
          </a:p>
          <a:p>
            <a:pPr marL="852488" lvl="2" indent="-274638"/>
            <a:r>
              <a:rPr lang="en-US" sz="2800" dirty="0"/>
              <a:t>ESP protocol (with AH) additionally provides encryption</a:t>
            </a:r>
          </a:p>
          <a:p>
            <a:pPr marL="404813" indent="-274638"/>
            <a:r>
              <a:rPr lang="en-US" sz="3200" dirty="0"/>
              <a:t>IPsec peers can be two end systems, two routers/firewalls, or a router/firewall and </a:t>
            </a:r>
            <a:r>
              <a:rPr lang="en-US" dirty="0">
                <a:latin typeface="Gill Sans MT" charset="0"/>
              </a:rPr>
              <a:t>an end system</a:t>
            </a:r>
          </a:p>
        </p:txBody>
      </p:sp>
    </p:spTree>
    <p:extLst>
      <p:ext uri="{BB962C8B-B14F-4D97-AF65-F5344CB8AC3E}">
        <p14:creationId xmlns:p14="http://schemas.microsoft.com/office/powerpoint/2010/main" val="392172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Transport-layer security (TLS)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7" name="Rectangle 3">
            <a:extLst>
              <a:ext uri="{FF2B5EF4-FFF2-40B4-BE49-F238E27FC236}">
                <a16:creationId xmlns:a16="http://schemas.microsoft.com/office/drawing/2014/main" id="{C2AED11F-995A-084B-92BE-14113A55714D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71393"/>
            <a:ext cx="10598426" cy="3054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 dirty="0"/>
              <a:t>widely deployed security protocol above the transport layer</a:t>
            </a:r>
          </a:p>
          <a:p>
            <a:pPr marL="641350" lvl="1" indent="-236538"/>
            <a:r>
              <a:rPr lang="en-US" sz="2800" dirty="0"/>
              <a:t>supported by almost all browsers, web servers: https (port 443)</a:t>
            </a:r>
          </a:p>
          <a:p>
            <a:pPr marL="287338" indent="-287338"/>
            <a:r>
              <a:rPr lang="en-US" sz="3200" dirty="0"/>
              <a:t>provides: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 dirty="0">
                <a:solidFill>
                  <a:srgbClr val="C00000"/>
                </a:solidFill>
              </a:rPr>
              <a:t>confidentiality: </a:t>
            </a:r>
            <a:r>
              <a:rPr lang="en-US" sz="2800" dirty="0"/>
              <a:t>via </a:t>
            </a:r>
            <a:r>
              <a:rPr lang="en-US" sz="2800" i="1" dirty="0">
                <a:solidFill>
                  <a:srgbClr val="0012A0"/>
                </a:solidFill>
              </a:rPr>
              <a:t>symmetric encryption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 dirty="0">
                <a:solidFill>
                  <a:srgbClr val="C00000"/>
                </a:solidFill>
              </a:rPr>
              <a:t>integrity: </a:t>
            </a:r>
            <a:r>
              <a:rPr lang="en-US" sz="2800" dirty="0"/>
              <a:t>via </a:t>
            </a:r>
            <a:r>
              <a:rPr lang="en-US" sz="2800" i="1" dirty="0">
                <a:solidFill>
                  <a:srgbClr val="0012A0"/>
                </a:solidFill>
              </a:rPr>
              <a:t>cryptographic hashing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 dirty="0">
                <a:solidFill>
                  <a:srgbClr val="C00000"/>
                </a:solidFill>
              </a:rPr>
              <a:t>authentication: </a:t>
            </a:r>
            <a:r>
              <a:rPr lang="en-US" sz="2800" dirty="0"/>
              <a:t>via </a:t>
            </a:r>
            <a:r>
              <a:rPr lang="en-US" sz="2800" i="1" dirty="0">
                <a:solidFill>
                  <a:srgbClr val="0012A0"/>
                </a:solidFill>
              </a:rPr>
              <a:t>public key cryptography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95DC5F-C059-9743-9CFE-79C99F823EBB}"/>
              </a:ext>
            </a:extLst>
          </p:cNvPr>
          <p:cNvGrpSpPr/>
          <p:nvPr/>
        </p:nvGrpSpPr>
        <p:grpSpPr>
          <a:xfrm>
            <a:off x="8070574" y="2902226"/>
            <a:ext cx="3207026" cy="1139687"/>
            <a:chOff x="8070574" y="2902226"/>
            <a:chExt cx="3207026" cy="1139687"/>
          </a:xfrm>
        </p:grpSpPr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DCB6489B-5945-A04D-980F-6DB60BC2E2E4}"/>
                </a:ext>
              </a:extLst>
            </p:cNvPr>
            <p:cNvSpPr/>
            <p:nvPr/>
          </p:nvSpPr>
          <p:spPr>
            <a:xfrm>
              <a:off x="8070574" y="2902226"/>
              <a:ext cx="238539" cy="113968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45C0EC-C90A-B14B-9553-152CFA2E3357}"/>
                </a:ext>
              </a:extLst>
            </p:cNvPr>
            <p:cNvSpPr txBox="1"/>
            <p:nvPr/>
          </p:nvSpPr>
          <p:spPr>
            <a:xfrm>
              <a:off x="8362122" y="3087757"/>
              <a:ext cx="2915478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i="1" dirty="0"/>
                <a:t>all techniques we have studied!</a:t>
              </a:r>
            </a:p>
          </p:txBody>
        </p: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id="{88C43E8D-F7BF-7D4A-8D3C-57033712BD67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4227236"/>
            <a:ext cx="10883348" cy="163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 dirty="0"/>
              <a:t>history: </a:t>
            </a:r>
          </a:p>
          <a:p>
            <a:pPr marL="641350" lvl="1" indent="-236538"/>
            <a:r>
              <a:rPr lang="en-US" sz="2800" dirty="0"/>
              <a:t>early research, implementation: </a:t>
            </a:r>
            <a:r>
              <a:rPr lang="en-US" sz="2600" dirty="0"/>
              <a:t>secure network programming, secure sockets</a:t>
            </a:r>
            <a:endParaRPr lang="en-US" sz="2800" dirty="0"/>
          </a:p>
          <a:p>
            <a:pPr marL="641350" lvl="1" indent="-236538"/>
            <a:r>
              <a:rPr lang="en-US" sz="2800" dirty="0"/>
              <a:t>secure socket layer (SSL) deprecated </a:t>
            </a:r>
            <a:r>
              <a:rPr lang="en-US" sz="2600" dirty="0"/>
              <a:t>[2015]</a:t>
            </a:r>
          </a:p>
          <a:p>
            <a:pPr marL="641350" lvl="1" indent="-236538"/>
            <a:r>
              <a:rPr lang="en-US" sz="2800" dirty="0"/>
              <a:t>TLS </a:t>
            </a:r>
            <a:r>
              <a:rPr lang="en-US" sz="2600" dirty="0"/>
              <a:t>1.3</a:t>
            </a:r>
            <a:r>
              <a:rPr lang="en-US" sz="2800" dirty="0"/>
              <a:t>: RFC 8846 [2018]</a:t>
            </a:r>
          </a:p>
          <a:p>
            <a:pPr marL="641350" lvl="1" indent="-236538"/>
            <a:endParaRPr lang="en-US" sz="2800" dirty="0"/>
          </a:p>
          <a:p>
            <a:pPr lvl="1"/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5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Transport-layer security (TLS)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7" name="Rectangle 3">
            <a:extLst>
              <a:ext uri="{FF2B5EF4-FFF2-40B4-BE49-F238E27FC236}">
                <a16:creationId xmlns:a16="http://schemas.microsoft.com/office/drawing/2014/main" id="{C2AED11F-995A-084B-92BE-14113A55714D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71393"/>
            <a:ext cx="10598426" cy="3054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 dirty="0"/>
              <a:t>widely deployed security protocol above the transport layer</a:t>
            </a:r>
          </a:p>
          <a:p>
            <a:pPr marL="641350" lvl="1" indent="-236538"/>
            <a:r>
              <a:rPr lang="en-US" sz="2800" dirty="0"/>
              <a:t>supported by almost all browsers, web servers: https (port 443)</a:t>
            </a:r>
          </a:p>
          <a:p>
            <a:pPr marL="287338" indent="-287338"/>
            <a:r>
              <a:rPr lang="en-US" sz="3200" dirty="0"/>
              <a:t>provides: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 dirty="0">
                <a:solidFill>
                  <a:srgbClr val="C00000"/>
                </a:solidFill>
              </a:rPr>
              <a:t>confidentiality: </a:t>
            </a:r>
            <a:r>
              <a:rPr lang="en-US" sz="2800" dirty="0"/>
              <a:t>via </a:t>
            </a:r>
            <a:r>
              <a:rPr lang="en-US" sz="2800" i="1" dirty="0">
                <a:solidFill>
                  <a:srgbClr val="0012A0"/>
                </a:solidFill>
              </a:rPr>
              <a:t>symmetric encryption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 dirty="0">
                <a:solidFill>
                  <a:srgbClr val="C00000"/>
                </a:solidFill>
              </a:rPr>
              <a:t>integrity: </a:t>
            </a:r>
            <a:r>
              <a:rPr lang="en-US" sz="2800" dirty="0"/>
              <a:t>via </a:t>
            </a:r>
            <a:r>
              <a:rPr lang="en-US" sz="2800" i="1" dirty="0">
                <a:solidFill>
                  <a:srgbClr val="0012A0"/>
                </a:solidFill>
              </a:rPr>
              <a:t>cryptographic hashing</a:t>
            </a:r>
          </a:p>
          <a:p>
            <a:pPr marL="574675" lvl="1" indent="-230188">
              <a:spcBef>
                <a:spcPts val="200"/>
              </a:spcBef>
            </a:pPr>
            <a:r>
              <a:rPr lang="en-US" sz="2800" dirty="0">
                <a:solidFill>
                  <a:srgbClr val="C00000"/>
                </a:solidFill>
              </a:rPr>
              <a:t>authentication: </a:t>
            </a:r>
            <a:r>
              <a:rPr lang="en-US" sz="2800" dirty="0"/>
              <a:t>via </a:t>
            </a:r>
            <a:r>
              <a:rPr lang="en-US" sz="2800" i="1" dirty="0">
                <a:solidFill>
                  <a:srgbClr val="0012A0"/>
                </a:solidFill>
              </a:rPr>
              <a:t>public key cryptography</a:t>
            </a:r>
          </a:p>
          <a:p>
            <a:pPr lvl="1"/>
            <a:endParaRPr lang="en-US" dirty="0">
              <a:latin typeface="Gill Sans MT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795DC5F-C059-9743-9CFE-79C99F823EBB}"/>
              </a:ext>
            </a:extLst>
          </p:cNvPr>
          <p:cNvGrpSpPr/>
          <p:nvPr/>
        </p:nvGrpSpPr>
        <p:grpSpPr>
          <a:xfrm>
            <a:off x="8070574" y="2902226"/>
            <a:ext cx="3207026" cy="1139687"/>
            <a:chOff x="8070574" y="2902226"/>
            <a:chExt cx="3207026" cy="1139687"/>
          </a:xfrm>
        </p:grpSpPr>
        <p:sp>
          <p:nvSpPr>
            <p:cNvPr id="3" name="Right Brace 2">
              <a:extLst>
                <a:ext uri="{FF2B5EF4-FFF2-40B4-BE49-F238E27FC236}">
                  <a16:creationId xmlns:a16="http://schemas.microsoft.com/office/drawing/2014/main" id="{DCB6489B-5945-A04D-980F-6DB60BC2E2E4}"/>
                </a:ext>
              </a:extLst>
            </p:cNvPr>
            <p:cNvSpPr/>
            <p:nvPr/>
          </p:nvSpPr>
          <p:spPr>
            <a:xfrm>
              <a:off x="8070574" y="2902226"/>
              <a:ext cx="238539" cy="113968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45C0EC-C90A-B14B-9553-152CFA2E3357}"/>
                </a:ext>
              </a:extLst>
            </p:cNvPr>
            <p:cNvSpPr txBox="1"/>
            <p:nvPr/>
          </p:nvSpPr>
          <p:spPr>
            <a:xfrm>
              <a:off x="8362122" y="3087757"/>
              <a:ext cx="2915478" cy="757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2400" i="1" dirty="0"/>
                <a:t>all techniques we have studied!</a:t>
              </a:r>
            </a:p>
          </p:txBody>
        </p: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id="{88C43E8D-F7BF-7D4A-8D3C-57033712BD67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4227236"/>
            <a:ext cx="10883348" cy="163022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 dirty="0"/>
              <a:t>history: </a:t>
            </a:r>
          </a:p>
          <a:p>
            <a:pPr marL="641350" lvl="1" indent="-236538"/>
            <a:r>
              <a:rPr lang="en-US" sz="2800" dirty="0"/>
              <a:t>early research, implementation: </a:t>
            </a:r>
            <a:r>
              <a:rPr lang="en-US" sz="2600" dirty="0"/>
              <a:t>secure network programming, secure sockets</a:t>
            </a:r>
            <a:endParaRPr lang="en-US" sz="2800" dirty="0"/>
          </a:p>
          <a:p>
            <a:pPr marL="641350" lvl="1" indent="-236538"/>
            <a:r>
              <a:rPr lang="en-US" sz="2800" dirty="0"/>
              <a:t>secure socket layer (SSL) deprecated </a:t>
            </a:r>
            <a:r>
              <a:rPr lang="en-US" sz="2600" dirty="0"/>
              <a:t>[2015]</a:t>
            </a:r>
          </a:p>
          <a:p>
            <a:pPr marL="641350" lvl="1" indent="-236538"/>
            <a:r>
              <a:rPr lang="en-US" sz="2800" dirty="0"/>
              <a:t>TLS </a:t>
            </a:r>
            <a:r>
              <a:rPr lang="en-US" sz="2600" dirty="0"/>
              <a:t>1.3</a:t>
            </a:r>
            <a:r>
              <a:rPr lang="en-US" sz="2800" dirty="0"/>
              <a:t>: RFC 8846 [2018]</a:t>
            </a:r>
          </a:p>
          <a:p>
            <a:pPr marL="641350" lvl="1" indent="-236538"/>
            <a:endParaRPr lang="en-US" sz="2800" dirty="0"/>
          </a:p>
          <a:p>
            <a:pPr lvl="1"/>
            <a:endParaRPr lang="en-US" dirty="0">
              <a:latin typeface="Gill Sans M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803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836718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Transport-layer security: what’s needed?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711017D-0786-AE4D-9C8B-A9B78332A06C}"/>
              </a:ext>
            </a:extLst>
          </p:cNvPr>
          <p:cNvSpPr txBox="1">
            <a:spLocks noChangeArrowheads="1"/>
          </p:cNvSpPr>
          <p:nvPr/>
        </p:nvSpPr>
        <p:spPr>
          <a:xfrm>
            <a:off x="1386660" y="2616219"/>
            <a:ext cx="10561981" cy="3597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handshake: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Alice, Bob use their certificates, private keys to authenticate each other, exchange or create shared secret</a:t>
            </a:r>
          </a:p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derivation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Alice, Bob use shared secret to derive set of keys</a:t>
            </a:r>
          </a:p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transfer: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stream data transfer: data as a series of records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not just one-time transactions</a:t>
            </a:r>
          </a:p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connection closure: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special messages to securely close connection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3FD55F0-E149-124E-8E21-E70DE72E018B}"/>
              </a:ext>
            </a:extLst>
          </p:cNvPr>
          <p:cNvSpPr txBox="1">
            <a:spLocks noChangeArrowheads="1"/>
          </p:cNvSpPr>
          <p:nvPr/>
        </p:nvSpPr>
        <p:spPr>
          <a:xfrm>
            <a:off x="990600" y="1371393"/>
            <a:ext cx="10598426" cy="629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/>
            <a:r>
              <a:rPr lang="en-US" sz="3200" dirty="0"/>
              <a:t>let’s </a:t>
            </a:r>
            <a:r>
              <a:rPr lang="en-US" sz="3200" i="1" dirty="0"/>
              <a:t>build</a:t>
            </a:r>
            <a:r>
              <a:rPr lang="en-US" sz="3200" dirty="0"/>
              <a:t> a toy TLS protocol, </a:t>
            </a:r>
            <a:r>
              <a:rPr lang="en-US" sz="3200" i="1" dirty="0"/>
              <a:t>t-tls, </a:t>
            </a:r>
            <a:r>
              <a:rPr lang="en-US" sz="3200" dirty="0"/>
              <a:t>to see what’s needed!</a:t>
            </a:r>
            <a:endParaRPr lang="en-US" sz="2800" dirty="0">
              <a:solidFill>
                <a:srgbClr val="0012A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60A1B3-23D0-C644-B102-E8B069ED3317}"/>
              </a:ext>
            </a:extLst>
          </p:cNvPr>
          <p:cNvSpPr txBox="1"/>
          <p:nvPr/>
        </p:nvSpPr>
        <p:spPr>
          <a:xfrm>
            <a:off x="1028700" y="1943100"/>
            <a:ext cx="6073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96863" indent="-296863">
              <a:buClr>
                <a:srgbClr val="0012A0"/>
              </a:buClr>
              <a:buFont typeface="Wingdings" pitchFamily="2" charset="2"/>
              <a:buChar char="§"/>
            </a:pPr>
            <a:r>
              <a:rPr lang="en-US" sz="3200" dirty="0"/>
              <a:t>we’ve seen the “pieces” already:</a:t>
            </a:r>
          </a:p>
        </p:txBody>
      </p:sp>
    </p:spTree>
    <p:extLst>
      <p:ext uri="{BB962C8B-B14F-4D97-AF65-F5344CB8AC3E}">
        <p14:creationId xmlns:p14="http://schemas.microsoft.com/office/powerpoint/2010/main" val="4741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930C5F0E-4D36-9C4B-88CB-340775C3D57C}"/>
              </a:ext>
            </a:extLst>
          </p:cNvPr>
          <p:cNvGrpSpPr/>
          <p:nvPr/>
        </p:nvGrpSpPr>
        <p:grpSpPr>
          <a:xfrm>
            <a:off x="2421281" y="5115338"/>
            <a:ext cx="2153478" cy="1174878"/>
            <a:chOff x="1623392" y="2040836"/>
            <a:chExt cx="2153478" cy="174266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9BCC160-B990-A54E-940E-FEBC31E83C58}"/>
                </a:ext>
              </a:extLst>
            </p:cNvPr>
            <p:cNvGrpSpPr/>
            <p:nvPr/>
          </p:nvGrpSpPr>
          <p:grpSpPr>
            <a:xfrm>
              <a:off x="1669774" y="2040836"/>
              <a:ext cx="2107096" cy="848139"/>
              <a:chOff x="6983896" y="4081670"/>
              <a:chExt cx="2107096" cy="848139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B454662-0671-9643-A55F-365DA7A38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 Box 5">
                <a:extLst>
                  <a:ext uri="{FF2B5EF4-FFF2-40B4-BE49-F238E27FC236}">
                    <a16:creationId xmlns:a16="http://schemas.microsoft.com/office/drawing/2014/main" id="{E8A5DC00-B05C-4D4B-AEB0-AAA10F83CB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28454" y="4219266"/>
                <a:ext cx="1762538" cy="5934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  <a:cs typeface="Arial" charset="0"/>
                  </a:rPr>
                  <a:t>client request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F28683F-5EAF-FF40-BADA-C320A04AB3D4}"/>
                </a:ext>
              </a:extLst>
            </p:cNvPr>
            <p:cNvGrpSpPr/>
            <p:nvPr/>
          </p:nvGrpSpPr>
          <p:grpSpPr>
            <a:xfrm flipH="1">
              <a:off x="1623392" y="2935359"/>
              <a:ext cx="2080591" cy="848139"/>
              <a:chOff x="6983896" y="4081670"/>
              <a:chExt cx="2080591" cy="848139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AA90659-E488-4244-A265-0CC0984E66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 Box 5">
                <a:extLst>
                  <a:ext uri="{FF2B5EF4-FFF2-40B4-BE49-F238E27FC236}">
                    <a16:creationId xmlns:a16="http://schemas.microsoft.com/office/drawing/2014/main" id="{A6526929-0E98-4F4D-BBD1-63D92B0CDB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83285" y="4209288"/>
                <a:ext cx="1716158" cy="5934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  <a:cs typeface="Arial" charset="0"/>
                  </a:rPr>
                  <a:t>server reply</a:t>
                </a: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7284159-8995-8D44-8B2C-98EB32304940}"/>
              </a:ext>
            </a:extLst>
          </p:cNvPr>
          <p:cNvGrpSpPr/>
          <p:nvPr/>
        </p:nvGrpSpPr>
        <p:grpSpPr>
          <a:xfrm>
            <a:off x="2447786" y="3511826"/>
            <a:ext cx="2431772" cy="1782419"/>
            <a:chOff x="1623392" y="2040836"/>
            <a:chExt cx="2431772" cy="264380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6F19937-2079-E54E-809A-EEC900DF25EC}"/>
                </a:ext>
              </a:extLst>
            </p:cNvPr>
            <p:cNvGrpSpPr/>
            <p:nvPr/>
          </p:nvGrpSpPr>
          <p:grpSpPr>
            <a:xfrm>
              <a:off x="1669774" y="2040836"/>
              <a:ext cx="2080591" cy="848139"/>
              <a:chOff x="6983896" y="4081670"/>
              <a:chExt cx="2080591" cy="848139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D0F91550-555B-C94B-A5D6-4DD5B0CABA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 Box 5">
                <a:extLst>
                  <a:ext uri="{FF2B5EF4-FFF2-40B4-BE49-F238E27FC236}">
                    <a16:creationId xmlns:a16="http://schemas.microsoft.com/office/drawing/2014/main" id="{8A54A79F-75A4-E844-893E-FC200D2790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60974" y="4179953"/>
                <a:ext cx="1258957" cy="5934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t-tls hello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82AD674-EE10-254E-A440-84021C4A62D4}"/>
                </a:ext>
              </a:extLst>
            </p:cNvPr>
            <p:cNvGrpSpPr/>
            <p:nvPr/>
          </p:nvGrpSpPr>
          <p:grpSpPr>
            <a:xfrm flipH="1">
              <a:off x="1623392" y="2935359"/>
              <a:ext cx="2431772" cy="848139"/>
              <a:chOff x="6632715" y="4081670"/>
              <a:chExt cx="2431772" cy="848139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A16CB137-51BC-4B4A-AD44-E2F3C1F0DB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 Box 5">
                <a:extLst>
                  <a:ext uri="{FF2B5EF4-FFF2-40B4-BE49-F238E27FC236}">
                    <a16:creationId xmlns:a16="http://schemas.microsoft.com/office/drawing/2014/main" id="{5F8BC39E-EDF0-1342-9827-3BE6A9D010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32715" y="4150319"/>
                <a:ext cx="2360681" cy="5934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rgbClr val="C00000"/>
                    </a:solidFill>
                    <a:latin typeface="+mn-lt"/>
                    <a:cs typeface="Arial" charset="0"/>
                  </a:rPr>
                  <a:t>public key certificate</a:t>
                </a:r>
              </a:p>
            </p:txBody>
          </p: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29E47A9-4F33-984A-B9C1-48E51EFF5F81}"/>
                </a:ext>
              </a:extLst>
            </p:cNvPr>
            <p:cNvCxnSpPr>
              <a:cxnSpLocks/>
            </p:cNvCxnSpPr>
            <p:nvPr/>
          </p:nvCxnSpPr>
          <p:spPr>
            <a:xfrm>
              <a:off x="1636644" y="3836506"/>
              <a:ext cx="2080591" cy="8481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11">
              <a:extLst>
                <a:ext uri="{FF2B5EF4-FFF2-40B4-BE49-F238E27FC236}">
                  <a16:creationId xmlns:a16="http://schemas.microsoft.com/office/drawing/2014/main" id="{E3A71BE5-5428-884C-9D0F-85B8AD98E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5594" y="3790270"/>
              <a:ext cx="1805745" cy="684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400" dirty="0">
                  <a:solidFill>
                    <a:srgbClr val="C00000"/>
                  </a:solidFill>
                  <a:latin typeface="+mn-lt"/>
                  <a:cs typeface="Arial" charset="0"/>
                </a:rPr>
                <a:t>K</a:t>
              </a:r>
              <a:r>
                <a:rPr lang="en-US" baseline="-25000" dirty="0">
                  <a:solidFill>
                    <a:srgbClr val="C00000"/>
                  </a:solidFill>
                  <a:latin typeface="+mn-lt"/>
                  <a:cs typeface="Arial" charset="0"/>
                </a:rPr>
                <a:t>B</a:t>
              </a:r>
              <a:r>
                <a:rPr lang="en-US" baseline="30000" dirty="0">
                  <a:solidFill>
                    <a:srgbClr val="C00000"/>
                  </a:solidFill>
                  <a:latin typeface="+mn-lt"/>
                  <a:cs typeface="Arial" charset="0"/>
                </a:rPr>
                <a:t>+</a:t>
              </a:r>
              <a:r>
                <a:rPr lang="en-US" dirty="0">
                  <a:solidFill>
                    <a:srgbClr val="C00000"/>
                  </a:solidFill>
                  <a:latin typeface="+mn-lt"/>
                  <a:cs typeface="Arial" charset="0"/>
                </a:rPr>
                <a:t>(MS) = EMS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3B890D9-A9E7-E148-A927-23B5327FBA02}"/>
              </a:ext>
            </a:extLst>
          </p:cNvPr>
          <p:cNvGrpSpPr/>
          <p:nvPr/>
        </p:nvGrpSpPr>
        <p:grpSpPr>
          <a:xfrm>
            <a:off x="2454413" y="1981200"/>
            <a:ext cx="2126973" cy="1782419"/>
            <a:chOff x="1623392" y="2040836"/>
            <a:chExt cx="2126973" cy="264380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0439343-F5CB-514E-AA77-86CC33169BA3}"/>
                </a:ext>
              </a:extLst>
            </p:cNvPr>
            <p:cNvGrpSpPr/>
            <p:nvPr/>
          </p:nvGrpSpPr>
          <p:grpSpPr>
            <a:xfrm>
              <a:off x="1669774" y="2040836"/>
              <a:ext cx="2080591" cy="848139"/>
              <a:chOff x="6983896" y="4081670"/>
              <a:chExt cx="2080591" cy="848139"/>
            </a:xfrm>
          </p:grpSpPr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D147B95-2F16-0F4C-B288-AFF61FDD1C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 Box 5">
                <a:extLst>
                  <a:ext uri="{FF2B5EF4-FFF2-40B4-BE49-F238E27FC236}">
                    <a16:creationId xmlns:a16="http://schemas.microsoft.com/office/drawing/2014/main" id="{0CEE80EA-1A0F-2141-B45A-171010848C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87837" y="4219266"/>
                <a:ext cx="1085712" cy="5934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  <a:cs typeface="Arial" charset="0"/>
                  </a:rPr>
                  <a:t>TCP SYN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8376851-1BCE-4849-8509-B3DAD9C8BFF5}"/>
                </a:ext>
              </a:extLst>
            </p:cNvPr>
            <p:cNvGrpSpPr/>
            <p:nvPr/>
          </p:nvGrpSpPr>
          <p:grpSpPr>
            <a:xfrm flipH="1">
              <a:off x="1623392" y="2935359"/>
              <a:ext cx="2080591" cy="848139"/>
              <a:chOff x="6983896" y="4081670"/>
              <a:chExt cx="2080591" cy="848139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3D4FB3AB-20C8-604E-81FA-D32111B056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83896" y="4081670"/>
                <a:ext cx="2080591" cy="848139"/>
              </a:xfrm>
              <a:prstGeom prst="straightConnector1">
                <a:avLst/>
              </a:prstGeom>
              <a:ln w="1905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 Box 5">
                <a:extLst>
                  <a:ext uri="{FF2B5EF4-FFF2-40B4-BE49-F238E27FC236}">
                    <a16:creationId xmlns:a16="http://schemas.microsoft.com/office/drawing/2014/main" id="{23D4810A-9307-2941-B5FA-9CB2C7985C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41705" y="4150319"/>
                <a:ext cx="1113184" cy="59347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  <a:latin typeface="+mn-lt"/>
                    <a:cs typeface="Arial" charset="0"/>
                  </a:rPr>
                  <a:t>SYNACK</a:t>
                </a: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945B41C-927D-5D44-B384-B4DB1F5A6A88}"/>
                </a:ext>
              </a:extLst>
            </p:cNvPr>
            <p:cNvCxnSpPr>
              <a:cxnSpLocks/>
            </p:cNvCxnSpPr>
            <p:nvPr/>
          </p:nvCxnSpPr>
          <p:spPr>
            <a:xfrm>
              <a:off x="1636644" y="3836506"/>
              <a:ext cx="2080591" cy="848139"/>
            </a:xfrm>
            <a:prstGeom prst="straightConnector1">
              <a:avLst/>
            </a:prstGeom>
            <a:ln w="1905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 Box 11">
              <a:extLst>
                <a:ext uri="{FF2B5EF4-FFF2-40B4-BE49-F238E27FC236}">
                  <a16:creationId xmlns:a16="http://schemas.microsoft.com/office/drawing/2014/main" id="{A87FF3D0-8FD9-7144-8C26-79BD1498D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1" y="3868895"/>
              <a:ext cx="742122" cy="6847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400" dirty="0">
                  <a:solidFill>
                    <a:schemeClr val="bg1">
                      <a:lumMod val="75000"/>
                    </a:schemeClr>
                  </a:solidFill>
                  <a:latin typeface="+mn-lt"/>
                  <a:cs typeface="Arial" charset="0"/>
                </a:rPr>
                <a:t>ACK</a:t>
              </a:r>
              <a:endParaRPr lang="en-US" dirty="0">
                <a:solidFill>
                  <a:schemeClr val="bg1">
                    <a:lumMod val="75000"/>
                  </a:schemeClr>
                </a:solidFill>
                <a:latin typeface="+mn-lt"/>
                <a:cs typeface="Arial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t-tls: initial handshake</a:t>
            </a:r>
            <a:endParaRPr lang="en-US" sz="4400" b="0" dirty="0">
              <a:latin typeface="+mn-lt"/>
            </a:endParaRP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A94A11CB-4FF9-2B46-A769-F6B82B9EA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703" y="1216025"/>
            <a:ext cx="5181600" cy="5237784"/>
          </a:xfrm>
        </p:spPr>
        <p:txBody>
          <a:bodyPr>
            <a:normAutofit/>
          </a:bodyPr>
          <a:lstStyle/>
          <a:p>
            <a:pPr marL="130175" indent="0">
              <a:buNone/>
            </a:pPr>
            <a:r>
              <a:rPr lang="en-US" dirty="0">
                <a:solidFill>
                  <a:srgbClr val="C00000"/>
                </a:solidFill>
              </a:rPr>
              <a:t>t-tls handshake phase:</a:t>
            </a:r>
          </a:p>
          <a:p>
            <a:r>
              <a:rPr lang="en-US" dirty="0"/>
              <a:t>Bob establishes TCP connection with Alice</a:t>
            </a:r>
          </a:p>
          <a:p>
            <a:r>
              <a:rPr lang="en-US" dirty="0"/>
              <a:t>Bob verifies that Alice is really Alice</a:t>
            </a:r>
          </a:p>
          <a:p>
            <a:r>
              <a:rPr lang="en-US" dirty="0"/>
              <a:t>Bob sends Alice a master secret key (MS), used to generate all other keys for TLS session</a:t>
            </a:r>
          </a:p>
          <a:p>
            <a:r>
              <a:rPr lang="en-US" dirty="0"/>
              <a:t>potential issues:</a:t>
            </a:r>
          </a:p>
          <a:p>
            <a:pPr lvl="1"/>
            <a:r>
              <a:rPr lang="en-US" dirty="0"/>
              <a:t>3 RTT before client can start receiving data (including TCP handshake)</a:t>
            </a:r>
          </a:p>
          <a:p>
            <a:endParaRPr lang="en-US" dirty="0"/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Picture 6" descr="Alice">
            <a:extLst>
              <a:ext uri="{FF2B5EF4-FFF2-40B4-BE49-F238E27FC236}">
                <a16:creationId xmlns:a16="http://schemas.microsoft.com/office/drawing/2014/main" id="{C3B7BAC7-7FD0-5341-B149-28B8FEC59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683" y="1581219"/>
            <a:ext cx="5270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7" descr="Bob">
            <a:extLst>
              <a:ext uri="{FF2B5EF4-FFF2-40B4-BE49-F238E27FC236}">
                <a16:creationId xmlns:a16="http://schemas.microsoft.com/office/drawing/2014/main" id="{49B94789-D08D-CE4E-B510-D55798675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974" y="1696280"/>
            <a:ext cx="622682" cy="636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0643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t-tls: cryptographic keys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45A09AFE-D620-8942-B41C-B9107DCE60FC}"/>
              </a:ext>
            </a:extLst>
          </p:cNvPr>
          <p:cNvSpPr txBox="1">
            <a:spLocks noChangeArrowheads="1"/>
          </p:cNvSpPr>
          <p:nvPr/>
        </p:nvSpPr>
        <p:spPr>
          <a:xfrm>
            <a:off x="900180" y="1508609"/>
            <a:ext cx="10960516" cy="534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r>
              <a:rPr lang="en-US" dirty="0"/>
              <a:t>considered bad to use same key for more than one cryptographic function</a:t>
            </a:r>
          </a:p>
          <a:p>
            <a:pPr lvl="1"/>
            <a:r>
              <a:rPr lang="en-US" sz="2800" dirty="0"/>
              <a:t>different keys for message authentication code (MAC) and encryption</a:t>
            </a:r>
          </a:p>
          <a:p>
            <a:pPr indent="-287338"/>
            <a:r>
              <a:rPr lang="en-US" dirty="0"/>
              <a:t>four keys:</a:t>
            </a:r>
          </a:p>
          <a:p>
            <a:pPr marL="981075" lvl="1" indent="0">
              <a:buNone/>
            </a:pPr>
            <a:r>
              <a:rPr lang="en-US" sz="2800" dirty="0"/>
              <a:t>K</a:t>
            </a:r>
            <a:r>
              <a:rPr lang="en-US" sz="2800" baseline="-25000" dirty="0"/>
              <a:t>c</a:t>
            </a:r>
            <a:r>
              <a:rPr lang="en-US" sz="2800" dirty="0"/>
              <a:t> : encryption key for data sent from client to server</a:t>
            </a:r>
          </a:p>
          <a:p>
            <a:pPr marL="981075" lvl="1" indent="0"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c</a:t>
            </a:r>
            <a:r>
              <a:rPr lang="en-US" sz="2800" dirty="0"/>
              <a:t> : MAC key for data sent from client to server</a:t>
            </a:r>
          </a:p>
          <a:p>
            <a:pPr marL="981075" lvl="1" indent="0">
              <a:buNone/>
            </a:pPr>
            <a:r>
              <a:rPr lang="en-US" sz="2800" dirty="0"/>
              <a:t>K</a:t>
            </a:r>
            <a:r>
              <a:rPr lang="en-US" sz="2800" baseline="-25000" dirty="0"/>
              <a:t>s</a:t>
            </a:r>
            <a:r>
              <a:rPr lang="en-US" sz="2800" dirty="0"/>
              <a:t> : encryption key for data sent from server to client</a:t>
            </a:r>
          </a:p>
          <a:p>
            <a:pPr marL="981075" lvl="1" indent="0">
              <a:buNone/>
            </a:pPr>
            <a:r>
              <a:rPr lang="en-US" sz="2800" dirty="0"/>
              <a:t>M</a:t>
            </a:r>
            <a:r>
              <a:rPr lang="en-US" sz="2800" baseline="-25000" dirty="0"/>
              <a:t>s</a:t>
            </a:r>
            <a:r>
              <a:rPr lang="en-US" sz="2800" dirty="0"/>
              <a:t> : MAC key for data sent from server to client</a:t>
            </a:r>
          </a:p>
          <a:p>
            <a:pPr indent="-287338"/>
            <a:r>
              <a:rPr lang="en-US" dirty="0"/>
              <a:t>keys derived from key derivation function (KDF)</a:t>
            </a:r>
          </a:p>
          <a:p>
            <a:pPr lvl="1"/>
            <a:r>
              <a:rPr lang="en-US" sz="2800" dirty="0"/>
              <a:t>takes master secret and (possibly) some additional random data to create new keys</a:t>
            </a:r>
          </a:p>
        </p:txBody>
      </p:sp>
      <p:pic>
        <p:nvPicPr>
          <p:cNvPr id="47" name="Picture 35" descr="BS00768_[1]">
            <a:extLst>
              <a:ext uri="{FF2B5EF4-FFF2-40B4-BE49-F238E27FC236}">
                <a16:creationId xmlns:a16="http://schemas.microsoft.com/office/drawing/2014/main" id="{27414126-EE53-FD47-8ED9-DC763D399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433729" y="3413389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" name="Picture 35" descr="BS00768_[1]">
            <a:extLst>
              <a:ext uri="{FF2B5EF4-FFF2-40B4-BE49-F238E27FC236}">
                <a16:creationId xmlns:a16="http://schemas.microsoft.com/office/drawing/2014/main" id="{02DF6332-5A79-2C45-BCE5-BF4484231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442259" y="3868685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35" descr="BS00768_[1]">
            <a:extLst>
              <a:ext uri="{FF2B5EF4-FFF2-40B4-BE49-F238E27FC236}">
                <a16:creationId xmlns:a16="http://schemas.microsoft.com/office/drawing/2014/main" id="{F83058A1-6959-C94F-87FF-4E2CF2559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440685" y="4323981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35" descr="BS00768_[1]">
            <a:extLst>
              <a:ext uri="{FF2B5EF4-FFF2-40B4-BE49-F238E27FC236}">
                <a16:creationId xmlns:a16="http://schemas.microsoft.com/office/drawing/2014/main" id="{B126C34A-7E21-5748-86F0-D2A6A5BA27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1439111" y="4774225"/>
            <a:ext cx="40005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749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t-tls: encrypting data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45A09AFE-D620-8942-B41C-B9107DCE60FC}"/>
              </a:ext>
            </a:extLst>
          </p:cNvPr>
          <p:cNvSpPr txBox="1">
            <a:spLocks noChangeArrowheads="1"/>
          </p:cNvSpPr>
          <p:nvPr/>
        </p:nvSpPr>
        <p:spPr>
          <a:xfrm>
            <a:off x="900180" y="1508609"/>
            <a:ext cx="10960516" cy="534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endParaRPr lang="en-US" sz="28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D25B207-1FB5-FF4B-8D7D-67C4A3D06A5A}"/>
              </a:ext>
            </a:extLst>
          </p:cNvPr>
          <p:cNvSpPr txBox="1">
            <a:spLocks noChangeArrowheads="1"/>
          </p:cNvSpPr>
          <p:nvPr/>
        </p:nvSpPr>
        <p:spPr>
          <a:xfrm>
            <a:off x="824946" y="1408042"/>
            <a:ext cx="10227367" cy="3362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recall: TCP provides data </a:t>
            </a:r>
            <a:r>
              <a:rPr lang="en-US" i="1" dirty="0"/>
              <a:t>byte</a:t>
            </a:r>
            <a:r>
              <a:rPr lang="en-US" dirty="0"/>
              <a:t> </a:t>
            </a:r>
            <a:r>
              <a:rPr lang="en-US" i="1" dirty="0"/>
              <a:t>stream</a:t>
            </a:r>
            <a:r>
              <a:rPr lang="en-US" dirty="0"/>
              <a:t> abstraction</a:t>
            </a:r>
          </a:p>
          <a:p>
            <a:r>
              <a:rPr lang="en-US" u="sng" dirty="0">
                <a:solidFill>
                  <a:srgbClr val="0012A0"/>
                </a:solidFill>
              </a:rPr>
              <a:t>Q: </a:t>
            </a:r>
            <a:r>
              <a:rPr lang="en-US" dirty="0"/>
              <a:t>can we encrypt data in-stream as written into TCP socket?</a:t>
            </a:r>
          </a:p>
          <a:p>
            <a:pPr lvl="1"/>
            <a:r>
              <a:rPr lang="en-US" sz="2800" i="1" u="sng" dirty="0">
                <a:solidFill>
                  <a:srgbClr val="0012A0"/>
                </a:solidFill>
              </a:rPr>
              <a:t>A: </a:t>
            </a:r>
            <a:r>
              <a:rPr lang="en-US" sz="2800" dirty="0"/>
              <a:t>where would MAC go? If at end, no message integrity until all data received and connection closed!</a:t>
            </a:r>
          </a:p>
          <a:p>
            <a:pPr lvl="1"/>
            <a:r>
              <a:rPr lang="en-US" sz="2800" i="1" u="sng" dirty="0">
                <a:solidFill>
                  <a:srgbClr val="0012A0"/>
                </a:solidFill>
              </a:rPr>
              <a:t>solution: </a:t>
            </a:r>
            <a:r>
              <a:rPr lang="en-US" sz="2800" dirty="0"/>
              <a:t>break stream in series of “records”</a:t>
            </a:r>
          </a:p>
          <a:p>
            <a:pPr lvl="2"/>
            <a:r>
              <a:rPr lang="en-US" sz="2800" dirty="0"/>
              <a:t>each client-to-server record carries a MAC, created using M</a:t>
            </a:r>
            <a:r>
              <a:rPr lang="en-US" sz="2800" baseline="-25000" dirty="0"/>
              <a:t>c</a:t>
            </a:r>
            <a:endParaRPr lang="en-US" sz="2800" dirty="0"/>
          </a:p>
          <a:p>
            <a:pPr lvl="2"/>
            <a:r>
              <a:rPr lang="en-US" sz="2800" dirty="0"/>
              <a:t>receiver can act on each record as it arrives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7CC204-2725-AB4C-B58B-7112F62D4A61}"/>
              </a:ext>
            </a:extLst>
          </p:cNvPr>
          <p:cNvGrpSpPr/>
          <p:nvPr/>
        </p:nvGrpSpPr>
        <p:grpSpPr>
          <a:xfrm>
            <a:off x="3259219" y="5449045"/>
            <a:ext cx="5723798" cy="700398"/>
            <a:chOff x="1748471" y="5104488"/>
            <a:chExt cx="5723798" cy="700398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64A9355E-2311-9848-B1C5-BF4F86752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8471" y="5111919"/>
              <a:ext cx="5723798" cy="609373"/>
            </a:xfrm>
            <a:prstGeom prst="rect">
              <a:avLst/>
            </a:prstGeom>
            <a:solidFill>
              <a:srgbClr val="00B050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/>
            <a:lstStyle/>
            <a:p>
              <a:endParaRPr lang="en-US" sz="2000" dirty="0"/>
            </a:p>
          </p:txBody>
        </p:sp>
        <p:cxnSp>
          <p:nvCxnSpPr>
            <p:cNvPr id="19" name="Straight Connector 34">
              <a:extLst>
                <a:ext uri="{FF2B5EF4-FFF2-40B4-BE49-F238E27FC236}">
                  <a16:creationId xmlns:a16="http://schemas.microsoft.com/office/drawing/2014/main" id="{1ABCBCC2-8272-AF45-BA8C-D38FE216609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035104" y="5104488"/>
              <a:ext cx="0" cy="645706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0" name="Straight Connector 35">
              <a:extLst>
                <a:ext uri="{FF2B5EF4-FFF2-40B4-BE49-F238E27FC236}">
                  <a16:creationId xmlns:a16="http://schemas.microsoft.com/office/drawing/2014/main" id="{9E9D8E90-1CBE-084C-8FB6-ABEDC4C5E9E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494902" y="5111544"/>
              <a:ext cx="0" cy="693342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23" name="TextBox 38">
              <a:extLst>
                <a:ext uri="{FF2B5EF4-FFF2-40B4-BE49-F238E27FC236}">
                  <a16:creationId xmlns:a16="http://schemas.microsoft.com/office/drawing/2014/main" id="{0F524D55-CED6-F640-B11D-905C1442C8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572" y="5393635"/>
              <a:ext cx="1828776" cy="316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sz="3200" dirty="0">
                  <a:solidFill>
                    <a:schemeClr val="bg1"/>
                  </a:solidFill>
                  <a:latin typeface="+mn-lt"/>
                  <a:cs typeface="Arial" charset="0"/>
                </a:rPr>
                <a:t>data</a:t>
              </a:r>
            </a:p>
          </p:txBody>
        </p:sp>
        <p:sp>
          <p:nvSpPr>
            <p:cNvPr id="24" name="TextBox 39">
              <a:extLst>
                <a:ext uri="{FF2B5EF4-FFF2-40B4-BE49-F238E27FC236}">
                  <a16:creationId xmlns:a16="http://schemas.microsoft.com/office/drawing/2014/main" id="{573DB687-A85D-7E4A-A7A7-2A1A38ECA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8134" y="5354816"/>
              <a:ext cx="1070013" cy="288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dirty="0">
                  <a:solidFill>
                    <a:schemeClr val="bg1"/>
                  </a:solidFill>
                  <a:latin typeface="+mn-lt"/>
                  <a:cs typeface="Arial" charset="0"/>
                </a:rPr>
                <a:t>MAC</a:t>
              </a:r>
              <a:endParaRPr lang="en-US" sz="1800" dirty="0">
                <a:solidFill>
                  <a:schemeClr val="bg1"/>
                </a:solidFill>
                <a:latin typeface="+mn-lt"/>
                <a:cs typeface="Arial" charset="0"/>
              </a:endParaRPr>
            </a:p>
          </p:txBody>
        </p:sp>
        <p:sp>
          <p:nvSpPr>
            <p:cNvPr id="25" name="TextBox 40">
              <a:extLst>
                <a:ext uri="{FF2B5EF4-FFF2-40B4-BE49-F238E27FC236}">
                  <a16:creationId xmlns:a16="http://schemas.microsoft.com/office/drawing/2014/main" id="{95EFDCA5-DD6E-8E46-B7A8-A73629FF0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5217" y="5346778"/>
              <a:ext cx="1338345" cy="2889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lnSpc>
                  <a:spcPts val="1200"/>
                </a:lnSpc>
              </a:pPr>
              <a:r>
                <a:rPr lang="en-US" dirty="0">
                  <a:solidFill>
                    <a:schemeClr val="bg1"/>
                  </a:solidFill>
                  <a:latin typeface="+mn-lt"/>
                  <a:cs typeface="Arial" charset="0"/>
                </a:rPr>
                <a:t>length</a:t>
              </a:r>
              <a:endParaRPr lang="en-US" sz="1800" dirty="0">
                <a:solidFill>
                  <a:schemeClr val="bg1"/>
                </a:solidFill>
                <a:latin typeface="+mn-lt"/>
                <a:cs typeface="Arial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2B18A76-F268-AC4E-9474-CBA7C17A826B}"/>
              </a:ext>
            </a:extLst>
          </p:cNvPr>
          <p:cNvGrpSpPr/>
          <p:nvPr/>
        </p:nvGrpSpPr>
        <p:grpSpPr>
          <a:xfrm>
            <a:off x="950842" y="4595190"/>
            <a:ext cx="10227367" cy="1602505"/>
            <a:chOff x="950842" y="4595190"/>
            <a:chExt cx="10227367" cy="1602505"/>
          </a:xfrm>
        </p:grpSpPr>
        <p:sp>
          <p:nvSpPr>
            <p:cNvPr id="29" name="Rectangle 3">
              <a:extLst>
                <a:ext uri="{FF2B5EF4-FFF2-40B4-BE49-F238E27FC236}">
                  <a16:creationId xmlns:a16="http://schemas.microsoft.com/office/drawing/2014/main" id="{C72136EC-BB48-374E-9FE9-B7E3E8583AE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950842" y="4595190"/>
              <a:ext cx="10227367" cy="6659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52425" indent="-2222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itchFamily="2" charset="2"/>
                <a:buChar char="§"/>
                <a:tabLst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95325" indent="-2317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/>
                <a:t>t-tls record encrypted using symmetric key, K</a:t>
              </a:r>
              <a:r>
                <a:rPr lang="en-US" sz="2800" baseline="-25000" dirty="0"/>
                <a:t>c, </a:t>
              </a:r>
              <a:r>
                <a:rPr lang="en-US" sz="2800" dirty="0"/>
                <a:t>passed to TCP: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224A3BE-C0F4-2046-AE63-D800C557C227}"/>
                </a:ext>
              </a:extLst>
            </p:cNvPr>
            <p:cNvSpPr txBox="1"/>
            <p:nvPr/>
          </p:nvSpPr>
          <p:spPr>
            <a:xfrm>
              <a:off x="2358886" y="5274365"/>
              <a:ext cx="935769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12A0"/>
                  </a:solidFill>
                </a:rPr>
                <a:t>K</a:t>
              </a:r>
              <a:r>
                <a:rPr lang="en-US" sz="5400" baseline="-25000" dirty="0">
                  <a:solidFill>
                    <a:srgbClr val="0012A0"/>
                  </a:solidFill>
                </a:rPr>
                <a:t>c</a:t>
              </a:r>
              <a:r>
                <a:rPr lang="en-US" sz="5400" dirty="0">
                  <a:solidFill>
                    <a:srgbClr val="0012A0"/>
                  </a:solidFill>
                </a:rPr>
                <a:t>(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797B9B9-4805-474C-8F87-6466AA4B4923}"/>
                </a:ext>
              </a:extLst>
            </p:cNvPr>
            <p:cNvSpPr txBox="1"/>
            <p:nvPr/>
          </p:nvSpPr>
          <p:spPr>
            <a:xfrm>
              <a:off x="9084364" y="5254488"/>
              <a:ext cx="39466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0012A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858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t-tls: encrypting data </a:t>
            </a:r>
            <a:r>
              <a:rPr lang="en-US" sz="3600" b="0" dirty="0">
                <a:latin typeface="+mn-lt"/>
              </a:rPr>
              <a:t>(more)</a:t>
            </a:r>
            <a:endParaRPr lang="en-US" sz="4400" b="0" dirty="0">
              <a:latin typeface="+mn-lt"/>
            </a:endParaRPr>
          </a:p>
        </p:txBody>
      </p:sp>
      <p:sp>
        <p:nvSpPr>
          <p:cNvPr id="52" name="Slide Number Placeholder 2">
            <a:extLst>
              <a:ext uri="{FF2B5EF4-FFF2-40B4-BE49-F238E27FC236}">
                <a16:creationId xmlns:a16="http://schemas.microsoft.com/office/drawing/2014/main" id="{B3B502CE-5FFD-D64A-A1E9-1DA036237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Security: 8- 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4" name="Rectangle 3">
            <a:extLst>
              <a:ext uri="{FF2B5EF4-FFF2-40B4-BE49-F238E27FC236}">
                <a16:creationId xmlns:a16="http://schemas.microsoft.com/office/drawing/2014/main" id="{45A09AFE-D620-8942-B41C-B9107DCE60FC}"/>
              </a:ext>
            </a:extLst>
          </p:cNvPr>
          <p:cNvSpPr txBox="1">
            <a:spLocks noChangeArrowheads="1"/>
          </p:cNvSpPr>
          <p:nvPr/>
        </p:nvSpPr>
        <p:spPr>
          <a:xfrm>
            <a:off x="900180" y="1508609"/>
            <a:ext cx="10960516" cy="534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7338"/>
            <a:endParaRPr lang="en-US" sz="2800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6D25B207-1FB5-FF4B-8D7D-67C4A3D06A5A}"/>
              </a:ext>
            </a:extLst>
          </p:cNvPr>
          <p:cNvSpPr txBox="1">
            <a:spLocks noChangeArrowheads="1"/>
          </p:cNvSpPr>
          <p:nvPr/>
        </p:nvSpPr>
        <p:spPr>
          <a:xfrm>
            <a:off x="824946" y="1408042"/>
            <a:ext cx="10770706" cy="1865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possible attacks on data stream?</a:t>
            </a:r>
          </a:p>
          <a:p>
            <a:pPr lvl="1"/>
            <a:r>
              <a:rPr lang="en-US" sz="2800" i="1" dirty="0">
                <a:solidFill>
                  <a:srgbClr val="0012A0"/>
                </a:solidFill>
              </a:rPr>
              <a:t>re-ordering: </a:t>
            </a:r>
            <a:r>
              <a:rPr lang="en-US" sz="2800" dirty="0"/>
              <a:t>man-in middle intercepts TCP segments and reorders (manipulating sequence #s in unencrypted TCP header)</a:t>
            </a:r>
          </a:p>
          <a:p>
            <a:pPr lvl="1"/>
            <a:r>
              <a:rPr lang="en-US" sz="2800" i="1" dirty="0">
                <a:solidFill>
                  <a:srgbClr val="0012A0"/>
                </a:solidFill>
              </a:rPr>
              <a:t>replay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D10C6FCF-6552-434B-A569-0DFC7248D525}"/>
              </a:ext>
            </a:extLst>
          </p:cNvPr>
          <p:cNvSpPr txBox="1">
            <a:spLocks noChangeArrowheads="1"/>
          </p:cNvSpPr>
          <p:nvPr/>
        </p:nvSpPr>
        <p:spPr>
          <a:xfrm>
            <a:off x="738807" y="3124198"/>
            <a:ext cx="10770706" cy="1865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solutions:</a:t>
            </a:r>
          </a:p>
          <a:p>
            <a:pPr lvl="1"/>
            <a:r>
              <a:rPr lang="en-US" sz="2800" dirty="0"/>
              <a:t>use TLS sequence numbers (data, TLS-seq-# incorporated into MAC)</a:t>
            </a:r>
          </a:p>
          <a:p>
            <a:pPr lvl="1"/>
            <a:r>
              <a:rPr lang="en-US" sz="2800" dirty="0"/>
              <a:t>use nonce</a:t>
            </a:r>
          </a:p>
        </p:txBody>
      </p:sp>
    </p:spTree>
    <p:extLst>
      <p:ext uri="{BB962C8B-B14F-4D97-AF65-F5344CB8AC3E}">
        <p14:creationId xmlns:p14="http://schemas.microsoft.com/office/powerpoint/2010/main" val="378581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31052</TotalTime>
  <Words>2196</Words>
  <Application>Microsoft Office PowerPoint</Application>
  <PresentationFormat>Widescreen</PresentationFormat>
  <Paragraphs>409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ZapfDingbats</vt:lpstr>
      <vt:lpstr>Arial</vt:lpstr>
      <vt:lpstr>Calibri</vt:lpstr>
      <vt:lpstr>Calibri Light</vt:lpstr>
      <vt:lpstr>Gill Sans MT</vt:lpstr>
      <vt:lpstr>Wingdings</vt:lpstr>
      <vt:lpstr>Office Theme</vt:lpstr>
      <vt:lpstr>PowerPoint Presentation</vt:lpstr>
      <vt:lpstr>Chapter 8 outline</vt:lpstr>
      <vt:lpstr>Transport-layer security (TLS)</vt:lpstr>
      <vt:lpstr>Transport-layer security (TLS)</vt:lpstr>
      <vt:lpstr>Transport-layer security: what’s needed?</vt:lpstr>
      <vt:lpstr>t-tls: initial handshake</vt:lpstr>
      <vt:lpstr>t-tls: cryptographic keys</vt:lpstr>
      <vt:lpstr>t-tls: encrypting data</vt:lpstr>
      <vt:lpstr>t-tls: encrypting data (more)</vt:lpstr>
      <vt:lpstr>t-tls: connection close</vt:lpstr>
      <vt:lpstr>Transport-layer security (TLS)</vt:lpstr>
      <vt:lpstr>TLS: 1.3 cipher suite</vt:lpstr>
      <vt:lpstr>TLS 1.3 handshake: 1 RTT</vt:lpstr>
      <vt:lpstr>TLS 1.3 handshake: 0 RTT</vt:lpstr>
      <vt:lpstr>Chapter 8 outline</vt:lpstr>
      <vt:lpstr>IP Sec</vt:lpstr>
      <vt:lpstr>Two IPsec protocols</vt:lpstr>
      <vt:lpstr>Security associations (SAs) </vt:lpstr>
      <vt:lpstr>IPsec datagram</vt:lpstr>
      <vt:lpstr>ESP tunnel mode: actions</vt:lpstr>
      <vt:lpstr>IPsec sequence numbers</vt:lpstr>
      <vt:lpstr>Security Policy Database (SPD)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1077</cp:revision>
  <dcterms:created xsi:type="dcterms:W3CDTF">2020-01-18T07:24:59Z</dcterms:created>
  <dcterms:modified xsi:type="dcterms:W3CDTF">2024-09-07T00:28:09Z</dcterms:modified>
</cp:coreProperties>
</file>