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51" r:id="rId27"/>
    <p:sldId id="2653" r:id="rId28"/>
    <p:sldId id="2633" r:id="rId29"/>
    <p:sldId id="2635" r:id="rId30"/>
    <p:sldId id="2650" r:id="rId31"/>
    <p:sldId id="2645" r:id="rId32"/>
    <p:sldId id="2654" r:id="rId33"/>
    <p:sldId id="2647" r:id="rId34"/>
    <p:sldId id="263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7386" autoAdjust="0"/>
  </p:normalViewPr>
  <p:slideViewPr>
    <p:cSldViewPr snapToGrid="0" snapToObjects="1">
      <p:cViewPr varScale="1">
        <p:scale>
          <a:sx n="64" d="100"/>
          <a:sy n="64" d="100"/>
        </p:scale>
        <p:origin x="456" y="53"/>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28.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 </a:t>
            </a:r>
            <a:r>
              <a:rPr kumimoji="0" lang="en-US" altLang="zh-CN" sz="2800" b="0" i="0" u="none" strike="noStrike" kern="1200" cap="none" spc="0" normalizeH="0" baseline="0" noProof="0" dirty="0">
                <a:ln>
                  <a:noFill/>
                </a:ln>
                <a:solidFill>
                  <a:prstClr val="black"/>
                </a:solidFill>
                <a:effectLst/>
                <a:uLnTx/>
                <a:uFillTx/>
                <a:latin typeface="Calibri" panose="020F0502020204030204"/>
                <a:ea typeface="+mn-ea"/>
                <a:cs typeface="+mn-cs"/>
              </a:rPr>
              <a:t>based on modulo 2 arithmetic</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remainder 01</a:t>
            </a:r>
          </a:p>
          <a:p>
            <a:r>
              <a:rPr lang="en-GB" sz="2400" dirty="0">
                <a:latin typeface="Times New Roman"/>
                <a:cs typeface="Times New Roman"/>
              </a:rPr>
              <a:t>11011/10=1101,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B65A0-48B3-1169-BF6D-E7E234E1E19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70886316-1EDE-CC4C-A786-5823BEEE6D85}"/>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6779B7F-2C92-AF1C-DA11-B545F41D3AE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81065957-FAE1-B32C-19AC-5FC44524FC0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
        <p:nvSpPr>
          <p:cNvPr id="3" name="TextBox 2">
            <a:extLst>
              <a:ext uri="{FF2B5EF4-FFF2-40B4-BE49-F238E27FC236}">
                <a16:creationId xmlns:a16="http://schemas.microsoft.com/office/drawing/2014/main" id="{B72A7402-1BA9-D519-32D5-193A6028D6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3802028E-4E99-6A06-EAFF-1E5A108385B0}"/>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
        <p:nvSpPr>
          <p:cNvPr id="4" name="TextBox 3">
            <a:extLst>
              <a:ext uri="{FF2B5EF4-FFF2-40B4-BE49-F238E27FC236}">
                <a16:creationId xmlns:a16="http://schemas.microsoft.com/office/drawing/2014/main" id="{8535B182-AD25-6761-068A-675A0CD3D1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r>
              <a:rPr lang="en-US" dirty="0">
                <a:solidFill>
                  <a:srgbClr val="4D4D4C"/>
                </a:solidFill>
                <a:latin typeface="__berkeleyMono_1826c3"/>
              </a:rPr>
              <a:t>0</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r>
              <a:rPr lang="en-US" dirty="0">
                <a:solidFill>
                  <a:srgbClr val="4D4D4C"/>
                </a:solidFill>
                <a:latin typeface="__berkeleyMono_1826c3"/>
              </a:rPr>
              <a:t> 0</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0 0 0 </a:t>
            </a:r>
            <a:r>
              <a:rPr lang="en-SE" dirty="0">
                <a:solidFill>
                  <a:srgbClr val="4D4D4C"/>
                </a:solidFill>
                <a:latin typeface="__berkeleyMono_1826c3"/>
              </a:rPr>
              <a:t>|</a:t>
            </a:r>
            <a:r>
              <a:rPr lang="en-US">
                <a:solidFill>
                  <a:srgbClr val="4D4D4C"/>
                </a:solidFill>
                <a:latin typeface="__berkeleyMono_1826c3"/>
              </a:rPr>
              <a:t> 0</a:t>
            </a:r>
            <a:endParaRPr lang="en-SE" dirty="0">
              <a:solidFill>
                <a:srgbClr val="222222"/>
              </a:solidFill>
              <a:latin typeface="Arial" panose="020B0604020202020204" pitchFamily="34" charset="0"/>
            </a:endParaRPr>
          </a:p>
          <a:p>
            <a:endParaRPr lang="en-SE" dirty="0"/>
          </a:p>
        </p:txBody>
      </p:sp>
      <p:sp>
        <p:nvSpPr>
          <p:cNvPr id="4" name="TextBox 3">
            <a:extLst>
              <a:ext uri="{FF2B5EF4-FFF2-40B4-BE49-F238E27FC236}">
                <a16:creationId xmlns:a16="http://schemas.microsoft.com/office/drawing/2014/main" id="{41E971C2-F1BD-92E4-57A6-B3B9E9FBD0F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8631679" cy="4617464"/>
          </a:xfrm>
        </p:spPr>
        <p:txBody>
          <a:bodyPr>
            <a:normAutofit fontScale="92500" lnSpcReduction="2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pPr algn="l"/>
            <a:r>
              <a:rPr lang="en-GB" dirty="0">
                <a:solidFill>
                  <a:srgbClr val="000000"/>
                </a:solidFill>
                <a:latin typeface="fff"/>
              </a:rPr>
              <a:t>You can also do it in one step as shown on the right.</a:t>
            </a:r>
            <a:endParaRPr lang="en-GB" b="0" i="0" dirty="0">
              <a:solidFill>
                <a:srgbClr val="000000"/>
              </a:solidFill>
              <a:effectLst/>
              <a:latin typeface="fff"/>
            </a:endParaRP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
        <p:nvSpPr>
          <p:cNvPr id="6" name="TextBox 5">
            <a:extLst>
              <a:ext uri="{FF2B5EF4-FFF2-40B4-BE49-F238E27FC236}">
                <a16:creationId xmlns:a16="http://schemas.microsoft.com/office/drawing/2014/main" id="{A15B5A7A-3FCB-476D-989B-E5F733D1F0FE}"/>
              </a:ext>
            </a:extLst>
          </p:cNvPr>
          <p:cNvSpPr txBox="1"/>
          <p:nvPr/>
        </p:nvSpPr>
        <p:spPr>
          <a:xfrm>
            <a:off x="10196412" y="198074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1 0 0 1</a:t>
            </a:r>
          </a:p>
        </p:txBody>
      </p:sp>
      <p:sp>
        <p:nvSpPr>
          <p:cNvPr id="7" name="TextBox 6">
            <a:extLst>
              <a:ext uri="{FF2B5EF4-FFF2-40B4-BE49-F238E27FC236}">
                <a16:creationId xmlns:a16="http://schemas.microsoft.com/office/drawing/2014/main" id="{AB23653B-4D03-4901-860A-B8C07FFC5C5B}"/>
              </a:ext>
            </a:extLst>
          </p:cNvPr>
          <p:cNvSpPr txBox="1"/>
          <p:nvPr/>
        </p:nvSpPr>
        <p:spPr>
          <a:xfrm>
            <a:off x="10201163" y="2356623"/>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1 1 0 0</a:t>
            </a:r>
          </a:p>
        </p:txBody>
      </p:sp>
      <p:sp>
        <p:nvSpPr>
          <p:cNvPr id="8" name="TextBox 7">
            <a:extLst>
              <a:ext uri="{FF2B5EF4-FFF2-40B4-BE49-F238E27FC236}">
                <a16:creationId xmlns:a16="http://schemas.microsoft.com/office/drawing/2014/main" id="{240EF042-2F92-40AD-8384-B8A332D56CD4}"/>
              </a:ext>
            </a:extLst>
          </p:cNvPr>
          <p:cNvSpPr txBox="1"/>
          <p:nvPr/>
        </p:nvSpPr>
        <p:spPr>
          <a:xfrm>
            <a:off x="10201163" y="2818288"/>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1 0 1 0</a:t>
            </a:r>
          </a:p>
        </p:txBody>
      </p:sp>
      <p:sp>
        <p:nvSpPr>
          <p:cNvPr id="9" name="TextBox 8">
            <a:extLst>
              <a:ext uri="{FF2B5EF4-FFF2-40B4-BE49-F238E27FC236}">
                <a16:creationId xmlns:a16="http://schemas.microsoft.com/office/drawing/2014/main" id="{CB5D979D-1025-4597-A435-0053CB0C7FC1}"/>
              </a:ext>
            </a:extLst>
          </p:cNvPr>
          <p:cNvSpPr txBox="1"/>
          <p:nvPr/>
        </p:nvSpPr>
        <p:spPr>
          <a:xfrm>
            <a:off x="10201163" y="3228194"/>
            <a:ext cx="1475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0 0 1 1</a:t>
            </a:r>
          </a:p>
        </p:txBody>
      </p:sp>
      <p:sp>
        <p:nvSpPr>
          <p:cNvPr id="10" name="Line 5">
            <a:extLst>
              <a:ext uri="{FF2B5EF4-FFF2-40B4-BE49-F238E27FC236}">
                <a16:creationId xmlns:a16="http://schemas.microsoft.com/office/drawing/2014/main" id="{43290581-E253-4734-8E49-8EDA75EA40B2}"/>
              </a:ext>
            </a:extLst>
          </p:cNvPr>
          <p:cNvSpPr>
            <a:spLocks noChangeShapeType="1"/>
          </p:cNvSpPr>
          <p:nvPr/>
        </p:nvSpPr>
        <p:spPr bwMode="auto">
          <a:xfrm flipH="1">
            <a:off x="10201163" y="3689859"/>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Box 10">
            <a:extLst>
              <a:ext uri="{FF2B5EF4-FFF2-40B4-BE49-F238E27FC236}">
                <a16:creationId xmlns:a16="http://schemas.microsoft.com/office/drawing/2014/main" id="{0CB43484-5712-44E3-935B-C69D60CAF34C}"/>
              </a:ext>
            </a:extLst>
          </p:cNvPr>
          <p:cNvSpPr txBox="1"/>
          <p:nvPr/>
        </p:nvSpPr>
        <p:spPr>
          <a:xfrm>
            <a:off x="9501576" y="3663933"/>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10 </a:t>
            </a:r>
            <a:r>
              <a:rPr kumimoji="0" lang="en-US" sz="2400" b="1" i="0" u="none" strike="noStrike" kern="1200" cap="none" spc="0" normalizeH="0" baseline="0" noProof="0" dirty="0">
                <a:ln>
                  <a:noFill/>
                </a:ln>
                <a:effectLst/>
                <a:uLnTx/>
                <a:uFillTx/>
                <a:latin typeface="Courier" pitchFamily="2" charset="0"/>
                <a:ea typeface="+mn-ea"/>
                <a:cs typeface="+mn-cs"/>
              </a:rPr>
              <a:t>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0 1 0 </a:t>
            </a:r>
          </a:p>
        </p:txBody>
      </p:sp>
      <p:sp>
        <p:nvSpPr>
          <p:cNvPr id="12" name="TextBox 11">
            <a:extLst>
              <a:ext uri="{FF2B5EF4-FFF2-40B4-BE49-F238E27FC236}">
                <a16:creationId xmlns:a16="http://schemas.microsoft.com/office/drawing/2014/main" id="{A9482622-E406-4E7E-99F6-06D3B76B74BE}"/>
              </a:ext>
            </a:extLst>
          </p:cNvPr>
          <p:cNvSpPr txBox="1"/>
          <p:nvPr/>
        </p:nvSpPr>
        <p:spPr>
          <a:xfrm>
            <a:off x="10976339" y="3999782"/>
            <a:ext cx="92204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1 0 </a:t>
            </a:r>
          </a:p>
        </p:txBody>
      </p:sp>
      <p:sp>
        <p:nvSpPr>
          <p:cNvPr id="15" name="Line 5">
            <a:extLst>
              <a:ext uri="{FF2B5EF4-FFF2-40B4-BE49-F238E27FC236}">
                <a16:creationId xmlns:a16="http://schemas.microsoft.com/office/drawing/2014/main" id="{59F058D9-B700-47E0-BAD2-A4639096A7D9}"/>
              </a:ext>
            </a:extLst>
          </p:cNvPr>
          <p:cNvSpPr>
            <a:spLocks noChangeShapeType="1"/>
          </p:cNvSpPr>
          <p:nvPr/>
        </p:nvSpPr>
        <p:spPr bwMode="auto">
          <a:xfrm flipH="1">
            <a:off x="10232860" y="4382252"/>
            <a:ext cx="1475084"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6" name="TextBox 15">
            <a:extLst>
              <a:ext uri="{FF2B5EF4-FFF2-40B4-BE49-F238E27FC236}">
                <a16:creationId xmlns:a16="http://schemas.microsoft.com/office/drawing/2014/main" id="{02C5C926-F79C-477C-BFDE-63CF5764BAB8}"/>
              </a:ext>
            </a:extLst>
          </p:cNvPr>
          <p:cNvSpPr txBox="1"/>
          <p:nvPr/>
        </p:nvSpPr>
        <p:spPr>
          <a:xfrm>
            <a:off x="9533273" y="4356326"/>
            <a:ext cx="239681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effectLst/>
                <a:uLnTx/>
                <a:uFillTx/>
                <a:latin typeface="Courier" pitchFamily="2" charset="0"/>
                <a:ea typeface="+mn-ea"/>
                <a:cs typeface="+mn-cs"/>
              </a:rPr>
              <a:t>    0</a:t>
            </a:r>
            <a:r>
              <a:rPr kumimoji="0" lang="en-US" sz="2400" b="1" i="0" u="none" strike="noStrike" kern="1200" cap="none" spc="0" normalizeH="0" baseline="0" noProof="0" dirty="0">
                <a:ln>
                  <a:noFill/>
                </a:ln>
                <a:solidFill>
                  <a:srgbClr val="FF0000"/>
                </a:solidFill>
                <a:effectLst/>
                <a:uLnTx/>
                <a:uFillTx/>
                <a:latin typeface="Courier" pitchFamily="2" charset="0"/>
                <a:ea typeface="+mn-ea"/>
                <a:cs typeface="+mn-cs"/>
              </a:rPr>
              <a:t> </a:t>
            </a: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1 0 0 </a:t>
            </a:r>
          </a:p>
        </p:txBody>
      </p:sp>
      <p:cxnSp>
        <p:nvCxnSpPr>
          <p:cNvPr id="17" name="Straight Arrow Connector 16">
            <a:extLst>
              <a:ext uri="{FF2B5EF4-FFF2-40B4-BE49-F238E27FC236}">
                <a16:creationId xmlns:a16="http://schemas.microsoft.com/office/drawing/2014/main" id="{2DC26082-2FA0-4015-BF3F-21D4E9ACDB65}"/>
              </a:ext>
            </a:extLst>
          </p:cNvPr>
          <p:cNvCxnSpPr>
            <a:cxnSpLocks/>
          </p:cNvCxnSpPr>
          <p:nvPr/>
        </p:nvCxnSpPr>
        <p:spPr>
          <a:xfrm>
            <a:off x="10137004" y="4039995"/>
            <a:ext cx="935192" cy="204907"/>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a:extLst>
              <a:ext uri="{FF2B5EF4-FFF2-40B4-BE49-F238E27FC236}">
                <a16:creationId xmlns:a16="http://schemas.microsoft.com/office/drawing/2014/main" id="{CDE37FFC-BBB4-E823-4ADA-B6AF32B65C4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65226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
        <p:nvSpPr>
          <p:cNvPr id="4" name="TextBox 3">
            <a:extLst>
              <a:ext uri="{FF2B5EF4-FFF2-40B4-BE49-F238E27FC236}">
                <a16:creationId xmlns:a16="http://schemas.microsoft.com/office/drawing/2014/main" id="{97A95404-BCF7-E029-3D06-F47447036EED}"/>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34</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
        <p:nvSpPr>
          <p:cNvPr id="4" name="TextBox 3">
            <a:extLst>
              <a:ext uri="{FF2B5EF4-FFF2-40B4-BE49-F238E27FC236}">
                <a16:creationId xmlns:a16="http://schemas.microsoft.com/office/drawing/2014/main" id="{9920E178-0378-6F2E-0585-E6DCAE195F7C}"/>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24176</TotalTime>
  <Words>5182</Words>
  <Application>Microsoft Office PowerPoint</Application>
  <PresentationFormat>Widescreen</PresentationFormat>
  <Paragraphs>901</Paragraphs>
  <Slides>34</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897</cp:revision>
  <dcterms:created xsi:type="dcterms:W3CDTF">2020-01-18T07:24:59Z</dcterms:created>
  <dcterms:modified xsi:type="dcterms:W3CDTF">2024-12-04T21:56:16Z</dcterms:modified>
</cp:coreProperties>
</file>