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ink/ink2.xml" ContentType="application/inkml+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6.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7.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960" r:id="rId2"/>
    <p:sldId id="1271" r:id="rId3"/>
    <p:sldId id="1272" r:id="rId4"/>
    <p:sldId id="1002" r:id="rId5"/>
    <p:sldId id="1003" r:id="rId6"/>
    <p:sldId id="1004" r:id="rId7"/>
    <p:sldId id="1005" r:id="rId8"/>
    <p:sldId id="1012" r:id="rId9"/>
    <p:sldId id="1013" r:id="rId10"/>
    <p:sldId id="1014" r:id="rId11"/>
    <p:sldId id="1263" r:id="rId12"/>
    <p:sldId id="1265" r:id="rId13"/>
    <p:sldId id="1266" r:id="rId14"/>
    <p:sldId id="1267" r:id="rId15"/>
    <p:sldId id="1269" r:id="rId16"/>
    <p:sldId id="1257" r:id="rId17"/>
    <p:sldId id="1258" r:id="rId18"/>
    <p:sldId id="1259" r:id="rId19"/>
    <p:sldId id="1261" r:id="rId20"/>
    <p:sldId id="1260" r:id="rId21"/>
    <p:sldId id="1262" r:id="rId22"/>
    <p:sldId id="1155" r:id="rId23"/>
    <p:sldId id="1156" r:id="rId24"/>
    <p:sldId id="1157" r:id="rId25"/>
    <p:sldId id="1287" r:id="rId26"/>
    <p:sldId id="1288" r:id="rId27"/>
    <p:sldId id="1289" r:id="rId28"/>
    <p:sldId id="1290" r:id="rId29"/>
    <p:sldId id="1168" r:id="rId30"/>
    <p:sldId id="1169" r:id="rId31"/>
    <p:sldId id="1170" r:id="rId32"/>
    <p:sldId id="1291" r:id="rId33"/>
    <p:sldId id="1055" r:id="rId34"/>
    <p:sldId id="1294" r:id="rId35"/>
    <p:sldId id="1238" r:id="rId36"/>
    <p:sldId id="1058" r:id="rId37"/>
    <p:sldId id="1195" r:id="rId38"/>
    <p:sldId id="1295" r:id="rId39"/>
    <p:sldId id="1296" r:id="rId40"/>
    <p:sldId id="1054" r:id="rId41"/>
    <p:sldId id="1204" r:id="rId42"/>
    <p:sldId id="1073" r:id="rId43"/>
    <p:sldId id="1074" r:id="rId44"/>
    <p:sldId id="1239" r:id="rId45"/>
    <p:sldId id="1241" r:id="rId46"/>
    <p:sldId id="1240" r:id="rId47"/>
    <p:sldId id="1242" r:id="rId48"/>
    <p:sldId id="1076" r:id="rId49"/>
    <p:sldId id="1083" r:id="rId50"/>
    <p:sldId id="1084" r:id="rId51"/>
    <p:sldId id="1085" r:id="rId52"/>
    <p:sldId id="1086" r:id="rId53"/>
    <p:sldId id="1273" r:id="rId54"/>
    <p:sldId id="1274" r:id="rId55"/>
    <p:sldId id="1286" r:id="rId56"/>
    <p:sldId id="1282" r:id="rId57"/>
    <p:sldId id="1087" r:id="rId58"/>
    <p:sldId id="1088" r:id="rId59"/>
    <p:sldId id="1281" r:id="rId60"/>
    <p:sldId id="1105" r:id="rId61"/>
    <p:sldId id="1078" r:id="rId62"/>
    <p:sldId id="1107" r:id="rId63"/>
    <p:sldId id="1285" r:id="rId64"/>
    <p:sldId id="1101" r:id="rId65"/>
    <p:sldId id="1293" r:id="rId66"/>
    <p:sldId id="1118" r:id="rId67"/>
    <p:sldId id="1192" r:id="rId68"/>
    <p:sldId id="1292" r:id="rId69"/>
    <p:sldId id="1114" r:id="rId70"/>
    <p:sldId id="1278" r:id="rId71"/>
    <p:sldId id="1220" r:id="rId72"/>
    <p:sldId id="1122" r:id="rId73"/>
    <p:sldId id="1123" r:id="rId74"/>
    <p:sldId id="128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A3"/>
    <a:srgbClr val="3C6CDF"/>
    <a:srgbClr val="9CDFF9"/>
    <a:srgbClr val="B8C2C9"/>
    <a:srgbClr val="D6DCE0"/>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93"/>
    <p:restoredTop sz="88497" autoAdjust="0"/>
  </p:normalViewPr>
  <p:slideViewPr>
    <p:cSldViewPr snapToGrid="0" snapToObjects="1">
      <p:cViewPr varScale="1">
        <p:scale>
          <a:sx n="70" d="100"/>
          <a:sy n="70" d="100"/>
        </p:scale>
        <p:origin x="67" y="115"/>
      </p:cViewPr>
      <p:guideLst>
        <p:guide orient="horz" pos="96"/>
        <p:guide/>
      </p:guideLst>
    </p:cSldViewPr>
  </p:slideViewPr>
  <p:notesTextViewPr>
    <p:cViewPr>
      <p:scale>
        <a:sx n="1" d="1"/>
        <a:sy n="1" d="1"/>
      </p:scale>
      <p:origin x="0" y="0"/>
    </p:cViewPr>
  </p:notesTextViewPr>
  <p:sorterViewPr>
    <p:cViewPr varScale="1">
      <p:scale>
        <a:sx n="100" d="100"/>
        <a:sy n="100" d="100"/>
      </p:scale>
      <p:origin x="0" y="-2290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31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83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3:22.3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23:07:32.292"/>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5:59.64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0.20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1.3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347551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50558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209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857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228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https://www.perplexity.ai/search/connection-oriented-demultiple-DayrDmqiStCQCLRRjqS30w</a:t>
            </a:r>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799511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44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2868059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48</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06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707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108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815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531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354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465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737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9485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030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750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D3B45"/>
                </a:solidFill>
                <a:effectLst/>
                <a:latin typeface="Lato Extended"/>
              </a:rPr>
              <a:t>Generating ACKs back to the TCP sender and then taking responsibility for reliably delivery the segment to its destination, possibly using a non-TCP reliable data transfer protocol.</a:t>
            </a:r>
          </a:p>
          <a:p>
            <a:pPr algn="l"/>
            <a:r>
              <a:rPr lang="en-GB" b="0" i="0" dirty="0">
                <a:solidFill>
                  <a:srgbClr val="2D3B45"/>
                </a:solidFill>
                <a:effectLst/>
                <a:latin typeface="Lato Extended"/>
              </a:rPr>
              <a:t>On an outgoing datagram, changing the transport-layer port number of the transport-layer segment inside a datagram received from the LAN side of the NAT.</a:t>
            </a:r>
          </a:p>
          <a:p>
            <a:pPr algn="l"/>
            <a:r>
              <a:rPr lang="en-GB" b="0" i="0" dirty="0">
                <a:solidFill>
                  <a:srgbClr val="2D3B45"/>
                </a:solidFill>
                <a:effectLst/>
                <a:latin typeface="Lato Extended"/>
              </a:rPr>
              <a:t>On an incoming datagram from the public Internet side of a NAT, changing the destination IP address of a datagram to a new destination IP address that is looked up in the NAT table, and (possibly after other actions), sending that IP datagram on to the LAN side of the NAT.</a:t>
            </a:r>
          </a:p>
          <a:p>
            <a:pPr algn="l"/>
            <a:r>
              <a:rPr lang="en-GB" b="0" i="0" dirty="0">
                <a:solidFill>
                  <a:srgbClr val="2D3B45"/>
                </a:solidFill>
                <a:effectLst/>
                <a:latin typeface="Lato Extended"/>
              </a:rPr>
              <a:t>On an outgoing datagram, changing the source IP address of a datagram received from the LAN side of the NAT</a:t>
            </a: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65</a:t>
            </a:fld>
            <a:endParaRPr lang="en-US" dirty="0"/>
          </a:p>
        </p:txBody>
      </p:sp>
    </p:spTree>
    <p:extLst>
      <p:ext uri="{BB962C8B-B14F-4D97-AF65-F5344CB8AC3E}">
        <p14:creationId xmlns:p14="http://schemas.microsoft.com/office/powerpoint/2010/main" val="1971506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47834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195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049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71</a:t>
            </a:fld>
            <a:endParaRPr lang="en-US" dirty="0"/>
          </a:p>
        </p:txBody>
      </p:sp>
    </p:spTree>
    <p:extLst>
      <p:ext uri="{BB962C8B-B14F-4D97-AF65-F5344CB8AC3E}">
        <p14:creationId xmlns:p14="http://schemas.microsoft.com/office/powerpoint/2010/main" val="2392585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353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60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68310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4E5283BA-6853-6568-E001-C1A0C0B98B6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110.png"/></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xml"/><Relationship Id="rId7" Type="http://schemas.openxmlformats.org/officeDocument/2006/relationships/image" Target="../media/image1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ink/ink2.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slideLayout" Target="../slideLayouts/slideLayout3.xml"/><Relationship Id="rId7" Type="http://schemas.openxmlformats.org/officeDocument/2006/relationships/image" Target="../media/image7.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10.png"/><Relationship Id="rId5" Type="http://schemas.openxmlformats.org/officeDocument/2006/relationships/customXml" Target="../ink/ink3.xml"/><Relationship Id="rId10" Type="http://schemas.openxmlformats.org/officeDocument/2006/relationships/customXml" Target="../ink/ink6.xml"/><Relationship Id="rId4" Type="http://schemas.openxmlformats.org/officeDocument/2006/relationships/notesSlide" Target="../notesSlides/notesSlide11.xml"/><Relationship Id="rId9" Type="http://schemas.openxmlformats.org/officeDocument/2006/relationships/customXml" Target="../ink/ink5.xml"/></Relationships>
</file>

<file path=ppt/slides/_rels/slide18.xml.rels><?xml version="1.0" encoding="UTF-8" standalone="yes"?>
<Relationships xmlns="http://schemas.openxmlformats.org/package/2006/relationships"><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21" Type="http://schemas.openxmlformats.org/officeDocument/2006/relationships/tags" Target="../tags/tag26.xml"/><Relationship Id="rId34" Type="http://schemas.openxmlformats.org/officeDocument/2006/relationships/image" Target="../media/image14.pn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customXml" Target="../ink/ink7.xml"/><Relationship Id="rId38" Type="http://schemas.openxmlformats.org/officeDocument/2006/relationships/image" Target="../media/image8.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29" Type="http://schemas.openxmlformats.org/officeDocument/2006/relationships/tags" Target="../tags/tag34.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slideLayout" Target="../slideLayouts/slideLayout3.xml"/><Relationship Id="rId37" Type="http://schemas.openxmlformats.org/officeDocument/2006/relationships/customXml" Target="../ink/ink10.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customXml" Target="../ink/ink9.xml"/><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tags" Target="../tags/tag36.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customXml" Target="../ink/ink8.xml"/><Relationship Id="rId8" Type="http://schemas.openxmlformats.org/officeDocument/2006/relationships/tags" Target="../tags/tag13.xml"/><Relationship Id="rId3" Type="http://schemas.openxmlformats.org/officeDocument/2006/relationships/tags" Target="../tags/tag8.xml"/></Relationships>
</file>

<file path=ppt/slides/_rels/slide19.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 Id="rId9" Type="http://schemas.openxmlformats.org/officeDocument/2006/relationships/customXml" Target="../ink/ink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17.xml"/><Relationship Id="rId1" Type="http://schemas.openxmlformats.org/officeDocument/2006/relationships/slideLayout" Target="../slideLayouts/slideLayout3.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customXml" Target="../ink/ink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customXml" Target="../ink/ink25.xml"/><Relationship Id="rId5" Type="http://schemas.openxmlformats.org/officeDocument/2006/relationships/customXml" Target="../ink/ink24.xml"/><Relationship Id="rId4" Type="http://schemas.openxmlformats.org/officeDocument/2006/relationships/customXml" Target="../ink/ink2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4.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10.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image" Target="../media/image9.jpeg"/><Relationship Id="rId5" Type="http://schemas.openxmlformats.org/officeDocument/2006/relationships/tags" Target="../tags/tag46.xml"/><Relationship Id="rId10" Type="http://schemas.openxmlformats.org/officeDocument/2006/relationships/slideLayout" Target="../slideLayouts/slideLayout3.xml"/><Relationship Id="rId4" Type="http://schemas.openxmlformats.org/officeDocument/2006/relationships/tags" Target="../tags/tag45.xml"/><Relationship Id="rId9" Type="http://schemas.openxmlformats.org/officeDocument/2006/relationships/tags" Target="../tags/tag5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11.jpeg"/><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notesSlide" Target="../notesSlides/notesSlide15.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3.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20.png"/><Relationship Id="rId5" Type="http://schemas.openxmlformats.org/officeDocument/2006/relationships/tags" Target="../tags/tag65.xml"/><Relationship Id="rId10" Type="http://schemas.openxmlformats.org/officeDocument/2006/relationships/notesSlide" Target="../notesSlides/notesSlide27.xml"/><Relationship Id="rId4" Type="http://schemas.openxmlformats.org/officeDocument/2006/relationships/tags" Target="../tags/tag64.xml"/><Relationship Id="rId9"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1</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232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Midterm Exam </a:t>
            </a:r>
            <a:r>
              <a:rPr lang="en-US" altLang="en-US" sz="5400" b="1">
                <a:solidFill>
                  <a:srgbClr val="000099"/>
                </a:solidFill>
                <a:latin typeface="+mj-lt"/>
              </a:rPr>
              <a:t>2024 Questions </a:t>
            </a:r>
            <a:r>
              <a:rPr lang="en-US" altLang="en-US" sz="5400" b="1" dirty="0">
                <a:solidFill>
                  <a:srgbClr val="000099"/>
                </a:solidFill>
                <a:latin typeface="+mj-lt"/>
              </a:rPr>
              <a:t>(Selected)</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710870" y="1068989"/>
            <a:ext cx="4670420" cy="5780940"/>
            <a:chOff x="909407" y="1505074"/>
            <a:chExt cx="4670420" cy="578094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909407" y="1505074"/>
              <a:ext cx="4522733" cy="458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lang="en-US" altLang="zh-CN" sz="3200" kern="0" dirty="0">
                  <a:solidFill>
                    <a:prstClr val="black"/>
                  </a:solidFill>
                  <a:latin typeface="Calibri" panose="020F0502020204030204"/>
                  <a:ea typeface="ＭＳ Ｐゴシック" panose="020B0600070205080204" pitchFamily="34" charset="-128"/>
                </a:rPr>
                <a:t>Link utilization</a:t>
              </a:r>
              <a:r>
                <a:rPr lang="en-GB" altLang="zh-CN" sz="3200" kern="0" dirty="0">
                  <a:solidFill>
                    <a:prstClr val="black"/>
                  </a:solidFill>
                  <a:latin typeface="Calibri" panose="020F0502020204030204"/>
                  <a:ea typeface="ＭＳ Ｐゴシック" panose="020B0600070205080204" pitchFamily="34" charset="-128"/>
                </a:rPr>
                <a:t>: used bandwidth/available bandwidth. For the three links: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sz="2400" i="1" kern="0" dirty="0">
                  <a:solidFill>
                    <a:prstClr val="black"/>
                  </a:solidFill>
                  <a:latin typeface="Calibri" panose="020F0502020204030204"/>
                  <a:ea typeface="ＭＳ Ｐゴシック" panose="020B0600070205080204" pitchFamily="34" charset="-128"/>
                </a:rPr>
                <a:t>10)</a:t>
              </a:r>
              <a:endParaRPr lang="en-US" altLang="en-US" i="1" kern="0" dirty="0">
                <a:solidFill>
                  <a:prstClr val="black"/>
                </a:solidFill>
                <a:latin typeface="Calibri" panose="020F0502020204030204"/>
                <a:ea typeface="ＭＳ Ｐゴシック" panose="020B0600070205080204" pitchFamily="34" charset="-128"/>
              </a:endParaRP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i="1" kern="0" baseline="-25000" dirty="0">
                  <a:solidFill>
                    <a:prstClr val="black"/>
                  </a:solidFill>
                  <a:latin typeface="Calibri" panose="020F0502020204030204"/>
                  <a:ea typeface="ＭＳ Ｐゴシック" panose="020B0600070205080204" pitchFamily="34" charset="-128"/>
                </a:rPr>
                <a:t>c</a:t>
              </a:r>
              <a:endPar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2914" y="6763727"/>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10</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1.4-01a</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77500" lnSpcReduction="20000"/>
          </a:bodyPr>
          <a:lstStyle/>
          <a:p>
            <a:r>
              <a:rPr lang="en-US" dirty="0"/>
              <a:t>1.4-01a. Performance: Delay. Consider the network shown in the figure below, with three links, each with a transmission rate of 1 Mbps, and a propagation delay of 1 msec per link. Assume the length of a packet is 1000 bits.</a:t>
            </a:r>
          </a:p>
          <a:p>
            <a:r>
              <a:rPr lang="en-US" dirty="0"/>
              <a:t>What is the end-end delay of a packet from when it first begins transmission on link 1, until is it received in full by the server at the end of link 3.  You can assume that queueing delays and packet processing delays are zero, but make sure you include packet transmission time delay on all links. Assume store-and forward packet transmission.</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77500" lnSpcReduction="20000"/>
          </a:bodyPr>
          <a:lstStyle/>
          <a:p>
            <a:r>
              <a:rPr lang="en-US" dirty="0"/>
              <a:t>Each link has transmission delay 1000 bits/1 Mbps = 1ms. So each link has total delay of transmission + propagation = 1+1=2 </a:t>
            </a:r>
            <a:r>
              <a:rPr lang="en-US" dirty="0" err="1"/>
              <a:t>ms.</a:t>
            </a:r>
            <a:endParaRPr lang="en-US" dirty="0"/>
          </a:p>
          <a:p>
            <a:r>
              <a:rPr lang="en-US" dirty="0"/>
              <a:t>For the three links, the total delay = 2 + 2 + 2 = 6 </a:t>
            </a:r>
            <a:r>
              <a:rPr lang="en-US" dirty="0" err="1"/>
              <a:t>ms.</a:t>
            </a:r>
            <a:r>
              <a:rPr lang="en-US" dirty="0"/>
              <a:t> `</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tretch>
            <a:fillRect/>
          </a:stretch>
        </p:blipFill>
        <p:spPr>
          <a:xfrm>
            <a:off x="6019800" y="1020177"/>
            <a:ext cx="6038850" cy="1345288"/>
          </a:xfrm>
          <a:prstGeom prst="rect">
            <a:avLst/>
          </a:prstGeom>
        </p:spPr>
      </p:pic>
    </p:spTree>
    <p:extLst>
      <p:ext uri="{BB962C8B-B14F-4D97-AF65-F5344CB8AC3E}">
        <p14:creationId xmlns:p14="http://schemas.microsoft.com/office/powerpoint/2010/main" val="166058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1.4-01b</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Maximum end-end throughput. Consider the scenario shown below, with a single source client sending to a server over two links of capacities R1=100 Mbps and R3=10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(100, 10)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14096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346366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228808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1.4-01d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677986"/>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R2  = 100 Mbps.  The link from the router to the server has a capacity of and R3 = 10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The maximum achievable end-end throughput is min (R1, R3/2) = min (R2, R3/2) = min (100, 10/2) = 5 Mbps. </a:t>
            </a:r>
          </a:p>
          <a:p>
            <a:r>
              <a:rPr lang="en-US" dirty="0"/>
              <a:t>The shared 100 Mbps link is fairly shared among two end-to-end connections (R1, R3) and (R2, R3), hence each end-to-end connection gets 10/2=5 Mbps.</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220527" cy="400110"/>
          </a:xfrm>
          <a:prstGeom prst="rect">
            <a:avLst/>
          </a:prstGeom>
          <a:noFill/>
        </p:spPr>
        <p:txBody>
          <a:bodyPr wrap="none" rtlCol="0">
            <a:spAutoFit/>
          </a:bodyPr>
          <a:lstStyle/>
          <a:p>
            <a:r>
              <a:rPr lang="en-US" sz="2000" dirty="0"/>
              <a:t>100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220527" cy="400110"/>
          </a:xfrm>
          <a:prstGeom prst="rect">
            <a:avLst/>
          </a:prstGeom>
          <a:noFill/>
        </p:spPr>
        <p:txBody>
          <a:bodyPr wrap="none" rtlCol="0">
            <a:spAutoFit/>
          </a:bodyPr>
          <a:lstStyle/>
          <a:p>
            <a:r>
              <a:rPr lang="en-US" sz="2000" dirty="0"/>
              <a:t>100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090683" cy="400110"/>
          </a:xfrm>
          <a:prstGeom prst="rect">
            <a:avLst/>
          </a:prstGeom>
          <a:noFill/>
        </p:spPr>
        <p:txBody>
          <a:bodyPr wrap="none" rtlCol="0">
            <a:spAutoFit/>
          </a:bodyPr>
          <a:lstStyle/>
          <a:p>
            <a:r>
              <a:rPr lang="en-US" sz="2000" dirty="0"/>
              <a:t>10 Mbps</a:t>
            </a:r>
          </a:p>
        </p:txBody>
      </p:sp>
    </p:spTree>
    <p:extLst>
      <p:ext uri="{BB962C8B-B14F-4D97-AF65-F5344CB8AC3E}">
        <p14:creationId xmlns:p14="http://schemas.microsoft.com/office/powerpoint/2010/main" val="55189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1.4-01e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70000" lnSpcReduction="20000"/>
          </a:bodyPr>
          <a:lstStyle/>
          <a:p>
            <a:r>
              <a:rPr lang="en-US" dirty="0"/>
              <a:t>1.4-01e. Performance: Maximum end-end throughput. Consider the scenario shown below, with two clients sending to a server.  The links attached to clients each have a capacity of  R1= R2  = 10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70000" lnSpcReduction="20000"/>
          </a:bodyPr>
          <a:lstStyle/>
          <a:p>
            <a:r>
              <a:rPr lang="en-US" dirty="0"/>
              <a:t>The maximum achievable end-end throughput is min (R1, R3/2) = min (R2, R3/2) = min (10, 100/2) = 10 Mbps. </a:t>
            </a:r>
          </a:p>
          <a:p>
            <a:r>
              <a:rPr lang="en-US" dirty="0"/>
              <a:t>The shared 100 Mbps link is fairly shared among two end-to-end connections (R1, R3) and (R2, R3), hence each end-to-end connection gets 100/2=50 Mbps.</a:t>
            </a:r>
          </a:p>
          <a:p>
            <a:r>
              <a:rPr lang="en-US" dirty="0"/>
              <a:t>Note that min (R1, R2, R3/2) is incorrect, since R1 and R2 are on deferent end-to-end connections. </a:t>
            </a:r>
          </a:p>
          <a:p>
            <a:r>
              <a:rPr lang="en-US" dirty="0"/>
              <a:t>Remember that parallel links should never be put into the min() formula, only sequential links forming the same end-to-end connection should be in the same min() formula.</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7"/>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10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p:sp>
        <p:nvSpPr>
          <p:cNvPr id="9" name="SMARTInkShape-1">
            <a:extLst>
              <a:ext uri="{FF2B5EF4-FFF2-40B4-BE49-F238E27FC236}">
                <a16:creationId xmlns:a16="http://schemas.microsoft.com/office/drawing/2014/main" id="{71BEBF35-EF3C-43E0-8295-0EBA7DDD7AC9}"/>
              </a:ext>
            </a:extLst>
          </p:cNvPr>
          <p:cNvSpPr/>
          <p:nvPr>
            <p:custDataLst>
              <p:tags r:id="rId1"/>
            </p:custDataLst>
          </p:nvPr>
        </p:nvSpPr>
        <p:spPr>
          <a:xfrm>
            <a:off x="6792516" y="3375421"/>
            <a:ext cx="1205508" cy="80369"/>
          </a:xfrm>
          <a:custGeom>
            <a:avLst/>
            <a:gdLst/>
            <a:ahLst/>
            <a:cxnLst/>
            <a:rect l="0" t="0" r="0" b="0"/>
            <a:pathLst>
              <a:path w="1205508" h="80369">
                <a:moveTo>
                  <a:pt x="17859" y="8930"/>
                </a:moveTo>
                <a:lnTo>
                  <a:pt x="17859" y="8930"/>
                </a:lnTo>
                <a:lnTo>
                  <a:pt x="1609" y="8930"/>
                </a:lnTo>
                <a:lnTo>
                  <a:pt x="1073" y="7938"/>
                </a:lnTo>
                <a:lnTo>
                  <a:pt x="0" y="0"/>
                </a:lnTo>
                <a:lnTo>
                  <a:pt x="8820" y="8821"/>
                </a:lnTo>
                <a:lnTo>
                  <a:pt x="13638" y="8898"/>
                </a:lnTo>
                <a:lnTo>
                  <a:pt x="15044" y="9901"/>
                </a:lnTo>
                <a:lnTo>
                  <a:pt x="15982" y="11562"/>
                </a:lnTo>
                <a:lnTo>
                  <a:pt x="17488" y="16616"/>
                </a:lnTo>
                <a:lnTo>
                  <a:pt x="20339" y="17307"/>
                </a:lnTo>
                <a:lnTo>
                  <a:pt x="22489" y="17491"/>
                </a:lnTo>
                <a:lnTo>
                  <a:pt x="23922" y="18606"/>
                </a:lnTo>
                <a:lnTo>
                  <a:pt x="25515" y="22491"/>
                </a:lnTo>
                <a:lnTo>
                  <a:pt x="26931" y="23924"/>
                </a:lnTo>
                <a:lnTo>
                  <a:pt x="34365" y="26413"/>
                </a:lnTo>
                <a:lnTo>
                  <a:pt x="40058" y="26678"/>
                </a:lnTo>
                <a:lnTo>
                  <a:pt x="45253" y="29386"/>
                </a:lnTo>
                <a:lnTo>
                  <a:pt x="50870" y="32905"/>
                </a:lnTo>
                <a:lnTo>
                  <a:pt x="62560" y="35163"/>
                </a:lnTo>
                <a:lnTo>
                  <a:pt x="65518" y="35348"/>
                </a:lnTo>
                <a:lnTo>
                  <a:pt x="71452" y="38200"/>
                </a:lnTo>
                <a:lnTo>
                  <a:pt x="77396" y="41783"/>
                </a:lnTo>
                <a:lnTo>
                  <a:pt x="89297" y="44083"/>
                </a:lnTo>
                <a:lnTo>
                  <a:pt x="92274" y="44272"/>
                </a:lnTo>
                <a:lnTo>
                  <a:pt x="98226" y="47127"/>
                </a:lnTo>
                <a:lnTo>
                  <a:pt x="101202" y="49278"/>
                </a:lnTo>
                <a:lnTo>
                  <a:pt x="145357" y="64553"/>
                </a:lnTo>
                <a:lnTo>
                  <a:pt x="158823" y="69398"/>
                </a:lnTo>
                <a:lnTo>
                  <a:pt x="202919" y="78453"/>
                </a:lnTo>
                <a:lnTo>
                  <a:pt x="243728" y="80353"/>
                </a:lnTo>
                <a:lnTo>
                  <a:pt x="286370" y="80368"/>
                </a:lnTo>
                <a:lnTo>
                  <a:pt x="330406" y="80368"/>
                </a:lnTo>
                <a:lnTo>
                  <a:pt x="371234" y="79375"/>
                </a:lnTo>
                <a:lnTo>
                  <a:pt x="408622" y="67939"/>
                </a:lnTo>
                <a:lnTo>
                  <a:pt x="448064" y="60578"/>
                </a:lnTo>
                <a:lnTo>
                  <a:pt x="490487" y="54193"/>
                </a:lnTo>
                <a:lnTo>
                  <a:pt x="533087" y="47523"/>
                </a:lnTo>
                <a:lnTo>
                  <a:pt x="569825" y="44902"/>
                </a:lnTo>
                <a:lnTo>
                  <a:pt x="610990" y="44682"/>
                </a:lnTo>
                <a:lnTo>
                  <a:pt x="647941" y="37586"/>
                </a:lnTo>
                <a:lnTo>
                  <a:pt x="684717" y="35965"/>
                </a:lnTo>
                <a:lnTo>
                  <a:pt x="726919" y="35752"/>
                </a:lnTo>
                <a:lnTo>
                  <a:pt x="771304" y="35722"/>
                </a:lnTo>
                <a:lnTo>
                  <a:pt x="813727" y="38366"/>
                </a:lnTo>
                <a:lnTo>
                  <a:pt x="858005" y="44282"/>
                </a:lnTo>
                <a:lnTo>
                  <a:pt x="898008" y="52305"/>
                </a:lnTo>
                <a:lnTo>
                  <a:pt x="941513" y="61606"/>
                </a:lnTo>
                <a:lnTo>
                  <a:pt x="983350" y="62485"/>
                </a:lnTo>
                <a:lnTo>
                  <a:pt x="1006950" y="63494"/>
                </a:lnTo>
                <a:lnTo>
                  <a:pt x="1040280" y="70610"/>
                </a:lnTo>
                <a:lnTo>
                  <a:pt x="1071595" y="71329"/>
                </a:lnTo>
                <a:lnTo>
                  <a:pt x="1111905" y="63056"/>
                </a:lnTo>
                <a:lnTo>
                  <a:pt x="1126205" y="61760"/>
                </a:lnTo>
                <a:lnTo>
                  <a:pt x="1165652" y="46307"/>
                </a:lnTo>
                <a:lnTo>
                  <a:pt x="1205507"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
            <a:extLst>
              <a:ext uri="{FF2B5EF4-FFF2-40B4-BE49-F238E27FC236}">
                <a16:creationId xmlns:a16="http://schemas.microsoft.com/office/drawing/2014/main" id="{712536F5-3880-4EB1-9B8D-BB7B4785CCA1}"/>
              </a:ext>
            </a:extLst>
          </p:cNvPr>
          <p:cNvSpPr/>
          <p:nvPr>
            <p:custDataLst>
              <p:tags r:id="rId2"/>
            </p:custDataLst>
          </p:nvPr>
        </p:nvSpPr>
        <p:spPr>
          <a:xfrm>
            <a:off x="11614547" y="3625453"/>
            <a:ext cx="26790" cy="8930"/>
          </a:xfrm>
          <a:custGeom>
            <a:avLst/>
            <a:gdLst/>
            <a:ahLst/>
            <a:cxnLst/>
            <a:rect l="0" t="0" r="0" b="0"/>
            <a:pathLst>
              <a:path w="26790" h="8930">
                <a:moveTo>
                  <a:pt x="0" y="8929"/>
                </a:moveTo>
                <a:lnTo>
                  <a:pt x="0" y="892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3">
            <a:extLst>
              <a:ext uri="{FF2B5EF4-FFF2-40B4-BE49-F238E27FC236}">
                <a16:creationId xmlns:a16="http://schemas.microsoft.com/office/drawing/2014/main" id="{AA4C8363-7232-4B58-A9EF-576740ADD54E}"/>
              </a:ext>
            </a:extLst>
          </p:cNvPr>
          <p:cNvSpPr/>
          <p:nvPr>
            <p:custDataLst>
              <p:tags r:id="rId3"/>
            </p:custDataLst>
          </p:nvPr>
        </p:nvSpPr>
        <p:spPr>
          <a:xfrm>
            <a:off x="11668125" y="5706070"/>
            <a:ext cx="26790" cy="35610"/>
          </a:xfrm>
          <a:custGeom>
            <a:avLst/>
            <a:gdLst/>
            <a:ahLst/>
            <a:cxnLst/>
            <a:rect l="0" t="0" r="0" b="0"/>
            <a:pathLst>
              <a:path w="26790" h="35610">
                <a:moveTo>
                  <a:pt x="0" y="26789"/>
                </a:moveTo>
                <a:lnTo>
                  <a:pt x="0" y="26789"/>
                </a:lnTo>
                <a:lnTo>
                  <a:pt x="0" y="3560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315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838200" y="451821"/>
            <a:ext cx="5676316" cy="894622"/>
          </a:xfrm>
        </p:spPr>
        <p:txBody>
          <a:bodyPr>
            <a:normAutofit fontScale="90000"/>
          </a:bodyPr>
          <a:lstStyle/>
          <a:p>
            <a:r>
              <a:rPr lang="en-GB" dirty="0"/>
              <a:t>Question </a:t>
            </a:r>
            <a:r>
              <a:rPr lang="en-US" dirty="0"/>
              <a:t>1.4-01e</a:t>
            </a:r>
            <a:br>
              <a:rPr lang="en-US" dirty="0"/>
            </a:br>
            <a:r>
              <a:rPr lang="en-US" dirty="0"/>
              <a:t>variations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 10 Mbps, R2  = 20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For client on top, the maximum achievable end-end throughput is min (R1, R3/2) = min (10, 100/2) = 10 Mbps. </a:t>
            </a:r>
          </a:p>
          <a:p>
            <a:r>
              <a:rPr lang="en-US" dirty="0"/>
              <a:t>For client on bottom, the maximum achievable end-end throughput is min (R1, R3/2) = min (20, 100/2) = 20 Mbps. </a:t>
            </a:r>
          </a:p>
          <a:p>
            <a:r>
              <a:rPr lang="en-US" dirty="0"/>
              <a:t>The shared 100 Mbps link is fairly shared among two end-to-end connections (R1, R3) and (R2, R3), hence each end-to-end connection gets 100/2=50 </a:t>
            </a:r>
            <a:r>
              <a:rPr lang="en-US"/>
              <a:t>Mbps.</a:t>
            </a:r>
            <a:endParaRPr lang="en-US" dirty="0"/>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6"/>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20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B5AB72F-5C05-4CB6-BF2E-50288486D9D5}"/>
                  </a:ext>
                </a:extLst>
              </p14:cNvPr>
              <p14:cNvContentPartPr/>
              <p14:nvPr/>
            </p14:nvContentPartPr>
            <p14:xfrm>
              <a:off x="2790992" y="2694537"/>
              <a:ext cx="360" cy="360"/>
            </p14:xfrm>
          </p:contentPart>
        </mc:Choice>
        <mc:Fallback xmlns="">
          <p:pic>
            <p:nvPicPr>
              <p:cNvPr id="9" name="Ink 8">
                <a:extLst>
                  <a:ext uri="{FF2B5EF4-FFF2-40B4-BE49-F238E27FC236}">
                    <a16:creationId xmlns:a16="http://schemas.microsoft.com/office/drawing/2014/main" id="{9B5AB72F-5C05-4CB6-BF2E-50288486D9D5}"/>
                  </a:ext>
                </a:extLst>
              </p:cNvPr>
              <p:cNvPicPr/>
              <p:nvPr/>
            </p:nvPicPr>
            <p:blipFill>
              <a:blip r:embed="rId6"/>
              <a:stretch>
                <a:fillRect/>
              </a:stretch>
            </p:blipFill>
            <p:spPr>
              <a:xfrm>
                <a:off x="2782352" y="26855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E92131-8C36-467D-A07B-0334E4B4B337}"/>
                  </a:ext>
                </a:extLst>
              </p14:cNvPr>
              <p14:cNvContentPartPr/>
              <p14:nvPr/>
            </p14:nvContentPartPr>
            <p14:xfrm>
              <a:off x="2886752" y="2758617"/>
              <a:ext cx="360" cy="360"/>
            </p14:xfrm>
          </p:contentPart>
        </mc:Choice>
        <mc:Fallback xmlns="">
          <p:pic>
            <p:nvPicPr>
              <p:cNvPr id="12" name="Ink 11">
                <a:extLst>
                  <a:ext uri="{FF2B5EF4-FFF2-40B4-BE49-F238E27FC236}">
                    <a16:creationId xmlns:a16="http://schemas.microsoft.com/office/drawing/2014/main" id="{D9E92131-8C36-467D-A07B-0334E4B4B337}"/>
                  </a:ext>
                </a:extLst>
              </p:cNvPr>
              <p:cNvPicPr/>
              <p:nvPr/>
            </p:nvPicPr>
            <p:blipFill>
              <a:blip r:embed="rId6"/>
              <a:stretch>
                <a:fillRect/>
              </a:stretch>
            </p:blipFill>
            <p:spPr>
              <a:xfrm>
                <a:off x="2878112" y="2749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71A6AB0-E7BB-4A3E-ABF1-F6B02EBA0AB3}"/>
                  </a:ext>
                </a:extLst>
              </p14:cNvPr>
              <p14:cNvContentPartPr/>
              <p14:nvPr/>
            </p14:nvContentPartPr>
            <p14:xfrm>
              <a:off x="4154672" y="2855097"/>
              <a:ext cx="360" cy="360"/>
            </p14:xfrm>
          </p:contentPart>
        </mc:Choice>
        <mc:Fallback xmlns="">
          <p:pic>
            <p:nvPicPr>
              <p:cNvPr id="13" name="Ink 12">
                <a:extLst>
                  <a:ext uri="{FF2B5EF4-FFF2-40B4-BE49-F238E27FC236}">
                    <a16:creationId xmlns:a16="http://schemas.microsoft.com/office/drawing/2014/main" id="{671A6AB0-E7BB-4A3E-ABF1-F6B02EBA0AB3}"/>
                  </a:ext>
                </a:extLst>
              </p:cNvPr>
              <p:cNvPicPr/>
              <p:nvPr/>
            </p:nvPicPr>
            <p:blipFill>
              <a:blip r:embed="rId6"/>
              <a:stretch>
                <a:fillRect/>
              </a:stretch>
            </p:blipFill>
            <p:spPr>
              <a:xfrm>
                <a:off x="4146032" y="2846097"/>
                <a:ext cx="18000" cy="18000"/>
              </a:xfrm>
              <a:prstGeom prst="rect">
                <a:avLst/>
              </a:prstGeom>
            </p:spPr>
          </p:pic>
        </mc:Fallback>
      </mc:AlternateContent>
      <p:sp>
        <p:nvSpPr>
          <p:cNvPr id="15" name="SMARTInkShape-4">
            <a:extLst>
              <a:ext uri="{FF2B5EF4-FFF2-40B4-BE49-F238E27FC236}">
                <a16:creationId xmlns:a16="http://schemas.microsoft.com/office/drawing/2014/main" id="{2B80134E-5B9A-49B8-8D83-AE8DE9D46745}"/>
              </a:ext>
            </a:extLst>
          </p:cNvPr>
          <p:cNvSpPr/>
          <p:nvPr>
            <p:custDataLst>
              <p:tags r:id="rId1"/>
            </p:custDataLst>
          </p:nvPr>
        </p:nvSpPr>
        <p:spPr>
          <a:xfrm>
            <a:off x="7980304" y="3929063"/>
            <a:ext cx="3285986" cy="89297"/>
          </a:xfrm>
          <a:custGeom>
            <a:avLst/>
            <a:gdLst/>
            <a:ahLst/>
            <a:cxnLst/>
            <a:rect l="0" t="0" r="0" b="0"/>
            <a:pathLst>
              <a:path w="3285986" h="89297">
                <a:moveTo>
                  <a:pt x="17719" y="8929"/>
                </a:moveTo>
                <a:lnTo>
                  <a:pt x="17719" y="8929"/>
                </a:lnTo>
                <a:lnTo>
                  <a:pt x="12979" y="8929"/>
                </a:lnTo>
                <a:lnTo>
                  <a:pt x="8005" y="6283"/>
                </a:lnTo>
                <a:lnTo>
                  <a:pt x="0" y="108"/>
                </a:lnTo>
                <a:lnTo>
                  <a:pt x="39079" y="0"/>
                </a:lnTo>
                <a:lnTo>
                  <a:pt x="68413" y="992"/>
                </a:lnTo>
                <a:lnTo>
                  <a:pt x="107180" y="8101"/>
                </a:lnTo>
                <a:lnTo>
                  <a:pt x="144106" y="9676"/>
                </a:lnTo>
                <a:lnTo>
                  <a:pt x="184310" y="18594"/>
                </a:lnTo>
                <a:lnTo>
                  <a:pt x="224920" y="25170"/>
                </a:lnTo>
                <a:lnTo>
                  <a:pt x="267989" y="36288"/>
                </a:lnTo>
                <a:lnTo>
                  <a:pt x="307287" y="44539"/>
                </a:lnTo>
                <a:lnTo>
                  <a:pt x="341522" y="54143"/>
                </a:lnTo>
                <a:lnTo>
                  <a:pt x="353123" y="58790"/>
                </a:lnTo>
                <a:lnTo>
                  <a:pt x="387471" y="64418"/>
                </a:lnTo>
                <a:lnTo>
                  <a:pt x="427439" y="70051"/>
                </a:lnTo>
                <a:lnTo>
                  <a:pt x="468573" y="73900"/>
                </a:lnTo>
                <a:lnTo>
                  <a:pt x="507952" y="79089"/>
                </a:lnTo>
                <a:lnTo>
                  <a:pt x="549537" y="80114"/>
                </a:lnTo>
                <a:lnTo>
                  <a:pt x="585329" y="80333"/>
                </a:lnTo>
                <a:lnTo>
                  <a:pt x="628285" y="80360"/>
                </a:lnTo>
                <a:lnTo>
                  <a:pt x="672804" y="81358"/>
                </a:lnTo>
                <a:lnTo>
                  <a:pt x="708587" y="87434"/>
                </a:lnTo>
                <a:lnTo>
                  <a:pt x="752995" y="89051"/>
                </a:lnTo>
                <a:lnTo>
                  <a:pt x="790498" y="89248"/>
                </a:lnTo>
                <a:lnTo>
                  <a:pt x="831825" y="89287"/>
                </a:lnTo>
                <a:lnTo>
                  <a:pt x="873503" y="89294"/>
                </a:lnTo>
                <a:lnTo>
                  <a:pt x="913045" y="89296"/>
                </a:lnTo>
                <a:lnTo>
                  <a:pt x="954037" y="84556"/>
                </a:lnTo>
                <a:lnTo>
                  <a:pt x="995392" y="80918"/>
                </a:lnTo>
                <a:lnTo>
                  <a:pt x="1034796" y="75735"/>
                </a:lnTo>
                <a:lnTo>
                  <a:pt x="1078455" y="72002"/>
                </a:lnTo>
                <a:lnTo>
                  <a:pt x="1118121" y="71549"/>
                </a:lnTo>
                <a:lnTo>
                  <a:pt x="1157340" y="71459"/>
                </a:lnTo>
                <a:lnTo>
                  <a:pt x="1199849" y="70446"/>
                </a:lnTo>
                <a:lnTo>
                  <a:pt x="1238122" y="64369"/>
                </a:lnTo>
                <a:lnTo>
                  <a:pt x="1273281" y="63059"/>
                </a:lnTo>
                <a:lnTo>
                  <a:pt x="1307842" y="62671"/>
                </a:lnTo>
                <a:lnTo>
                  <a:pt x="1349744" y="62539"/>
                </a:lnTo>
                <a:lnTo>
                  <a:pt x="1385249" y="62514"/>
                </a:lnTo>
                <a:lnTo>
                  <a:pt x="1426806" y="59863"/>
                </a:lnTo>
                <a:lnTo>
                  <a:pt x="1462803" y="55440"/>
                </a:lnTo>
                <a:lnTo>
                  <a:pt x="1503233" y="54129"/>
                </a:lnTo>
                <a:lnTo>
                  <a:pt x="1543561" y="53687"/>
                </a:lnTo>
                <a:lnTo>
                  <a:pt x="1580629" y="53610"/>
                </a:lnTo>
                <a:lnTo>
                  <a:pt x="1624334" y="47447"/>
                </a:lnTo>
                <a:lnTo>
                  <a:pt x="1661448" y="44485"/>
                </a:lnTo>
                <a:lnTo>
                  <a:pt x="1696134" y="40276"/>
                </a:lnTo>
                <a:lnTo>
                  <a:pt x="1735749" y="37069"/>
                </a:lnTo>
                <a:lnTo>
                  <a:pt x="1771078" y="31378"/>
                </a:lnTo>
                <a:lnTo>
                  <a:pt x="1800092" y="28828"/>
                </a:lnTo>
                <a:lnTo>
                  <a:pt x="1841958" y="24747"/>
                </a:lnTo>
                <a:lnTo>
                  <a:pt x="1875858" y="19899"/>
                </a:lnTo>
                <a:lnTo>
                  <a:pt x="1911039" y="18463"/>
                </a:lnTo>
                <a:lnTo>
                  <a:pt x="1946598" y="18038"/>
                </a:lnTo>
                <a:lnTo>
                  <a:pt x="1982270" y="17912"/>
                </a:lnTo>
                <a:lnTo>
                  <a:pt x="2017973" y="15228"/>
                </a:lnTo>
                <a:lnTo>
                  <a:pt x="2053691" y="10796"/>
                </a:lnTo>
                <a:lnTo>
                  <a:pt x="2089407" y="9482"/>
                </a:lnTo>
                <a:lnTo>
                  <a:pt x="2125126" y="9093"/>
                </a:lnTo>
                <a:lnTo>
                  <a:pt x="2160844" y="8978"/>
                </a:lnTo>
                <a:lnTo>
                  <a:pt x="2199209" y="8943"/>
                </a:lnTo>
                <a:lnTo>
                  <a:pt x="2236703" y="8933"/>
                </a:lnTo>
                <a:lnTo>
                  <a:pt x="2280781" y="8930"/>
                </a:lnTo>
                <a:lnTo>
                  <a:pt x="2315884" y="8929"/>
                </a:lnTo>
                <a:lnTo>
                  <a:pt x="2351421" y="8929"/>
                </a:lnTo>
                <a:lnTo>
                  <a:pt x="2392847" y="8929"/>
                </a:lnTo>
                <a:lnTo>
                  <a:pt x="2426592" y="9921"/>
                </a:lnTo>
                <a:lnTo>
                  <a:pt x="2470902" y="15997"/>
                </a:lnTo>
                <a:lnTo>
                  <a:pt x="2513352" y="17491"/>
                </a:lnTo>
                <a:lnTo>
                  <a:pt x="2548174" y="17749"/>
                </a:lnTo>
                <a:lnTo>
                  <a:pt x="2583628" y="17826"/>
                </a:lnTo>
                <a:lnTo>
                  <a:pt x="2619268" y="17849"/>
                </a:lnTo>
                <a:lnTo>
                  <a:pt x="2660729" y="17857"/>
                </a:lnTo>
                <a:lnTo>
                  <a:pt x="2694478" y="16866"/>
                </a:lnTo>
                <a:lnTo>
                  <a:pt x="2730606" y="11722"/>
                </a:lnTo>
                <a:lnTo>
                  <a:pt x="2771296" y="9757"/>
                </a:lnTo>
                <a:lnTo>
                  <a:pt x="2809921" y="9175"/>
                </a:lnTo>
                <a:lnTo>
                  <a:pt x="2854328" y="9002"/>
                </a:lnTo>
                <a:lnTo>
                  <a:pt x="2891070" y="8961"/>
                </a:lnTo>
                <a:lnTo>
                  <a:pt x="2922612" y="8943"/>
                </a:lnTo>
                <a:lnTo>
                  <a:pt x="2962683" y="8933"/>
                </a:lnTo>
                <a:lnTo>
                  <a:pt x="3007038" y="8930"/>
                </a:lnTo>
                <a:lnTo>
                  <a:pt x="3040064" y="8929"/>
                </a:lnTo>
                <a:lnTo>
                  <a:pt x="3079726" y="8929"/>
                </a:lnTo>
                <a:lnTo>
                  <a:pt x="3122321" y="8929"/>
                </a:lnTo>
                <a:lnTo>
                  <a:pt x="3158811" y="8929"/>
                </a:lnTo>
                <a:lnTo>
                  <a:pt x="3199821" y="8929"/>
                </a:lnTo>
                <a:lnTo>
                  <a:pt x="3238931" y="8929"/>
                </a:lnTo>
                <a:lnTo>
                  <a:pt x="3285985"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5">
            <a:extLst>
              <a:ext uri="{FF2B5EF4-FFF2-40B4-BE49-F238E27FC236}">
                <a16:creationId xmlns:a16="http://schemas.microsoft.com/office/drawing/2014/main" id="{0D81EAFC-6715-40D6-9AD6-0BB9FE4D2A84}"/>
              </a:ext>
            </a:extLst>
          </p:cNvPr>
          <p:cNvSpPr/>
          <p:nvPr>
            <p:custDataLst>
              <p:tags r:id="rId2"/>
            </p:custDataLst>
          </p:nvPr>
        </p:nvSpPr>
        <p:spPr>
          <a:xfrm>
            <a:off x="7453421" y="4938150"/>
            <a:ext cx="3973603" cy="98195"/>
          </a:xfrm>
          <a:custGeom>
            <a:avLst/>
            <a:gdLst/>
            <a:ahLst/>
            <a:cxnLst/>
            <a:rect l="0" t="0" r="0" b="0"/>
            <a:pathLst>
              <a:path w="3973603" h="98195">
                <a:moveTo>
                  <a:pt x="8821" y="98194"/>
                </a:moveTo>
                <a:lnTo>
                  <a:pt x="8821" y="98194"/>
                </a:lnTo>
                <a:lnTo>
                  <a:pt x="1133" y="90505"/>
                </a:lnTo>
                <a:lnTo>
                  <a:pt x="0" y="81685"/>
                </a:lnTo>
                <a:lnTo>
                  <a:pt x="9404" y="75994"/>
                </a:lnTo>
                <a:lnTo>
                  <a:pt x="50215" y="62295"/>
                </a:lnTo>
                <a:lnTo>
                  <a:pt x="90860" y="45792"/>
                </a:lnTo>
                <a:lnTo>
                  <a:pt x="131411" y="37682"/>
                </a:lnTo>
                <a:lnTo>
                  <a:pt x="175348" y="31208"/>
                </a:lnTo>
                <a:lnTo>
                  <a:pt x="215652" y="20274"/>
                </a:lnTo>
                <a:lnTo>
                  <a:pt x="254950" y="18310"/>
                </a:lnTo>
                <a:lnTo>
                  <a:pt x="296776" y="17922"/>
                </a:lnTo>
                <a:lnTo>
                  <a:pt x="339543" y="17854"/>
                </a:lnTo>
                <a:lnTo>
                  <a:pt x="382168" y="17832"/>
                </a:lnTo>
                <a:lnTo>
                  <a:pt x="420736" y="17828"/>
                </a:lnTo>
                <a:lnTo>
                  <a:pt x="452840" y="17827"/>
                </a:lnTo>
                <a:lnTo>
                  <a:pt x="488640" y="17827"/>
                </a:lnTo>
                <a:lnTo>
                  <a:pt x="523942" y="17827"/>
                </a:lnTo>
                <a:lnTo>
                  <a:pt x="559536" y="17827"/>
                </a:lnTo>
                <a:lnTo>
                  <a:pt x="595219" y="17827"/>
                </a:lnTo>
                <a:lnTo>
                  <a:pt x="630927" y="17827"/>
                </a:lnTo>
                <a:lnTo>
                  <a:pt x="667635" y="17827"/>
                </a:lnTo>
                <a:lnTo>
                  <a:pt x="709489" y="17827"/>
                </a:lnTo>
                <a:lnTo>
                  <a:pt x="752317" y="17827"/>
                </a:lnTo>
                <a:lnTo>
                  <a:pt x="791576" y="17827"/>
                </a:lnTo>
                <a:lnTo>
                  <a:pt x="833195" y="17827"/>
                </a:lnTo>
                <a:lnTo>
                  <a:pt x="871103" y="17827"/>
                </a:lnTo>
                <a:lnTo>
                  <a:pt x="908462" y="17827"/>
                </a:lnTo>
                <a:lnTo>
                  <a:pt x="950510" y="18818"/>
                </a:lnTo>
                <a:lnTo>
                  <a:pt x="994388" y="23963"/>
                </a:lnTo>
                <a:lnTo>
                  <a:pt x="1038808" y="25928"/>
                </a:lnTo>
                <a:lnTo>
                  <a:pt x="1083388" y="26511"/>
                </a:lnTo>
                <a:lnTo>
                  <a:pt x="1128017" y="26683"/>
                </a:lnTo>
                <a:lnTo>
                  <a:pt x="1172659" y="26734"/>
                </a:lnTo>
                <a:lnTo>
                  <a:pt x="1217306" y="27742"/>
                </a:lnTo>
                <a:lnTo>
                  <a:pt x="1261953" y="31899"/>
                </a:lnTo>
                <a:lnTo>
                  <a:pt x="1291720" y="29703"/>
                </a:lnTo>
                <a:lnTo>
                  <a:pt x="1324131" y="28066"/>
                </a:lnTo>
                <a:lnTo>
                  <a:pt x="1358380" y="27338"/>
                </a:lnTo>
                <a:lnTo>
                  <a:pt x="1393446" y="27015"/>
                </a:lnTo>
                <a:lnTo>
                  <a:pt x="1428873" y="26871"/>
                </a:lnTo>
                <a:lnTo>
                  <a:pt x="1463470" y="26807"/>
                </a:lnTo>
                <a:lnTo>
                  <a:pt x="1495384" y="26778"/>
                </a:lnTo>
                <a:lnTo>
                  <a:pt x="1528750" y="24120"/>
                </a:lnTo>
                <a:lnTo>
                  <a:pt x="1563424" y="20624"/>
                </a:lnTo>
                <a:lnTo>
                  <a:pt x="1598678" y="19070"/>
                </a:lnTo>
                <a:lnTo>
                  <a:pt x="1634189" y="18378"/>
                </a:lnTo>
                <a:lnTo>
                  <a:pt x="1669817" y="18072"/>
                </a:lnTo>
                <a:lnTo>
                  <a:pt x="1705495" y="17935"/>
                </a:lnTo>
                <a:lnTo>
                  <a:pt x="1738550" y="17875"/>
                </a:lnTo>
                <a:lnTo>
                  <a:pt x="1771761" y="17848"/>
                </a:lnTo>
                <a:lnTo>
                  <a:pt x="1809673" y="17836"/>
                </a:lnTo>
                <a:lnTo>
                  <a:pt x="1847028" y="17831"/>
                </a:lnTo>
                <a:lnTo>
                  <a:pt x="1883473" y="16836"/>
                </a:lnTo>
                <a:lnTo>
                  <a:pt x="1919515" y="13087"/>
                </a:lnTo>
                <a:lnTo>
                  <a:pt x="1955378" y="10759"/>
                </a:lnTo>
                <a:lnTo>
                  <a:pt x="1992152" y="9725"/>
                </a:lnTo>
                <a:lnTo>
                  <a:pt x="2031647" y="9264"/>
                </a:lnTo>
                <a:lnTo>
                  <a:pt x="2072353" y="9060"/>
                </a:lnTo>
                <a:lnTo>
                  <a:pt x="2111611" y="7977"/>
                </a:lnTo>
                <a:lnTo>
                  <a:pt x="2145595" y="4188"/>
                </a:lnTo>
                <a:lnTo>
                  <a:pt x="2182526" y="1843"/>
                </a:lnTo>
                <a:lnTo>
                  <a:pt x="2222092" y="801"/>
                </a:lnTo>
                <a:lnTo>
                  <a:pt x="2262826" y="338"/>
                </a:lnTo>
                <a:lnTo>
                  <a:pt x="2304085" y="132"/>
                </a:lnTo>
                <a:lnTo>
                  <a:pt x="2344579" y="40"/>
                </a:lnTo>
                <a:lnTo>
                  <a:pt x="2382419" y="0"/>
                </a:lnTo>
                <a:lnTo>
                  <a:pt x="2421727" y="2627"/>
                </a:lnTo>
                <a:lnTo>
                  <a:pt x="2461357" y="6111"/>
                </a:lnTo>
                <a:lnTo>
                  <a:pt x="2498813" y="7659"/>
                </a:lnTo>
                <a:lnTo>
                  <a:pt x="2535305" y="8347"/>
                </a:lnTo>
                <a:lnTo>
                  <a:pt x="2572359" y="9645"/>
                </a:lnTo>
                <a:lnTo>
                  <a:pt x="2611977" y="13528"/>
                </a:lnTo>
                <a:lnTo>
                  <a:pt x="2650093" y="15916"/>
                </a:lnTo>
                <a:lnTo>
                  <a:pt x="2686876" y="17969"/>
                </a:lnTo>
                <a:lnTo>
                  <a:pt x="2723067" y="22189"/>
                </a:lnTo>
                <a:lnTo>
                  <a:pt x="2758997" y="24727"/>
                </a:lnTo>
                <a:lnTo>
                  <a:pt x="2794809" y="26846"/>
                </a:lnTo>
                <a:lnTo>
                  <a:pt x="2830569" y="31095"/>
                </a:lnTo>
                <a:lnTo>
                  <a:pt x="2868951" y="33645"/>
                </a:lnTo>
                <a:lnTo>
                  <a:pt x="2908170" y="35771"/>
                </a:lnTo>
                <a:lnTo>
                  <a:pt x="2945444" y="40022"/>
                </a:lnTo>
                <a:lnTo>
                  <a:pt x="2979207" y="45220"/>
                </a:lnTo>
                <a:lnTo>
                  <a:pt x="3011743" y="49845"/>
                </a:lnTo>
                <a:lnTo>
                  <a:pt x="3046047" y="51900"/>
                </a:lnTo>
                <a:lnTo>
                  <a:pt x="3081136" y="55460"/>
                </a:lnTo>
                <a:lnTo>
                  <a:pt x="3116576" y="59357"/>
                </a:lnTo>
                <a:lnTo>
                  <a:pt x="3152170" y="61089"/>
                </a:lnTo>
                <a:lnTo>
                  <a:pt x="3187833" y="64505"/>
                </a:lnTo>
                <a:lnTo>
                  <a:pt x="3223527" y="68338"/>
                </a:lnTo>
                <a:lnTo>
                  <a:pt x="3259236" y="70042"/>
                </a:lnTo>
                <a:lnTo>
                  <a:pt x="3294949" y="70799"/>
                </a:lnTo>
                <a:lnTo>
                  <a:pt x="3329673" y="71135"/>
                </a:lnTo>
                <a:lnTo>
                  <a:pt x="3361643" y="71285"/>
                </a:lnTo>
                <a:lnTo>
                  <a:pt x="3392391" y="71352"/>
                </a:lnTo>
                <a:lnTo>
                  <a:pt x="3423583" y="71381"/>
                </a:lnTo>
                <a:lnTo>
                  <a:pt x="3457290" y="71394"/>
                </a:lnTo>
                <a:lnTo>
                  <a:pt x="3489468" y="68754"/>
                </a:lnTo>
                <a:lnTo>
                  <a:pt x="3521298" y="65266"/>
                </a:lnTo>
                <a:lnTo>
                  <a:pt x="3555288" y="63715"/>
                </a:lnTo>
                <a:lnTo>
                  <a:pt x="3598414" y="62842"/>
                </a:lnTo>
                <a:lnTo>
                  <a:pt x="3641067" y="57843"/>
                </a:lnTo>
                <a:lnTo>
                  <a:pt x="3685124" y="54818"/>
                </a:lnTo>
                <a:lnTo>
                  <a:pt x="3724857" y="49182"/>
                </a:lnTo>
                <a:lnTo>
                  <a:pt x="3766506" y="45969"/>
                </a:lnTo>
                <a:lnTo>
                  <a:pt x="3805524" y="40276"/>
                </a:lnTo>
                <a:lnTo>
                  <a:pt x="3846961" y="37046"/>
                </a:lnTo>
                <a:lnTo>
                  <a:pt x="3885917" y="36089"/>
                </a:lnTo>
                <a:lnTo>
                  <a:pt x="3928501" y="34773"/>
                </a:lnTo>
                <a:lnTo>
                  <a:pt x="3973602" y="26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49406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673768" y="451821"/>
            <a:ext cx="5662864" cy="894622"/>
          </a:xfrm>
        </p:spPr>
        <p:txBody>
          <a:bodyPr>
            <a:normAutofit/>
          </a:bodyPr>
          <a:lstStyle/>
          <a:p>
            <a:r>
              <a:rPr lang="en-GB" dirty="0"/>
              <a:t>Question </a:t>
            </a:r>
            <a:r>
              <a:rPr lang="en-US" dirty="0"/>
              <a:t>1.4-02a</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346444"/>
            <a:ext cx="5181600" cy="5511556"/>
          </a:xfrm>
        </p:spPr>
        <p:txBody>
          <a:bodyPr>
            <a:normAutofit fontScale="85000" lnSpcReduction="20000"/>
          </a:bodyPr>
          <a:lstStyle/>
          <a:p>
            <a:r>
              <a:rPr lang="en-US" dirty="0"/>
              <a:t>Consider the scenario shown in Figure 1 in which a server is connected to a router by a 100Mbps link with a 50ms propagation delay. Initially this router is also connected to two routers, each over a 50Mbps link with a 200ms propagation delay. A 1Gbps link connects a host and a cache (if present) to each of these routers and we assume that this link has 0 propagation delay. All packets in the network are 20,000 bits long.</a:t>
            </a:r>
          </a:p>
          <a:p>
            <a:r>
              <a:rPr lang="en-US" dirty="0"/>
              <a:t>What is the end-­to­‐end delay (in msec) from when a packet is transmitted by the server to when it is received by the client? In this case, we assume there are no caches, there’s no queuing delay at the routers, and the packet processing delays at routers and nodes are all 0.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ANS: If all packets are 20,000 bits long it takes 200 </a:t>
            </a:r>
            <a:r>
              <a:rPr lang="en-US" dirty="0" err="1"/>
              <a:t>usec</a:t>
            </a:r>
            <a:r>
              <a:rPr lang="en-US" dirty="0"/>
              <a:t> to send the packet over the 100Mbps link, 400 </a:t>
            </a:r>
            <a:r>
              <a:rPr lang="en-US" dirty="0" err="1"/>
              <a:t>usec</a:t>
            </a:r>
            <a:r>
              <a:rPr lang="en-US" dirty="0"/>
              <a:t> to send over the 50Mbps link, and 20 </a:t>
            </a:r>
            <a:r>
              <a:rPr lang="en-US" dirty="0" err="1"/>
              <a:t>usec</a:t>
            </a:r>
            <a:r>
              <a:rPr lang="en-US" dirty="0"/>
              <a:t> to send over the 1Gbps link. </a:t>
            </a:r>
          </a:p>
          <a:p>
            <a:r>
              <a:rPr lang="en-US" dirty="0"/>
              <a:t>Sum of the three-link transmission is 620 </a:t>
            </a:r>
            <a:r>
              <a:rPr lang="en-US" dirty="0" err="1"/>
              <a:t>usec</a:t>
            </a:r>
            <a:r>
              <a:rPr lang="en-US" dirty="0"/>
              <a:t>. Thus, the total end-to-end delay is 250 </a:t>
            </a:r>
            <a:r>
              <a:rPr lang="en-US" dirty="0" err="1"/>
              <a:t>ms</a:t>
            </a:r>
            <a:r>
              <a:rPr lang="en-US" dirty="0"/>
              <a:t> + 620 </a:t>
            </a:r>
            <a:r>
              <a:rPr lang="en-US" dirty="0" err="1"/>
              <a:t>usec</a:t>
            </a:r>
            <a:r>
              <a:rPr lang="en-US" dirty="0"/>
              <a:t> = 250.62 msec.</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33">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4"/>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4"/>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4"/>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4"/>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38"/>
          <a:stretch>
            <a:fillRect/>
          </a:stretch>
        </p:blipFill>
        <p:spPr>
          <a:xfrm>
            <a:off x="6543657" y="-58933"/>
            <a:ext cx="3962541" cy="3710379"/>
          </a:xfrm>
          <a:prstGeom prst="rect">
            <a:avLst/>
          </a:prstGeom>
        </p:spPr>
      </p:pic>
      <p:grpSp>
        <p:nvGrpSpPr>
          <p:cNvPr id="13" name="SMARTInkShape-Group6">
            <a:extLst>
              <a:ext uri="{FF2B5EF4-FFF2-40B4-BE49-F238E27FC236}">
                <a16:creationId xmlns:a16="http://schemas.microsoft.com/office/drawing/2014/main" id="{3EBFAA1F-B82C-4022-8253-B3E81141B25D}"/>
              </a:ext>
            </a:extLst>
          </p:cNvPr>
          <p:cNvGrpSpPr/>
          <p:nvPr/>
        </p:nvGrpSpPr>
        <p:grpSpPr>
          <a:xfrm>
            <a:off x="8132076" y="4286250"/>
            <a:ext cx="1593362" cy="348258"/>
            <a:chOff x="8132076" y="4286250"/>
            <a:chExt cx="1593362" cy="348258"/>
          </a:xfrm>
        </p:grpSpPr>
        <p:sp>
          <p:nvSpPr>
            <p:cNvPr id="10" name="SMARTInkShape-6">
              <a:extLst>
                <a:ext uri="{FF2B5EF4-FFF2-40B4-BE49-F238E27FC236}">
                  <a16:creationId xmlns:a16="http://schemas.microsoft.com/office/drawing/2014/main" id="{8DC68AA3-3B77-4B87-9FCB-154C75F71B39}"/>
                </a:ext>
              </a:extLst>
            </p:cNvPr>
            <p:cNvSpPr/>
            <p:nvPr>
              <p:custDataLst>
                <p:tags r:id="rId30"/>
              </p:custDataLst>
            </p:nvPr>
          </p:nvSpPr>
          <p:spPr>
            <a:xfrm>
              <a:off x="8132076" y="4286250"/>
              <a:ext cx="1321487" cy="62508"/>
            </a:xfrm>
            <a:custGeom>
              <a:avLst/>
              <a:gdLst/>
              <a:ahLst/>
              <a:cxnLst/>
              <a:rect l="0" t="0" r="0" b="0"/>
              <a:pathLst>
                <a:path w="1321487" h="62508">
                  <a:moveTo>
                    <a:pt x="8822" y="53578"/>
                  </a:moveTo>
                  <a:lnTo>
                    <a:pt x="8822" y="53578"/>
                  </a:lnTo>
                  <a:lnTo>
                    <a:pt x="0" y="53578"/>
                  </a:lnTo>
                  <a:lnTo>
                    <a:pt x="4665" y="53578"/>
                  </a:lnTo>
                  <a:lnTo>
                    <a:pt x="6051" y="54570"/>
                  </a:lnTo>
                  <a:lnTo>
                    <a:pt x="7591" y="58319"/>
                  </a:lnTo>
                  <a:lnTo>
                    <a:pt x="9984" y="59715"/>
                  </a:lnTo>
                  <a:lnTo>
                    <a:pt x="28176" y="62344"/>
                  </a:lnTo>
                  <a:lnTo>
                    <a:pt x="56823" y="62507"/>
                  </a:lnTo>
                  <a:lnTo>
                    <a:pt x="99497" y="53946"/>
                  </a:lnTo>
                  <a:lnTo>
                    <a:pt x="125787" y="52607"/>
                  </a:lnTo>
                  <a:lnTo>
                    <a:pt x="164925" y="42555"/>
                  </a:lnTo>
                  <a:lnTo>
                    <a:pt x="209290" y="29251"/>
                  </a:lnTo>
                  <a:lnTo>
                    <a:pt x="250130" y="26933"/>
                  </a:lnTo>
                  <a:lnTo>
                    <a:pt x="292755" y="18695"/>
                  </a:lnTo>
                  <a:lnTo>
                    <a:pt x="329638" y="18024"/>
                  </a:lnTo>
                  <a:lnTo>
                    <a:pt x="362580" y="18873"/>
                  </a:lnTo>
                  <a:lnTo>
                    <a:pt x="399860" y="25964"/>
                  </a:lnTo>
                  <a:lnTo>
                    <a:pt x="442738" y="26717"/>
                  </a:lnTo>
                  <a:lnTo>
                    <a:pt x="476857" y="26775"/>
                  </a:lnTo>
                  <a:lnTo>
                    <a:pt x="495642" y="27775"/>
                  </a:lnTo>
                  <a:lnTo>
                    <a:pt x="531435" y="35166"/>
                  </a:lnTo>
                  <a:lnTo>
                    <a:pt x="566866" y="36638"/>
                  </a:lnTo>
                  <a:lnTo>
                    <a:pt x="610509" y="43397"/>
                  </a:lnTo>
                  <a:lnTo>
                    <a:pt x="648646" y="50538"/>
                  </a:lnTo>
                  <a:lnTo>
                    <a:pt x="688440" y="53177"/>
                  </a:lnTo>
                  <a:lnTo>
                    <a:pt x="723409" y="53525"/>
                  </a:lnTo>
                  <a:lnTo>
                    <a:pt x="767506" y="53571"/>
                  </a:lnTo>
                  <a:lnTo>
                    <a:pt x="810509" y="53577"/>
                  </a:lnTo>
                  <a:lnTo>
                    <a:pt x="855075" y="53578"/>
                  </a:lnTo>
                  <a:lnTo>
                    <a:pt x="896374" y="53578"/>
                  </a:lnTo>
                  <a:lnTo>
                    <a:pt x="940788" y="53578"/>
                  </a:lnTo>
                  <a:lnTo>
                    <a:pt x="978167" y="50932"/>
                  </a:lnTo>
                  <a:lnTo>
                    <a:pt x="1019151" y="45476"/>
                  </a:lnTo>
                  <a:lnTo>
                    <a:pt x="1059875" y="40017"/>
                  </a:lnTo>
                  <a:lnTo>
                    <a:pt x="1103442" y="31355"/>
                  </a:lnTo>
                  <a:lnTo>
                    <a:pt x="1146272" y="26699"/>
                  </a:lnTo>
                  <a:lnTo>
                    <a:pt x="1184863" y="17254"/>
                  </a:lnTo>
                  <a:lnTo>
                    <a:pt x="1228308" y="10026"/>
                  </a:lnTo>
                  <a:lnTo>
                    <a:pt x="1266884" y="9026"/>
                  </a:lnTo>
                  <a:lnTo>
                    <a:pt x="132148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7">
              <a:extLst>
                <a:ext uri="{FF2B5EF4-FFF2-40B4-BE49-F238E27FC236}">
                  <a16:creationId xmlns:a16="http://schemas.microsoft.com/office/drawing/2014/main" id="{70D6CCCA-ED87-4E90-A9F8-E4FDBEEF0DAB}"/>
                </a:ext>
              </a:extLst>
            </p:cNvPr>
            <p:cNvSpPr/>
            <p:nvPr>
              <p:custDataLst>
                <p:tags r:id="rId31"/>
              </p:custDataLst>
            </p:nvPr>
          </p:nvSpPr>
          <p:spPr>
            <a:xfrm>
              <a:off x="8484012" y="4580930"/>
              <a:ext cx="1241426" cy="53578"/>
            </a:xfrm>
            <a:custGeom>
              <a:avLst/>
              <a:gdLst/>
              <a:ahLst/>
              <a:cxnLst/>
              <a:rect l="0" t="0" r="0" b="0"/>
              <a:pathLst>
                <a:path w="1241426" h="53578">
                  <a:moveTo>
                    <a:pt x="5144" y="35718"/>
                  </a:moveTo>
                  <a:lnTo>
                    <a:pt x="5144" y="35718"/>
                  </a:lnTo>
                  <a:lnTo>
                    <a:pt x="403" y="35718"/>
                  </a:lnTo>
                  <a:lnTo>
                    <a:pt x="0" y="34726"/>
                  </a:lnTo>
                  <a:lnTo>
                    <a:pt x="4562" y="26624"/>
                  </a:lnTo>
                  <a:lnTo>
                    <a:pt x="5067" y="19209"/>
                  </a:lnTo>
                  <a:lnTo>
                    <a:pt x="14070" y="8932"/>
                  </a:lnTo>
                  <a:lnTo>
                    <a:pt x="14073" y="8930"/>
                  </a:lnTo>
                  <a:lnTo>
                    <a:pt x="21763" y="16618"/>
                  </a:lnTo>
                  <a:lnTo>
                    <a:pt x="30583" y="17749"/>
                  </a:lnTo>
                  <a:lnTo>
                    <a:pt x="39503" y="25538"/>
                  </a:lnTo>
                  <a:lnTo>
                    <a:pt x="45201" y="26418"/>
                  </a:lnTo>
                  <a:lnTo>
                    <a:pt x="57078" y="26756"/>
                  </a:lnTo>
                  <a:lnTo>
                    <a:pt x="65526" y="32919"/>
                  </a:lnTo>
                  <a:lnTo>
                    <a:pt x="71006" y="34474"/>
                  </a:lnTo>
                  <a:lnTo>
                    <a:pt x="113476" y="35703"/>
                  </a:lnTo>
                  <a:lnTo>
                    <a:pt x="154293" y="35718"/>
                  </a:lnTo>
                  <a:lnTo>
                    <a:pt x="180866" y="34726"/>
                  </a:lnTo>
                  <a:lnTo>
                    <a:pt x="204852" y="28651"/>
                  </a:lnTo>
                  <a:lnTo>
                    <a:pt x="248919" y="22157"/>
                  </a:lnTo>
                  <a:lnTo>
                    <a:pt x="291709" y="9531"/>
                  </a:lnTo>
                  <a:lnTo>
                    <a:pt x="334461" y="567"/>
                  </a:lnTo>
                  <a:lnTo>
                    <a:pt x="378591" y="9"/>
                  </a:lnTo>
                  <a:lnTo>
                    <a:pt x="408964" y="0"/>
                  </a:lnTo>
                  <a:lnTo>
                    <a:pt x="415469" y="2645"/>
                  </a:lnTo>
                  <a:lnTo>
                    <a:pt x="418592" y="4739"/>
                  </a:lnTo>
                  <a:lnTo>
                    <a:pt x="439667" y="8562"/>
                  </a:lnTo>
                  <a:lnTo>
                    <a:pt x="460511" y="9849"/>
                  </a:lnTo>
                  <a:lnTo>
                    <a:pt x="463503" y="11526"/>
                  </a:lnTo>
                  <a:lnTo>
                    <a:pt x="465498" y="13637"/>
                  </a:lnTo>
                  <a:lnTo>
                    <a:pt x="475652" y="15982"/>
                  </a:lnTo>
                  <a:lnTo>
                    <a:pt x="515187" y="17749"/>
                  </a:lnTo>
                  <a:lnTo>
                    <a:pt x="557017" y="25955"/>
                  </a:lnTo>
                  <a:lnTo>
                    <a:pt x="582625" y="27533"/>
                  </a:lnTo>
                  <a:lnTo>
                    <a:pt x="614719" y="34444"/>
                  </a:lnTo>
                  <a:lnTo>
                    <a:pt x="659097" y="35551"/>
                  </a:lnTo>
                  <a:lnTo>
                    <a:pt x="678133" y="38315"/>
                  </a:lnTo>
                  <a:lnTo>
                    <a:pt x="714804" y="44807"/>
                  </a:lnTo>
                  <a:lnTo>
                    <a:pt x="754012" y="51551"/>
                  </a:lnTo>
                  <a:lnTo>
                    <a:pt x="797219" y="53400"/>
                  </a:lnTo>
                  <a:lnTo>
                    <a:pt x="841740" y="53562"/>
                  </a:lnTo>
                  <a:lnTo>
                    <a:pt x="881087" y="53576"/>
                  </a:lnTo>
                  <a:lnTo>
                    <a:pt x="918452" y="53577"/>
                  </a:lnTo>
                  <a:lnTo>
                    <a:pt x="955195" y="52586"/>
                  </a:lnTo>
                  <a:lnTo>
                    <a:pt x="999199" y="46510"/>
                  </a:lnTo>
                  <a:lnTo>
                    <a:pt x="1037363" y="45016"/>
                  </a:lnTo>
                  <a:lnTo>
                    <a:pt x="1074998" y="38583"/>
                  </a:lnTo>
                  <a:lnTo>
                    <a:pt x="1114990" y="34977"/>
                  </a:lnTo>
                  <a:lnTo>
                    <a:pt x="1145939" y="27637"/>
                  </a:lnTo>
                  <a:lnTo>
                    <a:pt x="1188321" y="26811"/>
                  </a:lnTo>
                  <a:lnTo>
                    <a:pt x="1231555" y="26788"/>
                  </a:lnTo>
                  <a:lnTo>
                    <a:pt x="1241425" y="26788"/>
                  </a:lnTo>
                  <a:lnTo>
                    <a:pt x="1237440" y="2678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SMARTInkShape-Group7">
            <a:extLst>
              <a:ext uri="{FF2B5EF4-FFF2-40B4-BE49-F238E27FC236}">
                <a16:creationId xmlns:a16="http://schemas.microsoft.com/office/drawing/2014/main" id="{DA60E684-9AB0-4149-8984-D60885740DA2}"/>
              </a:ext>
            </a:extLst>
          </p:cNvPr>
          <p:cNvGrpSpPr/>
          <p:nvPr/>
        </p:nvGrpSpPr>
        <p:grpSpPr>
          <a:xfrm>
            <a:off x="9044067" y="215582"/>
            <a:ext cx="1146497" cy="1659608"/>
            <a:chOff x="9044067" y="215582"/>
            <a:chExt cx="1146497" cy="1659608"/>
          </a:xfrm>
        </p:grpSpPr>
        <p:sp>
          <p:nvSpPr>
            <p:cNvPr id="14" name="SMARTInkShape-8">
              <a:extLst>
                <a:ext uri="{FF2B5EF4-FFF2-40B4-BE49-F238E27FC236}">
                  <a16:creationId xmlns:a16="http://schemas.microsoft.com/office/drawing/2014/main" id="{6A314B26-C072-42C0-A0EE-796FE751018D}"/>
                </a:ext>
              </a:extLst>
            </p:cNvPr>
            <p:cNvSpPr/>
            <p:nvPr>
              <p:custDataLst>
                <p:tags r:id="rId28"/>
              </p:custDataLst>
            </p:nvPr>
          </p:nvSpPr>
          <p:spPr>
            <a:xfrm>
              <a:off x="9079865" y="215582"/>
              <a:ext cx="1110699" cy="811244"/>
            </a:xfrm>
            <a:custGeom>
              <a:avLst/>
              <a:gdLst/>
              <a:ahLst/>
              <a:cxnLst/>
              <a:rect l="0" t="0" r="0" b="0"/>
              <a:pathLst>
                <a:path w="1110699" h="811244">
                  <a:moveTo>
                    <a:pt x="16509" y="498793"/>
                  </a:moveTo>
                  <a:lnTo>
                    <a:pt x="16509" y="498793"/>
                  </a:lnTo>
                  <a:lnTo>
                    <a:pt x="8821" y="498793"/>
                  </a:lnTo>
                  <a:lnTo>
                    <a:pt x="3206" y="503533"/>
                  </a:lnTo>
                  <a:lnTo>
                    <a:pt x="675" y="508507"/>
                  </a:lnTo>
                  <a:lnTo>
                    <a:pt x="0" y="511222"/>
                  </a:lnTo>
                  <a:lnTo>
                    <a:pt x="6046" y="535974"/>
                  </a:lnTo>
                  <a:lnTo>
                    <a:pt x="23582" y="580203"/>
                  </a:lnTo>
                  <a:lnTo>
                    <a:pt x="45051" y="619206"/>
                  </a:lnTo>
                  <a:lnTo>
                    <a:pt x="73356" y="658321"/>
                  </a:lnTo>
                  <a:lnTo>
                    <a:pt x="101711" y="697433"/>
                  </a:lnTo>
                  <a:lnTo>
                    <a:pt x="143191" y="736587"/>
                  </a:lnTo>
                  <a:lnTo>
                    <a:pt x="187561" y="764919"/>
                  </a:lnTo>
                  <a:lnTo>
                    <a:pt x="223158" y="781622"/>
                  </a:lnTo>
                  <a:lnTo>
                    <a:pt x="264734" y="797710"/>
                  </a:lnTo>
                  <a:lnTo>
                    <a:pt x="306643" y="806216"/>
                  </a:lnTo>
                  <a:lnTo>
                    <a:pt x="341372" y="809816"/>
                  </a:lnTo>
                  <a:lnTo>
                    <a:pt x="383517" y="811033"/>
                  </a:lnTo>
                  <a:lnTo>
                    <a:pt x="422357" y="811243"/>
                  </a:lnTo>
                  <a:lnTo>
                    <a:pt x="459443" y="810314"/>
                  </a:lnTo>
                  <a:lnTo>
                    <a:pt x="495566" y="804195"/>
                  </a:lnTo>
                  <a:lnTo>
                    <a:pt x="532398" y="796098"/>
                  </a:lnTo>
                  <a:lnTo>
                    <a:pt x="572303" y="786423"/>
                  </a:lnTo>
                  <a:lnTo>
                    <a:pt x="605845" y="772422"/>
                  </a:lnTo>
                  <a:lnTo>
                    <a:pt x="645328" y="760557"/>
                  </a:lnTo>
                  <a:lnTo>
                    <a:pt x="682605" y="744914"/>
                  </a:lnTo>
                  <a:lnTo>
                    <a:pt x="718784" y="727712"/>
                  </a:lnTo>
                  <a:lnTo>
                    <a:pt x="754641" y="710047"/>
                  </a:lnTo>
                  <a:lnTo>
                    <a:pt x="789405" y="692245"/>
                  </a:lnTo>
                  <a:lnTo>
                    <a:pt x="830970" y="668452"/>
                  </a:lnTo>
                  <a:lnTo>
                    <a:pt x="865381" y="647950"/>
                  </a:lnTo>
                  <a:lnTo>
                    <a:pt x="907824" y="619097"/>
                  </a:lnTo>
                  <a:lnTo>
                    <a:pt x="944870" y="593296"/>
                  </a:lnTo>
                  <a:lnTo>
                    <a:pt x="980851" y="560565"/>
                  </a:lnTo>
                  <a:lnTo>
                    <a:pt x="1024775" y="517372"/>
                  </a:lnTo>
                  <a:lnTo>
                    <a:pt x="1036128" y="504074"/>
                  </a:lnTo>
                  <a:lnTo>
                    <a:pt x="1065057" y="459961"/>
                  </a:lnTo>
                  <a:lnTo>
                    <a:pt x="1092919" y="415360"/>
                  </a:lnTo>
                  <a:lnTo>
                    <a:pt x="1101635" y="388744"/>
                  </a:lnTo>
                  <a:lnTo>
                    <a:pt x="1105650" y="352305"/>
                  </a:lnTo>
                  <a:lnTo>
                    <a:pt x="1110698" y="319790"/>
                  </a:lnTo>
                  <a:lnTo>
                    <a:pt x="1106792" y="282595"/>
                  </a:lnTo>
                  <a:lnTo>
                    <a:pt x="1093747" y="239388"/>
                  </a:lnTo>
                  <a:lnTo>
                    <a:pt x="1075533" y="203430"/>
                  </a:lnTo>
                  <a:lnTo>
                    <a:pt x="1054985" y="167231"/>
                  </a:lnTo>
                  <a:lnTo>
                    <a:pt x="1020545" y="128333"/>
                  </a:lnTo>
                  <a:lnTo>
                    <a:pt x="976285" y="91145"/>
                  </a:lnTo>
                  <a:lnTo>
                    <a:pt x="935658" y="63903"/>
                  </a:lnTo>
                  <a:lnTo>
                    <a:pt x="891539" y="45714"/>
                  </a:lnTo>
                  <a:lnTo>
                    <a:pt x="846959" y="23830"/>
                  </a:lnTo>
                  <a:lnTo>
                    <a:pt x="805113" y="11883"/>
                  </a:lnTo>
                  <a:lnTo>
                    <a:pt x="767155" y="5849"/>
                  </a:lnTo>
                  <a:lnTo>
                    <a:pt x="726253" y="137"/>
                  </a:lnTo>
                  <a:lnTo>
                    <a:pt x="686094" y="0"/>
                  </a:lnTo>
                  <a:lnTo>
                    <a:pt x="652570" y="4950"/>
                  </a:lnTo>
                  <a:lnTo>
                    <a:pt x="608332" y="9771"/>
                  </a:lnTo>
                  <a:lnTo>
                    <a:pt x="565897" y="19983"/>
                  </a:lnTo>
                  <a:lnTo>
                    <a:pt x="531077" y="33360"/>
                  </a:lnTo>
                  <a:lnTo>
                    <a:pt x="490884" y="45151"/>
                  </a:lnTo>
                  <a:lnTo>
                    <a:pt x="452295" y="64409"/>
                  </a:lnTo>
                  <a:lnTo>
                    <a:pt x="415727" y="84226"/>
                  </a:lnTo>
                  <a:lnTo>
                    <a:pt x="375015" y="102666"/>
                  </a:lnTo>
                  <a:lnTo>
                    <a:pt x="336274" y="125438"/>
                  </a:lnTo>
                  <a:lnTo>
                    <a:pt x="294919" y="146296"/>
                  </a:lnTo>
                  <a:lnTo>
                    <a:pt x="260728" y="169784"/>
                  </a:lnTo>
                  <a:lnTo>
                    <a:pt x="216371" y="203396"/>
                  </a:lnTo>
                  <a:lnTo>
                    <a:pt x="177917" y="232818"/>
                  </a:lnTo>
                  <a:lnTo>
                    <a:pt x="150655" y="252968"/>
                  </a:lnTo>
                  <a:lnTo>
                    <a:pt x="106825" y="279081"/>
                  </a:lnTo>
                  <a:lnTo>
                    <a:pt x="68454" y="314295"/>
                  </a:lnTo>
                  <a:lnTo>
                    <a:pt x="37544" y="352392"/>
                  </a:lnTo>
                  <a:lnTo>
                    <a:pt x="35309" y="378576"/>
                  </a:lnTo>
                  <a:lnTo>
                    <a:pt x="39388" y="403531"/>
                  </a:lnTo>
                  <a:lnTo>
                    <a:pt x="70087" y="4452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9">
              <a:extLst>
                <a:ext uri="{FF2B5EF4-FFF2-40B4-BE49-F238E27FC236}">
                  <a16:creationId xmlns:a16="http://schemas.microsoft.com/office/drawing/2014/main" id="{72E46BDD-8F39-4156-8835-37F50B4C8778}"/>
                </a:ext>
              </a:extLst>
            </p:cNvPr>
            <p:cNvSpPr/>
            <p:nvPr>
              <p:custDataLst>
                <p:tags r:id="rId29"/>
              </p:custDataLst>
            </p:nvPr>
          </p:nvSpPr>
          <p:spPr>
            <a:xfrm>
              <a:off x="9044067" y="1202040"/>
              <a:ext cx="1052195" cy="673150"/>
            </a:xfrm>
            <a:custGeom>
              <a:avLst/>
              <a:gdLst/>
              <a:ahLst/>
              <a:cxnLst/>
              <a:rect l="0" t="0" r="0" b="0"/>
              <a:pathLst>
                <a:path w="1052195" h="673150">
                  <a:moveTo>
                    <a:pt x="775613" y="65976"/>
                  </a:moveTo>
                  <a:lnTo>
                    <a:pt x="775613" y="65976"/>
                  </a:lnTo>
                  <a:lnTo>
                    <a:pt x="731934" y="41068"/>
                  </a:lnTo>
                  <a:lnTo>
                    <a:pt x="696121" y="24319"/>
                  </a:lnTo>
                  <a:lnTo>
                    <a:pt x="654045" y="12008"/>
                  </a:lnTo>
                  <a:lnTo>
                    <a:pt x="633760" y="5998"/>
                  </a:lnTo>
                  <a:lnTo>
                    <a:pt x="594907" y="3967"/>
                  </a:lnTo>
                  <a:lnTo>
                    <a:pt x="558579" y="3616"/>
                  </a:lnTo>
                  <a:lnTo>
                    <a:pt x="518252" y="3487"/>
                  </a:lnTo>
                  <a:lnTo>
                    <a:pt x="474823" y="9607"/>
                  </a:lnTo>
                  <a:lnTo>
                    <a:pt x="435283" y="16770"/>
                  </a:lnTo>
                  <a:lnTo>
                    <a:pt x="399719" y="24717"/>
                  </a:lnTo>
                  <a:lnTo>
                    <a:pt x="357765" y="36595"/>
                  </a:lnTo>
                  <a:lnTo>
                    <a:pt x="327730" y="43415"/>
                  </a:lnTo>
                  <a:lnTo>
                    <a:pt x="286997" y="60453"/>
                  </a:lnTo>
                  <a:lnTo>
                    <a:pt x="246612" y="79694"/>
                  </a:lnTo>
                  <a:lnTo>
                    <a:pt x="205452" y="102089"/>
                  </a:lnTo>
                  <a:lnTo>
                    <a:pt x="166707" y="131573"/>
                  </a:lnTo>
                  <a:lnTo>
                    <a:pt x="124514" y="172547"/>
                  </a:lnTo>
                  <a:lnTo>
                    <a:pt x="86756" y="210146"/>
                  </a:lnTo>
                  <a:lnTo>
                    <a:pt x="54454" y="250114"/>
                  </a:lnTo>
                  <a:lnTo>
                    <a:pt x="20694" y="294136"/>
                  </a:lnTo>
                  <a:lnTo>
                    <a:pt x="14113" y="304963"/>
                  </a:lnTo>
                  <a:lnTo>
                    <a:pt x="7942" y="341349"/>
                  </a:lnTo>
                  <a:lnTo>
                    <a:pt x="138" y="382513"/>
                  </a:lnTo>
                  <a:lnTo>
                    <a:pt x="0" y="409879"/>
                  </a:lnTo>
                  <a:lnTo>
                    <a:pt x="7849" y="454033"/>
                  </a:lnTo>
                  <a:lnTo>
                    <a:pt x="28957" y="494881"/>
                  </a:lnTo>
                  <a:lnTo>
                    <a:pt x="55247" y="539196"/>
                  </a:lnTo>
                  <a:lnTo>
                    <a:pt x="67290" y="558195"/>
                  </a:lnTo>
                  <a:lnTo>
                    <a:pt x="106339" y="592768"/>
                  </a:lnTo>
                  <a:lnTo>
                    <a:pt x="147336" y="617104"/>
                  </a:lnTo>
                  <a:lnTo>
                    <a:pt x="189553" y="635509"/>
                  </a:lnTo>
                  <a:lnTo>
                    <a:pt x="205579" y="641563"/>
                  </a:lnTo>
                  <a:lnTo>
                    <a:pt x="248953" y="650508"/>
                  </a:lnTo>
                  <a:lnTo>
                    <a:pt x="285088" y="658645"/>
                  </a:lnTo>
                  <a:lnTo>
                    <a:pt x="317733" y="667340"/>
                  </a:lnTo>
                  <a:lnTo>
                    <a:pt x="360478" y="671460"/>
                  </a:lnTo>
                  <a:lnTo>
                    <a:pt x="396625" y="672680"/>
                  </a:lnTo>
                  <a:lnTo>
                    <a:pt x="440408" y="673042"/>
                  </a:lnTo>
                  <a:lnTo>
                    <a:pt x="476863" y="673149"/>
                  </a:lnTo>
                  <a:lnTo>
                    <a:pt x="515848" y="672193"/>
                  </a:lnTo>
                  <a:lnTo>
                    <a:pt x="557503" y="663479"/>
                  </a:lnTo>
                  <a:lnTo>
                    <a:pt x="593246" y="657748"/>
                  </a:lnTo>
                  <a:lnTo>
                    <a:pt x="631993" y="651071"/>
                  </a:lnTo>
                  <a:lnTo>
                    <a:pt x="668787" y="643047"/>
                  </a:lnTo>
                  <a:lnTo>
                    <a:pt x="711406" y="631447"/>
                  </a:lnTo>
                  <a:lnTo>
                    <a:pt x="748488" y="619601"/>
                  </a:lnTo>
                  <a:lnTo>
                    <a:pt x="765541" y="612664"/>
                  </a:lnTo>
                  <a:lnTo>
                    <a:pt x="803623" y="591091"/>
                  </a:lnTo>
                  <a:lnTo>
                    <a:pt x="847211" y="565417"/>
                  </a:lnTo>
                  <a:lnTo>
                    <a:pt x="885582" y="536191"/>
                  </a:lnTo>
                  <a:lnTo>
                    <a:pt x="929465" y="501539"/>
                  </a:lnTo>
                  <a:lnTo>
                    <a:pt x="967023" y="470952"/>
                  </a:lnTo>
                  <a:lnTo>
                    <a:pt x="998815" y="428513"/>
                  </a:lnTo>
                  <a:lnTo>
                    <a:pt x="1019278" y="390522"/>
                  </a:lnTo>
                  <a:lnTo>
                    <a:pt x="1040228" y="348289"/>
                  </a:lnTo>
                  <a:lnTo>
                    <a:pt x="1048377" y="321934"/>
                  </a:lnTo>
                  <a:lnTo>
                    <a:pt x="1051632" y="277527"/>
                  </a:lnTo>
                  <a:lnTo>
                    <a:pt x="1052194" y="244743"/>
                  </a:lnTo>
                  <a:lnTo>
                    <a:pt x="1049716" y="205264"/>
                  </a:lnTo>
                  <a:lnTo>
                    <a:pt x="1039990" y="169998"/>
                  </a:lnTo>
                  <a:lnTo>
                    <a:pt x="1015859" y="128071"/>
                  </a:lnTo>
                  <a:lnTo>
                    <a:pt x="992734" y="97424"/>
                  </a:lnTo>
                  <a:lnTo>
                    <a:pt x="949480" y="60170"/>
                  </a:lnTo>
                  <a:lnTo>
                    <a:pt x="917554" y="43368"/>
                  </a:lnTo>
                  <a:lnTo>
                    <a:pt x="873716" y="22698"/>
                  </a:lnTo>
                  <a:lnTo>
                    <a:pt x="837532" y="10709"/>
                  </a:lnTo>
                  <a:lnTo>
                    <a:pt x="800132" y="873"/>
                  </a:lnTo>
                  <a:lnTo>
                    <a:pt x="770635" y="0"/>
                  </a:lnTo>
                  <a:lnTo>
                    <a:pt x="728497" y="2440"/>
                  </a:lnTo>
                  <a:lnTo>
                    <a:pt x="694515" y="5809"/>
                  </a:lnTo>
                  <a:lnTo>
                    <a:pt x="614878" y="3025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SMARTInkShape-10">
            <a:extLst>
              <a:ext uri="{FF2B5EF4-FFF2-40B4-BE49-F238E27FC236}">
                <a16:creationId xmlns:a16="http://schemas.microsoft.com/office/drawing/2014/main" id="{81B801ED-AB4D-47FF-B1AE-2EF4CE47A63A}"/>
              </a:ext>
            </a:extLst>
          </p:cNvPr>
          <p:cNvSpPr/>
          <p:nvPr>
            <p:custDataLst>
              <p:tags r:id="rId1"/>
            </p:custDataLst>
          </p:nvPr>
        </p:nvSpPr>
        <p:spPr>
          <a:xfrm>
            <a:off x="10409039" y="4527351"/>
            <a:ext cx="651868" cy="79801"/>
          </a:xfrm>
          <a:custGeom>
            <a:avLst/>
            <a:gdLst/>
            <a:ahLst/>
            <a:cxnLst/>
            <a:rect l="0" t="0" r="0" b="0"/>
            <a:pathLst>
              <a:path w="651868" h="79801">
                <a:moveTo>
                  <a:pt x="0" y="71438"/>
                </a:moveTo>
                <a:lnTo>
                  <a:pt x="0" y="71438"/>
                </a:lnTo>
                <a:lnTo>
                  <a:pt x="16250" y="55188"/>
                </a:lnTo>
                <a:lnTo>
                  <a:pt x="19790" y="54293"/>
                </a:lnTo>
                <a:lnTo>
                  <a:pt x="35706" y="53579"/>
                </a:lnTo>
                <a:lnTo>
                  <a:pt x="35715" y="48838"/>
                </a:lnTo>
                <a:lnTo>
                  <a:pt x="36708" y="47442"/>
                </a:lnTo>
                <a:lnTo>
                  <a:pt x="38361" y="46511"/>
                </a:lnTo>
                <a:lnTo>
                  <a:pt x="48146" y="45017"/>
                </a:lnTo>
                <a:lnTo>
                  <a:pt x="49957" y="45887"/>
                </a:lnTo>
                <a:lnTo>
                  <a:pt x="51164" y="47459"/>
                </a:lnTo>
                <a:lnTo>
                  <a:pt x="51969" y="49498"/>
                </a:lnTo>
                <a:lnTo>
                  <a:pt x="54489" y="50859"/>
                </a:lnTo>
                <a:lnTo>
                  <a:pt x="96237" y="62602"/>
                </a:lnTo>
                <a:lnTo>
                  <a:pt x="130218" y="70532"/>
                </a:lnTo>
                <a:lnTo>
                  <a:pt x="167532" y="76059"/>
                </a:lnTo>
                <a:lnTo>
                  <a:pt x="209609" y="79800"/>
                </a:lnTo>
                <a:lnTo>
                  <a:pt x="228098" y="79123"/>
                </a:lnTo>
                <a:lnTo>
                  <a:pt x="247059" y="75148"/>
                </a:lnTo>
                <a:lnTo>
                  <a:pt x="284869" y="79043"/>
                </a:lnTo>
                <a:lnTo>
                  <a:pt x="326036" y="75365"/>
                </a:lnTo>
                <a:lnTo>
                  <a:pt x="364264" y="71221"/>
                </a:lnTo>
                <a:lnTo>
                  <a:pt x="402536" y="61878"/>
                </a:lnTo>
                <a:lnTo>
                  <a:pt x="441399" y="56037"/>
                </a:lnTo>
                <a:lnTo>
                  <a:pt x="481198" y="49324"/>
                </a:lnTo>
                <a:lnTo>
                  <a:pt x="518174" y="36553"/>
                </a:lnTo>
                <a:lnTo>
                  <a:pt x="555710" y="26734"/>
                </a:lnTo>
                <a:lnTo>
                  <a:pt x="596637" y="11667"/>
                </a:lnTo>
                <a:lnTo>
                  <a:pt x="637911" y="583"/>
                </a:lnTo>
                <a:lnTo>
                  <a:pt x="65186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9">
            <a:extLst>
              <a:ext uri="{FF2B5EF4-FFF2-40B4-BE49-F238E27FC236}">
                <a16:creationId xmlns:a16="http://schemas.microsoft.com/office/drawing/2014/main" id="{D5DA2DC9-9076-4958-A5F9-7A7B5057F1F8}"/>
              </a:ext>
            </a:extLst>
          </p:cNvPr>
          <p:cNvGrpSpPr/>
          <p:nvPr/>
        </p:nvGrpSpPr>
        <p:grpSpPr>
          <a:xfrm>
            <a:off x="9937164" y="2439376"/>
            <a:ext cx="1257499" cy="569015"/>
            <a:chOff x="9937164" y="2439376"/>
            <a:chExt cx="1257499" cy="569015"/>
          </a:xfrm>
        </p:grpSpPr>
        <p:sp>
          <p:nvSpPr>
            <p:cNvPr id="19" name="SMARTInkShape-11">
              <a:extLst>
                <a:ext uri="{FF2B5EF4-FFF2-40B4-BE49-F238E27FC236}">
                  <a16:creationId xmlns:a16="http://schemas.microsoft.com/office/drawing/2014/main" id="{063EAF44-6708-4BC8-9D6F-2FAB351EDB7C}"/>
                </a:ext>
              </a:extLst>
            </p:cNvPr>
            <p:cNvSpPr/>
            <p:nvPr>
              <p:custDataLst>
                <p:tags r:id="rId25"/>
              </p:custDataLst>
            </p:nvPr>
          </p:nvSpPr>
          <p:spPr>
            <a:xfrm>
              <a:off x="9937164" y="2439376"/>
              <a:ext cx="641420" cy="541766"/>
            </a:xfrm>
            <a:custGeom>
              <a:avLst/>
              <a:gdLst/>
              <a:ahLst/>
              <a:cxnLst/>
              <a:rect l="0" t="0" r="0" b="0"/>
              <a:pathLst>
                <a:path w="641420" h="541766">
                  <a:moveTo>
                    <a:pt x="195055" y="43077"/>
                  </a:moveTo>
                  <a:lnTo>
                    <a:pt x="195055" y="43077"/>
                  </a:lnTo>
                  <a:lnTo>
                    <a:pt x="175629" y="26296"/>
                  </a:lnTo>
                  <a:lnTo>
                    <a:pt x="166577" y="19744"/>
                  </a:lnTo>
                  <a:lnTo>
                    <a:pt x="160490" y="11469"/>
                  </a:lnTo>
                  <a:lnTo>
                    <a:pt x="155549" y="9185"/>
                  </a:lnTo>
                  <a:lnTo>
                    <a:pt x="129549" y="7406"/>
                  </a:lnTo>
                  <a:lnTo>
                    <a:pt x="120961" y="15317"/>
                  </a:lnTo>
                  <a:lnTo>
                    <a:pt x="86530" y="57903"/>
                  </a:lnTo>
                  <a:lnTo>
                    <a:pt x="67603" y="97431"/>
                  </a:lnTo>
                  <a:lnTo>
                    <a:pt x="45746" y="137267"/>
                  </a:lnTo>
                  <a:lnTo>
                    <a:pt x="26110" y="178353"/>
                  </a:lnTo>
                  <a:lnTo>
                    <a:pt x="13626" y="217745"/>
                  </a:lnTo>
                  <a:lnTo>
                    <a:pt x="5687" y="254312"/>
                  </a:lnTo>
                  <a:lnTo>
                    <a:pt x="0" y="287760"/>
                  </a:lnTo>
                  <a:lnTo>
                    <a:pt x="5853" y="326653"/>
                  </a:lnTo>
                  <a:lnTo>
                    <a:pt x="7777" y="338775"/>
                  </a:lnTo>
                  <a:lnTo>
                    <a:pt x="22696" y="380539"/>
                  </a:lnTo>
                  <a:lnTo>
                    <a:pt x="34376" y="405592"/>
                  </a:lnTo>
                  <a:lnTo>
                    <a:pt x="66319" y="447941"/>
                  </a:lnTo>
                  <a:lnTo>
                    <a:pt x="103086" y="486762"/>
                  </a:lnTo>
                  <a:lnTo>
                    <a:pt x="144947" y="509305"/>
                  </a:lnTo>
                  <a:lnTo>
                    <a:pt x="172933" y="520547"/>
                  </a:lnTo>
                  <a:lnTo>
                    <a:pt x="214521" y="530794"/>
                  </a:lnTo>
                  <a:lnTo>
                    <a:pt x="255822" y="536181"/>
                  </a:lnTo>
                  <a:lnTo>
                    <a:pt x="288196" y="541765"/>
                  </a:lnTo>
                  <a:lnTo>
                    <a:pt x="332110" y="536731"/>
                  </a:lnTo>
                  <a:lnTo>
                    <a:pt x="374253" y="534542"/>
                  </a:lnTo>
                  <a:lnTo>
                    <a:pt x="410097" y="524827"/>
                  </a:lnTo>
                  <a:lnTo>
                    <a:pt x="447251" y="509904"/>
                  </a:lnTo>
                  <a:lnTo>
                    <a:pt x="485456" y="491522"/>
                  </a:lnTo>
                  <a:lnTo>
                    <a:pt x="519928" y="472952"/>
                  </a:lnTo>
                  <a:lnTo>
                    <a:pt x="562279" y="439645"/>
                  </a:lnTo>
                  <a:lnTo>
                    <a:pt x="596832" y="399879"/>
                  </a:lnTo>
                  <a:lnTo>
                    <a:pt x="621168" y="359812"/>
                  </a:lnTo>
                  <a:lnTo>
                    <a:pt x="636926" y="323666"/>
                  </a:lnTo>
                  <a:lnTo>
                    <a:pt x="640628" y="287348"/>
                  </a:lnTo>
                  <a:lnTo>
                    <a:pt x="641419" y="247015"/>
                  </a:lnTo>
                  <a:lnTo>
                    <a:pt x="636776" y="207715"/>
                  </a:lnTo>
                  <a:lnTo>
                    <a:pt x="632440" y="169856"/>
                  </a:lnTo>
                  <a:lnTo>
                    <a:pt x="615548" y="126494"/>
                  </a:lnTo>
                  <a:lnTo>
                    <a:pt x="590166" y="83456"/>
                  </a:lnTo>
                  <a:lnTo>
                    <a:pt x="559091" y="41749"/>
                  </a:lnTo>
                  <a:lnTo>
                    <a:pt x="549332" y="32565"/>
                  </a:lnTo>
                  <a:lnTo>
                    <a:pt x="508374" y="8335"/>
                  </a:lnTo>
                  <a:lnTo>
                    <a:pt x="473022" y="386"/>
                  </a:lnTo>
                  <a:lnTo>
                    <a:pt x="450276" y="0"/>
                  </a:lnTo>
                  <a:lnTo>
                    <a:pt x="406057" y="6194"/>
                  </a:lnTo>
                  <a:lnTo>
                    <a:pt x="395329" y="9486"/>
                  </a:lnTo>
                  <a:lnTo>
                    <a:pt x="381064" y="19564"/>
                  </a:lnTo>
                  <a:lnTo>
                    <a:pt x="337930" y="609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2">
              <a:extLst>
                <a:ext uri="{FF2B5EF4-FFF2-40B4-BE49-F238E27FC236}">
                  <a16:creationId xmlns:a16="http://schemas.microsoft.com/office/drawing/2014/main" id="{BEBE0823-341C-4B29-AA99-6869F13186DC}"/>
                </a:ext>
              </a:extLst>
            </p:cNvPr>
            <p:cNvSpPr/>
            <p:nvPr>
              <p:custDataLst>
                <p:tags r:id="rId26"/>
              </p:custDataLst>
            </p:nvPr>
          </p:nvSpPr>
          <p:spPr>
            <a:xfrm>
              <a:off x="10731064" y="2786097"/>
              <a:ext cx="204828" cy="222294"/>
            </a:xfrm>
            <a:custGeom>
              <a:avLst/>
              <a:gdLst/>
              <a:ahLst/>
              <a:cxnLst/>
              <a:rect l="0" t="0" r="0" b="0"/>
              <a:pathLst>
                <a:path w="204828" h="222294">
                  <a:moveTo>
                    <a:pt x="8374" y="17825"/>
                  </a:moveTo>
                  <a:lnTo>
                    <a:pt x="8374" y="17825"/>
                  </a:lnTo>
                  <a:lnTo>
                    <a:pt x="25589" y="16832"/>
                  </a:lnTo>
                  <a:lnTo>
                    <a:pt x="65471" y="8730"/>
                  </a:lnTo>
                  <a:lnTo>
                    <a:pt x="107063" y="1315"/>
                  </a:lnTo>
                  <a:lnTo>
                    <a:pt x="144998" y="0"/>
                  </a:lnTo>
                  <a:lnTo>
                    <a:pt x="151116" y="2627"/>
                  </a:lnTo>
                  <a:lnTo>
                    <a:pt x="158386" y="7657"/>
                  </a:lnTo>
                  <a:lnTo>
                    <a:pt x="154906" y="22750"/>
                  </a:lnTo>
                  <a:lnTo>
                    <a:pt x="130583" y="66790"/>
                  </a:lnTo>
                  <a:lnTo>
                    <a:pt x="97853" y="110704"/>
                  </a:lnTo>
                  <a:lnTo>
                    <a:pt x="59803" y="153616"/>
                  </a:lnTo>
                  <a:lnTo>
                    <a:pt x="23172" y="189550"/>
                  </a:lnTo>
                  <a:lnTo>
                    <a:pt x="12207" y="196368"/>
                  </a:lnTo>
                  <a:lnTo>
                    <a:pt x="3667" y="209081"/>
                  </a:lnTo>
                  <a:lnTo>
                    <a:pt x="0" y="221151"/>
                  </a:lnTo>
                  <a:lnTo>
                    <a:pt x="4981" y="222293"/>
                  </a:lnTo>
                  <a:lnTo>
                    <a:pt x="26779" y="222095"/>
                  </a:lnTo>
                  <a:lnTo>
                    <a:pt x="65991" y="216116"/>
                  </a:lnTo>
                  <a:lnTo>
                    <a:pt x="98468" y="209901"/>
                  </a:lnTo>
                  <a:lnTo>
                    <a:pt x="140022" y="190080"/>
                  </a:lnTo>
                  <a:lnTo>
                    <a:pt x="174143" y="178496"/>
                  </a:lnTo>
                  <a:lnTo>
                    <a:pt x="186785" y="171674"/>
                  </a:lnTo>
                  <a:lnTo>
                    <a:pt x="189822" y="170993"/>
                  </a:lnTo>
                  <a:lnTo>
                    <a:pt x="204827" y="15177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3">
              <a:extLst>
                <a:ext uri="{FF2B5EF4-FFF2-40B4-BE49-F238E27FC236}">
                  <a16:creationId xmlns:a16="http://schemas.microsoft.com/office/drawing/2014/main" id="{EC5F5384-72D2-412F-ABEB-47A221751623}"/>
                </a:ext>
              </a:extLst>
            </p:cNvPr>
            <p:cNvSpPr/>
            <p:nvPr>
              <p:custDataLst>
                <p:tags r:id="rId27"/>
              </p:custDataLst>
            </p:nvPr>
          </p:nvSpPr>
          <p:spPr>
            <a:xfrm>
              <a:off x="11025188" y="2751160"/>
              <a:ext cx="169475" cy="195042"/>
            </a:xfrm>
            <a:custGeom>
              <a:avLst/>
              <a:gdLst/>
              <a:ahLst/>
              <a:cxnLst/>
              <a:rect l="0" t="0" r="0" b="0"/>
              <a:pathLst>
                <a:path w="169475" h="195042">
                  <a:moveTo>
                    <a:pt x="0" y="52762"/>
                  </a:moveTo>
                  <a:lnTo>
                    <a:pt x="0" y="52762"/>
                  </a:lnTo>
                  <a:lnTo>
                    <a:pt x="4741" y="57502"/>
                  </a:lnTo>
                  <a:lnTo>
                    <a:pt x="7067" y="62475"/>
                  </a:lnTo>
                  <a:lnTo>
                    <a:pt x="16957" y="104715"/>
                  </a:lnTo>
                  <a:lnTo>
                    <a:pt x="18584" y="130222"/>
                  </a:lnTo>
                  <a:lnTo>
                    <a:pt x="27923" y="168438"/>
                  </a:lnTo>
                  <a:lnTo>
                    <a:pt x="40756" y="185450"/>
                  </a:lnTo>
                  <a:lnTo>
                    <a:pt x="42053" y="188846"/>
                  </a:lnTo>
                  <a:lnTo>
                    <a:pt x="45894" y="191109"/>
                  </a:lnTo>
                  <a:lnTo>
                    <a:pt x="72225" y="195041"/>
                  </a:lnTo>
                  <a:lnTo>
                    <a:pt x="92176" y="190720"/>
                  </a:lnTo>
                  <a:lnTo>
                    <a:pt x="107457" y="183156"/>
                  </a:lnTo>
                  <a:lnTo>
                    <a:pt x="135445" y="158132"/>
                  </a:lnTo>
                  <a:lnTo>
                    <a:pt x="158678" y="115720"/>
                  </a:lnTo>
                  <a:lnTo>
                    <a:pt x="164782" y="96618"/>
                  </a:lnTo>
                  <a:lnTo>
                    <a:pt x="169021" y="54581"/>
                  </a:lnTo>
                  <a:lnTo>
                    <a:pt x="169474" y="42276"/>
                  </a:lnTo>
                  <a:lnTo>
                    <a:pt x="164287" y="32888"/>
                  </a:lnTo>
                  <a:lnTo>
                    <a:pt x="154268" y="20173"/>
                  </a:lnTo>
                  <a:lnTo>
                    <a:pt x="138314" y="8489"/>
                  </a:lnTo>
                  <a:lnTo>
                    <a:pt x="122987" y="3319"/>
                  </a:lnTo>
                  <a:lnTo>
                    <a:pt x="98375" y="0"/>
                  </a:lnTo>
                  <a:lnTo>
                    <a:pt x="94357" y="1713"/>
                  </a:lnTo>
                  <a:lnTo>
                    <a:pt x="80777" y="13427"/>
                  </a:lnTo>
                  <a:lnTo>
                    <a:pt x="77665" y="14632"/>
                  </a:lnTo>
                  <a:lnTo>
                    <a:pt x="71559" y="26555"/>
                  </a:lnTo>
                  <a:lnTo>
                    <a:pt x="62507" y="527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SMARTInkShape-Group10">
            <a:extLst>
              <a:ext uri="{FF2B5EF4-FFF2-40B4-BE49-F238E27FC236}">
                <a16:creationId xmlns:a16="http://schemas.microsoft.com/office/drawing/2014/main" id="{E2DA7855-3444-4704-89DA-7438B3D06BD3}"/>
              </a:ext>
            </a:extLst>
          </p:cNvPr>
          <p:cNvGrpSpPr/>
          <p:nvPr/>
        </p:nvGrpSpPr>
        <p:grpSpPr>
          <a:xfrm>
            <a:off x="10454209" y="1420592"/>
            <a:ext cx="979934" cy="347487"/>
            <a:chOff x="10454209" y="1420592"/>
            <a:chExt cx="979934" cy="347487"/>
          </a:xfrm>
        </p:grpSpPr>
        <p:sp>
          <p:nvSpPr>
            <p:cNvPr id="23" name="SMARTInkShape-14">
              <a:extLst>
                <a:ext uri="{FF2B5EF4-FFF2-40B4-BE49-F238E27FC236}">
                  <a16:creationId xmlns:a16="http://schemas.microsoft.com/office/drawing/2014/main" id="{53F2E489-4515-41E3-88A3-7F9712F36E52}"/>
                </a:ext>
              </a:extLst>
            </p:cNvPr>
            <p:cNvSpPr/>
            <p:nvPr>
              <p:custDataLst>
                <p:tags r:id="rId21"/>
              </p:custDataLst>
            </p:nvPr>
          </p:nvSpPr>
          <p:spPr>
            <a:xfrm>
              <a:off x="10454209" y="1468254"/>
              <a:ext cx="258440" cy="227963"/>
            </a:xfrm>
            <a:custGeom>
              <a:avLst/>
              <a:gdLst/>
              <a:ahLst/>
              <a:cxnLst/>
              <a:rect l="0" t="0" r="0" b="0"/>
              <a:pathLst>
                <a:path w="258440" h="227963">
                  <a:moveTo>
                    <a:pt x="106635" y="5144"/>
                  </a:moveTo>
                  <a:lnTo>
                    <a:pt x="106635" y="5144"/>
                  </a:lnTo>
                  <a:lnTo>
                    <a:pt x="97154" y="404"/>
                  </a:lnTo>
                  <a:lnTo>
                    <a:pt x="94360" y="0"/>
                  </a:lnTo>
                  <a:lnTo>
                    <a:pt x="92499" y="723"/>
                  </a:lnTo>
                  <a:lnTo>
                    <a:pt x="64135" y="39224"/>
                  </a:lnTo>
                  <a:lnTo>
                    <a:pt x="44803" y="78228"/>
                  </a:lnTo>
                  <a:lnTo>
                    <a:pt x="32353" y="117366"/>
                  </a:lnTo>
                  <a:lnTo>
                    <a:pt x="11393" y="160178"/>
                  </a:lnTo>
                  <a:lnTo>
                    <a:pt x="2126" y="181142"/>
                  </a:lnTo>
                  <a:lnTo>
                    <a:pt x="0" y="199872"/>
                  </a:lnTo>
                  <a:lnTo>
                    <a:pt x="1811" y="204416"/>
                  </a:lnTo>
                  <a:lnTo>
                    <a:pt x="14901" y="217280"/>
                  </a:lnTo>
                  <a:lnTo>
                    <a:pt x="37251" y="225164"/>
                  </a:lnTo>
                  <a:lnTo>
                    <a:pt x="67818" y="227962"/>
                  </a:lnTo>
                  <a:lnTo>
                    <a:pt x="105986" y="221173"/>
                  </a:lnTo>
                  <a:lnTo>
                    <a:pt x="146450" y="212924"/>
                  </a:lnTo>
                  <a:lnTo>
                    <a:pt x="186548" y="203714"/>
                  </a:lnTo>
                  <a:lnTo>
                    <a:pt x="213113" y="195144"/>
                  </a:lnTo>
                  <a:lnTo>
                    <a:pt x="242382" y="190239"/>
                  </a:lnTo>
                  <a:lnTo>
                    <a:pt x="251303" y="185635"/>
                  </a:lnTo>
                  <a:lnTo>
                    <a:pt x="258439" y="1480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MARTInkShape-15">
              <a:extLst>
                <a:ext uri="{FF2B5EF4-FFF2-40B4-BE49-F238E27FC236}">
                  <a16:creationId xmlns:a16="http://schemas.microsoft.com/office/drawing/2014/main" id="{B22E59D3-2A29-4261-A999-1C7BBC370B12}"/>
                </a:ext>
              </a:extLst>
            </p:cNvPr>
            <p:cNvSpPr/>
            <p:nvPr>
              <p:custDataLst>
                <p:tags r:id="rId22"/>
              </p:custDataLst>
            </p:nvPr>
          </p:nvSpPr>
          <p:spPr>
            <a:xfrm>
              <a:off x="10618279" y="1518047"/>
              <a:ext cx="76511" cy="250032"/>
            </a:xfrm>
            <a:custGeom>
              <a:avLst/>
              <a:gdLst/>
              <a:ahLst/>
              <a:cxnLst/>
              <a:rect l="0" t="0" r="0" b="0"/>
              <a:pathLst>
                <a:path w="76511" h="250032">
                  <a:moveTo>
                    <a:pt x="14002" y="0"/>
                  </a:moveTo>
                  <a:lnTo>
                    <a:pt x="14002" y="0"/>
                  </a:lnTo>
                  <a:lnTo>
                    <a:pt x="5441" y="0"/>
                  </a:lnTo>
                  <a:lnTo>
                    <a:pt x="440" y="4740"/>
                  </a:lnTo>
                  <a:lnTo>
                    <a:pt x="0" y="7129"/>
                  </a:lnTo>
                  <a:lnTo>
                    <a:pt x="698" y="9713"/>
                  </a:lnTo>
                  <a:lnTo>
                    <a:pt x="2158" y="12429"/>
                  </a:lnTo>
                  <a:lnTo>
                    <a:pt x="4497" y="50447"/>
                  </a:lnTo>
                  <a:lnTo>
                    <a:pt x="4959" y="88678"/>
                  </a:lnTo>
                  <a:lnTo>
                    <a:pt x="9789" y="129634"/>
                  </a:lnTo>
                  <a:lnTo>
                    <a:pt x="20885" y="173859"/>
                  </a:lnTo>
                  <a:lnTo>
                    <a:pt x="30152" y="195711"/>
                  </a:lnTo>
                  <a:lnTo>
                    <a:pt x="47913" y="218282"/>
                  </a:lnTo>
                  <a:lnTo>
                    <a:pt x="55862" y="231951"/>
                  </a:lnTo>
                  <a:lnTo>
                    <a:pt x="76510" y="2500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6">
              <a:extLst>
                <a:ext uri="{FF2B5EF4-FFF2-40B4-BE49-F238E27FC236}">
                  <a16:creationId xmlns:a16="http://schemas.microsoft.com/office/drawing/2014/main" id="{4CC5B057-7C68-47D3-B24B-020BCAA80C94}"/>
                </a:ext>
              </a:extLst>
            </p:cNvPr>
            <p:cNvSpPr/>
            <p:nvPr>
              <p:custDataLst>
                <p:tags r:id="rId23"/>
              </p:custDataLst>
            </p:nvPr>
          </p:nvSpPr>
          <p:spPr>
            <a:xfrm>
              <a:off x="10846702" y="1545429"/>
              <a:ext cx="194010" cy="168187"/>
            </a:xfrm>
            <a:custGeom>
              <a:avLst/>
              <a:gdLst/>
              <a:ahLst/>
              <a:cxnLst/>
              <a:rect l="0" t="0" r="0" b="0"/>
              <a:pathLst>
                <a:path w="194010" h="168187">
                  <a:moveTo>
                    <a:pt x="8821" y="8337"/>
                  </a:moveTo>
                  <a:lnTo>
                    <a:pt x="8821" y="8337"/>
                  </a:lnTo>
                  <a:lnTo>
                    <a:pt x="4080" y="17818"/>
                  </a:lnTo>
                  <a:lnTo>
                    <a:pt x="443" y="61301"/>
                  </a:lnTo>
                  <a:lnTo>
                    <a:pt x="0" y="97512"/>
                  </a:lnTo>
                  <a:lnTo>
                    <a:pt x="16102" y="139739"/>
                  </a:lnTo>
                  <a:lnTo>
                    <a:pt x="17019" y="145451"/>
                  </a:lnTo>
                  <a:lnTo>
                    <a:pt x="31756" y="158986"/>
                  </a:lnTo>
                  <a:lnTo>
                    <a:pt x="45491" y="166083"/>
                  </a:lnTo>
                  <a:lnTo>
                    <a:pt x="74807" y="168186"/>
                  </a:lnTo>
                  <a:lnTo>
                    <a:pt x="95696" y="163386"/>
                  </a:lnTo>
                  <a:lnTo>
                    <a:pt x="114899" y="153646"/>
                  </a:lnTo>
                  <a:lnTo>
                    <a:pt x="155743" y="124118"/>
                  </a:lnTo>
                  <a:lnTo>
                    <a:pt x="188460" y="80756"/>
                  </a:lnTo>
                  <a:lnTo>
                    <a:pt x="192840" y="69958"/>
                  </a:lnTo>
                  <a:lnTo>
                    <a:pt x="194009" y="64300"/>
                  </a:lnTo>
                  <a:lnTo>
                    <a:pt x="190912" y="37376"/>
                  </a:lnTo>
                  <a:lnTo>
                    <a:pt x="186324" y="26204"/>
                  </a:lnTo>
                  <a:lnTo>
                    <a:pt x="175293" y="9551"/>
                  </a:lnTo>
                  <a:lnTo>
                    <a:pt x="169411" y="6169"/>
                  </a:lnTo>
                  <a:lnTo>
                    <a:pt x="135497" y="0"/>
                  </a:lnTo>
                  <a:lnTo>
                    <a:pt x="119667" y="575"/>
                  </a:lnTo>
                  <a:lnTo>
                    <a:pt x="98550" y="6588"/>
                  </a:lnTo>
                  <a:lnTo>
                    <a:pt x="89049" y="11859"/>
                  </a:lnTo>
                  <a:lnTo>
                    <a:pt x="78122" y="25145"/>
                  </a:lnTo>
                  <a:lnTo>
                    <a:pt x="71329" y="619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17">
              <a:extLst>
                <a:ext uri="{FF2B5EF4-FFF2-40B4-BE49-F238E27FC236}">
                  <a16:creationId xmlns:a16="http://schemas.microsoft.com/office/drawing/2014/main" id="{F43C8EF8-91CC-41F5-BEBD-EFEBF98B942A}"/>
                </a:ext>
              </a:extLst>
            </p:cNvPr>
            <p:cNvSpPr/>
            <p:nvPr>
              <p:custDataLst>
                <p:tags r:id="rId24"/>
              </p:custDataLst>
            </p:nvPr>
          </p:nvSpPr>
          <p:spPr>
            <a:xfrm>
              <a:off x="11222017" y="1420592"/>
              <a:ext cx="212126" cy="220988"/>
            </a:xfrm>
            <a:custGeom>
              <a:avLst/>
              <a:gdLst/>
              <a:ahLst/>
              <a:cxnLst/>
              <a:rect l="0" t="0" r="0" b="0"/>
              <a:pathLst>
                <a:path w="212126" h="220988">
                  <a:moveTo>
                    <a:pt x="17483" y="43877"/>
                  </a:moveTo>
                  <a:lnTo>
                    <a:pt x="17483" y="43877"/>
                  </a:lnTo>
                  <a:lnTo>
                    <a:pt x="9794" y="51565"/>
                  </a:lnTo>
                  <a:lnTo>
                    <a:pt x="6071" y="88852"/>
                  </a:lnTo>
                  <a:lnTo>
                    <a:pt x="1534" y="120703"/>
                  </a:lnTo>
                  <a:lnTo>
                    <a:pt x="0" y="161688"/>
                  </a:lnTo>
                  <a:lnTo>
                    <a:pt x="5083" y="178589"/>
                  </a:lnTo>
                  <a:lnTo>
                    <a:pt x="16757" y="210776"/>
                  </a:lnTo>
                  <a:lnTo>
                    <a:pt x="31491" y="217462"/>
                  </a:lnTo>
                  <a:lnTo>
                    <a:pt x="49965" y="220987"/>
                  </a:lnTo>
                  <a:lnTo>
                    <a:pt x="86969" y="212550"/>
                  </a:lnTo>
                  <a:lnTo>
                    <a:pt x="116676" y="197482"/>
                  </a:lnTo>
                  <a:lnTo>
                    <a:pt x="156943" y="162836"/>
                  </a:lnTo>
                  <a:lnTo>
                    <a:pt x="188320" y="127211"/>
                  </a:lnTo>
                  <a:lnTo>
                    <a:pt x="204768" y="87740"/>
                  </a:lnTo>
                  <a:lnTo>
                    <a:pt x="212125" y="57392"/>
                  </a:lnTo>
                  <a:lnTo>
                    <a:pt x="206089" y="21998"/>
                  </a:lnTo>
                  <a:lnTo>
                    <a:pt x="200586" y="13802"/>
                  </a:lnTo>
                  <a:lnTo>
                    <a:pt x="183191" y="5090"/>
                  </a:lnTo>
                  <a:lnTo>
                    <a:pt x="140201" y="0"/>
                  </a:lnTo>
                  <a:lnTo>
                    <a:pt x="128580" y="563"/>
                  </a:lnTo>
                  <a:lnTo>
                    <a:pt x="88263" y="11702"/>
                  </a:lnTo>
                  <a:lnTo>
                    <a:pt x="71061" y="1708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 name="SMARTInkShape-Group11">
            <a:extLst>
              <a:ext uri="{FF2B5EF4-FFF2-40B4-BE49-F238E27FC236}">
                <a16:creationId xmlns:a16="http://schemas.microsoft.com/office/drawing/2014/main" id="{99574234-F3AC-4644-B938-A5E607320F36}"/>
              </a:ext>
            </a:extLst>
          </p:cNvPr>
          <p:cNvGrpSpPr/>
          <p:nvPr/>
        </p:nvGrpSpPr>
        <p:grpSpPr>
          <a:xfrm>
            <a:off x="10435937" y="305822"/>
            <a:ext cx="793031" cy="353181"/>
            <a:chOff x="10435937" y="305822"/>
            <a:chExt cx="793031" cy="353181"/>
          </a:xfrm>
        </p:grpSpPr>
        <p:sp>
          <p:nvSpPr>
            <p:cNvPr id="28" name="SMARTInkShape-18">
              <a:extLst>
                <a:ext uri="{FF2B5EF4-FFF2-40B4-BE49-F238E27FC236}">
                  <a16:creationId xmlns:a16="http://schemas.microsoft.com/office/drawing/2014/main" id="{B80BFB11-8D8A-4BA1-95A3-E6537E3AB3F2}"/>
                </a:ext>
              </a:extLst>
            </p:cNvPr>
            <p:cNvSpPr/>
            <p:nvPr>
              <p:custDataLst>
                <p:tags r:id="rId18"/>
              </p:custDataLst>
            </p:nvPr>
          </p:nvSpPr>
          <p:spPr>
            <a:xfrm>
              <a:off x="10435937" y="323233"/>
              <a:ext cx="232064" cy="335770"/>
            </a:xfrm>
            <a:custGeom>
              <a:avLst/>
              <a:gdLst/>
              <a:ahLst/>
              <a:cxnLst/>
              <a:rect l="0" t="0" r="0" b="0"/>
              <a:pathLst>
                <a:path w="232064" h="335770">
                  <a:moveTo>
                    <a:pt x="8821" y="87533"/>
                  </a:moveTo>
                  <a:lnTo>
                    <a:pt x="8821" y="87533"/>
                  </a:lnTo>
                  <a:lnTo>
                    <a:pt x="4080" y="82792"/>
                  </a:lnTo>
                  <a:lnTo>
                    <a:pt x="1752" y="77819"/>
                  </a:lnTo>
                  <a:lnTo>
                    <a:pt x="0" y="50033"/>
                  </a:lnTo>
                  <a:lnTo>
                    <a:pt x="2940" y="46658"/>
                  </a:lnTo>
                  <a:lnTo>
                    <a:pt x="29045" y="34112"/>
                  </a:lnTo>
                  <a:lnTo>
                    <a:pt x="71641" y="19092"/>
                  </a:lnTo>
                  <a:lnTo>
                    <a:pt x="111277" y="4192"/>
                  </a:lnTo>
                  <a:lnTo>
                    <a:pt x="130349" y="0"/>
                  </a:lnTo>
                  <a:lnTo>
                    <a:pt x="172870" y="6844"/>
                  </a:lnTo>
                  <a:lnTo>
                    <a:pt x="175732" y="8935"/>
                  </a:lnTo>
                  <a:lnTo>
                    <a:pt x="181561" y="16551"/>
                  </a:lnTo>
                  <a:lnTo>
                    <a:pt x="185681" y="27254"/>
                  </a:lnTo>
                  <a:lnTo>
                    <a:pt x="182160" y="60412"/>
                  </a:lnTo>
                  <a:lnTo>
                    <a:pt x="170092" y="98459"/>
                  </a:lnTo>
                  <a:lnTo>
                    <a:pt x="149209" y="134867"/>
                  </a:lnTo>
                  <a:lnTo>
                    <a:pt x="123500" y="175223"/>
                  </a:lnTo>
                  <a:lnTo>
                    <a:pt x="83152" y="218407"/>
                  </a:lnTo>
                  <a:lnTo>
                    <a:pt x="60526" y="245609"/>
                  </a:lnTo>
                  <a:lnTo>
                    <a:pt x="55197" y="249471"/>
                  </a:lnTo>
                  <a:lnTo>
                    <a:pt x="46630" y="261701"/>
                  </a:lnTo>
                  <a:lnTo>
                    <a:pt x="39516" y="274081"/>
                  </a:lnTo>
                  <a:lnTo>
                    <a:pt x="30924" y="282043"/>
                  </a:lnTo>
                  <a:lnTo>
                    <a:pt x="28566" y="287422"/>
                  </a:lnTo>
                  <a:lnTo>
                    <a:pt x="26845" y="312550"/>
                  </a:lnTo>
                  <a:lnTo>
                    <a:pt x="29399" y="319171"/>
                  </a:lnTo>
                  <a:lnTo>
                    <a:pt x="31470" y="322325"/>
                  </a:lnTo>
                  <a:lnTo>
                    <a:pt x="48604" y="331505"/>
                  </a:lnTo>
                  <a:lnTo>
                    <a:pt x="63051" y="335769"/>
                  </a:lnTo>
                  <a:lnTo>
                    <a:pt x="83098" y="332292"/>
                  </a:lnTo>
                  <a:lnTo>
                    <a:pt x="123449" y="316526"/>
                  </a:lnTo>
                  <a:lnTo>
                    <a:pt x="146080" y="310919"/>
                  </a:lnTo>
                  <a:lnTo>
                    <a:pt x="157857" y="304975"/>
                  </a:lnTo>
                  <a:lnTo>
                    <a:pt x="184857" y="297517"/>
                  </a:lnTo>
                  <a:lnTo>
                    <a:pt x="232063" y="26612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19">
              <a:extLst>
                <a:ext uri="{FF2B5EF4-FFF2-40B4-BE49-F238E27FC236}">
                  <a16:creationId xmlns:a16="http://schemas.microsoft.com/office/drawing/2014/main" id="{BF987625-B3FB-4156-ABFF-CD8A2CA0F4BC}"/>
                </a:ext>
              </a:extLst>
            </p:cNvPr>
            <p:cNvSpPr/>
            <p:nvPr>
              <p:custDataLst>
                <p:tags r:id="rId19"/>
              </p:custDataLst>
            </p:nvPr>
          </p:nvSpPr>
          <p:spPr>
            <a:xfrm>
              <a:off x="10748918" y="376288"/>
              <a:ext cx="168541" cy="174504"/>
            </a:xfrm>
            <a:custGeom>
              <a:avLst/>
              <a:gdLst/>
              <a:ahLst/>
              <a:cxnLst/>
              <a:rect l="0" t="0" r="0" b="0"/>
              <a:pathLst>
                <a:path w="168541" h="174504">
                  <a:moveTo>
                    <a:pt x="8379" y="7689"/>
                  </a:moveTo>
                  <a:lnTo>
                    <a:pt x="8379" y="7689"/>
                  </a:lnTo>
                  <a:lnTo>
                    <a:pt x="8379" y="2948"/>
                  </a:lnTo>
                  <a:lnTo>
                    <a:pt x="7387" y="1552"/>
                  </a:lnTo>
                  <a:lnTo>
                    <a:pt x="5731" y="621"/>
                  </a:lnTo>
                  <a:lnTo>
                    <a:pt x="3637" y="0"/>
                  </a:lnTo>
                  <a:lnTo>
                    <a:pt x="2242" y="1571"/>
                  </a:lnTo>
                  <a:lnTo>
                    <a:pt x="0" y="15704"/>
                  </a:lnTo>
                  <a:lnTo>
                    <a:pt x="513" y="50783"/>
                  </a:lnTo>
                  <a:lnTo>
                    <a:pt x="7147" y="89223"/>
                  </a:lnTo>
                  <a:lnTo>
                    <a:pt x="23646" y="127515"/>
                  </a:lnTo>
                  <a:lnTo>
                    <a:pt x="38991" y="150090"/>
                  </a:lnTo>
                  <a:lnTo>
                    <a:pt x="71067" y="170941"/>
                  </a:lnTo>
                  <a:lnTo>
                    <a:pt x="80226" y="174503"/>
                  </a:lnTo>
                  <a:lnTo>
                    <a:pt x="100444" y="171768"/>
                  </a:lnTo>
                  <a:lnTo>
                    <a:pt x="120543" y="164674"/>
                  </a:lnTo>
                  <a:lnTo>
                    <a:pt x="139068" y="146807"/>
                  </a:lnTo>
                  <a:lnTo>
                    <a:pt x="162611" y="109084"/>
                  </a:lnTo>
                  <a:lnTo>
                    <a:pt x="167187" y="95830"/>
                  </a:lnTo>
                  <a:lnTo>
                    <a:pt x="168540" y="80878"/>
                  </a:lnTo>
                  <a:lnTo>
                    <a:pt x="155734" y="46767"/>
                  </a:lnTo>
                  <a:lnTo>
                    <a:pt x="148946" y="35640"/>
                  </a:lnTo>
                  <a:lnTo>
                    <a:pt x="122788" y="14005"/>
                  </a:lnTo>
                  <a:lnTo>
                    <a:pt x="117393" y="12892"/>
                  </a:lnTo>
                  <a:lnTo>
                    <a:pt x="96574" y="16065"/>
                  </a:lnTo>
                  <a:lnTo>
                    <a:pt x="60136" y="31714"/>
                  </a:lnTo>
                  <a:lnTo>
                    <a:pt x="51889" y="37549"/>
                  </a:lnTo>
                  <a:lnTo>
                    <a:pt x="47559" y="51387"/>
                  </a:lnTo>
                  <a:lnTo>
                    <a:pt x="44098" y="7912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0">
              <a:extLst>
                <a:ext uri="{FF2B5EF4-FFF2-40B4-BE49-F238E27FC236}">
                  <a16:creationId xmlns:a16="http://schemas.microsoft.com/office/drawing/2014/main" id="{D49C99C3-B5E7-40B3-AE87-EEA825936F9F}"/>
                </a:ext>
              </a:extLst>
            </p:cNvPr>
            <p:cNvSpPr/>
            <p:nvPr>
              <p:custDataLst>
                <p:tags r:id="rId20"/>
              </p:custDataLst>
            </p:nvPr>
          </p:nvSpPr>
          <p:spPr>
            <a:xfrm>
              <a:off x="11025188" y="305822"/>
              <a:ext cx="203780" cy="215203"/>
            </a:xfrm>
            <a:custGeom>
              <a:avLst/>
              <a:gdLst/>
              <a:ahLst/>
              <a:cxnLst/>
              <a:rect l="0" t="0" r="0" b="0"/>
              <a:pathLst>
                <a:path w="203780" h="215203">
                  <a:moveTo>
                    <a:pt x="44648" y="24576"/>
                  </a:moveTo>
                  <a:lnTo>
                    <a:pt x="44648" y="24576"/>
                  </a:lnTo>
                  <a:lnTo>
                    <a:pt x="52337" y="24576"/>
                  </a:lnTo>
                  <a:lnTo>
                    <a:pt x="48470" y="24576"/>
                  </a:lnTo>
                  <a:lnTo>
                    <a:pt x="47196" y="27553"/>
                  </a:lnTo>
                  <a:lnTo>
                    <a:pt x="44983" y="61863"/>
                  </a:lnTo>
                  <a:lnTo>
                    <a:pt x="40007" y="101770"/>
                  </a:lnTo>
                  <a:lnTo>
                    <a:pt x="36565" y="140072"/>
                  </a:lnTo>
                  <a:lnTo>
                    <a:pt x="35829" y="182416"/>
                  </a:lnTo>
                  <a:lnTo>
                    <a:pt x="37776" y="190326"/>
                  </a:lnTo>
                  <a:lnTo>
                    <a:pt x="51104" y="213777"/>
                  </a:lnTo>
                  <a:lnTo>
                    <a:pt x="56890" y="215202"/>
                  </a:lnTo>
                  <a:lnTo>
                    <a:pt x="85759" y="212468"/>
                  </a:lnTo>
                  <a:lnTo>
                    <a:pt x="109194" y="204382"/>
                  </a:lnTo>
                  <a:lnTo>
                    <a:pt x="152073" y="178733"/>
                  </a:lnTo>
                  <a:lnTo>
                    <a:pt x="173317" y="161559"/>
                  </a:lnTo>
                  <a:lnTo>
                    <a:pt x="189716" y="132149"/>
                  </a:lnTo>
                  <a:lnTo>
                    <a:pt x="202286" y="93671"/>
                  </a:lnTo>
                  <a:lnTo>
                    <a:pt x="203779" y="54688"/>
                  </a:lnTo>
                  <a:lnTo>
                    <a:pt x="198071" y="33388"/>
                  </a:lnTo>
                  <a:lnTo>
                    <a:pt x="192872" y="24193"/>
                  </a:lnTo>
                  <a:lnTo>
                    <a:pt x="181961" y="16799"/>
                  </a:lnTo>
                  <a:lnTo>
                    <a:pt x="147287" y="1908"/>
                  </a:lnTo>
                  <a:lnTo>
                    <a:pt x="117833" y="0"/>
                  </a:lnTo>
                  <a:lnTo>
                    <a:pt x="83358" y="7742"/>
                  </a:lnTo>
                  <a:lnTo>
                    <a:pt x="44859" y="22727"/>
                  </a:lnTo>
                  <a:lnTo>
                    <a:pt x="0" y="6029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SMARTInkShape-Group12">
            <a:extLst>
              <a:ext uri="{FF2B5EF4-FFF2-40B4-BE49-F238E27FC236}">
                <a16:creationId xmlns:a16="http://schemas.microsoft.com/office/drawing/2014/main" id="{39063015-9FAD-4B16-A85E-7F98187F53F7}"/>
              </a:ext>
            </a:extLst>
          </p:cNvPr>
          <p:cNvGrpSpPr/>
          <p:nvPr/>
        </p:nvGrpSpPr>
        <p:grpSpPr>
          <a:xfrm>
            <a:off x="10895986" y="3154088"/>
            <a:ext cx="793646" cy="435203"/>
            <a:chOff x="10895986" y="3154088"/>
            <a:chExt cx="793646" cy="435203"/>
          </a:xfrm>
        </p:grpSpPr>
        <p:sp>
          <p:nvSpPr>
            <p:cNvPr id="32" name="SMARTInkShape-21">
              <a:extLst>
                <a:ext uri="{FF2B5EF4-FFF2-40B4-BE49-F238E27FC236}">
                  <a16:creationId xmlns:a16="http://schemas.microsoft.com/office/drawing/2014/main" id="{EA4E0E07-4072-4E50-9226-7258E6E83837}"/>
                </a:ext>
              </a:extLst>
            </p:cNvPr>
            <p:cNvSpPr/>
            <p:nvPr>
              <p:custDataLst>
                <p:tags r:id="rId15"/>
              </p:custDataLst>
            </p:nvPr>
          </p:nvSpPr>
          <p:spPr>
            <a:xfrm>
              <a:off x="10895986" y="3188275"/>
              <a:ext cx="163015" cy="401016"/>
            </a:xfrm>
            <a:custGeom>
              <a:avLst/>
              <a:gdLst/>
              <a:ahLst/>
              <a:cxnLst/>
              <a:rect l="0" t="0" r="0" b="0"/>
              <a:pathLst>
                <a:path w="163015" h="401016">
                  <a:moveTo>
                    <a:pt x="155991" y="17483"/>
                  </a:moveTo>
                  <a:lnTo>
                    <a:pt x="155991" y="17483"/>
                  </a:lnTo>
                  <a:lnTo>
                    <a:pt x="155991" y="9794"/>
                  </a:lnTo>
                  <a:lnTo>
                    <a:pt x="154998" y="9380"/>
                  </a:lnTo>
                  <a:lnTo>
                    <a:pt x="151249" y="8921"/>
                  </a:lnTo>
                  <a:lnTo>
                    <a:pt x="149854" y="7806"/>
                  </a:lnTo>
                  <a:lnTo>
                    <a:pt x="147429" y="897"/>
                  </a:lnTo>
                  <a:lnTo>
                    <a:pt x="144578" y="189"/>
                  </a:lnTo>
                  <a:lnTo>
                    <a:pt x="142429" y="0"/>
                  </a:lnTo>
                  <a:lnTo>
                    <a:pt x="140996" y="867"/>
                  </a:lnTo>
                  <a:lnTo>
                    <a:pt x="140041" y="2437"/>
                  </a:lnTo>
                  <a:lnTo>
                    <a:pt x="136996" y="8811"/>
                  </a:lnTo>
                  <a:lnTo>
                    <a:pt x="107743" y="47871"/>
                  </a:lnTo>
                  <a:lnTo>
                    <a:pt x="84430" y="83347"/>
                  </a:lnTo>
                  <a:lnTo>
                    <a:pt x="61900" y="126697"/>
                  </a:lnTo>
                  <a:lnTo>
                    <a:pt x="49064" y="163410"/>
                  </a:lnTo>
                  <a:lnTo>
                    <a:pt x="32233" y="203845"/>
                  </a:lnTo>
                  <a:lnTo>
                    <a:pt x="16929" y="246632"/>
                  </a:lnTo>
                  <a:lnTo>
                    <a:pt x="6996" y="287422"/>
                  </a:lnTo>
                  <a:lnTo>
                    <a:pt x="2373" y="321699"/>
                  </a:lnTo>
                  <a:lnTo>
                    <a:pt x="0" y="333403"/>
                  </a:lnTo>
                  <a:lnTo>
                    <a:pt x="2654" y="354344"/>
                  </a:lnTo>
                  <a:lnTo>
                    <a:pt x="12729" y="385884"/>
                  </a:lnTo>
                  <a:lnTo>
                    <a:pt x="14843" y="388099"/>
                  </a:lnTo>
                  <a:lnTo>
                    <a:pt x="34844" y="396395"/>
                  </a:lnTo>
                  <a:lnTo>
                    <a:pt x="72463" y="401015"/>
                  </a:lnTo>
                  <a:lnTo>
                    <a:pt x="107704" y="388106"/>
                  </a:lnTo>
                  <a:lnTo>
                    <a:pt x="135656" y="367154"/>
                  </a:lnTo>
                  <a:lnTo>
                    <a:pt x="148422" y="350395"/>
                  </a:lnTo>
                  <a:lnTo>
                    <a:pt x="160632" y="320817"/>
                  </a:lnTo>
                  <a:lnTo>
                    <a:pt x="163014" y="307410"/>
                  </a:lnTo>
                  <a:lnTo>
                    <a:pt x="154874" y="279225"/>
                  </a:lnTo>
                  <a:lnTo>
                    <a:pt x="139895" y="255219"/>
                  </a:lnTo>
                  <a:lnTo>
                    <a:pt x="122889" y="240279"/>
                  </a:lnTo>
                  <a:lnTo>
                    <a:pt x="81946" y="225845"/>
                  </a:lnTo>
                  <a:lnTo>
                    <a:pt x="37406" y="222917"/>
                  </a:lnTo>
                  <a:lnTo>
                    <a:pt x="32879" y="222881"/>
                  </a:lnTo>
                  <a:lnTo>
                    <a:pt x="48834" y="22286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2">
              <a:extLst>
                <a:ext uri="{FF2B5EF4-FFF2-40B4-BE49-F238E27FC236}">
                  <a16:creationId xmlns:a16="http://schemas.microsoft.com/office/drawing/2014/main" id="{C3FAFFEE-0CDA-471C-A9FA-F8BEE31194C0}"/>
                </a:ext>
              </a:extLst>
            </p:cNvPr>
            <p:cNvSpPr/>
            <p:nvPr>
              <p:custDataLst>
                <p:tags r:id="rId16"/>
              </p:custDataLst>
            </p:nvPr>
          </p:nvSpPr>
          <p:spPr>
            <a:xfrm>
              <a:off x="11123414" y="3250417"/>
              <a:ext cx="276821" cy="218628"/>
            </a:xfrm>
            <a:custGeom>
              <a:avLst/>
              <a:gdLst/>
              <a:ahLst/>
              <a:cxnLst/>
              <a:rect l="0" t="0" r="0" b="0"/>
              <a:pathLst>
                <a:path w="276821" h="218628">
                  <a:moveTo>
                    <a:pt x="0" y="26778"/>
                  </a:moveTo>
                  <a:lnTo>
                    <a:pt x="0" y="26778"/>
                  </a:lnTo>
                  <a:lnTo>
                    <a:pt x="0" y="22038"/>
                  </a:lnTo>
                  <a:lnTo>
                    <a:pt x="5290" y="17065"/>
                  </a:lnTo>
                  <a:lnTo>
                    <a:pt x="13264" y="12539"/>
                  </a:lnTo>
                  <a:lnTo>
                    <a:pt x="52405" y="2063"/>
                  </a:lnTo>
                  <a:lnTo>
                    <a:pt x="95179" y="111"/>
                  </a:lnTo>
                  <a:lnTo>
                    <a:pt x="129170" y="0"/>
                  </a:lnTo>
                  <a:lnTo>
                    <a:pt x="134469" y="2640"/>
                  </a:lnTo>
                  <a:lnTo>
                    <a:pt x="137272" y="4733"/>
                  </a:lnTo>
                  <a:lnTo>
                    <a:pt x="140383" y="9705"/>
                  </a:lnTo>
                  <a:lnTo>
                    <a:pt x="141213" y="12419"/>
                  </a:lnTo>
                  <a:lnTo>
                    <a:pt x="132901" y="35201"/>
                  </a:lnTo>
                  <a:lnTo>
                    <a:pt x="112316" y="72319"/>
                  </a:lnTo>
                  <a:lnTo>
                    <a:pt x="89141" y="111548"/>
                  </a:lnTo>
                  <a:lnTo>
                    <a:pt x="57986" y="154042"/>
                  </a:lnTo>
                  <a:lnTo>
                    <a:pt x="42316" y="173957"/>
                  </a:lnTo>
                  <a:lnTo>
                    <a:pt x="26881" y="201223"/>
                  </a:lnTo>
                  <a:lnTo>
                    <a:pt x="24866" y="202606"/>
                  </a:lnTo>
                  <a:lnTo>
                    <a:pt x="22531" y="203528"/>
                  </a:lnTo>
                  <a:lnTo>
                    <a:pt x="21965" y="205134"/>
                  </a:lnTo>
                  <a:lnTo>
                    <a:pt x="22582" y="207198"/>
                  </a:lnTo>
                  <a:lnTo>
                    <a:pt x="23983" y="209566"/>
                  </a:lnTo>
                  <a:lnTo>
                    <a:pt x="25911" y="211144"/>
                  </a:lnTo>
                  <a:lnTo>
                    <a:pt x="43712" y="218627"/>
                  </a:lnTo>
                  <a:lnTo>
                    <a:pt x="57131" y="218539"/>
                  </a:lnTo>
                  <a:lnTo>
                    <a:pt x="98695" y="207730"/>
                  </a:lnTo>
                  <a:lnTo>
                    <a:pt x="142937" y="193384"/>
                  </a:lnTo>
                  <a:lnTo>
                    <a:pt x="168105" y="185640"/>
                  </a:lnTo>
                  <a:lnTo>
                    <a:pt x="183424" y="178028"/>
                  </a:lnTo>
                  <a:lnTo>
                    <a:pt x="225528" y="160675"/>
                  </a:lnTo>
                  <a:lnTo>
                    <a:pt x="239141" y="154749"/>
                  </a:lnTo>
                  <a:lnTo>
                    <a:pt x="276820" y="12500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3">
              <a:extLst>
                <a:ext uri="{FF2B5EF4-FFF2-40B4-BE49-F238E27FC236}">
                  <a16:creationId xmlns:a16="http://schemas.microsoft.com/office/drawing/2014/main" id="{33AE98EA-ABE0-403D-96A9-3E830CCF83C7}"/>
                </a:ext>
              </a:extLst>
            </p:cNvPr>
            <p:cNvSpPr/>
            <p:nvPr>
              <p:custDataLst>
                <p:tags r:id="rId17"/>
              </p:custDataLst>
            </p:nvPr>
          </p:nvSpPr>
          <p:spPr>
            <a:xfrm>
              <a:off x="11427023" y="3154088"/>
              <a:ext cx="262609" cy="237057"/>
            </a:xfrm>
            <a:custGeom>
              <a:avLst/>
              <a:gdLst/>
              <a:ahLst/>
              <a:cxnLst/>
              <a:rect l="0" t="0" r="0" b="0"/>
              <a:pathLst>
                <a:path w="262609" h="237057">
                  <a:moveTo>
                    <a:pt x="62508" y="69529"/>
                  </a:moveTo>
                  <a:lnTo>
                    <a:pt x="62508" y="69529"/>
                  </a:lnTo>
                  <a:lnTo>
                    <a:pt x="53947" y="60967"/>
                  </a:lnTo>
                  <a:lnTo>
                    <a:pt x="53612" y="68320"/>
                  </a:lnTo>
                  <a:lnTo>
                    <a:pt x="67718" y="86151"/>
                  </a:lnTo>
                  <a:lnTo>
                    <a:pt x="69783" y="93784"/>
                  </a:lnTo>
                  <a:lnTo>
                    <a:pt x="78421" y="134505"/>
                  </a:lnTo>
                  <a:lnTo>
                    <a:pt x="89501" y="175115"/>
                  </a:lnTo>
                  <a:lnTo>
                    <a:pt x="98070" y="212014"/>
                  </a:lnTo>
                  <a:lnTo>
                    <a:pt x="100106" y="215120"/>
                  </a:lnTo>
                  <a:lnTo>
                    <a:pt x="119175" y="233399"/>
                  </a:lnTo>
                  <a:lnTo>
                    <a:pt x="130356" y="236618"/>
                  </a:lnTo>
                  <a:lnTo>
                    <a:pt x="143264" y="237056"/>
                  </a:lnTo>
                  <a:lnTo>
                    <a:pt x="152308" y="233944"/>
                  </a:lnTo>
                  <a:lnTo>
                    <a:pt x="195833" y="201607"/>
                  </a:lnTo>
                  <a:lnTo>
                    <a:pt x="220413" y="173486"/>
                  </a:lnTo>
                  <a:lnTo>
                    <a:pt x="250652" y="130991"/>
                  </a:lnTo>
                  <a:lnTo>
                    <a:pt x="262608" y="94808"/>
                  </a:lnTo>
                  <a:lnTo>
                    <a:pt x="261584" y="64341"/>
                  </a:lnTo>
                  <a:lnTo>
                    <a:pt x="254998" y="44400"/>
                  </a:lnTo>
                  <a:lnTo>
                    <a:pt x="242022" y="27467"/>
                  </a:lnTo>
                  <a:lnTo>
                    <a:pt x="225608" y="14623"/>
                  </a:lnTo>
                  <a:lnTo>
                    <a:pt x="203438" y="4533"/>
                  </a:lnTo>
                  <a:lnTo>
                    <a:pt x="173277" y="0"/>
                  </a:lnTo>
                  <a:lnTo>
                    <a:pt x="134659" y="5598"/>
                  </a:lnTo>
                  <a:lnTo>
                    <a:pt x="98369" y="18903"/>
                  </a:lnTo>
                  <a:lnTo>
                    <a:pt x="57795" y="40347"/>
                  </a:lnTo>
                  <a:lnTo>
                    <a:pt x="15532" y="67843"/>
                  </a:lnTo>
                  <a:lnTo>
                    <a:pt x="0" y="784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3">
            <a:extLst>
              <a:ext uri="{FF2B5EF4-FFF2-40B4-BE49-F238E27FC236}">
                <a16:creationId xmlns:a16="http://schemas.microsoft.com/office/drawing/2014/main" id="{F5C4AE48-8EAD-4E2D-AF62-F4BE9033769A}"/>
              </a:ext>
            </a:extLst>
          </p:cNvPr>
          <p:cNvGrpSpPr/>
          <p:nvPr/>
        </p:nvGrpSpPr>
        <p:grpSpPr>
          <a:xfrm>
            <a:off x="10368257" y="3268265"/>
            <a:ext cx="362252" cy="310807"/>
            <a:chOff x="10368257" y="3268265"/>
            <a:chExt cx="362252" cy="310807"/>
          </a:xfrm>
        </p:grpSpPr>
        <p:sp>
          <p:nvSpPr>
            <p:cNvPr id="36" name="SMARTInkShape-24">
              <a:extLst>
                <a:ext uri="{FF2B5EF4-FFF2-40B4-BE49-F238E27FC236}">
                  <a16:creationId xmlns:a16="http://schemas.microsoft.com/office/drawing/2014/main" id="{65E5B671-CADF-4E2A-B828-AAC1B26BFADD}"/>
                </a:ext>
              </a:extLst>
            </p:cNvPr>
            <p:cNvSpPr/>
            <p:nvPr>
              <p:custDataLst>
                <p:tags r:id="rId13"/>
              </p:custDataLst>
            </p:nvPr>
          </p:nvSpPr>
          <p:spPr>
            <a:xfrm>
              <a:off x="10368257" y="3268265"/>
              <a:ext cx="181155" cy="310807"/>
            </a:xfrm>
            <a:custGeom>
              <a:avLst/>
              <a:gdLst/>
              <a:ahLst/>
              <a:cxnLst/>
              <a:rect l="0" t="0" r="0" b="0"/>
              <a:pathLst>
                <a:path w="181155" h="310807">
                  <a:moveTo>
                    <a:pt x="58641" y="0"/>
                  </a:moveTo>
                  <a:lnTo>
                    <a:pt x="58641" y="0"/>
                  </a:lnTo>
                  <a:lnTo>
                    <a:pt x="32697" y="0"/>
                  </a:lnTo>
                  <a:lnTo>
                    <a:pt x="27362" y="4741"/>
                  </a:lnTo>
                  <a:lnTo>
                    <a:pt x="19497" y="26651"/>
                  </a:lnTo>
                  <a:lnTo>
                    <a:pt x="14087" y="69610"/>
                  </a:lnTo>
                  <a:lnTo>
                    <a:pt x="8177" y="105512"/>
                  </a:lnTo>
                  <a:lnTo>
                    <a:pt x="5987" y="145144"/>
                  </a:lnTo>
                  <a:lnTo>
                    <a:pt x="2599" y="186208"/>
                  </a:lnTo>
                  <a:lnTo>
                    <a:pt x="0" y="206783"/>
                  </a:lnTo>
                  <a:lnTo>
                    <a:pt x="3768" y="249830"/>
                  </a:lnTo>
                  <a:lnTo>
                    <a:pt x="4199" y="255851"/>
                  </a:lnTo>
                  <a:lnTo>
                    <a:pt x="22164" y="298004"/>
                  </a:lnTo>
                  <a:lnTo>
                    <a:pt x="27878" y="303764"/>
                  </a:lnTo>
                  <a:lnTo>
                    <a:pt x="36039" y="308640"/>
                  </a:lnTo>
                  <a:lnTo>
                    <a:pt x="42973" y="310806"/>
                  </a:lnTo>
                  <a:lnTo>
                    <a:pt x="66677" y="307285"/>
                  </a:lnTo>
                  <a:lnTo>
                    <a:pt x="84614" y="299958"/>
                  </a:lnTo>
                  <a:lnTo>
                    <a:pt x="92673" y="291734"/>
                  </a:lnTo>
                  <a:lnTo>
                    <a:pt x="127527" y="248095"/>
                  </a:lnTo>
                  <a:lnTo>
                    <a:pt x="150006" y="208786"/>
                  </a:lnTo>
                  <a:lnTo>
                    <a:pt x="160678" y="185445"/>
                  </a:lnTo>
                  <a:lnTo>
                    <a:pt x="169863" y="147342"/>
                  </a:lnTo>
                  <a:lnTo>
                    <a:pt x="181154" y="103923"/>
                  </a:lnTo>
                  <a:lnTo>
                    <a:pt x="180560" y="82899"/>
                  </a:lnTo>
                  <a:lnTo>
                    <a:pt x="166362" y="42262"/>
                  </a:lnTo>
                  <a:lnTo>
                    <a:pt x="164189" y="40082"/>
                  </a:lnTo>
                  <a:lnTo>
                    <a:pt x="138082" y="21966"/>
                  </a:lnTo>
                  <a:lnTo>
                    <a:pt x="94333" y="10412"/>
                  </a:lnTo>
                  <a:lnTo>
                    <a:pt x="84095" y="12234"/>
                  </a:lnTo>
                  <a:lnTo>
                    <a:pt x="69822" y="18839"/>
                  </a:lnTo>
                  <a:lnTo>
                    <a:pt x="56111" y="29959"/>
                  </a:lnTo>
                  <a:lnTo>
                    <a:pt x="54968" y="33864"/>
                  </a:lnTo>
                  <a:lnTo>
                    <a:pt x="56347" y="43493"/>
                  </a:lnTo>
                  <a:lnTo>
                    <a:pt x="62701" y="55331"/>
                  </a:lnTo>
                  <a:lnTo>
                    <a:pt x="85431" y="8036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
              <a:extLst>
                <a:ext uri="{FF2B5EF4-FFF2-40B4-BE49-F238E27FC236}">
                  <a16:creationId xmlns:a16="http://schemas.microsoft.com/office/drawing/2014/main" id="{7D9B0B15-6E84-42A9-94DA-B2589A0D2D4E}"/>
                </a:ext>
              </a:extLst>
            </p:cNvPr>
            <p:cNvSpPr/>
            <p:nvPr>
              <p:custDataLst>
                <p:tags r:id="rId14"/>
              </p:custDataLst>
            </p:nvPr>
          </p:nvSpPr>
          <p:spPr>
            <a:xfrm>
              <a:off x="10713048" y="3509367"/>
              <a:ext cx="17461" cy="14822"/>
            </a:xfrm>
            <a:custGeom>
              <a:avLst/>
              <a:gdLst/>
              <a:ahLst/>
              <a:cxnLst/>
              <a:rect l="0" t="0" r="0" b="0"/>
              <a:pathLst>
                <a:path w="17461" h="14822">
                  <a:moveTo>
                    <a:pt x="17460" y="0"/>
                  </a:moveTo>
                  <a:lnTo>
                    <a:pt x="17460" y="0"/>
                  </a:lnTo>
                  <a:lnTo>
                    <a:pt x="9770" y="0"/>
                  </a:lnTo>
                  <a:lnTo>
                    <a:pt x="950" y="7688"/>
                  </a:lnTo>
                  <a:lnTo>
                    <a:pt x="0" y="13302"/>
                  </a:lnTo>
                  <a:lnTo>
                    <a:pt x="859" y="14821"/>
                  </a:lnTo>
                  <a:lnTo>
                    <a:pt x="17460"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SMARTInkShape-26">
            <a:extLst>
              <a:ext uri="{FF2B5EF4-FFF2-40B4-BE49-F238E27FC236}">
                <a16:creationId xmlns:a16="http://schemas.microsoft.com/office/drawing/2014/main" id="{7EB8C540-4751-48BA-B90B-251B07B1E865}"/>
              </a:ext>
            </a:extLst>
          </p:cNvPr>
          <p:cNvSpPr/>
          <p:nvPr>
            <p:custDataLst>
              <p:tags r:id="rId2"/>
            </p:custDataLst>
          </p:nvPr>
        </p:nvSpPr>
        <p:spPr>
          <a:xfrm>
            <a:off x="9373195" y="839500"/>
            <a:ext cx="428626" cy="62399"/>
          </a:xfrm>
          <a:custGeom>
            <a:avLst/>
            <a:gdLst/>
            <a:ahLst/>
            <a:cxnLst/>
            <a:rect l="0" t="0" r="0" b="0"/>
            <a:pathLst>
              <a:path w="428626" h="62399">
                <a:moveTo>
                  <a:pt x="0" y="17750"/>
                </a:moveTo>
                <a:lnTo>
                  <a:pt x="0" y="17750"/>
                </a:lnTo>
                <a:lnTo>
                  <a:pt x="0" y="9188"/>
                </a:lnTo>
                <a:lnTo>
                  <a:pt x="43774" y="8830"/>
                </a:lnTo>
                <a:lnTo>
                  <a:pt x="81187" y="8822"/>
                </a:lnTo>
                <a:lnTo>
                  <a:pt x="116219" y="7829"/>
                </a:lnTo>
                <a:lnTo>
                  <a:pt x="159452" y="2684"/>
                </a:lnTo>
                <a:lnTo>
                  <a:pt x="201786" y="442"/>
                </a:lnTo>
                <a:lnTo>
                  <a:pt x="242816" y="0"/>
                </a:lnTo>
                <a:lnTo>
                  <a:pt x="281553" y="6973"/>
                </a:lnTo>
                <a:lnTo>
                  <a:pt x="308649" y="10919"/>
                </a:lnTo>
                <a:lnTo>
                  <a:pt x="335583" y="16401"/>
                </a:lnTo>
                <a:lnTo>
                  <a:pt x="380152" y="20218"/>
                </a:lnTo>
                <a:lnTo>
                  <a:pt x="409646" y="28758"/>
                </a:lnTo>
                <a:lnTo>
                  <a:pt x="412996" y="31042"/>
                </a:lnTo>
                <a:lnTo>
                  <a:pt x="428625" y="62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4" name="SMARTInkShape-Group15">
            <a:extLst>
              <a:ext uri="{FF2B5EF4-FFF2-40B4-BE49-F238E27FC236}">
                <a16:creationId xmlns:a16="http://schemas.microsoft.com/office/drawing/2014/main" id="{916A72CF-D013-4EC9-88A3-5D1D7AE2BCD3}"/>
              </a:ext>
            </a:extLst>
          </p:cNvPr>
          <p:cNvGrpSpPr/>
          <p:nvPr/>
        </p:nvGrpSpPr>
        <p:grpSpPr>
          <a:xfrm>
            <a:off x="8400226" y="5063133"/>
            <a:ext cx="914472" cy="303573"/>
            <a:chOff x="8400226" y="5063133"/>
            <a:chExt cx="914472" cy="303573"/>
          </a:xfrm>
        </p:grpSpPr>
        <p:sp>
          <p:nvSpPr>
            <p:cNvPr id="40" name="SMARTInkShape-27">
              <a:extLst>
                <a:ext uri="{FF2B5EF4-FFF2-40B4-BE49-F238E27FC236}">
                  <a16:creationId xmlns:a16="http://schemas.microsoft.com/office/drawing/2014/main" id="{AA1D220A-CE27-4633-BD32-C3AE40D6C421}"/>
                </a:ext>
              </a:extLst>
            </p:cNvPr>
            <p:cNvSpPr/>
            <p:nvPr>
              <p:custDataLst>
                <p:tags r:id="rId9"/>
              </p:custDataLst>
            </p:nvPr>
          </p:nvSpPr>
          <p:spPr>
            <a:xfrm>
              <a:off x="8400226" y="5153833"/>
              <a:ext cx="428259" cy="212873"/>
            </a:xfrm>
            <a:custGeom>
              <a:avLst/>
              <a:gdLst/>
              <a:ahLst/>
              <a:cxnLst/>
              <a:rect l="0" t="0" r="0" b="0"/>
              <a:pathLst>
                <a:path w="428259" h="212873">
                  <a:moveTo>
                    <a:pt x="8563" y="61105"/>
                  </a:moveTo>
                  <a:lnTo>
                    <a:pt x="8563" y="61105"/>
                  </a:lnTo>
                  <a:lnTo>
                    <a:pt x="0" y="61105"/>
                  </a:lnTo>
                  <a:lnTo>
                    <a:pt x="4482" y="56364"/>
                  </a:lnTo>
                  <a:lnTo>
                    <a:pt x="27160" y="46865"/>
                  </a:lnTo>
                  <a:lnTo>
                    <a:pt x="69179" y="30297"/>
                  </a:lnTo>
                  <a:lnTo>
                    <a:pt x="112653" y="13734"/>
                  </a:lnTo>
                  <a:lnTo>
                    <a:pt x="147605" y="5697"/>
                  </a:lnTo>
                  <a:lnTo>
                    <a:pt x="151859" y="3331"/>
                  </a:lnTo>
                  <a:lnTo>
                    <a:pt x="181549" y="0"/>
                  </a:lnTo>
                  <a:lnTo>
                    <a:pt x="197232" y="1866"/>
                  </a:lnTo>
                  <a:lnTo>
                    <a:pt x="234661" y="14434"/>
                  </a:lnTo>
                  <a:lnTo>
                    <a:pt x="242335" y="19857"/>
                  </a:lnTo>
                  <a:lnTo>
                    <a:pt x="252233" y="37969"/>
                  </a:lnTo>
                  <a:lnTo>
                    <a:pt x="256710" y="57446"/>
                  </a:lnTo>
                  <a:lnTo>
                    <a:pt x="251278" y="101939"/>
                  </a:lnTo>
                  <a:lnTo>
                    <a:pt x="248396" y="116957"/>
                  </a:lnTo>
                  <a:lnTo>
                    <a:pt x="229642" y="159630"/>
                  </a:lnTo>
                  <a:lnTo>
                    <a:pt x="221121" y="184592"/>
                  </a:lnTo>
                  <a:lnTo>
                    <a:pt x="217134" y="191394"/>
                  </a:lnTo>
                  <a:lnTo>
                    <a:pt x="214365" y="202125"/>
                  </a:lnTo>
                  <a:lnTo>
                    <a:pt x="214071" y="208170"/>
                  </a:lnTo>
                  <a:lnTo>
                    <a:pt x="215020" y="209750"/>
                  </a:lnTo>
                  <a:lnTo>
                    <a:pt x="216647" y="210803"/>
                  </a:lnTo>
                  <a:lnTo>
                    <a:pt x="222091" y="211973"/>
                  </a:lnTo>
                  <a:lnTo>
                    <a:pt x="261801" y="212872"/>
                  </a:lnTo>
                  <a:lnTo>
                    <a:pt x="299242" y="210258"/>
                  </a:lnTo>
                  <a:lnTo>
                    <a:pt x="323555" y="203194"/>
                  </a:lnTo>
                  <a:lnTo>
                    <a:pt x="359620" y="187177"/>
                  </a:lnTo>
                  <a:lnTo>
                    <a:pt x="394120" y="170049"/>
                  </a:lnTo>
                  <a:lnTo>
                    <a:pt x="428258" y="14147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8">
              <a:extLst>
                <a:ext uri="{FF2B5EF4-FFF2-40B4-BE49-F238E27FC236}">
                  <a16:creationId xmlns:a16="http://schemas.microsoft.com/office/drawing/2014/main" id="{CD68C4B6-6127-436E-A153-121860726978}"/>
                </a:ext>
              </a:extLst>
            </p:cNvPr>
            <p:cNvSpPr/>
            <p:nvPr>
              <p:custDataLst>
                <p:tags r:id="rId10"/>
              </p:custDataLst>
            </p:nvPr>
          </p:nvSpPr>
          <p:spPr>
            <a:xfrm>
              <a:off x="8864203" y="5063133"/>
              <a:ext cx="138542" cy="283952"/>
            </a:xfrm>
            <a:custGeom>
              <a:avLst/>
              <a:gdLst/>
              <a:ahLst/>
              <a:cxnLst/>
              <a:rect l="0" t="0" r="0" b="0"/>
              <a:pathLst>
                <a:path w="138542" h="283952">
                  <a:moveTo>
                    <a:pt x="35719" y="0"/>
                  </a:moveTo>
                  <a:lnTo>
                    <a:pt x="35719" y="0"/>
                  </a:lnTo>
                  <a:lnTo>
                    <a:pt x="36711" y="42328"/>
                  </a:lnTo>
                  <a:lnTo>
                    <a:pt x="46744" y="81832"/>
                  </a:lnTo>
                  <a:lnTo>
                    <a:pt x="52524" y="92924"/>
                  </a:lnTo>
                  <a:lnTo>
                    <a:pt x="67115" y="113568"/>
                  </a:lnTo>
                  <a:lnTo>
                    <a:pt x="70508" y="120920"/>
                  </a:lnTo>
                  <a:lnTo>
                    <a:pt x="99131" y="162236"/>
                  </a:lnTo>
                  <a:lnTo>
                    <a:pt x="111062" y="182677"/>
                  </a:lnTo>
                  <a:lnTo>
                    <a:pt x="115838" y="192314"/>
                  </a:lnTo>
                  <a:lnTo>
                    <a:pt x="137862" y="222818"/>
                  </a:lnTo>
                  <a:lnTo>
                    <a:pt x="138541" y="226927"/>
                  </a:lnTo>
                  <a:lnTo>
                    <a:pt x="138001" y="230661"/>
                  </a:lnTo>
                  <a:lnTo>
                    <a:pt x="130005" y="248520"/>
                  </a:lnTo>
                  <a:lnTo>
                    <a:pt x="121942" y="256966"/>
                  </a:lnTo>
                  <a:lnTo>
                    <a:pt x="93449" y="276645"/>
                  </a:lnTo>
                  <a:lnTo>
                    <a:pt x="71045" y="283951"/>
                  </a:lnTo>
                  <a:lnTo>
                    <a:pt x="61010" y="282305"/>
                  </a:lnTo>
                  <a:lnTo>
                    <a:pt x="43139" y="277903"/>
                  </a:lnTo>
                  <a:lnTo>
                    <a:pt x="17268" y="274317"/>
                  </a:lnTo>
                  <a:lnTo>
                    <a:pt x="7675" y="269754"/>
                  </a:lnTo>
                  <a:lnTo>
                    <a:pt x="0" y="2500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9">
              <a:extLst>
                <a:ext uri="{FF2B5EF4-FFF2-40B4-BE49-F238E27FC236}">
                  <a16:creationId xmlns:a16="http://schemas.microsoft.com/office/drawing/2014/main" id="{293BDF98-909F-4142-8CDB-32EEF0925A62}"/>
                </a:ext>
              </a:extLst>
            </p:cNvPr>
            <p:cNvSpPr/>
            <p:nvPr>
              <p:custDataLst>
                <p:tags r:id="rId11"/>
              </p:custDataLst>
            </p:nvPr>
          </p:nvSpPr>
          <p:spPr>
            <a:xfrm>
              <a:off x="8971359" y="5063133"/>
              <a:ext cx="205383" cy="89298"/>
            </a:xfrm>
            <a:custGeom>
              <a:avLst/>
              <a:gdLst/>
              <a:ahLst/>
              <a:cxnLst/>
              <a:rect l="0" t="0" r="0" b="0"/>
              <a:pathLst>
                <a:path w="205383" h="89298">
                  <a:moveTo>
                    <a:pt x="0" y="89297"/>
                  </a:moveTo>
                  <a:lnTo>
                    <a:pt x="0" y="89297"/>
                  </a:lnTo>
                  <a:lnTo>
                    <a:pt x="4741" y="89297"/>
                  </a:lnTo>
                  <a:lnTo>
                    <a:pt x="9714" y="86651"/>
                  </a:lnTo>
                  <a:lnTo>
                    <a:pt x="17215" y="82167"/>
                  </a:lnTo>
                  <a:lnTo>
                    <a:pt x="57787" y="69507"/>
                  </a:lnTo>
                  <a:lnTo>
                    <a:pt x="100955" y="58176"/>
                  </a:lnTo>
                  <a:lnTo>
                    <a:pt x="138879" y="40087"/>
                  </a:lnTo>
                  <a:lnTo>
                    <a:pt x="180277" y="19186"/>
                  </a:lnTo>
                  <a:lnTo>
                    <a:pt x="20538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30">
              <a:extLst>
                <a:ext uri="{FF2B5EF4-FFF2-40B4-BE49-F238E27FC236}">
                  <a16:creationId xmlns:a16="http://schemas.microsoft.com/office/drawing/2014/main" id="{C95AC357-1212-4F90-BEE1-92BA6E0BCFF7}"/>
                </a:ext>
              </a:extLst>
            </p:cNvPr>
            <p:cNvSpPr/>
            <p:nvPr>
              <p:custDataLst>
                <p:tags r:id="rId12"/>
              </p:custDataLst>
            </p:nvPr>
          </p:nvSpPr>
          <p:spPr>
            <a:xfrm>
              <a:off x="9203693" y="5135047"/>
              <a:ext cx="111005" cy="158420"/>
            </a:xfrm>
            <a:custGeom>
              <a:avLst/>
              <a:gdLst/>
              <a:ahLst/>
              <a:cxnLst/>
              <a:rect l="0" t="0" r="0" b="0"/>
              <a:pathLst>
                <a:path w="111005" h="158420">
                  <a:moveTo>
                    <a:pt x="8767" y="8453"/>
                  </a:moveTo>
                  <a:lnTo>
                    <a:pt x="8767" y="8453"/>
                  </a:lnTo>
                  <a:lnTo>
                    <a:pt x="4027" y="13193"/>
                  </a:lnTo>
                  <a:lnTo>
                    <a:pt x="1078" y="30362"/>
                  </a:lnTo>
                  <a:lnTo>
                    <a:pt x="0" y="67072"/>
                  </a:lnTo>
                  <a:lnTo>
                    <a:pt x="903" y="85107"/>
                  </a:lnTo>
                  <a:lnTo>
                    <a:pt x="15075" y="124057"/>
                  </a:lnTo>
                  <a:lnTo>
                    <a:pt x="29650" y="144527"/>
                  </a:lnTo>
                  <a:lnTo>
                    <a:pt x="43288" y="154053"/>
                  </a:lnTo>
                  <a:lnTo>
                    <a:pt x="55156" y="158419"/>
                  </a:lnTo>
                  <a:lnTo>
                    <a:pt x="64442" y="156794"/>
                  </a:lnTo>
                  <a:lnTo>
                    <a:pt x="78181" y="150301"/>
                  </a:lnTo>
                  <a:lnTo>
                    <a:pt x="96453" y="134478"/>
                  </a:lnTo>
                  <a:lnTo>
                    <a:pt x="102309" y="126311"/>
                  </a:lnTo>
                  <a:lnTo>
                    <a:pt x="110809" y="103501"/>
                  </a:lnTo>
                  <a:lnTo>
                    <a:pt x="111004" y="87407"/>
                  </a:lnTo>
                  <a:lnTo>
                    <a:pt x="100279" y="43056"/>
                  </a:lnTo>
                  <a:lnTo>
                    <a:pt x="97063" y="35738"/>
                  </a:lnTo>
                  <a:lnTo>
                    <a:pt x="85091" y="17861"/>
                  </a:lnTo>
                  <a:lnTo>
                    <a:pt x="69006" y="7665"/>
                  </a:lnTo>
                  <a:lnTo>
                    <a:pt x="55391" y="1936"/>
                  </a:lnTo>
                  <a:lnTo>
                    <a:pt x="37159" y="0"/>
                  </a:lnTo>
                  <a:lnTo>
                    <a:pt x="28662" y="2381"/>
                  </a:lnTo>
                  <a:lnTo>
                    <a:pt x="19863" y="7253"/>
                  </a:lnTo>
                  <a:lnTo>
                    <a:pt x="17697" y="352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SMARTInkShape-Group16">
            <a:extLst>
              <a:ext uri="{FF2B5EF4-FFF2-40B4-BE49-F238E27FC236}">
                <a16:creationId xmlns:a16="http://schemas.microsoft.com/office/drawing/2014/main" id="{B6BC3B44-DF47-49F3-874A-C40871841A3E}"/>
              </a:ext>
            </a:extLst>
          </p:cNvPr>
          <p:cNvGrpSpPr/>
          <p:nvPr/>
        </p:nvGrpSpPr>
        <p:grpSpPr>
          <a:xfrm>
            <a:off x="9489390" y="5045273"/>
            <a:ext cx="696408" cy="310719"/>
            <a:chOff x="9489390" y="5045273"/>
            <a:chExt cx="696408" cy="310719"/>
          </a:xfrm>
        </p:grpSpPr>
        <p:sp>
          <p:nvSpPr>
            <p:cNvPr id="45" name="SMARTInkShape-31">
              <a:extLst>
                <a:ext uri="{FF2B5EF4-FFF2-40B4-BE49-F238E27FC236}">
                  <a16:creationId xmlns:a16="http://schemas.microsoft.com/office/drawing/2014/main" id="{B43304F3-BEF0-4BB8-97E9-E1143DDE7AB3}"/>
                </a:ext>
              </a:extLst>
            </p:cNvPr>
            <p:cNvSpPr/>
            <p:nvPr>
              <p:custDataLst>
                <p:tags r:id="rId6"/>
              </p:custDataLst>
            </p:nvPr>
          </p:nvSpPr>
          <p:spPr>
            <a:xfrm>
              <a:off x="9489390" y="5277445"/>
              <a:ext cx="26681" cy="44650"/>
            </a:xfrm>
            <a:custGeom>
              <a:avLst/>
              <a:gdLst/>
              <a:ahLst/>
              <a:cxnLst/>
              <a:rect l="0" t="0" r="0" b="0"/>
              <a:pathLst>
                <a:path w="26681" h="44650">
                  <a:moveTo>
                    <a:pt x="8820" y="0"/>
                  </a:moveTo>
                  <a:lnTo>
                    <a:pt x="8820" y="0"/>
                  </a:lnTo>
                  <a:lnTo>
                    <a:pt x="258" y="0"/>
                  </a:lnTo>
                  <a:lnTo>
                    <a:pt x="0" y="4740"/>
                  </a:lnTo>
                  <a:lnTo>
                    <a:pt x="956" y="6136"/>
                  </a:lnTo>
                  <a:lnTo>
                    <a:pt x="2585" y="7068"/>
                  </a:lnTo>
                  <a:lnTo>
                    <a:pt x="4663" y="7688"/>
                  </a:lnTo>
                  <a:lnTo>
                    <a:pt x="6048" y="10087"/>
                  </a:lnTo>
                  <a:lnTo>
                    <a:pt x="9569" y="32191"/>
                  </a:lnTo>
                  <a:lnTo>
                    <a:pt x="13453" y="38450"/>
                  </a:lnTo>
                  <a:lnTo>
                    <a:pt x="18488" y="41893"/>
                  </a:lnTo>
                  <a:lnTo>
                    <a:pt x="21218" y="42812"/>
                  </a:lnTo>
                  <a:lnTo>
                    <a:pt x="23038" y="44416"/>
                  </a:lnTo>
                  <a:lnTo>
                    <a:pt x="26680"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2">
              <a:extLst>
                <a:ext uri="{FF2B5EF4-FFF2-40B4-BE49-F238E27FC236}">
                  <a16:creationId xmlns:a16="http://schemas.microsoft.com/office/drawing/2014/main" id="{322CCF9F-B436-4EF6-90DD-6E029595301B}"/>
                </a:ext>
              </a:extLst>
            </p:cNvPr>
            <p:cNvSpPr/>
            <p:nvPr>
              <p:custDataLst>
                <p:tags r:id="rId7"/>
              </p:custDataLst>
            </p:nvPr>
          </p:nvSpPr>
          <p:spPr>
            <a:xfrm>
              <a:off x="9650061" y="5045273"/>
              <a:ext cx="150783" cy="310719"/>
            </a:xfrm>
            <a:custGeom>
              <a:avLst/>
              <a:gdLst/>
              <a:ahLst/>
              <a:cxnLst/>
              <a:rect l="0" t="0" r="0" b="0"/>
              <a:pathLst>
                <a:path w="150783" h="310719">
                  <a:moveTo>
                    <a:pt x="124970" y="0"/>
                  </a:moveTo>
                  <a:lnTo>
                    <a:pt x="124970" y="0"/>
                  </a:lnTo>
                  <a:lnTo>
                    <a:pt x="120229" y="0"/>
                  </a:lnTo>
                  <a:lnTo>
                    <a:pt x="115257" y="2646"/>
                  </a:lnTo>
                  <a:lnTo>
                    <a:pt x="109738" y="6136"/>
                  </a:lnTo>
                  <a:lnTo>
                    <a:pt x="101055" y="9094"/>
                  </a:lnTo>
                  <a:lnTo>
                    <a:pt x="60618" y="41763"/>
                  </a:lnTo>
                  <a:lnTo>
                    <a:pt x="34037" y="64513"/>
                  </a:lnTo>
                  <a:lnTo>
                    <a:pt x="11939" y="105445"/>
                  </a:lnTo>
                  <a:lnTo>
                    <a:pt x="1729" y="146643"/>
                  </a:lnTo>
                  <a:lnTo>
                    <a:pt x="305" y="190620"/>
                  </a:lnTo>
                  <a:lnTo>
                    <a:pt x="0" y="228035"/>
                  </a:lnTo>
                  <a:lnTo>
                    <a:pt x="20075" y="272500"/>
                  </a:lnTo>
                  <a:lnTo>
                    <a:pt x="29509" y="286565"/>
                  </a:lnTo>
                  <a:lnTo>
                    <a:pt x="48712" y="300206"/>
                  </a:lnTo>
                  <a:lnTo>
                    <a:pt x="66767" y="308444"/>
                  </a:lnTo>
                  <a:lnTo>
                    <a:pt x="82235" y="310718"/>
                  </a:lnTo>
                  <a:lnTo>
                    <a:pt x="107678" y="307260"/>
                  </a:lnTo>
                  <a:lnTo>
                    <a:pt x="140622" y="291501"/>
                  </a:lnTo>
                  <a:lnTo>
                    <a:pt x="146810" y="285661"/>
                  </a:lnTo>
                  <a:lnTo>
                    <a:pt x="148460" y="282714"/>
                  </a:lnTo>
                  <a:lnTo>
                    <a:pt x="150782" y="269086"/>
                  </a:lnTo>
                  <a:lnTo>
                    <a:pt x="148678" y="260816"/>
                  </a:lnTo>
                  <a:lnTo>
                    <a:pt x="139243" y="242680"/>
                  </a:lnTo>
                  <a:lnTo>
                    <a:pt x="128337" y="234197"/>
                  </a:lnTo>
                  <a:lnTo>
                    <a:pt x="116545" y="227120"/>
                  </a:lnTo>
                  <a:lnTo>
                    <a:pt x="111304" y="220666"/>
                  </a:lnTo>
                  <a:lnTo>
                    <a:pt x="101037" y="217136"/>
                  </a:lnTo>
                  <a:lnTo>
                    <a:pt x="65305" y="214361"/>
                  </a:lnTo>
                  <a:lnTo>
                    <a:pt x="64357" y="215337"/>
                  </a:lnTo>
                  <a:lnTo>
                    <a:pt x="62462" y="22324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33">
              <a:extLst>
                <a:ext uri="{FF2B5EF4-FFF2-40B4-BE49-F238E27FC236}">
                  <a16:creationId xmlns:a16="http://schemas.microsoft.com/office/drawing/2014/main" id="{76183ADE-40D9-4157-A827-BE45D989CBD8}"/>
                </a:ext>
              </a:extLst>
            </p:cNvPr>
            <p:cNvSpPr/>
            <p:nvPr>
              <p:custDataLst>
                <p:tags r:id="rId8"/>
              </p:custDataLst>
            </p:nvPr>
          </p:nvSpPr>
          <p:spPr>
            <a:xfrm>
              <a:off x="9873258" y="5188181"/>
              <a:ext cx="312540" cy="151725"/>
            </a:xfrm>
            <a:custGeom>
              <a:avLst/>
              <a:gdLst/>
              <a:ahLst/>
              <a:cxnLst/>
              <a:rect l="0" t="0" r="0" b="0"/>
              <a:pathLst>
                <a:path w="312540" h="151725">
                  <a:moveTo>
                    <a:pt x="0" y="8897"/>
                  </a:moveTo>
                  <a:lnTo>
                    <a:pt x="0" y="8897"/>
                  </a:lnTo>
                  <a:lnTo>
                    <a:pt x="42303" y="8897"/>
                  </a:lnTo>
                  <a:lnTo>
                    <a:pt x="51543" y="7905"/>
                  </a:lnTo>
                  <a:lnTo>
                    <a:pt x="90778" y="518"/>
                  </a:lnTo>
                  <a:lnTo>
                    <a:pt x="110939" y="0"/>
                  </a:lnTo>
                  <a:lnTo>
                    <a:pt x="124041" y="4717"/>
                  </a:lnTo>
                  <a:lnTo>
                    <a:pt x="127342" y="7102"/>
                  </a:lnTo>
                  <a:lnTo>
                    <a:pt x="142556" y="30440"/>
                  </a:lnTo>
                  <a:lnTo>
                    <a:pt x="149064" y="49896"/>
                  </a:lnTo>
                  <a:lnTo>
                    <a:pt x="143876" y="89176"/>
                  </a:lnTo>
                  <a:lnTo>
                    <a:pt x="135943" y="115816"/>
                  </a:lnTo>
                  <a:lnTo>
                    <a:pt x="124822" y="132690"/>
                  </a:lnTo>
                  <a:lnTo>
                    <a:pt x="119968" y="139322"/>
                  </a:lnTo>
                  <a:lnTo>
                    <a:pt x="116237" y="151228"/>
                  </a:lnTo>
                  <a:lnTo>
                    <a:pt x="140958" y="151724"/>
                  </a:lnTo>
                  <a:lnTo>
                    <a:pt x="179517" y="144698"/>
                  </a:lnTo>
                  <a:lnTo>
                    <a:pt x="219234" y="138469"/>
                  </a:lnTo>
                  <a:lnTo>
                    <a:pt x="255004" y="131866"/>
                  </a:lnTo>
                  <a:lnTo>
                    <a:pt x="266718" y="127022"/>
                  </a:lnTo>
                  <a:lnTo>
                    <a:pt x="312539" y="9819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7">
            <a:extLst>
              <a:ext uri="{FF2B5EF4-FFF2-40B4-BE49-F238E27FC236}">
                <a16:creationId xmlns:a16="http://schemas.microsoft.com/office/drawing/2014/main" id="{533A8AE9-0113-4858-BF7C-F6D6F69ACA64}"/>
              </a:ext>
            </a:extLst>
          </p:cNvPr>
          <p:cNvGrpSpPr/>
          <p:nvPr/>
        </p:nvGrpSpPr>
        <p:grpSpPr>
          <a:xfrm>
            <a:off x="7899797" y="6286500"/>
            <a:ext cx="2866431" cy="71438"/>
            <a:chOff x="7899797" y="6286500"/>
            <a:chExt cx="2866431" cy="71438"/>
          </a:xfrm>
        </p:grpSpPr>
        <p:sp>
          <p:nvSpPr>
            <p:cNvPr id="49" name="SMARTInkShape-34">
              <a:extLst>
                <a:ext uri="{FF2B5EF4-FFF2-40B4-BE49-F238E27FC236}">
                  <a16:creationId xmlns:a16="http://schemas.microsoft.com/office/drawing/2014/main" id="{E8CD706B-52D7-4AE6-85DA-C4C50110F494}"/>
                </a:ext>
              </a:extLst>
            </p:cNvPr>
            <p:cNvSpPr/>
            <p:nvPr>
              <p:custDataLst>
                <p:tags r:id="rId4"/>
              </p:custDataLst>
            </p:nvPr>
          </p:nvSpPr>
          <p:spPr>
            <a:xfrm>
              <a:off x="9587507" y="6295429"/>
              <a:ext cx="1178721" cy="17861"/>
            </a:xfrm>
            <a:custGeom>
              <a:avLst/>
              <a:gdLst/>
              <a:ahLst/>
              <a:cxnLst/>
              <a:rect l="0" t="0" r="0" b="0"/>
              <a:pathLst>
                <a:path w="1178721" h="17861">
                  <a:moveTo>
                    <a:pt x="0" y="0"/>
                  </a:moveTo>
                  <a:lnTo>
                    <a:pt x="0" y="0"/>
                  </a:lnTo>
                  <a:lnTo>
                    <a:pt x="37925" y="4740"/>
                  </a:lnTo>
                  <a:lnTo>
                    <a:pt x="75064" y="7068"/>
                  </a:lnTo>
                  <a:lnTo>
                    <a:pt x="112737" y="9095"/>
                  </a:lnTo>
                  <a:lnTo>
                    <a:pt x="146017" y="13303"/>
                  </a:lnTo>
                  <a:lnTo>
                    <a:pt x="187903" y="16510"/>
                  </a:lnTo>
                  <a:lnTo>
                    <a:pt x="230191" y="17459"/>
                  </a:lnTo>
                  <a:lnTo>
                    <a:pt x="274139" y="17741"/>
                  </a:lnTo>
                  <a:lnTo>
                    <a:pt x="318579" y="17824"/>
                  </a:lnTo>
                  <a:lnTo>
                    <a:pt x="363167" y="17850"/>
                  </a:lnTo>
                  <a:lnTo>
                    <a:pt x="403056" y="13116"/>
                  </a:lnTo>
                  <a:lnTo>
                    <a:pt x="444752" y="10171"/>
                  </a:lnTo>
                  <a:lnTo>
                    <a:pt x="488525" y="9297"/>
                  </a:lnTo>
                  <a:lnTo>
                    <a:pt x="532914" y="9039"/>
                  </a:lnTo>
                  <a:lnTo>
                    <a:pt x="577487" y="8963"/>
                  </a:lnTo>
                  <a:lnTo>
                    <a:pt x="617371" y="8940"/>
                  </a:lnTo>
                  <a:lnTo>
                    <a:pt x="659065" y="8932"/>
                  </a:lnTo>
                  <a:lnTo>
                    <a:pt x="698098" y="8930"/>
                  </a:lnTo>
                  <a:lnTo>
                    <a:pt x="734799" y="13670"/>
                  </a:lnTo>
                  <a:lnTo>
                    <a:pt x="775547" y="16618"/>
                  </a:lnTo>
                  <a:lnTo>
                    <a:pt x="814301" y="17491"/>
                  </a:lnTo>
                  <a:lnTo>
                    <a:pt x="856814" y="17787"/>
                  </a:lnTo>
                  <a:lnTo>
                    <a:pt x="890746" y="17838"/>
                  </a:lnTo>
                  <a:lnTo>
                    <a:pt x="928912" y="17853"/>
                  </a:lnTo>
                  <a:lnTo>
                    <a:pt x="963845" y="17857"/>
                  </a:lnTo>
                  <a:lnTo>
                    <a:pt x="997230" y="17859"/>
                  </a:lnTo>
                  <a:lnTo>
                    <a:pt x="1038623" y="17860"/>
                  </a:lnTo>
                  <a:lnTo>
                    <a:pt x="1074537" y="17860"/>
                  </a:lnTo>
                  <a:lnTo>
                    <a:pt x="1119150" y="17860"/>
                  </a:lnTo>
                  <a:lnTo>
                    <a:pt x="1156913" y="16868"/>
                  </a:lnTo>
                  <a:lnTo>
                    <a:pt x="1178720"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35">
              <a:extLst>
                <a:ext uri="{FF2B5EF4-FFF2-40B4-BE49-F238E27FC236}">
                  <a16:creationId xmlns:a16="http://schemas.microsoft.com/office/drawing/2014/main" id="{F4494671-0DBB-42BA-8013-791B7DB98E4D}"/>
                </a:ext>
              </a:extLst>
            </p:cNvPr>
            <p:cNvSpPr/>
            <p:nvPr>
              <p:custDataLst>
                <p:tags r:id="rId5"/>
              </p:custDataLst>
            </p:nvPr>
          </p:nvSpPr>
          <p:spPr>
            <a:xfrm>
              <a:off x="7899797" y="6286500"/>
              <a:ext cx="1973462" cy="71438"/>
            </a:xfrm>
            <a:custGeom>
              <a:avLst/>
              <a:gdLst/>
              <a:ahLst/>
              <a:cxnLst/>
              <a:rect l="0" t="0" r="0" b="0"/>
              <a:pathLst>
                <a:path w="1973462" h="71438">
                  <a:moveTo>
                    <a:pt x="0" y="71437"/>
                  </a:moveTo>
                  <a:lnTo>
                    <a:pt x="0" y="71437"/>
                  </a:lnTo>
                  <a:lnTo>
                    <a:pt x="17651" y="68792"/>
                  </a:lnTo>
                  <a:lnTo>
                    <a:pt x="56343" y="62342"/>
                  </a:lnTo>
                  <a:lnTo>
                    <a:pt x="92489" y="52958"/>
                  </a:lnTo>
                  <a:lnTo>
                    <a:pt x="135983" y="39606"/>
                  </a:lnTo>
                  <a:lnTo>
                    <a:pt x="175357" y="33840"/>
                  </a:lnTo>
                  <a:lnTo>
                    <a:pt x="216098" y="28181"/>
                  </a:lnTo>
                  <a:lnTo>
                    <a:pt x="253360" y="27064"/>
                  </a:lnTo>
                  <a:lnTo>
                    <a:pt x="295335" y="26871"/>
                  </a:lnTo>
                  <a:lnTo>
                    <a:pt x="328939" y="25821"/>
                  </a:lnTo>
                  <a:lnTo>
                    <a:pt x="363590" y="20659"/>
                  </a:lnTo>
                  <a:lnTo>
                    <a:pt x="408208" y="18412"/>
                  </a:lnTo>
                  <a:lnTo>
                    <a:pt x="450719" y="13227"/>
                  </a:lnTo>
                  <a:lnTo>
                    <a:pt x="484416" y="10840"/>
                  </a:lnTo>
                  <a:lnTo>
                    <a:pt x="521881" y="8787"/>
                  </a:lnTo>
                  <a:lnTo>
                    <a:pt x="564295" y="3044"/>
                  </a:lnTo>
                  <a:lnTo>
                    <a:pt x="608441" y="601"/>
                  </a:lnTo>
                  <a:lnTo>
                    <a:pt x="645946" y="177"/>
                  </a:lnTo>
                  <a:lnTo>
                    <a:pt x="685831" y="52"/>
                  </a:lnTo>
                  <a:lnTo>
                    <a:pt x="725430" y="15"/>
                  </a:lnTo>
                  <a:lnTo>
                    <a:pt x="765936" y="4"/>
                  </a:lnTo>
                  <a:lnTo>
                    <a:pt x="805720" y="0"/>
                  </a:lnTo>
                  <a:lnTo>
                    <a:pt x="846281" y="0"/>
                  </a:lnTo>
                  <a:lnTo>
                    <a:pt x="888726" y="0"/>
                  </a:lnTo>
                  <a:lnTo>
                    <a:pt x="919857" y="0"/>
                  </a:lnTo>
                  <a:lnTo>
                    <a:pt x="960686" y="992"/>
                  </a:lnTo>
                  <a:lnTo>
                    <a:pt x="1003763" y="5144"/>
                  </a:lnTo>
                  <a:lnTo>
                    <a:pt x="1047946" y="1965"/>
                  </a:lnTo>
                  <a:lnTo>
                    <a:pt x="1092456" y="582"/>
                  </a:lnTo>
                  <a:lnTo>
                    <a:pt x="1137063" y="172"/>
                  </a:lnTo>
                  <a:lnTo>
                    <a:pt x="1181701" y="51"/>
                  </a:lnTo>
                  <a:lnTo>
                    <a:pt x="1225354" y="15"/>
                  </a:lnTo>
                  <a:lnTo>
                    <a:pt x="1263864" y="4"/>
                  </a:lnTo>
                  <a:lnTo>
                    <a:pt x="1301402" y="0"/>
                  </a:lnTo>
                  <a:lnTo>
                    <a:pt x="1342510" y="0"/>
                  </a:lnTo>
                  <a:lnTo>
                    <a:pt x="1380266" y="992"/>
                  </a:lnTo>
                  <a:lnTo>
                    <a:pt x="1419566" y="6136"/>
                  </a:lnTo>
                  <a:lnTo>
                    <a:pt x="1454764" y="7688"/>
                  </a:lnTo>
                  <a:lnTo>
                    <a:pt x="1499407" y="13302"/>
                  </a:lnTo>
                  <a:lnTo>
                    <a:pt x="1537770" y="21249"/>
                  </a:lnTo>
                  <a:lnTo>
                    <a:pt x="1574270" y="25147"/>
                  </a:lnTo>
                  <a:lnTo>
                    <a:pt x="1616024" y="32601"/>
                  </a:lnTo>
                  <a:lnTo>
                    <a:pt x="1658814" y="37748"/>
                  </a:lnTo>
                  <a:lnTo>
                    <a:pt x="1700965" y="43285"/>
                  </a:lnTo>
                  <a:lnTo>
                    <a:pt x="1741372" y="50516"/>
                  </a:lnTo>
                  <a:lnTo>
                    <a:pt x="1783895" y="55619"/>
                  </a:lnTo>
                  <a:lnTo>
                    <a:pt x="1821253" y="61147"/>
                  </a:lnTo>
                  <a:lnTo>
                    <a:pt x="1860273" y="62238"/>
                  </a:lnTo>
                  <a:lnTo>
                    <a:pt x="1902550" y="62428"/>
                  </a:lnTo>
                  <a:lnTo>
                    <a:pt x="1973461" y="5357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2" name="SMARTInkShape-36">
            <a:extLst>
              <a:ext uri="{FF2B5EF4-FFF2-40B4-BE49-F238E27FC236}">
                <a16:creationId xmlns:a16="http://schemas.microsoft.com/office/drawing/2014/main" id="{73E74CDD-CBF9-4FFE-BFE7-7F84F9F16C58}"/>
              </a:ext>
            </a:extLst>
          </p:cNvPr>
          <p:cNvSpPr/>
          <p:nvPr>
            <p:custDataLst>
              <p:tags r:id="rId3"/>
            </p:custDataLst>
          </p:nvPr>
        </p:nvSpPr>
        <p:spPr>
          <a:xfrm>
            <a:off x="1837125" y="5813226"/>
            <a:ext cx="3705235" cy="89298"/>
          </a:xfrm>
          <a:custGeom>
            <a:avLst/>
            <a:gdLst/>
            <a:ahLst/>
            <a:cxnLst/>
            <a:rect l="0" t="0" r="0" b="0"/>
            <a:pathLst>
              <a:path w="3705235" h="89298">
                <a:moveTo>
                  <a:pt x="26203" y="8930"/>
                </a:moveTo>
                <a:lnTo>
                  <a:pt x="26203" y="8930"/>
                </a:lnTo>
                <a:lnTo>
                  <a:pt x="1391" y="8930"/>
                </a:lnTo>
                <a:lnTo>
                  <a:pt x="732" y="7938"/>
                </a:lnTo>
                <a:lnTo>
                  <a:pt x="0" y="4190"/>
                </a:lnTo>
                <a:lnTo>
                  <a:pt x="797" y="2793"/>
                </a:lnTo>
                <a:lnTo>
                  <a:pt x="2320" y="1862"/>
                </a:lnTo>
                <a:lnTo>
                  <a:pt x="9205" y="551"/>
                </a:lnTo>
                <a:lnTo>
                  <a:pt x="51137" y="5"/>
                </a:lnTo>
                <a:lnTo>
                  <a:pt x="93403" y="0"/>
                </a:lnTo>
                <a:lnTo>
                  <a:pt x="136117" y="0"/>
                </a:lnTo>
                <a:lnTo>
                  <a:pt x="174767" y="6137"/>
                </a:lnTo>
                <a:lnTo>
                  <a:pt x="214672" y="13302"/>
                </a:lnTo>
                <a:lnTo>
                  <a:pt x="257907" y="17459"/>
                </a:lnTo>
                <a:lnTo>
                  <a:pt x="299630" y="24875"/>
                </a:lnTo>
                <a:lnTo>
                  <a:pt x="340387" y="26410"/>
                </a:lnTo>
                <a:lnTo>
                  <a:pt x="377043" y="26677"/>
                </a:lnTo>
                <a:lnTo>
                  <a:pt x="420136" y="29421"/>
                </a:lnTo>
                <a:lnTo>
                  <a:pt x="461560" y="35351"/>
                </a:lnTo>
                <a:lnTo>
                  <a:pt x="504257" y="43375"/>
                </a:lnTo>
                <a:lnTo>
                  <a:pt x="542838" y="44537"/>
                </a:lnTo>
                <a:lnTo>
                  <a:pt x="586954" y="44639"/>
                </a:lnTo>
                <a:lnTo>
                  <a:pt x="629763" y="44649"/>
                </a:lnTo>
                <a:lnTo>
                  <a:pt x="674257" y="44649"/>
                </a:lnTo>
                <a:lnTo>
                  <a:pt x="718746" y="44649"/>
                </a:lnTo>
                <a:lnTo>
                  <a:pt x="759715" y="44649"/>
                </a:lnTo>
                <a:lnTo>
                  <a:pt x="792829" y="42003"/>
                </a:lnTo>
                <a:lnTo>
                  <a:pt x="832038" y="36961"/>
                </a:lnTo>
                <a:lnTo>
                  <a:pt x="871166" y="35964"/>
                </a:lnTo>
                <a:lnTo>
                  <a:pt x="893483" y="34800"/>
                </a:lnTo>
                <a:lnTo>
                  <a:pt x="934359" y="28040"/>
                </a:lnTo>
                <a:lnTo>
                  <a:pt x="977946" y="26899"/>
                </a:lnTo>
                <a:lnTo>
                  <a:pt x="1022505" y="26804"/>
                </a:lnTo>
                <a:lnTo>
                  <a:pt x="1067003" y="26790"/>
                </a:lnTo>
                <a:lnTo>
                  <a:pt x="1109957" y="26789"/>
                </a:lnTo>
                <a:lnTo>
                  <a:pt x="1154590" y="26789"/>
                </a:lnTo>
                <a:lnTo>
                  <a:pt x="1194643" y="26789"/>
                </a:lnTo>
                <a:lnTo>
                  <a:pt x="1233870" y="26789"/>
                </a:lnTo>
                <a:lnTo>
                  <a:pt x="1274867" y="26789"/>
                </a:lnTo>
                <a:lnTo>
                  <a:pt x="1314208" y="26789"/>
                </a:lnTo>
                <a:lnTo>
                  <a:pt x="1355231" y="26789"/>
                </a:lnTo>
                <a:lnTo>
                  <a:pt x="1399315" y="26789"/>
                </a:lnTo>
                <a:lnTo>
                  <a:pt x="1441831" y="26789"/>
                </a:lnTo>
                <a:lnTo>
                  <a:pt x="1482562" y="26789"/>
                </a:lnTo>
                <a:lnTo>
                  <a:pt x="1518255" y="26789"/>
                </a:lnTo>
                <a:lnTo>
                  <a:pt x="1560254" y="26789"/>
                </a:lnTo>
                <a:lnTo>
                  <a:pt x="1599776" y="26789"/>
                </a:lnTo>
                <a:lnTo>
                  <a:pt x="1643419" y="26789"/>
                </a:lnTo>
                <a:lnTo>
                  <a:pt x="1683122" y="26789"/>
                </a:lnTo>
                <a:lnTo>
                  <a:pt x="1717900" y="26789"/>
                </a:lnTo>
                <a:lnTo>
                  <a:pt x="1761518" y="26789"/>
                </a:lnTo>
                <a:lnTo>
                  <a:pt x="1798455" y="27781"/>
                </a:lnTo>
                <a:lnTo>
                  <a:pt x="1837696" y="33857"/>
                </a:lnTo>
                <a:lnTo>
                  <a:pt x="1878271" y="35474"/>
                </a:lnTo>
                <a:lnTo>
                  <a:pt x="1922591" y="35687"/>
                </a:lnTo>
                <a:lnTo>
                  <a:pt x="1967025" y="42782"/>
                </a:lnTo>
                <a:lnTo>
                  <a:pt x="2002697" y="44280"/>
                </a:lnTo>
                <a:lnTo>
                  <a:pt x="2047263" y="50713"/>
                </a:lnTo>
                <a:lnTo>
                  <a:pt x="2083554" y="53012"/>
                </a:lnTo>
                <a:lnTo>
                  <a:pt x="2125768" y="53504"/>
                </a:lnTo>
                <a:lnTo>
                  <a:pt x="2159033" y="53563"/>
                </a:lnTo>
                <a:lnTo>
                  <a:pt x="2198273" y="53576"/>
                </a:lnTo>
                <a:lnTo>
                  <a:pt x="2236627" y="53578"/>
                </a:lnTo>
                <a:lnTo>
                  <a:pt x="2279724" y="53578"/>
                </a:lnTo>
                <a:lnTo>
                  <a:pt x="2317069" y="53578"/>
                </a:lnTo>
                <a:lnTo>
                  <a:pt x="2353340" y="53578"/>
                </a:lnTo>
                <a:lnTo>
                  <a:pt x="2395808" y="53578"/>
                </a:lnTo>
                <a:lnTo>
                  <a:pt x="2432501" y="53578"/>
                </a:lnTo>
                <a:lnTo>
                  <a:pt x="2476309" y="53578"/>
                </a:lnTo>
                <a:lnTo>
                  <a:pt x="2513608" y="53578"/>
                </a:lnTo>
                <a:lnTo>
                  <a:pt x="2556565" y="54570"/>
                </a:lnTo>
                <a:lnTo>
                  <a:pt x="2601200" y="61267"/>
                </a:lnTo>
                <a:lnTo>
                  <a:pt x="2645675" y="64991"/>
                </a:lnTo>
                <a:lnTo>
                  <a:pt x="2686093" y="70164"/>
                </a:lnTo>
                <a:lnTo>
                  <a:pt x="2729970" y="73916"/>
                </a:lnTo>
                <a:lnTo>
                  <a:pt x="2769662" y="79094"/>
                </a:lnTo>
                <a:lnTo>
                  <a:pt x="2810758" y="80200"/>
                </a:lnTo>
                <a:lnTo>
                  <a:pt x="2850111" y="80335"/>
                </a:lnTo>
                <a:lnTo>
                  <a:pt x="2890260" y="81353"/>
                </a:lnTo>
                <a:lnTo>
                  <a:pt x="2932228" y="88055"/>
                </a:lnTo>
                <a:lnTo>
                  <a:pt x="2965771" y="88929"/>
                </a:lnTo>
                <a:lnTo>
                  <a:pt x="3007291" y="89224"/>
                </a:lnTo>
                <a:lnTo>
                  <a:pt x="3049447" y="89282"/>
                </a:lnTo>
                <a:lnTo>
                  <a:pt x="3085278" y="89293"/>
                </a:lnTo>
                <a:lnTo>
                  <a:pt x="3119312" y="89297"/>
                </a:lnTo>
                <a:lnTo>
                  <a:pt x="3157903" y="84557"/>
                </a:lnTo>
                <a:lnTo>
                  <a:pt x="3199730" y="81196"/>
                </a:lnTo>
                <a:lnTo>
                  <a:pt x="3241593" y="80613"/>
                </a:lnTo>
                <a:lnTo>
                  <a:pt x="3281268" y="80416"/>
                </a:lnTo>
                <a:lnTo>
                  <a:pt x="3304779" y="77736"/>
                </a:lnTo>
                <a:lnTo>
                  <a:pt x="3348870" y="72683"/>
                </a:lnTo>
                <a:lnTo>
                  <a:pt x="3393078" y="71683"/>
                </a:lnTo>
                <a:lnTo>
                  <a:pt x="3431284" y="71511"/>
                </a:lnTo>
                <a:lnTo>
                  <a:pt x="3469220" y="71452"/>
                </a:lnTo>
                <a:lnTo>
                  <a:pt x="3505597" y="71440"/>
                </a:lnTo>
                <a:lnTo>
                  <a:pt x="3539718" y="71438"/>
                </a:lnTo>
                <a:lnTo>
                  <a:pt x="3580561" y="71438"/>
                </a:lnTo>
                <a:lnTo>
                  <a:pt x="3623905" y="71438"/>
                </a:lnTo>
                <a:lnTo>
                  <a:pt x="3665861" y="70446"/>
                </a:lnTo>
                <a:lnTo>
                  <a:pt x="3705234"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33311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1.4-02b</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Here we assume that client hosts send requests for files directly to the server (caches are not used or off in this case). What is the maximum rate at which the server can deliver data to a single client if we assume no other clients are making requests?</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Server can send at the max of the bottleneck link bandwidth </a:t>
            </a:r>
            <a:r>
              <a:rPr lang="en-US" dirty="0">
                <a:solidFill>
                  <a:srgbClr val="FF0000"/>
                </a:solidFill>
              </a:rPr>
              <a:t>min(100/2 Mbps, 50 Mbps, 1 Gbps) = 50 Mbps</a:t>
            </a:r>
            <a:r>
              <a:rPr lang="en-US" dirty="0"/>
              <a:t>, since the top link is shared and the other two links are separate for each client and not shared. </a:t>
            </a:r>
          </a:p>
          <a:p>
            <a:r>
              <a:rPr lang="en-US" dirty="0"/>
              <a:t>Suppose we had 10 clients on the bottom, then the bottleneck link bandwidth min(100/10 Mbps, 50 Mbps, 1 Gbps) = 10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2B5385B-47A2-407F-9A96-AB008940D5EA}"/>
                  </a:ext>
                </a:extLst>
              </p14:cNvPr>
              <p14:cNvContentPartPr/>
              <p14:nvPr/>
            </p14:nvContentPartPr>
            <p14:xfrm>
              <a:off x="10362872" y="4090257"/>
              <a:ext cx="360" cy="360"/>
            </p14:xfrm>
          </p:contentPart>
        </mc:Choice>
        <mc:Fallback xmlns="">
          <p:pic>
            <p:nvPicPr>
              <p:cNvPr id="10" name="Ink 9">
                <a:extLst>
                  <a:ext uri="{FF2B5EF4-FFF2-40B4-BE49-F238E27FC236}">
                    <a16:creationId xmlns:a16="http://schemas.microsoft.com/office/drawing/2014/main" id="{02B5385B-47A2-407F-9A96-AB008940D5EA}"/>
                  </a:ext>
                </a:extLst>
              </p:cNvPr>
              <p:cNvPicPr/>
              <p:nvPr/>
            </p:nvPicPr>
            <p:blipFill>
              <a:blip r:embed="rId3"/>
              <a:stretch>
                <a:fillRect/>
              </a:stretch>
            </p:blipFill>
            <p:spPr>
              <a:xfrm>
                <a:off x="10353872" y="4081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19D54D-671C-4AB5-A362-1CB69A62F2E5}"/>
                  </a:ext>
                </a:extLst>
              </p14:cNvPr>
              <p14:cNvContentPartPr/>
              <p14:nvPr/>
            </p14:nvContentPartPr>
            <p14:xfrm>
              <a:off x="9897752" y="4138497"/>
              <a:ext cx="360" cy="360"/>
            </p14:xfrm>
          </p:contentPart>
        </mc:Choice>
        <mc:Fallback xmlns="">
          <p:pic>
            <p:nvPicPr>
              <p:cNvPr id="11" name="Ink 10">
                <a:extLst>
                  <a:ext uri="{FF2B5EF4-FFF2-40B4-BE49-F238E27FC236}">
                    <a16:creationId xmlns:a16="http://schemas.microsoft.com/office/drawing/2014/main" id="{C919D54D-671C-4AB5-A362-1CB69A62F2E5}"/>
                  </a:ext>
                </a:extLst>
              </p:cNvPr>
              <p:cNvPicPr/>
              <p:nvPr/>
            </p:nvPicPr>
            <p:blipFill>
              <a:blip r:embed="rId3"/>
              <a:stretch>
                <a:fillRect/>
              </a:stretch>
            </p:blipFill>
            <p:spPr>
              <a:xfrm>
                <a:off x="9889112" y="4129857"/>
                <a:ext cx="18000" cy="18000"/>
              </a:xfrm>
              <a:prstGeom prst="rect">
                <a:avLst/>
              </a:prstGeom>
            </p:spPr>
          </p:pic>
        </mc:Fallback>
      </mc:AlternateContent>
    </p:spTree>
    <p:extLst>
      <p:ext uri="{BB962C8B-B14F-4D97-AF65-F5344CB8AC3E}">
        <p14:creationId xmlns:p14="http://schemas.microsoft.com/office/powerpoint/2010/main" val="7615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943F-85C3-6E36-25D1-4EF0E81DAC5C}"/>
              </a:ext>
            </a:extLst>
          </p:cNvPr>
          <p:cNvSpPr>
            <a:spLocks noGrp="1"/>
          </p:cNvSpPr>
          <p:nvPr>
            <p:ph type="title"/>
          </p:nvPr>
        </p:nvSpPr>
        <p:spPr/>
        <p:txBody>
          <a:bodyPr/>
          <a:lstStyle/>
          <a:p>
            <a:r>
              <a:rPr lang="en-GB" dirty="0"/>
              <a:t>Question </a:t>
            </a:r>
            <a:r>
              <a:rPr lang="en-SE" dirty="0"/>
              <a:t>1.3-1 </a:t>
            </a:r>
            <a:r>
              <a:rPr lang="en-GB" dirty="0"/>
              <a:t>1.3-3</a:t>
            </a:r>
            <a:endParaRPr lang="en-SE" dirty="0"/>
          </a:p>
        </p:txBody>
      </p:sp>
      <p:sp>
        <p:nvSpPr>
          <p:cNvPr id="3" name="Content Placeholder 2">
            <a:extLst>
              <a:ext uri="{FF2B5EF4-FFF2-40B4-BE49-F238E27FC236}">
                <a16:creationId xmlns:a16="http://schemas.microsoft.com/office/drawing/2014/main" id="{B16D177B-5E98-3815-35EC-E6A32EBBA738}"/>
              </a:ext>
            </a:extLst>
          </p:cNvPr>
          <p:cNvSpPr>
            <a:spLocks noGrp="1"/>
          </p:cNvSpPr>
          <p:nvPr>
            <p:ph sz="half" idx="1"/>
          </p:nvPr>
        </p:nvSpPr>
        <p:spPr/>
        <p:txBody>
          <a:bodyPr>
            <a:normAutofit fontScale="85000" lnSpcReduction="20000"/>
          </a:bodyPr>
          <a:lstStyle/>
          <a:p>
            <a:r>
              <a:rPr lang="en-GB" dirty="0"/>
              <a:t>1.3-1 Routing versus forwarding.  Choose one of the following two definitions that makes the correct distinction between routing versus forwarding.</a:t>
            </a:r>
          </a:p>
          <a:p>
            <a:r>
              <a:rPr lang="en-US" altLang="zh-CN" dirty="0"/>
              <a:t>ANS</a:t>
            </a:r>
            <a:r>
              <a:rPr lang="en-GB" altLang="zh-CN" dirty="0"/>
              <a:t>: Forwarding is the local action of moving arriving packets from router’s input link to appropriate router output link, while routing is the global action of determining the source-destination paths taken by packets.</a:t>
            </a:r>
            <a:endParaRPr lang="en-SE" dirty="0"/>
          </a:p>
        </p:txBody>
      </p:sp>
      <p:sp>
        <p:nvSpPr>
          <p:cNvPr id="4" name="Content Placeholder 3">
            <a:extLst>
              <a:ext uri="{FF2B5EF4-FFF2-40B4-BE49-F238E27FC236}">
                <a16:creationId xmlns:a16="http://schemas.microsoft.com/office/drawing/2014/main" id="{2B774355-9AB9-F1DF-3D9F-A92C1E9E5325}"/>
              </a:ext>
            </a:extLst>
          </p:cNvPr>
          <p:cNvSpPr>
            <a:spLocks noGrp="1"/>
          </p:cNvSpPr>
          <p:nvPr>
            <p:ph sz="half" idx="2"/>
          </p:nvPr>
        </p:nvSpPr>
        <p:spPr/>
        <p:txBody>
          <a:bodyPr>
            <a:normAutofit fontScale="85000" lnSpcReduction="20000"/>
          </a:bodyPr>
          <a:lstStyle/>
          <a:p>
            <a:r>
              <a:rPr lang="en-GB" dirty="0"/>
              <a:t>1.3-3 Packet switching versus circuit switching (2).  Which of the characteristics below are associated with the technique of circuit switching? Select all correct answers. [Hint: more than one of the answers is correct].</a:t>
            </a:r>
          </a:p>
          <a:p>
            <a:r>
              <a:rPr lang="en-GB" dirty="0"/>
              <a:t>ANS: Reserves resources needed for a call from source to destination.</a:t>
            </a:r>
          </a:p>
          <a:p>
            <a:r>
              <a:rPr lang="en-GB" dirty="0"/>
              <a:t>Frequency Division Multiplexing (FDM) and Time Division Multiplexing (TDM) are two approaches for implementing this technique.</a:t>
            </a:r>
            <a:endParaRPr lang="en-SE" dirty="0"/>
          </a:p>
        </p:txBody>
      </p:sp>
      <p:sp>
        <p:nvSpPr>
          <p:cNvPr id="5" name="Slide Number Placeholder 4">
            <a:extLst>
              <a:ext uri="{FF2B5EF4-FFF2-40B4-BE49-F238E27FC236}">
                <a16:creationId xmlns:a16="http://schemas.microsoft.com/office/drawing/2014/main" id="{CE2C3750-143B-D703-29CA-B14B13D858EB}"/>
              </a:ext>
            </a:extLst>
          </p:cNvPr>
          <p:cNvSpPr>
            <a:spLocks noGrp="1"/>
          </p:cNvSpPr>
          <p:nvPr>
            <p:ph type="sldNum" sz="quarter" idx="4"/>
          </p:nvPr>
        </p:nvSpPr>
        <p:spPr/>
        <p:txBody>
          <a:bodyPr/>
          <a:lstStyle/>
          <a:p>
            <a:r>
              <a:rPr lang="en-US"/>
              <a:t>Introduction: 1-</a:t>
            </a:r>
            <a:fld id="{C4204591-24BD-A542-B9D5-F8D8A88D2FEE}" type="slidenum">
              <a:rPr lang="en-US" smtClean="0"/>
              <a:pPr/>
              <a:t>2</a:t>
            </a:fld>
            <a:endParaRPr lang="en-US" dirty="0"/>
          </a:p>
        </p:txBody>
      </p:sp>
    </p:spTree>
    <p:extLst>
      <p:ext uri="{BB962C8B-B14F-4D97-AF65-F5344CB8AC3E}">
        <p14:creationId xmlns:p14="http://schemas.microsoft.com/office/powerpoint/2010/main" val="208970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1.4-02c</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Again we assume only one active client but in this case the caches are on and behave like HTTP caches. A client’s HTTP GET is always first directed to its local cache. 60% of the requests can be satisfied by the local cache. What is the average rate at which the client can receive data in this case?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 Mbps, 50 Mbps, 1Gbps) = 50 </a:t>
            </a:r>
            <a:r>
              <a:rPr lang="en-US" dirty="0" err="1">
                <a:solidFill>
                  <a:srgbClr val="FF0000"/>
                </a:solidFill>
              </a:rPr>
              <a:t>Mpbs</a:t>
            </a:r>
            <a:r>
              <a:rPr lang="en-US" dirty="0"/>
              <a:t>. </a:t>
            </a:r>
          </a:p>
          <a:p>
            <a:pPr lvl="1"/>
            <a:r>
              <a:rPr lang="en-US" dirty="0"/>
              <a:t>Since we assume only one active client, we do not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20</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5A849A2-D16F-4DD3-8C57-E61F0B9697A3}"/>
                  </a:ext>
                </a:extLst>
              </p14:cNvPr>
              <p14:cNvContentPartPr/>
              <p14:nvPr/>
            </p14:nvContentPartPr>
            <p14:xfrm>
              <a:off x="9929792" y="5277177"/>
              <a:ext cx="360" cy="360"/>
            </p14:xfrm>
          </p:contentPart>
        </mc:Choice>
        <mc:Fallback xmlns="">
          <p:pic>
            <p:nvPicPr>
              <p:cNvPr id="10" name="Ink 9">
                <a:extLst>
                  <a:ext uri="{FF2B5EF4-FFF2-40B4-BE49-F238E27FC236}">
                    <a16:creationId xmlns:a16="http://schemas.microsoft.com/office/drawing/2014/main" id="{65A849A2-D16F-4DD3-8C57-E61F0B9697A3}"/>
                  </a:ext>
                </a:extLst>
              </p:cNvPr>
              <p:cNvPicPr/>
              <p:nvPr/>
            </p:nvPicPr>
            <p:blipFill>
              <a:blip r:embed="rId3"/>
              <a:stretch>
                <a:fillRect/>
              </a:stretch>
            </p:blipFill>
            <p:spPr>
              <a:xfrm>
                <a:off x="9921152" y="5268537"/>
                <a:ext cx="18000" cy="18000"/>
              </a:xfrm>
              <a:prstGeom prst="rect">
                <a:avLst/>
              </a:prstGeom>
            </p:spPr>
          </p:pic>
        </mc:Fallback>
      </mc:AlternateContent>
    </p:spTree>
    <p:extLst>
      <p:ext uri="{BB962C8B-B14F-4D97-AF65-F5344CB8AC3E}">
        <p14:creationId xmlns:p14="http://schemas.microsoft.com/office/powerpoint/2010/main" val="145543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1.4-02d</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Now clients in both LANs are active and the both caches are on. 60% of the requests can be satisfied by the local caches. What is the average rate at which each client can receive data?</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(100/2 Mbps, 50 Mbps, 1Gbps) = 50 </a:t>
            </a:r>
            <a:r>
              <a:rPr lang="en-US" dirty="0" err="1">
                <a:solidFill>
                  <a:srgbClr val="FF0000"/>
                </a:solidFill>
              </a:rPr>
              <a:t>Mpbs</a:t>
            </a:r>
            <a:r>
              <a:rPr lang="en-US" dirty="0"/>
              <a:t>. </a:t>
            </a:r>
          </a:p>
          <a:p>
            <a:pPr lvl="1"/>
            <a:r>
              <a:rPr lang="en-US" dirty="0"/>
              <a:t>Since we both clients are active, we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21</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7869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r>
              <a:rPr lang="en-US" altLang="en-US" sz="4400" dirty="0">
                <a:ea typeface="ＭＳ Ｐゴシック" panose="020B0600070205080204" pitchFamily="34" charset="-128"/>
              </a:rPr>
              <a:t>Client/server socket interaction: TCP</a:t>
            </a:r>
          </a:p>
        </p:txBody>
      </p:sp>
      <p:sp>
        <p:nvSpPr>
          <p:cNvPr id="60" name="Text Box 22">
            <a:extLst>
              <a:ext uri="{FF2B5EF4-FFF2-40B4-BE49-F238E27FC236}">
                <a16:creationId xmlns:a16="http://schemas.microsoft.com/office/drawing/2014/main" id="{BA5A099E-C76D-334B-B273-AED0342E41BB}"/>
              </a:ext>
            </a:extLst>
          </p:cNvPr>
          <p:cNvSpPr txBox="1">
            <a:spLocks noChangeArrowheads="1"/>
          </p:cNvSpPr>
          <p:nvPr/>
        </p:nvSpPr>
        <p:spPr bwMode="auto">
          <a:xfrm>
            <a:off x="2435141" y="1421154"/>
            <a:ext cx="31073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server</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(running on hostid)</a:t>
            </a:r>
          </a:p>
        </p:txBody>
      </p:sp>
      <p:sp>
        <p:nvSpPr>
          <p:cNvPr id="61" name="Text Box 23">
            <a:extLst>
              <a:ext uri="{FF2B5EF4-FFF2-40B4-BE49-F238E27FC236}">
                <a16:creationId xmlns:a16="http://schemas.microsoft.com/office/drawing/2014/main" id="{2C0B647E-1C2C-574A-86D4-A8DBF242771B}"/>
              </a:ext>
            </a:extLst>
          </p:cNvPr>
          <p:cNvSpPr txBox="1">
            <a:spLocks noChangeArrowheads="1"/>
          </p:cNvSpPr>
          <p:nvPr/>
        </p:nvSpPr>
        <p:spPr bwMode="auto">
          <a:xfrm>
            <a:off x="6840313" y="1416392"/>
            <a:ext cx="11010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client</a:t>
            </a:r>
          </a:p>
        </p:txBody>
      </p:sp>
      <p:grpSp>
        <p:nvGrpSpPr>
          <p:cNvPr id="64" name="Group 34">
            <a:extLst>
              <a:ext uri="{FF2B5EF4-FFF2-40B4-BE49-F238E27FC236}">
                <a16:creationId xmlns:a16="http://schemas.microsoft.com/office/drawing/2014/main" id="{B18363F5-9DA8-C844-9FF5-8607E23ECAE0}"/>
              </a:ext>
            </a:extLst>
          </p:cNvPr>
          <p:cNvGrpSpPr>
            <a:grpSpLocks/>
          </p:cNvGrpSpPr>
          <p:nvPr/>
        </p:nvGrpSpPr>
        <p:grpSpPr bwMode="auto">
          <a:xfrm>
            <a:off x="1947735" y="1365879"/>
            <a:ext cx="422275" cy="685800"/>
            <a:chOff x="4140" y="429"/>
            <a:chExt cx="1425" cy="2396"/>
          </a:xfrm>
        </p:grpSpPr>
        <p:sp>
          <p:nvSpPr>
            <p:cNvPr id="65" name="Freeform 35">
              <a:extLst>
                <a:ext uri="{FF2B5EF4-FFF2-40B4-BE49-F238E27FC236}">
                  <a16:creationId xmlns:a16="http://schemas.microsoft.com/office/drawing/2014/main" id="{0528A8CB-65E5-964D-B654-85E03FD18B51}"/>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36">
              <a:extLst>
                <a:ext uri="{FF2B5EF4-FFF2-40B4-BE49-F238E27FC236}">
                  <a16:creationId xmlns:a16="http://schemas.microsoft.com/office/drawing/2014/main" id="{6E84855E-322D-B04A-A7A9-4DC0337256CF}"/>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7" name="Freeform 37">
              <a:extLst>
                <a:ext uri="{FF2B5EF4-FFF2-40B4-BE49-F238E27FC236}">
                  <a16:creationId xmlns:a16="http://schemas.microsoft.com/office/drawing/2014/main" id="{0DE429C7-30A9-C04A-A526-765AC5EAA18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Freeform 38">
              <a:extLst>
                <a:ext uri="{FF2B5EF4-FFF2-40B4-BE49-F238E27FC236}">
                  <a16:creationId xmlns:a16="http://schemas.microsoft.com/office/drawing/2014/main" id="{DF53DCF7-7CCE-A14D-89D6-6AAAE8C142FA}"/>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Rectangle 39">
              <a:extLst>
                <a:ext uri="{FF2B5EF4-FFF2-40B4-BE49-F238E27FC236}">
                  <a16:creationId xmlns:a16="http://schemas.microsoft.com/office/drawing/2014/main" id="{FCF7FE3C-7CB1-1949-80FD-5DEB7C2DF81F}"/>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0" name="Group 40">
              <a:extLst>
                <a:ext uri="{FF2B5EF4-FFF2-40B4-BE49-F238E27FC236}">
                  <a16:creationId xmlns:a16="http://schemas.microsoft.com/office/drawing/2014/main" id="{9EA93011-9988-1C46-8FFD-C704F4A48C93}"/>
                </a:ext>
              </a:extLst>
            </p:cNvPr>
            <p:cNvGrpSpPr>
              <a:grpSpLocks/>
            </p:cNvGrpSpPr>
            <p:nvPr/>
          </p:nvGrpSpPr>
          <p:grpSpPr bwMode="auto">
            <a:xfrm>
              <a:off x="4749" y="668"/>
              <a:ext cx="581" cy="145"/>
              <a:chOff x="614" y="2568"/>
              <a:chExt cx="725" cy="139"/>
            </a:xfrm>
          </p:grpSpPr>
          <p:sp>
            <p:nvSpPr>
              <p:cNvPr id="95" name="AutoShape 41">
                <a:extLst>
                  <a:ext uri="{FF2B5EF4-FFF2-40B4-BE49-F238E27FC236}">
                    <a16:creationId xmlns:a16="http://schemas.microsoft.com/office/drawing/2014/main" id="{79ABB3C1-EE56-6F45-9499-45BC8012910B}"/>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6" name="AutoShape 42">
                <a:extLst>
                  <a:ext uri="{FF2B5EF4-FFF2-40B4-BE49-F238E27FC236}">
                    <a16:creationId xmlns:a16="http://schemas.microsoft.com/office/drawing/2014/main" id="{3CE416CE-22C1-B44C-A8BC-DD8D49FA16E5}"/>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1" name="Rectangle 43">
              <a:extLst>
                <a:ext uri="{FF2B5EF4-FFF2-40B4-BE49-F238E27FC236}">
                  <a16:creationId xmlns:a16="http://schemas.microsoft.com/office/drawing/2014/main" id="{E9AF4519-635B-C444-AD0B-889732CA4F5A}"/>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2" name="Group 44">
              <a:extLst>
                <a:ext uri="{FF2B5EF4-FFF2-40B4-BE49-F238E27FC236}">
                  <a16:creationId xmlns:a16="http://schemas.microsoft.com/office/drawing/2014/main" id="{AE3F7048-2B7F-8146-8234-207ED13E9021}"/>
                </a:ext>
              </a:extLst>
            </p:cNvPr>
            <p:cNvGrpSpPr>
              <a:grpSpLocks/>
            </p:cNvGrpSpPr>
            <p:nvPr/>
          </p:nvGrpSpPr>
          <p:grpSpPr bwMode="auto">
            <a:xfrm>
              <a:off x="4747" y="994"/>
              <a:ext cx="581" cy="134"/>
              <a:chOff x="614" y="2568"/>
              <a:chExt cx="725" cy="139"/>
            </a:xfrm>
          </p:grpSpPr>
          <p:sp>
            <p:nvSpPr>
              <p:cNvPr id="93" name="AutoShape 45">
                <a:extLst>
                  <a:ext uri="{FF2B5EF4-FFF2-40B4-BE49-F238E27FC236}">
                    <a16:creationId xmlns:a16="http://schemas.microsoft.com/office/drawing/2014/main" id="{53908CFC-D723-4742-8456-2D30C66E3524}"/>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4" name="AutoShape 46">
                <a:extLst>
                  <a:ext uri="{FF2B5EF4-FFF2-40B4-BE49-F238E27FC236}">
                    <a16:creationId xmlns:a16="http://schemas.microsoft.com/office/drawing/2014/main" id="{3A7947BE-FF10-9D41-9767-56A9F87FC393}"/>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3" name="Rectangle 47">
              <a:extLst>
                <a:ext uri="{FF2B5EF4-FFF2-40B4-BE49-F238E27FC236}">
                  <a16:creationId xmlns:a16="http://schemas.microsoft.com/office/drawing/2014/main" id="{A116F8BE-CE6D-0046-BBDF-ED91EC563CE1}"/>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4" name="Rectangle 48">
              <a:extLst>
                <a:ext uri="{FF2B5EF4-FFF2-40B4-BE49-F238E27FC236}">
                  <a16:creationId xmlns:a16="http://schemas.microsoft.com/office/drawing/2014/main" id="{EDDDAA43-84E9-5649-B997-CD32383C8A23}"/>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5" name="Group 49">
              <a:extLst>
                <a:ext uri="{FF2B5EF4-FFF2-40B4-BE49-F238E27FC236}">
                  <a16:creationId xmlns:a16="http://schemas.microsoft.com/office/drawing/2014/main" id="{ED22CCB4-0F75-C14E-8FF6-F0FB9D3FC9FC}"/>
                </a:ext>
              </a:extLst>
            </p:cNvPr>
            <p:cNvGrpSpPr>
              <a:grpSpLocks/>
            </p:cNvGrpSpPr>
            <p:nvPr/>
          </p:nvGrpSpPr>
          <p:grpSpPr bwMode="auto">
            <a:xfrm>
              <a:off x="4735" y="1627"/>
              <a:ext cx="582" cy="151"/>
              <a:chOff x="614" y="2568"/>
              <a:chExt cx="725" cy="139"/>
            </a:xfrm>
          </p:grpSpPr>
          <p:sp>
            <p:nvSpPr>
              <p:cNvPr id="91" name="AutoShape 50">
                <a:extLst>
                  <a:ext uri="{FF2B5EF4-FFF2-40B4-BE49-F238E27FC236}">
                    <a16:creationId xmlns:a16="http://schemas.microsoft.com/office/drawing/2014/main" id="{23A963E3-E563-8243-8CD5-AD41B731D0B3}"/>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2" name="AutoShape 51">
                <a:extLst>
                  <a:ext uri="{FF2B5EF4-FFF2-40B4-BE49-F238E27FC236}">
                    <a16:creationId xmlns:a16="http://schemas.microsoft.com/office/drawing/2014/main" id="{3CDFE710-0763-8B45-AFC8-16BE12CABF0C}"/>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6" name="Freeform 52">
              <a:extLst>
                <a:ext uri="{FF2B5EF4-FFF2-40B4-BE49-F238E27FC236}">
                  <a16:creationId xmlns:a16="http://schemas.microsoft.com/office/drawing/2014/main" id="{DFF03B02-CD58-954F-8277-362C27F82A3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7" name="Group 53">
              <a:extLst>
                <a:ext uri="{FF2B5EF4-FFF2-40B4-BE49-F238E27FC236}">
                  <a16:creationId xmlns:a16="http://schemas.microsoft.com/office/drawing/2014/main" id="{3E689C5E-F98B-8049-943E-5C1ACD1083B3}"/>
                </a:ext>
              </a:extLst>
            </p:cNvPr>
            <p:cNvGrpSpPr>
              <a:grpSpLocks/>
            </p:cNvGrpSpPr>
            <p:nvPr/>
          </p:nvGrpSpPr>
          <p:grpSpPr bwMode="auto">
            <a:xfrm>
              <a:off x="4739" y="1327"/>
              <a:ext cx="582" cy="139"/>
              <a:chOff x="614" y="2568"/>
              <a:chExt cx="725" cy="139"/>
            </a:xfrm>
          </p:grpSpPr>
          <p:sp>
            <p:nvSpPr>
              <p:cNvPr id="89" name="AutoShape 54">
                <a:extLst>
                  <a:ext uri="{FF2B5EF4-FFF2-40B4-BE49-F238E27FC236}">
                    <a16:creationId xmlns:a16="http://schemas.microsoft.com/office/drawing/2014/main" id="{6761E2B1-103D-4445-A2AE-88446D2628E6}"/>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0" name="AutoShape 55">
                <a:extLst>
                  <a:ext uri="{FF2B5EF4-FFF2-40B4-BE49-F238E27FC236}">
                    <a16:creationId xmlns:a16="http://schemas.microsoft.com/office/drawing/2014/main" id="{EAB91C60-8F54-7C41-988D-5BE6CF059545}"/>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8" name="Rectangle 56">
              <a:extLst>
                <a:ext uri="{FF2B5EF4-FFF2-40B4-BE49-F238E27FC236}">
                  <a16:creationId xmlns:a16="http://schemas.microsoft.com/office/drawing/2014/main" id="{87AAEB8B-15DB-FF40-9AE1-E4AF827B85B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9" name="Freeform 57">
              <a:extLst>
                <a:ext uri="{FF2B5EF4-FFF2-40B4-BE49-F238E27FC236}">
                  <a16:creationId xmlns:a16="http://schemas.microsoft.com/office/drawing/2014/main" id="{CC9C0288-5815-DA49-8C3D-91F3048A636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58">
              <a:extLst>
                <a:ext uri="{FF2B5EF4-FFF2-40B4-BE49-F238E27FC236}">
                  <a16:creationId xmlns:a16="http://schemas.microsoft.com/office/drawing/2014/main" id="{298D6A78-AAD4-6C42-8184-6B5B0ADD712D}"/>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Oval 59">
              <a:extLst>
                <a:ext uri="{FF2B5EF4-FFF2-40B4-BE49-F238E27FC236}">
                  <a16:creationId xmlns:a16="http://schemas.microsoft.com/office/drawing/2014/main" id="{2C2ADEA9-27C8-8047-B295-9313B8ABB6DD}"/>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Freeform 60">
              <a:extLst>
                <a:ext uri="{FF2B5EF4-FFF2-40B4-BE49-F238E27FC236}">
                  <a16:creationId xmlns:a16="http://schemas.microsoft.com/office/drawing/2014/main" id="{9CAEC79C-34C3-884C-93EA-251A84F70683}"/>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AutoShape 61">
              <a:extLst>
                <a:ext uri="{FF2B5EF4-FFF2-40B4-BE49-F238E27FC236}">
                  <a16:creationId xmlns:a16="http://schemas.microsoft.com/office/drawing/2014/main" id="{36B22FB8-29CC-B041-B349-ADB1A1CF0D5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4" name="AutoShape 62">
              <a:extLst>
                <a:ext uri="{FF2B5EF4-FFF2-40B4-BE49-F238E27FC236}">
                  <a16:creationId xmlns:a16="http://schemas.microsoft.com/office/drawing/2014/main" id="{A568E896-D157-6749-8B5C-38036DCDA9C8}"/>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5" name="Oval 63">
              <a:extLst>
                <a:ext uri="{FF2B5EF4-FFF2-40B4-BE49-F238E27FC236}">
                  <a16:creationId xmlns:a16="http://schemas.microsoft.com/office/drawing/2014/main" id="{76E67DE4-8580-984E-96DB-32AA41DD1301}"/>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6" name="Oval 64">
              <a:extLst>
                <a:ext uri="{FF2B5EF4-FFF2-40B4-BE49-F238E27FC236}">
                  <a16:creationId xmlns:a16="http://schemas.microsoft.com/office/drawing/2014/main" id="{B85D964A-BC7F-0243-8B3C-55498AEBC027}"/>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87" name="Oval 65">
              <a:extLst>
                <a:ext uri="{FF2B5EF4-FFF2-40B4-BE49-F238E27FC236}">
                  <a16:creationId xmlns:a16="http://schemas.microsoft.com/office/drawing/2014/main" id="{1023622E-7290-DB4F-BDFC-4AE5806C35D8}"/>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8" name="Rectangle 66">
              <a:extLst>
                <a:ext uri="{FF2B5EF4-FFF2-40B4-BE49-F238E27FC236}">
                  <a16:creationId xmlns:a16="http://schemas.microsoft.com/office/drawing/2014/main" id="{C404F913-10F9-264F-B4B2-2C47E82E0029}"/>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97" name="Group 67">
            <a:extLst>
              <a:ext uri="{FF2B5EF4-FFF2-40B4-BE49-F238E27FC236}">
                <a16:creationId xmlns:a16="http://schemas.microsoft.com/office/drawing/2014/main" id="{CED85610-CD29-5E4F-BB21-F275B7666450}"/>
              </a:ext>
            </a:extLst>
          </p:cNvPr>
          <p:cNvGrpSpPr>
            <a:grpSpLocks/>
          </p:cNvGrpSpPr>
          <p:nvPr/>
        </p:nvGrpSpPr>
        <p:grpSpPr bwMode="auto">
          <a:xfrm>
            <a:off x="7841666" y="1346443"/>
            <a:ext cx="742950" cy="742950"/>
            <a:chOff x="-44" y="1473"/>
            <a:chExt cx="981" cy="1105"/>
          </a:xfrm>
        </p:grpSpPr>
        <p:pic>
          <p:nvPicPr>
            <p:cNvPr id="98" name="Picture 68" descr="desktop_computer_stylized_medium">
              <a:extLst>
                <a:ext uri="{FF2B5EF4-FFF2-40B4-BE49-F238E27FC236}">
                  <a16:creationId xmlns:a16="http://schemas.microsoft.com/office/drawing/2014/main" id="{1830ACA4-0FBE-1142-BE23-D05178A5F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69">
              <a:extLst>
                <a:ext uri="{FF2B5EF4-FFF2-40B4-BE49-F238E27FC236}">
                  <a16:creationId xmlns:a16="http://schemas.microsoft.com/office/drawing/2014/main" id="{E76D0C82-A009-EE46-B2AF-9D042C9D0FC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0" name="Group 3">
            <a:extLst>
              <a:ext uri="{FF2B5EF4-FFF2-40B4-BE49-F238E27FC236}">
                <a16:creationId xmlns:a16="http://schemas.microsoft.com/office/drawing/2014/main" id="{17F245AD-D1C8-1047-B190-F3B9F38A51DA}"/>
              </a:ext>
            </a:extLst>
          </p:cNvPr>
          <p:cNvGrpSpPr>
            <a:grpSpLocks/>
          </p:cNvGrpSpPr>
          <p:nvPr/>
        </p:nvGrpSpPr>
        <p:grpSpPr bwMode="auto">
          <a:xfrm>
            <a:off x="3761300" y="3384960"/>
            <a:ext cx="1931987" cy="930275"/>
            <a:chOff x="827" y="2027"/>
            <a:chExt cx="1217" cy="586"/>
          </a:xfrm>
        </p:grpSpPr>
        <p:sp>
          <p:nvSpPr>
            <p:cNvPr id="101" name="Text Box 4">
              <a:extLst>
                <a:ext uri="{FF2B5EF4-FFF2-40B4-BE49-F238E27FC236}">
                  <a16:creationId xmlns:a16="http://schemas.microsoft.com/office/drawing/2014/main" id="{96ECA07F-984C-9640-8279-02E0C42A59C3}"/>
                </a:ext>
              </a:extLst>
            </p:cNvPr>
            <p:cNvSpPr txBox="1">
              <a:spLocks noChangeArrowheads="1"/>
            </p:cNvSpPr>
            <p:nvPr/>
          </p:nvSpPr>
          <p:spPr bwMode="auto">
            <a:xfrm>
              <a:off x="827" y="2027"/>
              <a:ext cx="10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incoming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connection request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2" name="Text Box 5">
              <a:extLst>
                <a:ext uri="{FF2B5EF4-FFF2-40B4-BE49-F238E27FC236}">
                  <a16:creationId xmlns:a16="http://schemas.microsoft.com/office/drawing/2014/main" id="{3EED45EC-0C3C-CD4F-8B77-F31CC4D8B667}"/>
                </a:ext>
              </a:extLst>
            </p:cNvPr>
            <p:cNvSpPr txBox="1">
              <a:spLocks noChangeArrowheads="1"/>
            </p:cNvSpPr>
            <p:nvPr/>
          </p:nvSpPr>
          <p:spPr bwMode="auto">
            <a:xfrm>
              <a:off x="828" y="2283"/>
              <a:ext cx="1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serverSocket.accept()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3" name="Group 6">
            <a:extLst>
              <a:ext uri="{FF2B5EF4-FFF2-40B4-BE49-F238E27FC236}">
                <a16:creationId xmlns:a16="http://schemas.microsoft.com/office/drawing/2014/main" id="{942F4A59-7245-424D-B343-8B3AE10F149D}"/>
              </a:ext>
            </a:extLst>
          </p:cNvPr>
          <p:cNvGrpSpPr>
            <a:grpSpLocks/>
          </p:cNvGrpSpPr>
          <p:nvPr/>
        </p:nvGrpSpPr>
        <p:grpSpPr bwMode="auto">
          <a:xfrm>
            <a:off x="3742250" y="2145123"/>
            <a:ext cx="2357437" cy="1317625"/>
            <a:chOff x="821" y="1246"/>
            <a:chExt cx="1485" cy="830"/>
          </a:xfrm>
        </p:grpSpPr>
        <p:grpSp>
          <p:nvGrpSpPr>
            <p:cNvPr id="104" name="Group 7">
              <a:extLst>
                <a:ext uri="{FF2B5EF4-FFF2-40B4-BE49-F238E27FC236}">
                  <a16:creationId xmlns:a16="http://schemas.microsoft.com/office/drawing/2014/main" id="{26B7DDA9-00F9-674D-BF38-CB98156F7D42}"/>
                </a:ext>
              </a:extLst>
            </p:cNvPr>
            <p:cNvGrpSpPr>
              <a:grpSpLocks/>
            </p:cNvGrpSpPr>
            <p:nvPr/>
          </p:nvGrpSpPr>
          <p:grpSpPr bwMode="auto">
            <a:xfrm>
              <a:off x="821" y="1246"/>
              <a:ext cx="1485" cy="586"/>
              <a:chOff x="329" y="1270"/>
              <a:chExt cx="1485" cy="586"/>
            </a:xfrm>
          </p:grpSpPr>
          <p:sp>
            <p:nvSpPr>
              <p:cNvPr id="106" name="Text Box 8">
                <a:extLst>
                  <a:ext uri="{FF2B5EF4-FFF2-40B4-BE49-F238E27FC236}">
                    <a16:creationId xmlns:a16="http://schemas.microsoft.com/office/drawing/2014/main" id="{EB10976F-C234-F04E-BDCB-D23AD814269B}"/>
                  </a:ext>
                </a:extLst>
              </p:cNvPr>
              <p:cNvSpPr txBox="1">
                <a:spLocks noChangeArrowheads="1"/>
              </p:cNvSpPr>
              <p:nvPr/>
            </p:nvSpPr>
            <p:spPr bwMode="auto">
              <a:xfrm>
                <a:off x="329" y="1270"/>
                <a:ext cx="121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for incoming request: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7" name="Text Box 9">
                <a:extLst>
                  <a:ext uri="{FF2B5EF4-FFF2-40B4-BE49-F238E27FC236}">
                    <a16:creationId xmlns:a16="http://schemas.microsoft.com/office/drawing/2014/main" id="{FE1C48C3-1411-C842-B695-AE75246E0DFB}"/>
                  </a:ext>
                </a:extLst>
              </p:cNvPr>
              <p:cNvSpPr txBox="1">
                <a:spLocks noChangeArrowheads="1"/>
              </p:cNvSpPr>
              <p:nvPr/>
            </p:nvSpPr>
            <p:spPr bwMode="auto">
              <a:xfrm>
                <a:off x="333" y="1662"/>
                <a:ext cx="14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 = 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05" name="Line 10">
              <a:extLst>
                <a:ext uri="{FF2B5EF4-FFF2-40B4-BE49-F238E27FC236}">
                  <a16:creationId xmlns:a16="http://schemas.microsoft.com/office/drawing/2014/main" id="{EFE8B30D-7531-1F4B-8F1D-2889E2918118}"/>
                </a:ext>
              </a:extLst>
            </p:cNvPr>
            <p:cNvSpPr>
              <a:spLocks noChangeShapeType="1"/>
            </p:cNvSpPr>
            <p:nvPr/>
          </p:nvSpPr>
          <p:spPr bwMode="auto">
            <a:xfrm>
              <a:off x="1284" y="1872"/>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8" name="Group 11">
            <a:extLst>
              <a:ext uri="{FF2B5EF4-FFF2-40B4-BE49-F238E27FC236}">
                <a16:creationId xmlns:a16="http://schemas.microsoft.com/office/drawing/2014/main" id="{ACBB7887-7AB9-1344-A0D2-33A736B32882}"/>
              </a:ext>
            </a:extLst>
          </p:cNvPr>
          <p:cNvGrpSpPr>
            <a:grpSpLocks/>
          </p:cNvGrpSpPr>
          <p:nvPr/>
        </p:nvGrpSpPr>
        <p:grpSpPr bwMode="auto">
          <a:xfrm>
            <a:off x="7539550" y="3389723"/>
            <a:ext cx="2357437" cy="731837"/>
            <a:chOff x="3333" y="1202"/>
            <a:chExt cx="1485" cy="461"/>
          </a:xfrm>
        </p:grpSpPr>
        <p:sp>
          <p:nvSpPr>
            <p:cNvPr id="109" name="Text Box 12">
              <a:extLst>
                <a:ext uri="{FF2B5EF4-FFF2-40B4-BE49-F238E27FC236}">
                  <a16:creationId xmlns:a16="http://schemas.microsoft.com/office/drawing/2014/main" id="{7C40D8E2-34BB-B14D-99EA-EC4D8E46BD6B}"/>
                </a:ext>
              </a:extLst>
            </p:cNvPr>
            <p:cNvSpPr txBox="1">
              <a:spLocks noChangeArrowheads="1"/>
            </p:cNvSpPr>
            <p:nvPr/>
          </p:nvSpPr>
          <p:spPr bwMode="auto">
            <a:xfrm>
              <a:off x="3335" y="1202"/>
              <a:ext cx="14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connect to </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hostid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port=</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Text Box 13">
              <a:extLst>
                <a:ext uri="{FF2B5EF4-FFF2-40B4-BE49-F238E27FC236}">
                  <a16:creationId xmlns:a16="http://schemas.microsoft.com/office/drawing/2014/main" id="{7AB5735E-62F0-3342-99B5-3AA0751455EA}"/>
                </a:ext>
              </a:extLst>
            </p:cNvPr>
            <p:cNvSpPr txBox="1">
              <a:spLocks noChangeArrowheads="1"/>
            </p:cNvSpPr>
            <p:nvPr/>
          </p:nvSpPr>
          <p:spPr bwMode="auto">
            <a:xfrm>
              <a:off x="3333" y="1469"/>
              <a:ext cx="14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 = 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1" name="Group 24">
            <a:extLst>
              <a:ext uri="{FF2B5EF4-FFF2-40B4-BE49-F238E27FC236}">
                <a16:creationId xmlns:a16="http://schemas.microsoft.com/office/drawing/2014/main" id="{EE4290C4-C540-4C43-B98B-8DA5381EA7C7}"/>
              </a:ext>
            </a:extLst>
          </p:cNvPr>
          <p:cNvGrpSpPr>
            <a:grpSpLocks/>
          </p:cNvGrpSpPr>
          <p:nvPr/>
        </p:nvGrpSpPr>
        <p:grpSpPr bwMode="auto">
          <a:xfrm>
            <a:off x="5382137" y="4177123"/>
            <a:ext cx="4062413" cy="1371600"/>
            <a:chOff x="1848" y="2526"/>
            <a:chExt cx="2559" cy="864"/>
          </a:xfrm>
        </p:grpSpPr>
        <p:sp>
          <p:nvSpPr>
            <p:cNvPr id="112" name="Line 25">
              <a:extLst>
                <a:ext uri="{FF2B5EF4-FFF2-40B4-BE49-F238E27FC236}">
                  <a16:creationId xmlns:a16="http://schemas.microsoft.com/office/drawing/2014/main" id="{F96A14E1-46BB-E441-BD29-639D3BF8A83D}"/>
                </a:ext>
              </a:extLst>
            </p:cNvPr>
            <p:cNvSpPr>
              <a:spLocks noChangeShapeType="1"/>
            </p:cNvSpPr>
            <p:nvPr/>
          </p:nvSpPr>
          <p:spPr bwMode="auto">
            <a:xfrm flipH="1">
              <a:off x="3792" y="2964"/>
              <a:ext cx="6" cy="42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3" name="Group 26">
              <a:extLst>
                <a:ext uri="{FF2B5EF4-FFF2-40B4-BE49-F238E27FC236}">
                  <a16:creationId xmlns:a16="http://schemas.microsoft.com/office/drawing/2014/main" id="{5ED3F8AA-60DC-A346-9E5F-E29F6BA4D54A}"/>
                </a:ext>
              </a:extLst>
            </p:cNvPr>
            <p:cNvGrpSpPr>
              <a:grpSpLocks/>
            </p:cNvGrpSpPr>
            <p:nvPr/>
          </p:nvGrpSpPr>
          <p:grpSpPr bwMode="auto">
            <a:xfrm>
              <a:off x="1848" y="2526"/>
              <a:ext cx="2559" cy="516"/>
              <a:chOff x="1848" y="2526"/>
              <a:chExt cx="2559" cy="516"/>
            </a:xfrm>
          </p:grpSpPr>
          <p:sp>
            <p:nvSpPr>
              <p:cNvPr id="114" name="Text Box 27">
                <a:extLst>
                  <a:ext uri="{FF2B5EF4-FFF2-40B4-BE49-F238E27FC236}">
                    <a16:creationId xmlns:a16="http://schemas.microsoft.com/office/drawing/2014/main" id="{8F25CD2B-A067-E44F-BD6A-549F5C3DB540}"/>
                  </a:ext>
                </a:extLst>
              </p:cNvPr>
              <p:cNvSpPr txBox="1">
                <a:spLocks noChangeArrowheads="1"/>
              </p:cNvSpPr>
              <p:nvPr/>
            </p:nvSpPr>
            <p:spPr bwMode="auto">
              <a:xfrm>
                <a:off x="3335" y="2673"/>
                <a:ext cx="10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request using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28">
                <a:extLst>
                  <a:ext uri="{FF2B5EF4-FFF2-40B4-BE49-F238E27FC236}">
                    <a16:creationId xmlns:a16="http://schemas.microsoft.com/office/drawing/2014/main" id="{AD461D4B-E47B-A345-9632-F935FCFBB0F3}"/>
                  </a:ext>
                </a:extLst>
              </p:cNvPr>
              <p:cNvSpPr>
                <a:spLocks noChangeShapeType="1"/>
              </p:cNvSpPr>
              <p:nvPr/>
            </p:nvSpPr>
            <p:spPr bwMode="auto">
              <a:xfrm>
                <a:off x="3792" y="2526"/>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9">
                <a:extLst>
                  <a:ext uri="{FF2B5EF4-FFF2-40B4-BE49-F238E27FC236}">
                    <a16:creationId xmlns:a16="http://schemas.microsoft.com/office/drawing/2014/main" id="{A6330BBE-6EEE-7E44-A9AE-95D14BB594E1}"/>
                  </a:ext>
                </a:extLst>
              </p:cNvPr>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17" name="Group 30">
            <a:extLst>
              <a:ext uri="{FF2B5EF4-FFF2-40B4-BE49-F238E27FC236}">
                <a16:creationId xmlns:a16="http://schemas.microsoft.com/office/drawing/2014/main" id="{C2C60A7C-9F85-CC40-A5F2-4EA4B69999A4}"/>
              </a:ext>
            </a:extLst>
          </p:cNvPr>
          <p:cNvGrpSpPr>
            <a:grpSpLocks/>
          </p:cNvGrpSpPr>
          <p:nvPr/>
        </p:nvGrpSpPr>
        <p:grpSpPr bwMode="auto">
          <a:xfrm>
            <a:off x="3751775" y="4272373"/>
            <a:ext cx="4097337" cy="1490662"/>
            <a:chOff x="821" y="2586"/>
            <a:chExt cx="2581" cy="939"/>
          </a:xfrm>
        </p:grpSpPr>
        <p:sp>
          <p:nvSpPr>
            <p:cNvPr id="118" name="Text Box 31">
              <a:extLst>
                <a:ext uri="{FF2B5EF4-FFF2-40B4-BE49-F238E27FC236}">
                  <a16:creationId xmlns:a16="http://schemas.microsoft.com/office/drawing/2014/main" id="{9B1FDBB8-2D0E-0148-926C-35E78571D5B9}"/>
                </a:ext>
              </a:extLst>
            </p:cNvPr>
            <p:cNvSpPr txBox="1">
              <a:spLocks noChangeArrowheads="1"/>
            </p:cNvSpPr>
            <p:nvPr/>
          </p:nvSpPr>
          <p:spPr bwMode="auto">
            <a:xfrm>
              <a:off x="821" y="2787"/>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request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a:t>
              </a:r>
              <a:r>
                <a:rPr kumimoji="0" lang="en-US" altLang="en-US" sz="14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Text Box 32">
              <a:extLst>
                <a:ext uri="{FF2B5EF4-FFF2-40B4-BE49-F238E27FC236}">
                  <a16:creationId xmlns:a16="http://schemas.microsoft.com/office/drawing/2014/main" id="{E067E97F-BD76-CA4D-8001-FDBBB19C2BDF}"/>
                </a:ext>
              </a:extLst>
            </p:cNvPr>
            <p:cNvSpPr txBox="1">
              <a:spLocks noChangeArrowheads="1"/>
            </p:cNvSpPr>
            <p:nvPr/>
          </p:nvSpPr>
          <p:spPr bwMode="auto">
            <a:xfrm>
              <a:off x="851" y="3195"/>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write reply to</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0" name="Line 33">
              <a:extLst>
                <a:ext uri="{FF2B5EF4-FFF2-40B4-BE49-F238E27FC236}">
                  <a16:creationId xmlns:a16="http://schemas.microsoft.com/office/drawing/2014/main" id="{B80CAF82-B68A-6743-9CBF-29BD445037F4}"/>
                </a:ext>
              </a:extLst>
            </p:cNvPr>
            <p:cNvSpPr>
              <a:spLocks noChangeShapeType="1"/>
            </p:cNvSpPr>
            <p:nvPr/>
          </p:nvSpPr>
          <p:spPr bwMode="auto">
            <a:xfrm>
              <a:off x="1278" y="2586"/>
              <a:ext cx="0" cy="2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34">
              <a:extLst>
                <a:ext uri="{FF2B5EF4-FFF2-40B4-BE49-F238E27FC236}">
                  <a16:creationId xmlns:a16="http://schemas.microsoft.com/office/drawing/2014/main" id="{21022D29-A2BF-2F42-AB7D-DD5736B2CC37}"/>
                </a:ext>
              </a:extLst>
            </p:cNvPr>
            <p:cNvSpPr>
              <a:spLocks noChangeShapeType="1"/>
            </p:cNvSpPr>
            <p:nvPr/>
          </p:nvSpPr>
          <p:spPr bwMode="auto">
            <a:xfrm flipH="1">
              <a:off x="1284" y="3090"/>
              <a:ext cx="6" cy="15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35">
              <a:extLst>
                <a:ext uri="{FF2B5EF4-FFF2-40B4-BE49-F238E27FC236}">
                  <a16:creationId xmlns:a16="http://schemas.microsoft.com/office/drawing/2014/main" id="{82228A3E-396F-244B-822E-ACF1690A6D6A}"/>
                </a:ext>
              </a:extLst>
            </p:cNvPr>
            <p:cNvSpPr>
              <a:spLocks noChangeShapeType="1"/>
            </p:cNvSpPr>
            <p:nvPr/>
          </p:nvSpPr>
          <p:spPr bwMode="auto">
            <a:xfrm>
              <a:off x="1866" y="3306"/>
              <a:ext cx="1536" cy="18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3" name="Group 52">
            <a:extLst>
              <a:ext uri="{FF2B5EF4-FFF2-40B4-BE49-F238E27FC236}">
                <a16:creationId xmlns:a16="http://schemas.microsoft.com/office/drawing/2014/main" id="{DD1A5005-D6A8-DF4C-876E-C0F3D852EBA6}"/>
              </a:ext>
            </a:extLst>
          </p:cNvPr>
          <p:cNvGrpSpPr>
            <a:grpSpLocks/>
          </p:cNvGrpSpPr>
          <p:nvPr/>
        </p:nvGrpSpPr>
        <p:grpSpPr bwMode="auto">
          <a:xfrm>
            <a:off x="5371025" y="3472273"/>
            <a:ext cx="2200275" cy="587375"/>
            <a:chOff x="3043" y="1189"/>
            <a:chExt cx="1386" cy="370"/>
          </a:xfrm>
        </p:grpSpPr>
        <p:sp>
          <p:nvSpPr>
            <p:cNvPr id="124" name="Line 37">
              <a:extLst>
                <a:ext uri="{FF2B5EF4-FFF2-40B4-BE49-F238E27FC236}">
                  <a16:creationId xmlns:a16="http://schemas.microsoft.com/office/drawing/2014/main" id="{81B4F580-1F65-E540-9F46-45075CD5F028}"/>
                </a:ext>
              </a:extLst>
            </p:cNvPr>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Text Box 38">
              <a:extLst>
                <a:ext uri="{FF2B5EF4-FFF2-40B4-BE49-F238E27FC236}">
                  <a16:creationId xmlns:a16="http://schemas.microsoft.com/office/drawing/2014/main" id="{30516E51-0850-1846-9E67-14E9AE0CDEC5}"/>
                </a:ext>
              </a:extLst>
            </p:cNvPr>
            <p:cNvSpPr txBox="1">
              <a:spLocks noChangeArrowheads="1"/>
            </p:cNvSpPr>
            <p:nvPr/>
          </p:nvSpPr>
          <p:spPr bwMode="auto">
            <a:xfrm>
              <a:off x="3106" y="1189"/>
              <a:ext cx="12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TCP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 setup</a:t>
              </a:r>
              <a:endParaRPr kumimoji="0" lang="en-US" altLang="en-US" sz="2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6" name="Group 53">
            <a:extLst>
              <a:ext uri="{FF2B5EF4-FFF2-40B4-BE49-F238E27FC236}">
                <a16:creationId xmlns:a16="http://schemas.microsoft.com/office/drawing/2014/main" id="{76CBC147-BDC3-9B41-973C-967836913ABE}"/>
              </a:ext>
            </a:extLst>
          </p:cNvPr>
          <p:cNvGrpSpPr>
            <a:grpSpLocks/>
          </p:cNvGrpSpPr>
          <p:nvPr/>
        </p:nvGrpSpPr>
        <p:grpSpPr bwMode="auto">
          <a:xfrm>
            <a:off x="3702562" y="4620035"/>
            <a:ext cx="5457825" cy="1954213"/>
            <a:chOff x="832" y="2713"/>
            <a:chExt cx="3438" cy="1231"/>
          </a:xfrm>
        </p:grpSpPr>
        <p:sp>
          <p:nvSpPr>
            <p:cNvPr id="127" name="Text Box 15">
              <a:extLst>
                <a:ext uri="{FF2B5EF4-FFF2-40B4-BE49-F238E27FC236}">
                  <a16:creationId xmlns:a16="http://schemas.microsoft.com/office/drawing/2014/main" id="{BD49C61F-B268-184F-AF89-17A24E5209BA}"/>
                </a:ext>
              </a:extLst>
            </p:cNvPr>
            <p:cNvSpPr txBox="1">
              <a:spLocks noChangeArrowheads="1"/>
            </p:cNvSpPr>
            <p:nvPr/>
          </p:nvSpPr>
          <p:spPr bwMode="auto">
            <a:xfrm>
              <a:off x="867" y="3512"/>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6">
              <a:extLst>
                <a:ext uri="{FF2B5EF4-FFF2-40B4-BE49-F238E27FC236}">
                  <a16:creationId xmlns:a16="http://schemas.microsoft.com/office/drawing/2014/main" id="{2835A62D-1D4C-F44E-B258-9FD622CDE7ED}"/>
                </a:ext>
              </a:extLst>
            </p:cNvPr>
            <p:cNvSpPr>
              <a:spLocks noChangeShapeType="1"/>
            </p:cNvSpPr>
            <p:nvPr/>
          </p:nvSpPr>
          <p:spPr bwMode="auto">
            <a:xfrm>
              <a:off x="1318" y="3437"/>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Freeform 17">
              <a:extLst>
                <a:ext uri="{FF2B5EF4-FFF2-40B4-BE49-F238E27FC236}">
                  <a16:creationId xmlns:a16="http://schemas.microsoft.com/office/drawing/2014/main" id="{196F5095-8EB1-E544-AC83-27077BF9FE26}"/>
                </a:ext>
              </a:extLst>
            </p:cNvPr>
            <p:cNvSpPr>
              <a:spLocks/>
            </p:cNvSpPr>
            <p:nvPr/>
          </p:nvSpPr>
          <p:spPr bwMode="auto">
            <a:xfrm>
              <a:off x="832" y="2713"/>
              <a:ext cx="492" cy="306"/>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0" name="Group 18">
              <a:extLst>
                <a:ext uri="{FF2B5EF4-FFF2-40B4-BE49-F238E27FC236}">
                  <a16:creationId xmlns:a16="http://schemas.microsoft.com/office/drawing/2014/main" id="{F4224D9F-D1DB-8E48-A119-9B3F4C3D1B57}"/>
                </a:ext>
              </a:extLst>
            </p:cNvPr>
            <p:cNvGrpSpPr>
              <a:grpSpLocks/>
            </p:cNvGrpSpPr>
            <p:nvPr/>
          </p:nvGrpSpPr>
          <p:grpSpPr bwMode="auto">
            <a:xfrm>
              <a:off x="3393" y="3248"/>
              <a:ext cx="877" cy="696"/>
              <a:chOff x="3365" y="3375"/>
              <a:chExt cx="877" cy="696"/>
            </a:xfrm>
          </p:grpSpPr>
          <p:sp>
            <p:nvSpPr>
              <p:cNvPr id="131" name="Text Box 19">
                <a:extLst>
                  <a:ext uri="{FF2B5EF4-FFF2-40B4-BE49-F238E27FC236}">
                    <a16:creationId xmlns:a16="http://schemas.microsoft.com/office/drawing/2014/main" id="{F57939D5-24DF-6642-BEE7-6FF967E1DC25}"/>
                  </a:ext>
                </a:extLst>
              </p:cNvPr>
              <p:cNvSpPr txBox="1">
                <a:spLocks noChangeArrowheads="1"/>
              </p:cNvSpPr>
              <p:nvPr/>
            </p:nvSpPr>
            <p:spPr bwMode="auto">
              <a:xfrm>
                <a:off x="3365" y="3375"/>
                <a:ext cx="8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reply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20">
                <a:extLst>
                  <a:ext uri="{FF2B5EF4-FFF2-40B4-BE49-F238E27FC236}">
                    <a16:creationId xmlns:a16="http://schemas.microsoft.com/office/drawing/2014/main" id="{B8D472E2-53BD-364D-B6B9-D8A6525EDD60}"/>
                  </a:ext>
                </a:extLst>
              </p:cNvPr>
              <p:cNvSpPr txBox="1">
                <a:spLocks noChangeArrowheads="1"/>
              </p:cNvSpPr>
              <p:nvPr/>
            </p:nvSpPr>
            <p:spPr bwMode="auto">
              <a:xfrm>
                <a:off x="3389" y="3741"/>
                <a:ext cx="7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21">
                <a:extLst>
                  <a:ext uri="{FF2B5EF4-FFF2-40B4-BE49-F238E27FC236}">
                    <a16:creationId xmlns:a16="http://schemas.microsoft.com/office/drawing/2014/main" id="{92CB88C5-2A25-EE44-A282-4291659B12B1}"/>
                  </a:ext>
                </a:extLst>
              </p:cNvPr>
              <p:cNvSpPr>
                <a:spLocks noChangeShapeType="1"/>
              </p:cNvSpPr>
              <p:nvPr/>
            </p:nvSpPr>
            <p:spPr bwMode="auto">
              <a:xfrm>
                <a:off x="3816" y="3690"/>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4" name="Slide Number Placeholder 2">
            <a:extLst>
              <a:ext uri="{FF2B5EF4-FFF2-40B4-BE49-F238E27FC236}">
                <a16:creationId xmlns:a16="http://schemas.microsoft.com/office/drawing/2014/main" id="{ED1B064B-3835-7243-A075-A2B6E297B732}"/>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22</a:t>
            </a:fld>
            <a:endParaRPr lang="en-US" dirty="0"/>
          </a:p>
        </p:txBody>
      </p:sp>
      <p:sp>
        <p:nvSpPr>
          <p:cNvPr id="2" name="TextBox 1">
            <a:extLst>
              <a:ext uri="{FF2B5EF4-FFF2-40B4-BE49-F238E27FC236}">
                <a16:creationId xmlns:a16="http://schemas.microsoft.com/office/drawing/2014/main" id="{67870A9B-D66A-ED5A-2652-39E85AF28E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0001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dissolve">
                                      <p:cBhvr>
                                        <p:cTn id="17" dur="5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dissolv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123"/>
                                        </p:tgtEl>
                                      </p:cBhvr>
                                    </p:animEffect>
                                    <p:set>
                                      <p:cBhvr>
                                        <p:cTn id="27" dur="1" fill="hold">
                                          <p:stCondLst>
                                            <p:cond delay="499"/>
                                          </p:stCondLst>
                                        </p:cTn>
                                        <p:tgtEl>
                                          <p:spTgt spid="123"/>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dissolve">
                                      <p:cBhvr>
                                        <p:cTn id="30" dur="500"/>
                                        <p:tgtEl>
                                          <p:spTgt spid="1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dissolve">
                                      <p:cBhvr>
                                        <p:cTn id="35" dur="500"/>
                                        <p:tgtEl>
                                          <p:spTgt spid="1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dissolve">
                                      <p:cBhvr>
                                        <p:cTn id="4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client</a:t>
            </a:r>
            <a:endParaRPr lang="en-US" altLang="en-US" sz="5400" dirty="0">
              <a:solidFill>
                <a:srgbClr val="000099"/>
              </a:solidFill>
              <a:ea typeface="ＭＳ Ｐゴシック" panose="020B0600070205080204" pitchFamily="34" charset="-128"/>
              <a:cs typeface="+mn-cs"/>
            </a:endParaRPr>
          </a:p>
        </p:txBody>
      </p:sp>
      <p:sp>
        <p:nvSpPr>
          <p:cNvPr id="25" name="TextBox 1">
            <a:extLst>
              <a:ext uri="{FF2B5EF4-FFF2-40B4-BE49-F238E27FC236}">
                <a16:creationId xmlns:a16="http://schemas.microsoft.com/office/drawing/2014/main" id="{32242A8E-B3CB-194E-B2B0-D62D05F9481B}"/>
              </a:ext>
            </a:extLst>
          </p:cNvPr>
          <p:cNvSpPr txBox="1">
            <a:spLocks noChangeArrowheads="1"/>
          </p:cNvSpPr>
          <p:nvPr/>
        </p:nvSpPr>
        <p:spPr bwMode="auto">
          <a:xfrm>
            <a:off x="5153332" y="2021516"/>
            <a:ext cx="5878982" cy="365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from socket import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serverName = '</a:t>
            </a:r>
            <a:r>
              <a:rPr kumimoji="0" lang="en-US" altLang="ja-JP"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servername'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serverPort = 12000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 = socket(AF_INET, SOCK_STREAM)</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clientSocket.connect((serverName,serverPort))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sentence = input('Input lowercase sentence:')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clientSocket.send(sentence.encode())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 = clientSocket.recv(1024)</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 ('From Server:', modifiedSentence.decode())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clientSocket.close()</a:t>
            </a:r>
          </a:p>
        </p:txBody>
      </p:sp>
      <p:sp>
        <p:nvSpPr>
          <p:cNvPr id="26" name="TextBox 2">
            <a:extLst>
              <a:ext uri="{FF2B5EF4-FFF2-40B4-BE49-F238E27FC236}">
                <a16:creationId xmlns:a16="http://schemas.microsoft.com/office/drawing/2014/main" id="{CB8056E7-3F65-9A48-BB93-0E9B6178A6FA}"/>
              </a:ext>
            </a:extLst>
          </p:cNvPr>
          <p:cNvSpPr txBox="1">
            <a:spLocks noChangeArrowheads="1"/>
          </p:cNvSpPr>
          <p:nvPr/>
        </p:nvSpPr>
        <p:spPr bwMode="auto">
          <a:xfrm>
            <a:off x="5166032" y="1538916"/>
            <a:ext cx="270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TCPClient</a:t>
            </a:r>
          </a:p>
        </p:txBody>
      </p:sp>
      <p:grpSp>
        <p:nvGrpSpPr>
          <p:cNvPr id="27" name="Group 47">
            <a:extLst>
              <a:ext uri="{FF2B5EF4-FFF2-40B4-BE49-F238E27FC236}">
                <a16:creationId xmlns:a16="http://schemas.microsoft.com/office/drawing/2014/main" id="{500AF080-AE8D-BA48-B682-89E723677E64}"/>
              </a:ext>
            </a:extLst>
          </p:cNvPr>
          <p:cNvGrpSpPr>
            <a:grpSpLocks/>
          </p:cNvGrpSpPr>
          <p:nvPr/>
        </p:nvGrpSpPr>
        <p:grpSpPr bwMode="auto">
          <a:xfrm>
            <a:off x="1656643" y="3166108"/>
            <a:ext cx="3481226" cy="584775"/>
            <a:chOff x="-792500" y="2796587"/>
            <a:chExt cx="3481672" cy="584044"/>
          </a:xfrm>
        </p:grpSpPr>
        <p:sp>
          <p:nvSpPr>
            <p:cNvPr id="28" name="TextBox 31">
              <a:extLst>
                <a:ext uri="{FF2B5EF4-FFF2-40B4-BE49-F238E27FC236}">
                  <a16:creationId xmlns:a16="http://schemas.microsoft.com/office/drawing/2014/main" id="{8564B35A-2400-144A-A554-A0822DEA8FAD}"/>
                </a:ext>
              </a:extLst>
            </p:cNvPr>
            <p:cNvSpPr txBox="1">
              <a:spLocks noChangeArrowheads="1"/>
            </p:cNvSpPr>
            <p:nvPr/>
          </p:nvSpPr>
          <p:spPr bwMode="auto">
            <a:xfrm>
              <a:off x="-792500" y="2796587"/>
              <a:ext cx="2888177" cy="58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socket for server, remote port 12000</a:t>
              </a:r>
            </a:p>
          </p:txBody>
        </p:sp>
        <p:cxnSp>
          <p:nvCxnSpPr>
            <p:cNvPr id="29" name="Straight Connector 32">
              <a:extLst>
                <a:ext uri="{FF2B5EF4-FFF2-40B4-BE49-F238E27FC236}">
                  <a16:creationId xmlns:a16="http://schemas.microsoft.com/office/drawing/2014/main" id="{729CE148-4BC3-9844-81FA-3A670DB40EA6}"/>
                </a:ext>
              </a:extLst>
            </p:cNvPr>
            <p:cNvCxnSpPr>
              <a:cxnSpLocks noChangeShapeType="1"/>
            </p:cNvCxnSpPr>
            <p:nvPr/>
          </p:nvCxnSpPr>
          <p:spPr bwMode="auto">
            <a:xfrm>
              <a:off x="1961643" y="2959715"/>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30" name="Oval 29">
            <a:extLst>
              <a:ext uri="{FF2B5EF4-FFF2-40B4-BE49-F238E27FC236}">
                <a16:creationId xmlns:a16="http://schemas.microsoft.com/office/drawing/2014/main" id="{34C8C54F-60CE-974F-8DEC-48BF9D4DF66F}"/>
              </a:ext>
            </a:extLst>
          </p:cNvPr>
          <p:cNvSpPr>
            <a:spLocks noChangeArrowheads="1"/>
          </p:cNvSpPr>
          <p:nvPr/>
        </p:nvSpPr>
        <p:spPr bwMode="auto">
          <a:xfrm>
            <a:off x="8760541" y="2993923"/>
            <a:ext cx="2133599" cy="589517"/>
          </a:xfrm>
          <a:prstGeom prst="ellipse">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grpSp>
        <p:nvGrpSpPr>
          <p:cNvPr id="31" name="Group 47">
            <a:extLst>
              <a:ext uri="{FF2B5EF4-FFF2-40B4-BE49-F238E27FC236}">
                <a16:creationId xmlns:a16="http://schemas.microsoft.com/office/drawing/2014/main" id="{E21D3C68-B8EF-A444-80F9-31E682114E08}"/>
              </a:ext>
            </a:extLst>
          </p:cNvPr>
          <p:cNvGrpSpPr>
            <a:grpSpLocks/>
          </p:cNvGrpSpPr>
          <p:nvPr/>
        </p:nvGrpSpPr>
        <p:grpSpPr bwMode="auto">
          <a:xfrm>
            <a:off x="970933" y="4616284"/>
            <a:ext cx="4182811" cy="338554"/>
            <a:chOff x="-1495096" y="3006031"/>
            <a:chExt cx="4184250" cy="337708"/>
          </a:xfrm>
        </p:grpSpPr>
        <p:sp>
          <p:nvSpPr>
            <p:cNvPr id="32" name="TextBox 31">
              <a:extLst>
                <a:ext uri="{FF2B5EF4-FFF2-40B4-BE49-F238E27FC236}">
                  <a16:creationId xmlns:a16="http://schemas.microsoft.com/office/drawing/2014/main" id="{B6254A49-A84C-F34C-9198-710668B58105}"/>
                </a:ext>
              </a:extLst>
            </p:cNvPr>
            <p:cNvSpPr txBox="1">
              <a:spLocks noChangeArrowheads="1"/>
            </p:cNvSpPr>
            <p:nvPr/>
          </p:nvSpPr>
          <p:spPr bwMode="auto">
            <a:xfrm>
              <a:off x="-1495096" y="3006031"/>
              <a:ext cx="3779615" cy="3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 need to attach server name, port </a:t>
              </a:r>
            </a:p>
          </p:txBody>
        </p:sp>
        <p:cxnSp>
          <p:nvCxnSpPr>
            <p:cNvPr id="33" name="Straight Connector 32">
              <a:extLst>
                <a:ext uri="{FF2B5EF4-FFF2-40B4-BE49-F238E27FC236}">
                  <a16:creationId xmlns:a16="http://schemas.microsoft.com/office/drawing/2014/main" id="{1433589B-C5F2-A648-B005-02E951C7EF74}"/>
                </a:ext>
              </a:extLst>
            </p:cNvPr>
            <p:cNvCxnSpPr>
              <a:cxnSpLocks noChangeShapeType="1"/>
            </p:cNvCxnSpPr>
            <p:nvPr/>
          </p:nvCxnSpPr>
          <p:spPr bwMode="auto">
            <a:xfrm>
              <a:off x="1961625" y="3165929"/>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12" name="Slide Number Placeholder 2">
            <a:extLst>
              <a:ext uri="{FF2B5EF4-FFF2-40B4-BE49-F238E27FC236}">
                <a16:creationId xmlns:a16="http://schemas.microsoft.com/office/drawing/2014/main" id="{F8EE22D5-1E7E-E545-A607-D85E87E6C158}"/>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23</a:t>
            </a:fld>
            <a:endParaRPr lang="en-US" dirty="0"/>
          </a:p>
        </p:txBody>
      </p:sp>
      <p:sp>
        <p:nvSpPr>
          <p:cNvPr id="2" name="TextBox 1">
            <a:extLst>
              <a:ext uri="{FF2B5EF4-FFF2-40B4-BE49-F238E27FC236}">
                <a16:creationId xmlns:a16="http://schemas.microsoft.com/office/drawing/2014/main" id="{4C9B8A40-56D4-9DD2-AF0E-9F099B943017}"/>
              </a:ext>
            </a:extLst>
          </p:cNvPr>
          <p:cNvSpPr txBox="1"/>
          <p:nvPr/>
        </p:nvSpPr>
        <p:spPr>
          <a:xfrm>
            <a:off x="589926" y="6443089"/>
            <a:ext cx="3250826" cy="307777"/>
          </a:xfrm>
          <a:prstGeom prst="rect">
            <a:avLst/>
          </a:prstGeom>
          <a:noFill/>
        </p:spPr>
        <p:txBody>
          <a:bodyPr wrap="none" rtlCol="0">
            <a:spAutoFit/>
          </a:bodyPr>
          <a:lstStyle/>
          <a:p>
            <a:r>
              <a:rPr lang="en-US" sz="1400" dirty="0"/>
              <a:t>Note: this code update (2023) to Python 3</a:t>
            </a:r>
          </a:p>
        </p:txBody>
      </p:sp>
      <p:sp>
        <p:nvSpPr>
          <p:cNvPr id="3" name="TextBox 2">
            <a:extLst>
              <a:ext uri="{FF2B5EF4-FFF2-40B4-BE49-F238E27FC236}">
                <a16:creationId xmlns:a16="http://schemas.microsoft.com/office/drawing/2014/main" id="{BB291010-C9D7-8A75-333E-224833A56823}"/>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 name="SMARTInkShape-38">
            <a:extLst>
              <a:ext uri="{FF2B5EF4-FFF2-40B4-BE49-F238E27FC236}">
                <a16:creationId xmlns:a16="http://schemas.microsoft.com/office/drawing/2014/main" id="{75F7BA19-D1BC-4FF2-AE52-32814E896354}"/>
              </a:ext>
            </a:extLst>
          </p:cNvPr>
          <p:cNvSpPr/>
          <p:nvPr>
            <p:custDataLst>
              <p:tags r:id="rId1"/>
            </p:custDataLst>
          </p:nvPr>
        </p:nvSpPr>
        <p:spPr>
          <a:xfrm>
            <a:off x="7274719" y="4866679"/>
            <a:ext cx="3223618" cy="80369"/>
          </a:xfrm>
          <a:custGeom>
            <a:avLst/>
            <a:gdLst/>
            <a:ahLst/>
            <a:cxnLst/>
            <a:rect l="0" t="0" r="0" b="0"/>
            <a:pathLst>
              <a:path w="3223618" h="80369">
                <a:moveTo>
                  <a:pt x="17859" y="8930"/>
                </a:moveTo>
                <a:lnTo>
                  <a:pt x="17859" y="8930"/>
                </a:lnTo>
                <a:lnTo>
                  <a:pt x="13119" y="8930"/>
                </a:lnTo>
                <a:lnTo>
                  <a:pt x="11722" y="7938"/>
                </a:lnTo>
                <a:lnTo>
                  <a:pt x="10791" y="6284"/>
                </a:lnTo>
                <a:lnTo>
                  <a:pt x="10170" y="4190"/>
                </a:lnTo>
                <a:lnTo>
                  <a:pt x="8765" y="2794"/>
                </a:lnTo>
                <a:lnTo>
                  <a:pt x="7" y="2"/>
                </a:lnTo>
                <a:lnTo>
                  <a:pt x="0" y="0"/>
                </a:lnTo>
                <a:lnTo>
                  <a:pt x="41679" y="0"/>
                </a:lnTo>
                <a:lnTo>
                  <a:pt x="76043" y="7068"/>
                </a:lnTo>
                <a:lnTo>
                  <a:pt x="113164" y="9676"/>
                </a:lnTo>
                <a:lnTo>
                  <a:pt x="155413" y="16586"/>
                </a:lnTo>
                <a:lnTo>
                  <a:pt x="186252" y="18601"/>
                </a:lnTo>
                <a:lnTo>
                  <a:pt x="211893" y="24878"/>
                </a:lnTo>
                <a:lnTo>
                  <a:pt x="254294" y="26412"/>
                </a:lnTo>
                <a:lnTo>
                  <a:pt x="269454" y="29268"/>
                </a:lnTo>
                <a:lnTo>
                  <a:pt x="283468" y="32851"/>
                </a:lnTo>
                <a:lnTo>
                  <a:pt x="324950" y="35152"/>
                </a:lnTo>
                <a:lnTo>
                  <a:pt x="366508" y="35669"/>
                </a:lnTo>
                <a:lnTo>
                  <a:pt x="408281" y="34720"/>
                </a:lnTo>
                <a:lnTo>
                  <a:pt x="452571" y="28650"/>
                </a:lnTo>
                <a:lnTo>
                  <a:pt x="489399" y="27035"/>
                </a:lnTo>
                <a:lnTo>
                  <a:pt x="530441" y="26838"/>
                </a:lnTo>
                <a:lnTo>
                  <a:pt x="573677" y="24148"/>
                </a:lnTo>
                <a:lnTo>
                  <a:pt x="615556" y="18412"/>
                </a:lnTo>
                <a:lnTo>
                  <a:pt x="636477" y="15377"/>
                </a:lnTo>
                <a:lnTo>
                  <a:pt x="673836" y="9779"/>
                </a:lnTo>
                <a:lnTo>
                  <a:pt x="717733" y="9042"/>
                </a:lnTo>
                <a:lnTo>
                  <a:pt x="757611" y="8940"/>
                </a:lnTo>
                <a:lnTo>
                  <a:pt x="802064" y="8931"/>
                </a:lnTo>
                <a:lnTo>
                  <a:pt x="843172" y="8930"/>
                </a:lnTo>
                <a:lnTo>
                  <a:pt x="882761" y="8930"/>
                </a:lnTo>
                <a:lnTo>
                  <a:pt x="922025" y="8930"/>
                </a:lnTo>
                <a:lnTo>
                  <a:pt x="954494" y="11576"/>
                </a:lnTo>
                <a:lnTo>
                  <a:pt x="978336" y="15998"/>
                </a:lnTo>
                <a:lnTo>
                  <a:pt x="1018717" y="17696"/>
                </a:lnTo>
                <a:lnTo>
                  <a:pt x="1060120" y="17838"/>
                </a:lnTo>
                <a:lnTo>
                  <a:pt x="1090984" y="15209"/>
                </a:lnTo>
                <a:lnTo>
                  <a:pt x="1131904" y="9297"/>
                </a:lnTo>
                <a:lnTo>
                  <a:pt x="1175101" y="8978"/>
                </a:lnTo>
                <a:lnTo>
                  <a:pt x="1217231" y="8933"/>
                </a:lnTo>
                <a:lnTo>
                  <a:pt x="1257624" y="8930"/>
                </a:lnTo>
                <a:lnTo>
                  <a:pt x="1300895" y="8930"/>
                </a:lnTo>
                <a:lnTo>
                  <a:pt x="1343625" y="8930"/>
                </a:lnTo>
                <a:lnTo>
                  <a:pt x="1354206" y="9922"/>
                </a:lnTo>
                <a:lnTo>
                  <a:pt x="1395190" y="17492"/>
                </a:lnTo>
                <a:lnTo>
                  <a:pt x="1429138" y="18779"/>
                </a:lnTo>
                <a:lnTo>
                  <a:pt x="1468771" y="24913"/>
                </a:lnTo>
                <a:lnTo>
                  <a:pt x="1489886" y="28880"/>
                </a:lnTo>
                <a:lnTo>
                  <a:pt x="1504538" y="32679"/>
                </a:lnTo>
                <a:lnTo>
                  <a:pt x="1543485" y="35318"/>
                </a:lnTo>
                <a:lnTo>
                  <a:pt x="1583329" y="42735"/>
                </a:lnTo>
                <a:lnTo>
                  <a:pt x="1627129" y="49277"/>
                </a:lnTo>
                <a:lnTo>
                  <a:pt x="1668328" y="55658"/>
                </a:lnTo>
                <a:lnTo>
                  <a:pt x="1707694" y="61155"/>
                </a:lnTo>
                <a:lnTo>
                  <a:pt x="1742469" y="66847"/>
                </a:lnTo>
                <a:lnTo>
                  <a:pt x="1779262" y="70531"/>
                </a:lnTo>
                <a:lnTo>
                  <a:pt x="1817398" y="73905"/>
                </a:lnTo>
                <a:lnTo>
                  <a:pt x="1844626" y="79090"/>
                </a:lnTo>
                <a:lnTo>
                  <a:pt x="1877300" y="79990"/>
                </a:lnTo>
                <a:lnTo>
                  <a:pt x="1913659" y="80255"/>
                </a:lnTo>
                <a:lnTo>
                  <a:pt x="1953998" y="80352"/>
                </a:lnTo>
                <a:lnTo>
                  <a:pt x="1997429" y="80366"/>
                </a:lnTo>
                <a:lnTo>
                  <a:pt x="2040420" y="80368"/>
                </a:lnTo>
                <a:lnTo>
                  <a:pt x="2084019" y="80368"/>
                </a:lnTo>
                <a:lnTo>
                  <a:pt x="2123936" y="80368"/>
                </a:lnTo>
                <a:lnTo>
                  <a:pt x="2163146" y="80368"/>
                </a:lnTo>
                <a:lnTo>
                  <a:pt x="2207063" y="80368"/>
                </a:lnTo>
                <a:lnTo>
                  <a:pt x="2248762" y="79376"/>
                </a:lnTo>
                <a:lnTo>
                  <a:pt x="2289926" y="73300"/>
                </a:lnTo>
                <a:lnTo>
                  <a:pt x="2327012" y="71683"/>
                </a:lnTo>
                <a:lnTo>
                  <a:pt x="2366935" y="68840"/>
                </a:lnTo>
                <a:lnTo>
                  <a:pt x="2379517" y="65322"/>
                </a:lnTo>
                <a:lnTo>
                  <a:pt x="2417141" y="63065"/>
                </a:lnTo>
                <a:lnTo>
                  <a:pt x="2452186" y="60027"/>
                </a:lnTo>
                <a:lnTo>
                  <a:pt x="2486713" y="52844"/>
                </a:lnTo>
                <a:lnTo>
                  <a:pt x="2523073" y="44431"/>
                </a:lnTo>
                <a:lnTo>
                  <a:pt x="2562022" y="37440"/>
                </a:lnTo>
                <a:lnTo>
                  <a:pt x="2600366" y="28930"/>
                </a:lnTo>
                <a:lnTo>
                  <a:pt x="2637554" y="21581"/>
                </a:lnTo>
                <a:lnTo>
                  <a:pt x="2680438" y="18595"/>
                </a:lnTo>
                <a:lnTo>
                  <a:pt x="2724382" y="17956"/>
                </a:lnTo>
                <a:lnTo>
                  <a:pt x="2752564" y="15233"/>
                </a:lnTo>
                <a:lnTo>
                  <a:pt x="2791132" y="9760"/>
                </a:lnTo>
                <a:lnTo>
                  <a:pt x="2831234" y="9094"/>
                </a:lnTo>
                <a:lnTo>
                  <a:pt x="2871825" y="8952"/>
                </a:lnTo>
                <a:lnTo>
                  <a:pt x="2907453" y="8932"/>
                </a:lnTo>
                <a:lnTo>
                  <a:pt x="2950312" y="8930"/>
                </a:lnTo>
                <a:lnTo>
                  <a:pt x="2989346" y="8930"/>
                </a:lnTo>
                <a:lnTo>
                  <a:pt x="3033557" y="8930"/>
                </a:lnTo>
                <a:lnTo>
                  <a:pt x="3074827" y="8930"/>
                </a:lnTo>
                <a:lnTo>
                  <a:pt x="3118004" y="8930"/>
                </a:lnTo>
                <a:lnTo>
                  <a:pt x="3158009" y="8930"/>
                </a:lnTo>
                <a:lnTo>
                  <a:pt x="3199878" y="8930"/>
                </a:lnTo>
                <a:lnTo>
                  <a:pt x="3223617"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515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451821"/>
            <a:ext cx="10515600" cy="894622"/>
          </a:xfrm>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server</a:t>
            </a:r>
            <a:endParaRPr lang="en-US" altLang="en-US" sz="5400" dirty="0">
              <a:solidFill>
                <a:srgbClr val="000099"/>
              </a:solidFill>
              <a:ea typeface="ＭＳ Ｐゴシック" panose="020B0600070205080204" pitchFamily="34" charset="-128"/>
              <a:cs typeface="+mn-cs"/>
            </a:endParaRPr>
          </a:p>
        </p:txBody>
      </p:sp>
      <p:sp>
        <p:nvSpPr>
          <p:cNvPr id="13" name="TextBox 1">
            <a:extLst>
              <a:ext uri="{FF2B5EF4-FFF2-40B4-BE49-F238E27FC236}">
                <a16:creationId xmlns:a16="http://schemas.microsoft.com/office/drawing/2014/main" id="{5950741E-8292-7E41-84C1-46A070CA3DB1}"/>
              </a:ext>
            </a:extLst>
          </p:cNvPr>
          <p:cNvSpPr txBox="1">
            <a:spLocks noChangeArrowheads="1"/>
          </p:cNvSpPr>
          <p:nvPr/>
        </p:nvSpPr>
        <p:spPr bwMode="auto">
          <a:xfrm>
            <a:off x="5184060" y="1922450"/>
            <a:ext cx="626966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from socket import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serverPort = 12000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serverSocket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print('The server is ready to receive')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while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connectionSocket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sentence = connectionSocket.recv(1024).decode()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capitalizedSentence = sentence.upper()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connectionSocket.send(capitalizedSentence.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encode())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connectionSocket.close()</a:t>
            </a:r>
          </a:p>
        </p:txBody>
      </p:sp>
      <p:sp>
        <p:nvSpPr>
          <p:cNvPr id="14" name="TextBox 2">
            <a:extLst>
              <a:ext uri="{FF2B5EF4-FFF2-40B4-BE49-F238E27FC236}">
                <a16:creationId xmlns:a16="http://schemas.microsoft.com/office/drawing/2014/main" id="{311EF17F-3D4A-0B47-8BA1-C2C1035869BB}"/>
              </a:ext>
            </a:extLst>
          </p:cNvPr>
          <p:cNvSpPr txBox="1">
            <a:spLocks noChangeArrowheads="1"/>
          </p:cNvSpPr>
          <p:nvPr/>
        </p:nvSpPr>
        <p:spPr bwMode="auto">
          <a:xfrm>
            <a:off x="5184060" y="1439850"/>
            <a:ext cx="2827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TCPServer</a:t>
            </a:r>
          </a:p>
        </p:txBody>
      </p:sp>
      <p:grpSp>
        <p:nvGrpSpPr>
          <p:cNvPr id="15" name="Group 13">
            <a:extLst>
              <a:ext uri="{FF2B5EF4-FFF2-40B4-BE49-F238E27FC236}">
                <a16:creationId xmlns:a16="http://schemas.microsoft.com/office/drawing/2014/main" id="{FE11A28B-1D9C-5D4D-9B45-8F8462E7E906}"/>
              </a:ext>
            </a:extLst>
          </p:cNvPr>
          <p:cNvGrpSpPr>
            <a:grpSpLocks/>
          </p:cNvGrpSpPr>
          <p:nvPr/>
        </p:nvGrpSpPr>
        <p:grpSpPr bwMode="auto">
          <a:xfrm>
            <a:off x="1724351" y="2556715"/>
            <a:ext cx="3374285" cy="338554"/>
            <a:chOff x="-749058" y="2414108"/>
            <a:chExt cx="3374330" cy="338257"/>
          </a:xfrm>
        </p:grpSpPr>
        <p:sp>
          <p:nvSpPr>
            <p:cNvPr id="16" name="TextBox 31">
              <a:extLst>
                <a:ext uri="{FF2B5EF4-FFF2-40B4-BE49-F238E27FC236}">
                  <a16:creationId xmlns:a16="http://schemas.microsoft.com/office/drawing/2014/main" id="{BE7B84C0-FF81-284C-B893-87D2A5F776E3}"/>
                </a:ext>
              </a:extLst>
            </p:cNvPr>
            <p:cNvSpPr txBox="1">
              <a:spLocks noChangeArrowheads="1"/>
            </p:cNvSpPr>
            <p:nvPr/>
          </p:nvSpPr>
          <p:spPr bwMode="auto">
            <a:xfrm>
              <a:off x="-749058" y="2414108"/>
              <a:ext cx="3062331" cy="33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welcoming socket</a:t>
              </a:r>
            </a:p>
          </p:txBody>
        </p:sp>
        <p:cxnSp>
          <p:nvCxnSpPr>
            <p:cNvPr id="17" name="Straight Connector 32">
              <a:extLst>
                <a:ext uri="{FF2B5EF4-FFF2-40B4-BE49-F238E27FC236}">
                  <a16:creationId xmlns:a16="http://schemas.microsoft.com/office/drawing/2014/main" id="{9AC227D5-ACE3-9D45-9809-D827F0E36A3A}"/>
                </a:ext>
              </a:extLst>
            </p:cNvPr>
            <p:cNvCxnSpPr>
              <a:cxnSpLocks noChangeShapeType="1"/>
            </p:cNvCxnSpPr>
            <p:nvPr/>
          </p:nvCxnSpPr>
          <p:spPr bwMode="auto">
            <a:xfrm>
              <a:off x="2136730" y="2597150"/>
              <a:ext cx="48854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8" name="Group 14">
            <a:extLst>
              <a:ext uri="{FF2B5EF4-FFF2-40B4-BE49-F238E27FC236}">
                <a16:creationId xmlns:a16="http://schemas.microsoft.com/office/drawing/2014/main" id="{FAAA7E9C-BFC7-834D-AA16-2DA4A476CDA2}"/>
              </a:ext>
            </a:extLst>
          </p:cNvPr>
          <p:cNvGrpSpPr>
            <a:grpSpLocks/>
          </p:cNvGrpSpPr>
          <p:nvPr/>
        </p:nvGrpSpPr>
        <p:grpSpPr bwMode="auto">
          <a:xfrm>
            <a:off x="2080634" y="3063061"/>
            <a:ext cx="3036870" cy="584775"/>
            <a:chOff x="-1667664" y="2908339"/>
            <a:chExt cx="4371910" cy="584044"/>
          </a:xfrm>
        </p:grpSpPr>
        <p:sp>
          <p:nvSpPr>
            <p:cNvPr id="19" name="TextBox 26">
              <a:extLst>
                <a:ext uri="{FF2B5EF4-FFF2-40B4-BE49-F238E27FC236}">
                  <a16:creationId xmlns:a16="http://schemas.microsoft.com/office/drawing/2014/main" id="{DDD9E670-279E-624F-9241-0F4EB31CF7A1}"/>
                </a:ext>
              </a:extLst>
            </p:cNvPr>
            <p:cNvSpPr txBox="1">
              <a:spLocks noChangeArrowheads="1"/>
            </p:cNvSpPr>
            <p:nvPr/>
          </p:nvSpPr>
          <p:spPr bwMode="auto">
            <a:xfrm>
              <a:off x="-1667664" y="2908339"/>
              <a:ext cx="4139198" cy="58404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begins listening for  incoming TCP requests</a:t>
              </a:r>
            </a:p>
          </p:txBody>
        </p:sp>
        <p:cxnSp>
          <p:nvCxnSpPr>
            <p:cNvPr id="20" name="Straight Connector 30">
              <a:extLst>
                <a:ext uri="{FF2B5EF4-FFF2-40B4-BE49-F238E27FC236}">
                  <a16:creationId xmlns:a16="http://schemas.microsoft.com/office/drawing/2014/main" id="{24B55155-A531-764D-80EA-161809A28354}"/>
                </a:ext>
              </a:extLst>
            </p:cNvPr>
            <p:cNvCxnSpPr>
              <a:cxnSpLocks noChangeShapeType="1"/>
            </p:cNvCxnSpPr>
            <p:nvPr/>
          </p:nvCxnSpPr>
          <p:spPr bwMode="auto">
            <a:xfrm>
              <a:off x="1967825" y="3217286"/>
              <a:ext cx="736421"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1" name="Group 15">
            <a:extLst>
              <a:ext uri="{FF2B5EF4-FFF2-40B4-BE49-F238E27FC236}">
                <a16:creationId xmlns:a16="http://schemas.microsoft.com/office/drawing/2014/main" id="{4E398AB3-CA85-1246-9B45-0A62FCD962C1}"/>
              </a:ext>
            </a:extLst>
          </p:cNvPr>
          <p:cNvGrpSpPr>
            <a:grpSpLocks/>
          </p:cNvGrpSpPr>
          <p:nvPr/>
        </p:nvGrpSpPr>
        <p:grpSpPr bwMode="auto">
          <a:xfrm>
            <a:off x="3328500" y="3824136"/>
            <a:ext cx="1858624" cy="297517"/>
            <a:chOff x="905004" y="3819988"/>
            <a:chExt cx="1859872" cy="298292"/>
          </a:xfrm>
        </p:grpSpPr>
        <p:sp>
          <p:nvSpPr>
            <p:cNvPr id="22" name="TextBox 34">
              <a:extLst>
                <a:ext uri="{FF2B5EF4-FFF2-40B4-BE49-F238E27FC236}">
                  <a16:creationId xmlns:a16="http://schemas.microsoft.com/office/drawing/2014/main" id="{94C20932-E37A-A347-85B8-6A71FAB668B9}"/>
                </a:ext>
              </a:extLst>
            </p:cNvPr>
            <p:cNvSpPr txBox="1">
              <a:spLocks noChangeArrowheads="1"/>
            </p:cNvSpPr>
            <p:nvPr/>
          </p:nvSpPr>
          <p:spPr bwMode="auto">
            <a:xfrm>
              <a:off x="905004" y="3819988"/>
              <a:ext cx="1859872" cy="29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loop forever</a:t>
              </a:r>
            </a:p>
          </p:txBody>
        </p:sp>
        <p:cxnSp>
          <p:nvCxnSpPr>
            <p:cNvPr id="23" name="Straight Connector 35">
              <a:extLst>
                <a:ext uri="{FF2B5EF4-FFF2-40B4-BE49-F238E27FC236}">
                  <a16:creationId xmlns:a16="http://schemas.microsoft.com/office/drawing/2014/main" id="{FAC42719-5F1D-0749-8621-F7DF2A166C6F}"/>
                </a:ext>
              </a:extLst>
            </p:cNvPr>
            <p:cNvCxnSpPr>
              <a:cxnSpLocks noChangeShapeType="1"/>
            </p:cNvCxnSpPr>
            <p:nvPr/>
          </p:nvCxnSpPr>
          <p:spPr bwMode="auto">
            <a:xfrm>
              <a:off x="2187464" y="3964782"/>
              <a:ext cx="52319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4" name="Group 17">
            <a:extLst>
              <a:ext uri="{FF2B5EF4-FFF2-40B4-BE49-F238E27FC236}">
                <a16:creationId xmlns:a16="http://schemas.microsoft.com/office/drawing/2014/main" id="{F3B50B89-48C8-7E48-8FDE-4D6D8A826B11}"/>
              </a:ext>
            </a:extLst>
          </p:cNvPr>
          <p:cNvGrpSpPr>
            <a:grpSpLocks/>
          </p:cNvGrpSpPr>
          <p:nvPr/>
        </p:nvGrpSpPr>
        <p:grpSpPr bwMode="auto">
          <a:xfrm>
            <a:off x="906051" y="4140995"/>
            <a:ext cx="4273089" cy="502702"/>
            <a:chOff x="-812680" y="4044670"/>
            <a:chExt cx="3634217" cy="502843"/>
          </a:xfrm>
        </p:grpSpPr>
        <p:sp>
          <p:nvSpPr>
            <p:cNvPr id="34" name="TextBox 36">
              <a:extLst>
                <a:ext uri="{FF2B5EF4-FFF2-40B4-BE49-F238E27FC236}">
                  <a16:creationId xmlns:a16="http://schemas.microsoft.com/office/drawing/2014/main" id="{C7F6449F-1FAC-0144-AA7B-940049031E8D}"/>
                </a:ext>
              </a:extLst>
            </p:cNvPr>
            <p:cNvSpPr txBox="1">
              <a:spLocks noChangeArrowheads="1"/>
            </p:cNvSpPr>
            <p:nvPr/>
          </p:nvSpPr>
          <p:spPr bwMode="auto">
            <a:xfrm>
              <a:off x="-812680" y="4044670"/>
              <a:ext cx="3634217" cy="50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waits on accept() for incoming requests, new socket created on return</a:t>
              </a:r>
            </a:p>
          </p:txBody>
        </p:sp>
        <p:cxnSp>
          <p:nvCxnSpPr>
            <p:cNvPr id="35" name="Straight Connector 39">
              <a:extLst>
                <a:ext uri="{FF2B5EF4-FFF2-40B4-BE49-F238E27FC236}">
                  <a16:creationId xmlns:a16="http://schemas.microsoft.com/office/drawing/2014/main" id="{1E61EC2C-2AF0-BD40-B849-E841D4D3D3F0}"/>
                </a:ext>
              </a:extLst>
            </p:cNvPr>
            <p:cNvCxnSpPr>
              <a:cxnSpLocks noChangeShapeType="1"/>
            </p:cNvCxnSpPr>
            <p:nvPr/>
          </p:nvCxnSpPr>
          <p:spPr bwMode="auto">
            <a:xfrm>
              <a:off x="2337575" y="4188416"/>
              <a:ext cx="435213" cy="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6" name="Group 18">
            <a:extLst>
              <a:ext uri="{FF2B5EF4-FFF2-40B4-BE49-F238E27FC236}">
                <a16:creationId xmlns:a16="http://schemas.microsoft.com/office/drawing/2014/main" id="{2B25A781-3C5A-4345-B1BA-DEACB59F98D7}"/>
              </a:ext>
            </a:extLst>
          </p:cNvPr>
          <p:cNvGrpSpPr>
            <a:grpSpLocks/>
          </p:cNvGrpSpPr>
          <p:nvPr/>
        </p:nvGrpSpPr>
        <p:grpSpPr bwMode="auto">
          <a:xfrm>
            <a:off x="1951002" y="4771416"/>
            <a:ext cx="3154397" cy="584775"/>
            <a:chOff x="-463314" y="4140337"/>
            <a:chExt cx="3153124" cy="585085"/>
          </a:xfrm>
        </p:grpSpPr>
        <p:sp>
          <p:nvSpPr>
            <p:cNvPr id="37" name="TextBox 61">
              <a:extLst>
                <a:ext uri="{FF2B5EF4-FFF2-40B4-BE49-F238E27FC236}">
                  <a16:creationId xmlns:a16="http://schemas.microsoft.com/office/drawing/2014/main" id="{A4995AED-D7BB-0A43-8C79-4CAECC669A71}"/>
                </a:ext>
              </a:extLst>
            </p:cNvPr>
            <p:cNvSpPr txBox="1">
              <a:spLocks noChangeArrowheads="1"/>
            </p:cNvSpPr>
            <p:nvPr/>
          </p:nvSpPr>
          <p:spPr bwMode="auto">
            <a:xfrm>
              <a:off x="-463314" y="4140337"/>
              <a:ext cx="2746043" cy="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read bytes from socket (but not address as in UDP)</a:t>
              </a:r>
            </a:p>
          </p:txBody>
        </p:sp>
        <p:cxnSp>
          <p:nvCxnSpPr>
            <p:cNvPr id="38" name="Straight Connector 62">
              <a:extLst>
                <a:ext uri="{FF2B5EF4-FFF2-40B4-BE49-F238E27FC236}">
                  <a16:creationId xmlns:a16="http://schemas.microsoft.com/office/drawing/2014/main" id="{39CA9B6C-408E-C74F-BCDD-01EC8665E7B2}"/>
                </a:ext>
              </a:extLst>
            </p:cNvPr>
            <p:cNvCxnSpPr>
              <a:cxnSpLocks noChangeShapeType="1"/>
            </p:cNvCxnSpPr>
            <p:nvPr/>
          </p:nvCxnSpPr>
          <p:spPr bwMode="auto">
            <a:xfrm>
              <a:off x="2194710" y="4288764"/>
              <a:ext cx="49510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9" name="Group 28">
            <a:extLst>
              <a:ext uri="{FF2B5EF4-FFF2-40B4-BE49-F238E27FC236}">
                <a16:creationId xmlns:a16="http://schemas.microsoft.com/office/drawing/2014/main" id="{2EF79CA3-2450-FB47-A075-DE884877B7F1}"/>
              </a:ext>
            </a:extLst>
          </p:cNvPr>
          <p:cNvGrpSpPr>
            <a:grpSpLocks/>
          </p:cNvGrpSpPr>
          <p:nvPr/>
        </p:nvGrpSpPr>
        <p:grpSpPr bwMode="auto">
          <a:xfrm>
            <a:off x="1026276" y="5902558"/>
            <a:ext cx="4079124" cy="584775"/>
            <a:chOff x="-1411416" y="4686923"/>
            <a:chExt cx="4079374" cy="585153"/>
          </a:xfrm>
        </p:grpSpPr>
        <p:sp>
          <p:nvSpPr>
            <p:cNvPr id="40" name="TextBox 29">
              <a:extLst>
                <a:ext uri="{FF2B5EF4-FFF2-40B4-BE49-F238E27FC236}">
                  <a16:creationId xmlns:a16="http://schemas.microsoft.com/office/drawing/2014/main" id="{4729B12D-4BE5-7649-A39B-A68529411CBB}"/>
                </a:ext>
              </a:extLst>
            </p:cNvPr>
            <p:cNvSpPr txBox="1">
              <a:spLocks noChangeArrowheads="1"/>
            </p:cNvSpPr>
            <p:nvPr/>
          </p:nvSpPr>
          <p:spPr bwMode="auto">
            <a:xfrm>
              <a:off x="-1411416" y="4686923"/>
              <a:ext cx="3902071" cy="58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close connection to this client (but </a:t>
              </a:r>
              <a:r>
                <a:rPr kumimoji="0" lang="en-US" altLang="en-US" sz="1600" b="0" i="1"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not</a:t>
              </a: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 welcoming socket)</a:t>
              </a:r>
            </a:p>
          </p:txBody>
        </p:sp>
        <p:cxnSp>
          <p:nvCxnSpPr>
            <p:cNvPr id="41" name="Straight Connector 33">
              <a:extLst>
                <a:ext uri="{FF2B5EF4-FFF2-40B4-BE49-F238E27FC236}">
                  <a16:creationId xmlns:a16="http://schemas.microsoft.com/office/drawing/2014/main" id="{445EB81E-B12F-454D-80B8-5484BE29F558}"/>
                </a:ext>
              </a:extLst>
            </p:cNvPr>
            <p:cNvCxnSpPr>
              <a:cxnSpLocks noChangeShapeType="1"/>
            </p:cNvCxnSpPr>
            <p:nvPr/>
          </p:nvCxnSpPr>
          <p:spPr bwMode="auto">
            <a:xfrm>
              <a:off x="2172628" y="4843734"/>
              <a:ext cx="49533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25" name="Slide Number Placeholder 2">
            <a:extLst>
              <a:ext uri="{FF2B5EF4-FFF2-40B4-BE49-F238E27FC236}">
                <a16:creationId xmlns:a16="http://schemas.microsoft.com/office/drawing/2014/main" id="{CBD18514-E668-5544-8BF7-53F711E4F952}"/>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24</a:t>
            </a:fld>
            <a:endParaRPr lang="en-US" dirty="0"/>
          </a:p>
        </p:txBody>
      </p:sp>
      <p:sp>
        <p:nvSpPr>
          <p:cNvPr id="2" name="TextBox 1">
            <a:extLst>
              <a:ext uri="{FF2B5EF4-FFF2-40B4-BE49-F238E27FC236}">
                <a16:creationId xmlns:a16="http://schemas.microsoft.com/office/drawing/2014/main" id="{08F920B5-7A1E-85CA-515F-41A5A4755525}"/>
              </a:ext>
            </a:extLst>
          </p:cNvPr>
          <p:cNvSpPr txBox="1"/>
          <p:nvPr/>
        </p:nvSpPr>
        <p:spPr>
          <a:xfrm>
            <a:off x="589926" y="6443089"/>
            <a:ext cx="3250826" cy="307777"/>
          </a:xfrm>
          <a:prstGeom prst="rect">
            <a:avLst/>
          </a:prstGeom>
          <a:noFill/>
        </p:spPr>
        <p:txBody>
          <a:bodyPr wrap="none" rtlCol="0">
            <a:spAutoFit/>
          </a:bodyPr>
          <a:lstStyle/>
          <a:p>
            <a:r>
              <a:rPr lang="en-US" sz="1400" dirty="0"/>
              <a:t>Note: this code update (2023) to Python 3</a:t>
            </a:r>
          </a:p>
        </p:txBody>
      </p:sp>
      <p:sp>
        <p:nvSpPr>
          <p:cNvPr id="3" name="TextBox 2">
            <a:extLst>
              <a:ext uri="{FF2B5EF4-FFF2-40B4-BE49-F238E27FC236}">
                <a16:creationId xmlns:a16="http://schemas.microsoft.com/office/drawing/2014/main" id="{88BE7B1B-1EBE-6FEF-1868-B0AF03BE484A}"/>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grpSp>
        <p:nvGrpSpPr>
          <p:cNvPr id="12" name="SMARTInkShape-Group23">
            <a:extLst>
              <a:ext uri="{FF2B5EF4-FFF2-40B4-BE49-F238E27FC236}">
                <a16:creationId xmlns:a16="http://schemas.microsoft.com/office/drawing/2014/main" id="{8F2F2E7C-07C4-4717-898C-8B088045360C}"/>
              </a:ext>
            </a:extLst>
          </p:cNvPr>
          <p:cNvGrpSpPr/>
          <p:nvPr/>
        </p:nvGrpSpPr>
        <p:grpSpPr>
          <a:xfrm>
            <a:off x="4426148" y="4205882"/>
            <a:ext cx="1160813" cy="267892"/>
            <a:chOff x="4426148" y="4205882"/>
            <a:chExt cx="1160813" cy="267892"/>
          </a:xfrm>
        </p:grpSpPr>
        <p:sp>
          <p:nvSpPr>
            <p:cNvPr id="10" name="SMARTInkShape-43">
              <a:extLst>
                <a:ext uri="{FF2B5EF4-FFF2-40B4-BE49-F238E27FC236}">
                  <a16:creationId xmlns:a16="http://schemas.microsoft.com/office/drawing/2014/main" id="{4DA613E3-1BC5-47FD-A85C-1EE9A0DDAE89}"/>
                </a:ext>
              </a:extLst>
            </p:cNvPr>
            <p:cNvSpPr/>
            <p:nvPr>
              <p:custDataLst>
                <p:tags r:id="rId3"/>
              </p:custDataLst>
            </p:nvPr>
          </p:nvSpPr>
          <p:spPr>
            <a:xfrm>
              <a:off x="4426148" y="4259461"/>
              <a:ext cx="1071564" cy="133946"/>
            </a:xfrm>
            <a:custGeom>
              <a:avLst/>
              <a:gdLst/>
              <a:ahLst/>
              <a:cxnLst/>
              <a:rect l="0" t="0" r="0" b="0"/>
              <a:pathLst>
                <a:path w="1071564" h="133946">
                  <a:moveTo>
                    <a:pt x="0" y="0"/>
                  </a:moveTo>
                  <a:lnTo>
                    <a:pt x="0" y="0"/>
                  </a:lnTo>
                  <a:lnTo>
                    <a:pt x="0" y="4740"/>
                  </a:lnTo>
                  <a:lnTo>
                    <a:pt x="993" y="6136"/>
                  </a:lnTo>
                  <a:lnTo>
                    <a:pt x="2646" y="7067"/>
                  </a:lnTo>
                  <a:lnTo>
                    <a:pt x="46657" y="25429"/>
                  </a:lnTo>
                  <a:lnTo>
                    <a:pt x="65477" y="33649"/>
                  </a:lnTo>
                  <a:lnTo>
                    <a:pt x="92432" y="47744"/>
                  </a:lnTo>
                  <a:lnTo>
                    <a:pt x="134792" y="65510"/>
                  </a:lnTo>
                  <a:lnTo>
                    <a:pt x="171148" y="75397"/>
                  </a:lnTo>
                  <a:lnTo>
                    <a:pt x="206373" y="83635"/>
                  </a:lnTo>
                  <a:lnTo>
                    <a:pt x="250848" y="91196"/>
                  </a:lnTo>
                  <a:lnTo>
                    <a:pt x="291322" y="100255"/>
                  </a:lnTo>
                  <a:lnTo>
                    <a:pt x="295418" y="102555"/>
                  </a:lnTo>
                  <a:lnTo>
                    <a:pt x="336093" y="106550"/>
                  </a:lnTo>
                  <a:lnTo>
                    <a:pt x="371984" y="111776"/>
                  </a:lnTo>
                  <a:lnTo>
                    <a:pt x="412225" y="115518"/>
                  </a:lnTo>
                  <a:lnTo>
                    <a:pt x="451513" y="115974"/>
                  </a:lnTo>
                  <a:lnTo>
                    <a:pt x="489836" y="116072"/>
                  </a:lnTo>
                  <a:lnTo>
                    <a:pt x="533994" y="122220"/>
                  </a:lnTo>
                  <a:lnTo>
                    <a:pt x="575454" y="124647"/>
                  </a:lnTo>
                  <a:lnTo>
                    <a:pt x="608941" y="124906"/>
                  </a:lnTo>
                  <a:lnTo>
                    <a:pt x="651435" y="124994"/>
                  </a:lnTo>
                  <a:lnTo>
                    <a:pt x="694373" y="125011"/>
                  </a:lnTo>
                  <a:lnTo>
                    <a:pt x="736729" y="125014"/>
                  </a:lnTo>
                  <a:lnTo>
                    <a:pt x="779939" y="125015"/>
                  </a:lnTo>
                  <a:lnTo>
                    <a:pt x="795109" y="126008"/>
                  </a:lnTo>
                  <a:lnTo>
                    <a:pt x="828954" y="132083"/>
                  </a:lnTo>
                  <a:lnTo>
                    <a:pt x="868307" y="133577"/>
                  </a:lnTo>
                  <a:lnTo>
                    <a:pt x="903312" y="133872"/>
                  </a:lnTo>
                  <a:lnTo>
                    <a:pt x="944810" y="133935"/>
                  </a:lnTo>
                  <a:lnTo>
                    <a:pt x="984990" y="133944"/>
                  </a:lnTo>
                  <a:lnTo>
                    <a:pt x="1029416" y="133945"/>
                  </a:lnTo>
                  <a:lnTo>
                    <a:pt x="1071563" y="1250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44">
              <a:extLst>
                <a:ext uri="{FF2B5EF4-FFF2-40B4-BE49-F238E27FC236}">
                  <a16:creationId xmlns:a16="http://schemas.microsoft.com/office/drawing/2014/main" id="{3F30A5A7-9204-42AA-A8E0-AF9BDF36BB28}"/>
                </a:ext>
              </a:extLst>
            </p:cNvPr>
            <p:cNvSpPr/>
            <p:nvPr>
              <p:custDataLst>
                <p:tags r:id="rId4"/>
              </p:custDataLst>
            </p:nvPr>
          </p:nvSpPr>
          <p:spPr>
            <a:xfrm>
              <a:off x="5256619" y="4205882"/>
              <a:ext cx="330342" cy="267892"/>
            </a:xfrm>
            <a:custGeom>
              <a:avLst/>
              <a:gdLst/>
              <a:ahLst/>
              <a:cxnLst/>
              <a:rect l="0" t="0" r="0" b="0"/>
              <a:pathLst>
                <a:path w="330342" h="267892">
                  <a:moveTo>
                    <a:pt x="8920" y="0"/>
                  </a:moveTo>
                  <a:lnTo>
                    <a:pt x="8920" y="0"/>
                  </a:lnTo>
                  <a:lnTo>
                    <a:pt x="0" y="0"/>
                  </a:lnTo>
                  <a:lnTo>
                    <a:pt x="16773" y="7068"/>
                  </a:lnTo>
                  <a:lnTo>
                    <a:pt x="20109" y="7689"/>
                  </a:lnTo>
                  <a:lnTo>
                    <a:pt x="63480" y="33679"/>
                  </a:lnTo>
                  <a:lnTo>
                    <a:pt x="103733" y="53167"/>
                  </a:lnTo>
                  <a:lnTo>
                    <a:pt x="146228" y="79435"/>
                  </a:lnTo>
                  <a:lnTo>
                    <a:pt x="187382" y="110089"/>
                  </a:lnTo>
                  <a:lnTo>
                    <a:pt x="223065" y="135849"/>
                  </a:lnTo>
                  <a:lnTo>
                    <a:pt x="243261" y="146691"/>
                  </a:lnTo>
                  <a:lnTo>
                    <a:pt x="265913" y="165268"/>
                  </a:lnTo>
                  <a:lnTo>
                    <a:pt x="307821" y="183732"/>
                  </a:lnTo>
                  <a:lnTo>
                    <a:pt x="317969" y="187392"/>
                  </a:lnTo>
                  <a:lnTo>
                    <a:pt x="330341" y="196418"/>
                  </a:lnTo>
                  <a:lnTo>
                    <a:pt x="315007" y="196451"/>
                  </a:lnTo>
                  <a:lnTo>
                    <a:pt x="299753" y="203582"/>
                  </a:lnTo>
                  <a:lnTo>
                    <a:pt x="269867" y="227733"/>
                  </a:lnTo>
                  <a:lnTo>
                    <a:pt x="261818" y="232184"/>
                  </a:lnTo>
                  <a:lnTo>
                    <a:pt x="243128" y="245919"/>
                  </a:lnTo>
                  <a:lnTo>
                    <a:pt x="239473" y="247290"/>
                  </a:lnTo>
                  <a:lnTo>
                    <a:pt x="237036" y="249195"/>
                  </a:lnTo>
                  <a:lnTo>
                    <a:pt x="232804" y="257479"/>
                  </a:lnTo>
                  <a:lnTo>
                    <a:pt x="232162"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SMARTInkShape-Group24">
            <a:extLst>
              <a:ext uri="{FF2B5EF4-FFF2-40B4-BE49-F238E27FC236}">
                <a16:creationId xmlns:a16="http://schemas.microsoft.com/office/drawing/2014/main" id="{37AA8EB0-493C-4F82-9172-96C802C2A244}"/>
              </a:ext>
            </a:extLst>
          </p:cNvPr>
          <p:cNvGrpSpPr/>
          <p:nvPr/>
        </p:nvGrpSpPr>
        <p:grpSpPr>
          <a:xfrm>
            <a:off x="3890404" y="2562831"/>
            <a:ext cx="1312624" cy="366107"/>
            <a:chOff x="3890404" y="2562831"/>
            <a:chExt cx="1312624" cy="366107"/>
          </a:xfrm>
        </p:grpSpPr>
        <p:sp>
          <p:nvSpPr>
            <p:cNvPr id="26" name="SMARTInkShape-45">
              <a:extLst>
                <a:ext uri="{FF2B5EF4-FFF2-40B4-BE49-F238E27FC236}">
                  <a16:creationId xmlns:a16="http://schemas.microsoft.com/office/drawing/2014/main" id="{FFECD6E9-35EF-499E-89C2-6F13D7343A6E}"/>
                </a:ext>
              </a:extLst>
            </p:cNvPr>
            <p:cNvSpPr/>
            <p:nvPr>
              <p:custDataLst>
                <p:tags r:id="rId1"/>
              </p:custDataLst>
            </p:nvPr>
          </p:nvSpPr>
          <p:spPr>
            <a:xfrm>
              <a:off x="3890404" y="2598539"/>
              <a:ext cx="1259050" cy="160623"/>
            </a:xfrm>
            <a:custGeom>
              <a:avLst/>
              <a:gdLst/>
              <a:ahLst/>
              <a:cxnLst/>
              <a:rect l="0" t="0" r="0" b="0"/>
              <a:pathLst>
                <a:path w="1259050" h="160623">
                  <a:moveTo>
                    <a:pt x="98190" y="17859"/>
                  </a:moveTo>
                  <a:lnTo>
                    <a:pt x="98190" y="17859"/>
                  </a:lnTo>
                  <a:lnTo>
                    <a:pt x="82813" y="10171"/>
                  </a:lnTo>
                  <a:lnTo>
                    <a:pt x="51005" y="8010"/>
                  </a:lnTo>
                  <a:lnTo>
                    <a:pt x="33155" y="1251"/>
                  </a:lnTo>
                  <a:lnTo>
                    <a:pt x="0" y="0"/>
                  </a:lnTo>
                  <a:lnTo>
                    <a:pt x="4714" y="4740"/>
                  </a:lnTo>
                  <a:lnTo>
                    <a:pt x="9682" y="7068"/>
                  </a:lnTo>
                  <a:lnTo>
                    <a:pt x="53111" y="17951"/>
                  </a:lnTo>
                  <a:lnTo>
                    <a:pt x="69510" y="23729"/>
                  </a:lnTo>
                  <a:lnTo>
                    <a:pt x="110864" y="26386"/>
                  </a:lnTo>
                  <a:lnTo>
                    <a:pt x="149615" y="33804"/>
                  </a:lnTo>
                  <a:lnTo>
                    <a:pt x="190363" y="41603"/>
                  </a:lnTo>
                  <a:lnTo>
                    <a:pt x="227806" y="44738"/>
                  </a:lnTo>
                  <a:lnTo>
                    <a:pt x="271225" y="51538"/>
                  </a:lnTo>
                  <a:lnTo>
                    <a:pt x="308794" y="53309"/>
                  </a:lnTo>
                  <a:lnTo>
                    <a:pt x="351420" y="53525"/>
                  </a:lnTo>
                  <a:lnTo>
                    <a:pt x="388146" y="53571"/>
                  </a:lnTo>
                  <a:lnTo>
                    <a:pt x="431960" y="53577"/>
                  </a:lnTo>
                  <a:lnTo>
                    <a:pt x="469259" y="56224"/>
                  </a:lnTo>
                  <a:lnTo>
                    <a:pt x="512216" y="62672"/>
                  </a:lnTo>
                  <a:lnTo>
                    <a:pt x="552110" y="70087"/>
                  </a:lnTo>
                  <a:lnTo>
                    <a:pt x="595957" y="76060"/>
                  </a:lnTo>
                  <a:lnTo>
                    <a:pt x="639200" y="84730"/>
                  </a:lnTo>
                  <a:lnTo>
                    <a:pt x="683730" y="91341"/>
                  </a:lnTo>
                  <a:lnTo>
                    <a:pt x="710607" y="96866"/>
                  </a:lnTo>
                  <a:lnTo>
                    <a:pt x="755164" y="98047"/>
                  </a:lnTo>
                  <a:lnTo>
                    <a:pt x="791525" y="102931"/>
                  </a:lnTo>
                  <a:lnTo>
                    <a:pt x="830835" y="106785"/>
                  </a:lnTo>
                  <a:lnTo>
                    <a:pt x="871795" y="109753"/>
                  </a:lnTo>
                  <a:lnTo>
                    <a:pt x="898237" y="114835"/>
                  </a:lnTo>
                  <a:lnTo>
                    <a:pt x="940980" y="115839"/>
                  </a:lnTo>
                  <a:lnTo>
                    <a:pt x="974265" y="118683"/>
                  </a:lnTo>
                  <a:lnTo>
                    <a:pt x="1012929" y="124182"/>
                  </a:lnTo>
                  <a:lnTo>
                    <a:pt x="1052257" y="124906"/>
                  </a:lnTo>
                  <a:lnTo>
                    <a:pt x="1095701" y="133574"/>
                  </a:lnTo>
                  <a:lnTo>
                    <a:pt x="1135955" y="140964"/>
                  </a:lnTo>
                  <a:lnTo>
                    <a:pt x="1179635" y="149775"/>
                  </a:lnTo>
                  <a:lnTo>
                    <a:pt x="1210190" y="152530"/>
                  </a:lnTo>
                  <a:lnTo>
                    <a:pt x="1232046" y="159883"/>
                  </a:lnTo>
                  <a:lnTo>
                    <a:pt x="1247348" y="160622"/>
                  </a:lnTo>
                  <a:lnTo>
                    <a:pt x="1248270" y="159667"/>
                  </a:lnTo>
                  <a:lnTo>
                    <a:pt x="1259049" y="14287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46">
              <a:extLst>
                <a:ext uri="{FF2B5EF4-FFF2-40B4-BE49-F238E27FC236}">
                  <a16:creationId xmlns:a16="http://schemas.microsoft.com/office/drawing/2014/main" id="{ED745314-6AF4-48E6-8F26-C01CCE11762A}"/>
                </a:ext>
              </a:extLst>
            </p:cNvPr>
            <p:cNvSpPr/>
            <p:nvPr>
              <p:custDataLst>
                <p:tags r:id="rId2"/>
              </p:custDataLst>
            </p:nvPr>
          </p:nvSpPr>
          <p:spPr>
            <a:xfrm>
              <a:off x="4881563" y="2562831"/>
              <a:ext cx="321465" cy="366107"/>
            </a:xfrm>
            <a:custGeom>
              <a:avLst/>
              <a:gdLst/>
              <a:ahLst/>
              <a:cxnLst/>
              <a:rect l="0" t="0" r="0" b="0"/>
              <a:pathLst>
                <a:path w="321465" h="366107">
                  <a:moveTo>
                    <a:pt x="187523" y="44638"/>
                  </a:moveTo>
                  <a:lnTo>
                    <a:pt x="187523" y="44638"/>
                  </a:lnTo>
                  <a:lnTo>
                    <a:pt x="144831" y="17780"/>
                  </a:lnTo>
                  <a:lnTo>
                    <a:pt x="137791" y="12857"/>
                  </a:lnTo>
                  <a:lnTo>
                    <a:pt x="131355" y="10669"/>
                  </a:lnTo>
                  <a:lnTo>
                    <a:pt x="129240" y="9094"/>
                  </a:lnTo>
                  <a:lnTo>
                    <a:pt x="125572" y="1384"/>
                  </a:lnTo>
                  <a:lnTo>
                    <a:pt x="125064" y="112"/>
                  </a:lnTo>
                  <a:lnTo>
                    <a:pt x="137448" y="0"/>
                  </a:lnTo>
                  <a:lnTo>
                    <a:pt x="143109" y="2640"/>
                  </a:lnTo>
                  <a:lnTo>
                    <a:pt x="159568" y="12419"/>
                  </a:lnTo>
                  <a:lnTo>
                    <a:pt x="171412" y="16240"/>
                  </a:lnTo>
                  <a:lnTo>
                    <a:pt x="212701" y="60662"/>
                  </a:lnTo>
                  <a:lnTo>
                    <a:pt x="227296" y="76429"/>
                  </a:lnTo>
                  <a:lnTo>
                    <a:pt x="236500" y="91744"/>
                  </a:lnTo>
                  <a:lnTo>
                    <a:pt x="269879" y="134049"/>
                  </a:lnTo>
                  <a:lnTo>
                    <a:pt x="280740" y="153286"/>
                  </a:lnTo>
                  <a:lnTo>
                    <a:pt x="288484" y="163371"/>
                  </a:lnTo>
                  <a:lnTo>
                    <a:pt x="291926" y="171161"/>
                  </a:lnTo>
                  <a:lnTo>
                    <a:pt x="298747" y="177930"/>
                  </a:lnTo>
                  <a:lnTo>
                    <a:pt x="306409" y="184246"/>
                  </a:lnTo>
                  <a:lnTo>
                    <a:pt x="321464" y="205368"/>
                  </a:lnTo>
                  <a:lnTo>
                    <a:pt x="312354" y="206363"/>
                  </a:lnTo>
                  <a:lnTo>
                    <a:pt x="273226" y="220603"/>
                  </a:lnTo>
                  <a:lnTo>
                    <a:pt x="231698" y="239924"/>
                  </a:lnTo>
                  <a:lnTo>
                    <a:pt x="194528" y="258405"/>
                  </a:lnTo>
                  <a:lnTo>
                    <a:pt x="150873" y="275489"/>
                  </a:lnTo>
                  <a:lnTo>
                    <a:pt x="108993" y="301171"/>
                  </a:lnTo>
                  <a:lnTo>
                    <a:pt x="66350" y="323306"/>
                  </a:lnTo>
                  <a:lnTo>
                    <a:pt x="49533" y="330274"/>
                  </a:lnTo>
                  <a:lnTo>
                    <a:pt x="0" y="36610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533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0CEB-6AD5-C412-553B-68E1B1F3450B}"/>
              </a:ext>
            </a:extLst>
          </p:cNvPr>
          <p:cNvSpPr>
            <a:spLocks noGrp="1"/>
          </p:cNvSpPr>
          <p:nvPr>
            <p:ph type="title"/>
          </p:nvPr>
        </p:nvSpPr>
        <p:spPr/>
        <p:txBody>
          <a:bodyPr/>
          <a:lstStyle/>
          <a:p>
            <a:r>
              <a:rPr lang="en-GB" dirty="0"/>
              <a:t>Question </a:t>
            </a:r>
            <a:r>
              <a:rPr lang="en-SE" dirty="0"/>
              <a:t>2.7-4</a:t>
            </a:r>
          </a:p>
        </p:txBody>
      </p:sp>
      <p:sp>
        <p:nvSpPr>
          <p:cNvPr id="3" name="Content Placeholder 2">
            <a:extLst>
              <a:ext uri="{FF2B5EF4-FFF2-40B4-BE49-F238E27FC236}">
                <a16:creationId xmlns:a16="http://schemas.microsoft.com/office/drawing/2014/main" id="{84E1A049-4BAF-E09E-1A0B-2A1C5B751CDD}"/>
              </a:ext>
            </a:extLst>
          </p:cNvPr>
          <p:cNvSpPr>
            <a:spLocks noGrp="1"/>
          </p:cNvSpPr>
          <p:nvPr>
            <p:ph sz="half" idx="1"/>
          </p:nvPr>
        </p:nvSpPr>
        <p:spPr>
          <a:xfrm>
            <a:off x="838200" y="1825625"/>
            <a:ext cx="10515600" cy="4351338"/>
          </a:xfrm>
        </p:spPr>
        <p:txBody>
          <a:bodyPr/>
          <a:lstStyle/>
          <a:p>
            <a:r>
              <a:rPr lang="en-GB" b="1" i="0" dirty="0">
                <a:solidFill>
                  <a:srgbClr val="2D3B45"/>
                </a:solidFill>
                <a:effectLst/>
                <a:latin typeface="Lato Extended"/>
              </a:rPr>
              <a:t>2.7-4 How many sockets?</a:t>
            </a:r>
            <a:r>
              <a:rPr lang="en-GB" b="0" i="0" dirty="0">
                <a:solidFill>
                  <a:srgbClr val="2D3B45"/>
                </a:solidFill>
                <a:effectLst/>
                <a:latin typeface="Lato Extended"/>
              </a:rPr>
              <a:t> Suppose a Web server has </a:t>
            </a:r>
            <a:r>
              <a:rPr lang="en-GB" b="0" i="1" dirty="0">
                <a:solidFill>
                  <a:srgbClr val="2D3B45"/>
                </a:solidFill>
                <a:effectLst/>
                <a:latin typeface="Lato Extended"/>
              </a:rPr>
              <a:t>five</a:t>
            </a:r>
            <a:r>
              <a:rPr lang="en-GB" b="0" i="0" dirty="0">
                <a:solidFill>
                  <a:srgbClr val="2D3B45"/>
                </a:solidFill>
                <a:effectLst/>
                <a:latin typeface="Lato Extended"/>
              </a:rPr>
              <a:t> ongoing connections that use TCP receiver port 80, and assume there are no other TCP connections (open or being opened or closed) at that server.  How many TCP sockets are in use at this server?</a:t>
            </a:r>
          </a:p>
          <a:p>
            <a:r>
              <a:rPr lang="en-GB" dirty="0">
                <a:solidFill>
                  <a:srgbClr val="2D3B45"/>
                </a:solidFill>
                <a:latin typeface="Lato Extended"/>
              </a:rPr>
              <a:t>ANS: 6. </a:t>
            </a:r>
          </a:p>
          <a:p>
            <a:r>
              <a:rPr lang="en-GB" dirty="0">
                <a:solidFill>
                  <a:srgbClr val="2D3B45"/>
                </a:solidFill>
                <a:latin typeface="Lato Extended"/>
              </a:rPr>
              <a:t>1 </a:t>
            </a:r>
            <a:r>
              <a:rPr lang="en-GB" dirty="0" err="1">
                <a:solidFill>
                  <a:srgbClr val="2D3B45"/>
                </a:solidFill>
                <a:latin typeface="Lato Extended"/>
              </a:rPr>
              <a:t>serverSocket</a:t>
            </a:r>
            <a:r>
              <a:rPr lang="en-GB" dirty="0">
                <a:solidFill>
                  <a:srgbClr val="2D3B45"/>
                </a:solidFill>
                <a:latin typeface="Lato Extended"/>
              </a:rPr>
              <a:t> and 5 </a:t>
            </a:r>
            <a:r>
              <a:rPr lang="en-GB" dirty="0" err="1">
                <a:solidFill>
                  <a:srgbClr val="2D3B45"/>
                </a:solidFill>
                <a:latin typeface="Lato Extended"/>
              </a:rPr>
              <a:t>connectionSockets</a:t>
            </a:r>
            <a:endParaRPr lang="en-SE" dirty="0"/>
          </a:p>
        </p:txBody>
      </p:sp>
      <p:sp>
        <p:nvSpPr>
          <p:cNvPr id="5" name="Slide Number Placeholder 4">
            <a:extLst>
              <a:ext uri="{FF2B5EF4-FFF2-40B4-BE49-F238E27FC236}">
                <a16:creationId xmlns:a16="http://schemas.microsoft.com/office/drawing/2014/main" id="{83DEAB6C-97F0-D4DC-F151-70574204CA7F}"/>
              </a:ext>
            </a:extLst>
          </p:cNvPr>
          <p:cNvSpPr>
            <a:spLocks noGrp="1"/>
          </p:cNvSpPr>
          <p:nvPr>
            <p:ph type="sldNum" sz="quarter" idx="4"/>
          </p:nvPr>
        </p:nvSpPr>
        <p:spPr/>
        <p:txBody>
          <a:bodyPr/>
          <a:lstStyle/>
          <a:p>
            <a:r>
              <a:rPr lang="en-US"/>
              <a:t>Introduction: 1-</a:t>
            </a:r>
            <a:fld id="{C4204591-24BD-A542-B9D5-F8D8A88D2FEE}" type="slidenum">
              <a:rPr lang="en-US" smtClean="0"/>
              <a:pPr/>
              <a:t>25</a:t>
            </a:fld>
            <a:endParaRPr lang="en-US" dirty="0"/>
          </a:p>
        </p:txBody>
      </p:sp>
    </p:spTree>
    <p:extLst>
      <p:ext uri="{BB962C8B-B14F-4D97-AF65-F5344CB8AC3E}">
        <p14:creationId xmlns:p14="http://schemas.microsoft.com/office/powerpoint/2010/main" val="153222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2CDB-AF9A-F2FC-8BEB-E4D932C4D659}"/>
              </a:ext>
            </a:extLst>
          </p:cNvPr>
          <p:cNvSpPr>
            <a:spLocks noGrp="1"/>
          </p:cNvSpPr>
          <p:nvPr>
            <p:ph type="title"/>
          </p:nvPr>
        </p:nvSpPr>
        <p:spPr/>
        <p:txBody>
          <a:bodyPr/>
          <a:lstStyle/>
          <a:p>
            <a:r>
              <a:rPr lang="en-GB" dirty="0"/>
              <a:t>Question 3.2-01</a:t>
            </a:r>
            <a:endParaRPr lang="en-SE" dirty="0"/>
          </a:p>
        </p:txBody>
      </p:sp>
      <p:sp>
        <p:nvSpPr>
          <p:cNvPr id="3" name="Content Placeholder 2">
            <a:extLst>
              <a:ext uri="{FF2B5EF4-FFF2-40B4-BE49-F238E27FC236}">
                <a16:creationId xmlns:a16="http://schemas.microsoft.com/office/drawing/2014/main" id="{B8A520AB-0DA5-87F2-1121-33FFE2CFD947}"/>
              </a:ext>
            </a:extLst>
          </p:cNvPr>
          <p:cNvSpPr>
            <a:spLocks noGrp="1"/>
          </p:cNvSpPr>
          <p:nvPr>
            <p:ph sz="half" idx="1"/>
          </p:nvPr>
        </p:nvSpPr>
        <p:spPr>
          <a:xfrm>
            <a:off x="323385" y="1825625"/>
            <a:ext cx="5010615" cy="4351338"/>
          </a:xfrm>
        </p:spPr>
        <p:txBody>
          <a:bodyPr>
            <a:normAutofit fontScale="92500" lnSpcReduction="10000"/>
          </a:bodyPr>
          <a:lstStyle/>
          <a:p>
            <a:r>
              <a:rPr lang="en-GB" b="1" i="0" dirty="0">
                <a:solidFill>
                  <a:srgbClr val="2D3B45"/>
                </a:solidFill>
                <a:effectLst/>
                <a:latin typeface="Lato Extended"/>
              </a:rPr>
              <a:t>3.2-01. UDP multiplexing and demultiplexing.</a:t>
            </a:r>
            <a:r>
              <a:rPr lang="en-GB" b="0" i="0" dirty="0">
                <a:solidFill>
                  <a:srgbClr val="2D3B45"/>
                </a:solidFill>
                <a:effectLst/>
                <a:latin typeface="Lato Extended"/>
              </a:rPr>
              <a:t> Consider the figure below, with 6 sockets shown across the network, and the corresponding Python code at each host. There are four UDP segments in flight. Match the source and destination port numbers for each segment with a value below.</a:t>
            </a:r>
            <a:endParaRPr lang="en-SE" dirty="0"/>
          </a:p>
        </p:txBody>
      </p:sp>
      <p:sp>
        <p:nvSpPr>
          <p:cNvPr id="4" name="Content Placeholder 3">
            <a:extLst>
              <a:ext uri="{FF2B5EF4-FFF2-40B4-BE49-F238E27FC236}">
                <a16:creationId xmlns:a16="http://schemas.microsoft.com/office/drawing/2014/main" id="{4DDD232C-EFCD-CE7D-43E6-2E4D5A5E2FDD}"/>
              </a:ext>
            </a:extLst>
          </p:cNvPr>
          <p:cNvSpPr>
            <a:spLocks noGrp="1"/>
          </p:cNvSpPr>
          <p:nvPr>
            <p:ph sz="half" idx="2"/>
          </p:nvPr>
        </p:nvSpPr>
        <p:spPr/>
        <p:txBody>
          <a:bodyPr>
            <a:normAutofit fontScale="92500" lnSpcReduction="10000"/>
          </a:bodyPr>
          <a:lstStyle/>
          <a:p>
            <a:endParaRPr lang="en-SE" dirty="0"/>
          </a:p>
        </p:txBody>
      </p:sp>
      <p:sp>
        <p:nvSpPr>
          <p:cNvPr id="5" name="Slide Number Placeholder 4">
            <a:extLst>
              <a:ext uri="{FF2B5EF4-FFF2-40B4-BE49-F238E27FC236}">
                <a16:creationId xmlns:a16="http://schemas.microsoft.com/office/drawing/2014/main" id="{768830EB-A986-6544-D4A0-9F9416A47894}"/>
              </a:ext>
            </a:extLst>
          </p:cNvPr>
          <p:cNvSpPr>
            <a:spLocks noGrp="1"/>
          </p:cNvSpPr>
          <p:nvPr>
            <p:ph type="sldNum" sz="quarter" idx="4"/>
          </p:nvPr>
        </p:nvSpPr>
        <p:spPr/>
        <p:txBody>
          <a:bodyPr/>
          <a:lstStyle/>
          <a:p>
            <a:r>
              <a:rPr lang="en-US"/>
              <a:t>Introduction: 1-</a:t>
            </a:r>
            <a:fld id="{C4204591-24BD-A542-B9D5-F8D8A88D2FEE}" type="slidenum">
              <a:rPr lang="en-US" smtClean="0"/>
              <a:pPr/>
              <a:t>26</a:t>
            </a:fld>
            <a:endParaRPr lang="en-US" dirty="0"/>
          </a:p>
        </p:txBody>
      </p:sp>
      <p:pic>
        <p:nvPicPr>
          <p:cNvPr id="3074" name="Picture 2">
            <a:extLst>
              <a:ext uri="{FF2B5EF4-FFF2-40B4-BE49-F238E27FC236}">
                <a16:creationId xmlns:a16="http://schemas.microsoft.com/office/drawing/2014/main" id="{5A05FC7C-FBD5-1796-1E78-E2E89C932B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1904" y="49786"/>
            <a:ext cx="6554213" cy="36989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611951D-1038-5871-21C1-26CED500CFD4}"/>
              </a:ext>
            </a:extLst>
          </p:cNvPr>
          <p:cNvPicPr>
            <a:picLocks noChangeAspect="1"/>
          </p:cNvPicPr>
          <p:nvPr/>
        </p:nvPicPr>
        <p:blipFill>
          <a:blip r:embed="rId12"/>
          <a:stretch>
            <a:fillRect/>
          </a:stretch>
        </p:blipFill>
        <p:spPr>
          <a:xfrm>
            <a:off x="7396721" y="3429000"/>
            <a:ext cx="3329609" cy="3429000"/>
          </a:xfrm>
          <a:prstGeom prst="rect">
            <a:avLst/>
          </a:prstGeom>
        </p:spPr>
      </p:pic>
      <p:sp>
        <p:nvSpPr>
          <p:cNvPr id="6" name="SMARTInkShape-47">
            <a:extLst>
              <a:ext uri="{FF2B5EF4-FFF2-40B4-BE49-F238E27FC236}">
                <a16:creationId xmlns:a16="http://schemas.microsoft.com/office/drawing/2014/main" id="{B728BC1A-9629-4D51-B028-0C057F81145D}"/>
              </a:ext>
            </a:extLst>
          </p:cNvPr>
          <p:cNvSpPr/>
          <p:nvPr>
            <p:custDataLst>
              <p:tags r:id="rId1"/>
            </p:custDataLst>
          </p:nvPr>
        </p:nvSpPr>
        <p:spPr>
          <a:xfrm>
            <a:off x="6837199" y="3170039"/>
            <a:ext cx="205349" cy="221124"/>
          </a:xfrm>
          <a:custGeom>
            <a:avLst/>
            <a:gdLst/>
            <a:ahLst/>
            <a:cxnLst/>
            <a:rect l="0" t="0" r="0" b="0"/>
            <a:pathLst>
              <a:path w="205349" h="221124">
                <a:moveTo>
                  <a:pt x="17824" y="98226"/>
                </a:moveTo>
                <a:lnTo>
                  <a:pt x="17824" y="98226"/>
                </a:lnTo>
                <a:lnTo>
                  <a:pt x="1315" y="81717"/>
                </a:lnTo>
                <a:lnTo>
                  <a:pt x="0" y="71840"/>
                </a:lnTo>
                <a:lnTo>
                  <a:pt x="7657" y="71473"/>
                </a:lnTo>
                <a:lnTo>
                  <a:pt x="18010" y="76188"/>
                </a:lnTo>
                <a:lnTo>
                  <a:pt x="25513" y="86447"/>
                </a:lnTo>
                <a:lnTo>
                  <a:pt x="47150" y="124765"/>
                </a:lnTo>
                <a:lnTo>
                  <a:pt x="57933" y="140155"/>
                </a:lnTo>
                <a:lnTo>
                  <a:pt x="61128" y="150999"/>
                </a:lnTo>
                <a:lnTo>
                  <a:pt x="66948" y="173033"/>
                </a:lnTo>
                <a:lnTo>
                  <a:pt x="72068" y="181083"/>
                </a:lnTo>
                <a:lnTo>
                  <a:pt x="74823" y="183230"/>
                </a:lnTo>
                <a:lnTo>
                  <a:pt x="77884" y="188261"/>
                </a:lnTo>
                <a:lnTo>
                  <a:pt x="84589" y="204315"/>
                </a:lnTo>
                <a:lnTo>
                  <a:pt x="96541" y="221123"/>
                </a:lnTo>
                <a:lnTo>
                  <a:pt x="97090" y="220837"/>
                </a:lnTo>
                <a:lnTo>
                  <a:pt x="97703" y="217874"/>
                </a:lnTo>
                <a:lnTo>
                  <a:pt x="98857" y="216687"/>
                </a:lnTo>
                <a:lnTo>
                  <a:pt x="102787" y="215368"/>
                </a:lnTo>
                <a:lnTo>
                  <a:pt x="107841" y="206844"/>
                </a:lnTo>
                <a:lnTo>
                  <a:pt x="125043" y="164500"/>
                </a:lnTo>
                <a:lnTo>
                  <a:pt x="136899" y="125760"/>
                </a:lnTo>
                <a:lnTo>
                  <a:pt x="148796" y="84299"/>
                </a:lnTo>
                <a:lnTo>
                  <a:pt x="157724" y="63563"/>
                </a:lnTo>
                <a:lnTo>
                  <a:pt x="176795" y="38591"/>
                </a:lnTo>
                <a:lnTo>
                  <a:pt x="188542" y="17698"/>
                </a:lnTo>
                <a:lnTo>
                  <a:pt x="20534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48">
            <a:extLst>
              <a:ext uri="{FF2B5EF4-FFF2-40B4-BE49-F238E27FC236}">
                <a16:creationId xmlns:a16="http://schemas.microsoft.com/office/drawing/2014/main" id="{5A4AC43A-1740-44A0-971C-71F2AD8D6FBF}"/>
              </a:ext>
            </a:extLst>
          </p:cNvPr>
          <p:cNvSpPr/>
          <p:nvPr>
            <p:custDataLst>
              <p:tags r:id="rId2"/>
            </p:custDataLst>
          </p:nvPr>
        </p:nvSpPr>
        <p:spPr>
          <a:xfrm>
            <a:off x="6623204" y="1018096"/>
            <a:ext cx="508484" cy="383590"/>
          </a:xfrm>
          <a:custGeom>
            <a:avLst/>
            <a:gdLst/>
            <a:ahLst/>
            <a:cxnLst/>
            <a:rect l="0" t="0" r="0" b="0"/>
            <a:pathLst>
              <a:path w="508484" h="383590">
                <a:moveTo>
                  <a:pt x="115734" y="321357"/>
                </a:moveTo>
                <a:lnTo>
                  <a:pt x="115734" y="321357"/>
                </a:lnTo>
                <a:lnTo>
                  <a:pt x="108045" y="321357"/>
                </a:lnTo>
                <a:lnTo>
                  <a:pt x="107632" y="320365"/>
                </a:lnTo>
                <a:lnTo>
                  <a:pt x="106912" y="313669"/>
                </a:lnTo>
                <a:lnTo>
                  <a:pt x="104206" y="312979"/>
                </a:lnTo>
                <a:lnTo>
                  <a:pt x="97983" y="312437"/>
                </a:lnTo>
                <a:lnTo>
                  <a:pt x="106438" y="312428"/>
                </a:lnTo>
                <a:lnTo>
                  <a:pt x="122611" y="327249"/>
                </a:lnTo>
                <a:lnTo>
                  <a:pt x="128050" y="328937"/>
                </a:lnTo>
                <a:lnTo>
                  <a:pt x="133775" y="334978"/>
                </a:lnTo>
                <a:lnTo>
                  <a:pt x="139627" y="342294"/>
                </a:lnTo>
                <a:lnTo>
                  <a:pt x="172746" y="357517"/>
                </a:lnTo>
                <a:lnTo>
                  <a:pt x="191826" y="366136"/>
                </a:lnTo>
                <a:lnTo>
                  <a:pt x="196227" y="369069"/>
                </a:lnTo>
                <a:lnTo>
                  <a:pt x="239752" y="379161"/>
                </a:lnTo>
                <a:lnTo>
                  <a:pt x="282518" y="383589"/>
                </a:lnTo>
                <a:lnTo>
                  <a:pt x="313381" y="381165"/>
                </a:lnTo>
                <a:lnTo>
                  <a:pt x="350855" y="374763"/>
                </a:lnTo>
                <a:lnTo>
                  <a:pt x="388201" y="362614"/>
                </a:lnTo>
                <a:lnTo>
                  <a:pt x="417270" y="351041"/>
                </a:lnTo>
                <a:lnTo>
                  <a:pt x="460389" y="319619"/>
                </a:lnTo>
                <a:lnTo>
                  <a:pt x="502636" y="282671"/>
                </a:lnTo>
                <a:lnTo>
                  <a:pt x="505971" y="276713"/>
                </a:lnTo>
                <a:lnTo>
                  <a:pt x="508113" y="264803"/>
                </a:lnTo>
                <a:lnTo>
                  <a:pt x="508483" y="251132"/>
                </a:lnTo>
                <a:lnTo>
                  <a:pt x="507543" y="247752"/>
                </a:lnTo>
                <a:lnTo>
                  <a:pt x="505924" y="245498"/>
                </a:lnTo>
                <a:lnTo>
                  <a:pt x="503853" y="243995"/>
                </a:lnTo>
                <a:lnTo>
                  <a:pt x="501551" y="237034"/>
                </a:lnTo>
                <a:lnTo>
                  <a:pt x="500074" y="225877"/>
                </a:lnTo>
                <a:lnTo>
                  <a:pt x="483903" y="183449"/>
                </a:lnTo>
                <a:lnTo>
                  <a:pt x="466069" y="144289"/>
                </a:lnTo>
                <a:lnTo>
                  <a:pt x="456424" y="119069"/>
                </a:lnTo>
                <a:lnTo>
                  <a:pt x="426521" y="76430"/>
                </a:lnTo>
                <a:lnTo>
                  <a:pt x="421541" y="68633"/>
                </a:lnTo>
                <a:lnTo>
                  <a:pt x="413159" y="62260"/>
                </a:lnTo>
                <a:lnTo>
                  <a:pt x="404391" y="50670"/>
                </a:lnTo>
                <a:lnTo>
                  <a:pt x="395509" y="44370"/>
                </a:lnTo>
                <a:lnTo>
                  <a:pt x="389568" y="35864"/>
                </a:lnTo>
                <a:lnTo>
                  <a:pt x="385602" y="32801"/>
                </a:lnTo>
                <a:lnTo>
                  <a:pt x="354740" y="19968"/>
                </a:lnTo>
                <a:lnTo>
                  <a:pt x="349485" y="19228"/>
                </a:lnTo>
                <a:lnTo>
                  <a:pt x="345981" y="17742"/>
                </a:lnTo>
                <a:lnTo>
                  <a:pt x="343646" y="15760"/>
                </a:lnTo>
                <a:lnTo>
                  <a:pt x="342089" y="13446"/>
                </a:lnTo>
                <a:lnTo>
                  <a:pt x="335068" y="10875"/>
                </a:lnTo>
                <a:lnTo>
                  <a:pt x="309982" y="6353"/>
                </a:lnTo>
                <a:lnTo>
                  <a:pt x="298308" y="2761"/>
                </a:lnTo>
                <a:lnTo>
                  <a:pt x="254692" y="0"/>
                </a:lnTo>
                <a:lnTo>
                  <a:pt x="222162" y="887"/>
                </a:lnTo>
                <a:lnTo>
                  <a:pt x="200771" y="6957"/>
                </a:lnTo>
                <a:lnTo>
                  <a:pt x="156370" y="15722"/>
                </a:lnTo>
                <a:lnTo>
                  <a:pt x="141334" y="19793"/>
                </a:lnTo>
                <a:lnTo>
                  <a:pt x="126957" y="27284"/>
                </a:lnTo>
                <a:lnTo>
                  <a:pt x="117745" y="32900"/>
                </a:lnTo>
                <a:lnTo>
                  <a:pt x="88585" y="47549"/>
                </a:lnTo>
                <a:lnTo>
                  <a:pt x="44909" y="82590"/>
                </a:lnTo>
                <a:lnTo>
                  <a:pt x="31358" y="95058"/>
                </a:lnTo>
                <a:lnTo>
                  <a:pt x="3667" y="136721"/>
                </a:lnTo>
                <a:lnTo>
                  <a:pt x="1434" y="144377"/>
                </a:lnTo>
                <a:lnTo>
                  <a:pt x="0" y="182916"/>
                </a:lnTo>
                <a:lnTo>
                  <a:pt x="744" y="205041"/>
                </a:lnTo>
                <a:lnTo>
                  <a:pt x="15902" y="237744"/>
                </a:lnTo>
                <a:lnTo>
                  <a:pt x="30456" y="252622"/>
                </a:lnTo>
                <a:lnTo>
                  <a:pt x="53226" y="2677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49">
            <a:extLst>
              <a:ext uri="{FF2B5EF4-FFF2-40B4-BE49-F238E27FC236}">
                <a16:creationId xmlns:a16="http://schemas.microsoft.com/office/drawing/2014/main" id="{112E291F-4A28-4050-9DF6-1F92D25DE15A}"/>
              </a:ext>
            </a:extLst>
          </p:cNvPr>
          <p:cNvSpPr/>
          <p:nvPr>
            <p:custDataLst>
              <p:tags r:id="rId3"/>
            </p:custDataLst>
          </p:nvPr>
        </p:nvSpPr>
        <p:spPr>
          <a:xfrm>
            <a:off x="7551567" y="80411"/>
            <a:ext cx="423685" cy="321417"/>
          </a:xfrm>
          <a:custGeom>
            <a:avLst/>
            <a:gdLst/>
            <a:ahLst/>
            <a:cxnLst/>
            <a:rect l="0" t="0" r="0" b="0"/>
            <a:pathLst>
              <a:path w="423685" h="321417">
                <a:moveTo>
                  <a:pt x="80339" y="62464"/>
                </a:moveTo>
                <a:lnTo>
                  <a:pt x="80339" y="62464"/>
                </a:lnTo>
                <a:lnTo>
                  <a:pt x="75599" y="62464"/>
                </a:lnTo>
                <a:lnTo>
                  <a:pt x="74202" y="61472"/>
                </a:lnTo>
                <a:lnTo>
                  <a:pt x="73271" y="59818"/>
                </a:lnTo>
                <a:lnTo>
                  <a:pt x="72651" y="57724"/>
                </a:lnTo>
                <a:lnTo>
                  <a:pt x="70252" y="56327"/>
                </a:lnTo>
                <a:lnTo>
                  <a:pt x="52056" y="53698"/>
                </a:lnTo>
                <a:lnTo>
                  <a:pt x="49578" y="53643"/>
                </a:lnTo>
                <a:lnTo>
                  <a:pt x="47925" y="52615"/>
                </a:lnTo>
                <a:lnTo>
                  <a:pt x="46824" y="50937"/>
                </a:lnTo>
                <a:lnTo>
                  <a:pt x="45056" y="45855"/>
                </a:lnTo>
                <a:lnTo>
                  <a:pt x="42168" y="45161"/>
                </a:lnTo>
                <a:lnTo>
                  <a:pt x="32230" y="44714"/>
                </a:lnTo>
                <a:lnTo>
                  <a:pt x="26546" y="47299"/>
                </a:lnTo>
                <a:lnTo>
                  <a:pt x="13600" y="57910"/>
                </a:lnTo>
                <a:lnTo>
                  <a:pt x="1625" y="77441"/>
                </a:lnTo>
                <a:lnTo>
                  <a:pt x="0" y="119010"/>
                </a:lnTo>
                <a:lnTo>
                  <a:pt x="973" y="132025"/>
                </a:lnTo>
                <a:lnTo>
                  <a:pt x="12401" y="170549"/>
                </a:lnTo>
                <a:lnTo>
                  <a:pt x="24643" y="213994"/>
                </a:lnTo>
                <a:lnTo>
                  <a:pt x="45451" y="257909"/>
                </a:lnTo>
                <a:lnTo>
                  <a:pt x="71023" y="289634"/>
                </a:lnTo>
                <a:lnTo>
                  <a:pt x="111858" y="312597"/>
                </a:lnTo>
                <a:lnTo>
                  <a:pt x="134300" y="319681"/>
                </a:lnTo>
                <a:lnTo>
                  <a:pt x="177954" y="321323"/>
                </a:lnTo>
                <a:lnTo>
                  <a:pt x="220213" y="321416"/>
                </a:lnTo>
                <a:lnTo>
                  <a:pt x="264652" y="315287"/>
                </a:lnTo>
                <a:lnTo>
                  <a:pt x="282015" y="311338"/>
                </a:lnTo>
                <a:lnTo>
                  <a:pt x="316189" y="295877"/>
                </a:lnTo>
                <a:lnTo>
                  <a:pt x="341382" y="286074"/>
                </a:lnTo>
                <a:lnTo>
                  <a:pt x="372556" y="260811"/>
                </a:lnTo>
                <a:lnTo>
                  <a:pt x="394722" y="238147"/>
                </a:lnTo>
                <a:lnTo>
                  <a:pt x="416854" y="194156"/>
                </a:lnTo>
                <a:lnTo>
                  <a:pt x="422716" y="186147"/>
                </a:lnTo>
                <a:lnTo>
                  <a:pt x="423684" y="181630"/>
                </a:lnTo>
                <a:lnTo>
                  <a:pt x="415142" y="139714"/>
                </a:lnTo>
                <a:lnTo>
                  <a:pt x="407302" y="124599"/>
                </a:lnTo>
                <a:lnTo>
                  <a:pt x="367657" y="81972"/>
                </a:lnTo>
                <a:lnTo>
                  <a:pt x="328483" y="55153"/>
                </a:lnTo>
                <a:lnTo>
                  <a:pt x="287263" y="28361"/>
                </a:lnTo>
                <a:lnTo>
                  <a:pt x="249449" y="14001"/>
                </a:lnTo>
                <a:lnTo>
                  <a:pt x="210058" y="3759"/>
                </a:lnTo>
                <a:lnTo>
                  <a:pt x="171486" y="290"/>
                </a:lnTo>
                <a:lnTo>
                  <a:pt x="134908" y="0"/>
                </a:lnTo>
                <a:lnTo>
                  <a:pt x="126751" y="2622"/>
                </a:lnTo>
                <a:lnTo>
                  <a:pt x="119817" y="6102"/>
                </a:lnTo>
                <a:lnTo>
                  <a:pt x="103229" y="8641"/>
                </a:lnTo>
                <a:lnTo>
                  <a:pt x="104732" y="8777"/>
                </a:lnTo>
                <a:lnTo>
                  <a:pt x="105532" y="9806"/>
                </a:lnTo>
                <a:lnTo>
                  <a:pt x="107128" y="1781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50">
            <a:extLst>
              <a:ext uri="{FF2B5EF4-FFF2-40B4-BE49-F238E27FC236}">
                <a16:creationId xmlns:a16="http://schemas.microsoft.com/office/drawing/2014/main" id="{DF0BFBE6-0B63-4D92-B030-C419CB08269B}"/>
              </a:ext>
            </a:extLst>
          </p:cNvPr>
          <p:cNvSpPr/>
          <p:nvPr>
            <p:custDataLst>
              <p:tags r:id="rId4"/>
            </p:custDataLst>
          </p:nvPr>
        </p:nvSpPr>
        <p:spPr>
          <a:xfrm>
            <a:off x="7149704" y="4984007"/>
            <a:ext cx="276820" cy="43408"/>
          </a:xfrm>
          <a:custGeom>
            <a:avLst/>
            <a:gdLst/>
            <a:ahLst/>
            <a:cxnLst/>
            <a:rect l="0" t="0" r="0" b="0"/>
            <a:pathLst>
              <a:path w="276820" h="43408">
                <a:moveTo>
                  <a:pt x="107155" y="34477"/>
                </a:moveTo>
                <a:lnTo>
                  <a:pt x="107155" y="34477"/>
                </a:lnTo>
                <a:lnTo>
                  <a:pt x="97674" y="34477"/>
                </a:lnTo>
                <a:lnTo>
                  <a:pt x="94881" y="33485"/>
                </a:lnTo>
                <a:lnTo>
                  <a:pt x="93020" y="31831"/>
                </a:lnTo>
                <a:lnTo>
                  <a:pt x="91779" y="29737"/>
                </a:lnTo>
                <a:lnTo>
                  <a:pt x="82462" y="27410"/>
                </a:lnTo>
                <a:lnTo>
                  <a:pt x="70383" y="25382"/>
                </a:lnTo>
                <a:lnTo>
                  <a:pt x="44935" y="14572"/>
                </a:lnTo>
                <a:lnTo>
                  <a:pt x="38822" y="10747"/>
                </a:lnTo>
                <a:lnTo>
                  <a:pt x="28811" y="8595"/>
                </a:lnTo>
                <a:lnTo>
                  <a:pt x="0" y="7688"/>
                </a:lnTo>
                <a:lnTo>
                  <a:pt x="41924" y="7688"/>
                </a:lnTo>
                <a:lnTo>
                  <a:pt x="86319" y="7688"/>
                </a:lnTo>
                <a:lnTo>
                  <a:pt x="130140" y="7688"/>
                </a:lnTo>
                <a:lnTo>
                  <a:pt x="145741" y="7688"/>
                </a:lnTo>
                <a:lnTo>
                  <a:pt x="151755" y="5042"/>
                </a:lnTo>
                <a:lnTo>
                  <a:pt x="157734" y="1551"/>
                </a:lnTo>
                <a:lnTo>
                  <a:pt x="163700" y="0"/>
                </a:lnTo>
                <a:lnTo>
                  <a:pt x="166680" y="578"/>
                </a:lnTo>
                <a:lnTo>
                  <a:pt x="178592" y="5990"/>
                </a:lnTo>
                <a:lnTo>
                  <a:pt x="221661" y="7659"/>
                </a:lnTo>
                <a:lnTo>
                  <a:pt x="233797" y="7679"/>
                </a:lnTo>
                <a:lnTo>
                  <a:pt x="243146" y="12975"/>
                </a:lnTo>
                <a:lnTo>
                  <a:pt x="276819" y="434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51">
            <a:extLst>
              <a:ext uri="{FF2B5EF4-FFF2-40B4-BE49-F238E27FC236}">
                <a16:creationId xmlns:a16="http://schemas.microsoft.com/office/drawing/2014/main" id="{2DD808C0-2C50-4591-8850-C2F02F20C90A}"/>
              </a:ext>
            </a:extLst>
          </p:cNvPr>
          <p:cNvSpPr/>
          <p:nvPr>
            <p:custDataLst>
              <p:tags r:id="rId5"/>
            </p:custDataLst>
          </p:nvPr>
        </p:nvSpPr>
        <p:spPr>
          <a:xfrm>
            <a:off x="9364265" y="3152179"/>
            <a:ext cx="17860" cy="44650"/>
          </a:xfrm>
          <a:custGeom>
            <a:avLst/>
            <a:gdLst/>
            <a:ahLst/>
            <a:cxnLst/>
            <a:rect l="0" t="0" r="0" b="0"/>
            <a:pathLst>
              <a:path w="17860" h="44650">
                <a:moveTo>
                  <a:pt x="17859" y="44649"/>
                </a:moveTo>
                <a:lnTo>
                  <a:pt x="17859" y="44649"/>
                </a:lnTo>
                <a:lnTo>
                  <a:pt x="17859" y="36961"/>
                </a:lnTo>
                <a:lnTo>
                  <a:pt x="5587" y="28836"/>
                </a:lnTo>
                <a:lnTo>
                  <a:pt x="2483" y="23399"/>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52">
            <a:extLst>
              <a:ext uri="{FF2B5EF4-FFF2-40B4-BE49-F238E27FC236}">
                <a16:creationId xmlns:a16="http://schemas.microsoft.com/office/drawing/2014/main" id="{C1BC48CF-B9FA-4C7F-8EE2-4BE2BC25F34A}"/>
              </a:ext>
            </a:extLst>
          </p:cNvPr>
          <p:cNvSpPr/>
          <p:nvPr>
            <p:custDataLst>
              <p:tags r:id="rId6"/>
            </p:custDataLst>
          </p:nvPr>
        </p:nvSpPr>
        <p:spPr>
          <a:xfrm>
            <a:off x="10784173" y="750105"/>
            <a:ext cx="560748" cy="544130"/>
          </a:xfrm>
          <a:custGeom>
            <a:avLst/>
            <a:gdLst/>
            <a:ahLst/>
            <a:cxnLst/>
            <a:rect l="0" t="0" r="0" b="0"/>
            <a:pathLst>
              <a:path w="560748" h="544130">
                <a:moveTo>
                  <a:pt x="214225" y="160723"/>
                </a:moveTo>
                <a:lnTo>
                  <a:pt x="214225" y="160723"/>
                </a:lnTo>
                <a:lnTo>
                  <a:pt x="209484" y="155983"/>
                </a:lnTo>
                <a:lnTo>
                  <a:pt x="204512" y="153655"/>
                </a:lnTo>
                <a:lnTo>
                  <a:pt x="201798" y="153035"/>
                </a:lnTo>
                <a:lnTo>
                  <a:pt x="187368" y="144889"/>
                </a:lnTo>
                <a:lnTo>
                  <a:pt x="152929" y="142899"/>
                </a:lnTo>
                <a:lnTo>
                  <a:pt x="109961" y="151960"/>
                </a:lnTo>
                <a:lnTo>
                  <a:pt x="84380" y="161344"/>
                </a:lnTo>
                <a:lnTo>
                  <a:pt x="51994" y="189284"/>
                </a:lnTo>
                <a:lnTo>
                  <a:pt x="31771" y="218399"/>
                </a:lnTo>
                <a:lnTo>
                  <a:pt x="11315" y="261927"/>
                </a:lnTo>
                <a:lnTo>
                  <a:pt x="4980" y="279125"/>
                </a:lnTo>
                <a:lnTo>
                  <a:pt x="914" y="319857"/>
                </a:lnTo>
                <a:lnTo>
                  <a:pt x="0" y="363405"/>
                </a:lnTo>
                <a:lnTo>
                  <a:pt x="945" y="380781"/>
                </a:lnTo>
                <a:lnTo>
                  <a:pt x="13586" y="422579"/>
                </a:lnTo>
                <a:lnTo>
                  <a:pt x="33095" y="451448"/>
                </a:lnTo>
                <a:lnTo>
                  <a:pt x="71549" y="491239"/>
                </a:lnTo>
                <a:lnTo>
                  <a:pt x="84336" y="502087"/>
                </a:lnTo>
                <a:lnTo>
                  <a:pt x="107280" y="512781"/>
                </a:lnTo>
                <a:lnTo>
                  <a:pt x="130665" y="519543"/>
                </a:lnTo>
                <a:lnTo>
                  <a:pt x="141368" y="524589"/>
                </a:lnTo>
                <a:lnTo>
                  <a:pt x="182312" y="534101"/>
                </a:lnTo>
                <a:lnTo>
                  <a:pt x="221782" y="540364"/>
                </a:lnTo>
                <a:lnTo>
                  <a:pt x="263202" y="544129"/>
                </a:lnTo>
                <a:lnTo>
                  <a:pt x="305707" y="543632"/>
                </a:lnTo>
                <a:lnTo>
                  <a:pt x="346010" y="534606"/>
                </a:lnTo>
                <a:lnTo>
                  <a:pt x="387595" y="515761"/>
                </a:lnTo>
                <a:lnTo>
                  <a:pt x="428312" y="481770"/>
                </a:lnTo>
                <a:lnTo>
                  <a:pt x="469358" y="449435"/>
                </a:lnTo>
                <a:lnTo>
                  <a:pt x="499316" y="417647"/>
                </a:lnTo>
                <a:lnTo>
                  <a:pt x="530872" y="378116"/>
                </a:lnTo>
                <a:lnTo>
                  <a:pt x="542400" y="336896"/>
                </a:lnTo>
                <a:lnTo>
                  <a:pt x="553702" y="296248"/>
                </a:lnTo>
                <a:lnTo>
                  <a:pt x="560747" y="264002"/>
                </a:lnTo>
                <a:lnTo>
                  <a:pt x="559066" y="253588"/>
                </a:lnTo>
                <a:lnTo>
                  <a:pt x="548142" y="216204"/>
                </a:lnTo>
                <a:lnTo>
                  <a:pt x="544673" y="195903"/>
                </a:lnTo>
                <a:lnTo>
                  <a:pt x="523348" y="153702"/>
                </a:lnTo>
                <a:lnTo>
                  <a:pt x="506261" y="124435"/>
                </a:lnTo>
                <a:lnTo>
                  <a:pt x="462752" y="79965"/>
                </a:lnTo>
                <a:lnTo>
                  <a:pt x="418442" y="45572"/>
                </a:lnTo>
                <a:lnTo>
                  <a:pt x="377415" y="23741"/>
                </a:lnTo>
                <a:lnTo>
                  <a:pt x="340894" y="9358"/>
                </a:lnTo>
                <a:lnTo>
                  <a:pt x="299203" y="942"/>
                </a:lnTo>
                <a:lnTo>
                  <a:pt x="258796" y="45"/>
                </a:lnTo>
                <a:lnTo>
                  <a:pt x="244527" y="0"/>
                </a:lnTo>
                <a:lnTo>
                  <a:pt x="214225" y="178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53">
            <a:extLst>
              <a:ext uri="{FF2B5EF4-FFF2-40B4-BE49-F238E27FC236}">
                <a16:creationId xmlns:a16="http://schemas.microsoft.com/office/drawing/2014/main" id="{5F1AE253-83E3-45BE-AEB1-322ABFBB6770}"/>
              </a:ext>
            </a:extLst>
          </p:cNvPr>
          <p:cNvSpPr/>
          <p:nvPr>
            <p:custDataLst>
              <p:tags r:id="rId7"/>
            </p:custDataLst>
          </p:nvPr>
        </p:nvSpPr>
        <p:spPr>
          <a:xfrm>
            <a:off x="7841442" y="407347"/>
            <a:ext cx="449369" cy="259182"/>
          </a:xfrm>
          <a:custGeom>
            <a:avLst/>
            <a:gdLst/>
            <a:ahLst/>
            <a:cxnLst/>
            <a:rect l="0" t="0" r="0" b="0"/>
            <a:pathLst>
              <a:path w="449369" h="259182">
                <a:moveTo>
                  <a:pt x="344105" y="48067"/>
                </a:moveTo>
                <a:lnTo>
                  <a:pt x="344105" y="48067"/>
                </a:lnTo>
                <a:lnTo>
                  <a:pt x="310136" y="48067"/>
                </a:lnTo>
                <a:lnTo>
                  <a:pt x="271447" y="32233"/>
                </a:lnTo>
                <a:lnTo>
                  <a:pt x="261211" y="30116"/>
                </a:lnTo>
                <a:lnTo>
                  <a:pt x="247886" y="24337"/>
                </a:lnTo>
                <a:lnTo>
                  <a:pt x="206030" y="21457"/>
                </a:lnTo>
                <a:lnTo>
                  <a:pt x="192449" y="22350"/>
                </a:lnTo>
                <a:lnTo>
                  <a:pt x="170353" y="28362"/>
                </a:lnTo>
                <a:lnTo>
                  <a:pt x="137914" y="34583"/>
                </a:lnTo>
                <a:lnTo>
                  <a:pt x="98144" y="52629"/>
                </a:lnTo>
                <a:lnTo>
                  <a:pt x="80066" y="61987"/>
                </a:lnTo>
                <a:lnTo>
                  <a:pt x="37191" y="76848"/>
                </a:lnTo>
                <a:lnTo>
                  <a:pt x="20770" y="87156"/>
                </a:lnTo>
                <a:lnTo>
                  <a:pt x="588" y="105873"/>
                </a:lnTo>
                <a:lnTo>
                  <a:pt x="0" y="109425"/>
                </a:lnTo>
                <a:lnTo>
                  <a:pt x="9273" y="141798"/>
                </a:lnTo>
                <a:lnTo>
                  <a:pt x="22835" y="170237"/>
                </a:lnTo>
                <a:lnTo>
                  <a:pt x="51172" y="201440"/>
                </a:lnTo>
                <a:lnTo>
                  <a:pt x="95567" y="226606"/>
                </a:lnTo>
                <a:lnTo>
                  <a:pt x="138294" y="247673"/>
                </a:lnTo>
                <a:lnTo>
                  <a:pt x="181227" y="259181"/>
                </a:lnTo>
                <a:lnTo>
                  <a:pt x="212170" y="258786"/>
                </a:lnTo>
                <a:lnTo>
                  <a:pt x="255279" y="251272"/>
                </a:lnTo>
                <a:lnTo>
                  <a:pt x="297288" y="235689"/>
                </a:lnTo>
                <a:lnTo>
                  <a:pt x="307633" y="228785"/>
                </a:lnTo>
                <a:lnTo>
                  <a:pt x="351769" y="205566"/>
                </a:lnTo>
                <a:lnTo>
                  <a:pt x="391999" y="169661"/>
                </a:lnTo>
                <a:lnTo>
                  <a:pt x="417048" y="127984"/>
                </a:lnTo>
                <a:lnTo>
                  <a:pt x="438377" y="84719"/>
                </a:lnTo>
                <a:lnTo>
                  <a:pt x="449368" y="56299"/>
                </a:lnTo>
                <a:lnTo>
                  <a:pt x="447774" y="46434"/>
                </a:lnTo>
                <a:lnTo>
                  <a:pt x="435918" y="19079"/>
                </a:lnTo>
                <a:lnTo>
                  <a:pt x="430221" y="11040"/>
                </a:lnTo>
                <a:lnTo>
                  <a:pt x="407213" y="936"/>
                </a:lnTo>
                <a:lnTo>
                  <a:pt x="389021" y="0"/>
                </a:lnTo>
                <a:lnTo>
                  <a:pt x="350277" y="3961"/>
                </a:lnTo>
                <a:lnTo>
                  <a:pt x="312763" y="15788"/>
                </a:lnTo>
                <a:lnTo>
                  <a:pt x="305371" y="21484"/>
                </a:lnTo>
                <a:lnTo>
                  <a:pt x="281597" y="4806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54">
            <a:extLst>
              <a:ext uri="{FF2B5EF4-FFF2-40B4-BE49-F238E27FC236}">
                <a16:creationId xmlns:a16="http://schemas.microsoft.com/office/drawing/2014/main" id="{38DD2A81-791F-4F2B-88DE-CF44F1A20926}"/>
              </a:ext>
            </a:extLst>
          </p:cNvPr>
          <p:cNvSpPr/>
          <p:nvPr>
            <p:custDataLst>
              <p:tags r:id="rId8"/>
            </p:custDataLst>
          </p:nvPr>
        </p:nvSpPr>
        <p:spPr>
          <a:xfrm>
            <a:off x="10610452" y="352682"/>
            <a:ext cx="555791" cy="468795"/>
          </a:xfrm>
          <a:custGeom>
            <a:avLst/>
            <a:gdLst/>
            <a:ahLst/>
            <a:cxnLst/>
            <a:rect l="0" t="0" r="0" b="0"/>
            <a:pathLst>
              <a:path w="555791" h="468795">
                <a:moveTo>
                  <a:pt x="173634" y="67013"/>
                </a:moveTo>
                <a:lnTo>
                  <a:pt x="173634" y="67013"/>
                </a:lnTo>
                <a:lnTo>
                  <a:pt x="168892" y="67013"/>
                </a:lnTo>
                <a:lnTo>
                  <a:pt x="149694" y="59325"/>
                </a:lnTo>
                <a:lnTo>
                  <a:pt x="140278" y="52192"/>
                </a:lnTo>
                <a:lnTo>
                  <a:pt x="130668" y="49554"/>
                </a:lnTo>
                <a:lnTo>
                  <a:pt x="116704" y="49189"/>
                </a:lnTo>
                <a:lnTo>
                  <a:pt x="110959" y="46524"/>
                </a:lnTo>
                <a:lnTo>
                  <a:pt x="108038" y="44424"/>
                </a:lnTo>
                <a:lnTo>
                  <a:pt x="105099" y="44016"/>
                </a:lnTo>
                <a:lnTo>
                  <a:pt x="87305" y="49564"/>
                </a:lnTo>
                <a:lnTo>
                  <a:pt x="46010" y="79832"/>
                </a:lnTo>
                <a:lnTo>
                  <a:pt x="24827" y="118990"/>
                </a:lnTo>
                <a:lnTo>
                  <a:pt x="9925" y="160092"/>
                </a:lnTo>
                <a:lnTo>
                  <a:pt x="0" y="204058"/>
                </a:lnTo>
                <a:lnTo>
                  <a:pt x="3251" y="241471"/>
                </a:lnTo>
                <a:lnTo>
                  <a:pt x="9963" y="278488"/>
                </a:lnTo>
                <a:lnTo>
                  <a:pt x="14626" y="315358"/>
                </a:lnTo>
                <a:lnTo>
                  <a:pt x="28241" y="356534"/>
                </a:lnTo>
                <a:lnTo>
                  <a:pt x="37390" y="387243"/>
                </a:lnTo>
                <a:lnTo>
                  <a:pt x="51685" y="413111"/>
                </a:lnTo>
                <a:lnTo>
                  <a:pt x="60234" y="421918"/>
                </a:lnTo>
                <a:lnTo>
                  <a:pt x="103313" y="454061"/>
                </a:lnTo>
                <a:lnTo>
                  <a:pt x="123473" y="464027"/>
                </a:lnTo>
                <a:lnTo>
                  <a:pt x="161742" y="467897"/>
                </a:lnTo>
                <a:lnTo>
                  <a:pt x="196900" y="468567"/>
                </a:lnTo>
                <a:lnTo>
                  <a:pt x="240186" y="468794"/>
                </a:lnTo>
                <a:lnTo>
                  <a:pt x="278834" y="462701"/>
                </a:lnTo>
                <a:lnTo>
                  <a:pt x="317624" y="455545"/>
                </a:lnTo>
                <a:lnTo>
                  <a:pt x="357592" y="438624"/>
                </a:lnTo>
                <a:lnTo>
                  <a:pt x="394592" y="422052"/>
                </a:lnTo>
                <a:lnTo>
                  <a:pt x="426626" y="405705"/>
                </a:lnTo>
                <a:lnTo>
                  <a:pt x="467790" y="377635"/>
                </a:lnTo>
                <a:lnTo>
                  <a:pt x="511054" y="336597"/>
                </a:lnTo>
                <a:lnTo>
                  <a:pt x="523027" y="322758"/>
                </a:lnTo>
                <a:lnTo>
                  <a:pt x="545283" y="278251"/>
                </a:lnTo>
                <a:lnTo>
                  <a:pt x="555790" y="245753"/>
                </a:lnTo>
                <a:lnTo>
                  <a:pt x="554156" y="235419"/>
                </a:lnTo>
                <a:lnTo>
                  <a:pt x="543265" y="194472"/>
                </a:lnTo>
                <a:lnTo>
                  <a:pt x="535472" y="160000"/>
                </a:lnTo>
                <a:lnTo>
                  <a:pt x="503425" y="115942"/>
                </a:lnTo>
                <a:lnTo>
                  <a:pt x="480503" y="90091"/>
                </a:lnTo>
                <a:lnTo>
                  <a:pt x="437961" y="58146"/>
                </a:lnTo>
                <a:lnTo>
                  <a:pt x="399957" y="37664"/>
                </a:lnTo>
                <a:lnTo>
                  <a:pt x="377835" y="27339"/>
                </a:lnTo>
                <a:lnTo>
                  <a:pt x="349937" y="18056"/>
                </a:lnTo>
                <a:lnTo>
                  <a:pt x="307819" y="0"/>
                </a:lnTo>
                <a:lnTo>
                  <a:pt x="301787" y="1502"/>
                </a:lnTo>
                <a:lnTo>
                  <a:pt x="271861" y="2236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55">
            <a:extLst>
              <a:ext uri="{FF2B5EF4-FFF2-40B4-BE49-F238E27FC236}">
                <a16:creationId xmlns:a16="http://schemas.microsoft.com/office/drawing/2014/main" id="{A0391571-824D-4BEE-9916-804C101F29CE}"/>
              </a:ext>
            </a:extLst>
          </p:cNvPr>
          <p:cNvSpPr/>
          <p:nvPr>
            <p:custDataLst>
              <p:tags r:id="rId9"/>
            </p:custDataLst>
          </p:nvPr>
        </p:nvSpPr>
        <p:spPr>
          <a:xfrm>
            <a:off x="8561957" y="689404"/>
            <a:ext cx="487596" cy="355215"/>
          </a:xfrm>
          <a:custGeom>
            <a:avLst/>
            <a:gdLst/>
            <a:ahLst/>
            <a:cxnLst/>
            <a:rect l="0" t="0" r="0" b="0"/>
            <a:pathLst>
              <a:path w="487596" h="355215">
                <a:moveTo>
                  <a:pt x="52215" y="69619"/>
                </a:moveTo>
                <a:lnTo>
                  <a:pt x="52215" y="69619"/>
                </a:lnTo>
                <a:lnTo>
                  <a:pt x="39786" y="69619"/>
                </a:lnTo>
                <a:lnTo>
                  <a:pt x="34124" y="72265"/>
                </a:lnTo>
                <a:lnTo>
                  <a:pt x="28299" y="75756"/>
                </a:lnTo>
                <a:lnTo>
                  <a:pt x="18246" y="78181"/>
                </a:lnTo>
                <a:lnTo>
                  <a:pt x="12274" y="87921"/>
                </a:lnTo>
                <a:lnTo>
                  <a:pt x="682" y="128305"/>
                </a:lnTo>
                <a:lnTo>
                  <a:pt x="0" y="132555"/>
                </a:lnTo>
                <a:lnTo>
                  <a:pt x="5043" y="167894"/>
                </a:lnTo>
                <a:lnTo>
                  <a:pt x="9714" y="205154"/>
                </a:lnTo>
                <a:lnTo>
                  <a:pt x="25613" y="246491"/>
                </a:lnTo>
                <a:lnTo>
                  <a:pt x="37057" y="265562"/>
                </a:lnTo>
                <a:lnTo>
                  <a:pt x="50368" y="286426"/>
                </a:lnTo>
                <a:lnTo>
                  <a:pt x="53961" y="294525"/>
                </a:lnTo>
                <a:lnTo>
                  <a:pt x="65889" y="306168"/>
                </a:lnTo>
                <a:lnTo>
                  <a:pt x="78135" y="314651"/>
                </a:lnTo>
                <a:lnTo>
                  <a:pt x="88007" y="325004"/>
                </a:lnTo>
                <a:lnTo>
                  <a:pt x="127236" y="343410"/>
                </a:lnTo>
                <a:lnTo>
                  <a:pt x="152494" y="351385"/>
                </a:lnTo>
                <a:lnTo>
                  <a:pt x="193437" y="354582"/>
                </a:lnTo>
                <a:lnTo>
                  <a:pt x="235223" y="355214"/>
                </a:lnTo>
                <a:lnTo>
                  <a:pt x="274078" y="348281"/>
                </a:lnTo>
                <a:lnTo>
                  <a:pt x="287742" y="345274"/>
                </a:lnTo>
                <a:lnTo>
                  <a:pt x="331129" y="323178"/>
                </a:lnTo>
                <a:lnTo>
                  <a:pt x="373790" y="298679"/>
                </a:lnTo>
                <a:lnTo>
                  <a:pt x="416279" y="272091"/>
                </a:lnTo>
                <a:lnTo>
                  <a:pt x="424999" y="262013"/>
                </a:lnTo>
                <a:lnTo>
                  <a:pt x="430555" y="259307"/>
                </a:lnTo>
                <a:lnTo>
                  <a:pt x="455813" y="229527"/>
                </a:lnTo>
                <a:lnTo>
                  <a:pt x="468694" y="200645"/>
                </a:lnTo>
                <a:lnTo>
                  <a:pt x="480793" y="163043"/>
                </a:lnTo>
                <a:lnTo>
                  <a:pt x="485780" y="145868"/>
                </a:lnTo>
                <a:lnTo>
                  <a:pt x="487595" y="109299"/>
                </a:lnTo>
                <a:lnTo>
                  <a:pt x="479822" y="66176"/>
                </a:lnTo>
                <a:lnTo>
                  <a:pt x="477185" y="58394"/>
                </a:lnTo>
                <a:lnTo>
                  <a:pt x="466318" y="44456"/>
                </a:lnTo>
                <a:lnTo>
                  <a:pt x="444567" y="24079"/>
                </a:lnTo>
                <a:lnTo>
                  <a:pt x="404185" y="10500"/>
                </a:lnTo>
                <a:lnTo>
                  <a:pt x="361053" y="0"/>
                </a:lnTo>
                <a:lnTo>
                  <a:pt x="317021" y="4678"/>
                </a:lnTo>
                <a:lnTo>
                  <a:pt x="274247" y="6898"/>
                </a:lnTo>
                <a:lnTo>
                  <a:pt x="248668" y="1604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5691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74A5-1851-FA1A-B1FD-912A44B85C8F}"/>
              </a:ext>
            </a:extLst>
          </p:cNvPr>
          <p:cNvSpPr>
            <a:spLocks noGrp="1"/>
          </p:cNvSpPr>
          <p:nvPr>
            <p:ph type="title"/>
          </p:nvPr>
        </p:nvSpPr>
        <p:spPr/>
        <p:txBody>
          <a:bodyPr/>
          <a:lstStyle/>
          <a:p>
            <a:r>
              <a:rPr lang="en-GB" dirty="0"/>
              <a:t>Question 3.2-04</a:t>
            </a:r>
            <a:endParaRPr lang="en-SE" dirty="0"/>
          </a:p>
        </p:txBody>
      </p:sp>
      <p:sp>
        <p:nvSpPr>
          <p:cNvPr id="3" name="Content Placeholder 2">
            <a:extLst>
              <a:ext uri="{FF2B5EF4-FFF2-40B4-BE49-F238E27FC236}">
                <a16:creationId xmlns:a16="http://schemas.microsoft.com/office/drawing/2014/main" id="{F453C91B-BE4C-02A2-00B5-00D638216E50}"/>
              </a:ext>
            </a:extLst>
          </p:cNvPr>
          <p:cNvSpPr>
            <a:spLocks noGrp="1"/>
          </p:cNvSpPr>
          <p:nvPr>
            <p:ph sz="half" idx="1"/>
          </p:nvPr>
        </p:nvSpPr>
        <p:spPr>
          <a:xfrm>
            <a:off x="838199" y="1825625"/>
            <a:ext cx="10602951" cy="4351338"/>
          </a:xfrm>
        </p:spPr>
        <p:txBody>
          <a:bodyPr/>
          <a:lstStyle/>
          <a:p>
            <a:r>
              <a:rPr lang="en-GB" b="1" i="0" dirty="0">
                <a:solidFill>
                  <a:srgbClr val="2D3B45"/>
                </a:solidFill>
                <a:effectLst/>
                <a:latin typeface="Lato Extended"/>
              </a:rPr>
              <a:t>3.2-04. TCP demultiplexing.</a:t>
            </a:r>
            <a:r>
              <a:rPr lang="en-GB" b="0" i="0" dirty="0">
                <a:solidFill>
                  <a:srgbClr val="2D3B45"/>
                </a:solidFill>
                <a:effectLst/>
                <a:latin typeface="Lato Extended"/>
              </a:rPr>
              <a:t> Which of the following datagram and segment header fields are used, when demultiplexing data up to a TCP socket?</a:t>
            </a:r>
          </a:p>
          <a:p>
            <a:r>
              <a:rPr lang="en-GB" dirty="0">
                <a:solidFill>
                  <a:srgbClr val="2D3B45"/>
                </a:solidFill>
                <a:latin typeface="Lato Extended"/>
              </a:rPr>
              <a:t>ANS: Source and destination IP addresses, and source and destination port numbers.</a:t>
            </a:r>
            <a:endParaRPr lang="en-SE" dirty="0"/>
          </a:p>
        </p:txBody>
      </p:sp>
      <p:sp>
        <p:nvSpPr>
          <p:cNvPr id="5" name="Slide Number Placeholder 4">
            <a:extLst>
              <a:ext uri="{FF2B5EF4-FFF2-40B4-BE49-F238E27FC236}">
                <a16:creationId xmlns:a16="http://schemas.microsoft.com/office/drawing/2014/main" id="{121A03F3-25FF-DAA4-C7B0-0637F201C4B8}"/>
              </a:ext>
            </a:extLst>
          </p:cNvPr>
          <p:cNvSpPr>
            <a:spLocks noGrp="1"/>
          </p:cNvSpPr>
          <p:nvPr>
            <p:ph type="sldNum" sz="quarter" idx="4"/>
          </p:nvPr>
        </p:nvSpPr>
        <p:spPr/>
        <p:txBody>
          <a:bodyPr/>
          <a:lstStyle/>
          <a:p>
            <a:r>
              <a:rPr lang="en-US"/>
              <a:t>Introduction: 1-</a:t>
            </a:r>
            <a:fld id="{C4204591-24BD-A542-B9D5-F8D8A88D2FEE}" type="slidenum">
              <a:rPr lang="en-US" smtClean="0"/>
              <a:pPr/>
              <a:t>27</a:t>
            </a:fld>
            <a:endParaRPr lang="en-US" dirty="0"/>
          </a:p>
        </p:txBody>
      </p:sp>
    </p:spTree>
    <p:extLst>
      <p:ext uri="{BB962C8B-B14F-4D97-AF65-F5344CB8AC3E}">
        <p14:creationId xmlns:p14="http://schemas.microsoft.com/office/powerpoint/2010/main" val="201875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D11-43C4-E4B5-B4C4-A2CF4E230A89}"/>
              </a:ext>
            </a:extLst>
          </p:cNvPr>
          <p:cNvSpPr>
            <a:spLocks noGrp="1"/>
          </p:cNvSpPr>
          <p:nvPr>
            <p:ph type="title"/>
          </p:nvPr>
        </p:nvSpPr>
        <p:spPr/>
        <p:txBody>
          <a:bodyPr/>
          <a:lstStyle/>
          <a:p>
            <a:r>
              <a:rPr lang="en-GB" dirty="0"/>
              <a:t>Question 3.2-05</a:t>
            </a:r>
            <a:endParaRPr lang="en-SE" dirty="0"/>
          </a:p>
        </p:txBody>
      </p:sp>
      <p:sp>
        <p:nvSpPr>
          <p:cNvPr id="3" name="Content Placeholder 2">
            <a:extLst>
              <a:ext uri="{FF2B5EF4-FFF2-40B4-BE49-F238E27FC236}">
                <a16:creationId xmlns:a16="http://schemas.microsoft.com/office/drawing/2014/main" id="{879B5E09-9E16-CAB4-3971-1CE96C36725E}"/>
              </a:ext>
            </a:extLst>
          </p:cNvPr>
          <p:cNvSpPr>
            <a:spLocks noGrp="1"/>
          </p:cNvSpPr>
          <p:nvPr>
            <p:ph sz="half" idx="1"/>
          </p:nvPr>
        </p:nvSpPr>
        <p:spPr>
          <a:xfrm>
            <a:off x="245327" y="1825625"/>
            <a:ext cx="5475249" cy="4351338"/>
          </a:xfrm>
        </p:spPr>
        <p:txBody>
          <a:bodyPr>
            <a:normAutofit fontScale="77500" lnSpcReduction="20000"/>
          </a:bodyPr>
          <a:lstStyle/>
          <a:p>
            <a:r>
              <a:rPr lang="en-GB" b="1" i="0" dirty="0">
                <a:solidFill>
                  <a:srgbClr val="2D3B45"/>
                </a:solidFill>
                <a:effectLst/>
                <a:latin typeface="Lato Extended"/>
              </a:rPr>
              <a:t>3.2-05a. TCP multiplexing/demultiplexing and connection management.</a:t>
            </a:r>
            <a:r>
              <a:rPr lang="en-GB" b="0" i="0" dirty="0">
                <a:solidFill>
                  <a:srgbClr val="2D3B45"/>
                </a:solidFill>
                <a:effectLst/>
                <a:latin typeface="Lato Extended"/>
              </a:rPr>
              <a:t> Consider the scenario in the figure below, with two client hosts – client A (with one TCP socket) and client B (with two TCP sockets) exchanging packets with server B (with three TCP sockets).  The Python code that created the three sockets on the server and the TCP code that created the one socket at the left client is shown in the diagram, with lines indicating the line of executed Python code that </a:t>
            </a:r>
            <a:r>
              <a:rPr lang="en-GB" b="0" i="1" dirty="0">
                <a:solidFill>
                  <a:srgbClr val="E03E2D"/>
                </a:solidFill>
                <a:effectLst/>
                <a:latin typeface="Lato Extended"/>
              </a:rPr>
              <a:t>created</a:t>
            </a:r>
            <a:r>
              <a:rPr lang="en-GB" b="0" i="0" dirty="0">
                <a:solidFill>
                  <a:srgbClr val="E03E2D"/>
                </a:solidFill>
                <a:effectLst/>
                <a:latin typeface="Lato Extended"/>
              </a:rPr>
              <a:t> </a:t>
            </a:r>
            <a:r>
              <a:rPr lang="en-GB" b="0" i="0" dirty="0">
                <a:solidFill>
                  <a:srgbClr val="2D3B45"/>
                </a:solidFill>
                <a:effectLst/>
                <a:latin typeface="Lato Extended"/>
              </a:rPr>
              <a:t>each of the sockets. </a:t>
            </a:r>
            <a:r>
              <a:rPr lang="en-GB" dirty="0"/>
              <a:t>Which of the packets a, b, c, d have destination port 80?</a:t>
            </a:r>
            <a:endParaRPr lang="en-GB" b="0" i="0" dirty="0">
              <a:solidFill>
                <a:srgbClr val="2D3B45"/>
              </a:solidFill>
              <a:effectLst/>
              <a:latin typeface="Lato Extended"/>
            </a:endParaRPr>
          </a:p>
          <a:p>
            <a:r>
              <a:rPr lang="en-GB" dirty="0">
                <a:solidFill>
                  <a:srgbClr val="2D3B45"/>
                </a:solidFill>
                <a:latin typeface="Lato Extended"/>
              </a:rPr>
              <a:t>ANS: Packets b, c and d</a:t>
            </a:r>
            <a:endParaRPr lang="en-SE" dirty="0"/>
          </a:p>
        </p:txBody>
      </p:sp>
      <p:sp>
        <p:nvSpPr>
          <p:cNvPr id="4" name="Content Placeholder 3">
            <a:extLst>
              <a:ext uri="{FF2B5EF4-FFF2-40B4-BE49-F238E27FC236}">
                <a16:creationId xmlns:a16="http://schemas.microsoft.com/office/drawing/2014/main" id="{DDBAE9D3-1ACB-1A11-AD71-1C253EB510A4}"/>
              </a:ext>
            </a:extLst>
          </p:cNvPr>
          <p:cNvSpPr>
            <a:spLocks noGrp="1"/>
          </p:cNvSpPr>
          <p:nvPr>
            <p:ph sz="half" idx="2"/>
          </p:nvPr>
        </p:nvSpPr>
        <p:spPr/>
        <p:txBody>
          <a:bodyPr>
            <a:normAutofit fontScale="77500" lnSpcReduction="20000"/>
          </a:bodyPr>
          <a:lstStyle/>
          <a:p>
            <a:endParaRPr lang="en-SE" dirty="0"/>
          </a:p>
        </p:txBody>
      </p:sp>
      <p:sp>
        <p:nvSpPr>
          <p:cNvPr id="5" name="Slide Number Placeholder 4">
            <a:extLst>
              <a:ext uri="{FF2B5EF4-FFF2-40B4-BE49-F238E27FC236}">
                <a16:creationId xmlns:a16="http://schemas.microsoft.com/office/drawing/2014/main" id="{53CEC8CD-3DEB-E92C-2296-C0A36649154A}"/>
              </a:ext>
            </a:extLst>
          </p:cNvPr>
          <p:cNvSpPr>
            <a:spLocks noGrp="1"/>
          </p:cNvSpPr>
          <p:nvPr>
            <p:ph type="sldNum" sz="quarter" idx="4"/>
          </p:nvPr>
        </p:nvSpPr>
        <p:spPr/>
        <p:txBody>
          <a:bodyPr/>
          <a:lstStyle/>
          <a:p>
            <a:r>
              <a:rPr lang="en-US"/>
              <a:t>Introduction: 1-</a:t>
            </a:r>
            <a:fld id="{C4204591-24BD-A542-B9D5-F8D8A88D2FEE}" type="slidenum">
              <a:rPr lang="en-US" smtClean="0"/>
              <a:pPr/>
              <a:t>28</a:t>
            </a:fld>
            <a:endParaRPr lang="en-US" dirty="0"/>
          </a:p>
        </p:txBody>
      </p:sp>
      <p:pic>
        <p:nvPicPr>
          <p:cNvPr id="4098" name="Picture 2">
            <a:extLst>
              <a:ext uri="{FF2B5EF4-FFF2-40B4-BE49-F238E27FC236}">
                <a16:creationId xmlns:a16="http://schemas.microsoft.com/office/drawing/2014/main" id="{6578279C-3FB3-AFB3-2AF5-B30FB4D71E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6762" y="1126274"/>
            <a:ext cx="6507364" cy="4089698"/>
          </a:xfrm>
          <a:prstGeom prst="rect">
            <a:avLst/>
          </a:prstGeom>
          <a:noFill/>
          <a:extLst>
            <a:ext uri="{909E8E84-426E-40DD-AFC4-6F175D3DCCD1}">
              <a14:hiddenFill xmlns:a14="http://schemas.microsoft.com/office/drawing/2010/main">
                <a:solidFill>
                  <a:srgbClr val="FFFFFF"/>
                </a:solidFill>
              </a14:hiddenFill>
            </a:ext>
          </a:extLst>
        </p:spPr>
      </p:pic>
      <p:sp>
        <p:nvSpPr>
          <p:cNvPr id="6" name="SMARTInkShape-56">
            <a:extLst>
              <a:ext uri="{FF2B5EF4-FFF2-40B4-BE49-F238E27FC236}">
                <a16:creationId xmlns:a16="http://schemas.microsoft.com/office/drawing/2014/main" id="{6891F3A3-4DBD-475A-97D6-8715A32A3C19}"/>
              </a:ext>
            </a:extLst>
          </p:cNvPr>
          <p:cNvSpPr/>
          <p:nvPr>
            <p:custDataLst>
              <p:tags r:id="rId1"/>
            </p:custDataLst>
          </p:nvPr>
        </p:nvSpPr>
        <p:spPr>
          <a:xfrm>
            <a:off x="6650009" y="1223367"/>
            <a:ext cx="490765" cy="327342"/>
          </a:xfrm>
          <a:custGeom>
            <a:avLst/>
            <a:gdLst/>
            <a:ahLst/>
            <a:cxnLst/>
            <a:rect l="0" t="0" r="0" b="0"/>
            <a:pathLst>
              <a:path w="490765" h="327342">
                <a:moveTo>
                  <a:pt x="8561" y="196453"/>
                </a:moveTo>
                <a:lnTo>
                  <a:pt x="8561" y="196453"/>
                </a:lnTo>
                <a:lnTo>
                  <a:pt x="8561" y="191713"/>
                </a:lnTo>
                <a:lnTo>
                  <a:pt x="7569" y="190316"/>
                </a:lnTo>
                <a:lnTo>
                  <a:pt x="5916" y="189385"/>
                </a:lnTo>
                <a:lnTo>
                  <a:pt x="0" y="187633"/>
                </a:lnTo>
                <a:lnTo>
                  <a:pt x="20632" y="187526"/>
                </a:lnTo>
                <a:lnTo>
                  <a:pt x="63199" y="199953"/>
                </a:lnTo>
                <a:lnTo>
                  <a:pt x="83809" y="211439"/>
                </a:lnTo>
                <a:lnTo>
                  <a:pt x="105293" y="230973"/>
                </a:lnTo>
                <a:lnTo>
                  <a:pt x="131972" y="272759"/>
                </a:lnTo>
                <a:lnTo>
                  <a:pt x="156231" y="302025"/>
                </a:lnTo>
                <a:lnTo>
                  <a:pt x="160513" y="309851"/>
                </a:lnTo>
                <a:lnTo>
                  <a:pt x="169030" y="319943"/>
                </a:lnTo>
                <a:lnTo>
                  <a:pt x="182076" y="325752"/>
                </a:lnTo>
                <a:lnTo>
                  <a:pt x="195811" y="327341"/>
                </a:lnTo>
                <a:lnTo>
                  <a:pt x="205224" y="324740"/>
                </a:lnTo>
                <a:lnTo>
                  <a:pt x="232617" y="300728"/>
                </a:lnTo>
                <a:lnTo>
                  <a:pt x="260811" y="264676"/>
                </a:lnTo>
                <a:lnTo>
                  <a:pt x="286038" y="231219"/>
                </a:lnTo>
                <a:lnTo>
                  <a:pt x="321230" y="189099"/>
                </a:lnTo>
                <a:lnTo>
                  <a:pt x="349715" y="152116"/>
                </a:lnTo>
                <a:lnTo>
                  <a:pt x="374451" y="116147"/>
                </a:lnTo>
                <a:lnTo>
                  <a:pt x="398445" y="80379"/>
                </a:lnTo>
                <a:lnTo>
                  <a:pt x="421303" y="47628"/>
                </a:lnTo>
                <a:lnTo>
                  <a:pt x="460086" y="14661"/>
                </a:lnTo>
                <a:lnTo>
                  <a:pt x="490764"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57">
            <a:extLst>
              <a:ext uri="{FF2B5EF4-FFF2-40B4-BE49-F238E27FC236}">
                <a16:creationId xmlns:a16="http://schemas.microsoft.com/office/drawing/2014/main" id="{B3CC4D67-96A2-4A59-B7B0-4F1475AF224A}"/>
              </a:ext>
            </a:extLst>
          </p:cNvPr>
          <p:cNvSpPr/>
          <p:nvPr>
            <p:custDataLst>
              <p:tags r:id="rId2"/>
            </p:custDataLst>
          </p:nvPr>
        </p:nvSpPr>
        <p:spPr>
          <a:xfrm>
            <a:off x="10373321" y="1453122"/>
            <a:ext cx="517922" cy="261379"/>
          </a:xfrm>
          <a:custGeom>
            <a:avLst/>
            <a:gdLst/>
            <a:ahLst/>
            <a:cxnLst/>
            <a:rect l="0" t="0" r="0" b="0"/>
            <a:pathLst>
              <a:path w="517922" h="261379">
                <a:moveTo>
                  <a:pt x="8929" y="252448"/>
                </a:moveTo>
                <a:lnTo>
                  <a:pt x="8929" y="252448"/>
                </a:lnTo>
                <a:lnTo>
                  <a:pt x="0" y="252448"/>
                </a:lnTo>
                <a:lnTo>
                  <a:pt x="7689" y="260137"/>
                </a:lnTo>
                <a:lnTo>
                  <a:pt x="17459" y="261346"/>
                </a:lnTo>
                <a:lnTo>
                  <a:pt x="57540" y="261378"/>
                </a:lnTo>
                <a:lnTo>
                  <a:pt x="62947" y="258732"/>
                </a:lnTo>
                <a:lnTo>
                  <a:pt x="65775" y="256638"/>
                </a:lnTo>
                <a:lnTo>
                  <a:pt x="104753" y="242898"/>
                </a:lnTo>
                <a:lnTo>
                  <a:pt x="123326" y="231490"/>
                </a:lnTo>
                <a:lnTo>
                  <a:pt x="139968" y="224827"/>
                </a:lnTo>
                <a:lnTo>
                  <a:pt x="158688" y="211751"/>
                </a:lnTo>
                <a:lnTo>
                  <a:pt x="162346" y="210434"/>
                </a:lnTo>
                <a:lnTo>
                  <a:pt x="206713" y="178316"/>
                </a:lnTo>
                <a:lnTo>
                  <a:pt x="241150" y="155249"/>
                </a:lnTo>
                <a:lnTo>
                  <a:pt x="258644" y="147691"/>
                </a:lnTo>
                <a:lnTo>
                  <a:pt x="268126" y="139168"/>
                </a:lnTo>
                <a:lnTo>
                  <a:pt x="309645" y="114071"/>
                </a:lnTo>
                <a:lnTo>
                  <a:pt x="353435" y="91560"/>
                </a:lnTo>
                <a:lnTo>
                  <a:pt x="372835" y="77940"/>
                </a:lnTo>
                <a:lnTo>
                  <a:pt x="381009" y="73686"/>
                </a:lnTo>
                <a:lnTo>
                  <a:pt x="413012" y="51673"/>
                </a:lnTo>
                <a:lnTo>
                  <a:pt x="455462" y="29989"/>
                </a:lnTo>
                <a:lnTo>
                  <a:pt x="472956" y="22603"/>
                </a:lnTo>
                <a:lnTo>
                  <a:pt x="490465" y="8285"/>
                </a:lnTo>
                <a:lnTo>
                  <a:pt x="501959" y="4156"/>
                </a:lnTo>
                <a:lnTo>
                  <a:pt x="511648" y="2932"/>
                </a:lnTo>
                <a:lnTo>
                  <a:pt x="513738" y="1768"/>
                </a:lnTo>
                <a:lnTo>
                  <a:pt x="515133" y="0"/>
                </a:lnTo>
                <a:lnTo>
                  <a:pt x="517921" y="241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58">
            <a:extLst>
              <a:ext uri="{FF2B5EF4-FFF2-40B4-BE49-F238E27FC236}">
                <a16:creationId xmlns:a16="http://schemas.microsoft.com/office/drawing/2014/main" id="{D1B23C16-1998-4C55-A794-7D5745491CEF}"/>
              </a:ext>
            </a:extLst>
          </p:cNvPr>
          <p:cNvSpPr/>
          <p:nvPr>
            <p:custDataLst>
              <p:tags r:id="rId3"/>
            </p:custDataLst>
          </p:nvPr>
        </p:nvSpPr>
        <p:spPr>
          <a:xfrm>
            <a:off x="9319616" y="2750344"/>
            <a:ext cx="8931" cy="80368"/>
          </a:xfrm>
          <a:custGeom>
            <a:avLst/>
            <a:gdLst/>
            <a:ahLst/>
            <a:cxnLst/>
            <a:rect l="0" t="0" r="0" b="0"/>
            <a:pathLst>
              <a:path w="8931" h="80368">
                <a:moveTo>
                  <a:pt x="8930" y="80367"/>
                </a:moveTo>
                <a:lnTo>
                  <a:pt x="8930" y="80367"/>
                </a:lnTo>
                <a:lnTo>
                  <a:pt x="8930" y="75626"/>
                </a:lnTo>
                <a:lnTo>
                  <a:pt x="552" y="49553"/>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 name="SMARTInkShape-Group37">
            <a:extLst>
              <a:ext uri="{FF2B5EF4-FFF2-40B4-BE49-F238E27FC236}">
                <a16:creationId xmlns:a16="http://schemas.microsoft.com/office/drawing/2014/main" id="{681CCC0B-9128-4BB0-8E36-FD09B268AB19}"/>
              </a:ext>
            </a:extLst>
          </p:cNvPr>
          <p:cNvGrpSpPr/>
          <p:nvPr/>
        </p:nvGrpSpPr>
        <p:grpSpPr>
          <a:xfrm>
            <a:off x="7899797" y="4375546"/>
            <a:ext cx="35720" cy="44650"/>
            <a:chOff x="7899797" y="4375546"/>
            <a:chExt cx="35720" cy="44650"/>
          </a:xfrm>
        </p:grpSpPr>
        <p:sp>
          <p:nvSpPr>
            <p:cNvPr id="9" name="SMARTInkShape-59">
              <a:extLst>
                <a:ext uri="{FF2B5EF4-FFF2-40B4-BE49-F238E27FC236}">
                  <a16:creationId xmlns:a16="http://schemas.microsoft.com/office/drawing/2014/main" id="{B8FF13D8-7FA2-4C91-AA83-F669F1898341}"/>
                </a:ext>
              </a:extLst>
            </p:cNvPr>
            <p:cNvSpPr/>
            <p:nvPr>
              <p:custDataLst>
                <p:tags r:id="rId9"/>
              </p:custDataLst>
            </p:nvPr>
          </p:nvSpPr>
          <p:spPr>
            <a:xfrm>
              <a:off x="7917656" y="4411265"/>
              <a:ext cx="17861" cy="8931"/>
            </a:xfrm>
            <a:custGeom>
              <a:avLst/>
              <a:gdLst/>
              <a:ahLst/>
              <a:cxnLst/>
              <a:rect l="0" t="0" r="0" b="0"/>
              <a:pathLst>
                <a:path w="17861" h="8931">
                  <a:moveTo>
                    <a:pt x="17860" y="0"/>
                  </a:moveTo>
                  <a:lnTo>
                    <a:pt x="17860" y="0"/>
                  </a:lnTo>
                  <a:lnTo>
                    <a:pt x="9038" y="0"/>
                  </a:lnTo>
                  <a:lnTo>
                    <a:pt x="0"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60">
              <a:extLst>
                <a:ext uri="{FF2B5EF4-FFF2-40B4-BE49-F238E27FC236}">
                  <a16:creationId xmlns:a16="http://schemas.microsoft.com/office/drawing/2014/main" id="{E6DEB605-E97A-45F7-A972-A71649A766F5}"/>
                </a:ext>
              </a:extLst>
            </p:cNvPr>
            <p:cNvSpPr/>
            <p:nvPr>
              <p:custDataLst>
                <p:tags r:id="rId10"/>
              </p:custDataLst>
            </p:nvPr>
          </p:nvSpPr>
          <p:spPr>
            <a:xfrm>
              <a:off x="7899797" y="4375546"/>
              <a:ext cx="8931" cy="35720"/>
            </a:xfrm>
            <a:custGeom>
              <a:avLst/>
              <a:gdLst/>
              <a:ahLst/>
              <a:cxnLst/>
              <a:rect l="0" t="0" r="0" b="0"/>
              <a:pathLst>
                <a:path w="8931" h="35720">
                  <a:moveTo>
                    <a:pt x="8930" y="35719"/>
                  </a:moveTo>
                  <a:lnTo>
                    <a:pt x="8930" y="35719"/>
                  </a:lnTo>
                  <a:lnTo>
                    <a:pt x="1241" y="35719"/>
                  </a:lnTo>
                  <a:lnTo>
                    <a:pt x="828" y="34727"/>
                  </a:lnTo>
                  <a:lnTo>
                    <a:pt x="0" y="9299"/>
                  </a:lnTo>
                  <a:lnTo>
                    <a:pt x="893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SMARTInkShape-Group38">
            <a:extLst>
              <a:ext uri="{FF2B5EF4-FFF2-40B4-BE49-F238E27FC236}">
                <a16:creationId xmlns:a16="http://schemas.microsoft.com/office/drawing/2014/main" id="{99C02E1F-4FAF-4114-961C-B1C3A85CB84E}"/>
              </a:ext>
            </a:extLst>
          </p:cNvPr>
          <p:cNvGrpSpPr/>
          <p:nvPr/>
        </p:nvGrpSpPr>
        <p:grpSpPr>
          <a:xfrm>
            <a:off x="8230343" y="1850254"/>
            <a:ext cx="866032" cy="935810"/>
            <a:chOff x="8230343" y="1850254"/>
            <a:chExt cx="866032" cy="935810"/>
          </a:xfrm>
        </p:grpSpPr>
        <p:sp>
          <p:nvSpPr>
            <p:cNvPr id="12" name="SMARTInkShape-61">
              <a:extLst>
                <a:ext uri="{FF2B5EF4-FFF2-40B4-BE49-F238E27FC236}">
                  <a16:creationId xmlns:a16="http://schemas.microsoft.com/office/drawing/2014/main" id="{CD343513-0342-4618-A8A4-D8083A54FC88}"/>
                </a:ext>
              </a:extLst>
            </p:cNvPr>
            <p:cNvSpPr/>
            <p:nvPr>
              <p:custDataLst>
                <p:tags r:id="rId4"/>
              </p:custDataLst>
            </p:nvPr>
          </p:nvSpPr>
          <p:spPr>
            <a:xfrm>
              <a:off x="8346281" y="2366367"/>
              <a:ext cx="53579" cy="419697"/>
            </a:xfrm>
            <a:custGeom>
              <a:avLst/>
              <a:gdLst/>
              <a:ahLst/>
              <a:cxnLst/>
              <a:rect l="0" t="0" r="0" b="0"/>
              <a:pathLst>
                <a:path w="53579" h="419697">
                  <a:moveTo>
                    <a:pt x="0" y="419696"/>
                  </a:moveTo>
                  <a:lnTo>
                    <a:pt x="0" y="419696"/>
                  </a:lnTo>
                  <a:lnTo>
                    <a:pt x="2646" y="393666"/>
                  </a:lnTo>
                  <a:lnTo>
                    <a:pt x="8103" y="351518"/>
                  </a:lnTo>
                  <a:lnTo>
                    <a:pt x="9678" y="312182"/>
                  </a:lnTo>
                  <a:lnTo>
                    <a:pt x="16586" y="267647"/>
                  </a:lnTo>
                  <a:lnTo>
                    <a:pt x="17482" y="231549"/>
                  </a:lnTo>
                  <a:lnTo>
                    <a:pt x="17785" y="190157"/>
                  </a:lnTo>
                  <a:lnTo>
                    <a:pt x="17845" y="153905"/>
                  </a:lnTo>
                  <a:lnTo>
                    <a:pt x="20501" y="122000"/>
                  </a:lnTo>
                  <a:lnTo>
                    <a:pt x="25547" y="83961"/>
                  </a:lnTo>
                  <a:lnTo>
                    <a:pt x="26716" y="40430"/>
                  </a:lnTo>
                  <a:lnTo>
                    <a:pt x="26757" y="33513"/>
                  </a:lnTo>
                  <a:lnTo>
                    <a:pt x="29421" y="27132"/>
                  </a:lnTo>
                  <a:lnTo>
                    <a:pt x="5357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62">
              <a:extLst>
                <a:ext uri="{FF2B5EF4-FFF2-40B4-BE49-F238E27FC236}">
                  <a16:creationId xmlns:a16="http://schemas.microsoft.com/office/drawing/2014/main" id="{CD6239BD-1BC4-4E80-A711-07402E1B8552}"/>
                </a:ext>
              </a:extLst>
            </p:cNvPr>
            <p:cNvSpPr/>
            <p:nvPr>
              <p:custDataLst>
                <p:tags r:id="rId5"/>
              </p:custDataLst>
            </p:nvPr>
          </p:nvSpPr>
          <p:spPr>
            <a:xfrm>
              <a:off x="8507016" y="2250281"/>
              <a:ext cx="267891" cy="464345"/>
            </a:xfrm>
            <a:custGeom>
              <a:avLst/>
              <a:gdLst/>
              <a:ahLst/>
              <a:cxnLst/>
              <a:rect l="0" t="0" r="0" b="0"/>
              <a:pathLst>
                <a:path w="267891" h="464345">
                  <a:moveTo>
                    <a:pt x="267890" y="464344"/>
                  </a:moveTo>
                  <a:lnTo>
                    <a:pt x="267890" y="464344"/>
                  </a:lnTo>
                  <a:lnTo>
                    <a:pt x="263149" y="459603"/>
                  </a:lnTo>
                  <a:lnTo>
                    <a:pt x="258176" y="457276"/>
                  </a:lnTo>
                  <a:lnTo>
                    <a:pt x="255461" y="456656"/>
                  </a:lnTo>
                  <a:lnTo>
                    <a:pt x="249799" y="450674"/>
                  </a:lnTo>
                  <a:lnTo>
                    <a:pt x="219280" y="408781"/>
                  </a:lnTo>
                  <a:lnTo>
                    <a:pt x="187175" y="365159"/>
                  </a:lnTo>
                  <a:lnTo>
                    <a:pt x="164842" y="327480"/>
                  </a:lnTo>
                  <a:lnTo>
                    <a:pt x="149380" y="296749"/>
                  </a:lnTo>
                  <a:lnTo>
                    <a:pt x="135873" y="274788"/>
                  </a:lnTo>
                  <a:lnTo>
                    <a:pt x="113180" y="231904"/>
                  </a:lnTo>
                  <a:lnTo>
                    <a:pt x="95650" y="187488"/>
                  </a:lnTo>
                  <a:lnTo>
                    <a:pt x="76957" y="151244"/>
                  </a:lnTo>
                  <a:lnTo>
                    <a:pt x="57308" y="113825"/>
                  </a:lnTo>
                  <a:lnTo>
                    <a:pt x="41020" y="74281"/>
                  </a:lnTo>
                  <a:lnTo>
                    <a:pt x="4112" y="30976"/>
                  </a:lnTo>
                  <a:lnTo>
                    <a:pt x="2741" y="29580"/>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63">
              <a:extLst>
                <a:ext uri="{FF2B5EF4-FFF2-40B4-BE49-F238E27FC236}">
                  <a16:creationId xmlns:a16="http://schemas.microsoft.com/office/drawing/2014/main" id="{3C0B582B-4838-49AE-BA61-274E61A39546}"/>
                </a:ext>
              </a:extLst>
            </p:cNvPr>
            <p:cNvSpPr/>
            <p:nvPr>
              <p:custDataLst>
                <p:tags r:id="rId6"/>
              </p:custDataLst>
            </p:nvPr>
          </p:nvSpPr>
          <p:spPr>
            <a:xfrm>
              <a:off x="8676680" y="2205633"/>
              <a:ext cx="419695" cy="357188"/>
            </a:xfrm>
            <a:custGeom>
              <a:avLst/>
              <a:gdLst/>
              <a:ahLst/>
              <a:cxnLst/>
              <a:rect l="0" t="0" r="0" b="0"/>
              <a:pathLst>
                <a:path w="419695" h="357188">
                  <a:moveTo>
                    <a:pt x="419694" y="357187"/>
                  </a:moveTo>
                  <a:lnTo>
                    <a:pt x="419694" y="357187"/>
                  </a:lnTo>
                  <a:lnTo>
                    <a:pt x="377667" y="340018"/>
                  </a:lnTo>
                  <a:lnTo>
                    <a:pt x="337811" y="319306"/>
                  </a:lnTo>
                  <a:lnTo>
                    <a:pt x="295330" y="288205"/>
                  </a:lnTo>
                  <a:lnTo>
                    <a:pt x="253045" y="252629"/>
                  </a:lnTo>
                  <a:lnTo>
                    <a:pt x="216483" y="211313"/>
                  </a:lnTo>
                  <a:lnTo>
                    <a:pt x="177704" y="172086"/>
                  </a:lnTo>
                  <a:lnTo>
                    <a:pt x="137366" y="128727"/>
                  </a:lnTo>
                  <a:lnTo>
                    <a:pt x="100421" y="85371"/>
                  </a:lnTo>
                  <a:lnTo>
                    <a:pt x="61035" y="43340"/>
                  </a:lnTo>
                  <a:lnTo>
                    <a:pt x="39677" y="22832"/>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64">
              <a:extLst>
                <a:ext uri="{FF2B5EF4-FFF2-40B4-BE49-F238E27FC236}">
                  <a16:creationId xmlns:a16="http://schemas.microsoft.com/office/drawing/2014/main" id="{C8D22A76-9D15-4C5B-8C82-B6F0359D4F7F}"/>
                </a:ext>
              </a:extLst>
            </p:cNvPr>
            <p:cNvSpPr/>
            <p:nvPr>
              <p:custDataLst>
                <p:tags r:id="rId7"/>
              </p:custDataLst>
            </p:nvPr>
          </p:nvSpPr>
          <p:spPr>
            <a:xfrm>
              <a:off x="8230343" y="1910988"/>
              <a:ext cx="158791" cy="222706"/>
            </a:xfrm>
            <a:custGeom>
              <a:avLst/>
              <a:gdLst/>
              <a:ahLst/>
              <a:cxnLst/>
              <a:rect l="0" t="0" r="0" b="0"/>
              <a:pathLst>
                <a:path w="158791" h="222706">
                  <a:moveTo>
                    <a:pt x="71290" y="17824"/>
                  </a:moveTo>
                  <a:lnTo>
                    <a:pt x="71290" y="17824"/>
                  </a:lnTo>
                  <a:lnTo>
                    <a:pt x="63601" y="17824"/>
                  </a:lnTo>
                  <a:lnTo>
                    <a:pt x="63187" y="16832"/>
                  </a:lnTo>
                  <a:lnTo>
                    <a:pt x="62727" y="13084"/>
                  </a:lnTo>
                  <a:lnTo>
                    <a:pt x="61612" y="11687"/>
                  </a:lnTo>
                  <a:lnTo>
                    <a:pt x="57729" y="10136"/>
                  </a:lnTo>
                  <a:lnTo>
                    <a:pt x="56295" y="8730"/>
                  </a:lnTo>
                  <a:lnTo>
                    <a:pt x="54704" y="4522"/>
                  </a:lnTo>
                  <a:lnTo>
                    <a:pt x="52295" y="3003"/>
                  </a:lnTo>
                  <a:lnTo>
                    <a:pt x="38165" y="365"/>
                  </a:lnTo>
                  <a:lnTo>
                    <a:pt x="20422" y="0"/>
                  </a:lnTo>
                  <a:lnTo>
                    <a:pt x="8355" y="7038"/>
                  </a:lnTo>
                  <a:lnTo>
                    <a:pt x="5521" y="7657"/>
                  </a:lnTo>
                  <a:lnTo>
                    <a:pt x="3631" y="9061"/>
                  </a:lnTo>
                  <a:lnTo>
                    <a:pt x="2372" y="10990"/>
                  </a:lnTo>
                  <a:lnTo>
                    <a:pt x="598" y="18445"/>
                  </a:lnTo>
                  <a:lnTo>
                    <a:pt x="0" y="25113"/>
                  </a:lnTo>
                  <a:lnTo>
                    <a:pt x="37612" y="64500"/>
                  </a:lnTo>
                  <a:lnTo>
                    <a:pt x="44084" y="68335"/>
                  </a:lnTo>
                  <a:lnTo>
                    <a:pt x="47200" y="69357"/>
                  </a:lnTo>
                  <a:lnTo>
                    <a:pt x="69391" y="85269"/>
                  </a:lnTo>
                  <a:lnTo>
                    <a:pt x="73001" y="86600"/>
                  </a:lnTo>
                  <a:lnTo>
                    <a:pt x="113686" y="122808"/>
                  </a:lnTo>
                  <a:lnTo>
                    <a:pt x="142161" y="153853"/>
                  </a:lnTo>
                  <a:lnTo>
                    <a:pt x="148429" y="162617"/>
                  </a:lnTo>
                  <a:lnTo>
                    <a:pt x="154521" y="166513"/>
                  </a:lnTo>
                  <a:lnTo>
                    <a:pt x="156544" y="169536"/>
                  </a:lnTo>
                  <a:lnTo>
                    <a:pt x="158790" y="178187"/>
                  </a:lnTo>
                  <a:lnTo>
                    <a:pt x="157404" y="183272"/>
                  </a:lnTo>
                  <a:lnTo>
                    <a:pt x="145052" y="202049"/>
                  </a:lnTo>
                  <a:lnTo>
                    <a:pt x="119530" y="219394"/>
                  </a:lnTo>
                  <a:lnTo>
                    <a:pt x="110167" y="222077"/>
                  </a:lnTo>
                  <a:lnTo>
                    <a:pt x="104113" y="222705"/>
                  </a:lnTo>
                  <a:lnTo>
                    <a:pt x="90386" y="218318"/>
                  </a:lnTo>
                  <a:lnTo>
                    <a:pt x="78492" y="210734"/>
                  </a:lnTo>
                  <a:lnTo>
                    <a:pt x="74490" y="205096"/>
                  </a:lnTo>
                  <a:lnTo>
                    <a:pt x="63789" y="176809"/>
                  </a:lnTo>
                  <a:lnTo>
                    <a:pt x="70174" y="134765"/>
                  </a:lnTo>
                  <a:lnTo>
                    <a:pt x="79191" y="105526"/>
                  </a:lnTo>
                  <a:lnTo>
                    <a:pt x="102091" y="61302"/>
                  </a:lnTo>
                  <a:lnTo>
                    <a:pt x="133798" y="2675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65">
              <a:extLst>
                <a:ext uri="{FF2B5EF4-FFF2-40B4-BE49-F238E27FC236}">
                  <a16:creationId xmlns:a16="http://schemas.microsoft.com/office/drawing/2014/main" id="{3DA6F07B-B754-4DAD-A994-4ADCD7EECDE4}"/>
                </a:ext>
              </a:extLst>
            </p:cNvPr>
            <p:cNvSpPr/>
            <p:nvPr>
              <p:custDataLst>
                <p:tags r:id="rId8"/>
              </p:custDataLst>
            </p:nvPr>
          </p:nvSpPr>
          <p:spPr>
            <a:xfrm>
              <a:off x="8390930" y="1850254"/>
              <a:ext cx="110920" cy="164901"/>
            </a:xfrm>
            <a:custGeom>
              <a:avLst/>
              <a:gdLst/>
              <a:ahLst/>
              <a:cxnLst/>
              <a:rect l="0" t="0" r="0" b="0"/>
              <a:pathLst>
                <a:path w="110920" h="164901">
                  <a:moveTo>
                    <a:pt x="17859" y="42840"/>
                  </a:moveTo>
                  <a:lnTo>
                    <a:pt x="17859" y="42840"/>
                  </a:lnTo>
                  <a:lnTo>
                    <a:pt x="17859" y="55268"/>
                  </a:lnTo>
                  <a:lnTo>
                    <a:pt x="31529" y="94895"/>
                  </a:lnTo>
                  <a:lnTo>
                    <a:pt x="50049" y="137889"/>
                  </a:lnTo>
                  <a:lnTo>
                    <a:pt x="77340" y="164900"/>
                  </a:lnTo>
                  <a:lnTo>
                    <a:pt x="80333" y="164893"/>
                  </a:lnTo>
                  <a:lnTo>
                    <a:pt x="95478" y="159907"/>
                  </a:lnTo>
                  <a:lnTo>
                    <a:pt x="102152" y="149736"/>
                  </a:lnTo>
                  <a:lnTo>
                    <a:pt x="110414" y="129413"/>
                  </a:lnTo>
                  <a:lnTo>
                    <a:pt x="110919" y="115713"/>
                  </a:lnTo>
                  <a:lnTo>
                    <a:pt x="103159" y="76527"/>
                  </a:lnTo>
                  <a:lnTo>
                    <a:pt x="86230" y="36774"/>
                  </a:lnTo>
                  <a:lnTo>
                    <a:pt x="77681" y="27576"/>
                  </a:lnTo>
                  <a:lnTo>
                    <a:pt x="48834" y="7349"/>
                  </a:lnTo>
                  <a:lnTo>
                    <a:pt x="28029" y="905"/>
                  </a:lnTo>
                  <a:lnTo>
                    <a:pt x="21662" y="0"/>
                  </a:lnTo>
                  <a:lnTo>
                    <a:pt x="16426" y="1381"/>
                  </a:lnTo>
                  <a:lnTo>
                    <a:pt x="0" y="160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09284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a:t>
            </a:r>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of segment content, then flip all the bits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2">
            <a:extLst>
              <a:ext uri="{FF2B5EF4-FFF2-40B4-BE49-F238E27FC236}">
                <a16:creationId xmlns:a16="http://schemas.microsoft.com/office/drawing/2014/main" id="{D9262EE8-BA51-1D4E-A36D-BDC09C45FA0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29</a:t>
            </a:fld>
            <a:endParaRPr lang="en-US" dirty="0"/>
          </a:p>
        </p:txBody>
      </p:sp>
      <p:sp>
        <p:nvSpPr>
          <p:cNvPr id="3" name="TextBox 2">
            <a:extLst>
              <a:ext uri="{FF2B5EF4-FFF2-40B4-BE49-F238E27FC236}">
                <a16:creationId xmlns:a16="http://schemas.microsoft.com/office/drawing/2014/main" id="{B4A581C5-5B83-842F-0858-0A1EF9D4C94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2119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6D2-613F-08CA-78E2-F894F68E2954}"/>
              </a:ext>
            </a:extLst>
          </p:cNvPr>
          <p:cNvSpPr>
            <a:spLocks noGrp="1"/>
          </p:cNvSpPr>
          <p:nvPr>
            <p:ph type="title"/>
          </p:nvPr>
        </p:nvSpPr>
        <p:spPr/>
        <p:txBody>
          <a:bodyPr/>
          <a:lstStyle/>
          <a:p>
            <a:r>
              <a:rPr lang="en-GB" dirty="0"/>
              <a:t>Question </a:t>
            </a:r>
            <a:r>
              <a:rPr lang="en-SE" dirty="0"/>
              <a:t>1.4-01</a:t>
            </a:r>
          </a:p>
        </p:txBody>
      </p:sp>
      <p:sp>
        <p:nvSpPr>
          <p:cNvPr id="3" name="Content Placeholder 2">
            <a:extLst>
              <a:ext uri="{FF2B5EF4-FFF2-40B4-BE49-F238E27FC236}">
                <a16:creationId xmlns:a16="http://schemas.microsoft.com/office/drawing/2014/main" id="{77DA7378-4E75-B088-D32C-BAF4B18753AA}"/>
              </a:ext>
            </a:extLst>
          </p:cNvPr>
          <p:cNvSpPr>
            <a:spLocks noGrp="1"/>
          </p:cNvSpPr>
          <p:nvPr>
            <p:ph sz="half" idx="1"/>
          </p:nvPr>
        </p:nvSpPr>
        <p:spPr>
          <a:xfrm>
            <a:off x="838200" y="1524000"/>
            <a:ext cx="4602481" cy="4652963"/>
          </a:xfrm>
        </p:spPr>
        <p:txBody>
          <a:bodyPr/>
          <a:lstStyle/>
          <a:p>
            <a:r>
              <a:rPr lang="en-GB" dirty="0"/>
              <a:t>1.4-01 Components of packet delay. Match the description of each component of packet delay to its name in the pull down list.</a:t>
            </a:r>
            <a:endParaRPr lang="en-SE" dirty="0"/>
          </a:p>
        </p:txBody>
      </p:sp>
      <p:sp>
        <p:nvSpPr>
          <p:cNvPr id="4" name="Content Placeholder 3">
            <a:extLst>
              <a:ext uri="{FF2B5EF4-FFF2-40B4-BE49-F238E27FC236}">
                <a16:creationId xmlns:a16="http://schemas.microsoft.com/office/drawing/2014/main" id="{F9F89510-A4A3-0729-0792-4EBCA71FA28B}"/>
              </a:ext>
            </a:extLst>
          </p:cNvPr>
          <p:cNvSpPr>
            <a:spLocks noGrp="1"/>
          </p:cNvSpPr>
          <p:nvPr>
            <p:ph sz="half" idx="2"/>
          </p:nvPr>
        </p:nvSpPr>
        <p:spPr/>
        <p:txBody>
          <a:bodyPr/>
          <a:lstStyle/>
          <a:p>
            <a:endParaRPr lang="en-SE"/>
          </a:p>
        </p:txBody>
      </p:sp>
      <p:sp>
        <p:nvSpPr>
          <p:cNvPr id="5" name="Slide Number Placeholder 4">
            <a:extLst>
              <a:ext uri="{FF2B5EF4-FFF2-40B4-BE49-F238E27FC236}">
                <a16:creationId xmlns:a16="http://schemas.microsoft.com/office/drawing/2014/main" id="{985A0CC3-20EC-D52C-CA27-858EC2F8DC0C}"/>
              </a:ext>
            </a:extLst>
          </p:cNvPr>
          <p:cNvSpPr>
            <a:spLocks noGrp="1"/>
          </p:cNvSpPr>
          <p:nvPr>
            <p:ph type="sldNum" sz="quarter" idx="4"/>
          </p:nvPr>
        </p:nvSpPr>
        <p:spPr/>
        <p:txBody>
          <a:bodyPr/>
          <a:lstStyle/>
          <a:p>
            <a:r>
              <a:rPr lang="en-US"/>
              <a:t>Introduction: 1-</a:t>
            </a:r>
            <a:fld id="{C4204591-24BD-A542-B9D5-F8D8A88D2FEE}" type="slidenum">
              <a:rPr lang="en-US" smtClean="0"/>
              <a:pPr/>
              <a:t>3</a:t>
            </a:fld>
            <a:endParaRPr lang="en-US" dirty="0"/>
          </a:p>
        </p:txBody>
      </p:sp>
      <p:pic>
        <p:nvPicPr>
          <p:cNvPr id="7" name="Picture 6">
            <a:extLst>
              <a:ext uri="{FF2B5EF4-FFF2-40B4-BE49-F238E27FC236}">
                <a16:creationId xmlns:a16="http://schemas.microsoft.com/office/drawing/2014/main" id="{CD41DDB4-50E0-5FC2-84DE-F4B300AD37B0}"/>
              </a:ext>
            </a:extLst>
          </p:cNvPr>
          <p:cNvPicPr>
            <a:picLocks noChangeAspect="1"/>
          </p:cNvPicPr>
          <p:nvPr/>
        </p:nvPicPr>
        <p:blipFill>
          <a:blip r:embed="rId2"/>
          <a:stretch>
            <a:fillRect/>
          </a:stretch>
        </p:blipFill>
        <p:spPr>
          <a:xfrm>
            <a:off x="5806116" y="1568285"/>
            <a:ext cx="6279203" cy="4940490"/>
          </a:xfrm>
          <a:prstGeom prst="rect">
            <a:avLst/>
          </a:prstGeom>
        </p:spPr>
      </p:pic>
    </p:spTree>
    <p:extLst>
      <p:ext uri="{BB962C8B-B14F-4D97-AF65-F5344CB8AC3E}">
        <p14:creationId xmlns:p14="http://schemas.microsoft.com/office/powerpoint/2010/main" val="2481355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30</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31</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B36B-9D55-85A3-1E03-E02157C82B3D}"/>
              </a:ext>
            </a:extLst>
          </p:cNvPr>
          <p:cNvSpPr>
            <a:spLocks noGrp="1"/>
          </p:cNvSpPr>
          <p:nvPr>
            <p:ph type="title"/>
          </p:nvPr>
        </p:nvSpPr>
        <p:spPr/>
        <p:txBody>
          <a:bodyPr/>
          <a:lstStyle/>
          <a:p>
            <a:r>
              <a:rPr lang="en-GB" dirty="0"/>
              <a:t>Question 3.3-1</a:t>
            </a:r>
            <a:endParaRPr lang="en-SE" dirty="0"/>
          </a:p>
        </p:txBody>
      </p:sp>
      <p:sp>
        <p:nvSpPr>
          <p:cNvPr id="3" name="Content Placeholder 2">
            <a:extLst>
              <a:ext uri="{FF2B5EF4-FFF2-40B4-BE49-F238E27FC236}">
                <a16:creationId xmlns:a16="http://schemas.microsoft.com/office/drawing/2014/main" id="{DEE80814-24E5-DD58-5727-3338E6CCDA6A}"/>
              </a:ext>
            </a:extLst>
          </p:cNvPr>
          <p:cNvSpPr>
            <a:spLocks noGrp="1"/>
          </p:cNvSpPr>
          <p:nvPr>
            <p:ph sz="half" idx="1"/>
          </p:nvPr>
        </p:nvSpPr>
        <p:spPr>
          <a:xfrm>
            <a:off x="838200" y="1825625"/>
            <a:ext cx="10515600" cy="4351338"/>
          </a:xfrm>
        </p:spPr>
        <p:txBody>
          <a:bodyPr>
            <a:normAutofit fontScale="92500" lnSpcReduction="10000"/>
          </a:bodyPr>
          <a:lstStyle/>
          <a:p>
            <a:r>
              <a:rPr lang="en-GB" b="1" i="0" dirty="0">
                <a:solidFill>
                  <a:srgbClr val="2D3B45"/>
                </a:solidFill>
                <a:effectLst/>
                <a:latin typeface="Lato Extended"/>
              </a:rPr>
              <a:t>3.3-1. Internet Checksum. </a:t>
            </a:r>
            <a:r>
              <a:rPr lang="en-GB" b="0" i="0" dirty="0">
                <a:solidFill>
                  <a:srgbClr val="2D3B45"/>
                </a:solidFill>
                <a:effectLst/>
                <a:latin typeface="Lato Extended"/>
              </a:rPr>
              <a:t> Consider the two sixteen bit numbers:</a:t>
            </a:r>
            <a:br>
              <a:rPr lang="en-GB" dirty="0"/>
            </a:br>
            <a:br>
              <a:rPr lang="en-GB" dirty="0"/>
            </a:br>
            <a:r>
              <a:rPr lang="en-GB" b="0" i="0" dirty="0">
                <a:solidFill>
                  <a:srgbClr val="2D3B45"/>
                </a:solidFill>
                <a:effectLst/>
                <a:latin typeface="courier new" panose="02070309020205020404" pitchFamily="49" charset="0"/>
              </a:rPr>
              <a:t>10110100 01000110</a:t>
            </a:r>
            <a:br>
              <a:rPr lang="en-GB" dirty="0"/>
            </a:br>
            <a:r>
              <a:rPr lang="en-GB" b="0" i="0" dirty="0">
                <a:solidFill>
                  <a:srgbClr val="2D3B45"/>
                </a:solidFill>
                <a:effectLst/>
                <a:latin typeface="courier new" panose="02070309020205020404" pitchFamily="49" charset="0"/>
              </a:rPr>
              <a:t>01001000 01101111</a:t>
            </a:r>
            <a:br>
              <a:rPr lang="en-GB" dirty="0"/>
            </a:br>
            <a:br>
              <a:rPr lang="en-GB" dirty="0"/>
            </a:br>
            <a:r>
              <a:rPr lang="en-GB" b="0" i="0" dirty="0">
                <a:solidFill>
                  <a:srgbClr val="2D3B45"/>
                </a:solidFill>
                <a:effectLst/>
                <a:latin typeface="Lato Extended"/>
              </a:rPr>
              <a:t>Compute the Internet Checksum of these two values</a:t>
            </a:r>
            <a:br>
              <a:rPr lang="en-GB" dirty="0"/>
            </a:br>
            <a:br>
              <a:rPr lang="en-GB" dirty="0"/>
            </a:br>
            <a:r>
              <a:rPr lang="en-GB" b="0" i="0" dirty="0">
                <a:solidFill>
                  <a:srgbClr val="2D3B45"/>
                </a:solidFill>
                <a:effectLst/>
                <a:latin typeface="Lato Extended"/>
              </a:rPr>
              <a:t>Enter the 2 bytes each as an 8-bit number with only 0’s and 1’s, and make a single blank space between the two 8-bit numbers (e.g., 01010101 00101000).</a:t>
            </a:r>
          </a:p>
          <a:p>
            <a:r>
              <a:rPr lang="en-GB" dirty="0">
                <a:solidFill>
                  <a:srgbClr val="2D3B45"/>
                </a:solidFill>
                <a:latin typeface="Lato Extended"/>
              </a:rPr>
              <a:t>ANS: adding up the two numbers we have: </a:t>
            </a:r>
            <a:r>
              <a:rPr lang="en-GB" dirty="0">
                <a:solidFill>
                  <a:srgbClr val="2D3B45"/>
                </a:solidFill>
                <a:latin typeface="courier new" panose="02070309020205020404" pitchFamily="49" charset="0"/>
              </a:rPr>
              <a:t>1</a:t>
            </a:r>
            <a:r>
              <a:rPr lang="en-GB" b="0" i="0" dirty="0">
                <a:solidFill>
                  <a:srgbClr val="2D3B45"/>
                </a:solidFill>
                <a:effectLst/>
                <a:latin typeface="courier new" panose="02070309020205020404" pitchFamily="49" charset="0"/>
              </a:rPr>
              <a:t>1111100 10110101</a:t>
            </a:r>
          </a:p>
          <a:p>
            <a:r>
              <a:rPr lang="en-GB" dirty="0">
                <a:solidFill>
                  <a:srgbClr val="2D3B45"/>
                </a:solidFill>
                <a:latin typeface="Lato Extended"/>
              </a:rPr>
              <a:t>Taking ones complement we have:              </a:t>
            </a:r>
            <a:r>
              <a:rPr lang="en-GB" dirty="0">
                <a:solidFill>
                  <a:srgbClr val="2D3B45"/>
                </a:solidFill>
                <a:latin typeface="courier new" panose="02070309020205020404" pitchFamily="49" charset="0"/>
              </a:rPr>
              <a:t>00000011 01001010</a:t>
            </a:r>
            <a:endParaRPr lang="en-SE" dirty="0">
              <a:solidFill>
                <a:srgbClr val="2D3B45"/>
              </a:solidFill>
              <a:latin typeface="courier new" panose="02070309020205020404" pitchFamily="49" charset="0"/>
            </a:endParaRPr>
          </a:p>
        </p:txBody>
      </p:sp>
      <p:sp>
        <p:nvSpPr>
          <p:cNvPr id="5" name="Slide Number Placeholder 4">
            <a:extLst>
              <a:ext uri="{FF2B5EF4-FFF2-40B4-BE49-F238E27FC236}">
                <a16:creationId xmlns:a16="http://schemas.microsoft.com/office/drawing/2014/main" id="{F6A1DE3A-2B17-2753-60CB-C38B7F758CEB}"/>
              </a:ext>
            </a:extLst>
          </p:cNvPr>
          <p:cNvSpPr>
            <a:spLocks noGrp="1"/>
          </p:cNvSpPr>
          <p:nvPr>
            <p:ph type="sldNum" sz="quarter" idx="4"/>
          </p:nvPr>
        </p:nvSpPr>
        <p:spPr/>
        <p:txBody>
          <a:bodyPr/>
          <a:lstStyle/>
          <a:p>
            <a:r>
              <a:rPr lang="en-US"/>
              <a:t>Introduction: 1-</a:t>
            </a:r>
            <a:fld id="{C4204591-24BD-A542-B9D5-F8D8A88D2FEE}" type="slidenum">
              <a:rPr lang="en-US" smtClean="0"/>
              <a:pPr/>
              <a:t>32</a:t>
            </a:fld>
            <a:endParaRPr lang="en-US" dirty="0"/>
          </a:p>
        </p:txBody>
      </p:sp>
    </p:spTree>
    <p:extLst>
      <p:ext uri="{BB962C8B-B14F-4D97-AF65-F5344CB8AC3E}">
        <p14:creationId xmlns:p14="http://schemas.microsoft.com/office/powerpoint/2010/main" val="1057631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
        <p:nvSpPr>
          <p:cNvPr id="4" name="TextBox 3">
            <a:extLst>
              <a:ext uri="{FF2B5EF4-FFF2-40B4-BE49-F238E27FC236}">
                <a16:creationId xmlns:a16="http://schemas.microsoft.com/office/drawing/2014/main" id="{1D3F28DC-8712-1544-C091-A84175D9078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F45F-F8D3-4FE6-BD23-49947CA92737}"/>
              </a:ext>
            </a:extLst>
          </p:cNvPr>
          <p:cNvSpPr>
            <a:spLocks noGrp="1"/>
          </p:cNvSpPr>
          <p:nvPr>
            <p:ph type="title"/>
          </p:nvPr>
        </p:nvSpPr>
        <p:spPr/>
        <p:txBody>
          <a:bodyPr/>
          <a:lstStyle/>
          <a:p>
            <a:r>
              <a:rPr lang="en-US" dirty="0"/>
              <a:t>Question 4.2-1</a:t>
            </a:r>
          </a:p>
        </p:txBody>
      </p:sp>
      <p:sp>
        <p:nvSpPr>
          <p:cNvPr id="3" name="Content Placeholder 2">
            <a:extLst>
              <a:ext uri="{FF2B5EF4-FFF2-40B4-BE49-F238E27FC236}">
                <a16:creationId xmlns:a16="http://schemas.microsoft.com/office/drawing/2014/main" id="{4A1CD8D5-EF90-4E66-8894-913AD956FAC9}"/>
              </a:ext>
            </a:extLst>
          </p:cNvPr>
          <p:cNvSpPr>
            <a:spLocks noGrp="1"/>
          </p:cNvSpPr>
          <p:nvPr>
            <p:ph sz="half" idx="1"/>
          </p:nvPr>
        </p:nvSpPr>
        <p:spPr/>
        <p:txBody>
          <a:bodyPr/>
          <a:lstStyle/>
          <a:p>
            <a:r>
              <a:rPr lang="en-US" dirty="0"/>
              <a:t>4.2-1. What's inside a router? Match the names of the principal router components (A,B,C,D below) with their function and whether they are in the network-layer data plane or control plane.</a:t>
            </a:r>
          </a:p>
        </p:txBody>
      </p:sp>
      <p:sp>
        <p:nvSpPr>
          <p:cNvPr id="4" name="Content Placeholder 3">
            <a:extLst>
              <a:ext uri="{FF2B5EF4-FFF2-40B4-BE49-F238E27FC236}">
                <a16:creationId xmlns:a16="http://schemas.microsoft.com/office/drawing/2014/main" id="{AD6F8F7D-564B-4A76-BB0A-A6506070BA3B}"/>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6FDF6026-E1D2-4FD0-BE6F-13F75DE98B31}"/>
              </a:ext>
            </a:extLst>
          </p:cNvPr>
          <p:cNvSpPr>
            <a:spLocks noGrp="1"/>
          </p:cNvSpPr>
          <p:nvPr>
            <p:ph type="sldNum" sz="quarter" idx="4"/>
          </p:nvPr>
        </p:nvSpPr>
        <p:spPr/>
        <p:txBody>
          <a:bodyPr/>
          <a:lstStyle/>
          <a:p>
            <a:r>
              <a:rPr lang="en-US"/>
              <a:t>Introduction: 1-</a:t>
            </a:r>
            <a:fld id="{C4204591-24BD-A542-B9D5-F8D8A88D2FEE}" type="slidenum">
              <a:rPr lang="en-US" smtClean="0"/>
              <a:pPr/>
              <a:t>34</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F0C4F35-35EB-4847-9311-6715EDB4038A}"/>
                  </a:ext>
                </a:extLst>
              </p14:cNvPr>
              <p14:cNvContentPartPr/>
              <p14:nvPr/>
            </p14:nvContentPartPr>
            <p14:xfrm>
              <a:off x="1395164" y="2149187"/>
              <a:ext cx="360" cy="360"/>
            </p14:xfrm>
          </p:contentPart>
        </mc:Choice>
        <mc:Fallback xmlns="">
          <p:pic>
            <p:nvPicPr>
              <p:cNvPr id="6" name="Ink 5">
                <a:extLst>
                  <a:ext uri="{FF2B5EF4-FFF2-40B4-BE49-F238E27FC236}">
                    <a16:creationId xmlns:a16="http://schemas.microsoft.com/office/drawing/2014/main" id="{FF0C4F35-35EB-4847-9311-6715EDB4038A}"/>
                  </a:ext>
                </a:extLst>
              </p:cNvPr>
              <p:cNvPicPr/>
              <p:nvPr/>
            </p:nvPicPr>
            <p:blipFill>
              <a:blip r:embed="rId3"/>
              <a:stretch>
                <a:fillRect/>
              </a:stretch>
            </p:blipFill>
            <p:spPr>
              <a:xfrm>
                <a:off x="1386524" y="2140187"/>
                <a:ext cx="18000" cy="18000"/>
              </a:xfrm>
              <a:prstGeom prst="rect">
                <a:avLst/>
              </a:prstGeom>
            </p:spPr>
          </p:pic>
        </mc:Fallback>
      </mc:AlternateContent>
      <p:pic>
        <p:nvPicPr>
          <p:cNvPr id="1026" name="Picture 2">
            <a:extLst>
              <a:ext uri="{FF2B5EF4-FFF2-40B4-BE49-F238E27FC236}">
                <a16:creationId xmlns:a16="http://schemas.microsoft.com/office/drawing/2014/main" id="{327DEF8D-B2C0-454B-8511-7D4D3A7D6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764" y="43934"/>
            <a:ext cx="571500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5433716-80BC-48C3-A997-101B12C83975}"/>
              </a:ext>
            </a:extLst>
          </p:cNvPr>
          <p:cNvPicPr>
            <a:picLocks noChangeAspect="1"/>
          </p:cNvPicPr>
          <p:nvPr/>
        </p:nvPicPr>
        <p:blipFill>
          <a:blip r:embed="rId5"/>
          <a:stretch>
            <a:fillRect/>
          </a:stretch>
        </p:blipFill>
        <p:spPr>
          <a:xfrm>
            <a:off x="6019800" y="3637861"/>
            <a:ext cx="5890964" cy="3078452"/>
          </a:xfrm>
          <a:prstGeom prst="rect">
            <a:avLst/>
          </a:prstGeom>
        </p:spPr>
      </p:pic>
    </p:spTree>
    <p:extLst>
      <p:ext uri="{BB962C8B-B14F-4D97-AF65-F5344CB8AC3E}">
        <p14:creationId xmlns:p14="http://schemas.microsoft.com/office/powerpoint/2010/main" val="145005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
        <p:nvSpPr>
          <p:cNvPr id="5" name="TextBox 4">
            <a:extLst>
              <a:ext uri="{FF2B5EF4-FFF2-40B4-BE49-F238E27FC236}">
                <a16:creationId xmlns:a16="http://schemas.microsoft.com/office/drawing/2014/main" id="{07718CE1-11D1-A5D3-8D5A-321CE9EFE1E1}"/>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
        <p:nvSpPr>
          <p:cNvPr id="3" name="TextBox 2">
            <a:extLst>
              <a:ext uri="{FF2B5EF4-FFF2-40B4-BE49-F238E27FC236}">
                <a16:creationId xmlns:a16="http://schemas.microsoft.com/office/drawing/2014/main" id="{5A17E71D-D73C-4184-946C-632B6C437BA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27209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37</a:t>
            </a:fld>
            <a:endParaRPr lang="en-US" dirty="0"/>
          </a:p>
        </p:txBody>
      </p:sp>
      <p:sp>
        <p:nvSpPr>
          <p:cNvPr id="3" name="TextBox 2">
            <a:extLst>
              <a:ext uri="{FF2B5EF4-FFF2-40B4-BE49-F238E27FC236}">
                <a16:creationId xmlns:a16="http://schemas.microsoft.com/office/drawing/2014/main" id="{12BD9573-D5B6-D9F8-F8E8-59F25DE3ACC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BB9A-0192-46EA-8DDC-3584D78589AC}"/>
              </a:ext>
            </a:extLst>
          </p:cNvPr>
          <p:cNvSpPr>
            <a:spLocks noGrp="1"/>
          </p:cNvSpPr>
          <p:nvPr>
            <p:ph type="title"/>
          </p:nvPr>
        </p:nvSpPr>
        <p:spPr/>
        <p:txBody>
          <a:bodyPr/>
          <a:lstStyle/>
          <a:p>
            <a:r>
              <a:rPr lang="en-US" dirty="0"/>
              <a:t>Question 4.2-2</a:t>
            </a:r>
          </a:p>
        </p:txBody>
      </p:sp>
      <p:sp>
        <p:nvSpPr>
          <p:cNvPr id="3" name="Content Placeholder 2">
            <a:extLst>
              <a:ext uri="{FF2B5EF4-FFF2-40B4-BE49-F238E27FC236}">
                <a16:creationId xmlns:a16="http://schemas.microsoft.com/office/drawing/2014/main" id="{12D2AE37-4D3C-419D-B6D5-896A9050B8B9}"/>
              </a:ext>
            </a:extLst>
          </p:cNvPr>
          <p:cNvSpPr>
            <a:spLocks noGrp="1"/>
          </p:cNvSpPr>
          <p:nvPr>
            <p:ph sz="half" idx="1"/>
          </p:nvPr>
        </p:nvSpPr>
        <p:spPr/>
        <p:txBody>
          <a:bodyPr>
            <a:normAutofit/>
          </a:bodyPr>
          <a:lstStyle/>
          <a:p>
            <a:r>
              <a:rPr lang="en-US" dirty="0"/>
              <a:t>4.2-2. Where does destination address lookup happen? Where in a router is the destination IP address looked up in a forwarding table to determine the appropriate output port to which the datagram should be directed?</a:t>
            </a:r>
          </a:p>
        </p:txBody>
      </p:sp>
      <p:sp>
        <p:nvSpPr>
          <p:cNvPr id="4" name="Content Placeholder 3">
            <a:extLst>
              <a:ext uri="{FF2B5EF4-FFF2-40B4-BE49-F238E27FC236}">
                <a16:creationId xmlns:a16="http://schemas.microsoft.com/office/drawing/2014/main" id="{3589D93B-7548-4293-AACA-C3B13BC91B91}"/>
              </a:ext>
            </a:extLst>
          </p:cNvPr>
          <p:cNvSpPr>
            <a:spLocks noGrp="1"/>
          </p:cNvSpPr>
          <p:nvPr>
            <p:ph sz="half" idx="2"/>
          </p:nvPr>
        </p:nvSpPr>
        <p:spPr/>
        <p:txBody>
          <a:bodyPr>
            <a:normAutofit/>
          </a:bodyPr>
          <a:lstStyle/>
          <a:p>
            <a:r>
              <a:rPr lang="en-US" dirty="0"/>
              <a:t>(Correct) At the input port where a packet arrives.</a:t>
            </a:r>
          </a:p>
          <a:p>
            <a:r>
              <a:rPr lang="en-US" dirty="0"/>
              <a:t>At the output port leading to the next hop towards the destination.</a:t>
            </a:r>
          </a:p>
          <a:p>
            <a:r>
              <a:rPr lang="en-US" dirty="0"/>
              <a:t>Within the switching fabric.</a:t>
            </a:r>
          </a:p>
          <a:p>
            <a:r>
              <a:rPr lang="en-US" dirty="0"/>
              <a:t>Within the routing processor</a:t>
            </a:r>
          </a:p>
        </p:txBody>
      </p:sp>
      <p:sp>
        <p:nvSpPr>
          <p:cNvPr id="5" name="Slide Number Placeholder 4">
            <a:extLst>
              <a:ext uri="{FF2B5EF4-FFF2-40B4-BE49-F238E27FC236}">
                <a16:creationId xmlns:a16="http://schemas.microsoft.com/office/drawing/2014/main" id="{AC971A32-8FAA-4306-8B20-20BC58A199E1}"/>
              </a:ext>
            </a:extLst>
          </p:cNvPr>
          <p:cNvSpPr>
            <a:spLocks noGrp="1"/>
          </p:cNvSpPr>
          <p:nvPr>
            <p:ph type="sldNum" sz="quarter" idx="4"/>
          </p:nvPr>
        </p:nvSpPr>
        <p:spPr/>
        <p:txBody>
          <a:bodyPr/>
          <a:lstStyle/>
          <a:p>
            <a:r>
              <a:rPr lang="en-US"/>
              <a:t>Introduction: 1-</a:t>
            </a:r>
            <a:fld id="{C4204591-24BD-A542-B9D5-F8D8A88D2FEE}" type="slidenum">
              <a:rPr lang="en-US" smtClean="0"/>
              <a:pPr/>
              <a:t>38</a:t>
            </a:fld>
            <a:endParaRPr lang="en-US" dirty="0"/>
          </a:p>
        </p:txBody>
      </p:sp>
    </p:spTree>
    <p:extLst>
      <p:ext uri="{BB962C8B-B14F-4D97-AF65-F5344CB8AC3E}">
        <p14:creationId xmlns:p14="http://schemas.microsoft.com/office/powerpoint/2010/main" val="2495180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DC25-1416-42EA-9EA0-6AC6366F90C5}"/>
              </a:ext>
            </a:extLst>
          </p:cNvPr>
          <p:cNvSpPr>
            <a:spLocks noGrp="1"/>
          </p:cNvSpPr>
          <p:nvPr>
            <p:ph type="title"/>
          </p:nvPr>
        </p:nvSpPr>
        <p:spPr/>
        <p:txBody>
          <a:bodyPr/>
          <a:lstStyle/>
          <a:p>
            <a:r>
              <a:rPr lang="en-US" dirty="0"/>
              <a:t>Question 4.2-3</a:t>
            </a:r>
          </a:p>
        </p:txBody>
      </p:sp>
      <p:sp>
        <p:nvSpPr>
          <p:cNvPr id="3" name="Content Placeholder 2">
            <a:extLst>
              <a:ext uri="{FF2B5EF4-FFF2-40B4-BE49-F238E27FC236}">
                <a16:creationId xmlns:a16="http://schemas.microsoft.com/office/drawing/2014/main" id="{E21DB5B5-E423-4269-B5C7-4375C3818BD8}"/>
              </a:ext>
            </a:extLst>
          </p:cNvPr>
          <p:cNvSpPr>
            <a:spLocks noGrp="1"/>
          </p:cNvSpPr>
          <p:nvPr>
            <p:ph sz="half" idx="1"/>
          </p:nvPr>
        </p:nvSpPr>
        <p:spPr/>
        <p:txBody>
          <a:bodyPr>
            <a:normAutofit/>
          </a:bodyPr>
          <a:lstStyle/>
          <a:p>
            <a:r>
              <a:rPr lang="en-US" dirty="0"/>
              <a:t>4.2-3. Where does "</a:t>
            </a:r>
            <a:r>
              <a:rPr lang="en-US" dirty="0" err="1"/>
              <a:t>match+action</a:t>
            </a:r>
            <a:r>
              <a:rPr lang="en-US" dirty="0"/>
              <a:t>" happen? Where in a router does "match plus action" happen to determine the appropriate output port to which the arriving datagram should be directed?</a:t>
            </a:r>
          </a:p>
        </p:txBody>
      </p:sp>
      <p:sp>
        <p:nvSpPr>
          <p:cNvPr id="4" name="Content Placeholder 3">
            <a:extLst>
              <a:ext uri="{FF2B5EF4-FFF2-40B4-BE49-F238E27FC236}">
                <a16:creationId xmlns:a16="http://schemas.microsoft.com/office/drawing/2014/main" id="{33A79977-D7D0-42BB-8CC3-DDB47707139D}"/>
              </a:ext>
            </a:extLst>
          </p:cNvPr>
          <p:cNvSpPr>
            <a:spLocks noGrp="1"/>
          </p:cNvSpPr>
          <p:nvPr>
            <p:ph sz="half" idx="2"/>
          </p:nvPr>
        </p:nvSpPr>
        <p:spPr/>
        <p:txBody>
          <a:bodyPr>
            <a:normAutofit/>
          </a:bodyPr>
          <a:lstStyle/>
          <a:p>
            <a:r>
              <a:rPr lang="en-US" dirty="0"/>
              <a:t>(Correct) At the input port where a packet arrives.</a:t>
            </a:r>
          </a:p>
          <a:p>
            <a:r>
              <a:rPr lang="en-US" dirty="0"/>
              <a:t>At the output port leading to the next hop towards the destination.</a:t>
            </a:r>
          </a:p>
          <a:p>
            <a:r>
              <a:rPr lang="en-US" dirty="0"/>
              <a:t>Within the switching fabric.</a:t>
            </a:r>
          </a:p>
          <a:p>
            <a:r>
              <a:rPr lang="en-US" dirty="0"/>
              <a:t>Within the routing processor.</a:t>
            </a:r>
          </a:p>
        </p:txBody>
      </p:sp>
      <p:sp>
        <p:nvSpPr>
          <p:cNvPr id="5" name="Slide Number Placeholder 4">
            <a:extLst>
              <a:ext uri="{FF2B5EF4-FFF2-40B4-BE49-F238E27FC236}">
                <a16:creationId xmlns:a16="http://schemas.microsoft.com/office/drawing/2014/main" id="{BAF52129-5480-43AF-B5AE-C87C3D8C520A}"/>
              </a:ext>
            </a:extLst>
          </p:cNvPr>
          <p:cNvSpPr>
            <a:spLocks noGrp="1"/>
          </p:cNvSpPr>
          <p:nvPr>
            <p:ph type="sldNum" sz="quarter" idx="4"/>
          </p:nvPr>
        </p:nvSpPr>
        <p:spPr/>
        <p:txBody>
          <a:bodyPr/>
          <a:lstStyle/>
          <a:p>
            <a:r>
              <a:rPr lang="en-US"/>
              <a:t>Introduction: 1-</a:t>
            </a:r>
            <a:fld id="{C4204591-24BD-A542-B9D5-F8D8A88D2FEE}" type="slidenum">
              <a:rPr lang="en-US" smtClean="0"/>
              <a:pPr/>
              <a:t>39</a:t>
            </a:fld>
            <a:endParaRPr lang="en-US" dirty="0"/>
          </a:p>
        </p:txBody>
      </p:sp>
    </p:spTree>
    <p:extLst>
      <p:ext uri="{BB962C8B-B14F-4D97-AF65-F5344CB8AC3E}">
        <p14:creationId xmlns:p14="http://schemas.microsoft.com/office/powerpoint/2010/main" val="420463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1: roadmap</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4</a:t>
            </a:fld>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lnSpcReduction="10000"/>
          </a:bodyPr>
          <a:lstStyle/>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 </a:t>
            </a:r>
            <a:r>
              <a:rPr lang="en-US" altLang="en-US" sz="3200" i="1" dirty="0">
                <a:solidFill>
                  <a:schemeClr val="bg1">
                    <a:lumMod val="65000"/>
                  </a:schemeClr>
                </a:solidFill>
                <a:latin typeface="Calibri" panose="020F0502020204030204" pitchFamily="34" charset="0"/>
                <a:cs typeface="Calibri" panose="020F0502020204030204" pitchFamily="34" charset="0"/>
              </a:rPr>
              <a:t>is</a:t>
            </a:r>
            <a:r>
              <a:rPr lang="en-US" altLang="ja-JP" sz="3200" dirty="0">
                <a:solidFill>
                  <a:schemeClr val="bg1">
                    <a:lumMod val="65000"/>
                  </a:schemeClr>
                </a:solidFill>
                <a:latin typeface="Calibri" panose="020F0502020204030204" pitchFamily="34" charset="0"/>
                <a:cs typeface="Calibri" panose="020F0502020204030204" pitchFamily="34" charset="0"/>
              </a:rPr>
              <a:t> the Internet?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a:t>
            </a:r>
            <a:r>
              <a:rPr lang="en-US" altLang="en-US" sz="3200" i="1" dirty="0">
                <a:solidFill>
                  <a:schemeClr val="bg1">
                    <a:lumMod val="65000"/>
                  </a:schemeClr>
                </a:solidFill>
                <a:latin typeface="Calibri" panose="020F0502020204030204" pitchFamily="34" charset="0"/>
                <a:cs typeface="Calibri" panose="020F0502020204030204" pitchFamily="34" charset="0"/>
              </a:rPr>
              <a:t> is </a:t>
            </a:r>
            <a:r>
              <a:rPr lang="en-US" altLang="ja-JP" sz="3200" dirty="0">
                <a:solidFill>
                  <a:schemeClr val="bg1">
                    <a:lumMod val="65000"/>
                  </a:schemeClr>
                </a:solidFill>
                <a:latin typeface="Calibri" panose="020F0502020204030204" pitchFamily="34" charset="0"/>
                <a:cs typeface="Calibri" panose="020F0502020204030204" pitchFamily="34" charset="0"/>
              </a:rPr>
              <a:t>a protocol?</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edge: hosts, access network, physical media</a:t>
            </a:r>
          </a:p>
          <a:p>
            <a:pPr marL="403225" indent="-285750" eaLnBrk="1" hangingPunct="1">
              <a:spcBef>
                <a:spcPts val="800"/>
              </a:spcBef>
              <a:buClr>
                <a:schemeClr val="bg1">
                  <a:lumMod val="8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core: packet/circuit switching, internet structure</a:t>
            </a:r>
          </a:p>
          <a:p>
            <a:pPr marL="403225" indent="-285750" eaLnBrk="1" hangingPunct="1">
              <a:spcBef>
                <a:spcPts val="800"/>
              </a:spcBef>
              <a:buClr>
                <a:srgbClr val="0000A8"/>
              </a:buClr>
            </a:pPr>
            <a:r>
              <a:rPr lang="en-US" altLang="en-US" sz="3200" dirty="0">
                <a:latin typeface="Calibri" panose="020F0502020204030204" pitchFamily="34" charset="0"/>
                <a:cs typeface="Calibri" panose="020F0502020204030204" pitchFamily="34" charset="0"/>
              </a:rPr>
              <a:t>Performance: loss, delay, throughput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Security</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Protocol layers, service models</a:t>
            </a:r>
          </a:p>
          <a:p>
            <a:pPr marL="403225" indent="-285750" eaLnBrk="1" hangingPunct="1">
              <a:spcBef>
                <a:spcPts val="800"/>
              </a:spcBef>
              <a:buClr>
                <a:schemeClr val="bg1">
                  <a:lumMod val="75000"/>
                </a:schemeClr>
              </a:buClr>
            </a:pPr>
            <a:endParaRPr lang="en-US" altLang="en-US" sz="3200" dirty="0">
              <a:solidFill>
                <a:schemeClr val="bg1">
                  <a:lumMod val="65000"/>
                </a:schemeClr>
              </a:solidFill>
              <a:latin typeface="Calibri" panose="020F0502020204030204" pitchFamily="34" charset="0"/>
              <a:cs typeface="Calibri" panose="020F0502020204030204" pitchFamily="34" charset="0"/>
            </a:endParaRPr>
          </a:p>
          <a:p>
            <a:pPr eaLnBrk="1" hangingPunct="1">
              <a:buFont typeface="Wingdings" panose="05000000000000000000" pitchFamily="2" charset="2"/>
              <a:buNone/>
            </a:pPr>
            <a:endParaRPr lang="en-US" altLang="en-US" sz="2400" dirty="0"/>
          </a:p>
        </p:txBody>
      </p:sp>
      <p:pic>
        <p:nvPicPr>
          <p:cNvPr id="7" name="Picture 6" descr="Kurose&amp;Ross 8th ed cover picture">
            <a:extLst>
              <a:ext uri="{FF2B5EF4-FFF2-40B4-BE49-F238E27FC236}">
                <a16:creationId xmlns:a16="http://schemas.microsoft.com/office/drawing/2014/main" id="{449A3FFD-17A5-3548-87D2-0D98917E9FFF}"/>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470786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40</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41</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42</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43</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GB" dirty="0"/>
              <a:t>Question </a:t>
            </a:r>
            <a:r>
              <a:rPr lang="en-US" dirty="0"/>
              <a:t>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11"/>
          <a:stretch>
            <a:fillRect/>
          </a:stretch>
        </p:blipFill>
        <p:spPr>
          <a:xfrm>
            <a:off x="2316480" y="3639306"/>
            <a:ext cx="8103852" cy="3078971"/>
          </a:xfrm>
          <a:prstGeom prst="rect">
            <a:avLst/>
          </a:prstGeom>
        </p:spPr>
      </p:pic>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a:xfrm>
            <a:off x="838200" y="1346444"/>
            <a:ext cx="10515600" cy="4728922"/>
          </a:xfrm>
        </p:spPr>
        <p:txBody>
          <a:bodyPr/>
          <a:lstStyle/>
          <a:p>
            <a:r>
              <a:rPr lang="en-GB" dirty="0"/>
              <a:t>Packet scheduling. Consider the pattern of red and green packet arrivals to a router’s output port queue, shown below. Suppose each packet takes one time slot to be transmitted, and can only begin transmission at the beginning of a time slot after its arrival. Indicate the sequence of departing packet numbers (at t = 1, 2, 3, 4, 5, 7, 8) under FCFS, priority, round-robin scheduling.</a:t>
            </a:r>
            <a:endParaRPr lang="en-SE" dirty="0"/>
          </a:p>
        </p:txBody>
      </p:sp>
      <p:grpSp>
        <p:nvGrpSpPr>
          <p:cNvPr id="17" name="SMARTInkShape-Group10">
            <a:extLst>
              <a:ext uri="{FF2B5EF4-FFF2-40B4-BE49-F238E27FC236}">
                <a16:creationId xmlns:a16="http://schemas.microsoft.com/office/drawing/2014/main" id="{29EE12C8-3C95-46E8-A812-0C7993F17B51}"/>
              </a:ext>
            </a:extLst>
          </p:cNvPr>
          <p:cNvGrpSpPr/>
          <p:nvPr/>
        </p:nvGrpSpPr>
        <p:grpSpPr>
          <a:xfrm>
            <a:off x="4836926" y="5866804"/>
            <a:ext cx="1741278" cy="275292"/>
            <a:chOff x="4836926" y="5866804"/>
            <a:chExt cx="1741278" cy="275292"/>
          </a:xfrm>
        </p:grpSpPr>
        <p:sp>
          <p:nvSpPr>
            <p:cNvPr id="14" name="SMARTInkShape-13">
              <a:extLst>
                <a:ext uri="{FF2B5EF4-FFF2-40B4-BE49-F238E27FC236}">
                  <a16:creationId xmlns:a16="http://schemas.microsoft.com/office/drawing/2014/main" id="{67C1C3B3-63DC-4CFB-84C7-45912AACD5AE}"/>
                </a:ext>
              </a:extLst>
            </p:cNvPr>
            <p:cNvSpPr/>
            <p:nvPr>
              <p:custDataLst>
                <p:tags r:id="rId6"/>
              </p:custDataLst>
            </p:nvPr>
          </p:nvSpPr>
          <p:spPr>
            <a:xfrm>
              <a:off x="6024563" y="5866804"/>
              <a:ext cx="553641" cy="267334"/>
            </a:xfrm>
            <a:custGeom>
              <a:avLst/>
              <a:gdLst/>
              <a:ahLst/>
              <a:cxnLst/>
              <a:rect l="0" t="0" r="0" b="0"/>
              <a:pathLst>
                <a:path w="553641" h="267334">
                  <a:moveTo>
                    <a:pt x="0" y="107157"/>
                  </a:moveTo>
                  <a:lnTo>
                    <a:pt x="0" y="107157"/>
                  </a:lnTo>
                  <a:lnTo>
                    <a:pt x="0" y="111897"/>
                  </a:lnTo>
                  <a:lnTo>
                    <a:pt x="991" y="113293"/>
                  </a:lnTo>
                  <a:lnTo>
                    <a:pt x="2645" y="114224"/>
                  </a:lnTo>
                  <a:lnTo>
                    <a:pt x="4739" y="114845"/>
                  </a:lnTo>
                  <a:lnTo>
                    <a:pt x="22360" y="138220"/>
                  </a:lnTo>
                  <a:lnTo>
                    <a:pt x="39146" y="165860"/>
                  </a:lnTo>
                  <a:lnTo>
                    <a:pt x="80393" y="205596"/>
                  </a:lnTo>
                  <a:lnTo>
                    <a:pt x="105983" y="229040"/>
                  </a:lnTo>
                  <a:lnTo>
                    <a:pt x="142349" y="247943"/>
                  </a:lnTo>
                  <a:lnTo>
                    <a:pt x="182309" y="263648"/>
                  </a:lnTo>
                  <a:lnTo>
                    <a:pt x="226548" y="267333"/>
                  </a:lnTo>
                  <a:lnTo>
                    <a:pt x="264759" y="260653"/>
                  </a:lnTo>
                  <a:lnTo>
                    <a:pt x="304569" y="246886"/>
                  </a:lnTo>
                  <a:lnTo>
                    <a:pt x="325942" y="233335"/>
                  </a:lnTo>
                  <a:lnTo>
                    <a:pt x="364061" y="198077"/>
                  </a:lnTo>
                  <a:lnTo>
                    <a:pt x="407668" y="154877"/>
                  </a:lnTo>
                  <a:lnTo>
                    <a:pt x="451186" y="111382"/>
                  </a:lnTo>
                  <a:lnTo>
                    <a:pt x="492786" y="69784"/>
                  </a:lnTo>
                  <a:lnTo>
                    <a:pt x="534591" y="26987"/>
                  </a:lnTo>
                  <a:lnTo>
                    <a:pt x="55364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14">
              <a:extLst>
                <a:ext uri="{FF2B5EF4-FFF2-40B4-BE49-F238E27FC236}">
                  <a16:creationId xmlns:a16="http://schemas.microsoft.com/office/drawing/2014/main" id="{0FA3B88D-D1C0-48A9-852F-8E1E6F50C367}"/>
                </a:ext>
              </a:extLst>
            </p:cNvPr>
            <p:cNvSpPr/>
            <p:nvPr>
              <p:custDataLst>
                <p:tags r:id="rId7"/>
              </p:custDataLst>
            </p:nvPr>
          </p:nvSpPr>
          <p:spPr>
            <a:xfrm>
              <a:off x="5515939" y="5920382"/>
              <a:ext cx="423272" cy="213788"/>
            </a:xfrm>
            <a:custGeom>
              <a:avLst/>
              <a:gdLst/>
              <a:ahLst/>
              <a:cxnLst/>
              <a:rect l="0" t="0" r="0" b="0"/>
              <a:pathLst>
                <a:path w="423272" h="213788">
                  <a:moveTo>
                    <a:pt x="8561" y="35719"/>
                  </a:moveTo>
                  <a:lnTo>
                    <a:pt x="8561" y="35719"/>
                  </a:lnTo>
                  <a:lnTo>
                    <a:pt x="0" y="35719"/>
                  </a:lnTo>
                  <a:lnTo>
                    <a:pt x="9394" y="52500"/>
                  </a:lnTo>
                  <a:lnTo>
                    <a:pt x="33398" y="93572"/>
                  </a:lnTo>
                  <a:lnTo>
                    <a:pt x="48707" y="120569"/>
                  </a:lnTo>
                  <a:lnTo>
                    <a:pt x="53193" y="129985"/>
                  </a:lnTo>
                  <a:lnTo>
                    <a:pt x="87742" y="172528"/>
                  </a:lnTo>
                  <a:lnTo>
                    <a:pt x="131620" y="199310"/>
                  </a:lnTo>
                  <a:lnTo>
                    <a:pt x="173024" y="210321"/>
                  </a:lnTo>
                  <a:lnTo>
                    <a:pt x="205149" y="213787"/>
                  </a:lnTo>
                  <a:lnTo>
                    <a:pt x="237746" y="207080"/>
                  </a:lnTo>
                  <a:lnTo>
                    <a:pt x="277026" y="190389"/>
                  </a:lnTo>
                  <a:lnTo>
                    <a:pt x="296576" y="180546"/>
                  </a:lnTo>
                  <a:lnTo>
                    <a:pt x="339082" y="142341"/>
                  </a:lnTo>
                  <a:lnTo>
                    <a:pt x="366586" y="110455"/>
                  </a:lnTo>
                  <a:lnTo>
                    <a:pt x="390395" y="66275"/>
                  </a:lnTo>
                  <a:lnTo>
                    <a:pt x="410209" y="27120"/>
                  </a:lnTo>
                  <a:lnTo>
                    <a:pt x="423271" y="5189"/>
                  </a:lnTo>
                  <a:lnTo>
                    <a:pt x="41932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15">
              <a:extLst>
                <a:ext uri="{FF2B5EF4-FFF2-40B4-BE49-F238E27FC236}">
                  <a16:creationId xmlns:a16="http://schemas.microsoft.com/office/drawing/2014/main" id="{1726A125-75F5-4EEF-B730-6E0ACEEC5421}"/>
                </a:ext>
              </a:extLst>
            </p:cNvPr>
            <p:cNvSpPr/>
            <p:nvPr>
              <p:custDataLst>
                <p:tags r:id="rId8"/>
              </p:custDataLst>
            </p:nvPr>
          </p:nvSpPr>
          <p:spPr>
            <a:xfrm>
              <a:off x="4836926" y="5938425"/>
              <a:ext cx="553630" cy="203671"/>
            </a:xfrm>
            <a:custGeom>
              <a:avLst/>
              <a:gdLst/>
              <a:ahLst/>
              <a:cxnLst/>
              <a:rect l="0" t="0" r="0" b="0"/>
              <a:pathLst>
                <a:path w="553630" h="203671">
                  <a:moveTo>
                    <a:pt x="17847" y="62325"/>
                  </a:moveTo>
                  <a:lnTo>
                    <a:pt x="17847" y="62325"/>
                  </a:lnTo>
                  <a:lnTo>
                    <a:pt x="13107" y="57585"/>
                  </a:lnTo>
                  <a:lnTo>
                    <a:pt x="8134" y="55257"/>
                  </a:lnTo>
                  <a:lnTo>
                    <a:pt x="0" y="53397"/>
                  </a:lnTo>
                  <a:lnTo>
                    <a:pt x="7677" y="53395"/>
                  </a:lnTo>
                  <a:lnTo>
                    <a:pt x="24185" y="61083"/>
                  </a:lnTo>
                  <a:lnTo>
                    <a:pt x="57442" y="101821"/>
                  </a:lnTo>
                  <a:lnTo>
                    <a:pt x="83036" y="144266"/>
                  </a:lnTo>
                  <a:lnTo>
                    <a:pt x="120735" y="178311"/>
                  </a:lnTo>
                  <a:lnTo>
                    <a:pt x="160665" y="199087"/>
                  </a:lnTo>
                  <a:lnTo>
                    <a:pt x="169958" y="202482"/>
                  </a:lnTo>
                  <a:lnTo>
                    <a:pt x="209547" y="203670"/>
                  </a:lnTo>
                  <a:lnTo>
                    <a:pt x="253310" y="196058"/>
                  </a:lnTo>
                  <a:lnTo>
                    <a:pt x="296757" y="181107"/>
                  </a:lnTo>
                  <a:lnTo>
                    <a:pt x="336775" y="161727"/>
                  </a:lnTo>
                  <a:lnTo>
                    <a:pt x="372140" y="140592"/>
                  </a:lnTo>
                  <a:lnTo>
                    <a:pt x="412173" y="118787"/>
                  </a:lnTo>
                  <a:lnTo>
                    <a:pt x="454457" y="85868"/>
                  </a:lnTo>
                  <a:lnTo>
                    <a:pt x="474545" y="64917"/>
                  </a:lnTo>
                  <a:lnTo>
                    <a:pt x="485737" y="55540"/>
                  </a:lnTo>
                  <a:lnTo>
                    <a:pt x="520572" y="14209"/>
                  </a:lnTo>
                  <a:lnTo>
                    <a:pt x="526767" y="0"/>
                  </a:lnTo>
                  <a:lnTo>
                    <a:pt x="553629" y="1767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SMARTInkShape-16">
            <a:extLst>
              <a:ext uri="{FF2B5EF4-FFF2-40B4-BE49-F238E27FC236}">
                <a16:creationId xmlns:a16="http://schemas.microsoft.com/office/drawing/2014/main" id="{0E5BE83F-BB84-48F0-BBC1-8A07D1C8ED04}"/>
              </a:ext>
            </a:extLst>
          </p:cNvPr>
          <p:cNvSpPr/>
          <p:nvPr>
            <p:custDataLst>
              <p:tags r:id="rId1"/>
            </p:custDataLst>
          </p:nvPr>
        </p:nvSpPr>
        <p:spPr>
          <a:xfrm>
            <a:off x="1907988" y="2437804"/>
            <a:ext cx="3241466" cy="169666"/>
          </a:xfrm>
          <a:custGeom>
            <a:avLst/>
            <a:gdLst/>
            <a:ahLst/>
            <a:cxnLst/>
            <a:rect l="0" t="0" r="0" b="0"/>
            <a:pathLst>
              <a:path w="3241466" h="169666">
                <a:moveTo>
                  <a:pt x="35708" y="44649"/>
                </a:moveTo>
                <a:lnTo>
                  <a:pt x="35708" y="44649"/>
                </a:lnTo>
                <a:lnTo>
                  <a:pt x="30967" y="44649"/>
                </a:lnTo>
                <a:lnTo>
                  <a:pt x="18538" y="39908"/>
                </a:lnTo>
                <a:lnTo>
                  <a:pt x="15331" y="37520"/>
                </a:lnTo>
                <a:lnTo>
                  <a:pt x="0" y="17873"/>
                </a:lnTo>
                <a:lnTo>
                  <a:pt x="4733" y="17864"/>
                </a:lnTo>
                <a:lnTo>
                  <a:pt x="9704" y="20507"/>
                </a:lnTo>
                <a:lnTo>
                  <a:pt x="15220" y="23997"/>
                </a:lnTo>
                <a:lnTo>
                  <a:pt x="24897" y="25962"/>
                </a:lnTo>
                <a:lnTo>
                  <a:pt x="38898" y="27537"/>
                </a:lnTo>
                <a:lnTo>
                  <a:pt x="51756" y="32854"/>
                </a:lnTo>
                <a:lnTo>
                  <a:pt x="94963" y="35342"/>
                </a:lnTo>
                <a:lnTo>
                  <a:pt x="129139" y="35645"/>
                </a:lnTo>
                <a:lnTo>
                  <a:pt x="172638" y="35705"/>
                </a:lnTo>
                <a:lnTo>
                  <a:pt x="215442" y="35716"/>
                </a:lnTo>
                <a:lnTo>
                  <a:pt x="256008" y="35719"/>
                </a:lnTo>
                <a:lnTo>
                  <a:pt x="299879" y="28652"/>
                </a:lnTo>
                <a:lnTo>
                  <a:pt x="336157" y="27157"/>
                </a:lnTo>
                <a:lnTo>
                  <a:pt x="380189" y="26822"/>
                </a:lnTo>
                <a:lnTo>
                  <a:pt x="424784" y="19726"/>
                </a:lnTo>
                <a:lnTo>
                  <a:pt x="460852" y="17114"/>
                </a:lnTo>
                <a:lnTo>
                  <a:pt x="503296" y="10840"/>
                </a:lnTo>
                <a:lnTo>
                  <a:pt x="546119" y="3045"/>
                </a:lnTo>
                <a:lnTo>
                  <a:pt x="584925" y="602"/>
                </a:lnTo>
                <a:lnTo>
                  <a:pt x="626508" y="119"/>
                </a:lnTo>
                <a:lnTo>
                  <a:pt x="667945" y="16"/>
                </a:lnTo>
                <a:lnTo>
                  <a:pt x="707399" y="4"/>
                </a:lnTo>
                <a:lnTo>
                  <a:pt x="748381" y="1"/>
                </a:lnTo>
                <a:lnTo>
                  <a:pt x="787780" y="0"/>
                </a:lnTo>
                <a:lnTo>
                  <a:pt x="821947" y="993"/>
                </a:lnTo>
                <a:lnTo>
                  <a:pt x="855743" y="7068"/>
                </a:lnTo>
                <a:lnTo>
                  <a:pt x="887223" y="11024"/>
                </a:lnTo>
                <a:lnTo>
                  <a:pt x="917055" y="15835"/>
                </a:lnTo>
                <a:lnTo>
                  <a:pt x="952022" y="17260"/>
                </a:lnTo>
                <a:lnTo>
                  <a:pt x="978588" y="20328"/>
                </a:lnTo>
                <a:lnTo>
                  <a:pt x="1006965" y="24875"/>
                </a:lnTo>
                <a:lnTo>
                  <a:pt x="1038855" y="28868"/>
                </a:lnTo>
                <a:lnTo>
                  <a:pt x="1079962" y="37764"/>
                </a:lnTo>
                <a:lnTo>
                  <a:pt x="1095133" y="41589"/>
                </a:lnTo>
                <a:lnTo>
                  <a:pt x="1129581" y="44735"/>
                </a:lnTo>
                <a:lnTo>
                  <a:pt x="1171539" y="54184"/>
                </a:lnTo>
                <a:lnTo>
                  <a:pt x="1213010" y="60864"/>
                </a:lnTo>
                <a:lnTo>
                  <a:pt x="1250277" y="62021"/>
                </a:lnTo>
                <a:lnTo>
                  <a:pt x="1292851" y="69512"/>
                </a:lnTo>
                <a:lnTo>
                  <a:pt x="1336577" y="77321"/>
                </a:lnTo>
                <a:lnTo>
                  <a:pt x="1380600" y="80100"/>
                </a:lnTo>
                <a:lnTo>
                  <a:pt x="1423052" y="82961"/>
                </a:lnTo>
                <a:lnTo>
                  <a:pt x="1459739" y="88463"/>
                </a:lnTo>
                <a:lnTo>
                  <a:pt x="1496305" y="91779"/>
                </a:lnTo>
                <a:lnTo>
                  <a:pt x="1522180" y="96316"/>
                </a:lnTo>
                <a:lnTo>
                  <a:pt x="1549690" y="100307"/>
                </a:lnTo>
                <a:lnTo>
                  <a:pt x="1581504" y="105804"/>
                </a:lnTo>
                <a:lnTo>
                  <a:pt x="1621597" y="106890"/>
                </a:lnTo>
                <a:lnTo>
                  <a:pt x="1657068" y="107122"/>
                </a:lnTo>
                <a:lnTo>
                  <a:pt x="1699986" y="107150"/>
                </a:lnTo>
                <a:lnTo>
                  <a:pt x="1737175" y="107156"/>
                </a:lnTo>
                <a:lnTo>
                  <a:pt x="1774165" y="107157"/>
                </a:lnTo>
                <a:lnTo>
                  <a:pt x="1805284" y="109803"/>
                </a:lnTo>
                <a:lnTo>
                  <a:pt x="1842494" y="115259"/>
                </a:lnTo>
                <a:lnTo>
                  <a:pt x="1881106" y="115923"/>
                </a:lnTo>
                <a:lnTo>
                  <a:pt x="1913677" y="118684"/>
                </a:lnTo>
                <a:lnTo>
                  <a:pt x="1951941" y="123765"/>
                </a:lnTo>
                <a:lnTo>
                  <a:pt x="1996419" y="124906"/>
                </a:lnTo>
                <a:lnTo>
                  <a:pt x="2029093" y="124984"/>
                </a:lnTo>
                <a:lnTo>
                  <a:pt x="2070193" y="125007"/>
                </a:lnTo>
                <a:lnTo>
                  <a:pt x="2110115" y="131151"/>
                </a:lnTo>
                <a:lnTo>
                  <a:pt x="2154749" y="133394"/>
                </a:lnTo>
                <a:lnTo>
                  <a:pt x="2197777" y="138577"/>
                </a:lnTo>
                <a:lnTo>
                  <a:pt x="2234646" y="142027"/>
                </a:lnTo>
                <a:lnTo>
                  <a:pt x="2275430" y="142764"/>
                </a:lnTo>
                <a:lnTo>
                  <a:pt x="2318161" y="145507"/>
                </a:lnTo>
                <a:lnTo>
                  <a:pt x="2344819" y="150561"/>
                </a:lnTo>
                <a:lnTo>
                  <a:pt x="2387604" y="151559"/>
                </a:lnTo>
                <a:lnTo>
                  <a:pt x="2423543" y="154403"/>
                </a:lnTo>
                <a:lnTo>
                  <a:pt x="2467839" y="160179"/>
                </a:lnTo>
                <a:lnTo>
                  <a:pt x="2505685" y="160625"/>
                </a:lnTo>
                <a:lnTo>
                  <a:pt x="2548990" y="160721"/>
                </a:lnTo>
                <a:lnTo>
                  <a:pt x="2576574" y="163377"/>
                </a:lnTo>
                <a:lnTo>
                  <a:pt x="2603672" y="168422"/>
                </a:lnTo>
                <a:lnTo>
                  <a:pt x="2648275" y="169501"/>
                </a:lnTo>
                <a:lnTo>
                  <a:pt x="2684344" y="169643"/>
                </a:lnTo>
                <a:lnTo>
                  <a:pt x="2726788" y="169660"/>
                </a:lnTo>
                <a:lnTo>
                  <a:pt x="2764466" y="169664"/>
                </a:lnTo>
                <a:lnTo>
                  <a:pt x="2807107" y="169665"/>
                </a:lnTo>
                <a:lnTo>
                  <a:pt x="2849741" y="169665"/>
                </a:lnTo>
                <a:lnTo>
                  <a:pt x="2891403" y="169665"/>
                </a:lnTo>
                <a:lnTo>
                  <a:pt x="2930884" y="169665"/>
                </a:lnTo>
                <a:lnTo>
                  <a:pt x="2971206" y="169665"/>
                </a:lnTo>
                <a:lnTo>
                  <a:pt x="3015093" y="169665"/>
                </a:lnTo>
                <a:lnTo>
                  <a:pt x="3051410" y="169665"/>
                </a:lnTo>
                <a:lnTo>
                  <a:pt x="3093277" y="169665"/>
                </a:lnTo>
                <a:lnTo>
                  <a:pt x="3131413" y="169665"/>
                </a:lnTo>
                <a:lnTo>
                  <a:pt x="3168206" y="169665"/>
                </a:lnTo>
                <a:lnTo>
                  <a:pt x="3241465" y="16966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17">
            <a:extLst>
              <a:ext uri="{FF2B5EF4-FFF2-40B4-BE49-F238E27FC236}">
                <a16:creationId xmlns:a16="http://schemas.microsoft.com/office/drawing/2014/main" id="{32A746A8-BEB1-4051-BB87-0F736ADF3DE2}"/>
              </a:ext>
            </a:extLst>
          </p:cNvPr>
          <p:cNvSpPr/>
          <p:nvPr>
            <p:custDataLst>
              <p:tags r:id="rId2"/>
            </p:custDataLst>
          </p:nvPr>
        </p:nvSpPr>
        <p:spPr>
          <a:xfrm>
            <a:off x="3462251" y="2848680"/>
            <a:ext cx="6339555" cy="107047"/>
          </a:xfrm>
          <a:custGeom>
            <a:avLst/>
            <a:gdLst/>
            <a:ahLst/>
            <a:cxnLst/>
            <a:rect l="0" t="0" r="0" b="0"/>
            <a:pathLst>
              <a:path w="6339555" h="107047">
                <a:moveTo>
                  <a:pt x="26280" y="107046"/>
                </a:moveTo>
                <a:lnTo>
                  <a:pt x="26280" y="107046"/>
                </a:lnTo>
                <a:lnTo>
                  <a:pt x="21539" y="107046"/>
                </a:lnTo>
                <a:lnTo>
                  <a:pt x="16567" y="104400"/>
                </a:lnTo>
                <a:lnTo>
                  <a:pt x="11049" y="98925"/>
                </a:lnTo>
                <a:lnTo>
                  <a:pt x="1209" y="83108"/>
                </a:lnTo>
                <a:lnTo>
                  <a:pt x="0" y="76361"/>
                </a:lnTo>
                <a:lnTo>
                  <a:pt x="1815" y="74683"/>
                </a:lnTo>
                <a:lnTo>
                  <a:pt x="12857" y="72322"/>
                </a:lnTo>
                <a:lnTo>
                  <a:pt x="51902" y="64318"/>
                </a:lnTo>
                <a:lnTo>
                  <a:pt x="90872" y="58037"/>
                </a:lnTo>
                <a:lnTo>
                  <a:pt x="126940" y="54371"/>
                </a:lnTo>
                <a:lnTo>
                  <a:pt x="164932" y="53647"/>
                </a:lnTo>
                <a:lnTo>
                  <a:pt x="200349" y="52500"/>
                </a:lnTo>
                <a:lnTo>
                  <a:pt x="239405" y="46405"/>
                </a:lnTo>
                <a:lnTo>
                  <a:pt x="282917" y="44784"/>
                </a:lnTo>
                <a:lnTo>
                  <a:pt x="327437" y="44611"/>
                </a:lnTo>
                <a:lnTo>
                  <a:pt x="365418" y="41907"/>
                </a:lnTo>
                <a:lnTo>
                  <a:pt x="400278" y="37475"/>
                </a:lnTo>
                <a:lnTo>
                  <a:pt x="440373" y="36162"/>
                </a:lnTo>
                <a:lnTo>
                  <a:pt x="473751" y="35773"/>
                </a:lnTo>
                <a:lnTo>
                  <a:pt x="515844" y="30901"/>
                </a:lnTo>
                <a:lnTo>
                  <a:pt x="558959" y="26521"/>
                </a:lnTo>
                <a:lnTo>
                  <a:pt x="591900" y="20789"/>
                </a:lnTo>
                <a:lnTo>
                  <a:pt x="625263" y="19101"/>
                </a:lnTo>
                <a:lnTo>
                  <a:pt x="664132" y="18150"/>
                </a:lnTo>
                <a:lnTo>
                  <a:pt x="704924" y="11692"/>
                </a:lnTo>
                <a:lnTo>
                  <a:pt x="741534" y="9671"/>
                </a:lnTo>
                <a:lnTo>
                  <a:pt x="776103" y="9198"/>
                </a:lnTo>
                <a:lnTo>
                  <a:pt x="815650" y="8932"/>
                </a:lnTo>
                <a:lnTo>
                  <a:pt x="850960" y="4113"/>
                </a:lnTo>
                <a:lnTo>
                  <a:pt x="882614" y="1767"/>
                </a:lnTo>
                <a:lnTo>
                  <a:pt x="919835" y="724"/>
                </a:lnTo>
                <a:lnTo>
                  <a:pt x="959527" y="261"/>
                </a:lnTo>
                <a:lnTo>
                  <a:pt x="1001959" y="0"/>
                </a:lnTo>
                <a:lnTo>
                  <a:pt x="1042964" y="904"/>
                </a:lnTo>
                <a:lnTo>
                  <a:pt x="1082372" y="6962"/>
                </a:lnTo>
                <a:lnTo>
                  <a:pt x="1123340" y="8453"/>
                </a:lnTo>
                <a:lnTo>
                  <a:pt x="1161088" y="8748"/>
                </a:lnTo>
                <a:lnTo>
                  <a:pt x="1196178" y="9790"/>
                </a:lnTo>
                <a:lnTo>
                  <a:pt x="1240419" y="14950"/>
                </a:lnTo>
                <a:lnTo>
                  <a:pt x="1276678" y="16920"/>
                </a:lnTo>
                <a:lnTo>
                  <a:pt x="1320826" y="17504"/>
                </a:lnTo>
                <a:lnTo>
                  <a:pt x="1357058" y="17677"/>
                </a:lnTo>
                <a:lnTo>
                  <a:pt x="1401196" y="17728"/>
                </a:lnTo>
                <a:lnTo>
                  <a:pt x="1441640" y="20391"/>
                </a:lnTo>
                <a:lnTo>
                  <a:pt x="1470575" y="24816"/>
                </a:lnTo>
                <a:lnTo>
                  <a:pt x="1505277" y="28773"/>
                </a:lnTo>
                <a:lnTo>
                  <a:pt x="1543669" y="34259"/>
                </a:lnTo>
                <a:lnTo>
                  <a:pt x="1586053" y="36335"/>
                </a:lnTo>
                <a:lnTo>
                  <a:pt x="1624116" y="42624"/>
                </a:lnTo>
                <a:lnTo>
                  <a:pt x="1656604" y="43971"/>
                </a:lnTo>
                <a:lnTo>
                  <a:pt x="1692357" y="47016"/>
                </a:lnTo>
                <a:lnTo>
                  <a:pt x="1727094" y="51557"/>
                </a:lnTo>
                <a:lnTo>
                  <a:pt x="1763514" y="52902"/>
                </a:lnTo>
                <a:lnTo>
                  <a:pt x="1802488" y="58097"/>
                </a:lnTo>
                <a:lnTo>
                  <a:pt x="1839321" y="65864"/>
                </a:lnTo>
                <a:lnTo>
                  <a:pt x="1881737" y="70608"/>
                </a:lnTo>
                <a:lnTo>
                  <a:pt x="1921289" y="77370"/>
                </a:lnTo>
                <a:lnTo>
                  <a:pt x="1962342" y="82333"/>
                </a:lnTo>
                <a:lnTo>
                  <a:pt x="1995605" y="87156"/>
                </a:lnTo>
                <a:lnTo>
                  <a:pt x="2028943" y="91231"/>
                </a:lnTo>
                <a:lnTo>
                  <a:pt x="2072207" y="96756"/>
                </a:lnTo>
                <a:lnTo>
                  <a:pt x="2113274" y="97848"/>
                </a:lnTo>
                <a:lnTo>
                  <a:pt x="2152107" y="98064"/>
                </a:lnTo>
                <a:lnTo>
                  <a:pt x="2188423" y="98101"/>
                </a:lnTo>
                <a:lnTo>
                  <a:pt x="2233058" y="99107"/>
                </a:lnTo>
                <a:lnTo>
                  <a:pt x="2274729" y="105184"/>
                </a:lnTo>
                <a:lnTo>
                  <a:pt x="2316816" y="106801"/>
                </a:lnTo>
                <a:lnTo>
                  <a:pt x="2359992" y="106998"/>
                </a:lnTo>
                <a:lnTo>
                  <a:pt x="2402732" y="107037"/>
                </a:lnTo>
                <a:lnTo>
                  <a:pt x="2444418" y="107046"/>
                </a:lnTo>
                <a:lnTo>
                  <a:pt x="2483902" y="107046"/>
                </a:lnTo>
                <a:lnTo>
                  <a:pt x="2527537" y="107046"/>
                </a:lnTo>
                <a:lnTo>
                  <a:pt x="2567239" y="107046"/>
                </a:lnTo>
                <a:lnTo>
                  <a:pt x="2608295" y="107046"/>
                </a:lnTo>
                <a:lnTo>
                  <a:pt x="2647683" y="107046"/>
                </a:lnTo>
                <a:lnTo>
                  <a:pt x="2687544" y="107046"/>
                </a:lnTo>
                <a:lnTo>
                  <a:pt x="2727315" y="107046"/>
                </a:lnTo>
                <a:lnTo>
                  <a:pt x="2764104" y="107046"/>
                </a:lnTo>
                <a:lnTo>
                  <a:pt x="2806636" y="107046"/>
                </a:lnTo>
                <a:lnTo>
                  <a:pt x="2849477" y="106054"/>
                </a:lnTo>
                <a:lnTo>
                  <a:pt x="2890933" y="99978"/>
                </a:lnTo>
                <a:lnTo>
                  <a:pt x="2932972" y="98362"/>
                </a:lnTo>
                <a:lnTo>
                  <a:pt x="2969243" y="98190"/>
                </a:lnTo>
                <a:lnTo>
                  <a:pt x="3009618" y="98131"/>
                </a:lnTo>
                <a:lnTo>
                  <a:pt x="3046791" y="98119"/>
                </a:lnTo>
                <a:lnTo>
                  <a:pt x="3084909" y="98117"/>
                </a:lnTo>
                <a:lnTo>
                  <a:pt x="3122732" y="98117"/>
                </a:lnTo>
                <a:lnTo>
                  <a:pt x="3162118" y="98117"/>
                </a:lnTo>
                <a:lnTo>
                  <a:pt x="3202631" y="93376"/>
                </a:lnTo>
                <a:lnTo>
                  <a:pt x="3245130" y="89739"/>
                </a:lnTo>
                <a:lnTo>
                  <a:pt x="3289766" y="88267"/>
                </a:lnTo>
                <a:lnTo>
                  <a:pt x="3330606" y="82134"/>
                </a:lnTo>
                <a:lnTo>
                  <a:pt x="3368365" y="80628"/>
                </a:lnTo>
                <a:lnTo>
                  <a:pt x="3405186" y="80331"/>
                </a:lnTo>
                <a:lnTo>
                  <a:pt x="3443193" y="80279"/>
                </a:lnTo>
                <a:lnTo>
                  <a:pt x="3481906" y="80264"/>
                </a:lnTo>
                <a:lnTo>
                  <a:pt x="3516470" y="80258"/>
                </a:lnTo>
                <a:lnTo>
                  <a:pt x="3547824" y="77612"/>
                </a:lnTo>
                <a:lnTo>
                  <a:pt x="3587668" y="72155"/>
                </a:lnTo>
                <a:lnTo>
                  <a:pt x="3628034" y="71437"/>
                </a:lnTo>
                <a:lnTo>
                  <a:pt x="3666263" y="71342"/>
                </a:lnTo>
                <a:lnTo>
                  <a:pt x="3704653" y="76071"/>
                </a:lnTo>
                <a:lnTo>
                  <a:pt x="3746045" y="79430"/>
                </a:lnTo>
                <a:lnTo>
                  <a:pt x="3787058" y="80185"/>
                </a:lnTo>
                <a:lnTo>
                  <a:pt x="3829485" y="80251"/>
                </a:lnTo>
                <a:lnTo>
                  <a:pt x="3868525" y="80257"/>
                </a:lnTo>
                <a:lnTo>
                  <a:pt x="3911645" y="80257"/>
                </a:lnTo>
                <a:lnTo>
                  <a:pt x="3950802" y="80257"/>
                </a:lnTo>
                <a:lnTo>
                  <a:pt x="3988886" y="80257"/>
                </a:lnTo>
                <a:lnTo>
                  <a:pt x="4031091" y="80257"/>
                </a:lnTo>
                <a:lnTo>
                  <a:pt x="4068261" y="80257"/>
                </a:lnTo>
                <a:lnTo>
                  <a:pt x="4104379" y="80257"/>
                </a:lnTo>
                <a:lnTo>
                  <a:pt x="4141754" y="80257"/>
                </a:lnTo>
                <a:lnTo>
                  <a:pt x="4177336" y="80257"/>
                </a:lnTo>
                <a:lnTo>
                  <a:pt x="4218327" y="80257"/>
                </a:lnTo>
                <a:lnTo>
                  <a:pt x="4256836" y="80257"/>
                </a:lnTo>
                <a:lnTo>
                  <a:pt x="4294576" y="80257"/>
                </a:lnTo>
                <a:lnTo>
                  <a:pt x="4336490" y="80257"/>
                </a:lnTo>
                <a:lnTo>
                  <a:pt x="4379173" y="73189"/>
                </a:lnTo>
                <a:lnTo>
                  <a:pt x="4421848" y="71573"/>
                </a:lnTo>
                <a:lnTo>
                  <a:pt x="4462173" y="71349"/>
                </a:lnTo>
                <a:lnTo>
                  <a:pt x="4496686" y="68686"/>
                </a:lnTo>
                <a:lnTo>
                  <a:pt x="4523200" y="63640"/>
                </a:lnTo>
                <a:lnTo>
                  <a:pt x="4555750" y="62766"/>
                </a:lnTo>
                <a:lnTo>
                  <a:pt x="4592072" y="62507"/>
                </a:lnTo>
                <a:lnTo>
                  <a:pt x="4635043" y="62412"/>
                </a:lnTo>
                <a:lnTo>
                  <a:pt x="4678243" y="62398"/>
                </a:lnTo>
                <a:lnTo>
                  <a:pt x="4716271" y="61406"/>
                </a:lnTo>
                <a:lnTo>
                  <a:pt x="4751421" y="57253"/>
                </a:lnTo>
                <a:lnTo>
                  <a:pt x="4770875" y="59440"/>
                </a:lnTo>
                <a:lnTo>
                  <a:pt x="4808620" y="54123"/>
                </a:lnTo>
                <a:lnTo>
                  <a:pt x="4851782" y="53555"/>
                </a:lnTo>
                <a:lnTo>
                  <a:pt x="4893602" y="53471"/>
                </a:lnTo>
                <a:lnTo>
                  <a:pt x="4928768" y="52477"/>
                </a:lnTo>
                <a:lnTo>
                  <a:pt x="4971416" y="45780"/>
                </a:lnTo>
                <a:lnTo>
                  <a:pt x="5015042" y="44611"/>
                </a:lnTo>
                <a:lnTo>
                  <a:pt x="5050876" y="43553"/>
                </a:lnTo>
                <a:lnTo>
                  <a:pt x="5094958" y="36851"/>
                </a:lnTo>
                <a:lnTo>
                  <a:pt x="5136247" y="35718"/>
                </a:lnTo>
                <a:lnTo>
                  <a:pt x="5178508" y="35615"/>
                </a:lnTo>
                <a:lnTo>
                  <a:pt x="5222376" y="35609"/>
                </a:lnTo>
                <a:lnTo>
                  <a:pt x="5247872" y="36601"/>
                </a:lnTo>
                <a:lnTo>
                  <a:pt x="5284121" y="43297"/>
                </a:lnTo>
                <a:lnTo>
                  <a:pt x="5328655" y="44429"/>
                </a:lnTo>
                <a:lnTo>
                  <a:pt x="5368719" y="44525"/>
                </a:lnTo>
                <a:lnTo>
                  <a:pt x="5406327" y="47180"/>
                </a:lnTo>
                <a:lnTo>
                  <a:pt x="5445701" y="52226"/>
                </a:lnTo>
                <a:lnTo>
                  <a:pt x="5485839" y="53305"/>
                </a:lnTo>
                <a:lnTo>
                  <a:pt x="5524821" y="54439"/>
                </a:lnTo>
                <a:lnTo>
                  <a:pt x="5568516" y="61154"/>
                </a:lnTo>
                <a:lnTo>
                  <a:pt x="5602570" y="68289"/>
                </a:lnTo>
                <a:lnTo>
                  <a:pt x="5643399" y="70727"/>
                </a:lnTo>
                <a:lnTo>
                  <a:pt x="5681154" y="71209"/>
                </a:lnTo>
                <a:lnTo>
                  <a:pt x="5722643" y="71312"/>
                </a:lnTo>
                <a:lnTo>
                  <a:pt x="5764439" y="71325"/>
                </a:lnTo>
                <a:lnTo>
                  <a:pt x="5796319" y="71327"/>
                </a:lnTo>
                <a:lnTo>
                  <a:pt x="5840601" y="71328"/>
                </a:lnTo>
                <a:lnTo>
                  <a:pt x="5878746" y="71328"/>
                </a:lnTo>
                <a:lnTo>
                  <a:pt x="5918610" y="71328"/>
                </a:lnTo>
                <a:lnTo>
                  <a:pt x="5961024" y="71328"/>
                </a:lnTo>
                <a:lnTo>
                  <a:pt x="6001949" y="71328"/>
                </a:lnTo>
                <a:lnTo>
                  <a:pt x="6040524" y="71328"/>
                </a:lnTo>
                <a:lnTo>
                  <a:pt x="6082062" y="71328"/>
                </a:lnTo>
                <a:lnTo>
                  <a:pt x="6121712" y="71328"/>
                </a:lnTo>
                <a:lnTo>
                  <a:pt x="6158156" y="71328"/>
                </a:lnTo>
                <a:lnTo>
                  <a:pt x="6200316" y="71328"/>
                </a:lnTo>
                <a:lnTo>
                  <a:pt x="6240044" y="71328"/>
                </a:lnTo>
                <a:lnTo>
                  <a:pt x="6284460" y="71328"/>
                </a:lnTo>
                <a:lnTo>
                  <a:pt x="6326084" y="71328"/>
                </a:lnTo>
                <a:lnTo>
                  <a:pt x="6339554" y="71328"/>
                </a:lnTo>
                <a:lnTo>
                  <a:pt x="6330640" y="891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13">
            <a:extLst>
              <a:ext uri="{FF2B5EF4-FFF2-40B4-BE49-F238E27FC236}">
                <a16:creationId xmlns:a16="http://schemas.microsoft.com/office/drawing/2014/main" id="{202253A3-A565-490C-85A3-940FF23E6B8F}"/>
              </a:ext>
            </a:extLst>
          </p:cNvPr>
          <p:cNvGrpSpPr/>
          <p:nvPr/>
        </p:nvGrpSpPr>
        <p:grpSpPr>
          <a:xfrm>
            <a:off x="7980164" y="2518172"/>
            <a:ext cx="2237672" cy="53579"/>
            <a:chOff x="7980164" y="2518172"/>
            <a:chExt cx="2237672" cy="53579"/>
          </a:xfrm>
        </p:grpSpPr>
        <p:sp>
          <p:nvSpPr>
            <p:cNvPr id="20" name="SMARTInkShape-18">
              <a:extLst>
                <a:ext uri="{FF2B5EF4-FFF2-40B4-BE49-F238E27FC236}">
                  <a16:creationId xmlns:a16="http://schemas.microsoft.com/office/drawing/2014/main" id="{D1993182-5292-495B-A9CD-4D315BF06B6A}"/>
                </a:ext>
              </a:extLst>
            </p:cNvPr>
            <p:cNvSpPr/>
            <p:nvPr>
              <p:custDataLst>
                <p:tags r:id="rId4"/>
              </p:custDataLst>
            </p:nvPr>
          </p:nvSpPr>
          <p:spPr>
            <a:xfrm>
              <a:off x="7980164" y="2544961"/>
              <a:ext cx="330400" cy="26790"/>
            </a:xfrm>
            <a:custGeom>
              <a:avLst/>
              <a:gdLst/>
              <a:ahLst/>
              <a:cxnLst/>
              <a:rect l="0" t="0" r="0" b="0"/>
              <a:pathLst>
                <a:path w="330400" h="26790">
                  <a:moveTo>
                    <a:pt x="0" y="26789"/>
                  </a:moveTo>
                  <a:lnTo>
                    <a:pt x="0" y="26789"/>
                  </a:lnTo>
                  <a:lnTo>
                    <a:pt x="33183" y="22048"/>
                  </a:lnTo>
                  <a:lnTo>
                    <a:pt x="68039" y="19101"/>
                  </a:lnTo>
                  <a:lnTo>
                    <a:pt x="101960" y="18227"/>
                  </a:lnTo>
                  <a:lnTo>
                    <a:pt x="130643" y="18023"/>
                  </a:lnTo>
                  <a:lnTo>
                    <a:pt x="169677" y="17908"/>
                  </a:lnTo>
                  <a:lnTo>
                    <a:pt x="210126" y="13129"/>
                  </a:lnTo>
                  <a:lnTo>
                    <a:pt x="248696" y="9482"/>
                  </a:lnTo>
                  <a:lnTo>
                    <a:pt x="270141" y="6448"/>
                  </a:lnTo>
                  <a:lnTo>
                    <a:pt x="33039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9">
              <a:extLst>
                <a:ext uri="{FF2B5EF4-FFF2-40B4-BE49-F238E27FC236}">
                  <a16:creationId xmlns:a16="http://schemas.microsoft.com/office/drawing/2014/main" id="{E72881BC-2DC9-45A4-9A9D-58ADAF450C35}"/>
                </a:ext>
              </a:extLst>
            </p:cNvPr>
            <p:cNvSpPr/>
            <p:nvPr>
              <p:custDataLst>
                <p:tags r:id="rId5"/>
              </p:custDataLst>
            </p:nvPr>
          </p:nvSpPr>
          <p:spPr>
            <a:xfrm>
              <a:off x="8328422" y="2518172"/>
              <a:ext cx="1889414" cy="53579"/>
            </a:xfrm>
            <a:custGeom>
              <a:avLst/>
              <a:gdLst/>
              <a:ahLst/>
              <a:cxnLst/>
              <a:rect l="0" t="0" r="0" b="0"/>
              <a:pathLst>
                <a:path w="1889414" h="53579">
                  <a:moveTo>
                    <a:pt x="0" y="26789"/>
                  </a:moveTo>
                  <a:lnTo>
                    <a:pt x="0" y="26789"/>
                  </a:lnTo>
                  <a:lnTo>
                    <a:pt x="32466" y="26789"/>
                  </a:lnTo>
                  <a:lnTo>
                    <a:pt x="72788" y="26789"/>
                  </a:lnTo>
                  <a:lnTo>
                    <a:pt x="117235" y="26789"/>
                  </a:lnTo>
                  <a:lnTo>
                    <a:pt x="154456" y="26789"/>
                  </a:lnTo>
                  <a:lnTo>
                    <a:pt x="190031" y="26789"/>
                  </a:lnTo>
                  <a:lnTo>
                    <a:pt x="226741" y="26789"/>
                  </a:lnTo>
                  <a:lnTo>
                    <a:pt x="266818" y="26789"/>
                  </a:lnTo>
                  <a:lnTo>
                    <a:pt x="302298" y="26789"/>
                  </a:lnTo>
                  <a:lnTo>
                    <a:pt x="342577" y="26789"/>
                  </a:lnTo>
                  <a:lnTo>
                    <a:pt x="381301" y="29435"/>
                  </a:lnTo>
                  <a:lnTo>
                    <a:pt x="422541" y="33857"/>
                  </a:lnTo>
                  <a:lnTo>
                    <a:pt x="463141" y="35351"/>
                  </a:lnTo>
                  <a:lnTo>
                    <a:pt x="504999" y="40350"/>
                  </a:lnTo>
                  <a:lnTo>
                    <a:pt x="545622" y="43375"/>
                  </a:lnTo>
                  <a:lnTo>
                    <a:pt x="588767" y="45389"/>
                  </a:lnTo>
                  <a:lnTo>
                    <a:pt x="625784" y="50711"/>
                  </a:lnTo>
                  <a:lnTo>
                    <a:pt x="660449" y="52304"/>
                  </a:lnTo>
                  <a:lnTo>
                    <a:pt x="704791" y="53201"/>
                  </a:lnTo>
                  <a:lnTo>
                    <a:pt x="743065" y="53466"/>
                  </a:lnTo>
                  <a:lnTo>
                    <a:pt x="779541" y="53545"/>
                  </a:lnTo>
                  <a:lnTo>
                    <a:pt x="820223" y="53568"/>
                  </a:lnTo>
                  <a:lnTo>
                    <a:pt x="857000" y="53574"/>
                  </a:lnTo>
                  <a:lnTo>
                    <a:pt x="896826" y="53576"/>
                  </a:lnTo>
                  <a:lnTo>
                    <a:pt x="931063" y="53577"/>
                  </a:lnTo>
                  <a:lnTo>
                    <a:pt x="973488" y="53578"/>
                  </a:lnTo>
                  <a:lnTo>
                    <a:pt x="1004161" y="53578"/>
                  </a:lnTo>
                  <a:lnTo>
                    <a:pt x="1036646" y="53578"/>
                  </a:lnTo>
                  <a:lnTo>
                    <a:pt x="1067619" y="53578"/>
                  </a:lnTo>
                  <a:lnTo>
                    <a:pt x="1097921" y="50932"/>
                  </a:lnTo>
                  <a:lnTo>
                    <a:pt x="1128917" y="47441"/>
                  </a:lnTo>
                  <a:lnTo>
                    <a:pt x="1162537" y="45890"/>
                  </a:lnTo>
                  <a:lnTo>
                    <a:pt x="1197323" y="45200"/>
                  </a:lnTo>
                  <a:lnTo>
                    <a:pt x="1231636" y="44893"/>
                  </a:lnTo>
                  <a:lnTo>
                    <a:pt x="1263421" y="44757"/>
                  </a:lnTo>
                  <a:lnTo>
                    <a:pt x="1296731" y="42051"/>
                  </a:lnTo>
                  <a:lnTo>
                    <a:pt x="1330387" y="38533"/>
                  </a:lnTo>
                  <a:lnTo>
                    <a:pt x="1361882" y="36970"/>
                  </a:lnTo>
                  <a:lnTo>
                    <a:pt x="1392415" y="33629"/>
                  </a:lnTo>
                  <a:lnTo>
                    <a:pt x="1422522" y="29828"/>
                  </a:lnTo>
                  <a:lnTo>
                    <a:pt x="1466372" y="27689"/>
                  </a:lnTo>
                  <a:lnTo>
                    <a:pt x="1504941" y="27056"/>
                  </a:lnTo>
                  <a:lnTo>
                    <a:pt x="1542496" y="25876"/>
                  </a:lnTo>
                  <a:lnTo>
                    <a:pt x="1583609" y="20676"/>
                  </a:lnTo>
                  <a:lnTo>
                    <a:pt x="1621368" y="18694"/>
                  </a:lnTo>
                  <a:lnTo>
                    <a:pt x="1657691" y="18106"/>
                  </a:lnTo>
                  <a:lnTo>
                    <a:pt x="1695572" y="16940"/>
                  </a:lnTo>
                  <a:lnTo>
                    <a:pt x="1726923" y="13151"/>
                  </a:lnTo>
                  <a:lnTo>
                    <a:pt x="1763821" y="10180"/>
                  </a:lnTo>
                  <a:lnTo>
                    <a:pt x="1807827" y="9300"/>
                  </a:lnTo>
                  <a:lnTo>
                    <a:pt x="1847514" y="9003"/>
                  </a:lnTo>
                  <a:lnTo>
                    <a:pt x="1889413" y="8932"/>
                  </a:lnTo>
                  <a:lnTo>
                    <a:pt x="185737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SMARTInkShape-20">
            <a:extLst>
              <a:ext uri="{FF2B5EF4-FFF2-40B4-BE49-F238E27FC236}">
                <a16:creationId xmlns:a16="http://schemas.microsoft.com/office/drawing/2014/main" id="{AE91FE42-1216-4F24-96AF-99452A66A565}"/>
              </a:ext>
            </a:extLst>
          </p:cNvPr>
          <p:cNvSpPr/>
          <p:nvPr>
            <p:custDataLst>
              <p:tags r:id="rId3"/>
            </p:custDataLst>
          </p:nvPr>
        </p:nvSpPr>
        <p:spPr>
          <a:xfrm>
            <a:off x="9194611" y="1964531"/>
            <a:ext cx="1866296" cy="178595"/>
          </a:xfrm>
          <a:custGeom>
            <a:avLst/>
            <a:gdLst/>
            <a:ahLst/>
            <a:cxnLst/>
            <a:rect l="0" t="0" r="0" b="0"/>
            <a:pathLst>
              <a:path w="1866296" h="178595">
                <a:moveTo>
                  <a:pt x="8918" y="17859"/>
                </a:moveTo>
                <a:lnTo>
                  <a:pt x="8918" y="17859"/>
                </a:lnTo>
                <a:lnTo>
                  <a:pt x="4179" y="13119"/>
                </a:lnTo>
                <a:lnTo>
                  <a:pt x="1852" y="8146"/>
                </a:lnTo>
                <a:lnTo>
                  <a:pt x="0" y="42"/>
                </a:lnTo>
                <a:lnTo>
                  <a:pt x="17479" y="0"/>
                </a:lnTo>
                <a:lnTo>
                  <a:pt x="25505" y="7689"/>
                </a:lnTo>
                <a:lnTo>
                  <a:pt x="34357" y="8821"/>
                </a:lnTo>
                <a:lnTo>
                  <a:pt x="40048" y="8898"/>
                </a:lnTo>
                <a:lnTo>
                  <a:pt x="45244" y="11561"/>
                </a:lnTo>
                <a:lnTo>
                  <a:pt x="50861" y="15060"/>
                </a:lnTo>
                <a:lnTo>
                  <a:pt x="60769" y="17491"/>
                </a:lnTo>
                <a:lnTo>
                  <a:pt x="80522" y="33291"/>
                </a:lnTo>
                <a:lnTo>
                  <a:pt x="86383" y="35632"/>
                </a:lnTo>
                <a:lnTo>
                  <a:pt x="95261" y="41536"/>
                </a:lnTo>
                <a:lnTo>
                  <a:pt x="104177" y="43726"/>
                </a:lnTo>
                <a:lnTo>
                  <a:pt x="110126" y="44239"/>
                </a:lnTo>
                <a:lnTo>
                  <a:pt x="116077" y="47112"/>
                </a:lnTo>
                <a:lnTo>
                  <a:pt x="122029" y="50704"/>
                </a:lnTo>
                <a:lnTo>
                  <a:pt x="155225" y="60478"/>
                </a:lnTo>
                <a:lnTo>
                  <a:pt x="176954" y="64552"/>
                </a:lnTo>
                <a:lnTo>
                  <a:pt x="204446" y="73479"/>
                </a:lnTo>
                <a:lnTo>
                  <a:pt x="210915" y="77306"/>
                </a:lnTo>
                <a:lnTo>
                  <a:pt x="251565" y="89902"/>
                </a:lnTo>
                <a:lnTo>
                  <a:pt x="288736" y="103267"/>
                </a:lnTo>
                <a:lnTo>
                  <a:pt x="326043" y="111385"/>
                </a:lnTo>
                <a:lnTo>
                  <a:pt x="364065" y="118113"/>
                </a:lnTo>
                <a:lnTo>
                  <a:pt x="389515" y="123652"/>
                </a:lnTo>
                <a:lnTo>
                  <a:pt x="431568" y="124936"/>
                </a:lnTo>
                <a:lnTo>
                  <a:pt x="473446" y="125009"/>
                </a:lnTo>
                <a:lnTo>
                  <a:pt x="512706" y="126007"/>
                </a:lnTo>
                <a:lnTo>
                  <a:pt x="550728" y="132083"/>
                </a:lnTo>
                <a:lnTo>
                  <a:pt x="585844" y="133393"/>
                </a:lnTo>
                <a:lnTo>
                  <a:pt x="624376" y="133836"/>
                </a:lnTo>
                <a:lnTo>
                  <a:pt x="653204" y="133897"/>
                </a:lnTo>
                <a:lnTo>
                  <a:pt x="685198" y="133924"/>
                </a:lnTo>
                <a:lnTo>
                  <a:pt x="720936" y="133939"/>
                </a:lnTo>
                <a:lnTo>
                  <a:pt x="758204" y="133943"/>
                </a:lnTo>
                <a:lnTo>
                  <a:pt x="789412" y="133945"/>
                </a:lnTo>
                <a:lnTo>
                  <a:pt x="830969" y="129205"/>
                </a:lnTo>
                <a:lnTo>
                  <a:pt x="861439" y="126878"/>
                </a:lnTo>
                <a:lnTo>
                  <a:pt x="892841" y="125843"/>
                </a:lnTo>
                <a:lnTo>
                  <a:pt x="931840" y="125261"/>
                </a:lnTo>
                <a:lnTo>
                  <a:pt x="974833" y="125064"/>
                </a:lnTo>
                <a:lnTo>
                  <a:pt x="1017429" y="127676"/>
                </a:lnTo>
                <a:lnTo>
                  <a:pt x="1051465" y="131159"/>
                </a:lnTo>
                <a:lnTo>
                  <a:pt x="1092941" y="133120"/>
                </a:lnTo>
                <a:lnTo>
                  <a:pt x="1130366" y="133701"/>
                </a:lnTo>
                <a:lnTo>
                  <a:pt x="1166590" y="133873"/>
                </a:lnTo>
                <a:lnTo>
                  <a:pt x="1203450" y="133924"/>
                </a:lnTo>
                <a:lnTo>
                  <a:pt x="1244359" y="133939"/>
                </a:lnTo>
                <a:lnTo>
                  <a:pt x="1282055" y="133943"/>
                </a:lnTo>
                <a:lnTo>
                  <a:pt x="1318360" y="133945"/>
                </a:lnTo>
                <a:lnTo>
                  <a:pt x="1355245" y="133945"/>
                </a:lnTo>
                <a:lnTo>
                  <a:pt x="1396162" y="133945"/>
                </a:lnTo>
                <a:lnTo>
                  <a:pt x="1433859" y="133945"/>
                </a:lnTo>
                <a:lnTo>
                  <a:pt x="1471157" y="133945"/>
                </a:lnTo>
                <a:lnTo>
                  <a:pt x="1512195" y="134938"/>
                </a:lnTo>
                <a:lnTo>
                  <a:pt x="1549930" y="140082"/>
                </a:lnTo>
                <a:lnTo>
                  <a:pt x="1587239" y="142048"/>
                </a:lnTo>
                <a:lnTo>
                  <a:pt x="1628280" y="142630"/>
                </a:lnTo>
                <a:lnTo>
                  <a:pt x="1666016" y="143795"/>
                </a:lnTo>
                <a:lnTo>
                  <a:pt x="1704317" y="148991"/>
                </a:lnTo>
                <a:lnTo>
                  <a:pt x="1735766" y="150554"/>
                </a:lnTo>
                <a:lnTo>
                  <a:pt x="1766940" y="153895"/>
                </a:lnTo>
                <a:lnTo>
                  <a:pt x="1804447" y="158708"/>
                </a:lnTo>
                <a:lnTo>
                  <a:pt x="1828125" y="162780"/>
                </a:lnTo>
                <a:lnTo>
                  <a:pt x="1856367" y="171706"/>
                </a:lnTo>
                <a:lnTo>
                  <a:pt x="1866295" y="17859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58000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GB" dirty="0"/>
              <a:t>Question </a:t>
            </a:r>
            <a:r>
              <a:rPr lang="en-US" dirty="0"/>
              <a:t>4.2-7a </a:t>
            </a:r>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45</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Question </a:t>
            </a:r>
            <a:r>
              <a:rPr lang="en-US" dirty="0"/>
              <a:t>4.2-7b </a:t>
            </a:r>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46</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46</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a:xfrm>
            <a:off x="838200" y="451821"/>
            <a:ext cx="5730240" cy="894622"/>
          </a:xfrm>
        </p:spPr>
        <p:txBody>
          <a:bodyPr>
            <a:normAutofit fontScale="90000"/>
          </a:bodyPr>
          <a:lstStyle/>
          <a:p>
            <a:r>
              <a:rPr lang="en-GB" dirty="0"/>
              <a:t>Question </a:t>
            </a:r>
            <a:r>
              <a:rPr lang="en-US" dirty="0"/>
              <a:t>4.2-7c </a:t>
            </a:r>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47</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6"/>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 name="SMARTInkShape-9">
            <a:extLst>
              <a:ext uri="{FF2B5EF4-FFF2-40B4-BE49-F238E27FC236}">
                <a16:creationId xmlns:a16="http://schemas.microsoft.com/office/drawing/2014/main" id="{3FE63D96-F2FE-4439-BB48-A4244032BDA0}"/>
              </a:ext>
            </a:extLst>
          </p:cNvPr>
          <p:cNvSpPr/>
          <p:nvPr>
            <p:custDataLst>
              <p:tags r:id="rId1"/>
            </p:custDataLst>
          </p:nvPr>
        </p:nvSpPr>
        <p:spPr>
          <a:xfrm>
            <a:off x="6408588" y="964528"/>
            <a:ext cx="276772" cy="993616"/>
          </a:xfrm>
          <a:custGeom>
            <a:avLst/>
            <a:gdLst/>
            <a:ahLst/>
            <a:cxnLst/>
            <a:rect l="0" t="0" r="0" b="0"/>
            <a:pathLst>
              <a:path w="276772" h="993616">
                <a:moveTo>
                  <a:pt x="258912" y="26667"/>
                </a:moveTo>
                <a:lnTo>
                  <a:pt x="258912" y="26667"/>
                </a:lnTo>
                <a:lnTo>
                  <a:pt x="251223" y="26667"/>
                </a:lnTo>
                <a:lnTo>
                  <a:pt x="216634" y="2989"/>
                </a:lnTo>
                <a:lnTo>
                  <a:pt x="208131" y="800"/>
                </a:lnTo>
                <a:lnTo>
                  <a:pt x="193404" y="0"/>
                </a:lnTo>
                <a:lnTo>
                  <a:pt x="150709" y="12318"/>
                </a:lnTo>
                <a:lnTo>
                  <a:pt x="107375" y="37796"/>
                </a:lnTo>
                <a:lnTo>
                  <a:pt x="97965" y="41535"/>
                </a:lnTo>
                <a:lnTo>
                  <a:pt x="90476" y="51135"/>
                </a:lnTo>
                <a:lnTo>
                  <a:pt x="74142" y="81903"/>
                </a:lnTo>
                <a:lnTo>
                  <a:pt x="71550" y="124962"/>
                </a:lnTo>
                <a:lnTo>
                  <a:pt x="78549" y="151476"/>
                </a:lnTo>
                <a:lnTo>
                  <a:pt x="100452" y="193365"/>
                </a:lnTo>
                <a:lnTo>
                  <a:pt x="107119" y="209563"/>
                </a:lnTo>
                <a:lnTo>
                  <a:pt x="120852" y="229666"/>
                </a:lnTo>
                <a:lnTo>
                  <a:pt x="131673" y="266481"/>
                </a:lnTo>
                <a:lnTo>
                  <a:pt x="131916" y="280095"/>
                </a:lnTo>
                <a:lnTo>
                  <a:pt x="118578" y="324438"/>
                </a:lnTo>
                <a:lnTo>
                  <a:pt x="107021" y="352385"/>
                </a:lnTo>
                <a:lnTo>
                  <a:pt x="81526" y="382368"/>
                </a:lnTo>
                <a:lnTo>
                  <a:pt x="60171" y="394439"/>
                </a:lnTo>
                <a:lnTo>
                  <a:pt x="44473" y="399559"/>
                </a:lnTo>
                <a:lnTo>
                  <a:pt x="0" y="401714"/>
                </a:lnTo>
                <a:lnTo>
                  <a:pt x="15333" y="401714"/>
                </a:lnTo>
                <a:lnTo>
                  <a:pt x="50093" y="411801"/>
                </a:lnTo>
                <a:lnTo>
                  <a:pt x="60600" y="419757"/>
                </a:lnTo>
                <a:lnTo>
                  <a:pt x="84973" y="461784"/>
                </a:lnTo>
                <a:lnTo>
                  <a:pt x="97270" y="485959"/>
                </a:lnTo>
                <a:lnTo>
                  <a:pt x="105811" y="530254"/>
                </a:lnTo>
                <a:lnTo>
                  <a:pt x="114004" y="574488"/>
                </a:lnTo>
                <a:lnTo>
                  <a:pt x="115769" y="618053"/>
                </a:lnTo>
                <a:lnTo>
                  <a:pt x="118629" y="652146"/>
                </a:lnTo>
                <a:lnTo>
                  <a:pt x="123089" y="683945"/>
                </a:lnTo>
                <a:lnTo>
                  <a:pt x="124595" y="724913"/>
                </a:lnTo>
                <a:lnTo>
                  <a:pt x="129597" y="759965"/>
                </a:lnTo>
                <a:lnTo>
                  <a:pt x="135976" y="804376"/>
                </a:lnTo>
                <a:lnTo>
                  <a:pt x="146213" y="844172"/>
                </a:lnTo>
                <a:lnTo>
                  <a:pt x="160740" y="885249"/>
                </a:lnTo>
                <a:lnTo>
                  <a:pt x="171482" y="918185"/>
                </a:lnTo>
                <a:lnTo>
                  <a:pt x="179097" y="933427"/>
                </a:lnTo>
                <a:lnTo>
                  <a:pt x="188356" y="960588"/>
                </a:lnTo>
                <a:lnTo>
                  <a:pt x="201405" y="975867"/>
                </a:lnTo>
                <a:lnTo>
                  <a:pt x="215855" y="987119"/>
                </a:lnTo>
                <a:lnTo>
                  <a:pt x="219932" y="993615"/>
                </a:lnTo>
                <a:lnTo>
                  <a:pt x="237619" y="991873"/>
                </a:lnTo>
                <a:lnTo>
                  <a:pt x="276771" y="98214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10">
            <a:extLst>
              <a:ext uri="{FF2B5EF4-FFF2-40B4-BE49-F238E27FC236}">
                <a16:creationId xmlns:a16="http://schemas.microsoft.com/office/drawing/2014/main" id="{3A74CCAA-98B5-4E78-A5D4-28E4CC677B44}"/>
              </a:ext>
            </a:extLst>
          </p:cNvPr>
          <p:cNvSpPr/>
          <p:nvPr>
            <p:custDataLst>
              <p:tags r:id="rId2"/>
            </p:custDataLst>
          </p:nvPr>
        </p:nvSpPr>
        <p:spPr>
          <a:xfrm>
            <a:off x="6480024" y="2082002"/>
            <a:ext cx="348211" cy="971952"/>
          </a:xfrm>
          <a:custGeom>
            <a:avLst/>
            <a:gdLst/>
            <a:ahLst/>
            <a:cxnLst/>
            <a:rect l="0" t="0" r="0" b="0"/>
            <a:pathLst>
              <a:path w="348211" h="971952">
                <a:moveTo>
                  <a:pt x="214265" y="34334"/>
                </a:moveTo>
                <a:lnTo>
                  <a:pt x="214265" y="34334"/>
                </a:lnTo>
                <a:lnTo>
                  <a:pt x="197459" y="18521"/>
                </a:lnTo>
                <a:lnTo>
                  <a:pt x="165850" y="1732"/>
                </a:lnTo>
                <a:lnTo>
                  <a:pt x="158682" y="0"/>
                </a:lnTo>
                <a:lnTo>
                  <a:pt x="124560" y="6425"/>
                </a:lnTo>
                <a:lnTo>
                  <a:pt x="83759" y="32328"/>
                </a:lnTo>
                <a:lnTo>
                  <a:pt x="81848" y="38734"/>
                </a:lnTo>
                <a:lnTo>
                  <a:pt x="80409" y="68575"/>
                </a:lnTo>
                <a:lnTo>
                  <a:pt x="83005" y="77002"/>
                </a:lnTo>
                <a:lnTo>
                  <a:pt x="90045" y="95263"/>
                </a:lnTo>
                <a:lnTo>
                  <a:pt x="103245" y="139298"/>
                </a:lnTo>
                <a:lnTo>
                  <a:pt x="113951" y="181938"/>
                </a:lnTo>
                <a:lnTo>
                  <a:pt x="115626" y="197215"/>
                </a:lnTo>
                <a:lnTo>
                  <a:pt x="133210" y="237021"/>
                </a:lnTo>
                <a:lnTo>
                  <a:pt x="149246" y="281300"/>
                </a:lnTo>
                <a:lnTo>
                  <a:pt x="151610" y="320398"/>
                </a:lnTo>
                <a:lnTo>
                  <a:pt x="142078" y="361464"/>
                </a:lnTo>
                <a:lnTo>
                  <a:pt x="134009" y="373504"/>
                </a:lnTo>
                <a:lnTo>
                  <a:pt x="129190" y="373615"/>
                </a:lnTo>
                <a:lnTo>
                  <a:pt x="127783" y="374623"/>
                </a:lnTo>
                <a:lnTo>
                  <a:pt x="125339" y="381346"/>
                </a:lnTo>
                <a:lnTo>
                  <a:pt x="124969" y="382589"/>
                </a:lnTo>
                <a:lnTo>
                  <a:pt x="124968" y="387332"/>
                </a:lnTo>
                <a:lnTo>
                  <a:pt x="125960" y="388729"/>
                </a:lnTo>
                <a:lnTo>
                  <a:pt x="127614" y="389660"/>
                </a:lnTo>
                <a:lnTo>
                  <a:pt x="129708" y="390280"/>
                </a:lnTo>
                <a:lnTo>
                  <a:pt x="131104" y="391686"/>
                </a:lnTo>
                <a:lnTo>
                  <a:pt x="134644" y="400543"/>
                </a:lnTo>
                <a:lnTo>
                  <a:pt x="139962" y="407313"/>
                </a:lnTo>
                <a:lnTo>
                  <a:pt x="141554" y="412761"/>
                </a:lnTo>
                <a:lnTo>
                  <a:pt x="140986" y="415603"/>
                </a:lnTo>
                <a:lnTo>
                  <a:pt x="135592" y="427293"/>
                </a:lnTo>
                <a:lnTo>
                  <a:pt x="134232" y="439157"/>
                </a:lnTo>
                <a:lnTo>
                  <a:pt x="124516" y="452819"/>
                </a:lnTo>
                <a:lnTo>
                  <a:pt x="82832" y="487723"/>
                </a:lnTo>
                <a:lnTo>
                  <a:pt x="39961" y="522426"/>
                </a:lnTo>
                <a:lnTo>
                  <a:pt x="23253" y="531003"/>
                </a:lnTo>
                <a:lnTo>
                  <a:pt x="0" y="534393"/>
                </a:lnTo>
                <a:lnTo>
                  <a:pt x="4707" y="534395"/>
                </a:lnTo>
                <a:lnTo>
                  <a:pt x="44541" y="517615"/>
                </a:lnTo>
                <a:lnTo>
                  <a:pt x="64418" y="512055"/>
                </a:lnTo>
                <a:lnTo>
                  <a:pt x="107018" y="508486"/>
                </a:lnTo>
                <a:lnTo>
                  <a:pt x="136862" y="508715"/>
                </a:lnTo>
                <a:lnTo>
                  <a:pt x="177737" y="521857"/>
                </a:lnTo>
                <a:lnTo>
                  <a:pt x="187447" y="523862"/>
                </a:lnTo>
                <a:lnTo>
                  <a:pt x="203232" y="534472"/>
                </a:lnTo>
                <a:lnTo>
                  <a:pt x="219214" y="549698"/>
                </a:lnTo>
                <a:lnTo>
                  <a:pt x="239709" y="590737"/>
                </a:lnTo>
                <a:lnTo>
                  <a:pt x="254091" y="629420"/>
                </a:lnTo>
                <a:lnTo>
                  <a:pt x="267759" y="666474"/>
                </a:lnTo>
                <a:lnTo>
                  <a:pt x="274992" y="696563"/>
                </a:lnTo>
                <a:lnTo>
                  <a:pt x="281279" y="732410"/>
                </a:lnTo>
                <a:lnTo>
                  <a:pt x="294834" y="773927"/>
                </a:lnTo>
                <a:lnTo>
                  <a:pt x="303405" y="815420"/>
                </a:lnTo>
                <a:lnTo>
                  <a:pt x="312555" y="849913"/>
                </a:lnTo>
                <a:lnTo>
                  <a:pt x="314519" y="851897"/>
                </a:lnTo>
                <a:lnTo>
                  <a:pt x="316819" y="853220"/>
                </a:lnTo>
                <a:lnTo>
                  <a:pt x="324798" y="864562"/>
                </a:lnTo>
                <a:lnTo>
                  <a:pt x="336163" y="895549"/>
                </a:lnTo>
                <a:lnTo>
                  <a:pt x="339350" y="910728"/>
                </a:lnTo>
                <a:lnTo>
                  <a:pt x="341311" y="913276"/>
                </a:lnTo>
                <a:lnTo>
                  <a:pt x="343611" y="914975"/>
                </a:lnTo>
                <a:lnTo>
                  <a:pt x="346166" y="919509"/>
                </a:lnTo>
                <a:lnTo>
                  <a:pt x="347302" y="928799"/>
                </a:lnTo>
                <a:lnTo>
                  <a:pt x="348210" y="9719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11">
            <a:extLst>
              <a:ext uri="{FF2B5EF4-FFF2-40B4-BE49-F238E27FC236}">
                <a16:creationId xmlns:a16="http://schemas.microsoft.com/office/drawing/2014/main" id="{81C07DA9-D45D-4C47-A3D8-9EC375F312C8}"/>
              </a:ext>
            </a:extLst>
          </p:cNvPr>
          <p:cNvSpPr/>
          <p:nvPr>
            <p:custDataLst>
              <p:tags r:id="rId3"/>
            </p:custDataLst>
          </p:nvPr>
        </p:nvSpPr>
        <p:spPr>
          <a:xfrm>
            <a:off x="6463632" y="3187898"/>
            <a:ext cx="311025" cy="571501"/>
          </a:xfrm>
          <a:custGeom>
            <a:avLst/>
            <a:gdLst/>
            <a:ahLst/>
            <a:cxnLst/>
            <a:rect l="0" t="0" r="0" b="0"/>
            <a:pathLst>
              <a:path w="311025" h="571501">
                <a:moveTo>
                  <a:pt x="168149" y="0"/>
                </a:moveTo>
                <a:lnTo>
                  <a:pt x="168149" y="0"/>
                </a:lnTo>
                <a:lnTo>
                  <a:pt x="123562" y="0"/>
                </a:lnTo>
                <a:lnTo>
                  <a:pt x="97150" y="0"/>
                </a:lnTo>
                <a:lnTo>
                  <a:pt x="96723" y="18043"/>
                </a:lnTo>
                <a:lnTo>
                  <a:pt x="99363" y="25548"/>
                </a:lnTo>
                <a:lnTo>
                  <a:pt x="114804" y="63967"/>
                </a:lnTo>
                <a:lnTo>
                  <a:pt x="128492" y="101212"/>
                </a:lnTo>
                <a:lnTo>
                  <a:pt x="134299" y="137181"/>
                </a:lnTo>
                <a:lnTo>
                  <a:pt x="145575" y="180637"/>
                </a:lnTo>
                <a:lnTo>
                  <a:pt x="139840" y="220008"/>
                </a:lnTo>
                <a:lnTo>
                  <a:pt x="131980" y="255357"/>
                </a:lnTo>
                <a:lnTo>
                  <a:pt x="116496" y="297990"/>
                </a:lnTo>
                <a:lnTo>
                  <a:pt x="90228" y="342581"/>
                </a:lnTo>
                <a:lnTo>
                  <a:pt x="67833" y="366576"/>
                </a:lnTo>
                <a:lnTo>
                  <a:pt x="59733" y="371282"/>
                </a:lnTo>
                <a:lnTo>
                  <a:pt x="36291" y="374551"/>
                </a:lnTo>
                <a:lnTo>
                  <a:pt x="32618" y="374716"/>
                </a:lnTo>
                <a:lnTo>
                  <a:pt x="17969" y="370209"/>
                </a:lnTo>
                <a:lnTo>
                  <a:pt x="14452" y="367853"/>
                </a:lnTo>
                <a:lnTo>
                  <a:pt x="10542" y="362590"/>
                </a:lnTo>
                <a:lnTo>
                  <a:pt x="1896" y="343996"/>
                </a:lnTo>
                <a:lnTo>
                  <a:pt x="0" y="332804"/>
                </a:lnTo>
                <a:lnTo>
                  <a:pt x="487" y="329026"/>
                </a:lnTo>
                <a:lnTo>
                  <a:pt x="1805" y="326507"/>
                </a:lnTo>
                <a:lnTo>
                  <a:pt x="13805" y="315995"/>
                </a:lnTo>
                <a:lnTo>
                  <a:pt x="44531" y="306706"/>
                </a:lnTo>
                <a:lnTo>
                  <a:pt x="57315" y="304986"/>
                </a:lnTo>
                <a:lnTo>
                  <a:pt x="89889" y="313498"/>
                </a:lnTo>
                <a:lnTo>
                  <a:pt x="126219" y="333329"/>
                </a:lnTo>
                <a:lnTo>
                  <a:pt x="158801" y="359567"/>
                </a:lnTo>
                <a:lnTo>
                  <a:pt x="189602" y="397815"/>
                </a:lnTo>
                <a:lnTo>
                  <a:pt x="214091" y="441018"/>
                </a:lnTo>
                <a:lnTo>
                  <a:pt x="230435" y="480014"/>
                </a:lnTo>
                <a:lnTo>
                  <a:pt x="246503" y="511680"/>
                </a:lnTo>
                <a:lnTo>
                  <a:pt x="271498" y="545678"/>
                </a:lnTo>
                <a:lnTo>
                  <a:pt x="287102" y="557333"/>
                </a:lnTo>
                <a:lnTo>
                  <a:pt x="290470" y="562888"/>
                </a:lnTo>
                <a:lnTo>
                  <a:pt x="291369" y="565759"/>
                </a:lnTo>
                <a:lnTo>
                  <a:pt x="292959" y="567673"/>
                </a:lnTo>
                <a:lnTo>
                  <a:pt x="297373" y="569799"/>
                </a:lnTo>
                <a:lnTo>
                  <a:pt x="311024" y="5715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12">
            <a:extLst>
              <a:ext uri="{FF2B5EF4-FFF2-40B4-BE49-F238E27FC236}">
                <a16:creationId xmlns:a16="http://schemas.microsoft.com/office/drawing/2014/main" id="{BC4BB87A-A20D-4698-AB82-1D0E7C1EF426}"/>
              </a:ext>
            </a:extLst>
          </p:cNvPr>
          <p:cNvSpPr/>
          <p:nvPr>
            <p:custDataLst>
              <p:tags r:id="rId4"/>
            </p:custDataLst>
          </p:nvPr>
        </p:nvSpPr>
        <p:spPr>
          <a:xfrm>
            <a:off x="6453320" y="3930339"/>
            <a:ext cx="258829" cy="891693"/>
          </a:xfrm>
          <a:custGeom>
            <a:avLst/>
            <a:gdLst/>
            <a:ahLst/>
            <a:cxnLst/>
            <a:rect l="0" t="0" r="0" b="0"/>
            <a:pathLst>
              <a:path w="258829" h="891693">
                <a:moveTo>
                  <a:pt x="196321" y="25512"/>
                </a:moveTo>
                <a:lnTo>
                  <a:pt x="196321" y="25512"/>
                </a:lnTo>
                <a:lnTo>
                  <a:pt x="179539" y="18444"/>
                </a:lnTo>
                <a:lnTo>
                  <a:pt x="167205" y="14489"/>
                </a:lnTo>
                <a:lnTo>
                  <a:pt x="156592" y="10691"/>
                </a:lnTo>
                <a:lnTo>
                  <a:pt x="137204" y="8053"/>
                </a:lnTo>
                <a:lnTo>
                  <a:pt x="124544" y="638"/>
                </a:lnTo>
                <a:lnTo>
                  <a:pt x="121682" y="0"/>
                </a:lnTo>
                <a:lnTo>
                  <a:pt x="119773" y="566"/>
                </a:lnTo>
                <a:lnTo>
                  <a:pt x="118499" y="1936"/>
                </a:lnTo>
                <a:lnTo>
                  <a:pt x="117651" y="3842"/>
                </a:lnTo>
                <a:lnTo>
                  <a:pt x="118077" y="5112"/>
                </a:lnTo>
                <a:lnTo>
                  <a:pt x="119354" y="5959"/>
                </a:lnTo>
                <a:lnTo>
                  <a:pt x="121197" y="6524"/>
                </a:lnTo>
                <a:lnTo>
                  <a:pt x="128531" y="26280"/>
                </a:lnTo>
                <a:lnTo>
                  <a:pt x="132769" y="69504"/>
                </a:lnTo>
                <a:lnTo>
                  <a:pt x="133504" y="109433"/>
                </a:lnTo>
                <a:lnTo>
                  <a:pt x="132729" y="146840"/>
                </a:lnTo>
                <a:lnTo>
                  <a:pt x="126656" y="183060"/>
                </a:lnTo>
                <a:lnTo>
                  <a:pt x="118573" y="217934"/>
                </a:lnTo>
                <a:lnTo>
                  <a:pt x="104307" y="256888"/>
                </a:lnTo>
                <a:lnTo>
                  <a:pt x="83037" y="301236"/>
                </a:lnTo>
                <a:lnTo>
                  <a:pt x="56007" y="344019"/>
                </a:lnTo>
                <a:lnTo>
                  <a:pt x="33095" y="375442"/>
                </a:lnTo>
                <a:lnTo>
                  <a:pt x="19083" y="385290"/>
                </a:lnTo>
                <a:lnTo>
                  <a:pt x="15654" y="386411"/>
                </a:lnTo>
                <a:lnTo>
                  <a:pt x="13369" y="386166"/>
                </a:lnTo>
                <a:lnTo>
                  <a:pt x="11845" y="385011"/>
                </a:lnTo>
                <a:lnTo>
                  <a:pt x="7506" y="383727"/>
                </a:lnTo>
                <a:lnTo>
                  <a:pt x="1376" y="382903"/>
                </a:lnTo>
                <a:lnTo>
                  <a:pt x="0" y="367341"/>
                </a:lnTo>
                <a:lnTo>
                  <a:pt x="14127" y="360841"/>
                </a:lnTo>
                <a:lnTo>
                  <a:pt x="51705" y="356885"/>
                </a:lnTo>
                <a:lnTo>
                  <a:pt x="88821" y="358748"/>
                </a:lnTo>
                <a:lnTo>
                  <a:pt x="124815" y="368378"/>
                </a:lnTo>
                <a:lnTo>
                  <a:pt x="156392" y="386394"/>
                </a:lnTo>
                <a:lnTo>
                  <a:pt x="176662" y="405842"/>
                </a:lnTo>
                <a:lnTo>
                  <a:pt x="199530" y="440298"/>
                </a:lnTo>
                <a:lnTo>
                  <a:pt x="216233" y="481787"/>
                </a:lnTo>
                <a:lnTo>
                  <a:pt x="226915" y="515247"/>
                </a:lnTo>
                <a:lnTo>
                  <a:pt x="233673" y="558959"/>
                </a:lnTo>
                <a:lnTo>
                  <a:pt x="236734" y="579108"/>
                </a:lnTo>
                <a:lnTo>
                  <a:pt x="233871" y="612764"/>
                </a:lnTo>
                <a:lnTo>
                  <a:pt x="232582" y="647871"/>
                </a:lnTo>
                <a:lnTo>
                  <a:pt x="232201" y="683409"/>
                </a:lnTo>
                <a:lnTo>
                  <a:pt x="231094" y="718081"/>
                </a:lnTo>
                <a:lnTo>
                  <a:pt x="224981" y="762258"/>
                </a:lnTo>
                <a:lnTo>
                  <a:pt x="221018" y="793149"/>
                </a:lnTo>
                <a:lnTo>
                  <a:pt x="218739" y="799207"/>
                </a:lnTo>
                <a:lnTo>
                  <a:pt x="218852" y="811231"/>
                </a:lnTo>
                <a:lnTo>
                  <a:pt x="228685" y="852359"/>
                </a:lnTo>
                <a:lnTo>
                  <a:pt x="230549" y="863628"/>
                </a:lnTo>
                <a:lnTo>
                  <a:pt x="239314" y="874589"/>
                </a:lnTo>
                <a:lnTo>
                  <a:pt x="258828" y="8916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9512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48</a:t>
            </a:fld>
            <a:endParaRPr lang="en-US" dirty="0"/>
          </a:p>
        </p:txBody>
      </p:sp>
    </p:spTree>
    <p:extLst>
      <p:ext uri="{BB962C8B-B14F-4D97-AF65-F5344CB8AC3E}">
        <p14:creationId xmlns:p14="http://schemas.microsoft.com/office/powerpoint/2010/main" val="494825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5504825" cy="22150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What’</a:t>
            </a:r>
            <a:r>
              <a:rPr kumimoji="0" lang="en-US" altLang="ja-JP"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s a subnet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 interfaces that can physically reach each other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without passing through an intervening router</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810084" y="5139102"/>
            <a:ext cx="372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 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923879" y="3718261"/>
            <a:ext cx="6050358" cy="2667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IP addresses have structure: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subnet part: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devices in same subnet have common high order bits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host part: remaining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low order bits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3" name="Slide Number Placeholder 3">
            <a:extLst>
              <a:ext uri="{FF2B5EF4-FFF2-40B4-BE49-F238E27FC236}">
                <a16:creationId xmlns:a16="http://schemas.microsoft.com/office/drawing/2014/main" id="{EA981E4D-2FB9-F04E-A3CD-C63BFC66AF9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49</a:t>
            </a:fld>
            <a:endParaRPr lang="en-US" dirty="0"/>
          </a:p>
        </p:txBody>
      </p:sp>
      <p:sp>
        <p:nvSpPr>
          <p:cNvPr id="2" name="TextBox 1">
            <a:extLst>
              <a:ext uri="{FF2B5EF4-FFF2-40B4-BE49-F238E27FC236}">
                <a16:creationId xmlns:a16="http://schemas.microsoft.com/office/drawing/2014/main" id="{9A535EA2-BD50-C6D5-EDB8-F3A028AEA82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1998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26">
            <a:extLst>
              <a:ext uri="{FF2B5EF4-FFF2-40B4-BE49-F238E27FC236}">
                <a16:creationId xmlns:a16="http://schemas.microsoft.com/office/drawing/2014/main" id="{792C422C-E0B3-284D-90D1-78EE41CE1BFE}"/>
              </a:ext>
            </a:extLst>
          </p:cNvPr>
          <p:cNvSpPr>
            <a:spLocks noChangeShapeType="1"/>
          </p:cNvSpPr>
          <p:nvPr/>
        </p:nvSpPr>
        <p:spPr bwMode="auto">
          <a:xfrm>
            <a:off x="5779371" y="4596717"/>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AFCCB386-E080-BE4D-86AE-B67CDC4394C0}"/>
              </a:ext>
            </a:extLst>
          </p:cNvPr>
          <p:cNvGrpSpPr/>
          <p:nvPr/>
        </p:nvGrpSpPr>
        <p:grpSpPr>
          <a:xfrm>
            <a:off x="4584883" y="4186185"/>
            <a:ext cx="1511352" cy="863670"/>
            <a:chOff x="7493876" y="2774731"/>
            <a:chExt cx="1481958" cy="894622"/>
          </a:xfrm>
        </p:grpSpPr>
        <p:sp>
          <p:nvSpPr>
            <p:cNvPr id="68" name="Freeform 67">
              <a:extLst>
                <a:ext uri="{FF2B5EF4-FFF2-40B4-BE49-F238E27FC236}">
                  <a16:creationId xmlns:a16="http://schemas.microsoft.com/office/drawing/2014/main" id="{59DD18B2-282C-6549-A49E-60E3E19F2A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9" name="Oval 68">
              <a:extLst>
                <a:ext uri="{FF2B5EF4-FFF2-40B4-BE49-F238E27FC236}">
                  <a16:creationId xmlns:a16="http://schemas.microsoft.com/office/drawing/2014/main" id="{51031821-CCEB-7F4A-B58F-080033E04E6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0" name="Group 69">
              <a:extLst>
                <a:ext uri="{FF2B5EF4-FFF2-40B4-BE49-F238E27FC236}">
                  <a16:creationId xmlns:a16="http://schemas.microsoft.com/office/drawing/2014/main" id="{86105421-33A8-6C4D-8961-627026B91B4D}"/>
                </a:ext>
              </a:extLst>
            </p:cNvPr>
            <p:cNvGrpSpPr/>
            <p:nvPr/>
          </p:nvGrpSpPr>
          <p:grpSpPr>
            <a:xfrm>
              <a:off x="7713663" y="2848339"/>
              <a:ext cx="1042107" cy="425543"/>
              <a:chOff x="7786941" y="2884917"/>
              <a:chExt cx="897649" cy="353919"/>
            </a:xfrm>
          </p:grpSpPr>
          <p:sp>
            <p:nvSpPr>
              <p:cNvPr id="71" name="Freeform 70">
                <a:extLst>
                  <a:ext uri="{FF2B5EF4-FFF2-40B4-BE49-F238E27FC236}">
                    <a16:creationId xmlns:a16="http://schemas.microsoft.com/office/drawing/2014/main" id="{8952442E-1885-3E49-AB68-416A3E2001F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id="{E05D2B3E-D3BE-6540-9837-84ECB6B5E3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id="{C4191C4F-5CEE-5B4B-881D-8241D7AE9EA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0AD58D69-0B48-324F-A1A4-01181A17EF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How do packet delay and loss occur?</a:t>
            </a:r>
            <a:endParaRPr lang="en-US" sz="44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825266" y="1253331"/>
            <a:ext cx="11137549" cy="4351338"/>
          </a:xfrm>
        </p:spPr>
        <p:txBody>
          <a:bodyPr/>
          <a:lstStyle/>
          <a:p>
            <a:pPr marL="514350" indent="-457200">
              <a:defRPr/>
            </a:pPr>
            <a:r>
              <a:rPr lang="en-US" dirty="0"/>
              <a:t>packets </a:t>
            </a:r>
            <a:r>
              <a:rPr lang="en-US" i="1" dirty="0">
                <a:solidFill>
                  <a:srgbClr val="C00000"/>
                </a:solidFill>
              </a:rPr>
              <a:t>queue</a:t>
            </a:r>
            <a:r>
              <a:rPr lang="en-US" dirty="0"/>
              <a:t> in router buffers, waiting for turn for transmission</a:t>
            </a:r>
          </a:p>
          <a:p>
            <a:pPr marL="750888" lvl="1" indent="-277813">
              <a:buFont typeface="Wingdings" charset="2"/>
              <a:buChar char="§"/>
              <a:defRPr/>
            </a:pPr>
            <a:r>
              <a:rPr lang="en-US" dirty="0"/>
              <a:t>queue length grows when arrival rate to link (temporarily) exceeds output link capacity </a:t>
            </a:r>
          </a:p>
          <a:p>
            <a:pPr marL="407988" indent="-277813" eaLnBrk="1" hangingPunct="1">
              <a:buFont typeface="Wingdings" charset="2"/>
              <a:buChar char="§"/>
              <a:defRPr/>
            </a:pPr>
            <a:r>
              <a:rPr lang="en-US" dirty="0"/>
              <a:t>packet </a:t>
            </a:r>
            <a:r>
              <a:rPr lang="en-US" i="1" dirty="0">
                <a:solidFill>
                  <a:srgbClr val="CC0000"/>
                </a:solidFill>
              </a:rPr>
              <a:t>loss</a:t>
            </a:r>
            <a:r>
              <a:rPr lang="en-US" dirty="0">
                <a:solidFill>
                  <a:srgbClr val="CC0000"/>
                </a:solidFill>
              </a:rPr>
              <a:t> </a:t>
            </a:r>
            <a:r>
              <a:rPr lang="en-US" dirty="0"/>
              <a:t>occurs when memory to hold queued packets fills up</a:t>
            </a:r>
          </a:p>
        </p:txBody>
      </p:sp>
      <p:sp>
        <p:nvSpPr>
          <p:cNvPr id="8" name="Line 24">
            <a:extLst>
              <a:ext uri="{FF2B5EF4-FFF2-40B4-BE49-F238E27FC236}">
                <a16:creationId xmlns:a16="http://schemas.microsoft.com/office/drawing/2014/main" id="{98D5C74F-DBE1-C34C-8A85-F480C540B7D8}"/>
              </a:ext>
            </a:extLst>
          </p:cNvPr>
          <p:cNvSpPr>
            <a:spLocks noChangeShapeType="1"/>
          </p:cNvSpPr>
          <p:nvPr/>
        </p:nvSpPr>
        <p:spPr bwMode="auto">
          <a:xfrm>
            <a:off x="3855321" y="4177617"/>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30">
            <a:extLst>
              <a:ext uri="{FF2B5EF4-FFF2-40B4-BE49-F238E27FC236}">
                <a16:creationId xmlns:a16="http://schemas.microsoft.com/office/drawing/2014/main" id="{D9614611-AD9E-6646-B638-622773F004FA}"/>
              </a:ext>
            </a:extLst>
          </p:cNvPr>
          <p:cNvSpPr>
            <a:spLocks noChangeArrowheads="1"/>
          </p:cNvSpPr>
          <p:nvPr/>
        </p:nvSpPr>
        <p:spPr bwMode="auto">
          <a:xfrm>
            <a:off x="5445996" y="4468129"/>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1" name="Rectangle 31">
            <a:extLst>
              <a:ext uri="{FF2B5EF4-FFF2-40B4-BE49-F238E27FC236}">
                <a16:creationId xmlns:a16="http://schemas.microsoft.com/office/drawing/2014/main" id="{A39734E3-ED9A-EC49-B73C-34CBE5CBF7F3}"/>
              </a:ext>
            </a:extLst>
          </p:cNvPr>
          <p:cNvSpPr>
            <a:spLocks noChangeArrowheads="1"/>
          </p:cNvSpPr>
          <p:nvPr/>
        </p:nvSpPr>
        <p:spPr bwMode="auto">
          <a:xfrm>
            <a:off x="5601571" y="4468129"/>
            <a:ext cx="147637"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 name="Rectangle 38">
            <a:extLst>
              <a:ext uri="{FF2B5EF4-FFF2-40B4-BE49-F238E27FC236}">
                <a16:creationId xmlns:a16="http://schemas.microsoft.com/office/drawing/2014/main" id="{3AF0224D-49F6-7745-96F9-78A841403227}"/>
              </a:ext>
            </a:extLst>
          </p:cNvPr>
          <p:cNvSpPr>
            <a:spLocks noChangeArrowheads="1"/>
          </p:cNvSpPr>
          <p:nvPr/>
        </p:nvSpPr>
        <p:spPr bwMode="auto">
          <a:xfrm>
            <a:off x="5736508" y="44062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3" name="Line 25">
            <a:extLst>
              <a:ext uri="{FF2B5EF4-FFF2-40B4-BE49-F238E27FC236}">
                <a16:creationId xmlns:a16="http://schemas.microsoft.com/office/drawing/2014/main" id="{58B9B601-E851-654F-AA2B-143A70BEF35C}"/>
              </a:ext>
            </a:extLst>
          </p:cNvPr>
          <p:cNvSpPr>
            <a:spLocks noChangeShapeType="1"/>
          </p:cNvSpPr>
          <p:nvPr/>
        </p:nvSpPr>
        <p:spPr bwMode="auto">
          <a:xfrm flipV="1">
            <a:off x="3853733" y="4717367"/>
            <a:ext cx="735013" cy="55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32">
            <a:extLst>
              <a:ext uri="{FF2B5EF4-FFF2-40B4-BE49-F238E27FC236}">
                <a16:creationId xmlns:a16="http://schemas.microsoft.com/office/drawing/2014/main" id="{647088DD-46B7-8A40-B3C8-FF97968F51C9}"/>
              </a:ext>
            </a:extLst>
          </p:cNvPr>
          <p:cNvSpPr>
            <a:spLocks noChangeArrowheads="1"/>
          </p:cNvSpPr>
          <p:nvPr/>
        </p:nvSpPr>
        <p:spPr bwMode="auto">
          <a:xfrm>
            <a:off x="4393483" y="43681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 name="Line 33">
            <a:extLst>
              <a:ext uri="{FF2B5EF4-FFF2-40B4-BE49-F238E27FC236}">
                <a16:creationId xmlns:a16="http://schemas.microsoft.com/office/drawing/2014/main" id="{77696821-8A04-3945-AF9E-0065C2861C04}"/>
              </a:ext>
            </a:extLst>
          </p:cNvPr>
          <p:cNvSpPr>
            <a:spLocks noChangeShapeType="1"/>
          </p:cNvSpPr>
          <p:nvPr/>
        </p:nvSpPr>
        <p:spPr bwMode="auto">
          <a:xfrm>
            <a:off x="4344271" y="4304617"/>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 Box 36">
            <a:extLst>
              <a:ext uri="{FF2B5EF4-FFF2-40B4-BE49-F238E27FC236}">
                <a16:creationId xmlns:a16="http://schemas.microsoft.com/office/drawing/2014/main" id="{B6154A2C-EC19-F34F-ACCE-9E5D937822D3}"/>
              </a:ext>
            </a:extLst>
          </p:cNvPr>
          <p:cNvSpPr txBox="1">
            <a:spLocks noChangeArrowheads="1"/>
          </p:cNvSpPr>
          <p:nvPr/>
        </p:nvSpPr>
        <p:spPr bwMode="auto">
          <a:xfrm>
            <a:off x="3021677" y="3861704"/>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27" name="Text Box 37">
            <a:extLst>
              <a:ext uri="{FF2B5EF4-FFF2-40B4-BE49-F238E27FC236}">
                <a16:creationId xmlns:a16="http://schemas.microsoft.com/office/drawing/2014/main" id="{995F56C7-414D-8A48-884F-85A203498F59}"/>
              </a:ext>
            </a:extLst>
          </p:cNvPr>
          <p:cNvSpPr txBox="1">
            <a:spLocks noChangeArrowheads="1"/>
          </p:cNvSpPr>
          <p:nvPr/>
        </p:nvSpPr>
        <p:spPr bwMode="auto">
          <a:xfrm>
            <a:off x="3094654" y="4814204"/>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28" name="Group 66">
            <a:extLst>
              <a:ext uri="{FF2B5EF4-FFF2-40B4-BE49-F238E27FC236}">
                <a16:creationId xmlns:a16="http://schemas.microsoft.com/office/drawing/2014/main" id="{F052C581-6C44-5947-B232-97223D315667}"/>
              </a:ext>
            </a:extLst>
          </p:cNvPr>
          <p:cNvGrpSpPr>
            <a:grpSpLocks/>
          </p:cNvGrpSpPr>
          <p:nvPr/>
        </p:nvGrpSpPr>
        <p:grpSpPr bwMode="auto">
          <a:xfrm>
            <a:off x="3128246" y="3861704"/>
            <a:ext cx="779462" cy="679450"/>
            <a:chOff x="-44" y="1473"/>
            <a:chExt cx="981" cy="1105"/>
          </a:xfrm>
        </p:grpSpPr>
        <p:pic>
          <p:nvPicPr>
            <p:cNvPr id="29" name="Picture 67" descr="desktop_computer_stylized_medium">
              <a:extLst>
                <a:ext uri="{FF2B5EF4-FFF2-40B4-BE49-F238E27FC236}">
                  <a16:creationId xmlns:a16="http://schemas.microsoft.com/office/drawing/2014/main" id="{BB04112D-992F-1B48-BF73-2AE172AB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68">
              <a:extLst>
                <a:ext uri="{FF2B5EF4-FFF2-40B4-BE49-F238E27FC236}">
                  <a16:creationId xmlns:a16="http://schemas.microsoft.com/office/drawing/2014/main" id="{B442F163-2B26-9C41-A4DA-56CB0408A2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 name="Picture 70" descr="desktop_computer_stylized_medium">
            <a:extLst>
              <a:ext uri="{FF2B5EF4-FFF2-40B4-BE49-F238E27FC236}">
                <a16:creationId xmlns:a16="http://schemas.microsoft.com/office/drawing/2014/main" id="{281B4469-5924-7847-99B5-6CF657E9E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23290" y="4868179"/>
            <a:ext cx="7794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71">
            <a:extLst>
              <a:ext uri="{FF2B5EF4-FFF2-40B4-BE49-F238E27FC236}">
                <a16:creationId xmlns:a16="http://schemas.microsoft.com/office/drawing/2014/main" id="{B1E6742A-3259-B348-BD9F-24C231CD73DB}"/>
              </a:ext>
            </a:extLst>
          </p:cNvPr>
          <p:cNvSpPr>
            <a:spLocks/>
          </p:cNvSpPr>
          <p:nvPr/>
        </p:nvSpPr>
        <p:spPr bwMode="auto">
          <a:xfrm flipH="1">
            <a:off x="3555416" y="4933357"/>
            <a:ext cx="379004" cy="311133"/>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31">
            <a:extLst>
              <a:ext uri="{FF2B5EF4-FFF2-40B4-BE49-F238E27FC236}">
                <a16:creationId xmlns:a16="http://schemas.microsoft.com/office/drawing/2014/main" id="{E17EDB94-A18A-5345-B878-1F5CDE4C6EA2}"/>
              </a:ext>
            </a:extLst>
          </p:cNvPr>
          <p:cNvSpPr>
            <a:spLocks noChangeArrowheads="1"/>
          </p:cNvSpPr>
          <p:nvPr/>
        </p:nvSpPr>
        <p:spPr bwMode="auto">
          <a:xfrm>
            <a:off x="3956921" y="5023754"/>
            <a:ext cx="139700" cy="18573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33">
            <a:extLst>
              <a:ext uri="{FF2B5EF4-FFF2-40B4-BE49-F238E27FC236}">
                <a16:creationId xmlns:a16="http://schemas.microsoft.com/office/drawing/2014/main" id="{72EE0D2E-3A6D-224A-A965-4A3CAB0E05C3}"/>
              </a:ext>
            </a:extLst>
          </p:cNvPr>
          <p:cNvSpPr>
            <a:spLocks noChangeShapeType="1"/>
          </p:cNvSpPr>
          <p:nvPr/>
        </p:nvSpPr>
        <p:spPr bwMode="auto">
          <a:xfrm flipV="1">
            <a:off x="4131546" y="4993592"/>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89">
            <a:extLst>
              <a:ext uri="{FF2B5EF4-FFF2-40B4-BE49-F238E27FC236}">
                <a16:creationId xmlns:a16="http://schemas.microsoft.com/office/drawing/2014/main" id="{B8BAB5F9-E33D-6D40-AF1F-A688FE37C639}"/>
              </a:ext>
            </a:extLst>
          </p:cNvPr>
          <p:cNvSpPr>
            <a:spLocks noChangeArrowheads="1"/>
          </p:cNvSpPr>
          <p:nvPr/>
        </p:nvSpPr>
        <p:spPr bwMode="auto">
          <a:xfrm>
            <a:off x="5293596" y="4469717"/>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7" name="Rectangle 89">
            <a:extLst>
              <a:ext uri="{FF2B5EF4-FFF2-40B4-BE49-F238E27FC236}">
                <a16:creationId xmlns:a16="http://schemas.microsoft.com/office/drawing/2014/main" id="{3A81C53A-7389-0940-8B19-188881DD0EB8}"/>
              </a:ext>
            </a:extLst>
          </p:cNvPr>
          <p:cNvSpPr>
            <a:spLocks noChangeArrowheads="1"/>
          </p:cNvSpPr>
          <p:nvPr/>
        </p:nvSpPr>
        <p:spPr bwMode="auto">
          <a:xfrm>
            <a:off x="5144371" y="4468129"/>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Rectangle 89">
            <a:extLst>
              <a:ext uri="{FF2B5EF4-FFF2-40B4-BE49-F238E27FC236}">
                <a16:creationId xmlns:a16="http://schemas.microsoft.com/office/drawing/2014/main" id="{55739AFA-3D6C-274F-AF45-B98657A19046}"/>
              </a:ext>
            </a:extLst>
          </p:cNvPr>
          <p:cNvSpPr>
            <a:spLocks noChangeArrowheads="1"/>
          </p:cNvSpPr>
          <p:nvPr/>
        </p:nvSpPr>
        <p:spPr bwMode="auto">
          <a:xfrm>
            <a:off x="4991971" y="4471304"/>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9" name="Group 93">
            <a:extLst>
              <a:ext uri="{FF2B5EF4-FFF2-40B4-BE49-F238E27FC236}">
                <a16:creationId xmlns:a16="http://schemas.microsoft.com/office/drawing/2014/main" id="{99FB082D-48A3-DB4E-B785-79F493984667}"/>
              </a:ext>
            </a:extLst>
          </p:cNvPr>
          <p:cNvGrpSpPr>
            <a:grpSpLocks/>
          </p:cNvGrpSpPr>
          <p:nvPr/>
        </p:nvGrpSpPr>
        <p:grpSpPr bwMode="auto">
          <a:xfrm>
            <a:off x="4277596" y="3137806"/>
            <a:ext cx="5876927" cy="1239838"/>
            <a:chOff x="1279" y="2225"/>
            <a:chExt cx="3702" cy="781"/>
          </a:xfrm>
        </p:grpSpPr>
        <p:sp>
          <p:nvSpPr>
            <p:cNvPr id="50" name="Text Box 66">
              <a:extLst>
                <a:ext uri="{FF2B5EF4-FFF2-40B4-BE49-F238E27FC236}">
                  <a16:creationId xmlns:a16="http://schemas.microsoft.com/office/drawing/2014/main" id="{15E16EFE-9699-4F4E-BFC6-790480667E12}"/>
                </a:ext>
              </a:extLst>
            </p:cNvPr>
            <p:cNvSpPr txBox="1">
              <a:spLocks noChangeArrowheads="1"/>
            </p:cNvSpPr>
            <p:nvPr/>
          </p:nvSpPr>
          <p:spPr bwMode="auto">
            <a:xfrm>
              <a:off x="1279" y="2225"/>
              <a:ext cx="37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 being transmitted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 delay)</a:t>
              </a:r>
            </a:p>
          </p:txBody>
        </p:sp>
        <p:sp>
          <p:nvSpPr>
            <p:cNvPr id="51" name="Line 67">
              <a:extLst>
                <a:ext uri="{FF2B5EF4-FFF2-40B4-BE49-F238E27FC236}">
                  <a16:creationId xmlns:a16="http://schemas.microsoft.com/office/drawing/2014/main" id="{13FF81C3-546D-F344-9FE2-4D72EFA0CD2C}"/>
                </a:ext>
              </a:extLst>
            </p:cNvPr>
            <p:cNvSpPr>
              <a:spLocks noChangeShapeType="1"/>
            </p:cNvSpPr>
            <p:nvPr/>
          </p:nvSpPr>
          <p:spPr bwMode="auto">
            <a:xfrm rot="10800000" flipV="1">
              <a:off x="2259" y="2462"/>
              <a:ext cx="836"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 name="Group 94">
            <a:extLst>
              <a:ext uri="{FF2B5EF4-FFF2-40B4-BE49-F238E27FC236}">
                <a16:creationId xmlns:a16="http://schemas.microsoft.com/office/drawing/2014/main" id="{26EEA1DE-D9F0-2D47-AABB-733C528B384F}"/>
              </a:ext>
            </a:extLst>
          </p:cNvPr>
          <p:cNvGrpSpPr>
            <a:grpSpLocks/>
          </p:cNvGrpSpPr>
          <p:nvPr/>
        </p:nvGrpSpPr>
        <p:grpSpPr bwMode="auto">
          <a:xfrm>
            <a:off x="5550773" y="4742762"/>
            <a:ext cx="5216531" cy="900111"/>
            <a:chOff x="2103" y="3214"/>
            <a:chExt cx="3286" cy="567"/>
          </a:xfrm>
        </p:grpSpPr>
        <p:sp>
          <p:nvSpPr>
            <p:cNvPr id="53" name="Text Box 72">
              <a:extLst>
                <a:ext uri="{FF2B5EF4-FFF2-40B4-BE49-F238E27FC236}">
                  <a16:creationId xmlns:a16="http://schemas.microsoft.com/office/drawing/2014/main" id="{674A1D43-19A1-AA41-9CBF-545C92FF13AA}"/>
                </a:ext>
              </a:extLst>
            </p:cNvPr>
            <p:cNvSpPr txBox="1">
              <a:spLocks noChangeArrowheads="1"/>
            </p:cNvSpPr>
            <p:nvPr/>
          </p:nvSpPr>
          <p:spPr bwMode="auto">
            <a:xfrm>
              <a:off x="2530" y="3490"/>
              <a:ext cx="2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packets in buffers</a:t>
              </a: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 delay)</a:t>
              </a:r>
            </a:p>
          </p:txBody>
        </p:sp>
        <p:sp>
          <p:nvSpPr>
            <p:cNvPr id="54" name="Line 73">
              <a:extLst>
                <a:ext uri="{FF2B5EF4-FFF2-40B4-BE49-F238E27FC236}">
                  <a16:creationId xmlns:a16="http://schemas.microsoft.com/office/drawing/2014/main" id="{CDBE935F-08EE-9646-85EA-B0063869E76E}"/>
                </a:ext>
              </a:extLst>
            </p:cNvPr>
            <p:cNvSpPr>
              <a:spLocks noChangeShapeType="1"/>
            </p:cNvSpPr>
            <p:nvPr/>
          </p:nvSpPr>
          <p:spPr bwMode="auto">
            <a:xfrm rot="10800000">
              <a:off x="2103" y="3214"/>
              <a:ext cx="471"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5" name="Group 95">
            <a:extLst>
              <a:ext uri="{FF2B5EF4-FFF2-40B4-BE49-F238E27FC236}">
                <a16:creationId xmlns:a16="http://schemas.microsoft.com/office/drawing/2014/main" id="{BB37FD35-03D6-7647-8A50-07C919E6BBD2}"/>
              </a:ext>
            </a:extLst>
          </p:cNvPr>
          <p:cNvGrpSpPr>
            <a:grpSpLocks/>
          </p:cNvGrpSpPr>
          <p:nvPr/>
        </p:nvGrpSpPr>
        <p:grpSpPr bwMode="auto">
          <a:xfrm>
            <a:off x="4468095" y="4704672"/>
            <a:ext cx="5173663" cy="1757364"/>
            <a:chOff x="1421" y="3190"/>
            <a:chExt cx="3259" cy="1107"/>
          </a:xfrm>
        </p:grpSpPr>
        <p:sp>
          <p:nvSpPr>
            <p:cNvPr id="56" name="Line 91">
              <a:extLst>
                <a:ext uri="{FF2B5EF4-FFF2-40B4-BE49-F238E27FC236}">
                  <a16:creationId xmlns:a16="http://schemas.microsoft.com/office/drawing/2014/main" id="{A5A2CA5C-95AA-1E49-AE10-3C2A0148D791}"/>
                </a:ext>
              </a:extLst>
            </p:cNvPr>
            <p:cNvSpPr>
              <a:spLocks noChangeShapeType="1"/>
            </p:cNvSpPr>
            <p:nvPr/>
          </p:nvSpPr>
          <p:spPr bwMode="auto">
            <a:xfrm rot="10800000" flipH="1">
              <a:off x="1793" y="3190"/>
              <a:ext cx="11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 Box 92">
              <a:extLst>
                <a:ext uri="{FF2B5EF4-FFF2-40B4-BE49-F238E27FC236}">
                  <a16:creationId xmlns:a16="http://schemas.microsoft.com/office/drawing/2014/main" id="{90578129-76D6-DA4C-AF38-D254E1E2AA25}"/>
                </a:ext>
              </a:extLst>
            </p:cNvPr>
            <p:cNvSpPr txBox="1">
              <a:spLocks noChangeArrowheads="1"/>
            </p:cNvSpPr>
            <p:nvPr/>
          </p:nvSpPr>
          <p:spPr bwMode="auto">
            <a:xfrm>
              <a:off x="1421" y="3774"/>
              <a:ext cx="325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free (available) buffers: arriving packets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dropped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loss</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if no free buffers</a:t>
              </a:r>
            </a:p>
          </p:txBody>
        </p:sp>
      </p:grpSp>
      <p:grpSp>
        <p:nvGrpSpPr>
          <p:cNvPr id="59" name="Group 58">
            <a:extLst>
              <a:ext uri="{FF2B5EF4-FFF2-40B4-BE49-F238E27FC236}">
                <a16:creationId xmlns:a16="http://schemas.microsoft.com/office/drawing/2014/main" id="{750A30BE-4517-024C-8E13-70C75C60C9A9}"/>
              </a:ext>
            </a:extLst>
          </p:cNvPr>
          <p:cNvGrpSpPr/>
          <p:nvPr/>
        </p:nvGrpSpPr>
        <p:grpSpPr>
          <a:xfrm>
            <a:off x="7723012" y="4224627"/>
            <a:ext cx="1511352" cy="863670"/>
            <a:chOff x="7493876" y="2774731"/>
            <a:chExt cx="1481958" cy="894622"/>
          </a:xfrm>
        </p:grpSpPr>
        <p:sp>
          <p:nvSpPr>
            <p:cNvPr id="60" name="Freeform 59">
              <a:extLst>
                <a:ext uri="{FF2B5EF4-FFF2-40B4-BE49-F238E27FC236}">
                  <a16:creationId xmlns:a16="http://schemas.microsoft.com/office/drawing/2014/main" id="{D7769EBE-F27C-654D-9E70-D2F8F0CA4B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1" name="Oval 60">
              <a:extLst>
                <a:ext uri="{FF2B5EF4-FFF2-40B4-BE49-F238E27FC236}">
                  <a16:creationId xmlns:a16="http://schemas.microsoft.com/office/drawing/2014/main" id="{5534D58D-15F7-4148-BD77-06281777455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2" name="Group 61">
              <a:extLst>
                <a:ext uri="{FF2B5EF4-FFF2-40B4-BE49-F238E27FC236}">
                  <a16:creationId xmlns:a16="http://schemas.microsoft.com/office/drawing/2014/main" id="{3FDB434E-DC0A-064F-BFB7-51AD3253C155}"/>
                </a:ext>
              </a:extLst>
            </p:cNvPr>
            <p:cNvGrpSpPr/>
            <p:nvPr/>
          </p:nvGrpSpPr>
          <p:grpSpPr>
            <a:xfrm>
              <a:off x="7713663" y="2848339"/>
              <a:ext cx="1042107" cy="425543"/>
              <a:chOff x="7786941" y="2884917"/>
              <a:chExt cx="897649" cy="353919"/>
            </a:xfrm>
          </p:grpSpPr>
          <p:sp>
            <p:nvSpPr>
              <p:cNvPr id="63" name="Freeform 62">
                <a:extLst>
                  <a:ext uri="{FF2B5EF4-FFF2-40B4-BE49-F238E27FC236}">
                    <a16:creationId xmlns:a16="http://schemas.microsoft.com/office/drawing/2014/main" id="{1906A403-4D02-E745-9F12-A4DD0B4A4D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CEA9A27B-E199-2342-BF59-3743FE24283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3E302C75-BA44-2547-9BE3-5EE9C07B302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60B5EF7E-8EDB-5946-B230-2EAE3B474B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8" name="Slide Number Placeholder 5">
            <a:extLst>
              <a:ext uri="{FF2B5EF4-FFF2-40B4-BE49-F238E27FC236}">
                <a16:creationId xmlns:a16="http://schemas.microsoft.com/office/drawing/2014/main" id="{45CC7D59-8063-2F4C-A4F4-9B16811F4310}"/>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4" name="TextBox 3">
            <a:extLst>
              <a:ext uri="{FF2B5EF4-FFF2-40B4-BE49-F238E27FC236}">
                <a16:creationId xmlns:a16="http://schemas.microsoft.com/office/drawing/2014/main" id="{710F8351-D0AB-FC13-AD89-670F26659D6A}"/>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8207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5504825" cy="498615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Recipe for defining subnets: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detach each interface from its host or router, creating “islands” of isolated networks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isolated network is called a </a:t>
            </a: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subnet</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7112000" y="1378861"/>
            <a:ext cx="4343400" cy="356076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282921" y="5092127"/>
            <a:ext cx="58637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subnet mask: /24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239437" y="3859589"/>
            <a:ext cx="2574780" cy="707886"/>
            <a:chOff x="6239437" y="3859589"/>
            <a:chExt cx="2574780" cy="707886"/>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239437" y="3859589"/>
              <a:ext cx="16081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7255489" y="607842"/>
            <a:ext cx="2491388" cy="1475790"/>
            <a:chOff x="7255489" y="607842"/>
            <a:chExt cx="2491388"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9531133" y="1000631"/>
            <a:ext cx="2491388" cy="1475243"/>
            <a:chOff x="9531133" y="1000631"/>
            <a:chExt cx="2491388"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1" name="Slide Number Placeholder 3">
            <a:extLst>
              <a:ext uri="{FF2B5EF4-FFF2-40B4-BE49-F238E27FC236}">
                <a16:creationId xmlns:a16="http://schemas.microsoft.com/office/drawing/2014/main" id="{FFB91F34-0D24-7E4B-BB9F-5412CC11412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50</a:t>
            </a:fld>
            <a:endParaRPr lang="en-US" dirty="0"/>
          </a:p>
        </p:txBody>
      </p:sp>
      <p:sp>
        <p:nvSpPr>
          <p:cNvPr id="4" name="TextBox 3">
            <a:extLst>
              <a:ext uri="{FF2B5EF4-FFF2-40B4-BE49-F238E27FC236}">
                <a16:creationId xmlns:a16="http://schemas.microsoft.com/office/drawing/2014/main" id="{166B13DF-57A4-F4FE-7F1A-8B888B3B476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9731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3643859" cy="894622"/>
          </a:xfrm>
        </p:spPr>
        <p:txBody>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015714" y="1485533"/>
            <a:ext cx="2992759" cy="28270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where are the subnets?</a:t>
            </a:r>
          </a:p>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what are the /24 subnet addresses?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898119" y="2985309"/>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699842" y="4496609"/>
            <a:ext cx="2098623" cy="361221"/>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345544" y="2909109"/>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334817" y="866004"/>
            <a:ext cx="1078238"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639357" y="1956609"/>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9456" y="14038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474572" y="2218547"/>
            <a:ext cx="309562"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7211846" y="212767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223.1.1.3</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8486925" y="151445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223.1.1.4</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405744" y="4847609"/>
            <a:ext cx="1539875" cy="1070265"/>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61394" y="4833159"/>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523633" y="5561966"/>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9914" y="495857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577277" y="48759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223.1.2.6</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8423582" y="4858944"/>
            <a:ext cx="1539875" cy="112977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9190344" y="4852209"/>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9708446" y="575766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937662" y="56593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9131607" y="495222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8621888" y="4864398"/>
            <a:ext cx="1067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223.1.3.27</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401232" y="55823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74119" y="2928159"/>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888594" y="2909109"/>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564619" y="4671234"/>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967969" y="28217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9044294" y="41076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806044"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558269"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481944" y="40695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348719" y="283132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907727" y="1333593"/>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7077714" y="1391530"/>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747817" y="13499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9721099" y="58457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855191" y="58319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527626" y="57176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734453" y="57557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269942" y="831439"/>
            <a:ext cx="4571749" cy="574703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4790324" y="5542214"/>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2970204" y="933306"/>
            <a:ext cx="9056493" cy="4702911"/>
            <a:chOff x="2970204" y="933306"/>
            <a:chExt cx="9056493"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244327" cy="864497"/>
              <a:chOff x="6090834" y="607842"/>
              <a:chExt cx="3244327"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717381" cy="632023"/>
              <a:chOff x="6090835" y="840316"/>
              <a:chExt cx="2717381"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2763875" cy="616526"/>
              <a:chOff x="6090835" y="855813"/>
              <a:chExt cx="2763875"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079672" cy="648084"/>
              <a:chOff x="1320582" y="5594888"/>
              <a:chExt cx="2079672" cy="648084"/>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08" name="Slide Number Placeholder 3">
            <a:extLst>
              <a:ext uri="{FF2B5EF4-FFF2-40B4-BE49-F238E27FC236}">
                <a16:creationId xmlns:a16="http://schemas.microsoft.com/office/drawing/2014/main" id="{4B49317B-9855-3844-A22F-AD77FDB60BD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51</a:t>
            </a:fld>
            <a:endParaRPr lang="en-US" dirty="0"/>
          </a:p>
        </p:txBody>
      </p:sp>
      <p:sp>
        <p:nvSpPr>
          <p:cNvPr id="4" name="TextBox 3">
            <a:extLst>
              <a:ext uri="{FF2B5EF4-FFF2-40B4-BE49-F238E27FC236}">
                <a16:creationId xmlns:a16="http://schemas.microsoft.com/office/drawing/2014/main" id="{C77B3BBC-656B-06D0-EF90-FC1211D58642}"/>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9436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11096157" cy="20780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CIDR: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lassless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I</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nter</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omain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outing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(pronounced “cider”)</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subnet portion of address of arbitrary length</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address format: </a:t>
            </a: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a.b.c.d/x</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where x is # bits in subnet portion of address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3242716" y="3863272"/>
            <a:ext cx="6124575" cy="1624012"/>
            <a:chOff x="3242716" y="3863272"/>
            <a:chExt cx="6124575" cy="1624012"/>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11001000  00010111  0001000</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6" y="5030084"/>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3">
            <a:extLst>
              <a:ext uri="{FF2B5EF4-FFF2-40B4-BE49-F238E27FC236}">
                <a16:creationId xmlns:a16="http://schemas.microsoft.com/office/drawing/2014/main" id="{BC68F452-8EED-AA47-AB8D-3B3E453FED1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52</a:t>
            </a:fld>
            <a:endParaRPr lang="en-US" dirty="0"/>
          </a:p>
        </p:txBody>
      </p:sp>
      <p:sp>
        <p:nvSpPr>
          <p:cNvPr id="4" name="TextBox 3">
            <a:extLst>
              <a:ext uri="{FF2B5EF4-FFF2-40B4-BE49-F238E27FC236}">
                <a16:creationId xmlns:a16="http://schemas.microsoft.com/office/drawing/2014/main" id="{17B4EBB3-F42E-F8B4-8824-42C004C4401E}"/>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73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C85FF-60FD-6EB4-9FBA-0EC8C7782983}"/>
              </a:ext>
            </a:extLst>
          </p:cNvPr>
          <p:cNvSpPr>
            <a:spLocks noGrp="1"/>
          </p:cNvSpPr>
          <p:nvPr>
            <p:ph idx="1"/>
          </p:nvPr>
        </p:nvSpPr>
        <p:spPr>
          <a:xfrm>
            <a:off x="838200" y="1724027"/>
            <a:ext cx="10515600" cy="4682152"/>
          </a:xfrm>
        </p:spPr>
        <p:txBody>
          <a:bodyPr>
            <a:normAutofit/>
          </a:bodyPr>
          <a:lstStyle/>
          <a:p>
            <a:r>
              <a:rPr lang="en-GB" dirty="0"/>
              <a:t>4.3-04. What is a subnet? What is meant by an IP subnet? (Check zero, one or more of the following characteristics of an IP subnet).</a:t>
            </a:r>
          </a:p>
          <a:p>
            <a:pPr lvl="1"/>
            <a:r>
              <a:rPr lang="en-GB" dirty="0"/>
              <a:t>A </a:t>
            </a:r>
            <a:r>
              <a:rPr lang="en-GB" dirty="0" err="1"/>
              <a:t>A</a:t>
            </a:r>
            <a:r>
              <a:rPr lang="en-GB" dirty="0"/>
              <a:t> set of device interfaces that can physically reach each other without passing through an intervening router.</a:t>
            </a:r>
          </a:p>
          <a:p>
            <a:pPr lvl="2"/>
            <a:r>
              <a:rPr lang="en-GB" dirty="0"/>
              <a:t>Correct </a:t>
            </a:r>
          </a:p>
          <a:p>
            <a:pPr lvl="1"/>
            <a:r>
              <a:rPr lang="en-GB" dirty="0"/>
              <a:t>B A set of devices that always have a common first 16 bits in their IP address.</a:t>
            </a:r>
          </a:p>
          <a:p>
            <a:pPr lvl="2"/>
            <a:r>
              <a:rPr lang="en-GB" dirty="0"/>
              <a:t>Incorrect as the subnet mask may not be 16  bits</a:t>
            </a:r>
          </a:p>
          <a:p>
            <a:pPr lvl="1"/>
            <a:r>
              <a:rPr lang="en-GB" dirty="0"/>
              <a:t>C A set of devices that have a common set of leading high order bits in their IP address.</a:t>
            </a:r>
          </a:p>
          <a:p>
            <a:pPr lvl="2"/>
            <a:r>
              <a:rPr lang="en-GB" dirty="0"/>
              <a:t>Correct</a:t>
            </a:r>
          </a:p>
          <a:p>
            <a:pPr lvl="1"/>
            <a:r>
              <a:rPr lang="en-GB" dirty="0"/>
              <a:t>D A set of devices all manufactured by the same equipment maker/vendor.</a:t>
            </a:r>
          </a:p>
          <a:p>
            <a:pPr lvl="2"/>
            <a:r>
              <a:rPr lang="en-GB" dirty="0"/>
              <a:t>Incorrect</a:t>
            </a:r>
            <a:endParaRPr lang="en-SE" dirty="0"/>
          </a:p>
        </p:txBody>
      </p:sp>
      <p:sp>
        <p:nvSpPr>
          <p:cNvPr id="3" name="Title 2">
            <a:extLst>
              <a:ext uri="{FF2B5EF4-FFF2-40B4-BE49-F238E27FC236}">
                <a16:creationId xmlns:a16="http://schemas.microsoft.com/office/drawing/2014/main" id="{5364797D-3DC2-B494-3C30-877981C15206}"/>
              </a:ext>
            </a:extLst>
          </p:cNvPr>
          <p:cNvSpPr>
            <a:spLocks noGrp="1"/>
          </p:cNvSpPr>
          <p:nvPr>
            <p:ph type="title"/>
          </p:nvPr>
        </p:nvSpPr>
        <p:spPr/>
        <p:txBody>
          <a:bodyPr/>
          <a:lstStyle/>
          <a:p>
            <a:r>
              <a:rPr lang="en-GB" dirty="0"/>
              <a:t>Question </a:t>
            </a:r>
            <a:r>
              <a:rPr lang="en-SE" dirty="0"/>
              <a:t>4.3-04</a:t>
            </a:r>
          </a:p>
        </p:txBody>
      </p:sp>
      <p:sp>
        <p:nvSpPr>
          <p:cNvPr id="4" name="Slide Number Placeholder 3">
            <a:extLst>
              <a:ext uri="{FF2B5EF4-FFF2-40B4-BE49-F238E27FC236}">
                <a16:creationId xmlns:a16="http://schemas.microsoft.com/office/drawing/2014/main" id="{26515DC3-6469-EDCE-C73B-72452C331E97}"/>
              </a:ext>
            </a:extLst>
          </p:cNvPr>
          <p:cNvSpPr>
            <a:spLocks noGrp="1"/>
          </p:cNvSpPr>
          <p:nvPr>
            <p:ph type="sldNum" sz="quarter" idx="4"/>
          </p:nvPr>
        </p:nvSpPr>
        <p:spPr/>
        <p:txBody>
          <a:bodyPr/>
          <a:lstStyle/>
          <a:p>
            <a:r>
              <a:rPr lang="en-US"/>
              <a:t>Introduction: 1-</a:t>
            </a:r>
            <a:fld id="{C4204591-24BD-A542-B9D5-F8D8A88D2FEE}" type="slidenum">
              <a:rPr lang="en-US" smtClean="0"/>
              <a:pPr/>
              <a:t>53</a:t>
            </a:fld>
            <a:endParaRPr lang="en-US" dirty="0"/>
          </a:p>
        </p:txBody>
      </p:sp>
    </p:spTree>
    <p:extLst>
      <p:ext uri="{BB962C8B-B14F-4D97-AF65-F5344CB8AC3E}">
        <p14:creationId xmlns:p14="http://schemas.microsoft.com/office/powerpoint/2010/main" val="883800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85000" lnSpcReduction="20000"/>
          </a:bodyPr>
          <a:lstStyle/>
          <a:p>
            <a:r>
              <a:rPr lang="en-GB" sz="2200" dirty="0"/>
              <a:t>4.3-05. Subnetting(a). Consider the three subnets in the diagram below. </a:t>
            </a:r>
          </a:p>
          <a:p>
            <a:r>
              <a:rPr lang="en-GB" sz="2200" dirty="0"/>
              <a:t>1. What is the maximum # of interfaces in the 223.1.2/24 network?</a:t>
            </a:r>
          </a:p>
          <a:p>
            <a:r>
              <a:rPr lang="en-GB" sz="2200" dirty="0"/>
              <a:t>2. What is the maximum # of interfaces in the 223.1.3/29 network?</a:t>
            </a:r>
          </a:p>
          <a:p>
            <a:r>
              <a:rPr lang="en-GB" sz="2200" dirty="0"/>
              <a:t>Including the network address (all host bits in the IP address equal to 0) and broadcast address (all host bits in the IP address equal to 1).</a:t>
            </a:r>
          </a:p>
          <a:p>
            <a:endParaRPr lang="en-GB" sz="1600" dirty="0"/>
          </a:p>
          <a:p>
            <a:r>
              <a:rPr lang="en-GB" sz="2200" dirty="0"/>
              <a:t>1 ANS: In 223.1.2/24 </a:t>
            </a:r>
          </a:p>
          <a:p>
            <a:pPr marL="130175" indent="0">
              <a:buNone/>
            </a:pPr>
            <a:r>
              <a:rPr lang="en-GB" sz="2200" dirty="0"/>
              <a:t>Network, since 32-24</a:t>
            </a:r>
          </a:p>
          <a:p>
            <a:pPr marL="130175" indent="0">
              <a:buNone/>
            </a:pPr>
            <a:r>
              <a:rPr lang="en-GB" sz="2200" dirty="0"/>
              <a:t>=8 bits for host address,</a:t>
            </a:r>
          </a:p>
          <a:p>
            <a:pPr marL="130175" indent="0">
              <a:buNone/>
            </a:pPr>
            <a:r>
              <a:rPr lang="en-GB" sz="2200" dirty="0"/>
              <a:t>Hence maximum # of </a:t>
            </a:r>
          </a:p>
          <a:p>
            <a:pPr marL="130175" indent="0">
              <a:buNone/>
            </a:pPr>
            <a:r>
              <a:rPr lang="en-GB" sz="2200" dirty="0"/>
              <a:t>Interfaces = 2</a:t>
            </a:r>
            <a:r>
              <a:rPr lang="en-GB" sz="2200" baseline="30000" dirty="0"/>
              <a:t>8</a:t>
            </a:r>
            <a:r>
              <a:rPr lang="en-GB" sz="2200" dirty="0"/>
              <a:t>=256</a:t>
            </a:r>
            <a:endParaRPr lang="en-SE" sz="2200" dirty="0"/>
          </a:p>
          <a:p>
            <a:r>
              <a:rPr lang="en-GB" sz="2200" dirty="0"/>
              <a:t>2 ANS: In 223.1.3/29 </a:t>
            </a:r>
          </a:p>
          <a:p>
            <a:pPr marL="130175" indent="0">
              <a:buNone/>
            </a:pPr>
            <a:r>
              <a:rPr lang="en-GB" sz="2200" dirty="0"/>
              <a:t>Network, since 32-29</a:t>
            </a:r>
          </a:p>
          <a:p>
            <a:pPr marL="130175" indent="0">
              <a:buNone/>
            </a:pPr>
            <a:r>
              <a:rPr lang="en-GB" sz="2200" dirty="0"/>
              <a:t>=3 bits for host address,</a:t>
            </a:r>
          </a:p>
          <a:p>
            <a:pPr marL="130175" indent="0">
              <a:buNone/>
            </a:pPr>
            <a:r>
              <a:rPr lang="en-GB" sz="2200" dirty="0"/>
              <a:t>Hence maximum # of </a:t>
            </a:r>
          </a:p>
          <a:p>
            <a:pPr marL="130175" indent="0">
              <a:buNone/>
            </a:pPr>
            <a:r>
              <a:rPr lang="en-GB" sz="2200" dirty="0"/>
              <a:t>Interfaces = 2</a:t>
            </a:r>
            <a:r>
              <a:rPr lang="en-GB" sz="2200" baseline="30000" dirty="0"/>
              <a:t>3</a:t>
            </a:r>
            <a:r>
              <a:rPr lang="en-GB" sz="2200" dirty="0"/>
              <a:t>=8</a:t>
            </a:r>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4.3-05ab</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54</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5168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Autofit/>
          </a:bodyPr>
          <a:lstStyle/>
          <a:p>
            <a:r>
              <a:rPr lang="en-GB" sz="1900" dirty="0"/>
              <a:t>4.3-05. Subnetting(a). Consider the three subnets in the diagram below. </a:t>
            </a:r>
          </a:p>
          <a:p>
            <a:r>
              <a:rPr lang="en-GB" sz="1900" dirty="0"/>
              <a:t>3. Which of the following addresses can not be used by an interface in the 223.1.3/29 network? Check all that apply.</a:t>
            </a:r>
          </a:p>
          <a:p>
            <a:pPr lvl="1"/>
            <a:r>
              <a:rPr lang="en-GB" sz="1900" dirty="0"/>
              <a:t>223.1.3.6, 223.1.3.2, 223.1.3.16, 223.1.2.6, 223.1.3.28</a:t>
            </a:r>
          </a:p>
          <a:p>
            <a:r>
              <a:rPr lang="en-GB" sz="1600" dirty="0"/>
              <a:t>3 ANS: In 223.1.3/29 </a:t>
            </a:r>
          </a:p>
          <a:p>
            <a:pPr marL="130175" indent="0">
              <a:buNone/>
            </a:pPr>
            <a:r>
              <a:rPr lang="en-GB" sz="1600" dirty="0"/>
              <a:t>Network, since 32-29</a:t>
            </a:r>
          </a:p>
          <a:p>
            <a:pPr marL="130175" indent="0">
              <a:buNone/>
            </a:pPr>
            <a:r>
              <a:rPr lang="en-GB" sz="1600" dirty="0"/>
              <a:t>=3 bits for host address,</a:t>
            </a:r>
          </a:p>
          <a:p>
            <a:pPr marL="130175" indent="0">
              <a:buNone/>
            </a:pPr>
            <a:r>
              <a:rPr lang="en-GB" sz="1600" dirty="0"/>
              <a:t>Hence maximum # of </a:t>
            </a:r>
          </a:p>
          <a:p>
            <a:pPr marL="130175" indent="0">
              <a:buNone/>
            </a:pPr>
            <a:r>
              <a:rPr lang="en-GB" sz="1600" dirty="0"/>
              <a:t>Interfaces = 2</a:t>
            </a:r>
            <a:r>
              <a:rPr lang="en-GB" sz="1600" baseline="30000" dirty="0"/>
              <a:t>3</a:t>
            </a:r>
            <a:r>
              <a:rPr lang="en-GB" sz="1600" dirty="0"/>
              <a:t>=8, ranging</a:t>
            </a:r>
          </a:p>
          <a:p>
            <a:pPr marL="130175" indent="0">
              <a:buNone/>
            </a:pPr>
            <a:r>
              <a:rPr lang="en-GB" sz="1600" dirty="0"/>
              <a:t>From 0 to 7. Hence</a:t>
            </a:r>
            <a:endParaRPr lang="en-SE" sz="1600" dirty="0"/>
          </a:p>
          <a:p>
            <a:r>
              <a:rPr lang="en-GB" sz="1600" dirty="0"/>
              <a:t>223.1.3.6, 223.1.3.2 are OK</a:t>
            </a:r>
          </a:p>
          <a:p>
            <a:r>
              <a:rPr lang="en-GB" sz="1600" dirty="0"/>
              <a:t>223.1.3.16, 223.1.3.28 are not OK</a:t>
            </a:r>
          </a:p>
          <a:p>
            <a:pPr marL="130175" indent="0">
              <a:buNone/>
            </a:pPr>
            <a:r>
              <a:rPr lang="en-GB" sz="1600" dirty="0"/>
              <a:t>since the host ID exceeds 7</a:t>
            </a:r>
          </a:p>
          <a:p>
            <a:r>
              <a:rPr lang="en-GB" sz="1600" dirty="0"/>
              <a:t>223.1.2.6 is not OK since network address</a:t>
            </a:r>
          </a:p>
          <a:p>
            <a:pPr marL="130175" indent="0">
              <a:buNone/>
            </a:pPr>
            <a:r>
              <a:rPr lang="en-GB" sz="1600" dirty="0"/>
              <a:t>223.1.2 does not match 223.1.3</a:t>
            </a:r>
          </a:p>
          <a:p>
            <a:endParaRPr lang="en-GB" sz="1900"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4.3-05c</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55</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15849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56</a:t>
            </a:fld>
            <a:endParaRPr lang="en-US" dirty="0"/>
          </a:p>
        </p:txBody>
      </p:sp>
    </p:spTree>
    <p:extLst>
      <p:ext uri="{BB962C8B-B14F-4D97-AF65-F5344CB8AC3E}">
        <p14:creationId xmlns:p14="http://schemas.microsoft.com/office/powerpoint/2010/main" val="645643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11096157" cy="2677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That’s actually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two</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questions: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within its network (host part of address)?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for itself (network part of address)</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2" name="Rectangle 1">
            <a:extLst>
              <a:ext uri="{FF2B5EF4-FFF2-40B4-BE49-F238E27FC236}">
                <a16:creationId xmlns:a16="http://schemas.microsoft.com/office/drawing/2014/main" id="{30BA2288-FC78-F84B-AA24-40801EC93568}"/>
              </a:ext>
            </a:extLst>
          </p:cNvPr>
          <p:cNvSpPr/>
          <p:nvPr/>
        </p:nvSpPr>
        <p:spPr>
          <a:xfrm>
            <a:off x="1104900" y="4234164"/>
            <a:ext cx="10533088"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How does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a:t>
            </a: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hard-coded by sysadmin in config file (e.g.,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/etc/rc.config in UNIX)</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DHCP: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ynamic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ost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C</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onfiguration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rotocol: dynamically get address from as server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“plug-and-play”</a:t>
            </a:r>
          </a:p>
        </p:txBody>
      </p:sp>
      <p:sp>
        <p:nvSpPr>
          <p:cNvPr id="5" name="Slide Number Placeholder 3">
            <a:extLst>
              <a:ext uri="{FF2B5EF4-FFF2-40B4-BE49-F238E27FC236}">
                <a16:creationId xmlns:a16="http://schemas.microsoft.com/office/drawing/2014/main" id="{9084C300-711D-1C4E-A81B-733D1F5A7E6A}"/>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57</a:t>
            </a:fld>
            <a:endParaRPr lang="en-US" dirty="0"/>
          </a:p>
        </p:txBody>
      </p:sp>
      <p:sp>
        <p:nvSpPr>
          <p:cNvPr id="4" name="TextBox 3">
            <a:extLst>
              <a:ext uri="{FF2B5EF4-FFF2-40B4-BE49-F238E27FC236}">
                <a16:creationId xmlns:a16="http://schemas.microsoft.com/office/drawing/2014/main" id="{BDB063F0-7CAF-6A8B-B910-E7C3CFB60B7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3632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Dynamic Host Configuration Protocol</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95974" y="1369673"/>
            <a:ext cx="11096157" cy="231790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goal: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dynamically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obtains IP address from network server when it “joins” network</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can renew its lease on address in use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allows reuse of addresses (only hold address while connected/</a:t>
            </a:r>
            <a:r>
              <a:rPr kumimoji="0" lang="en-US" altLang="ja-JP"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on)</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support for mobile users who join/leave network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5" name="Rectangle 3">
            <a:extLst>
              <a:ext uri="{FF2B5EF4-FFF2-40B4-BE49-F238E27FC236}">
                <a16:creationId xmlns:a16="http://schemas.microsoft.com/office/drawing/2014/main" id="{A1A4878C-1BFB-0D4A-B7ED-0141B1F98B2A}"/>
              </a:ext>
            </a:extLst>
          </p:cNvPr>
          <p:cNvSpPr txBox="1">
            <a:spLocks noChangeArrowheads="1"/>
          </p:cNvSpPr>
          <p:nvPr/>
        </p:nvSpPr>
        <p:spPr>
          <a:xfrm>
            <a:off x="869430" y="3920499"/>
            <a:ext cx="11096157" cy="234538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DHCP overview:</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broadcasts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discover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responds with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offer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requests IP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request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msg</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sends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ack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 name="Slide Number Placeholder 3">
            <a:extLst>
              <a:ext uri="{FF2B5EF4-FFF2-40B4-BE49-F238E27FC236}">
                <a16:creationId xmlns:a16="http://schemas.microsoft.com/office/drawing/2014/main" id="{656901C4-5463-CC4D-A8BA-E1B660D5615D}"/>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58</a:t>
            </a:fld>
            <a:endParaRPr lang="en-US" dirty="0"/>
          </a:p>
        </p:txBody>
      </p:sp>
      <p:sp>
        <p:nvSpPr>
          <p:cNvPr id="2" name="TextBox 1">
            <a:extLst>
              <a:ext uri="{FF2B5EF4-FFF2-40B4-BE49-F238E27FC236}">
                <a16:creationId xmlns:a16="http://schemas.microsoft.com/office/drawing/2014/main" id="{C469D221-E56C-7970-FE7D-467ACE09E310}"/>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128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1BC1E5-A330-7B5B-1237-7BC29B2F3DF5}"/>
              </a:ext>
            </a:extLst>
          </p:cNvPr>
          <p:cNvSpPr>
            <a:spLocks noGrp="1"/>
          </p:cNvSpPr>
          <p:nvPr>
            <p:ph idx="1"/>
          </p:nvPr>
        </p:nvSpPr>
        <p:spPr/>
        <p:txBody>
          <a:bodyPr>
            <a:normAutofit/>
          </a:bodyPr>
          <a:lstStyle/>
          <a:p>
            <a:r>
              <a:rPr lang="en-GB" dirty="0"/>
              <a:t>4.3-06. Plug-and-play. What is meant by saying that DHCP is a "plug and play" protocol?</a:t>
            </a:r>
          </a:p>
          <a:p>
            <a:r>
              <a:rPr lang="en-GB" dirty="0"/>
              <a:t>The host needs to “plug” (by wire or wirelessly) into the local network in order to access (“play” in) the Internet	</a:t>
            </a:r>
          </a:p>
          <a:p>
            <a:r>
              <a:rPr lang="en-GB" dirty="0"/>
              <a:t>No manual configuration is needed for the host to join the network., (Correct answer) </a:t>
            </a:r>
          </a:p>
          <a:p>
            <a:r>
              <a:rPr lang="en-GB" dirty="0"/>
              <a:t>The network provides an Ethernet jack for a host’s Ethernet adapter., (Incorrect answer)</a:t>
            </a:r>
            <a:endParaRPr lang="en-SE" dirty="0"/>
          </a:p>
        </p:txBody>
      </p:sp>
      <p:sp>
        <p:nvSpPr>
          <p:cNvPr id="3" name="Title 2">
            <a:extLst>
              <a:ext uri="{FF2B5EF4-FFF2-40B4-BE49-F238E27FC236}">
                <a16:creationId xmlns:a16="http://schemas.microsoft.com/office/drawing/2014/main" id="{6F4D50AB-F570-2ED7-DBA3-CBDDE4D146C7}"/>
              </a:ext>
            </a:extLst>
          </p:cNvPr>
          <p:cNvSpPr>
            <a:spLocks noGrp="1"/>
          </p:cNvSpPr>
          <p:nvPr>
            <p:ph type="title"/>
          </p:nvPr>
        </p:nvSpPr>
        <p:spPr/>
        <p:txBody>
          <a:bodyPr/>
          <a:lstStyle/>
          <a:p>
            <a:r>
              <a:rPr lang="en-GB" dirty="0"/>
              <a:t>Question 4.3-06</a:t>
            </a:r>
            <a:endParaRPr lang="en-SE" dirty="0"/>
          </a:p>
        </p:txBody>
      </p:sp>
      <p:sp>
        <p:nvSpPr>
          <p:cNvPr id="4" name="Slide Number Placeholder 3">
            <a:extLst>
              <a:ext uri="{FF2B5EF4-FFF2-40B4-BE49-F238E27FC236}">
                <a16:creationId xmlns:a16="http://schemas.microsoft.com/office/drawing/2014/main" id="{943F69DF-4779-36E5-2805-F08C5AA9E61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59</a:t>
            </a:fld>
            <a:endParaRPr lang="en-US" dirty="0"/>
          </a:p>
        </p:txBody>
      </p:sp>
    </p:spTree>
    <p:extLst>
      <p:ext uri="{BB962C8B-B14F-4D97-AF65-F5344CB8AC3E}">
        <p14:creationId xmlns:p14="http://schemas.microsoft.com/office/powerpoint/2010/main" val="107953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58" name="Rectangle 4">
            <a:extLst>
              <a:ext uri="{FF2B5EF4-FFF2-40B4-BE49-F238E27FC236}">
                <a16:creationId xmlns:a16="http://schemas.microsoft.com/office/drawing/2014/main" id="{AC2D03E9-7C61-0A43-A247-276B596B9942}"/>
              </a:ext>
            </a:extLst>
          </p:cNvPr>
          <p:cNvSpPr txBox="1">
            <a:spLocks noChangeArrowheads="1"/>
          </p:cNvSpPr>
          <p:nvPr/>
        </p:nvSpPr>
        <p:spPr>
          <a:xfrm>
            <a:off x="1621934" y="4604492"/>
            <a:ext cx="3810000" cy="183959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5275" algn="l" defTabSz="914400" rtl="0" eaLnBrk="1" fontAlgn="auto" latinLnBrk="0" hangingPunct="1">
              <a:lnSpc>
                <a:spcPct val="90000"/>
              </a:lnSpc>
              <a:spcBef>
                <a:spcPts val="6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mn-ea"/>
                <a:cs typeface="+mn-cs"/>
              </a:rPr>
              <a:t>proc</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nodal processing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 bit errors</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determine output link</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typically &lt; microsecs</a:t>
            </a:r>
          </a:p>
        </p:txBody>
      </p:sp>
      <p:sp>
        <p:nvSpPr>
          <p:cNvPr id="75" name="Rectangle 58">
            <a:extLst>
              <a:ext uri="{FF2B5EF4-FFF2-40B4-BE49-F238E27FC236}">
                <a16:creationId xmlns:a16="http://schemas.microsoft.com/office/drawing/2014/main" id="{9033E5DB-6EA3-CE4C-B1A8-C9C804BDCB3F}"/>
              </a:ext>
            </a:extLst>
          </p:cNvPr>
          <p:cNvSpPr>
            <a:spLocks noChangeArrowheads="1"/>
          </p:cNvSpPr>
          <p:nvPr/>
        </p:nvSpPr>
        <p:spPr bwMode="auto">
          <a:xfrm>
            <a:off x="6212541" y="4536106"/>
            <a:ext cx="5054724" cy="1394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4488" marR="0" lvl="0" indent="-344488" algn="l" defTabSz="914400" rtl="0" eaLnBrk="1" fontAlgn="auto" latinLnBrk="0" hangingPunct="1">
              <a:lnSpc>
                <a:spcPct val="90000"/>
              </a:lnSpc>
              <a:spcBef>
                <a:spcPts val="600"/>
              </a:spcBef>
              <a:spcAft>
                <a:spcPts val="0"/>
              </a:spcAft>
              <a:buClr>
                <a:srgbClr val="3333CC"/>
              </a:buClr>
              <a:buSzPct val="85000"/>
              <a:buFont typeface="Wingdings" charset="0"/>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ＭＳ Ｐゴシック" charset="0"/>
              </a:rPr>
              <a: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queue</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queueing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time waiting at output link for transmission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depends on congestion level of router</a:t>
            </a:r>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1" name="Slide Number Placeholder 5">
            <a:extLst>
              <a:ext uri="{FF2B5EF4-FFF2-40B4-BE49-F238E27FC236}">
                <a16:creationId xmlns:a16="http://schemas.microsoft.com/office/drawing/2014/main" id="{B70D46B2-DA48-BC41-88EB-9A7ADF18AE56}"/>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6" name="TextBox 5">
            <a:extLst>
              <a:ext uri="{FF2B5EF4-FFF2-40B4-BE49-F238E27FC236}">
                <a16:creationId xmlns:a16="http://schemas.microsoft.com/office/drawing/2014/main" id="{A72B08BF-BBAE-F79A-9D32-29A47B1A6CC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534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initial motivation: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32-bit IPv4 address space would be completely allocated  </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additional motivation: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speed processing/forwarding: 40-byte fixed length header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enable different network-layer treatment of “flows”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motivation</a:t>
            </a:r>
          </a:p>
        </p:txBody>
      </p:sp>
      <p:sp>
        <p:nvSpPr>
          <p:cNvPr id="4" name="Slide Number Placeholder 3">
            <a:extLst>
              <a:ext uri="{FF2B5EF4-FFF2-40B4-BE49-F238E27FC236}">
                <a16:creationId xmlns:a16="http://schemas.microsoft.com/office/drawing/2014/main" id="{3DCBCA91-367F-144D-81CF-EC6DDC4A71F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60</a:t>
            </a:fld>
            <a:endParaRPr lang="en-US" dirty="0"/>
          </a:p>
        </p:txBody>
      </p:sp>
      <p:sp>
        <p:nvSpPr>
          <p:cNvPr id="2" name="TextBox 1">
            <a:extLst>
              <a:ext uri="{FF2B5EF4-FFF2-40B4-BE49-F238E27FC236}">
                <a16:creationId xmlns:a16="http://schemas.microsoft.com/office/drawing/2014/main" id="{7A2EA117-51D0-5139-6CAA-A4C7925735AE}"/>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81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1">
                                            <p:txEl>
                                              <p:pRg st="3" end="3"/>
                                            </p:txEl>
                                          </p:spTgt>
                                        </p:tgtEl>
                                        <p:attrNameLst>
                                          <p:attrName>style.visibility</p:attrName>
                                        </p:attrNameLst>
                                      </p:cBhvr>
                                      <p:to>
                                        <p:strVal val="visible"/>
                                      </p:to>
                                    </p:set>
                                    <p:animEffect transition="in" filter="dissolve">
                                      <p:cBhvr>
                                        <p:cTn id="20" dur="5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 bits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78" y="2943"/>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payload 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(variable length,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typically a TCP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 to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options (if any)</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 protocol version number</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length(bytes)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 layer protocol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TCP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58" y="1652352"/>
            <a:ext cx="2322512" cy="641350"/>
            <a:chOff x="4235" y="852"/>
            <a:chExt cx="1463" cy="404"/>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total datagram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 service:</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diffserv (0:5)</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ECN (6:7)</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09" y="2273066"/>
            <a:ext cx="4110038" cy="646113"/>
            <a:chOff x="3119" y="1243"/>
            <a:chExt cx="2589" cy="40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TTL: remaining  max hops</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23045" cy="2083632"/>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TCP</a:t>
              </a:r>
            </a:p>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IP</a:t>
              </a:r>
            </a:p>
            <a:p>
              <a:pPr marL="342900" marR="0" lvl="0" indent="-223838" algn="l" defTabSz="914400" rtl="0" eaLnBrk="0" fontAlgn="base" latinLnBrk="0" hangingPunct="0">
                <a:lnSpc>
                  <a:spcPct val="9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646113"/>
            <a:chOff x="7719934" y="4348085"/>
            <a:chExt cx="3971903" cy="646113"/>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739650" y="3384606"/>
            <a:ext cx="3971903" cy="369332"/>
            <a:chOff x="7719934" y="4348085"/>
            <a:chExt cx="3971903" cy="369332"/>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721569" y="3862471"/>
            <a:ext cx="4181130" cy="369332"/>
            <a:chOff x="7719934" y="4348085"/>
            <a:chExt cx="4181130" cy="369332"/>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737066" y="2920899"/>
            <a:ext cx="3971903" cy="369332"/>
            <a:chOff x="7719934" y="4348085"/>
            <a:chExt cx="3971903" cy="369332"/>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948060" y="1758043"/>
            <a:ext cx="2808718" cy="4833257"/>
            <a:chOff x="9209324" y="1834243"/>
            <a:chExt cx="2808718"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29"/>
              <a:ext cx="2808718"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p>
          </p:txBody>
        </p:sp>
      </p:grpSp>
      <p:sp>
        <p:nvSpPr>
          <p:cNvPr id="79" name="Slide Number Placeholder 3">
            <a:extLst>
              <a:ext uri="{FF2B5EF4-FFF2-40B4-BE49-F238E27FC236}">
                <a16:creationId xmlns:a16="http://schemas.microsoft.com/office/drawing/2014/main" id="{4475E451-EA6C-E04C-BC05-BA34B2ECE74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61</a:t>
            </a:fld>
            <a:endParaRPr lang="en-US" dirty="0"/>
          </a:p>
        </p:txBody>
      </p:sp>
    </p:spTree>
    <p:extLst>
      <p:ext uri="{BB962C8B-B14F-4D97-AF65-F5344CB8AC3E}">
        <p14:creationId xmlns:p14="http://schemas.microsoft.com/office/powerpoint/2010/main" val="39961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datagram format</a:t>
            </a:r>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3731801" y="2152167"/>
            <a:ext cx="4748212" cy="2817812"/>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3733388" y="2461729"/>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384263" y="216169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073238" y="215851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6000338" y="245696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7146513" y="246014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3720688" y="3982554"/>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3738151" y="3342792"/>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3723863" y="2760179"/>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234225" y="4260919"/>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4968463" y="3385654"/>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133563" y="2779229"/>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source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217576" y="2426804"/>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98751" y="2434742"/>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7254463" y="2420454"/>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6124163" y="2126767"/>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503326" y="211247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pri</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3796888" y="212041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3696324" y="1921565"/>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55286" y="1731065"/>
            <a:ext cx="864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9026" y="1902722"/>
            <a:ext cx="4399722" cy="1089529"/>
            <a:chOff x="159026" y="1902722"/>
            <a:chExt cx="4399722" cy="1089529"/>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priority: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480852" y="1426988"/>
            <a:ext cx="4499112" cy="1421928"/>
            <a:chOff x="7480852" y="1426988"/>
            <a:chExt cx="4499112" cy="1421928"/>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flow label: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datagrams in same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(concept of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0" y="2970865"/>
            <a:ext cx="4028661" cy="757130"/>
            <a:chOff x="0" y="2970865"/>
            <a:chExt cx="4028661" cy="757130"/>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128-bit </a:t>
              </a: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IPv6 addresses</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1192696" y="5022574"/>
            <a:ext cx="897172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What’s missing (compared with IPv4): </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checksum (to speed processing at routers)</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fragmentation/reassembly</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options (available as upper-layer, next-header protocol at router)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Slide Number Placeholder 3">
            <a:extLst>
              <a:ext uri="{FF2B5EF4-FFF2-40B4-BE49-F238E27FC236}">
                <a16:creationId xmlns:a16="http://schemas.microsoft.com/office/drawing/2014/main" id="{FECA57F1-CDA6-B74D-8BAA-F8802916451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62</a:t>
            </a:fld>
            <a:endParaRPr lang="en-US" dirty="0"/>
          </a:p>
        </p:txBody>
      </p:sp>
      <p:sp>
        <p:nvSpPr>
          <p:cNvPr id="2" name="TextBox 1">
            <a:extLst>
              <a:ext uri="{FF2B5EF4-FFF2-40B4-BE49-F238E27FC236}">
                <a16:creationId xmlns:a16="http://schemas.microsoft.com/office/drawing/2014/main" id="{A4DF7EB3-BD54-075E-A601-0042A06B99E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281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C7FA2-7709-EB5B-8D8E-3FC3CF192C89}"/>
              </a:ext>
            </a:extLst>
          </p:cNvPr>
          <p:cNvSpPr>
            <a:spLocks noGrp="1"/>
          </p:cNvSpPr>
          <p:nvPr>
            <p:ph idx="1"/>
          </p:nvPr>
        </p:nvSpPr>
        <p:spPr/>
        <p:txBody>
          <a:bodyPr>
            <a:normAutofit fontScale="92500" lnSpcReduction="20000"/>
          </a:bodyPr>
          <a:lstStyle/>
          <a:p>
            <a:r>
              <a:rPr lang="en-GB" b="1" i="0" dirty="0">
                <a:solidFill>
                  <a:srgbClr val="2D3B45"/>
                </a:solidFill>
                <a:effectLst/>
                <a:latin typeface="Lato Extended"/>
              </a:rPr>
              <a:t>4.3-08. IPv4 versus IPv6. </a:t>
            </a:r>
            <a:r>
              <a:rPr lang="en-GB" b="0" i="0" dirty="0">
                <a:solidFill>
                  <a:srgbClr val="2D3B45"/>
                </a:solidFill>
                <a:effectLst/>
                <a:latin typeface="Lato Extended"/>
              </a:rPr>
              <a:t> Which of the following fields occur </a:t>
            </a:r>
            <a:r>
              <a:rPr lang="en-GB" b="1" i="1" dirty="0">
                <a:solidFill>
                  <a:srgbClr val="2D3B45"/>
                </a:solidFill>
                <a:effectLst/>
                <a:latin typeface="Lato Extended"/>
              </a:rPr>
              <a:t>ONLY</a:t>
            </a:r>
            <a:r>
              <a:rPr lang="en-GB" b="0" i="0" dirty="0">
                <a:solidFill>
                  <a:srgbClr val="2D3B45"/>
                </a:solidFill>
                <a:effectLst/>
                <a:latin typeface="Lato Extended"/>
              </a:rPr>
              <a:t> in the IPv6 datagram header (i.e., appear in the IPv6 header but not in the IPv4 header)?  Check all that apply.</a:t>
            </a:r>
          </a:p>
          <a:p>
            <a:r>
              <a:rPr lang="en-GB" dirty="0"/>
              <a:t>Correct: 128-bit source and destination IP addresses.</a:t>
            </a:r>
          </a:p>
          <a:p>
            <a:r>
              <a:rPr lang="en-GB" dirty="0"/>
              <a:t>The IP version number field.</a:t>
            </a:r>
          </a:p>
          <a:p>
            <a:r>
              <a:rPr lang="en-GB" dirty="0"/>
              <a:t>The time-to-live (or hop limit) field.</a:t>
            </a:r>
          </a:p>
          <a:p>
            <a:r>
              <a:rPr lang="en-GB" dirty="0"/>
              <a:t>The header checksum field.</a:t>
            </a:r>
          </a:p>
          <a:p>
            <a:r>
              <a:rPr lang="en-GB" dirty="0"/>
              <a:t>Correct: The flow label field.</a:t>
            </a:r>
          </a:p>
          <a:p>
            <a:r>
              <a:rPr lang="en-GB" dirty="0"/>
              <a:t>The header length field.</a:t>
            </a:r>
          </a:p>
          <a:p>
            <a:r>
              <a:rPr lang="en-GB" dirty="0"/>
              <a:t>The options field.</a:t>
            </a:r>
          </a:p>
          <a:p>
            <a:r>
              <a:rPr lang="en-GB" dirty="0"/>
              <a:t>The upper layer protocol (or next header) field.</a:t>
            </a:r>
            <a:endParaRPr lang="en-SE" dirty="0"/>
          </a:p>
        </p:txBody>
      </p:sp>
      <p:sp>
        <p:nvSpPr>
          <p:cNvPr id="3" name="Title 2">
            <a:extLst>
              <a:ext uri="{FF2B5EF4-FFF2-40B4-BE49-F238E27FC236}">
                <a16:creationId xmlns:a16="http://schemas.microsoft.com/office/drawing/2014/main" id="{65AE82DE-C0B1-3AE7-C09A-17524273B91B}"/>
              </a:ext>
            </a:extLst>
          </p:cNvPr>
          <p:cNvSpPr>
            <a:spLocks noGrp="1"/>
          </p:cNvSpPr>
          <p:nvPr>
            <p:ph type="title"/>
          </p:nvPr>
        </p:nvSpPr>
        <p:spPr/>
        <p:txBody>
          <a:bodyPr/>
          <a:lstStyle/>
          <a:p>
            <a:r>
              <a:rPr lang="en-GB" dirty="0"/>
              <a:t>Question 4.3-08</a:t>
            </a:r>
            <a:endParaRPr lang="en-SE" dirty="0"/>
          </a:p>
        </p:txBody>
      </p:sp>
      <p:sp>
        <p:nvSpPr>
          <p:cNvPr id="4" name="Slide Number Placeholder 3">
            <a:extLst>
              <a:ext uri="{FF2B5EF4-FFF2-40B4-BE49-F238E27FC236}">
                <a16:creationId xmlns:a16="http://schemas.microsoft.com/office/drawing/2014/main" id="{AF73D663-64B3-0F93-7890-B653BA1D099A}"/>
              </a:ext>
            </a:extLst>
          </p:cNvPr>
          <p:cNvSpPr>
            <a:spLocks noGrp="1"/>
          </p:cNvSpPr>
          <p:nvPr>
            <p:ph type="sldNum" sz="quarter" idx="4"/>
          </p:nvPr>
        </p:nvSpPr>
        <p:spPr/>
        <p:txBody>
          <a:bodyPr/>
          <a:lstStyle/>
          <a:p>
            <a:r>
              <a:rPr lang="en-US"/>
              <a:t>Introduction: 1-</a:t>
            </a:r>
            <a:fld id="{C4204591-24BD-A542-B9D5-F8D8A88D2FEE}" type="slidenum">
              <a:rPr lang="en-US" smtClean="0"/>
              <a:pPr/>
              <a:t>63</a:t>
            </a:fld>
            <a:endParaRPr lang="en-US" dirty="0"/>
          </a:p>
        </p:txBody>
      </p:sp>
    </p:spTree>
    <p:extLst>
      <p:ext uri="{BB962C8B-B14F-4D97-AF65-F5344CB8AC3E}">
        <p14:creationId xmlns:p14="http://schemas.microsoft.com/office/powerpoint/2010/main" val="17397962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64</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7E1688-2EB6-6A93-861D-49E3A6BC382D}"/>
              </a:ext>
            </a:extLst>
          </p:cNvPr>
          <p:cNvSpPr>
            <a:spLocks noGrp="1"/>
          </p:cNvSpPr>
          <p:nvPr>
            <p:ph idx="1"/>
          </p:nvPr>
        </p:nvSpPr>
        <p:spPr/>
        <p:txBody>
          <a:bodyPr>
            <a:normAutofit fontScale="77500" lnSpcReduction="20000"/>
          </a:bodyPr>
          <a:lstStyle/>
          <a:p>
            <a:r>
              <a:rPr lang="en-GB" b="1" i="0" dirty="0">
                <a:solidFill>
                  <a:srgbClr val="2D3B45"/>
                </a:solidFill>
                <a:effectLst/>
                <a:latin typeface="Lato Extended"/>
              </a:rPr>
              <a:t>4.3.10. Network Address Translation (NAT).</a:t>
            </a:r>
            <a:r>
              <a:rPr lang="en-GB" b="0" i="0" dirty="0">
                <a:solidFill>
                  <a:srgbClr val="2D3B45"/>
                </a:solidFill>
                <a:effectLst/>
                <a:latin typeface="Lato Extended"/>
              </a:rPr>
              <a:t>  Which one of the following operations is </a:t>
            </a:r>
            <a:r>
              <a:rPr lang="en-GB" b="0" i="1" dirty="0">
                <a:solidFill>
                  <a:srgbClr val="ED1C24"/>
                </a:solidFill>
                <a:effectLst/>
                <a:latin typeface="Lato Extended"/>
              </a:rPr>
              <a:t>not</a:t>
            </a:r>
            <a:r>
              <a:rPr lang="en-GB" b="0" i="0" dirty="0">
                <a:solidFill>
                  <a:srgbClr val="2D3B45"/>
                </a:solidFill>
                <a:effectLst/>
                <a:latin typeface="Lato Extended"/>
              </a:rPr>
              <a:t> performed by NAT.?</a:t>
            </a:r>
          </a:p>
          <a:p>
            <a:pPr algn="l"/>
            <a:r>
              <a:rPr lang="en-GB" b="0" i="0" dirty="0">
                <a:solidFill>
                  <a:srgbClr val="2D3B45"/>
                </a:solidFill>
                <a:effectLst/>
                <a:latin typeface="Lato Extended"/>
              </a:rPr>
              <a:t>A Generating ACKs back to the TCP sender and then taking responsibility for reliably delivery the segment to its destination, possibly using a non-TCP reliable data transfer protocol.</a:t>
            </a:r>
          </a:p>
          <a:p>
            <a:pPr algn="l"/>
            <a:r>
              <a:rPr lang="en-GB" b="0" i="0" dirty="0">
                <a:solidFill>
                  <a:srgbClr val="2D3B45"/>
                </a:solidFill>
                <a:effectLst/>
                <a:latin typeface="Lato Extended"/>
              </a:rPr>
              <a:t>B On an outgoing datagram, changing the transport-layer port number of the transport-layer segment inside a datagram received from the LAN side of the NAT.</a:t>
            </a:r>
          </a:p>
          <a:p>
            <a:pPr algn="l"/>
            <a:r>
              <a:rPr lang="en-GB" b="0" i="0" dirty="0">
                <a:solidFill>
                  <a:srgbClr val="2D3B45"/>
                </a:solidFill>
                <a:effectLst/>
                <a:latin typeface="Lato Extended"/>
              </a:rPr>
              <a:t>C On an incoming datagram from the public Internet side of a NAT, changing the destination IP address of a datagram to a new destination IP address that is looked up in the NAT table, and (possibly after other actions), sending that IP datagram on to the LAN side of the NAT.</a:t>
            </a:r>
          </a:p>
          <a:p>
            <a:pPr algn="l"/>
            <a:r>
              <a:rPr lang="en-GB" b="0" i="0" dirty="0">
                <a:solidFill>
                  <a:srgbClr val="2D3B45"/>
                </a:solidFill>
                <a:effectLst/>
                <a:latin typeface="Lato Extended"/>
              </a:rPr>
              <a:t>D On an outgoing datagram, changing the source IP address of a datagram received from the LAN side of the NAT</a:t>
            </a:r>
          </a:p>
          <a:p>
            <a:pPr algn="l"/>
            <a:r>
              <a:rPr lang="en-GB" dirty="0">
                <a:solidFill>
                  <a:srgbClr val="2D3B45"/>
                </a:solidFill>
                <a:latin typeface="Lato Extended"/>
              </a:rPr>
              <a:t>ANS: A</a:t>
            </a:r>
            <a:endParaRPr lang="en-SE" dirty="0"/>
          </a:p>
        </p:txBody>
      </p:sp>
      <p:sp>
        <p:nvSpPr>
          <p:cNvPr id="3" name="Title 2">
            <a:extLst>
              <a:ext uri="{FF2B5EF4-FFF2-40B4-BE49-F238E27FC236}">
                <a16:creationId xmlns:a16="http://schemas.microsoft.com/office/drawing/2014/main" id="{557F9D53-8B5C-8793-E486-B24A2E5623DC}"/>
              </a:ext>
            </a:extLst>
          </p:cNvPr>
          <p:cNvSpPr>
            <a:spLocks noGrp="1"/>
          </p:cNvSpPr>
          <p:nvPr>
            <p:ph type="title"/>
          </p:nvPr>
        </p:nvSpPr>
        <p:spPr/>
        <p:txBody>
          <a:bodyPr/>
          <a:lstStyle/>
          <a:p>
            <a:r>
              <a:rPr lang="en-GB" dirty="0"/>
              <a:t>Question 4.3.10</a:t>
            </a:r>
            <a:endParaRPr lang="en-SE" dirty="0"/>
          </a:p>
        </p:txBody>
      </p:sp>
      <p:sp>
        <p:nvSpPr>
          <p:cNvPr id="4" name="Slide Number Placeholder 3">
            <a:extLst>
              <a:ext uri="{FF2B5EF4-FFF2-40B4-BE49-F238E27FC236}">
                <a16:creationId xmlns:a16="http://schemas.microsoft.com/office/drawing/2014/main" id="{0DCB195C-3C8F-C629-BC06-75B7BF16B605}"/>
              </a:ext>
            </a:extLst>
          </p:cNvPr>
          <p:cNvSpPr>
            <a:spLocks noGrp="1"/>
          </p:cNvSpPr>
          <p:nvPr>
            <p:ph type="sldNum" sz="quarter" idx="4"/>
          </p:nvPr>
        </p:nvSpPr>
        <p:spPr/>
        <p:txBody>
          <a:bodyPr/>
          <a:lstStyle/>
          <a:p>
            <a:r>
              <a:rPr lang="en-US"/>
              <a:t>Introduction: 1-</a:t>
            </a:r>
            <a:fld id="{C4204591-24BD-A542-B9D5-F8D8A88D2FEE}" type="slidenum">
              <a:rPr lang="en-US" smtClean="0"/>
              <a:pPr/>
              <a:t>65</a:t>
            </a:fld>
            <a:endParaRPr lang="en-US" dirty="0"/>
          </a:p>
        </p:txBody>
      </p:sp>
    </p:spTree>
    <p:extLst>
      <p:ext uri="{BB962C8B-B14F-4D97-AF65-F5344CB8AC3E}">
        <p14:creationId xmlns:p14="http://schemas.microsoft.com/office/powerpoint/2010/main" val="41139485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26467"/>
            <a:ext cx="10515600" cy="515585"/>
          </a:xfrm>
        </p:spPr>
        <p:txBody>
          <a:bodyPr>
            <a:normAutofit/>
          </a:bodyPr>
          <a:lstStyle/>
          <a:p>
            <a:pPr>
              <a:buClr>
                <a:srgbClr val="000090"/>
              </a:buClr>
              <a:buSzPct val="100000"/>
            </a:pPr>
            <a:r>
              <a:rPr lang="en-US" altLang="en-US" dirty="0">
                <a:solidFill>
                  <a:srgbClr val="C00000"/>
                </a:solidFill>
                <a:latin typeface="Calibri" panose="020F0502020204030204" pitchFamily="34" charset="0"/>
              </a:rPr>
              <a:t>match+action: </a:t>
            </a:r>
            <a:r>
              <a:rPr lang="en-US" altLang="en-US" dirty="0">
                <a:latin typeface="Calibri" panose="020F0502020204030204" pitchFamily="34" charset="0"/>
              </a:rPr>
              <a:t>abstraction</a:t>
            </a:r>
            <a:r>
              <a:rPr lang="en-US" altLang="en-US" dirty="0">
                <a:solidFill>
                  <a:srgbClr val="C00000"/>
                </a:solidFill>
                <a:latin typeface="Calibri" panose="020F0502020204030204" pitchFamily="34" charset="0"/>
              </a:rPr>
              <a:t> </a:t>
            </a:r>
            <a:r>
              <a:rPr lang="en-US" altLang="en-US" dirty="0">
                <a:latin typeface="Calibri" panose="020F0502020204030204" pitchFamily="34" charset="0"/>
              </a:rPr>
              <a:t>unifies different kinds of devices</a:t>
            </a:r>
            <a:endParaRPr lang="en-US" altLang="en-US" dirty="0"/>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OpenFlow abstraction</a:t>
            </a:r>
          </a:p>
        </p:txBody>
      </p:sp>
      <p:sp>
        <p:nvSpPr>
          <p:cNvPr id="34" name="Content Placeholder 2">
            <a:extLst>
              <a:ext uri="{FF2B5EF4-FFF2-40B4-BE49-F238E27FC236}">
                <a16:creationId xmlns:a16="http://schemas.microsoft.com/office/drawing/2014/main" id="{BCD4464B-013F-784B-B542-C675A1CF87D0}"/>
              </a:ext>
            </a:extLst>
          </p:cNvPr>
          <p:cNvSpPr txBox="1">
            <a:spLocks/>
          </p:cNvSpPr>
          <p:nvPr/>
        </p:nvSpPr>
        <p:spPr>
          <a:xfrm>
            <a:off x="1447800" y="2185507"/>
            <a:ext cx="4489173" cy="393699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Router</a:t>
            </a:r>
          </a:p>
          <a:p>
            <a:pPr marL="677863" marR="0" lvl="1" indent="-215900" algn="l" defTabSz="914400" rtl="0" eaLnBrk="1" fontAlgn="auto" latinLnBrk="0" hangingPunct="1">
              <a:lnSpc>
                <a:spcPct val="90000"/>
              </a:lnSpc>
              <a:spcBef>
                <a:spcPts val="0"/>
              </a:spcBef>
              <a:spcAft>
                <a:spcPts val="0"/>
              </a:spcAft>
              <a:buClr>
                <a:srgbClr val="000090"/>
              </a:buClr>
              <a:buSzPct val="101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longest destination IP prefix</a:t>
            </a:r>
          </a:p>
          <a:p>
            <a:pPr marL="677863" marR="0" lvl="1" indent="-215900" algn="l" defTabSz="914400" rtl="0" eaLnBrk="1" fontAlgn="auto" latinLnBrk="0" hangingPunct="1">
              <a:lnSpc>
                <a:spcPct val="90000"/>
              </a:lnSpc>
              <a:spcBef>
                <a:spcPts val="0"/>
              </a:spcBef>
              <a:spcAft>
                <a:spcPts val="0"/>
              </a:spcAft>
              <a:buClr>
                <a:srgbClr val="000090"/>
              </a:buClr>
              <a:buSzPct val="101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forward out a link</a:t>
            </a: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Switch</a:t>
            </a:r>
            <a:endParaRPr kumimoji="0" lang="en-US" sz="2800" b="0" i="0" u="none" strike="noStrike" kern="1200" cap="none" spc="0" normalizeH="0" baseline="0" noProof="0" dirty="0">
              <a:ln>
                <a:noFill/>
              </a:ln>
              <a:solidFill>
                <a:srgbClr val="C00000"/>
              </a:solidFill>
              <a:effectLst/>
              <a:uLnTx/>
              <a:uFillTx/>
              <a:latin typeface="Calibri" charset="0"/>
              <a:ea typeface="+mn-ea"/>
              <a:cs typeface="+mn-cs"/>
            </a:endParaRPr>
          </a:p>
          <a:p>
            <a:pPr marL="677863" marR="0" lvl="1" indent="-215900" algn="l" defTabSz="914400" rtl="0" eaLnBrk="1" fontAlgn="auto" latinLnBrk="0" hangingPunct="1">
              <a:lnSpc>
                <a:spcPct val="90000"/>
              </a:lnSpc>
              <a:spcBef>
                <a:spcPts val="0"/>
              </a:spcBef>
              <a:spcAft>
                <a:spcPts val="0"/>
              </a:spcAft>
              <a:buClr>
                <a:srgbClr val="000090"/>
              </a:buClr>
              <a:buSzPct val="100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destination MAC address</a:t>
            </a:r>
          </a:p>
          <a:p>
            <a:pPr marL="677863" marR="0" lvl="1" indent="-215900" algn="l" defTabSz="914400" rtl="0" eaLnBrk="1" fontAlgn="auto" latinLnBrk="0" hangingPunct="1">
              <a:lnSpc>
                <a:spcPct val="90000"/>
              </a:lnSpc>
              <a:spcBef>
                <a:spcPts val="0"/>
              </a:spcBef>
              <a:spcAft>
                <a:spcPts val="0"/>
              </a:spcAft>
              <a:buClr>
                <a:srgbClr val="000090"/>
              </a:buClr>
              <a:buSzPct val="100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forward or flood</a:t>
            </a:r>
          </a:p>
        </p:txBody>
      </p:sp>
      <p:sp>
        <p:nvSpPr>
          <p:cNvPr id="35" name="Content Placeholder 4">
            <a:extLst>
              <a:ext uri="{FF2B5EF4-FFF2-40B4-BE49-F238E27FC236}">
                <a16:creationId xmlns:a16="http://schemas.microsoft.com/office/drawing/2014/main" id="{667D824B-6CCF-664C-BE00-1958B9E23803}"/>
              </a:ext>
            </a:extLst>
          </p:cNvPr>
          <p:cNvSpPr txBox="1">
            <a:spLocks/>
          </p:cNvSpPr>
          <p:nvPr/>
        </p:nvSpPr>
        <p:spPr>
          <a:xfrm>
            <a:off x="6563139" y="2192892"/>
            <a:ext cx="4727714"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Firewall</a:t>
            </a:r>
          </a:p>
          <a:p>
            <a:pPr marL="508000" marR="0" lvl="1" indent="-219075"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 IP addresses and TCP/UDP port numbers</a:t>
            </a:r>
          </a:p>
          <a:p>
            <a:pPr marL="508000" marR="0" lvl="1" indent="-219075"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permit or deny </a:t>
            </a: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endParaRPr kumimoji="0" lang="en-US" sz="3200" b="0" i="0" u="none" strike="noStrike" kern="1200" cap="none" spc="0" normalizeH="0" baseline="0" noProof="0" dirty="0">
              <a:ln>
                <a:noFill/>
              </a:ln>
              <a:solidFill>
                <a:srgbClr val="C00000"/>
              </a:solidFill>
              <a:effectLst/>
              <a:uLnTx/>
              <a:uFillTx/>
              <a:latin typeface="Calibri" charset="0"/>
              <a:ea typeface="+mn-ea"/>
              <a:cs typeface="+mn-cs"/>
            </a:endParaRP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NAT</a:t>
            </a:r>
          </a:p>
          <a:p>
            <a:pPr marL="519113" marR="0" lvl="1" indent="-230188"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IP address and port</a:t>
            </a:r>
          </a:p>
          <a:p>
            <a:pPr marL="519113" marR="0" lvl="1" indent="-230188"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rewrite address and port</a:t>
            </a:r>
          </a:p>
          <a:p>
            <a:pPr marL="0" marR="0" lvl="0" indent="-222250" algn="l" defTabSz="914400" rtl="0" eaLnBrk="1" fontAlgn="auto" latinLnBrk="0" hangingPunct="1">
              <a:lnSpc>
                <a:spcPct val="90000"/>
              </a:lnSpc>
              <a:spcBef>
                <a:spcPts val="0"/>
              </a:spcBef>
              <a:spcAft>
                <a:spcPts val="0"/>
              </a:spcAft>
              <a:buClr>
                <a:srgbClr val="0000A3"/>
              </a:buClr>
              <a:buSzTx/>
              <a:buFont typeface="Wingdings" charset="0"/>
              <a:buChar char="§"/>
              <a:tabLst/>
              <a:defRPr/>
            </a:pPr>
            <a:endParaRPr kumimoji="0" lang="en-US" sz="3200" b="0" i="0" u="none" strike="noStrike" kern="1200" cap="none" spc="0" normalizeH="0" baseline="0" noProof="0" dirty="0">
              <a:ln>
                <a:noFill/>
              </a:ln>
              <a:solidFill>
                <a:prstClr val="black"/>
              </a:solidFill>
              <a:effectLst/>
              <a:uLnTx/>
              <a:uFillTx/>
              <a:latin typeface="Calibri" charset="0"/>
              <a:ea typeface="+mn-ea"/>
              <a:cs typeface="+mn-cs"/>
            </a:endParaRPr>
          </a:p>
        </p:txBody>
      </p:sp>
      <p:sp>
        <p:nvSpPr>
          <p:cNvPr id="6" name="Slide Number Placeholder 3">
            <a:extLst>
              <a:ext uri="{FF2B5EF4-FFF2-40B4-BE49-F238E27FC236}">
                <a16:creationId xmlns:a16="http://schemas.microsoft.com/office/drawing/2014/main" id="{0E1B560F-4B2A-0640-8667-837D2163E16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66</a:t>
            </a:fld>
            <a:endParaRPr lang="en-US" dirty="0"/>
          </a:p>
        </p:txBody>
      </p:sp>
      <p:sp>
        <p:nvSpPr>
          <p:cNvPr id="3" name="TextBox 2">
            <a:extLst>
              <a:ext uri="{FF2B5EF4-FFF2-40B4-BE49-F238E27FC236}">
                <a16:creationId xmlns:a16="http://schemas.microsoft.com/office/drawing/2014/main" id="{2BC0CF53-7B9D-6F35-9DA5-33440ED8D1B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790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199" y="279543"/>
            <a:ext cx="10847119" cy="894622"/>
          </a:xfrm>
        </p:spPr>
        <p:txBody>
          <a:bodyPr>
            <a:normAutofit/>
          </a:bodyPr>
          <a:lstStyle/>
          <a:p>
            <a:r>
              <a:rPr lang="en-US" altLang="en-US" sz="4800" b="0" dirty="0">
                <a:solidFill>
                  <a:srgbClr val="000099"/>
                </a:solidFill>
                <a:latin typeface="+mn-lt"/>
                <a:cs typeface="Arial" panose="020B0604020202020204" pitchFamily="34" charset="0"/>
              </a:rPr>
              <a:t>Generalized forwarding: summary</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64316" y="1301513"/>
            <a:ext cx="1125965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8925" marR="0" lvl="0" indent="-277813"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“match plus action”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abstraction: match bits in arriving packet header(s) in any layers, take action</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matching over many fields (link-, network-, transport-layer)</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local actions: drop, forward, modify, or send matched packet to controller</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“program” n</a:t>
            </a: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etwork-wide</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 behaviors</a:t>
            </a:r>
          </a:p>
          <a:p>
            <a:pPr marL="311150" marR="0" lvl="0" indent="-31115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simple form of “network programmability”</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programmable, per-packet “processing”</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historical roots: </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active networking</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today: </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more generalized programming: </a:t>
            </a:r>
          </a:p>
          <a:p>
            <a:pPr marL="622300" marR="0" lvl="1" indent="0" algn="l" defTabSz="914400" rtl="0" eaLnBrk="1" fontAlgn="auto" latinLnBrk="0" hangingPunct="1">
              <a:lnSpc>
                <a:spcPct val="100000"/>
              </a:lnSpc>
              <a:spcBef>
                <a:spcPts val="0"/>
              </a:spcBef>
              <a:spcAft>
                <a:spcPts val="0"/>
              </a:spcAft>
              <a:buClr>
                <a:srgbClr val="0013A3"/>
              </a:buClr>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    P4 (see p4.org).</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3">
            <a:extLst>
              <a:ext uri="{FF2B5EF4-FFF2-40B4-BE49-F238E27FC236}">
                <a16:creationId xmlns:a16="http://schemas.microsoft.com/office/drawing/2014/main" id="{05AB1965-5065-B84E-8CCA-46E83EFDBD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67</a:t>
            </a:fld>
            <a:endParaRPr lang="en-US" dirty="0"/>
          </a:p>
        </p:txBody>
      </p:sp>
      <p:sp>
        <p:nvSpPr>
          <p:cNvPr id="3" name="TextBox 2">
            <a:extLst>
              <a:ext uri="{FF2B5EF4-FFF2-40B4-BE49-F238E27FC236}">
                <a16:creationId xmlns:a16="http://schemas.microsoft.com/office/drawing/2014/main" id="{FF7FD95A-D19C-B62E-FF0E-1405519BFE3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1764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dissolve">
                                      <p:cBhvr>
                                        <p:cTn id="30" dur="500"/>
                                        <p:tgtEl>
                                          <p:spTgt spid="4">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dissolve">
                                      <p:cBhvr>
                                        <p:cTn id="3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B068E-3489-3C93-11C5-EA3EB06B9C66}"/>
              </a:ext>
            </a:extLst>
          </p:cNvPr>
          <p:cNvSpPr>
            <a:spLocks noGrp="1"/>
          </p:cNvSpPr>
          <p:nvPr>
            <p:ph idx="1"/>
          </p:nvPr>
        </p:nvSpPr>
        <p:spPr>
          <a:xfrm>
            <a:off x="838200" y="1724027"/>
            <a:ext cx="10515600" cy="4866344"/>
          </a:xfrm>
        </p:spPr>
        <p:txBody>
          <a:bodyPr>
            <a:normAutofit fontScale="62500" lnSpcReduction="20000"/>
          </a:bodyPr>
          <a:lstStyle/>
          <a:p>
            <a:r>
              <a:rPr lang="en-GB" b="1" i="0" dirty="0">
                <a:solidFill>
                  <a:srgbClr val="2D3B45"/>
                </a:solidFill>
                <a:effectLst/>
                <a:latin typeface="Lato Extended"/>
              </a:rPr>
              <a:t>4.4-2. Generalized </a:t>
            </a:r>
            <a:r>
              <a:rPr lang="en-GB" b="1" i="0" dirty="0" err="1">
                <a:solidFill>
                  <a:srgbClr val="2D3B45"/>
                </a:solidFill>
                <a:effectLst/>
                <a:latin typeface="Lato Extended"/>
              </a:rPr>
              <a:t>match+action</a:t>
            </a:r>
            <a:r>
              <a:rPr lang="en-GB" b="1" i="0" dirty="0">
                <a:solidFill>
                  <a:srgbClr val="2D3B45"/>
                </a:solidFill>
                <a:effectLst/>
                <a:latin typeface="Lato Extended"/>
              </a:rPr>
              <a:t>. </a:t>
            </a:r>
            <a:r>
              <a:rPr lang="en-GB" b="0" i="0" dirty="0">
                <a:solidFill>
                  <a:srgbClr val="2D3B45"/>
                </a:solidFill>
                <a:effectLst/>
                <a:latin typeface="Lato Extended"/>
              </a:rPr>
              <a:t>Which of the following </a:t>
            </a:r>
            <a:r>
              <a:rPr lang="en-GB" b="0" i="0" dirty="0" err="1">
                <a:solidFill>
                  <a:srgbClr val="2D3B45"/>
                </a:solidFill>
                <a:effectLst/>
                <a:latin typeface="Lato Extended"/>
              </a:rPr>
              <a:t>match+actions</a:t>
            </a:r>
            <a:r>
              <a:rPr lang="en-GB" b="0" i="0" dirty="0">
                <a:solidFill>
                  <a:srgbClr val="2D3B45"/>
                </a:solidFill>
                <a:effectLst/>
                <a:latin typeface="Lato Extended"/>
              </a:rPr>
              <a:t> can be taken in the generalized OpenFlow 1.0 </a:t>
            </a:r>
            <a:r>
              <a:rPr lang="en-GB" b="0" i="0" dirty="0" err="1">
                <a:solidFill>
                  <a:srgbClr val="2D3B45"/>
                </a:solidFill>
                <a:effectLst/>
                <a:latin typeface="Lato Extended"/>
              </a:rPr>
              <a:t>match+action</a:t>
            </a:r>
            <a:r>
              <a:rPr lang="en-GB" b="0" i="0" dirty="0">
                <a:solidFill>
                  <a:srgbClr val="2D3B45"/>
                </a:solidFill>
                <a:effectLst/>
                <a:latin typeface="Lato Extended"/>
              </a:rPr>
              <a:t> paradigm that we studied in Section 4.4?  Check all that apply.</a:t>
            </a:r>
          </a:p>
          <a:p>
            <a:r>
              <a:rPr lang="en-GB" dirty="0"/>
              <a:t> (Correct)... after matching on the destination IP address in the datagram header, the action taken is to forward the datagram to the output port associated with that destination IP address.</a:t>
            </a:r>
          </a:p>
          <a:p>
            <a:r>
              <a:rPr lang="en-GB" dirty="0"/>
              <a:t> (Correct)... after matching on the destination IP address in the datagram header, the action taken is to decide whether or not to drop that datagram.</a:t>
            </a:r>
          </a:p>
          <a:p>
            <a:r>
              <a:rPr lang="en-GB" dirty="0"/>
              <a:t>(Correct)... after matching on the port number in the segment's header, the action taken is to decide whether or not to drop that datagram containing that segment.</a:t>
            </a:r>
          </a:p>
          <a:p>
            <a:r>
              <a:rPr lang="en-GB" dirty="0"/>
              <a:t>(Correct)... after matching on the port number in the segment's header, the action taken is to forward the datagram to the output port associated with that destination IP address.</a:t>
            </a:r>
          </a:p>
          <a:p>
            <a:r>
              <a:rPr lang="en-GB" dirty="0"/>
              <a:t>(Correct)... after matching on the 48-bit link-layer destination MAC address, the action taken is to forward the datagram to the output port associated with that link-layer address.</a:t>
            </a:r>
          </a:p>
          <a:p>
            <a:r>
              <a:rPr lang="en-GB" dirty="0"/>
              <a:t>(</a:t>
            </a:r>
            <a:r>
              <a:rPr lang="en-GB" dirty="0" err="1"/>
              <a:t>InCorrect</a:t>
            </a:r>
            <a:r>
              <a:rPr lang="en-GB" dirty="0"/>
              <a:t>)... after matching on the URL contained in an HTTP GET request in the TCP segment within the IP datagram, the action taken is to determine the IP address of the server associated with that URL, and to forward the datagram to the output port associated with that destination IP address.</a:t>
            </a:r>
          </a:p>
          <a:p>
            <a:pPr lvl="1"/>
            <a:r>
              <a:rPr lang="en-GB" dirty="0"/>
              <a:t>At the IP layer, cannot see any application layer information such as the URL contained in an HTTP GET request </a:t>
            </a:r>
          </a:p>
          <a:p>
            <a:r>
              <a:rPr lang="en-GB" dirty="0"/>
              <a:t>(Correct)... after matching on the source and destination IP address in the datagram header, the action taken is to forward the datagram to the output port associated with that source and destination IP address pair.</a:t>
            </a:r>
            <a:endParaRPr lang="en-SE" dirty="0"/>
          </a:p>
        </p:txBody>
      </p:sp>
      <p:sp>
        <p:nvSpPr>
          <p:cNvPr id="3" name="Title 2">
            <a:extLst>
              <a:ext uri="{FF2B5EF4-FFF2-40B4-BE49-F238E27FC236}">
                <a16:creationId xmlns:a16="http://schemas.microsoft.com/office/drawing/2014/main" id="{BB14F217-3A22-27E2-4B21-0B36FCFFC891}"/>
              </a:ext>
            </a:extLst>
          </p:cNvPr>
          <p:cNvSpPr>
            <a:spLocks noGrp="1"/>
          </p:cNvSpPr>
          <p:nvPr>
            <p:ph type="title"/>
          </p:nvPr>
        </p:nvSpPr>
        <p:spPr/>
        <p:txBody>
          <a:bodyPr/>
          <a:lstStyle/>
          <a:p>
            <a:r>
              <a:rPr lang="en-GB" dirty="0"/>
              <a:t>Question 4.4-2</a:t>
            </a:r>
            <a:endParaRPr lang="en-SE" dirty="0"/>
          </a:p>
        </p:txBody>
      </p:sp>
      <p:sp>
        <p:nvSpPr>
          <p:cNvPr id="4" name="Slide Number Placeholder 3">
            <a:extLst>
              <a:ext uri="{FF2B5EF4-FFF2-40B4-BE49-F238E27FC236}">
                <a16:creationId xmlns:a16="http://schemas.microsoft.com/office/drawing/2014/main" id="{200F08A4-BF32-87F0-77DC-D71B64839E96}"/>
              </a:ext>
            </a:extLst>
          </p:cNvPr>
          <p:cNvSpPr>
            <a:spLocks noGrp="1"/>
          </p:cNvSpPr>
          <p:nvPr>
            <p:ph type="sldNum" sz="quarter" idx="4"/>
          </p:nvPr>
        </p:nvSpPr>
        <p:spPr/>
        <p:txBody>
          <a:bodyPr/>
          <a:lstStyle/>
          <a:p>
            <a:r>
              <a:rPr lang="en-US"/>
              <a:t>Introduction: 1-</a:t>
            </a:r>
            <a:fld id="{C4204591-24BD-A542-B9D5-F8D8A88D2FEE}" type="slidenum">
              <a:rPr lang="en-US" smtClean="0"/>
              <a:pPr/>
              <a:t>68</a:t>
            </a:fld>
            <a:endParaRPr lang="en-US" dirty="0"/>
          </a:p>
        </p:txBody>
      </p:sp>
    </p:spTree>
    <p:extLst>
      <p:ext uri="{BB962C8B-B14F-4D97-AF65-F5344CB8AC3E}">
        <p14:creationId xmlns:p14="http://schemas.microsoft.com/office/powerpoint/2010/main" val="2955161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26467"/>
            <a:ext cx="10515600" cy="3046751"/>
          </a:xfrm>
        </p:spPr>
        <p:txBody>
          <a:bodyPr>
            <a:normAutofit/>
          </a:bodyPr>
          <a:lstStyle/>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flow: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defined by header fields</a:t>
            </a:r>
          </a:p>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generalized forwarding: simple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packet-handling rules</a:t>
            </a:r>
          </a:p>
          <a:p>
            <a:pPr lvl="1"/>
            <a:r>
              <a:rPr lang="en-US" altLang="en-US" dirty="0">
                <a:solidFill>
                  <a:srgbClr val="0000A8"/>
                </a:solidFill>
                <a:latin typeface="Calibri" panose="020F0502020204030204" pitchFamily="34" charset="0"/>
                <a:ea typeface="ＭＳ Ｐゴシック" panose="020B0600070205080204" pitchFamily="34" charset="-128"/>
              </a:rPr>
              <a:t>match:</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pattern</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values in packet header fields</a:t>
            </a:r>
          </a:p>
          <a:p>
            <a:pPr lvl="1"/>
            <a:r>
              <a:rPr lang="en-US" altLang="en-US" dirty="0">
                <a:solidFill>
                  <a:srgbClr val="0000A8"/>
                </a:solidFill>
                <a:latin typeface="Calibri" panose="020F0502020204030204" pitchFamily="34" charset="0"/>
                <a:ea typeface="ＭＳ Ｐゴシック" panose="020B0600070205080204" pitchFamily="34" charset="-128"/>
              </a:rPr>
              <a:t>actions: </a:t>
            </a:r>
            <a:r>
              <a:rPr lang="en-US" altLang="en-US" dirty="0">
                <a:latin typeface="Calibri" panose="020F0502020204030204" pitchFamily="34" charset="0"/>
                <a:ea typeface="ＭＳ Ｐゴシック" panose="020B0600070205080204" pitchFamily="34" charset="-128"/>
              </a:rPr>
              <a:t>for matched packet: drop, forward, modify, matched packet or send matched packet to controller </a:t>
            </a:r>
          </a:p>
          <a:p>
            <a:pPr lvl="1"/>
            <a:r>
              <a:rPr lang="en-US" altLang="en-US" dirty="0">
                <a:solidFill>
                  <a:srgbClr val="0000A8"/>
                </a:solidFill>
                <a:latin typeface="Calibri" panose="020F0502020204030204" pitchFamily="34" charset="0"/>
                <a:ea typeface="ＭＳ Ｐゴシック" panose="020B0600070205080204" pitchFamily="34" charset="-128"/>
              </a:rPr>
              <a:t>priority: </a:t>
            </a:r>
            <a:r>
              <a:rPr lang="en-US" altLang="en-US" dirty="0">
                <a:latin typeface="Calibri" panose="020F0502020204030204" pitchFamily="34" charset="0"/>
                <a:ea typeface="ＭＳ Ｐゴシック" panose="020B0600070205080204" pitchFamily="34" charset="-128"/>
              </a:rPr>
              <a:t>disambiguate overlapping patterns</a:t>
            </a:r>
          </a:p>
          <a:p>
            <a:pPr lvl="1"/>
            <a:r>
              <a:rPr lang="en-US" altLang="en-US" dirty="0">
                <a:solidFill>
                  <a:srgbClr val="0000A8"/>
                </a:solidFill>
                <a:latin typeface="Calibri" panose="020F0502020204030204" pitchFamily="34" charset="0"/>
                <a:ea typeface="ＭＳ Ｐゴシック" panose="020B0600070205080204" pitchFamily="34" charset="-128"/>
              </a:rPr>
              <a:t>counters: </a:t>
            </a:r>
            <a:r>
              <a:rPr lang="en-US" altLang="en-US" dirty="0">
                <a:latin typeface="Calibri" panose="020F0502020204030204" pitchFamily="34" charset="0"/>
                <a:ea typeface="ＭＳ Ｐゴシック" panose="020B0600070205080204" pitchFamily="34" charset="-128"/>
              </a:rPr>
              <a:t>#bytes and #packets</a:t>
            </a:r>
          </a:p>
        </p:txBody>
      </p:sp>
      <p:cxnSp>
        <p:nvCxnSpPr>
          <p:cNvPr id="45" name="Straight Connector 44">
            <a:extLst>
              <a:ext uri="{FF2B5EF4-FFF2-40B4-BE49-F238E27FC236}">
                <a16:creationId xmlns:a16="http://schemas.microsoft.com/office/drawing/2014/main" id="{362506F8-ECEC-2E42-805B-42E4D94FA9CB}"/>
              </a:ext>
            </a:extLst>
          </p:cNvPr>
          <p:cNvCxnSpPr/>
          <p:nvPr/>
        </p:nvCxnSpPr>
        <p:spPr>
          <a:xfrm>
            <a:off x="848139" y="6202017"/>
            <a:ext cx="51948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FCF0EDD-3789-414C-ACC3-3BF841E39C99}"/>
              </a:ext>
            </a:extLst>
          </p:cNvPr>
          <p:cNvGrpSpPr/>
          <p:nvPr/>
        </p:nvGrpSpPr>
        <p:grpSpPr>
          <a:xfrm>
            <a:off x="2117350" y="5637144"/>
            <a:ext cx="2269120" cy="1028699"/>
            <a:chOff x="7493876" y="2774731"/>
            <a:chExt cx="1481958" cy="894622"/>
          </a:xfrm>
          <a:effectLst>
            <a:outerShdw blurRad="50800" dist="38100" dir="18900000" algn="bl" rotWithShape="0">
              <a:prstClr val="black">
                <a:alpha val="40000"/>
              </a:prstClr>
            </a:outerShdw>
          </a:effectLst>
        </p:grpSpPr>
        <p:sp>
          <p:nvSpPr>
            <p:cNvPr id="6" name="Freeform 5">
              <a:extLst>
                <a:ext uri="{FF2B5EF4-FFF2-40B4-BE49-F238E27FC236}">
                  <a16:creationId xmlns:a16="http://schemas.microsoft.com/office/drawing/2014/main" id="{CF1E2C8F-E181-3B43-A519-0FC1DEA4B61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 name="Oval 6">
              <a:extLst>
                <a:ext uri="{FF2B5EF4-FFF2-40B4-BE49-F238E27FC236}">
                  <a16:creationId xmlns:a16="http://schemas.microsoft.com/office/drawing/2014/main" id="{8CE0A78E-9FDA-334F-9AD4-8A4ED942B1C9}"/>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C1D1C42-5DC5-DE41-880F-2DB6C20303EA}"/>
                </a:ext>
              </a:extLst>
            </p:cNvPr>
            <p:cNvGrpSpPr/>
            <p:nvPr/>
          </p:nvGrpSpPr>
          <p:grpSpPr>
            <a:xfrm>
              <a:off x="7713663" y="2848339"/>
              <a:ext cx="1042107" cy="425543"/>
              <a:chOff x="7786941" y="2884917"/>
              <a:chExt cx="897649" cy="353919"/>
            </a:xfrm>
          </p:grpSpPr>
          <p:sp>
            <p:nvSpPr>
              <p:cNvPr id="9" name="Freeform 8">
                <a:extLst>
                  <a:ext uri="{FF2B5EF4-FFF2-40B4-BE49-F238E27FC236}">
                    <a16:creationId xmlns:a16="http://schemas.microsoft.com/office/drawing/2014/main" id="{AEEDB7BE-ECB9-AE43-B7F9-9420522500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8484C86C-9AA8-0C48-9C1B-936E42E298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79FD6387-1AB1-7743-A3A7-ED8933D501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5CDE1FFF-560A-D046-879A-1BAD0681C80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3" name="Group 42">
            <a:extLst>
              <a:ext uri="{FF2B5EF4-FFF2-40B4-BE49-F238E27FC236}">
                <a16:creationId xmlns:a16="http://schemas.microsoft.com/office/drawing/2014/main" id="{7BA19BCA-1317-9E49-B6D6-B6CF8B58E795}"/>
              </a:ext>
            </a:extLst>
          </p:cNvPr>
          <p:cNvGrpSpPr/>
          <p:nvPr/>
        </p:nvGrpSpPr>
        <p:grpSpPr>
          <a:xfrm>
            <a:off x="2535862" y="4518992"/>
            <a:ext cx="1998847" cy="1325048"/>
            <a:chOff x="8327282" y="4055165"/>
            <a:chExt cx="2091509" cy="1325048"/>
          </a:xfrm>
        </p:grpSpPr>
        <p:grpSp>
          <p:nvGrpSpPr>
            <p:cNvPr id="20" name="Group 554">
              <a:extLst>
                <a:ext uri="{FF2B5EF4-FFF2-40B4-BE49-F238E27FC236}">
                  <a16:creationId xmlns:a16="http://schemas.microsoft.com/office/drawing/2014/main" id="{F0AAF6D0-8EA6-E749-9758-CE8F2B209D9B}"/>
                </a:ext>
              </a:extLst>
            </p:cNvPr>
            <p:cNvGrpSpPr>
              <a:grpSpLocks/>
            </p:cNvGrpSpPr>
            <p:nvPr/>
          </p:nvGrpSpPr>
          <p:grpSpPr bwMode="auto">
            <a:xfrm>
              <a:off x="8327282" y="4121430"/>
              <a:ext cx="2091509" cy="1258783"/>
              <a:chOff x="2932675" y="3919324"/>
              <a:chExt cx="429970" cy="319189"/>
            </a:xfrm>
          </p:grpSpPr>
          <p:sp>
            <p:nvSpPr>
              <p:cNvPr id="21" name="Rectangle 20">
                <a:extLst>
                  <a:ext uri="{FF2B5EF4-FFF2-40B4-BE49-F238E27FC236}">
                    <a16:creationId xmlns:a16="http://schemas.microsoft.com/office/drawing/2014/main" id="{803BF111-23DE-1945-8735-48B7B51FDA35}"/>
                  </a:ext>
                </a:extLst>
              </p:cNvPr>
              <p:cNvSpPr/>
              <p:nvPr/>
            </p:nvSpPr>
            <p:spPr>
              <a:xfrm>
                <a:off x="2936722" y="3919324"/>
                <a:ext cx="425923" cy="319189"/>
              </a:xfrm>
              <a:prstGeom prst="rect">
                <a:avLst/>
              </a:prstGeom>
              <a:solidFill>
                <a:srgbClr val="FFFFFF"/>
              </a:solidFill>
              <a:ln w="25400"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2" name="Straight Connector 21">
                <a:extLst>
                  <a:ext uri="{FF2B5EF4-FFF2-40B4-BE49-F238E27FC236}">
                    <a16:creationId xmlns:a16="http://schemas.microsoft.com/office/drawing/2014/main" id="{3B28D0C4-B5C9-5844-BF1E-1197CD1800CC}"/>
                  </a:ext>
                </a:extLst>
              </p:cNvPr>
              <p:cNvCxnSpPr/>
              <p:nvPr/>
            </p:nvCxnSpPr>
            <p:spPr>
              <a:xfrm>
                <a:off x="2932675" y="4004959"/>
                <a:ext cx="424911" cy="0"/>
              </a:xfrm>
              <a:prstGeom prst="line">
                <a:avLst/>
              </a:prstGeom>
              <a:noFill/>
              <a:ln w="25400" cap="flat" cmpd="sng" algn="ctr">
                <a:solidFill>
                  <a:srgbClr val="CC0000"/>
                </a:solidFill>
                <a:prstDash val="solid"/>
              </a:ln>
              <a:effectLst/>
            </p:spPr>
          </p:cxnSp>
          <p:cxnSp>
            <p:nvCxnSpPr>
              <p:cNvPr id="23" name="Straight Connector 22">
                <a:extLst>
                  <a:ext uri="{FF2B5EF4-FFF2-40B4-BE49-F238E27FC236}">
                    <a16:creationId xmlns:a16="http://schemas.microsoft.com/office/drawing/2014/main" id="{293CE468-AA72-B340-AB98-BDBA2EE69A0B}"/>
                  </a:ext>
                </a:extLst>
              </p:cNvPr>
              <p:cNvCxnSpPr/>
              <p:nvPr/>
            </p:nvCxnSpPr>
            <p:spPr>
              <a:xfrm>
                <a:off x="2932675" y="4069207"/>
                <a:ext cx="424911" cy="0"/>
              </a:xfrm>
              <a:prstGeom prst="line">
                <a:avLst/>
              </a:prstGeom>
              <a:noFill/>
              <a:ln w="25400" cap="flat" cmpd="sng" algn="ctr">
                <a:solidFill>
                  <a:srgbClr val="CC0000"/>
                </a:solidFill>
                <a:prstDash val="solid"/>
              </a:ln>
              <a:effectLst/>
            </p:spPr>
          </p:cxnSp>
          <p:cxnSp>
            <p:nvCxnSpPr>
              <p:cNvPr id="24" name="Straight Connector 23">
                <a:extLst>
                  <a:ext uri="{FF2B5EF4-FFF2-40B4-BE49-F238E27FC236}">
                    <a16:creationId xmlns:a16="http://schemas.microsoft.com/office/drawing/2014/main" id="{1AFD2436-CAFF-8042-BF47-7E024FE6789B}"/>
                  </a:ext>
                </a:extLst>
              </p:cNvPr>
              <p:cNvCxnSpPr>
                <a:cxnSpLocks/>
                <a:stCxn id="21" idx="2"/>
              </p:cNvCxnSpPr>
              <p:nvPr/>
            </p:nvCxnSpPr>
            <p:spPr>
              <a:xfrm flipH="1" flipV="1">
                <a:off x="3148166" y="4001599"/>
                <a:ext cx="1517" cy="236914"/>
              </a:xfrm>
              <a:prstGeom prst="line">
                <a:avLst/>
              </a:prstGeom>
              <a:noFill/>
              <a:ln w="25400" cap="flat" cmpd="sng" algn="ctr">
                <a:solidFill>
                  <a:srgbClr val="CC0000"/>
                </a:solidFill>
                <a:prstDash val="solid"/>
              </a:ln>
              <a:effectLst/>
            </p:spPr>
          </p:cxnSp>
        </p:grpSp>
        <p:sp>
          <p:nvSpPr>
            <p:cNvPr id="3" name="TextBox 2">
              <a:extLst>
                <a:ext uri="{FF2B5EF4-FFF2-40B4-BE49-F238E27FC236}">
                  <a16:creationId xmlns:a16="http://schemas.microsoft.com/office/drawing/2014/main" id="{795B25A3-83EE-0C42-A451-21C2EA7C24E0}"/>
                </a:ext>
              </a:extLst>
            </p:cNvPr>
            <p:cNvSpPr txBox="1"/>
            <p:nvPr/>
          </p:nvSpPr>
          <p:spPr>
            <a:xfrm>
              <a:off x="8759686" y="4055165"/>
              <a:ext cx="1265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Flow table</a:t>
              </a:r>
            </a:p>
          </p:txBody>
        </p:sp>
        <p:sp>
          <p:nvSpPr>
            <p:cNvPr id="41" name="TextBox 40">
              <a:extLst>
                <a:ext uri="{FF2B5EF4-FFF2-40B4-BE49-F238E27FC236}">
                  <a16:creationId xmlns:a16="http://schemas.microsoft.com/office/drawing/2014/main" id="{0F3A5449-AA06-DE4B-8FA1-C9212AFA1460}"/>
                </a:ext>
              </a:extLst>
            </p:cNvPr>
            <p:cNvSpPr txBox="1"/>
            <p:nvPr/>
          </p:nvSpPr>
          <p:spPr>
            <a:xfrm>
              <a:off x="8461513" y="4379843"/>
              <a:ext cx="8379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match</a:t>
              </a:r>
            </a:p>
          </p:txBody>
        </p:sp>
        <p:sp>
          <p:nvSpPr>
            <p:cNvPr id="42" name="TextBox 41">
              <a:extLst>
                <a:ext uri="{FF2B5EF4-FFF2-40B4-BE49-F238E27FC236}">
                  <a16:creationId xmlns:a16="http://schemas.microsoft.com/office/drawing/2014/main" id="{1BF5AE11-1691-C64E-A175-EA1E60B74E4A}"/>
                </a:ext>
              </a:extLst>
            </p:cNvPr>
            <p:cNvSpPr txBox="1"/>
            <p:nvPr/>
          </p:nvSpPr>
          <p:spPr>
            <a:xfrm>
              <a:off x="9409044" y="4386470"/>
              <a:ext cx="83227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action</a:t>
              </a:r>
            </a:p>
          </p:txBody>
        </p:sp>
      </p:grpSp>
      <p:cxnSp>
        <p:nvCxnSpPr>
          <p:cNvPr id="46" name="Straight Connector 45">
            <a:extLst>
              <a:ext uri="{FF2B5EF4-FFF2-40B4-BE49-F238E27FC236}">
                <a16:creationId xmlns:a16="http://schemas.microsoft.com/office/drawing/2014/main" id="{584E34B4-C7CA-6740-A020-13986B97F632}"/>
              </a:ext>
            </a:extLst>
          </p:cNvPr>
          <p:cNvCxnSpPr>
            <a:cxnSpLocks/>
            <a:stCxn id="6" idx="0"/>
          </p:cNvCxnSpPr>
          <p:nvPr/>
        </p:nvCxnSpPr>
        <p:spPr>
          <a:xfrm flipV="1">
            <a:off x="4386238" y="5804452"/>
            <a:ext cx="2398875" cy="1903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75B8A9-3D40-6341-867B-507C81B4BA39}"/>
              </a:ext>
            </a:extLst>
          </p:cNvPr>
          <p:cNvCxnSpPr>
            <a:cxnSpLocks/>
          </p:cNvCxnSpPr>
          <p:nvPr/>
        </p:nvCxnSpPr>
        <p:spPr>
          <a:xfrm>
            <a:off x="4399722" y="6361044"/>
            <a:ext cx="755373" cy="3264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AE0A89-AC33-BF4C-92BE-57E02010D08E}"/>
              </a:ext>
            </a:extLst>
          </p:cNvPr>
          <p:cNvSpPr txBox="1"/>
          <p:nvPr/>
        </p:nvSpPr>
        <p:spPr>
          <a:xfrm>
            <a:off x="1828800" y="587071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1" name="TextBox 30">
            <a:extLst>
              <a:ext uri="{FF2B5EF4-FFF2-40B4-BE49-F238E27FC236}">
                <a16:creationId xmlns:a16="http://schemas.microsoft.com/office/drawing/2014/main" id="{4E53A182-ED02-724B-B717-34A471A9D7DC}"/>
              </a:ext>
            </a:extLst>
          </p:cNvPr>
          <p:cNvSpPr txBox="1"/>
          <p:nvPr/>
        </p:nvSpPr>
        <p:spPr>
          <a:xfrm>
            <a:off x="4340087" y="63676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32" name="TextBox 31">
            <a:extLst>
              <a:ext uri="{FF2B5EF4-FFF2-40B4-BE49-F238E27FC236}">
                <a16:creationId xmlns:a16="http://schemas.microsoft.com/office/drawing/2014/main" id="{55EDB1F3-36CA-944D-979C-CE1587B157B4}"/>
              </a:ext>
            </a:extLst>
          </p:cNvPr>
          <p:cNvSpPr txBox="1"/>
          <p:nvPr/>
        </p:nvSpPr>
        <p:spPr>
          <a:xfrm>
            <a:off x="4784035" y="614900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33" name="TextBox 32">
            <a:extLst>
              <a:ext uri="{FF2B5EF4-FFF2-40B4-BE49-F238E27FC236}">
                <a16:creationId xmlns:a16="http://schemas.microsoft.com/office/drawing/2014/main" id="{C4464804-CC10-384C-AEB4-90FDA3AE9F07}"/>
              </a:ext>
            </a:extLst>
          </p:cNvPr>
          <p:cNvSpPr txBox="1"/>
          <p:nvPr/>
        </p:nvSpPr>
        <p:spPr>
          <a:xfrm>
            <a:off x="4565375" y="5784575"/>
            <a:ext cx="301686"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grpSp>
        <p:nvGrpSpPr>
          <p:cNvPr id="25" name="Group 24">
            <a:extLst>
              <a:ext uri="{FF2B5EF4-FFF2-40B4-BE49-F238E27FC236}">
                <a16:creationId xmlns:a16="http://schemas.microsoft.com/office/drawing/2014/main" id="{B3064E8A-1F8D-3347-A456-A767F49DA813}"/>
              </a:ext>
            </a:extLst>
          </p:cNvPr>
          <p:cNvGrpSpPr/>
          <p:nvPr/>
        </p:nvGrpSpPr>
        <p:grpSpPr>
          <a:xfrm>
            <a:off x="4533981" y="4345979"/>
            <a:ext cx="6820091" cy="1571138"/>
            <a:chOff x="4518991" y="4315999"/>
            <a:chExt cx="6820091" cy="1571138"/>
          </a:xfrm>
        </p:grpSpPr>
        <p:sp>
          <p:nvSpPr>
            <p:cNvPr id="29" name="TextBox 32">
              <a:extLst>
                <a:ext uri="{FF2B5EF4-FFF2-40B4-BE49-F238E27FC236}">
                  <a16:creationId xmlns:a16="http://schemas.microsoft.com/office/drawing/2014/main" id="{B82879F5-A8E9-4742-AC89-B09339E85093}"/>
                </a:ext>
              </a:extLst>
            </p:cNvPr>
            <p:cNvSpPr txBox="1">
              <a:spLocks noChangeArrowheads="1"/>
            </p:cNvSpPr>
            <p:nvPr/>
          </p:nvSpPr>
          <p:spPr bwMode="auto">
            <a:xfrm>
              <a:off x="7424876" y="5517805"/>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wildcard</a:t>
              </a:r>
            </a:p>
          </p:txBody>
        </p:sp>
        <p:sp>
          <p:nvSpPr>
            <p:cNvPr id="16" name="Freeform 15">
              <a:extLst>
                <a:ext uri="{FF2B5EF4-FFF2-40B4-BE49-F238E27FC236}">
                  <a16:creationId xmlns:a16="http://schemas.microsoft.com/office/drawing/2014/main" id="{C156E13C-C349-EC4C-B479-040B1712E32E}"/>
                </a:ext>
              </a:extLst>
            </p:cNvPr>
            <p:cNvSpPr/>
            <p:nvPr/>
          </p:nvSpPr>
          <p:spPr>
            <a:xfrm>
              <a:off x="4518991" y="4320209"/>
              <a:ext cx="808383" cy="1497495"/>
            </a:xfrm>
            <a:custGeom>
              <a:avLst/>
              <a:gdLst>
                <a:gd name="connsiteX0" fmla="*/ 13252 w 808383"/>
                <a:gd name="connsiteY0" fmla="*/ 1497495 h 1497495"/>
                <a:gd name="connsiteX1" fmla="*/ 808383 w 808383"/>
                <a:gd name="connsiteY1" fmla="*/ 1192695 h 1497495"/>
                <a:gd name="connsiteX2" fmla="*/ 795131 w 808383"/>
                <a:gd name="connsiteY2" fmla="*/ 0 h 1497495"/>
                <a:gd name="connsiteX3" fmla="*/ 0 w 808383"/>
                <a:gd name="connsiteY3" fmla="*/ 887895 h 1497495"/>
                <a:gd name="connsiteX4" fmla="*/ 13252 w 808383"/>
                <a:gd name="connsiteY4" fmla="*/ 1497495 h 1497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383" h="1497495">
                  <a:moveTo>
                    <a:pt x="13252" y="1497495"/>
                  </a:moveTo>
                  <a:lnTo>
                    <a:pt x="808383" y="1192695"/>
                  </a:lnTo>
                  <a:lnTo>
                    <a:pt x="795131" y="0"/>
                  </a:lnTo>
                  <a:lnTo>
                    <a:pt x="0" y="887895"/>
                  </a:lnTo>
                  <a:lnTo>
                    <a:pt x="13252" y="1497495"/>
                  </a:lnTo>
                  <a:close/>
                </a:path>
              </a:pathLst>
            </a:custGeom>
            <a:gradFill>
              <a:gsLst>
                <a:gs pos="0">
                  <a:schemeClr val="bg1">
                    <a:lumMod val="95000"/>
                  </a:schemeClr>
                </a:gs>
                <a:gs pos="10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FE279AE1-4F6D-FA4B-8F69-D1B6D664A081}"/>
                </a:ext>
              </a:extLst>
            </p:cNvPr>
            <p:cNvCxnSpPr>
              <a:cxnSpLocks/>
            </p:cNvCxnSpPr>
            <p:nvPr/>
          </p:nvCxnSpPr>
          <p:spPr>
            <a:xfrm>
              <a:off x="8691768" y="4315999"/>
              <a:ext cx="0" cy="12001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2">
              <a:extLst>
                <a:ext uri="{FF2B5EF4-FFF2-40B4-BE49-F238E27FC236}">
                  <a16:creationId xmlns:a16="http://schemas.microsoft.com/office/drawing/2014/main" id="{1EA29FD6-93E2-D248-8287-1EF1A763B1AB}"/>
                </a:ext>
              </a:extLst>
            </p:cNvPr>
            <p:cNvSpPr>
              <a:spLocks/>
            </p:cNvSpPr>
            <p:nvPr/>
          </p:nvSpPr>
          <p:spPr bwMode="auto">
            <a:xfrm>
              <a:off x="5318056" y="4334323"/>
              <a:ext cx="3362117" cy="1191833"/>
            </a:xfrm>
            <a:prstGeom prst="rect">
              <a:avLst/>
            </a:prstGeom>
            <a:solidFill>
              <a:srgbClr val="BBE0E3"/>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40" name="Rectangle 24">
              <a:extLst>
                <a:ext uri="{FF2B5EF4-FFF2-40B4-BE49-F238E27FC236}">
                  <a16:creationId xmlns:a16="http://schemas.microsoft.com/office/drawing/2014/main" id="{84DD72A2-6599-5A4C-9EC1-40B227E8352F}"/>
                </a:ext>
              </a:extLst>
            </p:cNvPr>
            <p:cNvSpPr>
              <a:spLocks/>
            </p:cNvSpPr>
            <p:nvPr/>
          </p:nvSpPr>
          <p:spPr bwMode="auto">
            <a:xfrm>
              <a:off x="8712339" y="4334323"/>
              <a:ext cx="2618270" cy="1191834"/>
            </a:xfrm>
            <a:prstGeom prst="rect">
              <a:avLst/>
            </a:prstGeom>
            <a:solidFill>
              <a:schemeClr val="accent6">
                <a:lumMod val="20000"/>
                <a:lumOff val="80000"/>
              </a:schemeClr>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28" name="Rectangle 27">
              <a:extLst>
                <a:ext uri="{FF2B5EF4-FFF2-40B4-BE49-F238E27FC236}">
                  <a16:creationId xmlns:a16="http://schemas.microsoft.com/office/drawing/2014/main" id="{CD5AE70A-DF8A-054F-8D4E-AC00C36D05F1}"/>
                </a:ext>
              </a:extLst>
            </p:cNvPr>
            <p:cNvSpPr>
              <a:spLocks noChangeArrowheads="1"/>
            </p:cNvSpPr>
            <p:nvPr/>
          </p:nvSpPr>
          <p:spPr bwMode="auto">
            <a:xfrm>
              <a:off x="5322405" y="5059180"/>
              <a:ext cx="5981700" cy="461665"/>
            </a:xfrm>
            <a:prstGeom prst="rect">
              <a:avLst/>
            </a:prstGeom>
            <a:noFill/>
            <a:ln w="25400">
              <a:noFill/>
              <a:miter lim="800000"/>
              <a:headEnd/>
              <a:tailEnd/>
            </a:ln>
            <a:effectLst/>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src=10.1.2.3, dest=*.*.*.*     send to controller</a:t>
              </a:r>
              <a:endPar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endParaRPr>
            </a:p>
          </p:txBody>
        </p:sp>
        <p:sp>
          <p:nvSpPr>
            <p:cNvPr id="35" name="Rectangle 34">
              <a:extLst>
                <a:ext uri="{FF2B5EF4-FFF2-40B4-BE49-F238E27FC236}">
                  <a16:creationId xmlns:a16="http://schemas.microsoft.com/office/drawing/2014/main" id="{F6354FF9-2E1C-0D4C-B7EA-2B8179A518FA}"/>
                </a:ext>
              </a:extLst>
            </p:cNvPr>
            <p:cNvSpPr>
              <a:spLocks noChangeArrowheads="1"/>
            </p:cNvSpPr>
            <p:nvPr/>
          </p:nvSpPr>
          <p:spPr bwMode="auto">
            <a:xfrm>
              <a:off x="5339894" y="4686925"/>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rPr>
                <a:t>src=1.2.*.*, dest=*.*.*.* </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      drop                        </a:t>
              </a:r>
            </a:p>
          </p:txBody>
        </p:sp>
        <p:sp>
          <p:nvSpPr>
            <p:cNvPr id="36" name="Rectangle 35">
              <a:extLst>
                <a:ext uri="{FF2B5EF4-FFF2-40B4-BE49-F238E27FC236}">
                  <a16:creationId xmlns:a16="http://schemas.microsoft.com/office/drawing/2014/main" id="{0CDCE6C5-716F-694B-9C85-A61362F1BC8D}"/>
                </a:ext>
              </a:extLst>
            </p:cNvPr>
            <p:cNvSpPr>
              <a:spLocks noChangeArrowheads="1"/>
            </p:cNvSpPr>
            <p:nvPr/>
          </p:nvSpPr>
          <p:spPr bwMode="auto">
            <a:xfrm>
              <a:off x="5357382" y="4344648"/>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src = *.*.*.*, dest=3.4.*.*     forward(2)</a:t>
              </a:r>
            </a:p>
          </p:txBody>
        </p:sp>
      </p:grpSp>
      <p:sp>
        <p:nvSpPr>
          <p:cNvPr id="39" name="Title 2">
            <a:extLst>
              <a:ext uri="{FF2B5EF4-FFF2-40B4-BE49-F238E27FC236}">
                <a16:creationId xmlns:a16="http://schemas.microsoft.com/office/drawing/2014/main" id="{298945D1-38C0-AB46-AD5B-F3852F9BA79A}"/>
              </a:ext>
            </a:extLst>
          </p:cNvPr>
          <p:cNvSpPr>
            <a:spLocks noGrp="1"/>
          </p:cNvSpPr>
          <p:nvPr>
            <p:ph type="title"/>
          </p:nvPr>
        </p:nvSpPr>
        <p:spPr>
          <a:xfrm>
            <a:off x="838200" y="345805"/>
            <a:ext cx="10515600" cy="894622"/>
          </a:xfrm>
        </p:spPr>
        <p:txBody>
          <a:bodyPr>
            <a:normAutofit/>
          </a:bodyPr>
          <a:lstStyle/>
          <a:p>
            <a:r>
              <a:rPr lang="en-US" sz="4800" dirty="0"/>
              <a:t>Flow table abstraction</a:t>
            </a:r>
          </a:p>
        </p:txBody>
      </p:sp>
      <p:sp>
        <p:nvSpPr>
          <p:cNvPr id="37" name="Slide Number Placeholder 3">
            <a:extLst>
              <a:ext uri="{FF2B5EF4-FFF2-40B4-BE49-F238E27FC236}">
                <a16:creationId xmlns:a16="http://schemas.microsoft.com/office/drawing/2014/main" id="{8ABAAF9F-271E-4141-8DD7-1504EF4B2CE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69</a:t>
            </a:fld>
            <a:endParaRPr lang="en-US" dirty="0"/>
          </a:p>
        </p:txBody>
      </p:sp>
      <p:sp>
        <p:nvSpPr>
          <p:cNvPr id="4" name="TextBox 3">
            <a:extLst>
              <a:ext uri="{FF2B5EF4-FFF2-40B4-BE49-F238E27FC236}">
                <a16:creationId xmlns:a16="http://schemas.microsoft.com/office/drawing/2014/main" id="{C5B7DD4B-691C-8EFF-40C1-EBDDF69CFE6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6880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7</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ECABD-D968-3A85-FB5B-E91FF64B26F0}"/>
              </a:ext>
            </a:extLst>
          </p:cNvPr>
          <p:cNvSpPr>
            <a:spLocks noGrp="1"/>
          </p:cNvSpPr>
          <p:nvPr>
            <p:ph idx="1"/>
          </p:nvPr>
        </p:nvSpPr>
        <p:spPr>
          <a:xfrm>
            <a:off x="78059" y="1724027"/>
            <a:ext cx="5274527" cy="4085758"/>
          </a:xfrm>
        </p:spPr>
        <p:txBody>
          <a:bodyPr>
            <a:normAutofit fontScale="77500" lnSpcReduction="20000"/>
          </a:bodyPr>
          <a:lstStyle/>
          <a:p>
            <a:r>
              <a:rPr lang="en-GB" b="1" i="0" dirty="0">
                <a:solidFill>
                  <a:srgbClr val="2D3B45"/>
                </a:solidFill>
                <a:effectLst/>
                <a:latin typeface="Lato Extended"/>
              </a:rPr>
              <a:t>4.4-4. </a:t>
            </a:r>
            <a:r>
              <a:rPr lang="en-GB" b="1" i="0" dirty="0" err="1">
                <a:solidFill>
                  <a:srgbClr val="2D3B45"/>
                </a:solidFill>
                <a:effectLst/>
                <a:latin typeface="Lato Extended"/>
              </a:rPr>
              <a:t>Match+action</a:t>
            </a:r>
            <a:r>
              <a:rPr lang="en-GB" b="1" i="0" dirty="0">
                <a:solidFill>
                  <a:srgbClr val="2D3B45"/>
                </a:solidFill>
                <a:effectLst/>
                <a:latin typeface="Lato Extended"/>
              </a:rPr>
              <a:t> in </a:t>
            </a:r>
            <a:r>
              <a:rPr lang="en-GB" b="1" i="0" dirty="0" err="1">
                <a:solidFill>
                  <a:srgbClr val="2D3B45"/>
                </a:solidFill>
                <a:effectLst/>
                <a:latin typeface="Lato Extended"/>
              </a:rPr>
              <a:t>Openflow</a:t>
            </a:r>
            <a:r>
              <a:rPr lang="en-GB" b="1" i="0" dirty="0">
                <a:solidFill>
                  <a:srgbClr val="2D3B45"/>
                </a:solidFill>
                <a:effectLst/>
                <a:latin typeface="Lato Extended"/>
              </a:rPr>
              <a:t> 1.0. </a:t>
            </a:r>
            <a:r>
              <a:rPr lang="en-GB" b="0" i="0" dirty="0">
                <a:solidFill>
                  <a:srgbClr val="2D3B45"/>
                </a:solidFill>
                <a:effectLst/>
                <a:latin typeface="Lato Extended"/>
              </a:rPr>
              <a:t>Consider the figure below that shows the generalized forwarding table in a router.  Recall that a * represents a wildcard value. Now consider an arriving datagram with the IP source and destination address fields indicated below.  For each source/destination IP address pair, indicate which rule is matched. Note: assume that a rule that is earlier in the table takes priority over a rule that is later in the table and that a datagram that matches none of the table entries is dropped.</a:t>
            </a:r>
            <a:endParaRPr lang="en-SE" dirty="0"/>
          </a:p>
        </p:txBody>
      </p:sp>
      <p:sp>
        <p:nvSpPr>
          <p:cNvPr id="3" name="Title 2">
            <a:extLst>
              <a:ext uri="{FF2B5EF4-FFF2-40B4-BE49-F238E27FC236}">
                <a16:creationId xmlns:a16="http://schemas.microsoft.com/office/drawing/2014/main" id="{64B1E626-8118-F231-743F-9FD04A8D6EA7}"/>
              </a:ext>
            </a:extLst>
          </p:cNvPr>
          <p:cNvSpPr>
            <a:spLocks noGrp="1"/>
          </p:cNvSpPr>
          <p:nvPr>
            <p:ph type="title"/>
          </p:nvPr>
        </p:nvSpPr>
        <p:spPr/>
        <p:txBody>
          <a:bodyPr/>
          <a:lstStyle/>
          <a:p>
            <a:r>
              <a:rPr lang="en-GB" dirty="0"/>
              <a:t>Question </a:t>
            </a:r>
            <a:r>
              <a:rPr lang="en-SE" dirty="0"/>
              <a:t>4.4-4</a:t>
            </a:r>
          </a:p>
        </p:txBody>
      </p:sp>
      <p:sp>
        <p:nvSpPr>
          <p:cNvPr id="4" name="Slide Number Placeholder 3">
            <a:extLst>
              <a:ext uri="{FF2B5EF4-FFF2-40B4-BE49-F238E27FC236}">
                <a16:creationId xmlns:a16="http://schemas.microsoft.com/office/drawing/2014/main" id="{74A36387-E9FE-3F9F-B9C1-F739AC747771}"/>
              </a:ext>
            </a:extLst>
          </p:cNvPr>
          <p:cNvSpPr>
            <a:spLocks noGrp="1"/>
          </p:cNvSpPr>
          <p:nvPr>
            <p:ph type="sldNum" sz="quarter" idx="4"/>
          </p:nvPr>
        </p:nvSpPr>
        <p:spPr/>
        <p:txBody>
          <a:bodyPr/>
          <a:lstStyle/>
          <a:p>
            <a:r>
              <a:rPr lang="en-US"/>
              <a:t>Introduction: 1-</a:t>
            </a:r>
            <a:fld id="{C4204591-24BD-A542-B9D5-F8D8A88D2FEE}" type="slidenum">
              <a:rPr lang="en-US" smtClean="0"/>
              <a:pPr/>
              <a:t>70</a:t>
            </a:fld>
            <a:endParaRPr lang="en-US" dirty="0"/>
          </a:p>
        </p:txBody>
      </p:sp>
      <p:pic>
        <p:nvPicPr>
          <p:cNvPr id="1026" name="Picture 2">
            <a:extLst>
              <a:ext uri="{FF2B5EF4-FFF2-40B4-BE49-F238E27FC236}">
                <a16:creationId xmlns:a16="http://schemas.microsoft.com/office/drawing/2014/main" id="{58672E50-F583-0667-1C12-CEB2E7D78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941" y="111765"/>
            <a:ext cx="6096000" cy="24693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FB90E8-399B-EE3A-58A3-F61BC060A90D}"/>
              </a:ext>
            </a:extLst>
          </p:cNvPr>
          <p:cNvPicPr>
            <a:picLocks noChangeAspect="1"/>
          </p:cNvPicPr>
          <p:nvPr/>
        </p:nvPicPr>
        <p:blipFill>
          <a:blip r:embed="rId3"/>
          <a:stretch>
            <a:fillRect/>
          </a:stretch>
        </p:blipFill>
        <p:spPr>
          <a:xfrm>
            <a:off x="5176772" y="2693019"/>
            <a:ext cx="6937169" cy="3284035"/>
          </a:xfrm>
          <a:prstGeom prst="rect">
            <a:avLst/>
          </a:prstGeom>
        </p:spPr>
      </p:pic>
      <p:cxnSp>
        <p:nvCxnSpPr>
          <p:cNvPr id="8" name="Straight Arrow Connector 7">
            <a:extLst>
              <a:ext uri="{FF2B5EF4-FFF2-40B4-BE49-F238E27FC236}">
                <a16:creationId xmlns:a16="http://schemas.microsoft.com/office/drawing/2014/main" id="{85645B0A-7DDC-5B61-2C1E-0CA3F19534DB}"/>
              </a:ext>
            </a:extLst>
          </p:cNvPr>
          <p:cNvCxnSpPr/>
          <p:nvPr/>
        </p:nvCxnSpPr>
        <p:spPr>
          <a:xfrm flipV="1">
            <a:off x="6333893" y="1226634"/>
            <a:ext cx="2085278" cy="14663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BE1A5170-1614-09DA-7F57-E63D15DD073D}"/>
              </a:ext>
            </a:extLst>
          </p:cNvPr>
          <p:cNvCxnSpPr>
            <a:cxnSpLocks/>
          </p:cNvCxnSpPr>
          <p:nvPr/>
        </p:nvCxnSpPr>
        <p:spPr>
          <a:xfrm flipV="1">
            <a:off x="6263269" y="944385"/>
            <a:ext cx="2226525" cy="2822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4404EE56-D230-AC14-CED9-1C0CFFBE7816}"/>
              </a:ext>
            </a:extLst>
          </p:cNvPr>
          <p:cNvCxnSpPr>
            <a:cxnSpLocks/>
          </p:cNvCxnSpPr>
          <p:nvPr/>
        </p:nvCxnSpPr>
        <p:spPr>
          <a:xfrm flipV="1">
            <a:off x="6508597" y="1514776"/>
            <a:ext cx="1910574" cy="3146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911007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71</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755191" y="1922053"/>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marL="407988" indent="-277813">
              <a:spcBef>
                <a:spcPts val="600"/>
              </a:spcBef>
              <a:buClr>
                <a:schemeClr val="bg1">
                  <a:lumMod val="75000"/>
                </a:schemeClr>
              </a:buClr>
            </a:pPr>
            <a:r>
              <a:rPr lang="en-US" altLang="ja-JP" sz="3200" dirty="0">
                <a:solidFill>
                  <a:schemeClr val="bg1">
                    <a:lumMod val="75000"/>
                  </a:schemeClr>
                </a:solidFill>
                <a:ea typeface="ＭＳ Ｐゴシック" panose="020B0600070205080204" pitchFamily="34" charset="-128"/>
                <a:cs typeface="Arial" panose="020B0604020202020204" pitchFamily="34" charset="0"/>
              </a:rPr>
              <a:t>What’s inside a router</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a:t>
            </a:r>
          </a:p>
          <a:p>
            <a:pPr marL="403225" indent="-285750">
              <a:spcBef>
                <a:spcPts val="800"/>
              </a:spcBef>
              <a:buClr>
                <a:srgbClr val="0013A3"/>
              </a:buClr>
            </a:pPr>
            <a:r>
              <a:rPr lang="en-US" sz="3600" dirty="0"/>
              <a:t>Middleboxes</a:t>
            </a:r>
          </a:p>
          <a:p>
            <a:pPr marL="746125" lvl="1" indent="-285750">
              <a:spcBef>
                <a:spcPts val="800"/>
              </a:spcBef>
              <a:buClr>
                <a:srgbClr val="0013A3"/>
              </a:buClr>
            </a:pPr>
            <a:r>
              <a:rPr lang="en-US" sz="2800" dirty="0"/>
              <a:t>middlebox functions</a:t>
            </a:r>
          </a:p>
          <a:p>
            <a:pPr marL="746125" lvl="1" indent="-285750">
              <a:spcBef>
                <a:spcPts val="800"/>
              </a:spcBef>
              <a:buClr>
                <a:srgbClr val="0013A3"/>
              </a:buClr>
            </a:pPr>
            <a:r>
              <a:rPr lang="en-US" sz="2800" dirty="0"/>
              <a:t>evolution, architectural principles of the Internet</a:t>
            </a:r>
          </a:p>
          <a:p>
            <a:pPr marL="407988" indent="-277813">
              <a:spcBef>
                <a:spcPts val="600"/>
              </a:spcBef>
              <a:buClr>
                <a:schemeClr val="bg1">
                  <a:lumMod val="75000"/>
                </a:schemeClr>
              </a:buClr>
            </a:pPr>
            <a:endParaRPr lang="en-US" altLang="en-US" sz="3200" dirty="0">
              <a:solidFill>
                <a:schemeClr val="bg1">
                  <a:lumMod val="75000"/>
                </a:schemeClr>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110184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14038" y="2315737"/>
            <a:ext cx="4705817" cy="2677656"/>
            <a:chOff x="814038" y="2315737"/>
            <a:chExt cx="4705817" cy="2677656"/>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“thin waist”: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one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network layer protocol: IP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must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be implemented by every (billions) of Internet-connected devices</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4103650" y="3657601"/>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92" name="Group 491">
            <a:extLst>
              <a:ext uri="{FF2B5EF4-FFF2-40B4-BE49-F238E27FC236}">
                <a16:creationId xmlns:a16="http://schemas.microsoft.com/office/drawing/2014/main" id="{B39DAD73-A59C-844C-82D2-98B789AF87B4}"/>
              </a:ext>
            </a:extLst>
          </p:cNvPr>
          <p:cNvGrpSpPr/>
          <p:nvPr/>
        </p:nvGrpSpPr>
        <p:grpSpPr>
          <a:xfrm>
            <a:off x="6761019" y="2397851"/>
            <a:ext cx="5180585" cy="2520510"/>
            <a:chOff x="6761019" y="2397851"/>
            <a:chExt cx="5180585" cy="2520510"/>
          </a:xfrm>
        </p:grpSpPr>
        <p:sp>
          <p:nvSpPr>
            <p:cNvPr id="2" name="TextBox 1">
              <a:extLst>
                <a:ext uri="{FF2B5EF4-FFF2-40B4-BE49-F238E27FC236}">
                  <a16:creationId xmlns:a16="http://schemas.microsoft.com/office/drawing/2014/main" id="{00151133-0DCF-4F4E-9CDA-634434080F2F}"/>
                </a:ext>
              </a:extLst>
            </p:cNvPr>
            <p:cNvSpPr txBox="1"/>
            <p:nvPr/>
          </p:nvSpPr>
          <p:spPr>
            <a:xfrm>
              <a:off x="9309916" y="2397851"/>
              <a:ext cx="263168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many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protocols in physical, link, transport, and application layers </a:t>
              </a:r>
            </a:p>
          </p:txBody>
        </p:sp>
        <p:grpSp>
          <p:nvGrpSpPr>
            <p:cNvPr id="490" name="Group 489">
              <a:extLst>
                <a:ext uri="{FF2B5EF4-FFF2-40B4-BE49-F238E27FC236}">
                  <a16:creationId xmlns:a16="http://schemas.microsoft.com/office/drawing/2014/main" id="{CCF9C436-9C11-1E43-8FA2-B49863655B5F}"/>
                </a:ext>
              </a:extLst>
            </p:cNvPr>
            <p:cNvGrpSpPr/>
            <p:nvPr/>
          </p:nvGrpSpPr>
          <p:grpSpPr>
            <a:xfrm>
              <a:off x="7232069" y="2410687"/>
              <a:ext cx="2036621" cy="2507674"/>
              <a:chOff x="7315200" y="2521527"/>
              <a:chExt cx="1427018" cy="2507674"/>
            </a:xfrm>
          </p:grpSpPr>
          <p:cxnSp>
            <p:nvCxnSpPr>
              <p:cNvPr id="53" name="Straight Connector 52">
                <a:extLst>
                  <a:ext uri="{FF2B5EF4-FFF2-40B4-BE49-F238E27FC236}">
                    <a16:creationId xmlns:a16="http://schemas.microsoft.com/office/drawing/2014/main" id="{19FCE1B0-FAA6-8244-BA7B-BB385915D88F}"/>
                  </a:ext>
                </a:extLst>
              </p:cNvPr>
              <p:cNvCxnSpPr>
                <a:cxnSpLocks/>
              </p:cNvCxnSpPr>
              <p:nvPr/>
            </p:nvCxnSpPr>
            <p:spPr>
              <a:xfrm flipV="1">
                <a:off x="7329055" y="3768436"/>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E4850D0-E94C-F942-9234-36141A495421}"/>
                  </a:ext>
                </a:extLst>
              </p:cNvPr>
              <p:cNvCxnSpPr>
                <a:cxnSpLocks/>
              </p:cNvCxnSpPr>
              <p:nvPr/>
            </p:nvCxnSpPr>
            <p:spPr>
              <a:xfrm flipH="1" flipV="1">
                <a:off x="7315200" y="2521527"/>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25" name="Straight Connector 624">
              <a:extLst>
                <a:ext uri="{FF2B5EF4-FFF2-40B4-BE49-F238E27FC236}">
                  <a16:creationId xmlns:a16="http://schemas.microsoft.com/office/drawing/2014/main" id="{6D445703-EA03-7643-9515-93FC3343159A}"/>
                </a:ext>
              </a:extLst>
            </p:cNvPr>
            <p:cNvCxnSpPr>
              <a:cxnSpLocks/>
            </p:cNvCxnSpPr>
            <p:nvPr/>
          </p:nvCxnSpPr>
          <p:spPr>
            <a:xfrm flipH="1" flipV="1">
              <a:off x="6788728" y="2978728"/>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4809228A-E7A3-CC45-B53B-0D172086E2E0}"/>
                </a:ext>
              </a:extLst>
            </p:cNvPr>
            <p:cNvCxnSpPr>
              <a:cxnSpLocks/>
            </p:cNvCxnSpPr>
            <p:nvPr/>
          </p:nvCxnSpPr>
          <p:spPr>
            <a:xfrm flipH="1">
              <a:off x="6761019" y="3671455"/>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4C5D013-5347-04C3-BE01-55249613CC9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1481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2"/>
                                        </p:tgtEl>
                                        <p:attrNameLst>
                                          <p:attrName>style.visibility</p:attrName>
                                        </p:attrNameLst>
                                      </p:cBhvr>
                                      <p:to>
                                        <p:strVal val="visible"/>
                                      </p:to>
                                    </p:set>
                                    <p:animEffect transition="in" filter="dissolve">
                                      <p:cBhvr>
                                        <p:cTn id="12" dur="5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 at middle age</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41747" y="2689811"/>
            <a:ext cx="3722144" cy="1938992"/>
            <a:chOff x="814038" y="2315737"/>
            <a:chExt cx="3722144" cy="1938992"/>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middle age “love handles”?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middleboxes, operating inside the network</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3119977" y="3283528"/>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A080BF89-711D-724F-AFB6-ECB6A25AFBFA}"/>
              </a:ext>
            </a:extLst>
          </p:cNvPr>
          <p:cNvSpPr/>
          <p:nvPr/>
        </p:nvSpPr>
        <p:spPr>
          <a:xfrm>
            <a:off x="5165725" y="3255382"/>
            <a:ext cx="1473200"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C6DF106B-12CE-0C45-884E-A161B018E6F4}"/>
              </a:ext>
            </a:extLst>
          </p:cNvPr>
          <p:cNvSpPr/>
          <p:nvPr/>
        </p:nvSpPr>
        <p:spPr>
          <a:xfrm>
            <a:off x="5149849" y="3890382"/>
            <a:ext cx="1501775"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50397F3C-6DF9-D24B-B71C-9BFEEE0FFF39}"/>
              </a:ext>
            </a:extLst>
          </p:cNvPr>
          <p:cNvSpPr/>
          <p:nvPr/>
        </p:nvSpPr>
        <p:spPr>
          <a:xfrm flipH="1">
            <a:off x="6637380" y="3217837"/>
            <a:ext cx="369715" cy="828053"/>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4102"/>
              <a:gd name="connsiteX1" fmla="*/ 339976 w 366191"/>
              <a:gd name="connsiteY1" fmla="*/ 136770 h 794102"/>
              <a:gd name="connsiteX2" fmla="*/ 5 w 366191"/>
              <a:gd name="connsiteY2" fmla="*/ 402492 h 794102"/>
              <a:gd name="connsiteX3" fmla="*/ 324346 w 366191"/>
              <a:gd name="connsiteY3" fmla="*/ 668217 h 794102"/>
              <a:gd name="connsiteX4" fmla="*/ 314575 w 366191"/>
              <a:gd name="connsiteY4" fmla="*/ 794102 h 794102"/>
              <a:gd name="connsiteX0" fmla="*/ 344127 w 369715"/>
              <a:gd name="connsiteY0" fmla="*/ 0 h 800239"/>
              <a:gd name="connsiteX1" fmla="*/ 339976 w 369715"/>
              <a:gd name="connsiteY1" fmla="*/ 142907 h 800239"/>
              <a:gd name="connsiteX2" fmla="*/ 5 w 369715"/>
              <a:gd name="connsiteY2" fmla="*/ 408629 h 800239"/>
              <a:gd name="connsiteX3" fmla="*/ 324346 w 369715"/>
              <a:gd name="connsiteY3" fmla="*/ 674354 h 800239"/>
              <a:gd name="connsiteX4" fmla="*/ 314575 w 369715"/>
              <a:gd name="connsiteY4" fmla="*/ 800239 h 800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715" h="800239">
                <a:moveTo>
                  <a:pt x="344127" y="0"/>
                </a:moveTo>
                <a:cubicBezTo>
                  <a:pt x="336312" y="14328"/>
                  <a:pt x="408361" y="83641"/>
                  <a:pt x="339976" y="142907"/>
                </a:cubicBezTo>
                <a:cubicBezTo>
                  <a:pt x="271591" y="202174"/>
                  <a:pt x="-1297" y="210639"/>
                  <a:pt x="5" y="408629"/>
                </a:cubicBezTo>
                <a:cubicBezTo>
                  <a:pt x="1307" y="606619"/>
                  <a:pt x="257915" y="604667"/>
                  <a:pt x="324346" y="674354"/>
                </a:cubicBezTo>
                <a:cubicBezTo>
                  <a:pt x="390777" y="744041"/>
                  <a:pt x="308714" y="782003"/>
                  <a:pt x="314575" y="800239"/>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reeform 2">
            <a:extLst>
              <a:ext uri="{FF2B5EF4-FFF2-40B4-BE49-F238E27FC236}">
                <a16:creationId xmlns:a16="http://schemas.microsoft.com/office/drawing/2014/main" id="{E438027A-AA45-614F-A5B1-3E85160CAF01}"/>
              </a:ext>
            </a:extLst>
          </p:cNvPr>
          <p:cNvSpPr/>
          <p:nvPr/>
        </p:nvSpPr>
        <p:spPr>
          <a:xfrm>
            <a:off x="4783916" y="3219154"/>
            <a:ext cx="366191" cy="818528"/>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1033"/>
              <a:gd name="connsiteX1" fmla="*/ 339976 w 366191"/>
              <a:gd name="connsiteY1" fmla="*/ 136770 h 791033"/>
              <a:gd name="connsiteX2" fmla="*/ 5 w 366191"/>
              <a:gd name="connsiteY2" fmla="*/ 402492 h 791033"/>
              <a:gd name="connsiteX3" fmla="*/ 324346 w 366191"/>
              <a:gd name="connsiteY3" fmla="*/ 668217 h 791033"/>
              <a:gd name="connsiteX4" fmla="*/ 317750 w 366191"/>
              <a:gd name="connsiteY4" fmla="*/ 791033 h 79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1" h="791033">
                <a:moveTo>
                  <a:pt x="328252" y="0"/>
                </a:moveTo>
                <a:cubicBezTo>
                  <a:pt x="320437" y="14328"/>
                  <a:pt x="408361" y="77504"/>
                  <a:pt x="339976" y="136770"/>
                </a:cubicBezTo>
                <a:cubicBezTo>
                  <a:pt x="271591" y="196037"/>
                  <a:pt x="-1297" y="204502"/>
                  <a:pt x="5" y="402492"/>
                </a:cubicBezTo>
                <a:cubicBezTo>
                  <a:pt x="1307" y="600482"/>
                  <a:pt x="257915" y="598530"/>
                  <a:pt x="324346" y="668217"/>
                </a:cubicBezTo>
                <a:cubicBezTo>
                  <a:pt x="390777" y="737904"/>
                  <a:pt x="311889" y="772797"/>
                  <a:pt x="317750" y="791033"/>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80C0A084-13AC-2A46-A0B6-01022C6CA53E}"/>
              </a:ext>
            </a:extLst>
          </p:cNvPr>
          <p:cNvSpPr/>
          <p:nvPr/>
        </p:nvSpPr>
        <p:spPr>
          <a:xfrm>
            <a:off x="6229349" y="3311525"/>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8931938-0846-1040-A356-FF6D9A0F0FCA}"/>
              </a:ext>
            </a:extLst>
          </p:cNvPr>
          <p:cNvSpPr/>
          <p:nvPr/>
        </p:nvSpPr>
        <p:spPr>
          <a:xfrm>
            <a:off x="5191123" y="3310518"/>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93A1113-0724-F941-88A0-46691E1907F6}"/>
              </a:ext>
            </a:extLst>
          </p:cNvPr>
          <p:cNvGrpSpPr/>
          <p:nvPr/>
        </p:nvGrpSpPr>
        <p:grpSpPr>
          <a:xfrm>
            <a:off x="4849091" y="3158838"/>
            <a:ext cx="2120638" cy="926583"/>
            <a:chOff x="4849091" y="3158838"/>
            <a:chExt cx="2120638" cy="926583"/>
          </a:xfrm>
        </p:grpSpPr>
        <p:sp>
          <p:nvSpPr>
            <p:cNvPr id="7" name="TextBox 6">
              <a:extLst>
                <a:ext uri="{FF2B5EF4-FFF2-40B4-BE49-F238E27FC236}">
                  <a16:creationId xmlns:a16="http://schemas.microsoft.com/office/drawing/2014/main" id="{B06F7433-1CA5-0043-8769-8EC5DD1640BC}"/>
                </a:ext>
              </a:extLst>
            </p:cNvPr>
            <p:cNvSpPr txBox="1"/>
            <p:nvPr/>
          </p:nvSpPr>
          <p:spPr>
            <a:xfrm rot="20360941">
              <a:off x="4849091" y="3366655"/>
              <a:ext cx="6880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43E69EF4-A612-6246-A5CD-E7D69FA9004A}"/>
                </a:ext>
              </a:extLst>
            </p:cNvPr>
            <p:cNvSpPr txBox="1"/>
            <p:nvPr/>
          </p:nvSpPr>
          <p:spPr>
            <a:xfrm rot="2147458">
              <a:off x="6270499" y="3366656"/>
              <a:ext cx="6992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NFV</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E1DEAF41-F52D-3C48-863F-69E493CC4B95}"/>
                </a:ext>
              </a:extLst>
            </p:cNvPr>
            <p:cNvSpPr txBox="1"/>
            <p:nvPr/>
          </p:nvSpPr>
          <p:spPr>
            <a:xfrm>
              <a:off x="5369952" y="3685311"/>
              <a:ext cx="1098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Firewalls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8B68C2C0-31FD-8146-A03C-C3F53431D4EB}"/>
                </a:ext>
              </a:extLst>
            </p:cNvPr>
            <p:cNvSpPr txBox="1"/>
            <p:nvPr/>
          </p:nvSpPr>
          <p:spPr>
            <a:xfrm>
              <a:off x="5453078" y="3158838"/>
              <a:ext cx="97283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caching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4D0343F9-C504-AC59-6019-F88C783AB059}"/>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370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924AC-B2A8-0C99-9DA3-3E569F405D67}"/>
              </a:ext>
            </a:extLst>
          </p:cNvPr>
          <p:cNvSpPr>
            <a:spLocks noGrp="1"/>
          </p:cNvSpPr>
          <p:nvPr>
            <p:ph idx="1"/>
          </p:nvPr>
        </p:nvSpPr>
        <p:spPr/>
        <p:txBody>
          <a:bodyPr/>
          <a:lstStyle/>
          <a:p>
            <a:r>
              <a:rPr lang="en-GB" b="1" i="0" dirty="0">
                <a:solidFill>
                  <a:srgbClr val="2D3B45"/>
                </a:solidFill>
                <a:effectLst/>
                <a:latin typeface="Lato Extended"/>
              </a:rPr>
              <a:t>4.5-2. The "thin waist" of the Internet.</a:t>
            </a:r>
            <a:r>
              <a:rPr lang="en-GB" b="0" i="0" dirty="0">
                <a:solidFill>
                  <a:srgbClr val="2D3B45"/>
                </a:solidFill>
                <a:effectLst/>
                <a:latin typeface="Lato Extended"/>
              </a:rPr>
              <a:t> What protocol (or protocols) constitutes the "thin waist" of the Internet protocol stack?</a:t>
            </a:r>
          </a:p>
          <a:p>
            <a:r>
              <a:rPr lang="en-GB" dirty="0">
                <a:solidFill>
                  <a:srgbClr val="2D3B45"/>
                </a:solidFill>
                <a:latin typeface="Lato Extended"/>
              </a:rPr>
              <a:t>ANS: IP</a:t>
            </a:r>
            <a:endParaRPr lang="en-SE" dirty="0"/>
          </a:p>
        </p:txBody>
      </p:sp>
      <p:sp>
        <p:nvSpPr>
          <p:cNvPr id="3" name="Title 2">
            <a:extLst>
              <a:ext uri="{FF2B5EF4-FFF2-40B4-BE49-F238E27FC236}">
                <a16:creationId xmlns:a16="http://schemas.microsoft.com/office/drawing/2014/main" id="{15E34EF2-0384-9CCB-1AD5-8A7372D73B98}"/>
              </a:ext>
            </a:extLst>
          </p:cNvPr>
          <p:cNvSpPr>
            <a:spLocks noGrp="1"/>
          </p:cNvSpPr>
          <p:nvPr>
            <p:ph type="title"/>
          </p:nvPr>
        </p:nvSpPr>
        <p:spPr/>
        <p:txBody>
          <a:bodyPr/>
          <a:lstStyle/>
          <a:p>
            <a:r>
              <a:rPr lang="en-GB" dirty="0"/>
              <a:t>Question 4.5-2</a:t>
            </a:r>
            <a:endParaRPr lang="en-SE" dirty="0"/>
          </a:p>
        </p:txBody>
      </p:sp>
      <p:sp>
        <p:nvSpPr>
          <p:cNvPr id="4" name="Slide Number Placeholder 3">
            <a:extLst>
              <a:ext uri="{FF2B5EF4-FFF2-40B4-BE49-F238E27FC236}">
                <a16:creationId xmlns:a16="http://schemas.microsoft.com/office/drawing/2014/main" id="{E4CA038E-7285-93DC-D1A3-B4F0C39DB7D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74</a:t>
            </a:fld>
            <a:endParaRPr lang="en-US" dirty="0"/>
          </a:p>
        </p:txBody>
      </p:sp>
    </p:spTree>
    <p:extLst>
      <p:ext uri="{BB962C8B-B14F-4D97-AF65-F5344CB8AC3E}">
        <p14:creationId xmlns:p14="http://schemas.microsoft.com/office/powerpoint/2010/main" val="207270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8</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9</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8711</TotalTime>
  <Words>7862</Words>
  <Application>Microsoft Office PowerPoint</Application>
  <PresentationFormat>Widescreen</PresentationFormat>
  <Paragraphs>1154</Paragraphs>
  <Slides>74</Slides>
  <Notes>46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Courier</vt:lpstr>
      <vt:lpstr>Lato Extended</vt:lpstr>
      <vt:lpstr>MS PGothic</vt:lpstr>
      <vt:lpstr>Arial</vt:lpstr>
      <vt:lpstr>Calibri</vt:lpstr>
      <vt:lpstr>Comic Sans MS</vt:lpstr>
      <vt:lpstr>Courier New</vt:lpstr>
      <vt:lpstr>Courier New</vt:lpstr>
      <vt:lpstr>Gill Sans MT</vt:lpstr>
      <vt:lpstr>Tahoma</vt:lpstr>
      <vt:lpstr>Times New Roman</vt:lpstr>
      <vt:lpstr>Wingdings</vt:lpstr>
      <vt:lpstr>Office Theme</vt:lpstr>
      <vt:lpstr>PowerPoint Presentation</vt:lpstr>
      <vt:lpstr>Question 1.3-1 1.3-3</vt:lpstr>
      <vt:lpstr>Question 1.4-01</vt:lpstr>
      <vt:lpstr>Chapter 1: roadmap</vt:lpstr>
      <vt:lpstr>How do packet delay and loss occur?</vt:lpstr>
      <vt:lpstr>Packet delay: four sources</vt:lpstr>
      <vt:lpstr>Packet delay: four sources</vt:lpstr>
      <vt:lpstr>Throughput</vt:lpstr>
      <vt:lpstr>Throughput</vt:lpstr>
      <vt:lpstr>Throughput: network scenario</vt:lpstr>
      <vt:lpstr>Question 1.4-01a</vt:lpstr>
      <vt:lpstr>Question 1.4-01b</vt:lpstr>
      <vt:lpstr>Question 1.4-01c</vt:lpstr>
      <vt:lpstr>Question 1.4-01c</vt:lpstr>
      <vt:lpstr>Question 1.4-01d </vt:lpstr>
      <vt:lpstr>Question 1.4-01e </vt:lpstr>
      <vt:lpstr>Question 1.4-01e variations </vt:lpstr>
      <vt:lpstr>Question 1.4-02a</vt:lpstr>
      <vt:lpstr>Question 1.4-02b</vt:lpstr>
      <vt:lpstr>Question 1.4-02c</vt:lpstr>
      <vt:lpstr>Question 1.4-02d</vt:lpstr>
      <vt:lpstr>Client/server socket interaction: TCP</vt:lpstr>
      <vt:lpstr>Example app: TCP client</vt:lpstr>
      <vt:lpstr>Example app: TCP server</vt:lpstr>
      <vt:lpstr>Question 2.7-4</vt:lpstr>
      <vt:lpstr>Question 3.2-01</vt:lpstr>
      <vt:lpstr>Question 3.2-04</vt:lpstr>
      <vt:lpstr>Question 3.2-05</vt:lpstr>
      <vt:lpstr>Internet checksum</vt:lpstr>
      <vt:lpstr>Internet checksum: an example</vt:lpstr>
      <vt:lpstr>Internet checksum: weak protection!</vt:lpstr>
      <vt:lpstr>Question 3.3-1</vt:lpstr>
      <vt:lpstr>Router architecture overview</vt:lpstr>
      <vt:lpstr>Question 4.2-1</vt:lpstr>
      <vt:lpstr>Input port functions</vt:lpstr>
      <vt:lpstr>Input port functions</vt:lpstr>
      <vt:lpstr>Destination-based forwarding</vt:lpstr>
      <vt:lpstr>Question 4.2-2</vt:lpstr>
      <vt:lpstr>Question 4.2-3</vt:lpstr>
      <vt:lpstr>Network layer: “data plane” roadmap</vt:lpstr>
      <vt:lpstr>Packet Scheduling: FCFS</vt:lpstr>
      <vt:lpstr>Scheduling policies: priority</vt:lpstr>
      <vt:lpstr>Scheduling policies: round robin</vt:lpstr>
      <vt:lpstr>Question 4.2-7</vt:lpstr>
      <vt:lpstr>Question 4.2-7a FCFS Scheduling</vt:lpstr>
      <vt:lpstr>Question 4.2-7b Priority Scheduling</vt:lpstr>
      <vt:lpstr>Question 4.2-7c Round Robin Scheduling</vt:lpstr>
      <vt:lpstr>Network layer: “data plane” roadmap</vt:lpstr>
      <vt:lpstr>Subnets</vt:lpstr>
      <vt:lpstr>Subnets</vt:lpstr>
      <vt:lpstr>Subnets</vt:lpstr>
      <vt:lpstr>IP addressing: CIDR</vt:lpstr>
      <vt:lpstr>Question 4.3-04</vt:lpstr>
      <vt:lpstr>Question 4.3-05ab</vt:lpstr>
      <vt:lpstr>Question 4.3-05c</vt:lpstr>
      <vt:lpstr>Network layer: “data plane” roadmap</vt:lpstr>
      <vt:lpstr>IP addresses: how to get one?</vt:lpstr>
      <vt:lpstr>DHCP: Dynamic Host Configuration Protocol</vt:lpstr>
      <vt:lpstr>Question 4.3-06</vt:lpstr>
      <vt:lpstr>IPv6: motivation</vt:lpstr>
      <vt:lpstr>IP Datagram format</vt:lpstr>
      <vt:lpstr>IPv6 datagram format</vt:lpstr>
      <vt:lpstr>Question 4.3-08</vt:lpstr>
      <vt:lpstr>NAT: network address translation</vt:lpstr>
      <vt:lpstr>Question 4.3.10</vt:lpstr>
      <vt:lpstr>OpenFlow abstraction</vt:lpstr>
      <vt:lpstr>Generalized forwarding: summary</vt:lpstr>
      <vt:lpstr>Question 4.4-2</vt:lpstr>
      <vt:lpstr>Flow table abstraction</vt:lpstr>
      <vt:lpstr>Question 4.4-4</vt:lpstr>
      <vt:lpstr>Network layer: “data plane” roadmap</vt:lpstr>
      <vt:lpstr>The IP hourglass</vt:lpstr>
      <vt:lpstr>The IP hourglass, at middle age</vt:lpstr>
      <vt:lpstr>Question 4.5-2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241</cp:revision>
  <dcterms:created xsi:type="dcterms:W3CDTF">2020-01-18T07:24:59Z</dcterms:created>
  <dcterms:modified xsi:type="dcterms:W3CDTF">2024-12-04T22:35:02Z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