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960" r:id="rId2"/>
    <p:sldId id="1002" r:id="rId3"/>
    <p:sldId id="1003" r:id="rId4"/>
    <p:sldId id="1004" r:id="rId5"/>
    <p:sldId id="1005" r:id="rId6"/>
    <p:sldId id="1006" r:id="rId7"/>
    <p:sldId id="1253" r:id="rId8"/>
    <p:sldId id="1007" r:id="rId9"/>
    <p:sldId id="1008" r:id="rId10"/>
    <p:sldId id="1009" r:id="rId11"/>
    <p:sldId id="1010" r:id="rId12"/>
    <p:sldId id="1011" r:id="rId13"/>
    <p:sldId id="1012" r:id="rId14"/>
    <p:sldId id="1013" r:id="rId15"/>
    <p:sldId id="1014" r:id="rId16"/>
    <p:sldId id="1015" r:id="rId17"/>
    <p:sldId id="1217" r:id="rId18"/>
    <p:sldId id="1017" r:id="rId19"/>
    <p:sldId id="1021" r:id="rId20"/>
    <p:sldId id="1022" r:id="rId21"/>
    <p:sldId id="1020" r:id="rId22"/>
    <p:sldId id="1206" r:id="rId23"/>
    <p:sldId id="1023" r:id="rId24"/>
    <p:sldId id="1025" r:id="rId25"/>
    <p:sldId id="1026" r:id="rId26"/>
    <p:sldId id="1027" r:id="rId27"/>
    <p:sldId id="1028" r:id="rId28"/>
    <p:sldId id="1029" r:id="rId29"/>
    <p:sldId id="1208" r:id="rId30"/>
    <p:sldId id="1209" r:id="rId31"/>
    <p:sldId id="1216" r:id="rId32"/>
    <p:sldId id="1228" r:id="rId33"/>
    <p:sldId id="1252" r:id="rId34"/>
    <p:sldId id="1030" r:id="rId35"/>
    <p:sldId id="1038" r:id="rId36"/>
    <p:sldId id="1040" r:id="rId37"/>
    <p:sldId id="1212" r:id="rId38"/>
    <p:sldId id="103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0000A8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3"/>
    <p:restoredTop sz="83529" autoAdjust="0"/>
  </p:normalViewPr>
  <p:slideViewPr>
    <p:cSldViewPr snapToGrid="0" snapToObjects="1">
      <p:cViewPr varScale="1">
        <p:scale>
          <a:sx n="69" d="100"/>
          <a:sy n="69" d="100"/>
        </p:scale>
        <p:origin x="744" y="5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phuthipon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(8.2)Version </a:t>
            </a:r>
          </a:p>
          <a:p>
            <a:endParaRPr lang="en-US" dirty="0"/>
          </a:p>
          <a:p>
            <a:r>
              <a:rPr lang="en-US" dirty="0"/>
              <a:t>7.2 (January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slide content for 2020 link technologies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Master slide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2020 (8.0)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updates suggest by Catherine Rosenberg (thanks!)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titles in a lighter font</a:t>
            </a:r>
          </a:p>
          <a:p>
            <a:pPr marL="0" indent="0">
              <a:buFontTx/>
              <a:buNone/>
            </a:pPr>
            <a:r>
              <a:rPr lang="en-US" dirty="0"/>
              <a:t>Sept 2020 (8.1)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~7 new slides, in particular: data center slide; routing versus forwarding; security line of defense; several on encapsulation and layers (this section is a lot better now).  Other relative minor changes throughout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2023 (8.2)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few minor updates (mostly speeds, technology details)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Segue: from performance to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88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3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02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48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47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51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>
                <a:hlinkClick r:id="rId3"/>
              </a:rPr>
              <a:t>Nikko Bovornkeeratiroj</a:t>
            </a:r>
            <a:r>
              <a:rPr lang="en-US" dirty="0"/>
              <a:t>,  Phuthipong &lt;phuthipong@cs.umass.edu&gt;, for the stacking dolls idea and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04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8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922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shots/7182188-Babushka-Boi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80C3A-FA40-BD44-901E-27B4E4B2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1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0AD0DE2B-4475-9E36-5304-A388B832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cs-gw (128.119.240.254)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cht-vbns.gw.umass.edu (128.119.3.130)  6 ms 5 ms 5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ms 11 ms 13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ms 18 ms 18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abilene-vbns.abilene.ucaid.edu (198.32.11.9)  22 ms  18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nycm-wash.abilene.ucaid.edu (198.32.8.46)  22 ms  22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ms 109 ms 106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ms 102 ms 104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ms 121 ms 114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ms  114 ms  112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ms  114 ms  116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nice.cssi.renater.fr (195.220.98.102)  123 ms  125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ms  126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ms  128 ms  133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ms  128 ms  126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fantasia.eurecom.fr (193.55.113.142)  132 ms  128 ms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gaia.cs.umass.edu to www.eurecom.fr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cs-gw.cs.umass.edu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7046686" y="4088438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FFC501E-6C14-2746-BB7D-C3901811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marL="682625" lvl="1" indent="-225425"/>
            <a:r>
              <a:rPr lang="en-US" altLang="en-US" sz="2800" i="1" dirty="0">
                <a:ea typeface="Arial" panose="020B0604020202020204" pitchFamily="34" charset="0"/>
              </a:rPr>
              <a:t>original vision:</a:t>
            </a:r>
            <a:r>
              <a:rPr lang="en-US" altLang="en-US" sz="2800" dirty="0">
                <a:ea typeface="Arial" panose="020B060402020202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a group of mutually trusting users attached to a transparent network” </a:t>
            </a:r>
            <a:r>
              <a:rPr lang="en-US" altLang="ja-JP" sz="2800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Internet protocol designers playing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catch-up”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security considerations in all layers!</a:t>
            </a:r>
          </a:p>
          <a:p>
            <a:pPr marL="287338" indent="-28733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now need to think about: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bad guys can attack computer networks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we can defend networks against attacks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B4D160-850D-7046-9248-6D0533F7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Network security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520385"/>
            <a:ext cx="10342830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not originally designed with (much) security in mind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original vision: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group of mutually trusting users attached to a transparent network”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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Internet protocol designers playing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catch-up”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security considerations in all layers!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 now need to think about: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bad guys can attack computer networks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we can defend networks against attacks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how to design architectures that are immune to attacks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A05694-B336-D046-8E80-E33E16DD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</a:t>
            </a:r>
            <a:r>
              <a:rPr lang="en-US" altLang="en-US" dirty="0">
                <a:ea typeface="ＭＳ Ｐゴシック" panose="020B0600070205080204" pitchFamily="34" charset="-128"/>
              </a:rPr>
              <a:t>g</a:t>
            </a:r>
            <a:r>
              <a:rPr lang="en-US" altLang="en-US" sz="4400" dirty="0">
                <a:ea typeface="ＭＳ Ｐゴシック" panose="020B0600070205080204" pitchFamily="34" charset="-128"/>
              </a:rPr>
              <a:t>uys: packet </a:t>
            </a:r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4400" dirty="0">
                <a:ea typeface="ＭＳ Ｐゴシック" panose="020B0600070205080204" pitchFamily="34" charset="-128"/>
              </a:rPr>
              <a:t>nterception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“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sniffing”: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broadcast media (shared Ethernet, wireless)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promiscuous network interface reads/records all packets (e.g., including passwords!) passing by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64103" y="3398264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59028" y="4133276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91128" y="4003101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778" y="4525389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2828" y="5236589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03" y="34220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040" y="4885751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215" y="3399851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6D72FA-76CB-8443-8D46-D1C4AD6D2B36}"/>
              </a:ext>
            </a:extLst>
          </p:cNvPr>
          <p:cNvGrpSpPr/>
          <p:nvPr/>
        </p:nvGrpSpPr>
        <p:grpSpPr>
          <a:xfrm>
            <a:off x="5156078" y="4004689"/>
            <a:ext cx="2635250" cy="984250"/>
            <a:chOff x="5156078" y="4004689"/>
            <a:chExt cx="2635250" cy="984250"/>
          </a:xfrm>
        </p:grpSpPr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3A21CC14-2FFD-1443-8AD6-ED95C890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828" y="4652389"/>
              <a:ext cx="2295525" cy="336550"/>
              <a:chOff x="2418" y="3342"/>
              <a:chExt cx="1446" cy="212"/>
            </a:xfrm>
          </p:grpSpPr>
          <p:sp>
            <p:nvSpPr>
              <p:cNvPr id="18" name="Rectangle 51">
                <a:extLst>
                  <a:ext uri="{FF2B5EF4-FFF2-40B4-BE49-F238E27FC236}">
                    <a16:creationId xmlns:a16="http://schemas.microsoft.com/office/drawing/2014/main" id="{FFA22DC9-8002-804E-BEF5-0AD6BF292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Line 52">
                <a:extLst>
                  <a:ext uri="{FF2B5EF4-FFF2-40B4-BE49-F238E27FC236}">
                    <a16:creationId xmlns:a16="http://schemas.microsoft.com/office/drawing/2014/main" id="{C5FFC7EF-F96B-754E-966C-1FA050A7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Line 53">
                <a:extLst>
                  <a:ext uri="{FF2B5EF4-FFF2-40B4-BE49-F238E27FC236}">
                    <a16:creationId xmlns:a16="http://schemas.microsoft.com/office/drawing/2014/main" id="{A20E5390-7423-1C4D-BCD6-93295C926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Line 54">
                <a:extLst>
                  <a:ext uri="{FF2B5EF4-FFF2-40B4-BE49-F238E27FC236}">
                    <a16:creationId xmlns:a16="http://schemas.microsoft.com/office/drawing/2014/main" id="{34698107-E0D4-2D40-8BD4-A07EF85A1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 Box 55">
                <a:extLst>
                  <a:ext uri="{FF2B5EF4-FFF2-40B4-BE49-F238E27FC236}">
                    <a16:creationId xmlns:a16="http://schemas.microsoft.com/office/drawing/2014/main" id="{3034D655-D1DA-884B-85A3-B43DDCA03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CF74F8F-5676-9347-82B3-E439D97B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078" y="4607939"/>
              <a:ext cx="2635250" cy="241300"/>
            </a:xfrm>
            <a:custGeom>
              <a:avLst/>
              <a:gdLst>
                <a:gd name="T0" fmla="*/ 2147483647 w 1660"/>
                <a:gd name="T1" fmla="*/ 2147483647 h 152"/>
                <a:gd name="T2" fmla="*/ 2147483647 w 1660"/>
                <a:gd name="T3" fmla="*/ 0 h 152"/>
                <a:gd name="T4" fmla="*/ 0 w 1660"/>
                <a:gd name="T5" fmla="*/ 2147483647 h 152"/>
                <a:gd name="T6" fmla="*/ 0 60000 65536"/>
                <a:gd name="T7" fmla="*/ 0 60000 65536"/>
                <a:gd name="T8" fmla="*/ 0 60000 65536"/>
                <a:gd name="T9" fmla="*/ 0 w 1660"/>
                <a:gd name="T10" fmla="*/ 0 h 152"/>
                <a:gd name="T11" fmla="*/ 1660 w 166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152">
                  <a:moveTo>
                    <a:pt x="1660" y="152"/>
                  </a:moveTo>
                  <a:lnTo>
                    <a:pt x="1660" y="0"/>
                  </a:lnTo>
                  <a:lnTo>
                    <a:pt x="0" y="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218F3DFE-62E8-1C42-A997-A96153618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078" y="4004689"/>
              <a:ext cx="0" cy="6032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346652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84403" y="3460176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77028" y="4777801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E7B059-0C82-604F-9216-00FE9590AFC8}"/>
              </a:ext>
            </a:extLst>
          </p:cNvPr>
          <p:cNvGrpSpPr/>
          <p:nvPr/>
        </p:nvGrpSpPr>
        <p:grpSpPr>
          <a:xfrm>
            <a:off x="1456133" y="5624388"/>
            <a:ext cx="10506683" cy="1029566"/>
            <a:chOff x="1456133" y="5624388"/>
            <a:chExt cx="10506683" cy="1029566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CA066BBC-5B2D-0340-8A5E-0AB09584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057" y="5737966"/>
              <a:ext cx="1025075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rPr>
                <a:t>Wireshark software used for our end-of-chapter labs is a (free) packet-sniffer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ED7D31"/>
                </a:buClr>
                <a:buSzPct val="75000"/>
                <a:buFont typeface="Wingding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194" name="Picture 2" descr="Image result for wireshark logo">
              <a:extLst>
                <a:ext uri="{FF2B5EF4-FFF2-40B4-BE49-F238E27FC236}">
                  <a16:creationId xmlns:a16="http://schemas.microsoft.com/office/drawing/2014/main" id="{05D86E15-2863-2D4D-B25D-A42C0FE63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133" y="5624388"/>
              <a:ext cx="667509" cy="66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54353" y="4784334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EA5F1B4-B3C4-1642-BE57-21C93FEB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 fake identity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74909" y="1560282"/>
            <a:ext cx="10342830" cy="208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spoofing: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injection of packet with false source address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id="{4B8B6454-D739-8246-8FD0-D07116C10D1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50455" y="3016127"/>
            <a:ext cx="735012" cy="681037"/>
            <a:chOff x="-44" y="1473"/>
            <a:chExt cx="981" cy="1105"/>
          </a:xfrm>
        </p:grpSpPr>
        <p:pic>
          <p:nvPicPr>
            <p:cNvPr id="7" name="Picture 91" descr="desktop_computer_stylized_medium">
              <a:extLst>
                <a:ext uri="{FF2B5EF4-FFF2-40B4-BE49-F238E27FC236}">
                  <a16:creationId xmlns:a16="http://schemas.microsoft.com/office/drawing/2014/main" id="{9D5E2D1E-EE9F-104B-B66B-CCD25447B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92">
              <a:extLst>
                <a:ext uri="{FF2B5EF4-FFF2-40B4-BE49-F238E27FC236}">
                  <a16:creationId xmlns:a16="http://schemas.microsoft.com/office/drawing/2014/main" id="{B5AF61F7-8621-F54F-BE21-3743A44AEC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Freeform 43">
            <a:extLst>
              <a:ext uri="{FF2B5EF4-FFF2-40B4-BE49-F238E27FC236}">
                <a16:creationId xmlns:a16="http://schemas.microsoft.com/office/drawing/2014/main" id="{4DB7420B-BEB3-FA46-87C6-F4E3D7CFB690}"/>
              </a:ext>
            </a:extLst>
          </p:cNvPr>
          <p:cNvSpPr>
            <a:spLocks/>
          </p:cNvSpPr>
          <p:nvPr/>
        </p:nvSpPr>
        <p:spPr bwMode="auto">
          <a:xfrm>
            <a:off x="3345380" y="3751139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4">
            <a:extLst>
              <a:ext uri="{FF2B5EF4-FFF2-40B4-BE49-F238E27FC236}">
                <a16:creationId xmlns:a16="http://schemas.microsoft.com/office/drawing/2014/main" id="{F85E0A6A-88C0-A24D-8518-8ED500586FDD}"/>
              </a:ext>
            </a:extLst>
          </p:cNvPr>
          <p:cNvSpPr>
            <a:spLocks/>
          </p:cNvSpPr>
          <p:nvPr/>
        </p:nvSpPr>
        <p:spPr bwMode="auto">
          <a:xfrm>
            <a:off x="6177480" y="3620964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2ADBE0C5-B956-4149-BAB8-22ED6ADCCD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0130" y="4143252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46">
            <a:extLst>
              <a:ext uri="{FF2B5EF4-FFF2-40B4-BE49-F238E27FC236}">
                <a16:creationId xmlns:a16="http://schemas.microsoft.com/office/drawing/2014/main" id="{90C68912-5E92-7540-BFA2-DF07C51EF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9180" y="4854452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Box 47">
            <a:extLst>
              <a:ext uri="{FF2B5EF4-FFF2-40B4-BE49-F238E27FC236}">
                <a16:creationId xmlns:a16="http://schemas.microsoft.com/office/drawing/2014/main" id="{AEB79674-18BD-3B41-8E45-BBD3D9EB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455" y="3039939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14" name="Text Box 48">
            <a:extLst>
              <a:ext uri="{FF2B5EF4-FFF2-40B4-BE49-F238E27FC236}">
                <a16:creationId xmlns:a16="http://schemas.microsoft.com/office/drawing/2014/main" id="{9F0C9BB1-EE53-294F-B9A4-6D29AB02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392" y="4503614"/>
            <a:ext cx="38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15" name="Text Box 49">
            <a:extLst>
              <a:ext uri="{FF2B5EF4-FFF2-40B4-BE49-F238E27FC236}">
                <a16:creationId xmlns:a16="http://schemas.microsoft.com/office/drawing/2014/main" id="{84BD4A5A-ABEB-8E46-B54B-76C3BE0F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67" y="301771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pic>
        <p:nvPicPr>
          <p:cNvPr id="26" name="Picture 60">
            <a:extLst>
              <a:ext uri="{FF2B5EF4-FFF2-40B4-BE49-F238E27FC236}">
                <a16:creationId xmlns:a16="http://schemas.microsoft.com/office/drawing/2014/main" id="{6C78CF69-C5D1-1042-99DC-4222EA4D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2" y="3084389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54">
            <a:extLst>
              <a:ext uri="{FF2B5EF4-FFF2-40B4-BE49-F238E27FC236}">
                <a16:creationId xmlns:a16="http://schemas.microsoft.com/office/drawing/2014/main" id="{E8873988-DB10-FE45-8043-BCFCC564ED65}"/>
              </a:ext>
            </a:extLst>
          </p:cNvPr>
          <p:cNvGrpSpPr>
            <a:grpSpLocks/>
          </p:cNvGrpSpPr>
          <p:nvPr/>
        </p:nvGrpSpPr>
        <p:grpSpPr bwMode="auto">
          <a:xfrm>
            <a:off x="3170755" y="3078039"/>
            <a:ext cx="365125" cy="712788"/>
            <a:chOff x="4140" y="429"/>
            <a:chExt cx="1425" cy="2396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7E4CC2E0-3222-BE42-A828-FF50B8CF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A3A95F5A-927B-8844-AEEA-2C83A43D8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0069D4B1-B450-FA40-8C0C-BF8FC124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614429B8-C719-8644-AE6D-47F8C907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2DD880A9-2F05-6141-8481-7222FC289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60">
              <a:extLst>
                <a:ext uri="{FF2B5EF4-FFF2-40B4-BE49-F238E27FC236}">
                  <a16:creationId xmlns:a16="http://schemas.microsoft.com/office/drawing/2014/main" id="{719DB695-149D-A94C-90AB-A2D368B8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" name="AutoShape 61">
                <a:extLst>
                  <a:ext uri="{FF2B5EF4-FFF2-40B4-BE49-F238E27FC236}">
                    <a16:creationId xmlns:a16="http://schemas.microsoft.com/office/drawing/2014/main" id="{7A4E2E24-3B0D-AF4F-A52C-2C357CC7E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AutoShape 62">
                <a:extLst>
                  <a:ext uri="{FF2B5EF4-FFF2-40B4-BE49-F238E27FC236}">
                    <a16:creationId xmlns:a16="http://schemas.microsoft.com/office/drawing/2014/main" id="{C6BB5F22-0BFB-674E-AB61-C51BC265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9C5A4256-A53F-874E-BFA1-39FC396F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" name="Group 64">
              <a:extLst>
                <a:ext uri="{FF2B5EF4-FFF2-40B4-BE49-F238E27FC236}">
                  <a16:creationId xmlns:a16="http://schemas.microsoft.com/office/drawing/2014/main" id="{0E311E6A-3E40-F74F-B8AF-09D1E252AD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" name="AutoShape 65">
                <a:extLst>
                  <a:ext uri="{FF2B5EF4-FFF2-40B4-BE49-F238E27FC236}">
                    <a16:creationId xmlns:a16="http://schemas.microsoft.com/office/drawing/2014/main" id="{1D179FF3-E8BF-8947-9AAD-E6B38311C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66">
                <a:extLst>
                  <a:ext uri="{FF2B5EF4-FFF2-40B4-BE49-F238E27FC236}">
                    <a16:creationId xmlns:a16="http://schemas.microsoft.com/office/drawing/2014/main" id="{C3E96FCC-760E-C448-981B-346F9384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" name="Rectangle 67">
              <a:extLst>
                <a:ext uri="{FF2B5EF4-FFF2-40B4-BE49-F238E27FC236}">
                  <a16:creationId xmlns:a16="http://schemas.microsoft.com/office/drawing/2014/main" id="{48149864-6DD7-D34A-BFF0-68E14067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05CA4BF4-1ECD-CA4F-8A7A-7B9330DA5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" name="Group 69">
              <a:extLst>
                <a:ext uri="{FF2B5EF4-FFF2-40B4-BE49-F238E27FC236}">
                  <a16:creationId xmlns:a16="http://schemas.microsoft.com/office/drawing/2014/main" id="{F3E39B02-1298-0743-931E-B785BC775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" name="AutoShape 70">
                <a:extLst>
                  <a:ext uri="{FF2B5EF4-FFF2-40B4-BE49-F238E27FC236}">
                    <a16:creationId xmlns:a16="http://schemas.microsoft.com/office/drawing/2014/main" id="{F3EE4642-5A67-5747-9173-A2328DFB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71">
                <a:extLst>
                  <a:ext uri="{FF2B5EF4-FFF2-40B4-BE49-F238E27FC236}">
                    <a16:creationId xmlns:a16="http://schemas.microsoft.com/office/drawing/2014/main" id="{5229E8D7-0E29-214E-AA57-AFE2A59BD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72">
              <a:extLst>
                <a:ext uri="{FF2B5EF4-FFF2-40B4-BE49-F238E27FC236}">
                  <a16:creationId xmlns:a16="http://schemas.microsoft.com/office/drawing/2014/main" id="{D90341F2-014E-B14A-B581-851392F93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73">
              <a:extLst>
                <a:ext uri="{FF2B5EF4-FFF2-40B4-BE49-F238E27FC236}">
                  <a16:creationId xmlns:a16="http://schemas.microsoft.com/office/drawing/2014/main" id="{280B6B26-F269-5C4C-8C19-DBA764C6C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" name="AutoShape 74">
                <a:extLst>
                  <a:ext uri="{FF2B5EF4-FFF2-40B4-BE49-F238E27FC236}">
                    <a16:creationId xmlns:a16="http://schemas.microsoft.com/office/drawing/2014/main" id="{6DB26256-77EF-F140-B0E4-C02F57D5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75">
                <a:extLst>
                  <a:ext uri="{FF2B5EF4-FFF2-40B4-BE49-F238E27FC236}">
                    <a16:creationId xmlns:a16="http://schemas.microsoft.com/office/drawing/2014/main" id="{EFE076B6-538F-1744-AEFF-42E849FD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022EA956-CFF7-F444-96E1-83E349825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77">
              <a:extLst>
                <a:ext uri="{FF2B5EF4-FFF2-40B4-BE49-F238E27FC236}">
                  <a16:creationId xmlns:a16="http://schemas.microsoft.com/office/drawing/2014/main" id="{8B0DE4B6-8814-1E46-82AC-7B6D087A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8">
              <a:extLst>
                <a:ext uri="{FF2B5EF4-FFF2-40B4-BE49-F238E27FC236}">
                  <a16:creationId xmlns:a16="http://schemas.microsoft.com/office/drawing/2014/main" id="{A9CF5A83-FC5F-8D4B-B779-B4100702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79">
              <a:extLst>
                <a:ext uri="{FF2B5EF4-FFF2-40B4-BE49-F238E27FC236}">
                  <a16:creationId xmlns:a16="http://schemas.microsoft.com/office/drawing/2014/main" id="{FDB262EF-72BC-F740-9B4D-1FFE5D07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20A2BDF1-5362-9947-B37C-44E590138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utoShape 81">
              <a:extLst>
                <a:ext uri="{FF2B5EF4-FFF2-40B4-BE49-F238E27FC236}">
                  <a16:creationId xmlns:a16="http://schemas.microsoft.com/office/drawing/2014/main" id="{BAC73710-D3B8-8C49-97AA-648DC14CD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AutoShape 82">
              <a:extLst>
                <a:ext uri="{FF2B5EF4-FFF2-40B4-BE49-F238E27FC236}">
                  <a16:creationId xmlns:a16="http://schemas.microsoft.com/office/drawing/2014/main" id="{1AA6B3D5-8E2F-C340-A675-9DC59E4B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Oval 83">
              <a:extLst>
                <a:ext uri="{FF2B5EF4-FFF2-40B4-BE49-F238E27FC236}">
                  <a16:creationId xmlns:a16="http://schemas.microsoft.com/office/drawing/2014/main" id="{A39BEF0A-EE8E-7248-A007-97D328CCA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Oval 84">
              <a:extLst>
                <a:ext uri="{FF2B5EF4-FFF2-40B4-BE49-F238E27FC236}">
                  <a16:creationId xmlns:a16="http://schemas.microsoft.com/office/drawing/2014/main" id="{27EEB08E-8DAC-7647-9E5A-B37F47E9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85">
              <a:extLst>
                <a:ext uri="{FF2B5EF4-FFF2-40B4-BE49-F238E27FC236}">
                  <a16:creationId xmlns:a16="http://schemas.microsoft.com/office/drawing/2014/main" id="{7165A7B4-85F9-2640-A0EE-2335D6B5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C2E9996D-163B-D745-A6A8-45AB41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0" name="Group 87">
            <a:extLst>
              <a:ext uri="{FF2B5EF4-FFF2-40B4-BE49-F238E27FC236}">
                <a16:creationId xmlns:a16="http://schemas.microsoft.com/office/drawing/2014/main" id="{F67D1896-6BBC-AB41-B67F-AB3399BB37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63380" y="4395664"/>
            <a:ext cx="735012" cy="681038"/>
            <a:chOff x="-44" y="1473"/>
            <a:chExt cx="981" cy="1105"/>
          </a:xfrm>
        </p:grpSpPr>
        <p:pic>
          <p:nvPicPr>
            <p:cNvPr id="61" name="Picture 88" descr="desktop_computer_stylized_medium">
              <a:extLst>
                <a:ext uri="{FF2B5EF4-FFF2-40B4-BE49-F238E27FC236}">
                  <a16:creationId xmlns:a16="http://schemas.microsoft.com/office/drawing/2014/main" id="{12544D91-DE12-C440-AF3A-72D90665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D8342731-E1B7-FF4F-B63A-2B9EF713C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D1305C-AF63-6240-8FD1-E69B36970A8F}"/>
              </a:ext>
            </a:extLst>
          </p:cNvPr>
          <p:cNvGrpSpPr/>
          <p:nvPr/>
        </p:nvGrpSpPr>
        <p:grpSpPr>
          <a:xfrm>
            <a:off x="4040705" y="4402197"/>
            <a:ext cx="958850" cy="476251"/>
            <a:chOff x="7493876" y="2774731"/>
            <a:chExt cx="1481958" cy="89462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E653ABFA-F7DB-F14E-95A5-0FDFB684F5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CB97C4-3176-704C-832B-2769F9BD8A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C4E248C-B7EE-0749-BE84-6D97E6830AA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8ABCFB8-B1A0-CC43-8976-0D9324A60B7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1E1551D-8D59-7F4D-9AC3-A82F786FCB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50F35D5-457F-BD4D-9C04-D7E77ADC1C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929AB4-076F-294E-B995-F22B57E519B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E516A-DB7A-FB49-88E0-3F932755EEE9}"/>
              </a:ext>
            </a:extLst>
          </p:cNvPr>
          <p:cNvGrpSpPr/>
          <p:nvPr/>
        </p:nvGrpSpPr>
        <p:grpSpPr>
          <a:xfrm>
            <a:off x="3280164" y="3584927"/>
            <a:ext cx="2967038" cy="819150"/>
            <a:chOff x="3293812" y="3967064"/>
            <a:chExt cx="2967038" cy="819150"/>
          </a:xfrm>
        </p:grpSpPr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31E2CC4C-34A2-A74C-B65A-214EFD240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812" y="3967064"/>
              <a:ext cx="2967038" cy="704850"/>
            </a:xfrm>
            <a:custGeom>
              <a:avLst/>
              <a:gdLst>
                <a:gd name="T0" fmla="*/ 2147483647 w 1869"/>
                <a:gd name="T1" fmla="*/ 0 h 444"/>
                <a:gd name="T2" fmla="*/ 2147483647 w 1869"/>
                <a:gd name="T3" fmla="*/ 2147483647 h 444"/>
                <a:gd name="T4" fmla="*/ 0 w 1869"/>
                <a:gd name="T5" fmla="*/ 2147483647 h 444"/>
                <a:gd name="T6" fmla="*/ 0 60000 65536"/>
                <a:gd name="T7" fmla="*/ 0 60000 65536"/>
                <a:gd name="T8" fmla="*/ 0 60000 65536"/>
                <a:gd name="T9" fmla="*/ 0 w 1869"/>
                <a:gd name="T10" fmla="*/ 0 h 444"/>
                <a:gd name="T11" fmla="*/ 1869 w 1869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" h="444">
                  <a:moveTo>
                    <a:pt x="1869" y="0"/>
                  </a:moveTo>
                  <a:lnTo>
                    <a:pt x="1869" y="444"/>
                  </a:lnTo>
                  <a:lnTo>
                    <a:pt x="0" y="444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8">
              <a:extLst>
                <a:ext uri="{FF2B5EF4-FFF2-40B4-BE49-F238E27FC236}">
                  <a16:creationId xmlns:a16="http://schemas.microsoft.com/office/drawing/2014/main" id="{9CEF9F64-861C-7C4C-8594-4DC43481E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537" y="4449664"/>
              <a:ext cx="2295525" cy="336550"/>
              <a:chOff x="2418" y="3342"/>
              <a:chExt cx="1446" cy="212"/>
            </a:xfrm>
          </p:grpSpPr>
          <p:sp>
            <p:nvSpPr>
              <p:cNvPr id="74" name="Rectangle 79">
                <a:extLst>
                  <a:ext uri="{FF2B5EF4-FFF2-40B4-BE49-F238E27FC236}">
                    <a16:creationId xmlns:a16="http://schemas.microsoft.com/office/drawing/2014/main" id="{A1E49101-6F18-CB48-8EBB-03B456FEE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3366"/>
                <a:ext cx="1356" cy="1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61144F55-A889-914E-A5B8-46BB6DF4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372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Line 81">
                <a:extLst>
                  <a:ext uri="{FF2B5EF4-FFF2-40B4-BE49-F238E27FC236}">
                    <a16:creationId xmlns:a16="http://schemas.microsoft.com/office/drawing/2014/main" id="{352FD75E-78ED-5D49-88CB-67A89ED5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Line 82">
                <a:extLst>
                  <a:ext uri="{FF2B5EF4-FFF2-40B4-BE49-F238E27FC236}">
                    <a16:creationId xmlns:a16="http://schemas.microsoft.com/office/drawing/2014/main" id="{F00A1AE7-75BA-9F41-9557-FF2EC164D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1" y="3375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83">
                <a:extLst>
                  <a:ext uri="{FF2B5EF4-FFF2-40B4-BE49-F238E27FC236}">
                    <a16:creationId xmlns:a16="http://schemas.microsoft.com/office/drawing/2014/main" id="{581B7D01-7767-D64C-AA40-D460CE752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8" y="3342"/>
                <a:ext cx="14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dest:A     payload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2255C84A-9C2E-5440-8C7B-2EFA237C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Bad guys: denial of service</a:t>
            </a:r>
          </a:p>
        </p:txBody>
      </p:sp>
      <p:grpSp>
        <p:nvGrpSpPr>
          <p:cNvPr id="5" name="Group 131">
            <a:extLst>
              <a:ext uri="{FF2B5EF4-FFF2-40B4-BE49-F238E27FC236}">
                <a16:creationId xmlns:a16="http://schemas.microsoft.com/office/drawing/2014/main" id="{5671BF31-8345-4A47-A6EE-F59651ABF1C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46011" y="3759781"/>
            <a:ext cx="735012" cy="681037"/>
            <a:chOff x="-44" y="1473"/>
            <a:chExt cx="981" cy="1105"/>
          </a:xfrm>
        </p:grpSpPr>
        <p:pic>
          <p:nvPicPr>
            <p:cNvPr id="7" name="Picture 132" descr="desktop_computer_stylized_medium">
              <a:extLst>
                <a:ext uri="{FF2B5EF4-FFF2-40B4-BE49-F238E27FC236}">
                  <a16:creationId xmlns:a16="http://schemas.microsoft.com/office/drawing/2014/main" id="{CF849B20-A34D-E044-9DF7-A03B28E73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133">
              <a:extLst>
                <a:ext uri="{FF2B5EF4-FFF2-40B4-BE49-F238E27FC236}">
                  <a16:creationId xmlns:a16="http://schemas.microsoft.com/office/drawing/2014/main" id="{F87F7675-3615-BE4C-BECA-BC2EB60FEB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186">
            <a:extLst>
              <a:ext uri="{FF2B5EF4-FFF2-40B4-BE49-F238E27FC236}">
                <a16:creationId xmlns:a16="http://schemas.microsoft.com/office/drawing/2014/main" id="{A485E3ED-561D-B445-816D-36AEBD4DCE66}"/>
              </a:ext>
            </a:extLst>
          </p:cNvPr>
          <p:cNvGrpSpPr>
            <a:grpSpLocks/>
          </p:cNvGrpSpPr>
          <p:nvPr/>
        </p:nvGrpSpPr>
        <p:grpSpPr bwMode="auto">
          <a:xfrm>
            <a:off x="8087348" y="4002668"/>
            <a:ext cx="831850" cy="1260475"/>
            <a:chOff x="5069" y="1396"/>
            <a:chExt cx="524" cy="794"/>
          </a:xfrm>
        </p:grpSpPr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52895BB-2B09-1C42-9FBA-A9EA9F58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target</a:t>
              </a:r>
            </a:p>
          </p:txBody>
        </p:sp>
        <p:grpSp>
          <p:nvGrpSpPr>
            <p:cNvPr id="11" name="Group 153">
              <a:extLst>
                <a:ext uri="{FF2B5EF4-FFF2-40B4-BE49-F238E27FC236}">
                  <a16:creationId xmlns:a16="http://schemas.microsoft.com/office/drawing/2014/main" id="{2102AA82-D8E7-4149-9FC5-0E55B9687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2" name="Freeform 154">
                <a:extLst>
                  <a:ext uri="{FF2B5EF4-FFF2-40B4-BE49-F238E27FC236}">
                    <a16:creationId xmlns:a16="http://schemas.microsoft.com/office/drawing/2014/main" id="{4ABA3590-788E-A640-8340-D6788D8A7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A5EDD97-668D-144C-8C2C-961823730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Freeform 156">
                <a:extLst>
                  <a:ext uri="{FF2B5EF4-FFF2-40B4-BE49-F238E27FC236}">
                    <a16:creationId xmlns:a16="http://schemas.microsoft.com/office/drawing/2014/main" id="{2D62D25E-0524-B641-AAD0-241CA458D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57">
                <a:extLst>
                  <a:ext uri="{FF2B5EF4-FFF2-40B4-BE49-F238E27FC236}">
                    <a16:creationId xmlns:a16="http://schemas.microsoft.com/office/drawing/2014/main" id="{2A48AA36-9069-1545-BFAF-1DE1C7CB8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8">
                <a:extLst>
                  <a:ext uri="{FF2B5EF4-FFF2-40B4-BE49-F238E27FC236}">
                    <a16:creationId xmlns:a16="http://schemas.microsoft.com/office/drawing/2014/main" id="{C46736B1-4F91-F541-8A78-57B6CCE47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8" name="Group 159">
                <a:extLst>
                  <a:ext uri="{FF2B5EF4-FFF2-40B4-BE49-F238E27FC236}">
                    <a16:creationId xmlns:a16="http://schemas.microsoft.com/office/drawing/2014/main" id="{58A0138B-7FFC-CD44-9B9E-6FB82DDE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" name="AutoShape 160">
                  <a:extLst>
                    <a:ext uri="{FF2B5EF4-FFF2-40B4-BE49-F238E27FC236}">
                      <a16:creationId xmlns:a16="http://schemas.microsoft.com/office/drawing/2014/main" id="{A5FEEE84-EB21-BF47-A4F6-1E0F680B8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" name="AutoShape 161">
                  <a:extLst>
                    <a:ext uri="{FF2B5EF4-FFF2-40B4-BE49-F238E27FC236}">
                      <a16:creationId xmlns:a16="http://schemas.microsoft.com/office/drawing/2014/main" id="{C8123062-722F-A642-9F03-DDE66E9B5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9" name="Rectangle 162">
                <a:extLst>
                  <a:ext uri="{FF2B5EF4-FFF2-40B4-BE49-F238E27FC236}">
                    <a16:creationId xmlns:a16="http://schemas.microsoft.com/office/drawing/2014/main" id="{C9020AB0-B17D-CB4F-A9B5-99244FB3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163">
                <a:extLst>
                  <a:ext uri="{FF2B5EF4-FFF2-40B4-BE49-F238E27FC236}">
                    <a16:creationId xmlns:a16="http://schemas.microsoft.com/office/drawing/2014/main" id="{CE1259C3-A2E3-0149-B586-E73AACF0B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" name="AutoShape 164">
                  <a:extLst>
                    <a:ext uri="{FF2B5EF4-FFF2-40B4-BE49-F238E27FC236}">
                      <a16:creationId xmlns:a16="http://schemas.microsoft.com/office/drawing/2014/main" id="{D86524F2-6B03-3146-93C7-EA6450B7CC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165">
                  <a:extLst>
                    <a:ext uri="{FF2B5EF4-FFF2-40B4-BE49-F238E27FC236}">
                      <a16:creationId xmlns:a16="http://schemas.microsoft.com/office/drawing/2014/main" id="{6476B1C6-56E6-5B4A-8EB5-AE9CB1666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Rectangle 166">
                <a:extLst>
                  <a:ext uri="{FF2B5EF4-FFF2-40B4-BE49-F238E27FC236}">
                    <a16:creationId xmlns:a16="http://schemas.microsoft.com/office/drawing/2014/main" id="{19AC0D5F-2746-3944-A6FE-00A27A7A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Rectangle 167">
                <a:extLst>
                  <a:ext uri="{FF2B5EF4-FFF2-40B4-BE49-F238E27FC236}">
                    <a16:creationId xmlns:a16="http://schemas.microsoft.com/office/drawing/2014/main" id="{51C0D0C0-5DDE-2749-8E54-4F5D8BBC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" name="Group 168">
                <a:extLst>
                  <a:ext uri="{FF2B5EF4-FFF2-40B4-BE49-F238E27FC236}">
                    <a16:creationId xmlns:a16="http://schemas.microsoft.com/office/drawing/2014/main" id="{2835C54C-E01E-FF41-8541-1761149C6D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" name="AutoShape 169">
                  <a:extLst>
                    <a:ext uri="{FF2B5EF4-FFF2-40B4-BE49-F238E27FC236}">
                      <a16:creationId xmlns:a16="http://schemas.microsoft.com/office/drawing/2014/main" id="{C174DDB7-5793-FE4E-9850-1A7EE0976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AutoShape 170">
                  <a:extLst>
                    <a:ext uri="{FF2B5EF4-FFF2-40B4-BE49-F238E27FC236}">
                      <a16:creationId xmlns:a16="http://schemas.microsoft.com/office/drawing/2014/main" id="{CD6C8529-D6B3-AB49-AAC4-D6272A047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4" name="Freeform 171">
                <a:extLst>
                  <a:ext uri="{FF2B5EF4-FFF2-40B4-BE49-F238E27FC236}">
                    <a16:creationId xmlns:a16="http://schemas.microsoft.com/office/drawing/2014/main" id="{2368CE90-8A8A-B34E-A754-54A2CDC4D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172">
                <a:extLst>
                  <a:ext uri="{FF2B5EF4-FFF2-40B4-BE49-F238E27FC236}">
                    <a16:creationId xmlns:a16="http://schemas.microsoft.com/office/drawing/2014/main" id="{6BEBC90B-C3CE-7D4B-BA74-8D2E9FB58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" name="AutoShape 173">
                  <a:extLst>
                    <a:ext uri="{FF2B5EF4-FFF2-40B4-BE49-F238E27FC236}">
                      <a16:creationId xmlns:a16="http://schemas.microsoft.com/office/drawing/2014/main" id="{AC94CA82-E128-0744-B46F-E756D9305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AutoShape 174">
                  <a:extLst>
                    <a:ext uri="{FF2B5EF4-FFF2-40B4-BE49-F238E27FC236}">
                      <a16:creationId xmlns:a16="http://schemas.microsoft.com/office/drawing/2014/main" id="{708F3622-CE87-8044-8A8E-FF1DDA451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" name="Rectangle 175">
                <a:extLst>
                  <a:ext uri="{FF2B5EF4-FFF2-40B4-BE49-F238E27FC236}">
                    <a16:creationId xmlns:a16="http://schemas.microsoft.com/office/drawing/2014/main" id="{3FE17BF0-39BE-F44D-9554-2D4B846E4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176">
                <a:extLst>
                  <a:ext uri="{FF2B5EF4-FFF2-40B4-BE49-F238E27FC236}">
                    <a16:creationId xmlns:a16="http://schemas.microsoft.com/office/drawing/2014/main" id="{633D9845-5E25-474E-8BF7-FC1F0BD4C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177">
                <a:extLst>
                  <a:ext uri="{FF2B5EF4-FFF2-40B4-BE49-F238E27FC236}">
                    <a16:creationId xmlns:a16="http://schemas.microsoft.com/office/drawing/2014/main" id="{78C34C93-2320-564F-ADFD-350C3AD55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78">
                <a:extLst>
                  <a:ext uri="{FF2B5EF4-FFF2-40B4-BE49-F238E27FC236}">
                    <a16:creationId xmlns:a16="http://schemas.microsoft.com/office/drawing/2014/main" id="{5424D659-B05B-BA43-836D-2FA5040B7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Freeform 179">
                <a:extLst>
                  <a:ext uri="{FF2B5EF4-FFF2-40B4-BE49-F238E27FC236}">
                    <a16:creationId xmlns:a16="http://schemas.microsoft.com/office/drawing/2014/main" id="{901B4BB8-C637-AE40-85D1-E590B5A63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80">
                <a:extLst>
                  <a:ext uri="{FF2B5EF4-FFF2-40B4-BE49-F238E27FC236}">
                    <a16:creationId xmlns:a16="http://schemas.microsoft.com/office/drawing/2014/main" id="{751300FB-CBCE-FB4E-84C9-1F416945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AutoShape 181">
                <a:extLst>
                  <a:ext uri="{FF2B5EF4-FFF2-40B4-BE49-F238E27FC236}">
                    <a16:creationId xmlns:a16="http://schemas.microsoft.com/office/drawing/2014/main" id="{14F80730-26F5-7849-BE0D-295114CE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182">
                <a:extLst>
                  <a:ext uri="{FF2B5EF4-FFF2-40B4-BE49-F238E27FC236}">
                    <a16:creationId xmlns:a16="http://schemas.microsoft.com/office/drawing/2014/main" id="{754B8C0E-A673-B848-BF9B-96DC9D86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183">
                <a:extLst>
                  <a:ext uri="{FF2B5EF4-FFF2-40B4-BE49-F238E27FC236}">
                    <a16:creationId xmlns:a16="http://schemas.microsoft.com/office/drawing/2014/main" id="{0850A2C2-5BDF-8644-B742-A1CE7E13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" name="Oval 184">
                <a:extLst>
                  <a:ext uri="{FF2B5EF4-FFF2-40B4-BE49-F238E27FC236}">
                    <a16:creationId xmlns:a16="http://schemas.microsoft.com/office/drawing/2014/main" id="{542B7A1C-5166-F14C-99EB-9D369CD7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Rectangle 185">
                <a:extLst>
                  <a:ext uri="{FF2B5EF4-FFF2-40B4-BE49-F238E27FC236}">
                    <a16:creationId xmlns:a16="http://schemas.microsoft.com/office/drawing/2014/main" id="{96E57170-1D21-3041-80C5-BCD5BCFE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727345" y="1393213"/>
            <a:ext cx="9863871" cy="152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Denial of Service (DoS):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attackers make resources (server, bandwidth) unavailable to legitimate traffic by overwhelming resource with bogus traffic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CEF91AB4-C999-A54F-97F0-0D764C08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58" y="311685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select target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075D78BA-F2C2-D04E-8588-A73192FF0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5" y="363596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break into hosts around the network (see botnet)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AutoNum type="arabicPeriod" startAt="2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9860933B-2B16-1242-A6CB-2A2E5DF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60" y="4894191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3.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 packets to target from compromised hosts</a:t>
            </a:r>
          </a:p>
        </p:txBody>
      </p:sp>
      <p:grpSp>
        <p:nvGrpSpPr>
          <p:cNvPr id="49" name="Group 152">
            <a:extLst>
              <a:ext uri="{FF2B5EF4-FFF2-40B4-BE49-F238E27FC236}">
                <a16:creationId xmlns:a16="http://schemas.microsoft.com/office/drawing/2014/main" id="{34BB1FB3-F797-CE40-A303-F67D5EA0D714}"/>
              </a:ext>
            </a:extLst>
          </p:cNvPr>
          <p:cNvGrpSpPr>
            <a:grpSpLocks/>
          </p:cNvGrpSpPr>
          <p:nvPr/>
        </p:nvGrpSpPr>
        <p:grpSpPr bwMode="auto">
          <a:xfrm>
            <a:off x="6876086" y="3297818"/>
            <a:ext cx="2720975" cy="2674938"/>
            <a:chOff x="-262" y="2555"/>
            <a:chExt cx="1714" cy="1685"/>
          </a:xfrm>
        </p:grpSpPr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240D789E-07A8-4A47-8526-9F3894E15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8EA69BDD-6834-BA4E-8A9A-CDD3D334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Line 65">
              <a:extLst>
                <a:ext uri="{FF2B5EF4-FFF2-40B4-BE49-F238E27FC236}">
                  <a16:creationId xmlns:a16="http://schemas.microsoft.com/office/drawing/2014/main" id="{6F7FFC2D-076E-9641-9969-CA6045CBA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66">
              <a:extLst>
                <a:ext uri="{FF2B5EF4-FFF2-40B4-BE49-F238E27FC236}">
                  <a16:creationId xmlns:a16="http://schemas.microsoft.com/office/drawing/2014/main" id="{411EA141-EA1B-9249-AC8C-AEFF840A4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Line 67">
              <a:extLst>
                <a:ext uri="{FF2B5EF4-FFF2-40B4-BE49-F238E27FC236}">
                  <a16:creationId xmlns:a16="http://schemas.microsoft.com/office/drawing/2014/main" id="{2980C73E-B307-9347-B762-286D7DB5F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Line 68">
              <a:extLst>
                <a:ext uri="{FF2B5EF4-FFF2-40B4-BE49-F238E27FC236}">
                  <a16:creationId xmlns:a16="http://schemas.microsoft.com/office/drawing/2014/main" id="{671BC8F5-6316-CD48-97A2-C38DE07E4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Line 69">
              <a:extLst>
                <a:ext uri="{FF2B5EF4-FFF2-40B4-BE49-F238E27FC236}">
                  <a16:creationId xmlns:a16="http://schemas.microsoft.com/office/drawing/2014/main" id="{8B7BCBEF-584C-F74E-80E0-8BC296AF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73660B3-2563-1141-BC2A-1820CBC95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">
              <a:extLst>
                <a:ext uri="{FF2B5EF4-FFF2-40B4-BE49-F238E27FC236}">
                  <a16:creationId xmlns:a16="http://schemas.microsoft.com/office/drawing/2014/main" id="{2AE70CDA-56D3-054F-9B05-C53E40B7A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D3EB0842-476A-254E-83F2-76A01FFE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13">
            <a:extLst>
              <a:ext uri="{FF2B5EF4-FFF2-40B4-BE49-F238E27FC236}">
                <a16:creationId xmlns:a16="http://schemas.microsoft.com/office/drawing/2014/main" id="{10A7333E-A585-D14F-B6DB-52435ACF18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41436" y="2937456"/>
            <a:ext cx="735012" cy="681037"/>
            <a:chOff x="-44" y="1473"/>
            <a:chExt cx="981" cy="1105"/>
          </a:xfrm>
        </p:grpSpPr>
        <p:pic>
          <p:nvPicPr>
            <p:cNvPr id="61" name="Picture 114" descr="desktop_computer_stylized_medium">
              <a:extLst>
                <a:ext uri="{FF2B5EF4-FFF2-40B4-BE49-F238E27FC236}">
                  <a16:creationId xmlns:a16="http://schemas.microsoft.com/office/drawing/2014/main" id="{01147AF7-C025-614C-95B2-DC5DF0AB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EBCFF3AE-DFA4-114F-8873-ED4B72E8B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116">
            <a:extLst>
              <a:ext uri="{FF2B5EF4-FFF2-40B4-BE49-F238E27FC236}">
                <a16:creationId xmlns:a16="http://schemas.microsoft.com/office/drawing/2014/main" id="{A679AEDC-8797-7C4C-9512-CC63DE6568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28773" y="3774068"/>
            <a:ext cx="735013" cy="681038"/>
            <a:chOff x="-44" y="1473"/>
            <a:chExt cx="981" cy="1105"/>
          </a:xfrm>
        </p:grpSpPr>
        <p:pic>
          <p:nvPicPr>
            <p:cNvPr id="64" name="Picture 117" descr="desktop_computer_stylized_medium">
              <a:extLst>
                <a:ext uri="{FF2B5EF4-FFF2-40B4-BE49-F238E27FC236}">
                  <a16:creationId xmlns:a16="http://schemas.microsoft.com/office/drawing/2014/main" id="{99C8CCE2-64C9-E548-A809-8ACB9E412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FD178B63-073D-904B-AB24-5180E69BD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119">
            <a:extLst>
              <a:ext uri="{FF2B5EF4-FFF2-40B4-BE49-F238E27FC236}">
                <a16:creationId xmlns:a16="http://schemas.microsoft.com/office/drawing/2014/main" id="{A4F38700-463B-DC46-9ECE-001F57B0508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387511" y="4475743"/>
            <a:ext cx="735012" cy="681038"/>
            <a:chOff x="-44" y="1473"/>
            <a:chExt cx="981" cy="1105"/>
          </a:xfrm>
        </p:grpSpPr>
        <p:pic>
          <p:nvPicPr>
            <p:cNvPr id="67" name="Picture 120" descr="desktop_computer_stylized_medium">
              <a:extLst>
                <a:ext uri="{FF2B5EF4-FFF2-40B4-BE49-F238E27FC236}">
                  <a16:creationId xmlns:a16="http://schemas.microsoft.com/office/drawing/2014/main" id="{3A3D357D-C23A-4346-93FC-BEE43FD51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AB59AC13-2896-E340-8D89-AD696502F6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122">
            <a:extLst>
              <a:ext uri="{FF2B5EF4-FFF2-40B4-BE49-F238E27FC236}">
                <a16:creationId xmlns:a16="http://schemas.microsoft.com/office/drawing/2014/main" id="{0D817B4B-4AD3-C14B-AE56-7E65C40EB0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24023" y="5256793"/>
            <a:ext cx="735013" cy="681038"/>
            <a:chOff x="-44" y="1473"/>
            <a:chExt cx="981" cy="1105"/>
          </a:xfrm>
        </p:grpSpPr>
        <p:pic>
          <p:nvPicPr>
            <p:cNvPr id="70" name="Picture 123" descr="desktop_computer_stylized_medium">
              <a:extLst>
                <a:ext uri="{FF2B5EF4-FFF2-40B4-BE49-F238E27FC236}">
                  <a16:creationId xmlns:a16="http://schemas.microsoft.com/office/drawing/2014/main" id="{D67B6E62-62DF-E440-84A6-40CD76C2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BFE0D576-BA51-9845-8319-80EBFDCB87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oup 125">
            <a:extLst>
              <a:ext uri="{FF2B5EF4-FFF2-40B4-BE49-F238E27FC236}">
                <a16:creationId xmlns:a16="http://schemas.microsoft.com/office/drawing/2014/main" id="{26C51172-8D8D-7A48-AF47-2DEAA12AA6D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79411" y="3066043"/>
            <a:ext cx="735012" cy="681038"/>
            <a:chOff x="-44" y="1473"/>
            <a:chExt cx="981" cy="1105"/>
          </a:xfrm>
        </p:grpSpPr>
        <p:pic>
          <p:nvPicPr>
            <p:cNvPr id="73" name="Picture 126" descr="desktop_computer_stylized_medium">
              <a:extLst>
                <a:ext uri="{FF2B5EF4-FFF2-40B4-BE49-F238E27FC236}">
                  <a16:creationId xmlns:a16="http://schemas.microsoft.com/office/drawing/2014/main" id="{69C5B0D9-2504-0549-B400-71295C40B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9E974D9F-ACEC-1344-B5C8-FF8AAB7F5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128">
            <a:extLst>
              <a:ext uri="{FF2B5EF4-FFF2-40B4-BE49-F238E27FC236}">
                <a16:creationId xmlns:a16="http://schemas.microsoft.com/office/drawing/2014/main" id="{9C958751-0861-8C42-9DE0-5B95FEB2EAF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74523" y="3127956"/>
            <a:ext cx="735013" cy="681037"/>
            <a:chOff x="-44" y="1473"/>
            <a:chExt cx="981" cy="1105"/>
          </a:xfrm>
        </p:grpSpPr>
        <p:pic>
          <p:nvPicPr>
            <p:cNvPr id="76" name="Picture 129" descr="desktop_computer_stylized_medium">
              <a:extLst>
                <a:ext uri="{FF2B5EF4-FFF2-40B4-BE49-F238E27FC236}">
                  <a16:creationId xmlns:a16="http://schemas.microsoft.com/office/drawing/2014/main" id="{BAB817CE-0790-2B4E-B65F-A6498BE9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EFC5C2B3-2D8A-6747-B184-076FA411F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134">
            <a:extLst>
              <a:ext uri="{FF2B5EF4-FFF2-40B4-BE49-F238E27FC236}">
                <a16:creationId xmlns:a16="http://schemas.microsoft.com/office/drawing/2014/main" id="{87DE748A-5111-7641-85D8-040FC10E7A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8561" y="3832806"/>
            <a:ext cx="735012" cy="681037"/>
            <a:chOff x="-44" y="1473"/>
            <a:chExt cx="981" cy="1105"/>
          </a:xfrm>
        </p:grpSpPr>
        <p:pic>
          <p:nvPicPr>
            <p:cNvPr id="79" name="Picture 135" descr="desktop_computer_stylized_medium">
              <a:extLst>
                <a:ext uri="{FF2B5EF4-FFF2-40B4-BE49-F238E27FC236}">
                  <a16:creationId xmlns:a16="http://schemas.microsoft.com/office/drawing/2014/main" id="{636D1BB9-AB82-8944-82FF-E59A7BD5E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36">
              <a:extLst>
                <a:ext uri="{FF2B5EF4-FFF2-40B4-BE49-F238E27FC236}">
                  <a16:creationId xmlns:a16="http://schemas.microsoft.com/office/drawing/2014/main" id="{1B6337C3-6A6A-3247-B100-E450F3744E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137">
            <a:extLst>
              <a:ext uri="{FF2B5EF4-FFF2-40B4-BE49-F238E27FC236}">
                <a16:creationId xmlns:a16="http://schemas.microsoft.com/office/drawing/2014/main" id="{7EE5AE12-F723-1844-BF7D-895F4D162FD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0386" y="4567818"/>
            <a:ext cx="735012" cy="681038"/>
            <a:chOff x="-44" y="1473"/>
            <a:chExt cx="981" cy="1105"/>
          </a:xfrm>
        </p:grpSpPr>
        <p:pic>
          <p:nvPicPr>
            <p:cNvPr id="82" name="Picture 138" descr="desktop_computer_stylized_medium">
              <a:extLst>
                <a:ext uri="{FF2B5EF4-FFF2-40B4-BE49-F238E27FC236}">
                  <a16:creationId xmlns:a16="http://schemas.microsoft.com/office/drawing/2014/main" id="{66F3AA24-FB01-0448-9AF5-44833FAC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Freeform 139">
              <a:extLst>
                <a:ext uri="{FF2B5EF4-FFF2-40B4-BE49-F238E27FC236}">
                  <a16:creationId xmlns:a16="http://schemas.microsoft.com/office/drawing/2014/main" id="{F76D9B25-D392-6E4A-8438-3E7A671FB6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140">
            <a:extLst>
              <a:ext uri="{FF2B5EF4-FFF2-40B4-BE49-F238E27FC236}">
                <a16:creationId xmlns:a16="http://schemas.microsoft.com/office/drawing/2014/main" id="{2D102063-F0AD-F642-9447-16BE27DA917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20611" y="5177418"/>
            <a:ext cx="735012" cy="681038"/>
            <a:chOff x="-44" y="1473"/>
            <a:chExt cx="981" cy="1105"/>
          </a:xfrm>
        </p:grpSpPr>
        <p:pic>
          <p:nvPicPr>
            <p:cNvPr id="85" name="Picture 141" descr="desktop_computer_stylized_medium">
              <a:extLst>
                <a:ext uri="{FF2B5EF4-FFF2-40B4-BE49-F238E27FC236}">
                  <a16:creationId xmlns:a16="http://schemas.microsoft.com/office/drawing/2014/main" id="{D5D011E5-F7A0-DA49-81C5-F47FA6BE6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142">
              <a:extLst>
                <a:ext uri="{FF2B5EF4-FFF2-40B4-BE49-F238E27FC236}">
                  <a16:creationId xmlns:a16="http://schemas.microsoft.com/office/drawing/2014/main" id="{071EB120-A48C-5541-A035-75E75050C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143">
            <a:extLst>
              <a:ext uri="{FF2B5EF4-FFF2-40B4-BE49-F238E27FC236}">
                <a16:creationId xmlns:a16="http://schemas.microsoft.com/office/drawing/2014/main" id="{C3CAAC65-E33C-344E-BA73-EDB94437CA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8273" y="5467931"/>
            <a:ext cx="735013" cy="681037"/>
            <a:chOff x="-44" y="1473"/>
            <a:chExt cx="981" cy="1105"/>
          </a:xfrm>
        </p:grpSpPr>
        <p:pic>
          <p:nvPicPr>
            <p:cNvPr id="88" name="Picture 144" descr="desktop_computer_stylized_medium">
              <a:extLst>
                <a:ext uri="{FF2B5EF4-FFF2-40B4-BE49-F238E27FC236}">
                  <a16:creationId xmlns:a16="http://schemas.microsoft.com/office/drawing/2014/main" id="{FAF13606-284B-D544-8976-8A32823F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45">
              <a:extLst>
                <a:ext uri="{FF2B5EF4-FFF2-40B4-BE49-F238E27FC236}">
                  <a16:creationId xmlns:a16="http://schemas.microsoft.com/office/drawing/2014/main" id="{591D49EF-BC84-FF48-8AB6-8F0B28E382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46">
            <a:extLst>
              <a:ext uri="{FF2B5EF4-FFF2-40B4-BE49-F238E27FC236}">
                <a16:creationId xmlns:a16="http://schemas.microsoft.com/office/drawing/2014/main" id="{476E2AF9-489F-A04E-A23A-81549329EA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90486" y="5974343"/>
            <a:ext cx="735012" cy="681038"/>
            <a:chOff x="-44" y="1473"/>
            <a:chExt cx="981" cy="1105"/>
          </a:xfrm>
        </p:grpSpPr>
        <p:pic>
          <p:nvPicPr>
            <p:cNvPr id="91" name="Picture 147" descr="desktop_computer_stylized_medium">
              <a:extLst>
                <a:ext uri="{FF2B5EF4-FFF2-40B4-BE49-F238E27FC236}">
                  <a16:creationId xmlns:a16="http://schemas.microsoft.com/office/drawing/2014/main" id="{D31CCA85-16F8-CF40-9FD2-361C58F0C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48">
              <a:extLst>
                <a:ext uri="{FF2B5EF4-FFF2-40B4-BE49-F238E27FC236}">
                  <a16:creationId xmlns:a16="http://schemas.microsoft.com/office/drawing/2014/main" id="{4B061CF6-50E2-0C4F-8DA2-97A8C0438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149">
            <a:extLst>
              <a:ext uri="{FF2B5EF4-FFF2-40B4-BE49-F238E27FC236}">
                <a16:creationId xmlns:a16="http://schemas.microsoft.com/office/drawing/2014/main" id="{BC019584-C571-0243-9746-D5FAF904985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35023" y="5585406"/>
            <a:ext cx="735013" cy="681037"/>
            <a:chOff x="-44" y="1473"/>
            <a:chExt cx="981" cy="1105"/>
          </a:xfrm>
        </p:grpSpPr>
        <p:pic>
          <p:nvPicPr>
            <p:cNvPr id="94" name="Picture 150" descr="desktop_computer_stylized_medium">
              <a:extLst>
                <a:ext uri="{FF2B5EF4-FFF2-40B4-BE49-F238E27FC236}">
                  <a16:creationId xmlns:a16="http://schemas.microsoft.com/office/drawing/2014/main" id="{008D1F22-90A3-BE4F-BA4C-262C33588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51">
              <a:extLst>
                <a:ext uri="{FF2B5EF4-FFF2-40B4-BE49-F238E27FC236}">
                  <a16:creationId xmlns:a16="http://schemas.microsoft.com/office/drawing/2014/main" id="{87AB5A67-132D-0D48-9235-45C2FC56AE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89">
            <a:extLst>
              <a:ext uri="{FF2B5EF4-FFF2-40B4-BE49-F238E27FC236}">
                <a16:creationId xmlns:a16="http://schemas.microsoft.com/office/drawing/2014/main" id="{A6B06288-15F9-FA41-9711-4E4611B1C7A3}"/>
              </a:ext>
            </a:extLst>
          </p:cNvPr>
          <p:cNvGrpSpPr>
            <a:grpSpLocks/>
          </p:cNvGrpSpPr>
          <p:nvPr/>
        </p:nvGrpSpPr>
        <p:grpSpPr bwMode="auto">
          <a:xfrm>
            <a:off x="6383961" y="3005718"/>
            <a:ext cx="3525837" cy="3408363"/>
            <a:chOff x="2920" y="1824"/>
            <a:chExt cx="2221" cy="2147"/>
          </a:xfrm>
        </p:grpSpPr>
        <p:pic>
          <p:nvPicPr>
            <p:cNvPr id="97" name="Picture 7">
              <a:extLst>
                <a:ext uri="{FF2B5EF4-FFF2-40B4-BE49-F238E27FC236}">
                  <a16:creationId xmlns:a16="http://schemas.microsoft.com/office/drawing/2014/main" id="{D8D05F46-329F-7746-A822-2566BD624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54">
              <a:extLst>
                <a:ext uri="{FF2B5EF4-FFF2-40B4-BE49-F238E27FC236}">
                  <a16:creationId xmlns:a16="http://schemas.microsoft.com/office/drawing/2014/main" id="{E0C724BB-6735-2F4C-B320-8B57ABD11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55">
              <a:extLst>
                <a:ext uri="{FF2B5EF4-FFF2-40B4-BE49-F238E27FC236}">
                  <a16:creationId xmlns:a16="http://schemas.microsoft.com/office/drawing/2014/main" id="{43360ABB-D0D2-114B-8A10-C62528490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56">
              <a:extLst>
                <a:ext uri="{FF2B5EF4-FFF2-40B4-BE49-F238E27FC236}">
                  <a16:creationId xmlns:a16="http://schemas.microsoft.com/office/drawing/2014/main" id="{7FEBFDE8-0666-7A45-8B5B-A74E50C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57">
              <a:extLst>
                <a:ext uri="{FF2B5EF4-FFF2-40B4-BE49-F238E27FC236}">
                  <a16:creationId xmlns:a16="http://schemas.microsoft.com/office/drawing/2014/main" id="{C1327435-8A3A-3549-A5BE-B588A9776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58">
              <a:extLst>
                <a:ext uri="{FF2B5EF4-FFF2-40B4-BE49-F238E27FC236}">
                  <a16:creationId xmlns:a16="http://schemas.microsoft.com/office/drawing/2014/main" id="{9F15F78D-2BDD-5041-95EA-4372AE320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59">
              <a:extLst>
                <a:ext uri="{FF2B5EF4-FFF2-40B4-BE49-F238E27FC236}">
                  <a16:creationId xmlns:a16="http://schemas.microsoft.com/office/drawing/2014/main" id="{589B9A7E-C72C-3642-8499-4288D926E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60">
              <a:extLst>
                <a:ext uri="{FF2B5EF4-FFF2-40B4-BE49-F238E27FC236}">
                  <a16:creationId xmlns:a16="http://schemas.microsoft.com/office/drawing/2014/main" id="{FB16E4F5-EE33-084D-83BA-FA88374C8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1">
              <a:extLst>
                <a:ext uri="{FF2B5EF4-FFF2-40B4-BE49-F238E27FC236}">
                  <a16:creationId xmlns:a16="http://schemas.microsoft.com/office/drawing/2014/main" id="{72D217B6-6EB5-454E-A6D1-F8907DA44B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2">
              <a:extLst>
                <a:ext uri="{FF2B5EF4-FFF2-40B4-BE49-F238E27FC236}">
                  <a16:creationId xmlns:a16="http://schemas.microsoft.com/office/drawing/2014/main" id="{D388E590-7D12-084D-B4AB-9486F64CA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CEA3DD75-9DAB-5E4A-B3E0-855D2D49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47" grpId="0" autoUpdateAnimBg="0"/>
      <p:bldP spid="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Lines of defense:</a:t>
            </a:r>
          </a:p>
        </p:txBody>
      </p:sp>
      <p:sp>
        <p:nvSpPr>
          <p:cNvPr id="107" name="Rectangle 5">
            <a:extLst>
              <a:ext uri="{FF2B5EF4-FFF2-40B4-BE49-F238E27FC236}">
                <a16:creationId xmlns:a16="http://schemas.microsoft.com/office/drawing/2014/main" id="{D84190AA-4C98-7443-80BC-E0D9833E133B}"/>
              </a:ext>
            </a:extLst>
          </p:cNvPr>
          <p:cNvSpPr txBox="1">
            <a:spLocks noChangeArrowheads="1"/>
          </p:cNvSpPr>
          <p:nvPr/>
        </p:nvSpPr>
        <p:spPr>
          <a:xfrm>
            <a:off x="841312" y="1344535"/>
            <a:ext cx="10342830" cy="4892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authentication: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proving you are who you say you are</a:t>
            </a:r>
          </a:p>
          <a:p>
            <a:pPr marL="747713" marR="0" lvl="1" indent="-2746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cellular networks provides hardware identity via SIM card; no such hardware assist in traditional Internet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confidentiality: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encryption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integrity checks: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digital signatures prevent/detect tampering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access restrictions: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password-protected VPNs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firewalls: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specialized “middleboxes” in access and core networks: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off-by-default: filter incoming packets to restrict senders, receivers, applications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detecting/reacting to DOS attacks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08" name="Rectangle 59">
            <a:extLst>
              <a:ext uri="{FF2B5EF4-FFF2-40B4-BE49-F238E27FC236}">
                <a16:creationId xmlns:a16="http://schemas.microsoft.com/office/drawing/2014/main" id="{4B074355-3ACB-6147-AE01-22519F6E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14" y="6172356"/>
            <a:ext cx="10250759" cy="6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lots more on security (throughout, Chapter 8)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9EEA19-549B-C742-97A6-691F12A2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BD77-BBEB-8256-B1D7-6D40115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92B3-9996-B455-D98A-6E4215C6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172" name="Picture 4" descr="Stacking Dolls designs, themes, templates and downloadable graphic elements  on Dribbble">
            <a:extLst>
              <a:ext uri="{FF2B5EF4-FFF2-40B4-BE49-F238E27FC236}">
                <a16:creationId xmlns:a16="http://schemas.microsoft.com/office/drawing/2014/main" id="{A26A0BB6-0C77-FE07-9A76-501AF81B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6" y="2071687"/>
            <a:ext cx="5214120" cy="39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B3C42-EA63-6E49-E436-960A9CD62219}"/>
              </a:ext>
            </a:extLst>
          </p:cNvPr>
          <p:cNvSpPr txBox="1"/>
          <p:nvPr/>
        </p:nvSpPr>
        <p:spPr>
          <a:xfrm>
            <a:off x="6245138" y="5073301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5FEF7-391E-06CF-EC8D-A4D9473CECC7}"/>
              </a:ext>
            </a:extLst>
          </p:cNvPr>
          <p:cNvSpPr txBox="1"/>
          <p:nvPr/>
        </p:nvSpPr>
        <p:spPr>
          <a:xfrm>
            <a:off x="7392802" y="507330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D3DA2-B741-6497-BE53-D89EBC073BDC}"/>
              </a:ext>
            </a:extLst>
          </p:cNvPr>
          <p:cNvSpPr txBox="1"/>
          <p:nvPr/>
        </p:nvSpPr>
        <p:spPr>
          <a:xfrm>
            <a:off x="8738816" y="505974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BD8C8-727E-C550-63F3-5D31C6B6018F}"/>
              </a:ext>
            </a:extLst>
          </p:cNvPr>
          <p:cNvSpPr txBox="1"/>
          <p:nvPr/>
        </p:nvSpPr>
        <p:spPr>
          <a:xfrm>
            <a:off x="10488109" y="506526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1CF71-749F-554A-9CA6-E3C9A1D4B1D4}"/>
              </a:ext>
            </a:extLst>
          </p:cNvPr>
          <p:cNvSpPr/>
          <p:nvPr/>
        </p:nvSpPr>
        <p:spPr>
          <a:xfrm>
            <a:off x="838200" y="1285429"/>
            <a:ext cx="562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Matryoshka dolls (stacking dolls)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F4618F35-68D8-2BAF-C676-F4202168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4" y="3663601"/>
            <a:ext cx="10160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59693B85-4EFF-244B-266A-A60BE22C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90" y="3409601"/>
            <a:ext cx="1206500" cy="1663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F9B19E8-C8FD-1DD8-CEBE-996F1AC1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316" y="3041509"/>
            <a:ext cx="1481342" cy="203815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A160814-4425-09C4-92B8-72251E17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231" y="2709865"/>
            <a:ext cx="1722729" cy="2369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A624C3-138D-4F50-821F-574B852B4729}"/>
              </a:ext>
            </a:extLst>
          </p:cNvPr>
          <p:cNvSpPr txBox="1"/>
          <p:nvPr/>
        </p:nvSpPr>
        <p:spPr>
          <a:xfrm>
            <a:off x="46604" y="651928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8"/>
              </a:rPr>
              <a:t>https://dribbble.com/shots/7182188-Babushka-Boi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7683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7A504FA-5493-C357-A605-4DCC182B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49" y="1695405"/>
            <a:ext cx="351909" cy="488275"/>
          </a:xfrm>
          <a:prstGeom prst="rect">
            <a:avLst/>
          </a:prstGeom>
        </p:spPr>
      </p:pic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198153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559A3-7D00-A302-7026-C353590A1438}"/>
              </a:ext>
            </a:extLst>
          </p:cNvPr>
          <p:cNvGrpSpPr/>
          <p:nvPr/>
        </p:nvGrpSpPr>
        <p:grpSpPr>
          <a:xfrm>
            <a:off x="4158384" y="1778534"/>
            <a:ext cx="2245439" cy="369332"/>
            <a:chOff x="4158384" y="2165404"/>
            <a:chExt cx="2245439" cy="369332"/>
          </a:xfrm>
        </p:grpSpPr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373" y="2189377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4158384" y="2165404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8A9F5-536F-4297-1363-9B60BDACF2BF}"/>
              </a:ext>
            </a:extLst>
          </p:cNvPr>
          <p:cNvGrpSpPr/>
          <p:nvPr/>
        </p:nvGrpSpPr>
        <p:grpSpPr>
          <a:xfrm>
            <a:off x="4155671" y="2565788"/>
            <a:ext cx="2253425" cy="369332"/>
            <a:chOff x="4155671" y="2952658"/>
            <a:chExt cx="2253425" cy="369332"/>
          </a:xfrm>
        </p:grpSpPr>
        <p:grpSp>
          <p:nvGrpSpPr>
            <p:cNvPr id="133" name="Group 185">
              <a:extLst>
                <a:ext uri="{FF2B5EF4-FFF2-40B4-BE49-F238E27FC236}">
                  <a16:creationId xmlns:a16="http://schemas.microsoft.com/office/drawing/2014/main" id="{EB20B2E4-EE78-334C-B142-D9716F510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1046" y="3003781"/>
              <a:ext cx="908050" cy="301625"/>
              <a:chOff x="1848" y="2046"/>
              <a:chExt cx="572" cy="190"/>
            </a:xfrm>
          </p:grpSpPr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id="{1D5E26E8-DD67-F64E-B7A5-CF2A5868C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138" name="Rectangle 180">
                  <a:extLst>
                    <a:ext uri="{FF2B5EF4-FFF2-40B4-BE49-F238E27FC236}">
                      <a16:creationId xmlns:a16="http://schemas.microsoft.com/office/drawing/2014/main" id="{A0FF28E6-68F8-9D49-858D-54A894437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81">
                  <a:extLst>
                    <a:ext uri="{FF2B5EF4-FFF2-40B4-BE49-F238E27FC236}">
                      <a16:creationId xmlns:a16="http://schemas.microsoft.com/office/drawing/2014/main" id="{57F4F79C-9470-0243-9459-9DE005B14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35" name="Group 182">
                <a:extLst>
                  <a:ext uri="{FF2B5EF4-FFF2-40B4-BE49-F238E27FC236}">
                    <a16:creationId xmlns:a16="http://schemas.microsoft.com/office/drawing/2014/main" id="{C814D838-F088-1449-A73B-3285342C6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136" name="Rectangle 183">
                  <a:extLst>
                    <a:ext uri="{FF2B5EF4-FFF2-40B4-BE49-F238E27FC236}">
                      <a16:creationId xmlns:a16="http://schemas.microsoft.com/office/drawing/2014/main" id="{744B26E9-8C84-AF45-BC0E-C09188489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84">
                  <a:extLst>
                    <a:ext uri="{FF2B5EF4-FFF2-40B4-BE49-F238E27FC236}">
                      <a16:creationId xmlns:a16="http://schemas.microsoft.com/office/drawing/2014/main" id="{71A3F897-85F9-4241-906F-6308455A3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4155671" y="2952658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DAD311-C0E8-ECAB-AB26-71D0E13F87C3}"/>
              </a:ext>
            </a:extLst>
          </p:cNvPr>
          <p:cNvGrpSpPr/>
          <p:nvPr/>
        </p:nvGrpSpPr>
        <p:grpSpPr>
          <a:xfrm>
            <a:off x="4134419" y="3291630"/>
            <a:ext cx="2152842" cy="369332"/>
            <a:chOff x="4134419" y="3678500"/>
            <a:chExt cx="2152842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228886" y="3706233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4134419" y="3678500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84AA8-653C-EA7E-40CB-0F8B1664BA09}"/>
              </a:ext>
            </a:extLst>
          </p:cNvPr>
          <p:cNvGrpSpPr/>
          <p:nvPr/>
        </p:nvGrpSpPr>
        <p:grpSpPr>
          <a:xfrm>
            <a:off x="4152584" y="4104550"/>
            <a:ext cx="2134677" cy="369332"/>
            <a:chOff x="4152584" y="4491420"/>
            <a:chExt cx="2134677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BE94808-747E-4346-8BA9-1245F5340481}"/>
                </a:ext>
              </a:extLst>
            </p:cNvPr>
            <p:cNvSpPr txBox="1"/>
            <p:nvPr/>
          </p:nvSpPr>
          <p:spPr>
            <a:xfrm>
              <a:off x="4152584" y="4491420"/>
              <a:ext cx="74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ABA56E-C19B-1E49-8691-B116C4BC92D9}"/>
                </a:ext>
              </a:extLst>
            </p:cNvPr>
            <p:cNvGrpSpPr/>
            <p:nvPr/>
          </p:nvGrpSpPr>
          <p:grpSpPr>
            <a:xfrm>
              <a:off x="4939472" y="4504142"/>
              <a:ext cx="1347789" cy="307296"/>
              <a:chOff x="5144294" y="4194650"/>
              <a:chExt cx="1347789" cy="307296"/>
            </a:xfrm>
          </p:grpSpPr>
          <p:grpSp>
            <p:nvGrpSpPr>
              <p:cNvPr id="210" name="Group 182">
                <a:extLst>
                  <a:ext uri="{FF2B5EF4-FFF2-40B4-BE49-F238E27FC236}">
                    <a16:creationId xmlns:a16="http://schemas.microsoft.com/office/drawing/2014/main" id="{1C0D8E0C-30C7-D644-B53F-545AC3B41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00321"/>
                <a:ext cx="1347789" cy="301625"/>
                <a:chOff x="286" y="1531"/>
                <a:chExt cx="849" cy="190"/>
              </a:xfrm>
            </p:grpSpPr>
            <p:sp>
              <p:nvSpPr>
                <p:cNvPr id="226" name="Rectangle 183">
                  <a:extLst>
                    <a:ext uri="{FF2B5EF4-FFF2-40B4-BE49-F238E27FC236}">
                      <a16:creationId xmlns:a16="http://schemas.microsoft.com/office/drawing/2014/main" id="{6DE19E5C-020A-764D-8F6B-6BB09EA73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184">
                  <a:extLst>
                    <a:ext uri="{FF2B5EF4-FFF2-40B4-BE49-F238E27FC236}">
                      <a16:creationId xmlns:a16="http://schemas.microsoft.com/office/drawing/2014/main" id="{3DF40025-F95F-CB4C-938D-A1646D492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id="{C5D484DA-CF52-D04F-9108-C2A5AAA2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11988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221" name="Rectangle 181">
                <a:extLst>
                  <a:ext uri="{FF2B5EF4-FFF2-40B4-BE49-F238E27FC236}">
                    <a16:creationId xmlns:a16="http://schemas.microsoft.com/office/drawing/2014/main" id="{9A7A7B02-76C2-C24E-946A-4CBDBFE0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194650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04E923B-AAA4-BF49-886D-0890ABD3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228896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096CE24-617A-E048-B706-AA2C9CEA0B54}"/>
                  </a:ext>
                </a:extLst>
              </p:cNvPr>
              <p:cNvCxnSpPr/>
              <p:nvPr/>
            </p:nvCxnSpPr>
            <p:spPr>
              <a:xfrm>
                <a:off x="5720650" y="4227184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181">
                <a:extLst>
                  <a:ext uri="{FF2B5EF4-FFF2-40B4-BE49-F238E27FC236}">
                    <a16:creationId xmlns:a16="http://schemas.microsoft.com/office/drawing/2014/main" id="{00739E25-7377-104B-A6E7-E26BE236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198403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902E57-4D34-7F49-80B6-6C4A1D5EB080}"/>
                  </a:ext>
                </a:extLst>
              </p:cNvPr>
              <p:cNvCxnSpPr/>
              <p:nvPr/>
            </p:nvCxnSpPr>
            <p:spPr>
              <a:xfrm>
                <a:off x="5418102" y="4226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1A39D3-23E1-42C5-2774-48B4697E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52" y="2422862"/>
            <a:ext cx="401301" cy="5533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04C425A-439B-4CD6-6869-E9EE3D1F6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955" y="3154580"/>
            <a:ext cx="451829" cy="6216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094CD9A-32A2-C6AD-C10C-1539072C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99" y="3926006"/>
            <a:ext cx="505593" cy="69549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73D185E-41AC-A488-12F0-6F458E236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303" y="3225239"/>
            <a:ext cx="451829" cy="62166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DAE5997A-6335-A674-DD5F-6C34805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21" y="2509417"/>
            <a:ext cx="401301" cy="553374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7DDF0824-9437-DBE7-B0F5-931B5882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613" y="1739407"/>
            <a:ext cx="351909" cy="4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-0.00039 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00026 0.113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7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857 L 0.00013 0.1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5416 L 0.05183 0.11296 L 0.30365 0.11296 L 0.43998 0.00324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1 slides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long until all caravans (packets) arrive at 2nd toll booth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2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30622299-93C7-C146-B64E-640C3A25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923" y="1369440"/>
            <a:ext cx="74613" cy="671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47">
            <a:extLst>
              <a:ext uri="{FF2B5EF4-FFF2-40B4-BE49-F238E27FC236}">
                <a16:creationId xmlns:a16="http://schemas.microsoft.com/office/drawing/2014/main" id="{510AF9A5-1454-E54A-90C7-636E81FB0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185" y="1369440"/>
            <a:ext cx="74613" cy="671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44" y="1356740"/>
            <a:ext cx="2127264" cy="1031876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 </a:t>
              </a:r>
              <a:r>
                <a:rPr lang="en-US" altLang="en-US" sz="180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1B6C-1A0C-F966-5DCE-C80ED58F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long until all cars (packets) arrive at 2nd toll booth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6CEAE-05BF-6807-162C-DC5A59F7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A62B5-56CA-4B22-5A8A-C8839C208301}"/>
              </a:ext>
            </a:extLst>
          </p:cNvPr>
          <p:cNvSpPr/>
          <p:nvPr/>
        </p:nvSpPr>
        <p:spPr>
          <a:xfrm>
            <a:off x="1852931" y="2170549"/>
            <a:ext cx="672715" cy="22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7DB6F-2E39-5BAB-F2B1-C47D7608A5F8}"/>
              </a:ext>
            </a:extLst>
          </p:cNvPr>
          <p:cNvSpPr/>
          <p:nvPr/>
        </p:nvSpPr>
        <p:spPr>
          <a:xfrm>
            <a:off x="2509507" y="2452358"/>
            <a:ext cx="6857529" cy="202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C1</a:t>
            </a:r>
            <a:endParaRPr lang="en-S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BC16C-7819-DE94-6B3F-D5DAC6D4949F}"/>
              </a:ext>
            </a:extLst>
          </p:cNvPr>
          <p:cNvSpPr/>
          <p:nvPr/>
        </p:nvSpPr>
        <p:spPr>
          <a:xfrm>
            <a:off x="2534853" y="2170549"/>
            <a:ext cx="672715" cy="22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5C461-1374-9C97-C175-9B5E59A24285}"/>
              </a:ext>
            </a:extLst>
          </p:cNvPr>
          <p:cNvSpPr/>
          <p:nvPr/>
        </p:nvSpPr>
        <p:spPr>
          <a:xfrm>
            <a:off x="3218227" y="2170549"/>
            <a:ext cx="672715" cy="22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9C82-07E9-9D42-8973-463A16B12552}"/>
              </a:ext>
            </a:extLst>
          </p:cNvPr>
          <p:cNvSpPr/>
          <p:nvPr/>
        </p:nvSpPr>
        <p:spPr>
          <a:xfrm>
            <a:off x="3877298" y="2170549"/>
            <a:ext cx="672715" cy="22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BE356-8034-2664-DCC5-1EA505EF35C3}"/>
              </a:ext>
            </a:extLst>
          </p:cNvPr>
          <p:cNvSpPr/>
          <p:nvPr/>
        </p:nvSpPr>
        <p:spPr>
          <a:xfrm>
            <a:off x="4534583" y="2170549"/>
            <a:ext cx="672715" cy="22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C5</a:t>
            </a:r>
            <a:endParaRPr lang="en-S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951DE-43C0-E56D-AA1C-B6356417779F}"/>
              </a:ext>
            </a:extLst>
          </p:cNvPr>
          <p:cNvSpPr/>
          <p:nvPr/>
        </p:nvSpPr>
        <p:spPr>
          <a:xfrm>
            <a:off x="3218227" y="2687926"/>
            <a:ext cx="6857529" cy="202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C2</a:t>
            </a:r>
            <a:endParaRPr lang="en-S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BD94D-4892-399B-D36B-D2F6DE972EE8}"/>
              </a:ext>
            </a:extLst>
          </p:cNvPr>
          <p:cNvSpPr/>
          <p:nvPr/>
        </p:nvSpPr>
        <p:spPr>
          <a:xfrm>
            <a:off x="3890942" y="2920832"/>
            <a:ext cx="6857529" cy="202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C3</a:t>
            </a:r>
            <a:endParaRPr lang="en-S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AF579-3798-FE2B-35B1-EAB275D3962F}"/>
              </a:ext>
            </a:extLst>
          </p:cNvPr>
          <p:cNvSpPr/>
          <p:nvPr/>
        </p:nvSpPr>
        <p:spPr>
          <a:xfrm>
            <a:off x="4550013" y="3153504"/>
            <a:ext cx="6857529" cy="202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C4</a:t>
            </a:r>
            <a:endParaRPr lang="en-SE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AC15F-C44F-493A-B76C-F7838EBD8CDD}"/>
              </a:ext>
            </a:extLst>
          </p:cNvPr>
          <p:cNvSpPr/>
          <p:nvPr/>
        </p:nvSpPr>
        <p:spPr>
          <a:xfrm>
            <a:off x="5207298" y="3409004"/>
            <a:ext cx="6857529" cy="202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C5</a:t>
            </a:r>
            <a:endParaRPr lang="en-SE" sz="2000" dirty="0"/>
          </a:p>
        </p:txBody>
      </p:sp>
      <p:sp>
        <p:nvSpPr>
          <p:cNvPr id="17" name="Text Box 48">
            <a:extLst>
              <a:ext uri="{FF2B5EF4-FFF2-40B4-BE49-F238E27FC236}">
                <a16:creationId xmlns:a16="http://schemas.microsoft.com/office/drawing/2014/main" id="{DC366137-F745-E52E-47BB-1B0CF0CD9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24" y="1767743"/>
            <a:ext cx="16617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at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56636E09-235A-770C-0F25-2FF267A6B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502" y="2730475"/>
            <a:ext cx="26335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 delay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1 to toll booth 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E486-113B-DBBB-7741-DC6246BDDD78}"/>
              </a:ext>
            </a:extLst>
          </p:cNvPr>
          <p:cNvSpPr txBox="1"/>
          <p:nvPr/>
        </p:nvSpPr>
        <p:spPr>
          <a:xfrm>
            <a:off x="5191448" y="2017496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……</a:t>
            </a:r>
            <a:endParaRPr lang="en-SE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E4484-0454-7C7B-29EE-4096CDFA6900}"/>
              </a:ext>
            </a:extLst>
          </p:cNvPr>
          <p:cNvSpPr txBox="1"/>
          <p:nvPr/>
        </p:nvSpPr>
        <p:spPr>
          <a:xfrm>
            <a:off x="8581663" y="3480152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……</a:t>
            </a:r>
            <a:endParaRPr lang="en-SE" sz="20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3BCD29C-7132-438B-81CC-756100707CC7}"/>
              </a:ext>
            </a:extLst>
          </p:cNvPr>
          <p:cNvSpPr txBox="1">
            <a:spLocks/>
          </p:cNvSpPr>
          <p:nvPr/>
        </p:nvSpPr>
        <p:spPr>
          <a:xfrm>
            <a:off x="838200" y="4546947"/>
            <a:ext cx="10515600" cy="1844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Total delay for sending all cars from source to toll booth 1 to toll booth 2 =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Transmission delay of all  cars </a:t>
            </a:r>
            <a:r>
              <a:rPr lang="en-GB" dirty="0"/>
              <a:t>at toll booth 1 = 12*10 (120 sec), plus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Propagation delay of the last car </a:t>
            </a:r>
            <a:r>
              <a:rPr lang="en-GB" dirty="0"/>
              <a:t>from toll booth 1 to toll booth 2 = 100km/(100km/hr) (1 hr) </a:t>
            </a:r>
          </a:p>
          <a:p>
            <a:pPr lvl="1"/>
            <a:r>
              <a:rPr lang="en-GB" dirty="0"/>
              <a:t>= 62 minutes</a:t>
            </a:r>
          </a:p>
          <a:p>
            <a:endParaRPr lang="en-S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4A43F1-26F7-ED65-69FF-15249D7B91E7}"/>
              </a:ext>
            </a:extLst>
          </p:cNvPr>
          <p:cNvCxnSpPr>
            <a:cxnSpLocks/>
          </p:cNvCxnSpPr>
          <p:nvPr/>
        </p:nvCxnSpPr>
        <p:spPr>
          <a:xfrm>
            <a:off x="1849557" y="2387524"/>
            <a:ext cx="12581" cy="176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E6082F-90AA-4406-61F9-CFD84ED3F41E}"/>
              </a:ext>
            </a:extLst>
          </p:cNvPr>
          <p:cNvCxnSpPr>
            <a:cxnSpLocks/>
          </p:cNvCxnSpPr>
          <p:nvPr/>
        </p:nvCxnSpPr>
        <p:spPr>
          <a:xfrm>
            <a:off x="12075755" y="2399980"/>
            <a:ext cx="14302" cy="175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FB43E7-CD26-66BA-9BA3-E9818F53161D}"/>
              </a:ext>
            </a:extLst>
          </p:cNvPr>
          <p:cNvCxnSpPr>
            <a:cxnSpLocks/>
          </p:cNvCxnSpPr>
          <p:nvPr/>
        </p:nvCxnSpPr>
        <p:spPr>
          <a:xfrm>
            <a:off x="1853438" y="3958538"/>
            <a:ext cx="33723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3ABE35-BC64-DA86-0D45-E8DFE830D399}"/>
              </a:ext>
            </a:extLst>
          </p:cNvPr>
          <p:cNvSpPr txBox="1"/>
          <p:nvPr/>
        </p:nvSpPr>
        <p:spPr>
          <a:xfrm>
            <a:off x="4964318" y="4130819"/>
            <a:ext cx="118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delay</a:t>
            </a:r>
            <a:endParaRPr lang="en-SE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26959C-2FBB-BAD0-0D9F-121F62C43DD8}"/>
              </a:ext>
            </a:extLst>
          </p:cNvPr>
          <p:cNvCxnSpPr>
            <a:cxnSpLocks/>
          </p:cNvCxnSpPr>
          <p:nvPr/>
        </p:nvCxnSpPr>
        <p:spPr>
          <a:xfrm>
            <a:off x="5204459" y="2270472"/>
            <a:ext cx="3374" cy="188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A12079-B024-8EDD-A097-12284FE66B9E}"/>
              </a:ext>
            </a:extLst>
          </p:cNvPr>
          <p:cNvCxnSpPr>
            <a:cxnSpLocks/>
          </p:cNvCxnSpPr>
          <p:nvPr/>
        </p:nvCxnSpPr>
        <p:spPr>
          <a:xfrm flipV="1">
            <a:off x="5191448" y="3944354"/>
            <a:ext cx="6898609" cy="14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CC7459C-C116-164E-B088-1D243F2D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3137</Words>
  <Application>Microsoft Office PowerPoint</Application>
  <PresentationFormat>Widescreen</PresentationFormat>
  <Paragraphs>734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ZapfDingbats</vt:lpstr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  <vt:lpstr>Chapter 1: roadmap</vt:lpstr>
      <vt:lpstr>How do packet delay and loss occur?</vt:lpstr>
      <vt:lpstr>Packet delay: four sources</vt:lpstr>
      <vt:lpstr>Packet delay: four sources</vt:lpstr>
      <vt:lpstr>Caravan analogy</vt:lpstr>
      <vt:lpstr>How long until all cars (packets) arrive at 2nd toll booth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  <vt:lpstr>Chapter 1: roadmap</vt:lpstr>
      <vt:lpstr>Network security</vt:lpstr>
      <vt:lpstr>Network security</vt:lpstr>
      <vt:lpstr>Bad guys: packet interception</vt:lpstr>
      <vt:lpstr>Bad guys:  fake identity</vt:lpstr>
      <vt:lpstr>Bad guys: denial of service</vt:lpstr>
      <vt:lpstr>Lines of defense:</vt:lpstr>
      <vt:lpstr>Chapter 1: roadmap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Encapsulation</vt:lpstr>
      <vt:lpstr>Services, Layering and Encapsulation</vt:lpstr>
      <vt:lpstr>Encapsulation: an end-end view</vt:lpstr>
      <vt:lpstr>Additional Chapter 1 slides</vt:lpstr>
      <vt:lpstr>ISO/OSI reference model</vt:lpstr>
      <vt:lpstr>Services, Layering and Encapsulation</vt:lpstr>
      <vt:lpstr>Wireshark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188</cp:revision>
  <dcterms:created xsi:type="dcterms:W3CDTF">2020-01-18T07:24:59Z</dcterms:created>
  <dcterms:modified xsi:type="dcterms:W3CDTF">2024-09-23T13:18:47Z</dcterms:modified>
</cp:coreProperties>
</file>