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9"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33" r:id="rId27"/>
    <p:sldId id="2635" r:id="rId28"/>
    <p:sldId id="2650" r:id="rId29"/>
    <p:sldId id="2645" r:id="rId30"/>
    <p:sldId id="2646" r:id="rId31"/>
    <p:sldId id="2647" r:id="rId32"/>
    <p:sldId id="263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486"/>
    <p:restoredTop sz="77386" autoAdjust="0"/>
  </p:normalViewPr>
  <p:slideViewPr>
    <p:cSldViewPr snapToGrid="0" snapToObjects="1">
      <p:cViewPr>
        <p:scale>
          <a:sx n="66" d="100"/>
          <a:sy n="66" d="100"/>
        </p:scale>
        <p:origin x="360" y="-38"/>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endParaRPr lang="en-US" sz="1400" dirty="0">
              <a:solidFill>
                <a:prstClr val="black"/>
              </a:solidFill>
              <a:latin typeface="Calibri" panose="020F0502020204030204"/>
            </a:endParaRPr>
          </a:p>
          <a:p>
            <a:pPr marL="342900" indent="-342900">
              <a:lnSpc>
                <a:spcPct val="90000"/>
              </a:lnSpc>
              <a:buClr>
                <a:srgbClr val="0013A3"/>
              </a:buClr>
              <a:buFont typeface="Wingdings" pitchFamily="2" charset="2"/>
              <a:buChar char="§"/>
              <a:defRPr/>
            </a:pPr>
            <a:r>
              <a:rPr kumimoji="0" lang="en-US" sz="1400" b="0" i="0" u="none" strike="noStrike" kern="1200" cap="none" spc="0" normalizeH="0" baseline="0" noProof="0" dirty="0">
                <a:ln>
                  <a:noFill/>
                </a:ln>
                <a:solidFill>
                  <a:prstClr val="black"/>
                </a:solidFill>
                <a:effectLst/>
                <a:uLnTx/>
                <a:uFillTx/>
                <a:latin typeface="Calibri" panose="020F0502020204030204"/>
              </a:rPr>
              <a:t>All rows</a:t>
            </a:r>
            <a:r>
              <a:rPr kumimoji="0" lang="en-US" sz="1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1200" b="0" i="0" u="none" strike="noStrike" kern="1200" cap="none" spc="0" normalizeH="0" noProof="0" dirty="0">
                <a:ln>
                  <a:noFill/>
                </a:ln>
                <a:solidFill>
                  <a:prstClr val="black"/>
                </a:solidFill>
                <a:effectLst/>
                <a:uLnTx/>
                <a:uFillTx/>
                <a:latin typeface="Calibri" panose="020F0502020204030204"/>
              </a:rPr>
              <a:t>e.g., </a:t>
            </a:r>
            <a:r>
              <a:rPr lang="en-US" sz="1200" dirty="0">
                <a:solidFill>
                  <a:prstClr val="black"/>
                </a:solidFill>
              </a:rPr>
              <a:t>1 0 1 0 1 1 </a:t>
            </a:r>
            <a:r>
              <a:rPr lang="en-US" sz="1200" dirty="0">
                <a:solidFill>
                  <a:srgbClr val="0070C0"/>
                </a:solidFill>
              </a:rPr>
              <a:t>1 1 1 1 0 0</a:t>
            </a:r>
            <a:r>
              <a:rPr lang="en-US" sz="1200" dirty="0">
                <a:solidFill>
                  <a:prstClr val="black"/>
                </a:solidFill>
              </a:rPr>
              <a:t> 0 1 1 1 0 1 </a:t>
            </a:r>
            <a:r>
              <a:rPr lang="en-US" sz="1200" dirty="0">
                <a:solidFill>
                  <a:srgbClr val="0070C0"/>
                </a:solidFill>
              </a:rPr>
              <a:t>0 0 1 0 1 0</a:t>
            </a:r>
          </a:p>
          <a:p>
            <a:pPr marL="342900" indent="-342900">
              <a:lnSpc>
                <a:spcPct val="90000"/>
              </a:lnSpc>
              <a:buClr>
                <a:srgbClr val="0013A3"/>
              </a:buClr>
              <a:buFont typeface="Wingdings" pitchFamily="2" charset="2"/>
              <a:buChar char="§"/>
              <a:defRPr/>
            </a:pPr>
            <a:endParaRPr kumimoji="0" lang="en-US" sz="1200" b="0" i="0" u="none" strike="noStrike" kern="1200" cap="none" spc="0" normalizeH="0" baseline="0" noProof="0" dirty="0">
              <a:ln>
                <a:noFill/>
              </a:ln>
              <a:solidFill>
                <a:srgbClr val="0070C0"/>
              </a:solidFill>
              <a:effectLst/>
              <a:uLnTx/>
              <a:uFillTx/>
              <a:latin typeface="Calibri" panose="020F0502020204030204"/>
            </a:endParaRP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 two-dimensional parity: detect and correct single bit errors</a:t>
            </a: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We consider even parity in this </a:t>
            </a:r>
            <a:r>
              <a:rPr lang="en-GB" sz="2400" i="0" dirty="0" err="1">
                <a:solidFill>
                  <a:prstClr val="black"/>
                </a:solidFill>
                <a:latin typeface="Calibri" panose="020F0502020204030204"/>
              </a:rPr>
              <a:t>lectyure</a:t>
            </a:r>
            <a:endParaRPr lang="en-US" sz="2400" i="0" dirty="0">
              <a:solidFill>
                <a:prstClr val="black"/>
              </a:solidFill>
              <a:latin typeface="Calibri" panose="020F0502020204030204"/>
            </a:endParaRP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Even parity: set parity bit to 0 (1) if there is an even (odd) number of 1’s</a:t>
            </a: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Odd parity: set parity bit to 0 (1) if there is an odd (even) number of 1’s</a:t>
            </a:r>
          </a:p>
          <a:p>
            <a:pPr marL="342900" indent="-342900">
              <a:lnSpc>
                <a:spcPct val="90000"/>
              </a:lnSpc>
              <a:buClr>
                <a:srgbClr val="0013A3"/>
              </a:buClr>
              <a:buFont typeface="Wingdings" pitchFamily="2" charset="2"/>
              <a:buChar char="§"/>
              <a:defRPr/>
            </a:pPr>
            <a:endParaRPr kumimoji="0" lang="en-US" sz="1400" b="0" i="0" u="none" strike="noStrike" kern="1200" cap="none" spc="0" normalizeH="0" baseline="0" noProof="0" dirty="0">
              <a:ln>
                <a:noFill/>
              </a:ln>
              <a:solidFill>
                <a:srgbClr val="0070C0"/>
              </a:solidFill>
              <a:effectLst/>
              <a:uLnTx/>
              <a:uFillTx/>
              <a:latin typeface="Calibri" panose="020F0502020204030204"/>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65875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25027B2-3B46-699A-69B9-DF9420160640}"/>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hyperlink" Target="https://www.youtube.com/watch?v=tEkePtlujSA&amp;list=PLBlnK6fEyqRgMCUAG0XRw78UA8qnv6jEx&amp;index=50" TargetMode="Externa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wQGwfBS3gpk&amp;list=PLBlnK6fEyqRgMCUAG0XRw78UA8qnv6jEx&amp;index=49"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hyperlink" Target="https://www.youtube.com/watch?v=A9g6rTMblz4&amp;list=PLBlnK6fEyqRgMCUAG0XRw78UA8qnv6jEx&amp;index=48" TargetMode="External"/><Relationship Id="rId5" Type="http://schemas.openxmlformats.org/officeDocument/2006/relationships/hyperlink" Target="https://www.youtube.com/watch?v=AtVWnyDDaDI&amp;list=PLBlnK6fEyqRgMCUAG0XRw78UA8qnv6jEx&amp;index=47"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6gbkoFciry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798D-0BDA-8E2D-ED3D-497E3207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BAE09-14AC-72E5-F7F6-C0AE4B96EE06}"/>
              </a:ext>
            </a:extLst>
          </p:cNvPr>
          <p:cNvSpPr>
            <a:spLocks noGrp="1"/>
          </p:cNvSpPr>
          <p:nvPr>
            <p:ph type="title"/>
          </p:nvPr>
        </p:nvSpPr>
        <p:spPr/>
        <p:txBody>
          <a:bodyPr/>
          <a:lstStyle/>
          <a:p>
            <a:r>
              <a:rPr lang="en-US" b="0" dirty="0">
                <a:latin typeface="+mn-lt"/>
              </a:rPr>
              <a:t>Parity checking: one-dimensional </a:t>
            </a:r>
          </a:p>
        </p:txBody>
      </p:sp>
      <p:sp>
        <p:nvSpPr>
          <p:cNvPr id="51" name="Text Box 4">
            <a:extLst>
              <a:ext uri="{FF2B5EF4-FFF2-40B4-BE49-F238E27FC236}">
                <a16:creationId xmlns:a16="http://schemas.microsoft.com/office/drawing/2014/main" id="{4CCA83F5-4DCD-8C34-5085-5489A5A39DB3}"/>
              </a:ext>
            </a:extLst>
          </p:cNvPr>
          <p:cNvSpPr txBox="1">
            <a:spLocks noChangeArrowheads="1"/>
          </p:cNvSpPr>
          <p:nvPr/>
        </p:nvSpPr>
        <p:spPr bwMode="auto">
          <a:xfrm>
            <a:off x="686431" y="1311689"/>
            <a:ext cx="8180752" cy="2369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parity bit for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data bits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We consider even parity in this lecture</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Even parity: set parity bit to 0 (1) if there is an even (odd) number of 1’s</a:t>
            </a:r>
            <a:r>
              <a:rPr lang="en-US" sz="2400" i="0" dirty="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even.</a:t>
            </a:r>
            <a:endPar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Odd parity: set parity bit to 0 (1) if there is an odd (even) number </a:t>
            </a:r>
            <a:r>
              <a:rPr kumimoji="0" lang="en-GB"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of 1’s</a:t>
            </a:r>
            <a:r>
              <a:rPr lang="en-US" sz="2400" i="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odd.</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5B4D1157-4169-3C6A-F767-2FC42B426978}"/>
              </a:ext>
            </a:extLst>
          </p:cNvPr>
          <p:cNvSpPr/>
          <p:nvPr/>
        </p:nvSpPr>
        <p:spPr>
          <a:xfrm>
            <a:off x="8791298" y="318945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0C2A3E-84D9-6F6A-BE92-B39BCA60764A}"/>
              </a:ext>
            </a:extLst>
          </p:cNvPr>
          <p:cNvSpPr txBox="1"/>
          <p:nvPr/>
        </p:nvSpPr>
        <p:spPr>
          <a:xfrm>
            <a:off x="8830588" y="319659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BC3B46E1-4010-5596-C356-A95F11DEBFD5}"/>
              </a:ext>
            </a:extLst>
          </p:cNvPr>
          <p:cNvCxnSpPr>
            <a:cxnSpLocks/>
          </p:cNvCxnSpPr>
          <p:nvPr/>
        </p:nvCxnSpPr>
        <p:spPr>
          <a:xfrm>
            <a:off x="8770809" y="380842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D44F9E-947B-164D-5919-E48499EE546B}"/>
              </a:ext>
            </a:extLst>
          </p:cNvPr>
          <p:cNvCxnSpPr/>
          <p:nvPr/>
        </p:nvCxnSpPr>
        <p:spPr>
          <a:xfrm>
            <a:off x="10858201" y="37148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D19FAD-BFDD-A4FE-1475-111CFCCA2C5A}"/>
              </a:ext>
            </a:extLst>
          </p:cNvPr>
          <p:cNvCxnSpPr/>
          <p:nvPr/>
        </p:nvCxnSpPr>
        <p:spPr>
          <a:xfrm>
            <a:off x="8776855" y="37124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C13EAA41-9377-DCB5-FA36-763208640641}"/>
              </a:ext>
            </a:extLst>
          </p:cNvPr>
          <p:cNvGrpSpPr/>
          <p:nvPr/>
        </p:nvGrpSpPr>
        <p:grpSpPr>
          <a:xfrm>
            <a:off x="10747186" y="3195406"/>
            <a:ext cx="1212372" cy="1201960"/>
            <a:chOff x="2978480" y="2669786"/>
            <a:chExt cx="1212372" cy="1201960"/>
          </a:xfrm>
        </p:grpSpPr>
        <p:sp>
          <p:nvSpPr>
            <p:cNvPr id="53" name="TextBox 52">
              <a:extLst>
                <a:ext uri="{FF2B5EF4-FFF2-40B4-BE49-F238E27FC236}">
                  <a16:creationId xmlns:a16="http://schemas.microsoft.com/office/drawing/2014/main" id="{AB92F6EA-1463-F855-6B7F-0FD511413A49}"/>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50CE47B3-0D6B-F6F8-E032-EE4814CAFA99}"/>
                </a:ext>
              </a:extLst>
            </p:cNvPr>
            <p:cNvSpPr txBox="1"/>
            <p:nvPr/>
          </p:nvSpPr>
          <p:spPr>
            <a:xfrm>
              <a:off x="2978480" y="3527036"/>
              <a:ext cx="1212372"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C2C3D9B-54CE-4FCD-EA9F-7B182C9EFA5F}"/>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53E87FC-2CDB-4B05-ABE6-DDAE77ABFA91}"/>
              </a:ext>
            </a:extLst>
          </p:cNvPr>
          <p:cNvCxnSpPr>
            <a:cxnSpLocks/>
          </p:cNvCxnSpPr>
          <p:nvPr/>
        </p:nvCxnSpPr>
        <p:spPr>
          <a:xfrm>
            <a:off x="10860916" y="319115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9E239E9-B60A-A3D2-EE8A-83B5A11254C6}"/>
              </a:ext>
            </a:extLst>
          </p:cNvPr>
          <p:cNvSpPr txBox="1"/>
          <p:nvPr/>
        </p:nvSpPr>
        <p:spPr>
          <a:xfrm>
            <a:off x="9203307" y="364846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8" name="TextBox 77">
            <a:extLst>
              <a:ext uri="{FF2B5EF4-FFF2-40B4-BE49-F238E27FC236}">
                <a16:creationId xmlns:a16="http://schemas.microsoft.com/office/drawing/2014/main" id="{591B0AAC-A9E1-1AF5-1C6E-17FA8D327F63}"/>
              </a:ext>
            </a:extLst>
          </p:cNvPr>
          <p:cNvSpPr txBox="1"/>
          <p:nvPr/>
        </p:nvSpPr>
        <p:spPr>
          <a:xfrm>
            <a:off x="762315" y="3598860"/>
            <a:ext cx="8028983" cy="31393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dirty="0">
                <a:solidFill>
                  <a:srgbClr val="0000A8"/>
                </a:solidFill>
                <a:latin typeface="Calibri" panose="020F0502020204030204"/>
              </a:rPr>
              <a:t>At r</a:t>
            </a:r>
            <a:r>
              <a:rPr kumimoji="0" lang="en-US" sz="2800" b="0" i="0" u="none" strike="noStrike" kern="1200" cap="none" spc="0" normalizeH="0" baseline="0" noProof="0" dirty="0" err="1">
                <a:ln>
                  <a:noFill/>
                </a:ln>
                <a:solidFill>
                  <a:srgbClr val="0000A8"/>
                </a:solidFill>
                <a:effectLst/>
                <a:uLnTx/>
                <a:uFillTx/>
                <a:latin typeface="Calibri" panose="020F0502020204030204"/>
              </a:rPr>
              <a:t>eceiver</a:t>
            </a:r>
            <a:r>
              <a:rPr kumimoji="0" lang="en-US" sz="28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lang="en-US" sz="2400" dirty="0">
                <a:solidFill>
                  <a:prstClr val="black"/>
                </a:solidFill>
                <a:ea typeface="ＭＳ Ｐゴシック" charset="0"/>
              </a:rPr>
              <a:t>Can detect odd number of bit errors (1,3…) but not even number of bit errors (2,4…), which do not affect parity bit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e.g., error of 1 bit causes the parity bit to flip, but error of 2 bits does not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The vast majority of errors are single bit flips</a:t>
            </a:r>
          </a:p>
        </p:txBody>
      </p:sp>
      <p:sp>
        <p:nvSpPr>
          <p:cNvPr id="14" name="TextBox 13">
            <a:extLst>
              <a:ext uri="{FF2B5EF4-FFF2-40B4-BE49-F238E27FC236}">
                <a16:creationId xmlns:a16="http://schemas.microsoft.com/office/drawing/2014/main" id="{5B8E778A-9E5B-FC08-77EE-3AE823D1D38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3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a:xfrm>
            <a:off x="225468" y="451821"/>
            <a:ext cx="6190277" cy="894622"/>
          </a:xfrm>
        </p:spPr>
        <p:txBody>
          <a:bodyPr>
            <a:noAutofit/>
          </a:bodyPr>
          <a:lstStyle/>
          <a:p>
            <a:r>
              <a:rPr lang="en-US" sz="3600" b="0" dirty="0">
                <a:latin typeface="+mn-lt"/>
              </a:rPr>
              <a:t>Parity checking: two-dimensional </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287864" y="1396708"/>
            <a:ext cx="5830352" cy="4678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solidFill>
                  <a:srgbClr val="C00000"/>
                </a:solidFill>
                <a:latin typeface="Calibri" panose="020F0502020204030204"/>
              </a:rPr>
              <a:t>multiple parity bits for a two-dimensional array of data bits</a:t>
            </a:r>
            <a:r>
              <a:rPr lang="en-US" sz="2000" i="0" dirty="0">
                <a:solidFill>
                  <a:srgbClr val="CC0000"/>
                </a:solidFill>
                <a:latin typeface="Calibri" panose="020F0502020204030204"/>
              </a:rPr>
              <a:t>:</a:t>
            </a:r>
            <a:r>
              <a:rPr lang="en-US" sz="2000" b="1" i="0" dirty="0">
                <a:solidFill>
                  <a:srgbClr val="CC0000"/>
                </a:solidFill>
                <a:latin typeface="Calibri" panose="020F0502020204030204"/>
              </a:rPr>
              <a:t> </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Transmit data as a block of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of </a:t>
            </a:r>
            <a:r>
              <a:rPr lang="en-GB" sz="2000" dirty="0">
                <a:solidFill>
                  <a:prstClr val="black"/>
                </a:solidFill>
                <a:latin typeface="Calibri" panose="020F0502020204030204"/>
              </a:rPr>
              <a:t>j</a:t>
            </a:r>
            <a:r>
              <a:rPr lang="en-GB" sz="2000" i="0" dirty="0">
                <a:solidFill>
                  <a:prstClr val="black"/>
                </a:solidFill>
                <a:latin typeface="Calibri" panose="020F0502020204030204"/>
              </a:rPr>
              <a:t> bits per row and add parity bit to each row and each column.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For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and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columns, compute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 parity bits (last row),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 bits (last column), and one corner parity bit computed by the row and column parity bits.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All rows are concatenated and sent out. For the example, the following bits are sent: </a:t>
            </a:r>
          </a:p>
          <a:p>
            <a:pPr marL="1085850" lvl="1" indent="-225425">
              <a:buClr>
                <a:srgbClr val="000099"/>
              </a:buClr>
              <a:buSzPct val="100000"/>
              <a:buFont typeface="Wingdings" charset="2"/>
              <a:buChar char="§"/>
              <a:defRPr/>
            </a:pPr>
            <a:r>
              <a:rPr lang="en-GB" i="0" dirty="0">
                <a:solidFill>
                  <a:prstClr val="black"/>
                </a:solidFill>
                <a:latin typeface="Calibri" panose="020F0502020204030204"/>
              </a:rPr>
              <a:t>1 0 1 0 1 1  1 1 1 1 0 0  0 1 1 1 0 1  0 0 1 0 1 0</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Can detect and correct single-bit errors (without  retransmission at the TCP layer)</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But may (or may not) detect, and cannot correct, multiple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369706" y="3185264"/>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7453238" y="618132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7444875" y="5336498"/>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8374799" y="533536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8370249" y="562082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8370249" y="590401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8375936" y="618948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6341368" y="5329924"/>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10293917" y="5587934"/>
            <a:ext cx="1821607" cy="359137"/>
            <a:chOff x="9837078" y="5062723"/>
            <a:chExt cx="1821607"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cxnSpLocks/>
            </p:cNvCxnSpPr>
            <p:nvPr/>
          </p:nvCxnSpPr>
          <p:spPr>
            <a:xfrm flipV="1">
              <a:off x="9837078" y="523445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10386853" y="5297367"/>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803224" y="5299158"/>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78" name="TextBox 77">
            <a:extLst>
              <a:ext uri="{FF2B5EF4-FFF2-40B4-BE49-F238E27FC236}">
                <a16:creationId xmlns:a16="http://schemas.microsoft.com/office/drawing/2014/main" id="{7BC89C6F-5DA4-294F-83CF-68C618AD67A3}"/>
              </a:ext>
            </a:extLst>
          </p:cNvPr>
          <p:cNvSpPr txBox="1"/>
          <p:nvPr/>
        </p:nvSpPr>
        <p:spPr>
          <a:xfrm>
            <a:off x="6136211" y="8100"/>
            <a:ext cx="6099777" cy="34163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0000A8"/>
                </a:solidFill>
                <a:latin typeface="Calibri  "/>
              </a:rPr>
              <a:t>At r</a:t>
            </a:r>
            <a:r>
              <a:rPr kumimoji="0" lang="en-US" sz="2000" b="0" i="0" u="none" strike="noStrike" kern="1200" cap="none" spc="0" normalizeH="0" baseline="0" noProof="0" dirty="0" err="1">
                <a:ln>
                  <a:noFill/>
                </a:ln>
                <a:solidFill>
                  <a:srgbClr val="0000A8"/>
                </a:solidFill>
                <a:effectLst/>
                <a:uLnTx/>
                <a:uFillTx/>
                <a:latin typeface="Calibri  "/>
              </a:rPr>
              <a:t>eceiver</a:t>
            </a:r>
            <a:r>
              <a:rPr kumimoji="0" lang="en-US" sz="2000" b="0" i="0" u="none" strike="noStrike" kern="1200" cap="none" spc="0" normalizeH="0" baseline="0" noProof="0" dirty="0">
                <a:ln>
                  <a:noFill/>
                </a:ln>
                <a:solidFill>
                  <a:srgbClr val="0000A8"/>
                </a:solidFill>
                <a:effectLst/>
                <a:uLnTx/>
                <a:uFillTx/>
                <a:latin typeface="Calibri  "/>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compute the row, column and corner parity  bits, and compare with received parity bits</a:t>
            </a:r>
          </a:p>
          <a:p>
            <a:pPr marL="800100" lvl="1" indent="-342900">
              <a:lnSpc>
                <a:spcPct val="90000"/>
              </a:lnSpc>
              <a:buClr>
                <a:srgbClr val="0013A3"/>
              </a:buClr>
              <a:buFont typeface="Wingdings" pitchFamily="2" charset="2"/>
              <a:buChar char="§"/>
              <a:defRPr/>
            </a:pPr>
            <a:r>
              <a:rPr lang="en-GB" sz="2000" dirty="0"/>
              <a:t>If sum of # row parity errors and # column parity errors is odd, then the corner parity </a:t>
            </a:r>
            <a:r>
              <a:rPr lang="en-GB" sz="2000" dirty="0">
                <a:solidFill>
                  <a:prstClr val="black"/>
                </a:solidFill>
              </a:rPr>
              <a:t>bit also has an error; if even, then </a:t>
            </a:r>
            <a:r>
              <a:rPr lang="en-GB" sz="2000" dirty="0"/>
              <a:t>the corner parity </a:t>
            </a:r>
            <a:r>
              <a:rPr lang="en-GB" sz="2000" dirty="0">
                <a:solidFill>
                  <a:prstClr val="black"/>
                </a:solidFill>
              </a:rPr>
              <a:t>bit has no error</a:t>
            </a:r>
            <a:endParaRPr lang="en-US" sz="2000" dirty="0">
              <a:solidFill>
                <a:prstClr val="black"/>
              </a:solidFill>
              <a:latin typeface="Calibri  "/>
              <a:ea typeface="ＭＳ Ｐゴシック" charset="0"/>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For the example, receiver detects 2 parity errors, hence the erroneous data bit can be identified by the row and column numbers of the parity errors: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rPr>
              <a:t>Received: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0</a:t>
            </a:r>
            <a:r>
              <a:rPr lang="en-US" dirty="0">
                <a:latin typeface="Calibri  "/>
              </a:rPr>
              <a:t>  0 1 1 1 0 1  0 </a:t>
            </a:r>
            <a:r>
              <a:rPr lang="en-US" dirty="0">
                <a:solidFill>
                  <a:srgbClr val="FF0000"/>
                </a:solidFill>
                <a:latin typeface="Calibri  "/>
              </a:rPr>
              <a:t>0</a:t>
            </a:r>
            <a:r>
              <a:rPr lang="en-US" dirty="0">
                <a:latin typeface="Calibri  "/>
              </a:rPr>
              <a:t> 1 0 1 0</a:t>
            </a:r>
            <a:endParaRPr lang="en-US" sz="2000" dirty="0">
              <a:latin typeface="Calibri  "/>
            </a:endParaRPr>
          </a:p>
          <a:p>
            <a:pPr marL="342900" lvl="0" indent="-342900">
              <a:lnSpc>
                <a:spcPct val="90000"/>
              </a:lnSpc>
              <a:buClr>
                <a:srgbClr val="0013A3"/>
              </a:buClr>
              <a:buFont typeface="Wingdings" pitchFamily="2" charset="2"/>
              <a:buChar char="§"/>
              <a:defRPr/>
            </a:pPr>
            <a:r>
              <a:rPr lang="en-US" sz="2000" dirty="0">
                <a:latin typeface="Calibri  "/>
              </a:rPr>
              <a:t>Computed: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1</a:t>
            </a:r>
            <a:r>
              <a:rPr lang="en-US" dirty="0">
                <a:latin typeface="Calibri  "/>
              </a:rPr>
              <a:t>  0 1 1 1 0 1  0 </a:t>
            </a:r>
            <a:r>
              <a:rPr lang="en-US" dirty="0">
                <a:solidFill>
                  <a:srgbClr val="FF0000"/>
                </a:solidFill>
                <a:latin typeface="Calibri  "/>
              </a:rPr>
              <a:t>1</a:t>
            </a:r>
            <a:r>
              <a:rPr lang="en-US" dirty="0">
                <a:latin typeface="Calibri  "/>
              </a:rPr>
              <a:t> 1 0 1 0</a:t>
            </a:r>
            <a:endParaRPr lang="en-US" sz="2000" dirty="0">
              <a:solidFill>
                <a:prstClr val="black"/>
              </a:solidFill>
              <a:latin typeface="Calibri  "/>
            </a:endParaRPr>
          </a:p>
        </p:txBody>
      </p:sp>
      <p:sp>
        <p:nvSpPr>
          <p:cNvPr id="6" name="TextBox 5">
            <a:extLst>
              <a:ext uri="{FF2B5EF4-FFF2-40B4-BE49-F238E27FC236}">
                <a16:creationId xmlns:a16="http://schemas.microsoft.com/office/drawing/2014/main" id="{727A1DB8-AB20-6670-B89D-F39E28503EF5}"/>
              </a:ext>
            </a:extLst>
          </p:cNvPr>
          <p:cNvSpPr txBox="1"/>
          <p:nvPr/>
        </p:nvSpPr>
        <p:spPr>
          <a:xfrm>
            <a:off x="52662" y="25722"/>
            <a:ext cx="1452514"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000" dirty="0"/>
              <a:t>IMPORTANT</a:t>
            </a:r>
            <a:endParaRPr lang="en-SE" sz="20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dissolv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dissolv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up)">
                                      <p:cBhvr>
                                        <p:cTn id="45" dur="20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1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w/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w/ remainder 01</a:t>
            </a:r>
          </a:p>
          <a:p>
            <a:r>
              <a:rPr lang="en-GB" sz="2400" dirty="0">
                <a:latin typeface="Times New Roman"/>
                <a:cs typeface="Times New Roman"/>
              </a:rPr>
              <a:t>11011/10=1101, w/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lstStyle/>
          <a:p>
            <a:r>
              <a:rPr lang="en-US" altLang="en-US" dirty="0">
                <a:cs typeface="Calibri" panose="020F0502020204030204" pitchFamily="34" charset="0"/>
              </a:rPr>
              <a:t>Cyclic Redundancy Check (CRC): Example 1</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2</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26</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 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27</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a:hlinkClick r:id="rId4"/>
              </a:rPr>
              <a:t>https://www.youtube.com/watch?v=nNONvBsOtrE&amp;list=PLBlnK6fEyqRgMCUAG0XRw78UA8qnv6jEx&amp;index=46</a:t>
            </a:r>
            <a:r>
              <a:rPr lang="en-GB"/>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a:t>
            </a:r>
          </a:p>
          <a:p>
            <a:pPr lvl="1"/>
            <a:r>
              <a:rPr lang="en-GB" dirty="0">
                <a:hlinkClick r:id="rId6"/>
              </a:rPr>
              <a:t>https://www.youtube.com/watch?v=A9g6rTMblz4&amp;list=PLBlnK6fEyqRgMCUAG0XRw78UA8qnv6jEx&amp;index=48</a:t>
            </a:r>
            <a:endParaRPr lang="en-GB" dirty="0"/>
          </a:p>
          <a:p>
            <a:r>
              <a:rPr lang="en-GB" dirty="0"/>
              <a:t>Cyclic Redundancy Check (CRC) - Part 2</a:t>
            </a:r>
          </a:p>
          <a:p>
            <a:pPr lvl="1"/>
            <a:r>
              <a:rPr lang="en-GB" dirty="0">
                <a:hlinkClick r:id="rId7"/>
              </a:rPr>
              <a:t>https://www.youtube.com/watch?v=wQGwfBS3gpk&amp;list=PLBlnK6fEyqRgMCUAG0XRw78UA8qnv6jEx&amp;index=49</a:t>
            </a:r>
            <a:endParaRPr lang="en-GB" dirty="0"/>
          </a:p>
          <a:p>
            <a:r>
              <a:rPr lang="en-GB" dirty="0"/>
              <a:t>Cyclic Redundancy Check (Solved Problem)</a:t>
            </a:r>
          </a:p>
          <a:p>
            <a:pPr lvl="1"/>
            <a:r>
              <a:rPr lang="en-GB" dirty="0">
                <a:hlinkClick r:id="rId8"/>
              </a:rPr>
              <a:t>https://www.youtube.com/watch?v=tEkePtlujSA&amp;list=PLBlnK6fEyqRgMCUAG0XRw78UA8qnv6jEx&amp;index=50</a:t>
            </a:r>
            <a:r>
              <a:rPr lang="en-GB" dirty="0"/>
              <a:t> </a:t>
            </a:r>
          </a:p>
          <a:p>
            <a:r>
              <a:rPr lang="en-GB" dirty="0"/>
              <a:t>Error Detection and Correction 2: Cyclic Redundancy Check</a:t>
            </a:r>
          </a:p>
          <a:p>
            <a:pPr lvl="1"/>
            <a:r>
              <a:rPr lang="en-GB" dirty="0">
                <a:hlinkClick r:id="rId9"/>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          </a:t>
            </a:r>
            <a:r>
              <a:rPr lang="en-SE" dirty="0">
                <a:solidFill>
                  <a:srgbClr val="4D4D4C"/>
                </a:solidFill>
                <a:latin typeface="__berkeleyMono_1826c3"/>
              </a:rPr>
              <a:t>|</a:t>
            </a:r>
            <a:endParaRPr lang="en-SE" dirty="0">
              <a:solidFill>
                <a:srgbClr val="222222"/>
              </a:solidFill>
              <a:latin typeface="Arial" panose="020B0604020202020204" pitchFamily="34" charset="0"/>
            </a:endParaRPr>
          </a:p>
          <a:p>
            <a:endParaRPr lang="en-SE"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10515600" cy="4351338"/>
          </a:xfrm>
        </p:spPr>
        <p:txBody>
          <a:bodyPr>
            <a:normAutofit lnSpcReduction="1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Tree>
    <p:extLst>
      <p:ext uri="{BB962C8B-B14F-4D97-AF65-F5344CB8AC3E}">
        <p14:creationId xmlns:p14="http://schemas.microsoft.com/office/powerpoint/2010/main" val="22487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32</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1"/>
            <a:ext cx="6529676" cy="538307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lvl="1">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i.e., </a:t>
            </a:r>
            <a:r>
              <a:rPr lang="en-GB" dirty="0">
                <a:solidFill>
                  <a:prstClr val="black"/>
                </a:solidFill>
              </a:rPr>
              <a:t>higher-level end-end reliability protocols, e.g., TCP retransmissions.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indent="-231775">
              <a:buClr>
                <a:srgbClr val="0000A8"/>
              </a:buCl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i="0" u="sng" strike="noStrike" kern="1200" cap="none" spc="0" normalizeH="0" baseline="0" noProof="0" dirty="0">
                <a:ln>
                  <a:noFill/>
                </a:ln>
                <a:solidFill>
                  <a:srgbClr val="0000A8"/>
                </a:solidFill>
                <a:effectLst/>
                <a:uLnTx/>
                <a:uFillTx/>
                <a:latin typeface="Calibri" panose="020F0502020204030204"/>
              </a:rPr>
              <a:t>Q: </a:t>
            </a:r>
            <a:r>
              <a:rPr kumimoji="0" lang="en-US" sz="2400" i="0" u="none" strike="noStrike" kern="1200" cap="none" spc="0" normalizeH="0" baseline="0" noProof="0" dirty="0">
                <a:ln>
                  <a:noFill/>
                </a:ln>
                <a:solidFill>
                  <a:prstClr val="black"/>
                </a:solidFill>
                <a:effectLst/>
                <a:uLnTx/>
                <a:uFillTx/>
                <a:latin typeface="Calibri" panose="020F0502020204030204"/>
              </a:rPr>
              <a:t>why both link-level and end-end reliability?</a:t>
            </a:r>
          </a:p>
          <a:p>
            <a:pPr lvl="2">
              <a:defRPr/>
            </a:pPr>
            <a:r>
              <a:rPr lang="en-US" sz="2400" u="sng" dirty="0">
                <a:solidFill>
                  <a:srgbClr val="0000A8"/>
                </a:solidFill>
                <a:latin typeface="Calibri" panose="020F0502020204030204"/>
              </a:rPr>
              <a:t>A</a:t>
            </a:r>
            <a:r>
              <a:rPr lang="en-GB" sz="2400" u="sng" dirty="0">
                <a:solidFill>
                  <a:srgbClr val="0000A8"/>
                </a:solidFill>
                <a:latin typeface="Calibri" panose="020F0502020204030204"/>
              </a:rPr>
              <a:t>:</a:t>
            </a:r>
            <a:r>
              <a:rPr lang="en-GB" sz="2400" dirty="0">
                <a:solidFill>
                  <a:prstClr val="black"/>
                </a:solidFill>
                <a:latin typeface="Calibri" panose="020F0502020204030204"/>
              </a:rPr>
              <a:t> link-le</a:t>
            </a:r>
            <a:r>
              <a:rPr lang="en-US" altLang="zh-CN" sz="2400" dirty="0">
                <a:solidFill>
                  <a:prstClr val="black"/>
                </a:solidFill>
                <a:latin typeface="Calibri" panose="020F0502020204030204"/>
              </a:rPr>
              <a:t>v</a:t>
            </a:r>
            <a:r>
              <a:rPr lang="en-GB" sz="2400" dirty="0" err="1">
                <a:solidFill>
                  <a:prstClr val="black"/>
                </a:solidFill>
                <a:latin typeface="Calibri" panose="020F0502020204030204"/>
              </a:rPr>
              <a:t>el</a:t>
            </a:r>
            <a:r>
              <a:rPr lang="en-GB" sz="2400" dirty="0">
                <a:solidFill>
                  <a:prstClr val="black"/>
                </a:solidFill>
                <a:latin typeface="Calibri" panose="020F0502020204030204"/>
              </a:rPr>
              <a:t> error detection reduces burden of </a:t>
            </a:r>
            <a:r>
              <a:rPr lang="en-GB" sz="2400" dirty="0">
                <a:solidFill>
                  <a:prstClr val="black"/>
                </a:solidFill>
              </a:rPr>
              <a:t>higher-level end-end reliability protocols.</a:t>
            </a:r>
            <a:endParaRPr kumimoji="0" lang="en-US" sz="2800" i="0" u="none" strike="noStrike" kern="1200" cap="none" spc="0" normalizeH="0" baseline="0" noProof="0" dirty="0">
              <a:ln>
                <a:noFill/>
              </a:ln>
              <a:solidFill>
                <a:prstClr val="black"/>
              </a:solidFill>
              <a:effectLst/>
              <a:uLnTx/>
              <a:uFillTx/>
              <a:latin typeface="Calibri" panose="020F0502020204030204"/>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dissolve">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24127</TotalTime>
  <Words>4746</Words>
  <Application>Microsoft Office PowerPoint</Application>
  <PresentationFormat>Widescreen</PresentationFormat>
  <Paragraphs>811</Paragraphs>
  <Slides>32</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32</vt:i4>
      </vt:variant>
    </vt:vector>
  </HeadingPairs>
  <TitlesOfParts>
    <vt:vector size="48" baseType="lpstr">
      <vt:lpstr>__berkeleyMono_1826c3</vt:lpstr>
      <vt:lpstr>Arial MT</vt:lpstr>
      <vt:lpstr>Calibri  </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 one-dimensional </vt:lpstr>
      <vt:lpstr>Parity checking: two-dimensional </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vt:lpstr>
      <vt:lpstr>Cyclic Redundancy Check (CRC): Example 2</vt:lpstr>
      <vt:lpstr>Cyclic Redundancy Check (CRC): Example 3</vt:lpstr>
      <vt:lpstr>Video Tutorials</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889</cp:revision>
  <dcterms:created xsi:type="dcterms:W3CDTF">2020-01-18T07:24:59Z</dcterms:created>
  <dcterms:modified xsi:type="dcterms:W3CDTF">2024-11-19T02:18:44Z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