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960" r:id="rId2"/>
    <p:sldId id="1044" r:id="rId3"/>
    <p:sldId id="1096" r:id="rId4"/>
    <p:sldId id="1203" r:id="rId5"/>
    <p:sldId id="1098" r:id="rId6"/>
    <p:sldId id="1100" r:id="rId7"/>
    <p:sldId id="1101" r:id="rId8"/>
    <p:sldId id="1102" r:id="rId9"/>
    <p:sldId id="1104" r:id="rId10"/>
    <p:sldId id="1108" r:id="rId11"/>
    <p:sldId id="1099" r:id="rId12"/>
    <p:sldId id="1205" r:id="rId13"/>
    <p:sldId id="1106" r:id="rId14"/>
    <p:sldId id="1107" r:id="rId15"/>
    <p:sldId id="1204" r:id="rId16"/>
    <p:sldId id="1111" r:id="rId17"/>
    <p:sldId id="1112" r:id="rId18"/>
    <p:sldId id="1198" r:id="rId19"/>
    <p:sldId id="1124" r:id="rId20"/>
    <p:sldId id="1125" r:id="rId21"/>
    <p:sldId id="1113" r:id="rId22"/>
    <p:sldId id="1199" r:id="rId23"/>
    <p:sldId id="1114" r:id="rId24"/>
    <p:sldId id="1115" r:id="rId25"/>
    <p:sldId id="1117" r:id="rId26"/>
    <p:sldId id="1202" r:id="rId27"/>
    <p:sldId id="11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6CDF"/>
    <a:srgbClr val="0000A3"/>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47931"/>
    <p:restoredTop sz="90850" autoAdjust="0"/>
  </p:normalViewPr>
  <p:slideViewPr>
    <p:cSldViewPr snapToGrid="0" snapToObjects="1">
      <p:cViewPr varScale="1">
        <p:scale>
          <a:sx n="74" d="100"/>
          <a:sy n="74" d="100"/>
        </p:scale>
        <p:origin x="72" y="86"/>
      </p:cViewPr>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202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thing to note here is that the ACK number (43) on the B-to-A segment is one more than the sequence number (42) on the A-to-B segment that triggered that ACK </a:t>
            </a: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4982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D042-7037-2E35-6EAB-DA1AFB92A9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4471DD-BBC0-A275-09E3-19B1C150F4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42CB15-B0BC-596A-AED2-D2AFE379763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thing to note here is that the ACK number (43) on the B-to-A segment is one more than the sequence number (42) on the A-to-B segment that triggered that ACK </a:t>
            </a: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p:txBody>
      </p:sp>
      <p:sp>
        <p:nvSpPr>
          <p:cNvPr id="4" name="Slide Number Placeholder 3">
            <a:extLst>
              <a:ext uri="{FF2B5EF4-FFF2-40B4-BE49-F238E27FC236}">
                <a16:creationId xmlns:a16="http://schemas.microsoft.com/office/drawing/2014/main" id="{5D85F4E3-03AB-02F0-C983-7087E2F5880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6591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C1528-4FCD-7B13-3F6F-11D7F4E8F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7B0973-85EA-DF47-77BB-2CED4A78A4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103EEE-1577-9811-9ABD-7CAFFA8FA97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thing to note here is that the ACK number (43) on the B-to-A segment is one more than the sequence number (42) on the A-to-B segment that triggered that ACK </a:t>
            </a: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p:txBody>
      </p:sp>
      <p:sp>
        <p:nvSpPr>
          <p:cNvPr id="4" name="Slide Number Placeholder 3">
            <a:extLst>
              <a:ext uri="{FF2B5EF4-FFF2-40B4-BE49-F238E27FC236}">
                <a16:creationId xmlns:a16="http://schemas.microsoft.com/office/drawing/2014/main" id="{FE3F7909-6C28-AB04-B813-7A8B7B00D2A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0628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16</a:t>
            </a:fld>
            <a:endParaRPr lang="en-US" dirty="0"/>
          </a:p>
        </p:txBody>
      </p:sp>
    </p:spTree>
    <p:extLst>
      <p:ext uri="{BB962C8B-B14F-4D97-AF65-F5344CB8AC3E}">
        <p14:creationId xmlns:p14="http://schemas.microsoft.com/office/powerpoint/2010/main" val="3117778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377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28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0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341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other TCP topic we’ll want to consider here is that of “connection  management”</a:t>
            </a:r>
          </a:p>
          <a:p>
            <a:endParaRPr lang="en-US" dirty="0"/>
          </a:p>
          <a:p>
            <a:pPr marL="0" indent="0">
              <a:buFont typeface="Arial" panose="020B0604020202020204" pitchFamily="34" charset="0"/>
              <a:buNone/>
            </a:pPr>
            <a:r>
              <a:rPr lang="en-US" dirty="0"/>
              <a:t>The TCP sender and receiver have a number of pieces of shared state that they must establish before actually communicating</a:t>
            </a:r>
          </a:p>
          <a:p>
            <a:pPr marL="171450" indent="-171450">
              <a:buFont typeface="Arial" panose="020B0604020202020204" pitchFamily="34" charset="0"/>
              <a:buChar char="•"/>
            </a:pPr>
            <a:r>
              <a:rPr lang="en-US" dirty="0"/>
              <a:t>FIRST they must both agree that they WANT to communicate with each other</a:t>
            </a:r>
          </a:p>
          <a:p>
            <a:pPr marL="171450" indent="-171450">
              <a:buFont typeface="Arial" panose="020B0604020202020204" pitchFamily="34" charset="0"/>
              <a:buChar char="•"/>
            </a:pPr>
            <a:r>
              <a:rPr lang="en-US" dirty="0"/>
              <a:t>Secondly there are connection parameters – the initial sequence number and the initial receiver-advertised bufferspace that they’ll want to agree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done via a so-called handshake protocol – the client reaching our to the server, and the server answering back.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570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Here’s an example of a two way handshake.  Alice reaches out to Bob and say’s “let’s talk” and Bob says OK, and they start their conversation</a:t>
            </a:r>
          </a:p>
          <a:p>
            <a:endParaRPr lang="en-US" dirty="0"/>
          </a:p>
          <a:p>
            <a:r>
              <a:rPr lang="en-US" dirty="0"/>
              <a:t>For a network protocol, the equivalent protocol would be a client sending a “request connection” message saying ”let’s talk, the initial sequence number is x”</a:t>
            </a:r>
          </a:p>
          <a:p>
            <a:r>
              <a:rPr lang="en-US" dirty="0"/>
              <a:t>And the server would respond with a message ”I accept your connect x”</a:t>
            </a:r>
          </a:p>
          <a:p>
            <a:endParaRPr lang="en-US" dirty="0"/>
          </a:p>
          <a:p>
            <a:r>
              <a:rPr lang="en-US" dirty="0"/>
              <a:t>And the question we want to ask ourselves is &lt;talk through&gt;</a:t>
            </a:r>
          </a:p>
          <a:p>
            <a:endParaRPr lang="en-US" dirty="0"/>
          </a:p>
          <a:p>
            <a:r>
              <a:rPr lang="en-US" dirty="0"/>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49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Established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564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usual, there’s a human protocol analogy to the three way handshake, and I still remember thinking about this clinging for my life while climbing up a rockface</a:t>
            </a:r>
          </a:p>
          <a:p>
            <a:endParaRPr lang="en-US" dirty="0"/>
          </a:p>
          <a:p>
            <a:r>
              <a:rPr lang="en-US" dirty="0"/>
              <a:t>When you want start climbing you first say ON BELOW (meaning ARE YOU READY WITH MY SAFETY ROPE)</a:t>
            </a:r>
          </a:p>
          <a:p>
            <a:r>
              <a:rPr lang="en-US" dirty="0"/>
              <a:t>THE BELYER (server) responds BELAY ON (that lets you know the belayer is ready for you)</a:t>
            </a:r>
          </a:p>
          <a:p>
            <a:r>
              <a:rPr lang="en-US" dirty="0"/>
              <a:t>And then you say CLIMING</a:t>
            </a:r>
          </a:p>
          <a:p>
            <a:endParaRPr lang="en-US" dirty="0"/>
          </a:p>
          <a:p>
            <a:r>
              <a:rPr lang="en-US" dirty="0"/>
              <a:t>It’s amazing what can pass through your head when your clinging for your life o 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59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858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SampleRTT is taken.</a:t>
            </a:r>
          </a:p>
          <a:p>
            <a:r>
              <a:rPr lang="en-US" dirty="0"/>
              <a:t>The process is knows as an exponentially weighted moving average, shown by the equation here.</a:t>
            </a:r>
          </a:p>
          <a:p>
            <a:r>
              <a:rPr lang="en-US" dirty="0"/>
              <a:t>&lt;say it&gt;</a:t>
            </a:r>
          </a:p>
          <a:p>
            <a:r>
              <a:rPr lang="en-US" dirty="0"/>
              <a:t>Where alpha reflects the influence of the most recent measurements on the estimated RTT; a typical value of alpha used in implementations is .125</a:t>
            </a:r>
          </a:p>
          <a:p>
            <a:endParaRPr lang="en-US" dirty="0"/>
          </a:p>
          <a:p>
            <a:r>
              <a:rPr lang="en-US" dirty="0"/>
              <a:t>The graph at the bottom show measured RTTs between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safety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eWMA of the difference between the most recently measured SampleRTT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
        <p:nvSpPr>
          <p:cNvPr id="5" name="TextBox 4">
            <a:extLst>
              <a:ext uri="{FF2B5EF4-FFF2-40B4-BE49-F238E27FC236}">
                <a16:creationId xmlns:a16="http://schemas.microsoft.com/office/drawing/2014/main" id="{64C3AFE9-FEF6-880D-5A2B-6E6C96EC0F28}"/>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39495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36725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a:t>
            </a:r>
            <a:r>
              <a:rPr kumimoji="0" lang="en-US" sz="20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ACK</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5" name="Slide Number Placeholder 2">
            <a:extLst>
              <a:ext uri="{FF2B5EF4-FFF2-40B4-BE49-F238E27FC236}">
                <a16:creationId xmlns:a16="http://schemas.microsoft.com/office/drawing/2014/main" id="{340791B0-4154-D14E-9DBD-0157764BBAE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
        <p:nvSpPr>
          <p:cNvPr id="3" name="TextBox 2">
            <a:extLst>
              <a:ext uri="{FF2B5EF4-FFF2-40B4-BE49-F238E27FC236}">
                <a16:creationId xmlns:a16="http://schemas.microsoft.com/office/drawing/2014/main" id="{EF473617-14EA-7001-B6E3-E378745489BF}"/>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7131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7" name="TextBox 6">
            <a:extLst>
              <a:ext uri="{FF2B5EF4-FFF2-40B4-BE49-F238E27FC236}">
                <a16:creationId xmlns:a16="http://schemas.microsoft.com/office/drawing/2014/main" id="{708D2FB5-990A-8595-8C4A-4D49F8647F5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3" name="Text Box 107">
            <a:extLst>
              <a:ext uri="{FF2B5EF4-FFF2-40B4-BE49-F238E27FC236}">
                <a16:creationId xmlns:a16="http://schemas.microsoft.com/office/drawing/2014/main" id="{E1BC64DE-784B-EADC-CCF9-0EC3C6AB42E7}"/>
              </a:ext>
            </a:extLst>
          </p:cNvPr>
          <p:cNvSpPr txBox="1">
            <a:spLocks noChangeArrowheads="1"/>
          </p:cNvSpPr>
          <p:nvPr/>
        </p:nvSpPr>
        <p:spPr bwMode="auto">
          <a:xfrm>
            <a:off x="6872117" y="1200650"/>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4" name="Text Box 111">
            <a:extLst>
              <a:ext uri="{FF2B5EF4-FFF2-40B4-BE49-F238E27FC236}">
                <a16:creationId xmlns:a16="http://schemas.microsoft.com/office/drawing/2014/main" id="{5B8282F7-4B95-3B8B-730C-55E6928A50B9}"/>
              </a:ext>
            </a:extLst>
          </p:cNvPr>
          <p:cNvSpPr txBox="1">
            <a:spLocks noChangeArrowheads="1"/>
          </p:cNvSpPr>
          <p:nvPr/>
        </p:nvSpPr>
        <p:spPr bwMode="auto">
          <a:xfrm>
            <a:off x="4538492" y="1218113"/>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5" name="Group 14">
            <a:extLst>
              <a:ext uri="{FF2B5EF4-FFF2-40B4-BE49-F238E27FC236}">
                <a16:creationId xmlns:a16="http://schemas.microsoft.com/office/drawing/2014/main" id="{9C2BBBFA-A141-2B44-9A44-154CD3B29C12}"/>
              </a:ext>
            </a:extLst>
          </p:cNvPr>
          <p:cNvGrpSpPr/>
          <p:nvPr/>
        </p:nvGrpSpPr>
        <p:grpSpPr>
          <a:xfrm>
            <a:off x="4933780" y="2359525"/>
            <a:ext cx="2346325" cy="571500"/>
            <a:chOff x="2032069" y="2342822"/>
            <a:chExt cx="2346325" cy="571500"/>
          </a:xfrm>
        </p:grpSpPr>
        <p:sp>
          <p:nvSpPr>
            <p:cNvPr id="16" name="Line 100">
              <a:extLst>
                <a:ext uri="{FF2B5EF4-FFF2-40B4-BE49-F238E27FC236}">
                  <a16:creationId xmlns:a16="http://schemas.microsoft.com/office/drawing/2014/main" id="{052C61D8-36FE-7D62-EF3F-A707DAE6DD1B}"/>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 name="Rectangle 112">
              <a:extLst>
                <a:ext uri="{FF2B5EF4-FFF2-40B4-BE49-F238E27FC236}">
                  <a16:creationId xmlns:a16="http://schemas.microsoft.com/office/drawing/2014/main" id="{C9F6FE00-60BD-AC9D-1279-7481E9254B41}"/>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 name="Text Box 113">
              <a:extLst>
                <a:ext uri="{FF2B5EF4-FFF2-40B4-BE49-F238E27FC236}">
                  <a16:creationId xmlns:a16="http://schemas.microsoft.com/office/drawing/2014/main" id="{2772E6D6-6ECA-C552-CE57-3A1CE15CF468}"/>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Seq=N, K bytes of data</a:t>
              </a:r>
            </a:p>
          </p:txBody>
        </p:sp>
      </p:grpSp>
      <p:sp>
        <p:nvSpPr>
          <p:cNvPr id="19" name="Line 118">
            <a:extLst>
              <a:ext uri="{FF2B5EF4-FFF2-40B4-BE49-F238E27FC236}">
                <a16:creationId xmlns:a16="http://schemas.microsoft.com/office/drawing/2014/main" id="{05B63DA2-42D1-D4C1-D557-EBAF2702E58B}"/>
              </a:ext>
            </a:extLst>
          </p:cNvPr>
          <p:cNvSpPr>
            <a:spLocks noChangeShapeType="1"/>
          </p:cNvSpPr>
          <p:nvPr/>
        </p:nvSpPr>
        <p:spPr bwMode="auto">
          <a:xfrm>
            <a:off x="4913142" y="2118225"/>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 name="Line 119">
            <a:extLst>
              <a:ext uri="{FF2B5EF4-FFF2-40B4-BE49-F238E27FC236}">
                <a16:creationId xmlns:a16="http://schemas.microsoft.com/office/drawing/2014/main" id="{A3FADD94-8537-F1AF-4E03-0B188E6047C7}"/>
              </a:ext>
            </a:extLst>
          </p:cNvPr>
          <p:cNvSpPr>
            <a:spLocks noChangeShapeType="1"/>
          </p:cNvSpPr>
          <p:nvPr/>
        </p:nvSpPr>
        <p:spPr bwMode="auto">
          <a:xfrm>
            <a:off x="7340430" y="2113463"/>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1" name="Group 20">
            <a:extLst>
              <a:ext uri="{FF2B5EF4-FFF2-40B4-BE49-F238E27FC236}">
                <a16:creationId xmlns:a16="http://schemas.microsoft.com/office/drawing/2014/main" id="{85587D33-2110-C05C-C84F-23F852EFF506}"/>
              </a:ext>
            </a:extLst>
          </p:cNvPr>
          <p:cNvGrpSpPr/>
          <p:nvPr/>
        </p:nvGrpSpPr>
        <p:grpSpPr>
          <a:xfrm>
            <a:off x="4921080" y="4130809"/>
            <a:ext cx="2351087" cy="512763"/>
            <a:chOff x="2019369" y="4104947"/>
            <a:chExt cx="2351087" cy="512763"/>
          </a:xfrm>
        </p:grpSpPr>
        <p:sp>
          <p:nvSpPr>
            <p:cNvPr id="22" name="Line 99">
              <a:extLst>
                <a:ext uri="{FF2B5EF4-FFF2-40B4-BE49-F238E27FC236}">
                  <a16:creationId xmlns:a16="http://schemas.microsoft.com/office/drawing/2014/main" id="{530CCC14-68FD-AEC6-CAA0-FBFA48420358}"/>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 name="Rectangle 122">
              <a:extLst>
                <a:ext uri="{FF2B5EF4-FFF2-40B4-BE49-F238E27FC236}">
                  <a16:creationId xmlns:a16="http://schemas.microsoft.com/office/drawing/2014/main" id="{B454B9B3-389D-082C-4740-2155061DB413}"/>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 name="Text Box 123">
              <a:extLst>
                <a:ext uri="{FF2B5EF4-FFF2-40B4-BE49-F238E27FC236}">
                  <a16:creationId xmlns:a16="http://schemas.microsoft.com/office/drawing/2014/main" id="{599C16D6-5E43-E178-2124-EB3BC12357AD}"/>
                </a:ext>
              </a:extLst>
            </p:cNvPr>
            <p:cNvSpPr txBox="1">
              <a:spLocks noChangeArrowheads="1"/>
            </p:cNvSpPr>
            <p:nvPr/>
          </p:nvSpPr>
          <p:spPr bwMode="auto">
            <a:xfrm>
              <a:off x="2078930" y="4185910"/>
              <a:ext cx="225895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a:t>
              </a:r>
              <a:r>
                <a:rPr lang="en-US" sz="1400" kern="0" dirty="0">
                  <a:solidFill>
                    <a:srgbClr val="000000"/>
                  </a:solidFill>
                </a:rPr>
                <a:t>N+K</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r>
                <a:rPr lang="en-US" sz="1400" kern="0" dirty="0">
                  <a:solidFill>
                    <a:srgbClr val="000000"/>
                  </a:solidFill>
                </a:rPr>
                <a:t>L</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bytes of data</a:t>
              </a:r>
            </a:p>
          </p:txBody>
        </p:sp>
      </p:grpSp>
      <p:grpSp>
        <p:nvGrpSpPr>
          <p:cNvPr id="25" name="Group 24">
            <a:extLst>
              <a:ext uri="{FF2B5EF4-FFF2-40B4-BE49-F238E27FC236}">
                <a16:creationId xmlns:a16="http://schemas.microsoft.com/office/drawing/2014/main" id="{2DEBAA79-8843-78AC-0B3B-03CE557528CB}"/>
              </a:ext>
            </a:extLst>
          </p:cNvPr>
          <p:cNvGrpSpPr/>
          <p:nvPr/>
        </p:nvGrpSpPr>
        <p:grpSpPr>
          <a:xfrm>
            <a:off x="4892504" y="3021513"/>
            <a:ext cx="2351088" cy="767667"/>
            <a:chOff x="1990793" y="3004810"/>
            <a:chExt cx="2351088" cy="767667"/>
          </a:xfrm>
        </p:grpSpPr>
        <p:sp>
          <p:nvSpPr>
            <p:cNvPr id="26" name="Line 104">
              <a:extLst>
                <a:ext uri="{FF2B5EF4-FFF2-40B4-BE49-F238E27FC236}">
                  <a16:creationId xmlns:a16="http://schemas.microsoft.com/office/drawing/2014/main" id="{1703599D-7BF5-8460-0C36-8FB3DA163276}"/>
                </a:ext>
              </a:extLst>
            </p:cNvPr>
            <p:cNvSpPr>
              <a:spLocks noChangeShapeType="1"/>
            </p:cNvSpPr>
            <p:nvPr/>
          </p:nvSpPr>
          <p:spPr bwMode="auto">
            <a:xfrm flipH="1">
              <a:off x="1990793" y="3004810"/>
              <a:ext cx="2351088" cy="76766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 name="Rectangle 114">
              <a:extLst>
                <a:ext uri="{FF2B5EF4-FFF2-40B4-BE49-F238E27FC236}">
                  <a16:creationId xmlns:a16="http://schemas.microsoft.com/office/drawing/2014/main" id="{80EAC179-4BE1-555F-8F73-6555E9ECFFB5}"/>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 name="Text Box 115">
              <a:extLst>
                <a:ext uri="{FF2B5EF4-FFF2-40B4-BE49-F238E27FC236}">
                  <a16:creationId xmlns:a16="http://schemas.microsoft.com/office/drawing/2014/main" id="{7BA77309-FFAD-7B57-873B-1D0656AE14B1}"/>
                </a:ext>
              </a:extLst>
            </p:cNvPr>
            <p:cNvSpPr txBox="1">
              <a:spLocks noChangeArrowheads="1"/>
            </p:cNvSpPr>
            <p:nvPr/>
          </p:nvSpPr>
          <p:spPr bwMode="auto">
            <a:xfrm>
              <a:off x="3192234" y="3046085"/>
              <a:ext cx="1013419"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a:t>
              </a:r>
              <a:r>
                <a:rPr lang="en-US" sz="1400" dirty="0">
                  <a:solidFill>
                    <a:srgbClr val="000000"/>
                  </a:solidFill>
                  <a:latin typeface="Arial" charset="0"/>
                </a:rPr>
                <a:t>N+K</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30" name="Group 29">
            <a:extLst>
              <a:ext uri="{FF2B5EF4-FFF2-40B4-BE49-F238E27FC236}">
                <a16:creationId xmlns:a16="http://schemas.microsoft.com/office/drawing/2014/main" id="{FDC7A3B3-E69A-908D-C213-8C20C67511BA}"/>
              </a:ext>
            </a:extLst>
          </p:cNvPr>
          <p:cNvGrpSpPr/>
          <p:nvPr/>
        </p:nvGrpSpPr>
        <p:grpSpPr>
          <a:xfrm>
            <a:off x="4909967" y="4720138"/>
            <a:ext cx="2338388" cy="782637"/>
            <a:chOff x="2008256" y="4703435"/>
            <a:chExt cx="2338388" cy="782637"/>
          </a:xfrm>
        </p:grpSpPr>
        <p:sp>
          <p:nvSpPr>
            <p:cNvPr id="32" name="Line 127">
              <a:extLst>
                <a:ext uri="{FF2B5EF4-FFF2-40B4-BE49-F238E27FC236}">
                  <a16:creationId xmlns:a16="http://schemas.microsoft.com/office/drawing/2014/main" id="{A1967B6A-8B36-837E-C482-11F51E5275B3}"/>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3" name="Rectangle 128">
              <a:extLst>
                <a:ext uri="{FF2B5EF4-FFF2-40B4-BE49-F238E27FC236}">
                  <a16:creationId xmlns:a16="http://schemas.microsoft.com/office/drawing/2014/main" id="{623BB9C8-F7B7-413D-54D1-80166BBBA9E6}"/>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Text Box 129">
              <a:extLst>
                <a:ext uri="{FF2B5EF4-FFF2-40B4-BE49-F238E27FC236}">
                  <a16:creationId xmlns:a16="http://schemas.microsoft.com/office/drawing/2014/main" id="{1EF0FDD5-771F-CFAC-716E-AE2A98D0242D}"/>
                </a:ext>
              </a:extLst>
            </p:cNvPr>
            <p:cNvSpPr txBox="1">
              <a:spLocks noChangeArrowheads="1"/>
            </p:cNvSpPr>
            <p:nvPr/>
          </p:nvSpPr>
          <p:spPr bwMode="auto">
            <a:xfrm>
              <a:off x="2628482" y="4916160"/>
              <a:ext cx="1217000"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ACK=N+K+L</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40" name="Group 39">
            <a:extLst>
              <a:ext uri="{FF2B5EF4-FFF2-40B4-BE49-F238E27FC236}">
                <a16:creationId xmlns:a16="http://schemas.microsoft.com/office/drawing/2014/main" id="{3D7066CD-5A5C-89F3-1EF1-DCB9BF5014A0}"/>
              </a:ext>
            </a:extLst>
          </p:cNvPr>
          <p:cNvGrpSpPr/>
          <p:nvPr/>
        </p:nvGrpSpPr>
        <p:grpSpPr>
          <a:xfrm>
            <a:off x="4540080" y="2364288"/>
            <a:ext cx="396875" cy="1751012"/>
            <a:chOff x="1638369" y="2347585"/>
            <a:chExt cx="396875" cy="1751012"/>
          </a:xfrm>
        </p:grpSpPr>
        <p:sp>
          <p:nvSpPr>
            <p:cNvPr id="41" name="Text Box 126">
              <a:extLst>
                <a:ext uri="{FF2B5EF4-FFF2-40B4-BE49-F238E27FC236}">
                  <a16:creationId xmlns:a16="http://schemas.microsoft.com/office/drawing/2014/main" id="{F20A3D7F-F5A6-0CDE-1A22-2D86D8022A3A}"/>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42" name="Group 134">
              <a:extLst>
                <a:ext uri="{FF2B5EF4-FFF2-40B4-BE49-F238E27FC236}">
                  <a16:creationId xmlns:a16="http://schemas.microsoft.com/office/drawing/2014/main" id="{D00A446D-0475-D973-63EF-847110ED29E4}"/>
                </a:ext>
              </a:extLst>
            </p:cNvPr>
            <p:cNvGrpSpPr>
              <a:grpSpLocks/>
            </p:cNvGrpSpPr>
            <p:nvPr/>
          </p:nvGrpSpPr>
          <p:grpSpPr bwMode="auto">
            <a:xfrm>
              <a:off x="1779656" y="2347585"/>
              <a:ext cx="104775" cy="508000"/>
              <a:chOff x="3099" y="1749"/>
              <a:chExt cx="66" cy="320"/>
            </a:xfrm>
          </p:grpSpPr>
          <p:sp>
            <p:nvSpPr>
              <p:cNvPr id="46" name="Line 132">
                <a:extLst>
                  <a:ext uri="{FF2B5EF4-FFF2-40B4-BE49-F238E27FC236}">
                    <a16:creationId xmlns:a16="http://schemas.microsoft.com/office/drawing/2014/main" id="{88F925C0-38C4-938D-979D-A92D09FD9F12}"/>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7" name="Line 133">
                <a:extLst>
                  <a:ext uri="{FF2B5EF4-FFF2-40B4-BE49-F238E27FC236}">
                    <a16:creationId xmlns:a16="http://schemas.microsoft.com/office/drawing/2014/main" id="{DC0C04A1-BC83-869A-CA11-C50912F098F4}"/>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43" name="Group 135">
              <a:extLst>
                <a:ext uri="{FF2B5EF4-FFF2-40B4-BE49-F238E27FC236}">
                  <a16:creationId xmlns:a16="http://schemas.microsoft.com/office/drawing/2014/main" id="{0502C2A7-7485-F127-DCAD-609FF692754C}"/>
                </a:ext>
              </a:extLst>
            </p:cNvPr>
            <p:cNvGrpSpPr>
              <a:grpSpLocks/>
            </p:cNvGrpSpPr>
            <p:nvPr/>
          </p:nvGrpSpPr>
          <p:grpSpPr bwMode="auto">
            <a:xfrm rot="10800000">
              <a:off x="1774894" y="3590597"/>
              <a:ext cx="104775" cy="508000"/>
              <a:chOff x="3099" y="1749"/>
              <a:chExt cx="66" cy="320"/>
            </a:xfrm>
          </p:grpSpPr>
          <p:sp>
            <p:nvSpPr>
              <p:cNvPr id="44" name="Line 136">
                <a:extLst>
                  <a:ext uri="{FF2B5EF4-FFF2-40B4-BE49-F238E27FC236}">
                    <a16:creationId xmlns:a16="http://schemas.microsoft.com/office/drawing/2014/main" id="{678B1170-860A-E42F-B814-D56343DDA1E9}"/>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5" name="Line 137">
                <a:extLst>
                  <a:ext uri="{FF2B5EF4-FFF2-40B4-BE49-F238E27FC236}">
                    <a16:creationId xmlns:a16="http://schemas.microsoft.com/office/drawing/2014/main" id="{E445E074-1C31-9217-3D34-AE3364D1E81A}"/>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48" name="Group 228">
            <a:extLst>
              <a:ext uri="{FF2B5EF4-FFF2-40B4-BE49-F238E27FC236}">
                <a16:creationId xmlns:a16="http://schemas.microsoft.com/office/drawing/2014/main" id="{2D391560-D99B-AA15-D71D-A9380B97CF25}"/>
              </a:ext>
            </a:extLst>
          </p:cNvPr>
          <p:cNvGrpSpPr>
            <a:grpSpLocks/>
          </p:cNvGrpSpPr>
          <p:nvPr/>
        </p:nvGrpSpPr>
        <p:grpSpPr bwMode="auto">
          <a:xfrm>
            <a:off x="4503567" y="1491163"/>
            <a:ext cx="630238" cy="533400"/>
            <a:chOff x="-44" y="1473"/>
            <a:chExt cx="981" cy="1105"/>
          </a:xfrm>
        </p:grpSpPr>
        <p:pic>
          <p:nvPicPr>
            <p:cNvPr id="49" name="Picture 229" descr="desktop_computer_stylized_medium">
              <a:extLst>
                <a:ext uri="{FF2B5EF4-FFF2-40B4-BE49-F238E27FC236}">
                  <a16:creationId xmlns:a16="http://schemas.microsoft.com/office/drawing/2014/main" id="{1DDBEFFB-9775-1AEC-81B2-0889E513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Freeform 230">
              <a:extLst>
                <a:ext uri="{FF2B5EF4-FFF2-40B4-BE49-F238E27FC236}">
                  <a16:creationId xmlns:a16="http://schemas.microsoft.com/office/drawing/2014/main" id="{B1FECB14-1C20-270B-55A7-1F75E3915BC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1" name="Group 231">
            <a:extLst>
              <a:ext uri="{FF2B5EF4-FFF2-40B4-BE49-F238E27FC236}">
                <a16:creationId xmlns:a16="http://schemas.microsoft.com/office/drawing/2014/main" id="{A69274D6-3EB4-BE98-4EC6-FB697C9E39E4}"/>
              </a:ext>
            </a:extLst>
          </p:cNvPr>
          <p:cNvGrpSpPr>
            <a:grpSpLocks/>
          </p:cNvGrpSpPr>
          <p:nvPr/>
        </p:nvGrpSpPr>
        <p:grpSpPr bwMode="auto">
          <a:xfrm flipH="1">
            <a:off x="7081667" y="1475288"/>
            <a:ext cx="709613" cy="600075"/>
            <a:chOff x="-44" y="1473"/>
            <a:chExt cx="981" cy="1105"/>
          </a:xfrm>
        </p:grpSpPr>
        <p:pic>
          <p:nvPicPr>
            <p:cNvPr id="52" name="Picture 232" descr="desktop_computer_stylized_medium">
              <a:extLst>
                <a:ext uri="{FF2B5EF4-FFF2-40B4-BE49-F238E27FC236}">
                  <a16:creationId xmlns:a16="http://schemas.microsoft.com/office/drawing/2014/main" id="{5506C46B-E164-711B-42CA-E17A21A0F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233">
              <a:extLst>
                <a:ext uri="{FF2B5EF4-FFF2-40B4-BE49-F238E27FC236}">
                  <a16:creationId xmlns:a16="http://schemas.microsoft.com/office/drawing/2014/main" id="{AAB7C461-79CF-C413-E84A-6047FA86E8D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54" name="TextBox 53">
            <a:extLst>
              <a:ext uri="{FF2B5EF4-FFF2-40B4-BE49-F238E27FC236}">
                <a16:creationId xmlns:a16="http://schemas.microsoft.com/office/drawing/2014/main" id="{11B2A19A-35DA-4C56-1065-89BEE45FC030}"/>
              </a:ext>
            </a:extLst>
          </p:cNvPr>
          <p:cNvSpPr txBox="1"/>
          <p:nvPr/>
        </p:nvSpPr>
        <p:spPr>
          <a:xfrm>
            <a:off x="7291374" y="2353382"/>
            <a:ext cx="2100573" cy="1754326"/>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N to </a:t>
            </a:r>
            <a:r>
              <a:rPr lang="en-GB" dirty="0" err="1"/>
              <a:t>Seq</a:t>
            </a:r>
            <a:r>
              <a:rPr lang="en-GB" dirty="0"/>
              <a:t># N+K-1 (K Bytes), and expects the next received </a:t>
            </a:r>
            <a:r>
              <a:rPr lang="en-GB" dirty="0" err="1"/>
              <a:t>Seq</a:t>
            </a:r>
            <a:r>
              <a:rPr lang="en-GB" dirty="0"/>
              <a:t># to be N+K</a:t>
            </a:r>
            <a:endParaRPr lang="en-SE" dirty="0"/>
          </a:p>
        </p:txBody>
      </p:sp>
      <p:sp>
        <p:nvSpPr>
          <p:cNvPr id="55" name="TextBox 54">
            <a:extLst>
              <a:ext uri="{FF2B5EF4-FFF2-40B4-BE49-F238E27FC236}">
                <a16:creationId xmlns:a16="http://schemas.microsoft.com/office/drawing/2014/main" id="{390CAE08-E271-8085-68AE-A2DD0BCFDD22}"/>
              </a:ext>
            </a:extLst>
          </p:cNvPr>
          <p:cNvSpPr txBox="1"/>
          <p:nvPr/>
        </p:nvSpPr>
        <p:spPr>
          <a:xfrm>
            <a:off x="7344882" y="4245475"/>
            <a:ext cx="2100573" cy="1754326"/>
          </a:xfrm>
          <a:prstGeom prst="rect">
            <a:avLst/>
          </a:prstGeom>
          <a:noFill/>
        </p:spPr>
        <p:txBody>
          <a:bodyPr wrap="square" rtlCol="0">
            <a:spAutoFit/>
          </a:bodyPr>
          <a:lstStyle/>
          <a:p>
            <a:r>
              <a:rPr lang="en-GB" dirty="0"/>
              <a:t>4. </a:t>
            </a:r>
            <a:r>
              <a:rPr lang="en-GB" dirty="0" err="1"/>
              <a:t>HostB</a:t>
            </a:r>
            <a:r>
              <a:rPr lang="en-GB" dirty="0"/>
              <a:t> receives </a:t>
            </a:r>
            <a:r>
              <a:rPr lang="en-GB" dirty="0" err="1"/>
              <a:t>Seq</a:t>
            </a:r>
            <a:r>
              <a:rPr lang="en-GB" dirty="0"/>
              <a:t># N+K to </a:t>
            </a:r>
            <a:r>
              <a:rPr lang="en-GB" dirty="0" err="1"/>
              <a:t>Seq</a:t>
            </a:r>
            <a:r>
              <a:rPr lang="en-GB" dirty="0"/>
              <a:t># N+K+L-1 (L Bytes), and expects the next received </a:t>
            </a:r>
            <a:r>
              <a:rPr lang="en-GB" dirty="0" err="1"/>
              <a:t>Seq</a:t>
            </a:r>
            <a:r>
              <a:rPr lang="en-GB" dirty="0"/>
              <a:t># to be N+K+L</a:t>
            </a:r>
            <a:endParaRPr lang="en-SE" dirty="0"/>
          </a:p>
        </p:txBody>
      </p:sp>
      <p:sp>
        <p:nvSpPr>
          <p:cNvPr id="56" name="TextBox 55">
            <a:extLst>
              <a:ext uri="{FF2B5EF4-FFF2-40B4-BE49-F238E27FC236}">
                <a16:creationId xmlns:a16="http://schemas.microsoft.com/office/drawing/2014/main" id="{CD2AF74C-51E3-DA0D-BA5D-5B4E5813A2A5}"/>
              </a:ext>
            </a:extLst>
          </p:cNvPr>
          <p:cNvSpPr txBox="1"/>
          <p:nvPr/>
        </p:nvSpPr>
        <p:spPr>
          <a:xfrm>
            <a:off x="3078363" y="3935009"/>
            <a:ext cx="1986900" cy="1477328"/>
          </a:xfrm>
          <a:prstGeom prst="rect">
            <a:avLst/>
          </a:prstGeom>
          <a:noFill/>
        </p:spPr>
        <p:txBody>
          <a:bodyPr wrap="square" rtlCol="0">
            <a:spAutoFit/>
          </a:bodyPr>
          <a:lstStyle/>
          <a:p>
            <a:r>
              <a:rPr lang="en-GB" dirty="0"/>
              <a:t>3. </a:t>
            </a:r>
            <a:r>
              <a:rPr lang="en-GB" dirty="0" err="1"/>
              <a:t>HostA</a:t>
            </a:r>
            <a:r>
              <a:rPr lang="en-GB" dirty="0"/>
              <a:t> receives ACK and sends the next </a:t>
            </a:r>
            <a:r>
              <a:rPr lang="en-GB" dirty="0" err="1"/>
              <a:t>Seq</a:t>
            </a:r>
            <a:r>
              <a:rPr lang="en-GB" dirty="0"/>
              <a:t># </a:t>
            </a:r>
            <a:r>
              <a:rPr lang="en-US" kern="0" dirty="0">
                <a:solidFill>
                  <a:srgbClr val="000000"/>
                </a:solidFill>
              </a:rPr>
              <a:t>N+K to </a:t>
            </a:r>
            <a:r>
              <a:rPr lang="en-GB" dirty="0" err="1"/>
              <a:t>Seq</a:t>
            </a:r>
            <a:r>
              <a:rPr lang="en-GB" dirty="0"/>
              <a:t># </a:t>
            </a:r>
            <a:r>
              <a:rPr lang="en-US" kern="0" dirty="0">
                <a:solidFill>
                  <a:srgbClr val="000000"/>
                </a:solidFill>
              </a:rPr>
              <a:t>N+K+L-1 (L</a:t>
            </a:r>
            <a:r>
              <a:rPr lang="en-GB" dirty="0"/>
              <a:t> Bytes).</a:t>
            </a:r>
          </a:p>
        </p:txBody>
      </p:sp>
      <p:sp>
        <p:nvSpPr>
          <p:cNvPr id="3" name="TextBox 2">
            <a:extLst>
              <a:ext uri="{FF2B5EF4-FFF2-40B4-BE49-F238E27FC236}">
                <a16:creationId xmlns:a16="http://schemas.microsoft.com/office/drawing/2014/main" id="{04029F9C-EFEB-9BB5-6DE5-B9E1596BD2A6}"/>
              </a:ext>
            </a:extLst>
          </p:cNvPr>
          <p:cNvSpPr txBox="1"/>
          <p:nvPr/>
        </p:nvSpPr>
        <p:spPr>
          <a:xfrm>
            <a:off x="2965279" y="1858733"/>
            <a:ext cx="1881773" cy="923330"/>
          </a:xfrm>
          <a:prstGeom prst="rect">
            <a:avLst/>
          </a:prstGeom>
          <a:noFill/>
        </p:spPr>
        <p:txBody>
          <a:bodyPr wrap="square" rtlCol="0">
            <a:spAutoFit/>
          </a:bodyPr>
          <a:lstStyle/>
          <a:p>
            <a:r>
              <a:rPr lang="en-GB" dirty="0"/>
              <a:t>1. </a:t>
            </a:r>
            <a:r>
              <a:rPr lang="en-GB" dirty="0" err="1"/>
              <a:t>HostA</a:t>
            </a:r>
            <a:r>
              <a:rPr lang="en-GB" dirty="0"/>
              <a:t> sends </a:t>
            </a:r>
            <a:r>
              <a:rPr lang="en-GB" dirty="0" err="1"/>
              <a:t>Seq</a:t>
            </a:r>
            <a:r>
              <a:rPr lang="en-GB" dirty="0"/>
              <a:t># N to </a:t>
            </a:r>
            <a:r>
              <a:rPr lang="en-GB" dirty="0" err="1"/>
              <a:t>Seq</a:t>
            </a:r>
            <a:r>
              <a:rPr lang="en-GB" dirty="0"/>
              <a:t># N+K-1 (K Bytes)</a:t>
            </a:r>
          </a:p>
        </p:txBody>
      </p:sp>
    </p:spTree>
    <p:extLst>
      <p:ext uri="{BB962C8B-B14F-4D97-AF65-F5344CB8AC3E}">
        <p14:creationId xmlns:p14="http://schemas.microsoft.com/office/powerpoint/2010/main" val="70422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right)">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9AC7D-D5D1-C7C9-3776-6098E8CE18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675124-B728-AC60-5FB9-F97115DC38CB}"/>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7" name="TextBox 6">
            <a:extLst>
              <a:ext uri="{FF2B5EF4-FFF2-40B4-BE49-F238E27FC236}">
                <a16:creationId xmlns:a16="http://schemas.microsoft.com/office/drawing/2014/main" id="{3F875DC4-28DF-D761-5A12-B1B990E4C09C}"/>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3" name="Text Box 107">
            <a:extLst>
              <a:ext uri="{FF2B5EF4-FFF2-40B4-BE49-F238E27FC236}">
                <a16:creationId xmlns:a16="http://schemas.microsoft.com/office/drawing/2014/main" id="{F631CED8-B27E-EFD5-AF89-A093007779A5}"/>
              </a:ext>
            </a:extLst>
          </p:cNvPr>
          <p:cNvSpPr txBox="1">
            <a:spLocks noChangeArrowheads="1"/>
          </p:cNvSpPr>
          <p:nvPr/>
        </p:nvSpPr>
        <p:spPr bwMode="auto">
          <a:xfrm>
            <a:off x="6872117" y="1200650"/>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4" name="Text Box 111">
            <a:extLst>
              <a:ext uri="{FF2B5EF4-FFF2-40B4-BE49-F238E27FC236}">
                <a16:creationId xmlns:a16="http://schemas.microsoft.com/office/drawing/2014/main" id="{25B578C0-C870-9DAB-0EED-847583A2901D}"/>
              </a:ext>
            </a:extLst>
          </p:cNvPr>
          <p:cNvSpPr txBox="1">
            <a:spLocks noChangeArrowheads="1"/>
          </p:cNvSpPr>
          <p:nvPr/>
        </p:nvSpPr>
        <p:spPr bwMode="auto">
          <a:xfrm>
            <a:off x="4538492" y="1218113"/>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5" name="Group 14">
            <a:extLst>
              <a:ext uri="{FF2B5EF4-FFF2-40B4-BE49-F238E27FC236}">
                <a16:creationId xmlns:a16="http://schemas.microsoft.com/office/drawing/2014/main" id="{D51314CE-1B74-7E88-D265-727598B5B4AB}"/>
              </a:ext>
            </a:extLst>
          </p:cNvPr>
          <p:cNvGrpSpPr/>
          <p:nvPr/>
        </p:nvGrpSpPr>
        <p:grpSpPr>
          <a:xfrm>
            <a:off x="4933780" y="2359525"/>
            <a:ext cx="2346325" cy="571500"/>
            <a:chOff x="2032069" y="2342822"/>
            <a:chExt cx="2346325" cy="571500"/>
          </a:xfrm>
        </p:grpSpPr>
        <p:sp>
          <p:nvSpPr>
            <p:cNvPr id="16" name="Line 100">
              <a:extLst>
                <a:ext uri="{FF2B5EF4-FFF2-40B4-BE49-F238E27FC236}">
                  <a16:creationId xmlns:a16="http://schemas.microsoft.com/office/drawing/2014/main" id="{52981C88-2B7C-E7D7-3F24-78364662E75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 name="Rectangle 112">
              <a:extLst>
                <a:ext uri="{FF2B5EF4-FFF2-40B4-BE49-F238E27FC236}">
                  <a16:creationId xmlns:a16="http://schemas.microsoft.com/office/drawing/2014/main" id="{83E3498A-DF10-5216-8B51-BB507247DF58}"/>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 name="Text Box 113">
              <a:extLst>
                <a:ext uri="{FF2B5EF4-FFF2-40B4-BE49-F238E27FC236}">
                  <a16:creationId xmlns:a16="http://schemas.microsoft.com/office/drawing/2014/main" id="{61899FA9-1851-68FA-1943-8F920CA886BA}"/>
                </a:ext>
              </a:extLst>
            </p:cNvPr>
            <p:cNvSpPr txBox="1">
              <a:spLocks noChangeArrowheads="1"/>
            </p:cNvSpPr>
            <p:nvPr/>
          </p:nvSpPr>
          <p:spPr bwMode="auto">
            <a:xfrm>
              <a:off x="2166185" y="2476172"/>
              <a:ext cx="2106667"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9" name="Line 118">
            <a:extLst>
              <a:ext uri="{FF2B5EF4-FFF2-40B4-BE49-F238E27FC236}">
                <a16:creationId xmlns:a16="http://schemas.microsoft.com/office/drawing/2014/main" id="{B88C621F-2A68-9B84-F4A5-0BEE7ADE184C}"/>
              </a:ext>
            </a:extLst>
          </p:cNvPr>
          <p:cNvSpPr>
            <a:spLocks noChangeShapeType="1"/>
          </p:cNvSpPr>
          <p:nvPr/>
        </p:nvSpPr>
        <p:spPr bwMode="auto">
          <a:xfrm>
            <a:off x="4913142" y="2118225"/>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 name="Line 119">
            <a:extLst>
              <a:ext uri="{FF2B5EF4-FFF2-40B4-BE49-F238E27FC236}">
                <a16:creationId xmlns:a16="http://schemas.microsoft.com/office/drawing/2014/main" id="{79406CBE-75BD-664E-37B0-D194A6BE6964}"/>
              </a:ext>
            </a:extLst>
          </p:cNvPr>
          <p:cNvSpPr>
            <a:spLocks noChangeShapeType="1"/>
          </p:cNvSpPr>
          <p:nvPr/>
        </p:nvSpPr>
        <p:spPr bwMode="auto">
          <a:xfrm>
            <a:off x="7340430" y="2113463"/>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1" name="Group 20">
            <a:extLst>
              <a:ext uri="{FF2B5EF4-FFF2-40B4-BE49-F238E27FC236}">
                <a16:creationId xmlns:a16="http://schemas.microsoft.com/office/drawing/2014/main" id="{8ECD6DAD-3F19-F467-9C01-1EF5CF13C6EF}"/>
              </a:ext>
            </a:extLst>
          </p:cNvPr>
          <p:cNvGrpSpPr/>
          <p:nvPr/>
        </p:nvGrpSpPr>
        <p:grpSpPr>
          <a:xfrm>
            <a:off x="4921080" y="4121650"/>
            <a:ext cx="2351087" cy="512763"/>
            <a:chOff x="2019369" y="4104947"/>
            <a:chExt cx="2351087" cy="512763"/>
          </a:xfrm>
        </p:grpSpPr>
        <p:sp>
          <p:nvSpPr>
            <p:cNvPr id="22" name="Line 99">
              <a:extLst>
                <a:ext uri="{FF2B5EF4-FFF2-40B4-BE49-F238E27FC236}">
                  <a16:creationId xmlns:a16="http://schemas.microsoft.com/office/drawing/2014/main" id="{8A9CC3D6-2A15-51E0-FDA2-8BB6C8D22B0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 name="Rectangle 122">
              <a:extLst>
                <a:ext uri="{FF2B5EF4-FFF2-40B4-BE49-F238E27FC236}">
                  <a16:creationId xmlns:a16="http://schemas.microsoft.com/office/drawing/2014/main" id="{53229A2E-94B7-ED49-E2FF-802CBBC4E7C7}"/>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 name="Text Box 123">
              <a:extLst>
                <a:ext uri="{FF2B5EF4-FFF2-40B4-BE49-F238E27FC236}">
                  <a16:creationId xmlns:a16="http://schemas.microsoft.com/office/drawing/2014/main" id="{2FC3FF81-85CA-D0E4-27AD-35D8BC2BA444}"/>
                </a:ext>
              </a:extLst>
            </p:cNvPr>
            <p:cNvSpPr txBox="1">
              <a:spLocks noChangeArrowheads="1"/>
            </p:cNvSpPr>
            <p:nvPr/>
          </p:nvSpPr>
          <p:spPr bwMode="auto">
            <a:xfrm>
              <a:off x="2106182" y="4185910"/>
              <a:ext cx="2204450"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8 bytes of data</a:t>
              </a:r>
            </a:p>
          </p:txBody>
        </p:sp>
      </p:grpSp>
      <p:grpSp>
        <p:nvGrpSpPr>
          <p:cNvPr id="25" name="Group 24">
            <a:extLst>
              <a:ext uri="{FF2B5EF4-FFF2-40B4-BE49-F238E27FC236}">
                <a16:creationId xmlns:a16="http://schemas.microsoft.com/office/drawing/2014/main" id="{8F3D1811-75D7-6922-78A9-373E698A8FDE}"/>
              </a:ext>
            </a:extLst>
          </p:cNvPr>
          <p:cNvGrpSpPr/>
          <p:nvPr/>
        </p:nvGrpSpPr>
        <p:grpSpPr>
          <a:xfrm>
            <a:off x="4892504" y="3021513"/>
            <a:ext cx="2351088" cy="767667"/>
            <a:chOff x="1990793" y="3004810"/>
            <a:chExt cx="2351088" cy="767667"/>
          </a:xfrm>
        </p:grpSpPr>
        <p:sp>
          <p:nvSpPr>
            <p:cNvPr id="26" name="Line 104">
              <a:extLst>
                <a:ext uri="{FF2B5EF4-FFF2-40B4-BE49-F238E27FC236}">
                  <a16:creationId xmlns:a16="http://schemas.microsoft.com/office/drawing/2014/main" id="{E8231540-0E00-899A-C913-99E5BA54D1C7}"/>
                </a:ext>
              </a:extLst>
            </p:cNvPr>
            <p:cNvSpPr>
              <a:spLocks noChangeShapeType="1"/>
            </p:cNvSpPr>
            <p:nvPr/>
          </p:nvSpPr>
          <p:spPr bwMode="auto">
            <a:xfrm flipH="1">
              <a:off x="1990793" y="3004810"/>
              <a:ext cx="2351088" cy="76766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 name="Rectangle 114">
              <a:extLst>
                <a:ext uri="{FF2B5EF4-FFF2-40B4-BE49-F238E27FC236}">
                  <a16:creationId xmlns:a16="http://schemas.microsoft.com/office/drawing/2014/main" id="{50AC00D4-5775-62B7-3B31-70AF85A121F4}"/>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 name="Text Box 115">
              <a:extLst>
                <a:ext uri="{FF2B5EF4-FFF2-40B4-BE49-F238E27FC236}">
                  <a16:creationId xmlns:a16="http://schemas.microsoft.com/office/drawing/2014/main" id="{B65E719D-8EED-EAC8-8039-3A3D9DF3688B}"/>
                </a:ext>
              </a:extLst>
            </p:cNvPr>
            <p:cNvSpPr txBox="1">
              <a:spLocks noChangeArrowheads="1"/>
            </p:cNvSpPr>
            <p:nvPr/>
          </p:nvSpPr>
          <p:spPr bwMode="auto">
            <a:xfrm>
              <a:off x="3220287" y="3046085"/>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30" name="Group 29">
            <a:extLst>
              <a:ext uri="{FF2B5EF4-FFF2-40B4-BE49-F238E27FC236}">
                <a16:creationId xmlns:a16="http://schemas.microsoft.com/office/drawing/2014/main" id="{CDF85448-1735-0C5A-946D-4B693B1F30B1}"/>
              </a:ext>
            </a:extLst>
          </p:cNvPr>
          <p:cNvGrpSpPr/>
          <p:nvPr/>
        </p:nvGrpSpPr>
        <p:grpSpPr>
          <a:xfrm>
            <a:off x="4909967" y="4720138"/>
            <a:ext cx="2338388" cy="782637"/>
            <a:chOff x="2008256" y="4703435"/>
            <a:chExt cx="2338388" cy="782637"/>
          </a:xfrm>
        </p:grpSpPr>
        <p:sp>
          <p:nvSpPr>
            <p:cNvPr id="32" name="Line 127">
              <a:extLst>
                <a:ext uri="{FF2B5EF4-FFF2-40B4-BE49-F238E27FC236}">
                  <a16:creationId xmlns:a16="http://schemas.microsoft.com/office/drawing/2014/main" id="{97DBE264-3624-F279-A0E0-E95FDDD3363F}"/>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3" name="Rectangle 128">
              <a:extLst>
                <a:ext uri="{FF2B5EF4-FFF2-40B4-BE49-F238E27FC236}">
                  <a16:creationId xmlns:a16="http://schemas.microsoft.com/office/drawing/2014/main" id="{2D4059BB-9A8A-6C28-6B1B-7DF53B671952}"/>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Text Box 129">
              <a:extLst>
                <a:ext uri="{FF2B5EF4-FFF2-40B4-BE49-F238E27FC236}">
                  <a16:creationId xmlns:a16="http://schemas.microsoft.com/office/drawing/2014/main" id="{71026CAF-4A4B-B875-B976-36D01F0DACA0}"/>
                </a:ext>
              </a:extLst>
            </p:cNvPr>
            <p:cNvSpPr txBox="1">
              <a:spLocks noChangeArrowheads="1"/>
            </p:cNvSpPr>
            <p:nvPr/>
          </p:nvSpPr>
          <p:spPr bwMode="auto">
            <a:xfrm>
              <a:off x="2758325" y="4916160"/>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ACK=108</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40" name="Group 39">
            <a:extLst>
              <a:ext uri="{FF2B5EF4-FFF2-40B4-BE49-F238E27FC236}">
                <a16:creationId xmlns:a16="http://schemas.microsoft.com/office/drawing/2014/main" id="{1804A168-E97C-9045-CE89-F55A514048AF}"/>
              </a:ext>
            </a:extLst>
          </p:cNvPr>
          <p:cNvGrpSpPr/>
          <p:nvPr/>
        </p:nvGrpSpPr>
        <p:grpSpPr>
          <a:xfrm>
            <a:off x="4540080" y="2364288"/>
            <a:ext cx="396875" cy="1751012"/>
            <a:chOff x="1638369" y="2347585"/>
            <a:chExt cx="396875" cy="1751012"/>
          </a:xfrm>
        </p:grpSpPr>
        <p:sp>
          <p:nvSpPr>
            <p:cNvPr id="41" name="Text Box 126">
              <a:extLst>
                <a:ext uri="{FF2B5EF4-FFF2-40B4-BE49-F238E27FC236}">
                  <a16:creationId xmlns:a16="http://schemas.microsoft.com/office/drawing/2014/main" id="{C8B3B6BE-FB5E-4847-82F4-B1490913BE21}"/>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42" name="Group 134">
              <a:extLst>
                <a:ext uri="{FF2B5EF4-FFF2-40B4-BE49-F238E27FC236}">
                  <a16:creationId xmlns:a16="http://schemas.microsoft.com/office/drawing/2014/main" id="{B13831F5-AACF-FF80-43E8-727E4613D41B}"/>
                </a:ext>
              </a:extLst>
            </p:cNvPr>
            <p:cNvGrpSpPr>
              <a:grpSpLocks/>
            </p:cNvGrpSpPr>
            <p:nvPr/>
          </p:nvGrpSpPr>
          <p:grpSpPr bwMode="auto">
            <a:xfrm>
              <a:off x="1779656" y="2347585"/>
              <a:ext cx="104775" cy="508000"/>
              <a:chOff x="3099" y="1749"/>
              <a:chExt cx="66" cy="320"/>
            </a:xfrm>
          </p:grpSpPr>
          <p:sp>
            <p:nvSpPr>
              <p:cNvPr id="46" name="Line 132">
                <a:extLst>
                  <a:ext uri="{FF2B5EF4-FFF2-40B4-BE49-F238E27FC236}">
                    <a16:creationId xmlns:a16="http://schemas.microsoft.com/office/drawing/2014/main" id="{6AFB1422-5B8C-3904-93E2-DB30E7559CF2}"/>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7" name="Line 133">
                <a:extLst>
                  <a:ext uri="{FF2B5EF4-FFF2-40B4-BE49-F238E27FC236}">
                    <a16:creationId xmlns:a16="http://schemas.microsoft.com/office/drawing/2014/main" id="{92B36A9B-3396-ADE3-E163-CB1C9015A483}"/>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43" name="Group 135">
              <a:extLst>
                <a:ext uri="{FF2B5EF4-FFF2-40B4-BE49-F238E27FC236}">
                  <a16:creationId xmlns:a16="http://schemas.microsoft.com/office/drawing/2014/main" id="{741724E7-DAAC-1574-B1B4-EA22E525BF91}"/>
                </a:ext>
              </a:extLst>
            </p:cNvPr>
            <p:cNvGrpSpPr>
              <a:grpSpLocks/>
            </p:cNvGrpSpPr>
            <p:nvPr/>
          </p:nvGrpSpPr>
          <p:grpSpPr bwMode="auto">
            <a:xfrm rot="10800000">
              <a:off x="1774894" y="3590597"/>
              <a:ext cx="104775" cy="508000"/>
              <a:chOff x="3099" y="1749"/>
              <a:chExt cx="66" cy="320"/>
            </a:xfrm>
          </p:grpSpPr>
          <p:sp>
            <p:nvSpPr>
              <p:cNvPr id="44" name="Line 136">
                <a:extLst>
                  <a:ext uri="{FF2B5EF4-FFF2-40B4-BE49-F238E27FC236}">
                    <a16:creationId xmlns:a16="http://schemas.microsoft.com/office/drawing/2014/main" id="{6745EC7C-8FFA-79CB-AAD3-FCBE1FECA920}"/>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5" name="Line 137">
                <a:extLst>
                  <a:ext uri="{FF2B5EF4-FFF2-40B4-BE49-F238E27FC236}">
                    <a16:creationId xmlns:a16="http://schemas.microsoft.com/office/drawing/2014/main" id="{EBE34872-68D3-8242-1560-833F081015BF}"/>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48" name="Group 228">
            <a:extLst>
              <a:ext uri="{FF2B5EF4-FFF2-40B4-BE49-F238E27FC236}">
                <a16:creationId xmlns:a16="http://schemas.microsoft.com/office/drawing/2014/main" id="{FE4E7E68-AF8E-0E96-C588-9067BEF34726}"/>
              </a:ext>
            </a:extLst>
          </p:cNvPr>
          <p:cNvGrpSpPr>
            <a:grpSpLocks/>
          </p:cNvGrpSpPr>
          <p:nvPr/>
        </p:nvGrpSpPr>
        <p:grpSpPr bwMode="auto">
          <a:xfrm>
            <a:off x="4503567" y="1491163"/>
            <a:ext cx="630238" cy="533400"/>
            <a:chOff x="-44" y="1473"/>
            <a:chExt cx="981" cy="1105"/>
          </a:xfrm>
        </p:grpSpPr>
        <p:pic>
          <p:nvPicPr>
            <p:cNvPr id="49" name="Picture 229" descr="desktop_computer_stylized_medium">
              <a:extLst>
                <a:ext uri="{FF2B5EF4-FFF2-40B4-BE49-F238E27FC236}">
                  <a16:creationId xmlns:a16="http://schemas.microsoft.com/office/drawing/2014/main" id="{02F9F37A-9E39-045B-2C88-752881E23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Freeform 230">
              <a:extLst>
                <a:ext uri="{FF2B5EF4-FFF2-40B4-BE49-F238E27FC236}">
                  <a16:creationId xmlns:a16="http://schemas.microsoft.com/office/drawing/2014/main" id="{2AB49454-37DF-28C7-76FB-55140B834DA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1" name="Group 231">
            <a:extLst>
              <a:ext uri="{FF2B5EF4-FFF2-40B4-BE49-F238E27FC236}">
                <a16:creationId xmlns:a16="http://schemas.microsoft.com/office/drawing/2014/main" id="{D23A52AD-1A92-986D-CE5E-ADBE21D0E616}"/>
              </a:ext>
            </a:extLst>
          </p:cNvPr>
          <p:cNvGrpSpPr>
            <a:grpSpLocks/>
          </p:cNvGrpSpPr>
          <p:nvPr/>
        </p:nvGrpSpPr>
        <p:grpSpPr bwMode="auto">
          <a:xfrm flipH="1">
            <a:off x="7081667" y="1475288"/>
            <a:ext cx="709613" cy="600075"/>
            <a:chOff x="-44" y="1473"/>
            <a:chExt cx="981" cy="1105"/>
          </a:xfrm>
        </p:grpSpPr>
        <p:pic>
          <p:nvPicPr>
            <p:cNvPr id="52" name="Picture 232" descr="desktop_computer_stylized_medium">
              <a:extLst>
                <a:ext uri="{FF2B5EF4-FFF2-40B4-BE49-F238E27FC236}">
                  <a16:creationId xmlns:a16="http://schemas.microsoft.com/office/drawing/2014/main" id="{DC63D3FF-4F20-89F3-D071-60EE9253B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233">
              <a:extLst>
                <a:ext uri="{FF2B5EF4-FFF2-40B4-BE49-F238E27FC236}">
                  <a16:creationId xmlns:a16="http://schemas.microsoft.com/office/drawing/2014/main" id="{53951B53-9156-393D-E196-E3286FA5D1A7}"/>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54" name="TextBox 53">
            <a:extLst>
              <a:ext uri="{FF2B5EF4-FFF2-40B4-BE49-F238E27FC236}">
                <a16:creationId xmlns:a16="http://schemas.microsoft.com/office/drawing/2014/main" id="{5A157329-A047-44A8-4CD0-D928ADA79040}"/>
              </a:ext>
            </a:extLst>
          </p:cNvPr>
          <p:cNvSpPr txBox="1"/>
          <p:nvPr/>
        </p:nvSpPr>
        <p:spPr>
          <a:xfrm>
            <a:off x="7291374" y="2353382"/>
            <a:ext cx="2100573" cy="1754326"/>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92 to </a:t>
            </a:r>
            <a:r>
              <a:rPr lang="en-GB" dirty="0" err="1"/>
              <a:t>Seq</a:t>
            </a:r>
            <a:r>
              <a:rPr lang="en-GB" dirty="0"/>
              <a:t># 99 (8 Bytes), and expects the next received </a:t>
            </a:r>
            <a:r>
              <a:rPr lang="en-GB" dirty="0" err="1"/>
              <a:t>Seq</a:t>
            </a:r>
            <a:r>
              <a:rPr lang="en-GB" dirty="0"/>
              <a:t># to be 100</a:t>
            </a:r>
            <a:endParaRPr lang="en-SE" dirty="0"/>
          </a:p>
        </p:txBody>
      </p:sp>
      <p:sp>
        <p:nvSpPr>
          <p:cNvPr id="55" name="TextBox 54">
            <a:extLst>
              <a:ext uri="{FF2B5EF4-FFF2-40B4-BE49-F238E27FC236}">
                <a16:creationId xmlns:a16="http://schemas.microsoft.com/office/drawing/2014/main" id="{18FF5360-BC0A-23D8-33F5-7D1C1E43FD0A}"/>
              </a:ext>
            </a:extLst>
          </p:cNvPr>
          <p:cNvSpPr txBox="1"/>
          <p:nvPr/>
        </p:nvSpPr>
        <p:spPr>
          <a:xfrm>
            <a:off x="7344882" y="4245475"/>
            <a:ext cx="2100573" cy="1754326"/>
          </a:xfrm>
          <a:prstGeom prst="rect">
            <a:avLst/>
          </a:prstGeom>
          <a:noFill/>
        </p:spPr>
        <p:txBody>
          <a:bodyPr wrap="square" rtlCol="0">
            <a:spAutoFit/>
          </a:bodyPr>
          <a:lstStyle/>
          <a:p>
            <a:r>
              <a:rPr lang="en-GB" dirty="0"/>
              <a:t>4. </a:t>
            </a:r>
            <a:r>
              <a:rPr lang="en-GB" dirty="0" err="1"/>
              <a:t>HostB</a:t>
            </a:r>
            <a:r>
              <a:rPr lang="en-GB" dirty="0"/>
              <a:t> receives </a:t>
            </a:r>
            <a:r>
              <a:rPr lang="en-GB" dirty="0" err="1"/>
              <a:t>Seq</a:t>
            </a:r>
            <a:r>
              <a:rPr lang="en-GB" dirty="0"/>
              <a:t># </a:t>
            </a:r>
            <a:r>
              <a:rPr lang="en-US" kern="0" dirty="0">
                <a:solidFill>
                  <a:srgbClr val="000000"/>
                </a:solidFill>
              </a:rPr>
              <a:t>100</a:t>
            </a:r>
            <a:r>
              <a:rPr lang="en-GB" dirty="0"/>
              <a:t> to </a:t>
            </a:r>
            <a:r>
              <a:rPr lang="en-GB" dirty="0" err="1"/>
              <a:t>Seq</a:t>
            </a:r>
            <a:r>
              <a:rPr lang="en-GB" dirty="0"/>
              <a:t># 107 (8 Bytes), and expects the next received </a:t>
            </a:r>
            <a:r>
              <a:rPr lang="en-GB" dirty="0" err="1"/>
              <a:t>Seq</a:t>
            </a:r>
            <a:r>
              <a:rPr lang="en-GB" dirty="0"/>
              <a:t># to be 108</a:t>
            </a:r>
            <a:endParaRPr lang="en-SE" dirty="0"/>
          </a:p>
        </p:txBody>
      </p:sp>
      <p:sp>
        <p:nvSpPr>
          <p:cNvPr id="56" name="TextBox 55">
            <a:extLst>
              <a:ext uri="{FF2B5EF4-FFF2-40B4-BE49-F238E27FC236}">
                <a16:creationId xmlns:a16="http://schemas.microsoft.com/office/drawing/2014/main" id="{3A293F64-B171-1912-1940-DAB1809EB8C1}"/>
              </a:ext>
            </a:extLst>
          </p:cNvPr>
          <p:cNvSpPr txBox="1"/>
          <p:nvPr/>
        </p:nvSpPr>
        <p:spPr>
          <a:xfrm>
            <a:off x="3078363" y="3935009"/>
            <a:ext cx="1986900" cy="1200329"/>
          </a:xfrm>
          <a:prstGeom prst="rect">
            <a:avLst/>
          </a:prstGeom>
          <a:noFill/>
        </p:spPr>
        <p:txBody>
          <a:bodyPr wrap="square" rtlCol="0">
            <a:spAutoFit/>
          </a:bodyPr>
          <a:lstStyle/>
          <a:p>
            <a:r>
              <a:rPr lang="en-GB" dirty="0"/>
              <a:t>3. </a:t>
            </a:r>
            <a:r>
              <a:rPr lang="en-GB" dirty="0" err="1"/>
              <a:t>HostA</a:t>
            </a:r>
            <a:r>
              <a:rPr lang="en-GB" dirty="0"/>
              <a:t> receives ACK and sends the next </a:t>
            </a:r>
            <a:r>
              <a:rPr lang="en-GB" dirty="0" err="1"/>
              <a:t>Seq</a:t>
            </a:r>
            <a:r>
              <a:rPr lang="en-GB" dirty="0"/>
              <a:t># </a:t>
            </a:r>
            <a:r>
              <a:rPr lang="en-US" kern="0" dirty="0">
                <a:solidFill>
                  <a:srgbClr val="000000"/>
                </a:solidFill>
              </a:rPr>
              <a:t>100 to </a:t>
            </a:r>
            <a:r>
              <a:rPr lang="en-GB" dirty="0" err="1"/>
              <a:t>Seq</a:t>
            </a:r>
            <a:r>
              <a:rPr lang="en-GB" dirty="0"/>
              <a:t># </a:t>
            </a:r>
            <a:r>
              <a:rPr lang="en-US" kern="0" dirty="0">
                <a:solidFill>
                  <a:srgbClr val="000000"/>
                </a:solidFill>
              </a:rPr>
              <a:t>107 (8</a:t>
            </a:r>
            <a:r>
              <a:rPr lang="en-GB" dirty="0"/>
              <a:t> Bytes).</a:t>
            </a:r>
          </a:p>
        </p:txBody>
      </p:sp>
      <p:sp>
        <p:nvSpPr>
          <p:cNvPr id="3" name="TextBox 2">
            <a:extLst>
              <a:ext uri="{FF2B5EF4-FFF2-40B4-BE49-F238E27FC236}">
                <a16:creationId xmlns:a16="http://schemas.microsoft.com/office/drawing/2014/main" id="{ADC6B736-BB41-E2E3-9B4D-A54971A24225}"/>
              </a:ext>
            </a:extLst>
          </p:cNvPr>
          <p:cNvSpPr txBox="1"/>
          <p:nvPr/>
        </p:nvSpPr>
        <p:spPr>
          <a:xfrm>
            <a:off x="2965279" y="1858733"/>
            <a:ext cx="1881773" cy="923330"/>
          </a:xfrm>
          <a:prstGeom prst="rect">
            <a:avLst/>
          </a:prstGeom>
          <a:noFill/>
        </p:spPr>
        <p:txBody>
          <a:bodyPr wrap="square" rtlCol="0">
            <a:spAutoFit/>
          </a:bodyPr>
          <a:lstStyle/>
          <a:p>
            <a:r>
              <a:rPr lang="en-GB" dirty="0"/>
              <a:t>1. </a:t>
            </a:r>
            <a:r>
              <a:rPr lang="en-GB" dirty="0" err="1"/>
              <a:t>HostA</a:t>
            </a:r>
            <a:r>
              <a:rPr lang="en-GB" dirty="0"/>
              <a:t> sends </a:t>
            </a:r>
            <a:r>
              <a:rPr lang="en-GB" dirty="0" err="1"/>
              <a:t>Seq</a:t>
            </a:r>
            <a:r>
              <a:rPr lang="en-GB" dirty="0"/>
              <a:t># 92 to </a:t>
            </a:r>
            <a:r>
              <a:rPr lang="en-GB" dirty="0" err="1"/>
              <a:t>Seq</a:t>
            </a:r>
            <a:r>
              <a:rPr lang="en-GB" dirty="0"/>
              <a:t># 99 (8 Bytes)</a:t>
            </a:r>
          </a:p>
        </p:txBody>
      </p:sp>
    </p:spTree>
    <p:extLst>
      <p:ext uri="{BB962C8B-B14F-4D97-AF65-F5344CB8AC3E}">
        <p14:creationId xmlns:p14="http://schemas.microsoft.com/office/powerpoint/2010/main" val="359070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right)">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1571832"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305382"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1367045"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3773695"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1354345"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192545"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1343232"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973345"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73660" y="4146039"/>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936832"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3514932"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
        <p:nvSpPr>
          <p:cNvPr id="3" name="TextBox 2">
            <a:extLst>
              <a:ext uri="{FF2B5EF4-FFF2-40B4-BE49-F238E27FC236}">
                <a16:creationId xmlns:a16="http://schemas.microsoft.com/office/drawing/2014/main" id="{7FD26107-79B0-981C-C2B9-D6D135FC43D7}"/>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5" name="TextBox 4">
            <a:extLst>
              <a:ext uri="{FF2B5EF4-FFF2-40B4-BE49-F238E27FC236}">
                <a16:creationId xmlns:a16="http://schemas.microsoft.com/office/drawing/2014/main" id="{8E7600FF-AEE4-943C-9D51-445A18CC727A}"/>
              </a:ext>
            </a:extLst>
          </p:cNvPr>
          <p:cNvSpPr txBox="1"/>
          <p:nvPr/>
        </p:nvSpPr>
        <p:spPr>
          <a:xfrm>
            <a:off x="3778147" y="4228772"/>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6" name="TextBox 15">
            <a:extLst>
              <a:ext uri="{FF2B5EF4-FFF2-40B4-BE49-F238E27FC236}">
                <a16:creationId xmlns:a16="http://schemas.microsoft.com/office/drawing/2014/main" id="{C345B54B-988C-F280-0F68-A7B437877CDE}"/>
              </a:ext>
            </a:extLst>
          </p:cNvPr>
          <p:cNvSpPr txBox="1"/>
          <p:nvPr/>
        </p:nvSpPr>
        <p:spPr>
          <a:xfrm>
            <a:off x="10092518" y="1613684"/>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7" name="TextBox 16">
            <a:extLst>
              <a:ext uri="{FF2B5EF4-FFF2-40B4-BE49-F238E27FC236}">
                <a16:creationId xmlns:a16="http://schemas.microsoft.com/office/drawing/2014/main" id="{55BEAE89-BA72-A988-018D-35BE0F940512}"/>
              </a:ext>
            </a:extLst>
          </p:cNvPr>
          <p:cNvSpPr txBox="1"/>
          <p:nvPr/>
        </p:nvSpPr>
        <p:spPr>
          <a:xfrm>
            <a:off x="10083217" y="3046085"/>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8" name="TextBox 17">
            <a:extLst>
              <a:ext uri="{FF2B5EF4-FFF2-40B4-BE49-F238E27FC236}">
                <a16:creationId xmlns:a16="http://schemas.microsoft.com/office/drawing/2014/main" id="{7918E8CB-8C11-60C4-100D-B6DFDC04525E}"/>
              </a:ext>
            </a:extLst>
          </p:cNvPr>
          <p:cNvSpPr txBox="1"/>
          <p:nvPr/>
        </p:nvSpPr>
        <p:spPr>
          <a:xfrm>
            <a:off x="10096802" y="4469590"/>
            <a:ext cx="2100573" cy="18374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t>4. </a:t>
            </a:r>
            <a:r>
              <a:rPr lang="en-GB" dirty="0" err="1"/>
              <a:t>HostB</a:t>
            </a:r>
            <a:r>
              <a:rPr lang="en-GB" dirty="0"/>
              <a:t> receives </a:t>
            </a:r>
            <a:r>
              <a:rPr lang="en-GB" dirty="0" err="1"/>
              <a:t>Seq</a:t>
            </a:r>
            <a:r>
              <a:rPr lang="en-GB" dirty="0"/>
              <a:t># 92-99 (8 Bytes). But it has already received up to </a:t>
            </a:r>
            <a:r>
              <a:rPr lang="en-GB" dirty="0" err="1"/>
              <a:t>Seq</a:t>
            </a:r>
            <a:r>
              <a:rPr lang="en-GB" dirty="0"/>
              <a:t># 119, so it </a:t>
            </a:r>
            <a:r>
              <a:rPr kumimoji="0" lang="en-US" sz="1800" b="0" i="0" u="none" strike="noStrike" kern="1200" cap="none" spc="0" normalizeH="0" baseline="0" noProof="0" dirty="0">
                <a:ln>
                  <a:noFill/>
                </a:ln>
                <a:effectLst/>
                <a:uLnTx/>
                <a:uFillTx/>
                <a:latin typeface="Calibri"/>
                <a:ea typeface="+mn-ea"/>
                <a:cs typeface="+mn-cs"/>
              </a:rPr>
              <a:t>sends </a:t>
            </a:r>
            <a:r>
              <a:rPr kumimoji="0" lang="en-US" sz="1800" b="0" i="0" u="none" strike="noStrike" kern="1200" cap="none" spc="0" normalizeH="0" baseline="0" noProof="0" dirty="0">
                <a:ln>
                  <a:noFill/>
                </a:ln>
                <a:solidFill>
                  <a:srgbClr val="FF0000"/>
                </a:solidFill>
                <a:effectLst/>
                <a:uLnTx/>
                <a:uFillTx/>
                <a:latin typeface="Calibri"/>
                <a:ea typeface="+mn-ea"/>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ACK</a:t>
            </a:r>
            <a:r>
              <a:rPr kumimoji="0" lang="en-US" sz="1800" b="0" i="0" u="none" strike="noStrike" kern="1200" cap="none" spc="0" normalizeH="0" baseline="0" noProof="0" dirty="0">
                <a:ln>
                  <a:noFill/>
                </a:ln>
                <a:effectLst/>
                <a:uLnTx/>
                <a:uFillTx/>
                <a:latin typeface="Calibri"/>
                <a:ea typeface="+mn-ea"/>
                <a:cs typeface="+mn-cs"/>
              </a:rPr>
              <a:t> for </a:t>
            </a:r>
            <a:r>
              <a:rPr lang="en-GB" dirty="0" err="1"/>
              <a:t>Seq</a:t>
            </a:r>
            <a:r>
              <a:rPr lang="en-GB" dirty="0"/>
              <a:t># </a:t>
            </a:r>
            <a:r>
              <a:rPr kumimoji="0" lang="en-US" sz="1800" b="0" i="0" u="none" strike="noStrike" kern="1200" cap="none" spc="0" normalizeH="0" baseline="0" noProof="0" dirty="0">
                <a:ln>
                  <a:noFill/>
                </a:ln>
                <a:effectLst/>
                <a:uLnTx/>
                <a:uFillTx/>
                <a:latin typeface="Calibri"/>
                <a:ea typeface="+mn-ea"/>
                <a:cs typeface="+mn-cs"/>
              </a:rPr>
              <a:t>120</a:t>
            </a:r>
          </a:p>
        </p:txBody>
      </p:sp>
      <p:sp>
        <p:nvSpPr>
          <p:cNvPr id="20" name="TextBox 19">
            <a:extLst>
              <a:ext uri="{FF2B5EF4-FFF2-40B4-BE49-F238E27FC236}">
                <a16:creationId xmlns:a16="http://schemas.microsoft.com/office/drawing/2014/main" id="{AE73DA0F-C69A-2BE5-7998-C40873B4F46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1" name="TextBox 20">
            <a:extLst>
              <a:ext uri="{FF2B5EF4-FFF2-40B4-BE49-F238E27FC236}">
                <a16:creationId xmlns:a16="http://schemas.microsoft.com/office/drawing/2014/main" id="{E3BA6E78-4CEA-50E4-2FD6-B4F5F0D8BA3A}"/>
              </a:ext>
            </a:extLst>
          </p:cNvPr>
          <p:cNvSpPr txBox="1"/>
          <p:nvPr/>
        </p:nvSpPr>
        <p:spPr>
          <a:xfrm>
            <a:off x="-10662" y="3918306"/>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92-99 (8 Bytes).</a:t>
            </a:r>
          </a:p>
        </p:txBody>
      </p:sp>
      <p:sp>
        <p:nvSpPr>
          <p:cNvPr id="22" name="TextBox 21">
            <a:extLst>
              <a:ext uri="{FF2B5EF4-FFF2-40B4-BE49-F238E27FC236}">
                <a16:creationId xmlns:a16="http://schemas.microsoft.com/office/drawing/2014/main" id="{119B069A-5E64-DD07-30D7-C5B02A5DE414}"/>
              </a:ext>
            </a:extLst>
          </p:cNvPr>
          <p:cNvSpPr txBox="1"/>
          <p:nvPr/>
        </p:nvSpPr>
        <p:spPr>
          <a:xfrm>
            <a:off x="5977839" y="2974647"/>
            <a:ext cx="1509190" cy="1477328"/>
          </a:xfrm>
          <a:prstGeom prst="rect">
            <a:avLst/>
          </a:prstGeom>
          <a:noFill/>
        </p:spPr>
        <p:txBody>
          <a:bodyPr wrap="square" rtlCol="0">
            <a:spAutoFit/>
          </a:bodyPr>
          <a:lstStyle/>
          <a:p>
            <a:r>
              <a:rPr lang="en-GB" dirty="0"/>
              <a:t>3. </a:t>
            </a:r>
            <a:r>
              <a:rPr lang="en-GB" dirty="0" err="1"/>
              <a:t>HostA</a:t>
            </a:r>
            <a:r>
              <a:rPr lang="en-GB" dirty="0"/>
              <a:t> times out and resends </a:t>
            </a:r>
            <a:r>
              <a:rPr lang="en-GB" dirty="0" err="1"/>
              <a:t>Seq</a:t>
            </a:r>
            <a:r>
              <a:rPr lang="en-GB" dirty="0"/>
              <a:t># 92-99 (8 Bytes).</a:t>
            </a:r>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22" presetClass="entr" presetSubtype="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29"/>
                                        </p:tgtEl>
                                        <p:attrNameLst>
                                          <p:attrName>style.visibility</p:attrName>
                                        </p:attrNameLst>
                                      </p:cBhvr>
                                      <p:to>
                                        <p:strVal val="visible"/>
                                      </p:to>
                                    </p:set>
                                    <p:animEffect transition="in" filter="dissolve">
                                      <p:cBhvr>
                                        <p:cTn id="66" dur="500"/>
                                        <p:tgtEl>
                                          <p:spTgt spid="22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3" grpId="0"/>
      <p:bldP spid="5" grpId="0"/>
      <p:bldP spid="16" grpId="0"/>
      <p:bldP spid="17" grpId="0"/>
      <p:bldP spid="18"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445033" y="2266266"/>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4370670" y="1094691"/>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2049745" y="1124854"/>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3148295" y="2347229"/>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589495" y="2399616"/>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424395" y="2024966"/>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829458" y="2020204"/>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414870" y="4349066"/>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430745" y="2652029"/>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435508" y="2928254"/>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2003708" y="1386791"/>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581808" y="1382029"/>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14</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6960670" y="1207637"/>
            <a:ext cx="4661240"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been received</a:t>
            </a:r>
          </a:p>
          <a:p>
            <a:pPr>
              <a:buFont typeface="Wingdings" pitchFamily="2" charset="2"/>
              <a:buNone/>
            </a:pPr>
            <a:endParaRPr lang="en-US" altLang="en-US" sz="2400" dirty="0"/>
          </a:p>
        </p:txBody>
      </p:sp>
      <p:sp>
        <p:nvSpPr>
          <p:cNvPr id="8" name="TextBox 7">
            <a:extLst>
              <a:ext uri="{FF2B5EF4-FFF2-40B4-BE49-F238E27FC236}">
                <a16:creationId xmlns:a16="http://schemas.microsoft.com/office/drawing/2014/main" id="{19C3AABF-DF7C-F137-4C24-DE86BF40BF41}"/>
              </a:ext>
            </a:extLst>
          </p:cNvPr>
          <p:cNvSpPr txBox="1"/>
          <p:nvPr/>
        </p:nvSpPr>
        <p:spPr>
          <a:xfrm>
            <a:off x="4906105" y="1438679"/>
            <a:ext cx="2100573" cy="1754326"/>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 but the ACK is lost.</a:t>
            </a:r>
            <a:endParaRPr lang="en-SE" dirty="0"/>
          </a:p>
        </p:txBody>
      </p:sp>
      <p:sp>
        <p:nvSpPr>
          <p:cNvPr id="9" name="TextBox 8">
            <a:extLst>
              <a:ext uri="{FF2B5EF4-FFF2-40B4-BE49-F238E27FC236}">
                <a16:creationId xmlns:a16="http://schemas.microsoft.com/office/drawing/2014/main" id="{B1715D9B-7024-6C89-F3BB-AB1A24F915F0}"/>
              </a:ext>
            </a:extLst>
          </p:cNvPr>
          <p:cNvSpPr txBox="1"/>
          <p:nvPr/>
        </p:nvSpPr>
        <p:spPr>
          <a:xfrm>
            <a:off x="4910436" y="309981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1" name="TextBox 10">
            <a:extLst>
              <a:ext uri="{FF2B5EF4-FFF2-40B4-BE49-F238E27FC236}">
                <a16:creationId xmlns:a16="http://schemas.microsoft.com/office/drawing/2014/main" id="{BED29B7C-CAE4-F1D3-3576-2D188B3330DC}"/>
              </a:ext>
            </a:extLst>
          </p:cNvPr>
          <p:cNvSpPr txBox="1"/>
          <p:nvPr/>
        </p:nvSpPr>
        <p:spPr>
          <a:xfrm>
            <a:off x="301726" y="2880950"/>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120. </a:t>
            </a:r>
            <a:r>
              <a:rPr lang="en-GB" dirty="0">
                <a:solidFill>
                  <a:srgbClr val="FF0000"/>
                </a:solidFill>
              </a:rPr>
              <a:t>This cumulative ACK of </a:t>
            </a:r>
            <a:r>
              <a:rPr lang="en-GB" dirty="0" err="1">
                <a:solidFill>
                  <a:srgbClr val="FF0000"/>
                </a:solidFill>
              </a:rPr>
              <a:t>Seq</a:t>
            </a:r>
            <a:r>
              <a:rPr lang="en-GB" dirty="0">
                <a:solidFill>
                  <a:srgbClr val="FF0000"/>
                </a:solidFill>
              </a:rPr>
              <a:t># 120 covers for earlier lost ACK of Seq#100</a:t>
            </a:r>
            <a:r>
              <a:rPr lang="en-GB" dirty="0"/>
              <a:t>, so </a:t>
            </a:r>
            <a:r>
              <a:rPr lang="en-GB" dirty="0" err="1"/>
              <a:t>HostA</a:t>
            </a:r>
            <a:r>
              <a:rPr lang="en-GB" dirty="0"/>
              <a:t> knows that Host</a:t>
            </a:r>
            <a:r>
              <a:rPr lang="en-US" altLang="zh-CN" dirty="0"/>
              <a:t>B has received all bytes up to Seq#119, so it can send the next 15 Bytes (Seq#120-134).</a:t>
            </a:r>
            <a:endParaRPr lang="en-GB"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P spid="3" grpId="0"/>
      <p:bldP spid="8" grpId="0"/>
      <p:bldP spid="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68243-0C70-87F8-5C28-D1551EE720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751F2E-0735-CBA2-FE52-492CC77C1490}"/>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BF7F1066-D4D2-B846-42F9-D72C47B59306}"/>
              </a:ext>
            </a:extLst>
          </p:cNvPr>
          <p:cNvSpPr txBox="1">
            <a:spLocks noChangeArrowheads="1"/>
          </p:cNvSpPr>
          <p:nvPr/>
        </p:nvSpPr>
        <p:spPr bwMode="auto">
          <a:xfrm>
            <a:off x="7506599" y="5152718"/>
            <a:ext cx="2519185" cy="2585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5943EAAA-45DB-3029-CF8A-840B341CA295}"/>
              </a:ext>
            </a:extLst>
          </p:cNvPr>
          <p:cNvSpPr txBox="1">
            <a:spLocks noChangeArrowheads="1"/>
          </p:cNvSpPr>
          <p:nvPr/>
        </p:nvSpPr>
        <p:spPr bwMode="auto">
          <a:xfrm>
            <a:off x="6980901" y="2528116"/>
            <a:ext cx="3187212" cy="267765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lvl="0" eaLnBrk="0" fontAlgn="base" hangingPunct="0">
              <a:spcBef>
                <a:spcPct val="0"/>
              </a:spcBef>
              <a:spcAft>
                <a:spcPct val="0"/>
              </a:spcAft>
              <a:defRPr/>
            </a:pPr>
            <a:r>
              <a:rPr lang="en-US" altLang="en-US" sz="2400" kern="0" dirty="0">
                <a:solidFill>
                  <a:srgbClr val="000000"/>
                </a:solidFill>
                <a:latin typeface="Calibri" panose="020F0502020204030204"/>
              </a:rPr>
              <a:t>2. H</a:t>
            </a:r>
            <a:r>
              <a:rPr kumimoji="0" lang="en-US" altLang="en-US"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ostB</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lang="en-GB" altLang="en-US" sz="2400" kern="0" dirty="0">
                <a:solidFill>
                  <a:srgbClr val="000000"/>
                </a:solidFill>
                <a:latin typeface="Calibri" panose="020F0502020204030204"/>
              </a:rPr>
              <a:t>receives </a:t>
            </a:r>
            <a:r>
              <a:rPr lang="en-GB" altLang="en-US" sz="2400" kern="0" dirty="0" err="1">
                <a:solidFill>
                  <a:srgbClr val="FF0000"/>
                </a:solidFill>
                <a:latin typeface="Calibri" panose="020F0502020204030204"/>
              </a:rPr>
              <a:t>Seq</a:t>
            </a:r>
            <a:r>
              <a:rPr lang="en-GB" altLang="en-US" sz="2400" kern="0" dirty="0">
                <a:solidFill>
                  <a:srgbClr val="FF0000"/>
                </a:solidFill>
                <a:latin typeface="Calibri" panose="020F0502020204030204"/>
              </a:rPr>
              <a:t># 42 (1 Byte), </a:t>
            </a:r>
            <a:r>
              <a:rPr lang="en-US" altLang="en-US" sz="2400" kern="0" dirty="0">
                <a:solidFill>
                  <a:srgbClr val="000000"/>
                </a:solidFill>
                <a:latin typeface="Calibri" panose="020F0502020204030204"/>
              </a:rPr>
              <a:t>ACKs receipt of</a:t>
            </a:r>
            <a:r>
              <a:rPr lang="ja-JP" altLang="en-US" sz="2400" kern="0" dirty="0">
                <a:solidFill>
                  <a:srgbClr val="000000"/>
                </a:solidFill>
                <a:latin typeface="Calibri" panose="020F0502020204030204"/>
              </a:rPr>
              <a:t>‘</a:t>
            </a:r>
            <a:r>
              <a:rPr lang="en-US" altLang="ja-JP" sz="2400" kern="0" dirty="0">
                <a:solidFill>
                  <a:srgbClr val="000000"/>
                </a:solidFill>
                <a:latin typeface="Calibri" panose="020F0502020204030204"/>
              </a:rPr>
              <a:t>C</a:t>
            </a:r>
            <a:r>
              <a:rPr lang="ja-JP" altLang="en-US" sz="2400" kern="0" dirty="0">
                <a:solidFill>
                  <a:srgbClr val="000000"/>
                </a:solidFill>
                <a:latin typeface="Calibri" panose="020F0502020204030204"/>
              </a:rPr>
              <a:t>’</a:t>
            </a:r>
            <a:r>
              <a:rPr lang="en-GB" altLang="ja-JP" sz="2400" kern="0" dirty="0">
                <a:solidFill>
                  <a:srgbClr val="000000"/>
                </a:solidFill>
                <a:latin typeface="Calibri" panose="020F0502020204030204"/>
              </a:rPr>
              <a:t>, </a:t>
            </a:r>
            <a:r>
              <a:rPr lang="en-GB" altLang="en-US" sz="2400" kern="0" dirty="0">
                <a:solidFill>
                  <a:srgbClr val="000000"/>
                </a:solidFill>
                <a:latin typeface="Calibri" panose="020F0502020204030204"/>
              </a:rPr>
              <a:t>and expects the next received </a:t>
            </a:r>
            <a:r>
              <a:rPr lang="en-GB" altLang="en-US" sz="2400" kern="0" dirty="0" err="1">
                <a:solidFill>
                  <a:srgbClr val="FF0000"/>
                </a:solidFill>
                <a:latin typeface="Calibri" panose="020F0502020204030204"/>
              </a:rPr>
              <a:t>Seq</a:t>
            </a:r>
            <a:r>
              <a:rPr lang="en-GB" altLang="en-US" sz="2400" kern="0" dirty="0">
                <a:solidFill>
                  <a:srgbClr val="FF0000"/>
                </a:solidFill>
                <a:latin typeface="Calibri" panose="020F0502020204030204"/>
              </a:rPr>
              <a:t># to be 43</a:t>
            </a:r>
            <a:r>
              <a:rPr lang="en-GB" altLang="en-US" sz="2400" kern="0" dirty="0">
                <a:solidFill>
                  <a:srgbClr val="000000"/>
                </a:solidFill>
                <a:latin typeface="Calibri" panose="020F0502020204030204"/>
              </a:rPr>
              <a:t>. It </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echoes back</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with </a:t>
            </a:r>
            <a:r>
              <a:rPr lang="en-GB" altLang="en-US" sz="2400" kern="0" dirty="0" err="1">
                <a:solidFill>
                  <a:srgbClr val="3C6CDF"/>
                </a:solidFill>
                <a:latin typeface="Calibri" panose="020F0502020204030204"/>
              </a:rPr>
              <a:t>Seq</a:t>
            </a:r>
            <a:r>
              <a:rPr lang="en-GB" altLang="en-US" sz="2400" kern="0" dirty="0">
                <a:solidFill>
                  <a:srgbClr val="3C6CDF"/>
                </a:solidFill>
                <a:latin typeface="Calibri" panose="020F0502020204030204"/>
              </a:rPr>
              <a:t># 79 (1 Byte)</a:t>
            </a:r>
            <a:endParaRPr kumimoji="0" lang="en-US" altLang="en-US" sz="2400" b="0" i="0" u="none" strike="noStrike" kern="0" cap="none" spc="0" normalizeH="0" baseline="0" noProof="0" dirty="0">
              <a:ln>
                <a:noFill/>
              </a:ln>
              <a:solidFill>
                <a:srgbClr val="3C6CDF"/>
              </a:solidFill>
              <a:effectLst/>
              <a:uLnTx/>
              <a:uFillTx/>
              <a:latin typeface="Calibri" panose="020F0502020204030204"/>
            </a:endParaRPr>
          </a:p>
        </p:txBody>
      </p:sp>
      <p:sp>
        <p:nvSpPr>
          <p:cNvPr id="136" name="Text Box 11">
            <a:extLst>
              <a:ext uri="{FF2B5EF4-FFF2-40B4-BE49-F238E27FC236}">
                <a16:creationId xmlns:a16="http://schemas.microsoft.com/office/drawing/2014/main" id="{46A8C702-85D9-FF87-44CF-2370595BAB58}"/>
              </a:ext>
            </a:extLst>
          </p:cNvPr>
          <p:cNvSpPr txBox="1">
            <a:spLocks noChangeArrowheads="1"/>
          </p:cNvSpPr>
          <p:nvPr/>
        </p:nvSpPr>
        <p:spPr bwMode="auto">
          <a:xfrm>
            <a:off x="3961011" y="5906089"/>
            <a:ext cx="3401893"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A4F611EC-46A4-E5F2-167F-AC65D2653372}"/>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11B9FD3-848F-7199-71CF-4E4BE55DC942}"/>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D2DC444E-9986-12D9-41B9-B10AA67C8183}"/>
              </a:ext>
            </a:extLst>
          </p:cNvPr>
          <p:cNvGrpSpPr/>
          <p:nvPr/>
        </p:nvGrpSpPr>
        <p:grpSpPr>
          <a:xfrm>
            <a:off x="4260272" y="2749913"/>
            <a:ext cx="2820003" cy="571500"/>
            <a:chOff x="4260272" y="2749913"/>
            <a:chExt cx="2820003" cy="571500"/>
          </a:xfrm>
        </p:grpSpPr>
        <p:sp>
          <p:nvSpPr>
            <p:cNvPr id="131" name="Line 4">
              <a:extLst>
                <a:ext uri="{FF2B5EF4-FFF2-40B4-BE49-F238E27FC236}">
                  <a16:creationId xmlns:a16="http://schemas.microsoft.com/office/drawing/2014/main" id="{B7242A88-B7DD-D0DA-DE6B-CCFD611A5A68}"/>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9" name="Rectangle 18">
              <a:extLst>
                <a:ext uri="{FF2B5EF4-FFF2-40B4-BE49-F238E27FC236}">
                  <a16:creationId xmlns:a16="http://schemas.microsoft.com/office/drawing/2014/main" id="{B110D528-83A5-C01B-EFBA-E0D95E55EB1F}"/>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FB6B2BAA-680E-A6DD-871E-E69893CFD836}"/>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Seq=42</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US" altLang="en-US" sz="1800" b="0" i="0" u="none" strike="noStrike" kern="0" cap="none" spc="0" normalizeH="0" baseline="0" noProof="0" dirty="0">
                  <a:ln>
                    <a:noFill/>
                  </a:ln>
                  <a:solidFill>
                    <a:srgbClr val="3C6CDF"/>
                  </a:solidFill>
                  <a:effectLst/>
                  <a:uLnTx/>
                  <a:uFillTx/>
                  <a:latin typeface="Calibri" panose="020F0502020204030204"/>
                  <a:ea typeface="ＭＳ Ｐゴシック" panose="020B0600070205080204" pitchFamily="34" charset="-128"/>
                  <a:cs typeface="+mn-cs"/>
                </a:rPr>
                <a:t>ACK=79, </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 = </a:t>
              </a:r>
              <a:r>
                <a:rPr kumimoji="0" lang="ja-JP"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2BA535FA-2C56-9F18-2175-4338F8CC7657}"/>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6196F89-947E-7475-4F08-449291A63F99}"/>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C97C40DE-A179-5795-1931-73B82F785A76}"/>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AF935531-D78F-EC43-59B2-B03C3EBE57A4}"/>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3C6CDF"/>
                  </a:solidFill>
                  <a:effectLst/>
                  <a:uLnTx/>
                  <a:uFillTx/>
                  <a:latin typeface="Calibri" panose="020F0502020204030204"/>
                  <a:ea typeface="ＭＳ Ｐゴシック" panose="020B0600070205080204" pitchFamily="34" charset="-128"/>
                  <a:cs typeface="+mn-cs"/>
                </a:rPr>
                <a:t>Seq=79</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US"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ACK=43</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data = </a:t>
              </a:r>
              <a:r>
                <a:rPr kumimoji="0" lang="ja-JP"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62952178-6A21-7762-F0BE-FBE49EAB9F41}"/>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97B43F96-AF5A-7A8A-6AC9-020300A2D699}"/>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28AC5970-A0C4-5C33-F6E4-8187E746DE4D}"/>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74D9BEEA-9962-0202-8536-FB57475F2D6D}"/>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Seq=43</a:t>
              </a: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srgbClr val="3C6CDF"/>
                  </a:solidFill>
                  <a:effectLst/>
                  <a:uLnTx/>
                  <a:uFillTx/>
                  <a:latin typeface="Calibri" panose="020F0502020204030204"/>
                  <a:ea typeface="ＭＳ Ｐゴシック" charset="0"/>
                  <a:cs typeface="+mn-cs"/>
                </a:rPr>
                <a:t>ACK=80</a:t>
              </a:r>
              <a:endParaRPr kumimoji="0" lang="en-US" sz="1100" b="0" i="0" u="none" strike="noStrike" kern="1200" cap="none" spc="0" normalizeH="0" baseline="0" noProof="0" dirty="0">
                <a:ln>
                  <a:noFill/>
                </a:ln>
                <a:solidFill>
                  <a:srgbClr val="3C6CDF"/>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9E8DC6D9-7A62-43C0-4DC4-0C8C3BD08DD0}"/>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1F1104C1-0CB7-D848-7131-11341FD0B550}"/>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55233694-2761-E692-1C9B-F193E45AA93C}"/>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98825215-10CF-F40C-9FC8-33002A014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C6924B6-B300-6084-F7EA-C06A27DAA5B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C15C0674-627E-23DE-B88C-D83570AF537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DAFCCB90-5E70-8BD7-BEB4-60EE99C1D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F7AD50FB-FE23-B012-D3C1-4D0884929B17}"/>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E4B2C9C6-EA1F-AAB4-4DDF-06FE957136D8}"/>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BFB1B782-CE59-648D-3D43-AF7F3431492A}"/>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9F250631-BF04-0C9D-2E14-DF98A6B35FB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187A60F4-3309-D323-96AB-BCB22A5D4576}"/>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E2240BF7-0347-F767-82D8-CDCF0C2C4177}"/>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E309462C-39E7-EA79-D826-C4ABB8353D9A}"/>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076FA729-D5B6-E516-23EA-D48EFDA7FAD9}"/>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DF6A129A-95AB-45A8-AAC8-D3C6CE05082D}"/>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a16="http://schemas.microsoft.com/office/drawing/2014/main" id="{F2EA6EB0-FEC2-49CA-8347-AB9CF8F03F5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
        <p:nvSpPr>
          <p:cNvPr id="7" name="TextBox 6">
            <a:extLst>
              <a:ext uri="{FF2B5EF4-FFF2-40B4-BE49-F238E27FC236}">
                <a16:creationId xmlns:a16="http://schemas.microsoft.com/office/drawing/2014/main" id="{9963D86C-2D9F-D584-5D3A-F4D4AB4711FD}"/>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0" name="Text Box 9">
            <a:extLst>
              <a:ext uri="{FF2B5EF4-FFF2-40B4-BE49-F238E27FC236}">
                <a16:creationId xmlns:a16="http://schemas.microsoft.com/office/drawing/2014/main" id="{43FCBB9E-B267-7354-430C-03D225826F20}"/>
              </a:ext>
            </a:extLst>
          </p:cNvPr>
          <p:cNvSpPr txBox="1">
            <a:spLocks noChangeArrowheads="1"/>
          </p:cNvSpPr>
          <p:nvPr/>
        </p:nvSpPr>
        <p:spPr bwMode="auto">
          <a:xfrm>
            <a:off x="1276208" y="3671860"/>
            <a:ext cx="3187212" cy="23083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lvl="0" eaLnBrk="0" fontAlgn="base" hangingPunct="0">
              <a:spcBef>
                <a:spcPct val="0"/>
              </a:spcBef>
              <a:spcAft>
                <a:spcPct val="0"/>
              </a:spcAft>
              <a:defRPr/>
            </a:pPr>
            <a:r>
              <a:rPr lang="en-US" altLang="en-US" sz="2400" kern="0" dirty="0">
                <a:solidFill>
                  <a:srgbClr val="000000"/>
                </a:solidFill>
                <a:latin typeface="Calibri" panose="020F0502020204030204"/>
              </a:rPr>
              <a:t>3. H</a:t>
            </a:r>
            <a:r>
              <a:rPr kumimoji="0" lang="en-US" altLang="en-US"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ostA</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lang="en-GB" altLang="en-US" sz="2400" kern="0" dirty="0">
                <a:solidFill>
                  <a:srgbClr val="000000"/>
                </a:solidFill>
                <a:latin typeface="Calibri" panose="020F0502020204030204"/>
              </a:rPr>
              <a:t>receives </a:t>
            </a:r>
            <a:r>
              <a:rPr lang="en-GB" altLang="en-US" sz="2400" kern="0" dirty="0" err="1">
                <a:solidFill>
                  <a:srgbClr val="3C6CDF"/>
                </a:solidFill>
                <a:latin typeface="Calibri" panose="020F0502020204030204"/>
              </a:rPr>
              <a:t>Seq</a:t>
            </a:r>
            <a:r>
              <a:rPr lang="en-GB" altLang="en-US" sz="2400" kern="0" dirty="0">
                <a:solidFill>
                  <a:srgbClr val="3C6CDF"/>
                </a:solidFill>
                <a:latin typeface="Calibri" panose="020F0502020204030204"/>
              </a:rPr>
              <a:t># 79 (1 Byte), </a:t>
            </a:r>
            <a:r>
              <a:rPr lang="en-GB" altLang="en-US" sz="2400" kern="0" dirty="0">
                <a:solidFill>
                  <a:srgbClr val="000000"/>
                </a:solidFill>
                <a:latin typeface="Calibri" panose="020F0502020204030204"/>
              </a:rPr>
              <a:t>and expects the next received </a:t>
            </a:r>
            <a:r>
              <a:rPr lang="en-GB" altLang="en-US" sz="2400" kern="0" dirty="0" err="1">
                <a:solidFill>
                  <a:srgbClr val="000000"/>
                </a:solidFill>
                <a:latin typeface="Calibri" panose="020F0502020204030204"/>
              </a:rPr>
              <a:t>Seq</a:t>
            </a:r>
            <a:r>
              <a:rPr lang="en-GB" altLang="en-US" sz="2400" kern="0" dirty="0">
                <a:solidFill>
                  <a:srgbClr val="000000"/>
                </a:solidFill>
                <a:latin typeface="Calibri" panose="020F0502020204030204"/>
              </a:rPr>
              <a:t># to be 80. It </a:t>
            </a:r>
            <a:r>
              <a:rPr lang="en-US" altLang="ja-JP" sz="2400" kern="0" dirty="0">
                <a:solidFill>
                  <a:srgbClr val="000000"/>
                </a:solidFill>
                <a:latin typeface="Calibri" panose="020F0502020204030204"/>
              </a:rPr>
              <a:t>sends</a:t>
            </a:r>
            <a:r>
              <a:rPr lang="ja-JP" altLang="en-US" sz="2400" kern="0" dirty="0">
                <a:solidFill>
                  <a:srgbClr val="000000"/>
                </a:solidFill>
                <a:latin typeface="Calibri" panose="020F0502020204030204"/>
              </a:rPr>
              <a:t> </a:t>
            </a:r>
            <a:r>
              <a:rPr lang="en-GB" altLang="ja-JP" sz="2400" kern="0" dirty="0">
                <a:solidFill>
                  <a:srgbClr val="000000"/>
                </a:solidFill>
                <a:latin typeface="Calibri" panose="020F0502020204030204"/>
              </a:rPr>
              <a:t>another Byte, with </a:t>
            </a:r>
            <a:r>
              <a:rPr lang="en-GB" altLang="en-US" sz="2400" kern="0" dirty="0" err="1">
                <a:solidFill>
                  <a:srgbClr val="000000"/>
                </a:solidFill>
                <a:latin typeface="Calibri" panose="020F0502020204030204"/>
              </a:rPr>
              <a:t>Seq</a:t>
            </a:r>
            <a:r>
              <a:rPr lang="en-GB" altLang="en-US" sz="2400" kern="0" dirty="0">
                <a:solidFill>
                  <a:srgbClr val="000000"/>
                </a:solidFill>
                <a:latin typeface="Calibri" panose="020F0502020204030204"/>
              </a:rPr>
              <a:t># </a:t>
            </a:r>
            <a:r>
              <a:rPr lang="en-GB" altLang="en-US" sz="2400" kern="0" dirty="0">
                <a:solidFill>
                  <a:srgbClr val="FF0000"/>
                </a:solidFill>
                <a:latin typeface="Calibri" panose="020F0502020204030204"/>
              </a:rPr>
              <a:t>43 (1 Byte)</a:t>
            </a:r>
            <a:endParaRPr kumimoji="0" lang="en-US" altLang="en-US" sz="2400" b="0" i="0" u="none" strike="noStrike" kern="0" cap="none" spc="0" normalizeH="0" baseline="0" noProof="0" dirty="0">
              <a:ln>
                <a:noFill/>
              </a:ln>
              <a:solidFill>
                <a:srgbClr val="FF0000"/>
              </a:solidFill>
              <a:effectLst/>
              <a:uLnTx/>
              <a:uFillTx/>
              <a:latin typeface="Calibri" panose="020F0502020204030204"/>
            </a:endParaRPr>
          </a:p>
        </p:txBody>
      </p:sp>
      <p:sp>
        <p:nvSpPr>
          <p:cNvPr id="11" name="Text Box 7">
            <a:extLst>
              <a:ext uri="{FF2B5EF4-FFF2-40B4-BE49-F238E27FC236}">
                <a16:creationId xmlns:a16="http://schemas.microsoft.com/office/drawing/2014/main" id="{EF995D24-F8DE-E71D-85DF-811AAA5285B6}"/>
              </a:ext>
            </a:extLst>
          </p:cNvPr>
          <p:cNvSpPr txBox="1">
            <a:spLocks noChangeArrowheads="1"/>
          </p:cNvSpPr>
          <p:nvPr/>
        </p:nvSpPr>
        <p:spPr bwMode="auto">
          <a:xfrm>
            <a:off x="1276208" y="1917534"/>
            <a:ext cx="2989559" cy="1754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 User types</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GB" altLang="ja-JP"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HostA</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sends </a:t>
            </a:r>
            <a:r>
              <a:rPr kumimoji="0" lang="en-GB" altLang="ja-JP" sz="2400" b="0" i="0" u="none" strike="noStrike" kern="0" cap="none" spc="0" normalizeH="0" baseline="0" noProof="0" dirty="0" err="1">
                <a:ln>
                  <a:noFill/>
                </a:ln>
                <a:solidFill>
                  <a:srgbClr val="FF0000"/>
                </a:solidFill>
                <a:effectLst/>
                <a:uLnTx/>
                <a:uFillTx/>
                <a:latin typeface="Calibri" panose="020F0502020204030204"/>
                <a:ea typeface="ＭＳ Ｐゴシック" panose="020B0600070205080204" pitchFamily="34" charset="-128"/>
                <a:cs typeface="+mn-cs"/>
              </a:rPr>
              <a:t>Seq</a:t>
            </a:r>
            <a:r>
              <a:rPr kumimoji="0" lang="en-GB" altLang="ja-JP" sz="24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42 (1 Byte)</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and expects the next received </a:t>
            </a:r>
            <a:r>
              <a:rPr kumimoji="0" lang="en-GB" altLang="ja-JP"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Seq</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to be 79</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271628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9" presetClass="entr" presetSubtype="0" fill="hold" grpId="0" nodeType="afterEffect" nodePh="1">
                                  <p:stCondLst>
                                    <p:cond delay="0"/>
                                  </p:stCondLst>
                                  <p:endCondLst>
                                    <p:cond evt="begin" delay="0">
                                      <p:tn val="12"/>
                                    </p:cond>
                                  </p:endCondLst>
                                  <p:childTnLst>
                                    <p:set>
                                      <p:cBhvr>
                                        <p:cTn id="13" dur="1" fill="hold">
                                          <p:stCondLst>
                                            <p:cond delay="0"/>
                                          </p:stCondLst>
                                        </p:cTn>
                                        <p:tgtEl>
                                          <p:spTgt spid="133"/>
                                        </p:tgtEl>
                                        <p:attrNameLst>
                                          <p:attrName>style.visibility</p:attrName>
                                        </p:attrNameLst>
                                      </p:cBhvr>
                                      <p:to>
                                        <p:strVal val="visible"/>
                                      </p:to>
                                    </p:set>
                                    <p:animEffect transition="in" filter="dissolve">
                                      <p:cBhvr>
                                        <p:cTn id="14" dur="500"/>
                                        <p:tgtEl>
                                          <p:spTgt spid="133"/>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Clr>
                <a:schemeClr val="bg1">
                  <a:lumMod val="75000"/>
                </a:schemeClr>
              </a:buClr>
              <a:buFont typeface="Arial"/>
              <a:buChar char="•"/>
              <a:defRPr/>
            </a:pPr>
            <a:r>
              <a:rPr lang="en-US" dirty="0">
                <a:solidFill>
                  <a:schemeClr val="bg1">
                    <a:lumMod val="75000"/>
                  </a:schemeClr>
                </a:solidFill>
              </a:rPr>
              <a:t>segment structure</a:t>
            </a:r>
          </a:p>
          <a:p>
            <a:pPr marL="746125" lvl="1" indent="-288925">
              <a:buClr>
                <a:schemeClr val="bg1">
                  <a:lumMod val="75000"/>
                </a:schemeClr>
              </a:buClr>
              <a:buFont typeface="Arial"/>
              <a:buChar char="•"/>
              <a:defRPr/>
            </a:pPr>
            <a:r>
              <a:rPr lang="en-US" dirty="0">
                <a:solidFill>
                  <a:schemeClr val="bg1">
                    <a:lumMod val="75000"/>
                  </a:schemeClr>
                </a:solidFill>
              </a:rPr>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16</a:t>
            </a:fld>
            <a:endParaRPr lang="en-US" dirty="0"/>
          </a:p>
        </p:txBody>
      </p:sp>
      <p:pic>
        <p:nvPicPr>
          <p:cNvPr id="6" name="Picture 5">
            <a:extLst>
              <a:ext uri="{FF2B5EF4-FFF2-40B4-BE49-F238E27FC236}">
                <a16:creationId xmlns:a16="http://schemas.microsoft.com/office/drawing/2014/main" id="{B5FB4D37-2E98-204A-ACC1-DA60FB18605B}"/>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3193579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48" name="Slide Number Placeholder 2">
            <a:extLst>
              <a:ext uri="{FF2B5EF4-FFF2-40B4-BE49-F238E27FC236}">
                <a16:creationId xmlns:a16="http://schemas.microsoft.com/office/drawing/2014/main" id="{70507C61-599D-8346-AECE-C0A356026ED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Tree>
    <p:extLst>
      <p:ext uri="{BB962C8B-B14F-4D97-AF65-F5344CB8AC3E}">
        <p14:creationId xmlns:p14="http://schemas.microsoft.com/office/powerpoint/2010/main" val="14476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
        <p:nvSpPr>
          <p:cNvPr id="50" name="Slide Number Placeholder 2">
            <a:extLst>
              <a:ext uri="{FF2B5EF4-FFF2-40B4-BE49-F238E27FC236}">
                <a16:creationId xmlns:a16="http://schemas.microsoft.com/office/drawing/2014/main" id="{48F7A259-99DD-7041-B802-66CCB4B0EB0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473837047"/>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1111171" y="3426107"/>
            <a:ext cx="5034986" cy="280056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0" name="Slide Number Placeholder 2">
            <a:extLst>
              <a:ext uri="{FF2B5EF4-FFF2-40B4-BE49-F238E27FC236}">
                <a16:creationId xmlns:a16="http://schemas.microsoft.com/office/drawing/2014/main" id="{3A4399FC-22AC-CD4F-9984-791C62C984F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85900861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756989" y="3535828"/>
            <a:ext cx="4164772" cy="1950572"/>
            <a:chOff x="363537" y="4127499"/>
            <a:chExt cx="4164772" cy="1950572"/>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23875"/>
              <a:chOff x="3327" y="230"/>
              <a:chExt cx="1176" cy="330"/>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52" name="Slide Number Placeholder 2">
            <a:extLst>
              <a:ext uri="{FF2B5EF4-FFF2-40B4-BE49-F238E27FC236}">
                <a16:creationId xmlns:a16="http://schemas.microsoft.com/office/drawing/2014/main" id="{6AC88DD4-8D5E-1A4B-AF04-AF0A9B96E26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332904187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8147517" y="2351087"/>
            <a:ext cx="2578100" cy="2155825"/>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receiver-side buffering</a:t>
            </a:r>
          </a:p>
        </p:txBody>
      </p:sp>
      <p:sp>
        <p:nvSpPr>
          <p:cNvPr id="30" name="Slide Number Placeholder 2">
            <a:extLst>
              <a:ext uri="{FF2B5EF4-FFF2-40B4-BE49-F238E27FC236}">
                <a16:creationId xmlns:a16="http://schemas.microsoft.com/office/drawing/2014/main" id="{FD800B74-F67D-AF4D-AABB-EE14B6FEBDC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421748728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segment format</a:t>
              </a:r>
            </a:p>
          </p:txBody>
        </p:sp>
      </p:grpSp>
      <p:sp>
        <p:nvSpPr>
          <p:cNvPr id="20" name="Slide Number Placeholder 2">
            <a:extLst>
              <a:ext uri="{FF2B5EF4-FFF2-40B4-BE49-F238E27FC236}">
                <a16:creationId xmlns:a16="http://schemas.microsoft.com/office/drawing/2014/main" id="{73A53F5E-537D-1E40-85EE-92D8692A70E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22</a:t>
            </a:fld>
            <a:endParaRPr lang="en-US" dirty="0"/>
          </a:p>
        </p:txBody>
      </p:sp>
    </p:spTree>
    <p:extLst>
      <p:ext uri="{BB962C8B-B14F-4D97-AF65-F5344CB8AC3E}">
        <p14:creationId xmlns:p14="http://schemas.microsoft.com/office/powerpoint/2010/main" val="377441329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connection management</a:t>
            </a:r>
            <a:endParaRPr lang="en-US" sz="4400" b="0" dirty="0"/>
          </a:p>
        </p:txBody>
      </p:sp>
      <p:sp>
        <p:nvSpPr>
          <p:cNvPr id="31" name="Rectangle 5">
            <a:extLst>
              <a:ext uri="{FF2B5EF4-FFF2-40B4-BE49-F238E27FC236}">
                <a16:creationId xmlns:a16="http://schemas.microsoft.com/office/drawing/2014/main" id="{9C578410-CCAC-A940-BEC5-74269A538606}"/>
              </a:ext>
            </a:extLst>
          </p:cNvPr>
          <p:cNvSpPr txBox="1">
            <a:spLocks noChangeArrowheads="1"/>
          </p:cNvSpPr>
          <p:nvPr/>
        </p:nvSpPr>
        <p:spPr>
          <a:xfrm>
            <a:off x="785243" y="1329399"/>
            <a:ext cx="11329310" cy="21875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before exchanging data, sender/receiver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handshake”:</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to establish connection (each knowing the other willing to establish connection)</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on connection parameters (e.g., starting seq #s)</a:t>
            </a:r>
          </a:p>
        </p:txBody>
      </p:sp>
      <p:sp>
        <p:nvSpPr>
          <p:cNvPr id="129" name="Rectangle 62">
            <a:extLst>
              <a:ext uri="{FF2B5EF4-FFF2-40B4-BE49-F238E27FC236}">
                <a16:creationId xmlns:a16="http://schemas.microsoft.com/office/drawing/2014/main" id="{C5E2ED2D-96E6-7640-B8B9-2E97B87686AF}"/>
              </a:ext>
            </a:extLst>
          </p:cNvPr>
          <p:cNvSpPr>
            <a:spLocks noChangeArrowheads="1"/>
          </p:cNvSpPr>
          <p:nvPr/>
        </p:nvSpPr>
        <p:spPr bwMode="auto">
          <a:xfrm>
            <a:off x="3138677" y="2935290"/>
            <a:ext cx="2279650" cy="2414588"/>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0" name="Rectangle 45">
            <a:extLst>
              <a:ext uri="{FF2B5EF4-FFF2-40B4-BE49-F238E27FC236}">
                <a16:creationId xmlns:a16="http://schemas.microsoft.com/office/drawing/2014/main" id="{E1C433CA-144F-FE40-9939-574216DE0F50}"/>
              </a:ext>
            </a:extLst>
          </p:cNvPr>
          <p:cNvSpPr>
            <a:spLocks noChangeArrowheads="1"/>
          </p:cNvSpPr>
          <p:nvPr/>
        </p:nvSpPr>
        <p:spPr bwMode="auto">
          <a:xfrm>
            <a:off x="3098989" y="298926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5">
            <a:extLst>
              <a:ext uri="{FF2B5EF4-FFF2-40B4-BE49-F238E27FC236}">
                <a16:creationId xmlns:a16="http://schemas.microsoft.com/office/drawing/2014/main" id="{B5AF7973-E361-6A42-9B3B-A8AD0E9C7140}"/>
              </a:ext>
            </a:extLst>
          </p:cNvPr>
          <p:cNvSpPr>
            <a:spLocks noChangeShapeType="1"/>
          </p:cNvSpPr>
          <p:nvPr/>
        </p:nvSpPr>
        <p:spPr bwMode="auto">
          <a:xfrm>
            <a:off x="3098989" y="3430590"/>
            <a:ext cx="227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Text Box 6">
            <a:extLst>
              <a:ext uri="{FF2B5EF4-FFF2-40B4-BE49-F238E27FC236}">
                <a16:creationId xmlns:a16="http://schemas.microsoft.com/office/drawing/2014/main" id="{F4060720-F3C5-A543-A168-90183A3F78EB}"/>
              </a:ext>
            </a:extLst>
          </p:cNvPr>
          <p:cNvSpPr txBox="1">
            <a:spLocks noChangeArrowheads="1"/>
          </p:cNvSpPr>
          <p:nvPr/>
        </p:nvSpPr>
        <p:spPr bwMode="auto">
          <a:xfrm>
            <a:off x="3113277" y="3543303"/>
            <a:ext cx="2335212"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33" name="Group 46">
            <a:extLst>
              <a:ext uri="{FF2B5EF4-FFF2-40B4-BE49-F238E27FC236}">
                <a16:creationId xmlns:a16="http://schemas.microsoft.com/office/drawing/2014/main" id="{B33AB7A5-CCC5-254C-8A3A-759B759D5041}"/>
              </a:ext>
            </a:extLst>
          </p:cNvPr>
          <p:cNvGrpSpPr>
            <a:grpSpLocks/>
          </p:cNvGrpSpPr>
          <p:nvPr/>
        </p:nvGrpSpPr>
        <p:grpSpPr bwMode="auto">
          <a:xfrm>
            <a:off x="3979492" y="3344865"/>
            <a:ext cx="438150" cy="206375"/>
            <a:chOff x="344" y="1846"/>
            <a:chExt cx="336" cy="130"/>
          </a:xfrm>
        </p:grpSpPr>
        <p:sp>
          <p:nvSpPr>
            <p:cNvPr id="134" name="Rectangle 47">
              <a:extLst>
                <a:ext uri="{FF2B5EF4-FFF2-40B4-BE49-F238E27FC236}">
                  <a16:creationId xmlns:a16="http://schemas.microsoft.com/office/drawing/2014/main"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5" name="Rectangle 48">
              <a:extLst>
                <a:ext uri="{FF2B5EF4-FFF2-40B4-BE49-F238E27FC236}">
                  <a16:creationId xmlns:a16="http://schemas.microsoft.com/office/drawing/2014/main"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Rectangle 49">
              <a:extLst>
                <a:ext uri="{FF2B5EF4-FFF2-40B4-BE49-F238E27FC236}">
                  <a16:creationId xmlns:a16="http://schemas.microsoft.com/office/drawing/2014/main"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Rectangle 50">
              <a:extLst>
                <a:ext uri="{FF2B5EF4-FFF2-40B4-BE49-F238E27FC236}">
                  <a16:creationId xmlns:a16="http://schemas.microsoft.com/office/drawing/2014/main"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8" name="Text Box 54">
            <a:extLst>
              <a:ext uri="{FF2B5EF4-FFF2-40B4-BE49-F238E27FC236}">
                <a16:creationId xmlns:a16="http://schemas.microsoft.com/office/drawing/2014/main" id="{A9AEB3C4-6978-5E48-B717-A659B5C3B9DD}"/>
              </a:ext>
            </a:extLst>
          </p:cNvPr>
          <p:cNvSpPr txBox="1">
            <a:spLocks noChangeArrowheads="1"/>
          </p:cNvSpPr>
          <p:nvPr/>
        </p:nvSpPr>
        <p:spPr bwMode="auto">
          <a:xfrm>
            <a:off x="3617081" y="3006443"/>
            <a:ext cx="11461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39" name="Line 56">
            <a:extLst>
              <a:ext uri="{FF2B5EF4-FFF2-40B4-BE49-F238E27FC236}">
                <a16:creationId xmlns:a16="http://schemas.microsoft.com/office/drawing/2014/main" id="{D326D2D6-0DA1-914C-9073-3ECFE526F8CC}"/>
              </a:ext>
            </a:extLst>
          </p:cNvPr>
          <p:cNvSpPr>
            <a:spLocks noChangeShapeType="1"/>
          </p:cNvSpPr>
          <p:nvPr/>
        </p:nvSpPr>
        <p:spPr bwMode="auto">
          <a:xfrm>
            <a:off x="3105339" y="4926015"/>
            <a:ext cx="2268538"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Text Box 57">
            <a:extLst>
              <a:ext uri="{FF2B5EF4-FFF2-40B4-BE49-F238E27FC236}">
                <a16:creationId xmlns:a16="http://schemas.microsoft.com/office/drawing/2014/main" id="{E4C0EAD6-0908-3C42-9A10-A6AAF94515B4}"/>
              </a:ext>
            </a:extLst>
          </p:cNvPr>
          <p:cNvSpPr txBox="1">
            <a:spLocks noChangeArrowheads="1"/>
          </p:cNvSpPr>
          <p:nvPr/>
        </p:nvSpPr>
        <p:spPr bwMode="auto">
          <a:xfrm>
            <a:off x="3623658" y="5021176"/>
            <a:ext cx="9080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41" name="Rectangle 58">
            <a:extLst>
              <a:ext uri="{FF2B5EF4-FFF2-40B4-BE49-F238E27FC236}">
                <a16:creationId xmlns:a16="http://schemas.microsoft.com/office/drawing/2014/main" id="{1CB6C439-3E38-7043-B2E4-E0EA4F390BE5}"/>
              </a:ext>
            </a:extLst>
          </p:cNvPr>
          <p:cNvSpPr>
            <a:spLocks noChangeArrowheads="1"/>
          </p:cNvSpPr>
          <p:nvPr/>
        </p:nvSpPr>
        <p:spPr bwMode="auto">
          <a:xfrm>
            <a:off x="3070414" y="5348290"/>
            <a:ext cx="2335213" cy="1809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Line 59">
            <a:extLst>
              <a:ext uri="{FF2B5EF4-FFF2-40B4-BE49-F238E27FC236}">
                <a16:creationId xmlns:a16="http://schemas.microsoft.com/office/drawing/2014/main" id="{D8BBE84F-BCD3-BB4A-9FD3-757AFB3C13AA}"/>
              </a:ext>
            </a:extLst>
          </p:cNvPr>
          <p:cNvSpPr>
            <a:spLocks noChangeShapeType="1"/>
          </p:cNvSpPr>
          <p:nvPr/>
        </p:nvSpPr>
        <p:spPr bwMode="auto">
          <a:xfrm>
            <a:off x="3098989" y="5337178"/>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Line 60">
            <a:extLst>
              <a:ext uri="{FF2B5EF4-FFF2-40B4-BE49-F238E27FC236}">
                <a16:creationId xmlns:a16="http://schemas.microsoft.com/office/drawing/2014/main" id="{F862C10B-983A-F94D-A269-24CE747FC5AA}"/>
              </a:ext>
            </a:extLst>
          </p:cNvPr>
          <p:cNvSpPr>
            <a:spLocks noChangeShapeType="1"/>
          </p:cNvSpPr>
          <p:nvPr/>
        </p:nvSpPr>
        <p:spPr bwMode="auto">
          <a:xfrm>
            <a:off x="5362764" y="5308603"/>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Freeform 8">
            <a:extLst>
              <a:ext uri="{FF2B5EF4-FFF2-40B4-BE49-F238E27FC236}">
                <a16:creationId xmlns:a16="http://schemas.microsoft.com/office/drawing/2014/main" id="{DF364C08-2C0C-EE4E-8664-EDA4833FE296}"/>
              </a:ext>
            </a:extLst>
          </p:cNvPr>
          <p:cNvSpPr>
            <a:spLocks/>
          </p:cNvSpPr>
          <p:nvPr/>
        </p:nvSpPr>
        <p:spPr bwMode="auto">
          <a:xfrm flipH="1">
            <a:off x="2625914" y="2992440"/>
            <a:ext cx="468313"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63">
            <a:extLst>
              <a:ext uri="{FF2B5EF4-FFF2-40B4-BE49-F238E27FC236}">
                <a16:creationId xmlns:a16="http://schemas.microsoft.com/office/drawing/2014/main" id="{0F4E1AF7-DE3A-2541-818F-C54CEC430AE0}"/>
              </a:ext>
            </a:extLst>
          </p:cNvPr>
          <p:cNvSpPr>
            <a:spLocks noChangeArrowheads="1"/>
          </p:cNvSpPr>
          <p:nvPr/>
        </p:nvSpPr>
        <p:spPr bwMode="auto">
          <a:xfrm>
            <a:off x="7440802" y="2941640"/>
            <a:ext cx="2279650" cy="2414588"/>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Rectangle 64">
            <a:extLst>
              <a:ext uri="{FF2B5EF4-FFF2-40B4-BE49-F238E27FC236}">
                <a16:creationId xmlns:a16="http://schemas.microsoft.com/office/drawing/2014/main" id="{5B961E58-331E-B748-A80F-3B7778F1C486}"/>
              </a:ext>
            </a:extLst>
          </p:cNvPr>
          <p:cNvSpPr>
            <a:spLocks noChangeArrowheads="1"/>
          </p:cNvSpPr>
          <p:nvPr/>
        </p:nvSpPr>
        <p:spPr bwMode="auto">
          <a:xfrm>
            <a:off x="7401114" y="299561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7" name="Line 65">
            <a:extLst>
              <a:ext uri="{FF2B5EF4-FFF2-40B4-BE49-F238E27FC236}">
                <a16:creationId xmlns:a16="http://schemas.microsoft.com/office/drawing/2014/main" id="{83696C28-A57C-AC46-B97E-048E3D615664}"/>
              </a:ext>
            </a:extLst>
          </p:cNvPr>
          <p:cNvSpPr>
            <a:spLocks noChangeShapeType="1"/>
          </p:cNvSpPr>
          <p:nvPr/>
        </p:nvSpPr>
        <p:spPr bwMode="auto">
          <a:xfrm>
            <a:off x="7401114" y="3436940"/>
            <a:ext cx="227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Text Box 66">
            <a:extLst>
              <a:ext uri="{FF2B5EF4-FFF2-40B4-BE49-F238E27FC236}">
                <a16:creationId xmlns:a16="http://schemas.microsoft.com/office/drawing/2014/main" id="{3C17C23B-2BF5-5B4E-BB33-288C1922406B}"/>
              </a:ext>
            </a:extLst>
          </p:cNvPr>
          <p:cNvSpPr txBox="1">
            <a:spLocks noChangeArrowheads="1"/>
          </p:cNvSpPr>
          <p:nvPr/>
        </p:nvSpPr>
        <p:spPr bwMode="auto">
          <a:xfrm>
            <a:off x="7415402" y="3549653"/>
            <a:ext cx="2335212"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49" name="Group 67">
            <a:extLst>
              <a:ext uri="{FF2B5EF4-FFF2-40B4-BE49-F238E27FC236}">
                <a16:creationId xmlns:a16="http://schemas.microsoft.com/office/drawing/2014/main" id="{A3675259-9C7A-1740-AEED-A90AD2D0AE87}"/>
              </a:ext>
            </a:extLst>
          </p:cNvPr>
          <p:cNvGrpSpPr>
            <a:grpSpLocks/>
          </p:cNvGrpSpPr>
          <p:nvPr/>
        </p:nvGrpSpPr>
        <p:grpSpPr bwMode="auto">
          <a:xfrm>
            <a:off x="8308511" y="3351215"/>
            <a:ext cx="438150" cy="206375"/>
            <a:chOff x="344" y="1846"/>
            <a:chExt cx="336" cy="130"/>
          </a:xfrm>
        </p:grpSpPr>
        <p:sp>
          <p:nvSpPr>
            <p:cNvPr id="150" name="Rectangle 68">
              <a:extLst>
                <a:ext uri="{FF2B5EF4-FFF2-40B4-BE49-F238E27FC236}">
                  <a16:creationId xmlns:a16="http://schemas.microsoft.com/office/drawing/2014/main"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1" name="Rectangle 69">
              <a:extLst>
                <a:ext uri="{FF2B5EF4-FFF2-40B4-BE49-F238E27FC236}">
                  <a16:creationId xmlns:a16="http://schemas.microsoft.com/office/drawing/2014/main"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2" name="Rectangle 70">
              <a:extLst>
                <a:ext uri="{FF2B5EF4-FFF2-40B4-BE49-F238E27FC236}">
                  <a16:creationId xmlns:a16="http://schemas.microsoft.com/office/drawing/2014/main"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71">
              <a:extLst>
                <a:ext uri="{FF2B5EF4-FFF2-40B4-BE49-F238E27FC236}">
                  <a16:creationId xmlns:a16="http://schemas.microsoft.com/office/drawing/2014/main"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54" name="Text Box 72">
            <a:extLst>
              <a:ext uri="{FF2B5EF4-FFF2-40B4-BE49-F238E27FC236}">
                <a16:creationId xmlns:a16="http://schemas.microsoft.com/office/drawing/2014/main" id="{48C5FBCA-1883-5B46-BC6B-BD218B24C18D}"/>
              </a:ext>
            </a:extLst>
          </p:cNvPr>
          <p:cNvSpPr txBox="1">
            <a:spLocks noChangeArrowheads="1"/>
          </p:cNvSpPr>
          <p:nvPr/>
        </p:nvSpPr>
        <p:spPr bwMode="auto">
          <a:xfrm>
            <a:off x="7943246" y="3024051"/>
            <a:ext cx="11461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55" name="Line 73">
            <a:extLst>
              <a:ext uri="{FF2B5EF4-FFF2-40B4-BE49-F238E27FC236}">
                <a16:creationId xmlns:a16="http://schemas.microsoft.com/office/drawing/2014/main" id="{C7D010E1-FDC8-B843-B502-33120A86EB14}"/>
              </a:ext>
            </a:extLst>
          </p:cNvPr>
          <p:cNvSpPr>
            <a:spLocks noChangeShapeType="1"/>
          </p:cNvSpPr>
          <p:nvPr/>
        </p:nvSpPr>
        <p:spPr bwMode="auto">
          <a:xfrm>
            <a:off x="7407464" y="4932365"/>
            <a:ext cx="2268538"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6" name="Text Box 74">
            <a:extLst>
              <a:ext uri="{FF2B5EF4-FFF2-40B4-BE49-F238E27FC236}">
                <a16:creationId xmlns:a16="http://schemas.microsoft.com/office/drawing/2014/main" id="{46053DCC-44E5-2C43-B37B-8DA921C733B2}"/>
              </a:ext>
            </a:extLst>
          </p:cNvPr>
          <p:cNvSpPr txBox="1">
            <a:spLocks noChangeArrowheads="1"/>
          </p:cNvSpPr>
          <p:nvPr/>
        </p:nvSpPr>
        <p:spPr bwMode="auto">
          <a:xfrm>
            <a:off x="8070953" y="5013813"/>
            <a:ext cx="9080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57" name="Rectangle 75">
            <a:extLst>
              <a:ext uri="{FF2B5EF4-FFF2-40B4-BE49-F238E27FC236}">
                <a16:creationId xmlns:a16="http://schemas.microsoft.com/office/drawing/2014/main" id="{2794759F-1BDF-124F-8990-F97B9E3FFDCA}"/>
              </a:ext>
            </a:extLst>
          </p:cNvPr>
          <p:cNvSpPr>
            <a:spLocks noChangeArrowheads="1"/>
          </p:cNvSpPr>
          <p:nvPr/>
        </p:nvSpPr>
        <p:spPr bwMode="auto">
          <a:xfrm>
            <a:off x="7372539" y="5354640"/>
            <a:ext cx="2335213" cy="1809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8" name="Line 76">
            <a:extLst>
              <a:ext uri="{FF2B5EF4-FFF2-40B4-BE49-F238E27FC236}">
                <a16:creationId xmlns:a16="http://schemas.microsoft.com/office/drawing/2014/main" id="{AA62258B-6959-8646-9E2E-9B0097512BD1}"/>
              </a:ext>
            </a:extLst>
          </p:cNvPr>
          <p:cNvSpPr>
            <a:spLocks noChangeShapeType="1"/>
          </p:cNvSpPr>
          <p:nvPr/>
        </p:nvSpPr>
        <p:spPr bwMode="auto">
          <a:xfrm>
            <a:off x="7401114" y="5343528"/>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7">
            <a:extLst>
              <a:ext uri="{FF2B5EF4-FFF2-40B4-BE49-F238E27FC236}">
                <a16:creationId xmlns:a16="http://schemas.microsoft.com/office/drawing/2014/main" id="{B39909BE-5B6C-6F46-8749-CE29AEAB2CB2}"/>
              </a:ext>
            </a:extLst>
          </p:cNvPr>
          <p:cNvSpPr>
            <a:spLocks noChangeShapeType="1"/>
          </p:cNvSpPr>
          <p:nvPr/>
        </p:nvSpPr>
        <p:spPr bwMode="auto">
          <a:xfrm>
            <a:off x="9664889" y="5314953"/>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Freeform 78">
            <a:extLst>
              <a:ext uri="{FF2B5EF4-FFF2-40B4-BE49-F238E27FC236}">
                <a16:creationId xmlns:a16="http://schemas.microsoft.com/office/drawing/2014/main" id="{830D21F8-79F0-0E4D-A9EF-3C8300C80D17}"/>
              </a:ext>
            </a:extLst>
          </p:cNvPr>
          <p:cNvSpPr>
            <a:spLocks/>
          </p:cNvSpPr>
          <p:nvPr/>
        </p:nvSpPr>
        <p:spPr bwMode="auto">
          <a:xfrm>
            <a:off x="9682352" y="2932115"/>
            <a:ext cx="468312"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Text Box 83">
            <a:extLst>
              <a:ext uri="{FF2B5EF4-FFF2-40B4-BE49-F238E27FC236}">
                <a16:creationId xmlns:a16="http://schemas.microsoft.com/office/drawing/2014/main" id="{E97571FE-EF31-0544-985B-906D8CF8F351}"/>
              </a:ext>
            </a:extLst>
          </p:cNvPr>
          <p:cNvSpPr txBox="1">
            <a:spLocks noChangeArrowheads="1"/>
          </p:cNvSpPr>
          <p:nvPr/>
        </p:nvSpPr>
        <p:spPr bwMode="auto">
          <a:xfrm>
            <a:off x="996046" y="5759648"/>
            <a:ext cx="563335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clientSocket =   </a:t>
            </a:r>
          </a:p>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newSocket("hostname","port number");</a:t>
            </a:r>
          </a:p>
        </p:txBody>
      </p:sp>
      <p:sp>
        <p:nvSpPr>
          <p:cNvPr id="162" name="Text Box 85">
            <a:extLst>
              <a:ext uri="{FF2B5EF4-FFF2-40B4-BE49-F238E27FC236}">
                <a16:creationId xmlns:a16="http://schemas.microsoft.com/office/drawing/2014/main" id="{C80EBC7F-DBC0-BD40-9507-82100813B9B7}"/>
              </a:ext>
            </a:extLst>
          </p:cNvPr>
          <p:cNvSpPr txBox="1">
            <a:spLocks noChangeArrowheads="1"/>
          </p:cNvSpPr>
          <p:nvPr/>
        </p:nvSpPr>
        <p:spPr bwMode="auto">
          <a:xfrm>
            <a:off x="7021795" y="5773144"/>
            <a:ext cx="415959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connectionSocket = welcomeSocket.accept();</a:t>
            </a:r>
          </a:p>
        </p:txBody>
      </p:sp>
      <p:grpSp>
        <p:nvGrpSpPr>
          <p:cNvPr id="163" name="Group 89">
            <a:extLst>
              <a:ext uri="{FF2B5EF4-FFF2-40B4-BE49-F238E27FC236}">
                <a16:creationId xmlns:a16="http://schemas.microsoft.com/office/drawing/2014/main" id="{DB71F8E2-0EB4-2A4E-B4C5-3DC2955DEDE8}"/>
              </a:ext>
            </a:extLst>
          </p:cNvPr>
          <p:cNvGrpSpPr>
            <a:grpSpLocks/>
          </p:cNvGrpSpPr>
          <p:nvPr/>
        </p:nvGrpSpPr>
        <p:grpSpPr bwMode="auto">
          <a:xfrm>
            <a:off x="2149664" y="5024440"/>
            <a:ext cx="698500" cy="612775"/>
            <a:chOff x="-44" y="1473"/>
            <a:chExt cx="981" cy="1105"/>
          </a:xfrm>
        </p:grpSpPr>
        <p:pic>
          <p:nvPicPr>
            <p:cNvPr id="164" name="Picture 90" descr="desktop_computer_stylized_medium">
              <a:extLst>
                <a:ext uri="{FF2B5EF4-FFF2-40B4-BE49-F238E27FC236}">
                  <a16:creationId xmlns:a16="http://schemas.microsoft.com/office/drawing/2014/main" id="{C631DB34-DA41-694E-BA26-57FDF68E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6" name="Group 92">
            <a:extLst>
              <a:ext uri="{FF2B5EF4-FFF2-40B4-BE49-F238E27FC236}">
                <a16:creationId xmlns:a16="http://schemas.microsoft.com/office/drawing/2014/main" id="{F06A1B16-A85F-394E-802F-0E5CD7D943D6}"/>
              </a:ext>
            </a:extLst>
          </p:cNvPr>
          <p:cNvGrpSpPr>
            <a:grpSpLocks/>
          </p:cNvGrpSpPr>
          <p:nvPr/>
        </p:nvGrpSpPr>
        <p:grpSpPr bwMode="auto">
          <a:xfrm>
            <a:off x="9964927" y="4922840"/>
            <a:ext cx="415925" cy="627063"/>
            <a:chOff x="4140" y="429"/>
            <a:chExt cx="1425" cy="2396"/>
          </a:xfrm>
        </p:grpSpPr>
        <p:sp>
          <p:nvSpPr>
            <p:cNvPr id="167" name="Freeform 93">
              <a:extLst>
                <a:ext uri="{FF2B5EF4-FFF2-40B4-BE49-F238E27FC236}">
                  <a16:creationId xmlns:a16="http://schemas.microsoft.com/office/drawing/2014/main"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Rectangle 94">
              <a:extLst>
                <a:ext uri="{FF2B5EF4-FFF2-40B4-BE49-F238E27FC236}">
                  <a16:creationId xmlns:a16="http://schemas.microsoft.com/office/drawing/2014/main"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9" name="Freeform 95">
              <a:extLst>
                <a:ext uri="{FF2B5EF4-FFF2-40B4-BE49-F238E27FC236}">
                  <a16:creationId xmlns:a16="http://schemas.microsoft.com/office/drawing/2014/main"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Freeform 96">
              <a:extLst>
                <a:ext uri="{FF2B5EF4-FFF2-40B4-BE49-F238E27FC236}">
                  <a16:creationId xmlns:a16="http://schemas.microsoft.com/office/drawing/2014/main"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Rectangle 97">
              <a:extLst>
                <a:ext uri="{FF2B5EF4-FFF2-40B4-BE49-F238E27FC236}">
                  <a16:creationId xmlns:a16="http://schemas.microsoft.com/office/drawing/2014/main"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98">
              <a:extLst>
                <a:ext uri="{FF2B5EF4-FFF2-40B4-BE49-F238E27FC236}">
                  <a16:creationId xmlns:a16="http://schemas.microsoft.com/office/drawing/2014/main" id="{A97FBBEC-0302-FA4C-A3B9-B0FD424712B4}"/>
                </a:ext>
              </a:extLst>
            </p:cNvPr>
            <p:cNvGrpSpPr>
              <a:grpSpLocks/>
            </p:cNvGrpSpPr>
            <p:nvPr/>
          </p:nvGrpSpPr>
          <p:grpSpPr bwMode="auto">
            <a:xfrm>
              <a:off x="4749" y="668"/>
              <a:ext cx="581" cy="145"/>
              <a:chOff x="614" y="2568"/>
              <a:chExt cx="725" cy="139"/>
            </a:xfrm>
          </p:grpSpPr>
          <p:sp>
            <p:nvSpPr>
              <p:cNvPr id="197" name="AutoShape 99">
                <a:extLst>
                  <a:ext uri="{FF2B5EF4-FFF2-40B4-BE49-F238E27FC236}">
                    <a16:creationId xmlns:a16="http://schemas.microsoft.com/office/drawing/2014/main"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AutoShape 100">
                <a:extLst>
                  <a:ext uri="{FF2B5EF4-FFF2-40B4-BE49-F238E27FC236}">
                    <a16:creationId xmlns:a16="http://schemas.microsoft.com/office/drawing/2014/main"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3" name="Rectangle 101">
              <a:extLst>
                <a:ext uri="{FF2B5EF4-FFF2-40B4-BE49-F238E27FC236}">
                  <a16:creationId xmlns:a16="http://schemas.microsoft.com/office/drawing/2014/main"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4" name="Group 102">
              <a:extLst>
                <a:ext uri="{FF2B5EF4-FFF2-40B4-BE49-F238E27FC236}">
                  <a16:creationId xmlns:a16="http://schemas.microsoft.com/office/drawing/2014/main" id="{21DC2796-CCBB-6A4F-838F-49A2C67C0E64}"/>
                </a:ext>
              </a:extLst>
            </p:cNvPr>
            <p:cNvGrpSpPr>
              <a:grpSpLocks/>
            </p:cNvGrpSpPr>
            <p:nvPr/>
          </p:nvGrpSpPr>
          <p:grpSpPr bwMode="auto">
            <a:xfrm>
              <a:off x="4747" y="994"/>
              <a:ext cx="581" cy="134"/>
              <a:chOff x="614" y="2568"/>
              <a:chExt cx="725" cy="139"/>
            </a:xfrm>
          </p:grpSpPr>
          <p:sp>
            <p:nvSpPr>
              <p:cNvPr id="195" name="AutoShape 103">
                <a:extLst>
                  <a:ext uri="{FF2B5EF4-FFF2-40B4-BE49-F238E27FC236}">
                    <a16:creationId xmlns:a16="http://schemas.microsoft.com/office/drawing/2014/main"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6" name="AutoShape 104">
                <a:extLst>
                  <a:ext uri="{FF2B5EF4-FFF2-40B4-BE49-F238E27FC236}">
                    <a16:creationId xmlns:a16="http://schemas.microsoft.com/office/drawing/2014/main"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5" name="Rectangle 105">
              <a:extLst>
                <a:ext uri="{FF2B5EF4-FFF2-40B4-BE49-F238E27FC236}">
                  <a16:creationId xmlns:a16="http://schemas.microsoft.com/office/drawing/2014/main"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Rectangle 106">
              <a:extLst>
                <a:ext uri="{FF2B5EF4-FFF2-40B4-BE49-F238E27FC236}">
                  <a16:creationId xmlns:a16="http://schemas.microsoft.com/office/drawing/2014/main"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7" name="Group 107">
              <a:extLst>
                <a:ext uri="{FF2B5EF4-FFF2-40B4-BE49-F238E27FC236}">
                  <a16:creationId xmlns:a16="http://schemas.microsoft.com/office/drawing/2014/main" id="{E95F09FB-35B3-984D-8B07-8ED352E49862}"/>
                </a:ext>
              </a:extLst>
            </p:cNvPr>
            <p:cNvGrpSpPr>
              <a:grpSpLocks/>
            </p:cNvGrpSpPr>
            <p:nvPr/>
          </p:nvGrpSpPr>
          <p:grpSpPr bwMode="auto">
            <a:xfrm>
              <a:off x="4735" y="1627"/>
              <a:ext cx="582" cy="151"/>
              <a:chOff x="614" y="2568"/>
              <a:chExt cx="725" cy="139"/>
            </a:xfrm>
          </p:grpSpPr>
          <p:sp>
            <p:nvSpPr>
              <p:cNvPr id="193" name="AutoShape 108">
                <a:extLst>
                  <a:ext uri="{FF2B5EF4-FFF2-40B4-BE49-F238E27FC236}">
                    <a16:creationId xmlns:a16="http://schemas.microsoft.com/office/drawing/2014/main"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4" name="AutoShape 109">
                <a:extLst>
                  <a:ext uri="{FF2B5EF4-FFF2-40B4-BE49-F238E27FC236}">
                    <a16:creationId xmlns:a16="http://schemas.microsoft.com/office/drawing/2014/main"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8" name="Freeform 110">
              <a:extLst>
                <a:ext uri="{FF2B5EF4-FFF2-40B4-BE49-F238E27FC236}">
                  <a16:creationId xmlns:a16="http://schemas.microsoft.com/office/drawing/2014/main"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9" name="Group 111">
              <a:extLst>
                <a:ext uri="{FF2B5EF4-FFF2-40B4-BE49-F238E27FC236}">
                  <a16:creationId xmlns:a16="http://schemas.microsoft.com/office/drawing/2014/main" id="{77E8896E-C175-9440-8F1C-C0DAB898AF9D}"/>
                </a:ext>
              </a:extLst>
            </p:cNvPr>
            <p:cNvGrpSpPr>
              <a:grpSpLocks/>
            </p:cNvGrpSpPr>
            <p:nvPr/>
          </p:nvGrpSpPr>
          <p:grpSpPr bwMode="auto">
            <a:xfrm>
              <a:off x="4739" y="1327"/>
              <a:ext cx="582" cy="139"/>
              <a:chOff x="614" y="2568"/>
              <a:chExt cx="725" cy="139"/>
            </a:xfrm>
          </p:grpSpPr>
          <p:sp>
            <p:nvSpPr>
              <p:cNvPr id="191" name="AutoShape 112">
                <a:extLst>
                  <a:ext uri="{FF2B5EF4-FFF2-40B4-BE49-F238E27FC236}">
                    <a16:creationId xmlns:a16="http://schemas.microsoft.com/office/drawing/2014/main"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2" name="AutoShape 113">
                <a:extLst>
                  <a:ext uri="{FF2B5EF4-FFF2-40B4-BE49-F238E27FC236}">
                    <a16:creationId xmlns:a16="http://schemas.microsoft.com/office/drawing/2014/main"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0" name="Rectangle 114">
              <a:extLst>
                <a:ext uri="{FF2B5EF4-FFF2-40B4-BE49-F238E27FC236}">
                  <a16:creationId xmlns:a16="http://schemas.microsoft.com/office/drawing/2014/main"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Freeform 115">
              <a:extLst>
                <a:ext uri="{FF2B5EF4-FFF2-40B4-BE49-F238E27FC236}">
                  <a16:creationId xmlns:a16="http://schemas.microsoft.com/office/drawing/2014/main"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Freeform 116">
              <a:extLst>
                <a:ext uri="{FF2B5EF4-FFF2-40B4-BE49-F238E27FC236}">
                  <a16:creationId xmlns:a16="http://schemas.microsoft.com/office/drawing/2014/main"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Oval 117">
              <a:extLst>
                <a:ext uri="{FF2B5EF4-FFF2-40B4-BE49-F238E27FC236}">
                  <a16:creationId xmlns:a16="http://schemas.microsoft.com/office/drawing/2014/main"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4" name="Freeform 118">
              <a:extLst>
                <a:ext uri="{FF2B5EF4-FFF2-40B4-BE49-F238E27FC236}">
                  <a16:creationId xmlns:a16="http://schemas.microsoft.com/office/drawing/2014/main"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AutoShape 119">
              <a:extLst>
                <a:ext uri="{FF2B5EF4-FFF2-40B4-BE49-F238E27FC236}">
                  <a16:creationId xmlns:a16="http://schemas.microsoft.com/office/drawing/2014/main"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AutoShape 120">
              <a:extLst>
                <a:ext uri="{FF2B5EF4-FFF2-40B4-BE49-F238E27FC236}">
                  <a16:creationId xmlns:a16="http://schemas.microsoft.com/office/drawing/2014/main"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Oval 121">
              <a:extLst>
                <a:ext uri="{FF2B5EF4-FFF2-40B4-BE49-F238E27FC236}">
                  <a16:creationId xmlns:a16="http://schemas.microsoft.com/office/drawing/2014/main"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8" name="Oval 122">
              <a:extLst>
                <a:ext uri="{FF2B5EF4-FFF2-40B4-BE49-F238E27FC236}">
                  <a16:creationId xmlns:a16="http://schemas.microsoft.com/office/drawing/2014/main"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89" name="Oval 123">
              <a:extLst>
                <a:ext uri="{FF2B5EF4-FFF2-40B4-BE49-F238E27FC236}">
                  <a16:creationId xmlns:a16="http://schemas.microsoft.com/office/drawing/2014/main"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Rectangle 124">
              <a:extLst>
                <a:ext uri="{FF2B5EF4-FFF2-40B4-BE49-F238E27FC236}">
                  <a16:creationId xmlns:a16="http://schemas.microsoft.com/office/drawing/2014/main"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Slide Number Placeholder 2">
            <a:extLst>
              <a:ext uri="{FF2B5EF4-FFF2-40B4-BE49-F238E27FC236}">
                <a16:creationId xmlns:a16="http://schemas.microsoft.com/office/drawing/2014/main" id="{2804BB5E-F6B2-BA48-BFC5-59C8B165BD2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23</a:t>
            </a:fld>
            <a:endParaRPr lang="en-US" dirty="0"/>
          </a:p>
        </p:txBody>
      </p:sp>
    </p:spTree>
    <p:extLst>
      <p:ext uri="{BB962C8B-B14F-4D97-AF65-F5344CB8AC3E}">
        <p14:creationId xmlns:p14="http://schemas.microsoft.com/office/powerpoint/2010/main" val="249206918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Agreeing to establish a connection</a:t>
            </a:r>
            <a:endParaRPr lang="en-US" sz="4400" b="0" dirty="0"/>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5960737" y="2295084"/>
            <a:ext cx="5523920" cy="35768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will 2-way handshake always work in network?</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variable delays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retransmitted messages (e.g. req_conn(x)) due to message loss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message reordering</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can’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t “see” other side</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408" y="2031271"/>
            <a:ext cx="685440" cy="6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300" y="2069246"/>
            <a:ext cx="839663" cy="6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979913" y="1354621"/>
            <a:ext cx="320792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2210097" y="2827024"/>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2150121" y="2737265"/>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4215008" y="2766610"/>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2145837" y="3258561"/>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2531397" y="2811490"/>
            <a:ext cx="1201662"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2589217" y="2787324"/>
            <a:ext cx="1116010"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Let’</a:t>
            </a:r>
            <a:r>
              <a:rPr kumimoji="0" lang="en-US" altLang="ja-JP"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talk</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878401" y="3272370"/>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915186" y="3248204"/>
            <a:ext cx="487634"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4320992" y="3066959"/>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1092998" y="3429450"/>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2088004" y="3557185"/>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4150748" y="3184337"/>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973490" y="4953638"/>
            <a:ext cx="109523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2248653" y="5141789"/>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2188677" y="5052029"/>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4253564" y="5081373"/>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2184393" y="5573326"/>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677053" y="5126253"/>
            <a:ext cx="1049579"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2502290" y="5090004"/>
            <a:ext cx="144623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916957" y="5587135"/>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4359546" y="5381723"/>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1131555" y="5744214"/>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2126560" y="5871949"/>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4189304" y="5499101"/>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2514261" y="5594040"/>
            <a:ext cx="1445850" cy="2830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2500404" y="5552612"/>
            <a:ext cx="1435008"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696017" y="4472044"/>
            <a:ext cx="775403" cy="566176"/>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4073636" y="4451330"/>
            <a:ext cx="318750" cy="557545"/>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9" name="Slide Number Placeholder 2">
            <a:extLst>
              <a:ext uri="{FF2B5EF4-FFF2-40B4-BE49-F238E27FC236}">
                <a16:creationId xmlns:a16="http://schemas.microsoft.com/office/drawing/2014/main" id="{173A9DD9-82B1-6E42-88A8-6C0B706AA49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24</a:t>
            </a:fld>
            <a:endParaRPr lang="en-US" dirty="0"/>
          </a:p>
        </p:txBody>
      </p:sp>
    </p:spTree>
    <p:extLst>
      <p:ext uri="{BB962C8B-B14F-4D97-AF65-F5344CB8AC3E}">
        <p14:creationId xmlns:p14="http://schemas.microsoft.com/office/powerpoint/2010/main" val="4505620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3-way handshake</a:t>
            </a:r>
            <a:endParaRPr lang="en-US" sz="4400" b="0" dirty="0"/>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4796631" y="3078661"/>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810669" y="3005636"/>
            <a:ext cx="4494212" cy="955675"/>
            <a:chOff x="810" y="1363"/>
            <a:chExt cx="2831"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310" y="1624"/>
              <a:ext cx="1096"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810" y="1363"/>
              <a:ext cx="1230"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x</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7385844" y="3148511"/>
            <a:ext cx="1587" cy="3417888"/>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9571831" y="5986961"/>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4795044" y="3675561"/>
            <a:ext cx="4519612" cy="1425575"/>
            <a:chOff x="2060" y="1785"/>
            <a:chExt cx="2847"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59" y="2169"/>
              <a:ext cx="1534" cy="36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31" cy="42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SYNACK</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2512219" y="4774111"/>
            <a:ext cx="6630987" cy="1373188"/>
            <a:chOff x="622" y="2477"/>
            <a:chExt cx="4177" cy="865"/>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92" y="2852"/>
              <a:ext cx="1529"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622" y="2477"/>
              <a:ext cx="1422" cy="6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SYNACK(x)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server is live;</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ACK for SYNACK;</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this segment may contain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159"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ACK(y)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813719" y="3043736"/>
            <a:ext cx="1030287" cy="700088"/>
            <a:chOff x="182" y="1387"/>
            <a:chExt cx="649" cy="441"/>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82" y="1616"/>
              <a:ext cx="64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815306" y="3704136"/>
            <a:ext cx="771525" cy="1622425"/>
            <a:chOff x="183" y="1803"/>
            <a:chExt cx="486" cy="1022"/>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83" y="2613"/>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9268619" y="3099299"/>
            <a:ext cx="1119187" cy="1192212"/>
            <a:chOff x="4878" y="1422"/>
            <a:chExt cx="705" cy="751"/>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78" y="1961"/>
              <a:ext cx="70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9982994" y="4301036"/>
            <a:ext cx="0" cy="1704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1395197" y="1675748"/>
            <a:ext cx="183903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Client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6" name="Text Box 115">
            <a:extLst>
              <a:ext uri="{FF2B5EF4-FFF2-40B4-BE49-F238E27FC236}">
                <a16:creationId xmlns:a16="http://schemas.microsoft.com/office/drawing/2014/main" id="{052EAC19-09BF-FD44-ADF4-7A708D2CC77C}"/>
              </a:ext>
            </a:extLst>
          </p:cNvPr>
          <p:cNvSpPr txBox="1">
            <a:spLocks noChangeArrowheads="1"/>
          </p:cNvSpPr>
          <p:nvPr/>
        </p:nvSpPr>
        <p:spPr bwMode="auto">
          <a:xfrm>
            <a:off x="1807368" y="2389622"/>
            <a:ext cx="842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8905645" y="1081958"/>
            <a:ext cx="19304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Server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9511504" y="2632510"/>
            <a:ext cx="842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4464473" y="2492809"/>
            <a:ext cx="642937" cy="600075"/>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7221809" y="2580121"/>
            <a:ext cx="336550" cy="512763"/>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Text Box 13">
            <a:extLst>
              <a:ext uri="{FF2B5EF4-FFF2-40B4-BE49-F238E27FC236}">
                <a16:creationId xmlns:a16="http://schemas.microsoft.com/office/drawing/2014/main" id="{5C657586-8C26-7645-A308-A162DA1C735B}"/>
              </a:ext>
            </a:extLst>
          </p:cNvPr>
          <p:cNvSpPr txBox="1">
            <a:spLocks noChangeArrowheads="1"/>
          </p:cNvSpPr>
          <p:nvPr/>
        </p:nvSpPr>
        <p:spPr bwMode="auto">
          <a:xfrm>
            <a:off x="374662" y="2181018"/>
            <a:ext cx="4209864" cy="26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 = socket(AF_INET, SOCK_STREAM)</a:t>
            </a:r>
          </a:p>
        </p:txBody>
      </p:sp>
      <p:sp>
        <p:nvSpPr>
          <p:cNvPr id="75" name="Text Box 5">
            <a:extLst>
              <a:ext uri="{FF2B5EF4-FFF2-40B4-BE49-F238E27FC236}">
                <a16:creationId xmlns:a16="http://schemas.microsoft.com/office/drawing/2014/main" id="{1D57F3DF-BFA3-284D-8B9A-ADD3873D3BB3}"/>
              </a:ext>
            </a:extLst>
          </p:cNvPr>
          <p:cNvSpPr txBox="1">
            <a:spLocks noChangeArrowheads="1"/>
          </p:cNvSpPr>
          <p:nvPr/>
        </p:nvSpPr>
        <p:spPr bwMode="auto">
          <a:xfrm>
            <a:off x="7821898" y="1651172"/>
            <a:ext cx="446147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serverSocket.bind((‘’,serverPort))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serverSocket.listen(1)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connectionSocket, addr = serverSocket.accept()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7" name="Text Box 13">
            <a:extLst>
              <a:ext uri="{FF2B5EF4-FFF2-40B4-BE49-F238E27FC236}">
                <a16:creationId xmlns:a16="http://schemas.microsoft.com/office/drawing/2014/main" id="{85BB3488-0F19-2446-9F3D-0FF3F2E5F4DB}"/>
              </a:ext>
            </a:extLst>
          </p:cNvPr>
          <p:cNvSpPr txBox="1">
            <a:spLocks noChangeArrowheads="1"/>
          </p:cNvSpPr>
          <p:nvPr/>
        </p:nvSpPr>
        <p:spPr bwMode="auto">
          <a:xfrm>
            <a:off x="276543" y="2694832"/>
            <a:ext cx="4433244"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clientSocket.connect((serverName,serverPort))</a:t>
            </a:r>
          </a:p>
        </p:txBody>
      </p:sp>
      <p:sp>
        <p:nvSpPr>
          <p:cNvPr id="76" name="Slide Number Placeholder 2">
            <a:extLst>
              <a:ext uri="{FF2B5EF4-FFF2-40B4-BE49-F238E27FC236}">
                <a16:creationId xmlns:a16="http://schemas.microsoft.com/office/drawing/2014/main" id="{86E89225-4B9A-C747-8672-752709ED810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25</a:t>
            </a:fld>
            <a:endParaRPr lang="en-US" dirty="0"/>
          </a:p>
        </p:txBody>
      </p:sp>
      <p:sp>
        <p:nvSpPr>
          <p:cNvPr id="3" name="TextBox 2">
            <a:extLst>
              <a:ext uri="{FF2B5EF4-FFF2-40B4-BE49-F238E27FC236}">
                <a16:creationId xmlns:a16="http://schemas.microsoft.com/office/drawing/2014/main" id="{2B3CF642-ED4E-661E-7D36-42135290C0C2}"/>
              </a:ext>
            </a:extLst>
          </p:cNvPr>
          <p:cNvSpPr txBox="1"/>
          <p:nvPr/>
        </p:nvSpPr>
        <p:spPr>
          <a:xfrm>
            <a:off x="327014" y="5846192"/>
            <a:ext cx="6157391"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l">
              <a:buFont typeface="+mj-lt"/>
              <a:buAutoNum type="arabicPeriod"/>
            </a:pPr>
            <a:r>
              <a:rPr lang="en-GB" b="0" i="0" dirty="0">
                <a:effectLst/>
                <a:latin typeface="__fkGroteskNeue_598ab8"/>
              </a:rPr>
              <a:t> It allows both parties to </a:t>
            </a:r>
            <a:r>
              <a:rPr lang="en-US" altLang="zh-CN" b="0" i="0" dirty="0">
                <a:effectLst/>
                <a:latin typeface="__fkGroteskNeue_598ab8"/>
              </a:rPr>
              <a:t>s</a:t>
            </a:r>
            <a:r>
              <a:rPr lang="en-GB" b="0" i="0" dirty="0" err="1">
                <a:effectLst/>
                <a:latin typeface="__fkGroteskNeue_598ab8"/>
              </a:rPr>
              <a:t>ynchronize</a:t>
            </a:r>
            <a:r>
              <a:rPr lang="en-GB" b="0" i="0" dirty="0">
                <a:effectLst/>
                <a:latin typeface="__fkGroteskNeue_598ab8"/>
              </a:rPr>
              <a:t> their sequence numbers</a:t>
            </a:r>
          </a:p>
          <a:p>
            <a:pPr algn="l">
              <a:buFont typeface="+mj-lt"/>
              <a:buAutoNum type="arabicPeriod"/>
            </a:pPr>
            <a:r>
              <a:rPr lang="en-GB" b="0" i="0" dirty="0">
                <a:effectLst/>
                <a:latin typeface="__fkGroteskNeue_598ab8"/>
              </a:rPr>
              <a:t> Confirm that both sides are ready for data transfer</a:t>
            </a:r>
          </a:p>
          <a:p>
            <a:pPr algn="l">
              <a:buFont typeface="+mj-lt"/>
              <a:buAutoNum type="arabicPeriod"/>
            </a:pPr>
            <a:r>
              <a:rPr lang="en-GB" b="0" i="0" dirty="0">
                <a:effectLst/>
                <a:latin typeface="__fkGroteskNeue_598ab8"/>
              </a:rPr>
              <a:t> Agree on initial parameters for the connection</a:t>
            </a:r>
          </a:p>
        </p:txBody>
      </p:sp>
      <p:sp>
        <p:nvSpPr>
          <p:cNvPr id="4" name="TextBox 3">
            <a:extLst>
              <a:ext uri="{FF2B5EF4-FFF2-40B4-BE49-F238E27FC236}">
                <a16:creationId xmlns:a16="http://schemas.microsoft.com/office/drawing/2014/main" id="{2FAB5ACC-2EB4-D9C1-A3E6-69182A6E4BE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0423316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 human 3-way handshake protocol</a:t>
            </a:r>
            <a:endParaRPr lang="en-US" sz="4400" b="0" dirty="0"/>
          </a:p>
        </p:txBody>
      </p:sp>
      <p:pic>
        <p:nvPicPr>
          <p:cNvPr id="4" name="Picture 3" descr="A pile of snow&#10;&#10;Description automatically generated">
            <a:extLst>
              <a:ext uri="{FF2B5EF4-FFF2-40B4-BE49-F238E27FC236}">
                <a16:creationId xmlns:a16="http://schemas.microsoft.com/office/drawing/2014/main" id="{E63D2048-06F6-874E-A18A-05CFDA61C6A2}"/>
              </a:ext>
            </a:extLst>
          </p:cNvPr>
          <p:cNvPicPr>
            <a:picLocks noChangeAspect="1"/>
          </p:cNvPicPr>
          <p:nvPr/>
        </p:nvPicPr>
        <p:blipFill>
          <a:blip r:embed="rId3"/>
          <a:stretch>
            <a:fillRect/>
          </a:stretch>
        </p:blipFill>
        <p:spPr>
          <a:xfrm>
            <a:off x="1750251" y="1530219"/>
            <a:ext cx="8358252" cy="5472528"/>
          </a:xfrm>
          <a:prstGeom prst="rect">
            <a:avLst/>
          </a:prstGeom>
        </p:spPr>
      </p:pic>
      <p:grpSp>
        <p:nvGrpSpPr>
          <p:cNvPr id="9" name="Group 8">
            <a:extLst>
              <a:ext uri="{FF2B5EF4-FFF2-40B4-BE49-F238E27FC236}">
                <a16:creationId xmlns:a16="http://schemas.microsoft.com/office/drawing/2014/main" id="{3F1282CE-CF66-EE4E-B4A8-587BD1E81F39}"/>
              </a:ext>
            </a:extLst>
          </p:cNvPr>
          <p:cNvGrpSpPr/>
          <p:nvPr/>
        </p:nvGrpSpPr>
        <p:grpSpPr>
          <a:xfrm>
            <a:off x="6538586" y="2065751"/>
            <a:ext cx="1730667" cy="612648"/>
            <a:chOff x="6538586" y="2065751"/>
            <a:chExt cx="1730667" cy="612648"/>
          </a:xfrm>
        </p:grpSpPr>
        <p:sp>
          <p:nvSpPr>
            <p:cNvPr id="5" name="Rounded Rectangular Callout 4">
              <a:extLst>
                <a:ext uri="{FF2B5EF4-FFF2-40B4-BE49-F238E27FC236}">
                  <a16:creationId xmlns:a16="http://schemas.microsoft.com/office/drawing/2014/main" id="{3CAF74F1-7DAE-DA49-A56B-F6F58EAC0B3D}"/>
                </a:ext>
              </a:extLst>
            </p:cNvPr>
            <p:cNvSpPr/>
            <p:nvPr/>
          </p:nvSpPr>
          <p:spPr>
            <a:xfrm>
              <a:off x="6551111" y="2065751"/>
              <a:ext cx="1672748" cy="612648"/>
            </a:xfrm>
            <a:prstGeom prst="wedgeRoundRectCallout">
              <a:avLst>
                <a:gd name="adj1" fmla="val 54830"/>
                <a:gd name="adj2" fmla="val 42931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1EBBA823-6C58-6A44-A2FF-F652E9B2671F}"/>
                </a:ext>
              </a:extLst>
            </p:cNvPr>
            <p:cNvSpPr txBox="1"/>
            <p:nvPr/>
          </p:nvSpPr>
          <p:spPr>
            <a:xfrm>
              <a:off x="6538586" y="2153433"/>
              <a:ext cx="17306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 On belay?</a:t>
              </a:r>
            </a:p>
          </p:txBody>
        </p:sp>
      </p:grpSp>
      <p:sp>
        <p:nvSpPr>
          <p:cNvPr id="7" name="Rectangle 6">
            <a:extLst>
              <a:ext uri="{FF2B5EF4-FFF2-40B4-BE49-F238E27FC236}">
                <a16:creationId xmlns:a16="http://schemas.microsoft.com/office/drawing/2014/main" id="{CB827F8F-A1CF-B74C-ACC4-ECEAAE61D0B0}"/>
              </a:ext>
            </a:extLst>
          </p:cNvPr>
          <p:cNvSpPr/>
          <p:nvPr/>
        </p:nvSpPr>
        <p:spPr>
          <a:xfrm>
            <a:off x="1640908" y="5812076"/>
            <a:ext cx="10459233" cy="127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0" name="Group 9">
            <a:extLst>
              <a:ext uri="{FF2B5EF4-FFF2-40B4-BE49-F238E27FC236}">
                <a16:creationId xmlns:a16="http://schemas.microsoft.com/office/drawing/2014/main" id="{305210F9-A841-2C44-B9F0-E355CF305198}"/>
              </a:ext>
            </a:extLst>
          </p:cNvPr>
          <p:cNvGrpSpPr/>
          <p:nvPr/>
        </p:nvGrpSpPr>
        <p:grpSpPr>
          <a:xfrm>
            <a:off x="5814165" y="3280776"/>
            <a:ext cx="1672748" cy="612648"/>
            <a:chOff x="5814165" y="3280776"/>
            <a:chExt cx="1672748" cy="612648"/>
          </a:xfrm>
        </p:grpSpPr>
        <p:sp>
          <p:nvSpPr>
            <p:cNvPr id="78" name="Rounded Rectangular Callout 77">
              <a:extLst>
                <a:ext uri="{FF2B5EF4-FFF2-40B4-BE49-F238E27FC236}">
                  <a16:creationId xmlns:a16="http://schemas.microsoft.com/office/drawing/2014/main" id="{C4B444F3-2C14-474E-8B61-1E282DE03385}"/>
                </a:ext>
              </a:extLst>
            </p:cNvPr>
            <p:cNvSpPr/>
            <p:nvPr/>
          </p:nvSpPr>
          <p:spPr>
            <a:xfrm>
              <a:off x="5814165" y="3280776"/>
              <a:ext cx="1672748" cy="612648"/>
            </a:xfrm>
            <a:prstGeom prst="wedgeRoundRectCallout">
              <a:avLst>
                <a:gd name="adj1" fmla="val -120395"/>
                <a:gd name="adj2" fmla="val -12067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9" name="TextBox 78">
              <a:extLst>
                <a:ext uri="{FF2B5EF4-FFF2-40B4-BE49-F238E27FC236}">
                  <a16:creationId xmlns:a16="http://schemas.microsoft.com/office/drawing/2014/main" id="{7B59616D-98BC-2340-969B-E8EFA3D4DA5A}"/>
                </a:ext>
              </a:extLst>
            </p:cNvPr>
            <p:cNvSpPr txBox="1"/>
            <p:nvPr/>
          </p:nvSpPr>
          <p:spPr>
            <a:xfrm>
              <a:off x="5826690" y="3332968"/>
              <a:ext cx="162807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2. Belay on.</a:t>
              </a:r>
            </a:p>
          </p:txBody>
        </p:sp>
      </p:grpSp>
      <p:grpSp>
        <p:nvGrpSpPr>
          <p:cNvPr id="11" name="Group 10">
            <a:extLst>
              <a:ext uri="{FF2B5EF4-FFF2-40B4-BE49-F238E27FC236}">
                <a16:creationId xmlns:a16="http://schemas.microsoft.com/office/drawing/2014/main" id="{E943AF12-B0EB-4F44-91E7-681492934EEA}"/>
              </a:ext>
            </a:extLst>
          </p:cNvPr>
          <p:cNvGrpSpPr/>
          <p:nvPr/>
        </p:nvGrpSpPr>
        <p:grpSpPr>
          <a:xfrm>
            <a:off x="8321457" y="3646119"/>
            <a:ext cx="1695712" cy="612648"/>
            <a:chOff x="8321457" y="3646119"/>
            <a:chExt cx="1695712" cy="612648"/>
          </a:xfrm>
        </p:grpSpPr>
        <p:sp>
          <p:nvSpPr>
            <p:cNvPr id="80" name="Rounded Rectangular Callout 79">
              <a:extLst>
                <a:ext uri="{FF2B5EF4-FFF2-40B4-BE49-F238E27FC236}">
                  <a16:creationId xmlns:a16="http://schemas.microsoft.com/office/drawing/2014/main" id="{8B23EB90-C1E0-D44A-8B27-62175510872C}"/>
                </a:ext>
              </a:extLst>
            </p:cNvPr>
            <p:cNvSpPr/>
            <p:nvPr/>
          </p:nvSpPr>
          <p:spPr>
            <a:xfrm>
              <a:off x="8344421" y="3646119"/>
              <a:ext cx="1672748" cy="612648"/>
            </a:xfrm>
            <a:prstGeom prst="wedgeRoundRectCallout">
              <a:avLst>
                <a:gd name="adj1" fmla="val -44764"/>
                <a:gd name="adj2" fmla="val 16965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1" name="TextBox 80">
              <a:extLst>
                <a:ext uri="{FF2B5EF4-FFF2-40B4-BE49-F238E27FC236}">
                  <a16:creationId xmlns:a16="http://schemas.microsoft.com/office/drawing/2014/main" id="{35F183B7-733D-694A-B964-309D0B0097B1}"/>
                </a:ext>
              </a:extLst>
            </p:cNvPr>
            <p:cNvSpPr txBox="1"/>
            <p:nvPr/>
          </p:nvSpPr>
          <p:spPr>
            <a:xfrm>
              <a:off x="8321457" y="3710836"/>
              <a:ext cx="16514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Climbing.</a:t>
              </a:r>
            </a:p>
          </p:txBody>
        </p:sp>
      </p:grpSp>
      <p:sp>
        <p:nvSpPr>
          <p:cNvPr id="14" name="Slide Number Placeholder 2">
            <a:extLst>
              <a:ext uri="{FF2B5EF4-FFF2-40B4-BE49-F238E27FC236}">
                <a16:creationId xmlns:a16="http://schemas.microsoft.com/office/drawing/2014/main" id="{41298F7A-0643-9F47-8207-6B139EFB88B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26</a:t>
            </a:fld>
            <a:endParaRPr lang="en-US" dirty="0"/>
          </a:p>
        </p:txBody>
      </p:sp>
    </p:spTree>
    <p:extLst>
      <p:ext uri="{BB962C8B-B14F-4D97-AF65-F5344CB8AC3E}">
        <p14:creationId xmlns:p14="http://schemas.microsoft.com/office/powerpoint/2010/main" val="5186418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Closing a TCP connection</a:t>
            </a:r>
            <a:endParaRPr lang="en-US" sz="4400" b="0" dirty="0"/>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798690" y="1441263"/>
            <a:ext cx="9698318" cy="41862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client, server each close their side of connection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 TCP segment with FIN bit = 1</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respond to received FIN with ACK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on receiving FIN, ACK can be combined with own FIN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simultaneous FIN exchanges can be handled</a:t>
            </a:r>
          </a:p>
        </p:txBody>
      </p:sp>
      <p:sp>
        <p:nvSpPr>
          <p:cNvPr id="4" name="Slide Number Placeholder 2">
            <a:extLst>
              <a:ext uri="{FF2B5EF4-FFF2-40B4-BE49-F238E27FC236}">
                <a16:creationId xmlns:a16="http://schemas.microsoft.com/office/drawing/2014/main" id="{E5549B3B-271C-C14B-9302-4D2CE7B4105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27</a:t>
            </a:fld>
            <a:endParaRPr lang="en-US" dirty="0"/>
          </a:p>
        </p:txBody>
      </p:sp>
    </p:spTree>
    <p:extLst>
      <p:ext uri="{BB962C8B-B14F-4D97-AF65-F5344CB8AC3E}">
        <p14:creationId xmlns:p14="http://schemas.microsoft.com/office/powerpoint/2010/main" val="265767193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overview  </a:t>
            </a:r>
            <a:r>
              <a:rPr lang="en-US" sz="3200" b="0" dirty="0"/>
              <a:t>RFCs: 793,1122, 2018, 5681, 7323</a:t>
            </a:r>
            <a:endParaRPr lang="en-US" sz="4400" b="0" dirty="0"/>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cumulative ACKs</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pipelining:</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TCP congestion and flow control set window size</a:t>
            </a:r>
            <a:endParaRPr kumimoji="0" lang="en-US" altLang="en-US" sz="2800" b="0" i="1"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60" y="1322613"/>
            <a:ext cx="53829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bi-directional data flow in same connection</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MSS: maximum segment size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2">
            <a:extLst>
              <a:ext uri="{FF2B5EF4-FFF2-40B4-BE49-F238E27FC236}">
                <a16:creationId xmlns:a16="http://schemas.microsoft.com/office/drawing/2014/main" id="{D9F10C56-26D5-5C45-B097-EE8A4653997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
        <p:nvSpPr>
          <p:cNvPr id="3" name="TextBox 2">
            <a:extLst>
              <a:ext uri="{FF2B5EF4-FFF2-40B4-BE49-F238E27FC236}">
                <a16:creationId xmlns:a16="http://schemas.microsoft.com/office/drawing/2014/main" id="{22849384-0E6C-B625-1990-AA14B510980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dest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Urg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4" name="Slide Number Placeholder 2">
            <a:extLst>
              <a:ext uri="{FF2B5EF4-FFF2-40B4-BE49-F238E27FC236}">
                <a16:creationId xmlns:a16="http://schemas.microsoft.com/office/drawing/2014/main" id="{A3EE5CD7-E8F0-2F4B-B766-7EC8F235C30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ACKed</a:t>
            </a: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9" name="Slide Number Placeholder 2">
            <a:extLst>
              <a:ext uri="{FF2B5EF4-FFF2-40B4-BE49-F238E27FC236}">
                <a16:creationId xmlns:a16="http://schemas.microsoft.com/office/drawing/2014/main" id="{471D7C94-F1DF-F240-884F-FBFDCBF8355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
        <p:nvSpPr>
          <p:cNvPr id="3" name="TextBox 2">
            <a:extLst>
              <a:ext uri="{FF2B5EF4-FFF2-40B4-BE49-F238E27FC236}">
                <a16:creationId xmlns:a16="http://schemas.microsoft.com/office/drawing/2014/main" id="{37608E04-5B27-592E-F106-A6F9D4EF54ED}"/>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measured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p>
        </p:txBody>
      </p:sp>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*SampleRTT</a:t>
            </a: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TimeoutInterval = EstimatedRTT + 4*DevRTT</a:t>
              </a: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TextBox 1">
            <a:extLst>
              <a:ext uri="{FF2B5EF4-FFF2-40B4-BE49-F238E27FC236}">
                <a16:creationId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*|SampleRTT-EstimatedRTT|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SampleRTT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13923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unACKed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ACKed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2">
            <a:extLst>
              <a:ext uri="{FF2B5EF4-FFF2-40B4-BE49-F238E27FC236}">
                <a16:creationId xmlns:a16="http://schemas.microsoft.com/office/drawing/2014/main" id="{F7A5BD9A-E49F-7E4D-A1AC-729448A7B15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
        <p:nvSpPr>
          <p:cNvPr id="3" name="TextBox 2">
            <a:extLst>
              <a:ext uri="{FF2B5EF4-FFF2-40B4-BE49-F238E27FC236}">
                <a16:creationId xmlns:a16="http://schemas.microsoft.com/office/drawing/2014/main" id="{C022708D-4D7F-0680-9D0B-65B1BB5F0F0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10050</TotalTime>
  <Words>4934</Words>
  <Application>Microsoft Office PowerPoint</Application>
  <PresentationFormat>Widescreen</PresentationFormat>
  <Paragraphs>653</Paragraphs>
  <Slides>27</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__fkGroteskNeue_598ab8</vt:lpstr>
      <vt:lpstr>Courier</vt:lpstr>
      <vt:lpstr>Courier Std</vt:lpstr>
      <vt:lpstr>Arial</vt:lpstr>
      <vt:lpstr>Arial Narrow</vt:lpstr>
      <vt:lpstr>Calibri</vt:lpstr>
      <vt:lpstr>Courier New</vt:lpstr>
      <vt:lpstr>Tahoma</vt:lpstr>
      <vt:lpstr>Times New Roman</vt:lpstr>
      <vt:lpstr>Wingdings</vt:lpstr>
      <vt:lpstr>Office Theme</vt:lpstr>
      <vt:lpstr>PowerPoint Presentation</vt:lpstr>
      <vt:lpstr>Chapter 3: roadmap</vt:lpstr>
      <vt:lpstr>TCP: overview  RFCs: 793,1122, 2018, 5681, 7323</vt:lpstr>
      <vt:lpstr>TCP segment structure</vt:lpstr>
      <vt:lpstr>TCP sequence numbers, ACKs</vt:lpstr>
      <vt:lpstr>TCP round trip time, timeout</vt:lpstr>
      <vt:lpstr>TCP round trip time, timeout</vt:lpstr>
      <vt:lpstr>TCP round trip time, timeout</vt:lpstr>
      <vt:lpstr>TCP Sender (simplified)</vt:lpstr>
      <vt:lpstr>TCP Receiver: ACK generation [RFC 5681]</vt:lpstr>
      <vt:lpstr>TCP sequence numbers, ACKs</vt:lpstr>
      <vt:lpstr>TCP sequence numbers, ACKs</vt:lpstr>
      <vt:lpstr>TCP: retransmission scenarios</vt:lpstr>
      <vt:lpstr>TCP: retransmission scenarios</vt:lpstr>
      <vt:lpstr>TCP sequence numbers, ACKs</vt:lpstr>
      <vt:lpstr>Chapter 3: roadmap</vt:lpstr>
      <vt:lpstr>TCP flow control</vt:lpstr>
      <vt:lpstr>TCP flow control</vt:lpstr>
      <vt:lpstr>TCP flow control</vt:lpstr>
      <vt:lpstr>TCP flow control</vt:lpstr>
      <vt:lpstr>TCP flow control</vt:lpstr>
      <vt:lpstr>TCP flow control</vt:lpstr>
      <vt:lpstr>TCP connection management</vt:lpstr>
      <vt:lpstr>Agreeing to establish a connection</vt:lpstr>
      <vt:lpstr>TCP 3-way handshake</vt:lpstr>
      <vt:lpstr>A human 3-way handshake protocol</vt:lpstr>
      <vt:lpstr>Closing a TCP connection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422</cp:revision>
  <dcterms:created xsi:type="dcterms:W3CDTF">2020-01-18T07:24:59Z</dcterms:created>
  <dcterms:modified xsi:type="dcterms:W3CDTF">2024-10-28T21:43:10Z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Theme:5</vt:lpwstr>
  </property>
  <property fmtid="{D5CDD505-2E9C-101B-9397-08002B2CF9AE}" pid="3" name="ClassificationContentMarkingHeaderText">
    <vt:lpwstr>Begränsad delning</vt:lpwstr>
  </property>
</Properties>
</file>