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1244" r:id="rId2"/>
    <p:sldId id="1044" r:id="rId3"/>
    <p:sldId id="1106" r:id="rId4"/>
    <p:sldId id="1107" r:id="rId5"/>
    <p:sldId id="1246" r:id="rId6"/>
    <p:sldId id="1249" r:id="rId7"/>
    <p:sldId id="1250" r:id="rId8"/>
    <p:sldId id="1251" r:id="rId9"/>
    <p:sldId id="960" r:id="rId10"/>
    <p:sldId id="1054" r:id="rId11"/>
    <p:sldId id="1204" r:id="rId12"/>
    <p:sldId id="1073" r:id="rId13"/>
    <p:sldId id="1074" r:id="rId14"/>
    <p:sldId id="1205" r:id="rId15"/>
    <p:sldId id="1239" r:id="rId16"/>
    <p:sldId id="1241" r:id="rId17"/>
    <p:sldId id="1240" r:id="rId18"/>
    <p:sldId id="1242" r:id="rId19"/>
    <p:sldId id="1252" r:id="rId20"/>
    <p:sldId id="1253" r:id="rId21"/>
    <p:sldId id="1254" r:id="rId22"/>
    <p:sldId id="1255" r:id="rId23"/>
    <p:sldId id="1256" r:id="rId24"/>
    <p:sldId id="1257" r:id="rId25"/>
    <p:sldId id="1258" r:id="rId26"/>
    <p:sldId id="1259" r:id="rId27"/>
    <p:sldId id="1260" r:id="rId28"/>
    <p:sldId id="1261" r:id="rId29"/>
    <p:sldId id="1263" r:id="rId30"/>
    <p:sldId id="1262" r:id="rId31"/>
    <p:sldId id="1100" r:id="rId32"/>
    <p:sldId id="1102" r:id="rId33"/>
    <p:sldId id="1101" r:id="rId34"/>
    <p:sldId id="1264" r:id="rId35"/>
    <p:sldId id="126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9252"/>
    <p:restoredTop sz="86013" autoAdjust="0"/>
  </p:normalViewPr>
  <p:slideViewPr>
    <p:cSldViewPr snapToGrid="0" snapToObjects="1">
      <p:cViewPr varScale="1">
        <p:scale>
          <a:sx n="71" d="100"/>
          <a:sy n="71" d="100"/>
        </p:scale>
        <p:origin x="480" y="43"/>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3425582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2574394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933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500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027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TCP uses sequence numbers to keep track of the bytes sent in a data stream. Each byte of data is assigned a unique sequence number.</a:t>
            </a:r>
          </a:p>
          <a:p>
            <a:endParaRPr lang="en-GB" dirty="0"/>
          </a:p>
          <a:p>
            <a:r>
              <a:rPr lang="en-GB" dirty="0"/>
              <a:t>## Given Information</a:t>
            </a:r>
          </a:p>
          <a:p>
            <a:endParaRPr lang="en-GB" dirty="0"/>
          </a:p>
          <a:p>
            <a:r>
              <a:rPr lang="en-GB" dirty="0"/>
              <a:t>- Initial sequence number: 0</a:t>
            </a:r>
          </a:p>
          <a:p>
            <a:r>
              <a:rPr lang="en-GB" dirty="0"/>
              <a:t>- Each segment contains 100 bytes</a:t>
            </a:r>
          </a:p>
          <a:p>
            <a:r>
              <a:rPr lang="en-GB" dirty="0"/>
              <a:t>- Segments are sent at t = 1, 2, 3, 4, 5, 6, 7, 8</a:t>
            </a:r>
          </a:p>
          <a:p>
            <a:endParaRPr lang="en-GB" dirty="0"/>
          </a:p>
          <a:p>
            <a:r>
              <a:rPr lang="en-GB" dirty="0"/>
              <a:t>## Calculating the Sequence Number</a:t>
            </a:r>
          </a:p>
          <a:p>
            <a:endParaRPr lang="en-GB" dirty="0"/>
          </a:p>
          <a:p>
            <a:r>
              <a:rPr lang="en-GB" dirty="0"/>
              <a:t>To find the sequence number of the segment sent at t=2, we need to consider the following:</a:t>
            </a:r>
          </a:p>
          <a:p>
            <a:endParaRPr lang="en-GB" dirty="0"/>
          </a:p>
          <a:p>
            <a:r>
              <a:rPr lang="en-GB" dirty="0"/>
              <a:t>1. The initial sequence number is 0 for the first segment (t=1).</a:t>
            </a:r>
          </a:p>
          <a:p>
            <a:r>
              <a:rPr lang="en-GB" dirty="0"/>
              <a:t>2. Each segment contains 100 bytes.</a:t>
            </a:r>
          </a:p>
          <a:p>
            <a:r>
              <a:rPr lang="en-GB" dirty="0"/>
              <a:t>3. The sequence number for each subsequent segment increases by the number of bytes in the previous segment.</a:t>
            </a:r>
          </a:p>
          <a:p>
            <a:endParaRPr lang="en-GB" dirty="0"/>
          </a:p>
          <a:p>
            <a:r>
              <a:rPr lang="en-GB" dirty="0"/>
              <a:t>Therefore:</a:t>
            </a:r>
          </a:p>
          <a:p>
            <a:endParaRPr lang="en-GB" dirty="0"/>
          </a:p>
          <a:p>
            <a:r>
              <a:rPr lang="en-GB" dirty="0"/>
              <a:t>- Segment at t=1: Sequence number = 0</a:t>
            </a:r>
          </a:p>
          <a:p>
            <a:r>
              <a:rPr lang="en-GB" dirty="0"/>
              <a:t>- Segment at t=2: Sequence number = 0 + 100 = 100</a:t>
            </a:r>
          </a:p>
          <a:p>
            <a:endParaRPr lang="en-GB" dirty="0"/>
          </a:p>
          <a:p>
            <a:r>
              <a:rPr lang="en-GB" dirty="0"/>
              <a:t>## Explanation</a:t>
            </a:r>
          </a:p>
          <a:p>
            <a:endParaRPr lang="en-GB" dirty="0"/>
          </a:p>
          <a:p>
            <a:r>
              <a:rPr lang="en-GB" dirty="0"/>
              <a:t>The sequence number for the segment sent at t=2 is 100. This is because:</a:t>
            </a:r>
          </a:p>
          <a:p>
            <a:endParaRPr lang="en-GB" dirty="0"/>
          </a:p>
          <a:p>
            <a:r>
              <a:rPr lang="en-GB" dirty="0"/>
              <a:t>1. The first segment (t=1) starts with sequence number 0.</a:t>
            </a:r>
          </a:p>
          <a:p>
            <a:r>
              <a:rPr lang="en-GB" dirty="0"/>
              <a:t>2. Each segment contains 100 bytes of data.</a:t>
            </a:r>
          </a:p>
          <a:p>
            <a:r>
              <a:rPr lang="en-GB" dirty="0"/>
              <a:t>3. The second segment (t=2) will have a sequence number that is the sum of the initial sequence number (0) and the number of bytes in the first segment (100).</a:t>
            </a:r>
          </a:p>
          <a:p>
            <a:endParaRPr lang="en-GB" dirty="0"/>
          </a:p>
          <a:p>
            <a:r>
              <a:rPr lang="en-GB" dirty="0"/>
              <a:t>This pattern would continue for subsequent segments:</a:t>
            </a:r>
          </a:p>
          <a:p>
            <a:endParaRPr lang="en-GB" dirty="0"/>
          </a:p>
          <a:p>
            <a:r>
              <a:rPr lang="en-GB" dirty="0"/>
              <a:t>- Segment at t=3: Sequence number = 100 + 100 = 200</a:t>
            </a:r>
          </a:p>
          <a:p>
            <a:r>
              <a:rPr lang="en-GB" dirty="0"/>
              <a:t>- Segment at t=4: Sequence number = 200 + 100 = 300</a:t>
            </a:r>
          </a:p>
          <a:p>
            <a:endParaRPr lang="en-GB" dirty="0"/>
          </a:p>
          <a:p>
            <a:r>
              <a:rPr lang="en-GB" dirty="0"/>
              <a:t>And so on.</a:t>
            </a:r>
          </a:p>
          <a:p>
            <a:endParaRPr lang="en-GB" dirty="0"/>
          </a:p>
          <a:p>
            <a:r>
              <a:rPr lang="en-GB" dirty="0"/>
              <a:t>It's important to note that the lost segment at t=4 and the lost ACK at t=7 do not affect the sequence numbers of the segments being sent. They would, however, impact the retransmission and acknowledgment process in a real TCP connection.</a:t>
            </a:r>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dirty="0"/>
          </a:p>
        </p:txBody>
      </p:sp>
    </p:spTree>
    <p:extLst>
      <p:ext uri="{BB962C8B-B14F-4D97-AF65-F5344CB8AC3E}">
        <p14:creationId xmlns:p14="http://schemas.microsoft.com/office/powerpoint/2010/main" val="2433627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Understanding the Scenario</a:t>
            </a:r>
          </a:p>
          <a:p>
            <a:endParaRPr lang="en-GB" dirty="0"/>
          </a:p>
          <a:p>
            <a:r>
              <a:rPr lang="en-GB" dirty="0"/>
              <a:t>- The initial sequence number is 0.</a:t>
            </a:r>
          </a:p>
          <a:p>
            <a:r>
              <a:rPr lang="en-GB" dirty="0"/>
              <a:t>- 8 TCP segments are sent at t = 1, 2, 3, 4, 5, 6, 7, 8.</a:t>
            </a:r>
          </a:p>
          <a:p>
            <a:r>
              <a:rPr lang="en-GB" dirty="0"/>
              <a:t>- Each segment contains 100 bytes.</a:t>
            </a:r>
          </a:p>
          <a:p>
            <a:r>
              <a:rPr lang="en-GB" dirty="0"/>
              <a:t>- The delay between sender and receiver is 5 time units.</a:t>
            </a:r>
          </a:p>
          <a:p>
            <a:r>
              <a:rPr lang="en-GB" dirty="0"/>
              <a:t>- The segment sent at t=4 is lost.</a:t>
            </a:r>
          </a:p>
          <a:p>
            <a:r>
              <a:rPr lang="en-GB" dirty="0"/>
              <a:t>- We need to determine the ACK value sent by the receiver at t = 6.</a:t>
            </a:r>
          </a:p>
          <a:p>
            <a:endParaRPr lang="en-GB" dirty="0"/>
          </a:p>
          <a:p>
            <a:r>
              <a:rPr lang="en-GB" dirty="0"/>
              <a:t>## Calculating the ACK Value</a:t>
            </a:r>
          </a:p>
          <a:p>
            <a:endParaRPr lang="en-GB" dirty="0"/>
          </a:p>
          <a:p>
            <a:r>
              <a:rPr lang="en-GB" dirty="0"/>
              <a:t>1. **Segments Received**: At t = 6, only the first segment (sent at t = 1) has arrived at the receiver due to the 5-unit delay.</a:t>
            </a:r>
          </a:p>
          <a:p>
            <a:endParaRPr lang="en-GB" dirty="0"/>
          </a:p>
          <a:p>
            <a:r>
              <a:rPr lang="en-GB" dirty="0"/>
              <a:t>2. **Bytes Received**: The first segment contains 100 bytes.</a:t>
            </a:r>
          </a:p>
          <a:p>
            <a:endParaRPr lang="en-GB" dirty="0"/>
          </a:p>
          <a:p>
            <a:r>
              <a:rPr lang="en-GB" dirty="0"/>
              <a:t>3. **ACK Mechanism**: TCP uses cumulative ACKs, which means it acknowledges all bytes up to the last contiguously received byte.</a:t>
            </a:r>
          </a:p>
          <a:p>
            <a:endParaRPr lang="en-GB" dirty="0"/>
          </a:p>
          <a:p>
            <a:r>
              <a:rPr lang="en-GB" dirty="0"/>
              <a:t>4. **ACK Value Calculation**: </a:t>
            </a:r>
          </a:p>
          <a:p>
            <a:r>
              <a:rPr lang="en-GB" dirty="0"/>
              <a:t>   - Initial sequence number: 0</a:t>
            </a:r>
          </a:p>
          <a:p>
            <a:r>
              <a:rPr lang="en-GB" dirty="0"/>
              <a:t>   - Bytes successfully received: 100</a:t>
            </a:r>
          </a:p>
          <a:p>
            <a:r>
              <a:rPr lang="en-GB" dirty="0"/>
              <a:t>   - Next expected byte: 0 + 100 = 100</a:t>
            </a:r>
          </a:p>
          <a:p>
            <a:endParaRPr lang="en-GB" dirty="0"/>
          </a:p>
          <a:p>
            <a:r>
              <a:rPr lang="en-GB" dirty="0"/>
              <a:t>Therefore, the ACK value carried in the receiver-to-sender ACK sent at t = 6 is 100.</a:t>
            </a:r>
          </a:p>
          <a:p>
            <a:endParaRPr lang="en-GB" dirty="0"/>
          </a:p>
          <a:p>
            <a:r>
              <a:rPr lang="en-GB" dirty="0"/>
              <a:t>## Explanation</a:t>
            </a:r>
          </a:p>
          <a:p>
            <a:endParaRPr lang="en-GB" dirty="0"/>
          </a:p>
          <a:p>
            <a:r>
              <a:rPr lang="en-GB" dirty="0"/>
              <a:t>The ACK value of 100 indicates that the receiver has successfully received all bytes up to, but not including, byte 100. It's essentially saying, "I've received everything up to byte 99, and I'm now expecting byte 100."</a:t>
            </a:r>
          </a:p>
          <a:p>
            <a:endParaRPr lang="en-GB" dirty="0"/>
          </a:p>
          <a:p>
            <a:r>
              <a:rPr lang="en-GB" dirty="0"/>
              <a:t>This ACK value makes sense because:</a:t>
            </a:r>
          </a:p>
          <a:p>
            <a:r>
              <a:rPr lang="en-GB" dirty="0"/>
              <a:t>1. Only one segment has been received (the one sent at t = 1).</a:t>
            </a:r>
          </a:p>
          <a:p>
            <a:r>
              <a:rPr lang="en-GB" dirty="0"/>
              <a:t>2. Each segment contains 100 bytes.</a:t>
            </a:r>
          </a:p>
          <a:p>
            <a:r>
              <a:rPr lang="en-GB" dirty="0"/>
              <a:t>3. The receiver is acknowledging the receipt of the first segment and indicating it's ready for the next byte.</a:t>
            </a:r>
          </a:p>
          <a:p>
            <a:endParaRPr lang="en-GB" dirty="0"/>
          </a:p>
          <a:p>
            <a:r>
              <a:rPr lang="en-GB" dirty="0"/>
              <a:t>It's important to note that even though more segments were sent by the sender, due to the network delay, only the first segment has reached the receiver at t = 6. The lost segment at t = 4 doesn't affect this initial ACK because it hasn't even reached the receiver yet.</a:t>
            </a:r>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dirty="0"/>
          </a:p>
        </p:txBody>
      </p:sp>
    </p:spTree>
    <p:extLst>
      <p:ext uri="{BB962C8B-B14F-4D97-AF65-F5344CB8AC3E}">
        <p14:creationId xmlns:p14="http://schemas.microsoft.com/office/powerpoint/2010/main" val="85594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TCP sequence and ACK numbers question, let's break down the scenario and </a:t>
            </a:r>
            <a:r>
              <a:rPr lang="en-GB" dirty="0" err="1"/>
              <a:t>analyze</a:t>
            </a:r>
            <a:r>
              <a:rPr lang="en-GB" dirty="0"/>
              <a:t> it step by step:</a:t>
            </a:r>
          </a:p>
          <a:p>
            <a:endParaRPr lang="en-GB" dirty="0"/>
          </a:p>
          <a:p>
            <a:r>
              <a:rPr lang="en-GB" dirty="0"/>
              <a:t>## Initial Conditions</a:t>
            </a:r>
          </a:p>
          <a:p>
            <a:r>
              <a:rPr lang="en-GB" dirty="0"/>
              <a:t>- The initial sequence number is 0.</a:t>
            </a:r>
          </a:p>
          <a:p>
            <a:r>
              <a:rPr lang="en-GB" dirty="0"/>
              <a:t>- Each TCP segment contains 100 bytes.</a:t>
            </a:r>
          </a:p>
          <a:p>
            <a:r>
              <a:rPr lang="en-GB" dirty="0"/>
              <a:t>- 8 TCP segments are sent at t = 1, 2, 3, 4, 5, 6, 7, 8.</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Analysis</a:t>
            </a:r>
          </a:p>
          <a:p>
            <a:endParaRPr lang="en-GB" dirty="0"/>
          </a:p>
          <a:p>
            <a:r>
              <a:rPr lang="en-GB" dirty="0"/>
              <a:t>### Segment Arrival</a:t>
            </a:r>
          </a:p>
          <a:p>
            <a:r>
              <a:rPr lang="en-GB" dirty="0"/>
              <a:t>The first segment arrives at the receiver at t = 6 due to the 5-unit delay. This means that by t = 8, the receiver has potentially received the segments sent at t = 1, 2, and 3.</a:t>
            </a:r>
          </a:p>
          <a:p>
            <a:endParaRPr lang="en-GB" dirty="0"/>
          </a:p>
          <a:p>
            <a:r>
              <a:rPr lang="en-GB" dirty="0"/>
              <a:t>### Sequence Numbers</a:t>
            </a:r>
          </a:p>
          <a:p>
            <a:r>
              <a:rPr lang="en-GB" dirty="0"/>
              <a:t>Given that each segment contains 100 bytes and the initial sequence number is 0, the sequence numbers for the first four segments would be:</a:t>
            </a:r>
          </a:p>
          <a:p>
            <a:r>
              <a:rPr lang="en-GB" dirty="0"/>
              <a:t>- Segment 1: 0-99</a:t>
            </a:r>
          </a:p>
          <a:p>
            <a:r>
              <a:rPr lang="en-GB" dirty="0"/>
              <a:t>- Segment 2: 100-199</a:t>
            </a:r>
          </a:p>
          <a:p>
            <a:r>
              <a:rPr lang="en-GB" dirty="0"/>
              <a:t>- Segment 3: 200-299</a:t>
            </a:r>
          </a:p>
          <a:p>
            <a:r>
              <a:rPr lang="en-GB" dirty="0"/>
              <a:t>- Segment 4: 300-399 (but this segment is lost)</a:t>
            </a:r>
          </a:p>
          <a:p>
            <a:endParaRPr lang="en-GB" dirty="0"/>
          </a:p>
          <a:p>
            <a:r>
              <a:rPr lang="en-GB" dirty="0"/>
              <a:t>### ACK </a:t>
            </a:r>
            <a:r>
              <a:rPr lang="en-GB" dirty="0" err="1"/>
              <a:t>Behavior</a:t>
            </a:r>
            <a:endParaRPr lang="en-GB" dirty="0"/>
          </a:p>
          <a:p>
            <a:r>
              <a:rPr lang="en-GB" dirty="0"/>
              <a:t>TCP uses cumulative ACKs, meaning it acknowledges all bytes up to the ACK number minus one. The receiver will send an ACK for the highest contiguous sequence number it has received.</a:t>
            </a:r>
          </a:p>
          <a:p>
            <a:endParaRPr lang="en-GB" dirty="0"/>
          </a:p>
          <a:p>
            <a:r>
              <a:rPr lang="en-GB" dirty="0"/>
              <a:t>## Solution</a:t>
            </a:r>
          </a:p>
          <a:p>
            <a:endParaRPr lang="en-GB" dirty="0"/>
          </a:p>
          <a:p>
            <a:r>
              <a:rPr lang="en-GB" dirty="0"/>
              <a:t>At t = 8, the receiver has successfully received segments 1, 2, and 3. However, segment 4 (sent at t=4) was lost. According to TCP's cumulative ACK principle, the receiver will acknowledge all data it has received contiguously.</a:t>
            </a:r>
          </a:p>
          <a:p>
            <a:endParaRPr lang="en-GB" dirty="0"/>
          </a:p>
          <a:p>
            <a:r>
              <a:rPr lang="en-GB" dirty="0"/>
              <a:t>Therefore, the ACK value carried in the receiver-to-sender ACK sent at t = 8 will be 300.</a:t>
            </a:r>
          </a:p>
          <a:p>
            <a:endParaRPr lang="en-GB" dirty="0"/>
          </a:p>
          <a:p>
            <a:r>
              <a:rPr lang="en-GB" dirty="0"/>
              <a:t>This ACK value of 300 indicates:</a:t>
            </a:r>
          </a:p>
          <a:p>
            <a:r>
              <a:rPr lang="en-GB" dirty="0"/>
              <a:t>1. The receiver has successfully received all bytes up to and including byte 299.</a:t>
            </a:r>
          </a:p>
          <a:p>
            <a:r>
              <a:rPr lang="en-GB" dirty="0"/>
              <a:t>2. The next byte the receiver expects is byte 300.</a:t>
            </a:r>
          </a:p>
          <a:p>
            <a:r>
              <a:rPr lang="en-GB" dirty="0"/>
              <a:t>3. This ACK implicitly acknowledges all previous segments (1, 2, and 3).</a:t>
            </a:r>
          </a:p>
          <a:p>
            <a:endParaRPr lang="en-GB" dirty="0"/>
          </a:p>
          <a:p>
            <a:r>
              <a:rPr lang="en-GB" dirty="0"/>
              <a:t>By sending this ACK, the receiver is telling the sender: "I have received everything up to byte 299. Please send me the next byte, which should be 300."</a:t>
            </a:r>
          </a:p>
          <a:p>
            <a:endParaRPr lang="en-GB" dirty="0"/>
          </a:p>
          <a:p>
            <a:r>
              <a:rPr lang="en-GB" dirty="0"/>
              <a:t>It's important to note that even though segments 5, 6, and possibly 7 might have arrived by t=8, the receiver cannot acknowledge them yet because segment 4 is missing, breaking the contiguous sequence of received data.</a:t>
            </a:r>
          </a:p>
        </p:txBody>
      </p:sp>
      <p:sp>
        <p:nvSpPr>
          <p:cNvPr id="4" name="Slide Number Placeholder 3"/>
          <p:cNvSpPr>
            <a:spLocks noGrp="1"/>
          </p:cNvSpPr>
          <p:nvPr>
            <p:ph type="sldNum" sz="quarter" idx="5"/>
          </p:nvPr>
        </p:nvSpPr>
        <p:spPr/>
        <p:txBody>
          <a:bodyPr/>
          <a:lstStyle/>
          <a:p>
            <a:fld id="{3D91EEAC-CFEF-9647-876F-EABC6B8338D7}" type="slidenum">
              <a:rPr lang="en-US" smtClean="0"/>
              <a:t>7</a:t>
            </a:fld>
            <a:endParaRPr lang="en-US" dirty="0"/>
          </a:p>
        </p:txBody>
      </p:sp>
    </p:spTree>
    <p:extLst>
      <p:ext uri="{BB962C8B-B14F-4D97-AF65-F5344CB8AC3E}">
        <p14:creationId xmlns:p14="http://schemas.microsoft.com/office/powerpoint/2010/main" val="3886614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question, let's </a:t>
            </a:r>
            <a:r>
              <a:rPr lang="en-GB" dirty="0" err="1"/>
              <a:t>analyze</a:t>
            </a:r>
            <a:r>
              <a:rPr lang="en-GB" dirty="0"/>
              <a:t> the TCP sequence and ACK numbers based on the given information:</a:t>
            </a:r>
          </a:p>
          <a:p>
            <a:endParaRPr lang="en-GB" dirty="0"/>
          </a:p>
          <a:p>
            <a:r>
              <a:rPr lang="en-GB" dirty="0"/>
              <a:t>## Initial Setup</a:t>
            </a:r>
          </a:p>
          <a:p>
            <a:r>
              <a:rPr lang="en-GB" dirty="0"/>
              <a:t>- The initial sequence number is 0.</a:t>
            </a:r>
          </a:p>
          <a:p>
            <a:r>
              <a:rPr lang="en-GB" dirty="0"/>
              <a:t>- Each segment contains 100 bytes.</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Sequence of Events</a:t>
            </a:r>
          </a:p>
          <a:p>
            <a:endParaRPr lang="en-GB" dirty="0"/>
          </a:p>
          <a:p>
            <a:r>
              <a:rPr lang="en-GB" dirty="0"/>
              <a:t>1. Segments sent at t=1, 2, 3 arrive at the receiver at t=6, 7, 8 respectively.</a:t>
            </a:r>
          </a:p>
          <a:p>
            <a:r>
              <a:rPr lang="en-GB" dirty="0"/>
              <a:t>2. The receiver acknowledges these segments at t=6, 7, 8.</a:t>
            </a:r>
          </a:p>
          <a:p>
            <a:r>
              <a:rPr lang="en-GB" dirty="0"/>
              <a:t>3. The segment sent at t=4 is lost and doesn't reach the receiver.</a:t>
            </a:r>
          </a:p>
          <a:p>
            <a:r>
              <a:rPr lang="en-GB" dirty="0"/>
              <a:t>4. Segments sent at t=5, 6, 7, 8 arrive at the receiver at t=10, 11, 12, 13 respectively.</a:t>
            </a:r>
          </a:p>
          <a:p>
            <a:endParaRPr lang="en-GB" dirty="0"/>
          </a:p>
          <a:p>
            <a:r>
              <a:rPr lang="en-GB" dirty="0"/>
              <a:t>## ACK Value Calculation</a:t>
            </a:r>
          </a:p>
          <a:p>
            <a:endParaRPr lang="en-GB" dirty="0"/>
          </a:p>
          <a:p>
            <a:r>
              <a:rPr lang="en-GB" dirty="0"/>
              <a:t>To determine the ACK value sent at t=10, we need to consider the last successfully received byte in order.</a:t>
            </a:r>
          </a:p>
          <a:p>
            <a:endParaRPr lang="en-GB" dirty="0"/>
          </a:p>
          <a:p>
            <a:r>
              <a:rPr lang="en-GB" dirty="0"/>
              <a:t>1. The first three segments (sent at t=1, 2, 3) were successfully received and acknowledged.</a:t>
            </a:r>
          </a:p>
          <a:p>
            <a:r>
              <a:rPr lang="en-GB" dirty="0"/>
              <a:t>   - These segments cover bytes 0-99, 100-199, and 200-299.</a:t>
            </a:r>
          </a:p>
          <a:p>
            <a:r>
              <a:rPr lang="en-GB" dirty="0"/>
              <a:t>2. The segment sent at t=4 was lost, so the next expected byte is 300.</a:t>
            </a:r>
          </a:p>
          <a:p>
            <a:r>
              <a:rPr lang="en-GB" dirty="0"/>
              <a:t>3. Even though segments sent at t=5 have arrived by t=10, TCP uses cumulative ACKs.</a:t>
            </a:r>
          </a:p>
          <a:p>
            <a:endParaRPr lang="en-GB" dirty="0"/>
          </a:p>
          <a:p>
            <a:r>
              <a:rPr lang="en-GB" dirty="0"/>
              <a:t>Therefore, the ACK value sent at t=10 will be 300.</a:t>
            </a:r>
          </a:p>
          <a:p>
            <a:endParaRPr lang="en-GB" dirty="0"/>
          </a:p>
          <a:p>
            <a:r>
              <a:rPr lang="en-GB" dirty="0"/>
              <a:t>## Explanation</a:t>
            </a:r>
          </a:p>
          <a:p>
            <a:endParaRPr lang="en-GB" dirty="0"/>
          </a:p>
          <a:p>
            <a:r>
              <a:rPr lang="en-GB" dirty="0"/>
              <a:t>The ACK value of 300 indicates that the receiver has successfully received all bytes up to but not including byte 300. It's requesting the next expected byte, which is 300. This ACK serves two purposes:</a:t>
            </a:r>
          </a:p>
          <a:p>
            <a:endParaRPr lang="en-GB" dirty="0"/>
          </a:p>
          <a:p>
            <a:r>
              <a:rPr lang="en-GB" dirty="0"/>
              <a:t>1. It acknowledges the receipt of the first three segments.</a:t>
            </a:r>
          </a:p>
          <a:p>
            <a:r>
              <a:rPr lang="en-GB" dirty="0"/>
              <a:t>2. It informs the sender that there's a gap in the received data, prompting a retransmission of the lost segment (sent at t=4).</a:t>
            </a:r>
          </a:p>
          <a:p>
            <a:endParaRPr lang="en-GB" dirty="0"/>
          </a:p>
          <a:p>
            <a:r>
              <a:rPr lang="en-GB" dirty="0"/>
              <a:t>Even though the receiver has likely received segments sent after the lost one, it cannot acknowledge them yet due to TCP's in-order delivery requirement. This </a:t>
            </a:r>
            <a:r>
              <a:rPr lang="en-GB" dirty="0" err="1"/>
              <a:t>behavior</a:t>
            </a:r>
            <a:r>
              <a:rPr lang="en-GB" dirty="0"/>
              <a:t> is part of TCP's reliable data transfer mechanism, ensuring that all data is received in the correct order.</a:t>
            </a:r>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4224205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a:t>
            </a:fld>
            <a:endParaRPr lang="en-US" dirty="0"/>
          </a:p>
        </p:txBody>
      </p:sp>
    </p:spTree>
    <p:extLst>
      <p:ext uri="{BB962C8B-B14F-4D97-AF65-F5344CB8AC3E}">
        <p14:creationId xmlns:p14="http://schemas.microsoft.com/office/powerpoint/2010/main" val="279266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1160599D-F0E7-BDC1-F33C-D3406086AD4F}"/>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139390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
        <p:nvSpPr>
          <p:cNvPr id="5" name="TextBox 4">
            <a:extLst>
              <a:ext uri="{FF2B5EF4-FFF2-40B4-BE49-F238E27FC236}">
                <a16:creationId xmlns:a16="http://schemas.microsoft.com/office/drawing/2014/main" id="{458C1105-23B8-869C-AE79-87D27B4AF24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US" dirty="0"/>
              <a:t>Quiz 1 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91501" y="1827874"/>
            <a:ext cx="10906071" cy="4143644"/>
          </a:xfrm>
          <a:prstGeom prst="rect">
            <a:avLst/>
          </a:prstGeom>
        </p:spPr>
      </p:pic>
      <p:sp>
        <p:nvSpPr>
          <p:cNvPr id="38" name="TextBox 37">
            <a:extLst>
              <a:ext uri="{FF2B5EF4-FFF2-40B4-BE49-F238E27FC236}">
                <a16:creationId xmlns:a16="http://schemas.microsoft.com/office/drawing/2014/main" id="{66EF9624-4C48-CD3E-8677-A402CB982EAE}"/>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415800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16</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17</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17</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18</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2"/>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39512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B7CA3E-D8EC-6A80-CD0D-30A5A295ABFC}"/>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E25146FC-5978-6370-EBC7-4AADCF83C81E}"/>
              </a:ext>
            </a:extLst>
          </p:cNvPr>
          <p:cNvSpPr>
            <a:spLocks noGrp="1"/>
          </p:cNvSpPr>
          <p:nvPr>
            <p:ph type="title"/>
          </p:nvPr>
        </p:nvSpPr>
        <p:spPr/>
        <p:txBody>
          <a:bodyPr/>
          <a:lstStyle/>
          <a:p>
            <a:r>
              <a:rPr lang="en-GB" dirty="0"/>
              <a:t>Quiz 2 4.2-3</a:t>
            </a:r>
            <a:endParaRPr lang="en-SE" dirty="0"/>
          </a:p>
        </p:txBody>
      </p:sp>
      <p:sp>
        <p:nvSpPr>
          <p:cNvPr id="4" name="Slide Number Placeholder 3">
            <a:extLst>
              <a:ext uri="{FF2B5EF4-FFF2-40B4-BE49-F238E27FC236}">
                <a16:creationId xmlns:a16="http://schemas.microsoft.com/office/drawing/2014/main" id="{5EFC9CD7-11AE-2EC0-C474-614AEFF85FDB}"/>
              </a:ext>
            </a:extLst>
          </p:cNvPr>
          <p:cNvSpPr>
            <a:spLocks noGrp="1"/>
          </p:cNvSpPr>
          <p:nvPr>
            <p:ph type="sldNum" sz="quarter" idx="4"/>
          </p:nvPr>
        </p:nvSpPr>
        <p:spPr/>
        <p:txBody>
          <a:bodyPr/>
          <a:lstStyle/>
          <a:p>
            <a:r>
              <a:rPr lang="en-US"/>
              <a:t>Network Layer: 4-</a:t>
            </a:r>
            <a:fld id="{C4204591-24BD-A542-B9D5-F8D8A88D2FEE}" type="slidenum">
              <a:rPr lang="en-US" smtClean="0"/>
              <a:pPr/>
              <a:t>19</a:t>
            </a:fld>
            <a:endParaRPr lang="en-US" dirty="0"/>
          </a:p>
        </p:txBody>
      </p:sp>
      <p:pic>
        <p:nvPicPr>
          <p:cNvPr id="1026" name="Picture 2">
            <a:extLst>
              <a:ext uri="{FF2B5EF4-FFF2-40B4-BE49-F238E27FC236}">
                <a16:creationId xmlns:a16="http://schemas.microsoft.com/office/drawing/2014/main" id="{580A4E97-2717-CCE6-B1DA-647AA112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85" y="1625601"/>
            <a:ext cx="10753596" cy="4449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35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20</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02160" y="1991343"/>
            <a:ext cx="5474133"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6" name="TextBox 75">
            <a:extLst>
              <a:ext uri="{FF2B5EF4-FFF2-40B4-BE49-F238E27FC236}">
                <a16:creationId xmlns:a16="http://schemas.microsoft.com/office/drawing/2014/main" id="{931247A0-BAC5-F534-FC7A-411CEF96FB55}"/>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4" name="TextBox 75">
            <a:extLst>
              <a:ext uri="{FF2B5EF4-FFF2-40B4-BE49-F238E27FC236}">
                <a16:creationId xmlns:a16="http://schemas.microsoft.com/office/drawing/2014/main" id="{55BF46CC-A3DA-2FD0-0BCE-690118364C7C}"/>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5" name="TextBox 75">
            <a:extLst>
              <a:ext uri="{FF2B5EF4-FFF2-40B4-BE49-F238E27FC236}">
                <a16:creationId xmlns:a16="http://schemas.microsoft.com/office/drawing/2014/main" id="{D222A241-6618-DD39-0D10-14B11C534BB2}"/>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6" name="TextBox 75">
            <a:extLst>
              <a:ext uri="{FF2B5EF4-FFF2-40B4-BE49-F238E27FC236}">
                <a16:creationId xmlns:a16="http://schemas.microsoft.com/office/drawing/2014/main" id="{1821C9BF-3EB6-CA6A-555E-9AB6B42F982C}"/>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5C90E985-D2CC-CF4A-212C-29832981B790}"/>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8" name="TextBox 75">
            <a:extLst>
              <a:ext uri="{FF2B5EF4-FFF2-40B4-BE49-F238E27FC236}">
                <a16:creationId xmlns:a16="http://schemas.microsoft.com/office/drawing/2014/main" id="{2DEF2988-DF1B-C718-2DB9-E6C3BD89DCE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5DE2420F-2035-59A7-FA87-F13913E4FBE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91308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21</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21</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FF0000"/>
                </a:solidFill>
              </a:rPr>
              <a:t>3</a:t>
            </a:r>
            <a:r>
              <a:rPr lang="en-GB" dirty="0">
                <a:solidFill>
                  <a:schemeClr val="accent6"/>
                </a:solidFill>
              </a:rPr>
              <a:t>, 4</a:t>
            </a:r>
            <a:r>
              <a:rPr lang="en-GB" dirty="0"/>
              <a:t> in queue, transmit </a:t>
            </a:r>
            <a:r>
              <a:rPr lang="en-GB" dirty="0">
                <a:solidFill>
                  <a:srgbClr val="FF0000"/>
                </a:solidFill>
              </a:rPr>
              <a:t>3</a:t>
            </a:r>
          </a:p>
          <a:p>
            <a:r>
              <a:rPr lang="en-GB" dirty="0"/>
              <a:t>Time 2: </a:t>
            </a:r>
            <a:r>
              <a:rPr lang="en-GB" dirty="0">
                <a:solidFill>
                  <a:srgbClr val="00B050"/>
                </a:solidFill>
              </a:rPr>
              <a:t>2</a:t>
            </a:r>
            <a:r>
              <a:rPr lang="en-GB" dirty="0"/>
              <a:t>, </a:t>
            </a:r>
            <a:r>
              <a:rPr lang="en-GB" dirty="0">
                <a:solidFill>
                  <a:srgbClr val="00B050"/>
                </a:solidFill>
              </a:rPr>
              <a:t>4</a:t>
            </a:r>
            <a:r>
              <a:rPr lang="en-GB" dirty="0"/>
              <a:t> in queue, transmit </a:t>
            </a:r>
            <a:r>
              <a:rPr lang="en-GB" dirty="0">
                <a:solidFill>
                  <a:srgbClr val="00B050"/>
                </a:solidFill>
              </a:rPr>
              <a:t>2</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 </a:t>
            </a:r>
            <a:r>
              <a:rPr lang="en-GB" dirty="0">
                <a:solidFill>
                  <a:srgbClr val="FF0000"/>
                </a:solidFill>
              </a:rPr>
              <a:t>6</a:t>
            </a:r>
            <a:r>
              <a:rPr lang="en-GB" dirty="0">
                <a:solidFill>
                  <a:srgbClr val="00B050"/>
                </a:solidFill>
              </a:rPr>
              <a:t>, 7</a:t>
            </a:r>
            <a:r>
              <a:rPr lang="en-GB" dirty="0"/>
              <a:t> in queue, transmit </a:t>
            </a:r>
            <a:r>
              <a:rPr lang="en-GB" dirty="0">
                <a:solidFill>
                  <a:srgbClr val="FF0000"/>
                </a:solidFill>
              </a:rPr>
              <a:t>6</a:t>
            </a:r>
            <a:endParaRPr lang="en-GB" dirty="0">
              <a:solidFill>
                <a:srgbClr val="00B050"/>
              </a:solidFill>
            </a:endParaRPr>
          </a:p>
          <a:p>
            <a:r>
              <a:rPr lang="en-GB" dirty="0"/>
              <a:t>Time 5: </a:t>
            </a:r>
            <a:r>
              <a:rPr lang="en-GB" dirty="0">
                <a:solidFill>
                  <a:srgbClr val="00B050"/>
                </a:solidFill>
              </a:rPr>
              <a:t>4</a:t>
            </a:r>
            <a:r>
              <a:rPr lang="en-GB" dirty="0"/>
              <a:t>, </a:t>
            </a:r>
            <a:r>
              <a:rPr lang="en-GB" dirty="0">
                <a:solidFill>
                  <a:schemeClr val="accent6"/>
                </a:solidFill>
              </a:rPr>
              <a:t>7</a:t>
            </a:r>
            <a:r>
              <a:rPr lang="en-GB" dirty="0"/>
              <a:t> in queue, transmit </a:t>
            </a:r>
            <a:r>
              <a:rPr lang="en-GB" dirty="0">
                <a:solidFill>
                  <a:schemeClr val="accent6"/>
                </a:solidFill>
              </a:rPr>
              <a:t>4</a:t>
            </a:r>
          </a:p>
          <a:p>
            <a:r>
              <a:rPr lang="en-GB" dirty="0"/>
              <a:t>Time 6: </a:t>
            </a:r>
            <a:r>
              <a:rPr lang="en-GB" dirty="0">
                <a:solidFill>
                  <a:srgbClr val="00B050"/>
                </a:solidFill>
              </a:rPr>
              <a:t>7</a:t>
            </a:r>
            <a:r>
              <a:rPr lang="en-GB" dirty="0"/>
              <a:t> in queue, transmit </a:t>
            </a:r>
            <a:r>
              <a:rPr lang="en-GB" dirty="0">
                <a:solidFill>
                  <a:srgbClr val="00B050"/>
                </a:solidFill>
              </a:rPr>
              <a:t>7</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1 3</a:t>
            </a:r>
            <a:r>
              <a:rPr lang="en-GB" sz="2800" dirty="0"/>
              <a:t> 2</a:t>
            </a:r>
            <a:r>
              <a:rPr lang="en-SE" sz="2800" dirty="0"/>
              <a:t> 5 </a:t>
            </a:r>
            <a:r>
              <a:rPr lang="en-GB" sz="2800" dirty="0"/>
              <a:t>6</a:t>
            </a:r>
            <a:r>
              <a:rPr lang="en-SE" sz="2800" dirty="0"/>
              <a:t> </a:t>
            </a:r>
            <a:r>
              <a:rPr lang="en-GB" sz="2800" dirty="0"/>
              <a:t>4</a:t>
            </a:r>
            <a:r>
              <a:rPr lang="en-SE" sz="2800" dirty="0"/>
              <a:t> </a:t>
            </a:r>
            <a:r>
              <a:rPr lang="en-GB" sz="2800" dirty="0"/>
              <a:t>7</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16" name="Picture 15">
            <a:extLst>
              <a:ext uri="{FF2B5EF4-FFF2-40B4-BE49-F238E27FC236}">
                <a16:creationId xmlns:a16="http://schemas.microsoft.com/office/drawing/2014/main" id="{6E6DCE27-FD0E-A79E-10B5-01D0B3BB97F9}"/>
              </a:ext>
            </a:extLst>
          </p:cNvPr>
          <p:cNvPicPr>
            <a:picLocks noChangeAspect="1"/>
          </p:cNvPicPr>
          <p:nvPr/>
        </p:nvPicPr>
        <p:blipFill>
          <a:blip r:embed="rId2"/>
          <a:srcRect/>
          <a:stretch/>
        </p:blipFill>
        <p:spPr>
          <a:xfrm>
            <a:off x="802160" y="1991343"/>
            <a:ext cx="5474133" cy="2261938"/>
          </a:xfrm>
          <a:prstGeom prst="rect">
            <a:avLst/>
          </a:prstGeom>
        </p:spPr>
      </p:pic>
      <p:sp>
        <p:nvSpPr>
          <p:cNvPr id="17" name="TextBox 75">
            <a:extLst>
              <a:ext uri="{FF2B5EF4-FFF2-40B4-BE49-F238E27FC236}">
                <a16:creationId xmlns:a16="http://schemas.microsoft.com/office/drawing/2014/main" id="{0EA89438-42D6-89A3-F2F7-DB8531BA45F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8" name="TextBox 75">
            <a:extLst>
              <a:ext uri="{FF2B5EF4-FFF2-40B4-BE49-F238E27FC236}">
                <a16:creationId xmlns:a16="http://schemas.microsoft.com/office/drawing/2014/main" id="{FF7FEF84-E9D1-4EF7-D60D-5AA29F0CB77D}"/>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9" name="TextBox 75">
            <a:extLst>
              <a:ext uri="{FF2B5EF4-FFF2-40B4-BE49-F238E27FC236}">
                <a16:creationId xmlns:a16="http://schemas.microsoft.com/office/drawing/2014/main" id="{2C4CE7FB-1289-D2C8-C0DF-C982C746921E}"/>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0" name="TextBox 75">
            <a:extLst>
              <a:ext uri="{FF2B5EF4-FFF2-40B4-BE49-F238E27FC236}">
                <a16:creationId xmlns:a16="http://schemas.microsoft.com/office/drawing/2014/main" id="{44BA604E-4041-F79F-864B-5DADE185B7A0}"/>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1" name="TextBox 75">
            <a:extLst>
              <a:ext uri="{FF2B5EF4-FFF2-40B4-BE49-F238E27FC236}">
                <a16:creationId xmlns:a16="http://schemas.microsoft.com/office/drawing/2014/main" id="{555D9FF0-C989-1DAB-0AF2-64D1AFAC7024}"/>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9" name="TextBox 75">
            <a:extLst>
              <a:ext uri="{FF2B5EF4-FFF2-40B4-BE49-F238E27FC236}">
                <a16:creationId xmlns:a16="http://schemas.microsoft.com/office/drawing/2014/main" id="{F930FF72-1C86-46BF-87E0-21F82EAC4357}"/>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0" name="TextBox 75">
            <a:extLst>
              <a:ext uri="{FF2B5EF4-FFF2-40B4-BE49-F238E27FC236}">
                <a16:creationId xmlns:a16="http://schemas.microsoft.com/office/drawing/2014/main" id="{AECE5FFF-714D-8AC1-C80C-E7DE00EF3CBA}"/>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1" name="TextBox 75">
            <a:extLst>
              <a:ext uri="{FF2B5EF4-FFF2-40B4-BE49-F238E27FC236}">
                <a16:creationId xmlns:a16="http://schemas.microsoft.com/office/drawing/2014/main" id="{45F30D1E-8A88-7F33-2E8D-26C6595BC181}"/>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ED6A4DE-AF75-EABC-43A1-5D94E1FB7D01}"/>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3" name="TextBox 75">
            <a:extLst>
              <a:ext uri="{FF2B5EF4-FFF2-40B4-BE49-F238E27FC236}">
                <a16:creationId xmlns:a16="http://schemas.microsoft.com/office/drawing/2014/main" id="{F30C35EA-30B2-CC79-136A-16A04FB1BEBF}"/>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4" name="TextBox 75">
            <a:extLst>
              <a:ext uri="{FF2B5EF4-FFF2-40B4-BE49-F238E27FC236}">
                <a16:creationId xmlns:a16="http://schemas.microsoft.com/office/drawing/2014/main" id="{A37E1E2F-1325-7F6E-C04D-B7AFEB756E2B}"/>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5" name="TextBox 75">
            <a:extLst>
              <a:ext uri="{FF2B5EF4-FFF2-40B4-BE49-F238E27FC236}">
                <a16:creationId xmlns:a16="http://schemas.microsoft.com/office/drawing/2014/main" id="{9A53C803-C22B-C73B-23D6-6C9D8F1D7E69}"/>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6" name="TextBox 75">
            <a:extLst>
              <a:ext uri="{FF2B5EF4-FFF2-40B4-BE49-F238E27FC236}">
                <a16:creationId xmlns:a16="http://schemas.microsoft.com/office/drawing/2014/main" id="{BDC571F9-6EE8-FB78-B36A-558EC92FABD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8" name="TextBox 75">
            <a:extLst>
              <a:ext uri="{FF2B5EF4-FFF2-40B4-BE49-F238E27FC236}">
                <a16:creationId xmlns:a16="http://schemas.microsoft.com/office/drawing/2014/main" id="{5BC88FB8-69E8-AABF-1296-34008F3414B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88502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22</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7</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6</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1 2 3 4 5 7 6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30" name="Picture 29">
            <a:extLst>
              <a:ext uri="{FF2B5EF4-FFF2-40B4-BE49-F238E27FC236}">
                <a16:creationId xmlns:a16="http://schemas.microsoft.com/office/drawing/2014/main" id="{77C3C82D-8377-97A9-6795-8A09497C6531}"/>
              </a:ext>
            </a:extLst>
          </p:cNvPr>
          <p:cNvPicPr>
            <a:picLocks noChangeAspect="1"/>
          </p:cNvPicPr>
          <p:nvPr/>
        </p:nvPicPr>
        <p:blipFill>
          <a:blip r:embed="rId2"/>
          <a:srcRect/>
          <a:stretch/>
        </p:blipFill>
        <p:spPr>
          <a:xfrm>
            <a:off x="802160" y="1991343"/>
            <a:ext cx="5474133" cy="2261938"/>
          </a:xfrm>
          <a:prstGeom prst="rect">
            <a:avLst/>
          </a:prstGeom>
        </p:spPr>
      </p:pic>
      <p:sp>
        <p:nvSpPr>
          <p:cNvPr id="31" name="TextBox 75">
            <a:extLst>
              <a:ext uri="{FF2B5EF4-FFF2-40B4-BE49-F238E27FC236}">
                <a16:creationId xmlns:a16="http://schemas.microsoft.com/office/drawing/2014/main" id="{7CF8F120-D2B0-7620-BE00-52D420A20BF2}"/>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AF67062-BFEA-1BDE-96E6-2CFFCAA7ECCB}"/>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3" name="TextBox 75">
            <a:extLst>
              <a:ext uri="{FF2B5EF4-FFF2-40B4-BE49-F238E27FC236}">
                <a16:creationId xmlns:a16="http://schemas.microsoft.com/office/drawing/2014/main" id="{CD614B78-3838-F4DA-9964-5FB69F938CF2}"/>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4" name="TextBox 75">
            <a:extLst>
              <a:ext uri="{FF2B5EF4-FFF2-40B4-BE49-F238E27FC236}">
                <a16:creationId xmlns:a16="http://schemas.microsoft.com/office/drawing/2014/main" id="{29224683-0942-1325-2272-DD8924B1B1EB}"/>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5" name="TextBox 75">
            <a:extLst>
              <a:ext uri="{FF2B5EF4-FFF2-40B4-BE49-F238E27FC236}">
                <a16:creationId xmlns:a16="http://schemas.microsoft.com/office/drawing/2014/main" id="{A3C7AAC0-72BA-4F08-7779-48642CE5E8A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6" name="TextBox 75">
            <a:extLst>
              <a:ext uri="{FF2B5EF4-FFF2-40B4-BE49-F238E27FC236}">
                <a16:creationId xmlns:a16="http://schemas.microsoft.com/office/drawing/2014/main" id="{F992235D-759D-404F-C35D-80EE7FD8310F}"/>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TextBox 75">
            <a:extLst>
              <a:ext uri="{FF2B5EF4-FFF2-40B4-BE49-F238E27FC236}">
                <a16:creationId xmlns:a16="http://schemas.microsoft.com/office/drawing/2014/main" id="{DC8EA3DF-EA6A-3954-0838-D218D82B7D65}"/>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8" name="TextBox 75">
            <a:extLst>
              <a:ext uri="{FF2B5EF4-FFF2-40B4-BE49-F238E27FC236}">
                <a16:creationId xmlns:a16="http://schemas.microsoft.com/office/drawing/2014/main" id="{B45359B6-A79A-030D-587A-70D8D83A226B}"/>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9" name="TextBox 75">
            <a:extLst>
              <a:ext uri="{FF2B5EF4-FFF2-40B4-BE49-F238E27FC236}">
                <a16:creationId xmlns:a16="http://schemas.microsoft.com/office/drawing/2014/main" id="{27D0E03C-4090-9311-295E-16186899191F}"/>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0" name="TextBox 75">
            <a:extLst>
              <a:ext uri="{FF2B5EF4-FFF2-40B4-BE49-F238E27FC236}">
                <a16:creationId xmlns:a16="http://schemas.microsoft.com/office/drawing/2014/main" id="{A7EA2EDE-8D78-116F-F134-34FDA7CEF3D7}"/>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8" name="TextBox 75">
            <a:extLst>
              <a:ext uri="{FF2B5EF4-FFF2-40B4-BE49-F238E27FC236}">
                <a16:creationId xmlns:a16="http://schemas.microsoft.com/office/drawing/2014/main" id="{F243C2CD-1AE3-626F-94A1-D9D18BA5B97F}"/>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9" name="TextBox 75">
            <a:extLst>
              <a:ext uri="{FF2B5EF4-FFF2-40B4-BE49-F238E27FC236}">
                <a16:creationId xmlns:a16="http://schemas.microsoft.com/office/drawing/2014/main" id="{3076E4F4-8C09-E00E-6ABE-E17FFE73FE85}"/>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0" name="TextBox 75">
            <a:extLst>
              <a:ext uri="{FF2B5EF4-FFF2-40B4-BE49-F238E27FC236}">
                <a16:creationId xmlns:a16="http://schemas.microsoft.com/office/drawing/2014/main" id="{7DF11699-9E33-55FC-5A66-7B24F1482285}"/>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1" name="TextBox 75">
            <a:extLst>
              <a:ext uri="{FF2B5EF4-FFF2-40B4-BE49-F238E27FC236}">
                <a16:creationId xmlns:a16="http://schemas.microsoft.com/office/drawing/2014/main" id="{CEA1F3D3-D867-25AA-6076-1AD9F6E503E1}"/>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525113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E2BA7-4D31-27C9-BE3F-3D292A5D799A}"/>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6D276891-DC4C-2958-34EF-56A02A1E1CBD}"/>
              </a:ext>
            </a:extLst>
          </p:cNvPr>
          <p:cNvSpPr>
            <a:spLocks noGrp="1"/>
          </p:cNvSpPr>
          <p:nvPr>
            <p:ph type="title"/>
          </p:nvPr>
        </p:nvSpPr>
        <p:spPr/>
        <p:txBody>
          <a:bodyPr/>
          <a:lstStyle/>
          <a:p>
            <a:r>
              <a:rPr lang="en-GB" dirty="0"/>
              <a:t>Quiz 3  4.2-4 </a:t>
            </a:r>
            <a:endParaRPr lang="en-SE" dirty="0"/>
          </a:p>
        </p:txBody>
      </p:sp>
      <p:sp>
        <p:nvSpPr>
          <p:cNvPr id="4" name="Slide Number Placeholder 3">
            <a:extLst>
              <a:ext uri="{FF2B5EF4-FFF2-40B4-BE49-F238E27FC236}">
                <a16:creationId xmlns:a16="http://schemas.microsoft.com/office/drawing/2014/main" id="{E2652BA6-F1EF-1D6C-3B8F-AD514684B44B}"/>
              </a:ext>
            </a:extLst>
          </p:cNvPr>
          <p:cNvSpPr>
            <a:spLocks noGrp="1"/>
          </p:cNvSpPr>
          <p:nvPr>
            <p:ph type="sldNum" sz="quarter" idx="4"/>
          </p:nvPr>
        </p:nvSpPr>
        <p:spPr/>
        <p:txBody>
          <a:bodyPr/>
          <a:lstStyle/>
          <a:p>
            <a:r>
              <a:rPr lang="en-US"/>
              <a:t>Network Layer: 4-</a:t>
            </a:r>
            <a:fld id="{C4204591-24BD-A542-B9D5-F8D8A88D2FEE}" type="slidenum">
              <a:rPr lang="en-US" smtClean="0"/>
              <a:pPr/>
              <a:t>23</a:t>
            </a:fld>
            <a:endParaRPr lang="en-US" dirty="0"/>
          </a:p>
        </p:txBody>
      </p:sp>
      <p:pic>
        <p:nvPicPr>
          <p:cNvPr id="2052" name="Picture 4">
            <a:extLst>
              <a:ext uri="{FF2B5EF4-FFF2-40B4-BE49-F238E27FC236}">
                <a16:creationId xmlns:a16="http://schemas.microsoft.com/office/drawing/2014/main" id="{D85DBD8D-BA69-EE44-FA6C-B4700330F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762" y="1426179"/>
            <a:ext cx="10346475" cy="475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5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24</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54399" y="1838943"/>
            <a:ext cx="4922615"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16" name="TextBox 75">
            <a:extLst>
              <a:ext uri="{FF2B5EF4-FFF2-40B4-BE49-F238E27FC236}">
                <a16:creationId xmlns:a16="http://schemas.microsoft.com/office/drawing/2014/main" id="{49A24506-1413-9458-3CBC-CA74FA5074C0}"/>
              </a:ext>
            </a:extLst>
          </p:cNvPr>
          <p:cNvSpPr txBox="1">
            <a:spLocks noChangeArrowheads="1"/>
          </p:cNvSpPr>
          <p:nvPr/>
        </p:nvSpPr>
        <p:spPr bwMode="auto">
          <a:xfrm>
            <a:off x="264989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F0D04303-036E-2802-9F2E-3A476D13279D}"/>
              </a:ext>
            </a:extLst>
          </p:cNvPr>
          <p:cNvSpPr txBox="1">
            <a:spLocks noChangeArrowheads="1"/>
          </p:cNvSpPr>
          <p:nvPr/>
        </p:nvSpPr>
        <p:spPr bwMode="auto">
          <a:xfrm>
            <a:off x="3053020"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589FC788-1AD4-38DC-77FA-20EE2E340B02}"/>
              </a:ext>
            </a:extLst>
          </p:cNvPr>
          <p:cNvSpPr txBox="1">
            <a:spLocks noChangeArrowheads="1"/>
          </p:cNvSpPr>
          <p:nvPr/>
        </p:nvSpPr>
        <p:spPr bwMode="auto">
          <a:xfrm>
            <a:off x="3456144"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D5774493-F6DD-0450-A8CE-EDCA50D3E78B}"/>
              </a:ext>
            </a:extLst>
          </p:cNvPr>
          <p:cNvSpPr txBox="1">
            <a:spLocks noChangeArrowheads="1"/>
          </p:cNvSpPr>
          <p:nvPr/>
        </p:nvSpPr>
        <p:spPr bwMode="auto">
          <a:xfrm>
            <a:off x="3859268"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12F096E1-5345-CBC4-101B-AB3CA5C8F7A1}"/>
              </a:ext>
            </a:extLst>
          </p:cNvPr>
          <p:cNvSpPr txBox="1">
            <a:spLocks noChangeArrowheads="1"/>
          </p:cNvSpPr>
          <p:nvPr/>
        </p:nvSpPr>
        <p:spPr bwMode="auto">
          <a:xfrm>
            <a:off x="4262392"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E109A3C4-83B1-EA7C-2B48-A03CA9981263}"/>
              </a:ext>
            </a:extLst>
          </p:cNvPr>
          <p:cNvSpPr txBox="1">
            <a:spLocks noChangeArrowheads="1"/>
          </p:cNvSpPr>
          <p:nvPr/>
        </p:nvSpPr>
        <p:spPr bwMode="auto">
          <a:xfrm>
            <a:off x="466551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8A016158-DB0D-AFEF-9AE0-4797AE4E365C}"/>
              </a:ext>
            </a:extLst>
          </p:cNvPr>
          <p:cNvSpPr txBox="1">
            <a:spLocks noChangeArrowheads="1"/>
          </p:cNvSpPr>
          <p:nvPr/>
        </p:nvSpPr>
        <p:spPr bwMode="auto">
          <a:xfrm>
            <a:off x="5068639"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2330496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25</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25</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00B050"/>
                </a:solidFill>
              </a:rPr>
              <a:t>3</a:t>
            </a:r>
            <a:r>
              <a:rPr lang="en-GB" dirty="0">
                <a:solidFill>
                  <a:schemeClr val="accent6"/>
                </a:solidFill>
              </a:rPr>
              <a:t>, </a:t>
            </a:r>
            <a:r>
              <a:rPr lang="en-GB" dirty="0">
                <a:solidFill>
                  <a:srgbClr val="FF0000"/>
                </a:solidFill>
              </a:rPr>
              <a:t>4</a:t>
            </a:r>
            <a:r>
              <a:rPr lang="en-GB" dirty="0"/>
              <a:t> in queue, transmit </a:t>
            </a:r>
            <a:r>
              <a:rPr lang="en-GB" dirty="0">
                <a:solidFill>
                  <a:srgbClr val="FF0000"/>
                </a:solidFill>
              </a:rPr>
              <a:t>4</a:t>
            </a:r>
          </a:p>
          <a:p>
            <a:r>
              <a:rPr lang="en-GB" dirty="0"/>
              <a:t>Time 2: </a:t>
            </a:r>
            <a:r>
              <a:rPr lang="en-GB" dirty="0">
                <a:solidFill>
                  <a:srgbClr val="00B050"/>
                </a:solidFill>
              </a:rPr>
              <a:t>2</a:t>
            </a:r>
            <a:r>
              <a:rPr lang="en-GB" dirty="0"/>
              <a:t>, </a:t>
            </a:r>
            <a:r>
              <a:rPr lang="en-GB" dirty="0">
                <a:solidFill>
                  <a:schemeClr val="accent6"/>
                </a:solidFill>
              </a:rPr>
              <a:t>3</a:t>
            </a:r>
            <a:r>
              <a:rPr lang="en-GB" dirty="0"/>
              <a:t>, </a:t>
            </a:r>
            <a:r>
              <a:rPr lang="en-GB" dirty="0">
                <a:solidFill>
                  <a:srgbClr val="FF0000"/>
                </a:solidFill>
              </a:rPr>
              <a:t>5</a:t>
            </a:r>
            <a:r>
              <a:rPr lang="en-GB" dirty="0"/>
              <a:t> in queue, transmit </a:t>
            </a:r>
            <a:r>
              <a:rPr lang="en-GB" dirty="0">
                <a:solidFill>
                  <a:srgbClr val="FF0000"/>
                </a:solidFill>
              </a:rPr>
              <a:t>5</a:t>
            </a:r>
            <a:endParaRPr lang="en-GB" dirty="0">
              <a:solidFill>
                <a:srgbClr val="00B050"/>
              </a:solidFill>
            </a:endParaRPr>
          </a:p>
          <a:p>
            <a:r>
              <a:rPr lang="en-GB" dirty="0"/>
              <a:t>Time 3: </a:t>
            </a:r>
            <a:r>
              <a:rPr lang="en-GB" dirty="0">
                <a:solidFill>
                  <a:schemeClr val="accent6"/>
                </a:solidFill>
              </a:rPr>
              <a:t>2, 3, 6</a:t>
            </a:r>
            <a:r>
              <a:rPr lang="en-GB" dirty="0"/>
              <a:t> in queue, transmit </a:t>
            </a:r>
            <a:r>
              <a:rPr lang="en-GB" dirty="0">
                <a:solidFill>
                  <a:schemeClr val="accent6"/>
                </a:solidFill>
              </a:rPr>
              <a:t>2</a:t>
            </a:r>
          </a:p>
          <a:p>
            <a:r>
              <a:rPr lang="en-GB" dirty="0"/>
              <a:t>Time 4: </a:t>
            </a:r>
            <a:r>
              <a:rPr lang="en-GB" dirty="0">
                <a:solidFill>
                  <a:schemeClr val="accent6"/>
                </a:solidFill>
              </a:rPr>
              <a:t>3, 6</a:t>
            </a:r>
            <a:r>
              <a:rPr lang="en-GB" dirty="0"/>
              <a:t> in queue, transmit </a:t>
            </a:r>
            <a:r>
              <a:rPr lang="en-GB" dirty="0">
                <a:solidFill>
                  <a:schemeClr val="accent6"/>
                </a:solidFill>
              </a:rPr>
              <a:t>3</a:t>
            </a:r>
            <a:endParaRPr lang="en-GB" dirty="0">
              <a:solidFill>
                <a:srgbClr val="00B050"/>
              </a:solidFill>
            </a:endParaRPr>
          </a:p>
          <a:p>
            <a:r>
              <a:rPr lang="en-GB" dirty="0"/>
              <a:t>Time 5: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6: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a:t>
            </a:r>
            <a:r>
              <a:rPr lang="en-GB" sz="2800" dirty="0"/>
              <a:t>4 5</a:t>
            </a:r>
            <a:r>
              <a:rPr lang="en-SE" sz="2800" dirty="0"/>
              <a:t> </a:t>
            </a:r>
            <a:r>
              <a:rPr lang="en-GB" sz="2800" dirty="0"/>
              <a:t>2</a:t>
            </a:r>
            <a:r>
              <a:rPr lang="en-SE" sz="2800" dirty="0"/>
              <a:t> </a:t>
            </a:r>
            <a:r>
              <a:rPr lang="en-GB" sz="2800" dirty="0"/>
              <a:t>3</a:t>
            </a:r>
            <a:r>
              <a:rPr lang="en-SE" sz="2800" dirty="0"/>
              <a:t> </a:t>
            </a:r>
            <a:r>
              <a:rPr lang="en-GB" sz="2800" dirty="0"/>
              <a:t>7</a:t>
            </a:r>
            <a:r>
              <a:rPr lang="en-SE" sz="2800" dirty="0"/>
              <a:t> </a:t>
            </a:r>
            <a:r>
              <a:rPr lang="en-GB" sz="2800" dirty="0"/>
              <a:t>6</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7" name="Picture 6">
            <a:extLst>
              <a:ext uri="{FF2B5EF4-FFF2-40B4-BE49-F238E27FC236}">
                <a16:creationId xmlns:a16="http://schemas.microsoft.com/office/drawing/2014/main" id="{57CCCC54-185C-AA21-F871-C5BFEB1F7CD1}"/>
              </a:ext>
            </a:extLst>
          </p:cNvPr>
          <p:cNvPicPr>
            <a:picLocks noChangeAspect="1"/>
          </p:cNvPicPr>
          <p:nvPr/>
        </p:nvPicPr>
        <p:blipFill>
          <a:blip r:embed="rId2"/>
          <a:srcRect/>
          <a:stretch/>
        </p:blipFill>
        <p:spPr>
          <a:xfrm>
            <a:off x="854399" y="1838943"/>
            <a:ext cx="4922615" cy="2261938"/>
          </a:xfrm>
          <a:prstGeom prst="rect">
            <a:avLst/>
          </a:prstGeom>
        </p:spPr>
      </p:pic>
      <p:sp>
        <p:nvSpPr>
          <p:cNvPr id="9" name="TextBox 75">
            <a:extLst>
              <a:ext uri="{FF2B5EF4-FFF2-40B4-BE49-F238E27FC236}">
                <a16:creationId xmlns:a16="http://schemas.microsoft.com/office/drawing/2014/main" id="{3844DC67-BE66-E5F6-02E3-D5987EF40F7A}"/>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C02CF10-FB04-49C7-C474-727BD2094C60}"/>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C075CBFC-9265-892F-EEB1-069545D2870D}"/>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F251B0C2-A91F-F970-423A-F6D0C0ADC9A3}"/>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3" name="TextBox 75">
            <a:extLst>
              <a:ext uri="{FF2B5EF4-FFF2-40B4-BE49-F238E27FC236}">
                <a16:creationId xmlns:a16="http://schemas.microsoft.com/office/drawing/2014/main" id="{EAB72362-0AF0-67C2-22D6-602BD21A037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4" name="TextBox 75">
            <a:extLst>
              <a:ext uri="{FF2B5EF4-FFF2-40B4-BE49-F238E27FC236}">
                <a16:creationId xmlns:a16="http://schemas.microsoft.com/office/drawing/2014/main" id="{D52ED00F-B4ED-1EAA-E9B0-2ACD77571175}"/>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1A8BE8F1-5ADC-2279-B64C-EC72C47A798E}"/>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46" name="TextBox 75">
            <a:extLst>
              <a:ext uri="{FF2B5EF4-FFF2-40B4-BE49-F238E27FC236}">
                <a16:creationId xmlns:a16="http://schemas.microsoft.com/office/drawing/2014/main" id="{FC3508DA-7ED9-390E-6E05-4F172F3049D6}"/>
              </a:ext>
            </a:extLst>
          </p:cNvPr>
          <p:cNvSpPr txBox="1">
            <a:spLocks noChangeArrowheads="1"/>
          </p:cNvSpPr>
          <p:nvPr/>
        </p:nvSpPr>
        <p:spPr bwMode="auto">
          <a:xfrm>
            <a:off x="259467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7" name="TextBox 75">
            <a:extLst>
              <a:ext uri="{FF2B5EF4-FFF2-40B4-BE49-F238E27FC236}">
                <a16:creationId xmlns:a16="http://schemas.microsoft.com/office/drawing/2014/main" id="{DDADE674-5C3C-19C3-92EB-90BBF506A5DC}"/>
              </a:ext>
            </a:extLst>
          </p:cNvPr>
          <p:cNvSpPr txBox="1">
            <a:spLocks noChangeArrowheads="1"/>
          </p:cNvSpPr>
          <p:nvPr/>
        </p:nvSpPr>
        <p:spPr bwMode="auto">
          <a:xfrm>
            <a:off x="2997802"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8" name="TextBox 75">
            <a:extLst>
              <a:ext uri="{FF2B5EF4-FFF2-40B4-BE49-F238E27FC236}">
                <a16:creationId xmlns:a16="http://schemas.microsoft.com/office/drawing/2014/main" id="{C116F9DC-C881-F96E-4623-8E3464614045}"/>
              </a:ext>
            </a:extLst>
          </p:cNvPr>
          <p:cNvSpPr txBox="1">
            <a:spLocks noChangeArrowheads="1"/>
          </p:cNvSpPr>
          <p:nvPr/>
        </p:nvSpPr>
        <p:spPr bwMode="auto">
          <a:xfrm>
            <a:off x="3400926"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9" name="TextBox 75">
            <a:extLst>
              <a:ext uri="{FF2B5EF4-FFF2-40B4-BE49-F238E27FC236}">
                <a16:creationId xmlns:a16="http://schemas.microsoft.com/office/drawing/2014/main" id="{FD51E1CE-FAAF-4A99-26FB-4ADD8861FE78}"/>
              </a:ext>
            </a:extLst>
          </p:cNvPr>
          <p:cNvSpPr txBox="1">
            <a:spLocks noChangeArrowheads="1"/>
          </p:cNvSpPr>
          <p:nvPr/>
        </p:nvSpPr>
        <p:spPr bwMode="auto">
          <a:xfrm>
            <a:off x="3804050"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0" name="TextBox 75">
            <a:extLst>
              <a:ext uri="{FF2B5EF4-FFF2-40B4-BE49-F238E27FC236}">
                <a16:creationId xmlns:a16="http://schemas.microsoft.com/office/drawing/2014/main" id="{ECF4155E-0509-DAE9-EA80-99841B846CB4}"/>
              </a:ext>
            </a:extLst>
          </p:cNvPr>
          <p:cNvSpPr txBox="1">
            <a:spLocks noChangeArrowheads="1"/>
          </p:cNvSpPr>
          <p:nvPr/>
        </p:nvSpPr>
        <p:spPr bwMode="auto">
          <a:xfrm>
            <a:off x="4207174"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1" name="TextBox 75">
            <a:extLst>
              <a:ext uri="{FF2B5EF4-FFF2-40B4-BE49-F238E27FC236}">
                <a16:creationId xmlns:a16="http://schemas.microsoft.com/office/drawing/2014/main" id="{A932A53F-D2B0-AE8D-65F4-E2F8CD9B508D}"/>
              </a:ext>
            </a:extLst>
          </p:cNvPr>
          <p:cNvSpPr txBox="1">
            <a:spLocks noChangeArrowheads="1"/>
          </p:cNvSpPr>
          <p:nvPr/>
        </p:nvSpPr>
        <p:spPr bwMode="auto">
          <a:xfrm>
            <a:off x="461029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A111F7B6-5980-A49A-86F9-B64E73C51C72}"/>
              </a:ext>
            </a:extLst>
          </p:cNvPr>
          <p:cNvSpPr txBox="1">
            <a:spLocks noChangeArrowheads="1"/>
          </p:cNvSpPr>
          <p:nvPr/>
        </p:nvSpPr>
        <p:spPr bwMode="auto">
          <a:xfrm>
            <a:off x="5013421"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2080971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26</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4</a:t>
            </a:r>
            <a:r>
              <a:rPr lang="en-US" altLang="zh-CN" dirty="0"/>
              <a:t>, </a:t>
            </a:r>
            <a:r>
              <a:rPr lang="en-US" altLang="zh-CN" dirty="0">
                <a:solidFill>
                  <a:srgbClr val="00B050"/>
                </a:solidFill>
              </a:rPr>
              <a:t>3</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1 2 4 3 5 6 7</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5" name="Picture 4">
            <a:extLst>
              <a:ext uri="{FF2B5EF4-FFF2-40B4-BE49-F238E27FC236}">
                <a16:creationId xmlns:a16="http://schemas.microsoft.com/office/drawing/2014/main" id="{FFC53B25-1A73-53FE-7C11-74A0DBE02901}"/>
              </a:ext>
            </a:extLst>
          </p:cNvPr>
          <p:cNvPicPr>
            <a:picLocks noChangeAspect="1"/>
          </p:cNvPicPr>
          <p:nvPr/>
        </p:nvPicPr>
        <p:blipFill>
          <a:blip r:embed="rId2"/>
          <a:srcRect/>
          <a:stretch/>
        </p:blipFill>
        <p:spPr>
          <a:xfrm>
            <a:off x="898174" y="1849086"/>
            <a:ext cx="4922615" cy="2261938"/>
          </a:xfrm>
          <a:prstGeom prst="rect">
            <a:avLst/>
          </a:prstGeom>
        </p:spPr>
      </p:pic>
      <p:sp>
        <p:nvSpPr>
          <p:cNvPr id="6" name="TextBox 75">
            <a:extLst>
              <a:ext uri="{FF2B5EF4-FFF2-40B4-BE49-F238E27FC236}">
                <a16:creationId xmlns:a16="http://schemas.microsoft.com/office/drawing/2014/main" id="{5F7A7457-8F62-3C14-AB59-4EEEAE5A13EF}"/>
              </a:ext>
            </a:extLst>
          </p:cNvPr>
          <p:cNvSpPr txBox="1">
            <a:spLocks noChangeArrowheads="1"/>
          </p:cNvSpPr>
          <p:nvPr/>
        </p:nvSpPr>
        <p:spPr bwMode="auto">
          <a:xfrm>
            <a:off x="245105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B9435B0C-5485-AA28-AE44-6CA8C4631CAE}"/>
              </a:ext>
            </a:extLst>
          </p:cNvPr>
          <p:cNvSpPr txBox="1">
            <a:spLocks noChangeArrowheads="1"/>
          </p:cNvSpPr>
          <p:nvPr/>
        </p:nvSpPr>
        <p:spPr bwMode="auto">
          <a:xfrm>
            <a:off x="2854177"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A2055377-1B71-4403-5FFB-C5D50F6D89B9}"/>
              </a:ext>
            </a:extLst>
          </p:cNvPr>
          <p:cNvSpPr txBox="1">
            <a:spLocks noChangeArrowheads="1"/>
          </p:cNvSpPr>
          <p:nvPr/>
        </p:nvSpPr>
        <p:spPr bwMode="auto">
          <a:xfrm>
            <a:off x="3271524"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9" name="TextBox 75">
            <a:extLst>
              <a:ext uri="{FF2B5EF4-FFF2-40B4-BE49-F238E27FC236}">
                <a16:creationId xmlns:a16="http://schemas.microsoft.com/office/drawing/2014/main" id="{C049249D-8490-E1CF-CA65-65EFAE1B7538}"/>
              </a:ext>
            </a:extLst>
          </p:cNvPr>
          <p:cNvSpPr txBox="1">
            <a:spLocks noChangeArrowheads="1"/>
          </p:cNvSpPr>
          <p:nvPr/>
        </p:nvSpPr>
        <p:spPr bwMode="auto">
          <a:xfrm>
            <a:off x="3660425"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0" name="TextBox 75">
            <a:extLst>
              <a:ext uri="{FF2B5EF4-FFF2-40B4-BE49-F238E27FC236}">
                <a16:creationId xmlns:a16="http://schemas.microsoft.com/office/drawing/2014/main" id="{5341EF80-2A37-6E44-4241-9BB62173428A}"/>
              </a:ext>
            </a:extLst>
          </p:cNvPr>
          <p:cNvSpPr txBox="1">
            <a:spLocks noChangeArrowheads="1"/>
          </p:cNvSpPr>
          <p:nvPr/>
        </p:nvSpPr>
        <p:spPr bwMode="auto">
          <a:xfrm>
            <a:off x="4063549"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03A81700-0358-398B-6F8F-3DD14C65E6B2}"/>
              </a:ext>
            </a:extLst>
          </p:cNvPr>
          <p:cNvSpPr txBox="1">
            <a:spLocks noChangeArrowheads="1"/>
          </p:cNvSpPr>
          <p:nvPr/>
        </p:nvSpPr>
        <p:spPr bwMode="auto">
          <a:xfrm>
            <a:off x="446667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7BA3C627-A22D-170C-442D-55F1C6116F5F}"/>
              </a:ext>
            </a:extLst>
          </p:cNvPr>
          <p:cNvSpPr txBox="1">
            <a:spLocks noChangeArrowheads="1"/>
          </p:cNvSpPr>
          <p:nvPr/>
        </p:nvSpPr>
        <p:spPr bwMode="auto">
          <a:xfrm>
            <a:off x="4869796"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B51C968D-1A7E-22B6-10A1-47E9012D5D30}"/>
              </a:ext>
            </a:extLst>
          </p:cNvPr>
          <p:cNvSpPr txBox="1">
            <a:spLocks noChangeArrowheads="1"/>
          </p:cNvSpPr>
          <p:nvPr/>
        </p:nvSpPr>
        <p:spPr bwMode="auto">
          <a:xfrm>
            <a:off x="266319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3" name="TextBox 75">
            <a:extLst>
              <a:ext uri="{FF2B5EF4-FFF2-40B4-BE49-F238E27FC236}">
                <a16:creationId xmlns:a16="http://schemas.microsoft.com/office/drawing/2014/main" id="{8999A114-34A1-D98E-50F8-8AEC17F6B76C}"/>
              </a:ext>
            </a:extLst>
          </p:cNvPr>
          <p:cNvSpPr txBox="1">
            <a:spLocks noChangeArrowheads="1"/>
          </p:cNvSpPr>
          <p:nvPr/>
        </p:nvSpPr>
        <p:spPr bwMode="auto">
          <a:xfrm>
            <a:off x="3066318"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4" name="TextBox 75">
            <a:extLst>
              <a:ext uri="{FF2B5EF4-FFF2-40B4-BE49-F238E27FC236}">
                <a16:creationId xmlns:a16="http://schemas.microsoft.com/office/drawing/2014/main" id="{FF8F5DC7-DB88-16C7-9F71-9C65079DFB6E}"/>
              </a:ext>
            </a:extLst>
          </p:cNvPr>
          <p:cNvSpPr txBox="1">
            <a:spLocks noChangeArrowheads="1"/>
          </p:cNvSpPr>
          <p:nvPr/>
        </p:nvSpPr>
        <p:spPr bwMode="auto">
          <a:xfrm>
            <a:off x="3483665"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5" name="TextBox 75">
            <a:extLst>
              <a:ext uri="{FF2B5EF4-FFF2-40B4-BE49-F238E27FC236}">
                <a16:creationId xmlns:a16="http://schemas.microsoft.com/office/drawing/2014/main" id="{F3CE6B9A-49B4-FF07-A717-EBDD68BFEDB9}"/>
              </a:ext>
            </a:extLst>
          </p:cNvPr>
          <p:cNvSpPr txBox="1">
            <a:spLocks noChangeArrowheads="1"/>
          </p:cNvSpPr>
          <p:nvPr/>
        </p:nvSpPr>
        <p:spPr bwMode="auto">
          <a:xfrm>
            <a:off x="3872566"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6" name="TextBox 75">
            <a:extLst>
              <a:ext uri="{FF2B5EF4-FFF2-40B4-BE49-F238E27FC236}">
                <a16:creationId xmlns:a16="http://schemas.microsoft.com/office/drawing/2014/main" id="{171F0406-C4B6-39D0-060B-CF14BE55B52A}"/>
              </a:ext>
            </a:extLst>
          </p:cNvPr>
          <p:cNvSpPr txBox="1">
            <a:spLocks noChangeArrowheads="1"/>
          </p:cNvSpPr>
          <p:nvPr/>
        </p:nvSpPr>
        <p:spPr bwMode="auto">
          <a:xfrm>
            <a:off x="4275690"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7" name="TextBox 75">
            <a:extLst>
              <a:ext uri="{FF2B5EF4-FFF2-40B4-BE49-F238E27FC236}">
                <a16:creationId xmlns:a16="http://schemas.microsoft.com/office/drawing/2014/main" id="{4278F1F8-4911-9239-3D4F-4BFF5D08EE7E}"/>
              </a:ext>
            </a:extLst>
          </p:cNvPr>
          <p:cNvSpPr txBox="1">
            <a:spLocks noChangeArrowheads="1"/>
          </p:cNvSpPr>
          <p:nvPr/>
        </p:nvSpPr>
        <p:spPr bwMode="auto">
          <a:xfrm>
            <a:off x="467881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8" name="TextBox 75">
            <a:extLst>
              <a:ext uri="{FF2B5EF4-FFF2-40B4-BE49-F238E27FC236}">
                <a16:creationId xmlns:a16="http://schemas.microsoft.com/office/drawing/2014/main" id="{CF4C837E-BD84-710F-AFFB-C1C73A8F4D45}"/>
              </a:ext>
            </a:extLst>
          </p:cNvPr>
          <p:cNvSpPr txBox="1">
            <a:spLocks noChangeArrowheads="1"/>
          </p:cNvSpPr>
          <p:nvPr/>
        </p:nvSpPr>
        <p:spPr bwMode="auto">
          <a:xfrm>
            <a:off x="5081937"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407050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A6C73-8BA1-3D59-227E-4840895AE767}"/>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D18BF0B9-687B-7A29-CEDC-56FA565052AF}"/>
              </a:ext>
            </a:extLst>
          </p:cNvPr>
          <p:cNvSpPr>
            <a:spLocks noGrp="1"/>
          </p:cNvSpPr>
          <p:nvPr>
            <p:ph type="title"/>
          </p:nvPr>
        </p:nvSpPr>
        <p:spPr/>
        <p:txBody>
          <a:bodyPr/>
          <a:lstStyle/>
          <a:p>
            <a:r>
              <a:rPr lang="en-GB" dirty="0"/>
              <a:t>Quiz 4 4.2-1</a:t>
            </a:r>
            <a:endParaRPr lang="en-SE" dirty="0"/>
          </a:p>
        </p:txBody>
      </p:sp>
      <p:sp>
        <p:nvSpPr>
          <p:cNvPr id="4" name="Slide Number Placeholder 3">
            <a:extLst>
              <a:ext uri="{FF2B5EF4-FFF2-40B4-BE49-F238E27FC236}">
                <a16:creationId xmlns:a16="http://schemas.microsoft.com/office/drawing/2014/main" id="{E7C86995-34AC-565D-AC03-FF917622D948}"/>
              </a:ext>
            </a:extLst>
          </p:cNvPr>
          <p:cNvSpPr>
            <a:spLocks noGrp="1"/>
          </p:cNvSpPr>
          <p:nvPr>
            <p:ph type="sldNum" sz="quarter" idx="4"/>
          </p:nvPr>
        </p:nvSpPr>
        <p:spPr/>
        <p:txBody>
          <a:bodyPr/>
          <a:lstStyle/>
          <a:p>
            <a:r>
              <a:rPr lang="en-US"/>
              <a:t>Network Layer: 4-</a:t>
            </a:r>
            <a:fld id="{C4204591-24BD-A542-B9D5-F8D8A88D2FEE}" type="slidenum">
              <a:rPr lang="en-US" smtClean="0"/>
              <a:pPr/>
              <a:t>27</a:t>
            </a:fld>
            <a:endParaRPr lang="en-US" dirty="0"/>
          </a:p>
        </p:txBody>
      </p:sp>
      <p:pic>
        <p:nvPicPr>
          <p:cNvPr id="3074" name="Picture 2">
            <a:extLst>
              <a:ext uri="{FF2B5EF4-FFF2-40B4-BE49-F238E27FC236}">
                <a16:creationId xmlns:a16="http://schemas.microsoft.com/office/drawing/2014/main" id="{FFD4F7BE-4079-E137-F973-69A9F6342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415" y="2058670"/>
            <a:ext cx="7986445" cy="370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5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28</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552575"/>
            <a:ext cx="87249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639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29</a:t>
            </a:fld>
            <a:endParaRPr lang="en-US" dirty="0"/>
          </a:p>
        </p:txBody>
      </p:sp>
    </p:spTree>
    <p:extLst>
      <p:ext uri="{BB962C8B-B14F-4D97-AF65-F5344CB8AC3E}">
        <p14:creationId xmlns:p14="http://schemas.microsoft.com/office/powerpoint/2010/main" val="343596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571832"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305382"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367045"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773695"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354345"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92545"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343232"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973345"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73660" y="4146039"/>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936832"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514932"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
        <p:nvSpPr>
          <p:cNvPr id="3" name="TextBox 2">
            <a:extLst>
              <a:ext uri="{FF2B5EF4-FFF2-40B4-BE49-F238E27FC236}">
                <a16:creationId xmlns:a16="http://schemas.microsoft.com/office/drawing/2014/main" id="{7FD26107-79B0-981C-C2B9-D6D135FC43D7}"/>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5" name="TextBox 4">
            <a:extLst>
              <a:ext uri="{FF2B5EF4-FFF2-40B4-BE49-F238E27FC236}">
                <a16:creationId xmlns:a16="http://schemas.microsoft.com/office/drawing/2014/main" id="{8E7600FF-AEE4-943C-9D51-445A18CC727A}"/>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6" name="TextBox 15">
            <a:extLst>
              <a:ext uri="{FF2B5EF4-FFF2-40B4-BE49-F238E27FC236}">
                <a16:creationId xmlns:a16="http://schemas.microsoft.com/office/drawing/2014/main" id="{C345B54B-988C-F280-0F68-A7B437877CDE}"/>
              </a:ext>
            </a:extLst>
          </p:cNvPr>
          <p:cNvSpPr txBox="1"/>
          <p:nvPr/>
        </p:nvSpPr>
        <p:spPr>
          <a:xfrm>
            <a:off x="10092518" y="1613684"/>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7" name="TextBox 16">
            <a:extLst>
              <a:ext uri="{FF2B5EF4-FFF2-40B4-BE49-F238E27FC236}">
                <a16:creationId xmlns:a16="http://schemas.microsoft.com/office/drawing/2014/main" id="{55BEAE89-BA72-A988-018D-35BE0F940512}"/>
              </a:ext>
            </a:extLst>
          </p:cNvPr>
          <p:cNvSpPr txBox="1"/>
          <p:nvPr/>
        </p:nvSpPr>
        <p:spPr>
          <a:xfrm>
            <a:off x="10083217" y="3046085"/>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8" name="TextBox 17">
            <a:extLst>
              <a:ext uri="{FF2B5EF4-FFF2-40B4-BE49-F238E27FC236}">
                <a16:creationId xmlns:a16="http://schemas.microsoft.com/office/drawing/2014/main" id="{7918E8CB-8C11-60C4-100D-B6DFDC04525E}"/>
              </a:ext>
            </a:extLst>
          </p:cNvPr>
          <p:cNvSpPr txBox="1"/>
          <p:nvPr/>
        </p:nvSpPr>
        <p:spPr>
          <a:xfrm>
            <a:off x="10096802" y="4469590"/>
            <a:ext cx="2100573" cy="18374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t>4. </a:t>
            </a:r>
            <a:r>
              <a:rPr lang="en-GB" dirty="0" err="1"/>
              <a:t>HostB</a:t>
            </a:r>
            <a:r>
              <a:rPr lang="en-GB" dirty="0"/>
              <a:t> receives </a:t>
            </a:r>
            <a:r>
              <a:rPr lang="en-GB" dirty="0" err="1"/>
              <a:t>Seq</a:t>
            </a:r>
            <a:r>
              <a:rPr lang="en-GB" dirty="0"/>
              <a:t># 92-99 (8 Bytes). But it has already received up to </a:t>
            </a:r>
            <a:r>
              <a:rPr lang="en-GB" dirty="0" err="1"/>
              <a:t>Seq</a:t>
            </a:r>
            <a:r>
              <a:rPr lang="en-GB" dirty="0"/>
              <a:t># 119, so it </a:t>
            </a:r>
            <a:r>
              <a:rPr kumimoji="0" lang="en-US" sz="1800" b="0" i="0" u="none" strike="noStrike" kern="1200" cap="none" spc="0" normalizeH="0" baseline="0" noProof="0" dirty="0">
                <a:ln>
                  <a:noFill/>
                </a:ln>
                <a:effectLst/>
                <a:uLnTx/>
                <a:uFillTx/>
                <a:latin typeface="Calibri"/>
                <a:ea typeface="+mn-ea"/>
                <a:cs typeface="+mn-cs"/>
              </a:rPr>
              <a:t>sends </a:t>
            </a:r>
            <a:r>
              <a:rPr kumimoji="0" lang="en-US" sz="1800" b="0" i="0" u="none" strike="noStrike" kern="1200" cap="none" spc="0" normalizeH="0" baseline="0" noProof="0" dirty="0">
                <a:ln>
                  <a:noFill/>
                </a:ln>
                <a:solidFill>
                  <a:srgbClr val="FF0000"/>
                </a:solidFill>
                <a:effectLst/>
                <a:uLnTx/>
                <a:uFillTx/>
                <a:latin typeface="Calibri"/>
                <a:ea typeface="+mn-ea"/>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ACK</a:t>
            </a:r>
            <a:r>
              <a:rPr kumimoji="0" lang="en-US" sz="1800" b="0" i="0" u="none" strike="noStrike" kern="1200" cap="none" spc="0" normalizeH="0" baseline="0" noProof="0" dirty="0">
                <a:ln>
                  <a:noFill/>
                </a:ln>
                <a:effectLst/>
                <a:uLnTx/>
                <a:uFillTx/>
                <a:latin typeface="Calibri"/>
                <a:ea typeface="+mn-ea"/>
                <a:cs typeface="+mn-cs"/>
              </a:rPr>
              <a:t> for </a:t>
            </a:r>
            <a:r>
              <a:rPr lang="en-GB" dirty="0" err="1"/>
              <a:t>Seq</a:t>
            </a:r>
            <a:r>
              <a:rPr lang="en-GB" dirty="0"/>
              <a:t># </a:t>
            </a:r>
            <a:r>
              <a:rPr kumimoji="0" lang="en-US" sz="1800" b="0" i="0" u="none" strike="noStrike" kern="1200" cap="none" spc="0" normalizeH="0" baseline="0" noProof="0" dirty="0">
                <a:ln>
                  <a:noFill/>
                </a:ln>
                <a:effectLst/>
                <a:uLnTx/>
                <a:uFillTx/>
                <a:latin typeface="Calibri"/>
                <a:ea typeface="+mn-ea"/>
                <a:cs typeface="+mn-cs"/>
              </a:rPr>
              <a:t>120</a:t>
            </a:r>
          </a:p>
        </p:txBody>
      </p:sp>
      <p:sp>
        <p:nvSpPr>
          <p:cNvPr id="20" name="TextBox 19">
            <a:extLst>
              <a:ext uri="{FF2B5EF4-FFF2-40B4-BE49-F238E27FC236}">
                <a16:creationId xmlns:a16="http://schemas.microsoft.com/office/drawing/2014/main" id="{AE73DA0F-C69A-2BE5-7998-C40873B4F46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1" name="TextBox 20">
            <a:extLst>
              <a:ext uri="{FF2B5EF4-FFF2-40B4-BE49-F238E27FC236}">
                <a16:creationId xmlns:a16="http://schemas.microsoft.com/office/drawing/2014/main" id="{E3BA6E78-4CEA-50E4-2FD6-B4F5F0D8BA3A}"/>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
        <p:nvSpPr>
          <p:cNvPr id="22" name="TextBox 21">
            <a:extLst>
              <a:ext uri="{FF2B5EF4-FFF2-40B4-BE49-F238E27FC236}">
                <a16:creationId xmlns:a16="http://schemas.microsoft.com/office/drawing/2014/main" id="{119B069A-5E64-DD07-30D7-C5B02A5DE414}"/>
              </a:ext>
            </a:extLst>
          </p:cNvPr>
          <p:cNvSpPr txBox="1"/>
          <p:nvPr/>
        </p:nvSpPr>
        <p:spPr>
          <a:xfrm>
            <a:off x="5977839" y="2974647"/>
            <a:ext cx="1509190" cy="1477328"/>
          </a:xfrm>
          <a:prstGeom prst="rect">
            <a:avLst/>
          </a:prstGeom>
          <a:noFill/>
        </p:spPr>
        <p:txBody>
          <a:bodyPr wrap="square" rtlCol="0">
            <a:spAutoFit/>
          </a:bodyPr>
          <a:lstStyle/>
          <a:p>
            <a:r>
              <a:rPr lang="en-GB" dirty="0"/>
              <a:t>3. </a:t>
            </a:r>
            <a:r>
              <a:rPr lang="en-GB" dirty="0" err="1"/>
              <a:t>HostA</a:t>
            </a:r>
            <a:r>
              <a:rPr lang="en-GB" dirty="0"/>
              <a:t> times out and resends </a:t>
            </a:r>
            <a:r>
              <a:rPr lang="en-GB" dirty="0" err="1"/>
              <a:t>Seq</a:t>
            </a:r>
            <a:r>
              <a:rPr lang="en-GB" dirty="0"/>
              <a:t># 92-99 (8 Bytes).</a:t>
            </a:r>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29"/>
                                        </p:tgtEl>
                                        <p:attrNameLst>
                                          <p:attrName>style.visibility</p:attrName>
                                        </p:attrNameLst>
                                      </p:cBhvr>
                                      <p:to>
                                        <p:strVal val="visible"/>
                                      </p:to>
                                    </p:set>
                                    <p:animEffect transition="in" filter="dissolve">
                                      <p:cBhvr>
                                        <p:cTn id="66" dur="500"/>
                                        <p:tgtEl>
                                          <p:spTgt spid="2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3" grpId="0"/>
      <p:bldP spid="5" grpId="0"/>
      <p:bldP spid="16" grpId="0"/>
      <p:bldP spid="17" grpId="0"/>
      <p:bldP spid="18" grpId="0"/>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6624872" y="2978590"/>
            <a:ext cx="3273778" cy="2294055"/>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9236240" y="326469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55"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9181489" y="3988217"/>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56"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9155136" y="474237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sp>
        <p:nvSpPr>
          <p:cNvPr id="57"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6464854" y="3424079"/>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58" name="Line 16">
            <a:extLst>
              <a:ext uri="{FF2B5EF4-FFF2-40B4-BE49-F238E27FC236}">
                <a16:creationId xmlns:a16="http://schemas.microsoft.com/office/drawing/2014/main" id="{7A263ADA-FEA5-9749-93B9-2C606DDDAFFF}"/>
              </a:ext>
            </a:extLst>
          </p:cNvPr>
          <p:cNvSpPr>
            <a:spLocks noChangeShapeType="1"/>
          </p:cNvSpPr>
          <p:nvPr/>
        </p:nvSpPr>
        <p:spPr bwMode="auto">
          <a:xfrm>
            <a:off x="6820885" y="3727909"/>
            <a:ext cx="2090" cy="35887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6679771" y="2473869"/>
            <a:ext cx="2802851" cy="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local network (e.g., home network) 10.0.0/24</a:t>
            </a: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9417628" y="2709128"/>
            <a:ext cx="11246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6205244" y="2589251"/>
            <a:ext cx="0" cy="11282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6344943" y="2721791"/>
            <a:ext cx="427910" cy="44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9988255" y="3097875"/>
            <a:ext cx="641350" cy="583178"/>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9915055" y="3818933"/>
            <a:ext cx="641350" cy="583178"/>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9934281" y="4558766"/>
            <a:ext cx="641350" cy="583178"/>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171406" y="2486532"/>
            <a:ext cx="3963988" cy="2445373"/>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4" y="3410471"/>
              <a:ext cx="1172116"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sp>
          <p:nvSpPr>
            <p:cNvPr id="60"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829555" y="2486532"/>
              <a:ext cx="950901" cy="61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rest of</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685800" y="3913064"/>
            <a:ext cx="1040553" cy="449888"/>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9757680" y="3564123"/>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9685290" y="4279842"/>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9704340" y="5027371"/>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grpSp>
        <p:nvGrpSpPr>
          <p:cNvPr id="106" name="Group 105">
            <a:extLst>
              <a:ext uri="{FF2B5EF4-FFF2-40B4-BE49-F238E27FC236}">
                <a16:creationId xmlns:a16="http://schemas.microsoft.com/office/drawing/2014/main" id="{7CDF8C58-9021-0F45-A760-A2349ED7BDDE}"/>
              </a:ext>
            </a:extLst>
          </p:cNvPr>
          <p:cNvGrpSpPr/>
          <p:nvPr/>
        </p:nvGrpSpPr>
        <p:grpSpPr>
          <a:xfrm>
            <a:off x="6231591" y="4144216"/>
            <a:ext cx="5475817" cy="2433887"/>
            <a:chOff x="6191250" y="3243263"/>
            <a:chExt cx="5475817" cy="2433887"/>
          </a:xfrm>
        </p:grpSpPr>
        <p:sp>
          <p:nvSpPr>
            <p:cNvPr id="69"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with source or destination in this network have 10.0.0/24 address for  source, destination (as usual)</a:t>
              </a:r>
            </a:p>
          </p:txBody>
        </p:sp>
        <p:sp>
          <p:nvSpPr>
            <p:cNvPr id="71"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106">
            <a:extLst>
              <a:ext uri="{FF2B5EF4-FFF2-40B4-BE49-F238E27FC236}">
                <a16:creationId xmlns:a16="http://schemas.microsoft.com/office/drawing/2014/main" id="{AD291785-CEE8-4E4A-AA83-F757C708CBFB}"/>
              </a:ext>
            </a:extLst>
          </p:cNvPr>
          <p:cNvGrpSpPr/>
          <p:nvPr/>
        </p:nvGrpSpPr>
        <p:grpSpPr>
          <a:xfrm>
            <a:off x="380010" y="4107703"/>
            <a:ext cx="5528261" cy="2475162"/>
            <a:chOff x="339669" y="3206750"/>
            <a:chExt cx="5528261" cy="2475162"/>
          </a:xfrm>
        </p:grpSpPr>
        <p:sp>
          <p:nvSpPr>
            <p:cNvPr id="70"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all</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leaving</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local network have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same</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NAT IP address: 138.76.29.7,  but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different</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port numbers</a:t>
              </a:r>
            </a:p>
          </p:txBody>
        </p:sp>
        <p:sp>
          <p:nvSpPr>
            <p:cNvPr id="72"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 name="Rectangle 3">
            <a:extLst>
              <a:ext uri="{FF2B5EF4-FFF2-40B4-BE49-F238E27FC236}">
                <a16:creationId xmlns:a16="http://schemas.microsoft.com/office/drawing/2014/main" id="{D7D39038-77D9-D24B-96C2-D00AB29DC0A3}"/>
              </a:ext>
            </a:extLst>
          </p:cNvPr>
          <p:cNvSpPr/>
          <p:nvPr/>
        </p:nvSpPr>
        <p:spPr>
          <a:xfrm>
            <a:off x="438310" y="1328747"/>
            <a:ext cx="11125200" cy="1034129"/>
          </a:xfrm>
          <a:prstGeom prst="rect">
            <a:avLst/>
          </a:prstGeom>
        </p:spPr>
        <p:txBody>
          <a:bodyPr wrap="square">
            <a:spAutoFit/>
          </a:bodyPr>
          <a:lstStyle/>
          <a:p>
            <a:pPr marL="239713" marR="0" lvl="0" indent="0" algn="l" defTabSz="914400" rtl="0" eaLnBrk="1" fontAlgn="auto" latinLnBrk="0" hangingPunct="1">
              <a:lnSpc>
                <a:spcPct val="90000"/>
              </a:lnSpc>
              <a:spcBef>
                <a:spcPts val="1000"/>
              </a:spcBef>
              <a:spcAft>
                <a:spcPts val="0"/>
              </a:spcAft>
              <a:buClr>
                <a:srgbClr val="0000A3"/>
              </a:buClr>
              <a:buSzTx/>
              <a:buFontTx/>
              <a:buNone/>
              <a:tabLst/>
              <a:defRPr/>
            </a:pPr>
            <a:r>
              <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NAT:</a:t>
            </a:r>
            <a:r>
              <a:rPr kumimoji="0" lang="en-US"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all devices in local network share just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one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IPv4 address as far as outside world is concerned</a:t>
            </a: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743699" y="4124653"/>
            <a:ext cx="54889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Slide Number Placeholder 3">
            <a:extLst>
              <a:ext uri="{FF2B5EF4-FFF2-40B4-BE49-F238E27FC236}">
                <a16:creationId xmlns:a16="http://schemas.microsoft.com/office/drawing/2014/main" id="{ECE95E76-8D3F-5D49-BBDA-40760E7D55E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30</a:t>
            </a:fld>
            <a:endParaRPr lang="en-US" dirty="0"/>
          </a:p>
        </p:txBody>
      </p:sp>
      <p:sp>
        <p:nvSpPr>
          <p:cNvPr id="2" name="TextBox 1">
            <a:extLst>
              <a:ext uri="{FF2B5EF4-FFF2-40B4-BE49-F238E27FC236}">
                <a16:creationId xmlns:a16="http://schemas.microsoft.com/office/drawing/2014/main" id="{76DB0BF2-4398-01B7-816B-01E85E4ED3D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432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475014" y="1411941"/>
            <a:ext cx="10603804" cy="52846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all devices in local network have 32-bit addresses in a “private” IP address space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10/8, 172.16/12, 192.168/16 prefixes) that can only be used in local network</a:t>
            </a:r>
          </a:p>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advantages:</a:t>
            </a:r>
          </a:p>
          <a:p>
            <a:pPr marL="1143000" marR="0" lvl="2" indent="-290513" algn="l" defTabSz="914400" rtl="0" eaLnBrk="1" fontAlgn="auto" latinLnBrk="0" hangingPunct="1">
              <a:lnSpc>
                <a:spcPct val="90000"/>
              </a:lnSpc>
              <a:spcBef>
                <a:spcPts val="5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just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one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IP address needed from provider ISP for </a:t>
            </a:r>
            <a:r>
              <a:rPr kumimoji="0" lang="en-US" altLang="en-US" sz="28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devices</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addresses of host in local network without notifying outside world</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ISP without changing addresses of devices in local network</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security: devices inside local net not directly addressable, visible by outside world</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FF7E4BF2-C93E-374A-8155-EA75613E8F4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31</a:t>
            </a:fld>
            <a:endParaRPr lang="en-US" dirty="0"/>
          </a:p>
        </p:txBody>
      </p:sp>
      <p:sp>
        <p:nvSpPr>
          <p:cNvPr id="2" name="TextBox 1">
            <a:extLst>
              <a:ext uri="{FF2B5EF4-FFF2-40B4-BE49-F238E27FC236}">
                <a16:creationId xmlns:a16="http://schemas.microsoft.com/office/drawing/2014/main" id="{BAE7720C-DDE3-DF3C-437C-7FC4B86595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752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1">
                                            <p:txEl>
                                              <p:pRg st="3" end="3"/>
                                            </p:txEl>
                                          </p:spTgt>
                                        </p:tgtEl>
                                        <p:attrNameLst>
                                          <p:attrName>style.visibility</p:attrName>
                                        </p:attrNameLst>
                                      </p:cBhvr>
                                      <p:to>
                                        <p:strVal val="visible"/>
                                      </p:to>
                                    </p:set>
                                    <p:animEffect transition="in" filter="dissolve">
                                      <p:cBhvr>
                                        <p:cTn id="18" dur="500"/>
                                        <p:tgtEl>
                                          <p:spTgt spid="81">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1">
                                            <p:txEl>
                                              <p:pRg st="4" end="4"/>
                                            </p:txEl>
                                          </p:spTgt>
                                        </p:tgtEl>
                                        <p:attrNameLst>
                                          <p:attrName>style.visibility</p:attrName>
                                        </p:attrNameLst>
                                      </p:cBhvr>
                                      <p:to>
                                        <p:strVal val="visible"/>
                                      </p:to>
                                    </p:set>
                                    <p:animEffect transition="in" filter="dissolve">
                                      <p:cBhvr>
                                        <p:cTn id="21" dur="500"/>
                                        <p:tgtEl>
                                          <p:spTgt spid="81">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dissolve">
                                      <p:cBhvr>
                                        <p:cTn id="24" dur="500"/>
                                        <p:tgtEl>
                                          <p:spTgt spid="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implementation: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NAT router must (transparently):</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outgoing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(source IP address, port #) of every outgoing datagram to (NAT IP address, new port #)</a:t>
            </a:r>
          </a:p>
          <a:p>
            <a:pPr marL="1150938" marR="0" lvl="3" indent="-287338" algn="l" defTabSz="914400" rtl="0" eaLnBrk="1" fontAlgn="auto" latinLnBrk="0" hangingPunct="1">
              <a:lnSpc>
                <a:spcPct val="100000"/>
              </a:lnSpc>
              <a:spcBef>
                <a:spcPts val="11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remote clients/servers will respond using (NAT IP address, new port #) as destination address</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remember (in NAT translation table)</a:t>
            </a:r>
            <a:r>
              <a:rPr kumimoji="0" lang="en-US" altLang="en-US" sz="2800" b="0" i="0" u="none" strike="noStrike" kern="1200" cap="none" spc="0" normalizeH="0" baseline="0" noProof="0" dirty="0">
                <a:ln>
                  <a:noFill/>
                </a:ln>
                <a:solidFill>
                  <a:srgbClr val="ED7D31"/>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every (source IP address, port #)  to (NAT IP address, new port #) translation pair</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incoming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(NAT IP address, new port #) in destination fields of every incoming datagram with corresponding (source IP address, port #) stored in NAT table</a:t>
            </a:r>
            <a:endPar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7312DB5A-90B0-B243-B2F8-16B9A390DE3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32</a:t>
            </a:fld>
            <a:endParaRPr lang="en-US" dirty="0"/>
          </a:p>
        </p:txBody>
      </p:sp>
      <p:sp>
        <p:nvSpPr>
          <p:cNvPr id="2" name="TextBox 1">
            <a:extLst>
              <a:ext uri="{FF2B5EF4-FFF2-40B4-BE49-F238E27FC236}">
                <a16:creationId xmlns:a16="http://schemas.microsoft.com/office/drawing/2014/main" id="{99C25582-FB66-7206-5B1F-829F3895C983}"/>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077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
                                            <p:txEl>
                                              <p:pRg st="2" end="2"/>
                                            </p:txEl>
                                          </p:spTgt>
                                        </p:tgtEl>
                                        <p:attrNameLst>
                                          <p:attrName>style.visibility</p:attrName>
                                        </p:attrNameLst>
                                      </p:cBhvr>
                                      <p:to>
                                        <p:strVal val="visible"/>
                                      </p:to>
                                    </p:set>
                                    <p:animEffect transition="in" filter="dissolve">
                                      <p:cBhvr>
                                        <p:cTn id="10" dur="500"/>
                                        <p:tgtEl>
                                          <p:spTgt spid="8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animEffect transition="in" filter="dissolve">
                                      <p:cBhvr>
                                        <p:cTn id="15" dur="500"/>
                                        <p:tgtEl>
                                          <p:spTgt spid="8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1">
                                            <p:txEl>
                                              <p:pRg st="4" end="4"/>
                                            </p:txEl>
                                          </p:spTgt>
                                        </p:tgtEl>
                                        <p:attrNameLst>
                                          <p:attrName>style.visibility</p:attrName>
                                        </p:attrNameLst>
                                      </p:cBhvr>
                                      <p:to>
                                        <p:strVal val="visible"/>
                                      </p:to>
                                    </p:set>
                                    <p:animEffect transition="in" filter="dissolve">
                                      <p:cBhvr>
                                        <p:cTn id="20"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33</a:t>
            </a:fld>
            <a:endParaRPr lang="en-US" dirty="0"/>
          </a:p>
        </p:txBody>
      </p:sp>
      <p:sp>
        <p:nvSpPr>
          <p:cNvPr id="3" name="TextBox 2">
            <a:extLst>
              <a:ext uri="{FF2B5EF4-FFF2-40B4-BE49-F238E27FC236}">
                <a16:creationId xmlns:a16="http://schemas.microsoft.com/office/drawing/2014/main" id="{8A13176E-63FD-2F61-AAA8-9D9CE1841D5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496F5A-2668-708F-F2EE-C9ABF9D80EF0}"/>
              </a:ext>
            </a:extLst>
          </p:cNvPr>
          <p:cNvSpPr>
            <a:spLocks noGrp="1"/>
          </p:cNvSpPr>
          <p:nvPr>
            <p:ph idx="1"/>
          </p:nvPr>
        </p:nvSpPr>
        <p:spPr>
          <a:xfrm>
            <a:off x="838200" y="1724026"/>
            <a:ext cx="3500120" cy="5084187"/>
          </a:xfrm>
        </p:spPr>
        <p:txBody>
          <a:bodyPr>
            <a:normAutofit fontScale="92500" lnSpcReduction="20000"/>
          </a:bodyPr>
          <a:lstStyle/>
          <a:p>
            <a:r>
              <a:rPr lang="en-GB" dirty="0"/>
              <a:t>4.3-2a Network Address Translation (a).  Consider the following scenario in which host 10.0.0.1 is communicating with an external web server at IP address 128.119.40.186, port 80.  The NAT table shows the table entry associated with this TCP flow.  What are the source and destination IP address and port numbers at points A B C D?</a:t>
            </a:r>
            <a:endParaRPr lang="en-SE" dirty="0"/>
          </a:p>
        </p:txBody>
      </p:sp>
      <p:sp>
        <p:nvSpPr>
          <p:cNvPr id="3" name="Title 2">
            <a:extLst>
              <a:ext uri="{FF2B5EF4-FFF2-40B4-BE49-F238E27FC236}">
                <a16:creationId xmlns:a16="http://schemas.microsoft.com/office/drawing/2014/main" id="{AFEE9B6F-9DAE-ADCF-C34F-6F2100D142E8}"/>
              </a:ext>
            </a:extLst>
          </p:cNvPr>
          <p:cNvSpPr>
            <a:spLocks noGrp="1"/>
          </p:cNvSpPr>
          <p:nvPr>
            <p:ph type="title"/>
          </p:nvPr>
        </p:nvSpPr>
        <p:spPr/>
        <p:txBody>
          <a:bodyPr/>
          <a:lstStyle/>
          <a:p>
            <a:r>
              <a:rPr lang="en-GB" dirty="0"/>
              <a:t>Quiz</a:t>
            </a:r>
            <a:endParaRPr lang="en-SE" dirty="0"/>
          </a:p>
        </p:txBody>
      </p:sp>
      <p:sp>
        <p:nvSpPr>
          <p:cNvPr id="4" name="Slide Number Placeholder 3">
            <a:extLst>
              <a:ext uri="{FF2B5EF4-FFF2-40B4-BE49-F238E27FC236}">
                <a16:creationId xmlns:a16="http://schemas.microsoft.com/office/drawing/2014/main" id="{349A2D6A-4991-652F-E1E2-F9DDC00C6CBB}"/>
              </a:ext>
            </a:extLst>
          </p:cNvPr>
          <p:cNvSpPr>
            <a:spLocks noGrp="1"/>
          </p:cNvSpPr>
          <p:nvPr>
            <p:ph type="sldNum" sz="quarter" idx="4"/>
          </p:nvPr>
        </p:nvSpPr>
        <p:spPr/>
        <p:txBody>
          <a:bodyPr/>
          <a:lstStyle/>
          <a:p>
            <a:r>
              <a:rPr lang="en-US"/>
              <a:t>Network Layer: 4-</a:t>
            </a:r>
            <a:fld id="{C4204591-24BD-A542-B9D5-F8D8A88D2FEE}" type="slidenum">
              <a:rPr lang="en-US" smtClean="0"/>
              <a:pPr/>
              <a:t>34</a:t>
            </a:fld>
            <a:endParaRPr lang="en-US" dirty="0"/>
          </a:p>
        </p:txBody>
      </p:sp>
      <p:pic>
        <p:nvPicPr>
          <p:cNvPr id="5122" name="Picture 2">
            <a:extLst>
              <a:ext uri="{FF2B5EF4-FFF2-40B4-BE49-F238E27FC236}">
                <a16:creationId xmlns:a16="http://schemas.microsoft.com/office/drawing/2014/main" id="{52166F10-43D6-1092-92EF-2028BE103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054" y="1621293"/>
            <a:ext cx="7942946" cy="4546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240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AE0E1F-4D1B-1E62-FC9D-7ECC2CA65CFD}"/>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8AD06107-5013-EFAC-BF41-47DE51E320FF}"/>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D6C6EF47-B7C9-5A97-346B-2FBA5481D37B}"/>
              </a:ext>
            </a:extLst>
          </p:cNvPr>
          <p:cNvSpPr>
            <a:spLocks noGrp="1"/>
          </p:cNvSpPr>
          <p:nvPr>
            <p:ph type="sldNum" sz="quarter" idx="4"/>
          </p:nvPr>
        </p:nvSpPr>
        <p:spPr/>
        <p:txBody>
          <a:bodyPr/>
          <a:lstStyle/>
          <a:p>
            <a:r>
              <a:rPr lang="en-US"/>
              <a:t>Network Layer: 4-</a:t>
            </a:r>
            <a:fld id="{C4204591-24BD-A542-B9D5-F8D8A88D2FEE}" type="slidenum">
              <a:rPr lang="en-US" smtClean="0"/>
              <a:pPr/>
              <a:t>35</a:t>
            </a:fld>
            <a:endParaRPr lang="en-US" dirty="0"/>
          </a:p>
        </p:txBody>
      </p:sp>
      <p:pic>
        <p:nvPicPr>
          <p:cNvPr id="5" name="Picture 2">
            <a:extLst>
              <a:ext uri="{FF2B5EF4-FFF2-40B4-BE49-F238E27FC236}">
                <a16:creationId xmlns:a16="http://schemas.microsoft.com/office/drawing/2014/main" id="{EE6FC81D-C74C-FC97-EA49-CFC60A004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1821"/>
            <a:ext cx="10871224" cy="62232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B7C61B-7312-06DC-498A-7C8E3427A93A}"/>
              </a:ext>
            </a:extLst>
          </p:cNvPr>
          <p:cNvSpPr txBox="1"/>
          <p:nvPr/>
        </p:nvSpPr>
        <p:spPr>
          <a:xfrm>
            <a:off x="6380480" y="28913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8" name="TextBox 7">
            <a:extLst>
              <a:ext uri="{FF2B5EF4-FFF2-40B4-BE49-F238E27FC236}">
                <a16:creationId xmlns:a16="http://schemas.microsoft.com/office/drawing/2014/main" id="{36458A9B-1404-1B73-A27D-DE0F26FA4DB2}"/>
              </a:ext>
            </a:extLst>
          </p:cNvPr>
          <p:cNvSpPr txBox="1"/>
          <p:nvPr/>
        </p:nvSpPr>
        <p:spPr>
          <a:xfrm>
            <a:off x="1625600" y="3966520"/>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9" name="TextBox 8">
            <a:extLst>
              <a:ext uri="{FF2B5EF4-FFF2-40B4-BE49-F238E27FC236}">
                <a16:creationId xmlns:a16="http://schemas.microsoft.com/office/drawing/2014/main" id="{0E6D4EFC-54F8-E7FF-BF69-9E867EEB5389}"/>
              </a:ext>
            </a:extLst>
          </p:cNvPr>
          <p:cNvSpPr txBox="1"/>
          <p:nvPr/>
        </p:nvSpPr>
        <p:spPr>
          <a:xfrm>
            <a:off x="838200" y="5405717"/>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a:t>
            </a:r>
          </a:p>
          <a:p>
            <a:pPr eaLnBrk="0" fontAlgn="base" hangingPunct="0">
              <a:spcBef>
                <a:spcPct val="0"/>
              </a:spcBef>
              <a:spcAft>
                <a:spcPct val="0"/>
              </a:spcAf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 name="TextBox 9">
            <a:extLst>
              <a:ext uri="{FF2B5EF4-FFF2-40B4-BE49-F238E27FC236}">
                <a16:creationId xmlns:a16="http://schemas.microsoft.com/office/drawing/2014/main" id="{EC080BA5-EE54-D433-B2D6-380AA6A49708}"/>
              </a:ext>
            </a:extLst>
          </p:cNvPr>
          <p:cNvSpPr txBox="1"/>
          <p:nvPr/>
        </p:nvSpPr>
        <p:spPr>
          <a:xfrm>
            <a:off x="5425440" y="49741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 128.119.40.186, 80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399965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445033" y="2266266"/>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4370670" y="1094691"/>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2049745" y="1124854"/>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3148295" y="2347229"/>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589495" y="2399616"/>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424395" y="2024966"/>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829458" y="2020204"/>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414870" y="4349066"/>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430745" y="2652029"/>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435508" y="2928254"/>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2003708" y="1386791"/>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581808" y="1382029"/>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6960670" y="1207637"/>
            <a:ext cx="4661240"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been received</a:t>
            </a:r>
          </a:p>
          <a:p>
            <a:pPr>
              <a:buFont typeface="Wingdings" pitchFamily="2" charset="2"/>
              <a:buNone/>
            </a:pPr>
            <a:endParaRPr lang="en-US" altLang="en-US" sz="2400" dirty="0"/>
          </a:p>
        </p:txBody>
      </p:sp>
      <p:sp>
        <p:nvSpPr>
          <p:cNvPr id="8" name="TextBox 7">
            <a:extLst>
              <a:ext uri="{FF2B5EF4-FFF2-40B4-BE49-F238E27FC236}">
                <a16:creationId xmlns:a16="http://schemas.microsoft.com/office/drawing/2014/main" id="{19C3AABF-DF7C-F137-4C24-DE86BF40BF41}"/>
              </a:ext>
            </a:extLst>
          </p:cNvPr>
          <p:cNvSpPr txBox="1"/>
          <p:nvPr/>
        </p:nvSpPr>
        <p:spPr>
          <a:xfrm>
            <a:off x="4906105" y="1438679"/>
            <a:ext cx="2100573" cy="1754326"/>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 but the ACK is lost.</a:t>
            </a:r>
            <a:endParaRPr lang="en-SE" dirty="0"/>
          </a:p>
        </p:txBody>
      </p:sp>
      <p:sp>
        <p:nvSpPr>
          <p:cNvPr id="9" name="TextBox 8">
            <a:extLst>
              <a:ext uri="{FF2B5EF4-FFF2-40B4-BE49-F238E27FC236}">
                <a16:creationId xmlns:a16="http://schemas.microsoft.com/office/drawing/2014/main" id="{B1715D9B-7024-6C89-F3BB-AB1A24F915F0}"/>
              </a:ext>
            </a:extLst>
          </p:cNvPr>
          <p:cNvSpPr txBox="1"/>
          <p:nvPr/>
        </p:nvSpPr>
        <p:spPr>
          <a:xfrm>
            <a:off x="4910436" y="309981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1" name="TextBox 10">
            <a:extLst>
              <a:ext uri="{FF2B5EF4-FFF2-40B4-BE49-F238E27FC236}">
                <a16:creationId xmlns:a16="http://schemas.microsoft.com/office/drawing/2014/main" id="{BED29B7C-CAE4-F1D3-3576-2D188B3330DC}"/>
              </a:ext>
            </a:extLst>
          </p:cNvPr>
          <p:cNvSpPr txBox="1"/>
          <p:nvPr/>
        </p:nvSpPr>
        <p:spPr>
          <a:xfrm>
            <a:off x="301726" y="2880950"/>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120. </a:t>
            </a:r>
            <a:r>
              <a:rPr lang="en-GB" dirty="0">
                <a:solidFill>
                  <a:srgbClr val="FF0000"/>
                </a:solidFill>
              </a:rPr>
              <a:t>This cumulative ACK of </a:t>
            </a:r>
            <a:r>
              <a:rPr lang="en-GB" dirty="0" err="1">
                <a:solidFill>
                  <a:srgbClr val="FF0000"/>
                </a:solidFill>
              </a:rPr>
              <a:t>Seq</a:t>
            </a:r>
            <a:r>
              <a:rPr lang="en-GB" dirty="0">
                <a:solidFill>
                  <a:srgbClr val="FF0000"/>
                </a:solidFill>
              </a:rPr>
              <a:t># 120 covers for earlier lost ACK of Seq#100</a:t>
            </a:r>
            <a:r>
              <a:rPr lang="en-GB" dirty="0"/>
              <a:t>, so </a:t>
            </a:r>
            <a:r>
              <a:rPr lang="en-GB" dirty="0" err="1"/>
              <a:t>HostA</a:t>
            </a:r>
            <a:r>
              <a:rPr lang="en-GB" dirty="0"/>
              <a:t> knows that Host</a:t>
            </a:r>
            <a:r>
              <a:rPr lang="en-US" altLang="zh-CN" dirty="0"/>
              <a:t>B has received all bytes up to Seq#119, so it can send the next 15 Bytes (Seq#120-134).</a:t>
            </a:r>
            <a:endParaRPr lang="en-GB"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P spid="3" grpId="0"/>
      <p:bldP spid="8"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5</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850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sequence number of the segment sent at t=2?</a:t>
            </a:r>
          </a:p>
          <a:p>
            <a:r>
              <a:rPr lang="en-GB" dirty="0"/>
              <a:t>A: 0+100=100. </a:t>
            </a:r>
          </a:p>
          <a:p>
            <a:r>
              <a:rPr lang="en-GB" dirty="0"/>
              <a:t>See notes for explanations</a:t>
            </a:r>
          </a:p>
          <a:p>
            <a:endParaRPr lang="en-GB" dirty="0"/>
          </a:p>
          <a:p>
            <a:endParaRPr lang="en-GB" dirty="0"/>
          </a:p>
          <a:p>
            <a:endParaRPr lang="en-SE" dirty="0"/>
          </a:p>
        </p:txBody>
      </p:sp>
    </p:spTree>
    <p:extLst>
      <p:ext uri="{BB962C8B-B14F-4D97-AF65-F5344CB8AC3E}">
        <p14:creationId xmlns:p14="http://schemas.microsoft.com/office/powerpoint/2010/main" val="7996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b</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6</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6?</a:t>
            </a:r>
          </a:p>
          <a:p>
            <a:r>
              <a:rPr lang="en-GB" dirty="0"/>
              <a:t>A: 0+100=100. By sending this ACK, the receiver is telling the sender: "I've received everything up to byte 99, and I'm now expecting byte 100."</a:t>
            </a:r>
          </a:p>
          <a:p>
            <a:r>
              <a:rPr lang="en-GB" dirty="0"/>
              <a:t>See notes for explanations</a:t>
            </a:r>
          </a:p>
          <a:p>
            <a:endParaRPr lang="en-GB" dirty="0"/>
          </a:p>
          <a:p>
            <a:endParaRPr lang="en-GB" dirty="0"/>
          </a:p>
          <a:p>
            <a:endParaRPr lang="en-SE" dirty="0"/>
          </a:p>
        </p:txBody>
      </p:sp>
    </p:spTree>
    <p:extLst>
      <p:ext uri="{BB962C8B-B14F-4D97-AF65-F5344CB8AC3E}">
        <p14:creationId xmlns:p14="http://schemas.microsoft.com/office/powerpoint/2010/main" val="16877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c</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7</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8?</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Tree>
    <p:extLst>
      <p:ext uri="{BB962C8B-B14F-4D97-AF65-F5344CB8AC3E}">
        <p14:creationId xmlns:p14="http://schemas.microsoft.com/office/powerpoint/2010/main" val="33034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lang="en-GB" altLang="en-SE" dirty="0">
                <a:solidFill>
                  <a:schemeClr val="tx1"/>
                </a:solidFill>
                <a:latin typeface="Arial" panose="020B0604020202020204" pitchFamily="34" charset="0"/>
              </a:rPr>
              <a:t>d</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8</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10?</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Tree>
    <p:extLst>
      <p:ext uri="{BB962C8B-B14F-4D97-AF65-F5344CB8AC3E}">
        <p14:creationId xmlns:p14="http://schemas.microsoft.com/office/powerpoint/2010/main" val="197634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17473</TotalTime>
  <Words>5203</Words>
  <Application>Microsoft Office PowerPoint</Application>
  <PresentationFormat>Widescreen</PresentationFormat>
  <Paragraphs>722</Paragraphs>
  <Slides>35</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ＭＳ Ｐゴシック</vt:lpstr>
      <vt:lpstr>Arial</vt:lpstr>
      <vt:lpstr>Calibri</vt:lpstr>
      <vt:lpstr>Calibri Light</vt:lpstr>
      <vt:lpstr>Comic Sans MS</vt:lpstr>
      <vt:lpstr>Symbol</vt:lpstr>
      <vt:lpstr>Tahoma</vt:lpstr>
      <vt:lpstr>Times New Roman</vt:lpstr>
      <vt:lpstr>Wingdings</vt:lpstr>
      <vt:lpstr>Office Theme</vt:lpstr>
      <vt:lpstr>PowerPoint Presentation</vt:lpstr>
      <vt:lpstr>Chapter 3: roadmap</vt:lpstr>
      <vt:lpstr>TCP: retransmission scenarios</vt:lpstr>
      <vt:lpstr>TCP: retransmission scenarios</vt:lpstr>
      <vt:lpstr>3.5-2a. TCP sequence and ACK numbers.</vt:lpstr>
      <vt:lpstr>3.5-2b. TCP sequence and ACK numbers.</vt:lpstr>
      <vt:lpstr>3.5-2c. TCP sequence and ACK numbers.</vt:lpstr>
      <vt:lpstr>3.5-2d. TCP sequence and ACK numbers.</vt:lpstr>
      <vt:lpstr>PowerPoint Presentation</vt:lpstr>
      <vt:lpstr>Network layer: “data plane” roadmap</vt:lpstr>
      <vt:lpstr>Packet Scheduling: FCFS</vt:lpstr>
      <vt:lpstr>Scheduling policies: priority</vt:lpstr>
      <vt:lpstr>Scheduling policies: round robin</vt:lpstr>
      <vt:lpstr>Scheduling policies: weighted fair queueing</vt:lpstr>
      <vt:lpstr>Quiz 1 4.2-7</vt:lpstr>
      <vt:lpstr>FCFS Scheduling</vt:lpstr>
      <vt:lpstr>Priority Scheduling</vt:lpstr>
      <vt:lpstr>Round Robin Scheduling</vt:lpstr>
      <vt:lpstr>Quiz 2 4.2-3</vt:lpstr>
      <vt:lpstr>FCFS Scheduling</vt:lpstr>
      <vt:lpstr>Priority Scheduling</vt:lpstr>
      <vt:lpstr>Round Robin Scheduling</vt:lpstr>
      <vt:lpstr>Quiz 3  4.2-4 </vt:lpstr>
      <vt:lpstr>FCFS Scheduling</vt:lpstr>
      <vt:lpstr>Priority Scheduling</vt:lpstr>
      <vt:lpstr>Round Robin Scheduling</vt:lpstr>
      <vt:lpstr>Quiz 4 4.2-1</vt:lpstr>
      <vt:lpstr>Quiz 5 4.2-2</vt:lpstr>
      <vt:lpstr>Network layer: “data plane” roadmap</vt:lpstr>
      <vt:lpstr>NAT: network address translation</vt:lpstr>
      <vt:lpstr>NAT: network address translation</vt:lpstr>
      <vt:lpstr>NAT: network address translation</vt:lpstr>
      <vt:lpstr>NAT: network address translation</vt:lpstr>
      <vt:lpstr>Quiz</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560</cp:revision>
  <dcterms:created xsi:type="dcterms:W3CDTF">2020-01-18T07:24:59Z</dcterms:created>
  <dcterms:modified xsi:type="dcterms:W3CDTF">2024-10-28T21:43:04Z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