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5.xml" ContentType="application/inkml+xml"/>
  <Override PartName="/ppt/ink/ink26.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41.xml" ContentType="application/inkml+xml"/>
  <Override PartName="/ppt/ink/ink42.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2672" r:id="rId2"/>
    <p:sldId id="2668" r:id="rId3"/>
    <p:sldId id="1005" r:id="rId4"/>
    <p:sldId id="1012" r:id="rId5"/>
    <p:sldId id="1013" r:id="rId6"/>
    <p:sldId id="1014" r:id="rId7"/>
    <p:sldId id="2657" r:id="rId8"/>
    <p:sldId id="2658" r:id="rId9"/>
    <p:sldId id="2659" r:id="rId10"/>
    <p:sldId id="2660" r:id="rId11"/>
    <p:sldId id="2661" r:id="rId12"/>
    <p:sldId id="2662" r:id="rId13"/>
    <p:sldId id="2663" r:id="rId14"/>
    <p:sldId id="2664" r:id="rId15"/>
    <p:sldId id="2665" r:id="rId16"/>
    <p:sldId id="2666" r:id="rId17"/>
    <p:sldId id="2667" r:id="rId18"/>
    <p:sldId id="1044" r:id="rId19"/>
    <p:sldId id="1106" r:id="rId20"/>
    <p:sldId id="1107" r:id="rId21"/>
    <p:sldId id="1246" r:id="rId22"/>
    <p:sldId id="1249" r:id="rId23"/>
    <p:sldId id="1250" r:id="rId24"/>
    <p:sldId id="1251" r:id="rId25"/>
    <p:sldId id="1270" r:id="rId26"/>
    <p:sldId id="1272" r:id="rId27"/>
    <p:sldId id="960" r:id="rId28"/>
    <p:sldId id="1054" r:id="rId29"/>
    <p:sldId id="1204" r:id="rId30"/>
    <p:sldId id="1073" r:id="rId31"/>
    <p:sldId id="1074" r:id="rId32"/>
    <p:sldId id="1205" r:id="rId33"/>
    <p:sldId id="1239" r:id="rId34"/>
    <p:sldId id="1241" r:id="rId35"/>
    <p:sldId id="1240" r:id="rId36"/>
    <p:sldId id="1242" r:id="rId37"/>
    <p:sldId id="1252" r:id="rId38"/>
    <p:sldId id="1253" r:id="rId39"/>
    <p:sldId id="1254" r:id="rId40"/>
    <p:sldId id="1255" r:id="rId41"/>
    <p:sldId id="1256" r:id="rId42"/>
    <p:sldId id="1257" r:id="rId43"/>
    <p:sldId id="1258" r:id="rId44"/>
    <p:sldId id="1259" r:id="rId45"/>
    <p:sldId id="1260" r:id="rId46"/>
    <p:sldId id="1273" r:id="rId47"/>
    <p:sldId id="1267" r:id="rId48"/>
    <p:sldId id="1261" r:id="rId49"/>
    <p:sldId id="1268" r:id="rId50"/>
    <p:sldId id="1269" r:id="rId51"/>
    <p:sldId id="1274" r:id="rId52"/>
    <p:sldId id="1286" r:id="rId53"/>
    <p:sldId id="1065" r:id="rId54"/>
    <p:sldId id="445" r:id="rId55"/>
    <p:sldId id="446" r:id="rId56"/>
    <p:sldId id="370" r:id="rId57"/>
    <p:sldId id="420" r:id="rId58"/>
    <p:sldId id="1068" r:id="rId59"/>
    <p:sldId id="2648" r:id="rId60"/>
    <p:sldId id="1170" r:id="rId61"/>
    <p:sldId id="2634" r:id="rId62"/>
    <p:sldId id="2651" r:id="rId63"/>
    <p:sldId id="2653" r:id="rId64"/>
    <p:sldId id="2633" r:id="rId65"/>
    <p:sldId id="2635" r:id="rId66"/>
    <p:sldId id="2650" r:id="rId67"/>
    <p:sldId id="2655" r:id="rId68"/>
    <p:sldId id="2654" r:id="rId69"/>
    <p:sldId id="2647" r:id="rId70"/>
    <p:sldId id="2637" r:id="rId71"/>
    <p:sldId id="1064" r:id="rId72"/>
    <p:sldId id="1386" r:id="rId73"/>
    <p:sldId id="1387" r:id="rId74"/>
    <p:sldId id="1063" r:id="rId75"/>
    <p:sldId id="2669" r:id="rId76"/>
    <p:sldId id="2670" r:id="rId77"/>
    <p:sldId id="2671"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52"/>
    <p:restoredTop sz="84706" autoAdjust="0"/>
  </p:normalViewPr>
  <p:slideViewPr>
    <p:cSldViewPr snapToGrid="0" snapToObjects="1">
      <p:cViewPr varScale="1">
        <p:scale>
          <a:sx n="70" d="100"/>
          <a:sy n="70" d="100"/>
        </p:scale>
        <p:origin x="514" y="43"/>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556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31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83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3:22.39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05:37.786"/>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05:38.35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06.082"/>
    </inkml:context>
    <inkml:brush xml:id="br0">
      <inkml:brushProperty name="width" value="0.05" units="cm"/>
      <inkml:brushProperty name="height" value="0.05" units="cm"/>
      <inkml:brushProperty name="ignorePressure" value="1"/>
    </inkml:brush>
  </inkml:definitions>
  <inkml:trace contextRef="#ctx0" brushRef="#br0">0 1,'0'-1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06.462"/>
    </inkml:context>
    <inkml:brush xml:id="br0">
      <inkml:brushProperty name="width" value="0.05" units="cm"/>
      <inkml:brushProperty name="height" value="0.05" units="cm"/>
      <inkml:brushProperty name="ignorePressure" value="1"/>
    </inkml:brush>
  </inkml:definitions>
  <inkml:trace contextRef="#ctx0" brushRef="#br0">0 1,'0'-1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33.938"/>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5:59.64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4:50.57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5:48.532"/>
    </inkml:context>
    <inkml:brush xml:id="br0">
      <inkml:brushProperty name="width" value="0.05" units="cm"/>
      <inkml:brushProperty name="height" value="0.05" units="cm"/>
      <inkml:brushProperty name="ignorePressure" value="1"/>
    </inkml:brush>
  </inkml:definitions>
  <inkml:trace contextRef="#ctx0" brushRef="#br0">0 9,'0'-9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4:50.57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5:48.532"/>
    </inkml:context>
    <inkml:brush xml:id="br0">
      <inkml:brushProperty name="width" value="0.05" units="cm"/>
      <inkml:brushProperty name="height" value="0.05" units="cm"/>
      <inkml:brushProperty name="ignorePressure" value="1"/>
    </inkml:brush>
  </inkml:definitions>
  <inkml:trace contextRef="#ctx0" brushRef="#br0">0 9,'0'-9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9:22.87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20:33.19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0.20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23:52.0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22:23:21.576"/>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22:23:22.34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2T23:38:21.72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2T23:38:22.36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2T23:38:22.924"/>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1.383"/>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3425582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18</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TCP uses sequence numbers to keep track of the bytes sent in a data stream. Each byte of data is assigned a unique sequence number.</a:t>
            </a:r>
          </a:p>
          <a:p>
            <a:endParaRPr lang="en-GB" dirty="0"/>
          </a:p>
          <a:p>
            <a:r>
              <a:rPr lang="en-GB" dirty="0"/>
              <a:t>## Given Information</a:t>
            </a:r>
          </a:p>
          <a:p>
            <a:endParaRPr lang="en-GB" dirty="0"/>
          </a:p>
          <a:p>
            <a:r>
              <a:rPr lang="en-GB" dirty="0"/>
              <a:t>- Initial sequence number: 0</a:t>
            </a:r>
          </a:p>
          <a:p>
            <a:r>
              <a:rPr lang="en-GB" dirty="0"/>
              <a:t>- Each segment contains 100 bytes</a:t>
            </a:r>
          </a:p>
          <a:p>
            <a:r>
              <a:rPr lang="en-GB" dirty="0"/>
              <a:t>- Segments are sent at t = 1, 2, 3, 4, 5, 6, 7, 8</a:t>
            </a:r>
          </a:p>
          <a:p>
            <a:endParaRPr lang="en-GB" dirty="0"/>
          </a:p>
          <a:p>
            <a:r>
              <a:rPr lang="en-GB" dirty="0"/>
              <a:t>## Calculating the Sequence Number</a:t>
            </a:r>
          </a:p>
          <a:p>
            <a:endParaRPr lang="en-GB" dirty="0"/>
          </a:p>
          <a:p>
            <a:r>
              <a:rPr lang="en-GB" dirty="0"/>
              <a:t>To find the sequence number of the segment sent at t=2, we need to consider the following:</a:t>
            </a:r>
          </a:p>
          <a:p>
            <a:endParaRPr lang="en-GB" dirty="0"/>
          </a:p>
          <a:p>
            <a:r>
              <a:rPr lang="en-GB" dirty="0"/>
              <a:t>1. The initial sequence number is 0 for the first segment (t=1).</a:t>
            </a:r>
          </a:p>
          <a:p>
            <a:r>
              <a:rPr lang="en-GB" dirty="0"/>
              <a:t>2. Each segment contains 100 bytes.</a:t>
            </a:r>
          </a:p>
          <a:p>
            <a:r>
              <a:rPr lang="en-GB" dirty="0"/>
              <a:t>3. The sequence number for each subsequent segment increases by the number of bytes in the previous segment.</a:t>
            </a:r>
          </a:p>
          <a:p>
            <a:endParaRPr lang="en-GB" dirty="0"/>
          </a:p>
          <a:p>
            <a:r>
              <a:rPr lang="en-GB" dirty="0"/>
              <a:t>Therefore:</a:t>
            </a:r>
          </a:p>
          <a:p>
            <a:endParaRPr lang="en-GB" dirty="0"/>
          </a:p>
          <a:p>
            <a:r>
              <a:rPr lang="en-GB" dirty="0"/>
              <a:t>- Segment at t=1: Sequence number = 0</a:t>
            </a:r>
          </a:p>
          <a:p>
            <a:r>
              <a:rPr lang="en-GB" dirty="0"/>
              <a:t>- Segment at t=2: Sequence number = 0 + 100 = 100</a:t>
            </a:r>
          </a:p>
          <a:p>
            <a:endParaRPr lang="en-GB" dirty="0"/>
          </a:p>
          <a:p>
            <a:r>
              <a:rPr lang="en-GB" dirty="0"/>
              <a:t>## Explanation</a:t>
            </a:r>
          </a:p>
          <a:p>
            <a:endParaRPr lang="en-GB" dirty="0"/>
          </a:p>
          <a:p>
            <a:r>
              <a:rPr lang="en-GB" dirty="0"/>
              <a:t>The sequence number for the segment sent at t=2 is 100. This is because:</a:t>
            </a:r>
          </a:p>
          <a:p>
            <a:endParaRPr lang="en-GB" dirty="0"/>
          </a:p>
          <a:p>
            <a:r>
              <a:rPr lang="en-GB" dirty="0"/>
              <a:t>1. The first segment (t=1) starts with sequence number 0.</a:t>
            </a:r>
          </a:p>
          <a:p>
            <a:r>
              <a:rPr lang="en-GB" dirty="0"/>
              <a:t>2. Each segment contains 100 bytes of data.</a:t>
            </a:r>
          </a:p>
          <a:p>
            <a:r>
              <a:rPr lang="en-GB" dirty="0"/>
              <a:t>3. The second segment (t=2) will have a sequence number that is the sum of the initial sequence number (0) and the number of bytes in the first segment (100).</a:t>
            </a:r>
          </a:p>
          <a:p>
            <a:endParaRPr lang="en-GB" dirty="0"/>
          </a:p>
          <a:p>
            <a:r>
              <a:rPr lang="en-GB" dirty="0"/>
              <a:t>This pattern would continue for subsequent segments:</a:t>
            </a:r>
          </a:p>
          <a:p>
            <a:endParaRPr lang="en-GB" dirty="0"/>
          </a:p>
          <a:p>
            <a:r>
              <a:rPr lang="en-GB" dirty="0"/>
              <a:t>- Segment at t=3: Sequence number = 100 + 100 = 200</a:t>
            </a:r>
          </a:p>
          <a:p>
            <a:r>
              <a:rPr lang="en-GB" dirty="0"/>
              <a:t>- Segment at t=4: Sequence number = 200 + 100 = 300</a:t>
            </a:r>
          </a:p>
          <a:p>
            <a:endParaRPr lang="en-GB" dirty="0"/>
          </a:p>
          <a:p>
            <a:r>
              <a:rPr lang="en-GB" dirty="0"/>
              <a:t>And so on.</a:t>
            </a:r>
          </a:p>
          <a:p>
            <a:endParaRPr lang="en-GB" dirty="0"/>
          </a:p>
          <a:p>
            <a:r>
              <a:rPr lang="en-GB" dirty="0"/>
              <a:t>It's important to note that the lost segment at t=4 and the lost ACK at t=7 do not affect the sequence numbers of the segments being sent. They would, however, impact the retransmission and acknowledgment process in a real TCP connection.</a:t>
            </a:r>
          </a:p>
        </p:txBody>
      </p:sp>
      <p:sp>
        <p:nvSpPr>
          <p:cNvPr id="4" name="Slide Number Placeholder 3"/>
          <p:cNvSpPr>
            <a:spLocks noGrp="1"/>
          </p:cNvSpPr>
          <p:nvPr>
            <p:ph type="sldNum" sz="quarter" idx="5"/>
          </p:nvPr>
        </p:nvSpPr>
        <p:spPr/>
        <p:txBody>
          <a:bodyPr/>
          <a:lstStyle/>
          <a:p>
            <a:fld id="{3D91EEAC-CFEF-9647-876F-EABC6B8338D7}" type="slidenum">
              <a:rPr lang="en-US" smtClean="0"/>
              <a:t>21</a:t>
            </a:fld>
            <a:endParaRPr lang="en-US" dirty="0"/>
          </a:p>
        </p:txBody>
      </p:sp>
    </p:spTree>
    <p:extLst>
      <p:ext uri="{BB962C8B-B14F-4D97-AF65-F5344CB8AC3E}">
        <p14:creationId xmlns:p14="http://schemas.microsoft.com/office/powerpoint/2010/main" val="2433627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Understanding the Scenario</a:t>
            </a:r>
          </a:p>
          <a:p>
            <a:endParaRPr lang="en-GB" dirty="0"/>
          </a:p>
          <a:p>
            <a:r>
              <a:rPr lang="en-GB" dirty="0"/>
              <a:t>- The initial sequence number is 0.</a:t>
            </a:r>
          </a:p>
          <a:p>
            <a:r>
              <a:rPr lang="en-GB" dirty="0"/>
              <a:t>- 8 TCP segments are sent at t = 1, 2, 3, 4, 5, 6, 7, 8.</a:t>
            </a:r>
          </a:p>
          <a:p>
            <a:r>
              <a:rPr lang="en-GB" dirty="0"/>
              <a:t>- Each segment contains 100 bytes.</a:t>
            </a:r>
          </a:p>
          <a:p>
            <a:r>
              <a:rPr lang="en-GB" dirty="0"/>
              <a:t>- The delay between sender and receiver is 5 time units.</a:t>
            </a:r>
          </a:p>
          <a:p>
            <a:r>
              <a:rPr lang="en-GB" dirty="0"/>
              <a:t>- The segment sent at t=4 is lost.</a:t>
            </a:r>
          </a:p>
          <a:p>
            <a:r>
              <a:rPr lang="en-GB" dirty="0"/>
              <a:t>- We need to determine the ACK value sent by the receiver at t = 6.</a:t>
            </a:r>
          </a:p>
          <a:p>
            <a:endParaRPr lang="en-GB" dirty="0"/>
          </a:p>
          <a:p>
            <a:r>
              <a:rPr lang="en-GB" dirty="0"/>
              <a:t>## Calculating the ACK Value</a:t>
            </a:r>
          </a:p>
          <a:p>
            <a:endParaRPr lang="en-GB" dirty="0"/>
          </a:p>
          <a:p>
            <a:r>
              <a:rPr lang="en-GB" dirty="0"/>
              <a:t>1. **Segments Received**: At t = 6, only the first segment (sent at t = 1) has arrived at the receiver due to the 5-unit delay.</a:t>
            </a:r>
          </a:p>
          <a:p>
            <a:endParaRPr lang="en-GB" dirty="0"/>
          </a:p>
          <a:p>
            <a:r>
              <a:rPr lang="en-GB" dirty="0"/>
              <a:t>2. **Bytes Received**: The first segment contains 100 bytes.</a:t>
            </a:r>
          </a:p>
          <a:p>
            <a:endParaRPr lang="en-GB" dirty="0"/>
          </a:p>
          <a:p>
            <a:r>
              <a:rPr lang="en-GB" dirty="0"/>
              <a:t>3. **ACK Mechanism**: TCP uses cumulative ACKs, which means it acknowledges all bytes up to the last contiguously received byte.</a:t>
            </a:r>
          </a:p>
          <a:p>
            <a:endParaRPr lang="en-GB" dirty="0"/>
          </a:p>
          <a:p>
            <a:r>
              <a:rPr lang="en-GB" dirty="0"/>
              <a:t>4. **ACK Value Calculation**: </a:t>
            </a:r>
          </a:p>
          <a:p>
            <a:r>
              <a:rPr lang="en-GB" dirty="0"/>
              <a:t>   - Initial sequence number: 0</a:t>
            </a:r>
          </a:p>
          <a:p>
            <a:r>
              <a:rPr lang="en-GB" dirty="0"/>
              <a:t>   - Bytes successfully received: 100</a:t>
            </a:r>
          </a:p>
          <a:p>
            <a:r>
              <a:rPr lang="en-GB" dirty="0"/>
              <a:t>   - Next expected byte: 0 + 100 = 100</a:t>
            </a:r>
          </a:p>
          <a:p>
            <a:endParaRPr lang="en-GB" dirty="0"/>
          </a:p>
          <a:p>
            <a:r>
              <a:rPr lang="en-GB" dirty="0"/>
              <a:t>Therefore, the ACK value carried in the receiver-to-sender ACK sent at t = 6 is 100.</a:t>
            </a:r>
          </a:p>
          <a:p>
            <a:endParaRPr lang="en-GB" dirty="0"/>
          </a:p>
          <a:p>
            <a:r>
              <a:rPr lang="en-GB" dirty="0"/>
              <a:t>## Explanation</a:t>
            </a:r>
          </a:p>
          <a:p>
            <a:endParaRPr lang="en-GB" dirty="0"/>
          </a:p>
          <a:p>
            <a:r>
              <a:rPr lang="en-GB" dirty="0"/>
              <a:t>The ACK value of 100 indicates that the receiver has successfully received all bytes up to, but not including, byte 100. It's essentially saying, "I've received everything up to byte 99, and I'm now expecting byte 100."</a:t>
            </a:r>
          </a:p>
          <a:p>
            <a:endParaRPr lang="en-GB" dirty="0"/>
          </a:p>
          <a:p>
            <a:r>
              <a:rPr lang="en-GB" dirty="0"/>
              <a:t>This ACK value makes sense because:</a:t>
            </a:r>
          </a:p>
          <a:p>
            <a:r>
              <a:rPr lang="en-GB" dirty="0"/>
              <a:t>1. Only one segment has been received (the one sent at t = 1).</a:t>
            </a:r>
          </a:p>
          <a:p>
            <a:r>
              <a:rPr lang="en-GB" dirty="0"/>
              <a:t>2. Each segment contains 100 bytes.</a:t>
            </a:r>
          </a:p>
          <a:p>
            <a:r>
              <a:rPr lang="en-GB" dirty="0"/>
              <a:t>3. The receiver is acknowledging the receipt of the first segment and indicating it's ready for the next byte.</a:t>
            </a:r>
          </a:p>
          <a:p>
            <a:endParaRPr lang="en-GB" dirty="0"/>
          </a:p>
          <a:p>
            <a:r>
              <a:rPr lang="en-GB" dirty="0"/>
              <a:t>It's important to note that even though more segments were sent by the sender, due to the network delay, only the first segment has reached the receiver at t = 6. The lost segment at t = 4 doesn't affect this initial ACK because it hasn't even reached the receiver yet.</a:t>
            </a:r>
          </a:p>
        </p:txBody>
      </p:sp>
      <p:sp>
        <p:nvSpPr>
          <p:cNvPr id="4" name="Slide Number Placeholder 3"/>
          <p:cNvSpPr>
            <a:spLocks noGrp="1"/>
          </p:cNvSpPr>
          <p:nvPr>
            <p:ph type="sldNum" sz="quarter" idx="5"/>
          </p:nvPr>
        </p:nvSpPr>
        <p:spPr/>
        <p:txBody>
          <a:bodyPr/>
          <a:lstStyle/>
          <a:p>
            <a:fld id="{3D91EEAC-CFEF-9647-876F-EABC6B8338D7}" type="slidenum">
              <a:rPr lang="en-US" smtClean="0"/>
              <a:t>22</a:t>
            </a:fld>
            <a:endParaRPr lang="en-US" dirty="0"/>
          </a:p>
        </p:txBody>
      </p:sp>
    </p:spTree>
    <p:extLst>
      <p:ext uri="{BB962C8B-B14F-4D97-AF65-F5344CB8AC3E}">
        <p14:creationId xmlns:p14="http://schemas.microsoft.com/office/powerpoint/2010/main" val="855946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TCP sequence and ACK numbers question, let's break down the scenario and </a:t>
            </a:r>
            <a:r>
              <a:rPr lang="en-GB" dirty="0" err="1"/>
              <a:t>analyze</a:t>
            </a:r>
            <a:r>
              <a:rPr lang="en-GB" dirty="0"/>
              <a:t> it step by step:</a:t>
            </a:r>
          </a:p>
          <a:p>
            <a:endParaRPr lang="en-GB" dirty="0"/>
          </a:p>
          <a:p>
            <a:r>
              <a:rPr lang="en-GB" dirty="0"/>
              <a:t>## Initial Conditions</a:t>
            </a:r>
          </a:p>
          <a:p>
            <a:r>
              <a:rPr lang="en-GB" dirty="0"/>
              <a:t>- The initial sequence number is 0.</a:t>
            </a:r>
          </a:p>
          <a:p>
            <a:r>
              <a:rPr lang="en-GB" dirty="0"/>
              <a:t>- Each TCP segment contains 100 bytes.</a:t>
            </a:r>
          </a:p>
          <a:p>
            <a:r>
              <a:rPr lang="en-GB" dirty="0"/>
              <a:t>- 8 TCP segments are sent at t = 1, 2, 3, 4, 5, 6, 7, 8.</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Analysis</a:t>
            </a:r>
          </a:p>
          <a:p>
            <a:endParaRPr lang="en-GB" dirty="0"/>
          </a:p>
          <a:p>
            <a:r>
              <a:rPr lang="en-GB" dirty="0"/>
              <a:t>### Segment Arrival</a:t>
            </a:r>
          </a:p>
          <a:p>
            <a:r>
              <a:rPr lang="en-GB" dirty="0"/>
              <a:t>The first segment arrives at the receiver at t = 6 due to the 5-unit delay. This means that by t = 8, the receiver has potentially received the segments sent at t = 1, 2, and 3.</a:t>
            </a:r>
          </a:p>
          <a:p>
            <a:endParaRPr lang="en-GB" dirty="0"/>
          </a:p>
          <a:p>
            <a:r>
              <a:rPr lang="en-GB" dirty="0"/>
              <a:t>### Sequence Numbers</a:t>
            </a:r>
          </a:p>
          <a:p>
            <a:r>
              <a:rPr lang="en-GB" dirty="0"/>
              <a:t>Given that each segment contains 100 bytes and the initial sequence number is 0, the sequence numbers for the first four segments would be:</a:t>
            </a:r>
          </a:p>
          <a:p>
            <a:r>
              <a:rPr lang="en-GB" dirty="0"/>
              <a:t>- Segment 1: 0-99</a:t>
            </a:r>
          </a:p>
          <a:p>
            <a:r>
              <a:rPr lang="en-GB" dirty="0"/>
              <a:t>- Segment 2: 100-199</a:t>
            </a:r>
          </a:p>
          <a:p>
            <a:r>
              <a:rPr lang="en-GB" dirty="0"/>
              <a:t>- Segment 3: 200-299</a:t>
            </a:r>
          </a:p>
          <a:p>
            <a:r>
              <a:rPr lang="en-GB" dirty="0"/>
              <a:t>- Segment 4: 300-399 (but this segment is lost)</a:t>
            </a:r>
          </a:p>
          <a:p>
            <a:endParaRPr lang="en-GB" dirty="0"/>
          </a:p>
          <a:p>
            <a:r>
              <a:rPr lang="en-GB" dirty="0"/>
              <a:t>### ACK </a:t>
            </a:r>
            <a:r>
              <a:rPr lang="en-GB" dirty="0" err="1"/>
              <a:t>Behavior</a:t>
            </a:r>
            <a:endParaRPr lang="en-GB" dirty="0"/>
          </a:p>
          <a:p>
            <a:r>
              <a:rPr lang="en-GB" dirty="0"/>
              <a:t>TCP uses cumulative ACKs, meaning it acknowledges all bytes up to the ACK number minus one. The receiver will send an ACK for the highest contiguous sequence number it has received.</a:t>
            </a:r>
          </a:p>
          <a:p>
            <a:endParaRPr lang="en-GB" dirty="0"/>
          </a:p>
          <a:p>
            <a:r>
              <a:rPr lang="en-GB" dirty="0"/>
              <a:t>## Solution</a:t>
            </a:r>
          </a:p>
          <a:p>
            <a:endParaRPr lang="en-GB" dirty="0"/>
          </a:p>
          <a:p>
            <a:r>
              <a:rPr lang="en-GB" dirty="0"/>
              <a:t>At t = 8, the receiver has successfully received segments 1, 2, and 3. However, segment 4 (sent at t=4) was lost. According to TCP's cumulative ACK principle, the receiver will acknowledge all data it has received contiguously.</a:t>
            </a:r>
          </a:p>
          <a:p>
            <a:endParaRPr lang="en-GB" dirty="0"/>
          </a:p>
          <a:p>
            <a:r>
              <a:rPr lang="en-GB" dirty="0"/>
              <a:t>Therefore, the ACK value carried in the receiver-to-sender ACK sent at t = 8 will be 300.</a:t>
            </a:r>
          </a:p>
          <a:p>
            <a:endParaRPr lang="en-GB" dirty="0"/>
          </a:p>
          <a:p>
            <a:r>
              <a:rPr lang="en-GB" dirty="0"/>
              <a:t>This ACK value of 300 indicates:</a:t>
            </a:r>
          </a:p>
          <a:p>
            <a:r>
              <a:rPr lang="en-GB" dirty="0"/>
              <a:t>1. The receiver has successfully received all bytes up to and including byte 299.</a:t>
            </a:r>
          </a:p>
          <a:p>
            <a:r>
              <a:rPr lang="en-GB" dirty="0"/>
              <a:t>2. The next byte the receiver expects is byte 300.</a:t>
            </a:r>
          </a:p>
          <a:p>
            <a:r>
              <a:rPr lang="en-GB" dirty="0"/>
              <a:t>3. This ACK implicitly acknowledges all previous segments (1, 2, and 3).</a:t>
            </a:r>
          </a:p>
          <a:p>
            <a:endParaRPr lang="en-GB" dirty="0"/>
          </a:p>
          <a:p>
            <a:r>
              <a:rPr lang="en-GB" dirty="0"/>
              <a:t>By sending this ACK, the receiver is telling the sender: "I have received everything up to byte 299. Please send me the next byte, which should be 300."</a:t>
            </a:r>
          </a:p>
          <a:p>
            <a:endParaRPr lang="en-GB" dirty="0"/>
          </a:p>
          <a:p>
            <a:r>
              <a:rPr lang="en-GB" dirty="0"/>
              <a:t>It's important to note that even though segments 5, 6, and possibly 7 might have arrived by t=8, the receiver cannot acknowledge them yet because segment 4 is missing, breaking the contiguous sequence of received data.</a:t>
            </a:r>
          </a:p>
        </p:txBody>
      </p:sp>
      <p:sp>
        <p:nvSpPr>
          <p:cNvPr id="4" name="Slide Number Placeholder 3"/>
          <p:cNvSpPr>
            <a:spLocks noGrp="1"/>
          </p:cNvSpPr>
          <p:nvPr>
            <p:ph type="sldNum" sz="quarter" idx="5"/>
          </p:nvPr>
        </p:nvSpPr>
        <p:spPr/>
        <p:txBody>
          <a:bodyPr/>
          <a:lstStyle/>
          <a:p>
            <a:fld id="{3D91EEAC-CFEF-9647-876F-EABC6B8338D7}" type="slidenum">
              <a:rPr lang="en-US" smtClean="0"/>
              <a:t>23</a:t>
            </a:fld>
            <a:endParaRPr lang="en-US" dirty="0"/>
          </a:p>
        </p:txBody>
      </p:sp>
    </p:spTree>
    <p:extLst>
      <p:ext uri="{BB962C8B-B14F-4D97-AF65-F5344CB8AC3E}">
        <p14:creationId xmlns:p14="http://schemas.microsoft.com/office/powerpoint/2010/main" val="3886614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question, let's </a:t>
            </a:r>
            <a:r>
              <a:rPr lang="en-GB" dirty="0" err="1"/>
              <a:t>analyze</a:t>
            </a:r>
            <a:r>
              <a:rPr lang="en-GB" dirty="0"/>
              <a:t> the TCP sequence and ACK numbers based on the given information:</a:t>
            </a:r>
          </a:p>
          <a:p>
            <a:endParaRPr lang="en-GB" dirty="0"/>
          </a:p>
          <a:p>
            <a:r>
              <a:rPr lang="en-GB" dirty="0"/>
              <a:t>## Initial Setup</a:t>
            </a:r>
          </a:p>
          <a:p>
            <a:r>
              <a:rPr lang="en-GB" dirty="0"/>
              <a:t>- The initial sequence number is 0.</a:t>
            </a:r>
          </a:p>
          <a:p>
            <a:r>
              <a:rPr lang="en-GB" dirty="0"/>
              <a:t>- Each segment contains 100 bytes.</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Sequence of Events</a:t>
            </a:r>
          </a:p>
          <a:p>
            <a:endParaRPr lang="en-GB" dirty="0"/>
          </a:p>
          <a:p>
            <a:r>
              <a:rPr lang="en-GB" dirty="0"/>
              <a:t>1. Segments sent at t=1, 2, 3 arrive at the receiver at t=6, 7, 8 respectively.</a:t>
            </a:r>
          </a:p>
          <a:p>
            <a:r>
              <a:rPr lang="en-GB" dirty="0"/>
              <a:t>2. The receiver acknowledges these segments at t=6, 7, 8.</a:t>
            </a:r>
          </a:p>
          <a:p>
            <a:r>
              <a:rPr lang="en-GB" dirty="0"/>
              <a:t>3. The segment sent at t=4 is lost and doesn't reach the receiver.</a:t>
            </a:r>
          </a:p>
          <a:p>
            <a:r>
              <a:rPr lang="en-GB" dirty="0"/>
              <a:t>4. Segments sent at t=5, 6, 7, 8 arrive at the receiver at t=10, 11, 12, 13 respectively.</a:t>
            </a:r>
          </a:p>
          <a:p>
            <a:endParaRPr lang="en-GB" dirty="0"/>
          </a:p>
          <a:p>
            <a:r>
              <a:rPr lang="en-GB" dirty="0"/>
              <a:t>## ACK Value Calculation</a:t>
            </a:r>
          </a:p>
          <a:p>
            <a:endParaRPr lang="en-GB" dirty="0"/>
          </a:p>
          <a:p>
            <a:r>
              <a:rPr lang="en-GB" dirty="0"/>
              <a:t>To determine the ACK value sent at t=10, we need to consider the last successfully received byte in order.</a:t>
            </a:r>
          </a:p>
          <a:p>
            <a:endParaRPr lang="en-GB" dirty="0"/>
          </a:p>
          <a:p>
            <a:r>
              <a:rPr lang="en-GB" dirty="0"/>
              <a:t>1. The first three segments (sent at t=1, 2, 3) were successfully received and acknowledged.</a:t>
            </a:r>
          </a:p>
          <a:p>
            <a:r>
              <a:rPr lang="en-GB" dirty="0"/>
              <a:t>   - These segments cover bytes 0-99, 100-199, and 200-299.</a:t>
            </a:r>
          </a:p>
          <a:p>
            <a:r>
              <a:rPr lang="en-GB" dirty="0"/>
              <a:t>2. The segment sent at t=4 was lost, so the next expected byte is 300.</a:t>
            </a:r>
          </a:p>
          <a:p>
            <a:r>
              <a:rPr lang="en-GB" dirty="0"/>
              <a:t>3. Even though segments sent at t=5 have arrived by t=10, TCP uses cumulative ACKs.</a:t>
            </a:r>
          </a:p>
          <a:p>
            <a:endParaRPr lang="en-GB" dirty="0"/>
          </a:p>
          <a:p>
            <a:r>
              <a:rPr lang="en-GB" dirty="0"/>
              <a:t>Therefore, the ACK value sent at t=10 will be 300.</a:t>
            </a:r>
          </a:p>
          <a:p>
            <a:endParaRPr lang="en-GB" dirty="0"/>
          </a:p>
          <a:p>
            <a:r>
              <a:rPr lang="en-GB" dirty="0"/>
              <a:t>## Explanation</a:t>
            </a:r>
          </a:p>
          <a:p>
            <a:endParaRPr lang="en-GB" dirty="0"/>
          </a:p>
          <a:p>
            <a:r>
              <a:rPr lang="en-GB" dirty="0"/>
              <a:t>The ACK value of 300 indicates that the receiver has successfully received all bytes up to but not including byte 300. It's requesting the next expected byte, which is 300. This ACK serves two purposes:</a:t>
            </a:r>
          </a:p>
          <a:p>
            <a:endParaRPr lang="en-GB" dirty="0"/>
          </a:p>
          <a:p>
            <a:r>
              <a:rPr lang="en-GB" dirty="0"/>
              <a:t>1. It acknowledges the receipt of the first three segments.</a:t>
            </a:r>
          </a:p>
          <a:p>
            <a:r>
              <a:rPr lang="en-GB" dirty="0"/>
              <a:t>2. It informs the sender that there's a gap in the received data, prompting a retransmission of the lost segment (sent at t=4).</a:t>
            </a:r>
          </a:p>
          <a:p>
            <a:endParaRPr lang="en-GB" dirty="0"/>
          </a:p>
          <a:p>
            <a:r>
              <a:rPr lang="en-GB" dirty="0"/>
              <a:t>Even though the receiver has likely received segments sent after the lost one, it cannot acknowledge them yet due to TCP's in-order delivery requirement. This </a:t>
            </a:r>
            <a:r>
              <a:rPr lang="en-GB" dirty="0" err="1"/>
              <a:t>behavior</a:t>
            </a:r>
            <a:r>
              <a:rPr lang="en-GB" dirty="0"/>
              <a:t> is part of TCP's reliable data transfer mechanism, ensuring that all data is received in the correct order.</a:t>
            </a:r>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4224205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27</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(8.2)Version </a:t>
            </a:r>
          </a:p>
          <a:p>
            <a:endParaRPr lang="en-US" dirty="0"/>
          </a:p>
          <a:p>
            <a:r>
              <a:rPr lang="en-US" dirty="0"/>
              <a:t>7.2 (January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Updated slide content for 2020 link technologies and applications</a:t>
            </a:r>
          </a:p>
          <a:p>
            <a:pPr marL="171450" indent="-171450">
              <a:buFont typeface="Arial" panose="020B0604020202020204" pitchFamily="34" charset="0"/>
              <a:buChar char="•"/>
            </a:pPr>
            <a:r>
              <a:rPr lang="en-US" dirty="0"/>
              <a:t>Add more animation throughout</a:t>
            </a:r>
          </a:p>
          <a:p>
            <a:pPr marL="171450" indent="-171450">
              <a:buFont typeface="Arial" panose="020B0604020202020204" pitchFamily="34" charset="0"/>
              <a:buChar char="•"/>
            </a:pPr>
            <a:r>
              <a:rPr lang="en-US" dirty="0"/>
              <a:t>New Master slide </a:t>
            </a:r>
          </a:p>
          <a:p>
            <a:pPr marL="0" indent="0">
              <a:buFont typeface="Arial" panose="020B0604020202020204" pitchFamily="34" charset="0"/>
              <a:buNone/>
            </a:pPr>
            <a:r>
              <a:rPr lang="en-US" dirty="0"/>
              <a:t>Feb. 2020 (8.0)</a:t>
            </a:r>
          </a:p>
          <a:p>
            <a:pPr marL="171450" indent="-171450">
              <a:buFont typeface="Arial" panose="020B0604020202020204" pitchFamily="34" charset="0"/>
              <a:buChar char="•"/>
            </a:pPr>
            <a:r>
              <a:rPr lang="en-US" dirty="0"/>
              <a:t>a few updates suggest by Catherine Rosenberg (thanks!)</a:t>
            </a:r>
          </a:p>
          <a:p>
            <a:pPr marL="171450" indent="-171450">
              <a:buFont typeface="Arial" panose="020B0604020202020204" pitchFamily="34" charset="0"/>
              <a:buChar char="•"/>
            </a:pPr>
            <a:r>
              <a:rPr lang="en-US" dirty="0"/>
              <a:t>titles in a lighter font</a:t>
            </a:r>
          </a:p>
          <a:p>
            <a:pPr marL="0" indent="0">
              <a:buFontTx/>
              <a:buNone/>
            </a:pPr>
            <a:r>
              <a:rPr lang="en-US" dirty="0"/>
              <a:t>Sept 2020 (8.1)</a:t>
            </a:r>
          </a:p>
          <a:p>
            <a:pPr marL="171450" indent="-171450">
              <a:buFont typeface="Arial" panose="020B0604020202020204" pitchFamily="34" charset="0"/>
              <a:buChar char="•"/>
            </a:pPr>
            <a:r>
              <a:rPr lang="en-US" dirty="0"/>
              <a:t>Added ~7 new slides, in particular: data center slide; routing versus forwarding; security line of defense; several on encapsulation and layers (this section is a lot better now).  Other relative minor changes throughout</a:t>
            </a:r>
          </a:p>
          <a:p>
            <a:pPr marL="0" indent="0">
              <a:buFont typeface="Arial" panose="020B0604020202020204" pitchFamily="34" charset="0"/>
              <a:buNone/>
            </a:pPr>
            <a:r>
              <a:rPr lang="en-US" dirty="0"/>
              <a:t>Feb. 2023 (8.2)</a:t>
            </a:r>
          </a:p>
          <a:p>
            <a:pPr marL="0" indent="0">
              <a:buFont typeface="Arial" panose="020B0604020202020204" pitchFamily="34" charset="0"/>
              <a:buNone/>
            </a:pPr>
            <a:r>
              <a:rPr lang="en-US" dirty="0"/>
              <a:t> few minor updates (mostly speeds, technology details)</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33</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Re-do of network management slides; redo of Bellman-Ford slides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(changes over 8.0)</a:t>
            </a:r>
          </a:p>
          <a:p>
            <a:pPr marL="171450" indent="-171450">
              <a:buFont typeface="Arial" panose="020B0604020202020204" pitchFamily="34" charset="0"/>
              <a:buChar char="•"/>
            </a:pPr>
            <a:r>
              <a:rPr lang="en-US" dirty="0"/>
              <a:t>improved animations of Dijkstra’s algorithm and Bellman Ford</a:t>
            </a:r>
          </a:p>
          <a:p>
            <a:pPr marL="171450" indent="-171450">
              <a:buFont typeface="Arial" panose="020B0604020202020204" pitchFamily="34" charset="0"/>
              <a:buChar char="•"/>
            </a:pPr>
            <a:r>
              <a:rPr lang="en-US" dirty="0"/>
              <a:t>various improvements to BGP</a:t>
            </a:r>
          </a:p>
          <a:p>
            <a:pPr marL="171450" indent="-171450">
              <a:buFont typeface="Arial" panose="020B0604020202020204" pitchFamily="34" charset="0"/>
              <a:buChar char="•"/>
            </a:pPr>
            <a:r>
              <a:rPr lang="en-US" dirty="0"/>
              <a:t>SDN: added Google Orion (2021 Google network SDN control plane)</a:t>
            </a:r>
          </a:p>
        </p:txBody>
      </p:sp>
      <p:sp>
        <p:nvSpPr>
          <p:cNvPr id="4" name="Slide Number Placeholder 3"/>
          <p:cNvSpPr>
            <a:spLocks noGrp="1"/>
          </p:cNvSpPr>
          <p:nvPr>
            <p:ph type="sldNum" sz="quarter" idx="5"/>
          </p:nvPr>
        </p:nvSpPr>
        <p:spPr/>
        <p:txBody>
          <a:bodyPr/>
          <a:lstStyle/>
          <a:p>
            <a:fld id="{3D91EEAC-CFEF-9647-876F-EABC6B8338D7}" type="slidenum">
              <a:rPr lang="en-US" smtClean="0"/>
              <a:t>53</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58</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a:t>
            </a:r>
          </a:p>
          <a:p>
            <a:endParaRPr lang="en-GB" dirty="0"/>
          </a:p>
          <a:p>
            <a:r>
              <a:rPr lang="en-GB" dirty="0"/>
              <a:t>7</a:t>
            </a:r>
          </a:p>
          <a:p>
            <a:endParaRPr lang="en-GB" dirty="0"/>
          </a:p>
          <a:p>
            <a:r>
              <a:rPr lang="en-GB" dirty="0"/>
              <a:t>6</a:t>
            </a:r>
          </a:p>
          <a:p>
            <a:endParaRPr lang="en-GB"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59</a:t>
            </a:fld>
            <a:endParaRPr lang="en-US" dirty="0"/>
          </a:p>
        </p:txBody>
      </p:sp>
    </p:spTree>
    <p:extLst>
      <p:ext uri="{BB962C8B-B14F-4D97-AF65-F5344CB8AC3E}">
        <p14:creationId xmlns:p14="http://schemas.microsoft.com/office/powerpoint/2010/main" val="11213312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60</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84E73-797E-58F4-EA52-936A27E5E2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A245A0-F64C-9A83-6F7D-86FFCBFACD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8BA607-0B01-059D-554D-3D7F700AF46F}"/>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1530A723-B5EA-44C0-71A3-E78A692BC6AA}"/>
              </a:ext>
            </a:extLst>
          </p:cNvPr>
          <p:cNvSpPr>
            <a:spLocks noGrp="1"/>
          </p:cNvSpPr>
          <p:nvPr>
            <p:ph type="sldNum" sz="quarter" idx="5"/>
          </p:nvPr>
        </p:nvSpPr>
        <p:spPr/>
        <p:txBody>
          <a:bodyPr/>
          <a:lstStyle/>
          <a:p>
            <a:fld id="{D16EA1AD-6EA3-1049-AB4E-FC15F4DC35F9}" type="slidenum">
              <a:rPr lang="en-US" smtClean="0"/>
              <a:t>62</a:t>
            </a:fld>
            <a:endParaRPr lang="en-US" dirty="0"/>
          </a:p>
        </p:txBody>
      </p:sp>
    </p:spTree>
    <p:extLst>
      <p:ext uri="{BB962C8B-B14F-4D97-AF65-F5344CB8AC3E}">
        <p14:creationId xmlns:p14="http://schemas.microsoft.com/office/powerpoint/2010/main" val="1359750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997A4-F611-0013-42A8-20CCC68CE0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E71AA9-628D-7B06-9428-388A4BC825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5D78A-55E9-FE2C-01D9-BC7FF2BF2382}"/>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687304E-828E-F27F-5C0D-8429141B1C3E}"/>
              </a:ext>
            </a:extLst>
          </p:cNvPr>
          <p:cNvSpPr>
            <a:spLocks noGrp="1"/>
          </p:cNvSpPr>
          <p:nvPr>
            <p:ph type="sldNum" sz="quarter" idx="5"/>
          </p:nvPr>
        </p:nvSpPr>
        <p:spPr/>
        <p:txBody>
          <a:bodyPr/>
          <a:lstStyle/>
          <a:p>
            <a:fld id="{D16EA1AD-6EA3-1049-AB4E-FC15F4DC35F9}" type="slidenum">
              <a:rPr lang="en-US" smtClean="0"/>
              <a:t>63</a:t>
            </a:fld>
            <a:endParaRPr lang="en-US" dirty="0"/>
          </a:p>
        </p:txBody>
      </p:sp>
    </p:spTree>
    <p:extLst>
      <p:ext uri="{BB962C8B-B14F-4D97-AF65-F5344CB8AC3E}">
        <p14:creationId xmlns:p14="http://schemas.microsoft.com/office/powerpoint/2010/main" val="360677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5538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64</a:t>
            </a:fld>
            <a:endParaRPr lang="en-US" dirty="0"/>
          </a:p>
        </p:txBody>
      </p:sp>
    </p:spTree>
    <p:extLst>
      <p:ext uri="{BB962C8B-B14F-4D97-AF65-F5344CB8AC3E}">
        <p14:creationId xmlns:p14="http://schemas.microsoft.com/office/powerpoint/2010/main" val="1814367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4G/5G material completely updated; older 2/2.5/3G removed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8.2</a:t>
            </a:r>
            <a:r>
              <a:rPr lang="en-US" dirty="0">
                <a:sym typeface="Wingdings" pitchFamily="2" charset="2"/>
              </a:rPr>
              <a:t> (July 2023).  </a:t>
            </a:r>
            <a:r>
              <a:rPr lang="en-US">
                <a:sym typeface="Wingdings" pitchFamily="2" charset="2"/>
              </a:rPr>
              <a:t>Changes from 8.0:</a:t>
            </a:r>
            <a:endParaRPr lang="en-US" dirty="0">
              <a:sym typeface="Wingdings" pitchFamily="2" charset="2"/>
            </a:endParaRPr>
          </a:p>
          <a:p>
            <a:pPr marL="171450" indent="-171450">
              <a:buFont typeface="Arial" panose="020B0604020202020204" pitchFamily="34" charset="0"/>
              <a:buChar char="•"/>
            </a:pPr>
            <a:r>
              <a:rPr lang="en-US" dirty="0">
                <a:sym typeface="Wingdings" pitchFamily="2" charset="2"/>
              </a:rPr>
              <a:t>minor updates and additional, including removing master/slave Bluetooth language</a:t>
            </a:r>
          </a:p>
          <a:p>
            <a:pPr marL="171450" indent="-171450">
              <a:buFont typeface="Arial" panose="020B0604020202020204" pitchFamily="34" charset="0"/>
              <a:buChar char="•"/>
            </a:pPr>
            <a:r>
              <a:rPr lang="en-US" dirty="0">
                <a:sym typeface="Wingdings" pitchFamily="2" charset="2"/>
              </a:rPr>
              <a:t>expansion, better graphics on wireless link characteristics</a:t>
            </a:r>
          </a:p>
          <a:p>
            <a:pPr marL="171450" indent="-171450">
              <a:buFont typeface="Arial" panose="020B0604020202020204" pitchFamily="34" charset="0"/>
              <a:buChar char="•"/>
            </a:pPr>
            <a:r>
              <a:rPr lang="en-US" dirty="0">
                <a:sym typeface="Wingdings" pitchFamily="2" charset="2"/>
              </a:rPr>
              <a:t>expanded, significant revisions of 4G/5G material (but not mobility)</a:t>
            </a: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V8.2 (Feb 2022)</a:t>
            </a:r>
          </a:p>
          <a:p>
            <a:pPr marL="0" indent="0">
              <a:buFont typeface="Arial" panose="020B0604020202020204" pitchFamily="34" charset="0"/>
              <a:buNone/>
            </a:pPr>
            <a:r>
              <a:rPr lang="en-US" dirty="0"/>
              <a:t>Minor corrections</a:t>
            </a:r>
          </a:p>
        </p:txBody>
      </p:sp>
      <p:sp>
        <p:nvSpPr>
          <p:cNvPr id="4" name="Slide Number Placeholder 3"/>
          <p:cNvSpPr>
            <a:spLocks noGrp="1"/>
          </p:cNvSpPr>
          <p:nvPr>
            <p:ph type="sldNum" sz="quarter" idx="5"/>
          </p:nvPr>
        </p:nvSpPr>
        <p:spPr/>
        <p:txBody>
          <a:bodyPr/>
          <a:lstStyle/>
          <a:p>
            <a:fld id="{3D91EEAC-CFEF-9647-876F-EABC6B8338D7}" type="slidenum">
              <a:rPr lang="en-US" smtClean="0"/>
              <a:t>74</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break down the problem step by step based on the information provided in the table and the questions asked.</a:t>
            </a:r>
          </a:p>
          <a:p>
            <a:endParaRPr lang="en-GB" dirty="0"/>
          </a:p>
          <a:p>
            <a:r>
              <a:rPr lang="en-GB" dirty="0"/>
              <a:t>### Given:</a:t>
            </a:r>
          </a:p>
          <a:p>
            <a:r>
              <a:rPr lang="en-GB" dirty="0"/>
              <a:t>- The 3-bit block cipher is represented as a mapping between plaintext and ciphertext:</a:t>
            </a:r>
          </a:p>
          <a:p>
            <a:endParaRPr lang="en-GB" dirty="0"/>
          </a:p>
          <a:p>
            <a:r>
              <a:rPr lang="en-GB" dirty="0"/>
              <a:t>$$</a:t>
            </a:r>
          </a:p>
          <a:p>
            <a:r>
              <a:rPr lang="en-GB" dirty="0"/>
              <a:t>\begin{array}{|</a:t>
            </a:r>
            <a:r>
              <a:rPr lang="en-GB" dirty="0" err="1"/>
              <a:t>c|c</a:t>
            </a:r>
            <a:r>
              <a:rPr lang="en-GB" dirty="0"/>
              <a:t>|}</a:t>
            </a:r>
          </a:p>
          <a:p>
            <a:r>
              <a:rPr lang="en-GB" dirty="0"/>
              <a:t>\</a:t>
            </a:r>
            <a:r>
              <a:rPr lang="en-GB" dirty="0" err="1"/>
              <a:t>hline</a:t>
            </a:r>
            <a:endParaRPr lang="en-GB" dirty="0"/>
          </a:p>
          <a:p>
            <a:r>
              <a:rPr lang="en-GB" dirty="0"/>
              <a:t>\text{Plaintext} &amp; \text{Ciphertext} \\</a:t>
            </a:r>
          </a:p>
          <a:p>
            <a:r>
              <a:rPr lang="en-GB" dirty="0"/>
              <a:t>\</a:t>
            </a:r>
            <a:r>
              <a:rPr lang="en-GB" dirty="0" err="1"/>
              <a:t>hline</a:t>
            </a:r>
            <a:endParaRPr lang="en-GB" dirty="0"/>
          </a:p>
          <a:p>
            <a:r>
              <a:rPr lang="en-GB" dirty="0"/>
              <a:t>000 &amp; 110 \\</a:t>
            </a:r>
          </a:p>
          <a:p>
            <a:r>
              <a:rPr lang="en-GB" dirty="0"/>
              <a:t>001 &amp; 111 \\</a:t>
            </a:r>
          </a:p>
          <a:p>
            <a:r>
              <a:rPr lang="en-GB" dirty="0"/>
              <a:t>010 &amp; 101 \\</a:t>
            </a:r>
          </a:p>
          <a:p>
            <a:r>
              <a:rPr lang="en-GB" dirty="0"/>
              <a:t>011 &amp; 100 \\</a:t>
            </a:r>
          </a:p>
          <a:p>
            <a:r>
              <a:rPr lang="en-GB" dirty="0"/>
              <a:t>100 &amp; 011 \\</a:t>
            </a:r>
          </a:p>
          <a:p>
            <a:r>
              <a:rPr lang="en-GB" dirty="0"/>
              <a:t>101 &amp; 010 \\</a:t>
            </a:r>
          </a:p>
          <a:p>
            <a:r>
              <a:rPr lang="en-GB" dirty="0"/>
              <a:t>110 &amp; 000 \\</a:t>
            </a:r>
          </a:p>
          <a:p>
            <a:r>
              <a:rPr lang="en-GB" dirty="0"/>
              <a:t>111 &amp; 001 \\</a:t>
            </a:r>
          </a:p>
          <a:p>
            <a:r>
              <a:rPr lang="en-GB" dirty="0"/>
              <a:t>\</a:t>
            </a:r>
            <a:r>
              <a:rPr lang="en-GB" dirty="0" err="1"/>
              <a:t>hline</a:t>
            </a:r>
            <a:endParaRPr lang="en-GB" dirty="0"/>
          </a:p>
          <a:p>
            <a:r>
              <a:rPr lang="en-GB" dirty="0"/>
              <a:t>\end{array}</a:t>
            </a:r>
          </a:p>
          <a:p>
            <a:r>
              <a:rPr lang="en-GB" dirty="0"/>
              <a:t>$$</a:t>
            </a:r>
          </a:p>
          <a:p>
            <a:endParaRPr lang="en-GB" dirty="0"/>
          </a:p>
          <a:p>
            <a:r>
              <a:rPr lang="en-GB" dirty="0"/>
              <a:t>### (a) **Without CBC: What is the resulting ciphertext for the plaintext `100101100`?**</a:t>
            </a:r>
          </a:p>
          <a:p>
            <a:endParaRPr lang="en-GB" dirty="0"/>
          </a:p>
          <a:p>
            <a:r>
              <a:rPr lang="en-GB" dirty="0"/>
              <a:t>The plaintext `100101100` is a sequence of 9 bits, which we can divide into three 3-bit blocks:</a:t>
            </a:r>
          </a:p>
          <a:p>
            <a:endParaRPr lang="en-GB" dirty="0"/>
          </a:p>
          <a:p>
            <a:r>
              <a:rPr lang="en-GB" dirty="0"/>
              <a:t>- First block: `100`</a:t>
            </a:r>
          </a:p>
          <a:p>
            <a:r>
              <a:rPr lang="en-GB" dirty="0"/>
              <a:t>- Second block: `101`</a:t>
            </a:r>
          </a:p>
          <a:p>
            <a:r>
              <a:rPr lang="en-GB" dirty="0"/>
              <a:t>- Third block: `100`</a:t>
            </a:r>
          </a:p>
          <a:p>
            <a:endParaRPr lang="en-GB" dirty="0"/>
          </a:p>
          <a:p>
            <a:r>
              <a:rPr lang="en-GB" dirty="0"/>
              <a:t>Using the table provided, we can map each block of plaintext to its corresponding ciphertext:</a:t>
            </a:r>
          </a:p>
          <a:p>
            <a:endParaRPr lang="en-GB" dirty="0"/>
          </a:p>
          <a:p>
            <a:r>
              <a:rPr lang="en-GB" dirty="0"/>
              <a:t>- `100` maps to `011`</a:t>
            </a:r>
          </a:p>
          <a:p>
            <a:r>
              <a:rPr lang="en-GB" dirty="0"/>
              <a:t>- `101` maps to `010`</a:t>
            </a:r>
          </a:p>
          <a:p>
            <a:r>
              <a:rPr lang="en-GB" dirty="0"/>
              <a:t>- `100` maps to `011`</a:t>
            </a:r>
          </a:p>
          <a:p>
            <a:endParaRPr lang="en-GB" dirty="0"/>
          </a:p>
          <a:p>
            <a:r>
              <a:rPr lang="en-GB" dirty="0"/>
              <a:t>Thus, the resulting ciphertext is the concatenation of these three ciphertext blocks:</a:t>
            </a:r>
          </a:p>
          <a:p>
            <a:endParaRPr lang="en-GB" dirty="0"/>
          </a:p>
          <a:p>
            <a:r>
              <a:rPr lang="en-GB" dirty="0"/>
              <a:t>$$</a:t>
            </a:r>
          </a:p>
          <a:p>
            <a:r>
              <a:rPr lang="en-GB" dirty="0"/>
              <a:t>\text{Ciphertext} = 011010011</a:t>
            </a:r>
          </a:p>
          <a:p>
            <a:r>
              <a:rPr lang="en-GB" dirty="0"/>
              <a:t>$$</a:t>
            </a:r>
          </a:p>
          <a:p>
            <a:endParaRPr lang="en-GB" dirty="0"/>
          </a:p>
          <a:p>
            <a:r>
              <a:rPr lang="en-GB" dirty="0"/>
              <a:t>### (b) **What can Trudy surmise if she sniffs the ciphertext and knows a 3-bit block cipher without CBC is being used?**</a:t>
            </a:r>
          </a:p>
          <a:p>
            <a:endParaRPr lang="en-GB" dirty="0"/>
          </a:p>
          <a:p>
            <a:r>
              <a:rPr lang="en-GB" dirty="0"/>
              <a:t>If Trudy intercepts the ciphertext but does not know the specific cipher being used, she can infer certain things based on her knowledge of how block ciphers work:</a:t>
            </a:r>
          </a:p>
          <a:p>
            <a:endParaRPr lang="en-GB" dirty="0"/>
          </a:p>
          <a:p>
            <a:r>
              <a:rPr lang="en-GB" dirty="0"/>
              <a:t>1. **Block Size**: Since she knows it's a 3-bit block cipher, she can deduce that each group of 3 bits in the intercepted ciphertext corresponds to one block of plaintext.</a:t>
            </a:r>
          </a:p>
          <a:p>
            <a:r>
              <a:rPr lang="en-GB" dirty="0"/>
              <a:t>   </a:t>
            </a:r>
          </a:p>
          <a:p>
            <a:r>
              <a:rPr lang="en-GB" dirty="0"/>
              <a:t>2. **Frequency Analysis**: If Trudy intercepts enough ciphertexts, she could perform frequency analysis on the blocks. For example, if certain ciphertext blocks appear more frequently, she might guess that they correspond to more common plaintext blocks (like spaces or common letters in text).</a:t>
            </a:r>
          </a:p>
          <a:p>
            <a:endParaRPr lang="en-GB" dirty="0"/>
          </a:p>
          <a:p>
            <a:r>
              <a:rPr lang="en-GB" dirty="0"/>
              <a:t>3. **No CBC Weakness**: Without CBC (Cipher Block Chaining), each identical plaintext block will always map to the same ciphertext block. This makes it easier for Trudy to recognize patterns in repeated blocks of data.</a:t>
            </a:r>
          </a:p>
          <a:p>
            <a:endParaRPr lang="en-GB" dirty="0"/>
          </a:p>
          <a:p>
            <a:r>
              <a:rPr lang="en-GB" dirty="0"/>
              <a:t>However, without knowing the specific mapping between plaintext and ciphertext, Trudy cannot directly decrypt the message unless she somehow discovers or guesses this mapping.</a:t>
            </a:r>
          </a:p>
          <a:p>
            <a:endParaRPr lang="en-GB" dirty="0"/>
          </a:p>
          <a:p>
            <a:r>
              <a:rPr lang="en-GB" dirty="0"/>
              <a:t>### (c) **With CBC and IV = 111: What is the resulting ciphertext for the plaintext `100101100`?**</a:t>
            </a:r>
          </a:p>
          <a:p>
            <a:endParaRPr lang="en-GB" dirty="0"/>
          </a:p>
          <a:p>
            <a:r>
              <a:rPr lang="en-GB" dirty="0"/>
              <a:t>When CBC (Cipher Block Chaining) is used, each plaintext block is XORed with the previous ciphertext block (or with the Initialization Vector (IV) for the first block) before being encrypted.</a:t>
            </a:r>
          </a:p>
          <a:p>
            <a:endParaRPr lang="en-GB" dirty="0"/>
          </a:p>
          <a:p>
            <a:r>
              <a:rPr lang="en-GB" dirty="0"/>
              <a:t>1. **IV = 111**: The first step is to XOR the first plaintext block with the IV.</a:t>
            </a:r>
          </a:p>
          <a:p>
            <a:endParaRPr lang="en-GB" dirty="0"/>
          </a:p>
          <a:p>
            <a:r>
              <a:rPr lang="en-GB" dirty="0"/>
              <a:t>   - First plaintext block: `100`</a:t>
            </a:r>
          </a:p>
          <a:p>
            <a:r>
              <a:rPr lang="en-GB" dirty="0"/>
              <a:t>   - IV: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first ciphertext block is `100`.</a:t>
            </a:r>
          </a:p>
          <a:p>
            <a:endParaRPr lang="en-GB" dirty="0"/>
          </a:p>
          <a:p>
            <a:r>
              <a:rPr lang="en-GB" dirty="0"/>
              <a:t>2. **Second Block**: Now we XOR the second plaintext block with the first ciphertext block:</a:t>
            </a:r>
          </a:p>
          <a:p>
            <a:endParaRPr lang="en-GB" dirty="0"/>
          </a:p>
          <a:p>
            <a:r>
              <a:rPr lang="en-GB" dirty="0"/>
              <a:t>   - Second plaintext block: `101`</a:t>
            </a:r>
          </a:p>
          <a:p>
            <a:r>
              <a:rPr lang="en-GB" dirty="0"/>
              <a:t>   - First ciphertext block: `100`</a:t>
            </a:r>
          </a:p>
          <a:p>
            <a:r>
              <a:rPr lang="en-GB" dirty="0"/>
              <a:t>   - XOR result: $$ 101 \</a:t>
            </a:r>
            <a:r>
              <a:rPr lang="en-GB" dirty="0" err="1"/>
              <a:t>oplus</a:t>
            </a:r>
            <a:r>
              <a:rPr lang="en-GB" dirty="0"/>
              <a:t> 100 = 001 $$</a:t>
            </a:r>
          </a:p>
          <a:p>
            <a:endParaRPr lang="en-GB" dirty="0"/>
          </a:p>
          <a:p>
            <a:r>
              <a:rPr lang="en-GB" dirty="0"/>
              <a:t>   Now we encrypt this result (`001`) using our cipher table:</a:t>
            </a:r>
          </a:p>
          <a:p>
            <a:r>
              <a:rPr lang="en-GB" dirty="0"/>
              <a:t>   </a:t>
            </a:r>
          </a:p>
          <a:p>
            <a:r>
              <a:rPr lang="en-GB" dirty="0"/>
              <a:t>   - `001` maps to `111`.</a:t>
            </a:r>
          </a:p>
          <a:p>
            <a:endParaRPr lang="en-GB" dirty="0"/>
          </a:p>
          <a:p>
            <a:r>
              <a:rPr lang="en-GB" dirty="0"/>
              <a:t>   So, the second ciphertext block is `111`.</a:t>
            </a:r>
          </a:p>
          <a:p>
            <a:endParaRPr lang="en-GB" dirty="0"/>
          </a:p>
          <a:p>
            <a:r>
              <a:rPr lang="en-GB" dirty="0"/>
              <a:t>3. **Third Block**: Finally, we XOR the third plaintext block with the second ciphertext block:</a:t>
            </a:r>
          </a:p>
          <a:p>
            <a:endParaRPr lang="en-GB" dirty="0"/>
          </a:p>
          <a:p>
            <a:r>
              <a:rPr lang="en-GB" dirty="0"/>
              <a:t>   - Third plaintext block: `100`</a:t>
            </a:r>
          </a:p>
          <a:p>
            <a:r>
              <a:rPr lang="en-GB" dirty="0"/>
              <a:t>   - Second ciphertext block: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third ciphertext block is `100`.</a:t>
            </a:r>
          </a:p>
          <a:p>
            <a:endParaRPr lang="en-GB" dirty="0"/>
          </a:p>
          <a:p>
            <a:r>
              <a:rPr lang="en-GB" dirty="0"/>
              <a:t>Thus, when using CBC with IV = 111, the resulting ciphertext is:</a:t>
            </a:r>
          </a:p>
          <a:p>
            <a:endParaRPr lang="en-GB" dirty="0"/>
          </a:p>
          <a:p>
            <a:r>
              <a:rPr lang="en-GB" dirty="0"/>
              <a:t>$$</a:t>
            </a:r>
          </a:p>
          <a:p>
            <a:r>
              <a:rPr lang="en-GB" dirty="0"/>
              <a:t>\text{Ciphertext} = 100111100</a:t>
            </a:r>
          </a:p>
          <a:p>
            <a:r>
              <a:rPr lang="en-GB" dirty="0"/>
              <a:t>$$</a:t>
            </a:r>
          </a:p>
          <a:p>
            <a:endParaRPr lang="en-GB" dirty="0"/>
          </a:p>
          <a:p>
            <a:r>
              <a:rPr lang="en-GB" dirty="0"/>
              <a:t>### Final Answer Summary:</a:t>
            </a:r>
          </a:p>
          <a:p>
            <a:r>
              <a:rPr lang="en-GB" dirty="0"/>
              <a:t>- **(a)** Without CBC, resulting ciphertext for plaintext `100101100`:  </a:t>
            </a:r>
          </a:p>
          <a:p>
            <a:r>
              <a:rPr lang="en-GB" dirty="0"/>
              <a:t>  $$ \text{Ciphertext} = 011010011 $$</a:t>
            </a:r>
          </a:p>
          <a:p>
            <a:r>
              <a:rPr lang="en-GB" dirty="0"/>
              <a:t>  </a:t>
            </a:r>
          </a:p>
          <a:p>
            <a:r>
              <a:rPr lang="en-GB" dirty="0"/>
              <a:t>- **(b)** Trudy can infer that it's a 3-bit cipher and may use frequency analysis but cannot directly decrypt without knowing the specific mapping.</a:t>
            </a:r>
          </a:p>
          <a:p>
            <a:endParaRPr lang="en-GB" dirty="0"/>
          </a:p>
          <a:p>
            <a:r>
              <a:rPr lang="en-GB" dirty="0"/>
              <a:t>- **(c)** With CBC and IV = 111, resulting ciphertext for plaintext `100101100`:  </a:t>
            </a:r>
          </a:p>
          <a:p>
            <a:r>
              <a:rPr lang="en-GB" dirty="0"/>
              <a:t>  $$ \text{Ciphertext} = 100111100 $$</a:t>
            </a:r>
          </a:p>
          <a:p>
            <a:endParaRPr lang="en-GB" dirty="0"/>
          </a:p>
          <a:p>
            <a:r>
              <a:rPr lang="en-GB" dirty="0"/>
              <a:t>Citations:</a:t>
            </a:r>
          </a:p>
          <a:p>
            <a:r>
              <a:rPr lang="en-GB" dirty="0"/>
              <a:t>[1] https://ppl-ai-file-upload.s3.amazonaws.com/web/direct-files/657250/670d6e33-bf04-4786-8da4-9b8cff7bf69b/Temp.pdf</a:t>
            </a:r>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76</a:t>
            </a:fld>
            <a:endParaRPr lang="en-US" dirty="0"/>
          </a:p>
        </p:txBody>
      </p:sp>
    </p:spTree>
    <p:extLst>
      <p:ext uri="{BB962C8B-B14F-4D97-AF65-F5344CB8AC3E}">
        <p14:creationId xmlns:p14="http://schemas.microsoft.com/office/powerpoint/2010/main" val="219840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754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009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911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2683105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dirty="0"/>
          </a:p>
        </p:txBody>
      </p:sp>
    </p:spTree>
    <p:extLst>
      <p:ext uri="{BB962C8B-B14F-4D97-AF65-F5344CB8AC3E}">
        <p14:creationId xmlns:p14="http://schemas.microsoft.com/office/powerpoint/2010/main" val="3475517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dirty="0"/>
          </a:p>
        </p:txBody>
      </p:sp>
    </p:spTree>
    <p:extLst>
      <p:ext uri="{BB962C8B-B14F-4D97-AF65-F5344CB8AC3E}">
        <p14:creationId xmlns:p14="http://schemas.microsoft.com/office/powerpoint/2010/main" val="505588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1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customXml" Target="../ink/ink2.xml"/><Relationship Id="rId7"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0.png"/><Relationship Id="rId10" Type="http://schemas.openxmlformats.org/officeDocument/2006/relationships/customXml" Target="../ink/ink5.xml"/><Relationship Id="rId9" Type="http://schemas.openxmlformats.org/officeDocument/2006/relationships/customXml" Target="../ink/ink4.xml"/></Relationships>
</file>

<file path=ppt/slides/_rels/slide14.xml.rels><?xml version="1.0" encoding="UTF-8" standalone="yes"?>
<Relationships xmlns="http://schemas.openxmlformats.org/package/2006/relationships"><Relationship Id="rId34" Type="http://schemas.openxmlformats.org/officeDocument/2006/relationships/image" Target="../media/image14.png"/><Relationship Id="rId38" Type="http://schemas.openxmlformats.org/officeDocument/2006/relationships/image" Target="../media/image6.png"/><Relationship Id="rId2" Type="http://schemas.openxmlformats.org/officeDocument/2006/relationships/customXml" Target="../ink/ink6.xml"/><Relationship Id="rId1" Type="http://schemas.openxmlformats.org/officeDocument/2006/relationships/slideLayout" Target="../slideLayouts/slideLayout3.xml"/><Relationship Id="rId37" Type="http://schemas.openxmlformats.org/officeDocument/2006/relationships/customXml" Target="../ink/ink9.xml"/><Relationship Id="rId36" Type="http://schemas.openxmlformats.org/officeDocument/2006/relationships/customXml" Target="../ink/ink8.xml"/><Relationship Id="rId35" Type="http://schemas.openxmlformats.org/officeDocument/2006/relationships/customXml" Target="../ink/ink7.xml"/></Relationships>
</file>

<file path=ppt/slides/_rels/slide15.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customXml" Target="../ink/ink10.xml"/><Relationship Id="rId1" Type="http://schemas.openxmlformats.org/officeDocument/2006/relationships/slideLayout" Target="../slideLayouts/slideLayout3.xml"/><Relationship Id="rId6" Type="http://schemas.openxmlformats.org/officeDocument/2006/relationships/customXml" Target="../ink/ink13.xml"/><Relationship Id="rId5" Type="http://schemas.openxmlformats.org/officeDocument/2006/relationships/customXml" Target="../ink/ink12.xml"/><Relationship Id="rId4" Type="http://schemas.openxmlformats.org/officeDocument/2006/relationships/customXml" Target="../ink/ink11.xml"/><Relationship Id="rId9" Type="http://schemas.openxmlformats.org/officeDocument/2006/relationships/customXml" Target="../ink/ink15.xml"/></Relationships>
</file>

<file path=ppt/slides/_rels/slide16.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customXml" Target="../ink/ink16.xml"/><Relationship Id="rId1" Type="http://schemas.openxmlformats.org/officeDocument/2006/relationships/slideLayout" Target="../slideLayouts/slideLayout3.xml"/><Relationship Id="rId6" Type="http://schemas.openxmlformats.org/officeDocument/2006/relationships/customXml" Target="../ink/ink19.xml"/><Relationship Id="rId5" Type="http://schemas.openxmlformats.org/officeDocument/2006/relationships/customXml" Target="../ink/ink18.xml"/><Relationship Id="rId4" Type="http://schemas.openxmlformats.org/officeDocument/2006/relationships/customXml" Target="../ink/ink1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customXml" Target="../ink/ink21.xml"/><Relationship Id="rId1" Type="http://schemas.openxmlformats.org/officeDocument/2006/relationships/slideLayout" Target="../slideLayouts/slideLayout3.xml"/><Relationship Id="rId6" Type="http://schemas.openxmlformats.org/officeDocument/2006/relationships/customXml" Target="../ink/ink24.xml"/><Relationship Id="rId5" Type="http://schemas.openxmlformats.org/officeDocument/2006/relationships/customXml" Target="../ink/ink23.xml"/><Relationship Id="rId4" Type="http://schemas.openxmlformats.org/officeDocument/2006/relationships/customXml" Target="../ink/ink2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customXml" Target="../ink/ink26.xml"/><Relationship Id="rId5" Type="http://schemas.openxmlformats.org/officeDocument/2006/relationships/image" Target="../media/image40.png"/><Relationship Id="rId4" Type="http://schemas.openxmlformats.org/officeDocument/2006/relationships/customXml" Target="../ink/ink25.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customXml" Target="../ink/ink31.xml"/><Relationship Id="rId3" Type="http://schemas.openxmlformats.org/officeDocument/2006/relationships/customXml" Target="../ink/ink27.xml"/><Relationship Id="rId7" Type="http://schemas.openxmlformats.org/officeDocument/2006/relationships/customXml" Target="../ink/ink3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29.xml"/><Relationship Id="rId5" Type="http://schemas.openxmlformats.org/officeDocument/2006/relationships/customXml" Target="../ink/ink28.xml"/><Relationship Id="rId10" Type="http://schemas.openxmlformats.org/officeDocument/2006/relationships/customXml" Target="../ink/ink33.xml"/><Relationship Id="rId4" Type="http://schemas.openxmlformats.org/officeDocument/2006/relationships/image" Target="../media/image40.png"/><Relationship Id="rId9" Type="http://schemas.openxmlformats.org/officeDocument/2006/relationships/customXml" Target="../ink/ink32.xml"/></Relationships>
</file>

<file path=ppt/slides/_rels/slide26.xml.rels><?xml version="1.0" encoding="UTF-8" standalone="yes"?>
<Relationships xmlns="http://schemas.openxmlformats.org/package/2006/relationships"><Relationship Id="rId8" Type="http://schemas.openxmlformats.org/officeDocument/2006/relationships/customXml" Target="../ink/ink38.xml"/><Relationship Id="rId3" Type="http://schemas.openxmlformats.org/officeDocument/2006/relationships/customXml" Target="../ink/ink34.xml"/><Relationship Id="rId7" Type="http://schemas.openxmlformats.org/officeDocument/2006/relationships/customXml" Target="../ink/ink37.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36.xml"/><Relationship Id="rId5" Type="http://schemas.openxmlformats.org/officeDocument/2006/relationships/customXml" Target="../ink/ink35.xml"/><Relationship Id="rId10" Type="http://schemas.openxmlformats.org/officeDocument/2006/relationships/customXml" Target="../ink/ink40.xml"/><Relationship Id="rId4" Type="http://schemas.openxmlformats.org/officeDocument/2006/relationships/image" Target="../media/image40.png"/><Relationship Id="rId9" Type="http://schemas.openxmlformats.org/officeDocument/2006/relationships/customXml" Target="../ink/ink39.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customXml" Target="../ink/ink42.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21.png"/><Relationship Id="rId4" Type="http://schemas.openxmlformats.org/officeDocument/2006/relationships/image" Target="../media/image24.png"/><Relationship Id="rId9" Type="http://schemas.openxmlformats.org/officeDocument/2006/relationships/image" Target="../media/image29.png"/></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hyperlink" Target="https://www.youtube.com/watch?v=6gbkoFciryA"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hyperlink" Target="https://www.youtube.com/watch?v=UwERCzJv-y8&amp;list=PLBlnK6fEyqRgMCUAG0XRw78UA8qnv6jEx&amp;index=45" TargetMode="External"/><Relationship Id="rId7" Type="http://schemas.openxmlformats.org/officeDocument/2006/relationships/hyperlink" Target="https://www.youtube.com/watch?v=A9g6rTMblz4&amp;list=PLBlnK6fEyqRgMCUAG0XRw78UA8qnv6jEx&amp;index=48" TargetMode="External"/><Relationship Id="rId12" Type="http://schemas.openxmlformats.org/officeDocument/2006/relationships/hyperlink" Target="https://www.youtube.com/watch?v=6gbkoFciryA" TargetMode="External"/><Relationship Id="rId2" Type="http://schemas.openxmlformats.org/officeDocument/2006/relationships/hyperlink" Target="https://www.youtube.com/watch?v=EMrY-8m8D1E&amp;list=PLBlnK6fEyqRgMCUAG0XRw78UA8qnv6jEx&amp;index=44" TargetMode="External"/><Relationship Id="rId1" Type="http://schemas.openxmlformats.org/officeDocument/2006/relationships/slideLayout" Target="../slideLayouts/slideLayout3.xml"/><Relationship Id="rId6" Type="http://schemas.openxmlformats.org/officeDocument/2006/relationships/slide" Target="slide62.xml"/><Relationship Id="rId11" Type="http://schemas.openxmlformats.org/officeDocument/2006/relationships/slide" Target="slide64.xml"/><Relationship Id="rId5" Type="http://schemas.openxmlformats.org/officeDocument/2006/relationships/hyperlink" Target="https://www.youtube.com/watch?v=AtVWnyDDaDI&amp;list=PLBlnK6fEyqRgMCUAG0XRw78UA8qnv6jEx&amp;index=47" TargetMode="External"/><Relationship Id="rId10" Type="http://schemas.openxmlformats.org/officeDocument/2006/relationships/hyperlink" Target="https://www.youtube.com/watch?v=tEkePtlujSA&amp;list=PLBlnK6fEyqRgMCUAG0XRw78UA8qnv6jEx&amp;index=50" TargetMode="External"/><Relationship Id="rId4" Type="http://schemas.openxmlformats.org/officeDocument/2006/relationships/hyperlink" Target="https://www.youtube.com/watch?v=nNONvBsOtrE&amp;list=PLBlnK6fEyqRgMCUAG0XRw78UA8qnv6jEx&amp;index=46" TargetMode="External"/><Relationship Id="rId9" Type="http://schemas.openxmlformats.org/officeDocument/2006/relationships/hyperlink" Target="https://www.youtube.com/watch?v=wQGwfBS3gpk&amp;list=PLBlnK6fEyqRgMCUAG0XRw78UA8qnv6jEx&amp;index=49"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72.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customXml" Target="../ink/ink45.xml"/><Relationship Id="rId5" Type="http://schemas.openxmlformats.org/officeDocument/2006/relationships/customXml" Target="../ink/ink44.xml"/><Relationship Id="rId4" Type="http://schemas.openxmlformats.org/officeDocument/2006/relationships/image" Target="../media/image47.png"/></Relationships>
</file>

<file path=ppt/slides/_rels/slide7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2382784" y="1704975"/>
            <a:ext cx="8364238"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lnSpc>
                <a:spcPct val="85000"/>
              </a:lnSpc>
            </a:pPr>
            <a:r>
              <a:rPr lang="en-US" altLang="en-US" sz="5400" b="1" dirty="0">
                <a:solidFill>
                  <a:srgbClr val="000099"/>
                </a:solidFill>
                <a:latin typeface="+mj-lt"/>
              </a:rPr>
              <a:t>Quiz Questions for Final Exam Preparation</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spTree>
    <p:extLst>
      <p:ext uri="{BB962C8B-B14F-4D97-AF65-F5344CB8AC3E}">
        <p14:creationId xmlns:p14="http://schemas.microsoft.com/office/powerpoint/2010/main" val="13822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10</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228808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a:bodyPr>
          <a:lstStyle/>
          <a:p>
            <a:r>
              <a:rPr lang="en-GB" dirty="0"/>
              <a:t>Question </a:t>
            </a:r>
            <a:r>
              <a:rPr lang="en-US" dirty="0"/>
              <a:t>1.4-01d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677986"/>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R2  = 100 Mbps.  The link from the router to the server has a capacity of and R3 = 10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The maximum achievable end-end throughput is min (R1, R3/2) = min (R2, R3/2) = min (100, 10/2) = 5 Mbps. </a:t>
            </a:r>
          </a:p>
          <a:p>
            <a:r>
              <a:rPr lang="en-US" dirty="0"/>
              <a:t>The shared 100 Mbps link is fairly shared among two end-to-end connections (R1, R3) and (R2, R3), hence each end-to-end connection gets 10/2=5 Mbps.</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11</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4"/>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220527" cy="400110"/>
          </a:xfrm>
          <a:prstGeom prst="rect">
            <a:avLst/>
          </a:prstGeom>
          <a:noFill/>
        </p:spPr>
        <p:txBody>
          <a:bodyPr wrap="none" rtlCol="0">
            <a:spAutoFit/>
          </a:bodyPr>
          <a:lstStyle/>
          <a:p>
            <a:r>
              <a:rPr lang="en-US" sz="2000" dirty="0"/>
              <a:t>100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220527" cy="400110"/>
          </a:xfrm>
          <a:prstGeom prst="rect">
            <a:avLst/>
          </a:prstGeom>
          <a:noFill/>
        </p:spPr>
        <p:txBody>
          <a:bodyPr wrap="none" rtlCol="0">
            <a:spAutoFit/>
          </a:bodyPr>
          <a:lstStyle/>
          <a:p>
            <a:r>
              <a:rPr lang="en-US" sz="2000" dirty="0"/>
              <a:t>100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090683" cy="400110"/>
          </a:xfrm>
          <a:prstGeom prst="rect">
            <a:avLst/>
          </a:prstGeom>
          <a:noFill/>
        </p:spPr>
        <p:txBody>
          <a:bodyPr wrap="none" rtlCol="0">
            <a:spAutoFit/>
          </a:bodyPr>
          <a:lstStyle/>
          <a:p>
            <a:r>
              <a:rPr lang="en-US" sz="2000" dirty="0"/>
              <a:t>10 Mbps</a:t>
            </a:r>
          </a:p>
        </p:txBody>
      </p:sp>
    </p:spTree>
    <p:extLst>
      <p:ext uri="{BB962C8B-B14F-4D97-AF65-F5344CB8AC3E}">
        <p14:creationId xmlns:p14="http://schemas.microsoft.com/office/powerpoint/2010/main" val="55189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a:bodyPr>
          <a:lstStyle/>
          <a:p>
            <a:r>
              <a:rPr lang="en-GB" dirty="0"/>
              <a:t>Question </a:t>
            </a:r>
            <a:r>
              <a:rPr lang="en-US" dirty="0"/>
              <a:t>1.4-01e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70000" lnSpcReduction="20000"/>
          </a:bodyPr>
          <a:lstStyle/>
          <a:p>
            <a:r>
              <a:rPr lang="en-US" dirty="0"/>
              <a:t>1.4-01e. Performance: Maximum end-end throughput. Consider the scenario shown below, with two clients sending to a server.  The links attached to clients each have a capacity of  R1= R2  = 10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70000" lnSpcReduction="20000"/>
          </a:bodyPr>
          <a:lstStyle/>
          <a:p>
            <a:r>
              <a:rPr lang="en-US" dirty="0"/>
              <a:t>The maximum achievable end-end throughput is min (R1, R3/2) = min (R2, R3/2) = min (10, 100/2) = 10 Mbps. </a:t>
            </a:r>
          </a:p>
          <a:p>
            <a:r>
              <a:rPr lang="en-US" dirty="0"/>
              <a:t>The shared 100 Mbps link is fairly shared among two end-to-end connections (R1, R3) and (R2, R3), hence each end-to-end connection gets 100/2=50 Mbps.</a:t>
            </a:r>
          </a:p>
          <a:p>
            <a:r>
              <a:rPr lang="en-US" dirty="0"/>
              <a:t>Note that min (R1, R2, R3/2) is incorrect, since R1 and R2 are on deferent end-to-end connections. </a:t>
            </a:r>
          </a:p>
          <a:p>
            <a:r>
              <a:rPr lang="en-US" dirty="0"/>
              <a:t>Remember that parallel links should never be put into the min() formula, only sequential links forming the same end-to-end connection should be in the same min() formula.</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12</a:t>
            </a:fld>
            <a:endParaRPr lang="en-US" dirty="0"/>
          </a:p>
        </p:txBody>
      </p:sp>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p:sp>
        <p:nvSpPr>
          <p:cNvPr id="13" name="SMARTInkShape-3">
            <a:extLst>
              <a:ext uri="{FF2B5EF4-FFF2-40B4-BE49-F238E27FC236}">
                <a16:creationId xmlns:a16="http://schemas.microsoft.com/office/drawing/2014/main" id="{AA4C8363-7232-4B58-A9EF-576740ADD54E}"/>
              </a:ext>
            </a:extLst>
          </p:cNvPr>
          <p:cNvSpPr/>
          <p:nvPr>
            <p:custDataLst>
              <p:tags r:id="rId1"/>
            </p:custDataLst>
          </p:nvPr>
        </p:nvSpPr>
        <p:spPr>
          <a:xfrm>
            <a:off x="11668125" y="5706070"/>
            <a:ext cx="26790" cy="35610"/>
          </a:xfrm>
          <a:custGeom>
            <a:avLst/>
            <a:gdLst/>
            <a:ahLst/>
            <a:cxnLst/>
            <a:rect l="0" t="0" r="0" b="0"/>
            <a:pathLst>
              <a:path w="26790" h="35610">
                <a:moveTo>
                  <a:pt x="0" y="26789"/>
                </a:moveTo>
                <a:lnTo>
                  <a:pt x="0" y="26789"/>
                </a:lnTo>
                <a:lnTo>
                  <a:pt x="0" y="35609"/>
                </a:lnTo>
                <a:lnTo>
                  <a:pt x="2678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2315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838200" y="451821"/>
            <a:ext cx="5676316" cy="894622"/>
          </a:xfrm>
        </p:spPr>
        <p:txBody>
          <a:bodyPr>
            <a:normAutofit fontScale="90000"/>
          </a:bodyPr>
          <a:lstStyle/>
          <a:p>
            <a:r>
              <a:rPr lang="en-GB" dirty="0"/>
              <a:t>Question </a:t>
            </a:r>
            <a:r>
              <a:rPr lang="en-US" dirty="0"/>
              <a:t>1.4-01e</a:t>
            </a:r>
            <a:br>
              <a:rPr lang="en-US" dirty="0"/>
            </a:br>
            <a:r>
              <a:rPr lang="en-US" dirty="0"/>
              <a:t>variations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 10 Mbps, R2  = 20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For client on top, the maximum achievable end-end throughput is min (R1, R3/2) = min (10, 100/2) = 10 Mbps. </a:t>
            </a:r>
          </a:p>
          <a:p>
            <a:r>
              <a:rPr lang="en-US" dirty="0"/>
              <a:t>For client on bottom, the maximum achievable end-end throughput is min (R1, R3/2) = min (20, 100/2) = 20 Mbps. </a:t>
            </a:r>
          </a:p>
          <a:p>
            <a:r>
              <a:rPr lang="en-US" dirty="0"/>
              <a:t>The shared 100 Mbps link is fairly shared among two end-to-end connections (R1, R3) and (R2, R3), hence each end-to-end connection gets 100/2=50 </a:t>
            </a:r>
            <a:r>
              <a:rPr lang="en-US"/>
              <a:t>Mbps.</a:t>
            </a:r>
            <a:endParaRPr lang="en-US" dirty="0"/>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13</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6"/>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090683" cy="400110"/>
          </a:xfrm>
          <a:prstGeom prst="rect">
            <a:avLst/>
          </a:prstGeom>
          <a:noFill/>
        </p:spPr>
        <p:txBody>
          <a:bodyPr wrap="none" rtlCol="0">
            <a:spAutoFit/>
          </a:bodyPr>
          <a:lstStyle/>
          <a:p>
            <a:r>
              <a:rPr lang="en-US" sz="2000" dirty="0"/>
              <a:t>20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B5AB72F-5C05-4CB6-BF2E-50288486D9D5}"/>
                  </a:ext>
                </a:extLst>
              </p14:cNvPr>
              <p14:cNvContentPartPr/>
              <p14:nvPr/>
            </p14:nvContentPartPr>
            <p14:xfrm>
              <a:off x="2790992" y="2694537"/>
              <a:ext cx="360" cy="360"/>
            </p14:xfrm>
          </p:contentPart>
        </mc:Choice>
        <mc:Fallback xmlns="">
          <p:pic>
            <p:nvPicPr>
              <p:cNvPr id="9" name="Ink 8">
                <a:extLst>
                  <a:ext uri="{FF2B5EF4-FFF2-40B4-BE49-F238E27FC236}">
                    <a16:creationId xmlns:a16="http://schemas.microsoft.com/office/drawing/2014/main" id="{9B5AB72F-5C05-4CB6-BF2E-50288486D9D5}"/>
                  </a:ext>
                </a:extLst>
              </p:cNvPr>
              <p:cNvPicPr/>
              <p:nvPr/>
            </p:nvPicPr>
            <p:blipFill>
              <a:blip r:embed="rId6"/>
              <a:stretch>
                <a:fillRect/>
              </a:stretch>
            </p:blipFill>
            <p:spPr>
              <a:xfrm>
                <a:off x="2782352" y="26855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9E92131-8C36-467D-A07B-0334E4B4B337}"/>
                  </a:ext>
                </a:extLst>
              </p14:cNvPr>
              <p14:cNvContentPartPr/>
              <p14:nvPr/>
            </p14:nvContentPartPr>
            <p14:xfrm>
              <a:off x="2886752" y="2758617"/>
              <a:ext cx="360" cy="360"/>
            </p14:xfrm>
          </p:contentPart>
        </mc:Choice>
        <mc:Fallback xmlns="">
          <p:pic>
            <p:nvPicPr>
              <p:cNvPr id="12" name="Ink 11">
                <a:extLst>
                  <a:ext uri="{FF2B5EF4-FFF2-40B4-BE49-F238E27FC236}">
                    <a16:creationId xmlns:a16="http://schemas.microsoft.com/office/drawing/2014/main" id="{D9E92131-8C36-467D-A07B-0334E4B4B337}"/>
                  </a:ext>
                </a:extLst>
              </p:cNvPr>
              <p:cNvPicPr/>
              <p:nvPr/>
            </p:nvPicPr>
            <p:blipFill>
              <a:blip r:embed="rId6"/>
              <a:stretch>
                <a:fillRect/>
              </a:stretch>
            </p:blipFill>
            <p:spPr>
              <a:xfrm>
                <a:off x="2878112" y="2749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671A6AB0-E7BB-4A3E-ABF1-F6B02EBA0AB3}"/>
                  </a:ext>
                </a:extLst>
              </p14:cNvPr>
              <p14:cNvContentPartPr/>
              <p14:nvPr/>
            </p14:nvContentPartPr>
            <p14:xfrm>
              <a:off x="4154672" y="2855097"/>
              <a:ext cx="360" cy="360"/>
            </p14:xfrm>
          </p:contentPart>
        </mc:Choice>
        <mc:Fallback xmlns="">
          <p:pic>
            <p:nvPicPr>
              <p:cNvPr id="13" name="Ink 12">
                <a:extLst>
                  <a:ext uri="{FF2B5EF4-FFF2-40B4-BE49-F238E27FC236}">
                    <a16:creationId xmlns:a16="http://schemas.microsoft.com/office/drawing/2014/main" id="{671A6AB0-E7BB-4A3E-ABF1-F6B02EBA0AB3}"/>
                  </a:ext>
                </a:extLst>
              </p:cNvPr>
              <p:cNvPicPr/>
              <p:nvPr/>
            </p:nvPicPr>
            <p:blipFill>
              <a:blip r:embed="rId6"/>
              <a:stretch>
                <a:fillRect/>
              </a:stretch>
            </p:blipFill>
            <p:spPr>
              <a:xfrm>
                <a:off x="4146032" y="2846097"/>
                <a:ext cx="18000" cy="18000"/>
              </a:xfrm>
              <a:prstGeom prst="rect">
                <a:avLst/>
              </a:prstGeom>
            </p:spPr>
          </p:pic>
        </mc:Fallback>
      </mc:AlternateContent>
    </p:spTree>
    <p:extLst>
      <p:ext uri="{BB962C8B-B14F-4D97-AF65-F5344CB8AC3E}">
        <p14:creationId xmlns:p14="http://schemas.microsoft.com/office/powerpoint/2010/main" val="2749406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673768" y="451821"/>
            <a:ext cx="5662864" cy="894622"/>
          </a:xfrm>
        </p:spPr>
        <p:txBody>
          <a:bodyPr>
            <a:normAutofit/>
          </a:bodyPr>
          <a:lstStyle/>
          <a:p>
            <a:r>
              <a:rPr lang="en-GB" dirty="0"/>
              <a:t>Question </a:t>
            </a:r>
            <a:r>
              <a:rPr lang="en-US" dirty="0"/>
              <a:t>1.4-02a</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346444"/>
            <a:ext cx="5181600" cy="5511556"/>
          </a:xfrm>
        </p:spPr>
        <p:txBody>
          <a:bodyPr>
            <a:normAutofit fontScale="85000" lnSpcReduction="20000"/>
          </a:bodyPr>
          <a:lstStyle/>
          <a:p>
            <a:r>
              <a:rPr lang="en-US" dirty="0"/>
              <a:t>Consider the scenario shown in Figure 1 in which a server is connected to a router by a 100Mbps link with a 50ms propagation delay. Initially this router is also connected to two routers, each over a 50Mbps link with a 200ms propagation delay. A 1Gbps link connects a host and a cache (if present) to each of these routers and we assume that this link has 0 propagation delay. All packets in the network are 20,000 bits long.</a:t>
            </a:r>
          </a:p>
          <a:p>
            <a:r>
              <a:rPr lang="en-US" dirty="0"/>
              <a:t>What is the end-­to­‐end delay (in msec) from when a packet is transmitted by the server to when it is received by the client? In this case, we assume there are no caches, there’s no queuing delay at the routers, and the packet processing delays at routers and nodes are all 0.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ANS: If all packets are 20,000 bits long it takes 200 </a:t>
            </a:r>
            <a:r>
              <a:rPr lang="en-US" dirty="0" err="1"/>
              <a:t>usec</a:t>
            </a:r>
            <a:r>
              <a:rPr lang="en-US" dirty="0"/>
              <a:t> to send the packet over the 100Mbps link, 400 </a:t>
            </a:r>
            <a:r>
              <a:rPr lang="en-US" dirty="0" err="1"/>
              <a:t>usec</a:t>
            </a:r>
            <a:r>
              <a:rPr lang="en-US" dirty="0"/>
              <a:t> to send over the 50Mbps link, and 20 </a:t>
            </a:r>
            <a:r>
              <a:rPr lang="en-US" dirty="0" err="1"/>
              <a:t>usec</a:t>
            </a:r>
            <a:r>
              <a:rPr lang="en-US" dirty="0"/>
              <a:t> to send over the 1Gbps link. </a:t>
            </a:r>
          </a:p>
          <a:p>
            <a:r>
              <a:rPr lang="en-US" dirty="0"/>
              <a:t>Sum of the three-link transmission is 620 </a:t>
            </a:r>
            <a:r>
              <a:rPr lang="en-US" dirty="0" err="1"/>
              <a:t>usec</a:t>
            </a:r>
            <a:r>
              <a:rPr lang="en-US" dirty="0"/>
              <a:t>. Thus, the total end-to-end delay is 250 </a:t>
            </a:r>
            <a:r>
              <a:rPr lang="en-US" dirty="0" err="1"/>
              <a:t>ms</a:t>
            </a:r>
            <a:r>
              <a:rPr lang="en-US" dirty="0"/>
              <a:t> + 620 </a:t>
            </a:r>
            <a:r>
              <a:rPr lang="en-US" dirty="0" err="1"/>
              <a:t>usec</a:t>
            </a:r>
            <a:r>
              <a:rPr lang="en-US" dirty="0"/>
              <a:t> = 250.62 msec.</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14</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4"/>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4"/>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4"/>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4"/>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38"/>
          <a:stretch>
            <a:fillRect/>
          </a:stretch>
        </p:blipFill>
        <p:spPr>
          <a:xfrm>
            <a:off x="6543657" y="-58933"/>
            <a:ext cx="3962541" cy="3710379"/>
          </a:xfrm>
          <a:prstGeom prst="rect">
            <a:avLst/>
          </a:prstGeom>
        </p:spPr>
      </p:pic>
    </p:spTree>
    <p:extLst>
      <p:ext uri="{BB962C8B-B14F-4D97-AF65-F5344CB8AC3E}">
        <p14:creationId xmlns:p14="http://schemas.microsoft.com/office/powerpoint/2010/main" val="153331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1.4-02b</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Here we assume that client hosts send requests for files directly to the server (caches are not used or off in this case). What is the maximum rate at which the server can deliver data to a single client if we assume no other clients are making requests?</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Server can send at the max of the bottleneck link bandwidth </a:t>
            </a:r>
            <a:r>
              <a:rPr lang="en-US" dirty="0">
                <a:solidFill>
                  <a:srgbClr val="FF0000"/>
                </a:solidFill>
              </a:rPr>
              <a:t>min(100/2 Mbps, 50 Mbps, 1 Gbps) = 50 Mbps</a:t>
            </a:r>
            <a:r>
              <a:rPr lang="en-US" dirty="0"/>
              <a:t>, since the top link is shared and the other two links are separate for each client and not shared. </a:t>
            </a:r>
          </a:p>
          <a:p>
            <a:r>
              <a:rPr lang="en-US" dirty="0"/>
              <a:t>Suppose we had 10 clients on the bottom, then the bottleneck link bandwidth min(100/10 Mbps, 50 Mbps, 1 Gbps) = 10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15</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2B5385B-47A2-407F-9A96-AB008940D5EA}"/>
                  </a:ext>
                </a:extLst>
              </p14:cNvPr>
              <p14:cNvContentPartPr/>
              <p14:nvPr/>
            </p14:nvContentPartPr>
            <p14:xfrm>
              <a:off x="10362872" y="4090257"/>
              <a:ext cx="360" cy="360"/>
            </p14:xfrm>
          </p:contentPart>
        </mc:Choice>
        <mc:Fallback xmlns="">
          <p:pic>
            <p:nvPicPr>
              <p:cNvPr id="10" name="Ink 9">
                <a:extLst>
                  <a:ext uri="{FF2B5EF4-FFF2-40B4-BE49-F238E27FC236}">
                    <a16:creationId xmlns:a16="http://schemas.microsoft.com/office/drawing/2014/main" id="{02B5385B-47A2-407F-9A96-AB008940D5EA}"/>
                  </a:ext>
                </a:extLst>
              </p:cNvPr>
              <p:cNvPicPr/>
              <p:nvPr/>
            </p:nvPicPr>
            <p:blipFill>
              <a:blip r:embed="rId3"/>
              <a:stretch>
                <a:fillRect/>
              </a:stretch>
            </p:blipFill>
            <p:spPr>
              <a:xfrm>
                <a:off x="10353872" y="4081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C919D54D-671C-4AB5-A362-1CB69A62F2E5}"/>
                  </a:ext>
                </a:extLst>
              </p14:cNvPr>
              <p14:cNvContentPartPr/>
              <p14:nvPr/>
            </p14:nvContentPartPr>
            <p14:xfrm>
              <a:off x="9897752" y="4138497"/>
              <a:ext cx="360" cy="360"/>
            </p14:xfrm>
          </p:contentPart>
        </mc:Choice>
        <mc:Fallback xmlns="">
          <p:pic>
            <p:nvPicPr>
              <p:cNvPr id="11" name="Ink 10">
                <a:extLst>
                  <a:ext uri="{FF2B5EF4-FFF2-40B4-BE49-F238E27FC236}">
                    <a16:creationId xmlns:a16="http://schemas.microsoft.com/office/drawing/2014/main" id="{C919D54D-671C-4AB5-A362-1CB69A62F2E5}"/>
                  </a:ext>
                </a:extLst>
              </p:cNvPr>
              <p:cNvPicPr/>
              <p:nvPr/>
            </p:nvPicPr>
            <p:blipFill>
              <a:blip r:embed="rId3"/>
              <a:stretch>
                <a:fillRect/>
              </a:stretch>
            </p:blipFill>
            <p:spPr>
              <a:xfrm>
                <a:off x="9889112" y="4129857"/>
                <a:ext cx="18000" cy="18000"/>
              </a:xfrm>
              <a:prstGeom prst="rect">
                <a:avLst/>
              </a:prstGeom>
            </p:spPr>
          </p:pic>
        </mc:Fallback>
      </mc:AlternateContent>
    </p:spTree>
    <p:extLst>
      <p:ext uri="{BB962C8B-B14F-4D97-AF65-F5344CB8AC3E}">
        <p14:creationId xmlns:p14="http://schemas.microsoft.com/office/powerpoint/2010/main" val="7615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1.4-02c</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Again we assume only one active client but in this case the caches are on and behave like HTTP caches. A client’s HTTP GET is always first directed to its local cache. 60% of the requests can be satisfied by the local cache. What is the average rate at which the client can receive data in this case?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 Mbps, 50 Mbps, 1Gbps) = 50 </a:t>
            </a:r>
            <a:r>
              <a:rPr lang="en-US" dirty="0" err="1">
                <a:solidFill>
                  <a:srgbClr val="FF0000"/>
                </a:solidFill>
              </a:rPr>
              <a:t>Mpbs</a:t>
            </a:r>
            <a:r>
              <a:rPr lang="en-US" dirty="0"/>
              <a:t>. </a:t>
            </a:r>
          </a:p>
          <a:p>
            <a:pPr lvl="1"/>
            <a:r>
              <a:rPr lang="en-US" dirty="0"/>
              <a:t>Since we assume only one active client, we do not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16</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5A849A2-D16F-4DD3-8C57-E61F0B9697A3}"/>
                  </a:ext>
                </a:extLst>
              </p14:cNvPr>
              <p14:cNvContentPartPr/>
              <p14:nvPr/>
            </p14:nvContentPartPr>
            <p14:xfrm>
              <a:off x="9929792" y="5277177"/>
              <a:ext cx="360" cy="360"/>
            </p14:xfrm>
          </p:contentPart>
        </mc:Choice>
        <mc:Fallback xmlns="">
          <p:pic>
            <p:nvPicPr>
              <p:cNvPr id="10" name="Ink 9">
                <a:extLst>
                  <a:ext uri="{FF2B5EF4-FFF2-40B4-BE49-F238E27FC236}">
                    <a16:creationId xmlns:a16="http://schemas.microsoft.com/office/drawing/2014/main" id="{65A849A2-D16F-4DD3-8C57-E61F0B9697A3}"/>
                  </a:ext>
                </a:extLst>
              </p:cNvPr>
              <p:cNvPicPr/>
              <p:nvPr/>
            </p:nvPicPr>
            <p:blipFill>
              <a:blip r:embed="rId3"/>
              <a:stretch>
                <a:fillRect/>
              </a:stretch>
            </p:blipFill>
            <p:spPr>
              <a:xfrm>
                <a:off x="9921152" y="5268537"/>
                <a:ext cx="18000" cy="18000"/>
              </a:xfrm>
              <a:prstGeom prst="rect">
                <a:avLst/>
              </a:prstGeom>
            </p:spPr>
          </p:pic>
        </mc:Fallback>
      </mc:AlternateContent>
    </p:spTree>
    <p:extLst>
      <p:ext uri="{BB962C8B-B14F-4D97-AF65-F5344CB8AC3E}">
        <p14:creationId xmlns:p14="http://schemas.microsoft.com/office/powerpoint/2010/main" val="1455431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1.4-02d</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Now clients in both LANs are active and the both caches are on. 60% of the requests can be satisfied by the local caches. What is the average rate at which each client can receive data?</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(100/2 Mbps, 50 Mbps, 1Gbps) = 50 </a:t>
            </a:r>
            <a:r>
              <a:rPr lang="en-US" dirty="0" err="1">
                <a:solidFill>
                  <a:srgbClr val="FF0000"/>
                </a:solidFill>
              </a:rPr>
              <a:t>Mpbs</a:t>
            </a:r>
            <a:r>
              <a:rPr lang="en-US" dirty="0"/>
              <a:t>. </a:t>
            </a:r>
          </a:p>
          <a:p>
            <a:pPr lvl="1"/>
            <a:r>
              <a:rPr lang="en-US" dirty="0"/>
              <a:t>Since we both clients are active, we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17</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p:spTree>
    <p:extLst>
      <p:ext uri="{BB962C8B-B14F-4D97-AF65-F5344CB8AC3E}">
        <p14:creationId xmlns:p14="http://schemas.microsoft.com/office/powerpoint/2010/main" val="1578697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18</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1571832" y="5873422"/>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305382"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1367045"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3773695"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1354345"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192545"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1343232"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973345"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73660" y="4146039"/>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936832"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3514932"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19</a:t>
            </a:fld>
            <a:endParaRPr lang="en-US" dirty="0"/>
          </a:p>
        </p:txBody>
      </p:sp>
      <p:sp>
        <p:nvSpPr>
          <p:cNvPr id="3" name="TextBox 2">
            <a:extLst>
              <a:ext uri="{FF2B5EF4-FFF2-40B4-BE49-F238E27FC236}">
                <a16:creationId xmlns:a16="http://schemas.microsoft.com/office/drawing/2014/main" id="{7FD26107-79B0-981C-C2B9-D6D135FC43D7}"/>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5" name="TextBox 4">
            <a:extLst>
              <a:ext uri="{FF2B5EF4-FFF2-40B4-BE49-F238E27FC236}">
                <a16:creationId xmlns:a16="http://schemas.microsoft.com/office/drawing/2014/main" id="{8E7600FF-AEE4-943C-9D51-445A18CC727A}"/>
              </a:ext>
            </a:extLst>
          </p:cNvPr>
          <p:cNvSpPr txBox="1"/>
          <p:nvPr/>
        </p:nvSpPr>
        <p:spPr>
          <a:xfrm>
            <a:off x="3778147" y="4228772"/>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6" name="TextBox 15">
            <a:extLst>
              <a:ext uri="{FF2B5EF4-FFF2-40B4-BE49-F238E27FC236}">
                <a16:creationId xmlns:a16="http://schemas.microsoft.com/office/drawing/2014/main" id="{C345B54B-988C-F280-0F68-A7B437877CDE}"/>
              </a:ext>
            </a:extLst>
          </p:cNvPr>
          <p:cNvSpPr txBox="1"/>
          <p:nvPr/>
        </p:nvSpPr>
        <p:spPr>
          <a:xfrm>
            <a:off x="10092518" y="1613684"/>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7" name="TextBox 16">
            <a:extLst>
              <a:ext uri="{FF2B5EF4-FFF2-40B4-BE49-F238E27FC236}">
                <a16:creationId xmlns:a16="http://schemas.microsoft.com/office/drawing/2014/main" id="{55BEAE89-BA72-A988-018D-35BE0F940512}"/>
              </a:ext>
            </a:extLst>
          </p:cNvPr>
          <p:cNvSpPr txBox="1"/>
          <p:nvPr/>
        </p:nvSpPr>
        <p:spPr>
          <a:xfrm>
            <a:off x="10083217" y="3046085"/>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8" name="TextBox 17">
            <a:extLst>
              <a:ext uri="{FF2B5EF4-FFF2-40B4-BE49-F238E27FC236}">
                <a16:creationId xmlns:a16="http://schemas.microsoft.com/office/drawing/2014/main" id="{7918E8CB-8C11-60C4-100D-B6DFDC04525E}"/>
              </a:ext>
            </a:extLst>
          </p:cNvPr>
          <p:cNvSpPr txBox="1"/>
          <p:nvPr/>
        </p:nvSpPr>
        <p:spPr>
          <a:xfrm>
            <a:off x="10096802" y="4469590"/>
            <a:ext cx="2100573" cy="18374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t>4. </a:t>
            </a:r>
            <a:r>
              <a:rPr lang="en-GB" dirty="0" err="1"/>
              <a:t>HostB</a:t>
            </a:r>
            <a:r>
              <a:rPr lang="en-GB" dirty="0"/>
              <a:t> receives </a:t>
            </a:r>
            <a:r>
              <a:rPr lang="en-GB" dirty="0" err="1"/>
              <a:t>Seq</a:t>
            </a:r>
            <a:r>
              <a:rPr lang="en-GB" dirty="0"/>
              <a:t># 92-99 (8 Bytes). But it has already received up to </a:t>
            </a:r>
            <a:r>
              <a:rPr lang="en-GB" dirty="0" err="1"/>
              <a:t>Seq</a:t>
            </a:r>
            <a:r>
              <a:rPr lang="en-GB" dirty="0"/>
              <a:t># 119, so it </a:t>
            </a:r>
            <a:r>
              <a:rPr kumimoji="0" lang="en-US" sz="1800" b="0" i="0" u="none" strike="noStrike" kern="1200" cap="none" spc="0" normalizeH="0" baseline="0" noProof="0" dirty="0">
                <a:ln>
                  <a:noFill/>
                </a:ln>
                <a:effectLst/>
                <a:uLnTx/>
                <a:uFillTx/>
                <a:latin typeface="Calibri"/>
                <a:ea typeface="+mn-ea"/>
                <a:cs typeface="+mn-cs"/>
              </a:rPr>
              <a:t>sends </a:t>
            </a:r>
            <a:r>
              <a:rPr kumimoji="0" lang="en-US" sz="1800" b="0" i="0" u="none" strike="noStrike" kern="1200" cap="none" spc="0" normalizeH="0" baseline="0" noProof="0" dirty="0">
                <a:ln>
                  <a:noFill/>
                </a:ln>
                <a:solidFill>
                  <a:srgbClr val="FF0000"/>
                </a:solidFill>
                <a:effectLst/>
                <a:uLnTx/>
                <a:uFillTx/>
                <a:latin typeface="Calibri"/>
                <a:ea typeface="+mn-ea"/>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ACK</a:t>
            </a:r>
            <a:r>
              <a:rPr kumimoji="0" lang="en-US" sz="1800" b="0" i="0" u="none" strike="noStrike" kern="1200" cap="none" spc="0" normalizeH="0" baseline="0" noProof="0" dirty="0">
                <a:ln>
                  <a:noFill/>
                </a:ln>
                <a:effectLst/>
                <a:uLnTx/>
                <a:uFillTx/>
                <a:latin typeface="Calibri"/>
                <a:ea typeface="+mn-ea"/>
                <a:cs typeface="+mn-cs"/>
              </a:rPr>
              <a:t> for </a:t>
            </a:r>
            <a:r>
              <a:rPr lang="en-GB" dirty="0" err="1"/>
              <a:t>Seq</a:t>
            </a:r>
            <a:r>
              <a:rPr lang="en-GB" dirty="0"/>
              <a:t># </a:t>
            </a:r>
            <a:r>
              <a:rPr kumimoji="0" lang="en-US" sz="1800" b="0" i="0" u="none" strike="noStrike" kern="1200" cap="none" spc="0" normalizeH="0" baseline="0" noProof="0" dirty="0">
                <a:ln>
                  <a:noFill/>
                </a:ln>
                <a:effectLst/>
                <a:uLnTx/>
                <a:uFillTx/>
                <a:latin typeface="Calibri"/>
                <a:ea typeface="+mn-ea"/>
                <a:cs typeface="+mn-cs"/>
              </a:rPr>
              <a:t>120</a:t>
            </a:r>
          </a:p>
        </p:txBody>
      </p:sp>
      <p:sp>
        <p:nvSpPr>
          <p:cNvPr id="20" name="TextBox 19">
            <a:extLst>
              <a:ext uri="{FF2B5EF4-FFF2-40B4-BE49-F238E27FC236}">
                <a16:creationId xmlns:a16="http://schemas.microsoft.com/office/drawing/2014/main" id="{AE73DA0F-C69A-2BE5-7998-C40873B4F46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1" name="TextBox 20">
            <a:extLst>
              <a:ext uri="{FF2B5EF4-FFF2-40B4-BE49-F238E27FC236}">
                <a16:creationId xmlns:a16="http://schemas.microsoft.com/office/drawing/2014/main" id="{E3BA6E78-4CEA-50E4-2FD6-B4F5F0D8BA3A}"/>
              </a:ext>
            </a:extLst>
          </p:cNvPr>
          <p:cNvSpPr txBox="1"/>
          <p:nvPr/>
        </p:nvSpPr>
        <p:spPr>
          <a:xfrm>
            <a:off x="-10662" y="3918306"/>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92-99 (8 Bytes).</a:t>
            </a:r>
          </a:p>
        </p:txBody>
      </p:sp>
      <p:sp>
        <p:nvSpPr>
          <p:cNvPr id="22" name="TextBox 21">
            <a:extLst>
              <a:ext uri="{FF2B5EF4-FFF2-40B4-BE49-F238E27FC236}">
                <a16:creationId xmlns:a16="http://schemas.microsoft.com/office/drawing/2014/main" id="{119B069A-5E64-DD07-30D7-C5B02A5DE414}"/>
              </a:ext>
            </a:extLst>
          </p:cNvPr>
          <p:cNvSpPr txBox="1"/>
          <p:nvPr/>
        </p:nvSpPr>
        <p:spPr>
          <a:xfrm>
            <a:off x="5977839" y="2974647"/>
            <a:ext cx="1509190" cy="1477328"/>
          </a:xfrm>
          <a:prstGeom prst="rect">
            <a:avLst/>
          </a:prstGeom>
          <a:noFill/>
        </p:spPr>
        <p:txBody>
          <a:bodyPr wrap="square" rtlCol="0">
            <a:spAutoFit/>
          </a:bodyPr>
          <a:lstStyle/>
          <a:p>
            <a:r>
              <a:rPr lang="en-GB" dirty="0"/>
              <a:t>3. </a:t>
            </a:r>
            <a:r>
              <a:rPr lang="en-GB" dirty="0" err="1"/>
              <a:t>HostA</a:t>
            </a:r>
            <a:r>
              <a:rPr lang="en-GB" dirty="0"/>
              <a:t> times out and resends </a:t>
            </a:r>
            <a:r>
              <a:rPr lang="en-GB" dirty="0" err="1"/>
              <a:t>Seq</a:t>
            </a:r>
            <a:r>
              <a:rPr lang="en-GB" dirty="0"/>
              <a:t># 92-99 (8 Bytes).</a:t>
            </a:r>
          </a:p>
        </p:txBody>
      </p:sp>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8114C27C-6BC8-4D17-B772-BB12BFC083D5}"/>
                  </a:ext>
                </a:extLst>
              </p14:cNvPr>
              <p14:cNvContentPartPr/>
              <p14:nvPr/>
            </p14:nvContentPartPr>
            <p14:xfrm>
              <a:off x="4897903" y="2514369"/>
              <a:ext cx="360" cy="360"/>
            </p14:xfrm>
          </p:contentPart>
        </mc:Choice>
        <mc:Fallback xmlns="">
          <p:pic>
            <p:nvPicPr>
              <p:cNvPr id="23" name="Ink 22">
                <a:extLst>
                  <a:ext uri="{FF2B5EF4-FFF2-40B4-BE49-F238E27FC236}">
                    <a16:creationId xmlns:a16="http://schemas.microsoft.com/office/drawing/2014/main" id="{8114C27C-6BC8-4D17-B772-BB12BFC083D5}"/>
                  </a:ext>
                </a:extLst>
              </p:cNvPr>
              <p:cNvPicPr/>
              <p:nvPr/>
            </p:nvPicPr>
            <p:blipFill>
              <a:blip r:embed="rId5"/>
              <a:stretch>
                <a:fillRect/>
              </a:stretch>
            </p:blipFill>
            <p:spPr>
              <a:xfrm>
                <a:off x="4889263" y="25053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EE65E419-B38D-461E-A114-3E29D8CC01E5}"/>
                  </a:ext>
                </a:extLst>
              </p14:cNvPr>
              <p14:cNvContentPartPr/>
              <p14:nvPr/>
            </p14:nvContentPartPr>
            <p14:xfrm>
              <a:off x="4947223" y="2612289"/>
              <a:ext cx="360" cy="360"/>
            </p14:xfrm>
          </p:contentPart>
        </mc:Choice>
        <mc:Fallback xmlns="">
          <p:pic>
            <p:nvPicPr>
              <p:cNvPr id="24" name="Ink 23">
                <a:extLst>
                  <a:ext uri="{FF2B5EF4-FFF2-40B4-BE49-F238E27FC236}">
                    <a16:creationId xmlns:a16="http://schemas.microsoft.com/office/drawing/2014/main" id="{EE65E419-B38D-461E-A114-3E29D8CC01E5}"/>
                  </a:ext>
                </a:extLst>
              </p:cNvPr>
              <p:cNvPicPr/>
              <p:nvPr/>
            </p:nvPicPr>
            <p:blipFill>
              <a:blip r:embed="rId5"/>
              <a:stretch>
                <a:fillRect/>
              </a:stretch>
            </p:blipFill>
            <p:spPr>
              <a:xfrm>
                <a:off x="4938583" y="2603649"/>
                <a:ext cx="18000" cy="18000"/>
              </a:xfrm>
              <a:prstGeom prst="rect">
                <a:avLst/>
              </a:prstGeom>
            </p:spPr>
          </p:pic>
        </mc:Fallback>
      </mc:AlternateContent>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29"/>
                                        </p:tgtEl>
                                        <p:attrNameLst>
                                          <p:attrName>style.visibility</p:attrName>
                                        </p:attrNameLst>
                                      </p:cBhvr>
                                      <p:to>
                                        <p:strVal val="visible"/>
                                      </p:to>
                                    </p:set>
                                    <p:animEffect transition="in" filter="dissolve">
                                      <p:cBhvr>
                                        <p:cTn id="66" dur="500"/>
                                        <p:tgtEl>
                                          <p:spTgt spid="2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3" grpId="0"/>
      <p:bldP spid="5" grpId="0"/>
      <p:bldP spid="16" grpId="0"/>
      <p:bldP spid="17" grpId="0"/>
      <p:bldP spid="18" grpId="0"/>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C80C3A-FA40-BD44-901E-27B4E4B22B51}"/>
              </a:ext>
            </a:extLst>
          </p:cNvPr>
          <p:cNvSpPr>
            <a:spLocks noGrp="1"/>
          </p:cNvSpPr>
          <p:nvPr>
            <p:ph type="sldNum" sz="quarter" idx="4"/>
          </p:nvPr>
        </p:nvSpPr>
        <p:spPr/>
        <p:txBody>
          <a:bodyPr/>
          <a:lstStyle/>
          <a:p>
            <a:r>
              <a:rPr lang="en-US" dirty="0"/>
              <a:t>Introduction: 1-</a:t>
            </a:r>
            <a:fld id="{C4204591-24BD-A542-B9D5-F8D8A88D2FEE}" type="slidenum">
              <a:rPr lang="en-US" smtClean="0"/>
              <a:pPr/>
              <a:t>2</a:t>
            </a:fld>
            <a:endParaRPr lang="en-US" dirty="0"/>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44878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1</a:t>
            </a:r>
            <a:br>
              <a:rPr lang="en-US" altLang="en-US" sz="6000" b="1" dirty="0">
                <a:solidFill>
                  <a:srgbClr val="000099"/>
                </a:solidFill>
                <a:latin typeface="+mj-lt"/>
              </a:rPr>
            </a:br>
            <a:r>
              <a:rPr lang="en-US" altLang="en-US" sz="5400" b="1" dirty="0">
                <a:solidFill>
                  <a:srgbClr val="000099"/>
                </a:solidFill>
                <a:latin typeface="+mj-lt"/>
              </a:rPr>
              <a:t>Introduction</a:t>
            </a:r>
          </a:p>
        </p:txBody>
      </p:sp>
      <p:sp>
        <p:nvSpPr>
          <p:cNvPr id="9" name="Rectangle 8">
            <a:extLst>
              <a:ext uri="{FF2B5EF4-FFF2-40B4-BE49-F238E27FC236}">
                <a16:creationId xmlns:a16="http://schemas.microsoft.com/office/drawing/2014/main" id="{DF486BED-0E6D-424B-9246-93E87D8EC12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pic>
        <p:nvPicPr>
          <p:cNvPr id="10" name="Picture 9"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0AD0DE2B-4475-9E36-5304-A388B832791B}"/>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65550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445033" y="2266266"/>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4370670" y="1094691"/>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2049745" y="1124854"/>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3148295" y="2347229"/>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589495" y="2399616"/>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424395" y="2024966"/>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829458" y="2020204"/>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414870" y="4349066"/>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430745" y="2652029"/>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435508" y="2928254"/>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2003708" y="1386791"/>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581808" y="1382029"/>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6960670" y="1207637"/>
            <a:ext cx="4661240"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been received</a:t>
            </a:r>
          </a:p>
          <a:p>
            <a:pPr>
              <a:buFont typeface="Wingdings" pitchFamily="2" charset="2"/>
              <a:buNone/>
            </a:pPr>
            <a:endParaRPr lang="en-US" altLang="en-US" sz="2400" dirty="0"/>
          </a:p>
        </p:txBody>
      </p:sp>
      <p:sp>
        <p:nvSpPr>
          <p:cNvPr id="8" name="TextBox 7">
            <a:extLst>
              <a:ext uri="{FF2B5EF4-FFF2-40B4-BE49-F238E27FC236}">
                <a16:creationId xmlns:a16="http://schemas.microsoft.com/office/drawing/2014/main" id="{19C3AABF-DF7C-F137-4C24-DE86BF40BF41}"/>
              </a:ext>
            </a:extLst>
          </p:cNvPr>
          <p:cNvSpPr txBox="1"/>
          <p:nvPr/>
        </p:nvSpPr>
        <p:spPr>
          <a:xfrm>
            <a:off x="4906105" y="1438679"/>
            <a:ext cx="2100573" cy="1754326"/>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 but the ACK is lost.</a:t>
            </a:r>
            <a:endParaRPr lang="en-SE" dirty="0"/>
          </a:p>
        </p:txBody>
      </p:sp>
      <p:sp>
        <p:nvSpPr>
          <p:cNvPr id="9" name="TextBox 8">
            <a:extLst>
              <a:ext uri="{FF2B5EF4-FFF2-40B4-BE49-F238E27FC236}">
                <a16:creationId xmlns:a16="http://schemas.microsoft.com/office/drawing/2014/main" id="{B1715D9B-7024-6C89-F3BB-AB1A24F915F0}"/>
              </a:ext>
            </a:extLst>
          </p:cNvPr>
          <p:cNvSpPr txBox="1"/>
          <p:nvPr/>
        </p:nvSpPr>
        <p:spPr>
          <a:xfrm>
            <a:off x="4910436" y="309981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1" name="TextBox 10">
            <a:extLst>
              <a:ext uri="{FF2B5EF4-FFF2-40B4-BE49-F238E27FC236}">
                <a16:creationId xmlns:a16="http://schemas.microsoft.com/office/drawing/2014/main" id="{BED29B7C-CAE4-F1D3-3576-2D188B3330DC}"/>
              </a:ext>
            </a:extLst>
          </p:cNvPr>
          <p:cNvSpPr txBox="1"/>
          <p:nvPr/>
        </p:nvSpPr>
        <p:spPr>
          <a:xfrm>
            <a:off x="301726" y="2880950"/>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120. </a:t>
            </a:r>
            <a:r>
              <a:rPr lang="en-GB" dirty="0">
                <a:solidFill>
                  <a:srgbClr val="FF0000"/>
                </a:solidFill>
              </a:rPr>
              <a:t>This cumulative ACK of </a:t>
            </a:r>
            <a:r>
              <a:rPr lang="en-GB" dirty="0" err="1">
                <a:solidFill>
                  <a:srgbClr val="FF0000"/>
                </a:solidFill>
              </a:rPr>
              <a:t>Seq</a:t>
            </a:r>
            <a:r>
              <a:rPr lang="en-GB" dirty="0">
                <a:solidFill>
                  <a:srgbClr val="FF0000"/>
                </a:solidFill>
              </a:rPr>
              <a:t># 120 covers for earlier lost ACK of Seq#100</a:t>
            </a:r>
            <a:r>
              <a:rPr lang="en-GB" dirty="0"/>
              <a:t>, so </a:t>
            </a:r>
            <a:r>
              <a:rPr lang="en-GB" dirty="0" err="1"/>
              <a:t>HostA</a:t>
            </a:r>
            <a:r>
              <a:rPr lang="en-GB" dirty="0"/>
              <a:t> knows that Host</a:t>
            </a:r>
            <a:r>
              <a:rPr lang="en-US" altLang="zh-CN" dirty="0"/>
              <a:t>B has received all bytes up to Seq#119, so it can send the next 15 Bytes (Seq#120-134).</a:t>
            </a:r>
            <a:endParaRPr lang="en-GB"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P spid="3" grpId="0"/>
      <p:bldP spid="8"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21</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241"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7" y="1535235"/>
            <a:ext cx="6403585" cy="4959082"/>
          </a:xfrm>
        </p:spPr>
        <p:txBody>
          <a:bodyPr>
            <a:normAutofit fontScale="850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sequence number of the segment sent at t=2?</a:t>
            </a:r>
          </a:p>
          <a:p>
            <a:r>
              <a:rPr lang="en-GB" dirty="0"/>
              <a:t>A: 0+100=100. </a:t>
            </a:r>
          </a:p>
          <a:p>
            <a:r>
              <a:rPr lang="en-GB" dirty="0"/>
              <a:t>See notes for explanations</a:t>
            </a:r>
          </a:p>
          <a:p>
            <a:endParaRPr lang="en-GB" dirty="0"/>
          </a:p>
          <a:p>
            <a:endParaRPr lang="en-GB" dirty="0"/>
          </a:p>
          <a:p>
            <a:endParaRPr lang="en-SE" dirty="0"/>
          </a:p>
        </p:txBody>
      </p:sp>
      <p:sp>
        <p:nvSpPr>
          <p:cNvPr id="48" name="Text Box 45">
            <a:extLst>
              <a:ext uri="{FF2B5EF4-FFF2-40B4-BE49-F238E27FC236}">
                <a16:creationId xmlns:a16="http://schemas.microsoft.com/office/drawing/2014/main" id="{48368C4E-332D-F387-4A1B-87227BE9AF9E}"/>
              </a:ext>
            </a:extLst>
          </p:cNvPr>
          <p:cNvSpPr txBox="1">
            <a:spLocks noChangeArrowheads="1"/>
          </p:cNvSpPr>
          <p:nvPr/>
        </p:nvSpPr>
        <p:spPr bwMode="auto">
          <a:xfrm>
            <a:off x="11223628" y="2722708"/>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100</a:t>
            </a:r>
            <a:endParaRPr kumimoji="0" lang="en-US" sz="1400" b="0" i="0" u="none" strike="noStrike" kern="0" cap="none" spc="0" normalizeH="0" baseline="0" noProof="0" dirty="0">
              <a:ln>
                <a:noFill/>
              </a:ln>
              <a:solidFill>
                <a:srgbClr val="FF0000"/>
              </a:solidFill>
              <a:effectLst/>
              <a:uLnTx/>
              <a:uFillTx/>
            </a:endParaRPr>
          </a:p>
        </p:txBody>
      </p:sp>
      <p:sp>
        <p:nvSpPr>
          <p:cNvPr id="49" name="Text Box 45">
            <a:extLst>
              <a:ext uri="{FF2B5EF4-FFF2-40B4-BE49-F238E27FC236}">
                <a16:creationId xmlns:a16="http://schemas.microsoft.com/office/drawing/2014/main" id="{ECA2C196-5D0A-75BB-F161-DD9C038EF6FA}"/>
              </a:ext>
            </a:extLst>
          </p:cNvPr>
          <p:cNvSpPr txBox="1">
            <a:spLocks noChangeArrowheads="1"/>
          </p:cNvSpPr>
          <p:nvPr/>
        </p:nvSpPr>
        <p:spPr bwMode="auto">
          <a:xfrm>
            <a:off x="7555142" y="1133062"/>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100</a:t>
            </a:r>
            <a:endParaRPr kumimoji="0" lang="en-US" sz="1400" b="0" i="0" u="none" strike="noStrike" kern="0" cap="none" spc="0" normalizeH="0" baseline="0" noProof="0" dirty="0">
              <a:ln>
                <a:noFill/>
              </a:ln>
              <a:solidFill>
                <a:srgbClr val="FF0000"/>
              </a:solidFill>
              <a:effectLst/>
              <a:uLnTx/>
              <a:uFillTx/>
            </a:endParaRPr>
          </a:p>
        </p:txBody>
      </p:sp>
      <p:sp>
        <p:nvSpPr>
          <p:cNvPr id="50" name="Text Box 45">
            <a:extLst>
              <a:ext uri="{FF2B5EF4-FFF2-40B4-BE49-F238E27FC236}">
                <a16:creationId xmlns:a16="http://schemas.microsoft.com/office/drawing/2014/main" id="{EE1F4B19-AB4E-8734-F07A-85968A44DB18}"/>
              </a:ext>
            </a:extLst>
          </p:cNvPr>
          <p:cNvSpPr txBox="1">
            <a:spLocks noChangeArrowheads="1"/>
          </p:cNvSpPr>
          <p:nvPr/>
        </p:nvSpPr>
        <p:spPr bwMode="auto">
          <a:xfrm>
            <a:off x="7576914" y="1430901"/>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200</a:t>
            </a:r>
            <a:endParaRPr kumimoji="0" lang="en-US" sz="1400" b="0" i="0" u="none" strike="noStrike" kern="0" cap="none" spc="0" normalizeH="0" baseline="0" noProof="0" dirty="0">
              <a:ln>
                <a:noFill/>
              </a:ln>
              <a:solidFill>
                <a:srgbClr val="FF0000"/>
              </a:solidFill>
              <a:effectLst/>
              <a:uLnTx/>
              <a:uFillTx/>
            </a:endParaRPr>
          </a:p>
        </p:txBody>
      </p:sp>
      <p:sp>
        <p:nvSpPr>
          <p:cNvPr id="51" name="Text Box 45">
            <a:extLst>
              <a:ext uri="{FF2B5EF4-FFF2-40B4-BE49-F238E27FC236}">
                <a16:creationId xmlns:a16="http://schemas.microsoft.com/office/drawing/2014/main" id="{6B64EE42-5F67-130D-89C3-1F5904AC479C}"/>
              </a:ext>
            </a:extLst>
          </p:cNvPr>
          <p:cNvSpPr txBox="1">
            <a:spLocks noChangeArrowheads="1"/>
          </p:cNvSpPr>
          <p:nvPr/>
        </p:nvSpPr>
        <p:spPr bwMode="auto">
          <a:xfrm>
            <a:off x="7576914" y="1754436"/>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300</a:t>
            </a:r>
            <a:endParaRPr kumimoji="0" lang="en-US" sz="1400" b="0" i="0" u="none" strike="noStrike" kern="0" cap="none" spc="0" normalizeH="0" baseline="0" noProof="0" dirty="0">
              <a:ln>
                <a:noFill/>
              </a:ln>
              <a:solidFill>
                <a:srgbClr val="FF0000"/>
              </a:solidFill>
              <a:effectLst/>
              <a:uLnTx/>
              <a:uFillTx/>
            </a:endParaRPr>
          </a:p>
        </p:txBody>
      </p:sp>
      <p:sp>
        <p:nvSpPr>
          <p:cNvPr id="52" name="Text Box 45">
            <a:extLst>
              <a:ext uri="{FF2B5EF4-FFF2-40B4-BE49-F238E27FC236}">
                <a16:creationId xmlns:a16="http://schemas.microsoft.com/office/drawing/2014/main" id="{0D80EE66-6310-2FD1-07E3-D6FC9CEFBD34}"/>
              </a:ext>
            </a:extLst>
          </p:cNvPr>
          <p:cNvSpPr txBox="1">
            <a:spLocks noChangeArrowheads="1"/>
          </p:cNvSpPr>
          <p:nvPr/>
        </p:nvSpPr>
        <p:spPr bwMode="auto">
          <a:xfrm>
            <a:off x="7576914" y="2062213"/>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400</a:t>
            </a:r>
            <a:endParaRPr kumimoji="0" lang="en-US" sz="1400" b="0" i="0" u="none" strike="noStrike" kern="0" cap="none" spc="0" normalizeH="0" baseline="0" noProof="0" dirty="0">
              <a:ln>
                <a:noFill/>
              </a:ln>
              <a:solidFill>
                <a:srgbClr val="FF0000"/>
              </a:solidFill>
              <a:effectLst/>
              <a:uLnTx/>
              <a:uFillTx/>
            </a:endParaRPr>
          </a:p>
        </p:txBody>
      </p:sp>
      <p:sp>
        <p:nvSpPr>
          <p:cNvPr id="53" name="Text Box 45">
            <a:extLst>
              <a:ext uri="{FF2B5EF4-FFF2-40B4-BE49-F238E27FC236}">
                <a16:creationId xmlns:a16="http://schemas.microsoft.com/office/drawing/2014/main" id="{03538AF1-D741-4727-D250-F36F72010D6F}"/>
              </a:ext>
            </a:extLst>
          </p:cNvPr>
          <p:cNvSpPr txBox="1">
            <a:spLocks noChangeArrowheads="1"/>
          </p:cNvSpPr>
          <p:nvPr/>
        </p:nvSpPr>
        <p:spPr bwMode="auto">
          <a:xfrm>
            <a:off x="7576914" y="2367038"/>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500</a:t>
            </a:r>
            <a:endParaRPr kumimoji="0" lang="en-US" sz="1400" b="0" i="0" u="none" strike="noStrike" kern="0" cap="none" spc="0" normalizeH="0" baseline="0" noProof="0" dirty="0">
              <a:ln>
                <a:noFill/>
              </a:ln>
              <a:solidFill>
                <a:srgbClr val="FF0000"/>
              </a:solidFill>
              <a:effectLst/>
              <a:uLnTx/>
              <a:uFillTx/>
            </a:endParaRPr>
          </a:p>
        </p:txBody>
      </p:sp>
      <p:sp>
        <p:nvSpPr>
          <p:cNvPr id="54" name="Text Box 45">
            <a:extLst>
              <a:ext uri="{FF2B5EF4-FFF2-40B4-BE49-F238E27FC236}">
                <a16:creationId xmlns:a16="http://schemas.microsoft.com/office/drawing/2014/main" id="{E59CDA37-8172-5661-2673-7A61741B307C}"/>
              </a:ext>
            </a:extLst>
          </p:cNvPr>
          <p:cNvSpPr txBox="1">
            <a:spLocks noChangeArrowheads="1"/>
          </p:cNvSpPr>
          <p:nvPr/>
        </p:nvSpPr>
        <p:spPr bwMode="auto">
          <a:xfrm>
            <a:off x="7587800" y="2653632"/>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600</a:t>
            </a:r>
            <a:endParaRPr kumimoji="0" lang="en-US" sz="1400" b="0" i="0" u="none" strike="noStrike" kern="0" cap="none" spc="0" normalizeH="0" baseline="0" noProof="0" dirty="0">
              <a:ln>
                <a:noFill/>
              </a:ln>
              <a:solidFill>
                <a:srgbClr val="FF0000"/>
              </a:solidFill>
              <a:effectLst/>
              <a:uLnTx/>
              <a:uFillTx/>
            </a:endParaRPr>
          </a:p>
        </p:txBody>
      </p:sp>
      <p:sp>
        <p:nvSpPr>
          <p:cNvPr id="55" name="Text Box 45">
            <a:extLst>
              <a:ext uri="{FF2B5EF4-FFF2-40B4-BE49-F238E27FC236}">
                <a16:creationId xmlns:a16="http://schemas.microsoft.com/office/drawing/2014/main" id="{2EF7592D-0527-9303-50BE-DD7A73D0976B}"/>
              </a:ext>
            </a:extLst>
          </p:cNvPr>
          <p:cNvSpPr txBox="1">
            <a:spLocks noChangeArrowheads="1"/>
          </p:cNvSpPr>
          <p:nvPr/>
        </p:nvSpPr>
        <p:spPr bwMode="auto">
          <a:xfrm>
            <a:off x="11223628" y="3031765"/>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200</a:t>
            </a:r>
            <a:endParaRPr kumimoji="0" lang="en-US" sz="1400" b="0" i="0" u="none" strike="noStrike" kern="0" cap="none" spc="0" normalizeH="0" baseline="0" noProof="0" dirty="0">
              <a:ln>
                <a:noFill/>
              </a:ln>
              <a:solidFill>
                <a:srgbClr val="FF0000"/>
              </a:solidFill>
              <a:effectLst/>
              <a:uLnTx/>
              <a:uFillTx/>
            </a:endParaRPr>
          </a:p>
        </p:txBody>
      </p:sp>
      <p:sp>
        <p:nvSpPr>
          <p:cNvPr id="56" name="Text Box 45">
            <a:extLst>
              <a:ext uri="{FF2B5EF4-FFF2-40B4-BE49-F238E27FC236}">
                <a16:creationId xmlns:a16="http://schemas.microsoft.com/office/drawing/2014/main" id="{F9BF8A05-E032-E145-CFC0-608F086E9644}"/>
              </a:ext>
            </a:extLst>
          </p:cNvPr>
          <p:cNvSpPr txBox="1">
            <a:spLocks noChangeArrowheads="1"/>
          </p:cNvSpPr>
          <p:nvPr/>
        </p:nvSpPr>
        <p:spPr bwMode="auto">
          <a:xfrm>
            <a:off x="11223628" y="3323306"/>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
        <p:nvSpPr>
          <p:cNvPr id="57" name="Text Box 45">
            <a:extLst>
              <a:ext uri="{FF2B5EF4-FFF2-40B4-BE49-F238E27FC236}">
                <a16:creationId xmlns:a16="http://schemas.microsoft.com/office/drawing/2014/main" id="{3A06753C-F6E1-2496-2D31-A3A16E28034A}"/>
              </a:ext>
            </a:extLst>
          </p:cNvPr>
          <p:cNvSpPr txBox="1">
            <a:spLocks noChangeArrowheads="1"/>
          </p:cNvSpPr>
          <p:nvPr/>
        </p:nvSpPr>
        <p:spPr bwMode="auto">
          <a:xfrm>
            <a:off x="11340586" y="3856812"/>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
        <p:nvSpPr>
          <p:cNvPr id="58" name="Text Box 45">
            <a:extLst>
              <a:ext uri="{FF2B5EF4-FFF2-40B4-BE49-F238E27FC236}">
                <a16:creationId xmlns:a16="http://schemas.microsoft.com/office/drawing/2014/main" id="{5EA7A336-7A85-4F03-B3BF-3DE89544CF65}"/>
              </a:ext>
            </a:extLst>
          </p:cNvPr>
          <p:cNvSpPr txBox="1">
            <a:spLocks noChangeArrowheads="1"/>
          </p:cNvSpPr>
          <p:nvPr/>
        </p:nvSpPr>
        <p:spPr bwMode="auto">
          <a:xfrm>
            <a:off x="11340586" y="4165869"/>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
        <p:nvSpPr>
          <p:cNvPr id="59" name="Text Box 45">
            <a:extLst>
              <a:ext uri="{FF2B5EF4-FFF2-40B4-BE49-F238E27FC236}">
                <a16:creationId xmlns:a16="http://schemas.microsoft.com/office/drawing/2014/main" id="{4E096FF8-4D4C-23A0-7D24-27E31E4D9764}"/>
              </a:ext>
            </a:extLst>
          </p:cNvPr>
          <p:cNvSpPr txBox="1">
            <a:spLocks noChangeArrowheads="1"/>
          </p:cNvSpPr>
          <p:nvPr/>
        </p:nvSpPr>
        <p:spPr bwMode="auto">
          <a:xfrm>
            <a:off x="11340586" y="4457410"/>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
        <p:nvSpPr>
          <p:cNvPr id="60" name="Text Box 45">
            <a:extLst>
              <a:ext uri="{FF2B5EF4-FFF2-40B4-BE49-F238E27FC236}">
                <a16:creationId xmlns:a16="http://schemas.microsoft.com/office/drawing/2014/main" id="{F9208654-FCA7-C4D2-A716-BFE107113E96}"/>
              </a:ext>
            </a:extLst>
          </p:cNvPr>
          <p:cNvSpPr txBox="1">
            <a:spLocks noChangeArrowheads="1"/>
          </p:cNvSpPr>
          <p:nvPr/>
        </p:nvSpPr>
        <p:spPr bwMode="auto">
          <a:xfrm>
            <a:off x="11353800" y="4729308"/>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7996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left)">
                                      <p:cBhvr>
                                        <p:cTn id="10" dur="500"/>
                                        <p:tgtEl>
                                          <p:spTgt spid="4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left)">
                                      <p:cBhvr>
                                        <p:cTn id="16" dur="500"/>
                                        <p:tgtEl>
                                          <p:spTgt spid="5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left)">
                                      <p:cBhvr>
                                        <p:cTn id="19" dur="500"/>
                                        <p:tgtEl>
                                          <p:spTgt spid="5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500"/>
                                        <p:tgtEl>
                                          <p:spTgt spid="53"/>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left)">
                                      <p:cBhvr>
                                        <p:cTn id="25" dur="500"/>
                                        <p:tgtEl>
                                          <p:spTgt spid="5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500"/>
                                        <p:tgtEl>
                                          <p:spTgt spid="5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left)">
                                      <p:cBhvr>
                                        <p:cTn id="31" dur="500"/>
                                        <p:tgtEl>
                                          <p:spTgt spid="5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57"/>
                                        </p:tgtEl>
                                        <p:attrNameLst>
                                          <p:attrName>style.visibility</p:attrName>
                                        </p:attrNameLst>
                                      </p:cBhvr>
                                      <p:to>
                                        <p:strVal val="visible"/>
                                      </p:to>
                                    </p:set>
                                    <p:animEffect transition="in" filter="wipe(left)">
                                      <p:cBhvr>
                                        <p:cTn id="34" dur="500"/>
                                        <p:tgtEl>
                                          <p:spTgt spid="5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wipe(left)">
                                      <p:cBhvr>
                                        <p:cTn id="37" dur="500"/>
                                        <p:tgtEl>
                                          <p:spTgt spid="5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left)">
                                      <p:cBhvr>
                                        <p:cTn id="40" dur="500"/>
                                        <p:tgtEl>
                                          <p:spTgt spid="59"/>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wipe(left)">
                                      <p:cBhvr>
                                        <p:cTn id="4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2" grpId="0"/>
      <p:bldP spid="53" grpId="0"/>
      <p:bldP spid="54" grpId="0"/>
      <p:bldP spid="55" grpId="0"/>
      <p:bldP spid="56" grpId="0"/>
      <p:bldP spid="57" grpId="0"/>
      <p:bldP spid="58" grpId="0"/>
      <p:bldP spid="59" grpId="0"/>
      <p:bldP spid="6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b</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7" y="1535235"/>
            <a:ext cx="6414471"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6?</a:t>
            </a:r>
          </a:p>
          <a:p>
            <a:r>
              <a:rPr lang="en-GB" dirty="0"/>
              <a:t>A: 0+100=100. By sending this ACK, the receiver is telling the sender: "I've received everything up to byte 99, and I'm now expecting byte 100."</a:t>
            </a:r>
          </a:p>
          <a:p>
            <a:r>
              <a:rPr lang="en-GB" dirty="0"/>
              <a:t>See notes for explanations</a:t>
            </a:r>
          </a:p>
          <a:p>
            <a:endParaRPr lang="en-GB" dirty="0"/>
          </a:p>
          <a:p>
            <a:endParaRPr lang="en-GB" dirty="0"/>
          </a:p>
          <a:p>
            <a:endParaRPr lang="en-SE" dirty="0"/>
          </a:p>
        </p:txBody>
      </p:sp>
      <p:sp>
        <p:nvSpPr>
          <p:cNvPr id="2" name="Slide Number Placeholder 3">
            <a:extLst>
              <a:ext uri="{FF2B5EF4-FFF2-40B4-BE49-F238E27FC236}">
                <a16:creationId xmlns:a16="http://schemas.microsoft.com/office/drawing/2014/main" id="{9A28AD22-954A-99C2-5596-E5C6F9E03316}"/>
              </a:ext>
            </a:extLst>
          </p:cNvPr>
          <p:cNvSpPr>
            <a:spLocks noGrp="1"/>
          </p:cNvSpPr>
          <p:nvPr>
            <p:ph type="sldNum" sz="quarter" idx="4"/>
          </p:nvPr>
        </p:nvSpPr>
        <p:spPr>
          <a:xfrm>
            <a:off x="9219616" y="6443089"/>
            <a:ext cx="2743200" cy="365125"/>
          </a:xfrm>
        </p:spPr>
        <p:txBody>
          <a:bodyPr/>
          <a:lstStyle/>
          <a:p>
            <a:r>
              <a:rPr lang="en-US"/>
              <a:t>Network Layer: 4-</a:t>
            </a:r>
            <a:fld id="{C4204591-24BD-A542-B9D5-F8D8A88D2FEE}" type="slidenum">
              <a:rPr lang="en-US" smtClean="0"/>
              <a:pPr/>
              <a:t>22</a:t>
            </a:fld>
            <a:endParaRPr lang="en-US" dirty="0"/>
          </a:p>
        </p:txBody>
      </p:sp>
      <p:pic>
        <p:nvPicPr>
          <p:cNvPr id="7" name="Picture 2">
            <a:extLst>
              <a:ext uri="{FF2B5EF4-FFF2-40B4-BE49-F238E27FC236}">
                <a16:creationId xmlns:a16="http://schemas.microsoft.com/office/drawing/2014/main" id="{54B112D5-9550-0DC3-B8AA-FEF04307D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241"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45">
            <a:extLst>
              <a:ext uri="{FF2B5EF4-FFF2-40B4-BE49-F238E27FC236}">
                <a16:creationId xmlns:a16="http://schemas.microsoft.com/office/drawing/2014/main" id="{C54AF0F6-F5CB-1A72-E874-23329E6C91FE}"/>
              </a:ext>
            </a:extLst>
          </p:cNvPr>
          <p:cNvSpPr txBox="1">
            <a:spLocks noChangeArrowheads="1"/>
          </p:cNvSpPr>
          <p:nvPr/>
        </p:nvSpPr>
        <p:spPr bwMode="auto">
          <a:xfrm>
            <a:off x="11223628" y="2722708"/>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100</a:t>
            </a:r>
            <a:endParaRPr kumimoji="0" lang="en-US" sz="1400" b="0" i="0" u="none" strike="noStrike" kern="0" cap="none" spc="0" normalizeH="0" baseline="0" noProof="0" dirty="0">
              <a:ln>
                <a:noFill/>
              </a:ln>
              <a:solidFill>
                <a:srgbClr val="FF0000"/>
              </a:solidFill>
              <a:effectLst/>
              <a:uLnTx/>
              <a:uFillTx/>
            </a:endParaRPr>
          </a:p>
        </p:txBody>
      </p:sp>
      <p:sp>
        <p:nvSpPr>
          <p:cNvPr id="10" name="Text Box 45">
            <a:extLst>
              <a:ext uri="{FF2B5EF4-FFF2-40B4-BE49-F238E27FC236}">
                <a16:creationId xmlns:a16="http://schemas.microsoft.com/office/drawing/2014/main" id="{831DD7BE-305E-9A75-B69D-24AF10FAB251}"/>
              </a:ext>
            </a:extLst>
          </p:cNvPr>
          <p:cNvSpPr txBox="1">
            <a:spLocks noChangeArrowheads="1"/>
          </p:cNvSpPr>
          <p:nvPr/>
        </p:nvSpPr>
        <p:spPr bwMode="auto">
          <a:xfrm>
            <a:off x="7555142" y="1133062"/>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100</a:t>
            </a:r>
            <a:endParaRPr kumimoji="0" lang="en-US" sz="1400" b="0" i="0" u="none" strike="noStrike" kern="0" cap="none" spc="0" normalizeH="0" baseline="0" noProof="0" dirty="0">
              <a:ln>
                <a:noFill/>
              </a:ln>
              <a:solidFill>
                <a:srgbClr val="FF0000"/>
              </a:solidFill>
              <a:effectLst/>
              <a:uLnTx/>
              <a:uFillTx/>
            </a:endParaRPr>
          </a:p>
        </p:txBody>
      </p:sp>
      <p:sp>
        <p:nvSpPr>
          <p:cNvPr id="11" name="Text Box 45">
            <a:extLst>
              <a:ext uri="{FF2B5EF4-FFF2-40B4-BE49-F238E27FC236}">
                <a16:creationId xmlns:a16="http://schemas.microsoft.com/office/drawing/2014/main" id="{BAA17040-7111-1C63-2B2F-EC9199A3BA76}"/>
              </a:ext>
            </a:extLst>
          </p:cNvPr>
          <p:cNvSpPr txBox="1">
            <a:spLocks noChangeArrowheads="1"/>
          </p:cNvSpPr>
          <p:nvPr/>
        </p:nvSpPr>
        <p:spPr bwMode="auto">
          <a:xfrm>
            <a:off x="7576914" y="1430901"/>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200</a:t>
            </a:r>
            <a:endParaRPr kumimoji="0" lang="en-US" sz="1400" b="0" i="0" u="none" strike="noStrike" kern="0" cap="none" spc="0" normalizeH="0" baseline="0" noProof="0" dirty="0">
              <a:ln>
                <a:noFill/>
              </a:ln>
              <a:solidFill>
                <a:srgbClr val="FF0000"/>
              </a:solidFill>
              <a:effectLst/>
              <a:uLnTx/>
              <a:uFillTx/>
            </a:endParaRPr>
          </a:p>
        </p:txBody>
      </p:sp>
      <p:sp>
        <p:nvSpPr>
          <p:cNvPr id="12" name="Text Box 45">
            <a:extLst>
              <a:ext uri="{FF2B5EF4-FFF2-40B4-BE49-F238E27FC236}">
                <a16:creationId xmlns:a16="http://schemas.microsoft.com/office/drawing/2014/main" id="{CC5127AC-7413-6A1E-0376-C9BB928B4BFD}"/>
              </a:ext>
            </a:extLst>
          </p:cNvPr>
          <p:cNvSpPr txBox="1">
            <a:spLocks noChangeArrowheads="1"/>
          </p:cNvSpPr>
          <p:nvPr/>
        </p:nvSpPr>
        <p:spPr bwMode="auto">
          <a:xfrm>
            <a:off x="7576914" y="1754436"/>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300</a:t>
            </a:r>
            <a:endParaRPr kumimoji="0" lang="en-US" sz="1400" b="0" i="0" u="none" strike="noStrike" kern="0" cap="none" spc="0" normalizeH="0" baseline="0" noProof="0" dirty="0">
              <a:ln>
                <a:noFill/>
              </a:ln>
              <a:solidFill>
                <a:srgbClr val="FF0000"/>
              </a:solidFill>
              <a:effectLst/>
              <a:uLnTx/>
              <a:uFillTx/>
            </a:endParaRPr>
          </a:p>
        </p:txBody>
      </p:sp>
      <p:sp>
        <p:nvSpPr>
          <p:cNvPr id="13" name="Text Box 45">
            <a:extLst>
              <a:ext uri="{FF2B5EF4-FFF2-40B4-BE49-F238E27FC236}">
                <a16:creationId xmlns:a16="http://schemas.microsoft.com/office/drawing/2014/main" id="{165E5A50-F2AA-5ACD-8A1C-5699F07AE943}"/>
              </a:ext>
            </a:extLst>
          </p:cNvPr>
          <p:cNvSpPr txBox="1">
            <a:spLocks noChangeArrowheads="1"/>
          </p:cNvSpPr>
          <p:nvPr/>
        </p:nvSpPr>
        <p:spPr bwMode="auto">
          <a:xfrm>
            <a:off x="7576914" y="2062213"/>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400</a:t>
            </a:r>
            <a:endParaRPr kumimoji="0" lang="en-US" sz="1400" b="0" i="0" u="none" strike="noStrike" kern="0" cap="none" spc="0" normalizeH="0" baseline="0" noProof="0" dirty="0">
              <a:ln>
                <a:noFill/>
              </a:ln>
              <a:solidFill>
                <a:srgbClr val="FF0000"/>
              </a:solidFill>
              <a:effectLst/>
              <a:uLnTx/>
              <a:uFillTx/>
            </a:endParaRPr>
          </a:p>
        </p:txBody>
      </p:sp>
      <p:sp>
        <p:nvSpPr>
          <p:cNvPr id="14" name="Text Box 45">
            <a:extLst>
              <a:ext uri="{FF2B5EF4-FFF2-40B4-BE49-F238E27FC236}">
                <a16:creationId xmlns:a16="http://schemas.microsoft.com/office/drawing/2014/main" id="{C6EBCC03-60C2-A686-490F-B6C4DEF8E2DE}"/>
              </a:ext>
            </a:extLst>
          </p:cNvPr>
          <p:cNvSpPr txBox="1">
            <a:spLocks noChangeArrowheads="1"/>
          </p:cNvSpPr>
          <p:nvPr/>
        </p:nvSpPr>
        <p:spPr bwMode="auto">
          <a:xfrm>
            <a:off x="7576914" y="2367038"/>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500</a:t>
            </a:r>
            <a:endParaRPr kumimoji="0" lang="en-US" sz="1400" b="0" i="0" u="none" strike="noStrike" kern="0" cap="none" spc="0" normalizeH="0" baseline="0" noProof="0" dirty="0">
              <a:ln>
                <a:noFill/>
              </a:ln>
              <a:solidFill>
                <a:srgbClr val="FF0000"/>
              </a:solidFill>
              <a:effectLst/>
              <a:uLnTx/>
              <a:uFillTx/>
            </a:endParaRPr>
          </a:p>
        </p:txBody>
      </p:sp>
      <p:sp>
        <p:nvSpPr>
          <p:cNvPr id="15" name="Text Box 45">
            <a:extLst>
              <a:ext uri="{FF2B5EF4-FFF2-40B4-BE49-F238E27FC236}">
                <a16:creationId xmlns:a16="http://schemas.microsoft.com/office/drawing/2014/main" id="{4E2E4DE9-DB6E-B32B-C47C-B7A88F91CCDA}"/>
              </a:ext>
            </a:extLst>
          </p:cNvPr>
          <p:cNvSpPr txBox="1">
            <a:spLocks noChangeArrowheads="1"/>
          </p:cNvSpPr>
          <p:nvPr/>
        </p:nvSpPr>
        <p:spPr bwMode="auto">
          <a:xfrm>
            <a:off x="7587800" y="2653632"/>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600</a:t>
            </a:r>
            <a:endParaRPr kumimoji="0" lang="en-US" sz="1400" b="0" i="0" u="none" strike="noStrike" kern="0" cap="none" spc="0" normalizeH="0" baseline="0" noProof="0" dirty="0">
              <a:ln>
                <a:noFill/>
              </a:ln>
              <a:solidFill>
                <a:srgbClr val="FF0000"/>
              </a:solidFill>
              <a:effectLst/>
              <a:uLnTx/>
              <a:uFillTx/>
            </a:endParaRPr>
          </a:p>
        </p:txBody>
      </p:sp>
      <p:sp>
        <p:nvSpPr>
          <p:cNvPr id="16" name="Text Box 45">
            <a:extLst>
              <a:ext uri="{FF2B5EF4-FFF2-40B4-BE49-F238E27FC236}">
                <a16:creationId xmlns:a16="http://schemas.microsoft.com/office/drawing/2014/main" id="{A9E81F56-B1CC-79DC-4261-FECC21C7748D}"/>
              </a:ext>
            </a:extLst>
          </p:cNvPr>
          <p:cNvSpPr txBox="1">
            <a:spLocks noChangeArrowheads="1"/>
          </p:cNvSpPr>
          <p:nvPr/>
        </p:nvSpPr>
        <p:spPr bwMode="auto">
          <a:xfrm>
            <a:off x="11223628" y="3031765"/>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200</a:t>
            </a:r>
            <a:endParaRPr kumimoji="0" lang="en-US" sz="1400" b="0" i="0" u="none" strike="noStrike" kern="0" cap="none" spc="0" normalizeH="0" baseline="0" noProof="0" dirty="0">
              <a:ln>
                <a:noFill/>
              </a:ln>
              <a:solidFill>
                <a:srgbClr val="FF0000"/>
              </a:solidFill>
              <a:effectLst/>
              <a:uLnTx/>
              <a:uFillTx/>
            </a:endParaRPr>
          </a:p>
        </p:txBody>
      </p:sp>
      <p:sp>
        <p:nvSpPr>
          <p:cNvPr id="17" name="Text Box 45">
            <a:extLst>
              <a:ext uri="{FF2B5EF4-FFF2-40B4-BE49-F238E27FC236}">
                <a16:creationId xmlns:a16="http://schemas.microsoft.com/office/drawing/2014/main" id="{87FEAB40-DE5E-9193-6C83-53086446FAD5}"/>
              </a:ext>
            </a:extLst>
          </p:cNvPr>
          <p:cNvSpPr txBox="1">
            <a:spLocks noChangeArrowheads="1"/>
          </p:cNvSpPr>
          <p:nvPr/>
        </p:nvSpPr>
        <p:spPr bwMode="auto">
          <a:xfrm>
            <a:off x="11223628" y="3323306"/>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
        <p:nvSpPr>
          <p:cNvPr id="18" name="Text Box 45">
            <a:extLst>
              <a:ext uri="{FF2B5EF4-FFF2-40B4-BE49-F238E27FC236}">
                <a16:creationId xmlns:a16="http://schemas.microsoft.com/office/drawing/2014/main" id="{ADA0E523-1A12-CA94-C8FB-12BC39527AF2}"/>
              </a:ext>
            </a:extLst>
          </p:cNvPr>
          <p:cNvSpPr txBox="1">
            <a:spLocks noChangeArrowheads="1"/>
          </p:cNvSpPr>
          <p:nvPr/>
        </p:nvSpPr>
        <p:spPr bwMode="auto">
          <a:xfrm>
            <a:off x="11340586" y="3856812"/>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
        <p:nvSpPr>
          <p:cNvPr id="19" name="Text Box 45">
            <a:extLst>
              <a:ext uri="{FF2B5EF4-FFF2-40B4-BE49-F238E27FC236}">
                <a16:creationId xmlns:a16="http://schemas.microsoft.com/office/drawing/2014/main" id="{4E9910CC-06C1-DC68-473C-7E73C3E803FD}"/>
              </a:ext>
            </a:extLst>
          </p:cNvPr>
          <p:cNvSpPr txBox="1">
            <a:spLocks noChangeArrowheads="1"/>
          </p:cNvSpPr>
          <p:nvPr/>
        </p:nvSpPr>
        <p:spPr bwMode="auto">
          <a:xfrm>
            <a:off x="11340586" y="4165869"/>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
        <p:nvSpPr>
          <p:cNvPr id="20" name="Text Box 45">
            <a:extLst>
              <a:ext uri="{FF2B5EF4-FFF2-40B4-BE49-F238E27FC236}">
                <a16:creationId xmlns:a16="http://schemas.microsoft.com/office/drawing/2014/main" id="{D1100DDA-A093-A5C8-73D6-46D730F88D93}"/>
              </a:ext>
            </a:extLst>
          </p:cNvPr>
          <p:cNvSpPr txBox="1">
            <a:spLocks noChangeArrowheads="1"/>
          </p:cNvSpPr>
          <p:nvPr/>
        </p:nvSpPr>
        <p:spPr bwMode="auto">
          <a:xfrm>
            <a:off x="11340586" y="4457410"/>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
        <p:nvSpPr>
          <p:cNvPr id="21" name="Text Box 45">
            <a:extLst>
              <a:ext uri="{FF2B5EF4-FFF2-40B4-BE49-F238E27FC236}">
                <a16:creationId xmlns:a16="http://schemas.microsoft.com/office/drawing/2014/main" id="{7E369BA3-994B-C561-9824-648F7FCECA00}"/>
              </a:ext>
            </a:extLst>
          </p:cNvPr>
          <p:cNvSpPr txBox="1">
            <a:spLocks noChangeArrowheads="1"/>
          </p:cNvSpPr>
          <p:nvPr/>
        </p:nvSpPr>
        <p:spPr bwMode="auto">
          <a:xfrm>
            <a:off x="11353800" y="4729308"/>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168778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2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500"/>
                                        <p:tgtEl>
                                          <p:spTgt spid="20"/>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c</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447128"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8?</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
        <p:nvSpPr>
          <p:cNvPr id="2" name="Slide Number Placeholder 3">
            <a:extLst>
              <a:ext uri="{FF2B5EF4-FFF2-40B4-BE49-F238E27FC236}">
                <a16:creationId xmlns:a16="http://schemas.microsoft.com/office/drawing/2014/main" id="{A6AA792F-7726-2A81-F408-7C045A6166F5}"/>
              </a:ext>
            </a:extLst>
          </p:cNvPr>
          <p:cNvSpPr>
            <a:spLocks noGrp="1"/>
          </p:cNvSpPr>
          <p:nvPr>
            <p:ph type="sldNum" sz="quarter" idx="4"/>
          </p:nvPr>
        </p:nvSpPr>
        <p:spPr>
          <a:xfrm>
            <a:off x="9219616" y="6443089"/>
            <a:ext cx="2743200" cy="365125"/>
          </a:xfrm>
        </p:spPr>
        <p:txBody>
          <a:bodyPr/>
          <a:lstStyle/>
          <a:p>
            <a:r>
              <a:rPr lang="en-US"/>
              <a:t>Network Layer: 4-</a:t>
            </a:r>
            <a:fld id="{C4204591-24BD-A542-B9D5-F8D8A88D2FEE}" type="slidenum">
              <a:rPr lang="en-US" smtClean="0"/>
              <a:pPr/>
              <a:t>23</a:t>
            </a:fld>
            <a:endParaRPr lang="en-US" dirty="0"/>
          </a:p>
        </p:txBody>
      </p:sp>
      <p:pic>
        <p:nvPicPr>
          <p:cNvPr id="7" name="Picture 2">
            <a:extLst>
              <a:ext uri="{FF2B5EF4-FFF2-40B4-BE49-F238E27FC236}">
                <a16:creationId xmlns:a16="http://schemas.microsoft.com/office/drawing/2014/main" id="{4EFEBB4F-2ADB-0998-E89D-066D4F6F0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241"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45">
            <a:extLst>
              <a:ext uri="{FF2B5EF4-FFF2-40B4-BE49-F238E27FC236}">
                <a16:creationId xmlns:a16="http://schemas.microsoft.com/office/drawing/2014/main" id="{149F5FB9-61E5-C7A5-E69D-9B4D4E03BBD2}"/>
              </a:ext>
            </a:extLst>
          </p:cNvPr>
          <p:cNvSpPr txBox="1">
            <a:spLocks noChangeArrowheads="1"/>
          </p:cNvSpPr>
          <p:nvPr/>
        </p:nvSpPr>
        <p:spPr bwMode="auto">
          <a:xfrm>
            <a:off x="11223628" y="2722708"/>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100</a:t>
            </a:r>
            <a:endParaRPr kumimoji="0" lang="en-US" sz="1400" b="0" i="0" u="none" strike="noStrike" kern="0" cap="none" spc="0" normalizeH="0" baseline="0" noProof="0" dirty="0">
              <a:ln>
                <a:noFill/>
              </a:ln>
              <a:solidFill>
                <a:srgbClr val="FF0000"/>
              </a:solidFill>
              <a:effectLst/>
              <a:uLnTx/>
              <a:uFillTx/>
            </a:endParaRPr>
          </a:p>
        </p:txBody>
      </p:sp>
      <p:sp>
        <p:nvSpPr>
          <p:cNvPr id="10" name="Text Box 45">
            <a:extLst>
              <a:ext uri="{FF2B5EF4-FFF2-40B4-BE49-F238E27FC236}">
                <a16:creationId xmlns:a16="http://schemas.microsoft.com/office/drawing/2014/main" id="{E37FC277-E054-6C43-51B2-2665C2B663E3}"/>
              </a:ext>
            </a:extLst>
          </p:cNvPr>
          <p:cNvSpPr txBox="1">
            <a:spLocks noChangeArrowheads="1"/>
          </p:cNvSpPr>
          <p:nvPr/>
        </p:nvSpPr>
        <p:spPr bwMode="auto">
          <a:xfrm>
            <a:off x="7555142" y="1133062"/>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100</a:t>
            </a:r>
            <a:endParaRPr kumimoji="0" lang="en-US" sz="1400" b="0" i="0" u="none" strike="noStrike" kern="0" cap="none" spc="0" normalizeH="0" baseline="0" noProof="0" dirty="0">
              <a:ln>
                <a:noFill/>
              </a:ln>
              <a:solidFill>
                <a:srgbClr val="FF0000"/>
              </a:solidFill>
              <a:effectLst/>
              <a:uLnTx/>
              <a:uFillTx/>
            </a:endParaRPr>
          </a:p>
        </p:txBody>
      </p:sp>
      <p:sp>
        <p:nvSpPr>
          <p:cNvPr id="11" name="Text Box 45">
            <a:extLst>
              <a:ext uri="{FF2B5EF4-FFF2-40B4-BE49-F238E27FC236}">
                <a16:creationId xmlns:a16="http://schemas.microsoft.com/office/drawing/2014/main" id="{A44CE24A-C79B-1669-001D-2DACF6CA4840}"/>
              </a:ext>
            </a:extLst>
          </p:cNvPr>
          <p:cNvSpPr txBox="1">
            <a:spLocks noChangeArrowheads="1"/>
          </p:cNvSpPr>
          <p:nvPr/>
        </p:nvSpPr>
        <p:spPr bwMode="auto">
          <a:xfrm>
            <a:off x="7576914" y="1430901"/>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200</a:t>
            </a:r>
            <a:endParaRPr kumimoji="0" lang="en-US" sz="1400" b="0" i="0" u="none" strike="noStrike" kern="0" cap="none" spc="0" normalizeH="0" baseline="0" noProof="0" dirty="0">
              <a:ln>
                <a:noFill/>
              </a:ln>
              <a:solidFill>
                <a:srgbClr val="FF0000"/>
              </a:solidFill>
              <a:effectLst/>
              <a:uLnTx/>
              <a:uFillTx/>
            </a:endParaRPr>
          </a:p>
        </p:txBody>
      </p:sp>
      <p:sp>
        <p:nvSpPr>
          <p:cNvPr id="12" name="Text Box 45">
            <a:extLst>
              <a:ext uri="{FF2B5EF4-FFF2-40B4-BE49-F238E27FC236}">
                <a16:creationId xmlns:a16="http://schemas.microsoft.com/office/drawing/2014/main" id="{164D386C-9D34-25B9-4AF4-B3B6707E8460}"/>
              </a:ext>
            </a:extLst>
          </p:cNvPr>
          <p:cNvSpPr txBox="1">
            <a:spLocks noChangeArrowheads="1"/>
          </p:cNvSpPr>
          <p:nvPr/>
        </p:nvSpPr>
        <p:spPr bwMode="auto">
          <a:xfrm>
            <a:off x="7576914" y="1754436"/>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300</a:t>
            </a:r>
            <a:endParaRPr kumimoji="0" lang="en-US" sz="1400" b="0" i="0" u="none" strike="noStrike" kern="0" cap="none" spc="0" normalizeH="0" baseline="0" noProof="0" dirty="0">
              <a:ln>
                <a:noFill/>
              </a:ln>
              <a:solidFill>
                <a:srgbClr val="FF0000"/>
              </a:solidFill>
              <a:effectLst/>
              <a:uLnTx/>
              <a:uFillTx/>
            </a:endParaRPr>
          </a:p>
        </p:txBody>
      </p:sp>
      <p:sp>
        <p:nvSpPr>
          <p:cNvPr id="13" name="Text Box 45">
            <a:extLst>
              <a:ext uri="{FF2B5EF4-FFF2-40B4-BE49-F238E27FC236}">
                <a16:creationId xmlns:a16="http://schemas.microsoft.com/office/drawing/2014/main" id="{8AF99D92-F0BB-CB55-6DF7-E25747337990}"/>
              </a:ext>
            </a:extLst>
          </p:cNvPr>
          <p:cNvSpPr txBox="1">
            <a:spLocks noChangeArrowheads="1"/>
          </p:cNvSpPr>
          <p:nvPr/>
        </p:nvSpPr>
        <p:spPr bwMode="auto">
          <a:xfrm>
            <a:off x="7576914" y="2062213"/>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400</a:t>
            </a:r>
            <a:endParaRPr kumimoji="0" lang="en-US" sz="1400" b="0" i="0" u="none" strike="noStrike" kern="0" cap="none" spc="0" normalizeH="0" baseline="0" noProof="0" dirty="0">
              <a:ln>
                <a:noFill/>
              </a:ln>
              <a:solidFill>
                <a:srgbClr val="FF0000"/>
              </a:solidFill>
              <a:effectLst/>
              <a:uLnTx/>
              <a:uFillTx/>
            </a:endParaRPr>
          </a:p>
        </p:txBody>
      </p:sp>
      <p:sp>
        <p:nvSpPr>
          <p:cNvPr id="14" name="Text Box 45">
            <a:extLst>
              <a:ext uri="{FF2B5EF4-FFF2-40B4-BE49-F238E27FC236}">
                <a16:creationId xmlns:a16="http://schemas.microsoft.com/office/drawing/2014/main" id="{F2FBAFB0-34FA-981F-DBE7-38EF6EB93D75}"/>
              </a:ext>
            </a:extLst>
          </p:cNvPr>
          <p:cNvSpPr txBox="1">
            <a:spLocks noChangeArrowheads="1"/>
          </p:cNvSpPr>
          <p:nvPr/>
        </p:nvSpPr>
        <p:spPr bwMode="auto">
          <a:xfrm>
            <a:off x="7576914" y="2367038"/>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500</a:t>
            </a:r>
            <a:endParaRPr kumimoji="0" lang="en-US" sz="1400" b="0" i="0" u="none" strike="noStrike" kern="0" cap="none" spc="0" normalizeH="0" baseline="0" noProof="0" dirty="0">
              <a:ln>
                <a:noFill/>
              </a:ln>
              <a:solidFill>
                <a:srgbClr val="FF0000"/>
              </a:solidFill>
              <a:effectLst/>
              <a:uLnTx/>
              <a:uFillTx/>
            </a:endParaRPr>
          </a:p>
        </p:txBody>
      </p:sp>
      <p:sp>
        <p:nvSpPr>
          <p:cNvPr id="15" name="Text Box 45">
            <a:extLst>
              <a:ext uri="{FF2B5EF4-FFF2-40B4-BE49-F238E27FC236}">
                <a16:creationId xmlns:a16="http://schemas.microsoft.com/office/drawing/2014/main" id="{192AC55A-3B00-8760-D01B-538B3BD08D30}"/>
              </a:ext>
            </a:extLst>
          </p:cNvPr>
          <p:cNvSpPr txBox="1">
            <a:spLocks noChangeArrowheads="1"/>
          </p:cNvSpPr>
          <p:nvPr/>
        </p:nvSpPr>
        <p:spPr bwMode="auto">
          <a:xfrm>
            <a:off x="7587800" y="2653632"/>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600</a:t>
            </a:r>
            <a:endParaRPr kumimoji="0" lang="en-US" sz="1400" b="0" i="0" u="none" strike="noStrike" kern="0" cap="none" spc="0" normalizeH="0" baseline="0" noProof="0" dirty="0">
              <a:ln>
                <a:noFill/>
              </a:ln>
              <a:solidFill>
                <a:srgbClr val="FF0000"/>
              </a:solidFill>
              <a:effectLst/>
              <a:uLnTx/>
              <a:uFillTx/>
            </a:endParaRPr>
          </a:p>
        </p:txBody>
      </p:sp>
      <p:sp>
        <p:nvSpPr>
          <p:cNvPr id="16" name="Text Box 45">
            <a:extLst>
              <a:ext uri="{FF2B5EF4-FFF2-40B4-BE49-F238E27FC236}">
                <a16:creationId xmlns:a16="http://schemas.microsoft.com/office/drawing/2014/main" id="{58C6E404-4E62-D51A-E85F-590B5C4730EF}"/>
              </a:ext>
            </a:extLst>
          </p:cNvPr>
          <p:cNvSpPr txBox="1">
            <a:spLocks noChangeArrowheads="1"/>
          </p:cNvSpPr>
          <p:nvPr/>
        </p:nvSpPr>
        <p:spPr bwMode="auto">
          <a:xfrm>
            <a:off x="11223628" y="3031765"/>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200</a:t>
            </a:r>
            <a:endParaRPr kumimoji="0" lang="en-US" sz="1400" b="0" i="0" u="none" strike="noStrike" kern="0" cap="none" spc="0" normalizeH="0" baseline="0" noProof="0" dirty="0">
              <a:ln>
                <a:noFill/>
              </a:ln>
              <a:solidFill>
                <a:srgbClr val="FF0000"/>
              </a:solidFill>
              <a:effectLst/>
              <a:uLnTx/>
              <a:uFillTx/>
            </a:endParaRPr>
          </a:p>
        </p:txBody>
      </p:sp>
      <p:sp>
        <p:nvSpPr>
          <p:cNvPr id="17" name="Text Box 45">
            <a:extLst>
              <a:ext uri="{FF2B5EF4-FFF2-40B4-BE49-F238E27FC236}">
                <a16:creationId xmlns:a16="http://schemas.microsoft.com/office/drawing/2014/main" id="{6EA4B374-62E9-3451-9991-7D76B8DD9FAA}"/>
              </a:ext>
            </a:extLst>
          </p:cNvPr>
          <p:cNvSpPr txBox="1">
            <a:spLocks noChangeArrowheads="1"/>
          </p:cNvSpPr>
          <p:nvPr/>
        </p:nvSpPr>
        <p:spPr bwMode="auto">
          <a:xfrm>
            <a:off x="11223628" y="3323306"/>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
        <p:nvSpPr>
          <p:cNvPr id="18" name="Text Box 45">
            <a:extLst>
              <a:ext uri="{FF2B5EF4-FFF2-40B4-BE49-F238E27FC236}">
                <a16:creationId xmlns:a16="http://schemas.microsoft.com/office/drawing/2014/main" id="{2C8C7AC0-0671-C333-7FBF-288C0BFCEA16}"/>
              </a:ext>
            </a:extLst>
          </p:cNvPr>
          <p:cNvSpPr txBox="1">
            <a:spLocks noChangeArrowheads="1"/>
          </p:cNvSpPr>
          <p:nvPr/>
        </p:nvSpPr>
        <p:spPr bwMode="auto">
          <a:xfrm>
            <a:off x="11340586" y="3856812"/>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
        <p:nvSpPr>
          <p:cNvPr id="19" name="Text Box 45">
            <a:extLst>
              <a:ext uri="{FF2B5EF4-FFF2-40B4-BE49-F238E27FC236}">
                <a16:creationId xmlns:a16="http://schemas.microsoft.com/office/drawing/2014/main" id="{DADBDC7A-885D-547F-12EA-ED212414C361}"/>
              </a:ext>
            </a:extLst>
          </p:cNvPr>
          <p:cNvSpPr txBox="1">
            <a:spLocks noChangeArrowheads="1"/>
          </p:cNvSpPr>
          <p:nvPr/>
        </p:nvSpPr>
        <p:spPr bwMode="auto">
          <a:xfrm>
            <a:off x="11340586" y="4165869"/>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
        <p:nvSpPr>
          <p:cNvPr id="20" name="Text Box 45">
            <a:extLst>
              <a:ext uri="{FF2B5EF4-FFF2-40B4-BE49-F238E27FC236}">
                <a16:creationId xmlns:a16="http://schemas.microsoft.com/office/drawing/2014/main" id="{D551F7ED-7D92-5D39-0A05-77D660270A32}"/>
              </a:ext>
            </a:extLst>
          </p:cNvPr>
          <p:cNvSpPr txBox="1">
            <a:spLocks noChangeArrowheads="1"/>
          </p:cNvSpPr>
          <p:nvPr/>
        </p:nvSpPr>
        <p:spPr bwMode="auto">
          <a:xfrm>
            <a:off x="11340586" y="4457410"/>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
        <p:nvSpPr>
          <p:cNvPr id="21" name="Text Box 45">
            <a:extLst>
              <a:ext uri="{FF2B5EF4-FFF2-40B4-BE49-F238E27FC236}">
                <a16:creationId xmlns:a16="http://schemas.microsoft.com/office/drawing/2014/main" id="{C7BD3907-5CCA-F7C5-637B-6745CE0FFE3C}"/>
              </a:ext>
            </a:extLst>
          </p:cNvPr>
          <p:cNvSpPr txBox="1">
            <a:spLocks noChangeArrowheads="1"/>
          </p:cNvSpPr>
          <p:nvPr/>
        </p:nvSpPr>
        <p:spPr bwMode="auto">
          <a:xfrm>
            <a:off x="11353800" y="4729308"/>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33034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22" presetClass="entr" presetSubtype="8"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left)">
                                      <p:cBhvr>
                                        <p:cTn id="36" dur="500"/>
                                        <p:tgtEl>
                                          <p:spTgt spid="1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left)">
                                      <p:cBhvr>
                                        <p:cTn id="39" dur="500"/>
                                        <p:tgtEl>
                                          <p:spTgt spid="15"/>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left)">
                                      <p:cBhvr>
                                        <p:cTn id="54" dur="500"/>
                                        <p:tgtEl>
                                          <p:spTgt spid="20"/>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left)">
                                      <p:cBhvr>
                                        <p:cTn id="5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lang="en-GB" altLang="en-SE" dirty="0">
                <a:solidFill>
                  <a:schemeClr val="tx1"/>
                </a:solidFill>
                <a:latin typeface="Arial" panose="020B0604020202020204" pitchFamily="34" charset="0"/>
              </a:rPr>
              <a:t>d</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501556"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10?</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
        <p:nvSpPr>
          <p:cNvPr id="52" name="Slide Number Placeholder 3">
            <a:extLst>
              <a:ext uri="{FF2B5EF4-FFF2-40B4-BE49-F238E27FC236}">
                <a16:creationId xmlns:a16="http://schemas.microsoft.com/office/drawing/2014/main" id="{F4BEC57D-1D22-35ED-C56E-CE8CE9CB00D6}"/>
              </a:ext>
            </a:extLst>
          </p:cNvPr>
          <p:cNvSpPr>
            <a:spLocks noGrp="1"/>
          </p:cNvSpPr>
          <p:nvPr>
            <p:ph type="sldNum" sz="quarter" idx="4"/>
          </p:nvPr>
        </p:nvSpPr>
        <p:spPr>
          <a:xfrm>
            <a:off x="9219616" y="6443089"/>
            <a:ext cx="2743200" cy="365125"/>
          </a:xfrm>
        </p:spPr>
        <p:txBody>
          <a:bodyPr/>
          <a:lstStyle/>
          <a:p>
            <a:r>
              <a:rPr lang="en-US"/>
              <a:t>Network Layer: 4-</a:t>
            </a:r>
            <a:fld id="{C4204591-24BD-A542-B9D5-F8D8A88D2FEE}" type="slidenum">
              <a:rPr lang="en-US" smtClean="0"/>
              <a:pPr/>
              <a:t>24</a:t>
            </a:fld>
            <a:endParaRPr lang="en-US" dirty="0"/>
          </a:p>
        </p:txBody>
      </p:sp>
      <p:pic>
        <p:nvPicPr>
          <p:cNvPr id="53" name="Picture 2">
            <a:extLst>
              <a:ext uri="{FF2B5EF4-FFF2-40B4-BE49-F238E27FC236}">
                <a16:creationId xmlns:a16="http://schemas.microsoft.com/office/drawing/2014/main" id="{008B4AB0-D3F5-7954-35DA-DBE6D7B08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241"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54" name="Text Box 45">
            <a:extLst>
              <a:ext uri="{FF2B5EF4-FFF2-40B4-BE49-F238E27FC236}">
                <a16:creationId xmlns:a16="http://schemas.microsoft.com/office/drawing/2014/main" id="{A7B56CDD-DEBB-A4E5-496A-B20C58CFD92B}"/>
              </a:ext>
            </a:extLst>
          </p:cNvPr>
          <p:cNvSpPr txBox="1">
            <a:spLocks noChangeArrowheads="1"/>
          </p:cNvSpPr>
          <p:nvPr/>
        </p:nvSpPr>
        <p:spPr bwMode="auto">
          <a:xfrm>
            <a:off x="11223628" y="2722708"/>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100</a:t>
            </a:r>
            <a:endParaRPr kumimoji="0" lang="en-US" sz="1400" b="0" i="0" u="none" strike="noStrike" kern="0" cap="none" spc="0" normalizeH="0" baseline="0" noProof="0" dirty="0">
              <a:ln>
                <a:noFill/>
              </a:ln>
              <a:solidFill>
                <a:srgbClr val="FF0000"/>
              </a:solidFill>
              <a:effectLst/>
              <a:uLnTx/>
              <a:uFillTx/>
            </a:endParaRPr>
          </a:p>
        </p:txBody>
      </p:sp>
      <p:sp>
        <p:nvSpPr>
          <p:cNvPr id="55" name="Text Box 45">
            <a:extLst>
              <a:ext uri="{FF2B5EF4-FFF2-40B4-BE49-F238E27FC236}">
                <a16:creationId xmlns:a16="http://schemas.microsoft.com/office/drawing/2014/main" id="{4560B3FC-47DC-3E4B-5DD9-3EE857ECCFE7}"/>
              </a:ext>
            </a:extLst>
          </p:cNvPr>
          <p:cNvSpPr txBox="1">
            <a:spLocks noChangeArrowheads="1"/>
          </p:cNvSpPr>
          <p:nvPr/>
        </p:nvSpPr>
        <p:spPr bwMode="auto">
          <a:xfrm>
            <a:off x="7555142" y="1133062"/>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100</a:t>
            </a:r>
            <a:endParaRPr kumimoji="0" lang="en-US" sz="1400" b="0" i="0" u="none" strike="noStrike" kern="0" cap="none" spc="0" normalizeH="0" baseline="0" noProof="0" dirty="0">
              <a:ln>
                <a:noFill/>
              </a:ln>
              <a:solidFill>
                <a:srgbClr val="FF0000"/>
              </a:solidFill>
              <a:effectLst/>
              <a:uLnTx/>
              <a:uFillTx/>
            </a:endParaRPr>
          </a:p>
        </p:txBody>
      </p:sp>
      <p:sp>
        <p:nvSpPr>
          <p:cNvPr id="56" name="Text Box 45">
            <a:extLst>
              <a:ext uri="{FF2B5EF4-FFF2-40B4-BE49-F238E27FC236}">
                <a16:creationId xmlns:a16="http://schemas.microsoft.com/office/drawing/2014/main" id="{F78F950F-F4AF-697B-D67C-1745BDD4B4C7}"/>
              </a:ext>
            </a:extLst>
          </p:cNvPr>
          <p:cNvSpPr txBox="1">
            <a:spLocks noChangeArrowheads="1"/>
          </p:cNvSpPr>
          <p:nvPr/>
        </p:nvSpPr>
        <p:spPr bwMode="auto">
          <a:xfrm>
            <a:off x="7576914" y="1430901"/>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200</a:t>
            </a:r>
            <a:endParaRPr kumimoji="0" lang="en-US" sz="1400" b="0" i="0" u="none" strike="noStrike" kern="0" cap="none" spc="0" normalizeH="0" baseline="0" noProof="0" dirty="0">
              <a:ln>
                <a:noFill/>
              </a:ln>
              <a:solidFill>
                <a:srgbClr val="FF0000"/>
              </a:solidFill>
              <a:effectLst/>
              <a:uLnTx/>
              <a:uFillTx/>
            </a:endParaRPr>
          </a:p>
        </p:txBody>
      </p:sp>
      <p:sp>
        <p:nvSpPr>
          <p:cNvPr id="57" name="Text Box 45">
            <a:extLst>
              <a:ext uri="{FF2B5EF4-FFF2-40B4-BE49-F238E27FC236}">
                <a16:creationId xmlns:a16="http://schemas.microsoft.com/office/drawing/2014/main" id="{A4C1BA57-F006-B589-35C0-710034B6F71D}"/>
              </a:ext>
            </a:extLst>
          </p:cNvPr>
          <p:cNvSpPr txBox="1">
            <a:spLocks noChangeArrowheads="1"/>
          </p:cNvSpPr>
          <p:nvPr/>
        </p:nvSpPr>
        <p:spPr bwMode="auto">
          <a:xfrm>
            <a:off x="7576914" y="1754436"/>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300</a:t>
            </a:r>
            <a:endParaRPr kumimoji="0" lang="en-US" sz="1400" b="0" i="0" u="none" strike="noStrike" kern="0" cap="none" spc="0" normalizeH="0" baseline="0" noProof="0" dirty="0">
              <a:ln>
                <a:noFill/>
              </a:ln>
              <a:solidFill>
                <a:srgbClr val="FF0000"/>
              </a:solidFill>
              <a:effectLst/>
              <a:uLnTx/>
              <a:uFillTx/>
            </a:endParaRPr>
          </a:p>
        </p:txBody>
      </p:sp>
      <p:sp>
        <p:nvSpPr>
          <p:cNvPr id="58" name="Text Box 45">
            <a:extLst>
              <a:ext uri="{FF2B5EF4-FFF2-40B4-BE49-F238E27FC236}">
                <a16:creationId xmlns:a16="http://schemas.microsoft.com/office/drawing/2014/main" id="{1F85C8E4-5DB6-8B90-FA23-4C82135BCB57}"/>
              </a:ext>
            </a:extLst>
          </p:cNvPr>
          <p:cNvSpPr txBox="1">
            <a:spLocks noChangeArrowheads="1"/>
          </p:cNvSpPr>
          <p:nvPr/>
        </p:nvSpPr>
        <p:spPr bwMode="auto">
          <a:xfrm>
            <a:off x="7576914" y="2062213"/>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400</a:t>
            </a:r>
            <a:endParaRPr kumimoji="0" lang="en-US" sz="1400" b="0" i="0" u="none" strike="noStrike" kern="0" cap="none" spc="0" normalizeH="0" baseline="0" noProof="0" dirty="0">
              <a:ln>
                <a:noFill/>
              </a:ln>
              <a:solidFill>
                <a:srgbClr val="FF0000"/>
              </a:solidFill>
              <a:effectLst/>
              <a:uLnTx/>
              <a:uFillTx/>
            </a:endParaRPr>
          </a:p>
        </p:txBody>
      </p:sp>
      <p:sp>
        <p:nvSpPr>
          <p:cNvPr id="59" name="Text Box 45">
            <a:extLst>
              <a:ext uri="{FF2B5EF4-FFF2-40B4-BE49-F238E27FC236}">
                <a16:creationId xmlns:a16="http://schemas.microsoft.com/office/drawing/2014/main" id="{45CF3793-99CD-55F6-DB26-B41EDF651462}"/>
              </a:ext>
            </a:extLst>
          </p:cNvPr>
          <p:cNvSpPr txBox="1">
            <a:spLocks noChangeArrowheads="1"/>
          </p:cNvSpPr>
          <p:nvPr/>
        </p:nvSpPr>
        <p:spPr bwMode="auto">
          <a:xfrm>
            <a:off x="7576914" y="2367038"/>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500</a:t>
            </a:r>
            <a:endParaRPr kumimoji="0" lang="en-US" sz="1400" b="0" i="0" u="none" strike="noStrike" kern="0" cap="none" spc="0" normalizeH="0" baseline="0" noProof="0" dirty="0">
              <a:ln>
                <a:noFill/>
              </a:ln>
              <a:solidFill>
                <a:srgbClr val="FF0000"/>
              </a:solidFill>
              <a:effectLst/>
              <a:uLnTx/>
              <a:uFillTx/>
            </a:endParaRPr>
          </a:p>
        </p:txBody>
      </p:sp>
      <p:sp>
        <p:nvSpPr>
          <p:cNvPr id="60" name="Text Box 45">
            <a:extLst>
              <a:ext uri="{FF2B5EF4-FFF2-40B4-BE49-F238E27FC236}">
                <a16:creationId xmlns:a16="http://schemas.microsoft.com/office/drawing/2014/main" id="{73CB1623-3AC2-3DA8-5C4B-BC1E74891D80}"/>
              </a:ext>
            </a:extLst>
          </p:cNvPr>
          <p:cNvSpPr txBox="1">
            <a:spLocks noChangeArrowheads="1"/>
          </p:cNvSpPr>
          <p:nvPr/>
        </p:nvSpPr>
        <p:spPr bwMode="auto">
          <a:xfrm>
            <a:off x="7587800" y="2653632"/>
            <a:ext cx="674458"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600</a:t>
            </a:r>
            <a:endParaRPr kumimoji="0" lang="en-US" sz="1400" b="0" i="0" u="none" strike="noStrike" kern="0" cap="none" spc="0" normalizeH="0" baseline="0" noProof="0" dirty="0">
              <a:ln>
                <a:noFill/>
              </a:ln>
              <a:solidFill>
                <a:srgbClr val="FF0000"/>
              </a:solidFill>
              <a:effectLst/>
              <a:uLnTx/>
              <a:uFillTx/>
            </a:endParaRPr>
          </a:p>
        </p:txBody>
      </p:sp>
      <p:sp>
        <p:nvSpPr>
          <p:cNvPr id="61" name="Text Box 45">
            <a:extLst>
              <a:ext uri="{FF2B5EF4-FFF2-40B4-BE49-F238E27FC236}">
                <a16:creationId xmlns:a16="http://schemas.microsoft.com/office/drawing/2014/main" id="{D5B0662E-E617-BCD8-6AD9-CABA4388E659}"/>
              </a:ext>
            </a:extLst>
          </p:cNvPr>
          <p:cNvSpPr txBox="1">
            <a:spLocks noChangeArrowheads="1"/>
          </p:cNvSpPr>
          <p:nvPr/>
        </p:nvSpPr>
        <p:spPr bwMode="auto">
          <a:xfrm>
            <a:off x="11223628" y="3031765"/>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200</a:t>
            </a:r>
            <a:endParaRPr kumimoji="0" lang="en-US" sz="1400" b="0" i="0" u="none" strike="noStrike" kern="0" cap="none" spc="0" normalizeH="0" baseline="0" noProof="0" dirty="0">
              <a:ln>
                <a:noFill/>
              </a:ln>
              <a:solidFill>
                <a:srgbClr val="FF0000"/>
              </a:solidFill>
              <a:effectLst/>
              <a:uLnTx/>
              <a:uFillTx/>
            </a:endParaRPr>
          </a:p>
        </p:txBody>
      </p:sp>
      <p:sp>
        <p:nvSpPr>
          <p:cNvPr id="62" name="Text Box 45">
            <a:extLst>
              <a:ext uri="{FF2B5EF4-FFF2-40B4-BE49-F238E27FC236}">
                <a16:creationId xmlns:a16="http://schemas.microsoft.com/office/drawing/2014/main" id="{74F6FEF9-71BA-7412-7620-4C8CC1AD3E58}"/>
              </a:ext>
            </a:extLst>
          </p:cNvPr>
          <p:cNvSpPr txBox="1">
            <a:spLocks noChangeArrowheads="1"/>
          </p:cNvSpPr>
          <p:nvPr/>
        </p:nvSpPr>
        <p:spPr bwMode="auto">
          <a:xfrm>
            <a:off x="11223628" y="3323306"/>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
        <p:nvSpPr>
          <p:cNvPr id="63" name="Text Box 45">
            <a:extLst>
              <a:ext uri="{FF2B5EF4-FFF2-40B4-BE49-F238E27FC236}">
                <a16:creationId xmlns:a16="http://schemas.microsoft.com/office/drawing/2014/main" id="{1226F147-C9C0-EC6F-93BB-90275F784ABE}"/>
              </a:ext>
            </a:extLst>
          </p:cNvPr>
          <p:cNvSpPr txBox="1">
            <a:spLocks noChangeArrowheads="1"/>
          </p:cNvSpPr>
          <p:nvPr/>
        </p:nvSpPr>
        <p:spPr bwMode="auto">
          <a:xfrm>
            <a:off x="11340586" y="3856812"/>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
        <p:nvSpPr>
          <p:cNvPr id="64" name="Text Box 45">
            <a:extLst>
              <a:ext uri="{FF2B5EF4-FFF2-40B4-BE49-F238E27FC236}">
                <a16:creationId xmlns:a16="http://schemas.microsoft.com/office/drawing/2014/main" id="{A69E39C2-7118-0AB0-497B-E6823B6D1B9E}"/>
              </a:ext>
            </a:extLst>
          </p:cNvPr>
          <p:cNvSpPr txBox="1">
            <a:spLocks noChangeArrowheads="1"/>
          </p:cNvSpPr>
          <p:nvPr/>
        </p:nvSpPr>
        <p:spPr bwMode="auto">
          <a:xfrm>
            <a:off x="11340586" y="4165869"/>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
        <p:nvSpPr>
          <p:cNvPr id="65" name="Text Box 45">
            <a:extLst>
              <a:ext uri="{FF2B5EF4-FFF2-40B4-BE49-F238E27FC236}">
                <a16:creationId xmlns:a16="http://schemas.microsoft.com/office/drawing/2014/main" id="{B261C853-65EE-7053-AAE3-FB0AE8FFC85F}"/>
              </a:ext>
            </a:extLst>
          </p:cNvPr>
          <p:cNvSpPr txBox="1">
            <a:spLocks noChangeArrowheads="1"/>
          </p:cNvSpPr>
          <p:nvPr/>
        </p:nvSpPr>
        <p:spPr bwMode="auto">
          <a:xfrm>
            <a:off x="11340586" y="4457410"/>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
        <p:nvSpPr>
          <p:cNvPr id="66" name="Text Box 45">
            <a:extLst>
              <a:ext uri="{FF2B5EF4-FFF2-40B4-BE49-F238E27FC236}">
                <a16:creationId xmlns:a16="http://schemas.microsoft.com/office/drawing/2014/main" id="{58A31193-F1FE-9314-4AF8-B3E8C9F95B24}"/>
              </a:ext>
            </a:extLst>
          </p:cNvPr>
          <p:cNvSpPr txBox="1">
            <a:spLocks noChangeArrowheads="1"/>
          </p:cNvSpPr>
          <p:nvPr/>
        </p:nvSpPr>
        <p:spPr bwMode="auto">
          <a:xfrm>
            <a:off x="11353800" y="4729308"/>
            <a:ext cx="851414"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kern="0" dirty="0">
                <a:solidFill>
                  <a:srgbClr val="FF0000"/>
                </a:solidFill>
              </a:rPr>
              <a:t>Ack 300</a:t>
            </a:r>
            <a:endParaRPr kumimoji="0" lang="en-US" sz="1400"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197634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22" presetClass="entr" presetSubtype="8"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left)">
                                      <p:cBhvr>
                                        <p:cTn id="21" dur="500"/>
                                        <p:tgtEl>
                                          <p:spTgt spid="5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wipe(left)">
                                      <p:cBhvr>
                                        <p:cTn id="24" dur="500"/>
                                        <p:tgtEl>
                                          <p:spTgt spid="55"/>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left)">
                                      <p:cBhvr>
                                        <p:cTn id="27" dur="500"/>
                                        <p:tgtEl>
                                          <p:spTgt spid="5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wipe(left)">
                                      <p:cBhvr>
                                        <p:cTn id="30" dur="500"/>
                                        <p:tgtEl>
                                          <p:spTgt spid="5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left)">
                                      <p:cBhvr>
                                        <p:cTn id="33" dur="500"/>
                                        <p:tgtEl>
                                          <p:spTgt spid="58"/>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wipe(left)">
                                      <p:cBhvr>
                                        <p:cTn id="36" dur="500"/>
                                        <p:tgtEl>
                                          <p:spTgt spid="5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wipe(left)">
                                      <p:cBhvr>
                                        <p:cTn id="39" dur="500"/>
                                        <p:tgtEl>
                                          <p:spTgt spid="60"/>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1"/>
                                        </p:tgtEl>
                                        <p:attrNameLst>
                                          <p:attrName>style.visibility</p:attrName>
                                        </p:attrNameLst>
                                      </p:cBhvr>
                                      <p:to>
                                        <p:strVal val="visible"/>
                                      </p:to>
                                    </p:set>
                                    <p:animEffect transition="in" filter="wipe(left)">
                                      <p:cBhvr>
                                        <p:cTn id="42" dur="500"/>
                                        <p:tgtEl>
                                          <p:spTgt spid="61"/>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animEffect transition="in" filter="wipe(left)">
                                      <p:cBhvr>
                                        <p:cTn id="45" dur="500"/>
                                        <p:tgtEl>
                                          <p:spTgt spid="62"/>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wipe(left)">
                                      <p:cBhvr>
                                        <p:cTn id="48" dur="500"/>
                                        <p:tgtEl>
                                          <p:spTgt spid="63"/>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animEffect transition="in" filter="wipe(left)">
                                      <p:cBhvr>
                                        <p:cTn id="51" dur="500"/>
                                        <p:tgtEl>
                                          <p:spTgt spid="64"/>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65"/>
                                        </p:tgtEl>
                                        <p:attrNameLst>
                                          <p:attrName>style.visibility</p:attrName>
                                        </p:attrNameLst>
                                      </p:cBhvr>
                                      <p:to>
                                        <p:strVal val="visible"/>
                                      </p:to>
                                    </p:set>
                                    <p:animEffect transition="in" filter="wipe(left)">
                                      <p:cBhvr>
                                        <p:cTn id="54" dur="500"/>
                                        <p:tgtEl>
                                          <p:spTgt spid="65"/>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animEffect transition="in" filter="wipe(left)">
                                      <p:cBhvr>
                                        <p:cTn id="5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4" grpId="0"/>
      <p:bldP spid="55" grpId="0"/>
      <p:bldP spid="56" grpId="0"/>
      <p:bldP spid="57" grpId="0"/>
      <p:bldP spid="58" grpId="0"/>
      <p:bldP spid="59" grpId="0"/>
      <p:bldP spid="60" grpId="0"/>
      <p:bldP spid="61" grpId="0"/>
      <p:bldP spid="62" grpId="0"/>
      <p:bldP spid="63" grpId="0"/>
      <p:bldP spid="64" grpId="0"/>
      <p:bldP spid="65" grpId="0"/>
      <p:bldP spid="6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C7A23B-FAC2-4112-9436-B17F2A8C29E5}"/>
              </a:ext>
            </a:extLst>
          </p:cNvPr>
          <p:cNvSpPr>
            <a:spLocks noGrp="1"/>
          </p:cNvSpPr>
          <p:nvPr>
            <p:ph type="title"/>
          </p:nvPr>
        </p:nvSpPr>
        <p:spPr/>
        <p:txBody>
          <a:bodyPr/>
          <a:lstStyle/>
          <a:p>
            <a:r>
              <a:rPr lang="en-US" dirty="0"/>
              <a:t>Quiz</a:t>
            </a:r>
          </a:p>
        </p:txBody>
      </p:sp>
      <p:sp>
        <p:nvSpPr>
          <p:cNvPr id="4" name="Slide Number Placeholder 3">
            <a:extLst>
              <a:ext uri="{FF2B5EF4-FFF2-40B4-BE49-F238E27FC236}">
                <a16:creationId xmlns:a16="http://schemas.microsoft.com/office/drawing/2014/main" id="{AB3E4E45-660E-4E3C-B78C-A0896E48E48D}"/>
              </a:ext>
            </a:extLst>
          </p:cNvPr>
          <p:cNvSpPr>
            <a:spLocks noGrp="1"/>
          </p:cNvSpPr>
          <p:nvPr>
            <p:ph type="sldNum" sz="quarter" idx="4"/>
          </p:nvPr>
        </p:nvSpPr>
        <p:spPr/>
        <p:txBody>
          <a:bodyPr/>
          <a:lstStyle/>
          <a:p>
            <a:r>
              <a:rPr lang="en-US"/>
              <a:t>Network Layer: 4-</a:t>
            </a:r>
            <a:fld id="{C4204591-24BD-A542-B9D5-F8D8A88D2FEE}" type="slidenum">
              <a:rPr lang="en-US" smtClean="0"/>
              <a:pPr/>
              <a:t>25</a:t>
            </a:fld>
            <a:endParaRPr lang="en-US" dirty="0"/>
          </a:p>
        </p:txBody>
      </p:sp>
      <p:sp>
        <p:nvSpPr>
          <p:cNvPr id="7" name="Text Box 111">
            <a:extLst>
              <a:ext uri="{FF2B5EF4-FFF2-40B4-BE49-F238E27FC236}">
                <a16:creationId xmlns:a16="http://schemas.microsoft.com/office/drawing/2014/main" id="{3C8FEA37-5B2C-4306-958B-464018B9733E}"/>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8" name="Group 7">
            <a:extLst>
              <a:ext uri="{FF2B5EF4-FFF2-40B4-BE49-F238E27FC236}">
                <a16:creationId xmlns:a16="http://schemas.microsoft.com/office/drawing/2014/main" id="{C23903AE-C1D8-4C84-BE7D-23CF84E32AD8}"/>
              </a:ext>
            </a:extLst>
          </p:cNvPr>
          <p:cNvGrpSpPr/>
          <p:nvPr/>
        </p:nvGrpSpPr>
        <p:grpSpPr>
          <a:xfrm>
            <a:off x="1367045" y="2342822"/>
            <a:ext cx="2346325" cy="571500"/>
            <a:chOff x="2032069" y="2342822"/>
            <a:chExt cx="2346325" cy="571500"/>
          </a:xfrm>
        </p:grpSpPr>
        <p:sp>
          <p:nvSpPr>
            <p:cNvPr id="9" name="Line 100">
              <a:extLst>
                <a:ext uri="{FF2B5EF4-FFF2-40B4-BE49-F238E27FC236}">
                  <a16:creationId xmlns:a16="http://schemas.microsoft.com/office/drawing/2014/main" id="{0631C56A-4B57-4AE1-95E5-76849E8035F5}"/>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 name="Rectangle 112">
              <a:extLst>
                <a:ext uri="{FF2B5EF4-FFF2-40B4-BE49-F238E27FC236}">
                  <a16:creationId xmlns:a16="http://schemas.microsoft.com/office/drawing/2014/main" id="{8783B4D8-5CA3-4036-BFBC-11D4C97C6B18}"/>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 name="Text Box 113">
              <a:extLst>
                <a:ext uri="{FF2B5EF4-FFF2-40B4-BE49-F238E27FC236}">
                  <a16:creationId xmlns:a16="http://schemas.microsoft.com/office/drawing/2014/main" id="{C6C11463-1DB2-4677-AD2A-84B2B85C522F}"/>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2" name="Line 118">
            <a:extLst>
              <a:ext uri="{FF2B5EF4-FFF2-40B4-BE49-F238E27FC236}">
                <a16:creationId xmlns:a16="http://schemas.microsoft.com/office/drawing/2014/main" id="{F9BE678E-55BB-47B3-8744-6E9573547187}"/>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 name="Group 13">
            <a:extLst>
              <a:ext uri="{FF2B5EF4-FFF2-40B4-BE49-F238E27FC236}">
                <a16:creationId xmlns:a16="http://schemas.microsoft.com/office/drawing/2014/main" id="{B979C665-5065-4032-9FF9-A04671AD149E}"/>
              </a:ext>
            </a:extLst>
          </p:cNvPr>
          <p:cNvGrpSpPr/>
          <p:nvPr/>
        </p:nvGrpSpPr>
        <p:grpSpPr>
          <a:xfrm>
            <a:off x="1343377" y="4104947"/>
            <a:ext cx="2400017" cy="512763"/>
            <a:chOff x="2008401" y="4104947"/>
            <a:chExt cx="2400017" cy="512763"/>
          </a:xfrm>
        </p:grpSpPr>
        <p:sp>
          <p:nvSpPr>
            <p:cNvPr id="15" name="Line 99">
              <a:extLst>
                <a:ext uri="{FF2B5EF4-FFF2-40B4-BE49-F238E27FC236}">
                  <a16:creationId xmlns:a16="http://schemas.microsoft.com/office/drawing/2014/main" id="{097062D0-3F88-4324-A0B7-7A15C7F29B96}"/>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 name="Rectangle 122">
              <a:extLst>
                <a:ext uri="{FF2B5EF4-FFF2-40B4-BE49-F238E27FC236}">
                  <a16:creationId xmlns:a16="http://schemas.microsoft.com/office/drawing/2014/main" id="{1CFAFA86-E49F-4919-A600-810B2D16AE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 name="Text Box 123">
              <a:extLst>
                <a:ext uri="{FF2B5EF4-FFF2-40B4-BE49-F238E27FC236}">
                  <a16:creationId xmlns:a16="http://schemas.microsoft.com/office/drawing/2014/main" id="{E0D7DEF9-42CF-4640-B01C-A0875CC91D8A}"/>
                </a:ext>
              </a:extLst>
            </p:cNvPr>
            <p:cNvSpPr txBox="1">
              <a:spLocks noChangeArrowheads="1"/>
            </p:cNvSpPr>
            <p:nvPr/>
          </p:nvSpPr>
          <p:spPr bwMode="auto">
            <a:xfrm>
              <a:off x="2008401" y="4185910"/>
              <a:ext cx="2400017"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Seq=192, 100 bytes of data</a:t>
              </a:r>
            </a:p>
          </p:txBody>
        </p:sp>
      </p:grpSp>
      <p:sp>
        <p:nvSpPr>
          <p:cNvPr id="19" name="Line 104">
            <a:extLst>
              <a:ext uri="{FF2B5EF4-FFF2-40B4-BE49-F238E27FC236}">
                <a16:creationId xmlns:a16="http://schemas.microsoft.com/office/drawing/2014/main" id="{5C3562CB-D819-49B9-9A62-7CC546833636}"/>
              </a:ext>
            </a:extLst>
          </p:cNvPr>
          <p:cNvSpPr>
            <a:spLocks noChangeShapeType="1"/>
          </p:cNvSpPr>
          <p:nvPr/>
        </p:nvSpPr>
        <p:spPr bwMode="auto">
          <a:xfrm flipH="1">
            <a:off x="1370219" y="3004810"/>
            <a:ext cx="2306637" cy="79375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 name="Rectangle 114">
            <a:extLst>
              <a:ext uri="{FF2B5EF4-FFF2-40B4-BE49-F238E27FC236}">
                <a16:creationId xmlns:a16="http://schemas.microsoft.com/office/drawing/2014/main" id="{89BAEE8C-B7B3-48CA-A4CB-ECEE61800783}"/>
              </a:ext>
            </a:extLst>
          </p:cNvPr>
          <p:cNvSpPr>
            <a:spLocks noChangeArrowheads="1"/>
          </p:cNvSpPr>
          <p:nvPr/>
        </p:nvSpPr>
        <p:spPr bwMode="auto">
          <a:xfrm>
            <a:off x="2638632"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 name="Text Box 115">
            <a:extLst>
              <a:ext uri="{FF2B5EF4-FFF2-40B4-BE49-F238E27FC236}">
                <a16:creationId xmlns:a16="http://schemas.microsoft.com/office/drawing/2014/main" id="{99074978-BE83-427A-B1AB-A79EB124859B}"/>
              </a:ext>
            </a:extLst>
          </p:cNvPr>
          <p:cNvSpPr txBox="1">
            <a:spLocks noChangeArrowheads="1"/>
          </p:cNvSpPr>
          <p:nvPr/>
        </p:nvSpPr>
        <p:spPr bwMode="auto">
          <a:xfrm>
            <a:off x="2626697" y="3058883"/>
            <a:ext cx="853119"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nvGrpSpPr>
          <p:cNvPr id="23" name="Group 22">
            <a:extLst>
              <a:ext uri="{FF2B5EF4-FFF2-40B4-BE49-F238E27FC236}">
                <a16:creationId xmlns:a16="http://schemas.microsoft.com/office/drawing/2014/main" id="{B264E7F1-579D-4E5C-BE21-5C68FF7A6FEA}"/>
              </a:ext>
            </a:extLst>
          </p:cNvPr>
          <p:cNvGrpSpPr/>
          <p:nvPr/>
        </p:nvGrpSpPr>
        <p:grpSpPr>
          <a:xfrm>
            <a:off x="1343232" y="4703435"/>
            <a:ext cx="2338388" cy="782637"/>
            <a:chOff x="2008256" y="4703435"/>
            <a:chExt cx="2338388" cy="782637"/>
          </a:xfrm>
        </p:grpSpPr>
        <p:sp>
          <p:nvSpPr>
            <p:cNvPr id="24" name="Line 127">
              <a:extLst>
                <a:ext uri="{FF2B5EF4-FFF2-40B4-BE49-F238E27FC236}">
                  <a16:creationId xmlns:a16="http://schemas.microsoft.com/office/drawing/2014/main" id="{F7411353-B3DD-4FD0-A073-111AB68CC5B0}"/>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 name="Rectangle 128">
              <a:extLst>
                <a:ext uri="{FF2B5EF4-FFF2-40B4-BE49-F238E27FC236}">
                  <a16:creationId xmlns:a16="http://schemas.microsoft.com/office/drawing/2014/main" id="{3DC38709-7A3C-42C9-A5E7-7A561E3A09FA}"/>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 name="Text Box 129">
              <a:extLst>
                <a:ext uri="{FF2B5EF4-FFF2-40B4-BE49-F238E27FC236}">
                  <a16:creationId xmlns:a16="http://schemas.microsoft.com/office/drawing/2014/main" id="{D6AC4429-59A8-48FF-98AA-7FCE027D7D20}"/>
                </a:ext>
              </a:extLst>
            </p:cNvPr>
            <p:cNvSpPr txBox="1">
              <a:spLocks noChangeArrowheads="1"/>
            </p:cNvSpPr>
            <p:nvPr/>
          </p:nvSpPr>
          <p:spPr bwMode="auto">
            <a:xfrm>
              <a:off x="2758327" y="4916160"/>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ACK=292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27" name="Group 26">
            <a:extLst>
              <a:ext uri="{FF2B5EF4-FFF2-40B4-BE49-F238E27FC236}">
                <a16:creationId xmlns:a16="http://schemas.microsoft.com/office/drawing/2014/main" id="{3C9993FD-7633-4721-AC55-17DB4B31132D}"/>
              </a:ext>
            </a:extLst>
          </p:cNvPr>
          <p:cNvGrpSpPr/>
          <p:nvPr/>
        </p:nvGrpSpPr>
        <p:grpSpPr>
          <a:xfrm>
            <a:off x="973345" y="2347585"/>
            <a:ext cx="396875" cy="1751012"/>
            <a:chOff x="1638369" y="2347585"/>
            <a:chExt cx="396875" cy="1751012"/>
          </a:xfrm>
        </p:grpSpPr>
        <p:sp>
          <p:nvSpPr>
            <p:cNvPr id="28" name="Text Box 126">
              <a:extLst>
                <a:ext uri="{FF2B5EF4-FFF2-40B4-BE49-F238E27FC236}">
                  <a16:creationId xmlns:a16="http://schemas.microsoft.com/office/drawing/2014/main" id="{8541E999-9BF2-4547-9F96-0EFB497EFC41}"/>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9" name="Group 134">
              <a:extLst>
                <a:ext uri="{FF2B5EF4-FFF2-40B4-BE49-F238E27FC236}">
                  <a16:creationId xmlns:a16="http://schemas.microsoft.com/office/drawing/2014/main" id="{D8545364-C69E-4024-A7DA-F102759E2C39}"/>
                </a:ext>
              </a:extLst>
            </p:cNvPr>
            <p:cNvGrpSpPr>
              <a:grpSpLocks/>
            </p:cNvGrpSpPr>
            <p:nvPr/>
          </p:nvGrpSpPr>
          <p:grpSpPr bwMode="auto">
            <a:xfrm>
              <a:off x="1779656" y="2347585"/>
              <a:ext cx="104775" cy="508000"/>
              <a:chOff x="3099" y="1749"/>
              <a:chExt cx="66" cy="320"/>
            </a:xfrm>
          </p:grpSpPr>
          <p:sp>
            <p:nvSpPr>
              <p:cNvPr id="33" name="Line 132">
                <a:extLst>
                  <a:ext uri="{FF2B5EF4-FFF2-40B4-BE49-F238E27FC236}">
                    <a16:creationId xmlns:a16="http://schemas.microsoft.com/office/drawing/2014/main" id="{ADC7BD80-95E8-46A1-A1AA-5E28B4648B03}"/>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133">
                <a:extLst>
                  <a:ext uri="{FF2B5EF4-FFF2-40B4-BE49-F238E27FC236}">
                    <a16:creationId xmlns:a16="http://schemas.microsoft.com/office/drawing/2014/main" id="{D983D688-3D4F-43E1-9B35-F6369E89880F}"/>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 name="Group 135">
              <a:extLst>
                <a:ext uri="{FF2B5EF4-FFF2-40B4-BE49-F238E27FC236}">
                  <a16:creationId xmlns:a16="http://schemas.microsoft.com/office/drawing/2014/main" id="{0C85BE29-024B-4C76-AA82-448F71D444F1}"/>
                </a:ext>
              </a:extLst>
            </p:cNvPr>
            <p:cNvGrpSpPr>
              <a:grpSpLocks/>
            </p:cNvGrpSpPr>
            <p:nvPr/>
          </p:nvGrpSpPr>
          <p:grpSpPr bwMode="auto">
            <a:xfrm rot="10800000">
              <a:off x="1774894" y="3590597"/>
              <a:ext cx="104775" cy="508000"/>
              <a:chOff x="3099" y="1749"/>
              <a:chExt cx="66" cy="320"/>
            </a:xfrm>
          </p:grpSpPr>
          <p:sp>
            <p:nvSpPr>
              <p:cNvPr id="31" name="Line 136">
                <a:extLst>
                  <a:ext uri="{FF2B5EF4-FFF2-40B4-BE49-F238E27FC236}">
                    <a16:creationId xmlns:a16="http://schemas.microsoft.com/office/drawing/2014/main" id="{BD8F9774-6A6E-4E11-BA44-6F9725D561ED}"/>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Line 137">
                <a:extLst>
                  <a:ext uri="{FF2B5EF4-FFF2-40B4-BE49-F238E27FC236}">
                    <a16:creationId xmlns:a16="http://schemas.microsoft.com/office/drawing/2014/main" id="{2A00469A-ECDB-4722-A743-4706194BC759}"/>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35" name="Group 228">
            <a:extLst>
              <a:ext uri="{FF2B5EF4-FFF2-40B4-BE49-F238E27FC236}">
                <a16:creationId xmlns:a16="http://schemas.microsoft.com/office/drawing/2014/main" id="{24153B38-320F-4509-A7A9-6C59B9A490F0}"/>
              </a:ext>
            </a:extLst>
          </p:cNvPr>
          <p:cNvGrpSpPr>
            <a:grpSpLocks/>
          </p:cNvGrpSpPr>
          <p:nvPr/>
        </p:nvGrpSpPr>
        <p:grpSpPr bwMode="auto">
          <a:xfrm>
            <a:off x="936832" y="1474460"/>
            <a:ext cx="630238" cy="533400"/>
            <a:chOff x="-44" y="1473"/>
            <a:chExt cx="981" cy="1105"/>
          </a:xfrm>
        </p:grpSpPr>
        <p:pic>
          <p:nvPicPr>
            <p:cNvPr id="36" name="Picture 229" descr="desktop_computer_stylized_medium">
              <a:extLst>
                <a:ext uri="{FF2B5EF4-FFF2-40B4-BE49-F238E27FC236}">
                  <a16:creationId xmlns:a16="http://schemas.microsoft.com/office/drawing/2014/main" id="{485BE52B-7E90-4A23-8BB4-134AFEBAB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230">
              <a:extLst>
                <a:ext uri="{FF2B5EF4-FFF2-40B4-BE49-F238E27FC236}">
                  <a16:creationId xmlns:a16="http://schemas.microsoft.com/office/drawing/2014/main" id="{41927402-C09F-4F81-88DF-D6BEA369198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4" name="Text Box 39">
            <a:extLst>
              <a:ext uri="{FF2B5EF4-FFF2-40B4-BE49-F238E27FC236}">
                <a16:creationId xmlns:a16="http://schemas.microsoft.com/office/drawing/2014/main" id="{A2149462-5068-4B8E-951D-C90A73CB19F0}"/>
              </a:ext>
            </a:extLst>
          </p:cNvPr>
          <p:cNvSpPr txBox="1">
            <a:spLocks noChangeArrowheads="1"/>
          </p:cNvSpPr>
          <p:nvPr/>
        </p:nvSpPr>
        <p:spPr bwMode="auto">
          <a:xfrm>
            <a:off x="3292980" y="1094691"/>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45" name="Line 50">
            <a:extLst>
              <a:ext uri="{FF2B5EF4-FFF2-40B4-BE49-F238E27FC236}">
                <a16:creationId xmlns:a16="http://schemas.microsoft.com/office/drawing/2014/main" id="{57B80EBA-2B68-4AAD-9699-D5A5F0095CEA}"/>
              </a:ext>
            </a:extLst>
          </p:cNvPr>
          <p:cNvSpPr>
            <a:spLocks noChangeShapeType="1"/>
          </p:cNvSpPr>
          <p:nvPr/>
        </p:nvSpPr>
        <p:spPr bwMode="auto">
          <a:xfrm>
            <a:off x="3751768" y="2020204"/>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6" name="Group 87">
            <a:extLst>
              <a:ext uri="{FF2B5EF4-FFF2-40B4-BE49-F238E27FC236}">
                <a16:creationId xmlns:a16="http://schemas.microsoft.com/office/drawing/2014/main" id="{06D01AC6-AC36-426B-AEF0-247D798FAD13}"/>
              </a:ext>
            </a:extLst>
          </p:cNvPr>
          <p:cNvGrpSpPr>
            <a:grpSpLocks/>
          </p:cNvGrpSpPr>
          <p:nvPr/>
        </p:nvGrpSpPr>
        <p:grpSpPr bwMode="auto">
          <a:xfrm flipH="1">
            <a:off x="3504118" y="1382029"/>
            <a:ext cx="674687" cy="590550"/>
            <a:chOff x="-44" y="1473"/>
            <a:chExt cx="981" cy="1105"/>
          </a:xfrm>
        </p:grpSpPr>
        <p:pic>
          <p:nvPicPr>
            <p:cNvPr id="47" name="Picture 88" descr="desktop_computer_stylized_medium">
              <a:extLst>
                <a:ext uri="{FF2B5EF4-FFF2-40B4-BE49-F238E27FC236}">
                  <a16:creationId xmlns:a16="http://schemas.microsoft.com/office/drawing/2014/main" id="{E3729839-6567-460B-9E22-F8B7B1835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89">
              <a:extLst>
                <a:ext uri="{FF2B5EF4-FFF2-40B4-BE49-F238E27FC236}">
                  <a16:creationId xmlns:a16="http://schemas.microsoft.com/office/drawing/2014/main" id="{D527DA88-6AB3-4A16-AA7F-D6FAA4FFE5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9" name="TextBox 48">
            <a:extLst>
              <a:ext uri="{FF2B5EF4-FFF2-40B4-BE49-F238E27FC236}">
                <a16:creationId xmlns:a16="http://schemas.microsoft.com/office/drawing/2014/main" id="{55ADAD4B-6F55-425F-B260-92A3ED8EE86E}"/>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p:grpSp>
        <p:nvGrpSpPr>
          <p:cNvPr id="61" name="Group 60">
            <a:extLst>
              <a:ext uri="{FF2B5EF4-FFF2-40B4-BE49-F238E27FC236}">
                <a16:creationId xmlns:a16="http://schemas.microsoft.com/office/drawing/2014/main" id="{2C57154A-9906-4847-806D-72036AE86C9C}"/>
              </a:ext>
            </a:extLst>
          </p:cNvPr>
          <p:cNvGrpSpPr/>
          <p:nvPr/>
        </p:nvGrpSpPr>
        <p:grpSpPr>
          <a:xfrm>
            <a:off x="2073343" y="4342809"/>
            <a:ext cx="360" cy="360"/>
            <a:chOff x="2073343" y="4342809"/>
            <a:chExt cx="360" cy="360"/>
          </a:xfrm>
        </p:grpSpPr>
        <mc:AlternateContent xmlns:mc="http://schemas.openxmlformats.org/markup-compatibility/2006" xmlns:p14="http://schemas.microsoft.com/office/powerpoint/2010/main">
          <mc:Choice Requires="p14">
            <p:contentPart p14:bwMode="auto" r:id="rId3">
              <p14:nvContentPartPr>
                <p14:cNvPr id="59" name="Ink 58">
                  <a:extLst>
                    <a:ext uri="{FF2B5EF4-FFF2-40B4-BE49-F238E27FC236}">
                      <a16:creationId xmlns:a16="http://schemas.microsoft.com/office/drawing/2014/main" id="{7F858590-B195-4C5E-AA8D-F0DA906050CB}"/>
                    </a:ext>
                  </a:extLst>
                </p14:cNvPr>
                <p14:cNvContentPartPr/>
                <p14:nvPr/>
              </p14:nvContentPartPr>
              <p14:xfrm>
                <a:off x="2073343" y="4342809"/>
                <a:ext cx="360" cy="360"/>
              </p14:xfrm>
            </p:contentPart>
          </mc:Choice>
          <mc:Fallback xmlns="">
            <p:pic>
              <p:nvPicPr>
                <p:cNvPr id="59" name="Ink 58">
                  <a:extLst>
                    <a:ext uri="{FF2B5EF4-FFF2-40B4-BE49-F238E27FC236}">
                      <a16:creationId xmlns:a16="http://schemas.microsoft.com/office/drawing/2014/main" id="{7F858590-B195-4C5E-AA8D-F0DA906050CB}"/>
                    </a:ext>
                  </a:extLst>
                </p:cNvPr>
                <p:cNvPicPr/>
                <p:nvPr/>
              </p:nvPicPr>
              <p:blipFill>
                <a:blip r:embed="rId4"/>
                <a:stretch>
                  <a:fillRect/>
                </a:stretch>
              </p:blipFill>
              <p:spPr>
                <a:xfrm>
                  <a:off x="2064343" y="43338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0" name="Ink 59">
                  <a:extLst>
                    <a:ext uri="{FF2B5EF4-FFF2-40B4-BE49-F238E27FC236}">
                      <a16:creationId xmlns:a16="http://schemas.microsoft.com/office/drawing/2014/main" id="{1EB2CD6C-D045-4195-BF61-5F70A93A7411}"/>
                    </a:ext>
                  </a:extLst>
                </p14:cNvPr>
                <p14:cNvContentPartPr/>
                <p14:nvPr/>
              </p14:nvContentPartPr>
              <p14:xfrm>
                <a:off x="2073343" y="4342809"/>
                <a:ext cx="360" cy="360"/>
              </p14:xfrm>
            </p:contentPart>
          </mc:Choice>
          <mc:Fallback xmlns="">
            <p:pic>
              <p:nvPicPr>
                <p:cNvPr id="60" name="Ink 59">
                  <a:extLst>
                    <a:ext uri="{FF2B5EF4-FFF2-40B4-BE49-F238E27FC236}">
                      <a16:creationId xmlns:a16="http://schemas.microsoft.com/office/drawing/2014/main" id="{1EB2CD6C-D045-4195-BF61-5F70A93A7411}"/>
                    </a:ext>
                  </a:extLst>
                </p:cNvPr>
                <p:cNvPicPr/>
                <p:nvPr/>
              </p:nvPicPr>
              <p:blipFill>
                <a:blip r:embed="rId4"/>
                <a:stretch>
                  <a:fillRect/>
                </a:stretch>
              </p:blipFill>
              <p:spPr>
                <a:xfrm>
                  <a:off x="2064343" y="4333809"/>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62" name="Ink 61">
                <a:extLst>
                  <a:ext uri="{FF2B5EF4-FFF2-40B4-BE49-F238E27FC236}">
                    <a16:creationId xmlns:a16="http://schemas.microsoft.com/office/drawing/2014/main" id="{6D764214-4E1E-412E-B444-A2C3DDBBB5DB}"/>
                  </a:ext>
                </a:extLst>
              </p14:cNvPr>
              <p14:cNvContentPartPr/>
              <p14:nvPr/>
            </p14:nvContentPartPr>
            <p14:xfrm>
              <a:off x="2857063" y="5110689"/>
              <a:ext cx="360" cy="360"/>
            </p14:xfrm>
          </p:contentPart>
        </mc:Choice>
        <mc:Fallback xmlns="">
          <p:pic>
            <p:nvPicPr>
              <p:cNvPr id="62" name="Ink 61">
                <a:extLst>
                  <a:ext uri="{FF2B5EF4-FFF2-40B4-BE49-F238E27FC236}">
                    <a16:creationId xmlns:a16="http://schemas.microsoft.com/office/drawing/2014/main" id="{6D764214-4E1E-412E-B444-A2C3DDBBB5DB}"/>
                  </a:ext>
                </a:extLst>
              </p:cNvPr>
              <p:cNvPicPr/>
              <p:nvPr/>
            </p:nvPicPr>
            <p:blipFill>
              <a:blip r:embed="rId4"/>
              <a:stretch>
                <a:fillRect/>
              </a:stretch>
            </p:blipFill>
            <p:spPr>
              <a:xfrm>
                <a:off x="2848063" y="5101689"/>
                <a:ext cx="18000" cy="18000"/>
              </a:xfrm>
              <a:prstGeom prst="rect">
                <a:avLst/>
              </a:prstGeom>
            </p:spPr>
          </p:pic>
        </mc:Fallback>
      </mc:AlternateContent>
      <p:sp>
        <p:nvSpPr>
          <p:cNvPr id="63" name="TextBox 62">
            <a:extLst>
              <a:ext uri="{FF2B5EF4-FFF2-40B4-BE49-F238E27FC236}">
                <a16:creationId xmlns:a16="http://schemas.microsoft.com/office/drawing/2014/main" id="{7512D36A-65B7-414E-9E88-746196360382}"/>
              </a:ext>
            </a:extLst>
          </p:cNvPr>
          <p:cNvSpPr txBox="1"/>
          <p:nvPr/>
        </p:nvSpPr>
        <p:spPr>
          <a:xfrm>
            <a:off x="3757812" y="4179800"/>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192-291 (100 Bytes), and expects the next received </a:t>
            </a:r>
            <a:r>
              <a:rPr lang="en-GB" dirty="0" err="1"/>
              <a:t>Seq</a:t>
            </a:r>
            <a:r>
              <a:rPr lang="en-GB" dirty="0"/>
              <a:t># to be 292</a:t>
            </a:r>
            <a:endParaRPr lang="en-SE" dirty="0"/>
          </a:p>
        </p:txBody>
      </p:sp>
      <p:sp>
        <p:nvSpPr>
          <p:cNvPr id="64" name="TextBox 63">
            <a:extLst>
              <a:ext uri="{FF2B5EF4-FFF2-40B4-BE49-F238E27FC236}">
                <a16:creationId xmlns:a16="http://schemas.microsoft.com/office/drawing/2014/main" id="{FE70B41B-FE19-4F38-83FB-E1D4F0DFE8C1}"/>
              </a:ext>
            </a:extLst>
          </p:cNvPr>
          <p:cNvSpPr txBox="1"/>
          <p:nvPr/>
        </p:nvSpPr>
        <p:spPr>
          <a:xfrm>
            <a:off x="-10662" y="3918306"/>
            <a:ext cx="1509190" cy="1200329"/>
          </a:xfrm>
          <a:prstGeom prst="rect">
            <a:avLst/>
          </a:prstGeom>
          <a:noFill/>
        </p:spPr>
        <p:txBody>
          <a:bodyPr wrap="square" rtlCol="0">
            <a:spAutoFit/>
          </a:bodyPr>
          <a:lstStyle/>
          <a:p>
            <a:r>
              <a:rPr lang="en-GB" dirty="0"/>
              <a:t>2. </a:t>
            </a:r>
            <a:r>
              <a:rPr lang="en-GB" dirty="0" err="1"/>
              <a:t>HostA</a:t>
            </a:r>
            <a:r>
              <a:rPr lang="en-GB" dirty="0"/>
              <a:t> sends </a:t>
            </a:r>
            <a:r>
              <a:rPr lang="en-GB" dirty="0" err="1"/>
              <a:t>Seq</a:t>
            </a:r>
            <a:r>
              <a:rPr lang="en-GB" dirty="0"/>
              <a:t># 192-291 (100 Bytes).</a:t>
            </a:r>
          </a:p>
        </p:txBody>
      </p:sp>
      <p:sp>
        <p:nvSpPr>
          <p:cNvPr id="105" name="Text Box 105">
            <a:extLst>
              <a:ext uri="{FF2B5EF4-FFF2-40B4-BE49-F238E27FC236}">
                <a16:creationId xmlns:a16="http://schemas.microsoft.com/office/drawing/2014/main" id="{9A8AEA08-F2F8-4735-A98B-64A01D8C0E8B}"/>
              </a:ext>
            </a:extLst>
          </p:cNvPr>
          <p:cNvSpPr txBox="1">
            <a:spLocks noChangeArrowheads="1"/>
          </p:cNvSpPr>
          <p:nvPr/>
        </p:nvSpPr>
        <p:spPr bwMode="auto">
          <a:xfrm>
            <a:off x="7573238" y="5732135"/>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6" name="Text Box 107">
            <a:extLst>
              <a:ext uri="{FF2B5EF4-FFF2-40B4-BE49-F238E27FC236}">
                <a16:creationId xmlns:a16="http://schemas.microsoft.com/office/drawing/2014/main" id="{EEAEAD1A-20AB-481F-8011-A70B523F6A0C}"/>
              </a:ext>
            </a:extLst>
          </p:cNvPr>
          <p:cNvSpPr txBox="1">
            <a:spLocks noChangeArrowheads="1"/>
          </p:cNvSpPr>
          <p:nvPr/>
        </p:nvSpPr>
        <p:spPr bwMode="auto">
          <a:xfrm>
            <a:off x="9201220" y="949425"/>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07" name="Text Box 111">
            <a:extLst>
              <a:ext uri="{FF2B5EF4-FFF2-40B4-BE49-F238E27FC236}">
                <a16:creationId xmlns:a16="http://schemas.microsoft.com/office/drawing/2014/main" id="{6C0F22AF-35A6-4FA2-B78B-28976ECA2BDC}"/>
              </a:ext>
            </a:extLst>
          </p:cNvPr>
          <p:cNvSpPr txBox="1">
            <a:spLocks noChangeArrowheads="1"/>
          </p:cNvSpPr>
          <p:nvPr/>
        </p:nvSpPr>
        <p:spPr bwMode="auto">
          <a:xfrm>
            <a:off x="6867595" y="966888"/>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08" name="Group 107">
            <a:extLst>
              <a:ext uri="{FF2B5EF4-FFF2-40B4-BE49-F238E27FC236}">
                <a16:creationId xmlns:a16="http://schemas.microsoft.com/office/drawing/2014/main" id="{B7AD8A10-35A7-44AE-AC58-03BCCA902D2A}"/>
              </a:ext>
            </a:extLst>
          </p:cNvPr>
          <p:cNvGrpSpPr/>
          <p:nvPr/>
        </p:nvGrpSpPr>
        <p:grpSpPr>
          <a:xfrm>
            <a:off x="7262883" y="2108300"/>
            <a:ext cx="2346325" cy="571500"/>
            <a:chOff x="2032069" y="2342822"/>
            <a:chExt cx="2346325" cy="571500"/>
          </a:xfrm>
        </p:grpSpPr>
        <p:sp>
          <p:nvSpPr>
            <p:cNvPr id="109" name="Line 100">
              <a:extLst>
                <a:ext uri="{FF2B5EF4-FFF2-40B4-BE49-F238E27FC236}">
                  <a16:creationId xmlns:a16="http://schemas.microsoft.com/office/drawing/2014/main" id="{D2CA7704-F8DD-417D-BEF9-B59DDE5B032A}"/>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0" name="Rectangle 112">
              <a:extLst>
                <a:ext uri="{FF2B5EF4-FFF2-40B4-BE49-F238E27FC236}">
                  <a16:creationId xmlns:a16="http://schemas.microsoft.com/office/drawing/2014/main" id="{DB302467-8C1F-4948-B22B-B686BD7B7056}"/>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1" name="Text Box 113">
              <a:extLst>
                <a:ext uri="{FF2B5EF4-FFF2-40B4-BE49-F238E27FC236}">
                  <a16:creationId xmlns:a16="http://schemas.microsoft.com/office/drawing/2014/main" id="{7857F800-F4F8-43FD-81C0-F9CBF15FD2AA}"/>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12" name="Line 118">
            <a:extLst>
              <a:ext uri="{FF2B5EF4-FFF2-40B4-BE49-F238E27FC236}">
                <a16:creationId xmlns:a16="http://schemas.microsoft.com/office/drawing/2014/main" id="{CBAC3AF5-BF8F-4677-B4AD-A8600FCFE527}"/>
              </a:ext>
            </a:extLst>
          </p:cNvPr>
          <p:cNvSpPr>
            <a:spLocks noChangeShapeType="1"/>
          </p:cNvSpPr>
          <p:nvPr/>
        </p:nvSpPr>
        <p:spPr bwMode="auto">
          <a:xfrm>
            <a:off x="7242245" y="1867000"/>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3" name="Line 119">
            <a:extLst>
              <a:ext uri="{FF2B5EF4-FFF2-40B4-BE49-F238E27FC236}">
                <a16:creationId xmlns:a16="http://schemas.microsoft.com/office/drawing/2014/main" id="{BE972481-2875-4E4A-BE0A-05D24AC3CF05}"/>
              </a:ext>
            </a:extLst>
          </p:cNvPr>
          <p:cNvSpPr>
            <a:spLocks noChangeShapeType="1"/>
          </p:cNvSpPr>
          <p:nvPr/>
        </p:nvSpPr>
        <p:spPr bwMode="auto">
          <a:xfrm>
            <a:off x="9669533" y="1862238"/>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14" name="Group 113">
            <a:extLst>
              <a:ext uri="{FF2B5EF4-FFF2-40B4-BE49-F238E27FC236}">
                <a16:creationId xmlns:a16="http://schemas.microsoft.com/office/drawing/2014/main" id="{52F77C9B-0137-4DDD-9A4D-D8E6F73CDBEE}"/>
              </a:ext>
            </a:extLst>
          </p:cNvPr>
          <p:cNvGrpSpPr/>
          <p:nvPr/>
        </p:nvGrpSpPr>
        <p:grpSpPr>
          <a:xfrm>
            <a:off x="7250183" y="3870425"/>
            <a:ext cx="2351087" cy="512763"/>
            <a:chOff x="2019369" y="4104947"/>
            <a:chExt cx="2351087" cy="512763"/>
          </a:xfrm>
        </p:grpSpPr>
        <p:sp>
          <p:nvSpPr>
            <p:cNvPr id="115" name="Line 99">
              <a:extLst>
                <a:ext uri="{FF2B5EF4-FFF2-40B4-BE49-F238E27FC236}">
                  <a16:creationId xmlns:a16="http://schemas.microsoft.com/office/drawing/2014/main" id="{F9546FEB-E664-4097-92B1-635B5BF080EA}"/>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6" name="Rectangle 122">
              <a:extLst>
                <a:ext uri="{FF2B5EF4-FFF2-40B4-BE49-F238E27FC236}">
                  <a16:creationId xmlns:a16="http://schemas.microsoft.com/office/drawing/2014/main" id="{7A35233F-A894-4C96-9AFE-259E8CE3E8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7" name="Text Box 123">
              <a:extLst>
                <a:ext uri="{FF2B5EF4-FFF2-40B4-BE49-F238E27FC236}">
                  <a16:creationId xmlns:a16="http://schemas.microsoft.com/office/drawing/2014/main" id="{84FBEC62-5F37-4441-9C09-7D334F97F2F9}"/>
                </a:ext>
              </a:extLst>
            </p:cNvPr>
            <p:cNvSpPr txBox="1">
              <a:spLocks noChangeArrowheads="1"/>
            </p:cNvSpPr>
            <p:nvPr/>
          </p:nvSpPr>
          <p:spPr bwMode="auto">
            <a:xfrm>
              <a:off x="2057292" y="4185910"/>
              <a:ext cx="230223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grpSp>
        <p:nvGrpSpPr>
          <p:cNvPr id="118" name="Group 117">
            <a:extLst>
              <a:ext uri="{FF2B5EF4-FFF2-40B4-BE49-F238E27FC236}">
                <a16:creationId xmlns:a16="http://schemas.microsoft.com/office/drawing/2014/main" id="{BEAB707F-1860-4372-A1E8-77081AC8BD6A}"/>
              </a:ext>
            </a:extLst>
          </p:cNvPr>
          <p:cNvGrpSpPr/>
          <p:nvPr/>
        </p:nvGrpSpPr>
        <p:grpSpPr>
          <a:xfrm>
            <a:off x="8088383" y="2770288"/>
            <a:ext cx="1484312" cy="628650"/>
            <a:chOff x="2857569" y="3004810"/>
            <a:chExt cx="1484312" cy="628650"/>
          </a:xfrm>
        </p:grpSpPr>
        <p:sp>
          <p:nvSpPr>
            <p:cNvPr id="119" name="Line 104">
              <a:extLst>
                <a:ext uri="{FF2B5EF4-FFF2-40B4-BE49-F238E27FC236}">
                  <a16:creationId xmlns:a16="http://schemas.microsoft.com/office/drawing/2014/main" id="{4057F61E-991C-4ED3-A42B-E3B505C98FCC}"/>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Rectangle 114">
              <a:extLst>
                <a:ext uri="{FF2B5EF4-FFF2-40B4-BE49-F238E27FC236}">
                  <a16:creationId xmlns:a16="http://schemas.microsoft.com/office/drawing/2014/main" id="{56A12431-A70D-43B8-B46D-F8D1B6B977B9}"/>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Text Box 115">
              <a:extLst>
                <a:ext uri="{FF2B5EF4-FFF2-40B4-BE49-F238E27FC236}">
                  <a16:creationId xmlns:a16="http://schemas.microsoft.com/office/drawing/2014/main" id="{FCF47D61-55EB-439A-921D-D2C41F12BBA7}"/>
                </a:ext>
              </a:extLst>
            </p:cNvPr>
            <p:cNvSpPr txBox="1">
              <a:spLocks noChangeArrowheads="1"/>
            </p:cNvSpPr>
            <p:nvPr/>
          </p:nvSpPr>
          <p:spPr bwMode="auto">
            <a:xfrm>
              <a:off x="3220287" y="3046085"/>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22" name="Text Box 124">
              <a:extLst>
                <a:ext uri="{FF2B5EF4-FFF2-40B4-BE49-F238E27FC236}">
                  <a16:creationId xmlns:a16="http://schemas.microsoft.com/office/drawing/2014/main" id="{7DA65901-BB76-4EB5-9126-74AA289C4DFB}"/>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123" name="Group 122">
            <a:extLst>
              <a:ext uri="{FF2B5EF4-FFF2-40B4-BE49-F238E27FC236}">
                <a16:creationId xmlns:a16="http://schemas.microsoft.com/office/drawing/2014/main" id="{17AACEDB-FE36-4EFD-BFEC-049131E9C778}"/>
              </a:ext>
            </a:extLst>
          </p:cNvPr>
          <p:cNvGrpSpPr/>
          <p:nvPr/>
        </p:nvGrpSpPr>
        <p:grpSpPr>
          <a:xfrm>
            <a:off x="7239070" y="4468913"/>
            <a:ext cx="2338388" cy="782637"/>
            <a:chOff x="2008256" y="4703435"/>
            <a:chExt cx="2338388" cy="782637"/>
          </a:xfrm>
        </p:grpSpPr>
        <p:sp>
          <p:nvSpPr>
            <p:cNvPr id="124" name="Line 127">
              <a:extLst>
                <a:ext uri="{FF2B5EF4-FFF2-40B4-BE49-F238E27FC236}">
                  <a16:creationId xmlns:a16="http://schemas.microsoft.com/office/drawing/2014/main" id="{016EA943-0EA6-4E7B-8138-D1A26C7F1913}"/>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Rectangle 128">
              <a:extLst>
                <a:ext uri="{FF2B5EF4-FFF2-40B4-BE49-F238E27FC236}">
                  <a16:creationId xmlns:a16="http://schemas.microsoft.com/office/drawing/2014/main" id="{70A43692-46DD-4FC9-81E8-D7EA15412008}"/>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129">
              <a:extLst>
                <a:ext uri="{FF2B5EF4-FFF2-40B4-BE49-F238E27FC236}">
                  <a16:creationId xmlns:a16="http://schemas.microsoft.com/office/drawing/2014/main" id="{339FC012-24F4-4656-8AB6-A6EF19ED15D4}"/>
                </a:ext>
              </a:extLst>
            </p:cNvPr>
            <p:cNvSpPr txBox="1">
              <a:spLocks noChangeArrowheads="1"/>
            </p:cNvSpPr>
            <p:nvPr/>
          </p:nvSpPr>
          <p:spPr bwMode="auto">
            <a:xfrm>
              <a:off x="2758327" y="4916160"/>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27" name="Group 126">
            <a:extLst>
              <a:ext uri="{FF2B5EF4-FFF2-40B4-BE49-F238E27FC236}">
                <a16:creationId xmlns:a16="http://schemas.microsoft.com/office/drawing/2014/main" id="{27A944CF-9141-4099-9B89-4794663323B3}"/>
              </a:ext>
            </a:extLst>
          </p:cNvPr>
          <p:cNvGrpSpPr/>
          <p:nvPr/>
        </p:nvGrpSpPr>
        <p:grpSpPr>
          <a:xfrm>
            <a:off x="6869183" y="2113063"/>
            <a:ext cx="396875" cy="1751012"/>
            <a:chOff x="1638369" y="2347585"/>
            <a:chExt cx="396875" cy="1751012"/>
          </a:xfrm>
        </p:grpSpPr>
        <p:sp>
          <p:nvSpPr>
            <p:cNvPr id="128" name="Text Box 126">
              <a:extLst>
                <a:ext uri="{FF2B5EF4-FFF2-40B4-BE49-F238E27FC236}">
                  <a16:creationId xmlns:a16="http://schemas.microsoft.com/office/drawing/2014/main" id="{5CDFAB98-A273-4597-B605-652645E83B3B}"/>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29" name="Group 134">
              <a:extLst>
                <a:ext uri="{FF2B5EF4-FFF2-40B4-BE49-F238E27FC236}">
                  <a16:creationId xmlns:a16="http://schemas.microsoft.com/office/drawing/2014/main" id="{9F08FCB6-3EBC-4C17-A1C6-7CF3BBEBE8FB}"/>
                </a:ext>
              </a:extLst>
            </p:cNvPr>
            <p:cNvGrpSpPr>
              <a:grpSpLocks/>
            </p:cNvGrpSpPr>
            <p:nvPr/>
          </p:nvGrpSpPr>
          <p:grpSpPr bwMode="auto">
            <a:xfrm>
              <a:off x="1779656" y="2347585"/>
              <a:ext cx="104775" cy="508000"/>
              <a:chOff x="3099" y="1749"/>
              <a:chExt cx="66" cy="320"/>
            </a:xfrm>
          </p:grpSpPr>
          <p:sp>
            <p:nvSpPr>
              <p:cNvPr id="133" name="Line 132">
                <a:extLst>
                  <a:ext uri="{FF2B5EF4-FFF2-40B4-BE49-F238E27FC236}">
                    <a16:creationId xmlns:a16="http://schemas.microsoft.com/office/drawing/2014/main" id="{1BC50C3A-2892-49D2-9F9B-3467A7750FC0}"/>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Line 133">
                <a:extLst>
                  <a:ext uri="{FF2B5EF4-FFF2-40B4-BE49-F238E27FC236}">
                    <a16:creationId xmlns:a16="http://schemas.microsoft.com/office/drawing/2014/main" id="{AC8ADCC8-B095-4412-AFC7-1FD79AEA5BF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30" name="Group 135">
              <a:extLst>
                <a:ext uri="{FF2B5EF4-FFF2-40B4-BE49-F238E27FC236}">
                  <a16:creationId xmlns:a16="http://schemas.microsoft.com/office/drawing/2014/main" id="{A5DB5DDF-F2A6-45F4-99F9-41BEFB41C5EF}"/>
                </a:ext>
              </a:extLst>
            </p:cNvPr>
            <p:cNvGrpSpPr>
              <a:grpSpLocks/>
            </p:cNvGrpSpPr>
            <p:nvPr/>
          </p:nvGrpSpPr>
          <p:grpSpPr bwMode="auto">
            <a:xfrm rot="10800000">
              <a:off x="1774894" y="3590597"/>
              <a:ext cx="104775" cy="508000"/>
              <a:chOff x="3099" y="1749"/>
              <a:chExt cx="66" cy="320"/>
            </a:xfrm>
          </p:grpSpPr>
          <p:sp>
            <p:nvSpPr>
              <p:cNvPr id="131" name="Line 136">
                <a:extLst>
                  <a:ext uri="{FF2B5EF4-FFF2-40B4-BE49-F238E27FC236}">
                    <a16:creationId xmlns:a16="http://schemas.microsoft.com/office/drawing/2014/main" id="{3E1DF243-B7A7-4C90-BB5B-69BAED34AAFE}"/>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Line 137">
                <a:extLst>
                  <a:ext uri="{FF2B5EF4-FFF2-40B4-BE49-F238E27FC236}">
                    <a16:creationId xmlns:a16="http://schemas.microsoft.com/office/drawing/2014/main" id="{FEA2544F-0088-483C-86C5-19E8B891197F}"/>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35" name="Group 228">
            <a:extLst>
              <a:ext uri="{FF2B5EF4-FFF2-40B4-BE49-F238E27FC236}">
                <a16:creationId xmlns:a16="http://schemas.microsoft.com/office/drawing/2014/main" id="{76E5857D-2CEF-4CF3-8FAF-0988EEC67F8C}"/>
              </a:ext>
            </a:extLst>
          </p:cNvPr>
          <p:cNvGrpSpPr>
            <a:grpSpLocks/>
          </p:cNvGrpSpPr>
          <p:nvPr/>
        </p:nvGrpSpPr>
        <p:grpSpPr bwMode="auto">
          <a:xfrm>
            <a:off x="6832670" y="1239938"/>
            <a:ext cx="630238" cy="533400"/>
            <a:chOff x="-44" y="1473"/>
            <a:chExt cx="981" cy="1105"/>
          </a:xfrm>
        </p:grpSpPr>
        <p:pic>
          <p:nvPicPr>
            <p:cNvPr id="136" name="Picture 229" descr="desktop_computer_stylized_medium">
              <a:extLst>
                <a:ext uri="{FF2B5EF4-FFF2-40B4-BE49-F238E27FC236}">
                  <a16:creationId xmlns:a16="http://schemas.microsoft.com/office/drawing/2014/main" id="{30CFA673-B1A9-4C28-8E1C-4FEB798B7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230">
              <a:extLst>
                <a:ext uri="{FF2B5EF4-FFF2-40B4-BE49-F238E27FC236}">
                  <a16:creationId xmlns:a16="http://schemas.microsoft.com/office/drawing/2014/main" id="{9CEC0BB6-0040-48CE-821B-DDB8A86F310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38" name="Group 231">
            <a:extLst>
              <a:ext uri="{FF2B5EF4-FFF2-40B4-BE49-F238E27FC236}">
                <a16:creationId xmlns:a16="http://schemas.microsoft.com/office/drawing/2014/main" id="{E18577A0-11A2-46CB-A203-0A0E626A624C}"/>
              </a:ext>
            </a:extLst>
          </p:cNvPr>
          <p:cNvGrpSpPr>
            <a:grpSpLocks/>
          </p:cNvGrpSpPr>
          <p:nvPr/>
        </p:nvGrpSpPr>
        <p:grpSpPr bwMode="auto">
          <a:xfrm flipH="1">
            <a:off x="9410770" y="1224063"/>
            <a:ext cx="709613" cy="600075"/>
            <a:chOff x="-44" y="1473"/>
            <a:chExt cx="981" cy="1105"/>
          </a:xfrm>
        </p:grpSpPr>
        <p:pic>
          <p:nvPicPr>
            <p:cNvPr id="139" name="Picture 232" descr="desktop_computer_stylized_medium">
              <a:extLst>
                <a:ext uri="{FF2B5EF4-FFF2-40B4-BE49-F238E27FC236}">
                  <a16:creationId xmlns:a16="http://schemas.microsoft.com/office/drawing/2014/main" id="{F60829E2-E9A3-4F20-9F86-A44E3E265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Freeform 233">
              <a:extLst>
                <a:ext uri="{FF2B5EF4-FFF2-40B4-BE49-F238E27FC236}">
                  <a16:creationId xmlns:a16="http://schemas.microsoft.com/office/drawing/2014/main" id="{069FADAA-01C6-433A-8A40-2F70B2E0F0C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41" name="TextBox 140">
            <a:extLst>
              <a:ext uri="{FF2B5EF4-FFF2-40B4-BE49-F238E27FC236}">
                <a16:creationId xmlns:a16="http://schemas.microsoft.com/office/drawing/2014/main" id="{7CEE5FC9-8CD2-4F14-BECA-CECFB660BB5D}"/>
              </a:ext>
            </a:extLst>
          </p:cNvPr>
          <p:cNvSpPr txBox="1"/>
          <p:nvPr/>
        </p:nvSpPr>
        <p:spPr>
          <a:xfrm>
            <a:off x="9620477" y="2102157"/>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mc:AlternateContent xmlns:mc="http://schemas.openxmlformats.org/markup-compatibility/2006" xmlns:p14="http://schemas.microsoft.com/office/powerpoint/2010/main">
        <mc:Choice Requires="p14">
          <p:contentPart p14:bwMode="auto" r:id="rId7">
            <p14:nvContentPartPr>
              <p14:cNvPr id="144" name="Ink 143">
                <a:extLst>
                  <a:ext uri="{FF2B5EF4-FFF2-40B4-BE49-F238E27FC236}">
                    <a16:creationId xmlns:a16="http://schemas.microsoft.com/office/drawing/2014/main" id="{00900322-5898-459D-A495-59AD1FD2C914}"/>
                  </a:ext>
                </a:extLst>
              </p14:cNvPr>
              <p14:cNvContentPartPr/>
              <p14:nvPr/>
            </p14:nvContentPartPr>
            <p14:xfrm>
              <a:off x="10793741" y="2279847"/>
              <a:ext cx="360" cy="360"/>
            </p14:xfrm>
          </p:contentPart>
        </mc:Choice>
        <mc:Fallback xmlns="">
          <p:pic>
            <p:nvPicPr>
              <p:cNvPr id="144" name="Ink 143">
                <a:extLst>
                  <a:ext uri="{FF2B5EF4-FFF2-40B4-BE49-F238E27FC236}">
                    <a16:creationId xmlns:a16="http://schemas.microsoft.com/office/drawing/2014/main" id="{00900322-5898-459D-A495-59AD1FD2C914}"/>
                  </a:ext>
                </a:extLst>
              </p:cNvPr>
              <p:cNvPicPr/>
              <p:nvPr/>
            </p:nvPicPr>
            <p:blipFill>
              <a:blip r:embed="rId4"/>
              <a:stretch>
                <a:fillRect/>
              </a:stretch>
            </p:blipFill>
            <p:spPr>
              <a:xfrm>
                <a:off x="10785101" y="22708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5" name="Ink 144">
                <a:extLst>
                  <a:ext uri="{FF2B5EF4-FFF2-40B4-BE49-F238E27FC236}">
                    <a16:creationId xmlns:a16="http://schemas.microsoft.com/office/drawing/2014/main" id="{DAFF2487-10B4-4045-A7EE-EEF64D0D0917}"/>
                  </a:ext>
                </a:extLst>
              </p14:cNvPr>
              <p14:cNvContentPartPr/>
              <p14:nvPr/>
            </p14:nvContentPartPr>
            <p14:xfrm>
              <a:off x="10843061" y="2377767"/>
              <a:ext cx="360" cy="360"/>
            </p14:xfrm>
          </p:contentPart>
        </mc:Choice>
        <mc:Fallback xmlns="">
          <p:pic>
            <p:nvPicPr>
              <p:cNvPr id="145" name="Ink 144">
                <a:extLst>
                  <a:ext uri="{FF2B5EF4-FFF2-40B4-BE49-F238E27FC236}">
                    <a16:creationId xmlns:a16="http://schemas.microsoft.com/office/drawing/2014/main" id="{DAFF2487-10B4-4045-A7EE-EEF64D0D0917}"/>
                  </a:ext>
                </a:extLst>
              </p:cNvPr>
              <p:cNvPicPr/>
              <p:nvPr/>
            </p:nvPicPr>
            <p:blipFill>
              <a:blip r:embed="rId4"/>
              <a:stretch>
                <a:fillRect/>
              </a:stretch>
            </p:blipFill>
            <p:spPr>
              <a:xfrm>
                <a:off x="10834421" y="23691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6" name="Ink 145">
                <a:extLst>
                  <a:ext uri="{FF2B5EF4-FFF2-40B4-BE49-F238E27FC236}">
                    <a16:creationId xmlns:a16="http://schemas.microsoft.com/office/drawing/2014/main" id="{7363F2C6-1597-4F31-B6FE-514B0E793056}"/>
                  </a:ext>
                </a:extLst>
              </p14:cNvPr>
              <p14:cNvContentPartPr/>
              <p14:nvPr/>
            </p14:nvContentPartPr>
            <p14:xfrm>
              <a:off x="10204663" y="2873289"/>
              <a:ext cx="360" cy="360"/>
            </p14:xfrm>
          </p:contentPart>
        </mc:Choice>
        <mc:Fallback xmlns="">
          <p:pic>
            <p:nvPicPr>
              <p:cNvPr id="146" name="Ink 145">
                <a:extLst>
                  <a:ext uri="{FF2B5EF4-FFF2-40B4-BE49-F238E27FC236}">
                    <a16:creationId xmlns:a16="http://schemas.microsoft.com/office/drawing/2014/main" id="{7363F2C6-1597-4F31-B6FE-514B0E793056}"/>
                  </a:ext>
                </a:extLst>
              </p:cNvPr>
              <p:cNvPicPr/>
              <p:nvPr/>
            </p:nvPicPr>
            <p:blipFill>
              <a:blip r:embed="rId4"/>
              <a:stretch>
                <a:fillRect/>
              </a:stretch>
            </p:blipFill>
            <p:spPr>
              <a:xfrm>
                <a:off x="10196023" y="28646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7" name="Ink 146">
                <a:extLst>
                  <a:ext uri="{FF2B5EF4-FFF2-40B4-BE49-F238E27FC236}">
                    <a16:creationId xmlns:a16="http://schemas.microsoft.com/office/drawing/2014/main" id="{C0694296-C46B-4199-8982-7DDD87F75212}"/>
                  </a:ext>
                </a:extLst>
              </p14:cNvPr>
              <p14:cNvContentPartPr/>
              <p14:nvPr/>
            </p14:nvContentPartPr>
            <p14:xfrm>
              <a:off x="13046143" y="4209609"/>
              <a:ext cx="360" cy="3600"/>
            </p14:xfrm>
          </p:contentPart>
        </mc:Choice>
        <mc:Fallback xmlns="">
          <p:pic>
            <p:nvPicPr>
              <p:cNvPr id="147" name="Ink 146">
                <a:extLst>
                  <a:ext uri="{FF2B5EF4-FFF2-40B4-BE49-F238E27FC236}">
                    <a16:creationId xmlns:a16="http://schemas.microsoft.com/office/drawing/2014/main" id="{C0694296-C46B-4199-8982-7DDD87F75212}"/>
                  </a:ext>
                </a:extLst>
              </p:cNvPr>
              <p:cNvPicPr/>
              <p:nvPr/>
            </p:nvPicPr>
            <p:blipFill>
              <a:blip r:embed="rId4"/>
              <a:stretch>
                <a:fillRect/>
              </a:stretch>
            </p:blipFill>
            <p:spPr>
              <a:xfrm>
                <a:off x="13037143" y="4200609"/>
                <a:ext cx="18000" cy="21240"/>
              </a:xfrm>
              <a:prstGeom prst="rect">
                <a:avLst/>
              </a:prstGeom>
            </p:spPr>
          </p:pic>
        </mc:Fallback>
      </mc:AlternateContent>
      <p:sp>
        <p:nvSpPr>
          <p:cNvPr id="148" name="TextBox 147">
            <a:extLst>
              <a:ext uri="{FF2B5EF4-FFF2-40B4-BE49-F238E27FC236}">
                <a16:creationId xmlns:a16="http://schemas.microsoft.com/office/drawing/2014/main" id="{A9FF0987-67E2-47D1-BBF1-562CF5FC19E6}"/>
              </a:ext>
            </a:extLst>
          </p:cNvPr>
          <p:cNvSpPr txBox="1"/>
          <p:nvPr/>
        </p:nvSpPr>
        <p:spPr>
          <a:xfrm>
            <a:off x="9673985" y="3994250"/>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p:sp>
        <p:nvSpPr>
          <p:cNvPr id="149" name="TextBox 148">
            <a:extLst>
              <a:ext uri="{FF2B5EF4-FFF2-40B4-BE49-F238E27FC236}">
                <a16:creationId xmlns:a16="http://schemas.microsoft.com/office/drawing/2014/main" id="{5B0DEB53-AB1E-4C86-A264-3C033BA2BDEA}"/>
              </a:ext>
            </a:extLst>
          </p:cNvPr>
          <p:cNvSpPr txBox="1"/>
          <p:nvPr/>
        </p:nvSpPr>
        <p:spPr>
          <a:xfrm>
            <a:off x="5885176" y="3683784"/>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92-191 (100 Bytes).</a:t>
            </a:r>
          </a:p>
        </p:txBody>
      </p:sp>
      <p:sp>
        <p:nvSpPr>
          <p:cNvPr id="150" name="Text Box 105">
            <a:extLst>
              <a:ext uri="{FF2B5EF4-FFF2-40B4-BE49-F238E27FC236}">
                <a16:creationId xmlns:a16="http://schemas.microsoft.com/office/drawing/2014/main" id="{486DA48C-B7ED-44CC-B01B-5CFBB84F1A84}"/>
              </a:ext>
            </a:extLst>
          </p:cNvPr>
          <p:cNvSpPr txBox="1">
            <a:spLocks noChangeArrowheads="1"/>
          </p:cNvSpPr>
          <p:nvPr/>
        </p:nvSpPr>
        <p:spPr bwMode="auto">
          <a:xfrm>
            <a:off x="1380204" y="5732135"/>
            <a:ext cx="2492990"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346023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4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80C9DEE7-C379-481C-8370-65F09681D1CE}"/>
              </a:ext>
            </a:extLst>
          </p:cNvPr>
          <p:cNvGrpSpPr/>
          <p:nvPr/>
        </p:nvGrpSpPr>
        <p:grpSpPr>
          <a:xfrm>
            <a:off x="3700089" y="2504695"/>
            <a:ext cx="2400017" cy="571500"/>
            <a:chOff x="2019511" y="2342822"/>
            <a:chExt cx="2400017" cy="571500"/>
          </a:xfrm>
        </p:grpSpPr>
        <p:sp>
          <p:nvSpPr>
            <p:cNvPr id="86" name="Line 100">
              <a:extLst>
                <a:ext uri="{FF2B5EF4-FFF2-40B4-BE49-F238E27FC236}">
                  <a16:creationId xmlns:a16="http://schemas.microsoft.com/office/drawing/2014/main" id="{BA4C8202-B3ED-4283-A30F-6CB2CC10E45D}"/>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Rectangle 112">
              <a:extLst>
                <a:ext uri="{FF2B5EF4-FFF2-40B4-BE49-F238E27FC236}">
                  <a16:creationId xmlns:a16="http://schemas.microsoft.com/office/drawing/2014/main" id="{8E6B57F6-EE07-486C-8AE5-DF90DA7B396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113">
              <a:extLst>
                <a:ext uri="{FF2B5EF4-FFF2-40B4-BE49-F238E27FC236}">
                  <a16:creationId xmlns:a16="http://schemas.microsoft.com/office/drawing/2014/main" id="{F8EE52B7-7BDD-491A-8D97-C694B6ED7951}"/>
                </a:ext>
              </a:extLst>
            </p:cNvPr>
            <p:cNvSpPr txBox="1">
              <a:spLocks noChangeArrowheads="1"/>
            </p:cNvSpPr>
            <p:nvPr/>
          </p:nvSpPr>
          <p:spPr bwMode="auto">
            <a:xfrm>
              <a:off x="2019511" y="2476172"/>
              <a:ext cx="2400017"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Seq=192, 100 bytes of data</a:t>
              </a:r>
            </a:p>
          </p:txBody>
        </p:sp>
      </p:grpSp>
      <p:sp>
        <p:nvSpPr>
          <p:cNvPr id="3" name="Title 2">
            <a:extLst>
              <a:ext uri="{FF2B5EF4-FFF2-40B4-BE49-F238E27FC236}">
                <a16:creationId xmlns:a16="http://schemas.microsoft.com/office/drawing/2014/main" id="{92C7A23B-FAC2-4112-9436-B17F2A8C29E5}"/>
              </a:ext>
            </a:extLst>
          </p:cNvPr>
          <p:cNvSpPr>
            <a:spLocks noGrp="1"/>
          </p:cNvSpPr>
          <p:nvPr>
            <p:ph type="title"/>
          </p:nvPr>
        </p:nvSpPr>
        <p:spPr/>
        <p:txBody>
          <a:bodyPr/>
          <a:lstStyle/>
          <a:p>
            <a:r>
              <a:rPr lang="en-US" dirty="0"/>
              <a:t>Quiz</a:t>
            </a:r>
          </a:p>
        </p:txBody>
      </p:sp>
      <p:sp>
        <p:nvSpPr>
          <p:cNvPr id="4" name="Slide Number Placeholder 3">
            <a:extLst>
              <a:ext uri="{FF2B5EF4-FFF2-40B4-BE49-F238E27FC236}">
                <a16:creationId xmlns:a16="http://schemas.microsoft.com/office/drawing/2014/main" id="{AB3E4E45-660E-4E3C-B78C-A0896E48E48D}"/>
              </a:ext>
            </a:extLst>
          </p:cNvPr>
          <p:cNvSpPr>
            <a:spLocks noGrp="1"/>
          </p:cNvSpPr>
          <p:nvPr>
            <p:ph type="sldNum" sz="quarter" idx="4"/>
          </p:nvPr>
        </p:nvSpPr>
        <p:spPr/>
        <p:txBody>
          <a:bodyPr/>
          <a:lstStyle/>
          <a:p>
            <a:r>
              <a:rPr lang="en-US"/>
              <a:t>Network Layer: 4-</a:t>
            </a:r>
            <a:fld id="{C4204591-24BD-A542-B9D5-F8D8A88D2FEE}" type="slidenum">
              <a:rPr lang="en-US" smtClean="0"/>
              <a:pPr/>
              <a:t>26</a:t>
            </a:fld>
            <a:endParaRPr lang="en-US" dirty="0"/>
          </a:p>
        </p:txBody>
      </p:sp>
      <p:sp>
        <p:nvSpPr>
          <p:cNvPr id="105" name="Text Box 105">
            <a:extLst>
              <a:ext uri="{FF2B5EF4-FFF2-40B4-BE49-F238E27FC236}">
                <a16:creationId xmlns:a16="http://schemas.microsoft.com/office/drawing/2014/main" id="{9A8AEA08-F2F8-4735-A98B-64A01D8C0E8B}"/>
              </a:ext>
            </a:extLst>
          </p:cNvPr>
          <p:cNvSpPr txBox="1">
            <a:spLocks noChangeArrowheads="1"/>
          </p:cNvSpPr>
          <p:nvPr/>
        </p:nvSpPr>
        <p:spPr bwMode="auto">
          <a:xfrm>
            <a:off x="3529294" y="5638900"/>
            <a:ext cx="2712602"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6" name="Text Box 107">
            <a:extLst>
              <a:ext uri="{FF2B5EF4-FFF2-40B4-BE49-F238E27FC236}">
                <a16:creationId xmlns:a16="http://schemas.microsoft.com/office/drawing/2014/main" id="{EEAEAD1A-20AB-481F-8011-A70B523F6A0C}"/>
              </a:ext>
            </a:extLst>
          </p:cNvPr>
          <p:cNvSpPr txBox="1">
            <a:spLocks noChangeArrowheads="1"/>
          </p:cNvSpPr>
          <p:nvPr/>
        </p:nvSpPr>
        <p:spPr bwMode="auto">
          <a:xfrm>
            <a:off x="5657911" y="949425"/>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07" name="Text Box 111">
            <a:extLst>
              <a:ext uri="{FF2B5EF4-FFF2-40B4-BE49-F238E27FC236}">
                <a16:creationId xmlns:a16="http://schemas.microsoft.com/office/drawing/2014/main" id="{6C0F22AF-35A6-4FA2-B78B-28976ECA2BDC}"/>
              </a:ext>
            </a:extLst>
          </p:cNvPr>
          <p:cNvSpPr txBox="1">
            <a:spLocks noChangeArrowheads="1"/>
          </p:cNvSpPr>
          <p:nvPr/>
        </p:nvSpPr>
        <p:spPr bwMode="auto">
          <a:xfrm>
            <a:off x="3324286" y="966888"/>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08" name="Group 107">
            <a:extLst>
              <a:ext uri="{FF2B5EF4-FFF2-40B4-BE49-F238E27FC236}">
                <a16:creationId xmlns:a16="http://schemas.microsoft.com/office/drawing/2014/main" id="{B7AD8A10-35A7-44AE-AC58-03BCCA902D2A}"/>
              </a:ext>
            </a:extLst>
          </p:cNvPr>
          <p:cNvGrpSpPr/>
          <p:nvPr/>
        </p:nvGrpSpPr>
        <p:grpSpPr>
          <a:xfrm>
            <a:off x="3719574" y="2108300"/>
            <a:ext cx="2346325" cy="571500"/>
            <a:chOff x="2032069" y="2342822"/>
            <a:chExt cx="2346325" cy="571500"/>
          </a:xfrm>
        </p:grpSpPr>
        <p:sp>
          <p:nvSpPr>
            <p:cNvPr id="109" name="Line 100">
              <a:extLst>
                <a:ext uri="{FF2B5EF4-FFF2-40B4-BE49-F238E27FC236}">
                  <a16:creationId xmlns:a16="http://schemas.microsoft.com/office/drawing/2014/main" id="{D2CA7704-F8DD-417D-BEF9-B59DDE5B032A}"/>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0" name="Rectangle 112">
              <a:extLst>
                <a:ext uri="{FF2B5EF4-FFF2-40B4-BE49-F238E27FC236}">
                  <a16:creationId xmlns:a16="http://schemas.microsoft.com/office/drawing/2014/main" id="{DB302467-8C1F-4948-B22B-B686BD7B7056}"/>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1" name="Text Box 113">
              <a:extLst>
                <a:ext uri="{FF2B5EF4-FFF2-40B4-BE49-F238E27FC236}">
                  <a16:creationId xmlns:a16="http://schemas.microsoft.com/office/drawing/2014/main" id="{7857F800-F4F8-43FD-81C0-F9CBF15FD2AA}"/>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12" name="Line 118">
            <a:extLst>
              <a:ext uri="{FF2B5EF4-FFF2-40B4-BE49-F238E27FC236}">
                <a16:creationId xmlns:a16="http://schemas.microsoft.com/office/drawing/2014/main" id="{CBAC3AF5-BF8F-4677-B4AD-A8600FCFE527}"/>
              </a:ext>
            </a:extLst>
          </p:cNvPr>
          <p:cNvSpPr>
            <a:spLocks noChangeShapeType="1"/>
          </p:cNvSpPr>
          <p:nvPr/>
        </p:nvSpPr>
        <p:spPr bwMode="auto">
          <a:xfrm>
            <a:off x="3698936" y="1867000"/>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3" name="Line 119">
            <a:extLst>
              <a:ext uri="{FF2B5EF4-FFF2-40B4-BE49-F238E27FC236}">
                <a16:creationId xmlns:a16="http://schemas.microsoft.com/office/drawing/2014/main" id="{BE972481-2875-4E4A-BE0A-05D24AC3CF05}"/>
              </a:ext>
            </a:extLst>
          </p:cNvPr>
          <p:cNvSpPr>
            <a:spLocks noChangeShapeType="1"/>
          </p:cNvSpPr>
          <p:nvPr/>
        </p:nvSpPr>
        <p:spPr bwMode="auto">
          <a:xfrm>
            <a:off x="6126224" y="1862238"/>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14" name="Group 113">
            <a:extLst>
              <a:ext uri="{FF2B5EF4-FFF2-40B4-BE49-F238E27FC236}">
                <a16:creationId xmlns:a16="http://schemas.microsoft.com/office/drawing/2014/main" id="{52F77C9B-0137-4DDD-9A4D-D8E6F73CDBEE}"/>
              </a:ext>
            </a:extLst>
          </p:cNvPr>
          <p:cNvGrpSpPr/>
          <p:nvPr/>
        </p:nvGrpSpPr>
        <p:grpSpPr>
          <a:xfrm>
            <a:off x="3695907" y="3870427"/>
            <a:ext cx="2400017" cy="512763"/>
            <a:chOff x="2008402" y="4104947"/>
            <a:chExt cx="2400017" cy="512763"/>
          </a:xfrm>
        </p:grpSpPr>
        <p:sp>
          <p:nvSpPr>
            <p:cNvPr id="115" name="Line 99">
              <a:extLst>
                <a:ext uri="{FF2B5EF4-FFF2-40B4-BE49-F238E27FC236}">
                  <a16:creationId xmlns:a16="http://schemas.microsoft.com/office/drawing/2014/main" id="{F9546FEB-E664-4097-92B1-635B5BF080EA}"/>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6" name="Rectangle 122">
              <a:extLst>
                <a:ext uri="{FF2B5EF4-FFF2-40B4-BE49-F238E27FC236}">
                  <a16:creationId xmlns:a16="http://schemas.microsoft.com/office/drawing/2014/main" id="{7A35233F-A894-4C96-9AFE-259E8CE3E8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7" name="Text Box 123">
              <a:extLst>
                <a:ext uri="{FF2B5EF4-FFF2-40B4-BE49-F238E27FC236}">
                  <a16:creationId xmlns:a16="http://schemas.microsoft.com/office/drawing/2014/main" id="{84FBEC62-5F37-4441-9C09-7D334F97F2F9}"/>
                </a:ext>
              </a:extLst>
            </p:cNvPr>
            <p:cNvSpPr txBox="1">
              <a:spLocks noChangeArrowheads="1"/>
            </p:cNvSpPr>
            <p:nvPr/>
          </p:nvSpPr>
          <p:spPr bwMode="auto">
            <a:xfrm>
              <a:off x="2008402" y="4185910"/>
              <a:ext cx="2400017"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Seq=292, 100 bytes of data</a:t>
              </a:r>
            </a:p>
          </p:txBody>
        </p:sp>
      </p:grpSp>
      <p:grpSp>
        <p:nvGrpSpPr>
          <p:cNvPr id="118" name="Group 117">
            <a:extLst>
              <a:ext uri="{FF2B5EF4-FFF2-40B4-BE49-F238E27FC236}">
                <a16:creationId xmlns:a16="http://schemas.microsoft.com/office/drawing/2014/main" id="{BEAB707F-1860-4372-A1E8-77081AC8BD6A}"/>
              </a:ext>
            </a:extLst>
          </p:cNvPr>
          <p:cNvGrpSpPr/>
          <p:nvPr/>
        </p:nvGrpSpPr>
        <p:grpSpPr>
          <a:xfrm>
            <a:off x="4545074" y="2770288"/>
            <a:ext cx="1484312" cy="628650"/>
            <a:chOff x="2857569" y="3004810"/>
            <a:chExt cx="1484312" cy="628650"/>
          </a:xfrm>
        </p:grpSpPr>
        <p:sp>
          <p:nvSpPr>
            <p:cNvPr id="119" name="Line 104">
              <a:extLst>
                <a:ext uri="{FF2B5EF4-FFF2-40B4-BE49-F238E27FC236}">
                  <a16:creationId xmlns:a16="http://schemas.microsoft.com/office/drawing/2014/main" id="{4057F61E-991C-4ED3-A42B-E3B505C98FCC}"/>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Rectangle 114">
              <a:extLst>
                <a:ext uri="{FF2B5EF4-FFF2-40B4-BE49-F238E27FC236}">
                  <a16:creationId xmlns:a16="http://schemas.microsoft.com/office/drawing/2014/main" id="{56A12431-A70D-43B8-B46D-F8D1B6B977B9}"/>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Text Box 115">
              <a:extLst>
                <a:ext uri="{FF2B5EF4-FFF2-40B4-BE49-F238E27FC236}">
                  <a16:creationId xmlns:a16="http://schemas.microsoft.com/office/drawing/2014/main" id="{FCF47D61-55EB-439A-921D-D2C41F12BBA7}"/>
                </a:ext>
              </a:extLst>
            </p:cNvPr>
            <p:cNvSpPr txBox="1">
              <a:spLocks noChangeArrowheads="1"/>
            </p:cNvSpPr>
            <p:nvPr/>
          </p:nvSpPr>
          <p:spPr bwMode="auto">
            <a:xfrm>
              <a:off x="3220287" y="3046085"/>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22" name="Text Box 124">
              <a:extLst>
                <a:ext uri="{FF2B5EF4-FFF2-40B4-BE49-F238E27FC236}">
                  <a16:creationId xmlns:a16="http://schemas.microsoft.com/office/drawing/2014/main" id="{7DA65901-BB76-4EB5-9126-74AA289C4DFB}"/>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123" name="Group 122">
            <a:extLst>
              <a:ext uri="{FF2B5EF4-FFF2-40B4-BE49-F238E27FC236}">
                <a16:creationId xmlns:a16="http://schemas.microsoft.com/office/drawing/2014/main" id="{17AACEDB-FE36-4EFD-BFEC-049131E9C778}"/>
              </a:ext>
            </a:extLst>
          </p:cNvPr>
          <p:cNvGrpSpPr/>
          <p:nvPr/>
        </p:nvGrpSpPr>
        <p:grpSpPr>
          <a:xfrm>
            <a:off x="3695761" y="4468915"/>
            <a:ext cx="2338388" cy="782637"/>
            <a:chOff x="2008256" y="4703435"/>
            <a:chExt cx="2338388" cy="782637"/>
          </a:xfrm>
        </p:grpSpPr>
        <p:sp>
          <p:nvSpPr>
            <p:cNvPr id="124" name="Line 127">
              <a:extLst>
                <a:ext uri="{FF2B5EF4-FFF2-40B4-BE49-F238E27FC236}">
                  <a16:creationId xmlns:a16="http://schemas.microsoft.com/office/drawing/2014/main" id="{016EA943-0EA6-4E7B-8138-D1A26C7F1913}"/>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Rectangle 128">
              <a:extLst>
                <a:ext uri="{FF2B5EF4-FFF2-40B4-BE49-F238E27FC236}">
                  <a16:creationId xmlns:a16="http://schemas.microsoft.com/office/drawing/2014/main" id="{70A43692-46DD-4FC9-81E8-D7EA15412008}"/>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129">
              <a:extLst>
                <a:ext uri="{FF2B5EF4-FFF2-40B4-BE49-F238E27FC236}">
                  <a16:creationId xmlns:a16="http://schemas.microsoft.com/office/drawing/2014/main" id="{339FC012-24F4-4656-8AB6-A6EF19ED15D4}"/>
                </a:ext>
              </a:extLst>
            </p:cNvPr>
            <p:cNvSpPr txBox="1">
              <a:spLocks noChangeArrowheads="1"/>
            </p:cNvSpPr>
            <p:nvPr/>
          </p:nvSpPr>
          <p:spPr bwMode="auto">
            <a:xfrm>
              <a:off x="2758328" y="4916160"/>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ACK=392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27" name="Group 126">
            <a:extLst>
              <a:ext uri="{FF2B5EF4-FFF2-40B4-BE49-F238E27FC236}">
                <a16:creationId xmlns:a16="http://schemas.microsoft.com/office/drawing/2014/main" id="{27A944CF-9141-4099-9B89-4794663323B3}"/>
              </a:ext>
            </a:extLst>
          </p:cNvPr>
          <p:cNvGrpSpPr/>
          <p:nvPr/>
        </p:nvGrpSpPr>
        <p:grpSpPr>
          <a:xfrm>
            <a:off x="3325874" y="2113063"/>
            <a:ext cx="396875" cy="1751012"/>
            <a:chOff x="1638369" y="2347585"/>
            <a:chExt cx="396875" cy="1751012"/>
          </a:xfrm>
        </p:grpSpPr>
        <p:sp>
          <p:nvSpPr>
            <p:cNvPr id="128" name="Text Box 126">
              <a:extLst>
                <a:ext uri="{FF2B5EF4-FFF2-40B4-BE49-F238E27FC236}">
                  <a16:creationId xmlns:a16="http://schemas.microsoft.com/office/drawing/2014/main" id="{5CDFAB98-A273-4597-B605-652645E83B3B}"/>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29" name="Group 134">
              <a:extLst>
                <a:ext uri="{FF2B5EF4-FFF2-40B4-BE49-F238E27FC236}">
                  <a16:creationId xmlns:a16="http://schemas.microsoft.com/office/drawing/2014/main" id="{9F08FCB6-3EBC-4C17-A1C6-7CF3BBEBE8FB}"/>
                </a:ext>
              </a:extLst>
            </p:cNvPr>
            <p:cNvGrpSpPr>
              <a:grpSpLocks/>
            </p:cNvGrpSpPr>
            <p:nvPr/>
          </p:nvGrpSpPr>
          <p:grpSpPr bwMode="auto">
            <a:xfrm>
              <a:off x="1779656" y="2347585"/>
              <a:ext cx="104775" cy="508000"/>
              <a:chOff x="3099" y="1749"/>
              <a:chExt cx="66" cy="320"/>
            </a:xfrm>
          </p:grpSpPr>
          <p:sp>
            <p:nvSpPr>
              <p:cNvPr id="133" name="Line 132">
                <a:extLst>
                  <a:ext uri="{FF2B5EF4-FFF2-40B4-BE49-F238E27FC236}">
                    <a16:creationId xmlns:a16="http://schemas.microsoft.com/office/drawing/2014/main" id="{1BC50C3A-2892-49D2-9F9B-3467A7750FC0}"/>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Line 133">
                <a:extLst>
                  <a:ext uri="{FF2B5EF4-FFF2-40B4-BE49-F238E27FC236}">
                    <a16:creationId xmlns:a16="http://schemas.microsoft.com/office/drawing/2014/main" id="{AC8ADCC8-B095-4412-AFC7-1FD79AEA5BF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30" name="Group 135">
              <a:extLst>
                <a:ext uri="{FF2B5EF4-FFF2-40B4-BE49-F238E27FC236}">
                  <a16:creationId xmlns:a16="http://schemas.microsoft.com/office/drawing/2014/main" id="{A5DB5DDF-F2A6-45F4-99F9-41BEFB41C5EF}"/>
                </a:ext>
              </a:extLst>
            </p:cNvPr>
            <p:cNvGrpSpPr>
              <a:grpSpLocks/>
            </p:cNvGrpSpPr>
            <p:nvPr/>
          </p:nvGrpSpPr>
          <p:grpSpPr bwMode="auto">
            <a:xfrm rot="10800000">
              <a:off x="1774894" y="3590597"/>
              <a:ext cx="104775" cy="508000"/>
              <a:chOff x="3099" y="1749"/>
              <a:chExt cx="66" cy="320"/>
            </a:xfrm>
          </p:grpSpPr>
          <p:sp>
            <p:nvSpPr>
              <p:cNvPr id="131" name="Line 136">
                <a:extLst>
                  <a:ext uri="{FF2B5EF4-FFF2-40B4-BE49-F238E27FC236}">
                    <a16:creationId xmlns:a16="http://schemas.microsoft.com/office/drawing/2014/main" id="{3E1DF243-B7A7-4C90-BB5B-69BAED34AAFE}"/>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Line 137">
                <a:extLst>
                  <a:ext uri="{FF2B5EF4-FFF2-40B4-BE49-F238E27FC236}">
                    <a16:creationId xmlns:a16="http://schemas.microsoft.com/office/drawing/2014/main" id="{FEA2544F-0088-483C-86C5-19E8B891197F}"/>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35" name="Group 228">
            <a:extLst>
              <a:ext uri="{FF2B5EF4-FFF2-40B4-BE49-F238E27FC236}">
                <a16:creationId xmlns:a16="http://schemas.microsoft.com/office/drawing/2014/main" id="{76E5857D-2CEF-4CF3-8FAF-0988EEC67F8C}"/>
              </a:ext>
            </a:extLst>
          </p:cNvPr>
          <p:cNvGrpSpPr>
            <a:grpSpLocks/>
          </p:cNvGrpSpPr>
          <p:nvPr/>
        </p:nvGrpSpPr>
        <p:grpSpPr bwMode="auto">
          <a:xfrm>
            <a:off x="3289361" y="1239938"/>
            <a:ext cx="630238" cy="533400"/>
            <a:chOff x="-44" y="1473"/>
            <a:chExt cx="981" cy="1105"/>
          </a:xfrm>
        </p:grpSpPr>
        <p:pic>
          <p:nvPicPr>
            <p:cNvPr id="136" name="Picture 229" descr="desktop_computer_stylized_medium">
              <a:extLst>
                <a:ext uri="{FF2B5EF4-FFF2-40B4-BE49-F238E27FC236}">
                  <a16:creationId xmlns:a16="http://schemas.microsoft.com/office/drawing/2014/main" id="{30CFA673-B1A9-4C28-8E1C-4FEB798B7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230">
              <a:extLst>
                <a:ext uri="{FF2B5EF4-FFF2-40B4-BE49-F238E27FC236}">
                  <a16:creationId xmlns:a16="http://schemas.microsoft.com/office/drawing/2014/main" id="{9CEC0BB6-0040-48CE-821B-DDB8A86F310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38" name="Group 231">
            <a:extLst>
              <a:ext uri="{FF2B5EF4-FFF2-40B4-BE49-F238E27FC236}">
                <a16:creationId xmlns:a16="http://schemas.microsoft.com/office/drawing/2014/main" id="{E18577A0-11A2-46CB-A203-0A0E626A624C}"/>
              </a:ext>
            </a:extLst>
          </p:cNvPr>
          <p:cNvGrpSpPr>
            <a:grpSpLocks/>
          </p:cNvGrpSpPr>
          <p:nvPr/>
        </p:nvGrpSpPr>
        <p:grpSpPr bwMode="auto">
          <a:xfrm flipH="1">
            <a:off x="5867461" y="1224063"/>
            <a:ext cx="709613" cy="600075"/>
            <a:chOff x="-44" y="1473"/>
            <a:chExt cx="981" cy="1105"/>
          </a:xfrm>
        </p:grpSpPr>
        <p:pic>
          <p:nvPicPr>
            <p:cNvPr id="139" name="Picture 232" descr="desktop_computer_stylized_medium">
              <a:extLst>
                <a:ext uri="{FF2B5EF4-FFF2-40B4-BE49-F238E27FC236}">
                  <a16:creationId xmlns:a16="http://schemas.microsoft.com/office/drawing/2014/main" id="{F60829E2-E9A3-4F20-9F86-A44E3E265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Freeform 233">
              <a:extLst>
                <a:ext uri="{FF2B5EF4-FFF2-40B4-BE49-F238E27FC236}">
                  <a16:creationId xmlns:a16="http://schemas.microsoft.com/office/drawing/2014/main" id="{069FADAA-01C6-433A-8A40-2F70B2E0F0C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41" name="TextBox 140">
            <a:extLst>
              <a:ext uri="{FF2B5EF4-FFF2-40B4-BE49-F238E27FC236}">
                <a16:creationId xmlns:a16="http://schemas.microsoft.com/office/drawing/2014/main" id="{7CEE5FC9-8CD2-4F14-BECA-CECFB660BB5D}"/>
              </a:ext>
            </a:extLst>
          </p:cNvPr>
          <p:cNvSpPr txBox="1"/>
          <p:nvPr/>
        </p:nvSpPr>
        <p:spPr>
          <a:xfrm>
            <a:off x="6111053" y="1610937"/>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mc:AlternateContent xmlns:mc="http://schemas.openxmlformats.org/markup-compatibility/2006" xmlns:p14="http://schemas.microsoft.com/office/powerpoint/2010/main">
        <mc:Choice Requires="p14">
          <p:contentPart p14:bwMode="auto" r:id="rId3">
            <p14:nvContentPartPr>
              <p14:cNvPr id="144" name="Ink 143">
                <a:extLst>
                  <a:ext uri="{FF2B5EF4-FFF2-40B4-BE49-F238E27FC236}">
                    <a16:creationId xmlns:a16="http://schemas.microsoft.com/office/drawing/2014/main" id="{00900322-5898-459D-A495-59AD1FD2C914}"/>
                  </a:ext>
                </a:extLst>
              </p14:cNvPr>
              <p14:cNvContentPartPr/>
              <p14:nvPr/>
            </p14:nvContentPartPr>
            <p14:xfrm>
              <a:off x="7250432" y="2279847"/>
              <a:ext cx="360" cy="360"/>
            </p14:xfrm>
          </p:contentPart>
        </mc:Choice>
        <mc:Fallback xmlns="">
          <p:pic>
            <p:nvPicPr>
              <p:cNvPr id="144" name="Ink 143">
                <a:extLst>
                  <a:ext uri="{FF2B5EF4-FFF2-40B4-BE49-F238E27FC236}">
                    <a16:creationId xmlns:a16="http://schemas.microsoft.com/office/drawing/2014/main" id="{00900322-5898-459D-A495-59AD1FD2C914}"/>
                  </a:ext>
                </a:extLst>
              </p:cNvPr>
              <p:cNvPicPr/>
              <p:nvPr/>
            </p:nvPicPr>
            <p:blipFill>
              <a:blip r:embed="rId4"/>
              <a:stretch>
                <a:fillRect/>
              </a:stretch>
            </p:blipFill>
            <p:spPr>
              <a:xfrm>
                <a:off x="7241792" y="22708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5" name="Ink 144">
                <a:extLst>
                  <a:ext uri="{FF2B5EF4-FFF2-40B4-BE49-F238E27FC236}">
                    <a16:creationId xmlns:a16="http://schemas.microsoft.com/office/drawing/2014/main" id="{DAFF2487-10B4-4045-A7EE-EEF64D0D0917}"/>
                  </a:ext>
                </a:extLst>
              </p14:cNvPr>
              <p14:cNvContentPartPr/>
              <p14:nvPr/>
            </p14:nvContentPartPr>
            <p14:xfrm>
              <a:off x="7299752" y="2377767"/>
              <a:ext cx="360" cy="360"/>
            </p14:xfrm>
          </p:contentPart>
        </mc:Choice>
        <mc:Fallback xmlns="">
          <p:pic>
            <p:nvPicPr>
              <p:cNvPr id="145" name="Ink 144">
                <a:extLst>
                  <a:ext uri="{FF2B5EF4-FFF2-40B4-BE49-F238E27FC236}">
                    <a16:creationId xmlns:a16="http://schemas.microsoft.com/office/drawing/2014/main" id="{DAFF2487-10B4-4045-A7EE-EEF64D0D0917}"/>
                  </a:ext>
                </a:extLst>
              </p:cNvPr>
              <p:cNvPicPr/>
              <p:nvPr/>
            </p:nvPicPr>
            <p:blipFill>
              <a:blip r:embed="rId4"/>
              <a:stretch>
                <a:fillRect/>
              </a:stretch>
            </p:blipFill>
            <p:spPr>
              <a:xfrm>
                <a:off x="7291112" y="23691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6" name="Ink 145">
                <a:extLst>
                  <a:ext uri="{FF2B5EF4-FFF2-40B4-BE49-F238E27FC236}">
                    <a16:creationId xmlns:a16="http://schemas.microsoft.com/office/drawing/2014/main" id="{7363F2C6-1597-4F31-B6FE-514B0E793056}"/>
                  </a:ext>
                </a:extLst>
              </p14:cNvPr>
              <p14:cNvContentPartPr/>
              <p14:nvPr/>
            </p14:nvContentPartPr>
            <p14:xfrm>
              <a:off x="6661354" y="2873289"/>
              <a:ext cx="360" cy="360"/>
            </p14:xfrm>
          </p:contentPart>
        </mc:Choice>
        <mc:Fallback xmlns="">
          <p:pic>
            <p:nvPicPr>
              <p:cNvPr id="146" name="Ink 145">
                <a:extLst>
                  <a:ext uri="{FF2B5EF4-FFF2-40B4-BE49-F238E27FC236}">
                    <a16:creationId xmlns:a16="http://schemas.microsoft.com/office/drawing/2014/main" id="{7363F2C6-1597-4F31-B6FE-514B0E793056}"/>
                  </a:ext>
                </a:extLst>
              </p:cNvPr>
              <p:cNvPicPr/>
              <p:nvPr/>
            </p:nvPicPr>
            <p:blipFill>
              <a:blip r:embed="rId4"/>
              <a:stretch>
                <a:fillRect/>
              </a:stretch>
            </p:blipFill>
            <p:spPr>
              <a:xfrm>
                <a:off x="6652714" y="28646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7" name="Ink 146">
                <a:extLst>
                  <a:ext uri="{FF2B5EF4-FFF2-40B4-BE49-F238E27FC236}">
                    <a16:creationId xmlns:a16="http://schemas.microsoft.com/office/drawing/2014/main" id="{C0694296-C46B-4199-8982-7DDD87F75212}"/>
                  </a:ext>
                </a:extLst>
              </p14:cNvPr>
              <p14:cNvContentPartPr/>
              <p14:nvPr/>
            </p14:nvContentPartPr>
            <p14:xfrm>
              <a:off x="13046143" y="4209609"/>
              <a:ext cx="360" cy="3600"/>
            </p14:xfrm>
          </p:contentPart>
        </mc:Choice>
        <mc:Fallback xmlns="">
          <p:pic>
            <p:nvPicPr>
              <p:cNvPr id="147" name="Ink 146">
                <a:extLst>
                  <a:ext uri="{FF2B5EF4-FFF2-40B4-BE49-F238E27FC236}">
                    <a16:creationId xmlns:a16="http://schemas.microsoft.com/office/drawing/2014/main" id="{C0694296-C46B-4199-8982-7DDD87F75212}"/>
                  </a:ext>
                </a:extLst>
              </p:cNvPr>
              <p:cNvPicPr/>
              <p:nvPr/>
            </p:nvPicPr>
            <p:blipFill>
              <a:blip r:embed="rId4"/>
              <a:stretch>
                <a:fillRect/>
              </a:stretch>
            </p:blipFill>
            <p:spPr>
              <a:xfrm>
                <a:off x="13037143" y="4200609"/>
                <a:ext cx="18000" cy="21240"/>
              </a:xfrm>
              <a:prstGeom prst="rect">
                <a:avLst/>
              </a:prstGeom>
            </p:spPr>
          </p:pic>
        </mc:Fallback>
      </mc:AlternateContent>
      <p:grpSp>
        <p:nvGrpSpPr>
          <p:cNvPr id="89" name="Group 88">
            <a:extLst>
              <a:ext uri="{FF2B5EF4-FFF2-40B4-BE49-F238E27FC236}">
                <a16:creationId xmlns:a16="http://schemas.microsoft.com/office/drawing/2014/main" id="{569E10A8-8746-43A3-B177-C269472A7765}"/>
              </a:ext>
            </a:extLst>
          </p:cNvPr>
          <p:cNvGrpSpPr/>
          <p:nvPr/>
        </p:nvGrpSpPr>
        <p:grpSpPr>
          <a:xfrm>
            <a:off x="3675123" y="3119340"/>
            <a:ext cx="2374799" cy="733623"/>
            <a:chOff x="1967081" y="3004810"/>
            <a:chExt cx="2374799" cy="733623"/>
          </a:xfrm>
        </p:grpSpPr>
        <p:sp>
          <p:nvSpPr>
            <p:cNvPr id="90" name="Line 104">
              <a:extLst>
                <a:ext uri="{FF2B5EF4-FFF2-40B4-BE49-F238E27FC236}">
                  <a16:creationId xmlns:a16="http://schemas.microsoft.com/office/drawing/2014/main" id="{98823E9D-C320-447E-AF89-A8A153B0A8D2}"/>
                </a:ext>
              </a:extLst>
            </p:cNvPr>
            <p:cNvSpPr>
              <a:spLocks noChangeShapeType="1"/>
            </p:cNvSpPr>
            <p:nvPr/>
          </p:nvSpPr>
          <p:spPr bwMode="auto">
            <a:xfrm flipH="1">
              <a:off x="1967081" y="3004810"/>
              <a:ext cx="2374799" cy="73362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1" name="Rectangle 114">
              <a:extLst>
                <a:ext uri="{FF2B5EF4-FFF2-40B4-BE49-F238E27FC236}">
                  <a16:creationId xmlns:a16="http://schemas.microsoft.com/office/drawing/2014/main" id="{C26F2D48-E11F-4132-87AA-C08619B8A305}"/>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Text Box 115">
              <a:extLst>
                <a:ext uri="{FF2B5EF4-FFF2-40B4-BE49-F238E27FC236}">
                  <a16:creationId xmlns:a16="http://schemas.microsoft.com/office/drawing/2014/main" id="{A593CFD5-340B-48D2-B723-8AFA9BDE085A}"/>
                </a:ext>
              </a:extLst>
            </p:cNvPr>
            <p:cNvSpPr txBox="1">
              <a:spLocks noChangeArrowheads="1"/>
            </p:cNvSpPr>
            <p:nvPr/>
          </p:nvSpPr>
          <p:spPr bwMode="auto">
            <a:xfrm>
              <a:off x="3220289" y="3046085"/>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ACK=292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0941EB1F-A61A-4FC0-ABE3-6011805547CB}"/>
                  </a:ext>
                </a:extLst>
              </p14:cNvPr>
              <p14:cNvContentPartPr/>
              <p14:nvPr/>
            </p14:nvContentPartPr>
            <p14:xfrm>
              <a:off x="4816186" y="3396009"/>
              <a:ext cx="360" cy="360"/>
            </p14:xfrm>
          </p:contentPart>
        </mc:Choice>
        <mc:Fallback xmlns="">
          <p:pic>
            <p:nvPicPr>
              <p:cNvPr id="2" name="Ink 1">
                <a:extLst>
                  <a:ext uri="{FF2B5EF4-FFF2-40B4-BE49-F238E27FC236}">
                    <a16:creationId xmlns:a16="http://schemas.microsoft.com/office/drawing/2014/main" id="{0941EB1F-A61A-4FC0-ABE3-6011805547CB}"/>
                  </a:ext>
                </a:extLst>
              </p:cNvPr>
              <p:cNvPicPr/>
              <p:nvPr/>
            </p:nvPicPr>
            <p:blipFill>
              <a:blip r:embed="rId4"/>
              <a:stretch>
                <a:fillRect/>
              </a:stretch>
            </p:blipFill>
            <p:spPr>
              <a:xfrm>
                <a:off x="4807546" y="33873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A3876F9D-4F82-4536-B20D-3608C0E4B74B}"/>
                  </a:ext>
                </a:extLst>
              </p14:cNvPr>
              <p14:cNvContentPartPr/>
              <p14:nvPr/>
            </p14:nvContentPartPr>
            <p14:xfrm>
              <a:off x="5730946" y="3216369"/>
              <a:ext cx="360" cy="360"/>
            </p14:xfrm>
          </p:contentPart>
        </mc:Choice>
        <mc:Fallback xmlns="">
          <p:pic>
            <p:nvPicPr>
              <p:cNvPr id="5" name="Ink 4">
                <a:extLst>
                  <a:ext uri="{FF2B5EF4-FFF2-40B4-BE49-F238E27FC236}">
                    <a16:creationId xmlns:a16="http://schemas.microsoft.com/office/drawing/2014/main" id="{A3876F9D-4F82-4536-B20D-3608C0E4B74B}"/>
                  </a:ext>
                </a:extLst>
              </p:cNvPr>
              <p:cNvPicPr/>
              <p:nvPr/>
            </p:nvPicPr>
            <p:blipFill>
              <a:blip r:embed="rId4"/>
              <a:stretch>
                <a:fillRect/>
              </a:stretch>
            </p:blipFill>
            <p:spPr>
              <a:xfrm>
                <a:off x="5722306" y="32077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7D771EC9-EE1B-452D-8AFD-179AFA5FC1C2}"/>
                  </a:ext>
                </a:extLst>
              </p14:cNvPr>
              <p14:cNvContentPartPr/>
              <p14:nvPr/>
            </p14:nvContentPartPr>
            <p14:xfrm>
              <a:off x="4358986" y="3983529"/>
              <a:ext cx="360" cy="360"/>
            </p14:xfrm>
          </p:contentPart>
        </mc:Choice>
        <mc:Fallback xmlns="">
          <p:pic>
            <p:nvPicPr>
              <p:cNvPr id="6" name="Ink 5">
                <a:extLst>
                  <a:ext uri="{FF2B5EF4-FFF2-40B4-BE49-F238E27FC236}">
                    <a16:creationId xmlns:a16="http://schemas.microsoft.com/office/drawing/2014/main" id="{7D771EC9-EE1B-452D-8AFD-179AFA5FC1C2}"/>
                  </a:ext>
                </a:extLst>
              </p:cNvPr>
              <p:cNvPicPr/>
              <p:nvPr/>
            </p:nvPicPr>
            <p:blipFill>
              <a:blip r:embed="rId4"/>
              <a:stretch>
                <a:fillRect/>
              </a:stretch>
            </p:blipFill>
            <p:spPr>
              <a:xfrm>
                <a:off x="4350346" y="3974889"/>
                <a:ext cx="18000" cy="18000"/>
              </a:xfrm>
              <a:prstGeom prst="rect">
                <a:avLst/>
              </a:prstGeom>
            </p:spPr>
          </p:pic>
        </mc:Fallback>
      </mc:AlternateContent>
      <p:sp>
        <p:nvSpPr>
          <p:cNvPr id="97" name="TextBox 96">
            <a:extLst>
              <a:ext uri="{FF2B5EF4-FFF2-40B4-BE49-F238E27FC236}">
                <a16:creationId xmlns:a16="http://schemas.microsoft.com/office/drawing/2014/main" id="{1BE382AA-6FE4-4A8E-BD59-1BF54F0320AE}"/>
              </a:ext>
            </a:extLst>
          </p:cNvPr>
          <p:cNvSpPr txBox="1"/>
          <p:nvPr/>
        </p:nvSpPr>
        <p:spPr>
          <a:xfrm>
            <a:off x="1458952" y="2770288"/>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292. </a:t>
            </a:r>
            <a:r>
              <a:rPr lang="en-GB" dirty="0">
                <a:solidFill>
                  <a:srgbClr val="FF0000"/>
                </a:solidFill>
              </a:rPr>
              <a:t>This cumulative ACK of </a:t>
            </a:r>
            <a:r>
              <a:rPr lang="en-GB" dirty="0" err="1">
                <a:solidFill>
                  <a:srgbClr val="FF0000"/>
                </a:solidFill>
              </a:rPr>
              <a:t>Seq</a:t>
            </a:r>
            <a:r>
              <a:rPr lang="en-GB" dirty="0">
                <a:solidFill>
                  <a:srgbClr val="FF0000"/>
                </a:solidFill>
              </a:rPr>
              <a:t># 292 covers for earlier lost ACK of Seq#192</a:t>
            </a:r>
            <a:r>
              <a:rPr lang="en-GB" dirty="0"/>
              <a:t>, so </a:t>
            </a:r>
            <a:r>
              <a:rPr lang="en-GB" dirty="0" err="1"/>
              <a:t>HostA</a:t>
            </a:r>
            <a:r>
              <a:rPr lang="en-GB" dirty="0"/>
              <a:t> knows that Host</a:t>
            </a:r>
            <a:r>
              <a:rPr lang="en-US" altLang="zh-CN" dirty="0"/>
              <a:t>B has received all bytes up to Seq#291, so it can send the next 100 Bytes</a:t>
            </a:r>
            <a:endParaRPr lang="en-GB" dirty="0"/>
          </a:p>
        </p:txBody>
      </p:sp>
      <p:sp>
        <p:nvSpPr>
          <p:cNvPr id="98" name="TextBox 97">
            <a:extLst>
              <a:ext uri="{FF2B5EF4-FFF2-40B4-BE49-F238E27FC236}">
                <a16:creationId xmlns:a16="http://schemas.microsoft.com/office/drawing/2014/main" id="{334FF3CC-28CB-41A6-9E70-58EE95A76983}"/>
              </a:ext>
            </a:extLst>
          </p:cNvPr>
          <p:cNvSpPr txBox="1"/>
          <p:nvPr/>
        </p:nvSpPr>
        <p:spPr>
          <a:xfrm>
            <a:off x="6126224" y="301460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192-291 (100 Bytes), and expects the next received </a:t>
            </a:r>
            <a:r>
              <a:rPr lang="en-GB" dirty="0" err="1"/>
              <a:t>Seq</a:t>
            </a:r>
            <a:r>
              <a:rPr lang="en-GB" dirty="0"/>
              <a:t># to be 292</a:t>
            </a:r>
            <a:endParaRPr lang="en-SE" dirty="0"/>
          </a:p>
        </p:txBody>
      </p:sp>
    </p:spTree>
    <p:extLst>
      <p:ext uri="{BB962C8B-B14F-4D97-AF65-F5344CB8AC3E}">
        <p14:creationId xmlns:p14="http://schemas.microsoft.com/office/powerpoint/2010/main" val="2102909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28</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29</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3364430" y="1767623"/>
            <a:ext cx="1511352" cy="863670"/>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Packet delay: four sources</a:t>
            </a:r>
            <a:endParaRPr lang="en-US" sz="4400" dirty="0"/>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621011" y="1783635"/>
            <a:ext cx="741403"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5464378" y="2002710"/>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4211773" y="2074148"/>
            <a:ext cx="147645"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4373707" y="2074148"/>
            <a:ext cx="147645"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7042061" y="1833751"/>
            <a:ext cx="36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4502301" y="20122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5370720" y="1587878"/>
            <a:ext cx="1700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propagation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5073803" y="1831109"/>
            <a:ext cx="319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3016098" y="2729785"/>
            <a:ext cx="151182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nodal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3363541" y="2729991"/>
            <a:ext cx="8334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4187959" y="2536110"/>
            <a:ext cx="3857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4595969" y="2957464"/>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4349892" y="2536110"/>
            <a:ext cx="595346"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743075" y="3585728"/>
            <a:ext cx="6175328" cy="55403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auto" latinLnBrk="0" hangingPunct="1">
              <a:lnSpc>
                <a:spcPct val="85000"/>
              </a:lnSpc>
              <a:spcBef>
                <a:spcPct val="20000"/>
              </a:spcBef>
              <a:spcAft>
                <a:spcPts val="0"/>
              </a:spcAft>
              <a:buClr>
                <a:srgbClr val="000099"/>
              </a:buClr>
              <a:buSzPct val="75000"/>
              <a:buFont typeface="Wingdings" pitchFamily="2" charset="2"/>
              <a:buNone/>
              <a:tabLst/>
              <a:defRPr/>
            </a:pP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nodal</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proc</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queue</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trans</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prop</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619131" y="2323384"/>
            <a:ext cx="73534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3159202" y="19741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3109988" y="1910635"/>
            <a:ext cx="2111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816815" y="1467723"/>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845558" y="2420223"/>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923392" y="1467723"/>
            <a:ext cx="779505" cy="679450"/>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914200" y="2474691"/>
            <a:ext cx="779506" cy="679450"/>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833286" y="1145961"/>
            <a:ext cx="176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4038725" y="1443910"/>
            <a:ext cx="528667"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722441" y="2630267"/>
            <a:ext cx="139773" cy="185197"/>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897771" y="2599885"/>
            <a:ext cx="219680"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4880582" y="2238559"/>
            <a:ext cx="3388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7991017" y="1778258"/>
            <a:ext cx="1511352" cy="863670"/>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2" name="Rectangle 3">
            <a:extLst>
              <a:ext uri="{FF2B5EF4-FFF2-40B4-BE49-F238E27FC236}">
                <a16:creationId xmlns:a16="http://schemas.microsoft.com/office/drawing/2014/main" id="{A295C9C7-DA39-ED42-847F-83EE93D04F56}"/>
              </a:ext>
            </a:extLst>
          </p:cNvPr>
          <p:cNvSpPr>
            <a:spLocks noChangeArrowheads="1"/>
          </p:cNvSpPr>
          <p:nvPr/>
        </p:nvSpPr>
        <p:spPr bwMode="auto">
          <a:xfrm>
            <a:off x="1231746" y="4297060"/>
            <a:ext cx="4380277" cy="207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auto" latinLnBrk="0" hangingPunct="1">
              <a:lnSpc>
                <a:spcPct val="90000"/>
              </a:lnSpc>
              <a:spcBef>
                <a:spcPts val="6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transmission delay:</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L</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packet length (bits) </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R</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link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transmission rate (bps)</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1"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L/R</a:t>
            </a:r>
          </a:p>
        </p:txBody>
      </p:sp>
      <p:sp>
        <p:nvSpPr>
          <p:cNvPr id="53" name="Rectangle 4">
            <a:extLst>
              <a:ext uri="{FF2B5EF4-FFF2-40B4-BE49-F238E27FC236}">
                <a16:creationId xmlns:a16="http://schemas.microsoft.com/office/drawing/2014/main" id="{4367B5FB-6961-314F-9C99-C943E30E405F}"/>
              </a:ext>
            </a:extLst>
          </p:cNvPr>
          <p:cNvSpPr>
            <a:spLocks noChangeArrowheads="1"/>
          </p:cNvSpPr>
          <p:nvPr/>
        </p:nvSpPr>
        <p:spPr bwMode="auto">
          <a:xfrm>
            <a:off x="6527008" y="4304008"/>
            <a:ext cx="5147743" cy="219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propagation delay:</a:t>
            </a:r>
            <a:endParaRPr kumimoji="0" lang="en-US" sz="1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endParaRP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length of physical link</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propagation speed (~2x10</a:t>
            </a:r>
            <a:r>
              <a:rPr kumimoji="0" lang="en-US" sz="2400" b="0" i="0" u="none" strike="noStrike" kern="1200" cap="none" spc="0" normalizeH="0" baseline="30000" noProof="0" dirty="0">
                <a:ln>
                  <a:noFill/>
                </a:ln>
                <a:solidFill>
                  <a:srgbClr val="000000"/>
                </a:solidFill>
                <a:effectLst/>
                <a:uLnTx/>
                <a:uFillTx/>
                <a:latin typeface="Calibri" panose="020F0502020204030204"/>
                <a:ea typeface="ＭＳ Ｐゴシック" charset="0"/>
                <a:cs typeface="ＭＳ Ｐゴシック" charset="0"/>
              </a:rPr>
              <a:t>8</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m/sec)</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p>
        </p:txBody>
      </p:sp>
      <p:grpSp>
        <p:nvGrpSpPr>
          <p:cNvPr id="9" name="Group 8">
            <a:extLst>
              <a:ext uri="{FF2B5EF4-FFF2-40B4-BE49-F238E27FC236}">
                <a16:creationId xmlns:a16="http://schemas.microsoft.com/office/drawing/2014/main" id="{E7DB7FA8-F9A7-FB4D-B8FF-0FBB7086AF05}"/>
              </a:ext>
            </a:extLst>
          </p:cNvPr>
          <p:cNvGrpSpPr/>
          <p:nvPr/>
        </p:nvGrpSpPr>
        <p:grpSpPr>
          <a:xfrm>
            <a:off x="1211117" y="5494308"/>
            <a:ext cx="7076415" cy="1127327"/>
            <a:chOff x="1211117" y="5568048"/>
            <a:chExt cx="7076415" cy="1127327"/>
          </a:xfrm>
        </p:grpSpPr>
        <p:sp>
          <p:nvSpPr>
            <p:cNvPr id="55" name="Text Box 62">
              <a:extLst>
                <a:ext uri="{FF2B5EF4-FFF2-40B4-BE49-F238E27FC236}">
                  <a16:creationId xmlns:a16="http://schemas.microsoft.com/office/drawing/2014/main" id="{D2984E3F-88C6-FF46-A32F-B96D5A684CE9}"/>
                </a:ext>
              </a:extLst>
            </p:cNvPr>
            <p:cNvSpPr txBox="1">
              <a:spLocks noChangeArrowheads="1"/>
            </p:cNvSpPr>
            <p:nvPr/>
          </p:nvSpPr>
          <p:spPr bwMode="auto">
            <a:xfrm>
              <a:off x="3836662" y="5864378"/>
              <a:ext cx="21052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trans</a:t>
              </a:r>
              <a:r>
                <a:rPr kumimoji="0" lang="en-US" altLang="en-US" sz="20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and </a:t>
              </a: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prop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very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different</a:t>
              </a:r>
            </a:p>
          </p:txBody>
        </p:sp>
        <p:sp>
          <p:nvSpPr>
            <p:cNvPr id="3" name="Oval 2">
              <a:extLst>
                <a:ext uri="{FF2B5EF4-FFF2-40B4-BE49-F238E27FC236}">
                  <a16:creationId xmlns:a16="http://schemas.microsoft.com/office/drawing/2014/main" id="{59F10034-6D54-554A-832D-40D2FC72B086}"/>
                </a:ext>
              </a:extLst>
            </p:cNvPr>
            <p:cNvSpPr/>
            <p:nvPr/>
          </p:nvSpPr>
          <p:spPr>
            <a:xfrm>
              <a:off x="1211117" y="5568048"/>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10899A13-D659-FD40-BB86-F6944FFF8700}"/>
                </a:ext>
              </a:extLst>
            </p:cNvPr>
            <p:cNvSpPr/>
            <p:nvPr/>
          </p:nvSpPr>
          <p:spPr>
            <a:xfrm>
              <a:off x="6418157" y="5570209"/>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B4BA02AB-689E-8049-956E-12333C1B2FBE}"/>
                </a:ext>
              </a:extLst>
            </p:cNvPr>
            <p:cNvCxnSpPr>
              <a:stCxn id="63" idx="2"/>
            </p:cNvCxnSpPr>
            <p:nvPr/>
          </p:nvCxnSpPr>
          <p:spPr>
            <a:xfrm flipH="1">
              <a:off x="5392908" y="5820526"/>
              <a:ext cx="1025249"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590E35C-F605-954E-9F43-19D0575FECCD}"/>
                </a:ext>
              </a:extLst>
            </p:cNvPr>
            <p:cNvCxnSpPr>
              <a:cxnSpLocks/>
            </p:cNvCxnSpPr>
            <p:nvPr/>
          </p:nvCxnSpPr>
          <p:spPr>
            <a:xfrm>
              <a:off x="3097924" y="5820526"/>
              <a:ext cx="940801"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7" name="Slide Number Placeholder 5">
            <a:extLst>
              <a:ext uri="{FF2B5EF4-FFF2-40B4-BE49-F238E27FC236}">
                <a16:creationId xmlns:a16="http://schemas.microsoft.com/office/drawing/2014/main" id="{520C29B2-BF21-FD46-BEE5-C6688F240217}"/>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3</a:t>
            </a:fld>
            <a:endParaRPr lang="en-US" dirty="0"/>
          </a:p>
        </p:txBody>
      </p:sp>
      <p:sp>
        <p:nvSpPr>
          <p:cNvPr id="6" name="TextBox 5">
            <a:extLst>
              <a:ext uri="{FF2B5EF4-FFF2-40B4-BE49-F238E27FC236}">
                <a16:creationId xmlns:a16="http://schemas.microsoft.com/office/drawing/2014/main" id="{6C2564D3-E237-C1B9-0664-DE02D7F1F88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5805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30</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31</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32</a:t>
            </a:fld>
            <a:endParaRPr lang="en-US" dirty="0"/>
          </a:p>
        </p:txBody>
      </p:sp>
      <p:sp>
        <p:nvSpPr>
          <p:cNvPr id="5" name="TextBox 4">
            <a:extLst>
              <a:ext uri="{FF2B5EF4-FFF2-40B4-BE49-F238E27FC236}">
                <a16:creationId xmlns:a16="http://schemas.microsoft.com/office/drawing/2014/main" id="{458C1105-23B8-869C-AE79-87D27B4AF24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US" dirty="0"/>
              <a:t>Quiz 1 4.2-7</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3"/>
          <a:stretch>
            <a:fillRect/>
          </a:stretch>
        </p:blipFill>
        <p:spPr>
          <a:xfrm>
            <a:off x="291501" y="1827874"/>
            <a:ext cx="10906071" cy="4143644"/>
          </a:xfrm>
          <a:prstGeom prst="rect">
            <a:avLst/>
          </a:prstGeom>
        </p:spPr>
      </p:pic>
      <p:sp>
        <p:nvSpPr>
          <p:cNvPr id="38" name="TextBox 37">
            <a:extLst>
              <a:ext uri="{FF2B5EF4-FFF2-40B4-BE49-F238E27FC236}">
                <a16:creationId xmlns:a16="http://schemas.microsoft.com/office/drawing/2014/main" id="{66EF9624-4C48-CD3E-8677-A402CB982EAE}"/>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4158000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34</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35</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35</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36</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365760"/>
            <a:ext cx="5282673" cy="6364649"/>
          </a:xfrm>
          <a:prstGeom prst="rect">
            <a:avLst/>
          </a:prstGeom>
        </p:spPr>
        <p:txBody>
          <a:bodyPr vert="horz" lIns="91440" tIns="45720" rIns="91440" bIns="45720" rtlCol="0">
            <a:normAutofit fontScale="6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sz="2800" dirty="0"/>
              <a:t>Time 0: </a:t>
            </a:r>
            <a:r>
              <a:rPr lang="en-US" altLang="zh-CN" sz="2800" dirty="0">
                <a:solidFill>
                  <a:srgbClr val="FF0000"/>
                </a:solidFill>
              </a:rPr>
              <a:t>1, 2 </a:t>
            </a:r>
            <a:r>
              <a:rPr lang="en-US" altLang="zh-CN" sz="2800" dirty="0"/>
              <a:t>in queue, transmit </a:t>
            </a:r>
            <a:r>
              <a:rPr lang="en-US" altLang="zh-CN" sz="2800" dirty="0">
                <a:solidFill>
                  <a:srgbClr val="FF0000"/>
                </a:solidFill>
              </a:rPr>
              <a:t>1</a:t>
            </a:r>
          </a:p>
          <a:p>
            <a:pPr lvl="1"/>
            <a:r>
              <a:rPr lang="en-US" altLang="zh-CN" dirty="0"/>
              <a:t>1</a:t>
            </a:r>
            <a:r>
              <a:rPr lang="en-US" altLang="zh-CN" baseline="30000" dirty="0"/>
              <a:t>st</a:t>
            </a:r>
            <a:r>
              <a:rPr lang="en-US" altLang="zh-CN" dirty="0"/>
              <a:t> round of </a:t>
            </a:r>
            <a:r>
              <a:rPr lang="en-US" altLang="zh-CN" sz="2400" dirty="0"/>
              <a:t>(</a:t>
            </a:r>
            <a:r>
              <a:rPr lang="en-US" altLang="zh-CN" sz="2400" dirty="0">
                <a:solidFill>
                  <a:srgbClr val="FF0000"/>
                </a:solidFill>
              </a:rPr>
              <a:t>red</a:t>
            </a:r>
            <a:r>
              <a:rPr lang="en-US" altLang="zh-CN" sz="2400" dirty="0"/>
              <a:t>, </a:t>
            </a:r>
            <a:r>
              <a:rPr lang="en-US" altLang="zh-CN" sz="2400" dirty="0">
                <a:solidFill>
                  <a:srgbClr val="00B050"/>
                </a:solidFill>
              </a:rPr>
              <a:t>green</a:t>
            </a:r>
            <a:r>
              <a:rPr lang="en-US" altLang="zh-CN" sz="2400" dirty="0"/>
              <a:t>)</a:t>
            </a:r>
            <a:endParaRPr lang="en-US" altLang="zh-CN" dirty="0"/>
          </a:p>
          <a:p>
            <a:r>
              <a:rPr lang="en-US" altLang="zh-CN" sz="2800" dirty="0"/>
              <a:t>Time 1: </a:t>
            </a:r>
            <a:r>
              <a:rPr lang="en-US" altLang="zh-CN" sz="2800" dirty="0">
                <a:solidFill>
                  <a:srgbClr val="FF0000"/>
                </a:solidFill>
              </a:rPr>
              <a:t>2</a:t>
            </a:r>
            <a:r>
              <a:rPr lang="en-US" altLang="zh-CN" sz="2800" dirty="0"/>
              <a:t>, </a:t>
            </a:r>
            <a:r>
              <a:rPr lang="en-US" altLang="zh-CN" sz="2800" dirty="0">
                <a:solidFill>
                  <a:schemeClr val="accent6"/>
                </a:solidFill>
              </a:rPr>
              <a:t>3</a:t>
            </a:r>
            <a:r>
              <a:rPr lang="en-US" altLang="zh-CN" sz="2800" dirty="0"/>
              <a:t> in queue, transmit </a:t>
            </a:r>
            <a:r>
              <a:rPr lang="en-US" altLang="zh-CN" sz="2800" dirty="0">
                <a:solidFill>
                  <a:schemeClr val="accent6"/>
                </a:solidFill>
              </a:rPr>
              <a:t>3</a:t>
            </a:r>
            <a:endParaRPr lang="en-US" altLang="zh-CN" sz="2800" dirty="0"/>
          </a:p>
          <a:p>
            <a:pPr lvl="1"/>
            <a:r>
              <a:rPr lang="en-US" altLang="zh-CN" sz="2500" dirty="0"/>
              <a:t>1</a:t>
            </a:r>
            <a:r>
              <a:rPr lang="en-US" altLang="zh-CN" sz="2500" baseline="30000" dirty="0"/>
              <a:t>st</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2: </a:t>
            </a:r>
            <a:r>
              <a:rPr lang="en-US" altLang="zh-CN" sz="2800" dirty="0">
                <a:solidFill>
                  <a:srgbClr val="FF0000"/>
                </a:solidFill>
              </a:rPr>
              <a:t>2</a:t>
            </a:r>
            <a:r>
              <a:rPr lang="en-US" altLang="zh-CN" sz="2800" dirty="0">
                <a:solidFill>
                  <a:schemeClr val="accent6"/>
                </a:solidFill>
              </a:rPr>
              <a:t>. 4 </a:t>
            </a:r>
            <a:r>
              <a:rPr lang="en-US" altLang="zh-CN" sz="2800" dirty="0"/>
              <a:t>in queue, transmit </a:t>
            </a:r>
            <a:r>
              <a:rPr lang="en-US" altLang="zh-CN" sz="2800" dirty="0">
                <a:solidFill>
                  <a:srgbClr val="FF0000"/>
                </a:solidFill>
              </a:rPr>
              <a:t>2</a:t>
            </a:r>
            <a:endParaRPr lang="en-US" altLang="zh-CN" sz="2800" dirty="0"/>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3: </a:t>
            </a:r>
            <a:r>
              <a:rPr lang="en-US" altLang="zh-CN" sz="2800" dirty="0">
                <a:solidFill>
                  <a:srgbClr val="00B050"/>
                </a:solidFill>
              </a:rPr>
              <a:t>4</a:t>
            </a:r>
            <a:r>
              <a:rPr lang="en-US" altLang="zh-CN" sz="2800" dirty="0"/>
              <a:t>, </a:t>
            </a:r>
            <a:r>
              <a:rPr lang="en-US" altLang="zh-CN" sz="2800" dirty="0">
                <a:solidFill>
                  <a:srgbClr val="FF0000"/>
                </a:solidFill>
              </a:rPr>
              <a:t>5</a:t>
            </a:r>
            <a:r>
              <a:rPr lang="en-US" altLang="zh-CN" sz="2800" dirty="0"/>
              <a:t> in queue, transmit </a:t>
            </a:r>
            <a:r>
              <a:rPr lang="en-US" altLang="zh-CN" sz="2800" dirty="0">
                <a:solidFill>
                  <a:srgbClr val="00B050"/>
                </a:solidFill>
              </a:rPr>
              <a:t>4</a:t>
            </a:r>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4: </a:t>
            </a:r>
            <a:r>
              <a:rPr lang="en-US" altLang="zh-CN" sz="2800" dirty="0">
                <a:solidFill>
                  <a:srgbClr val="FF0000"/>
                </a:solidFill>
              </a:rPr>
              <a:t>5</a:t>
            </a:r>
            <a:r>
              <a:rPr lang="en-US" altLang="zh-CN" sz="2800" dirty="0"/>
              <a:t> in queue, transmit 5</a:t>
            </a:r>
          </a:p>
          <a:p>
            <a:pPr lvl="1"/>
            <a:r>
              <a:rPr lang="en-US" altLang="zh-CN" sz="2500" dirty="0"/>
              <a:t>3</a:t>
            </a:r>
            <a:r>
              <a:rPr lang="en-US" altLang="zh-CN" sz="2500" baseline="30000" dirty="0"/>
              <a:t>RD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 Since there is no green packet ready, this round is (</a:t>
            </a:r>
            <a:r>
              <a:rPr lang="en-US" altLang="zh-CN" sz="2500" dirty="0">
                <a:solidFill>
                  <a:srgbClr val="FF0000"/>
                </a:solidFill>
              </a:rPr>
              <a:t>red</a:t>
            </a:r>
            <a:r>
              <a:rPr lang="en-US" altLang="zh-CN" sz="2500" dirty="0"/>
              <a:t>, </a:t>
            </a:r>
            <a:r>
              <a:rPr lang="en-US" altLang="zh-CN" sz="2500" dirty="0">
                <a:solidFill>
                  <a:srgbClr val="00B050"/>
                </a:solidFill>
              </a:rPr>
              <a:t>null</a:t>
            </a:r>
            <a:r>
              <a:rPr lang="en-US" altLang="zh-CN" sz="2500" dirty="0"/>
              <a:t>)</a:t>
            </a:r>
          </a:p>
          <a:p>
            <a:r>
              <a:rPr lang="en-US" altLang="zh-CN" sz="2800" dirty="0"/>
              <a:t>Time 6: </a:t>
            </a:r>
            <a:r>
              <a:rPr lang="en-US" altLang="zh-CN" sz="2800" dirty="0">
                <a:solidFill>
                  <a:schemeClr val="accent6"/>
                </a:solidFill>
              </a:rPr>
              <a:t>6</a:t>
            </a:r>
            <a:r>
              <a:rPr lang="en-US" altLang="zh-CN" sz="2800" dirty="0"/>
              <a:t>, </a:t>
            </a:r>
            <a:r>
              <a:rPr lang="en-US" altLang="zh-CN" sz="2800" dirty="0">
                <a:solidFill>
                  <a:srgbClr val="FF0000"/>
                </a:solidFill>
              </a:rPr>
              <a:t>7</a:t>
            </a:r>
            <a:r>
              <a:rPr lang="en-US" altLang="zh-CN" sz="2800" dirty="0"/>
              <a:t> in queue, transmit </a:t>
            </a:r>
            <a:r>
              <a:rPr lang="en-US" altLang="zh-CN" sz="2800" dirty="0">
                <a:solidFill>
                  <a:srgbClr val="FF0000"/>
                </a:solidFill>
              </a:rPr>
              <a:t>7</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7: </a:t>
            </a:r>
            <a:r>
              <a:rPr lang="en-US" altLang="zh-CN" sz="2800" dirty="0">
                <a:solidFill>
                  <a:schemeClr val="accent6"/>
                </a:solidFill>
              </a:rPr>
              <a:t>6</a:t>
            </a:r>
            <a:r>
              <a:rPr lang="en-US" altLang="zh-CN" sz="2800" dirty="0"/>
              <a:t> in queue, transmit </a:t>
            </a:r>
            <a:r>
              <a:rPr lang="en-US" altLang="zh-CN" sz="2800" dirty="0">
                <a:solidFill>
                  <a:schemeClr val="accent6"/>
                </a:solidFill>
              </a:rPr>
              <a:t>6</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dirty="0"/>
              <a:t>Summary</a:t>
            </a:r>
            <a:r>
              <a:rPr lang="en-GB" altLang="zh-CN" dirty="0"/>
              <a:t>:</a:t>
            </a:r>
            <a:endParaRPr lang="en-US" altLang="zh-CN" dirty="0"/>
          </a:p>
          <a:p>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3</a:t>
            </a:r>
            <a:r>
              <a:rPr lang="en-US" altLang="zh-CN" dirty="0"/>
              <a:t>)</a:t>
            </a:r>
          </a:p>
          <a:p>
            <a:r>
              <a:rPr lang="en-US" altLang="zh-CN" dirty="0"/>
              <a:t>Times 2-3: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r>
              <a:rPr lang="en-US" altLang="zh-CN" dirty="0"/>
              <a:t>Time 4: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No green packets ready</a:t>
            </a:r>
          </a:p>
          <a:p>
            <a:r>
              <a:rPr lang="en-US" altLang="zh-CN" dirty="0"/>
              <a:t>Times 6-7: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6</a:t>
            </a:r>
            <a:r>
              <a:rPr lang="en-US" altLang="zh-CN" dirty="0"/>
              <a:t>)</a:t>
            </a:r>
            <a:endParaRPr lang="en-SE"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2"/>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1055088" y="-3752"/>
            <a:ext cx="1131949" cy="40011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000" dirty="0"/>
              <a:t>IMPORT</a:t>
            </a:r>
            <a:endParaRPr lang="en-SE" sz="2000" dirty="0"/>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39512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B7CA3E-D8EC-6A80-CD0D-30A5A295ABFC}"/>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E25146FC-5978-6370-EBC7-4AADCF83C81E}"/>
              </a:ext>
            </a:extLst>
          </p:cNvPr>
          <p:cNvSpPr>
            <a:spLocks noGrp="1"/>
          </p:cNvSpPr>
          <p:nvPr>
            <p:ph type="title"/>
          </p:nvPr>
        </p:nvSpPr>
        <p:spPr/>
        <p:txBody>
          <a:bodyPr/>
          <a:lstStyle/>
          <a:p>
            <a:r>
              <a:rPr lang="en-GB" dirty="0"/>
              <a:t>Quiz 2 4.2-3</a:t>
            </a:r>
            <a:endParaRPr lang="en-SE" dirty="0"/>
          </a:p>
        </p:txBody>
      </p:sp>
      <p:sp>
        <p:nvSpPr>
          <p:cNvPr id="4" name="Slide Number Placeholder 3">
            <a:extLst>
              <a:ext uri="{FF2B5EF4-FFF2-40B4-BE49-F238E27FC236}">
                <a16:creationId xmlns:a16="http://schemas.microsoft.com/office/drawing/2014/main" id="{5EFC9CD7-11AE-2EC0-C474-614AEFF85FDB}"/>
              </a:ext>
            </a:extLst>
          </p:cNvPr>
          <p:cNvSpPr>
            <a:spLocks noGrp="1"/>
          </p:cNvSpPr>
          <p:nvPr>
            <p:ph type="sldNum" sz="quarter" idx="4"/>
          </p:nvPr>
        </p:nvSpPr>
        <p:spPr/>
        <p:txBody>
          <a:bodyPr/>
          <a:lstStyle/>
          <a:p>
            <a:r>
              <a:rPr lang="en-US"/>
              <a:t>Network Layer: 4-</a:t>
            </a:r>
            <a:fld id="{C4204591-24BD-A542-B9D5-F8D8A88D2FEE}" type="slidenum">
              <a:rPr lang="en-US" smtClean="0"/>
              <a:pPr/>
              <a:t>37</a:t>
            </a:fld>
            <a:endParaRPr lang="en-US" dirty="0"/>
          </a:p>
        </p:txBody>
      </p:sp>
      <p:pic>
        <p:nvPicPr>
          <p:cNvPr id="1026" name="Picture 2">
            <a:extLst>
              <a:ext uri="{FF2B5EF4-FFF2-40B4-BE49-F238E27FC236}">
                <a16:creationId xmlns:a16="http://schemas.microsoft.com/office/drawing/2014/main" id="{580A4E97-2717-CCE6-B1DA-647AA112C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85" y="1625601"/>
            <a:ext cx="10753596" cy="4449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354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38</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02160" y="1991343"/>
            <a:ext cx="5474133"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6" name="TextBox 75">
            <a:extLst>
              <a:ext uri="{FF2B5EF4-FFF2-40B4-BE49-F238E27FC236}">
                <a16:creationId xmlns:a16="http://schemas.microsoft.com/office/drawing/2014/main" id="{931247A0-BAC5-F534-FC7A-411CEF96FB55}"/>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4" name="TextBox 75">
            <a:extLst>
              <a:ext uri="{FF2B5EF4-FFF2-40B4-BE49-F238E27FC236}">
                <a16:creationId xmlns:a16="http://schemas.microsoft.com/office/drawing/2014/main" id="{55BF46CC-A3DA-2FD0-0BCE-690118364C7C}"/>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5" name="TextBox 75">
            <a:extLst>
              <a:ext uri="{FF2B5EF4-FFF2-40B4-BE49-F238E27FC236}">
                <a16:creationId xmlns:a16="http://schemas.microsoft.com/office/drawing/2014/main" id="{D222A241-6618-DD39-0D10-14B11C534BB2}"/>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6" name="TextBox 75">
            <a:extLst>
              <a:ext uri="{FF2B5EF4-FFF2-40B4-BE49-F238E27FC236}">
                <a16:creationId xmlns:a16="http://schemas.microsoft.com/office/drawing/2014/main" id="{1821C9BF-3EB6-CA6A-555E-9AB6B42F982C}"/>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5C90E985-D2CC-CF4A-212C-29832981B790}"/>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8" name="TextBox 75">
            <a:extLst>
              <a:ext uri="{FF2B5EF4-FFF2-40B4-BE49-F238E27FC236}">
                <a16:creationId xmlns:a16="http://schemas.microsoft.com/office/drawing/2014/main" id="{2DEF2988-DF1B-C718-2DB9-E6C3BD89DCE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5DE2420F-2035-59A7-FA87-F13913E4FBE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91308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39</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39</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FF0000"/>
                </a:solidFill>
              </a:rPr>
              <a:t>3</a:t>
            </a:r>
            <a:r>
              <a:rPr lang="en-GB" dirty="0">
                <a:solidFill>
                  <a:schemeClr val="accent6"/>
                </a:solidFill>
              </a:rPr>
              <a:t>, 4</a:t>
            </a:r>
            <a:r>
              <a:rPr lang="en-GB" dirty="0"/>
              <a:t> in queue, transmit </a:t>
            </a:r>
            <a:r>
              <a:rPr lang="en-GB" dirty="0">
                <a:solidFill>
                  <a:srgbClr val="FF0000"/>
                </a:solidFill>
              </a:rPr>
              <a:t>3</a:t>
            </a:r>
          </a:p>
          <a:p>
            <a:r>
              <a:rPr lang="en-GB" dirty="0"/>
              <a:t>Time 2: </a:t>
            </a:r>
            <a:r>
              <a:rPr lang="en-GB" dirty="0">
                <a:solidFill>
                  <a:srgbClr val="00B050"/>
                </a:solidFill>
              </a:rPr>
              <a:t>2</a:t>
            </a:r>
            <a:r>
              <a:rPr lang="en-GB" dirty="0"/>
              <a:t>, </a:t>
            </a:r>
            <a:r>
              <a:rPr lang="en-GB" dirty="0">
                <a:solidFill>
                  <a:srgbClr val="00B050"/>
                </a:solidFill>
              </a:rPr>
              <a:t>4</a:t>
            </a:r>
            <a:r>
              <a:rPr lang="en-GB" dirty="0"/>
              <a:t> in queue, transmit </a:t>
            </a:r>
            <a:r>
              <a:rPr lang="en-GB" dirty="0">
                <a:solidFill>
                  <a:srgbClr val="00B050"/>
                </a:solidFill>
              </a:rPr>
              <a:t>2</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 </a:t>
            </a:r>
            <a:r>
              <a:rPr lang="en-GB" dirty="0">
                <a:solidFill>
                  <a:srgbClr val="FF0000"/>
                </a:solidFill>
              </a:rPr>
              <a:t>6</a:t>
            </a:r>
            <a:r>
              <a:rPr lang="en-GB" dirty="0">
                <a:solidFill>
                  <a:srgbClr val="00B050"/>
                </a:solidFill>
              </a:rPr>
              <a:t>, 7</a:t>
            </a:r>
            <a:r>
              <a:rPr lang="en-GB" dirty="0"/>
              <a:t> in queue, transmit </a:t>
            </a:r>
            <a:r>
              <a:rPr lang="en-GB" dirty="0">
                <a:solidFill>
                  <a:srgbClr val="FF0000"/>
                </a:solidFill>
              </a:rPr>
              <a:t>6</a:t>
            </a:r>
            <a:endParaRPr lang="en-GB" dirty="0">
              <a:solidFill>
                <a:srgbClr val="00B050"/>
              </a:solidFill>
            </a:endParaRPr>
          </a:p>
          <a:p>
            <a:r>
              <a:rPr lang="en-GB" dirty="0"/>
              <a:t>Time 5: </a:t>
            </a:r>
            <a:r>
              <a:rPr lang="en-GB" dirty="0">
                <a:solidFill>
                  <a:srgbClr val="00B050"/>
                </a:solidFill>
              </a:rPr>
              <a:t>4</a:t>
            </a:r>
            <a:r>
              <a:rPr lang="en-GB" dirty="0"/>
              <a:t>, </a:t>
            </a:r>
            <a:r>
              <a:rPr lang="en-GB" dirty="0">
                <a:solidFill>
                  <a:schemeClr val="accent6"/>
                </a:solidFill>
              </a:rPr>
              <a:t>7</a:t>
            </a:r>
            <a:r>
              <a:rPr lang="en-GB" dirty="0"/>
              <a:t> in queue, transmit </a:t>
            </a:r>
            <a:r>
              <a:rPr lang="en-GB" dirty="0">
                <a:solidFill>
                  <a:schemeClr val="accent6"/>
                </a:solidFill>
              </a:rPr>
              <a:t>4</a:t>
            </a:r>
          </a:p>
          <a:p>
            <a:r>
              <a:rPr lang="en-GB" dirty="0"/>
              <a:t>Time 6: </a:t>
            </a:r>
            <a:r>
              <a:rPr lang="en-GB" dirty="0">
                <a:solidFill>
                  <a:srgbClr val="00B050"/>
                </a:solidFill>
              </a:rPr>
              <a:t>7</a:t>
            </a:r>
            <a:r>
              <a:rPr lang="en-GB" dirty="0"/>
              <a:t> in queue, transmit </a:t>
            </a:r>
            <a:r>
              <a:rPr lang="en-GB" dirty="0">
                <a:solidFill>
                  <a:srgbClr val="00B050"/>
                </a:solidFill>
              </a:rPr>
              <a:t>7</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1 3</a:t>
            </a:r>
            <a:r>
              <a:rPr lang="en-GB" sz="2800" dirty="0"/>
              <a:t> 2</a:t>
            </a:r>
            <a:r>
              <a:rPr lang="en-SE" sz="2800" dirty="0"/>
              <a:t> 5 </a:t>
            </a:r>
            <a:r>
              <a:rPr lang="en-GB" sz="2800" dirty="0"/>
              <a:t>6</a:t>
            </a:r>
            <a:r>
              <a:rPr lang="en-SE" sz="2800" dirty="0"/>
              <a:t> </a:t>
            </a:r>
            <a:r>
              <a:rPr lang="en-GB" sz="2800" dirty="0"/>
              <a:t>4</a:t>
            </a:r>
            <a:r>
              <a:rPr lang="en-SE" sz="2800" dirty="0"/>
              <a:t> </a:t>
            </a:r>
            <a:r>
              <a:rPr lang="en-GB" sz="2800" dirty="0"/>
              <a:t>7</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16" name="Picture 15">
            <a:extLst>
              <a:ext uri="{FF2B5EF4-FFF2-40B4-BE49-F238E27FC236}">
                <a16:creationId xmlns:a16="http://schemas.microsoft.com/office/drawing/2014/main" id="{6E6DCE27-FD0E-A79E-10B5-01D0B3BB97F9}"/>
              </a:ext>
            </a:extLst>
          </p:cNvPr>
          <p:cNvPicPr>
            <a:picLocks noChangeAspect="1"/>
          </p:cNvPicPr>
          <p:nvPr/>
        </p:nvPicPr>
        <p:blipFill>
          <a:blip r:embed="rId2"/>
          <a:srcRect/>
          <a:stretch/>
        </p:blipFill>
        <p:spPr>
          <a:xfrm>
            <a:off x="802160" y="1991343"/>
            <a:ext cx="5474133" cy="2261938"/>
          </a:xfrm>
          <a:prstGeom prst="rect">
            <a:avLst/>
          </a:prstGeom>
        </p:spPr>
      </p:pic>
      <p:sp>
        <p:nvSpPr>
          <p:cNvPr id="17" name="TextBox 75">
            <a:extLst>
              <a:ext uri="{FF2B5EF4-FFF2-40B4-BE49-F238E27FC236}">
                <a16:creationId xmlns:a16="http://schemas.microsoft.com/office/drawing/2014/main" id="{0EA89438-42D6-89A3-F2F7-DB8531BA45F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8" name="TextBox 75">
            <a:extLst>
              <a:ext uri="{FF2B5EF4-FFF2-40B4-BE49-F238E27FC236}">
                <a16:creationId xmlns:a16="http://schemas.microsoft.com/office/drawing/2014/main" id="{FF7FEF84-E9D1-4EF7-D60D-5AA29F0CB77D}"/>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2C4CE7FB-1289-D2C8-C0DF-C982C746921E}"/>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0" name="TextBox 75">
            <a:extLst>
              <a:ext uri="{FF2B5EF4-FFF2-40B4-BE49-F238E27FC236}">
                <a16:creationId xmlns:a16="http://schemas.microsoft.com/office/drawing/2014/main" id="{44BA604E-4041-F79F-864B-5DADE185B7A0}"/>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555D9FF0-C989-1DAB-0AF2-64D1AFAC7024}"/>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F930FF72-1C86-46BF-87E0-21F82EAC4357}"/>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0" name="TextBox 75">
            <a:extLst>
              <a:ext uri="{FF2B5EF4-FFF2-40B4-BE49-F238E27FC236}">
                <a16:creationId xmlns:a16="http://schemas.microsoft.com/office/drawing/2014/main" id="{AECE5FFF-714D-8AC1-C80C-E7DE00EF3CBA}"/>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1" name="TextBox 75">
            <a:extLst>
              <a:ext uri="{FF2B5EF4-FFF2-40B4-BE49-F238E27FC236}">
                <a16:creationId xmlns:a16="http://schemas.microsoft.com/office/drawing/2014/main" id="{45F30D1E-8A88-7F33-2E8D-26C6595BC181}"/>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ED6A4DE-AF75-EABC-43A1-5D94E1FB7D01}"/>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3" name="TextBox 75">
            <a:extLst>
              <a:ext uri="{FF2B5EF4-FFF2-40B4-BE49-F238E27FC236}">
                <a16:creationId xmlns:a16="http://schemas.microsoft.com/office/drawing/2014/main" id="{F30C35EA-30B2-CC79-136A-16A04FB1BEBF}"/>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4" name="TextBox 75">
            <a:extLst>
              <a:ext uri="{FF2B5EF4-FFF2-40B4-BE49-F238E27FC236}">
                <a16:creationId xmlns:a16="http://schemas.microsoft.com/office/drawing/2014/main" id="{A37E1E2F-1325-7F6E-C04D-B7AFEB756E2B}"/>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5" name="TextBox 75">
            <a:extLst>
              <a:ext uri="{FF2B5EF4-FFF2-40B4-BE49-F238E27FC236}">
                <a16:creationId xmlns:a16="http://schemas.microsoft.com/office/drawing/2014/main" id="{9A53C803-C22B-C73B-23D6-6C9D8F1D7E69}"/>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6" name="TextBox 75">
            <a:extLst>
              <a:ext uri="{FF2B5EF4-FFF2-40B4-BE49-F238E27FC236}">
                <a16:creationId xmlns:a16="http://schemas.microsoft.com/office/drawing/2014/main" id="{BDC571F9-6EE8-FB78-B36A-558EC92FABD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8" name="TextBox 75">
            <a:extLst>
              <a:ext uri="{FF2B5EF4-FFF2-40B4-BE49-F238E27FC236}">
                <a16:creationId xmlns:a16="http://schemas.microsoft.com/office/drawing/2014/main" id="{5BC88FB8-69E8-AABF-1296-34008F3414B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8850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Line 321">
            <a:extLst>
              <a:ext uri="{FF2B5EF4-FFF2-40B4-BE49-F238E27FC236}">
                <a16:creationId xmlns:a16="http://schemas.microsoft.com/office/drawing/2014/main" id="{3126CBA0-B637-EA43-AF7F-E011318DF501}"/>
              </a:ext>
            </a:extLst>
          </p:cNvPr>
          <p:cNvSpPr>
            <a:spLocks noChangeShapeType="1"/>
          </p:cNvSpPr>
          <p:nvPr/>
        </p:nvSpPr>
        <p:spPr bwMode="auto">
          <a:xfrm>
            <a:off x="3004779" y="4480629"/>
            <a:ext cx="63166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307" name="Group 306">
            <a:extLst>
              <a:ext uri="{FF2B5EF4-FFF2-40B4-BE49-F238E27FC236}">
                <a16:creationId xmlns:a16="http://schemas.microsoft.com/office/drawing/2014/main" id="{9E117FAC-DD71-2841-B7A4-CC7377DD9672}"/>
              </a:ext>
            </a:extLst>
          </p:cNvPr>
          <p:cNvGrpSpPr/>
          <p:nvPr/>
        </p:nvGrpSpPr>
        <p:grpSpPr>
          <a:xfrm>
            <a:off x="4551470" y="4103771"/>
            <a:ext cx="1463604" cy="737240"/>
            <a:chOff x="7493876" y="2774731"/>
            <a:chExt cx="1481958" cy="894622"/>
          </a:xfrm>
        </p:grpSpPr>
        <p:sp>
          <p:nvSpPr>
            <p:cNvPr id="308" name="Freeform 307">
              <a:extLst>
                <a:ext uri="{FF2B5EF4-FFF2-40B4-BE49-F238E27FC236}">
                  <a16:creationId xmlns:a16="http://schemas.microsoft.com/office/drawing/2014/main" id="{8BB48DB0-8C5D-004F-B9CE-3206F91F8A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9" name="Oval 308">
              <a:extLst>
                <a:ext uri="{FF2B5EF4-FFF2-40B4-BE49-F238E27FC236}">
                  <a16:creationId xmlns:a16="http://schemas.microsoft.com/office/drawing/2014/main" id="{ED05AE36-8F36-F942-94A6-2BA819CD30A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10" name="Group 309">
              <a:extLst>
                <a:ext uri="{FF2B5EF4-FFF2-40B4-BE49-F238E27FC236}">
                  <a16:creationId xmlns:a16="http://schemas.microsoft.com/office/drawing/2014/main" id="{7A4729A4-A1F6-DF49-A60A-44BF1ECD7351}"/>
                </a:ext>
              </a:extLst>
            </p:cNvPr>
            <p:cNvGrpSpPr/>
            <p:nvPr/>
          </p:nvGrpSpPr>
          <p:grpSpPr>
            <a:xfrm>
              <a:off x="7713663" y="2848339"/>
              <a:ext cx="1042107" cy="425543"/>
              <a:chOff x="7786941" y="2884917"/>
              <a:chExt cx="897649" cy="353919"/>
            </a:xfrm>
          </p:grpSpPr>
          <p:sp>
            <p:nvSpPr>
              <p:cNvPr id="311" name="Freeform 310">
                <a:extLst>
                  <a:ext uri="{FF2B5EF4-FFF2-40B4-BE49-F238E27FC236}">
                    <a16:creationId xmlns:a16="http://schemas.microsoft.com/office/drawing/2014/main" id="{40897A26-02AE-B342-8B9D-CC1606C29E3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2" name="Freeform 311">
                <a:extLst>
                  <a:ext uri="{FF2B5EF4-FFF2-40B4-BE49-F238E27FC236}">
                    <a16:creationId xmlns:a16="http://schemas.microsoft.com/office/drawing/2014/main" id="{5AD51D90-0DBF-5941-A195-23707A53FCE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3" name="Freeform 312">
                <a:extLst>
                  <a:ext uri="{FF2B5EF4-FFF2-40B4-BE49-F238E27FC236}">
                    <a16:creationId xmlns:a16="http://schemas.microsoft.com/office/drawing/2014/main" id="{C2FFDCAB-1FB6-B14D-887A-093D9A7A5E7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4" name="Freeform 313">
                <a:extLst>
                  <a:ext uri="{FF2B5EF4-FFF2-40B4-BE49-F238E27FC236}">
                    <a16:creationId xmlns:a16="http://schemas.microsoft.com/office/drawing/2014/main" id="{7D1F7198-65E3-1B44-8C17-E6AF9ECF42A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sp>
        <p:nvSpPr>
          <p:cNvPr id="43" name="Rectangle 3">
            <a:extLst>
              <a:ext uri="{FF2B5EF4-FFF2-40B4-BE49-F238E27FC236}">
                <a16:creationId xmlns:a16="http://schemas.microsoft.com/office/drawing/2014/main" id="{494751C5-3228-E445-BD01-72428A7EAB59}"/>
              </a:ext>
            </a:extLst>
          </p:cNvPr>
          <p:cNvSpPr txBox="1">
            <a:spLocks noChangeArrowheads="1"/>
          </p:cNvSpPr>
          <p:nvPr/>
        </p:nvSpPr>
        <p:spPr>
          <a:xfrm>
            <a:off x="989013" y="1359295"/>
            <a:ext cx="10973804" cy="177958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throughput: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rate (bits/time unit) at which bits are being sent from sender to receiver</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instantaneous: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at given point in time</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average: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over longer period of time</a:t>
            </a:r>
          </a:p>
        </p:txBody>
      </p:sp>
      <p:sp>
        <p:nvSpPr>
          <p:cNvPr id="232" name="AutoShape 327">
            <a:extLst>
              <a:ext uri="{FF2B5EF4-FFF2-40B4-BE49-F238E27FC236}">
                <a16:creationId xmlns:a16="http://schemas.microsoft.com/office/drawing/2014/main" id="{5F173245-5658-9842-84FB-CB60E39B479B}"/>
              </a:ext>
            </a:extLst>
          </p:cNvPr>
          <p:cNvSpPr>
            <a:spLocks noChangeArrowheads="1"/>
          </p:cNvSpPr>
          <p:nvPr/>
        </p:nvSpPr>
        <p:spPr bwMode="auto">
          <a:xfrm>
            <a:off x="1980004" y="3615115"/>
            <a:ext cx="500062" cy="581025"/>
          </a:xfrm>
          <a:prstGeom prst="can">
            <a:avLst>
              <a:gd name="adj" fmla="val 23491"/>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33" name="Group 64">
            <a:extLst>
              <a:ext uri="{FF2B5EF4-FFF2-40B4-BE49-F238E27FC236}">
                <a16:creationId xmlns:a16="http://schemas.microsoft.com/office/drawing/2014/main" id="{67159F46-3967-E744-8DC9-4BF77234442F}"/>
              </a:ext>
            </a:extLst>
          </p:cNvPr>
          <p:cNvGrpSpPr>
            <a:grpSpLocks/>
          </p:cNvGrpSpPr>
          <p:nvPr/>
        </p:nvGrpSpPr>
        <p:grpSpPr bwMode="auto">
          <a:xfrm>
            <a:off x="2538054" y="4021842"/>
            <a:ext cx="352425" cy="876300"/>
            <a:chOff x="4140" y="429"/>
            <a:chExt cx="1425" cy="2396"/>
          </a:xfrm>
        </p:grpSpPr>
        <p:sp>
          <p:nvSpPr>
            <p:cNvPr id="234" name="Freeform 65">
              <a:extLst>
                <a:ext uri="{FF2B5EF4-FFF2-40B4-BE49-F238E27FC236}">
                  <a16:creationId xmlns:a16="http://schemas.microsoft.com/office/drawing/2014/main" id="{18E23374-8E41-5441-B267-3B9BBC53C6B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5" name="Rectangle 66">
              <a:extLst>
                <a:ext uri="{FF2B5EF4-FFF2-40B4-BE49-F238E27FC236}">
                  <a16:creationId xmlns:a16="http://schemas.microsoft.com/office/drawing/2014/main" id="{27E4969F-608F-ED4F-8638-18FB214A40AD}"/>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6" name="Freeform 67">
              <a:extLst>
                <a:ext uri="{FF2B5EF4-FFF2-40B4-BE49-F238E27FC236}">
                  <a16:creationId xmlns:a16="http://schemas.microsoft.com/office/drawing/2014/main" id="{846F4A49-2AF9-7341-80F3-DC7E3F14171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7" name="Freeform 68">
              <a:extLst>
                <a:ext uri="{FF2B5EF4-FFF2-40B4-BE49-F238E27FC236}">
                  <a16:creationId xmlns:a16="http://schemas.microsoft.com/office/drawing/2014/main" id="{EC71E4BE-7627-F340-B915-B4971024560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8" name="Rectangle 69">
              <a:extLst>
                <a:ext uri="{FF2B5EF4-FFF2-40B4-BE49-F238E27FC236}">
                  <a16:creationId xmlns:a16="http://schemas.microsoft.com/office/drawing/2014/main" id="{39BFB098-B374-994B-AE99-4F9D17A4D828}"/>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39" name="Group 70">
              <a:extLst>
                <a:ext uri="{FF2B5EF4-FFF2-40B4-BE49-F238E27FC236}">
                  <a16:creationId xmlns:a16="http://schemas.microsoft.com/office/drawing/2014/main" id="{71537DBF-21A3-7C4A-9E72-AADF2D0ED1A6}"/>
                </a:ext>
              </a:extLst>
            </p:cNvPr>
            <p:cNvGrpSpPr>
              <a:grpSpLocks/>
            </p:cNvGrpSpPr>
            <p:nvPr/>
          </p:nvGrpSpPr>
          <p:grpSpPr bwMode="auto">
            <a:xfrm>
              <a:off x="4749" y="668"/>
              <a:ext cx="581" cy="145"/>
              <a:chOff x="614" y="2568"/>
              <a:chExt cx="725" cy="139"/>
            </a:xfrm>
          </p:grpSpPr>
          <p:sp>
            <p:nvSpPr>
              <p:cNvPr id="264" name="AutoShape 71">
                <a:extLst>
                  <a:ext uri="{FF2B5EF4-FFF2-40B4-BE49-F238E27FC236}">
                    <a16:creationId xmlns:a16="http://schemas.microsoft.com/office/drawing/2014/main" id="{66BF3AD7-2A1F-894F-AB3E-2B0CE27C8AD7}"/>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5" name="AutoShape 72">
                <a:extLst>
                  <a:ext uri="{FF2B5EF4-FFF2-40B4-BE49-F238E27FC236}">
                    <a16:creationId xmlns:a16="http://schemas.microsoft.com/office/drawing/2014/main" id="{B978B677-CCD4-A441-ACE5-4B37776C7AB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0" name="Rectangle 73">
              <a:extLst>
                <a:ext uri="{FF2B5EF4-FFF2-40B4-BE49-F238E27FC236}">
                  <a16:creationId xmlns:a16="http://schemas.microsoft.com/office/drawing/2014/main" id="{87FAAAA1-868A-A144-AF79-9ADFFCEF3D67}"/>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1" name="Group 74">
              <a:extLst>
                <a:ext uri="{FF2B5EF4-FFF2-40B4-BE49-F238E27FC236}">
                  <a16:creationId xmlns:a16="http://schemas.microsoft.com/office/drawing/2014/main" id="{CDE6DCC7-0A8B-2541-8C76-B2190F25D240}"/>
                </a:ext>
              </a:extLst>
            </p:cNvPr>
            <p:cNvGrpSpPr>
              <a:grpSpLocks/>
            </p:cNvGrpSpPr>
            <p:nvPr/>
          </p:nvGrpSpPr>
          <p:grpSpPr bwMode="auto">
            <a:xfrm>
              <a:off x="4747" y="994"/>
              <a:ext cx="581" cy="134"/>
              <a:chOff x="614" y="2568"/>
              <a:chExt cx="725" cy="139"/>
            </a:xfrm>
          </p:grpSpPr>
          <p:sp>
            <p:nvSpPr>
              <p:cNvPr id="262" name="AutoShape 75">
                <a:extLst>
                  <a:ext uri="{FF2B5EF4-FFF2-40B4-BE49-F238E27FC236}">
                    <a16:creationId xmlns:a16="http://schemas.microsoft.com/office/drawing/2014/main" id="{6D9E7A58-B5A8-C440-B788-66B9572452B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3" name="AutoShape 76">
                <a:extLst>
                  <a:ext uri="{FF2B5EF4-FFF2-40B4-BE49-F238E27FC236}">
                    <a16:creationId xmlns:a16="http://schemas.microsoft.com/office/drawing/2014/main" id="{81AE3D1A-686F-644D-9B4E-3E1E85407298}"/>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2" name="Rectangle 77">
              <a:extLst>
                <a:ext uri="{FF2B5EF4-FFF2-40B4-BE49-F238E27FC236}">
                  <a16:creationId xmlns:a16="http://schemas.microsoft.com/office/drawing/2014/main" id="{C9C2D902-8035-BE42-B27B-AB7485B0C4E0}"/>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3" name="Rectangle 78">
              <a:extLst>
                <a:ext uri="{FF2B5EF4-FFF2-40B4-BE49-F238E27FC236}">
                  <a16:creationId xmlns:a16="http://schemas.microsoft.com/office/drawing/2014/main" id="{5A1C3FEB-4927-F742-8C1F-5CF5556DE78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4" name="Group 79">
              <a:extLst>
                <a:ext uri="{FF2B5EF4-FFF2-40B4-BE49-F238E27FC236}">
                  <a16:creationId xmlns:a16="http://schemas.microsoft.com/office/drawing/2014/main" id="{D2A72B02-ADAB-FE44-9468-3B43E6DB3E47}"/>
                </a:ext>
              </a:extLst>
            </p:cNvPr>
            <p:cNvGrpSpPr>
              <a:grpSpLocks/>
            </p:cNvGrpSpPr>
            <p:nvPr/>
          </p:nvGrpSpPr>
          <p:grpSpPr bwMode="auto">
            <a:xfrm>
              <a:off x="4735" y="1627"/>
              <a:ext cx="582" cy="151"/>
              <a:chOff x="614" y="2568"/>
              <a:chExt cx="725" cy="139"/>
            </a:xfrm>
          </p:grpSpPr>
          <p:sp>
            <p:nvSpPr>
              <p:cNvPr id="260" name="AutoShape 80">
                <a:extLst>
                  <a:ext uri="{FF2B5EF4-FFF2-40B4-BE49-F238E27FC236}">
                    <a16:creationId xmlns:a16="http://schemas.microsoft.com/office/drawing/2014/main" id="{A1A29232-9E86-634B-8831-8B3719318AEE}"/>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1" name="AutoShape 81">
                <a:extLst>
                  <a:ext uri="{FF2B5EF4-FFF2-40B4-BE49-F238E27FC236}">
                    <a16:creationId xmlns:a16="http://schemas.microsoft.com/office/drawing/2014/main" id="{138F9F1B-5A09-C54A-8F38-4FBA6FFE45E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5" name="Freeform 82">
              <a:extLst>
                <a:ext uri="{FF2B5EF4-FFF2-40B4-BE49-F238E27FC236}">
                  <a16:creationId xmlns:a16="http://schemas.microsoft.com/office/drawing/2014/main" id="{EDD21BCA-4123-324D-B71B-475B7D03C58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6" name="Group 83">
              <a:extLst>
                <a:ext uri="{FF2B5EF4-FFF2-40B4-BE49-F238E27FC236}">
                  <a16:creationId xmlns:a16="http://schemas.microsoft.com/office/drawing/2014/main" id="{791D1F13-E15D-3C4F-AB67-56D2965D4138}"/>
                </a:ext>
              </a:extLst>
            </p:cNvPr>
            <p:cNvGrpSpPr>
              <a:grpSpLocks/>
            </p:cNvGrpSpPr>
            <p:nvPr/>
          </p:nvGrpSpPr>
          <p:grpSpPr bwMode="auto">
            <a:xfrm>
              <a:off x="4739" y="1327"/>
              <a:ext cx="582" cy="139"/>
              <a:chOff x="614" y="2568"/>
              <a:chExt cx="725" cy="139"/>
            </a:xfrm>
          </p:grpSpPr>
          <p:sp>
            <p:nvSpPr>
              <p:cNvPr id="258" name="AutoShape 84">
                <a:extLst>
                  <a:ext uri="{FF2B5EF4-FFF2-40B4-BE49-F238E27FC236}">
                    <a16:creationId xmlns:a16="http://schemas.microsoft.com/office/drawing/2014/main" id="{13423582-B530-6D49-927C-1307226E75F4}"/>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9" name="AutoShape 85">
                <a:extLst>
                  <a:ext uri="{FF2B5EF4-FFF2-40B4-BE49-F238E27FC236}">
                    <a16:creationId xmlns:a16="http://schemas.microsoft.com/office/drawing/2014/main" id="{CC15074F-1F06-4B4F-9C77-C1CA17ACAA0E}"/>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7" name="Rectangle 86">
              <a:extLst>
                <a:ext uri="{FF2B5EF4-FFF2-40B4-BE49-F238E27FC236}">
                  <a16:creationId xmlns:a16="http://schemas.microsoft.com/office/drawing/2014/main" id="{81BB7800-4ED5-D84D-B257-C94B51DF5A14}"/>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8" name="Freeform 87">
              <a:extLst>
                <a:ext uri="{FF2B5EF4-FFF2-40B4-BE49-F238E27FC236}">
                  <a16:creationId xmlns:a16="http://schemas.microsoft.com/office/drawing/2014/main" id="{AF9C8EDC-F5CE-1A46-A494-23925A5A730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9" name="Freeform 88">
              <a:extLst>
                <a:ext uri="{FF2B5EF4-FFF2-40B4-BE49-F238E27FC236}">
                  <a16:creationId xmlns:a16="http://schemas.microsoft.com/office/drawing/2014/main" id="{0663E233-F771-A246-84D6-36A0AA5C75D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0" name="Oval 89">
              <a:extLst>
                <a:ext uri="{FF2B5EF4-FFF2-40B4-BE49-F238E27FC236}">
                  <a16:creationId xmlns:a16="http://schemas.microsoft.com/office/drawing/2014/main" id="{3F5ABDC5-D954-4D4D-A3B4-7A133CD7155B}"/>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1" name="Freeform 90">
              <a:extLst>
                <a:ext uri="{FF2B5EF4-FFF2-40B4-BE49-F238E27FC236}">
                  <a16:creationId xmlns:a16="http://schemas.microsoft.com/office/drawing/2014/main" id="{B976B037-AAAD-864E-94BA-6AFFD4E9648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2" name="AutoShape 91">
              <a:extLst>
                <a:ext uri="{FF2B5EF4-FFF2-40B4-BE49-F238E27FC236}">
                  <a16:creationId xmlns:a16="http://schemas.microsoft.com/office/drawing/2014/main" id="{F4F4A156-282A-314C-8FCF-EB151E922FCC}"/>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3" name="AutoShape 92">
              <a:extLst>
                <a:ext uri="{FF2B5EF4-FFF2-40B4-BE49-F238E27FC236}">
                  <a16:creationId xmlns:a16="http://schemas.microsoft.com/office/drawing/2014/main" id="{80AE788A-CE80-7741-B4E5-F6C880916718}"/>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4" name="Oval 93">
              <a:extLst>
                <a:ext uri="{FF2B5EF4-FFF2-40B4-BE49-F238E27FC236}">
                  <a16:creationId xmlns:a16="http://schemas.microsoft.com/office/drawing/2014/main" id="{BB81643B-3A3A-0C41-86BE-809F30A178CC}"/>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5" name="Oval 94">
              <a:extLst>
                <a:ext uri="{FF2B5EF4-FFF2-40B4-BE49-F238E27FC236}">
                  <a16:creationId xmlns:a16="http://schemas.microsoft.com/office/drawing/2014/main" id="{0A2F6572-0039-324D-A51E-D01D404A5555}"/>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a:endParaRPr>
            </a:p>
          </p:txBody>
        </p:sp>
        <p:sp>
          <p:nvSpPr>
            <p:cNvPr id="256" name="Oval 95">
              <a:extLst>
                <a:ext uri="{FF2B5EF4-FFF2-40B4-BE49-F238E27FC236}">
                  <a16:creationId xmlns:a16="http://schemas.microsoft.com/office/drawing/2014/main" id="{43600795-A6CA-4C4B-9800-07AB28F89B1F}"/>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7" name="Rectangle 96">
              <a:extLst>
                <a:ext uri="{FF2B5EF4-FFF2-40B4-BE49-F238E27FC236}">
                  <a16:creationId xmlns:a16="http://schemas.microsoft.com/office/drawing/2014/main" id="{32CFBA4E-295B-BF40-8717-00CE15115957}"/>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grpSp>
        <p:nvGrpSpPr>
          <p:cNvPr id="266" name="Group 61">
            <a:extLst>
              <a:ext uri="{FF2B5EF4-FFF2-40B4-BE49-F238E27FC236}">
                <a16:creationId xmlns:a16="http://schemas.microsoft.com/office/drawing/2014/main" id="{2E0D8697-E30E-C84C-9F0E-29142F2D4E67}"/>
              </a:ext>
            </a:extLst>
          </p:cNvPr>
          <p:cNvGrpSpPr>
            <a:grpSpLocks/>
          </p:cNvGrpSpPr>
          <p:nvPr/>
        </p:nvGrpSpPr>
        <p:grpSpPr bwMode="auto">
          <a:xfrm flipH="1">
            <a:off x="9843242" y="4083754"/>
            <a:ext cx="1192212" cy="1171575"/>
            <a:chOff x="-44" y="1473"/>
            <a:chExt cx="981" cy="1105"/>
          </a:xfrm>
        </p:grpSpPr>
        <p:pic>
          <p:nvPicPr>
            <p:cNvPr id="267" name="Picture 62" descr="desktop_computer_stylized_medium">
              <a:extLst>
                <a:ext uri="{FF2B5EF4-FFF2-40B4-BE49-F238E27FC236}">
                  <a16:creationId xmlns:a16="http://schemas.microsoft.com/office/drawing/2014/main" id="{85154182-D3D3-494A-8DEB-F001E6EB4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 name="Freeform 63">
              <a:extLst>
                <a:ext uri="{FF2B5EF4-FFF2-40B4-BE49-F238E27FC236}">
                  <a16:creationId xmlns:a16="http://schemas.microsoft.com/office/drawing/2014/main" id="{E36B34F6-C549-9143-AA71-C07DF7E0B17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69" name="Text Box 325">
            <a:extLst>
              <a:ext uri="{FF2B5EF4-FFF2-40B4-BE49-F238E27FC236}">
                <a16:creationId xmlns:a16="http://schemas.microsoft.com/office/drawing/2014/main" id="{2685AEBC-A012-9B46-B78A-88C2A3D512DD}"/>
              </a:ext>
            </a:extLst>
          </p:cNvPr>
          <p:cNvSpPr txBox="1">
            <a:spLocks noChangeArrowheads="1"/>
          </p:cNvSpPr>
          <p:nvPr/>
        </p:nvSpPr>
        <p:spPr bwMode="auto">
          <a:xfrm>
            <a:off x="792820" y="5516537"/>
            <a:ext cx="2198742"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with</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file of F bits </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to send to client</a:t>
            </a:r>
          </a:p>
        </p:txBody>
      </p:sp>
      <p:sp>
        <p:nvSpPr>
          <p:cNvPr id="270" name="Text Box 328">
            <a:extLst>
              <a:ext uri="{FF2B5EF4-FFF2-40B4-BE49-F238E27FC236}">
                <a16:creationId xmlns:a16="http://schemas.microsoft.com/office/drawing/2014/main" id="{99E6BFD3-F62C-B043-9B11-0DBFC35AC6AD}"/>
              </a:ext>
            </a:extLst>
          </p:cNvPr>
          <p:cNvSpPr txBox="1">
            <a:spLocks noChangeArrowheads="1"/>
          </p:cNvSpPr>
          <p:nvPr/>
        </p:nvSpPr>
        <p:spPr bwMode="auto">
          <a:xfrm>
            <a:off x="3097926" y="4936011"/>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271" name="Text Box 329">
            <a:extLst>
              <a:ext uri="{FF2B5EF4-FFF2-40B4-BE49-F238E27FC236}">
                <a16:creationId xmlns:a16="http://schemas.microsoft.com/office/drawing/2014/main" id="{A5259771-F5CC-2A4E-B736-3B818B7FD93C}"/>
              </a:ext>
            </a:extLst>
          </p:cNvPr>
          <p:cNvSpPr txBox="1">
            <a:spLocks noChangeArrowheads="1"/>
          </p:cNvSpPr>
          <p:nvPr/>
        </p:nvSpPr>
        <p:spPr bwMode="auto">
          <a:xfrm>
            <a:off x="7217773" y="4939162"/>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301" name="Group 99">
            <a:extLst>
              <a:ext uri="{FF2B5EF4-FFF2-40B4-BE49-F238E27FC236}">
                <a16:creationId xmlns:a16="http://schemas.microsoft.com/office/drawing/2014/main" id="{4B6F3DA1-2A9C-2E4C-B823-1CEA5B30C4A7}"/>
              </a:ext>
            </a:extLst>
          </p:cNvPr>
          <p:cNvGrpSpPr>
            <a:grpSpLocks/>
          </p:cNvGrpSpPr>
          <p:nvPr/>
        </p:nvGrpSpPr>
        <p:grpSpPr bwMode="auto">
          <a:xfrm>
            <a:off x="644751" y="4976621"/>
            <a:ext cx="9050338" cy="1484313"/>
            <a:chOff x="-335" y="3658"/>
            <a:chExt cx="5701" cy="935"/>
          </a:xfrm>
        </p:grpSpPr>
        <p:sp>
          <p:nvSpPr>
            <p:cNvPr id="302" name="Text Box 353">
              <a:extLst>
                <a:ext uri="{FF2B5EF4-FFF2-40B4-BE49-F238E27FC236}">
                  <a16:creationId xmlns:a16="http://schemas.microsoft.com/office/drawing/2014/main" id="{07E7AB23-0BD9-F14F-9990-6EF08491E442}"/>
                </a:ext>
              </a:extLst>
            </p:cNvPr>
            <p:cNvSpPr txBox="1">
              <a:spLocks noChangeArrowheads="1"/>
            </p:cNvSpPr>
            <p:nvPr/>
          </p:nvSpPr>
          <p:spPr bwMode="auto">
            <a:xfrm>
              <a:off x="-335" y="3942"/>
              <a:ext cx="1461"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sends bits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into pipe</a:t>
              </a:r>
            </a:p>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endParaRPr>
            </a:p>
          </p:txBody>
        </p:sp>
        <p:sp>
          <p:nvSpPr>
            <p:cNvPr id="303" name="Text Box 336">
              <a:extLst>
                <a:ext uri="{FF2B5EF4-FFF2-40B4-BE49-F238E27FC236}">
                  <a16:creationId xmlns:a16="http://schemas.microsoft.com/office/drawing/2014/main" id="{22B4F102-0AE6-894B-9FDB-169832FE1D37}"/>
                </a:ext>
              </a:extLst>
            </p:cNvPr>
            <p:cNvSpPr txBox="1">
              <a:spLocks noChangeArrowheads="1"/>
            </p:cNvSpPr>
            <p:nvPr/>
          </p:nvSpPr>
          <p:spPr bwMode="auto">
            <a:xfrm>
              <a:off x="1089" y="3661"/>
              <a:ext cx="1769"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304" name="Text Box 346">
              <a:extLst>
                <a:ext uri="{FF2B5EF4-FFF2-40B4-BE49-F238E27FC236}">
                  <a16:creationId xmlns:a16="http://schemas.microsoft.com/office/drawing/2014/main" id="{99C94E9C-7B58-B945-A1E2-8510D3FF88DA}"/>
                </a:ext>
              </a:extLst>
            </p:cNvPr>
            <p:cNvSpPr txBox="1">
              <a:spLocks noChangeArrowheads="1"/>
            </p:cNvSpPr>
            <p:nvPr/>
          </p:nvSpPr>
          <p:spPr bwMode="auto">
            <a:xfrm>
              <a:off x="3506" y="3658"/>
              <a:ext cx="1860"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grpSp>
        <p:nvGrpSpPr>
          <p:cNvPr id="8" name="Group 7">
            <a:extLst>
              <a:ext uri="{FF2B5EF4-FFF2-40B4-BE49-F238E27FC236}">
                <a16:creationId xmlns:a16="http://schemas.microsoft.com/office/drawing/2014/main" id="{2A92D340-73A9-4F49-8534-B5C904B778B4}"/>
              </a:ext>
            </a:extLst>
          </p:cNvPr>
          <p:cNvGrpSpPr/>
          <p:nvPr/>
        </p:nvGrpSpPr>
        <p:grpSpPr>
          <a:xfrm>
            <a:off x="2071329" y="4013904"/>
            <a:ext cx="7826649" cy="763664"/>
            <a:chOff x="2071329" y="4013904"/>
            <a:chExt cx="7826649" cy="763664"/>
          </a:xfrm>
        </p:grpSpPr>
        <p:sp>
          <p:nvSpPr>
            <p:cNvPr id="290" name="AutoShape 350">
              <a:extLst>
                <a:ext uri="{FF2B5EF4-FFF2-40B4-BE49-F238E27FC236}">
                  <a16:creationId xmlns:a16="http://schemas.microsoft.com/office/drawing/2014/main" id="{3D33AE23-1C65-834A-A5D5-8D03E4720BAD}"/>
                </a:ext>
              </a:extLst>
            </p:cNvPr>
            <p:cNvSpPr>
              <a:spLocks noChangeArrowheads="1"/>
            </p:cNvSpPr>
            <p:nvPr/>
          </p:nvSpPr>
          <p:spPr bwMode="auto">
            <a:xfrm>
              <a:off x="9008978" y="4275842"/>
              <a:ext cx="889000" cy="485775"/>
            </a:xfrm>
            <a:prstGeom prst="rightArrow">
              <a:avLst>
                <a:gd name="adj1" fmla="val 50000"/>
                <a:gd name="adj2" fmla="val 45752"/>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91" name="Group 335">
              <a:extLst>
                <a:ext uri="{FF2B5EF4-FFF2-40B4-BE49-F238E27FC236}">
                  <a16:creationId xmlns:a16="http://schemas.microsoft.com/office/drawing/2014/main" id="{1AB0D837-8757-A24A-AA3E-5914390BD015}"/>
                </a:ext>
              </a:extLst>
            </p:cNvPr>
            <p:cNvGrpSpPr>
              <a:grpSpLocks/>
            </p:cNvGrpSpPr>
            <p:nvPr/>
          </p:nvGrpSpPr>
          <p:grpSpPr bwMode="auto">
            <a:xfrm>
              <a:off x="3016469" y="4319954"/>
              <a:ext cx="2322512" cy="392112"/>
              <a:chOff x="2249" y="3430"/>
              <a:chExt cx="1389" cy="256"/>
            </a:xfrm>
          </p:grpSpPr>
          <p:sp>
            <p:nvSpPr>
              <p:cNvPr id="292" name="Oval 333">
                <a:extLst>
                  <a:ext uri="{FF2B5EF4-FFF2-40B4-BE49-F238E27FC236}">
                    <a16:creationId xmlns:a16="http://schemas.microsoft.com/office/drawing/2014/main" id="{6E6EF4F3-E324-EE41-857E-2F00CC4C3ACC}"/>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3" name="Rectangle 332">
                <a:extLst>
                  <a:ext uri="{FF2B5EF4-FFF2-40B4-BE49-F238E27FC236}">
                    <a16:creationId xmlns:a16="http://schemas.microsoft.com/office/drawing/2014/main" id="{B2682ADB-A65B-D047-86A5-56687D6DFCC8}"/>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4" name="Oval 331">
                <a:extLst>
                  <a:ext uri="{FF2B5EF4-FFF2-40B4-BE49-F238E27FC236}">
                    <a16:creationId xmlns:a16="http://schemas.microsoft.com/office/drawing/2014/main" id="{C101BC4D-17C9-324C-82E8-C4AAA13D8A1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295" name="Rectangle 334">
                <a:extLst>
                  <a:ext uri="{FF2B5EF4-FFF2-40B4-BE49-F238E27FC236}">
                    <a16:creationId xmlns:a16="http://schemas.microsoft.com/office/drawing/2014/main" id="{4A8174FB-A99D-5C4E-ADC6-1958FC2B1BFF}"/>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grpSp>
          <p:nvGrpSpPr>
            <p:cNvPr id="296" name="Group 341">
              <a:extLst>
                <a:ext uri="{FF2B5EF4-FFF2-40B4-BE49-F238E27FC236}">
                  <a16:creationId xmlns:a16="http://schemas.microsoft.com/office/drawing/2014/main" id="{0EB2E33F-C4E3-1644-9D50-3FCE1862D72B}"/>
                </a:ext>
              </a:extLst>
            </p:cNvPr>
            <p:cNvGrpSpPr>
              <a:grpSpLocks/>
            </p:cNvGrpSpPr>
            <p:nvPr/>
          </p:nvGrpSpPr>
          <p:grpSpPr bwMode="auto">
            <a:xfrm>
              <a:off x="6475852" y="4196543"/>
              <a:ext cx="2801937" cy="581025"/>
              <a:chOff x="2249" y="3430"/>
              <a:chExt cx="1389" cy="256"/>
            </a:xfrm>
          </p:grpSpPr>
          <p:sp>
            <p:nvSpPr>
              <p:cNvPr id="297" name="Oval 342">
                <a:extLst>
                  <a:ext uri="{FF2B5EF4-FFF2-40B4-BE49-F238E27FC236}">
                    <a16:creationId xmlns:a16="http://schemas.microsoft.com/office/drawing/2014/main" id="{8B0433EF-9C73-5648-874B-82F2F6B3FE8A}"/>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8" name="Rectangle 343">
                <a:extLst>
                  <a:ext uri="{FF2B5EF4-FFF2-40B4-BE49-F238E27FC236}">
                    <a16:creationId xmlns:a16="http://schemas.microsoft.com/office/drawing/2014/main" id="{4E0FBD5F-0BE8-F549-8413-D4068F104413}"/>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9" name="Oval 344">
                <a:extLst>
                  <a:ext uri="{FF2B5EF4-FFF2-40B4-BE49-F238E27FC236}">
                    <a16:creationId xmlns:a16="http://schemas.microsoft.com/office/drawing/2014/main" id="{48CAF989-114C-CC4C-8DBF-A27BA3216107}"/>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0" name="Rectangle 345">
                <a:extLst>
                  <a:ext uri="{FF2B5EF4-FFF2-40B4-BE49-F238E27FC236}">
                    <a16:creationId xmlns:a16="http://schemas.microsoft.com/office/drawing/2014/main" id="{C659DCD3-540C-0146-BAAD-7DBA3AC0F7BE}"/>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sp>
          <p:nvSpPr>
            <p:cNvPr id="305" name="AutoShape 351">
              <a:extLst>
                <a:ext uri="{FF2B5EF4-FFF2-40B4-BE49-F238E27FC236}">
                  <a16:creationId xmlns:a16="http://schemas.microsoft.com/office/drawing/2014/main" id="{371DACA7-8356-6549-B395-6F1207E7F7B9}"/>
                </a:ext>
              </a:extLst>
            </p:cNvPr>
            <p:cNvSpPr>
              <a:spLocks noChangeArrowheads="1"/>
            </p:cNvSpPr>
            <p:nvPr/>
          </p:nvSpPr>
          <p:spPr bwMode="auto">
            <a:xfrm>
              <a:off x="5295542" y="4258379"/>
              <a:ext cx="1279525" cy="485775"/>
            </a:xfrm>
            <a:prstGeom prst="rightArrow">
              <a:avLst>
                <a:gd name="adj1" fmla="val 50000"/>
                <a:gd name="adj2" fmla="val 6585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6" name="AutoShape 349">
              <a:extLst>
                <a:ext uri="{FF2B5EF4-FFF2-40B4-BE49-F238E27FC236}">
                  <a16:creationId xmlns:a16="http://schemas.microsoft.com/office/drawing/2014/main" id="{DAF93F8F-35E4-524B-97A1-6252C154B956}"/>
                </a:ext>
              </a:extLst>
            </p:cNvPr>
            <p:cNvSpPr>
              <a:spLocks noChangeArrowheads="1"/>
            </p:cNvSpPr>
            <p:nvPr/>
          </p:nvSpPr>
          <p:spPr bwMode="auto">
            <a:xfrm flipV="1">
              <a:off x="2071329" y="4013904"/>
              <a:ext cx="974725"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cxnSp>
        <p:nvCxnSpPr>
          <p:cNvPr id="4" name="Straight Connector 3">
            <a:extLst>
              <a:ext uri="{FF2B5EF4-FFF2-40B4-BE49-F238E27FC236}">
                <a16:creationId xmlns:a16="http://schemas.microsoft.com/office/drawing/2014/main" id="{491116CC-72E2-1E41-B441-B2A46728B7B8}"/>
              </a:ext>
            </a:extLst>
          </p:cNvPr>
          <p:cNvCxnSpPr/>
          <p:nvPr/>
        </p:nvCxnSpPr>
        <p:spPr>
          <a:xfrm>
            <a:off x="2663444" y="4956164"/>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0240B1B8-8762-A749-A5D9-196239F727C6}"/>
              </a:ext>
            </a:extLst>
          </p:cNvPr>
          <p:cNvCxnSpPr/>
          <p:nvPr/>
        </p:nvCxnSpPr>
        <p:spPr>
          <a:xfrm>
            <a:off x="3671250" y="4571341"/>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FDF4627-F3A2-F640-9920-1210DF3A14EE}"/>
              </a:ext>
            </a:extLst>
          </p:cNvPr>
          <p:cNvCxnSpPr/>
          <p:nvPr/>
        </p:nvCxnSpPr>
        <p:spPr>
          <a:xfrm>
            <a:off x="7773171" y="4574886"/>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Slide Number Placeholder 5">
            <a:extLst>
              <a:ext uri="{FF2B5EF4-FFF2-40B4-BE49-F238E27FC236}">
                <a16:creationId xmlns:a16="http://schemas.microsoft.com/office/drawing/2014/main" id="{4DCC6A02-3817-1E4F-92DD-D0AA6AC8445A}"/>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4</a:t>
            </a:fld>
            <a:endParaRPr lang="en-US" dirty="0"/>
          </a:p>
        </p:txBody>
      </p:sp>
      <p:sp>
        <p:nvSpPr>
          <p:cNvPr id="3" name="TextBox 2">
            <a:extLst>
              <a:ext uri="{FF2B5EF4-FFF2-40B4-BE49-F238E27FC236}">
                <a16:creationId xmlns:a16="http://schemas.microsoft.com/office/drawing/2014/main" id="{2E397AFA-93FA-C300-5F4E-A51962F60819}"/>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0381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dissolve">
                                      <p:cBhvr>
                                        <p:cTn id="7" dur="500"/>
                                        <p:tgtEl>
                                          <p:spTgt spid="301"/>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40</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7</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6</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1 2 3 4 5 7 6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30" name="Picture 29">
            <a:extLst>
              <a:ext uri="{FF2B5EF4-FFF2-40B4-BE49-F238E27FC236}">
                <a16:creationId xmlns:a16="http://schemas.microsoft.com/office/drawing/2014/main" id="{77C3C82D-8377-97A9-6795-8A09497C6531}"/>
              </a:ext>
            </a:extLst>
          </p:cNvPr>
          <p:cNvPicPr>
            <a:picLocks noChangeAspect="1"/>
          </p:cNvPicPr>
          <p:nvPr/>
        </p:nvPicPr>
        <p:blipFill>
          <a:blip r:embed="rId2"/>
          <a:srcRect/>
          <a:stretch/>
        </p:blipFill>
        <p:spPr>
          <a:xfrm>
            <a:off x="802160" y="1991343"/>
            <a:ext cx="5474133" cy="2261938"/>
          </a:xfrm>
          <a:prstGeom prst="rect">
            <a:avLst/>
          </a:prstGeom>
        </p:spPr>
      </p:pic>
      <p:sp>
        <p:nvSpPr>
          <p:cNvPr id="31" name="TextBox 75">
            <a:extLst>
              <a:ext uri="{FF2B5EF4-FFF2-40B4-BE49-F238E27FC236}">
                <a16:creationId xmlns:a16="http://schemas.microsoft.com/office/drawing/2014/main" id="{7CF8F120-D2B0-7620-BE00-52D420A20BF2}"/>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AF67062-BFEA-1BDE-96E6-2CFFCAA7ECCB}"/>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3" name="TextBox 75">
            <a:extLst>
              <a:ext uri="{FF2B5EF4-FFF2-40B4-BE49-F238E27FC236}">
                <a16:creationId xmlns:a16="http://schemas.microsoft.com/office/drawing/2014/main" id="{CD614B78-3838-F4DA-9964-5FB69F938CF2}"/>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4" name="TextBox 75">
            <a:extLst>
              <a:ext uri="{FF2B5EF4-FFF2-40B4-BE49-F238E27FC236}">
                <a16:creationId xmlns:a16="http://schemas.microsoft.com/office/drawing/2014/main" id="{29224683-0942-1325-2272-DD8924B1B1EB}"/>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5" name="TextBox 75">
            <a:extLst>
              <a:ext uri="{FF2B5EF4-FFF2-40B4-BE49-F238E27FC236}">
                <a16:creationId xmlns:a16="http://schemas.microsoft.com/office/drawing/2014/main" id="{A3C7AAC0-72BA-4F08-7779-48642CE5E8A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6" name="TextBox 75">
            <a:extLst>
              <a:ext uri="{FF2B5EF4-FFF2-40B4-BE49-F238E27FC236}">
                <a16:creationId xmlns:a16="http://schemas.microsoft.com/office/drawing/2014/main" id="{F992235D-759D-404F-C35D-80EE7FD8310F}"/>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7" name="TextBox 75">
            <a:extLst>
              <a:ext uri="{FF2B5EF4-FFF2-40B4-BE49-F238E27FC236}">
                <a16:creationId xmlns:a16="http://schemas.microsoft.com/office/drawing/2014/main" id="{DC8EA3DF-EA6A-3954-0838-D218D82B7D65}"/>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8" name="TextBox 75">
            <a:extLst>
              <a:ext uri="{FF2B5EF4-FFF2-40B4-BE49-F238E27FC236}">
                <a16:creationId xmlns:a16="http://schemas.microsoft.com/office/drawing/2014/main" id="{B45359B6-A79A-030D-587A-70D8D83A226B}"/>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9" name="TextBox 75">
            <a:extLst>
              <a:ext uri="{FF2B5EF4-FFF2-40B4-BE49-F238E27FC236}">
                <a16:creationId xmlns:a16="http://schemas.microsoft.com/office/drawing/2014/main" id="{27D0E03C-4090-9311-295E-16186899191F}"/>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0" name="TextBox 75">
            <a:extLst>
              <a:ext uri="{FF2B5EF4-FFF2-40B4-BE49-F238E27FC236}">
                <a16:creationId xmlns:a16="http://schemas.microsoft.com/office/drawing/2014/main" id="{A7EA2EDE-8D78-116F-F134-34FDA7CEF3D7}"/>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8" name="TextBox 75">
            <a:extLst>
              <a:ext uri="{FF2B5EF4-FFF2-40B4-BE49-F238E27FC236}">
                <a16:creationId xmlns:a16="http://schemas.microsoft.com/office/drawing/2014/main" id="{F243C2CD-1AE3-626F-94A1-D9D18BA5B97F}"/>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9" name="TextBox 75">
            <a:extLst>
              <a:ext uri="{FF2B5EF4-FFF2-40B4-BE49-F238E27FC236}">
                <a16:creationId xmlns:a16="http://schemas.microsoft.com/office/drawing/2014/main" id="{3076E4F4-8C09-E00E-6ABE-E17FFE73FE85}"/>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50" name="TextBox 75">
            <a:extLst>
              <a:ext uri="{FF2B5EF4-FFF2-40B4-BE49-F238E27FC236}">
                <a16:creationId xmlns:a16="http://schemas.microsoft.com/office/drawing/2014/main" id="{7DF11699-9E33-55FC-5A66-7B24F1482285}"/>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1" name="TextBox 75">
            <a:extLst>
              <a:ext uri="{FF2B5EF4-FFF2-40B4-BE49-F238E27FC236}">
                <a16:creationId xmlns:a16="http://schemas.microsoft.com/office/drawing/2014/main" id="{CEA1F3D3-D867-25AA-6076-1AD9F6E503E1}"/>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90FC3F-F262-45FF-ABB9-EEC9EAA7207A}"/>
                  </a:ext>
                </a:extLst>
              </p14:cNvPr>
              <p14:cNvContentPartPr/>
              <p14:nvPr/>
            </p14:nvContentPartPr>
            <p14:xfrm>
              <a:off x="3162060" y="3936400"/>
              <a:ext cx="360" cy="360"/>
            </p14:xfrm>
          </p:contentPart>
        </mc:Choice>
        <mc:Fallback xmlns="">
          <p:pic>
            <p:nvPicPr>
              <p:cNvPr id="5" name="Ink 4">
                <a:extLst>
                  <a:ext uri="{FF2B5EF4-FFF2-40B4-BE49-F238E27FC236}">
                    <a16:creationId xmlns:a16="http://schemas.microsoft.com/office/drawing/2014/main" id="{C390FC3F-F262-45FF-ABB9-EEC9EAA7207A}"/>
                  </a:ext>
                </a:extLst>
              </p:cNvPr>
              <p:cNvPicPr/>
              <p:nvPr/>
            </p:nvPicPr>
            <p:blipFill>
              <a:blip r:embed="rId4"/>
              <a:stretch>
                <a:fillRect/>
              </a:stretch>
            </p:blipFill>
            <p:spPr>
              <a:xfrm>
                <a:off x="3153060" y="39277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E855ADC-B4DA-4F84-BA7D-8170F88F7AB3}"/>
                  </a:ext>
                </a:extLst>
              </p14:cNvPr>
              <p14:cNvContentPartPr/>
              <p14:nvPr/>
            </p14:nvContentPartPr>
            <p14:xfrm>
              <a:off x="3225420" y="4012720"/>
              <a:ext cx="360" cy="360"/>
            </p14:xfrm>
          </p:contentPart>
        </mc:Choice>
        <mc:Fallback xmlns="">
          <p:pic>
            <p:nvPicPr>
              <p:cNvPr id="6" name="Ink 5">
                <a:extLst>
                  <a:ext uri="{FF2B5EF4-FFF2-40B4-BE49-F238E27FC236}">
                    <a16:creationId xmlns:a16="http://schemas.microsoft.com/office/drawing/2014/main" id="{7E855ADC-B4DA-4F84-BA7D-8170F88F7AB3}"/>
                  </a:ext>
                </a:extLst>
              </p:cNvPr>
              <p:cNvPicPr/>
              <p:nvPr/>
            </p:nvPicPr>
            <p:blipFill>
              <a:blip r:embed="rId4"/>
              <a:stretch>
                <a:fillRect/>
              </a:stretch>
            </p:blipFill>
            <p:spPr>
              <a:xfrm>
                <a:off x="3216420" y="4004080"/>
                <a:ext cx="18000" cy="18000"/>
              </a:xfrm>
              <a:prstGeom prst="rect">
                <a:avLst/>
              </a:prstGeom>
            </p:spPr>
          </p:pic>
        </mc:Fallback>
      </mc:AlternateContent>
    </p:spTree>
    <p:extLst>
      <p:ext uri="{BB962C8B-B14F-4D97-AF65-F5344CB8AC3E}">
        <p14:creationId xmlns:p14="http://schemas.microsoft.com/office/powerpoint/2010/main" val="1525113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7E2BA7-4D31-27C9-BE3F-3D292A5D799A}"/>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6D276891-DC4C-2958-34EF-56A02A1E1CBD}"/>
              </a:ext>
            </a:extLst>
          </p:cNvPr>
          <p:cNvSpPr>
            <a:spLocks noGrp="1"/>
          </p:cNvSpPr>
          <p:nvPr>
            <p:ph type="title"/>
          </p:nvPr>
        </p:nvSpPr>
        <p:spPr/>
        <p:txBody>
          <a:bodyPr/>
          <a:lstStyle/>
          <a:p>
            <a:r>
              <a:rPr lang="en-GB" dirty="0"/>
              <a:t>Quiz 3  4.2-4 </a:t>
            </a:r>
            <a:endParaRPr lang="en-SE" dirty="0"/>
          </a:p>
        </p:txBody>
      </p:sp>
      <p:sp>
        <p:nvSpPr>
          <p:cNvPr id="4" name="Slide Number Placeholder 3">
            <a:extLst>
              <a:ext uri="{FF2B5EF4-FFF2-40B4-BE49-F238E27FC236}">
                <a16:creationId xmlns:a16="http://schemas.microsoft.com/office/drawing/2014/main" id="{E2652BA6-F1EF-1D6C-3B8F-AD514684B44B}"/>
              </a:ext>
            </a:extLst>
          </p:cNvPr>
          <p:cNvSpPr>
            <a:spLocks noGrp="1"/>
          </p:cNvSpPr>
          <p:nvPr>
            <p:ph type="sldNum" sz="quarter" idx="4"/>
          </p:nvPr>
        </p:nvSpPr>
        <p:spPr/>
        <p:txBody>
          <a:bodyPr/>
          <a:lstStyle/>
          <a:p>
            <a:r>
              <a:rPr lang="en-US"/>
              <a:t>Network Layer: 4-</a:t>
            </a:r>
            <a:fld id="{C4204591-24BD-A542-B9D5-F8D8A88D2FEE}" type="slidenum">
              <a:rPr lang="en-US" smtClean="0"/>
              <a:pPr/>
              <a:t>41</a:t>
            </a:fld>
            <a:endParaRPr lang="en-US" dirty="0"/>
          </a:p>
        </p:txBody>
      </p:sp>
      <p:pic>
        <p:nvPicPr>
          <p:cNvPr id="2052" name="Picture 4">
            <a:extLst>
              <a:ext uri="{FF2B5EF4-FFF2-40B4-BE49-F238E27FC236}">
                <a16:creationId xmlns:a16="http://schemas.microsoft.com/office/drawing/2014/main" id="{D85DBD8D-BA69-EE44-FA6C-B4700330F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762" y="1426179"/>
            <a:ext cx="10346475" cy="475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5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42</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54399" y="1838943"/>
            <a:ext cx="4922615"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16" name="TextBox 75">
            <a:extLst>
              <a:ext uri="{FF2B5EF4-FFF2-40B4-BE49-F238E27FC236}">
                <a16:creationId xmlns:a16="http://schemas.microsoft.com/office/drawing/2014/main" id="{49A24506-1413-9458-3CBC-CA74FA5074C0}"/>
              </a:ext>
            </a:extLst>
          </p:cNvPr>
          <p:cNvSpPr txBox="1">
            <a:spLocks noChangeArrowheads="1"/>
          </p:cNvSpPr>
          <p:nvPr/>
        </p:nvSpPr>
        <p:spPr bwMode="auto">
          <a:xfrm>
            <a:off x="264989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F0D04303-036E-2802-9F2E-3A476D13279D}"/>
              </a:ext>
            </a:extLst>
          </p:cNvPr>
          <p:cNvSpPr txBox="1">
            <a:spLocks noChangeArrowheads="1"/>
          </p:cNvSpPr>
          <p:nvPr/>
        </p:nvSpPr>
        <p:spPr bwMode="auto">
          <a:xfrm>
            <a:off x="3053020"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589FC788-1AD4-38DC-77FA-20EE2E340B02}"/>
              </a:ext>
            </a:extLst>
          </p:cNvPr>
          <p:cNvSpPr txBox="1">
            <a:spLocks noChangeArrowheads="1"/>
          </p:cNvSpPr>
          <p:nvPr/>
        </p:nvSpPr>
        <p:spPr bwMode="auto">
          <a:xfrm>
            <a:off x="3456144"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D5774493-F6DD-0450-A8CE-EDCA50D3E78B}"/>
              </a:ext>
            </a:extLst>
          </p:cNvPr>
          <p:cNvSpPr txBox="1">
            <a:spLocks noChangeArrowheads="1"/>
          </p:cNvSpPr>
          <p:nvPr/>
        </p:nvSpPr>
        <p:spPr bwMode="auto">
          <a:xfrm>
            <a:off x="3859268"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12F096E1-5345-CBC4-101B-AB3CA5C8F7A1}"/>
              </a:ext>
            </a:extLst>
          </p:cNvPr>
          <p:cNvSpPr txBox="1">
            <a:spLocks noChangeArrowheads="1"/>
          </p:cNvSpPr>
          <p:nvPr/>
        </p:nvSpPr>
        <p:spPr bwMode="auto">
          <a:xfrm>
            <a:off x="4262392"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E109A3C4-83B1-EA7C-2B48-A03CA9981263}"/>
              </a:ext>
            </a:extLst>
          </p:cNvPr>
          <p:cNvSpPr txBox="1">
            <a:spLocks noChangeArrowheads="1"/>
          </p:cNvSpPr>
          <p:nvPr/>
        </p:nvSpPr>
        <p:spPr bwMode="auto">
          <a:xfrm>
            <a:off x="466551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8A016158-DB0D-AFEF-9AE0-4797AE4E365C}"/>
              </a:ext>
            </a:extLst>
          </p:cNvPr>
          <p:cNvSpPr txBox="1">
            <a:spLocks noChangeArrowheads="1"/>
          </p:cNvSpPr>
          <p:nvPr/>
        </p:nvSpPr>
        <p:spPr bwMode="auto">
          <a:xfrm>
            <a:off x="5068639"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2330496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43</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43</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00B050"/>
                </a:solidFill>
              </a:rPr>
              <a:t>3</a:t>
            </a:r>
            <a:r>
              <a:rPr lang="en-GB" dirty="0">
                <a:solidFill>
                  <a:schemeClr val="accent6"/>
                </a:solidFill>
              </a:rPr>
              <a:t>, </a:t>
            </a:r>
            <a:r>
              <a:rPr lang="en-GB" dirty="0">
                <a:solidFill>
                  <a:srgbClr val="FF0000"/>
                </a:solidFill>
              </a:rPr>
              <a:t>4</a:t>
            </a:r>
            <a:r>
              <a:rPr lang="en-GB" dirty="0"/>
              <a:t> in queue, transmit </a:t>
            </a:r>
            <a:r>
              <a:rPr lang="en-GB" dirty="0">
                <a:solidFill>
                  <a:srgbClr val="FF0000"/>
                </a:solidFill>
              </a:rPr>
              <a:t>4</a:t>
            </a:r>
          </a:p>
          <a:p>
            <a:r>
              <a:rPr lang="en-GB" dirty="0"/>
              <a:t>Time 2: </a:t>
            </a:r>
            <a:r>
              <a:rPr lang="en-GB" dirty="0">
                <a:solidFill>
                  <a:srgbClr val="00B050"/>
                </a:solidFill>
              </a:rPr>
              <a:t>2</a:t>
            </a:r>
            <a:r>
              <a:rPr lang="en-GB" dirty="0"/>
              <a:t>,</a:t>
            </a:r>
            <a:r>
              <a:rPr lang="en-GB" dirty="0">
                <a:solidFill>
                  <a:srgbClr val="00B050"/>
                </a:solidFill>
              </a:rPr>
              <a:t> 3</a:t>
            </a:r>
            <a:r>
              <a:rPr lang="en-GB" dirty="0"/>
              <a:t>, </a:t>
            </a:r>
            <a:r>
              <a:rPr lang="en-GB" dirty="0">
                <a:solidFill>
                  <a:srgbClr val="FF0000"/>
                </a:solidFill>
              </a:rPr>
              <a:t>5</a:t>
            </a:r>
            <a:r>
              <a:rPr lang="en-GB" dirty="0"/>
              <a:t> in queue, transmit </a:t>
            </a:r>
            <a:r>
              <a:rPr lang="en-GB" dirty="0">
                <a:solidFill>
                  <a:srgbClr val="FF0000"/>
                </a:solidFill>
              </a:rPr>
              <a:t>5</a:t>
            </a:r>
            <a:endParaRPr lang="en-GB" dirty="0">
              <a:solidFill>
                <a:srgbClr val="00B050"/>
              </a:solidFill>
            </a:endParaRPr>
          </a:p>
          <a:p>
            <a:r>
              <a:rPr lang="en-GB" dirty="0"/>
              <a:t>Time 3: </a:t>
            </a:r>
            <a:r>
              <a:rPr lang="en-GB" dirty="0">
                <a:solidFill>
                  <a:srgbClr val="00B050"/>
                </a:solidFill>
              </a:rPr>
              <a:t>2, 3, 6 </a:t>
            </a:r>
            <a:r>
              <a:rPr lang="en-GB" dirty="0"/>
              <a:t>in queue, transmit </a:t>
            </a:r>
            <a:r>
              <a:rPr lang="en-GB" dirty="0">
                <a:solidFill>
                  <a:schemeClr val="accent6"/>
                </a:solidFill>
              </a:rPr>
              <a:t>2</a:t>
            </a:r>
          </a:p>
          <a:p>
            <a:r>
              <a:rPr lang="en-GB" dirty="0"/>
              <a:t>Time 4: </a:t>
            </a:r>
            <a:r>
              <a:rPr lang="en-GB" dirty="0">
                <a:solidFill>
                  <a:srgbClr val="00B050"/>
                </a:solidFill>
              </a:rPr>
              <a:t>3, 6 </a:t>
            </a:r>
            <a:r>
              <a:rPr lang="en-GB" dirty="0"/>
              <a:t>in queue, transmit </a:t>
            </a:r>
            <a:r>
              <a:rPr lang="en-GB" dirty="0">
                <a:solidFill>
                  <a:schemeClr val="accent6"/>
                </a:solidFill>
              </a:rPr>
              <a:t>3</a:t>
            </a:r>
            <a:endParaRPr lang="en-GB" dirty="0">
              <a:solidFill>
                <a:srgbClr val="00B050"/>
              </a:solidFill>
            </a:endParaRPr>
          </a:p>
          <a:p>
            <a:r>
              <a:rPr lang="en-GB" dirty="0"/>
              <a:t>Time 5: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6: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a:t>
            </a:r>
            <a:r>
              <a:rPr lang="en-GB" sz="2800" dirty="0"/>
              <a:t>4 5</a:t>
            </a:r>
            <a:r>
              <a:rPr lang="en-SE" sz="2800" dirty="0"/>
              <a:t> </a:t>
            </a:r>
            <a:r>
              <a:rPr lang="en-GB" sz="2800" dirty="0"/>
              <a:t>2</a:t>
            </a:r>
            <a:r>
              <a:rPr lang="en-SE" sz="2800" dirty="0"/>
              <a:t> </a:t>
            </a:r>
            <a:r>
              <a:rPr lang="en-GB" sz="2800" dirty="0"/>
              <a:t>3</a:t>
            </a:r>
            <a:r>
              <a:rPr lang="en-SE" sz="2800" dirty="0"/>
              <a:t> </a:t>
            </a:r>
            <a:r>
              <a:rPr lang="en-GB" sz="2800" dirty="0"/>
              <a:t>7</a:t>
            </a:r>
            <a:r>
              <a:rPr lang="en-SE" sz="2800" dirty="0"/>
              <a:t> </a:t>
            </a:r>
            <a:r>
              <a:rPr lang="en-GB" sz="2800" dirty="0"/>
              <a:t>6</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7" name="Picture 6">
            <a:extLst>
              <a:ext uri="{FF2B5EF4-FFF2-40B4-BE49-F238E27FC236}">
                <a16:creationId xmlns:a16="http://schemas.microsoft.com/office/drawing/2014/main" id="{57CCCC54-185C-AA21-F871-C5BFEB1F7CD1}"/>
              </a:ext>
            </a:extLst>
          </p:cNvPr>
          <p:cNvPicPr>
            <a:picLocks noChangeAspect="1"/>
          </p:cNvPicPr>
          <p:nvPr/>
        </p:nvPicPr>
        <p:blipFill>
          <a:blip r:embed="rId2"/>
          <a:srcRect/>
          <a:stretch/>
        </p:blipFill>
        <p:spPr>
          <a:xfrm>
            <a:off x="854399" y="1838943"/>
            <a:ext cx="4922615" cy="2261938"/>
          </a:xfrm>
          <a:prstGeom prst="rect">
            <a:avLst/>
          </a:prstGeom>
        </p:spPr>
      </p:pic>
      <p:sp>
        <p:nvSpPr>
          <p:cNvPr id="9" name="TextBox 75">
            <a:extLst>
              <a:ext uri="{FF2B5EF4-FFF2-40B4-BE49-F238E27FC236}">
                <a16:creationId xmlns:a16="http://schemas.microsoft.com/office/drawing/2014/main" id="{3844DC67-BE66-E5F6-02E3-D5987EF40F7A}"/>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C02CF10-FB04-49C7-C474-727BD2094C60}"/>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C075CBFC-9265-892F-EEB1-069545D2870D}"/>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F251B0C2-A91F-F970-423A-F6D0C0ADC9A3}"/>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3" name="TextBox 75">
            <a:extLst>
              <a:ext uri="{FF2B5EF4-FFF2-40B4-BE49-F238E27FC236}">
                <a16:creationId xmlns:a16="http://schemas.microsoft.com/office/drawing/2014/main" id="{EAB72362-0AF0-67C2-22D6-602BD21A037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4" name="TextBox 75">
            <a:extLst>
              <a:ext uri="{FF2B5EF4-FFF2-40B4-BE49-F238E27FC236}">
                <a16:creationId xmlns:a16="http://schemas.microsoft.com/office/drawing/2014/main" id="{D52ED00F-B4ED-1EAA-E9B0-2ACD77571175}"/>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1A8BE8F1-5ADC-2279-B64C-EC72C47A798E}"/>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46" name="TextBox 75">
            <a:extLst>
              <a:ext uri="{FF2B5EF4-FFF2-40B4-BE49-F238E27FC236}">
                <a16:creationId xmlns:a16="http://schemas.microsoft.com/office/drawing/2014/main" id="{FC3508DA-7ED9-390E-6E05-4F172F3049D6}"/>
              </a:ext>
            </a:extLst>
          </p:cNvPr>
          <p:cNvSpPr txBox="1">
            <a:spLocks noChangeArrowheads="1"/>
          </p:cNvSpPr>
          <p:nvPr/>
        </p:nvSpPr>
        <p:spPr bwMode="auto">
          <a:xfrm>
            <a:off x="259467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7" name="TextBox 75">
            <a:extLst>
              <a:ext uri="{FF2B5EF4-FFF2-40B4-BE49-F238E27FC236}">
                <a16:creationId xmlns:a16="http://schemas.microsoft.com/office/drawing/2014/main" id="{DDADE674-5C3C-19C3-92EB-90BBF506A5DC}"/>
              </a:ext>
            </a:extLst>
          </p:cNvPr>
          <p:cNvSpPr txBox="1">
            <a:spLocks noChangeArrowheads="1"/>
          </p:cNvSpPr>
          <p:nvPr/>
        </p:nvSpPr>
        <p:spPr bwMode="auto">
          <a:xfrm>
            <a:off x="2997802"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8" name="TextBox 75">
            <a:extLst>
              <a:ext uri="{FF2B5EF4-FFF2-40B4-BE49-F238E27FC236}">
                <a16:creationId xmlns:a16="http://schemas.microsoft.com/office/drawing/2014/main" id="{C116F9DC-C881-F96E-4623-8E3464614045}"/>
              </a:ext>
            </a:extLst>
          </p:cNvPr>
          <p:cNvSpPr txBox="1">
            <a:spLocks noChangeArrowheads="1"/>
          </p:cNvSpPr>
          <p:nvPr/>
        </p:nvSpPr>
        <p:spPr bwMode="auto">
          <a:xfrm>
            <a:off x="3400926"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9" name="TextBox 75">
            <a:extLst>
              <a:ext uri="{FF2B5EF4-FFF2-40B4-BE49-F238E27FC236}">
                <a16:creationId xmlns:a16="http://schemas.microsoft.com/office/drawing/2014/main" id="{FD51E1CE-FAAF-4A99-26FB-4ADD8861FE78}"/>
              </a:ext>
            </a:extLst>
          </p:cNvPr>
          <p:cNvSpPr txBox="1">
            <a:spLocks noChangeArrowheads="1"/>
          </p:cNvSpPr>
          <p:nvPr/>
        </p:nvSpPr>
        <p:spPr bwMode="auto">
          <a:xfrm>
            <a:off x="3804050"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0" name="TextBox 75">
            <a:extLst>
              <a:ext uri="{FF2B5EF4-FFF2-40B4-BE49-F238E27FC236}">
                <a16:creationId xmlns:a16="http://schemas.microsoft.com/office/drawing/2014/main" id="{ECF4155E-0509-DAE9-EA80-99841B846CB4}"/>
              </a:ext>
            </a:extLst>
          </p:cNvPr>
          <p:cNvSpPr txBox="1">
            <a:spLocks noChangeArrowheads="1"/>
          </p:cNvSpPr>
          <p:nvPr/>
        </p:nvSpPr>
        <p:spPr bwMode="auto">
          <a:xfrm>
            <a:off x="4207174"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1" name="TextBox 75">
            <a:extLst>
              <a:ext uri="{FF2B5EF4-FFF2-40B4-BE49-F238E27FC236}">
                <a16:creationId xmlns:a16="http://schemas.microsoft.com/office/drawing/2014/main" id="{A932A53F-D2B0-AE8D-65F4-E2F8CD9B508D}"/>
              </a:ext>
            </a:extLst>
          </p:cNvPr>
          <p:cNvSpPr txBox="1">
            <a:spLocks noChangeArrowheads="1"/>
          </p:cNvSpPr>
          <p:nvPr/>
        </p:nvSpPr>
        <p:spPr bwMode="auto">
          <a:xfrm>
            <a:off x="461029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A111F7B6-5980-A49A-86F9-B64E73C51C72}"/>
              </a:ext>
            </a:extLst>
          </p:cNvPr>
          <p:cNvSpPr txBox="1">
            <a:spLocks noChangeArrowheads="1"/>
          </p:cNvSpPr>
          <p:nvPr/>
        </p:nvSpPr>
        <p:spPr bwMode="auto">
          <a:xfrm>
            <a:off x="5013421"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2080971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44</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4</a:t>
            </a:r>
            <a:r>
              <a:rPr lang="en-US" altLang="zh-CN" dirty="0"/>
              <a:t>, </a:t>
            </a:r>
            <a:r>
              <a:rPr lang="en-US" altLang="zh-CN" dirty="0">
                <a:solidFill>
                  <a:srgbClr val="00B050"/>
                </a:solidFill>
              </a:rPr>
              <a:t>3</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1 2 4 3 5 6 7</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5" name="Picture 4">
            <a:extLst>
              <a:ext uri="{FF2B5EF4-FFF2-40B4-BE49-F238E27FC236}">
                <a16:creationId xmlns:a16="http://schemas.microsoft.com/office/drawing/2014/main" id="{FFC53B25-1A73-53FE-7C11-74A0DBE02901}"/>
              </a:ext>
            </a:extLst>
          </p:cNvPr>
          <p:cNvPicPr>
            <a:picLocks noChangeAspect="1"/>
          </p:cNvPicPr>
          <p:nvPr/>
        </p:nvPicPr>
        <p:blipFill>
          <a:blip r:embed="rId2"/>
          <a:srcRect/>
          <a:stretch/>
        </p:blipFill>
        <p:spPr>
          <a:xfrm>
            <a:off x="898174" y="1849086"/>
            <a:ext cx="4922615" cy="2261938"/>
          </a:xfrm>
          <a:prstGeom prst="rect">
            <a:avLst/>
          </a:prstGeom>
        </p:spPr>
      </p:pic>
      <p:sp>
        <p:nvSpPr>
          <p:cNvPr id="6" name="TextBox 75">
            <a:extLst>
              <a:ext uri="{FF2B5EF4-FFF2-40B4-BE49-F238E27FC236}">
                <a16:creationId xmlns:a16="http://schemas.microsoft.com/office/drawing/2014/main" id="{5F7A7457-8F62-3C14-AB59-4EEEAE5A13EF}"/>
              </a:ext>
            </a:extLst>
          </p:cNvPr>
          <p:cNvSpPr txBox="1">
            <a:spLocks noChangeArrowheads="1"/>
          </p:cNvSpPr>
          <p:nvPr/>
        </p:nvSpPr>
        <p:spPr bwMode="auto">
          <a:xfrm>
            <a:off x="245105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B9435B0C-5485-AA28-AE44-6CA8C4631CAE}"/>
              </a:ext>
            </a:extLst>
          </p:cNvPr>
          <p:cNvSpPr txBox="1">
            <a:spLocks noChangeArrowheads="1"/>
          </p:cNvSpPr>
          <p:nvPr/>
        </p:nvSpPr>
        <p:spPr bwMode="auto">
          <a:xfrm>
            <a:off x="2854177"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A2055377-1B71-4403-5FFB-C5D50F6D89B9}"/>
              </a:ext>
            </a:extLst>
          </p:cNvPr>
          <p:cNvSpPr txBox="1">
            <a:spLocks noChangeArrowheads="1"/>
          </p:cNvSpPr>
          <p:nvPr/>
        </p:nvSpPr>
        <p:spPr bwMode="auto">
          <a:xfrm>
            <a:off x="3271524"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9" name="TextBox 75">
            <a:extLst>
              <a:ext uri="{FF2B5EF4-FFF2-40B4-BE49-F238E27FC236}">
                <a16:creationId xmlns:a16="http://schemas.microsoft.com/office/drawing/2014/main" id="{C049249D-8490-E1CF-CA65-65EFAE1B7538}"/>
              </a:ext>
            </a:extLst>
          </p:cNvPr>
          <p:cNvSpPr txBox="1">
            <a:spLocks noChangeArrowheads="1"/>
          </p:cNvSpPr>
          <p:nvPr/>
        </p:nvSpPr>
        <p:spPr bwMode="auto">
          <a:xfrm>
            <a:off x="3660425"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0" name="TextBox 75">
            <a:extLst>
              <a:ext uri="{FF2B5EF4-FFF2-40B4-BE49-F238E27FC236}">
                <a16:creationId xmlns:a16="http://schemas.microsoft.com/office/drawing/2014/main" id="{5341EF80-2A37-6E44-4241-9BB62173428A}"/>
              </a:ext>
            </a:extLst>
          </p:cNvPr>
          <p:cNvSpPr txBox="1">
            <a:spLocks noChangeArrowheads="1"/>
          </p:cNvSpPr>
          <p:nvPr/>
        </p:nvSpPr>
        <p:spPr bwMode="auto">
          <a:xfrm>
            <a:off x="4063549"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03A81700-0358-398B-6F8F-3DD14C65E6B2}"/>
              </a:ext>
            </a:extLst>
          </p:cNvPr>
          <p:cNvSpPr txBox="1">
            <a:spLocks noChangeArrowheads="1"/>
          </p:cNvSpPr>
          <p:nvPr/>
        </p:nvSpPr>
        <p:spPr bwMode="auto">
          <a:xfrm>
            <a:off x="446667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7BA3C627-A22D-170C-442D-55F1C6116F5F}"/>
              </a:ext>
            </a:extLst>
          </p:cNvPr>
          <p:cNvSpPr txBox="1">
            <a:spLocks noChangeArrowheads="1"/>
          </p:cNvSpPr>
          <p:nvPr/>
        </p:nvSpPr>
        <p:spPr bwMode="auto">
          <a:xfrm>
            <a:off x="4869796"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B51C968D-1A7E-22B6-10A1-47E9012D5D30}"/>
              </a:ext>
            </a:extLst>
          </p:cNvPr>
          <p:cNvSpPr txBox="1">
            <a:spLocks noChangeArrowheads="1"/>
          </p:cNvSpPr>
          <p:nvPr/>
        </p:nvSpPr>
        <p:spPr bwMode="auto">
          <a:xfrm>
            <a:off x="266319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3" name="TextBox 75">
            <a:extLst>
              <a:ext uri="{FF2B5EF4-FFF2-40B4-BE49-F238E27FC236}">
                <a16:creationId xmlns:a16="http://schemas.microsoft.com/office/drawing/2014/main" id="{8999A114-34A1-D98E-50F8-8AEC17F6B76C}"/>
              </a:ext>
            </a:extLst>
          </p:cNvPr>
          <p:cNvSpPr txBox="1">
            <a:spLocks noChangeArrowheads="1"/>
          </p:cNvSpPr>
          <p:nvPr/>
        </p:nvSpPr>
        <p:spPr bwMode="auto">
          <a:xfrm>
            <a:off x="3066318"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4" name="TextBox 75">
            <a:extLst>
              <a:ext uri="{FF2B5EF4-FFF2-40B4-BE49-F238E27FC236}">
                <a16:creationId xmlns:a16="http://schemas.microsoft.com/office/drawing/2014/main" id="{FF8F5DC7-DB88-16C7-9F71-9C65079DFB6E}"/>
              </a:ext>
            </a:extLst>
          </p:cNvPr>
          <p:cNvSpPr txBox="1">
            <a:spLocks noChangeArrowheads="1"/>
          </p:cNvSpPr>
          <p:nvPr/>
        </p:nvSpPr>
        <p:spPr bwMode="auto">
          <a:xfrm>
            <a:off x="3483665"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5" name="TextBox 75">
            <a:extLst>
              <a:ext uri="{FF2B5EF4-FFF2-40B4-BE49-F238E27FC236}">
                <a16:creationId xmlns:a16="http://schemas.microsoft.com/office/drawing/2014/main" id="{F3CE6B9A-49B4-FF07-A717-EBDD68BFEDB9}"/>
              </a:ext>
            </a:extLst>
          </p:cNvPr>
          <p:cNvSpPr txBox="1">
            <a:spLocks noChangeArrowheads="1"/>
          </p:cNvSpPr>
          <p:nvPr/>
        </p:nvSpPr>
        <p:spPr bwMode="auto">
          <a:xfrm>
            <a:off x="3872566"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6" name="TextBox 75">
            <a:extLst>
              <a:ext uri="{FF2B5EF4-FFF2-40B4-BE49-F238E27FC236}">
                <a16:creationId xmlns:a16="http://schemas.microsoft.com/office/drawing/2014/main" id="{171F0406-C4B6-39D0-060B-CF14BE55B52A}"/>
              </a:ext>
            </a:extLst>
          </p:cNvPr>
          <p:cNvSpPr txBox="1">
            <a:spLocks noChangeArrowheads="1"/>
          </p:cNvSpPr>
          <p:nvPr/>
        </p:nvSpPr>
        <p:spPr bwMode="auto">
          <a:xfrm>
            <a:off x="4275690"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7" name="TextBox 75">
            <a:extLst>
              <a:ext uri="{FF2B5EF4-FFF2-40B4-BE49-F238E27FC236}">
                <a16:creationId xmlns:a16="http://schemas.microsoft.com/office/drawing/2014/main" id="{4278F1F8-4911-9239-3D4F-4BFF5D08EE7E}"/>
              </a:ext>
            </a:extLst>
          </p:cNvPr>
          <p:cNvSpPr txBox="1">
            <a:spLocks noChangeArrowheads="1"/>
          </p:cNvSpPr>
          <p:nvPr/>
        </p:nvSpPr>
        <p:spPr bwMode="auto">
          <a:xfrm>
            <a:off x="467881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8" name="TextBox 75">
            <a:extLst>
              <a:ext uri="{FF2B5EF4-FFF2-40B4-BE49-F238E27FC236}">
                <a16:creationId xmlns:a16="http://schemas.microsoft.com/office/drawing/2014/main" id="{CF4C837E-BD84-710F-AFFB-C1C73A8F4D45}"/>
              </a:ext>
            </a:extLst>
          </p:cNvPr>
          <p:cNvSpPr txBox="1">
            <a:spLocks noChangeArrowheads="1"/>
          </p:cNvSpPr>
          <p:nvPr/>
        </p:nvSpPr>
        <p:spPr bwMode="auto">
          <a:xfrm>
            <a:off x="5081937"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407050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A6C73-8BA1-3D59-227E-4840895AE767}"/>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D18BF0B9-687B-7A29-CEDC-56FA565052AF}"/>
              </a:ext>
            </a:extLst>
          </p:cNvPr>
          <p:cNvSpPr>
            <a:spLocks noGrp="1"/>
          </p:cNvSpPr>
          <p:nvPr>
            <p:ph type="title"/>
          </p:nvPr>
        </p:nvSpPr>
        <p:spPr/>
        <p:txBody>
          <a:bodyPr/>
          <a:lstStyle/>
          <a:p>
            <a:r>
              <a:rPr lang="en-GB" dirty="0"/>
              <a:t>Quiz 4 4.2-1</a:t>
            </a:r>
            <a:endParaRPr lang="en-SE" dirty="0"/>
          </a:p>
        </p:txBody>
      </p:sp>
      <p:sp>
        <p:nvSpPr>
          <p:cNvPr id="4" name="Slide Number Placeholder 3">
            <a:extLst>
              <a:ext uri="{FF2B5EF4-FFF2-40B4-BE49-F238E27FC236}">
                <a16:creationId xmlns:a16="http://schemas.microsoft.com/office/drawing/2014/main" id="{E7C86995-34AC-565D-AC03-FF917622D948}"/>
              </a:ext>
            </a:extLst>
          </p:cNvPr>
          <p:cNvSpPr>
            <a:spLocks noGrp="1"/>
          </p:cNvSpPr>
          <p:nvPr>
            <p:ph type="sldNum" sz="quarter" idx="4"/>
          </p:nvPr>
        </p:nvSpPr>
        <p:spPr/>
        <p:txBody>
          <a:bodyPr/>
          <a:lstStyle/>
          <a:p>
            <a:r>
              <a:rPr lang="en-US"/>
              <a:t>Network Layer: 4-</a:t>
            </a:r>
            <a:fld id="{C4204591-24BD-A542-B9D5-F8D8A88D2FEE}" type="slidenum">
              <a:rPr lang="en-US" smtClean="0"/>
              <a:pPr/>
              <a:t>45</a:t>
            </a:fld>
            <a:endParaRPr lang="en-US" dirty="0"/>
          </a:p>
        </p:txBody>
      </p:sp>
      <p:pic>
        <p:nvPicPr>
          <p:cNvPr id="3074" name="Picture 2">
            <a:extLst>
              <a:ext uri="{FF2B5EF4-FFF2-40B4-BE49-F238E27FC236}">
                <a16:creationId xmlns:a16="http://schemas.microsoft.com/office/drawing/2014/main" id="{FFD4F7BE-4079-E137-F973-69A9F6342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415" y="2058670"/>
            <a:ext cx="7986445" cy="370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53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ADA8D3-5794-4182-B13B-3F1AF3C9E2A4}"/>
              </a:ext>
            </a:extLst>
          </p:cNvPr>
          <p:cNvSpPr>
            <a:spLocks noGrp="1"/>
          </p:cNvSpPr>
          <p:nvPr>
            <p:ph type="title"/>
          </p:nvPr>
        </p:nvSpPr>
        <p:spPr/>
        <p:txBody>
          <a:bodyPr/>
          <a:lstStyle/>
          <a:p>
            <a:r>
              <a:rPr lang="en-GB" dirty="0"/>
              <a:t>Quiz 4 4.2-1 Priority</a:t>
            </a:r>
            <a:endParaRPr lang="en-US" dirty="0"/>
          </a:p>
        </p:txBody>
      </p:sp>
      <p:sp>
        <p:nvSpPr>
          <p:cNvPr id="4" name="Slide Number Placeholder 3">
            <a:extLst>
              <a:ext uri="{FF2B5EF4-FFF2-40B4-BE49-F238E27FC236}">
                <a16:creationId xmlns:a16="http://schemas.microsoft.com/office/drawing/2014/main" id="{6E470B14-D8BD-447A-B8D4-4CE2D29794DB}"/>
              </a:ext>
            </a:extLst>
          </p:cNvPr>
          <p:cNvSpPr>
            <a:spLocks noGrp="1"/>
          </p:cNvSpPr>
          <p:nvPr>
            <p:ph type="sldNum" sz="quarter" idx="4"/>
          </p:nvPr>
        </p:nvSpPr>
        <p:spPr/>
        <p:txBody>
          <a:bodyPr/>
          <a:lstStyle/>
          <a:p>
            <a:r>
              <a:rPr lang="en-US"/>
              <a:t>Network Layer: 4-</a:t>
            </a:r>
            <a:fld id="{C4204591-24BD-A542-B9D5-F8D8A88D2FEE}" type="slidenum">
              <a:rPr lang="en-US" smtClean="0"/>
              <a:pPr/>
              <a:t>46</a:t>
            </a:fld>
            <a:endParaRPr lang="en-US" dirty="0"/>
          </a:p>
        </p:txBody>
      </p:sp>
      <p:pic>
        <p:nvPicPr>
          <p:cNvPr id="5" name="Picture 2">
            <a:extLst>
              <a:ext uri="{FF2B5EF4-FFF2-40B4-BE49-F238E27FC236}">
                <a16:creationId xmlns:a16="http://schemas.microsoft.com/office/drawing/2014/main" id="{0401458E-EC85-44AA-8DF5-3025EE4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96" y="1906270"/>
            <a:ext cx="5398085" cy="250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5">
            <a:extLst>
              <a:ext uri="{FF2B5EF4-FFF2-40B4-BE49-F238E27FC236}">
                <a16:creationId xmlns:a16="http://schemas.microsoft.com/office/drawing/2014/main" id="{5A700D6D-AB04-4630-8641-E9E919137492}"/>
              </a:ext>
            </a:extLst>
          </p:cNvPr>
          <p:cNvSpPr txBox="1">
            <a:spLocks noChangeArrowheads="1"/>
          </p:cNvSpPr>
          <p:nvPr/>
        </p:nvSpPr>
        <p:spPr bwMode="auto">
          <a:xfrm>
            <a:off x="32349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4EFC9A85-5474-4A75-BC97-5EA9D10209C5}"/>
              </a:ext>
            </a:extLst>
          </p:cNvPr>
          <p:cNvSpPr txBox="1">
            <a:spLocks noChangeArrowheads="1"/>
          </p:cNvSpPr>
          <p:nvPr/>
        </p:nvSpPr>
        <p:spPr bwMode="auto">
          <a:xfrm>
            <a:off x="36380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5" name="TextBox 75">
            <a:extLst>
              <a:ext uri="{FF2B5EF4-FFF2-40B4-BE49-F238E27FC236}">
                <a16:creationId xmlns:a16="http://schemas.microsoft.com/office/drawing/2014/main" id="{07771305-116D-4497-94CE-C7A8F125550D}"/>
              </a:ext>
            </a:extLst>
          </p:cNvPr>
          <p:cNvSpPr txBox="1">
            <a:spLocks noChangeArrowheads="1"/>
          </p:cNvSpPr>
          <p:nvPr/>
        </p:nvSpPr>
        <p:spPr bwMode="auto">
          <a:xfrm>
            <a:off x="40554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6" name="TextBox 75">
            <a:extLst>
              <a:ext uri="{FF2B5EF4-FFF2-40B4-BE49-F238E27FC236}">
                <a16:creationId xmlns:a16="http://schemas.microsoft.com/office/drawing/2014/main" id="{6EA85251-11D3-48E4-92C5-B56BF922198B}"/>
              </a:ext>
            </a:extLst>
          </p:cNvPr>
          <p:cNvSpPr txBox="1">
            <a:spLocks noChangeArrowheads="1"/>
          </p:cNvSpPr>
          <p:nvPr/>
        </p:nvSpPr>
        <p:spPr bwMode="auto">
          <a:xfrm>
            <a:off x="44824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7" name="TextBox 75">
            <a:extLst>
              <a:ext uri="{FF2B5EF4-FFF2-40B4-BE49-F238E27FC236}">
                <a16:creationId xmlns:a16="http://schemas.microsoft.com/office/drawing/2014/main" id="{A300A896-E50B-4A23-B00A-8D8696603A7C}"/>
              </a:ext>
            </a:extLst>
          </p:cNvPr>
          <p:cNvSpPr txBox="1">
            <a:spLocks noChangeArrowheads="1"/>
          </p:cNvSpPr>
          <p:nvPr/>
        </p:nvSpPr>
        <p:spPr bwMode="auto">
          <a:xfrm>
            <a:off x="48982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8" name="TextBox 75">
            <a:extLst>
              <a:ext uri="{FF2B5EF4-FFF2-40B4-BE49-F238E27FC236}">
                <a16:creationId xmlns:a16="http://schemas.microsoft.com/office/drawing/2014/main" id="{0A6F74B5-D507-4B5D-A3E1-DA7063C251EA}"/>
              </a:ext>
            </a:extLst>
          </p:cNvPr>
          <p:cNvSpPr txBox="1">
            <a:spLocks noChangeArrowheads="1"/>
          </p:cNvSpPr>
          <p:nvPr/>
        </p:nvSpPr>
        <p:spPr bwMode="auto">
          <a:xfrm>
            <a:off x="53013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A5D24D4C-3DE6-4CD4-B9A8-1931586F0AF8}"/>
              </a:ext>
            </a:extLst>
          </p:cNvPr>
          <p:cNvSpPr txBox="1">
            <a:spLocks noChangeArrowheads="1"/>
          </p:cNvSpPr>
          <p:nvPr/>
        </p:nvSpPr>
        <p:spPr bwMode="auto">
          <a:xfrm>
            <a:off x="57045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DE31605A-38EF-4DF4-A621-61F67575F6F9}"/>
              </a:ext>
            </a:extLst>
          </p:cNvPr>
          <p:cNvSpPr txBox="1">
            <a:spLocks noChangeArrowheads="1"/>
          </p:cNvSpPr>
          <p:nvPr/>
        </p:nvSpPr>
        <p:spPr bwMode="auto">
          <a:xfrm>
            <a:off x="3455737"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1B44B348-5B4F-43D4-844C-2EA9CDA4DDB0}"/>
              </a:ext>
            </a:extLst>
          </p:cNvPr>
          <p:cNvSpPr txBox="1">
            <a:spLocks noChangeArrowheads="1"/>
          </p:cNvSpPr>
          <p:nvPr/>
        </p:nvSpPr>
        <p:spPr bwMode="auto">
          <a:xfrm>
            <a:off x="3858861"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17BAB451-2518-4AC9-9D2B-D544DB3A7477}"/>
              </a:ext>
            </a:extLst>
          </p:cNvPr>
          <p:cNvSpPr txBox="1">
            <a:spLocks noChangeArrowheads="1"/>
          </p:cNvSpPr>
          <p:nvPr/>
        </p:nvSpPr>
        <p:spPr bwMode="auto">
          <a:xfrm>
            <a:off x="4276208"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82FFE03-6CD7-4B4A-A0A3-5DE6507260B4}"/>
              </a:ext>
            </a:extLst>
          </p:cNvPr>
          <p:cNvSpPr txBox="1">
            <a:spLocks noChangeArrowheads="1"/>
          </p:cNvSpPr>
          <p:nvPr/>
        </p:nvSpPr>
        <p:spPr bwMode="auto">
          <a:xfrm>
            <a:off x="4703209"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73BB2752-7649-4C15-88D1-8AFDFAD5D28D}"/>
              </a:ext>
            </a:extLst>
          </p:cNvPr>
          <p:cNvSpPr txBox="1">
            <a:spLocks noChangeArrowheads="1"/>
          </p:cNvSpPr>
          <p:nvPr/>
        </p:nvSpPr>
        <p:spPr bwMode="auto">
          <a:xfrm>
            <a:off x="5119033"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7" name="TextBox 75">
            <a:extLst>
              <a:ext uri="{FF2B5EF4-FFF2-40B4-BE49-F238E27FC236}">
                <a16:creationId xmlns:a16="http://schemas.microsoft.com/office/drawing/2014/main" id="{81EBDB4C-7DB5-44CE-8E03-63E7B63BD9BC}"/>
              </a:ext>
            </a:extLst>
          </p:cNvPr>
          <p:cNvSpPr txBox="1">
            <a:spLocks noChangeArrowheads="1"/>
          </p:cNvSpPr>
          <p:nvPr/>
        </p:nvSpPr>
        <p:spPr bwMode="auto">
          <a:xfrm>
            <a:off x="5522157"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8" name="TextBox 75">
            <a:extLst>
              <a:ext uri="{FF2B5EF4-FFF2-40B4-BE49-F238E27FC236}">
                <a16:creationId xmlns:a16="http://schemas.microsoft.com/office/drawing/2014/main" id="{5686F8D5-EF9F-45AA-A019-BB5EBADE9B01}"/>
              </a:ext>
            </a:extLst>
          </p:cNvPr>
          <p:cNvSpPr txBox="1">
            <a:spLocks noChangeArrowheads="1"/>
          </p:cNvSpPr>
          <p:nvPr/>
        </p:nvSpPr>
        <p:spPr bwMode="auto">
          <a:xfrm>
            <a:off x="5925280"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0" name="Content Placeholder 1">
            <a:extLst>
              <a:ext uri="{FF2B5EF4-FFF2-40B4-BE49-F238E27FC236}">
                <a16:creationId xmlns:a16="http://schemas.microsoft.com/office/drawing/2014/main" id="{0B1B9F73-15EA-458E-890E-08F6631B839D}"/>
              </a:ext>
            </a:extLst>
          </p:cNvPr>
          <p:cNvSpPr txBox="1">
            <a:spLocks/>
          </p:cNvSpPr>
          <p:nvPr/>
        </p:nvSpPr>
        <p:spPr>
          <a:xfrm>
            <a:off x="6351090" y="15870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00B050"/>
                </a:solidFill>
              </a:rPr>
              <a:t>1 </a:t>
            </a:r>
            <a:r>
              <a:rPr lang="en-GB" dirty="0"/>
              <a:t>in queue, transmit </a:t>
            </a:r>
            <a:r>
              <a:rPr lang="en-GB" dirty="0">
                <a:solidFill>
                  <a:srgbClr val="00B050"/>
                </a:solidFill>
              </a:rPr>
              <a:t>1</a:t>
            </a:r>
            <a:endParaRPr lang="en-GB" dirty="0">
              <a:solidFill>
                <a:srgbClr val="FF0000"/>
              </a:solidFill>
            </a:endParaRPr>
          </a:p>
          <a:p>
            <a:r>
              <a:rPr lang="en-GB" dirty="0"/>
              <a:t>Time 1: </a:t>
            </a:r>
            <a:r>
              <a:rPr lang="en-GB" dirty="0">
                <a:solidFill>
                  <a:srgbClr val="FF0000"/>
                </a:solidFill>
              </a:rPr>
              <a:t>2, 3, </a:t>
            </a:r>
            <a:r>
              <a:rPr lang="en-GB" dirty="0">
                <a:solidFill>
                  <a:srgbClr val="00B050"/>
                </a:solidFill>
              </a:rPr>
              <a:t>4</a:t>
            </a:r>
            <a:r>
              <a:rPr lang="en-GB" dirty="0"/>
              <a:t> in queue, transmit </a:t>
            </a:r>
            <a:r>
              <a:rPr lang="en-GB" dirty="0">
                <a:solidFill>
                  <a:srgbClr val="FF0000"/>
                </a:solidFill>
              </a:rPr>
              <a:t>2</a:t>
            </a:r>
          </a:p>
          <a:p>
            <a:r>
              <a:rPr lang="en-GB" dirty="0"/>
              <a:t>Time 2: </a:t>
            </a:r>
            <a:r>
              <a:rPr lang="en-GB" dirty="0">
                <a:solidFill>
                  <a:srgbClr val="FF0000"/>
                </a:solidFill>
              </a:rPr>
              <a:t>3, </a:t>
            </a:r>
            <a:r>
              <a:rPr lang="en-GB" dirty="0">
                <a:solidFill>
                  <a:srgbClr val="00B050"/>
                </a:solidFill>
              </a:rPr>
              <a:t>4</a:t>
            </a:r>
            <a:r>
              <a:rPr lang="en-GB" dirty="0"/>
              <a:t> in queue, transmit </a:t>
            </a:r>
            <a:r>
              <a:rPr lang="en-GB" dirty="0">
                <a:solidFill>
                  <a:srgbClr val="FF0000"/>
                </a:solidFill>
              </a:rPr>
              <a:t>3</a:t>
            </a:r>
            <a:endParaRPr lang="en-GB" dirty="0">
              <a:solidFill>
                <a:srgbClr val="00B050"/>
              </a:solidFill>
            </a:endParaRPr>
          </a:p>
          <a:p>
            <a:r>
              <a:rPr lang="en-GB" dirty="0"/>
              <a:t>Time 3: </a:t>
            </a:r>
            <a:r>
              <a:rPr lang="en-GB" dirty="0">
                <a:solidFill>
                  <a:srgbClr val="00B050"/>
                </a:solidFill>
              </a:rPr>
              <a:t>4,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4, 6, </a:t>
            </a:r>
            <a:r>
              <a:rPr lang="en-GB" dirty="0">
                <a:solidFill>
                  <a:srgbClr val="FF0000"/>
                </a:solidFill>
              </a:rPr>
              <a:t>7</a:t>
            </a:r>
            <a:r>
              <a:rPr lang="en-GB" dirty="0"/>
              <a:t> in queue, transmit </a:t>
            </a:r>
            <a:r>
              <a:rPr lang="en-GB" dirty="0">
                <a:solidFill>
                  <a:srgbClr val="FF0000"/>
                </a:solidFill>
              </a:rPr>
              <a:t>7</a:t>
            </a:r>
            <a:endParaRPr lang="en-GB" dirty="0">
              <a:solidFill>
                <a:srgbClr val="00B050"/>
              </a:solidFill>
            </a:endParaRPr>
          </a:p>
          <a:p>
            <a:r>
              <a:rPr lang="en-GB" dirty="0"/>
              <a:t>Time 5: </a:t>
            </a:r>
            <a:r>
              <a:rPr lang="en-GB" dirty="0">
                <a:solidFill>
                  <a:srgbClr val="00B050"/>
                </a:solidFill>
              </a:rPr>
              <a:t>4, 6</a:t>
            </a:r>
            <a:r>
              <a:rPr lang="en-GB" dirty="0"/>
              <a:t> in queue, transmit </a:t>
            </a:r>
            <a:r>
              <a:rPr lang="en-GB" dirty="0">
                <a:solidFill>
                  <a:srgbClr val="00B050"/>
                </a:solidFill>
              </a:rPr>
              <a:t>4</a:t>
            </a:r>
            <a:endParaRPr lang="en-GB" dirty="0">
              <a:solidFill>
                <a:srgbClr val="FF0000"/>
              </a:solidFill>
            </a:endParaRPr>
          </a:p>
          <a:p>
            <a:r>
              <a:rPr lang="en-GB" dirty="0"/>
              <a:t>Time 6: </a:t>
            </a:r>
            <a:r>
              <a:rPr lang="en-GB" dirty="0">
                <a:solidFill>
                  <a:srgbClr val="00B050"/>
                </a:solidFill>
              </a:rPr>
              <a:t>6</a:t>
            </a:r>
            <a:r>
              <a:rPr lang="en-GB" dirty="0"/>
              <a:t> in queue, transmit </a:t>
            </a:r>
            <a:r>
              <a:rPr lang="en-GB" dirty="0">
                <a:solidFill>
                  <a:srgbClr val="00B050"/>
                </a:solidFill>
              </a:rPr>
              <a:t>6</a:t>
            </a:r>
            <a:endParaRPr lang="en-SE" dirty="0"/>
          </a:p>
        </p:txBody>
      </p:sp>
    </p:spTree>
    <p:extLst>
      <p:ext uri="{BB962C8B-B14F-4D97-AF65-F5344CB8AC3E}">
        <p14:creationId xmlns:p14="http://schemas.microsoft.com/office/powerpoint/2010/main" val="31161165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C5A38-A799-41EF-A056-1989EDB67379}"/>
              </a:ext>
            </a:extLst>
          </p:cNvPr>
          <p:cNvSpPr>
            <a:spLocks noGrp="1"/>
          </p:cNvSpPr>
          <p:nvPr>
            <p:ph idx="1"/>
          </p:nvPr>
        </p:nvSpPr>
        <p:spPr>
          <a:xfrm>
            <a:off x="838200" y="1724027"/>
            <a:ext cx="10515600" cy="182243"/>
          </a:xfrm>
        </p:spPr>
        <p:txBody>
          <a:bodyPr>
            <a:normAutofit fontScale="25000" lnSpcReduction="20000"/>
          </a:bodyPr>
          <a:lstStyle/>
          <a:p>
            <a:endParaRPr lang="en-US" dirty="0"/>
          </a:p>
        </p:txBody>
      </p:sp>
      <p:sp>
        <p:nvSpPr>
          <p:cNvPr id="3" name="Title 2">
            <a:extLst>
              <a:ext uri="{FF2B5EF4-FFF2-40B4-BE49-F238E27FC236}">
                <a16:creationId xmlns:a16="http://schemas.microsoft.com/office/drawing/2014/main" id="{4FADA8D3-5794-4182-B13B-3F1AF3C9E2A4}"/>
              </a:ext>
            </a:extLst>
          </p:cNvPr>
          <p:cNvSpPr>
            <a:spLocks noGrp="1"/>
          </p:cNvSpPr>
          <p:nvPr>
            <p:ph type="title"/>
          </p:nvPr>
        </p:nvSpPr>
        <p:spPr/>
        <p:txBody>
          <a:bodyPr/>
          <a:lstStyle/>
          <a:p>
            <a:r>
              <a:rPr lang="en-GB" dirty="0"/>
              <a:t>Quiz 4 4.2-1 Round Robin</a:t>
            </a:r>
            <a:endParaRPr lang="en-US" dirty="0"/>
          </a:p>
        </p:txBody>
      </p:sp>
      <p:sp>
        <p:nvSpPr>
          <p:cNvPr id="4" name="Slide Number Placeholder 3">
            <a:extLst>
              <a:ext uri="{FF2B5EF4-FFF2-40B4-BE49-F238E27FC236}">
                <a16:creationId xmlns:a16="http://schemas.microsoft.com/office/drawing/2014/main" id="{6E470B14-D8BD-447A-B8D4-4CE2D29794DB}"/>
              </a:ext>
            </a:extLst>
          </p:cNvPr>
          <p:cNvSpPr>
            <a:spLocks noGrp="1"/>
          </p:cNvSpPr>
          <p:nvPr>
            <p:ph type="sldNum" sz="quarter" idx="4"/>
          </p:nvPr>
        </p:nvSpPr>
        <p:spPr/>
        <p:txBody>
          <a:bodyPr/>
          <a:lstStyle/>
          <a:p>
            <a:r>
              <a:rPr lang="en-US"/>
              <a:t>Network Layer: 4-</a:t>
            </a:r>
            <a:fld id="{C4204591-24BD-A542-B9D5-F8D8A88D2FEE}" type="slidenum">
              <a:rPr lang="en-US" smtClean="0"/>
              <a:pPr/>
              <a:t>47</a:t>
            </a:fld>
            <a:endParaRPr lang="en-US" dirty="0"/>
          </a:p>
        </p:txBody>
      </p:sp>
      <p:pic>
        <p:nvPicPr>
          <p:cNvPr id="5" name="Picture 2">
            <a:extLst>
              <a:ext uri="{FF2B5EF4-FFF2-40B4-BE49-F238E27FC236}">
                <a16:creationId xmlns:a16="http://schemas.microsoft.com/office/drawing/2014/main" id="{0401458E-EC85-44AA-8DF5-3025EE4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96" y="1906270"/>
            <a:ext cx="5398085" cy="250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5">
            <a:extLst>
              <a:ext uri="{FF2B5EF4-FFF2-40B4-BE49-F238E27FC236}">
                <a16:creationId xmlns:a16="http://schemas.microsoft.com/office/drawing/2014/main" id="{5A700D6D-AB04-4630-8641-E9E919137492}"/>
              </a:ext>
            </a:extLst>
          </p:cNvPr>
          <p:cNvSpPr txBox="1">
            <a:spLocks noChangeArrowheads="1"/>
          </p:cNvSpPr>
          <p:nvPr/>
        </p:nvSpPr>
        <p:spPr bwMode="auto">
          <a:xfrm>
            <a:off x="32349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4EFC9A85-5474-4A75-BC97-5EA9D10209C5}"/>
              </a:ext>
            </a:extLst>
          </p:cNvPr>
          <p:cNvSpPr txBox="1">
            <a:spLocks noChangeArrowheads="1"/>
          </p:cNvSpPr>
          <p:nvPr/>
        </p:nvSpPr>
        <p:spPr bwMode="auto">
          <a:xfrm>
            <a:off x="36380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5" name="TextBox 75">
            <a:extLst>
              <a:ext uri="{FF2B5EF4-FFF2-40B4-BE49-F238E27FC236}">
                <a16:creationId xmlns:a16="http://schemas.microsoft.com/office/drawing/2014/main" id="{07771305-116D-4497-94CE-C7A8F125550D}"/>
              </a:ext>
            </a:extLst>
          </p:cNvPr>
          <p:cNvSpPr txBox="1">
            <a:spLocks noChangeArrowheads="1"/>
          </p:cNvSpPr>
          <p:nvPr/>
        </p:nvSpPr>
        <p:spPr bwMode="auto">
          <a:xfrm>
            <a:off x="40554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6" name="TextBox 75">
            <a:extLst>
              <a:ext uri="{FF2B5EF4-FFF2-40B4-BE49-F238E27FC236}">
                <a16:creationId xmlns:a16="http://schemas.microsoft.com/office/drawing/2014/main" id="{6EA85251-11D3-48E4-92C5-B56BF922198B}"/>
              </a:ext>
            </a:extLst>
          </p:cNvPr>
          <p:cNvSpPr txBox="1">
            <a:spLocks noChangeArrowheads="1"/>
          </p:cNvSpPr>
          <p:nvPr/>
        </p:nvSpPr>
        <p:spPr bwMode="auto">
          <a:xfrm>
            <a:off x="44824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A300A896-E50B-4A23-B00A-8D8696603A7C}"/>
              </a:ext>
            </a:extLst>
          </p:cNvPr>
          <p:cNvSpPr txBox="1">
            <a:spLocks noChangeArrowheads="1"/>
          </p:cNvSpPr>
          <p:nvPr/>
        </p:nvSpPr>
        <p:spPr bwMode="auto">
          <a:xfrm>
            <a:off x="48982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8" name="TextBox 75">
            <a:extLst>
              <a:ext uri="{FF2B5EF4-FFF2-40B4-BE49-F238E27FC236}">
                <a16:creationId xmlns:a16="http://schemas.microsoft.com/office/drawing/2014/main" id="{0A6F74B5-D507-4B5D-A3E1-DA7063C251EA}"/>
              </a:ext>
            </a:extLst>
          </p:cNvPr>
          <p:cNvSpPr txBox="1">
            <a:spLocks noChangeArrowheads="1"/>
          </p:cNvSpPr>
          <p:nvPr/>
        </p:nvSpPr>
        <p:spPr bwMode="auto">
          <a:xfrm>
            <a:off x="53013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9" name="TextBox 75">
            <a:extLst>
              <a:ext uri="{FF2B5EF4-FFF2-40B4-BE49-F238E27FC236}">
                <a16:creationId xmlns:a16="http://schemas.microsoft.com/office/drawing/2014/main" id="{A5D24D4C-3DE6-4CD4-B9A8-1931586F0AF8}"/>
              </a:ext>
            </a:extLst>
          </p:cNvPr>
          <p:cNvSpPr txBox="1">
            <a:spLocks noChangeArrowheads="1"/>
          </p:cNvSpPr>
          <p:nvPr/>
        </p:nvSpPr>
        <p:spPr bwMode="auto">
          <a:xfrm>
            <a:off x="57045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0" name="Content Placeholder 1">
            <a:extLst>
              <a:ext uri="{FF2B5EF4-FFF2-40B4-BE49-F238E27FC236}">
                <a16:creationId xmlns:a16="http://schemas.microsoft.com/office/drawing/2014/main" id="{F0B99D6E-1926-495F-9209-E7B2B0C863BE}"/>
              </a:ext>
            </a:extLst>
          </p:cNvPr>
          <p:cNvSpPr txBox="1">
            <a:spLocks/>
          </p:cNvSpPr>
          <p:nvPr/>
        </p:nvSpPr>
        <p:spPr>
          <a:xfrm>
            <a:off x="6980838" y="403538"/>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 </a:t>
            </a:r>
            <a:r>
              <a:rPr lang="en-US" altLang="zh-CN" dirty="0"/>
              <a:t>1</a:t>
            </a:r>
            <a:r>
              <a:rPr lang="en-US" altLang="zh-CN" baseline="30000" dirty="0"/>
              <a:t>st</a:t>
            </a:r>
            <a:r>
              <a:rPr lang="en-US" altLang="zh-CN" dirty="0"/>
              <a:t> round: (</a:t>
            </a:r>
            <a:r>
              <a:rPr lang="en-US" altLang="zh-CN" dirty="0">
                <a:solidFill>
                  <a:srgbClr val="FF0000"/>
                </a:solidFill>
              </a:rPr>
              <a:t>null</a:t>
            </a:r>
            <a:r>
              <a:rPr lang="en-US" altLang="zh-CN" dirty="0"/>
              <a:t>, </a:t>
            </a:r>
            <a:r>
              <a:rPr lang="en-US" altLang="zh-CN" dirty="0">
                <a:solidFill>
                  <a:srgbClr val="00B050"/>
                </a:solidFill>
              </a:rPr>
              <a:t>1</a:t>
            </a:r>
            <a:r>
              <a:rPr lang="en-US" altLang="zh-CN" dirty="0"/>
              <a:t>)</a:t>
            </a:r>
          </a:p>
          <a:p>
            <a:pPr lvl="1"/>
            <a:r>
              <a:rPr lang="en-US" altLang="zh-CN" dirty="0"/>
              <a:t>Times 1-2: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pPr lvl="1"/>
            <a:r>
              <a:rPr lang="en-US" altLang="zh-CN" dirty="0"/>
              <a:t>Times 3-4: 3</a:t>
            </a:r>
            <a:r>
              <a:rPr lang="en-US" altLang="zh-CN" baseline="30000" dirty="0"/>
              <a:t>rd</a:t>
            </a:r>
            <a:r>
              <a:rPr lang="en-US" altLang="zh-CN" dirty="0"/>
              <a:t> round: (</a:t>
            </a:r>
            <a:r>
              <a:rPr lang="en-US" altLang="zh-CN" dirty="0">
                <a:solidFill>
                  <a:srgbClr val="FF0000"/>
                </a:solidFill>
              </a:rPr>
              <a:t>3</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5: 4</a:t>
            </a:r>
            <a:r>
              <a:rPr lang="en-US" altLang="zh-CN" baseline="30000" dirty="0"/>
              <a:t>th</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Time 6: 5</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a:p>
            <a:pPr lvl="1"/>
            <a:endParaRPr lang="en-SE" dirty="0"/>
          </a:p>
        </p:txBody>
      </p:sp>
      <p:sp>
        <p:nvSpPr>
          <p:cNvPr id="51" name="TextBox 75">
            <a:extLst>
              <a:ext uri="{FF2B5EF4-FFF2-40B4-BE49-F238E27FC236}">
                <a16:creationId xmlns:a16="http://schemas.microsoft.com/office/drawing/2014/main" id="{4D8EEC4B-91B7-4A19-A08C-EAE6B16F3E1B}"/>
              </a:ext>
            </a:extLst>
          </p:cNvPr>
          <p:cNvSpPr txBox="1">
            <a:spLocks noChangeArrowheads="1"/>
          </p:cNvSpPr>
          <p:nvPr/>
        </p:nvSpPr>
        <p:spPr bwMode="auto">
          <a:xfrm>
            <a:off x="3414967"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2" name="TextBox 75">
            <a:extLst>
              <a:ext uri="{FF2B5EF4-FFF2-40B4-BE49-F238E27FC236}">
                <a16:creationId xmlns:a16="http://schemas.microsoft.com/office/drawing/2014/main" id="{5CD6A853-A5A8-4835-A5AE-10F9D449175D}"/>
              </a:ext>
            </a:extLst>
          </p:cNvPr>
          <p:cNvSpPr txBox="1">
            <a:spLocks noChangeArrowheads="1"/>
          </p:cNvSpPr>
          <p:nvPr/>
        </p:nvSpPr>
        <p:spPr bwMode="auto">
          <a:xfrm>
            <a:off x="3818091"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3" name="TextBox 75">
            <a:extLst>
              <a:ext uri="{FF2B5EF4-FFF2-40B4-BE49-F238E27FC236}">
                <a16:creationId xmlns:a16="http://schemas.microsoft.com/office/drawing/2014/main" id="{3ED37AC9-6AFA-41B1-A9CF-2278E531E2D5}"/>
              </a:ext>
            </a:extLst>
          </p:cNvPr>
          <p:cNvSpPr txBox="1">
            <a:spLocks noChangeArrowheads="1"/>
          </p:cNvSpPr>
          <p:nvPr/>
        </p:nvSpPr>
        <p:spPr bwMode="auto">
          <a:xfrm>
            <a:off x="4235438"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4" name="TextBox 75">
            <a:extLst>
              <a:ext uri="{FF2B5EF4-FFF2-40B4-BE49-F238E27FC236}">
                <a16:creationId xmlns:a16="http://schemas.microsoft.com/office/drawing/2014/main" id="{D651898F-D933-4D64-AB8A-1D8A77FBEEA2}"/>
              </a:ext>
            </a:extLst>
          </p:cNvPr>
          <p:cNvSpPr txBox="1">
            <a:spLocks noChangeArrowheads="1"/>
          </p:cNvSpPr>
          <p:nvPr/>
        </p:nvSpPr>
        <p:spPr bwMode="auto">
          <a:xfrm>
            <a:off x="4662439"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5" name="TextBox 75">
            <a:extLst>
              <a:ext uri="{FF2B5EF4-FFF2-40B4-BE49-F238E27FC236}">
                <a16:creationId xmlns:a16="http://schemas.microsoft.com/office/drawing/2014/main" id="{E9A02659-E35A-42E6-9F51-D5CE1E5BD716}"/>
              </a:ext>
            </a:extLst>
          </p:cNvPr>
          <p:cNvSpPr txBox="1">
            <a:spLocks noChangeArrowheads="1"/>
          </p:cNvSpPr>
          <p:nvPr/>
        </p:nvSpPr>
        <p:spPr bwMode="auto">
          <a:xfrm>
            <a:off x="5078263"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6" name="TextBox 75">
            <a:extLst>
              <a:ext uri="{FF2B5EF4-FFF2-40B4-BE49-F238E27FC236}">
                <a16:creationId xmlns:a16="http://schemas.microsoft.com/office/drawing/2014/main" id="{6E466EFE-A041-430A-B46B-F9A82A78DA0D}"/>
              </a:ext>
            </a:extLst>
          </p:cNvPr>
          <p:cNvSpPr txBox="1">
            <a:spLocks noChangeArrowheads="1"/>
          </p:cNvSpPr>
          <p:nvPr/>
        </p:nvSpPr>
        <p:spPr bwMode="auto">
          <a:xfrm>
            <a:off x="5481387"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57" name="TextBox 75">
            <a:extLst>
              <a:ext uri="{FF2B5EF4-FFF2-40B4-BE49-F238E27FC236}">
                <a16:creationId xmlns:a16="http://schemas.microsoft.com/office/drawing/2014/main" id="{E9F1B217-819B-4113-8EE7-18E37AE9180B}"/>
              </a:ext>
            </a:extLst>
          </p:cNvPr>
          <p:cNvSpPr txBox="1">
            <a:spLocks noChangeArrowheads="1"/>
          </p:cNvSpPr>
          <p:nvPr/>
        </p:nvSpPr>
        <p:spPr bwMode="auto">
          <a:xfrm>
            <a:off x="5884510"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3922027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48</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552575"/>
            <a:ext cx="87249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639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 Priority</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49</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97075"/>
            <a:ext cx="5573011" cy="2397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5">
            <a:extLst>
              <a:ext uri="{FF2B5EF4-FFF2-40B4-BE49-F238E27FC236}">
                <a16:creationId xmlns:a16="http://schemas.microsoft.com/office/drawing/2014/main" id="{3642E406-B323-406E-B4F2-22B7FC708774}"/>
              </a:ext>
            </a:extLst>
          </p:cNvPr>
          <p:cNvSpPr txBox="1">
            <a:spLocks noChangeArrowheads="1"/>
          </p:cNvSpPr>
          <p:nvPr/>
        </p:nvSpPr>
        <p:spPr bwMode="auto">
          <a:xfrm>
            <a:off x="30063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2EAD0E5F-C1D5-4B62-AABF-37AB0C13102D}"/>
              </a:ext>
            </a:extLst>
          </p:cNvPr>
          <p:cNvSpPr txBox="1">
            <a:spLocks noChangeArrowheads="1"/>
          </p:cNvSpPr>
          <p:nvPr/>
        </p:nvSpPr>
        <p:spPr bwMode="auto">
          <a:xfrm>
            <a:off x="34094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8" name="TextBox 75">
            <a:extLst>
              <a:ext uri="{FF2B5EF4-FFF2-40B4-BE49-F238E27FC236}">
                <a16:creationId xmlns:a16="http://schemas.microsoft.com/office/drawing/2014/main" id="{C02DCACD-9166-40B8-BA89-3D11BFCA176B}"/>
              </a:ext>
            </a:extLst>
          </p:cNvPr>
          <p:cNvSpPr txBox="1">
            <a:spLocks noChangeArrowheads="1"/>
          </p:cNvSpPr>
          <p:nvPr/>
        </p:nvSpPr>
        <p:spPr bwMode="auto">
          <a:xfrm>
            <a:off x="38268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E40DAA01-D23A-4AA8-948A-86257C867F51}"/>
              </a:ext>
            </a:extLst>
          </p:cNvPr>
          <p:cNvSpPr txBox="1">
            <a:spLocks noChangeArrowheads="1"/>
          </p:cNvSpPr>
          <p:nvPr/>
        </p:nvSpPr>
        <p:spPr bwMode="auto">
          <a:xfrm>
            <a:off x="42538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0" name="TextBox 75">
            <a:extLst>
              <a:ext uri="{FF2B5EF4-FFF2-40B4-BE49-F238E27FC236}">
                <a16:creationId xmlns:a16="http://schemas.microsoft.com/office/drawing/2014/main" id="{B8AC9D05-2DB6-4382-B782-A3496835360A}"/>
              </a:ext>
            </a:extLst>
          </p:cNvPr>
          <p:cNvSpPr txBox="1">
            <a:spLocks noChangeArrowheads="1"/>
          </p:cNvSpPr>
          <p:nvPr/>
        </p:nvSpPr>
        <p:spPr bwMode="auto">
          <a:xfrm>
            <a:off x="46696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51B49DDD-46F3-42A8-A2EB-9D18C9B433C1}"/>
              </a:ext>
            </a:extLst>
          </p:cNvPr>
          <p:cNvSpPr txBox="1">
            <a:spLocks noChangeArrowheads="1"/>
          </p:cNvSpPr>
          <p:nvPr/>
        </p:nvSpPr>
        <p:spPr bwMode="auto">
          <a:xfrm>
            <a:off x="50727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8B2DC29D-9F37-4D3F-B623-B8B0372E1C16}"/>
              </a:ext>
            </a:extLst>
          </p:cNvPr>
          <p:cNvSpPr txBox="1">
            <a:spLocks noChangeArrowheads="1"/>
          </p:cNvSpPr>
          <p:nvPr/>
        </p:nvSpPr>
        <p:spPr bwMode="auto">
          <a:xfrm>
            <a:off x="54759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788E2A5E-03F4-4B35-ACBA-EB665AEB7A9C}"/>
              </a:ext>
            </a:extLst>
          </p:cNvPr>
          <p:cNvSpPr txBox="1">
            <a:spLocks noChangeArrowheads="1"/>
          </p:cNvSpPr>
          <p:nvPr/>
        </p:nvSpPr>
        <p:spPr bwMode="auto">
          <a:xfrm>
            <a:off x="3191843"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6E4F882C-51F7-4A57-A198-FDF024CA33B1}"/>
              </a:ext>
            </a:extLst>
          </p:cNvPr>
          <p:cNvSpPr txBox="1">
            <a:spLocks noChangeArrowheads="1"/>
          </p:cNvSpPr>
          <p:nvPr/>
        </p:nvSpPr>
        <p:spPr bwMode="auto">
          <a:xfrm>
            <a:off x="3594967"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5" name="TextBox 75">
            <a:extLst>
              <a:ext uri="{FF2B5EF4-FFF2-40B4-BE49-F238E27FC236}">
                <a16:creationId xmlns:a16="http://schemas.microsoft.com/office/drawing/2014/main" id="{7D266803-DEB9-41AE-AA7E-28F39D82C1BC}"/>
              </a:ext>
            </a:extLst>
          </p:cNvPr>
          <p:cNvSpPr txBox="1">
            <a:spLocks noChangeArrowheads="1"/>
          </p:cNvSpPr>
          <p:nvPr/>
        </p:nvSpPr>
        <p:spPr bwMode="auto">
          <a:xfrm>
            <a:off x="4012314"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6" name="TextBox 75">
            <a:extLst>
              <a:ext uri="{FF2B5EF4-FFF2-40B4-BE49-F238E27FC236}">
                <a16:creationId xmlns:a16="http://schemas.microsoft.com/office/drawing/2014/main" id="{A3D0818B-6832-409F-B8D7-B01C08F16D3A}"/>
              </a:ext>
            </a:extLst>
          </p:cNvPr>
          <p:cNvSpPr txBox="1">
            <a:spLocks noChangeArrowheads="1"/>
          </p:cNvSpPr>
          <p:nvPr/>
        </p:nvSpPr>
        <p:spPr bwMode="auto">
          <a:xfrm>
            <a:off x="4439315"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7" name="TextBox 75">
            <a:extLst>
              <a:ext uri="{FF2B5EF4-FFF2-40B4-BE49-F238E27FC236}">
                <a16:creationId xmlns:a16="http://schemas.microsoft.com/office/drawing/2014/main" id="{A004D72E-806F-4D65-8D16-1C984A7E3A6C}"/>
              </a:ext>
            </a:extLst>
          </p:cNvPr>
          <p:cNvSpPr txBox="1">
            <a:spLocks noChangeArrowheads="1"/>
          </p:cNvSpPr>
          <p:nvPr/>
        </p:nvSpPr>
        <p:spPr bwMode="auto">
          <a:xfrm>
            <a:off x="4855139"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8" name="TextBox 75">
            <a:extLst>
              <a:ext uri="{FF2B5EF4-FFF2-40B4-BE49-F238E27FC236}">
                <a16:creationId xmlns:a16="http://schemas.microsoft.com/office/drawing/2014/main" id="{FEC2C978-E1AF-4448-A162-51314A2A62C1}"/>
              </a:ext>
            </a:extLst>
          </p:cNvPr>
          <p:cNvSpPr txBox="1">
            <a:spLocks noChangeArrowheads="1"/>
          </p:cNvSpPr>
          <p:nvPr/>
        </p:nvSpPr>
        <p:spPr bwMode="auto">
          <a:xfrm>
            <a:off x="5258263"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9" name="TextBox 75">
            <a:extLst>
              <a:ext uri="{FF2B5EF4-FFF2-40B4-BE49-F238E27FC236}">
                <a16:creationId xmlns:a16="http://schemas.microsoft.com/office/drawing/2014/main" id="{FEB0855C-A763-441F-A2BC-92FB4DCE7751}"/>
              </a:ext>
            </a:extLst>
          </p:cNvPr>
          <p:cNvSpPr txBox="1">
            <a:spLocks noChangeArrowheads="1"/>
          </p:cNvSpPr>
          <p:nvPr/>
        </p:nvSpPr>
        <p:spPr bwMode="auto">
          <a:xfrm>
            <a:off x="5661386"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Tree>
    <p:extLst>
      <p:ext uri="{BB962C8B-B14F-4D97-AF65-F5344CB8AC3E}">
        <p14:creationId xmlns:p14="http://schemas.microsoft.com/office/powerpoint/2010/main" val="94685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grpSp>
        <p:nvGrpSpPr>
          <p:cNvPr id="429" name="Group 347">
            <a:extLst>
              <a:ext uri="{FF2B5EF4-FFF2-40B4-BE49-F238E27FC236}">
                <a16:creationId xmlns:a16="http://schemas.microsoft.com/office/drawing/2014/main" id="{29540C2D-9FA0-BB45-BE5F-03C752C3783C}"/>
              </a:ext>
            </a:extLst>
          </p:cNvPr>
          <p:cNvGrpSpPr>
            <a:grpSpLocks/>
          </p:cNvGrpSpPr>
          <p:nvPr/>
        </p:nvGrpSpPr>
        <p:grpSpPr bwMode="auto">
          <a:xfrm>
            <a:off x="4983726" y="4245735"/>
            <a:ext cx="912813" cy="415925"/>
            <a:chOff x="1871277" y="1576300"/>
            <a:chExt cx="1128371" cy="437861"/>
          </a:xfrm>
        </p:grpSpPr>
        <p:sp>
          <p:nvSpPr>
            <p:cNvPr id="430" name="Oval 429">
              <a:extLst>
                <a:ext uri="{FF2B5EF4-FFF2-40B4-BE49-F238E27FC236}">
                  <a16:creationId xmlns:a16="http://schemas.microsoft.com/office/drawing/2014/main" id="{D91E1173-2CC1-804A-8A29-AD5A2B05C5E9}"/>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1" name="Rectangle 430">
              <a:extLst>
                <a:ext uri="{FF2B5EF4-FFF2-40B4-BE49-F238E27FC236}">
                  <a16:creationId xmlns:a16="http://schemas.microsoft.com/office/drawing/2014/main" id="{D26B5CB1-EFDC-AA4A-94A5-91F1F7893EBE}"/>
                </a:ext>
              </a:extLst>
            </p:cNvPr>
            <p:cNvSpPr/>
            <p:nvPr/>
          </p:nvSpPr>
          <p:spPr bwMode="auto">
            <a:xfrm>
              <a:off x="1871277" y="1740080"/>
              <a:ext cx="1128371" cy="11531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2" name="Oval 431">
              <a:extLst>
                <a:ext uri="{FF2B5EF4-FFF2-40B4-BE49-F238E27FC236}">
                  <a16:creationId xmlns:a16="http://schemas.microsoft.com/office/drawing/2014/main" id="{852CB226-E8E6-CA45-95E4-3E2F740D0CCB}"/>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3" name="Freeform 432">
              <a:extLst>
                <a:ext uri="{FF2B5EF4-FFF2-40B4-BE49-F238E27FC236}">
                  <a16:creationId xmlns:a16="http://schemas.microsoft.com/office/drawing/2014/main" id="{2F42ECA3-62AC-C34A-9330-F31499A994CD}"/>
                </a:ext>
              </a:extLst>
            </p:cNvPr>
            <p:cNvSpPr/>
            <p:nvPr/>
          </p:nvSpPr>
          <p:spPr bwMode="auto">
            <a:xfrm>
              <a:off x="2159748" y="1673231"/>
              <a:ext cx="547504"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4" name="Freeform 433">
              <a:extLst>
                <a:ext uri="{FF2B5EF4-FFF2-40B4-BE49-F238E27FC236}">
                  <a16:creationId xmlns:a16="http://schemas.microsoft.com/office/drawing/2014/main" id="{7DAD661B-B797-0E4F-A7A2-EECB211B39F1}"/>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5" name="Freeform 434">
              <a:extLst>
                <a:ext uri="{FF2B5EF4-FFF2-40B4-BE49-F238E27FC236}">
                  <a16:creationId xmlns:a16="http://schemas.microsoft.com/office/drawing/2014/main" id="{6D956B9B-0BF1-184A-8A16-0E56F0D92920}"/>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6" name="Freeform 435">
              <a:extLst>
                <a:ext uri="{FF2B5EF4-FFF2-40B4-BE49-F238E27FC236}">
                  <a16:creationId xmlns:a16="http://schemas.microsoft.com/office/drawing/2014/main" id="{0CBF6073-15EC-8540-96C4-D4D3FCB6DED3}"/>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37" name="Straight Connector 436">
              <a:extLst>
                <a:ext uri="{FF2B5EF4-FFF2-40B4-BE49-F238E27FC236}">
                  <a16:creationId xmlns:a16="http://schemas.microsoft.com/office/drawing/2014/main" id="{F655FBD6-0B65-C943-BD0C-04C522A429F3}"/>
                </a:ext>
              </a:extLst>
            </p:cNvPr>
            <p:cNvCxnSpPr>
              <a:cxnSpLocks noChangeShapeType="1"/>
              <a:endCxn id="43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38" name="Straight Connector 437">
              <a:extLst>
                <a:ext uri="{FF2B5EF4-FFF2-40B4-BE49-F238E27FC236}">
                  <a16:creationId xmlns:a16="http://schemas.microsoft.com/office/drawing/2014/main" id="{8319B3C6-5722-1C44-A611-D2468A7B37EE}"/>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39" name="Group 347">
            <a:extLst>
              <a:ext uri="{FF2B5EF4-FFF2-40B4-BE49-F238E27FC236}">
                <a16:creationId xmlns:a16="http://schemas.microsoft.com/office/drawing/2014/main" id="{C4D1F210-8217-DF40-A30E-B4D781BD1617}"/>
              </a:ext>
            </a:extLst>
          </p:cNvPr>
          <p:cNvGrpSpPr>
            <a:grpSpLocks/>
          </p:cNvGrpSpPr>
          <p:nvPr/>
        </p:nvGrpSpPr>
        <p:grpSpPr bwMode="auto">
          <a:xfrm>
            <a:off x="4937689" y="2318255"/>
            <a:ext cx="911225" cy="415925"/>
            <a:chOff x="1871277" y="1576300"/>
            <a:chExt cx="1128371" cy="437861"/>
          </a:xfrm>
        </p:grpSpPr>
        <p:sp>
          <p:nvSpPr>
            <p:cNvPr id="440" name="Oval 439">
              <a:extLst>
                <a:ext uri="{FF2B5EF4-FFF2-40B4-BE49-F238E27FC236}">
                  <a16:creationId xmlns:a16="http://schemas.microsoft.com/office/drawing/2014/main" id="{6C6425EA-486B-F643-943D-D7089FD8840F}"/>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1" name="Rectangle 440">
              <a:extLst>
                <a:ext uri="{FF2B5EF4-FFF2-40B4-BE49-F238E27FC236}">
                  <a16:creationId xmlns:a16="http://schemas.microsoft.com/office/drawing/2014/main" id="{72094855-C429-6140-9FC0-17D4134E8759}"/>
                </a:ext>
              </a:extLst>
            </p:cNvPr>
            <p:cNvSpPr/>
            <p:nvPr/>
          </p:nvSpPr>
          <p:spPr bwMode="auto">
            <a:xfrm>
              <a:off x="1871277" y="1740080"/>
              <a:ext cx="1128371" cy="11531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2" name="Oval 441">
              <a:extLst>
                <a:ext uri="{FF2B5EF4-FFF2-40B4-BE49-F238E27FC236}">
                  <a16:creationId xmlns:a16="http://schemas.microsoft.com/office/drawing/2014/main" id="{940E8085-E288-C843-8449-2EE8442917F0}"/>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3" name="Freeform 442">
              <a:extLst>
                <a:ext uri="{FF2B5EF4-FFF2-40B4-BE49-F238E27FC236}">
                  <a16:creationId xmlns:a16="http://schemas.microsoft.com/office/drawing/2014/main" id="{E37F0E56-213E-8545-B9F2-BC5003B587C6}"/>
                </a:ext>
              </a:extLst>
            </p:cNvPr>
            <p:cNvSpPr/>
            <p:nvPr/>
          </p:nvSpPr>
          <p:spPr bwMode="auto">
            <a:xfrm>
              <a:off x="2160249" y="1673231"/>
              <a:ext cx="548460"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4" name="Freeform 443">
              <a:extLst>
                <a:ext uri="{FF2B5EF4-FFF2-40B4-BE49-F238E27FC236}">
                  <a16:creationId xmlns:a16="http://schemas.microsoft.com/office/drawing/2014/main" id="{57514748-4829-0749-95C6-8FF0B1CB4D7E}"/>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5" name="Freeform 444">
              <a:extLst>
                <a:ext uri="{FF2B5EF4-FFF2-40B4-BE49-F238E27FC236}">
                  <a16:creationId xmlns:a16="http://schemas.microsoft.com/office/drawing/2014/main" id="{81C91DDC-B728-614D-83D3-517272E011D1}"/>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6" name="Freeform 445">
              <a:extLst>
                <a:ext uri="{FF2B5EF4-FFF2-40B4-BE49-F238E27FC236}">
                  <a16:creationId xmlns:a16="http://schemas.microsoft.com/office/drawing/2014/main" id="{94DD4D4E-9421-A140-AFBD-C2D8D5F7FD98}"/>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47" name="Straight Connector 446">
              <a:extLst>
                <a:ext uri="{FF2B5EF4-FFF2-40B4-BE49-F238E27FC236}">
                  <a16:creationId xmlns:a16="http://schemas.microsoft.com/office/drawing/2014/main" id="{44BB3CF6-D387-034B-A66F-B0DB1B8D3A4B}"/>
                </a:ext>
              </a:extLst>
            </p:cNvPr>
            <p:cNvCxnSpPr>
              <a:cxnSpLocks noChangeShapeType="1"/>
              <a:endCxn id="44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8" name="Straight Connector 447">
              <a:extLst>
                <a:ext uri="{FF2B5EF4-FFF2-40B4-BE49-F238E27FC236}">
                  <a16:creationId xmlns:a16="http://schemas.microsoft.com/office/drawing/2014/main" id="{7248A1BD-6434-A24C-A1C8-CB863A313AA0}"/>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49" name="Group 140">
            <a:extLst>
              <a:ext uri="{FF2B5EF4-FFF2-40B4-BE49-F238E27FC236}">
                <a16:creationId xmlns:a16="http://schemas.microsoft.com/office/drawing/2014/main" id="{76E7BFD5-92F6-BB41-9E7A-389CECC7F12A}"/>
              </a:ext>
            </a:extLst>
          </p:cNvPr>
          <p:cNvGrpSpPr>
            <a:grpSpLocks/>
          </p:cNvGrpSpPr>
          <p:nvPr/>
        </p:nvGrpSpPr>
        <p:grpSpPr bwMode="auto">
          <a:xfrm>
            <a:off x="2292914" y="1991230"/>
            <a:ext cx="352425" cy="876300"/>
            <a:chOff x="4140" y="429"/>
            <a:chExt cx="1425" cy="2396"/>
          </a:xfrm>
        </p:grpSpPr>
        <p:sp>
          <p:nvSpPr>
            <p:cNvPr id="450" name="Freeform 141">
              <a:extLst>
                <a:ext uri="{FF2B5EF4-FFF2-40B4-BE49-F238E27FC236}">
                  <a16:creationId xmlns:a16="http://schemas.microsoft.com/office/drawing/2014/main" id="{76A5EB39-9919-2444-BBB8-371FCDAF989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1" name="Rectangle 142">
              <a:extLst>
                <a:ext uri="{FF2B5EF4-FFF2-40B4-BE49-F238E27FC236}">
                  <a16:creationId xmlns:a16="http://schemas.microsoft.com/office/drawing/2014/main" id="{60EBDD34-6142-6945-9C14-B79C55F439DE}"/>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2" name="Freeform 143">
              <a:extLst>
                <a:ext uri="{FF2B5EF4-FFF2-40B4-BE49-F238E27FC236}">
                  <a16:creationId xmlns:a16="http://schemas.microsoft.com/office/drawing/2014/main" id="{B8A9862D-8A64-8A4B-AD3D-3D060A37FEA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3" name="Freeform 144">
              <a:extLst>
                <a:ext uri="{FF2B5EF4-FFF2-40B4-BE49-F238E27FC236}">
                  <a16:creationId xmlns:a16="http://schemas.microsoft.com/office/drawing/2014/main" id="{F1CBBF09-E39A-294C-817A-9DCD90223F1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4" name="Rectangle 145">
              <a:extLst>
                <a:ext uri="{FF2B5EF4-FFF2-40B4-BE49-F238E27FC236}">
                  <a16:creationId xmlns:a16="http://schemas.microsoft.com/office/drawing/2014/main" id="{0B890F94-5FF7-B74D-888E-B02AA2F69861}"/>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5" name="Group 146">
              <a:extLst>
                <a:ext uri="{FF2B5EF4-FFF2-40B4-BE49-F238E27FC236}">
                  <a16:creationId xmlns:a16="http://schemas.microsoft.com/office/drawing/2014/main" id="{84C8FF9A-1DFE-5443-B94F-09F2CF1376A8}"/>
                </a:ext>
              </a:extLst>
            </p:cNvPr>
            <p:cNvGrpSpPr>
              <a:grpSpLocks/>
            </p:cNvGrpSpPr>
            <p:nvPr/>
          </p:nvGrpSpPr>
          <p:grpSpPr bwMode="auto">
            <a:xfrm>
              <a:off x="4749" y="668"/>
              <a:ext cx="581" cy="145"/>
              <a:chOff x="614" y="2568"/>
              <a:chExt cx="725" cy="139"/>
            </a:xfrm>
          </p:grpSpPr>
          <p:sp>
            <p:nvSpPr>
              <p:cNvPr id="480" name="AutoShape 147">
                <a:extLst>
                  <a:ext uri="{FF2B5EF4-FFF2-40B4-BE49-F238E27FC236}">
                    <a16:creationId xmlns:a16="http://schemas.microsoft.com/office/drawing/2014/main" id="{82A932A3-A2B5-9E4C-A00D-8314C870E898}"/>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1" name="AutoShape 148">
                <a:extLst>
                  <a:ext uri="{FF2B5EF4-FFF2-40B4-BE49-F238E27FC236}">
                    <a16:creationId xmlns:a16="http://schemas.microsoft.com/office/drawing/2014/main" id="{7341616C-DDDB-6D4B-8BC1-1DE0014BB39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6" name="Rectangle 149">
              <a:extLst>
                <a:ext uri="{FF2B5EF4-FFF2-40B4-BE49-F238E27FC236}">
                  <a16:creationId xmlns:a16="http://schemas.microsoft.com/office/drawing/2014/main" id="{3016CB06-5ED2-8E44-8314-CF9B8D929399}"/>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7" name="Group 150">
              <a:extLst>
                <a:ext uri="{FF2B5EF4-FFF2-40B4-BE49-F238E27FC236}">
                  <a16:creationId xmlns:a16="http://schemas.microsoft.com/office/drawing/2014/main" id="{50CD732F-502F-EC4B-9B23-19C3F75FAF70}"/>
                </a:ext>
              </a:extLst>
            </p:cNvPr>
            <p:cNvGrpSpPr>
              <a:grpSpLocks/>
            </p:cNvGrpSpPr>
            <p:nvPr/>
          </p:nvGrpSpPr>
          <p:grpSpPr bwMode="auto">
            <a:xfrm>
              <a:off x="4747" y="994"/>
              <a:ext cx="581" cy="134"/>
              <a:chOff x="614" y="2568"/>
              <a:chExt cx="725" cy="139"/>
            </a:xfrm>
          </p:grpSpPr>
          <p:sp>
            <p:nvSpPr>
              <p:cNvPr id="478" name="AutoShape 151">
                <a:extLst>
                  <a:ext uri="{FF2B5EF4-FFF2-40B4-BE49-F238E27FC236}">
                    <a16:creationId xmlns:a16="http://schemas.microsoft.com/office/drawing/2014/main" id="{A5BF82DD-4D73-B841-9282-B6B444B47C82}"/>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9" name="AutoShape 152">
                <a:extLst>
                  <a:ext uri="{FF2B5EF4-FFF2-40B4-BE49-F238E27FC236}">
                    <a16:creationId xmlns:a16="http://schemas.microsoft.com/office/drawing/2014/main" id="{507A60A5-AB7C-DA4B-BE79-74DC6F926B6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8" name="Rectangle 153">
              <a:extLst>
                <a:ext uri="{FF2B5EF4-FFF2-40B4-BE49-F238E27FC236}">
                  <a16:creationId xmlns:a16="http://schemas.microsoft.com/office/drawing/2014/main" id="{5585EA19-FC9A-834A-B1AA-AF0C3E6E438E}"/>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9" name="Rectangle 154">
              <a:extLst>
                <a:ext uri="{FF2B5EF4-FFF2-40B4-BE49-F238E27FC236}">
                  <a16:creationId xmlns:a16="http://schemas.microsoft.com/office/drawing/2014/main" id="{770A4D2E-58C2-9F43-84EA-96616AE781B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0" name="Group 155">
              <a:extLst>
                <a:ext uri="{FF2B5EF4-FFF2-40B4-BE49-F238E27FC236}">
                  <a16:creationId xmlns:a16="http://schemas.microsoft.com/office/drawing/2014/main" id="{602A4FA5-6127-4C42-9200-FC441714E020}"/>
                </a:ext>
              </a:extLst>
            </p:cNvPr>
            <p:cNvGrpSpPr>
              <a:grpSpLocks/>
            </p:cNvGrpSpPr>
            <p:nvPr/>
          </p:nvGrpSpPr>
          <p:grpSpPr bwMode="auto">
            <a:xfrm>
              <a:off x="4735" y="1627"/>
              <a:ext cx="582" cy="151"/>
              <a:chOff x="614" y="2568"/>
              <a:chExt cx="725" cy="139"/>
            </a:xfrm>
          </p:grpSpPr>
          <p:sp>
            <p:nvSpPr>
              <p:cNvPr id="476" name="AutoShape 156">
                <a:extLst>
                  <a:ext uri="{FF2B5EF4-FFF2-40B4-BE49-F238E27FC236}">
                    <a16:creationId xmlns:a16="http://schemas.microsoft.com/office/drawing/2014/main" id="{73B43881-7B88-5847-AA15-A459E12B9BB4}"/>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7" name="AutoShape 157">
                <a:extLst>
                  <a:ext uri="{FF2B5EF4-FFF2-40B4-BE49-F238E27FC236}">
                    <a16:creationId xmlns:a16="http://schemas.microsoft.com/office/drawing/2014/main" id="{37DBC077-A3AE-D44B-9982-D763ECC92AA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1" name="Freeform 158">
              <a:extLst>
                <a:ext uri="{FF2B5EF4-FFF2-40B4-BE49-F238E27FC236}">
                  <a16:creationId xmlns:a16="http://schemas.microsoft.com/office/drawing/2014/main" id="{0AEC409A-A2D1-D245-802C-A7B4A101659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2" name="Group 159">
              <a:extLst>
                <a:ext uri="{FF2B5EF4-FFF2-40B4-BE49-F238E27FC236}">
                  <a16:creationId xmlns:a16="http://schemas.microsoft.com/office/drawing/2014/main" id="{E58988BF-BC15-CF49-B8AB-9F97656C224E}"/>
                </a:ext>
              </a:extLst>
            </p:cNvPr>
            <p:cNvGrpSpPr>
              <a:grpSpLocks/>
            </p:cNvGrpSpPr>
            <p:nvPr/>
          </p:nvGrpSpPr>
          <p:grpSpPr bwMode="auto">
            <a:xfrm>
              <a:off x="4739" y="1327"/>
              <a:ext cx="582" cy="139"/>
              <a:chOff x="614" y="2568"/>
              <a:chExt cx="725" cy="139"/>
            </a:xfrm>
          </p:grpSpPr>
          <p:sp>
            <p:nvSpPr>
              <p:cNvPr id="474" name="AutoShape 160">
                <a:extLst>
                  <a:ext uri="{FF2B5EF4-FFF2-40B4-BE49-F238E27FC236}">
                    <a16:creationId xmlns:a16="http://schemas.microsoft.com/office/drawing/2014/main" id="{553DFEC9-BE4E-F94F-936E-C02FFF6CAC8D}"/>
                  </a:ext>
                </a:extLst>
              </p:cNvPr>
              <p:cNvSpPr>
                <a:spLocks noChangeArrowheads="1"/>
              </p:cNvSpPr>
              <p:nvPr/>
            </p:nvSpPr>
            <p:spPr bwMode="auto">
              <a:xfrm>
                <a:off x="611" y="2569"/>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5" name="AutoShape 161">
                <a:extLst>
                  <a:ext uri="{FF2B5EF4-FFF2-40B4-BE49-F238E27FC236}">
                    <a16:creationId xmlns:a16="http://schemas.microsoft.com/office/drawing/2014/main" id="{43F743B0-ACF4-3044-851A-E1B9884FB697}"/>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3" name="Rectangle 162">
              <a:extLst>
                <a:ext uri="{FF2B5EF4-FFF2-40B4-BE49-F238E27FC236}">
                  <a16:creationId xmlns:a16="http://schemas.microsoft.com/office/drawing/2014/main" id="{D8E8B7E8-6654-B141-80DA-2835D0B6DC61}"/>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4" name="Freeform 163">
              <a:extLst>
                <a:ext uri="{FF2B5EF4-FFF2-40B4-BE49-F238E27FC236}">
                  <a16:creationId xmlns:a16="http://schemas.microsoft.com/office/drawing/2014/main" id="{D47EC0CE-C9B0-544A-9F08-C5F74F5F8ED8}"/>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5" name="Freeform 164">
              <a:extLst>
                <a:ext uri="{FF2B5EF4-FFF2-40B4-BE49-F238E27FC236}">
                  <a16:creationId xmlns:a16="http://schemas.microsoft.com/office/drawing/2014/main" id="{B6D47BE6-5EDC-5F46-927F-15C18BEEF39A}"/>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6" name="Oval 165">
              <a:extLst>
                <a:ext uri="{FF2B5EF4-FFF2-40B4-BE49-F238E27FC236}">
                  <a16:creationId xmlns:a16="http://schemas.microsoft.com/office/drawing/2014/main" id="{8699D5C3-5E2F-5247-88B1-8F7A5068C0E5}"/>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7" name="Freeform 166">
              <a:extLst>
                <a:ext uri="{FF2B5EF4-FFF2-40B4-BE49-F238E27FC236}">
                  <a16:creationId xmlns:a16="http://schemas.microsoft.com/office/drawing/2014/main" id="{BFDFB342-1B41-3C40-90B5-38F87DB8D9E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8" name="AutoShape 167">
              <a:extLst>
                <a:ext uri="{FF2B5EF4-FFF2-40B4-BE49-F238E27FC236}">
                  <a16:creationId xmlns:a16="http://schemas.microsoft.com/office/drawing/2014/main" id="{31EB1D99-2A1B-554C-9D92-24AAEE3876BF}"/>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9" name="AutoShape 168">
              <a:extLst>
                <a:ext uri="{FF2B5EF4-FFF2-40B4-BE49-F238E27FC236}">
                  <a16:creationId xmlns:a16="http://schemas.microsoft.com/office/drawing/2014/main" id="{8C5166EA-4FF3-CA4A-89EF-1C89946C1F95}"/>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0" name="Oval 169">
              <a:extLst>
                <a:ext uri="{FF2B5EF4-FFF2-40B4-BE49-F238E27FC236}">
                  <a16:creationId xmlns:a16="http://schemas.microsoft.com/office/drawing/2014/main" id="{45C4253F-C6AA-8F41-9A95-B861474468B4}"/>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1" name="Oval 170">
              <a:extLst>
                <a:ext uri="{FF2B5EF4-FFF2-40B4-BE49-F238E27FC236}">
                  <a16:creationId xmlns:a16="http://schemas.microsoft.com/office/drawing/2014/main" id="{99937982-831E-014F-8011-31A38BC3FAA4}"/>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472" name="Oval 171">
              <a:extLst>
                <a:ext uri="{FF2B5EF4-FFF2-40B4-BE49-F238E27FC236}">
                  <a16:creationId xmlns:a16="http://schemas.microsoft.com/office/drawing/2014/main" id="{CB852665-8191-CD47-9BBA-1BC8D1E83948}"/>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3" name="Rectangle 172">
              <a:extLst>
                <a:ext uri="{FF2B5EF4-FFF2-40B4-BE49-F238E27FC236}">
                  <a16:creationId xmlns:a16="http://schemas.microsoft.com/office/drawing/2014/main" id="{A5B541A2-F634-3F4C-920F-8FEB757F72F0}"/>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82" name="Rectangle 4">
            <a:extLst>
              <a:ext uri="{FF2B5EF4-FFF2-40B4-BE49-F238E27FC236}">
                <a16:creationId xmlns:a16="http://schemas.microsoft.com/office/drawing/2014/main" id="{885A2C98-F0C5-4F48-973F-FB58C4816800}"/>
              </a:ext>
            </a:extLst>
          </p:cNvPr>
          <p:cNvSpPr txBox="1">
            <a:spLocks noChangeArrowheads="1"/>
          </p:cNvSpPr>
          <p:nvPr/>
        </p:nvSpPr>
        <p:spPr bwMode="auto">
          <a:xfrm>
            <a:off x="1197539" y="1361756"/>
            <a:ext cx="81502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0" marR="0" lvl="0" indent="0" algn="l" defTabSz="914400" rtl="0" eaLnBrk="1" fontAlgn="base" latinLnBrk="0" hangingPunct="1">
              <a:lnSpc>
                <a:spcPct val="85000"/>
              </a:lnSpc>
              <a:spcBef>
                <a:spcPct val="20000"/>
              </a:spcBef>
              <a:spcAft>
                <a:spcPct val="0"/>
              </a:spcAft>
              <a:buClr>
                <a:srgbClr val="000090"/>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s</a:t>
            </a: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&lt; 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c</a:t>
            </a:r>
            <a:r>
              <a:rPr kumimoji="0" lang="en-US" altLang="en-US" sz="2800" b="0" i="1" u="none" strike="noStrike" kern="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What is average end-end throughput?</a:t>
            </a:r>
          </a:p>
        </p:txBody>
      </p:sp>
      <p:grpSp>
        <p:nvGrpSpPr>
          <p:cNvPr id="483" name="Group 34">
            <a:extLst>
              <a:ext uri="{FF2B5EF4-FFF2-40B4-BE49-F238E27FC236}">
                <a16:creationId xmlns:a16="http://schemas.microsoft.com/office/drawing/2014/main" id="{1D7513B2-BA27-CA43-AABC-A66648BC2AFF}"/>
              </a:ext>
            </a:extLst>
          </p:cNvPr>
          <p:cNvGrpSpPr>
            <a:grpSpLocks/>
          </p:cNvGrpSpPr>
          <p:nvPr/>
        </p:nvGrpSpPr>
        <p:grpSpPr bwMode="auto">
          <a:xfrm>
            <a:off x="2745351" y="2343655"/>
            <a:ext cx="2136775" cy="307975"/>
            <a:chOff x="2249" y="3430"/>
            <a:chExt cx="1389" cy="256"/>
          </a:xfrm>
        </p:grpSpPr>
        <p:sp>
          <p:nvSpPr>
            <p:cNvPr id="484" name="Oval 35">
              <a:extLst>
                <a:ext uri="{FF2B5EF4-FFF2-40B4-BE49-F238E27FC236}">
                  <a16:creationId xmlns:a16="http://schemas.microsoft.com/office/drawing/2014/main" id="{5340CEA1-5B2B-9B46-9AAF-4147EFCAE2AD}"/>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5" name="Rectangle 36">
              <a:extLst>
                <a:ext uri="{FF2B5EF4-FFF2-40B4-BE49-F238E27FC236}">
                  <a16:creationId xmlns:a16="http://schemas.microsoft.com/office/drawing/2014/main" id="{18778160-DBBA-3B4C-9F3C-5804D0719AA9}"/>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6" name="Oval 37">
              <a:extLst>
                <a:ext uri="{FF2B5EF4-FFF2-40B4-BE49-F238E27FC236}">
                  <a16:creationId xmlns:a16="http://schemas.microsoft.com/office/drawing/2014/main" id="{8BF0591E-F2E4-8A4C-A92C-C81344F40A5F}"/>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7" name="Rectangle 38">
              <a:extLst>
                <a:ext uri="{FF2B5EF4-FFF2-40B4-BE49-F238E27FC236}">
                  <a16:creationId xmlns:a16="http://schemas.microsoft.com/office/drawing/2014/main" id="{E207FABE-8267-D846-9F45-80EB05CCD511}"/>
                </a:ext>
              </a:extLst>
            </p:cNvPr>
            <p:cNvSpPr>
              <a:spLocks noChangeArrowheads="1"/>
            </p:cNvSpPr>
            <p:nvPr/>
          </p:nvSpPr>
          <p:spPr bwMode="auto">
            <a:xfrm>
              <a:off x="3562" y="3438"/>
              <a:ext cx="44"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88" name="Text Box 39">
            <a:extLst>
              <a:ext uri="{FF2B5EF4-FFF2-40B4-BE49-F238E27FC236}">
                <a16:creationId xmlns:a16="http://schemas.microsoft.com/office/drawing/2014/main" id="{957E7C76-675E-574B-8ACD-614388DAE938}"/>
              </a:ext>
            </a:extLst>
          </p:cNvPr>
          <p:cNvSpPr txBox="1">
            <a:spLocks noChangeArrowheads="1"/>
          </p:cNvSpPr>
          <p:nvPr/>
        </p:nvSpPr>
        <p:spPr bwMode="auto">
          <a:xfrm>
            <a:off x="2534214" y="2270741"/>
            <a:ext cx="2586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489" name="AutoShape 42">
            <a:extLst>
              <a:ext uri="{FF2B5EF4-FFF2-40B4-BE49-F238E27FC236}">
                <a16:creationId xmlns:a16="http://schemas.microsoft.com/office/drawing/2014/main" id="{8A9CF8E3-1601-CD45-8200-B1516EA3BB30}"/>
              </a:ext>
            </a:extLst>
          </p:cNvPr>
          <p:cNvSpPr>
            <a:spLocks noChangeArrowheads="1"/>
          </p:cNvSpPr>
          <p:nvPr/>
        </p:nvSpPr>
        <p:spPr bwMode="auto">
          <a:xfrm flipV="1">
            <a:off x="1934139" y="2111880"/>
            <a:ext cx="895350" cy="5651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0" name="AutoShape 43">
            <a:extLst>
              <a:ext uri="{FF2B5EF4-FFF2-40B4-BE49-F238E27FC236}">
                <a16:creationId xmlns:a16="http://schemas.microsoft.com/office/drawing/2014/main" id="{ED879A95-B645-8B4D-89AF-6D1789AFE728}"/>
              </a:ext>
            </a:extLst>
          </p:cNvPr>
          <p:cNvSpPr>
            <a:spLocks noChangeArrowheads="1"/>
          </p:cNvSpPr>
          <p:nvPr/>
        </p:nvSpPr>
        <p:spPr bwMode="auto">
          <a:xfrm>
            <a:off x="8168251" y="2318255"/>
            <a:ext cx="941624" cy="379413"/>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91" name="Group 54">
            <a:extLst>
              <a:ext uri="{FF2B5EF4-FFF2-40B4-BE49-F238E27FC236}">
                <a16:creationId xmlns:a16="http://schemas.microsoft.com/office/drawing/2014/main" id="{5C873AA0-FFD9-7542-BED1-8B7A71AB1C1E}"/>
              </a:ext>
            </a:extLst>
          </p:cNvPr>
          <p:cNvGrpSpPr>
            <a:grpSpLocks/>
          </p:cNvGrpSpPr>
          <p:nvPr/>
        </p:nvGrpSpPr>
        <p:grpSpPr bwMode="auto">
          <a:xfrm>
            <a:off x="6118790" y="2210305"/>
            <a:ext cx="2577607" cy="569913"/>
            <a:chOff x="3130" y="3069"/>
            <a:chExt cx="1765" cy="366"/>
          </a:xfrm>
        </p:grpSpPr>
        <p:grpSp>
          <p:nvGrpSpPr>
            <p:cNvPr id="492" name="Group 45">
              <a:extLst>
                <a:ext uri="{FF2B5EF4-FFF2-40B4-BE49-F238E27FC236}">
                  <a16:creationId xmlns:a16="http://schemas.microsoft.com/office/drawing/2014/main" id="{97D274BB-C29B-ED4E-859A-927860A3F5D9}"/>
                </a:ext>
              </a:extLst>
            </p:cNvPr>
            <p:cNvGrpSpPr>
              <a:grpSpLocks/>
            </p:cNvGrpSpPr>
            <p:nvPr/>
          </p:nvGrpSpPr>
          <p:grpSpPr bwMode="auto">
            <a:xfrm>
              <a:off x="3130" y="3069"/>
              <a:ext cx="1765" cy="366"/>
              <a:chOff x="2249" y="3430"/>
              <a:chExt cx="1389" cy="256"/>
            </a:xfrm>
          </p:grpSpPr>
          <p:sp>
            <p:nvSpPr>
              <p:cNvPr id="494" name="Oval 46">
                <a:extLst>
                  <a:ext uri="{FF2B5EF4-FFF2-40B4-BE49-F238E27FC236}">
                    <a16:creationId xmlns:a16="http://schemas.microsoft.com/office/drawing/2014/main" id="{2EC17BEE-E58A-6140-B989-B0CDD1C1AF95}"/>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5" name="Rectangle 47">
                <a:extLst>
                  <a:ext uri="{FF2B5EF4-FFF2-40B4-BE49-F238E27FC236}">
                    <a16:creationId xmlns:a16="http://schemas.microsoft.com/office/drawing/2014/main" id="{AD336F13-B720-7341-B116-DA4D9171BA64}"/>
                  </a:ext>
                </a:extLst>
              </p:cNvPr>
              <p:cNvSpPr>
                <a:spLocks noChangeArrowheads="1"/>
              </p:cNvSpPr>
              <p:nvPr/>
            </p:nvSpPr>
            <p:spPr bwMode="auto">
              <a:xfrm>
                <a:off x="2275" y="3433"/>
                <a:ext cx="1329"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6" name="Oval 48">
                <a:extLst>
                  <a:ext uri="{FF2B5EF4-FFF2-40B4-BE49-F238E27FC236}">
                    <a16:creationId xmlns:a16="http://schemas.microsoft.com/office/drawing/2014/main" id="{4B7EF7CF-26D6-F04C-A388-9C2DE746E571}"/>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7" name="Rectangle 49">
                <a:extLst>
                  <a:ext uri="{FF2B5EF4-FFF2-40B4-BE49-F238E27FC236}">
                    <a16:creationId xmlns:a16="http://schemas.microsoft.com/office/drawing/2014/main" id="{604E850F-FAD3-D34F-8D0B-B1F5F12A4982}"/>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93" name="Text Box 50">
              <a:extLst>
                <a:ext uri="{FF2B5EF4-FFF2-40B4-BE49-F238E27FC236}">
                  <a16:creationId xmlns:a16="http://schemas.microsoft.com/office/drawing/2014/main" id="{48FDD660-FDC1-BC4D-AF14-61D75C0EB803}"/>
                </a:ext>
              </a:extLst>
            </p:cNvPr>
            <p:cNvSpPr txBox="1">
              <a:spLocks noChangeArrowheads="1"/>
            </p:cNvSpPr>
            <p:nvPr/>
          </p:nvSpPr>
          <p:spPr bwMode="auto">
            <a:xfrm>
              <a:off x="3181" y="3135"/>
              <a:ext cx="170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sp>
        <p:nvSpPr>
          <p:cNvPr id="498" name="Rectangle 56">
            <a:extLst>
              <a:ext uri="{FF2B5EF4-FFF2-40B4-BE49-F238E27FC236}">
                <a16:creationId xmlns:a16="http://schemas.microsoft.com/office/drawing/2014/main" id="{A7FBBFF4-7CCE-3745-9DBF-448559E76BA0}"/>
              </a:ext>
            </a:extLst>
          </p:cNvPr>
          <p:cNvSpPr>
            <a:spLocks noChangeArrowheads="1"/>
          </p:cNvSpPr>
          <p:nvPr/>
        </p:nvSpPr>
        <p:spPr bwMode="auto">
          <a:xfrm>
            <a:off x="1234051" y="3170791"/>
            <a:ext cx="80629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Tx/>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s</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 &gt; 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c</a:t>
            </a:r>
            <a:r>
              <a:rPr kumimoji="0" lang="en-US" altLang="en-US" sz="2800" b="0" i="1" u="none" strike="noStrike" kern="120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Arial"/>
              </a:rPr>
              <a:t>  </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What is average end-end throughput?</a:t>
            </a:r>
          </a:p>
        </p:txBody>
      </p:sp>
      <p:grpSp>
        <p:nvGrpSpPr>
          <p:cNvPr id="499" name="Group 209">
            <a:extLst>
              <a:ext uri="{FF2B5EF4-FFF2-40B4-BE49-F238E27FC236}">
                <a16:creationId xmlns:a16="http://schemas.microsoft.com/office/drawing/2014/main" id="{79A28CBF-CC98-364E-9CA1-5406DF2D3C3F}"/>
              </a:ext>
            </a:extLst>
          </p:cNvPr>
          <p:cNvGrpSpPr>
            <a:grpSpLocks/>
          </p:cNvGrpSpPr>
          <p:nvPr/>
        </p:nvGrpSpPr>
        <p:grpSpPr bwMode="auto">
          <a:xfrm>
            <a:off x="1327659" y="5111236"/>
            <a:ext cx="8847138" cy="1282702"/>
            <a:chOff x="186" y="3246"/>
            <a:chExt cx="5573" cy="808"/>
          </a:xfrm>
        </p:grpSpPr>
        <p:sp>
          <p:nvSpPr>
            <p:cNvPr id="500" name="Rectangle 102">
              <a:extLst>
                <a:ext uri="{FF2B5EF4-FFF2-40B4-BE49-F238E27FC236}">
                  <a16:creationId xmlns:a16="http://schemas.microsoft.com/office/drawing/2014/main" id="{A6EA76B5-34A9-BA4F-919C-79EC2F39DFBB}"/>
                </a:ext>
              </a:extLst>
            </p:cNvPr>
            <p:cNvSpPr>
              <a:spLocks noChangeArrowheads="1"/>
            </p:cNvSpPr>
            <p:nvPr/>
          </p:nvSpPr>
          <p:spPr bwMode="auto">
            <a:xfrm>
              <a:off x="186" y="3414"/>
              <a:ext cx="5521" cy="640"/>
            </a:xfrm>
            <a:prstGeom prst="rect">
              <a:avLst/>
            </a:prstGeom>
            <a:solidFill>
              <a:srgbClr val="FFFFFF"/>
            </a:solidFill>
            <a:ln w="2857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01" name="Text Box 101">
              <a:extLst>
                <a:ext uri="{FF2B5EF4-FFF2-40B4-BE49-F238E27FC236}">
                  <a16:creationId xmlns:a16="http://schemas.microsoft.com/office/drawing/2014/main" id="{EC6D6C58-6370-D841-9FF4-E86B32210237}"/>
                </a:ext>
              </a:extLst>
            </p:cNvPr>
            <p:cNvSpPr txBox="1">
              <a:spLocks noChangeArrowheads="1"/>
            </p:cNvSpPr>
            <p:nvPr/>
          </p:nvSpPr>
          <p:spPr bwMode="auto">
            <a:xfrm>
              <a:off x="238" y="3585"/>
              <a:ext cx="55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on end-end path that constrains  end-end throughput</a:t>
              </a:r>
            </a:p>
          </p:txBody>
        </p:sp>
        <p:sp>
          <p:nvSpPr>
            <p:cNvPr id="502" name="Text Box 104">
              <a:extLst>
                <a:ext uri="{FF2B5EF4-FFF2-40B4-BE49-F238E27FC236}">
                  <a16:creationId xmlns:a16="http://schemas.microsoft.com/office/drawing/2014/main" id="{999DDB29-B5E4-4144-8D94-861082F6DF98}"/>
                </a:ext>
              </a:extLst>
            </p:cNvPr>
            <p:cNvSpPr txBox="1">
              <a:spLocks noChangeArrowheads="1"/>
            </p:cNvSpPr>
            <p:nvPr/>
          </p:nvSpPr>
          <p:spPr bwMode="auto">
            <a:xfrm>
              <a:off x="375" y="3246"/>
              <a:ext cx="1629"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bottleneck link</a:t>
              </a:r>
            </a:p>
          </p:txBody>
        </p:sp>
      </p:grpSp>
      <p:sp>
        <p:nvSpPr>
          <p:cNvPr id="503" name="AutoShape 51">
            <a:extLst>
              <a:ext uri="{FF2B5EF4-FFF2-40B4-BE49-F238E27FC236}">
                <a16:creationId xmlns:a16="http://schemas.microsoft.com/office/drawing/2014/main" id="{ADA15BF7-93C3-524C-B9B7-716C2BEB040F}"/>
              </a:ext>
            </a:extLst>
          </p:cNvPr>
          <p:cNvSpPr>
            <a:spLocks noChangeArrowheads="1"/>
          </p:cNvSpPr>
          <p:nvPr/>
        </p:nvSpPr>
        <p:spPr bwMode="auto">
          <a:xfrm>
            <a:off x="4883714" y="2311905"/>
            <a:ext cx="1365250" cy="38100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4" name="Group 132">
            <a:extLst>
              <a:ext uri="{FF2B5EF4-FFF2-40B4-BE49-F238E27FC236}">
                <a16:creationId xmlns:a16="http://schemas.microsoft.com/office/drawing/2014/main" id="{B3F5B0C7-9CEB-E049-B0C3-0F00703C4087}"/>
              </a:ext>
            </a:extLst>
          </p:cNvPr>
          <p:cNvGrpSpPr>
            <a:grpSpLocks/>
          </p:cNvGrpSpPr>
          <p:nvPr/>
        </p:nvGrpSpPr>
        <p:grpSpPr bwMode="auto">
          <a:xfrm flipH="1">
            <a:off x="9058681" y="2157918"/>
            <a:ext cx="871538" cy="885825"/>
            <a:chOff x="-44" y="1473"/>
            <a:chExt cx="981" cy="1105"/>
          </a:xfrm>
        </p:grpSpPr>
        <p:pic>
          <p:nvPicPr>
            <p:cNvPr id="505" name="Picture 133" descr="desktop_computer_stylized_medium">
              <a:extLst>
                <a:ext uri="{FF2B5EF4-FFF2-40B4-BE49-F238E27FC236}">
                  <a16:creationId xmlns:a16="http://schemas.microsoft.com/office/drawing/2014/main" id="{9D7414AB-58AD-7D46-95D7-2D5B55309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6" name="Freeform 134">
              <a:extLst>
                <a:ext uri="{FF2B5EF4-FFF2-40B4-BE49-F238E27FC236}">
                  <a16:creationId xmlns:a16="http://schemas.microsoft.com/office/drawing/2014/main" id="{D5C4B243-FAF4-7842-9BC1-63CB23F7312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07" name="AutoShape 327">
            <a:extLst>
              <a:ext uri="{FF2B5EF4-FFF2-40B4-BE49-F238E27FC236}">
                <a16:creationId xmlns:a16="http://schemas.microsoft.com/office/drawing/2014/main" id="{2F56CE5E-CD88-F243-A5D6-997F5D7E1139}"/>
              </a:ext>
            </a:extLst>
          </p:cNvPr>
          <p:cNvSpPr>
            <a:spLocks noChangeArrowheads="1"/>
          </p:cNvSpPr>
          <p:nvPr/>
        </p:nvSpPr>
        <p:spPr bwMode="auto">
          <a:xfrm>
            <a:off x="1846826" y="1854705"/>
            <a:ext cx="407988" cy="431800"/>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8" name="Group 206">
            <a:extLst>
              <a:ext uri="{FF2B5EF4-FFF2-40B4-BE49-F238E27FC236}">
                <a16:creationId xmlns:a16="http://schemas.microsoft.com/office/drawing/2014/main" id="{DC9267E1-3EDB-E748-8467-2A9B485898A2}"/>
              </a:ext>
            </a:extLst>
          </p:cNvPr>
          <p:cNvGrpSpPr>
            <a:grpSpLocks/>
          </p:cNvGrpSpPr>
          <p:nvPr/>
        </p:nvGrpSpPr>
        <p:grpSpPr bwMode="auto">
          <a:xfrm>
            <a:off x="1908739" y="3723447"/>
            <a:ext cx="8126412" cy="1166813"/>
            <a:chOff x="775" y="2474"/>
            <a:chExt cx="5119" cy="735"/>
          </a:xfrm>
        </p:grpSpPr>
        <p:grpSp>
          <p:nvGrpSpPr>
            <p:cNvPr id="509" name="Group 173">
              <a:extLst>
                <a:ext uri="{FF2B5EF4-FFF2-40B4-BE49-F238E27FC236}">
                  <a16:creationId xmlns:a16="http://schemas.microsoft.com/office/drawing/2014/main" id="{017DEB16-2C42-DB4F-AC8D-2F24A202D8CA}"/>
                </a:ext>
              </a:extLst>
            </p:cNvPr>
            <p:cNvGrpSpPr>
              <a:grpSpLocks/>
            </p:cNvGrpSpPr>
            <p:nvPr/>
          </p:nvGrpSpPr>
          <p:grpSpPr bwMode="auto">
            <a:xfrm>
              <a:off x="1056" y="2589"/>
              <a:ext cx="222" cy="552"/>
              <a:chOff x="4140" y="429"/>
              <a:chExt cx="1425" cy="2396"/>
            </a:xfrm>
          </p:grpSpPr>
          <p:sp>
            <p:nvSpPr>
              <p:cNvPr id="540" name="Freeform 174">
                <a:extLst>
                  <a:ext uri="{FF2B5EF4-FFF2-40B4-BE49-F238E27FC236}">
                    <a16:creationId xmlns:a16="http://schemas.microsoft.com/office/drawing/2014/main" id="{7071AEAE-A73F-D243-B123-B7B1D9BDFB07}"/>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1" name="Rectangle 175">
                <a:extLst>
                  <a:ext uri="{FF2B5EF4-FFF2-40B4-BE49-F238E27FC236}">
                    <a16:creationId xmlns:a16="http://schemas.microsoft.com/office/drawing/2014/main" id="{70DE3468-CF53-0346-8D80-E9385C7F7D96}"/>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2" name="Freeform 176">
                <a:extLst>
                  <a:ext uri="{FF2B5EF4-FFF2-40B4-BE49-F238E27FC236}">
                    <a16:creationId xmlns:a16="http://schemas.microsoft.com/office/drawing/2014/main" id="{ED311748-A5CC-494E-90AD-11746C8ACE0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3" name="Freeform 177">
                <a:extLst>
                  <a:ext uri="{FF2B5EF4-FFF2-40B4-BE49-F238E27FC236}">
                    <a16:creationId xmlns:a16="http://schemas.microsoft.com/office/drawing/2014/main" id="{8C78D907-80B8-AF4A-AB8A-5919F960DDD2}"/>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4" name="Rectangle 178">
                <a:extLst>
                  <a:ext uri="{FF2B5EF4-FFF2-40B4-BE49-F238E27FC236}">
                    <a16:creationId xmlns:a16="http://schemas.microsoft.com/office/drawing/2014/main" id="{894B83D8-FCC8-084F-9660-A8CED18F9114}"/>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5" name="Group 179">
                <a:extLst>
                  <a:ext uri="{FF2B5EF4-FFF2-40B4-BE49-F238E27FC236}">
                    <a16:creationId xmlns:a16="http://schemas.microsoft.com/office/drawing/2014/main" id="{FA4C49FB-332B-1C42-B0C2-F3D370F08127}"/>
                  </a:ext>
                </a:extLst>
              </p:cNvPr>
              <p:cNvGrpSpPr>
                <a:grpSpLocks/>
              </p:cNvGrpSpPr>
              <p:nvPr/>
            </p:nvGrpSpPr>
            <p:grpSpPr bwMode="auto">
              <a:xfrm>
                <a:off x="4749" y="668"/>
                <a:ext cx="581" cy="145"/>
                <a:chOff x="614" y="2568"/>
                <a:chExt cx="725" cy="139"/>
              </a:xfrm>
            </p:grpSpPr>
            <p:sp>
              <p:nvSpPr>
                <p:cNvPr id="570" name="AutoShape 180">
                  <a:extLst>
                    <a:ext uri="{FF2B5EF4-FFF2-40B4-BE49-F238E27FC236}">
                      <a16:creationId xmlns:a16="http://schemas.microsoft.com/office/drawing/2014/main" id="{6BD6D33C-E791-F149-8310-5B3D390F6C23}"/>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71" name="AutoShape 181">
                  <a:extLst>
                    <a:ext uri="{FF2B5EF4-FFF2-40B4-BE49-F238E27FC236}">
                      <a16:creationId xmlns:a16="http://schemas.microsoft.com/office/drawing/2014/main" id="{5E71277F-C04C-3142-838B-6EE506CB21AF}"/>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6" name="Rectangle 182">
                <a:extLst>
                  <a:ext uri="{FF2B5EF4-FFF2-40B4-BE49-F238E27FC236}">
                    <a16:creationId xmlns:a16="http://schemas.microsoft.com/office/drawing/2014/main" id="{24A16DC6-2460-DC4F-994B-EF8DC5F2AC82}"/>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7" name="Group 183">
                <a:extLst>
                  <a:ext uri="{FF2B5EF4-FFF2-40B4-BE49-F238E27FC236}">
                    <a16:creationId xmlns:a16="http://schemas.microsoft.com/office/drawing/2014/main" id="{98E7E366-D731-D346-83EB-43C23A31E5E1}"/>
                  </a:ext>
                </a:extLst>
              </p:cNvPr>
              <p:cNvGrpSpPr>
                <a:grpSpLocks/>
              </p:cNvGrpSpPr>
              <p:nvPr/>
            </p:nvGrpSpPr>
            <p:grpSpPr bwMode="auto">
              <a:xfrm>
                <a:off x="4747" y="994"/>
                <a:ext cx="581" cy="134"/>
                <a:chOff x="614" y="2568"/>
                <a:chExt cx="725" cy="139"/>
              </a:xfrm>
            </p:grpSpPr>
            <p:sp>
              <p:nvSpPr>
                <p:cNvPr id="568" name="AutoShape 184">
                  <a:extLst>
                    <a:ext uri="{FF2B5EF4-FFF2-40B4-BE49-F238E27FC236}">
                      <a16:creationId xmlns:a16="http://schemas.microsoft.com/office/drawing/2014/main" id="{12E76A99-F292-4942-B7EA-16F260F71E3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9" name="AutoShape 185">
                  <a:extLst>
                    <a:ext uri="{FF2B5EF4-FFF2-40B4-BE49-F238E27FC236}">
                      <a16:creationId xmlns:a16="http://schemas.microsoft.com/office/drawing/2014/main" id="{981E5C21-5C45-464D-B45B-155529C9BC2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8" name="Rectangle 186">
                <a:extLst>
                  <a:ext uri="{FF2B5EF4-FFF2-40B4-BE49-F238E27FC236}">
                    <a16:creationId xmlns:a16="http://schemas.microsoft.com/office/drawing/2014/main" id="{464DC274-CDF8-6E47-9806-008A0A6CCACD}"/>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9" name="Rectangle 187">
                <a:extLst>
                  <a:ext uri="{FF2B5EF4-FFF2-40B4-BE49-F238E27FC236}">
                    <a16:creationId xmlns:a16="http://schemas.microsoft.com/office/drawing/2014/main" id="{98AC22BF-B25F-6142-87DB-E850C47D1673}"/>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0" name="Group 188">
                <a:extLst>
                  <a:ext uri="{FF2B5EF4-FFF2-40B4-BE49-F238E27FC236}">
                    <a16:creationId xmlns:a16="http://schemas.microsoft.com/office/drawing/2014/main" id="{7D330731-B2DD-FA40-90B0-9AF6F55A2DDE}"/>
                  </a:ext>
                </a:extLst>
              </p:cNvPr>
              <p:cNvGrpSpPr>
                <a:grpSpLocks/>
              </p:cNvGrpSpPr>
              <p:nvPr/>
            </p:nvGrpSpPr>
            <p:grpSpPr bwMode="auto">
              <a:xfrm>
                <a:off x="4735" y="1627"/>
                <a:ext cx="582" cy="151"/>
                <a:chOff x="614" y="2568"/>
                <a:chExt cx="725" cy="139"/>
              </a:xfrm>
            </p:grpSpPr>
            <p:sp>
              <p:nvSpPr>
                <p:cNvPr id="566" name="AutoShape 189">
                  <a:extLst>
                    <a:ext uri="{FF2B5EF4-FFF2-40B4-BE49-F238E27FC236}">
                      <a16:creationId xmlns:a16="http://schemas.microsoft.com/office/drawing/2014/main" id="{9DE72B9D-63C0-864A-8FD9-1B399D8E8160}"/>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7" name="AutoShape 190">
                  <a:extLst>
                    <a:ext uri="{FF2B5EF4-FFF2-40B4-BE49-F238E27FC236}">
                      <a16:creationId xmlns:a16="http://schemas.microsoft.com/office/drawing/2014/main" id="{E1DF0355-58D1-FF48-A296-D36811A78BFC}"/>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1" name="Freeform 191">
                <a:extLst>
                  <a:ext uri="{FF2B5EF4-FFF2-40B4-BE49-F238E27FC236}">
                    <a16:creationId xmlns:a16="http://schemas.microsoft.com/office/drawing/2014/main" id="{0F425FAD-60C7-8D46-AC04-D61CF1C12F8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2" name="Group 192">
                <a:extLst>
                  <a:ext uri="{FF2B5EF4-FFF2-40B4-BE49-F238E27FC236}">
                    <a16:creationId xmlns:a16="http://schemas.microsoft.com/office/drawing/2014/main" id="{DD061A78-E747-F742-AAA6-0EBB1F0472B8}"/>
                  </a:ext>
                </a:extLst>
              </p:cNvPr>
              <p:cNvGrpSpPr>
                <a:grpSpLocks/>
              </p:cNvGrpSpPr>
              <p:nvPr/>
            </p:nvGrpSpPr>
            <p:grpSpPr bwMode="auto">
              <a:xfrm>
                <a:off x="4739" y="1327"/>
                <a:ext cx="582" cy="139"/>
                <a:chOff x="614" y="2568"/>
                <a:chExt cx="725" cy="139"/>
              </a:xfrm>
            </p:grpSpPr>
            <p:sp>
              <p:nvSpPr>
                <p:cNvPr id="564" name="AutoShape 193">
                  <a:extLst>
                    <a:ext uri="{FF2B5EF4-FFF2-40B4-BE49-F238E27FC236}">
                      <a16:creationId xmlns:a16="http://schemas.microsoft.com/office/drawing/2014/main" id="{D1A721C9-09F8-CA49-8768-A4D604577519}"/>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5" name="AutoShape 194">
                  <a:extLst>
                    <a:ext uri="{FF2B5EF4-FFF2-40B4-BE49-F238E27FC236}">
                      <a16:creationId xmlns:a16="http://schemas.microsoft.com/office/drawing/2014/main" id="{62ACD839-F2C5-9845-AB4E-C5BA19C2E2C2}"/>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3" name="Rectangle 195">
                <a:extLst>
                  <a:ext uri="{FF2B5EF4-FFF2-40B4-BE49-F238E27FC236}">
                    <a16:creationId xmlns:a16="http://schemas.microsoft.com/office/drawing/2014/main" id="{372A6132-E5E3-D940-8B20-1C9F499C36B3}"/>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4" name="Freeform 196">
                <a:extLst>
                  <a:ext uri="{FF2B5EF4-FFF2-40B4-BE49-F238E27FC236}">
                    <a16:creationId xmlns:a16="http://schemas.microsoft.com/office/drawing/2014/main" id="{7FB8C692-1BF5-7148-BD0F-82D24606618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5" name="Freeform 197">
                <a:extLst>
                  <a:ext uri="{FF2B5EF4-FFF2-40B4-BE49-F238E27FC236}">
                    <a16:creationId xmlns:a16="http://schemas.microsoft.com/office/drawing/2014/main" id="{B0320B70-5119-4C4A-9DDB-B708D3E777C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6" name="Oval 198">
                <a:extLst>
                  <a:ext uri="{FF2B5EF4-FFF2-40B4-BE49-F238E27FC236}">
                    <a16:creationId xmlns:a16="http://schemas.microsoft.com/office/drawing/2014/main" id="{29E3337B-80AF-FE42-A33A-1B58F9866F7A}"/>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7" name="Freeform 199">
                <a:extLst>
                  <a:ext uri="{FF2B5EF4-FFF2-40B4-BE49-F238E27FC236}">
                    <a16:creationId xmlns:a16="http://schemas.microsoft.com/office/drawing/2014/main" id="{09D40D09-BC4A-744B-BB47-8545C1DE0A3B}"/>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8" name="AutoShape 200">
                <a:extLst>
                  <a:ext uri="{FF2B5EF4-FFF2-40B4-BE49-F238E27FC236}">
                    <a16:creationId xmlns:a16="http://schemas.microsoft.com/office/drawing/2014/main" id="{BF852A65-EDBF-594C-9A10-757D04960006}"/>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9" name="AutoShape 201">
                <a:extLst>
                  <a:ext uri="{FF2B5EF4-FFF2-40B4-BE49-F238E27FC236}">
                    <a16:creationId xmlns:a16="http://schemas.microsoft.com/office/drawing/2014/main" id="{02863060-88F5-664A-BDBC-D1E1E1A55602}"/>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0" name="Oval 202">
                <a:extLst>
                  <a:ext uri="{FF2B5EF4-FFF2-40B4-BE49-F238E27FC236}">
                    <a16:creationId xmlns:a16="http://schemas.microsoft.com/office/drawing/2014/main" id="{5E04EF61-FED3-3541-ACA1-9693CBB7F428}"/>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1" name="Oval 203">
                <a:extLst>
                  <a:ext uri="{FF2B5EF4-FFF2-40B4-BE49-F238E27FC236}">
                    <a16:creationId xmlns:a16="http://schemas.microsoft.com/office/drawing/2014/main" id="{44A7BC25-D6E5-A44C-855D-AA7C5150ACF3}"/>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562" name="Oval 204">
                <a:extLst>
                  <a:ext uri="{FF2B5EF4-FFF2-40B4-BE49-F238E27FC236}">
                    <a16:creationId xmlns:a16="http://schemas.microsoft.com/office/drawing/2014/main" id="{14F564A5-40D1-4A43-8039-CF1042677D34}"/>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3" name="Rectangle 205">
                <a:extLst>
                  <a:ext uri="{FF2B5EF4-FFF2-40B4-BE49-F238E27FC236}">
                    <a16:creationId xmlns:a16="http://schemas.microsoft.com/office/drawing/2014/main" id="{1AE270E5-AC06-504B-BF97-435964C8BCFA}"/>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10" name="Line 57">
              <a:extLst>
                <a:ext uri="{FF2B5EF4-FFF2-40B4-BE49-F238E27FC236}">
                  <a16:creationId xmlns:a16="http://schemas.microsoft.com/office/drawing/2014/main" id="{E30AFCCA-07F4-A740-BD4B-5B28F2D980F1}"/>
                </a:ext>
              </a:extLst>
            </p:cNvPr>
            <p:cNvSpPr>
              <a:spLocks noChangeShapeType="1"/>
            </p:cNvSpPr>
            <p:nvPr/>
          </p:nvSpPr>
          <p:spPr bwMode="auto">
            <a:xfrm>
              <a:off x="1354" y="2913"/>
              <a:ext cx="36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1" name="Group 58">
              <a:extLst>
                <a:ext uri="{FF2B5EF4-FFF2-40B4-BE49-F238E27FC236}">
                  <a16:creationId xmlns:a16="http://schemas.microsoft.com/office/drawing/2014/main" id="{C24A23EE-8313-D64E-BD4F-3BFCD778F53E}"/>
                </a:ext>
              </a:extLst>
            </p:cNvPr>
            <p:cNvGrpSpPr>
              <a:grpSpLocks/>
            </p:cNvGrpSpPr>
            <p:nvPr/>
          </p:nvGrpSpPr>
          <p:grpSpPr bwMode="auto">
            <a:xfrm>
              <a:off x="2731" y="2870"/>
              <a:ext cx="607" cy="108"/>
              <a:chOff x="3603" y="243"/>
              <a:chExt cx="357" cy="106"/>
            </a:xfrm>
          </p:grpSpPr>
          <p:sp>
            <p:nvSpPr>
              <p:cNvPr id="531" name="Line 60">
                <a:extLst>
                  <a:ext uri="{FF2B5EF4-FFF2-40B4-BE49-F238E27FC236}">
                    <a16:creationId xmlns:a16="http://schemas.microsoft.com/office/drawing/2014/main" id="{1E8C1397-8F48-5E4D-BC95-2AEEFF4329B2}"/>
                  </a:ext>
                </a:extLst>
              </p:cNvPr>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2" name="Line 61">
                <a:extLst>
                  <a:ext uri="{FF2B5EF4-FFF2-40B4-BE49-F238E27FC236}">
                    <a16:creationId xmlns:a16="http://schemas.microsoft.com/office/drawing/2014/main" id="{A9B3CF61-A592-AA42-AE21-C6F6DDBF0ED0}"/>
                  </a:ext>
                </a:extLst>
              </p:cNvPr>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3" name="Rectangle 62">
                <a:extLst>
                  <a:ext uri="{FF2B5EF4-FFF2-40B4-BE49-F238E27FC236}">
                    <a16:creationId xmlns:a16="http://schemas.microsoft.com/office/drawing/2014/main" id="{BD11C863-452F-AE46-9242-58534859C246}"/>
                  </a:ext>
                </a:extLst>
              </p:cNvPr>
              <p:cNvSpPr>
                <a:spLocks noChangeArrowheads="1"/>
              </p:cNvSpPr>
              <p:nvPr/>
            </p:nvSpPr>
            <p:spPr bwMode="auto">
              <a:xfrm>
                <a:off x="3603" y="289"/>
                <a:ext cx="354" cy="5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34" name="Group 64">
                <a:extLst>
                  <a:ext uri="{FF2B5EF4-FFF2-40B4-BE49-F238E27FC236}">
                    <a16:creationId xmlns:a16="http://schemas.microsoft.com/office/drawing/2014/main" id="{A74AB26D-917E-1C43-8497-203578F54CA4}"/>
                  </a:ext>
                </a:extLst>
              </p:cNvPr>
              <p:cNvGrpSpPr>
                <a:grpSpLocks/>
              </p:cNvGrpSpPr>
              <p:nvPr/>
            </p:nvGrpSpPr>
            <p:grpSpPr bwMode="auto">
              <a:xfrm>
                <a:off x="3749" y="248"/>
                <a:ext cx="119" cy="65"/>
                <a:chOff x="2894" y="850"/>
                <a:chExt cx="94" cy="96"/>
              </a:xfrm>
            </p:grpSpPr>
            <p:sp>
              <p:nvSpPr>
                <p:cNvPr id="538" name="Line 66">
                  <a:extLst>
                    <a:ext uri="{FF2B5EF4-FFF2-40B4-BE49-F238E27FC236}">
                      <a16:creationId xmlns:a16="http://schemas.microsoft.com/office/drawing/2014/main" id="{B0ECEE3F-0D27-9E45-AD59-E3E44736B14A}"/>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9" name="Line 67">
                  <a:extLst>
                    <a:ext uri="{FF2B5EF4-FFF2-40B4-BE49-F238E27FC236}">
                      <a16:creationId xmlns:a16="http://schemas.microsoft.com/office/drawing/2014/main" id="{EB55E3DC-430D-5347-B8CC-57099591978B}"/>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535" name="Group 68">
                <a:extLst>
                  <a:ext uri="{FF2B5EF4-FFF2-40B4-BE49-F238E27FC236}">
                    <a16:creationId xmlns:a16="http://schemas.microsoft.com/office/drawing/2014/main" id="{EE23C2BF-5FE2-B644-AFE9-10E650F8E6FE}"/>
                  </a:ext>
                </a:extLst>
              </p:cNvPr>
              <p:cNvGrpSpPr>
                <a:grpSpLocks/>
              </p:cNvGrpSpPr>
              <p:nvPr/>
            </p:nvGrpSpPr>
            <p:grpSpPr bwMode="auto">
              <a:xfrm flipV="1">
                <a:off x="3689" y="243"/>
                <a:ext cx="124" cy="66"/>
                <a:chOff x="2848" y="848"/>
                <a:chExt cx="98" cy="98"/>
              </a:xfrm>
            </p:grpSpPr>
            <p:sp>
              <p:nvSpPr>
                <p:cNvPr id="536" name="Line 69">
                  <a:extLst>
                    <a:ext uri="{FF2B5EF4-FFF2-40B4-BE49-F238E27FC236}">
                      <a16:creationId xmlns:a16="http://schemas.microsoft.com/office/drawing/2014/main" id="{9CEA633F-1910-4F48-AE5F-C3F267226C9D}"/>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7" name="Line 71">
                  <a:extLst>
                    <a:ext uri="{FF2B5EF4-FFF2-40B4-BE49-F238E27FC236}">
                      <a16:creationId xmlns:a16="http://schemas.microsoft.com/office/drawing/2014/main" id="{0EEE95F5-28BD-5244-AB61-1D0DDB38D982}"/>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sp>
          <p:nvSpPr>
            <p:cNvPr id="512" name="AutoShape 90">
              <a:extLst>
                <a:ext uri="{FF2B5EF4-FFF2-40B4-BE49-F238E27FC236}">
                  <a16:creationId xmlns:a16="http://schemas.microsoft.com/office/drawing/2014/main" id="{FBD38E77-2123-B941-9E3E-28175B8F1087}"/>
                </a:ext>
              </a:extLst>
            </p:cNvPr>
            <p:cNvSpPr>
              <a:spLocks noChangeArrowheads="1"/>
            </p:cNvSpPr>
            <p:nvPr/>
          </p:nvSpPr>
          <p:spPr bwMode="auto">
            <a:xfrm>
              <a:off x="4741" y="2812"/>
              <a:ext cx="609" cy="239"/>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3" name="Group 92">
              <a:extLst>
                <a:ext uri="{FF2B5EF4-FFF2-40B4-BE49-F238E27FC236}">
                  <a16:creationId xmlns:a16="http://schemas.microsoft.com/office/drawing/2014/main" id="{DDC22D0D-F03A-C14E-9613-D042E5ACF062}"/>
                </a:ext>
              </a:extLst>
            </p:cNvPr>
            <p:cNvGrpSpPr>
              <a:grpSpLocks/>
            </p:cNvGrpSpPr>
            <p:nvPr/>
          </p:nvGrpSpPr>
          <p:grpSpPr bwMode="auto">
            <a:xfrm>
              <a:off x="1328" y="2739"/>
              <a:ext cx="1347" cy="360"/>
              <a:chOff x="2249" y="3459"/>
              <a:chExt cx="1389" cy="257"/>
            </a:xfrm>
          </p:grpSpPr>
          <p:sp>
            <p:nvSpPr>
              <p:cNvPr id="527" name="Oval 93">
                <a:extLst>
                  <a:ext uri="{FF2B5EF4-FFF2-40B4-BE49-F238E27FC236}">
                    <a16:creationId xmlns:a16="http://schemas.microsoft.com/office/drawing/2014/main" id="{BD69A588-896C-CD4F-AF1D-5590117CB9F7}"/>
                  </a:ext>
                </a:extLst>
              </p:cNvPr>
              <p:cNvSpPr>
                <a:spLocks noChangeArrowheads="1"/>
              </p:cNvSpPr>
              <p:nvPr/>
            </p:nvSpPr>
            <p:spPr bwMode="auto">
              <a:xfrm>
                <a:off x="3569" y="346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8" name="Rectangle 94">
                <a:extLst>
                  <a:ext uri="{FF2B5EF4-FFF2-40B4-BE49-F238E27FC236}">
                    <a16:creationId xmlns:a16="http://schemas.microsoft.com/office/drawing/2014/main" id="{690BA38E-8C04-7D49-8A4D-F3EBD36EC7E5}"/>
                  </a:ext>
                </a:extLst>
              </p:cNvPr>
              <p:cNvSpPr>
                <a:spLocks noChangeArrowheads="1"/>
              </p:cNvSpPr>
              <p:nvPr/>
            </p:nvSpPr>
            <p:spPr bwMode="auto">
              <a:xfrm>
                <a:off x="2275" y="3459"/>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9" name="Oval 95">
                <a:extLst>
                  <a:ext uri="{FF2B5EF4-FFF2-40B4-BE49-F238E27FC236}">
                    <a16:creationId xmlns:a16="http://schemas.microsoft.com/office/drawing/2014/main" id="{F8BE880C-8629-DB4F-A98D-187B9D0ED266}"/>
                  </a:ext>
                </a:extLst>
              </p:cNvPr>
              <p:cNvSpPr>
                <a:spLocks noChangeArrowheads="1"/>
              </p:cNvSpPr>
              <p:nvPr/>
            </p:nvSpPr>
            <p:spPr bwMode="auto">
              <a:xfrm>
                <a:off x="2249" y="346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0" name="Rectangle 96">
                <a:extLst>
                  <a:ext uri="{FF2B5EF4-FFF2-40B4-BE49-F238E27FC236}">
                    <a16:creationId xmlns:a16="http://schemas.microsoft.com/office/drawing/2014/main" id="{CEA80494-8D88-874A-A154-9DE5B72CA753}"/>
                  </a:ext>
                </a:extLst>
              </p:cNvPr>
              <p:cNvSpPr>
                <a:spLocks noChangeArrowheads="1"/>
              </p:cNvSpPr>
              <p:nvPr/>
            </p:nvSpPr>
            <p:spPr bwMode="auto">
              <a:xfrm>
                <a:off x="3562" y="3462"/>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4" name="Text Box 97">
              <a:extLst>
                <a:ext uri="{FF2B5EF4-FFF2-40B4-BE49-F238E27FC236}">
                  <a16:creationId xmlns:a16="http://schemas.microsoft.com/office/drawing/2014/main" id="{1BBEC08D-B4E9-1244-8AFE-C137F04A0DFB}"/>
                </a:ext>
              </a:extLst>
            </p:cNvPr>
            <p:cNvSpPr txBox="1">
              <a:spLocks noChangeArrowheads="1"/>
            </p:cNvSpPr>
            <p:nvPr/>
          </p:nvSpPr>
          <p:spPr bwMode="auto">
            <a:xfrm>
              <a:off x="1313" y="2811"/>
              <a:ext cx="1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515" name="Group 83">
              <a:extLst>
                <a:ext uri="{FF2B5EF4-FFF2-40B4-BE49-F238E27FC236}">
                  <a16:creationId xmlns:a16="http://schemas.microsoft.com/office/drawing/2014/main" id="{453C8714-A6D0-E346-8A5B-615EFB01A0E4}"/>
                </a:ext>
              </a:extLst>
            </p:cNvPr>
            <p:cNvGrpSpPr>
              <a:grpSpLocks/>
            </p:cNvGrpSpPr>
            <p:nvPr/>
          </p:nvGrpSpPr>
          <p:grpSpPr bwMode="auto">
            <a:xfrm>
              <a:off x="3419" y="2828"/>
              <a:ext cx="1621" cy="194"/>
              <a:chOff x="2249" y="3430"/>
              <a:chExt cx="1389" cy="256"/>
            </a:xfrm>
          </p:grpSpPr>
          <p:sp>
            <p:nvSpPr>
              <p:cNvPr id="523" name="Oval 84">
                <a:extLst>
                  <a:ext uri="{FF2B5EF4-FFF2-40B4-BE49-F238E27FC236}">
                    <a16:creationId xmlns:a16="http://schemas.microsoft.com/office/drawing/2014/main" id="{15F82EFE-0228-FC41-A2F8-7597E35038F8}"/>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4" name="Rectangle 85">
                <a:extLst>
                  <a:ext uri="{FF2B5EF4-FFF2-40B4-BE49-F238E27FC236}">
                    <a16:creationId xmlns:a16="http://schemas.microsoft.com/office/drawing/2014/main" id="{771827D6-CDB4-624D-966F-486A8E5AB186}"/>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5" name="Oval 86">
                <a:extLst>
                  <a:ext uri="{FF2B5EF4-FFF2-40B4-BE49-F238E27FC236}">
                    <a16:creationId xmlns:a16="http://schemas.microsoft.com/office/drawing/2014/main" id="{2C2907FC-8499-0B4E-AA1A-72F4C0958F2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26" name="Rectangle 87">
                <a:extLst>
                  <a:ext uri="{FF2B5EF4-FFF2-40B4-BE49-F238E27FC236}">
                    <a16:creationId xmlns:a16="http://schemas.microsoft.com/office/drawing/2014/main" id="{0460CA79-401A-4C43-9BF8-05BF988CC6B4}"/>
                  </a:ext>
                </a:extLst>
              </p:cNvPr>
              <p:cNvSpPr>
                <a:spLocks noChangeArrowheads="1"/>
              </p:cNvSpPr>
              <p:nvPr/>
            </p:nvSpPr>
            <p:spPr bwMode="auto">
              <a:xfrm>
                <a:off x="3562" y="3438"/>
                <a:ext cx="45"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6" name="Text Box 88">
              <a:extLst>
                <a:ext uri="{FF2B5EF4-FFF2-40B4-BE49-F238E27FC236}">
                  <a16:creationId xmlns:a16="http://schemas.microsoft.com/office/drawing/2014/main" id="{2215F4CA-83FF-2F43-A883-32EAB81F1207}"/>
                </a:ext>
              </a:extLst>
            </p:cNvPr>
            <p:cNvSpPr txBox="1">
              <a:spLocks noChangeArrowheads="1"/>
            </p:cNvSpPr>
            <p:nvPr/>
          </p:nvSpPr>
          <p:spPr bwMode="auto">
            <a:xfrm>
              <a:off x="3475" y="2780"/>
              <a:ext cx="16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517" name="AutoShape 98">
              <a:extLst>
                <a:ext uri="{FF2B5EF4-FFF2-40B4-BE49-F238E27FC236}">
                  <a16:creationId xmlns:a16="http://schemas.microsoft.com/office/drawing/2014/main" id="{7823CDE2-367E-FB44-BE34-956568F7C47B}"/>
                </a:ext>
              </a:extLst>
            </p:cNvPr>
            <p:cNvSpPr>
              <a:spLocks noChangeArrowheads="1"/>
            </p:cNvSpPr>
            <p:nvPr/>
          </p:nvSpPr>
          <p:spPr bwMode="auto">
            <a:xfrm>
              <a:off x="2668" y="2808"/>
              <a:ext cx="860" cy="24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18" name="AutoShape 89">
              <a:extLst>
                <a:ext uri="{FF2B5EF4-FFF2-40B4-BE49-F238E27FC236}">
                  <a16:creationId xmlns:a16="http://schemas.microsoft.com/office/drawing/2014/main" id="{D3D3E169-3E07-3B4A-A3F9-E35D17B6871F}"/>
                </a:ext>
              </a:extLst>
            </p:cNvPr>
            <p:cNvSpPr>
              <a:spLocks noChangeArrowheads="1"/>
            </p:cNvSpPr>
            <p:nvPr/>
          </p:nvSpPr>
          <p:spPr bwMode="auto">
            <a:xfrm flipV="1">
              <a:off x="814" y="2682"/>
              <a:ext cx="564" cy="35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9 w 21600"/>
                <a:gd name="T13" fmla="*/ 2912 h 21600"/>
                <a:gd name="T14" fmla="*/ 18230 w 21600"/>
                <a:gd name="T15" fmla="*/ 922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9" name="Group 135">
              <a:extLst>
                <a:ext uri="{FF2B5EF4-FFF2-40B4-BE49-F238E27FC236}">
                  <a16:creationId xmlns:a16="http://schemas.microsoft.com/office/drawing/2014/main" id="{5A825877-D688-F24C-8395-71DDEA807E21}"/>
                </a:ext>
              </a:extLst>
            </p:cNvPr>
            <p:cNvGrpSpPr>
              <a:grpSpLocks/>
            </p:cNvGrpSpPr>
            <p:nvPr/>
          </p:nvGrpSpPr>
          <p:grpSpPr bwMode="auto">
            <a:xfrm flipH="1">
              <a:off x="5345" y="2651"/>
              <a:ext cx="549" cy="558"/>
              <a:chOff x="-248" y="1473"/>
              <a:chExt cx="981" cy="1105"/>
            </a:xfrm>
          </p:grpSpPr>
          <p:pic>
            <p:nvPicPr>
              <p:cNvPr id="521" name="Picture 136" descr="desktop_computer_stylized_medium">
                <a:extLst>
                  <a:ext uri="{FF2B5EF4-FFF2-40B4-BE49-F238E27FC236}">
                    <a16:creationId xmlns:a16="http://schemas.microsoft.com/office/drawing/2014/main" id="{77517F6B-1BE4-F94A-BBF9-E9549AC02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48"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 name="Freeform 137">
                <a:extLst>
                  <a:ext uri="{FF2B5EF4-FFF2-40B4-BE49-F238E27FC236}">
                    <a16:creationId xmlns:a16="http://schemas.microsoft.com/office/drawing/2014/main" id="{85644D17-8C0F-0840-B111-635B1B4F1085}"/>
                  </a:ext>
                </a:extLst>
              </p:cNvPr>
              <p:cNvSpPr>
                <a:spLocks/>
              </p:cNvSpPr>
              <p:nvPr/>
            </p:nvSpPr>
            <p:spPr bwMode="auto">
              <a:xfrm flipH="1">
                <a:off x="20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20" name="AutoShape 327">
              <a:extLst>
                <a:ext uri="{FF2B5EF4-FFF2-40B4-BE49-F238E27FC236}">
                  <a16:creationId xmlns:a16="http://schemas.microsoft.com/office/drawing/2014/main" id="{26E8FD56-0A05-7348-855A-94527638EA41}"/>
                </a:ext>
              </a:extLst>
            </p:cNvPr>
            <p:cNvSpPr>
              <a:spLocks noChangeArrowheads="1"/>
            </p:cNvSpPr>
            <p:nvPr/>
          </p:nvSpPr>
          <p:spPr bwMode="auto">
            <a:xfrm>
              <a:off x="775" y="2474"/>
              <a:ext cx="257" cy="272"/>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46" name="Slide Number Placeholder 5">
            <a:extLst>
              <a:ext uri="{FF2B5EF4-FFF2-40B4-BE49-F238E27FC236}">
                <a16:creationId xmlns:a16="http://schemas.microsoft.com/office/drawing/2014/main" id="{FB6AE8FF-6EB2-C544-80BC-6FF3FA7A6285}"/>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5</a:t>
            </a:fld>
            <a:endParaRPr lang="en-US" dirty="0"/>
          </a:p>
        </p:txBody>
      </p:sp>
      <p:sp>
        <p:nvSpPr>
          <p:cNvPr id="3" name="TextBox 2">
            <a:extLst>
              <a:ext uri="{FF2B5EF4-FFF2-40B4-BE49-F238E27FC236}">
                <a16:creationId xmlns:a16="http://schemas.microsoft.com/office/drawing/2014/main" id="{6D648128-D411-B605-0214-A044155A8228}"/>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0179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 Round Robin</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50</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97075"/>
            <a:ext cx="5573011" cy="2397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5">
            <a:extLst>
              <a:ext uri="{FF2B5EF4-FFF2-40B4-BE49-F238E27FC236}">
                <a16:creationId xmlns:a16="http://schemas.microsoft.com/office/drawing/2014/main" id="{3642E406-B323-406E-B4F2-22B7FC708774}"/>
              </a:ext>
            </a:extLst>
          </p:cNvPr>
          <p:cNvSpPr txBox="1">
            <a:spLocks noChangeArrowheads="1"/>
          </p:cNvSpPr>
          <p:nvPr/>
        </p:nvSpPr>
        <p:spPr bwMode="auto">
          <a:xfrm>
            <a:off x="30063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2EAD0E5F-C1D5-4B62-AABF-37AB0C13102D}"/>
              </a:ext>
            </a:extLst>
          </p:cNvPr>
          <p:cNvSpPr txBox="1">
            <a:spLocks noChangeArrowheads="1"/>
          </p:cNvSpPr>
          <p:nvPr/>
        </p:nvSpPr>
        <p:spPr bwMode="auto">
          <a:xfrm>
            <a:off x="34094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C02DCACD-9166-40B8-BA89-3D11BFCA176B}"/>
              </a:ext>
            </a:extLst>
          </p:cNvPr>
          <p:cNvSpPr txBox="1">
            <a:spLocks noChangeArrowheads="1"/>
          </p:cNvSpPr>
          <p:nvPr/>
        </p:nvSpPr>
        <p:spPr bwMode="auto">
          <a:xfrm>
            <a:off x="38268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9" name="TextBox 75">
            <a:extLst>
              <a:ext uri="{FF2B5EF4-FFF2-40B4-BE49-F238E27FC236}">
                <a16:creationId xmlns:a16="http://schemas.microsoft.com/office/drawing/2014/main" id="{E40DAA01-D23A-4AA8-948A-86257C867F51}"/>
              </a:ext>
            </a:extLst>
          </p:cNvPr>
          <p:cNvSpPr txBox="1">
            <a:spLocks noChangeArrowheads="1"/>
          </p:cNvSpPr>
          <p:nvPr/>
        </p:nvSpPr>
        <p:spPr bwMode="auto">
          <a:xfrm>
            <a:off x="42538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0" name="TextBox 75">
            <a:extLst>
              <a:ext uri="{FF2B5EF4-FFF2-40B4-BE49-F238E27FC236}">
                <a16:creationId xmlns:a16="http://schemas.microsoft.com/office/drawing/2014/main" id="{B8AC9D05-2DB6-4382-B782-A3496835360A}"/>
              </a:ext>
            </a:extLst>
          </p:cNvPr>
          <p:cNvSpPr txBox="1">
            <a:spLocks noChangeArrowheads="1"/>
          </p:cNvSpPr>
          <p:nvPr/>
        </p:nvSpPr>
        <p:spPr bwMode="auto">
          <a:xfrm>
            <a:off x="46696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51B49DDD-46F3-42A8-A2EB-9D18C9B433C1}"/>
              </a:ext>
            </a:extLst>
          </p:cNvPr>
          <p:cNvSpPr txBox="1">
            <a:spLocks noChangeArrowheads="1"/>
          </p:cNvSpPr>
          <p:nvPr/>
        </p:nvSpPr>
        <p:spPr bwMode="auto">
          <a:xfrm>
            <a:off x="50727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8B2DC29D-9F37-4D3F-B623-B8B0372E1C16}"/>
              </a:ext>
            </a:extLst>
          </p:cNvPr>
          <p:cNvSpPr txBox="1">
            <a:spLocks noChangeArrowheads="1"/>
          </p:cNvSpPr>
          <p:nvPr/>
        </p:nvSpPr>
        <p:spPr bwMode="auto">
          <a:xfrm>
            <a:off x="54759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Content Placeholder 1">
            <a:extLst>
              <a:ext uri="{FF2B5EF4-FFF2-40B4-BE49-F238E27FC236}">
                <a16:creationId xmlns:a16="http://schemas.microsoft.com/office/drawing/2014/main" id="{66F17D0B-6C24-492A-BF6E-A15A08BD1DA2}"/>
              </a:ext>
            </a:extLst>
          </p:cNvPr>
          <p:cNvSpPr txBox="1">
            <a:spLocks/>
          </p:cNvSpPr>
          <p:nvPr/>
        </p:nvSpPr>
        <p:spPr>
          <a:xfrm>
            <a:off x="6980838" y="403538"/>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1-2: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5-6: 3</a:t>
            </a:r>
            <a:r>
              <a:rPr lang="en-US" altLang="zh-CN" baseline="30000" dirty="0"/>
              <a:t>rd</a:t>
            </a:r>
            <a:r>
              <a:rPr lang="en-US" altLang="zh-CN" dirty="0"/>
              <a:t> round: (</a:t>
            </a:r>
            <a:r>
              <a:rPr lang="en-US" altLang="zh-CN" dirty="0">
                <a:solidFill>
                  <a:srgbClr val="FF0000"/>
                </a:solidFill>
              </a:rPr>
              <a:t>6</a:t>
            </a:r>
            <a:r>
              <a:rPr lang="en-US" altLang="zh-CN" dirty="0"/>
              <a:t>, </a:t>
            </a:r>
            <a:r>
              <a:rPr lang="en-US" altLang="zh-CN" dirty="0">
                <a:solidFill>
                  <a:srgbClr val="00B050"/>
                </a:solidFill>
              </a:rPr>
              <a:t>5</a:t>
            </a:r>
            <a:r>
              <a:rPr lang="en-US" altLang="zh-CN" dirty="0"/>
              <a:t>)</a:t>
            </a:r>
          </a:p>
        </p:txBody>
      </p:sp>
      <p:sp>
        <p:nvSpPr>
          <p:cNvPr id="22" name="TextBox 75">
            <a:extLst>
              <a:ext uri="{FF2B5EF4-FFF2-40B4-BE49-F238E27FC236}">
                <a16:creationId xmlns:a16="http://schemas.microsoft.com/office/drawing/2014/main" id="{DEACFC06-F93A-427F-96C9-10B76A5CFC87}"/>
              </a:ext>
            </a:extLst>
          </p:cNvPr>
          <p:cNvSpPr txBox="1">
            <a:spLocks noChangeArrowheads="1"/>
          </p:cNvSpPr>
          <p:nvPr/>
        </p:nvSpPr>
        <p:spPr bwMode="auto">
          <a:xfrm>
            <a:off x="3162815"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7CB7CF9F-ACFF-4225-9E01-A0AA5D53B2BC}"/>
              </a:ext>
            </a:extLst>
          </p:cNvPr>
          <p:cNvSpPr txBox="1">
            <a:spLocks noChangeArrowheads="1"/>
          </p:cNvSpPr>
          <p:nvPr/>
        </p:nvSpPr>
        <p:spPr bwMode="auto">
          <a:xfrm>
            <a:off x="3565939"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FD66F9BA-D2CF-4A82-A390-16A39FFD8466}"/>
              </a:ext>
            </a:extLst>
          </p:cNvPr>
          <p:cNvSpPr txBox="1">
            <a:spLocks noChangeArrowheads="1"/>
          </p:cNvSpPr>
          <p:nvPr/>
        </p:nvSpPr>
        <p:spPr bwMode="auto">
          <a:xfrm>
            <a:off x="3983286"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CA9B9DBE-2E02-4060-B177-F6FFC581C7A3}"/>
              </a:ext>
            </a:extLst>
          </p:cNvPr>
          <p:cNvSpPr txBox="1">
            <a:spLocks noChangeArrowheads="1"/>
          </p:cNvSpPr>
          <p:nvPr/>
        </p:nvSpPr>
        <p:spPr bwMode="auto">
          <a:xfrm>
            <a:off x="4410287"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6" name="TextBox 75">
            <a:extLst>
              <a:ext uri="{FF2B5EF4-FFF2-40B4-BE49-F238E27FC236}">
                <a16:creationId xmlns:a16="http://schemas.microsoft.com/office/drawing/2014/main" id="{FC0C8FCA-71CA-44BD-8876-23B81D0F6E8C}"/>
              </a:ext>
            </a:extLst>
          </p:cNvPr>
          <p:cNvSpPr txBox="1">
            <a:spLocks noChangeArrowheads="1"/>
          </p:cNvSpPr>
          <p:nvPr/>
        </p:nvSpPr>
        <p:spPr bwMode="auto">
          <a:xfrm>
            <a:off x="4826111"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27" name="TextBox 75">
            <a:extLst>
              <a:ext uri="{FF2B5EF4-FFF2-40B4-BE49-F238E27FC236}">
                <a16:creationId xmlns:a16="http://schemas.microsoft.com/office/drawing/2014/main" id="{2B6898EE-3A71-474B-ADF1-C7D25A74C807}"/>
              </a:ext>
            </a:extLst>
          </p:cNvPr>
          <p:cNvSpPr txBox="1">
            <a:spLocks noChangeArrowheads="1"/>
          </p:cNvSpPr>
          <p:nvPr/>
        </p:nvSpPr>
        <p:spPr bwMode="auto">
          <a:xfrm>
            <a:off x="5229235"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8" name="TextBox 75">
            <a:extLst>
              <a:ext uri="{FF2B5EF4-FFF2-40B4-BE49-F238E27FC236}">
                <a16:creationId xmlns:a16="http://schemas.microsoft.com/office/drawing/2014/main" id="{535E8EED-DA68-4D25-AAA3-7BDB71E83D13}"/>
              </a:ext>
            </a:extLst>
          </p:cNvPr>
          <p:cNvSpPr txBox="1">
            <a:spLocks noChangeArrowheads="1"/>
          </p:cNvSpPr>
          <p:nvPr/>
        </p:nvSpPr>
        <p:spPr bwMode="auto">
          <a:xfrm>
            <a:off x="5632358"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Tree>
    <p:extLst>
      <p:ext uri="{BB962C8B-B14F-4D97-AF65-F5344CB8AC3E}">
        <p14:creationId xmlns:p14="http://schemas.microsoft.com/office/powerpoint/2010/main" val="1179956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B6BC1-8790-3FC6-E91A-2F0671AC1FA8}"/>
              </a:ext>
            </a:extLst>
          </p:cNvPr>
          <p:cNvSpPr>
            <a:spLocks noGrp="1"/>
          </p:cNvSpPr>
          <p:nvPr>
            <p:ph idx="1"/>
          </p:nvPr>
        </p:nvSpPr>
        <p:spPr>
          <a:xfrm>
            <a:off x="289932" y="1346443"/>
            <a:ext cx="11396546" cy="5096646"/>
          </a:xfrm>
        </p:spPr>
        <p:txBody>
          <a:bodyPr>
            <a:normAutofit fontScale="85000" lnSpcReduction="20000"/>
          </a:bodyPr>
          <a:lstStyle/>
          <a:p>
            <a:r>
              <a:rPr lang="en-GB" sz="2200" dirty="0"/>
              <a:t>4.3-05. Subnetting(a). Consider the three subnets in the diagram below. </a:t>
            </a:r>
          </a:p>
          <a:p>
            <a:r>
              <a:rPr lang="en-GB" sz="2200" dirty="0"/>
              <a:t>1. What is the maximum # of interfaces in the 223.1.2/24 network?</a:t>
            </a:r>
          </a:p>
          <a:p>
            <a:r>
              <a:rPr lang="en-GB" sz="2200" dirty="0"/>
              <a:t>2. What is the maximum # of interfaces in the 223.1.3/29 network?</a:t>
            </a:r>
          </a:p>
          <a:p>
            <a:r>
              <a:rPr lang="en-GB" sz="2200" dirty="0"/>
              <a:t>Including the network address (all host bits in the IP address equal to 0) and broadcast address (all host bits in the IP address equal to 1).</a:t>
            </a:r>
          </a:p>
          <a:p>
            <a:endParaRPr lang="en-GB" sz="1600" dirty="0"/>
          </a:p>
          <a:p>
            <a:r>
              <a:rPr lang="en-GB" sz="2200" dirty="0"/>
              <a:t>1 ANS: In 223.1.2/24 </a:t>
            </a:r>
          </a:p>
          <a:p>
            <a:pPr marL="130175" indent="0">
              <a:buNone/>
            </a:pPr>
            <a:r>
              <a:rPr lang="en-GB" sz="2200" dirty="0"/>
              <a:t>Network, since 32-24</a:t>
            </a:r>
          </a:p>
          <a:p>
            <a:pPr marL="130175" indent="0">
              <a:buNone/>
            </a:pPr>
            <a:r>
              <a:rPr lang="en-GB" sz="2200" dirty="0"/>
              <a:t>=8 bits for host address,</a:t>
            </a:r>
          </a:p>
          <a:p>
            <a:pPr marL="130175" indent="0">
              <a:buNone/>
            </a:pPr>
            <a:r>
              <a:rPr lang="en-GB" sz="2200" dirty="0"/>
              <a:t>Hence maximum # of </a:t>
            </a:r>
          </a:p>
          <a:p>
            <a:pPr marL="130175" indent="0">
              <a:buNone/>
            </a:pPr>
            <a:r>
              <a:rPr lang="en-GB" sz="2200" dirty="0"/>
              <a:t>Interfaces = 2</a:t>
            </a:r>
            <a:r>
              <a:rPr lang="en-GB" sz="2200" baseline="30000" dirty="0"/>
              <a:t>8</a:t>
            </a:r>
            <a:r>
              <a:rPr lang="en-GB" sz="2200" dirty="0"/>
              <a:t>=256</a:t>
            </a:r>
            <a:endParaRPr lang="en-SE" sz="2200" dirty="0"/>
          </a:p>
          <a:p>
            <a:r>
              <a:rPr lang="en-GB" sz="2200" dirty="0"/>
              <a:t>2 ANS: In 223.1.3/29 </a:t>
            </a:r>
          </a:p>
          <a:p>
            <a:pPr marL="130175" indent="0">
              <a:buNone/>
            </a:pPr>
            <a:r>
              <a:rPr lang="en-GB" sz="2200" dirty="0"/>
              <a:t>Network, since 32-29</a:t>
            </a:r>
          </a:p>
          <a:p>
            <a:pPr marL="130175" indent="0">
              <a:buNone/>
            </a:pPr>
            <a:r>
              <a:rPr lang="en-GB" sz="2200" dirty="0"/>
              <a:t>=3 bits for host address,</a:t>
            </a:r>
          </a:p>
          <a:p>
            <a:pPr marL="130175" indent="0">
              <a:buNone/>
            </a:pPr>
            <a:r>
              <a:rPr lang="en-GB" sz="2200" dirty="0"/>
              <a:t>Hence maximum # of </a:t>
            </a:r>
          </a:p>
          <a:p>
            <a:pPr marL="130175" indent="0">
              <a:buNone/>
            </a:pPr>
            <a:r>
              <a:rPr lang="en-GB" sz="2200" dirty="0"/>
              <a:t>Interfaces = 2</a:t>
            </a:r>
            <a:r>
              <a:rPr lang="en-GB" sz="2200" baseline="30000" dirty="0"/>
              <a:t>3</a:t>
            </a:r>
            <a:r>
              <a:rPr lang="en-GB" sz="2200" dirty="0"/>
              <a:t>=8</a:t>
            </a:r>
          </a:p>
        </p:txBody>
      </p:sp>
      <p:sp>
        <p:nvSpPr>
          <p:cNvPr id="3" name="Title 2">
            <a:extLst>
              <a:ext uri="{FF2B5EF4-FFF2-40B4-BE49-F238E27FC236}">
                <a16:creationId xmlns:a16="http://schemas.microsoft.com/office/drawing/2014/main" id="{8B689F06-49CB-CE3A-4D75-E3C1681CE47A}"/>
              </a:ext>
            </a:extLst>
          </p:cNvPr>
          <p:cNvSpPr>
            <a:spLocks noGrp="1"/>
          </p:cNvSpPr>
          <p:nvPr>
            <p:ph type="title"/>
          </p:nvPr>
        </p:nvSpPr>
        <p:spPr/>
        <p:txBody>
          <a:bodyPr/>
          <a:lstStyle/>
          <a:p>
            <a:r>
              <a:rPr lang="en-GB" dirty="0"/>
              <a:t>Question 4.3-05ab</a:t>
            </a:r>
            <a:endParaRPr lang="en-SE" dirty="0"/>
          </a:p>
        </p:txBody>
      </p:sp>
      <p:sp>
        <p:nvSpPr>
          <p:cNvPr id="4" name="Slide Number Placeholder 3">
            <a:extLst>
              <a:ext uri="{FF2B5EF4-FFF2-40B4-BE49-F238E27FC236}">
                <a16:creationId xmlns:a16="http://schemas.microsoft.com/office/drawing/2014/main" id="{FF16D337-9D7F-362B-F5C1-26229EC66D84}"/>
              </a:ext>
            </a:extLst>
          </p:cNvPr>
          <p:cNvSpPr>
            <a:spLocks noGrp="1"/>
          </p:cNvSpPr>
          <p:nvPr>
            <p:ph type="sldNum" sz="quarter" idx="4"/>
          </p:nvPr>
        </p:nvSpPr>
        <p:spPr/>
        <p:txBody>
          <a:bodyPr/>
          <a:lstStyle/>
          <a:p>
            <a:r>
              <a:rPr lang="en-US" dirty="0"/>
              <a:t>Introduction: 1-</a:t>
            </a:r>
            <a:fld id="{C4204591-24BD-A542-B9D5-F8D8A88D2FEE}" type="slidenum">
              <a:rPr lang="en-US" smtClean="0"/>
              <a:pPr/>
              <a:t>51</a:t>
            </a:fld>
            <a:endParaRPr lang="en-US" dirty="0"/>
          </a:p>
        </p:txBody>
      </p:sp>
      <p:pic>
        <p:nvPicPr>
          <p:cNvPr id="1028" name="Picture 4">
            <a:extLst>
              <a:ext uri="{FF2B5EF4-FFF2-40B4-BE49-F238E27FC236}">
                <a16:creationId xmlns:a16="http://schemas.microsoft.com/office/drawing/2014/main" id="{0160CED6-B468-8000-C61B-BBD9642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79" y="2632248"/>
            <a:ext cx="8060055" cy="25348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1D7FE24-689F-2E2E-45D0-E91E1F16AD70}"/>
              </a:ext>
            </a:extLst>
          </p:cNvPr>
          <p:cNvGrpSpPr/>
          <p:nvPr/>
        </p:nvGrpSpPr>
        <p:grpSpPr>
          <a:xfrm>
            <a:off x="4555896" y="4809248"/>
            <a:ext cx="5984875" cy="677862"/>
            <a:chOff x="3312566" y="3863272"/>
            <a:chExt cx="5984875" cy="677862"/>
          </a:xfrm>
        </p:grpSpPr>
        <p:sp>
          <p:nvSpPr>
            <p:cNvPr id="7" name="Text Box 6">
              <a:extLst>
                <a:ext uri="{FF2B5EF4-FFF2-40B4-BE49-F238E27FC236}">
                  <a16:creationId xmlns:a16="http://schemas.microsoft.com/office/drawing/2014/main" id="{A86292F1-7ED4-A724-1984-50FAB4E04D93}"/>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 name="Text Box 7">
              <a:extLst>
                <a:ext uri="{FF2B5EF4-FFF2-40B4-BE49-F238E27FC236}">
                  <a16:creationId xmlns:a16="http://schemas.microsoft.com/office/drawing/2014/main" id="{5D89E96F-B5AD-3805-6DA4-9FFC8E1A289A}"/>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9" name="Line 8">
              <a:extLst>
                <a:ext uri="{FF2B5EF4-FFF2-40B4-BE49-F238E27FC236}">
                  <a16:creationId xmlns:a16="http://schemas.microsoft.com/office/drawing/2014/main" id="{A5D880B3-A00F-2D75-6D5F-7C6E907491CB}"/>
                </a:ext>
              </a:extLst>
            </p:cNvPr>
            <p:cNvSpPr>
              <a:spLocks noChangeShapeType="1"/>
            </p:cNvSpPr>
            <p:nvPr/>
          </p:nvSpPr>
          <p:spPr bwMode="auto">
            <a:xfrm flipV="1">
              <a:off x="5911304" y="4183949"/>
              <a:ext cx="1776413" cy="253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11">
              <a:extLst>
                <a:ext uri="{FF2B5EF4-FFF2-40B4-BE49-F238E27FC236}">
                  <a16:creationId xmlns:a16="http://schemas.microsoft.com/office/drawing/2014/main" id="{65C322A8-E6D0-DDE2-C7B5-5BFFC6C9FF4A}"/>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4">
              <a:extLst>
                <a:ext uri="{FF2B5EF4-FFF2-40B4-BE49-F238E27FC236}">
                  <a16:creationId xmlns:a16="http://schemas.microsoft.com/office/drawing/2014/main" id="{7EBD60DE-F99D-714C-C7BC-A3F539FD8D7F}"/>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5">
              <a:extLst>
                <a:ext uri="{FF2B5EF4-FFF2-40B4-BE49-F238E27FC236}">
                  <a16:creationId xmlns:a16="http://schemas.microsoft.com/office/drawing/2014/main" id="{D829E030-F605-CF7A-A100-EE05357AF3EF}"/>
                </a:ext>
              </a:extLst>
            </p:cNvPr>
            <p:cNvSpPr>
              <a:spLocks noChangeShapeType="1"/>
            </p:cNvSpPr>
            <p:nvPr/>
          </p:nvSpPr>
          <p:spPr bwMode="auto">
            <a:xfrm flipH="1">
              <a:off x="7687717" y="41982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CC130955-0DB9-C896-BE93-AAFFE70DB968}"/>
              </a:ext>
            </a:extLst>
          </p:cNvPr>
          <p:cNvSpPr txBox="1"/>
          <p:nvPr/>
        </p:nvSpPr>
        <p:spPr>
          <a:xfrm>
            <a:off x="6148159" y="5450598"/>
            <a:ext cx="1019831" cy="461665"/>
          </a:xfrm>
          <a:prstGeom prst="rect">
            <a:avLst/>
          </a:prstGeom>
          <a:noFill/>
        </p:spPr>
        <p:txBody>
          <a:bodyPr wrap="none" rtlCol="0">
            <a:spAutoFit/>
          </a:bodyPr>
          <a:lstStyle/>
          <a:p>
            <a:r>
              <a:rPr lang="en-GB" sz="2400" dirty="0"/>
              <a:t>24 bits</a:t>
            </a:r>
            <a:endParaRPr lang="en-SE" sz="2400" dirty="0"/>
          </a:p>
        </p:txBody>
      </p:sp>
      <p:sp>
        <p:nvSpPr>
          <p:cNvPr id="15" name="TextBox 14">
            <a:extLst>
              <a:ext uri="{FF2B5EF4-FFF2-40B4-BE49-F238E27FC236}">
                <a16:creationId xmlns:a16="http://schemas.microsoft.com/office/drawing/2014/main" id="{16E5419E-22AB-C88A-C347-FB24DE36C2FE}"/>
              </a:ext>
            </a:extLst>
          </p:cNvPr>
          <p:cNvSpPr txBox="1"/>
          <p:nvPr/>
        </p:nvSpPr>
        <p:spPr>
          <a:xfrm>
            <a:off x="9254897" y="5448943"/>
            <a:ext cx="864339" cy="461665"/>
          </a:xfrm>
          <a:prstGeom prst="rect">
            <a:avLst/>
          </a:prstGeom>
          <a:noFill/>
        </p:spPr>
        <p:txBody>
          <a:bodyPr wrap="none" rtlCol="0">
            <a:spAutoFit/>
          </a:bodyPr>
          <a:lstStyle/>
          <a:p>
            <a:r>
              <a:rPr lang="en-GB" sz="2400" dirty="0"/>
              <a:t>8 bits</a:t>
            </a:r>
            <a:endParaRPr lang="en-SE" sz="2400" dirty="0"/>
          </a:p>
        </p:txBody>
      </p:sp>
      <p:sp>
        <p:nvSpPr>
          <p:cNvPr id="16" name="TextBox 15">
            <a:extLst>
              <a:ext uri="{FF2B5EF4-FFF2-40B4-BE49-F238E27FC236}">
                <a16:creationId xmlns:a16="http://schemas.microsoft.com/office/drawing/2014/main" id="{9C89A2EF-348F-5626-045F-A161145E68FE}"/>
              </a:ext>
            </a:extLst>
          </p:cNvPr>
          <p:cNvSpPr txBox="1"/>
          <p:nvPr/>
        </p:nvSpPr>
        <p:spPr>
          <a:xfrm>
            <a:off x="6148159" y="5818322"/>
            <a:ext cx="1019831" cy="461665"/>
          </a:xfrm>
          <a:prstGeom prst="rect">
            <a:avLst/>
          </a:prstGeom>
          <a:noFill/>
        </p:spPr>
        <p:txBody>
          <a:bodyPr wrap="none" rtlCol="0">
            <a:spAutoFit/>
          </a:bodyPr>
          <a:lstStyle/>
          <a:p>
            <a:r>
              <a:rPr lang="en-GB" sz="2400" dirty="0"/>
              <a:t>29 bits</a:t>
            </a:r>
            <a:endParaRPr lang="en-SE" sz="2400" dirty="0"/>
          </a:p>
        </p:txBody>
      </p:sp>
      <p:sp>
        <p:nvSpPr>
          <p:cNvPr id="17" name="TextBox 16">
            <a:extLst>
              <a:ext uri="{FF2B5EF4-FFF2-40B4-BE49-F238E27FC236}">
                <a16:creationId xmlns:a16="http://schemas.microsoft.com/office/drawing/2014/main" id="{529BCFFD-A6CC-19F8-4BA6-BEFAD178B0A0}"/>
              </a:ext>
            </a:extLst>
          </p:cNvPr>
          <p:cNvSpPr txBox="1"/>
          <p:nvPr/>
        </p:nvSpPr>
        <p:spPr>
          <a:xfrm>
            <a:off x="9254897" y="5816667"/>
            <a:ext cx="864339" cy="461665"/>
          </a:xfrm>
          <a:prstGeom prst="rect">
            <a:avLst/>
          </a:prstGeom>
          <a:noFill/>
        </p:spPr>
        <p:txBody>
          <a:bodyPr wrap="none" rtlCol="0">
            <a:spAutoFit/>
          </a:bodyPr>
          <a:lstStyle/>
          <a:p>
            <a:r>
              <a:rPr lang="en-GB" sz="2400" dirty="0"/>
              <a:t>3 bits</a:t>
            </a:r>
            <a:endParaRPr lang="en-SE" sz="2400" dirty="0"/>
          </a:p>
        </p:txBody>
      </p:sp>
    </p:spTree>
    <p:extLst>
      <p:ext uri="{BB962C8B-B14F-4D97-AF65-F5344CB8AC3E}">
        <p14:creationId xmlns:p14="http://schemas.microsoft.com/office/powerpoint/2010/main" val="51683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B6BC1-8790-3FC6-E91A-2F0671AC1FA8}"/>
              </a:ext>
            </a:extLst>
          </p:cNvPr>
          <p:cNvSpPr>
            <a:spLocks noGrp="1"/>
          </p:cNvSpPr>
          <p:nvPr>
            <p:ph idx="1"/>
          </p:nvPr>
        </p:nvSpPr>
        <p:spPr>
          <a:xfrm>
            <a:off x="289932" y="1346443"/>
            <a:ext cx="11396546" cy="5096646"/>
          </a:xfrm>
        </p:spPr>
        <p:txBody>
          <a:bodyPr>
            <a:noAutofit/>
          </a:bodyPr>
          <a:lstStyle/>
          <a:p>
            <a:r>
              <a:rPr lang="en-GB" sz="1900" dirty="0"/>
              <a:t>4.3-05. Subnetting(a). Consider the three subnets in the diagram below. </a:t>
            </a:r>
          </a:p>
          <a:p>
            <a:r>
              <a:rPr lang="en-GB" sz="1900" dirty="0"/>
              <a:t>3. Which of the following addresses cannot be used by an interface in the 223.1.3/29 network? Check all that apply.</a:t>
            </a:r>
          </a:p>
          <a:p>
            <a:pPr lvl="1"/>
            <a:r>
              <a:rPr lang="en-GB" sz="1900" dirty="0"/>
              <a:t>223.1.3.6, 223.1.3.2, 223.1.3.16, 223.1.2.6, 223.1.3.28</a:t>
            </a:r>
          </a:p>
          <a:p>
            <a:r>
              <a:rPr lang="en-GB" sz="1600" dirty="0"/>
              <a:t>3 ANS: In 223.1.3/29 </a:t>
            </a:r>
          </a:p>
          <a:p>
            <a:pPr marL="130175" indent="0">
              <a:buNone/>
            </a:pPr>
            <a:r>
              <a:rPr lang="en-GB" sz="1600" dirty="0"/>
              <a:t>Network, since 32-29</a:t>
            </a:r>
          </a:p>
          <a:p>
            <a:pPr marL="130175" indent="0">
              <a:buNone/>
            </a:pPr>
            <a:r>
              <a:rPr lang="en-GB" sz="1600" dirty="0"/>
              <a:t>=3 bits for host address,</a:t>
            </a:r>
          </a:p>
          <a:p>
            <a:pPr marL="130175" indent="0">
              <a:buNone/>
            </a:pPr>
            <a:r>
              <a:rPr lang="en-GB" sz="1600" dirty="0"/>
              <a:t>Hence maximum # of </a:t>
            </a:r>
          </a:p>
          <a:p>
            <a:pPr marL="130175" indent="0">
              <a:buNone/>
            </a:pPr>
            <a:r>
              <a:rPr lang="en-GB" sz="1600" dirty="0"/>
              <a:t>Interfaces = 2</a:t>
            </a:r>
            <a:r>
              <a:rPr lang="en-GB" sz="1600" baseline="30000" dirty="0"/>
              <a:t>3</a:t>
            </a:r>
            <a:r>
              <a:rPr lang="en-GB" sz="1600" dirty="0"/>
              <a:t>=8, ranging</a:t>
            </a:r>
          </a:p>
          <a:p>
            <a:pPr marL="130175" indent="0">
              <a:buNone/>
            </a:pPr>
            <a:r>
              <a:rPr lang="en-GB" sz="1600" dirty="0"/>
              <a:t>From 0 to 7. Hence</a:t>
            </a:r>
            <a:endParaRPr lang="en-SE" sz="1600" dirty="0"/>
          </a:p>
          <a:p>
            <a:r>
              <a:rPr lang="en-GB" sz="1600" dirty="0"/>
              <a:t>223.1.3.6, 223.1.3.2 are OK</a:t>
            </a:r>
          </a:p>
          <a:p>
            <a:r>
              <a:rPr lang="en-GB" sz="1600" dirty="0"/>
              <a:t>223.1.3.16, 223.1.3.28 are not OK</a:t>
            </a:r>
          </a:p>
          <a:p>
            <a:pPr marL="130175" indent="0">
              <a:buNone/>
            </a:pPr>
            <a:r>
              <a:rPr lang="en-GB" sz="1600" dirty="0"/>
              <a:t>since the host ID exceeds 7</a:t>
            </a:r>
          </a:p>
          <a:p>
            <a:r>
              <a:rPr lang="en-GB" sz="1600" dirty="0"/>
              <a:t>223.1.2.6 is not OK since network address</a:t>
            </a:r>
          </a:p>
          <a:p>
            <a:pPr marL="130175" indent="0">
              <a:buNone/>
            </a:pPr>
            <a:r>
              <a:rPr lang="en-GB" sz="1600" dirty="0"/>
              <a:t>223.1.2 does not match 223.1.3</a:t>
            </a:r>
          </a:p>
          <a:p>
            <a:endParaRPr lang="en-GB" sz="1900" dirty="0"/>
          </a:p>
        </p:txBody>
      </p:sp>
      <p:sp>
        <p:nvSpPr>
          <p:cNvPr id="3" name="Title 2">
            <a:extLst>
              <a:ext uri="{FF2B5EF4-FFF2-40B4-BE49-F238E27FC236}">
                <a16:creationId xmlns:a16="http://schemas.microsoft.com/office/drawing/2014/main" id="{8B689F06-49CB-CE3A-4D75-E3C1681CE47A}"/>
              </a:ext>
            </a:extLst>
          </p:cNvPr>
          <p:cNvSpPr>
            <a:spLocks noGrp="1"/>
          </p:cNvSpPr>
          <p:nvPr>
            <p:ph type="title"/>
          </p:nvPr>
        </p:nvSpPr>
        <p:spPr/>
        <p:txBody>
          <a:bodyPr/>
          <a:lstStyle/>
          <a:p>
            <a:r>
              <a:rPr lang="en-GB" dirty="0"/>
              <a:t>Question 4.3-05c</a:t>
            </a:r>
            <a:endParaRPr lang="en-SE" dirty="0"/>
          </a:p>
        </p:txBody>
      </p:sp>
      <p:sp>
        <p:nvSpPr>
          <p:cNvPr id="4" name="Slide Number Placeholder 3">
            <a:extLst>
              <a:ext uri="{FF2B5EF4-FFF2-40B4-BE49-F238E27FC236}">
                <a16:creationId xmlns:a16="http://schemas.microsoft.com/office/drawing/2014/main" id="{FF16D337-9D7F-362B-F5C1-26229EC66D84}"/>
              </a:ext>
            </a:extLst>
          </p:cNvPr>
          <p:cNvSpPr>
            <a:spLocks noGrp="1"/>
          </p:cNvSpPr>
          <p:nvPr>
            <p:ph type="sldNum" sz="quarter" idx="4"/>
          </p:nvPr>
        </p:nvSpPr>
        <p:spPr/>
        <p:txBody>
          <a:bodyPr/>
          <a:lstStyle/>
          <a:p>
            <a:r>
              <a:rPr lang="en-US" dirty="0"/>
              <a:t>Introduction: 1-</a:t>
            </a:r>
            <a:fld id="{C4204591-24BD-A542-B9D5-F8D8A88D2FEE}" type="slidenum">
              <a:rPr lang="en-US" smtClean="0"/>
              <a:pPr/>
              <a:t>52</a:t>
            </a:fld>
            <a:endParaRPr lang="en-US" dirty="0"/>
          </a:p>
        </p:txBody>
      </p:sp>
      <p:pic>
        <p:nvPicPr>
          <p:cNvPr id="1028" name="Picture 4">
            <a:extLst>
              <a:ext uri="{FF2B5EF4-FFF2-40B4-BE49-F238E27FC236}">
                <a16:creationId xmlns:a16="http://schemas.microsoft.com/office/drawing/2014/main" id="{0160CED6-B468-8000-C61B-BBD9642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79" y="2632248"/>
            <a:ext cx="8060055" cy="25348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1D7FE24-689F-2E2E-45D0-E91E1F16AD70}"/>
              </a:ext>
            </a:extLst>
          </p:cNvPr>
          <p:cNvGrpSpPr/>
          <p:nvPr/>
        </p:nvGrpSpPr>
        <p:grpSpPr>
          <a:xfrm>
            <a:off x="4555896" y="4809248"/>
            <a:ext cx="5984875" cy="677862"/>
            <a:chOff x="3312566" y="3863272"/>
            <a:chExt cx="5984875" cy="677862"/>
          </a:xfrm>
        </p:grpSpPr>
        <p:sp>
          <p:nvSpPr>
            <p:cNvPr id="7" name="Text Box 6">
              <a:extLst>
                <a:ext uri="{FF2B5EF4-FFF2-40B4-BE49-F238E27FC236}">
                  <a16:creationId xmlns:a16="http://schemas.microsoft.com/office/drawing/2014/main" id="{A86292F1-7ED4-A724-1984-50FAB4E04D93}"/>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 name="Text Box 7">
              <a:extLst>
                <a:ext uri="{FF2B5EF4-FFF2-40B4-BE49-F238E27FC236}">
                  <a16:creationId xmlns:a16="http://schemas.microsoft.com/office/drawing/2014/main" id="{5D89E96F-B5AD-3805-6DA4-9FFC8E1A289A}"/>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9" name="Line 8">
              <a:extLst>
                <a:ext uri="{FF2B5EF4-FFF2-40B4-BE49-F238E27FC236}">
                  <a16:creationId xmlns:a16="http://schemas.microsoft.com/office/drawing/2014/main" id="{A5D880B3-A00F-2D75-6D5F-7C6E907491CB}"/>
                </a:ext>
              </a:extLst>
            </p:cNvPr>
            <p:cNvSpPr>
              <a:spLocks noChangeShapeType="1"/>
            </p:cNvSpPr>
            <p:nvPr/>
          </p:nvSpPr>
          <p:spPr bwMode="auto">
            <a:xfrm flipV="1">
              <a:off x="5911304" y="4183949"/>
              <a:ext cx="1776413" cy="253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11">
              <a:extLst>
                <a:ext uri="{FF2B5EF4-FFF2-40B4-BE49-F238E27FC236}">
                  <a16:creationId xmlns:a16="http://schemas.microsoft.com/office/drawing/2014/main" id="{65C322A8-E6D0-DDE2-C7B5-5BFFC6C9FF4A}"/>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4">
              <a:extLst>
                <a:ext uri="{FF2B5EF4-FFF2-40B4-BE49-F238E27FC236}">
                  <a16:creationId xmlns:a16="http://schemas.microsoft.com/office/drawing/2014/main" id="{7EBD60DE-F99D-714C-C7BC-A3F539FD8D7F}"/>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5">
              <a:extLst>
                <a:ext uri="{FF2B5EF4-FFF2-40B4-BE49-F238E27FC236}">
                  <a16:creationId xmlns:a16="http://schemas.microsoft.com/office/drawing/2014/main" id="{D829E030-F605-CF7A-A100-EE05357AF3EF}"/>
                </a:ext>
              </a:extLst>
            </p:cNvPr>
            <p:cNvSpPr>
              <a:spLocks noChangeShapeType="1"/>
            </p:cNvSpPr>
            <p:nvPr/>
          </p:nvSpPr>
          <p:spPr bwMode="auto">
            <a:xfrm flipH="1">
              <a:off x="7687717" y="41982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CC130955-0DB9-C896-BE93-AAFFE70DB968}"/>
              </a:ext>
            </a:extLst>
          </p:cNvPr>
          <p:cNvSpPr txBox="1"/>
          <p:nvPr/>
        </p:nvSpPr>
        <p:spPr>
          <a:xfrm>
            <a:off x="6148159" y="5450598"/>
            <a:ext cx="1019831" cy="461665"/>
          </a:xfrm>
          <a:prstGeom prst="rect">
            <a:avLst/>
          </a:prstGeom>
          <a:noFill/>
        </p:spPr>
        <p:txBody>
          <a:bodyPr wrap="none" rtlCol="0">
            <a:spAutoFit/>
          </a:bodyPr>
          <a:lstStyle/>
          <a:p>
            <a:r>
              <a:rPr lang="en-GB" sz="2400" dirty="0"/>
              <a:t>24 bits</a:t>
            </a:r>
            <a:endParaRPr lang="en-SE" sz="2400" dirty="0"/>
          </a:p>
        </p:txBody>
      </p:sp>
      <p:sp>
        <p:nvSpPr>
          <p:cNvPr id="15" name="TextBox 14">
            <a:extLst>
              <a:ext uri="{FF2B5EF4-FFF2-40B4-BE49-F238E27FC236}">
                <a16:creationId xmlns:a16="http://schemas.microsoft.com/office/drawing/2014/main" id="{16E5419E-22AB-C88A-C347-FB24DE36C2FE}"/>
              </a:ext>
            </a:extLst>
          </p:cNvPr>
          <p:cNvSpPr txBox="1"/>
          <p:nvPr/>
        </p:nvSpPr>
        <p:spPr>
          <a:xfrm>
            <a:off x="9254897" y="5448943"/>
            <a:ext cx="864339" cy="461665"/>
          </a:xfrm>
          <a:prstGeom prst="rect">
            <a:avLst/>
          </a:prstGeom>
          <a:noFill/>
        </p:spPr>
        <p:txBody>
          <a:bodyPr wrap="none" rtlCol="0">
            <a:spAutoFit/>
          </a:bodyPr>
          <a:lstStyle/>
          <a:p>
            <a:r>
              <a:rPr lang="en-GB" sz="2400" dirty="0"/>
              <a:t>8 bits</a:t>
            </a:r>
            <a:endParaRPr lang="en-SE" sz="2400" dirty="0"/>
          </a:p>
        </p:txBody>
      </p:sp>
      <p:sp>
        <p:nvSpPr>
          <p:cNvPr id="16" name="TextBox 15">
            <a:extLst>
              <a:ext uri="{FF2B5EF4-FFF2-40B4-BE49-F238E27FC236}">
                <a16:creationId xmlns:a16="http://schemas.microsoft.com/office/drawing/2014/main" id="{9C89A2EF-348F-5626-045F-A161145E68FE}"/>
              </a:ext>
            </a:extLst>
          </p:cNvPr>
          <p:cNvSpPr txBox="1"/>
          <p:nvPr/>
        </p:nvSpPr>
        <p:spPr>
          <a:xfrm>
            <a:off x="6148159" y="5818322"/>
            <a:ext cx="1019831" cy="461665"/>
          </a:xfrm>
          <a:prstGeom prst="rect">
            <a:avLst/>
          </a:prstGeom>
          <a:noFill/>
        </p:spPr>
        <p:txBody>
          <a:bodyPr wrap="none" rtlCol="0">
            <a:spAutoFit/>
          </a:bodyPr>
          <a:lstStyle/>
          <a:p>
            <a:r>
              <a:rPr lang="en-GB" sz="2400" dirty="0"/>
              <a:t>29 bits</a:t>
            </a:r>
            <a:endParaRPr lang="en-SE" sz="2400" dirty="0"/>
          </a:p>
        </p:txBody>
      </p:sp>
      <p:sp>
        <p:nvSpPr>
          <p:cNvPr id="17" name="TextBox 16">
            <a:extLst>
              <a:ext uri="{FF2B5EF4-FFF2-40B4-BE49-F238E27FC236}">
                <a16:creationId xmlns:a16="http://schemas.microsoft.com/office/drawing/2014/main" id="{529BCFFD-A6CC-19F8-4BA6-BEFAD178B0A0}"/>
              </a:ext>
            </a:extLst>
          </p:cNvPr>
          <p:cNvSpPr txBox="1"/>
          <p:nvPr/>
        </p:nvSpPr>
        <p:spPr>
          <a:xfrm>
            <a:off x="9254897" y="5816667"/>
            <a:ext cx="864339" cy="461665"/>
          </a:xfrm>
          <a:prstGeom prst="rect">
            <a:avLst/>
          </a:prstGeom>
          <a:noFill/>
        </p:spPr>
        <p:txBody>
          <a:bodyPr wrap="none" rtlCol="0">
            <a:spAutoFit/>
          </a:bodyPr>
          <a:lstStyle/>
          <a:p>
            <a:r>
              <a:rPr lang="en-GB" sz="2400" dirty="0"/>
              <a:t>3 bits</a:t>
            </a:r>
            <a:endParaRPr lang="en-SE" sz="2400" dirty="0"/>
          </a:p>
        </p:txBody>
      </p:sp>
    </p:spTree>
    <p:extLst>
      <p:ext uri="{BB962C8B-B14F-4D97-AF65-F5344CB8AC3E}">
        <p14:creationId xmlns:p14="http://schemas.microsoft.com/office/powerpoint/2010/main" val="158499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5</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Control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815E1E19-DCF3-877F-F80C-6D5577C3FE64}"/>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13151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709F-FF7F-468F-86BF-B9A1B50F4EE1}"/>
              </a:ext>
            </a:extLst>
          </p:cNvPr>
          <p:cNvSpPr>
            <a:spLocks noGrp="1"/>
          </p:cNvSpPr>
          <p:nvPr>
            <p:ph type="title"/>
          </p:nvPr>
        </p:nvSpPr>
        <p:spPr>
          <a:xfrm>
            <a:off x="4473678" y="274638"/>
            <a:ext cx="6194323" cy="1143000"/>
          </a:xfrm>
        </p:spPr>
        <p:txBody>
          <a:bodyPr>
            <a:normAutofit fontScale="90000"/>
          </a:bodyPr>
          <a:lstStyle/>
          <a:p>
            <a:r>
              <a:rPr lang="en-GB" sz="2400" dirty="0"/>
              <a:t>Toy Example: </a:t>
            </a:r>
            <a:r>
              <a:rPr lang="en-US" altLang="zh-CN" sz="2400" dirty="0"/>
              <a:t>find shortest path </a:t>
            </a:r>
            <a:r>
              <a:rPr lang="en-GB" sz="2400" dirty="0"/>
              <a:t>starting from source vertex S for undirected graph. Given the graph, fill in the tables</a:t>
            </a:r>
            <a:br>
              <a:rPr lang="en-GB" sz="2400" dirty="0"/>
            </a:br>
            <a:r>
              <a:rPr lang="en-GB" sz="2400" dirty="0"/>
              <a:t>SD: Shortest Distance. PN: Previous Node</a:t>
            </a:r>
            <a:endParaRPr lang="en-SE" sz="2400" dirty="0"/>
          </a:p>
        </p:txBody>
      </p:sp>
      <mc:AlternateContent xmlns:mc="http://schemas.openxmlformats.org/markup-compatibility/2006" xmlns:a14="http://schemas.microsoft.com/office/drawing/2010/main">
        <mc:Choice Requires="a14">
          <p:graphicFrame>
            <p:nvGraphicFramePr>
              <p:cNvPr id="19" name="Content Placeholder 4">
                <a:extLst>
                  <a:ext uri="{FF2B5EF4-FFF2-40B4-BE49-F238E27FC236}">
                    <a16:creationId xmlns:a16="http://schemas.microsoft.com/office/drawing/2014/main" id="{50A8CA28-E165-4870-AF58-6347FA3B1CB5}"/>
                  </a:ext>
                </a:extLst>
              </p:cNvPr>
              <p:cNvGraphicFramePr>
                <a:graphicFrameLocks/>
              </p:cNvGraphicFramePr>
              <p:nvPr/>
            </p:nvGraphicFramePr>
            <p:xfrm>
              <a:off x="1776851"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Choice>
        <mc:Fallback xmlns="">
          <p:graphicFrame>
            <p:nvGraphicFramePr>
              <p:cNvPr id="19" name="Content Placeholder 4">
                <a:extLst>
                  <a:ext uri="{FF2B5EF4-FFF2-40B4-BE49-F238E27FC236}">
                    <a16:creationId xmlns:a16="http://schemas.microsoft.com/office/drawing/2014/main" id="{50A8CA28-E165-4870-AF58-6347FA3B1CB5}"/>
                  </a:ext>
                </a:extLst>
              </p:cNvPr>
              <p:cNvGraphicFramePr>
                <a:graphicFrameLocks/>
              </p:cNvGraphicFramePr>
              <p:nvPr/>
            </p:nvGraphicFramePr>
            <p:xfrm>
              <a:off x="1776851"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2"/>
                          <a:stretch>
                            <a:fillRect l="-100000" t="-209836" r="-107792" b="-1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endParaRPr lang="en-SE"/>
                        </a:p>
                      </a:txBody>
                      <a:tcPr>
                        <a:blipFill>
                          <a:blip r:embed="rId2"/>
                          <a:stretch>
                            <a:fillRect l="-100000" t="-309836" r="-107792" b="-22951"/>
                          </a:stretch>
                        </a:blipFill>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20" name="Arrow: Right 19">
            <a:extLst>
              <a:ext uri="{FF2B5EF4-FFF2-40B4-BE49-F238E27FC236}">
                <a16:creationId xmlns:a16="http://schemas.microsoft.com/office/drawing/2014/main" id="{2891DE66-B281-49D8-85A2-203257D9A483}"/>
              </a:ext>
            </a:extLst>
          </p:cNvPr>
          <p:cNvSpPr/>
          <p:nvPr/>
        </p:nvSpPr>
        <p:spPr>
          <a:xfrm>
            <a:off x="3225864" y="2243838"/>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1" name="TextBox 20">
            <a:extLst>
              <a:ext uri="{FF2B5EF4-FFF2-40B4-BE49-F238E27FC236}">
                <a16:creationId xmlns:a16="http://schemas.microsoft.com/office/drawing/2014/main" id="{906C436D-180E-4243-8B2A-1CD0C8C2108B}"/>
              </a:ext>
            </a:extLst>
          </p:cNvPr>
          <p:cNvSpPr txBox="1"/>
          <p:nvPr/>
        </p:nvSpPr>
        <p:spPr>
          <a:xfrm>
            <a:off x="3213775" y="1941780"/>
            <a:ext cx="747320" cy="369332"/>
          </a:xfrm>
          <a:prstGeom prst="rect">
            <a:avLst/>
          </a:prstGeom>
          <a:noFill/>
        </p:spPr>
        <p:txBody>
          <a:bodyPr wrap="none" rtlCol="0">
            <a:spAutoFit/>
          </a:bodyPr>
          <a:lstStyle/>
          <a:p>
            <a:pPr algn="ctr"/>
            <a:r>
              <a:rPr lang="en-GB" dirty="0"/>
              <a:t>Visit S</a:t>
            </a:r>
            <a:endParaRPr lang="en-SE" dirty="0"/>
          </a:p>
        </p:txBody>
      </p:sp>
      <p:graphicFrame>
        <p:nvGraphicFramePr>
          <p:cNvPr id="23" name="Content Placeholder 4">
            <a:extLst>
              <a:ext uri="{FF2B5EF4-FFF2-40B4-BE49-F238E27FC236}">
                <a16:creationId xmlns:a16="http://schemas.microsoft.com/office/drawing/2014/main" id="{9F30B3A7-013C-4AC3-BB04-6F26C80D9C09}"/>
              </a:ext>
            </a:extLst>
          </p:cNvPr>
          <p:cNvGraphicFramePr>
            <a:graphicFrameLocks/>
          </p:cNvGraphicFramePr>
          <p:nvPr/>
        </p:nvGraphicFramePr>
        <p:xfrm>
          <a:off x="4072788"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4</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3586663048"/>
                  </a:ext>
                </a:extLst>
              </a:tr>
            </a:tbl>
          </a:graphicData>
        </a:graphic>
      </p:graphicFrame>
      <p:sp>
        <p:nvSpPr>
          <p:cNvPr id="24" name="Arrow: Right 23">
            <a:extLst>
              <a:ext uri="{FF2B5EF4-FFF2-40B4-BE49-F238E27FC236}">
                <a16:creationId xmlns:a16="http://schemas.microsoft.com/office/drawing/2014/main" id="{9888BDFD-61EB-44AB-A252-96A8BAED76A6}"/>
              </a:ext>
            </a:extLst>
          </p:cNvPr>
          <p:cNvSpPr/>
          <p:nvPr/>
        </p:nvSpPr>
        <p:spPr>
          <a:xfrm>
            <a:off x="5548976" y="2213882"/>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5" name="TextBox 24">
            <a:extLst>
              <a:ext uri="{FF2B5EF4-FFF2-40B4-BE49-F238E27FC236}">
                <a16:creationId xmlns:a16="http://schemas.microsoft.com/office/drawing/2014/main" id="{54F3EB21-7F96-4D03-8E5D-12A93F3AF584}"/>
              </a:ext>
            </a:extLst>
          </p:cNvPr>
          <p:cNvSpPr txBox="1"/>
          <p:nvPr/>
        </p:nvSpPr>
        <p:spPr>
          <a:xfrm>
            <a:off x="5523263" y="1911824"/>
            <a:ext cx="774571" cy="369332"/>
          </a:xfrm>
          <a:prstGeom prst="rect">
            <a:avLst/>
          </a:prstGeom>
          <a:noFill/>
        </p:spPr>
        <p:txBody>
          <a:bodyPr wrap="none" rtlCol="0">
            <a:spAutoFit/>
          </a:bodyPr>
          <a:lstStyle/>
          <a:p>
            <a:pPr algn="ctr"/>
            <a:r>
              <a:rPr lang="en-GB" dirty="0"/>
              <a:t>Visit A</a:t>
            </a:r>
            <a:endParaRPr lang="en-SE" dirty="0"/>
          </a:p>
        </p:txBody>
      </p:sp>
      <p:graphicFrame>
        <p:nvGraphicFramePr>
          <p:cNvPr id="26" name="Content Placeholder 4">
            <a:extLst>
              <a:ext uri="{FF2B5EF4-FFF2-40B4-BE49-F238E27FC236}">
                <a16:creationId xmlns:a16="http://schemas.microsoft.com/office/drawing/2014/main" id="{11B67A53-625C-4910-929C-FF446933BD8A}"/>
              </a:ext>
            </a:extLst>
          </p:cNvPr>
          <p:cNvGraphicFramePr>
            <a:graphicFrameLocks/>
          </p:cNvGraphicFramePr>
          <p:nvPr/>
        </p:nvGraphicFramePr>
        <p:xfrm>
          <a:off x="6494375" y="1730720"/>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3</a:t>
                      </a:r>
                      <a:endParaRPr lang="en-SE" dirty="0"/>
                    </a:p>
                  </a:txBody>
                  <a:tcPr/>
                </a:tc>
                <a:tc>
                  <a:txBody>
                    <a:bodyPr/>
                    <a:lstStyle/>
                    <a:p>
                      <a:pPr algn="ctr"/>
                      <a:r>
                        <a:rPr lang="en-US" dirty="0"/>
                        <a:t>A</a:t>
                      </a:r>
                      <a:endParaRPr lang="en-SE" dirty="0"/>
                    </a:p>
                  </a:txBody>
                  <a:tcPr/>
                </a:tc>
                <a:extLst>
                  <a:ext uri="{0D108BD9-81ED-4DB2-BD59-A6C34878D82A}">
                    <a16:rowId xmlns:a16="http://schemas.microsoft.com/office/drawing/2014/main" val="3586663048"/>
                  </a:ext>
                </a:extLst>
              </a:tr>
            </a:tbl>
          </a:graphicData>
        </a:graphic>
      </p:graphicFrame>
      <p:sp>
        <p:nvSpPr>
          <p:cNvPr id="27" name="Arrow: Right 26">
            <a:extLst>
              <a:ext uri="{FF2B5EF4-FFF2-40B4-BE49-F238E27FC236}">
                <a16:creationId xmlns:a16="http://schemas.microsoft.com/office/drawing/2014/main" id="{FD669AD3-08DD-4D50-97BA-B1F2CFECDB57}"/>
              </a:ext>
            </a:extLst>
          </p:cNvPr>
          <p:cNvSpPr/>
          <p:nvPr/>
        </p:nvSpPr>
        <p:spPr>
          <a:xfrm>
            <a:off x="8032827" y="2213882"/>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8" name="TextBox 27">
            <a:extLst>
              <a:ext uri="{FF2B5EF4-FFF2-40B4-BE49-F238E27FC236}">
                <a16:creationId xmlns:a16="http://schemas.microsoft.com/office/drawing/2014/main" id="{60FE9D97-D474-4186-A633-ADBCC282DC78}"/>
              </a:ext>
            </a:extLst>
          </p:cNvPr>
          <p:cNvSpPr txBox="1"/>
          <p:nvPr/>
        </p:nvSpPr>
        <p:spPr>
          <a:xfrm>
            <a:off x="8007114" y="1911824"/>
            <a:ext cx="774571" cy="369332"/>
          </a:xfrm>
          <a:prstGeom prst="rect">
            <a:avLst/>
          </a:prstGeom>
          <a:noFill/>
        </p:spPr>
        <p:txBody>
          <a:bodyPr wrap="none" rtlCol="0">
            <a:spAutoFit/>
          </a:bodyPr>
          <a:lstStyle/>
          <a:p>
            <a:pPr algn="ctr"/>
            <a:r>
              <a:rPr lang="en-GB" dirty="0"/>
              <a:t>Visit B</a:t>
            </a:r>
            <a:endParaRPr lang="en-SE" dirty="0"/>
          </a:p>
        </p:txBody>
      </p:sp>
      <p:graphicFrame>
        <p:nvGraphicFramePr>
          <p:cNvPr id="29" name="Content Placeholder 4">
            <a:extLst>
              <a:ext uri="{FF2B5EF4-FFF2-40B4-BE49-F238E27FC236}">
                <a16:creationId xmlns:a16="http://schemas.microsoft.com/office/drawing/2014/main" id="{9C689F82-50E0-4AE8-B8C2-AA57C57D6A8B}"/>
              </a:ext>
            </a:extLst>
          </p:cNvPr>
          <p:cNvGraphicFramePr>
            <a:graphicFrameLocks/>
          </p:cNvGraphicFramePr>
          <p:nvPr/>
        </p:nvGraphicFramePr>
        <p:xfrm>
          <a:off x="8978226" y="1730720"/>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3</a:t>
                      </a:r>
                      <a:endParaRPr lang="en-SE" dirty="0"/>
                    </a:p>
                  </a:txBody>
                  <a:tcPr/>
                </a:tc>
                <a:tc>
                  <a:txBody>
                    <a:bodyPr/>
                    <a:lstStyle/>
                    <a:p>
                      <a:pPr algn="ctr"/>
                      <a:r>
                        <a:rPr lang="en-US" dirty="0"/>
                        <a:t>A</a:t>
                      </a:r>
                      <a:endParaRPr lang="en-SE" dirty="0"/>
                    </a:p>
                  </a:txBody>
                  <a:tcPr/>
                </a:tc>
                <a:extLst>
                  <a:ext uri="{0D108BD9-81ED-4DB2-BD59-A6C34878D82A}">
                    <a16:rowId xmlns:a16="http://schemas.microsoft.com/office/drawing/2014/main" val="3586663048"/>
                  </a:ext>
                </a:extLst>
              </a:tr>
            </a:tbl>
          </a:graphicData>
        </a:graphic>
      </p:graphicFrame>
      <p:grpSp>
        <p:nvGrpSpPr>
          <p:cNvPr id="30" name="Group 4">
            <a:extLst>
              <a:ext uri="{FF2B5EF4-FFF2-40B4-BE49-F238E27FC236}">
                <a16:creationId xmlns:a16="http://schemas.microsoft.com/office/drawing/2014/main" id="{66A9BBF1-E56F-44E1-B349-BF414B5050DC}"/>
              </a:ext>
            </a:extLst>
          </p:cNvPr>
          <p:cNvGrpSpPr>
            <a:grpSpLocks/>
          </p:cNvGrpSpPr>
          <p:nvPr/>
        </p:nvGrpSpPr>
        <p:grpSpPr bwMode="auto">
          <a:xfrm>
            <a:off x="1532704" y="3932041"/>
            <a:ext cx="533400" cy="533400"/>
            <a:chOff x="1824" y="2736"/>
            <a:chExt cx="336" cy="336"/>
          </a:xfrm>
        </p:grpSpPr>
        <p:sp>
          <p:nvSpPr>
            <p:cNvPr id="31" name="Oval 5">
              <a:extLst>
                <a:ext uri="{FF2B5EF4-FFF2-40B4-BE49-F238E27FC236}">
                  <a16:creationId xmlns:a16="http://schemas.microsoft.com/office/drawing/2014/main" id="{F0C92A47-7D3C-46E7-8B83-3E7B73069B9F}"/>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32" name="Text Box 6">
              <a:extLst>
                <a:ext uri="{FF2B5EF4-FFF2-40B4-BE49-F238E27FC236}">
                  <a16:creationId xmlns:a16="http://schemas.microsoft.com/office/drawing/2014/main" id="{20087CB9-C25C-4F37-852A-6B50D3934C14}"/>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S</a:t>
              </a:r>
            </a:p>
          </p:txBody>
        </p:sp>
      </p:grpSp>
      <p:grpSp>
        <p:nvGrpSpPr>
          <p:cNvPr id="33" name="Group 7">
            <a:extLst>
              <a:ext uri="{FF2B5EF4-FFF2-40B4-BE49-F238E27FC236}">
                <a16:creationId xmlns:a16="http://schemas.microsoft.com/office/drawing/2014/main" id="{B71EE6D1-0048-43B7-8803-46050FBCA554}"/>
              </a:ext>
            </a:extLst>
          </p:cNvPr>
          <p:cNvGrpSpPr>
            <a:grpSpLocks/>
          </p:cNvGrpSpPr>
          <p:nvPr/>
        </p:nvGrpSpPr>
        <p:grpSpPr bwMode="auto">
          <a:xfrm>
            <a:off x="2689772" y="3495948"/>
            <a:ext cx="533400" cy="533400"/>
            <a:chOff x="1824" y="2736"/>
            <a:chExt cx="336" cy="336"/>
          </a:xfrm>
        </p:grpSpPr>
        <p:sp>
          <p:nvSpPr>
            <p:cNvPr id="34" name="Oval 8">
              <a:extLst>
                <a:ext uri="{FF2B5EF4-FFF2-40B4-BE49-F238E27FC236}">
                  <a16:creationId xmlns:a16="http://schemas.microsoft.com/office/drawing/2014/main" id="{123BA9D5-0979-4E38-A262-532676CE2F67}"/>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35" name="Text Box 9">
              <a:extLst>
                <a:ext uri="{FF2B5EF4-FFF2-40B4-BE49-F238E27FC236}">
                  <a16:creationId xmlns:a16="http://schemas.microsoft.com/office/drawing/2014/main" id="{0146D7D3-B350-4866-B8E6-9D50DDE37C0D}"/>
                </a:ext>
              </a:extLst>
            </p:cNvPr>
            <p:cNvSpPr txBox="1">
              <a:spLocks noChangeArrowheads="1"/>
            </p:cNvSpPr>
            <p:nvPr/>
          </p:nvSpPr>
          <p:spPr bwMode="auto">
            <a:xfrm>
              <a:off x="1872" y="2763"/>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A</a:t>
              </a:r>
            </a:p>
          </p:txBody>
        </p:sp>
      </p:grpSp>
      <p:grpSp>
        <p:nvGrpSpPr>
          <p:cNvPr id="36" name="Group 10">
            <a:extLst>
              <a:ext uri="{FF2B5EF4-FFF2-40B4-BE49-F238E27FC236}">
                <a16:creationId xmlns:a16="http://schemas.microsoft.com/office/drawing/2014/main" id="{5F2ED05F-ACEB-43CE-8625-920F35D516FF}"/>
              </a:ext>
            </a:extLst>
          </p:cNvPr>
          <p:cNvGrpSpPr>
            <a:grpSpLocks/>
          </p:cNvGrpSpPr>
          <p:nvPr/>
        </p:nvGrpSpPr>
        <p:grpSpPr bwMode="auto">
          <a:xfrm>
            <a:off x="2675704" y="4694041"/>
            <a:ext cx="533400" cy="533400"/>
            <a:chOff x="1824" y="2736"/>
            <a:chExt cx="336" cy="336"/>
          </a:xfrm>
        </p:grpSpPr>
        <p:sp>
          <p:nvSpPr>
            <p:cNvPr id="37" name="Oval 11">
              <a:extLst>
                <a:ext uri="{FF2B5EF4-FFF2-40B4-BE49-F238E27FC236}">
                  <a16:creationId xmlns:a16="http://schemas.microsoft.com/office/drawing/2014/main" id="{B4DDBF78-6DC4-40E9-93C4-2EEA903D2C44}"/>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38" name="Text Box 12">
              <a:extLst>
                <a:ext uri="{FF2B5EF4-FFF2-40B4-BE49-F238E27FC236}">
                  <a16:creationId xmlns:a16="http://schemas.microsoft.com/office/drawing/2014/main" id="{55DB6356-01BD-407D-83E7-77EC1BE93FCD}"/>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B</a:t>
              </a:r>
            </a:p>
          </p:txBody>
        </p:sp>
      </p:grpSp>
      <p:sp>
        <p:nvSpPr>
          <p:cNvPr id="39" name="Line 19">
            <a:extLst>
              <a:ext uri="{FF2B5EF4-FFF2-40B4-BE49-F238E27FC236}">
                <a16:creationId xmlns:a16="http://schemas.microsoft.com/office/drawing/2014/main" id="{0D1E76A4-DE99-45CB-8542-19184D05BE67}"/>
              </a:ext>
            </a:extLst>
          </p:cNvPr>
          <p:cNvSpPr>
            <a:spLocks noChangeShapeType="1"/>
          </p:cNvSpPr>
          <p:nvPr/>
        </p:nvSpPr>
        <p:spPr bwMode="auto">
          <a:xfrm flipV="1">
            <a:off x="2066104" y="3858325"/>
            <a:ext cx="685800" cy="25179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40" name="Line 20">
            <a:extLst>
              <a:ext uri="{FF2B5EF4-FFF2-40B4-BE49-F238E27FC236}">
                <a16:creationId xmlns:a16="http://schemas.microsoft.com/office/drawing/2014/main" id="{202D2CB3-8007-4DFA-B7D0-378D2230A9E7}"/>
              </a:ext>
            </a:extLst>
          </p:cNvPr>
          <p:cNvSpPr>
            <a:spLocks noChangeShapeType="1"/>
          </p:cNvSpPr>
          <p:nvPr/>
        </p:nvSpPr>
        <p:spPr bwMode="auto">
          <a:xfrm>
            <a:off x="2005056" y="4389362"/>
            <a:ext cx="685800" cy="4572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41" name="Line 23">
            <a:extLst>
              <a:ext uri="{FF2B5EF4-FFF2-40B4-BE49-F238E27FC236}">
                <a16:creationId xmlns:a16="http://schemas.microsoft.com/office/drawing/2014/main" id="{B2B7ED10-8416-4DE6-9D56-C518A9EA5128}"/>
              </a:ext>
            </a:extLst>
          </p:cNvPr>
          <p:cNvSpPr>
            <a:spLocks noChangeShapeType="1"/>
          </p:cNvSpPr>
          <p:nvPr/>
        </p:nvSpPr>
        <p:spPr bwMode="auto">
          <a:xfrm flipV="1">
            <a:off x="2980504" y="4008241"/>
            <a:ext cx="0" cy="685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42" name="Text Box 26">
            <a:extLst>
              <a:ext uri="{FF2B5EF4-FFF2-40B4-BE49-F238E27FC236}">
                <a16:creationId xmlns:a16="http://schemas.microsoft.com/office/drawing/2014/main" id="{3DA08BCE-3B33-479C-AB7E-968B8EB3D446}"/>
              </a:ext>
            </a:extLst>
          </p:cNvPr>
          <p:cNvSpPr txBox="1">
            <a:spLocks noChangeArrowheads="1"/>
          </p:cNvSpPr>
          <p:nvPr/>
        </p:nvSpPr>
        <p:spPr bwMode="auto">
          <a:xfrm>
            <a:off x="1989905" y="4479729"/>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4</a:t>
            </a:r>
          </a:p>
        </p:txBody>
      </p:sp>
      <p:sp>
        <p:nvSpPr>
          <p:cNvPr id="43" name="Text Box 27">
            <a:extLst>
              <a:ext uri="{FF2B5EF4-FFF2-40B4-BE49-F238E27FC236}">
                <a16:creationId xmlns:a16="http://schemas.microsoft.com/office/drawing/2014/main" id="{20A8D519-A553-44A9-9D5D-C35BB2DE381D}"/>
              </a:ext>
            </a:extLst>
          </p:cNvPr>
          <p:cNvSpPr txBox="1">
            <a:spLocks noChangeArrowheads="1"/>
          </p:cNvSpPr>
          <p:nvPr/>
        </p:nvSpPr>
        <p:spPr bwMode="auto">
          <a:xfrm>
            <a:off x="2713804" y="4129166"/>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3</a:t>
            </a:r>
          </a:p>
        </p:txBody>
      </p:sp>
      <p:sp>
        <p:nvSpPr>
          <p:cNvPr id="44" name="Text Box 28">
            <a:extLst>
              <a:ext uri="{FF2B5EF4-FFF2-40B4-BE49-F238E27FC236}">
                <a16:creationId xmlns:a16="http://schemas.microsoft.com/office/drawing/2014/main" id="{D13AEC08-AAFB-42C0-AAC8-64387056EA48}"/>
              </a:ext>
            </a:extLst>
          </p:cNvPr>
          <p:cNvSpPr txBox="1">
            <a:spLocks noChangeArrowheads="1"/>
          </p:cNvSpPr>
          <p:nvPr/>
        </p:nvSpPr>
        <p:spPr bwMode="auto">
          <a:xfrm>
            <a:off x="2187439" y="3686338"/>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2</a:t>
            </a:r>
          </a:p>
        </p:txBody>
      </p:sp>
      <mc:AlternateContent xmlns:mc="http://schemas.openxmlformats.org/markup-compatibility/2006" xmlns:a14="http://schemas.microsoft.com/office/drawing/2010/main">
        <mc:Choice Requires="a14">
          <p:graphicFrame>
            <p:nvGraphicFramePr>
              <p:cNvPr id="45" name="Content Placeholder 4">
                <a:extLst>
                  <a:ext uri="{FF2B5EF4-FFF2-40B4-BE49-F238E27FC236}">
                    <a16:creationId xmlns:a16="http://schemas.microsoft.com/office/drawing/2014/main" id="{41B519C0-1B9C-413E-8197-4951B0472FF3}"/>
                  </a:ext>
                </a:extLst>
              </p:cNvPr>
              <p:cNvGraphicFramePr>
                <a:graphicFrameLocks/>
              </p:cNvGraphicFramePr>
              <p:nvPr/>
            </p:nvGraphicFramePr>
            <p:xfrm>
              <a:off x="1628465"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Choice>
        <mc:Fallback xmlns="">
          <p:graphicFrame>
            <p:nvGraphicFramePr>
              <p:cNvPr id="45" name="Content Placeholder 4">
                <a:extLst>
                  <a:ext uri="{FF2B5EF4-FFF2-40B4-BE49-F238E27FC236}">
                    <a16:creationId xmlns:a16="http://schemas.microsoft.com/office/drawing/2014/main" id="{41B519C0-1B9C-413E-8197-4951B0472FF3}"/>
                  </a:ext>
                </a:extLst>
              </p:cNvPr>
              <p:cNvGraphicFramePr>
                <a:graphicFrameLocks/>
              </p:cNvGraphicFramePr>
              <p:nvPr/>
            </p:nvGraphicFramePr>
            <p:xfrm>
              <a:off x="1628465"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3"/>
                          <a:stretch>
                            <a:fillRect l="-100000" t="-209836" r="-107792" b="-1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endParaRPr lang="en-SE"/>
                        </a:p>
                      </a:txBody>
                      <a:tcPr>
                        <a:blipFill>
                          <a:blip r:embed="rId3"/>
                          <a:stretch>
                            <a:fillRect l="-100000" t="-309836" r="-107792" b="-22951"/>
                          </a:stretch>
                        </a:blipFill>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46" name="Arrow: Right 45">
            <a:extLst>
              <a:ext uri="{FF2B5EF4-FFF2-40B4-BE49-F238E27FC236}">
                <a16:creationId xmlns:a16="http://schemas.microsoft.com/office/drawing/2014/main" id="{9ACF452D-FC12-4C5C-A5EF-DE3C77CF9E5B}"/>
              </a:ext>
            </a:extLst>
          </p:cNvPr>
          <p:cNvSpPr/>
          <p:nvPr/>
        </p:nvSpPr>
        <p:spPr>
          <a:xfrm>
            <a:off x="3077478" y="5743721"/>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47" name="TextBox 46">
            <a:extLst>
              <a:ext uri="{FF2B5EF4-FFF2-40B4-BE49-F238E27FC236}">
                <a16:creationId xmlns:a16="http://schemas.microsoft.com/office/drawing/2014/main" id="{43BE15F3-F6AF-4D26-81C4-99FCCC935682}"/>
              </a:ext>
            </a:extLst>
          </p:cNvPr>
          <p:cNvSpPr txBox="1"/>
          <p:nvPr/>
        </p:nvSpPr>
        <p:spPr>
          <a:xfrm>
            <a:off x="3065389" y="5441663"/>
            <a:ext cx="747320" cy="369332"/>
          </a:xfrm>
          <a:prstGeom prst="rect">
            <a:avLst/>
          </a:prstGeom>
          <a:noFill/>
        </p:spPr>
        <p:txBody>
          <a:bodyPr wrap="none" rtlCol="0">
            <a:spAutoFit/>
          </a:bodyPr>
          <a:lstStyle/>
          <a:p>
            <a:pPr algn="ctr"/>
            <a:r>
              <a:rPr lang="en-GB" dirty="0"/>
              <a:t>Visit S</a:t>
            </a:r>
            <a:endParaRPr lang="en-SE" dirty="0"/>
          </a:p>
        </p:txBody>
      </p:sp>
      <p:graphicFrame>
        <p:nvGraphicFramePr>
          <p:cNvPr id="48" name="Content Placeholder 4">
            <a:extLst>
              <a:ext uri="{FF2B5EF4-FFF2-40B4-BE49-F238E27FC236}">
                <a16:creationId xmlns:a16="http://schemas.microsoft.com/office/drawing/2014/main" id="{621E2ABA-F97A-4427-829B-F465DE7E3EB8}"/>
              </a:ext>
            </a:extLst>
          </p:cNvPr>
          <p:cNvGraphicFramePr>
            <a:graphicFrameLocks/>
          </p:cNvGraphicFramePr>
          <p:nvPr/>
        </p:nvGraphicFramePr>
        <p:xfrm>
          <a:off x="3924402"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4</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3586663048"/>
                  </a:ext>
                </a:extLst>
              </a:tr>
            </a:tbl>
          </a:graphicData>
        </a:graphic>
      </p:graphicFrame>
      <p:sp>
        <p:nvSpPr>
          <p:cNvPr id="49" name="Arrow: Right 48">
            <a:extLst>
              <a:ext uri="{FF2B5EF4-FFF2-40B4-BE49-F238E27FC236}">
                <a16:creationId xmlns:a16="http://schemas.microsoft.com/office/drawing/2014/main" id="{C18CF408-5185-45BB-AEA6-C822513641D9}"/>
              </a:ext>
            </a:extLst>
          </p:cNvPr>
          <p:cNvSpPr/>
          <p:nvPr/>
        </p:nvSpPr>
        <p:spPr>
          <a:xfrm>
            <a:off x="5400590" y="5713765"/>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50" name="TextBox 49">
            <a:extLst>
              <a:ext uri="{FF2B5EF4-FFF2-40B4-BE49-F238E27FC236}">
                <a16:creationId xmlns:a16="http://schemas.microsoft.com/office/drawing/2014/main" id="{C573C0E9-D9F7-477E-A844-487E9A3BAA80}"/>
              </a:ext>
            </a:extLst>
          </p:cNvPr>
          <p:cNvSpPr txBox="1"/>
          <p:nvPr/>
        </p:nvSpPr>
        <p:spPr>
          <a:xfrm>
            <a:off x="5374877" y="5411707"/>
            <a:ext cx="774571" cy="369332"/>
          </a:xfrm>
          <a:prstGeom prst="rect">
            <a:avLst/>
          </a:prstGeom>
          <a:noFill/>
        </p:spPr>
        <p:txBody>
          <a:bodyPr wrap="none" rtlCol="0">
            <a:spAutoFit/>
          </a:bodyPr>
          <a:lstStyle/>
          <a:p>
            <a:pPr algn="ctr"/>
            <a:r>
              <a:rPr lang="en-GB" dirty="0"/>
              <a:t>Visit A</a:t>
            </a:r>
            <a:endParaRPr lang="en-SE" dirty="0"/>
          </a:p>
        </p:txBody>
      </p:sp>
      <p:sp>
        <p:nvSpPr>
          <p:cNvPr id="51" name="Arrow: Right 50">
            <a:extLst>
              <a:ext uri="{FF2B5EF4-FFF2-40B4-BE49-F238E27FC236}">
                <a16:creationId xmlns:a16="http://schemas.microsoft.com/office/drawing/2014/main" id="{C552F649-CBE1-4404-B215-585C88F7F51D}"/>
              </a:ext>
            </a:extLst>
          </p:cNvPr>
          <p:cNvSpPr/>
          <p:nvPr/>
        </p:nvSpPr>
        <p:spPr>
          <a:xfrm>
            <a:off x="7884441" y="5713765"/>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52" name="TextBox 51">
            <a:extLst>
              <a:ext uri="{FF2B5EF4-FFF2-40B4-BE49-F238E27FC236}">
                <a16:creationId xmlns:a16="http://schemas.microsoft.com/office/drawing/2014/main" id="{75E50D2F-8F7F-4FCD-8671-95376F18E0AB}"/>
              </a:ext>
            </a:extLst>
          </p:cNvPr>
          <p:cNvSpPr txBox="1"/>
          <p:nvPr/>
        </p:nvSpPr>
        <p:spPr>
          <a:xfrm>
            <a:off x="7858728" y="5411707"/>
            <a:ext cx="774571" cy="369332"/>
          </a:xfrm>
          <a:prstGeom prst="rect">
            <a:avLst/>
          </a:prstGeom>
          <a:noFill/>
        </p:spPr>
        <p:txBody>
          <a:bodyPr wrap="none" rtlCol="0">
            <a:spAutoFit/>
          </a:bodyPr>
          <a:lstStyle/>
          <a:p>
            <a:pPr algn="ctr"/>
            <a:r>
              <a:rPr lang="en-GB" dirty="0"/>
              <a:t>Visit B</a:t>
            </a:r>
            <a:endParaRPr lang="en-SE" dirty="0"/>
          </a:p>
        </p:txBody>
      </p:sp>
      <p:graphicFrame>
        <p:nvGraphicFramePr>
          <p:cNvPr id="53" name="Content Placeholder 4">
            <a:extLst>
              <a:ext uri="{FF2B5EF4-FFF2-40B4-BE49-F238E27FC236}">
                <a16:creationId xmlns:a16="http://schemas.microsoft.com/office/drawing/2014/main" id="{41828CC2-5B48-4C27-9FE2-AEA5D07BB410}"/>
              </a:ext>
            </a:extLst>
          </p:cNvPr>
          <p:cNvGraphicFramePr>
            <a:graphicFrameLocks/>
          </p:cNvGraphicFramePr>
          <p:nvPr/>
        </p:nvGraphicFramePr>
        <p:xfrm>
          <a:off x="8829840" y="5230603"/>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4</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3586663048"/>
                  </a:ext>
                </a:extLst>
              </a:tr>
            </a:tbl>
          </a:graphicData>
        </a:graphic>
      </p:graphicFrame>
      <p:grpSp>
        <p:nvGrpSpPr>
          <p:cNvPr id="69" name="Group 4">
            <a:extLst>
              <a:ext uri="{FF2B5EF4-FFF2-40B4-BE49-F238E27FC236}">
                <a16:creationId xmlns:a16="http://schemas.microsoft.com/office/drawing/2014/main" id="{032D331E-844B-40AE-9C3B-18BED307DECC}"/>
              </a:ext>
            </a:extLst>
          </p:cNvPr>
          <p:cNvGrpSpPr>
            <a:grpSpLocks/>
          </p:cNvGrpSpPr>
          <p:nvPr/>
        </p:nvGrpSpPr>
        <p:grpSpPr bwMode="auto">
          <a:xfrm>
            <a:off x="1611747" y="440365"/>
            <a:ext cx="533400" cy="533400"/>
            <a:chOff x="1824" y="2736"/>
            <a:chExt cx="336" cy="336"/>
          </a:xfrm>
        </p:grpSpPr>
        <p:sp>
          <p:nvSpPr>
            <p:cNvPr id="70" name="Oval 5">
              <a:extLst>
                <a:ext uri="{FF2B5EF4-FFF2-40B4-BE49-F238E27FC236}">
                  <a16:creationId xmlns:a16="http://schemas.microsoft.com/office/drawing/2014/main" id="{4012C6F4-03A0-4F73-8BF7-0256BCEF8948}"/>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1" name="Text Box 6">
              <a:extLst>
                <a:ext uri="{FF2B5EF4-FFF2-40B4-BE49-F238E27FC236}">
                  <a16:creationId xmlns:a16="http://schemas.microsoft.com/office/drawing/2014/main" id="{84E5EED4-0DA2-4A0F-8C51-9E9CBE79C920}"/>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S</a:t>
              </a:r>
            </a:p>
          </p:txBody>
        </p:sp>
      </p:grpSp>
      <p:grpSp>
        <p:nvGrpSpPr>
          <p:cNvPr id="72" name="Group 7">
            <a:extLst>
              <a:ext uri="{FF2B5EF4-FFF2-40B4-BE49-F238E27FC236}">
                <a16:creationId xmlns:a16="http://schemas.microsoft.com/office/drawing/2014/main" id="{18DD0B5F-59CD-4846-9FD7-28534C2EE1F5}"/>
              </a:ext>
            </a:extLst>
          </p:cNvPr>
          <p:cNvGrpSpPr>
            <a:grpSpLocks/>
          </p:cNvGrpSpPr>
          <p:nvPr/>
        </p:nvGrpSpPr>
        <p:grpSpPr bwMode="auto">
          <a:xfrm>
            <a:off x="2768815" y="4272"/>
            <a:ext cx="533400" cy="533400"/>
            <a:chOff x="1824" y="2736"/>
            <a:chExt cx="336" cy="336"/>
          </a:xfrm>
        </p:grpSpPr>
        <p:sp>
          <p:nvSpPr>
            <p:cNvPr id="73" name="Oval 8">
              <a:extLst>
                <a:ext uri="{FF2B5EF4-FFF2-40B4-BE49-F238E27FC236}">
                  <a16:creationId xmlns:a16="http://schemas.microsoft.com/office/drawing/2014/main" id="{CC277830-2CED-438B-9A9B-219716723F03}"/>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4" name="Text Box 9">
              <a:extLst>
                <a:ext uri="{FF2B5EF4-FFF2-40B4-BE49-F238E27FC236}">
                  <a16:creationId xmlns:a16="http://schemas.microsoft.com/office/drawing/2014/main" id="{7DE1C50B-27C8-4BB8-9C9A-E696100CDA74}"/>
                </a:ext>
              </a:extLst>
            </p:cNvPr>
            <p:cNvSpPr txBox="1">
              <a:spLocks noChangeArrowheads="1"/>
            </p:cNvSpPr>
            <p:nvPr/>
          </p:nvSpPr>
          <p:spPr bwMode="auto">
            <a:xfrm>
              <a:off x="1872" y="2763"/>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A</a:t>
              </a:r>
            </a:p>
          </p:txBody>
        </p:sp>
      </p:grpSp>
      <p:grpSp>
        <p:nvGrpSpPr>
          <p:cNvPr id="75" name="Group 10">
            <a:extLst>
              <a:ext uri="{FF2B5EF4-FFF2-40B4-BE49-F238E27FC236}">
                <a16:creationId xmlns:a16="http://schemas.microsoft.com/office/drawing/2014/main" id="{3F0923AF-EF7F-4832-9F38-E9B2E69A2759}"/>
              </a:ext>
            </a:extLst>
          </p:cNvPr>
          <p:cNvGrpSpPr>
            <a:grpSpLocks/>
          </p:cNvGrpSpPr>
          <p:nvPr/>
        </p:nvGrpSpPr>
        <p:grpSpPr bwMode="auto">
          <a:xfrm>
            <a:off x="2754747" y="1202365"/>
            <a:ext cx="533400" cy="533400"/>
            <a:chOff x="1824" y="2736"/>
            <a:chExt cx="336" cy="336"/>
          </a:xfrm>
        </p:grpSpPr>
        <p:sp>
          <p:nvSpPr>
            <p:cNvPr id="76" name="Oval 11">
              <a:extLst>
                <a:ext uri="{FF2B5EF4-FFF2-40B4-BE49-F238E27FC236}">
                  <a16:creationId xmlns:a16="http://schemas.microsoft.com/office/drawing/2014/main" id="{D355A455-6483-42BB-9D43-A8F1B864EDE5}"/>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7" name="Text Box 12">
              <a:extLst>
                <a:ext uri="{FF2B5EF4-FFF2-40B4-BE49-F238E27FC236}">
                  <a16:creationId xmlns:a16="http://schemas.microsoft.com/office/drawing/2014/main" id="{A1FED9DF-1433-4E4F-A9C4-0A38BA99D163}"/>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B</a:t>
              </a:r>
            </a:p>
          </p:txBody>
        </p:sp>
      </p:grpSp>
      <p:sp>
        <p:nvSpPr>
          <p:cNvPr id="78" name="Line 19">
            <a:extLst>
              <a:ext uri="{FF2B5EF4-FFF2-40B4-BE49-F238E27FC236}">
                <a16:creationId xmlns:a16="http://schemas.microsoft.com/office/drawing/2014/main" id="{1E87E8E6-E95E-40D1-8007-987E01143870}"/>
              </a:ext>
            </a:extLst>
          </p:cNvPr>
          <p:cNvSpPr>
            <a:spLocks noChangeShapeType="1"/>
          </p:cNvSpPr>
          <p:nvPr/>
        </p:nvSpPr>
        <p:spPr bwMode="auto">
          <a:xfrm flipV="1">
            <a:off x="2145147" y="366649"/>
            <a:ext cx="685800" cy="25179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9" name="Line 20">
            <a:extLst>
              <a:ext uri="{FF2B5EF4-FFF2-40B4-BE49-F238E27FC236}">
                <a16:creationId xmlns:a16="http://schemas.microsoft.com/office/drawing/2014/main" id="{FF5D87FA-007B-49A6-AB11-94C7BA1B93BC}"/>
              </a:ext>
            </a:extLst>
          </p:cNvPr>
          <p:cNvSpPr>
            <a:spLocks noChangeShapeType="1"/>
          </p:cNvSpPr>
          <p:nvPr/>
        </p:nvSpPr>
        <p:spPr bwMode="auto">
          <a:xfrm>
            <a:off x="2136221" y="897565"/>
            <a:ext cx="613382" cy="507784"/>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80" name="Line 23">
            <a:extLst>
              <a:ext uri="{FF2B5EF4-FFF2-40B4-BE49-F238E27FC236}">
                <a16:creationId xmlns:a16="http://schemas.microsoft.com/office/drawing/2014/main" id="{31CB08B6-12F0-4E0B-A84F-D927AFC9056D}"/>
              </a:ext>
            </a:extLst>
          </p:cNvPr>
          <p:cNvSpPr>
            <a:spLocks noChangeShapeType="1"/>
          </p:cNvSpPr>
          <p:nvPr/>
        </p:nvSpPr>
        <p:spPr bwMode="auto">
          <a:xfrm flipV="1">
            <a:off x="3059547" y="516565"/>
            <a:ext cx="0" cy="6858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81" name="Text Box 26">
            <a:extLst>
              <a:ext uri="{FF2B5EF4-FFF2-40B4-BE49-F238E27FC236}">
                <a16:creationId xmlns:a16="http://schemas.microsoft.com/office/drawing/2014/main" id="{BFF5923F-B75C-4118-ACC9-1774D7ED4501}"/>
              </a:ext>
            </a:extLst>
          </p:cNvPr>
          <p:cNvSpPr txBox="1">
            <a:spLocks noChangeArrowheads="1"/>
          </p:cNvSpPr>
          <p:nvPr/>
        </p:nvSpPr>
        <p:spPr bwMode="auto">
          <a:xfrm>
            <a:off x="2068948" y="98805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4</a:t>
            </a:r>
          </a:p>
        </p:txBody>
      </p:sp>
      <p:sp>
        <p:nvSpPr>
          <p:cNvPr id="82" name="Text Box 27">
            <a:extLst>
              <a:ext uri="{FF2B5EF4-FFF2-40B4-BE49-F238E27FC236}">
                <a16:creationId xmlns:a16="http://schemas.microsoft.com/office/drawing/2014/main" id="{61C5D7E5-AA0A-48AA-BD9E-2873433DC50C}"/>
              </a:ext>
            </a:extLst>
          </p:cNvPr>
          <p:cNvSpPr txBox="1">
            <a:spLocks noChangeArrowheads="1"/>
          </p:cNvSpPr>
          <p:nvPr/>
        </p:nvSpPr>
        <p:spPr bwMode="auto">
          <a:xfrm>
            <a:off x="2792847" y="63749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1</a:t>
            </a:r>
          </a:p>
        </p:txBody>
      </p:sp>
      <p:sp>
        <p:nvSpPr>
          <p:cNvPr id="83" name="Text Box 28">
            <a:extLst>
              <a:ext uri="{FF2B5EF4-FFF2-40B4-BE49-F238E27FC236}">
                <a16:creationId xmlns:a16="http://schemas.microsoft.com/office/drawing/2014/main" id="{50444C7E-0593-409C-9916-9FEA3A356138}"/>
              </a:ext>
            </a:extLst>
          </p:cNvPr>
          <p:cNvSpPr txBox="1">
            <a:spLocks noChangeArrowheads="1"/>
          </p:cNvSpPr>
          <p:nvPr/>
        </p:nvSpPr>
        <p:spPr bwMode="auto">
          <a:xfrm>
            <a:off x="2314460" y="194662"/>
            <a:ext cx="437444"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solidFill>
                  <a:srgbClr val="000000"/>
                </a:solidFill>
                <a:latin typeface="Arial" panose="020B0604020202020204" pitchFamily="34" charset="0"/>
              </a:rPr>
              <a:t>2</a:t>
            </a:r>
          </a:p>
        </p:txBody>
      </p:sp>
      <p:cxnSp>
        <p:nvCxnSpPr>
          <p:cNvPr id="85" name="Straight Connector 84">
            <a:extLst>
              <a:ext uri="{FF2B5EF4-FFF2-40B4-BE49-F238E27FC236}">
                <a16:creationId xmlns:a16="http://schemas.microsoft.com/office/drawing/2014/main" id="{B7E775F8-1388-4FDD-9F0C-220C52AD092E}"/>
              </a:ext>
            </a:extLst>
          </p:cNvPr>
          <p:cNvCxnSpPr/>
          <p:nvPr/>
        </p:nvCxnSpPr>
        <p:spPr>
          <a:xfrm>
            <a:off x="1687948" y="3393015"/>
            <a:ext cx="8881579"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aphicFrame>
        <p:nvGraphicFramePr>
          <p:cNvPr id="86" name="Content Placeholder 4">
            <a:extLst>
              <a:ext uri="{FF2B5EF4-FFF2-40B4-BE49-F238E27FC236}">
                <a16:creationId xmlns:a16="http://schemas.microsoft.com/office/drawing/2014/main" id="{E0E7E61E-F2AD-47D6-A765-1C2891F461C7}"/>
              </a:ext>
            </a:extLst>
          </p:cNvPr>
          <p:cNvGraphicFramePr>
            <a:graphicFrameLocks/>
          </p:cNvGraphicFramePr>
          <p:nvPr/>
        </p:nvGraphicFramePr>
        <p:xfrm>
          <a:off x="6297834" y="5248155"/>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4</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3586663048"/>
                  </a:ext>
                </a:extLst>
              </a:tr>
            </a:tbl>
          </a:graphicData>
        </a:graphic>
      </p:graphicFrame>
      <p:sp>
        <p:nvSpPr>
          <p:cNvPr id="3" name="Title 1">
            <a:extLst>
              <a:ext uri="{FF2B5EF4-FFF2-40B4-BE49-F238E27FC236}">
                <a16:creationId xmlns:a16="http://schemas.microsoft.com/office/drawing/2014/main" id="{0823F949-5359-65C4-4829-7DED05D6FB7A}"/>
              </a:ext>
            </a:extLst>
          </p:cNvPr>
          <p:cNvSpPr txBox="1">
            <a:spLocks/>
          </p:cNvSpPr>
          <p:nvPr/>
        </p:nvSpPr>
        <p:spPr>
          <a:xfrm>
            <a:off x="3509135" y="1680565"/>
            <a:ext cx="7139706"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endParaRPr lang="en-SE" dirty="0"/>
          </a:p>
        </p:txBody>
      </p:sp>
    </p:spTree>
    <p:extLst>
      <p:ext uri="{BB962C8B-B14F-4D97-AF65-F5344CB8AC3E}">
        <p14:creationId xmlns:p14="http://schemas.microsoft.com/office/powerpoint/2010/main" val="20854011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46750-7909-E72D-37FE-74DCF2CE77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9FFE92-697A-4888-AA13-BBAE323D31D1}"/>
              </a:ext>
            </a:extLst>
          </p:cNvPr>
          <p:cNvSpPr>
            <a:spLocks noGrp="1"/>
          </p:cNvSpPr>
          <p:nvPr>
            <p:ph type="title"/>
          </p:nvPr>
        </p:nvSpPr>
        <p:spPr>
          <a:xfrm>
            <a:off x="4473678" y="274638"/>
            <a:ext cx="6194323" cy="1143000"/>
          </a:xfrm>
        </p:spPr>
        <p:txBody>
          <a:bodyPr>
            <a:normAutofit/>
          </a:bodyPr>
          <a:lstStyle/>
          <a:p>
            <a:r>
              <a:rPr lang="en-GB" sz="2400" dirty="0"/>
              <a:t>Toy Example: </a:t>
            </a:r>
            <a:r>
              <a:rPr lang="en-US" altLang="zh-CN" sz="2400" dirty="0"/>
              <a:t>find shortest path </a:t>
            </a:r>
            <a:r>
              <a:rPr lang="en-GB" sz="2400" dirty="0"/>
              <a:t>starting from source vertex S for directed graph. Given the graph, fill in the tables</a:t>
            </a:r>
            <a:endParaRPr lang="en-SE" sz="2400" dirty="0"/>
          </a:p>
        </p:txBody>
      </p:sp>
      <mc:AlternateContent xmlns:mc="http://schemas.openxmlformats.org/markup-compatibility/2006" xmlns:a14="http://schemas.microsoft.com/office/drawing/2010/main">
        <mc:Choice Requires="a14">
          <p:graphicFrame>
            <p:nvGraphicFramePr>
              <p:cNvPr id="19" name="Content Placeholder 4">
                <a:extLst>
                  <a:ext uri="{FF2B5EF4-FFF2-40B4-BE49-F238E27FC236}">
                    <a16:creationId xmlns:a16="http://schemas.microsoft.com/office/drawing/2014/main" id="{DC8445C8-CD1A-8C4A-1128-521DE21516FA}"/>
                  </a:ext>
                </a:extLst>
              </p:cNvPr>
              <p:cNvGraphicFramePr>
                <a:graphicFrameLocks/>
              </p:cNvGraphicFramePr>
              <p:nvPr/>
            </p:nvGraphicFramePr>
            <p:xfrm>
              <a:off x="1776851"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Choice>
        <mc:Fallback xmlns="">
          <p:graphicFrame>
            <p:nvGraphicFramePr>
              <p:cNvPr id="19" name="Content Placeholder 4">
                <a:extLst>
                  <a:ext uri="{FF2B5EF4-FFF2-40B4-BE49-F238E27FC236}">
                    <a16:creationId xmlns:a16="http://schemas.microsoft.com/office/drawing/2014/main" id="{DC8445C8-CD1A-8C4A-1128-521DE21516FA}"/>
                  </a:ext>
                </a:extLst>
              </p:cNvPr>
              <p:cNvGraphicFramePr>
                <a:graphicFrameLocks/>
              </p:cNvGraphicFramePr>
              <p:nvPr/>
            </p:nvGraphicFramePr>
            <p:xfrm>
              <a:off x="1776851"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2"/>
                          <a:stretch>
                            <a:fillRect l="-100000" t="-209836" r="-107792" b="-1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endParaRPr lang="en-SE"/>
                        </a:p>
                      </a:txBody>
                      <a:tcPr>
                        <a:blipFill>
                          <a:blip r:embed="rId2"/>
                          <a:stretch>
                            <a:fillRect l="-100000" t="-309836" r="-107792" b="-22951"/>
                          </a:stretch>
                        </a:blipFill>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20" name="Arrow: Right 19">
            <a:extLst>
              <a:ext uri="{FF2B5EF4-FFF2-40B4-BE49-F238E27FC236}">
                <a16:creationId xmlns:a16="http://schemas.microsoft.com/office/drawing/2014/main" id="{0BF3F8EB-6482-B1F7-F8B4-2D0318E452B9}"/>
              </a:ext>
            </a:extLst>
          </p:cNvPr>
          <p:cNvSpPr/>
          <p:nvPr/>
        </p:nvSpPr>
        <p:spPr>
          <a:xfrm>
            <a:off x="3225864" y="2243838"/>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1" name="TextBox 20">
            <a:extLst>
              <a:ext uri="{FF2B5EF4-FFF2-40B4-BE49-F238E27FC236}">
                <a16:creationId xmlns:a16="http://schemas.microsoft.com/office/drawing/2014/main" id="{AE5C4424-A582-1C7E-2AB5-F7E04C23EE2F}"/>
              </a:ext>
            </a:extLst>
          </p:cNvPr>
          <p:cNvSpPr txBox="1"/>
          <p:nvPr/>
        </p:nvSpPr>
        <p:spPr>
          <a:xfrm>
            <a:off x="3213775" y="1941780"/>
            <a:ext cx="747320" cy="369332"/>
          </a:xfrm>
          <a:prstGeom prst="rect">
            <a:avLst/>
          </a:prstGeom>
          <a:noFill/>
        </p:spPr>
        <p:txBody>
          <a:bodyPr wrap="none" rtlCol="0">
            <a:spAutoFit/>
          </a:bodyPr>
          <a:lstStyle/>
          <a:p>
            <a:pPr algn="ctr"/>
            <a:r>
              <a:rPr lang="en-GB" dirty="0"/>
              <a:t>Visit S</a:t>
            </a:r>
            <a:endParaRPr lang="en-SE" dirty="0"/>
          </a:p>
        </p:txBody>
      </p:sp>
      <p:graphicFrame>
        <p:nvGraphicFramePr>
          <p:cNvPr id="23" name="Content Placeholder 4">
            <a:extLst>
              <a:ext uri="{FF2B5EF4-FFF2-40B4-BE49-F238E27FC236}">
                <a16:creationId xmlns:a16="http://schemas.microsoft.com/office/drawing/2014/main" id="{6473E2FF-7E0C-12FA-43D1-3F424DACDA2B}"/>
              </a:ext>
            </a:extLst>
          </p:cNvPr>
          <p:cNvGraphicFramePr>
            <a:graphicFrameLocks/>
          </p:cNvGraphicFramePr>
          <p:nvPr/>
        </p:nvGraphicFramePr>
        <p:xfrm>
          <a:off x="4072788"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2</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p:sp>
        <p:nvSpPr>
          <p:cNvPr id="24" name="Arrow: Right 23">
            <a:extLst>
              <a:ext uri="{FF2B5EF4-FFF2-40B4-BE49-F238E27FC236}">
                <a16:creationId xmlns:a16="http://schemas.microsoft.com/office/drawing/2014/main" id="{7E08CFF2-E9DA-A5F1-5EDF-C2F45D079047}"/>
              </a:ext>
            </a:extLst>
          </p:cNvPr>
          <p:cNvSpPr/>
          <p:nvPr/>
        </p:nvSpPr>
        <p:spPr>
          <a:xfrm>
            <a:off x="5548976" y="2213882"/>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5" name="TextBox 24">
            <a:extLst>
              <a:ext uri="{FF2B5EF4-FFF2-40B4-BE49-F238E27FC236}">
                <a16:creationId xmlns:a16="http://schemas.microsoft.com/office/drawing/2014/main" id="{AC42FC92-3961-AE3B-77DF-163DF311FC1A}"/>
              </a:ext>
            </a:extLst>
          </p:cNvPr>
          <p:cNvSpPr txBox="1"/>
          <p:nvPr/>
        </p:nvSpPr>
        <p:spPr>
          <a:xfrm>
            <a:off x="5523264" y="1911824"/>
            <a:ext cx="774571" cy="369332"/>
          </a:xfrm>
          <a:prstGeom prst="rect">
            <a:avLst/>
          </a:prstGeom>
          <a:noFill/>
        </p:spPr>
        <p:txBody>
          <a:bodyPr wrap="none" rtlCol="0">
            <a:spAutoFit/>
          </a:bodyPr>
          <a:lstStyle/>
          <a:p>
            <a:pPr algn="ctr"/>
            <a:r>
              <a:rPr lang="en-GB" dirty="0"/>
              <a:t>Visit A</a:t>
            </a:r>
            <a:endParaRPr lang="en-SE" dirty="0"/>
          </a:p>
        </p:txBody>
      </p:sp>
      <p:graphicFrame>
        <p:nvGraphicFramePr>
          <p:cNvPr id="26" name="Content Placeholder 4">
            <a:extLst>
              <a:ext uri="{FF2B5EF4-FFF2-40B4-BE49-F238E27FC236}">
                <a16:creationId xmlns:a16="http://schemas.microsoft.com/office/drawing/2014/main" id="{1595A4FD-3808-F5CC-486B-14F895674909}"/>
              </a:ext>
            </a:extLst>
          </p:cNvPr>
          <p:cNvGraphicFramePr>
            <a:graphicFrameLocks/>
          </p:cNvGraphicFramePr>
          <p:nvPr/>
        </p:nvGraphicFramePr>
        <p:xfrm>
          <a:off x="6494375" y="1730720"/>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2</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p:sp>
        <p:nvSpPr>
          <p:cNvPr id="27" name="Arrow: Right 26">
            <a:extLst>
              <a:ext uri="{FF2B5EF4-FFF2-40B4-BE49-F238E27FC236}">
                <a16:creationId xmlns:a16="http://schemas.microsoft.com/office/drawing/2014/main" id="{193975E6-BD20-379D-55E1-599BA0CB0CE1}"/>
              </a:ext>
            </a:extLst>
          </p:cNvPr>
          <p:cNvSpPr/>
          <p:nvPr/>
        </p:nvSpPr>
        <p:spPr>
          <a:xfrm>
            <a:off x="8032827" y="2213882"/>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8" name="TextBox 27">
            <a:extLst>
              <a:ext uri="{FF2B5EF4-FFF2-40B4-BE49-F238E27FC236}">
                <a16:creationId xmlns:a16="http://schemas.microsoft.com/office/drawing/2014/main" id="{FA7718DE-7A77-1BF9-E260-EDBA266CDE56}"/>
              </a:ext>
            </a:extLst>
          </p:cNvPr>
          <p:cNvSpPr txBox="1"/>
          <p:nvPr/>
        </p:nvSpPr>
        <p:spPr>
          <a:xfrm>
            <a:off x="8007114" y="1911824"/>
            <a:ext cx="774571" cy="369332"/>
          </a:xfrm>
          <a:prstGeom prst="rect">
            <a:avLst/>
          </a:prstGeom>
          <a:noFill/>
        </p:spPr>
        <p:txBody>
          <a:bodyPr wrap="none" rtlCol="0">
            <a:spAutoFit/>
          </a:bodyPr>
          <a:lstStyle/>
          <a:p>
            <a:pPr algn="ctr"/>
            <a:r>
              <a:rPr lang="en-GB" dirty="0"/>
              <a:t>Visit B</a:t>
            </a:r>
            <a:endParaRPr lang="en-SE" dirty="0"/>
          </a:p>
        </p:txBody>
      </p:sp>
      <p:graphicFrame>
        <p:nvGraphicFramePr>
          <p:cNvPr id="29" name="Content Placeholder 4">
            <a:extLst>
              <a:ext uri="{FF2B5EF4-FFF2-40B4-BE49-F238E27FC236}">
                <a16:creationId xmlns:a16="http://schemas.microsoft.com/office/drawing/2014/main" id="{C0CB7135-F412-4E9F-34EF-249BC26AC139}"/>
              </a:ext>
            </a:extLst>
          </p:cNvPr>
          <p:cNvGraphicFramePr>
            <a:graphicFrameLocks/>
          </p:cNvGraphicFramePr>
          <p:nvPr/>
        </p:nvGraphicFramePr>
        <p:xfrm>
          <a:off x="8978226" y="1730720"/>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2</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mc:AlternateContent xmlns:mc="http://schemas.openxmlformats.org/markup-compatibility/2006" xmlns:a14="http://schemas.microsoft.com/office/drawing/2010/main">
        <mc:Choice Requires="a14">
          <p:graphicFrame>
            <p:nvGraphicFramePr>
              <p:cNvPr id="45" name="Content Placeholder 4">
                <a:extLst>
                  <a:ext uri="{FF2B5EF4-FFF2-40B4-BE49-F238E27FC236}">
                    <a16:creationId xmlns:a16="http://schemas.microsoft.com/office/drawing/2014/main" id="{C3B51AF2-57A6-5BED-90E7-792B6E513279}"/>
                  </a:ext>
                </a:extLst>
              </p:cNvPr>
              <p:cNvGraphicFramePr>
                <a:graphicFrameLocks/>
              </p:cNvGraphicFramePr>
              <p:nvPr/>
            </p:nvGraphicFramePr>
            <p:xfrm>
              <a:off x="1628465"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Choice>
        <mc:Fallback xmlns="">
          <p:graphicFrame>
            <p:nvGraphicFramePr>
              <p:cNvPr id="45" name="Content Placeholder 4">
                <a:extLst>
                  <a:ext uri="{FF2B5EF4-FFF2-40B4-BE49-F238E27FC236}">
                    <a16:creationId xmlns:a16="http://schemas.microsoft.com/office/drawing/2014/main" id="{C3B51AF2-57A6-5BED-90E7-792B6E513279}"/>
                  </a:ext>
                </a:extLst>
              </p:cNvPr>
              <p:cNvGraphicFramePr>
                <a:graphicFrameLocks/>
              </p:cNvGraphicFramePr>
              <p:nvPr/>
            </p:nvGraphicFramePr>
            <p:xfrm>
              <a:off x="1628465"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3"/>
                          <a:stretch>
                            <a:fillRect l="-100000" t="-209836" r="-107792" b="-1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endParaRPr lang="en-SE"/>
                        </a:p>
                      </a:txBody>
                      <a:tcPr>
                        <a:blipFill>
                          <a:blip r:embed="rId3"/>
                          <a:stretch>
                            <a:fillRect l="-100000" t="-309836" r="-107792" b="-22951"/>
                          </a:stretch>
                        </a:blipFill>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46" name="Arrow: Right 45">
            <a:extLst>
              <a:ext uri="{FF2B5EF4-FFF2-40B4-BE49-F238E27FC236}">
                <a16:creationId xmlns:a16="http://schemas.microsoft.com/office/drawing/2014/main" id="{7EF1DC23-978F-D813-1939-82EBFCCE62D3}"/>
              </a:ext>
            </a:extLst>
          </p:cNvPr>
          <p:cNvSpPr/>
          <p:nvPr/>
        </p:nvSpPr>
        <p:spPr>
          <a:xfrm>
            <a:off x="3077478" y="5743721"/>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47" name="TextBox 46">
            <a:extLst>
              <a:ext uri="{FF2B5EF4-FFF2-40B4-BE49-F238E27FC236}">
                <a16:creationId xmlns:a16="http://schemas.microsoft.com/office/drawing/2014/main" id="{151160A2-0E37-9FF0-C62C-A2093C478023}"/>
              </a:ext>
            </a:extLst>
          </p:cNvPr>
          <p:cNvSpPr txBox="1"/>
          <p:nvPr/>
        </p:nvSpPr>
        <p:spPr>
          <a:xfrm>
            <a:off x="3065389" y="5441663"/>
            <a:ext cx="747320" cy="369332"/>
          </a:xfrm>
          <a:prstGeom prst="rect">
            <a:avLst/>
          </a:prstGeom>
          <a:noFill/>
        </p:spPr>
        <p:txBody>
          <a:bodyPr wrap="none" rtlCol="0">
            <a:spAutoFit/>
          </a:bodyPr>
          <a:lstStyle/>
          <a:p>
            <a:pPr algn="ctr"/>
            <a:r>
              <a:rPr lang="en-GB" dirty="0"/>
              <a:t>Visit S</a:t>
            </a:r>
            <a:endParaRPr lang="en-SE" dirty="0"/>
          </a:p>
        </p:txBody>
      </p:sp>
      <mc:AlternateContent xmlns:mc="http://schemas.openxmlformats.org/markup-compatibility/2006" xmlns:a14="http://schemas.microsoft.com/office/drawing/2010/main">
        <mc:Choice Requires="a14">
          <p:graphicFrame>
            <p:nvGraphicFramePr>
              <p:cNvPr id="48" name="Content Placeholder 4">
                <a:extLst>
                  <a:ext uri="{FF2B5EF4-FFF2-40B4-BE49-F238E27FC236}">
                    <a16:creationId xmlns:a16="http://schemas.microsoft.com/office/drawing/2014/main" id="{7EDBE61C-A9F4-D964-3AFF-A5F36DCB3039}"/>
                  </a:ext>
                </a:extLst>
              </p:cNvPr>
              <p:cNvGraphicFramePr>
                <a:graphicFrameLocks/>
              </p:cNvGraphicFramePr>
              <p:nvPr/>
            </p:nvGraphicFramePr>
            <p:xfrm>
              <a:off x="3924402"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mc:Choice>
        <mc:Fallback xmlns="">
          <p:graphicFrame>
            <p:nvGraphicFramePr>
              <p:cNvPr id="48" name="Content Placeholder 4">
                <a:extLst>
                  <a:ext uri="{FF2B5EF4-FFF2-40B4-BE49-F238E27FC236}">
                    <a16:creationId xmlns:a16="http://schemas.microsoft.com/office/drawing/2014/main" id="{7EDBE61C-A9F4-D964-3AFF-A5F36DCB3039}"/>
                  </a:ext>
                </a:extLst>
              </p:cNvPr>
              <p:cNvGraphicFramePr>
                <a:graphicFrameLocks/>
              </p:cNvGraphicFramePr>
              <p:nvPr/>
            </p:nvGraphicFramePr>
            <p:xfrm>
              <a:off x="3924402"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4"/>
                          <a:stretch>
                            <a:fillRect l="-100000" t="-209836" r="-109091" b="-122951"/>
                          </a:stretch>
                        </a:blipFill>
                      </a:tcPr>
                    </a:tc>
                    <a:tc>
                      <a:txBody>
                        <a:bodyPr/>
                        <a:lstStyle/>
                        <a:p>
                          <a:pPr algn="ct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49" name="Arrow: Right 48">
            <a:extLst>
              <a:ext uri="{FF2B5EF4-FFF2-40B4-BE49-F238E27FC236}">
                <a16:creationId xmlns:a16="http://schemas.microsoft.com/office/drawing/2014/main" id="{C161FBE2-C069-726D-631B-5B905A0ACD01}"/>
              </a:ext>
            </a:extLst>
          </p:cNvPr>
          <p:cNvSpPr/>
          <p:nvPr/>
        </p:nvSpPr>
        <p:spPr>
          <a:xfrm>
            <a:off x="5400590" y="5713765"/>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50" name="TextBox 49">
            <a:extLst>
              <a:ext uri="{FF2B5EF4-FFF2-40B4-BE49-F238E27FC236}">
                <a16:creationId xmlns:a16="http://schemas.microsoft.com/office/drawing/2014/main" id="{08C5ADE8-F573-189F-53D8-03D78777B59A}"/>
              </a:ext>
            </a:extLst>
          </p:cNvPr>
          <p:cNvSpPr txBox="1"/>
          <p:nvPr/>
        </p:nvSpPr>
        <p:spPr>
          <a:xfrm>
            <a:off x="5374877" y="5411707"/>
            <a:ext cx="774571" cy="369332"/>
          </a:xfrm>
          <a:prstGeom prst="rect">
            <a:avLst/>
          </a:prstGeom>
          <a:noFill/>
        </p:spPr>
        <p:txBody>
          <a:bodyPr wrap="none" rtlCol="0">
            <a:spAutoFit/>
          </a:bodyPr>
          <a:lstStyle/>
          <a:p>
            <a:pPr algn="ctr"/>
            <a:r>
              <a:rPr lang="en-GB" dirty="0"/>
              <a:t>Visit B</a:t>
            </a:r>
            <a:endParaRPr lang="en-SE" dirty="0"/>
          </a:p>
        </p:txBody>
      </p:sp>
      <p:sp>
        <p:nvSpPr>
          <p:cNvPr id="51" name="Arrow: Right 50">
            <a:extLst>
              <a:ext uri="{FF2B5EF4-FFF2-40B4-BE49-F238E27FC236}">
                <a16:creationId xmlns:a16="http://schemas.microsoft.com/office/drawing/2014/main" id="{A4D83A19-091B-3810-32FE-3A36B6728E59}"/>
              </a:ext>
            </a:extLst>
          </p:cNvPr>
          <p:cNvSpPr/>
          <p:nvPr/>
        </p:nvSpPr>
        <p:spPr>
          <a:xfrm>
            <a:off x="7884441" y="5713765"/>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52" name="TextBox 51">
            <a:extLst>
              <a:ext uri="{FF2B5EF4-FFF2-40B4-BE49-F238E27FC236}">
                <a16:creationId xmlns:a16="http://schemas.microsoft.com/office/drawing/2014/main" id="{DDB68C5E-B94B-2F80-4F7B-0B42E76F2B34}"/>
              </a:ext>
            </a:extLst>
          </p:cNvPr>
          <p:cNvSpPr txBox="1"/>
          <p:nvPr/>
        </p:nvSpPr>
        <p:spPr>
          <a:xfrm>
            <a:off x="7858728" y="5411707"/>
            <a:ext cx="774571" cy="369332"/>
          </a:xfrm>
          <a:prstGeom prst="rect">
            <a:avLst/>
          </a:prstGeom>
          <a:noFill/>
        </p:spPr>
        <p:txBody>
          <a:bodyPr wrap="none" rtlCol="0">
            <a:spAutoFit/>
          </a:bodyPr>
          <a:lstStyle/>
          <a:p>
            <a:pPr algn="ctr"/>
            <a:r>
              <a:rPr lang="en-GB" dirty="0"/>
              <a:t>Visit A</a:t>
            </a:r>
            <a:endParaRPr lang="en-SE" dirty="0"/>
          </a:p>
        </p:txBody>
      </p:sp>
      <p:graphicFrame>
        <p:nvGraphicFramePr>
          <p:cNvPr id="53" name="Content Placeholder 4">
            <a:extLst>
              <a:ext uri="{FF2B5EF4-FFF2-40B4-BE49-F238E27FC236}">
                <a16:creationId xmlns:a16="http://schemas.microsoft.com/office/drawing/2014/main" id="{45896828-86B8-C7AE-EAD3-A59C3F652C4F}"/>
              </a:ext>
            </a:extLst>
          </p:cNvPr>
          <p:cNvGraphicFramePr>
            <a:graphicFrameLocks/>
          </p:cNvGraphicFramePr>
          <p:nvPr/>
        </p:nvGraphicFramePr>
        <p:xfrm>
          <a:off x="8829840" y="5230603"/>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5</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p:grpSp>
        <p:nvGrpSpPr>
          <p:cNvPr id="69" name="Group 4">
            <a:extLst>
              <a:ext uri="{FF2B5EF4-FFF2-40B4-BE49-F238E27FC236}">
                <a16:creationId xmlns:a16="http://schemas.microsoft.com/office/drawing/2014/main" id="{1D346CCC-2790-B4BF-0DBA-85C7BBB70EEC}"/>
              </a:ext>
            </a:extLst>
          </p:cNvPr>
          <p:cNvGrpSpPr>
            <a:grpSpLocks/>
          </p:cNvGrpSpPr>
          <p:nvPr/>
        </p:nvGrpSpPr>
        <p:grpSpPr bwMode="auto">
          <a:xfrm>
            <a:off x="1611747" y="440365"/>
            <a:ext cx="533400" cy="533400"/>
            <a:chOff x="1824" y="2736"/>
            <a:chExt cx="336" cy="336"/>
          </a:xfrm>
        </p:grpSpPr>
        <p:sp>
          <p:nvSpPr>
            <p:cNvPr id="70" name="Oval 5">
              <a:extLst>
                <a:ext uri="{FF2B5EF4-FFF2-40B4-BE49-F238E27FC236}">
                  <a16:creationId xmlns:a16="http://schemas.microsoft.com/office/drawing/2014/main" id="{7ABAF46B-FD4B-68BC-D6DD-103A6BE3300D}"/>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1" name="Text Box 6">
              <a:extLst>
                <a:ext uri="{FF2B5EF4-FFF2-40B4-BE49-F238E27FC236}">
                  <a16:creationId xmlns:a16="http://schemas.microsoft.com/office/drawing/2014/main" id="{88FE5367-8833-D6A0-CD9B-C6A9BAEB5899}"/>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S</a:t>
              </a:r>
            </a:p>
          </p:txBody>
        </p:sp>
      </p:grpSp>
      <p:grpSp>
        <p:nvGrpSpPr>
          <p:cNvPr id="72" name="Group 7">
            <a:extLst>
              <a:ext uri="{FF2B5EF4-FFF2-40B4-BE49-F238E27FC236}">
                <a16:creationId xmlns:a16="http://schemas.microsoft.com/office/drawing/2014/main" id="{6F367E3F-EACC-5EB1-A57F-D3C828F176C2}"/>
              </a:ext>
            </a:extLst>
          </p:cNvPr>
          <p:cNvGrpSpPr>
            <a:grpSpLocks/>
          </p:cNvGrpSpPr>
          <p:nvPr/>
        </p:nvGrpSpPr>
        <p:grpSpPr bwMode="auto">
          <a:xfrm>
            <a:off x="2768815" y="4272"/>
            <a:ext cx="533400" cy="533400"/>
            <a:chOff x="1824" y="2736"/>
            <a:chExt cx="336" cy="336"/>
          </a:xfrm>
        </p:grpSpPr>
        <p:sp>
          <p:nvSpPr>
            <p:cNvPr id="73" name="Oval 8">
              <a:extLst>
                <a:ext uri="{FF2B5EF4-FFF2-40B4-BE49-F238E27FC236}">
                  <a16:creationId xmlns:a16="http://schemas.microsoft.com/office/drawing/2014/main" id="{33A68FE8-7AAF-C929-B96D-A4F997D261C6}"/>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4" name="Text Box 9">
              <a:extLst>
                <a:ext uri="{FF2B5EF4-FFF2-40B4-BE49-F238E27FC236}">
                  <a16:creationId xmlns:a16="http://schemas.microsoft.com/office/drawing/2014/main" id="{56A53356-4062-58E4-54B3-69A2A03703E3}"/>
                </a:ext>
              </a:extLst>
            </p:cNvPr>
            <p:cNvSpPr txBox="1">
              <a:spLocks noChangeArrowheads="1"/>
            </p:cNvSpPr>
            <p:nvPr/>
          </p:nvSpPr>
          <p:spPr bwMode="auto">
            <a:xfrm>
              <a:off x="1872" y="2763"/>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A</a:t>
              </a:r>
            </a:p>
          </p:txBody>
        </p:sp>
      </p:grpSp>
      <p:grpSp>
        <p:nvGrpSpPr>
          <p:cNvPr id="75" name="Group 10">
            <a:extLst>
              <a:ext uri="{FF2B5EF4-FFF2-40B4-BE49-F238E27FC236}">
                <a16:creationId xmlns:a16="http://schemas.microsoft.com/office/drawing/2014/main" id="{33ED1C2D-6327-0999-A943-818A52011D74}"/>
              </a:ext>
            </a:extLst>
          </p:cNvPr>
          <p:cNvGrpSpPr>
            <a:grpSpLocks/>
          </p:cNvGrpSpPr>
          <p:nvPr/>
        </p:nvGrpSpPr>
        <p:grpSpPr bwMode="auto">
          <a:xfrm>
            <a:off x="2754747" y="1202365"/>
            <a:ext cx="533400" cy="533400"/>
            <a:chOff x="1824" y="2736"/>
            <a:chExt cx="336" cy="336"/>
          </a:xfrm>
        </p:grpSpPr>
        <p:sp>
          <p:nvSpPr>
            <p:cNvPr id="76" name="Oval 11">
              <a:extLst>
                <a:ext uri="{FF2B5EF4-FFF2-40B4-BE49-F238E27FC236}">
                  <a16:creationId xmlns:a16="http://schemas.microsoft.com/office/drawing/2014/main" id="{29395501-0784-D157-1D84-E15E019E9578}"/>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7" name="Text Box 12">
              <a:extLst>
                <a:ext uri="{FF2B5EF4-FFF2-40B4-BE49-F238E27FC236}">
                  <a16:creationId xmlns:a16="http://schemas.microsoft.com/office/drawing/2014/main" id="{685B2FFF-33AC-E15C-E71A-202D308DFAF4}"/>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B</a:t>
              </a:r>
            </a:p>
          </p:txBody>
        </p:sp>
      </p:grpSp>
      <p:sp>
        <p:nvSpPr>
          <p:cNvPr id="78" name="Line 19">
            <a:extLst>
              <a:ext uri="{FF2B5EF4-FFF2-40B4-BE49-F238E27FC236}">
                <a16:creationId xmlns:a16="http://schemas.microsoft.com/office/drawing/2014/main" id="{8D1B33DD-EF71-24E5-0AFD-06DC7C97BFE6}"/>
              </a:ext>
            </a:extLst>
          </p:cNvPr>
          <p:cNvSpPr>
            <a:spLocks noChangeShapeType="1"/>
          </p:cNvSpPr>
          <p:nvPr/>
        </p:nvSpPr>
        <p:spPr bwMode="auto">
          <a:xfrm flipV="1">
            <a:off x="2145148" y="358363"/>
            <a:ext cx="647697" cy="260076"/>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kern="0">
              <a:solidFill>
                <a:srgbClr val="000000"/>
              </a:solidFill>
              <a:latin typeface="Arial" panose="020B0604020202020204" pitchFamily="34" charset="0"/>
            </a:endParaRPr>
          </a:p>
        </p:txBody>
      </p:sp>
      <p:sp>
        <p:nvSpPr>
          <p:cNvPr id="79" name="Line 20">
            <a:extLst>
              <a:ext uri="{FF2B5EF4-FFF2-40B4-BE49-F238E27FC236}">
                <a16:creationId xmlns:a16="http://schemas.microsoft.com/office/drawing/2014/main" id="{733B3559-9503-9904-AD5C-DD6E7B6E8104}"/>
              </a:ext>
            </a:extLst>
          </p:cNvPr>
          <p:cNvSpPr>
            <a:spLocks noChangeShapeType="1"/>
          </p:cNvSpPr>
          <p:nvPr/>
        </p:nvSpPr>
        <p:spPr bwMode="auto">
          <a:xfrm>
            <a:off x="2068947" y="897565"/>
            <a:ext cx="747933" cy="47625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80" name="Line 23">
            <a:extLst>
              <a:ext uri="{FF2B5EF4-FFF2-40B4-BE49-F238E27FC236}">
                <a16:creationId xmlns:a16="http://schemas.microsoft.com/office/drawing/2014/main" id="{9970090A-BBC2-B40D-02E2-8F9163B945D3}"/>
              </a:ext>
            </a:extLst>
          </p:cNvPr>
          <p:cNvSpPr>
            <a:spLocks noChangeShapeType="1"/>
          </p:cNvSpPr>
          <p:nvPr/>
        </p:nvSpPr>
        <p:spPr bwMode="auto">
          <a:xfrm flipV="1">
            <a:off x="3059547" y="516565"/>
            <a:ext cx="0" cy="68580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kern="0">
              <a:solidFill>
                <a:srgbClr val="000000"/>
              </a:solidFill>
              <a:latin typeface="Arial" panose="020B0604020202020204" pitchFamily="34" charset="0"/>
            </a:endParaRPr>
          </a:p>
        </p:txBody>
      </p:sp>
      <p:sp>
        <p:nvSpPr>
          <p:cNvPr id="81" name="Text Box 26">
            <a:extLst>
              <a:ext uri="{FF2B5EF4-FFF2-40B4-BE49-F238E27FC236}">
                <a16:creationId xmlns:a16="http://schemas.microsoft.com/office/drawing/2014/main" id="{882EE152-6B3A-1E9B-B760-6A6C16C49A4B}"/>
              </a:ext>
            </a:extLst>
          </p:cNvPr>
          <p:cNvSpPr txBox="1">
            <a:spLocks noChangeArrowheads="1"/>
          </p:cNvSpPr>
          <p:nvPr/>
        </p:nvSpPr>
        <p:spPr bwMode="auto">
          <a:xfrm>
            <a:off x="2070032" y="98805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4</a:t>
            </a:r>
          </a:p>
        </p:txBody>
      </p:sp>
      <p:sp>
        <p:nvSpPr>
          <p:cNvPr id="82" name="Text Box 27">
            <a:extLst>
              <a:ext uri="{FF2B5EF4-FFF2-40B4-BE49-F238E27FC236}">
                <a16:creationId xmlns:a16="http://schemas.microsoft.com/office/drawing/2014/main" id="{BE4B8C07-5437-1267-4129-2842412F1AF5}"/>
              </a:ext>
            </a:extLst>
          </p:cNvPr>
          <p:cNvSpPr txBox="1">
            <a:spLocks noChangeArrowheads="1"/>
          </p:cNvSpPr>
          <p:nvPr/>
        </p:nvSpPr>
        <p:spPr bwMode="auto">
          <a:xfrm>
            <a:off x="2792847" y="63749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1</a:t>
            </a:r>
          </a:p>
        </p:txBody>
      </p:sp>
      <p:sp>
        <p:nvSpPr>
          <p:cNvPr id="83" name="Text Box 28">
            <a:extLst>
              <a:ext uri="{FF2B5EF4-FFF2-40B4-BE49-F238E27FC236}">
                <a16:creationId xmlns:a16="http://schemas.microsoft.com/office/drawing/2014/main" id="{886FB61D-CE3A-6B98-14AF-75984B1FB22E}"/>
              </a:ext>
            </a:extLst>
          </p:cNvPr>
          <p:cNvSpPr txBox="1">
            <a:spLocks noChangeArrowheads="1"/>
          </p:cNvSpPr>
          <p:nvPr/>
        </p:nvSpPr>
        <p:spPr bwMode="auto">
          <a:xfrm>
            <a:off x="2266482" y="194662"/>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2</a:t>
            </a:r>
          </a:p>
        </p:txBody>
      </p:sp>
      <p:cxnSp>
        <p:nvCxnSpPr>
          <p:cNvPr id="85" name="Straight Connector 84">
            <a:extLst>
              <a:ext uri="{FF2B5EF4-FFF2-40B4-BE49-F238E27FC236}">
                <a16:creationId xmlns:a16="http://schemas.microsoft.com/office/drawing/2014/main" id="{8E1EBE46-02EE-3E5D-5512-7F4DC6005C28}"/>
              </a:ext>
            </a:extLst>
          </p:cNvPr>
          <p:cNvCxnSpPr/>
          <p:nvPr/>
        </p:nvCxnSpPr>
        <p:spPr>
          <a:xfrm>
            <a:off x="1687948" y="3393015"/>
            <a:ext cx="8881579"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aphicFrame>
        <p:nvGraphicFramePr>
          <p:cNvPr id="86" name="Content Placeholder 4">
            <a:extLst>
              <a:ext uri="{FF2B5EF4-FFF2-40B4-BE49-F238E27FC236}">
                <a16:creationId xmlns:a16="http://schemas.microsoft.com/office/drawing/2014/main" id="{4F86256E-63DC-5CB2-6DF4-9CF8ABEE34C7}"/>
              </a:ext>
            </a:extLst>
          </p:cNvPr>
          <p:cNvGraphicFramePr>
            <a:graphicFrameLocks/>
          </p:cNvGraphicFramePr>
          <p:nvPr/>
        </p:nvGraphicFramePr>
        <p:xfrm>
          <a:off x="6297834" y="5248155"/>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5</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p:sp>
        <p:nvSpPr>
          <p:cNvPr id="3" name="Title 1">
            <a:extLst>
              <a:ext uri="{FF2B5EF4-FFF2-40B4-BE49-F238E27FC236}">
                <a16:creationId xmlns:a16="http://schemas.microsoft.com/office/drawing/2014/main" id="{C8CB999E-BD8A-53E7-49E1-6424239A8495}"/>
              </a:ext>
            </a:extLst>
          </p:cNvPr>
          <p:cNvSpPr txBox="1">
            <a:spLocks/>
          </p:cNvSpPr>
          <p:nvPr/>
        </p:nvSpPr>
        <p:spPr>
          <a:xfrm>
            <a:off x="3509135" y="1680565"/>
            <a:ext cx="7139706"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endParaRPr lang="en-SE" dirty="0"/>
          </a:p>
        </p:txBody>
      </p:sp>
      <p:grpSp>
        <p:nvGrpSpPr>
          <p:cNvPr id="4" name="Group 4">
            <a:extLst>
              <a:ext uri="{FF2B5EF4-FFF2-40B4-BE49-F238E27FC236}">
                <a16:creationId xmlns:a16="http://schemas.microsoft.com/office/drawing/2014/main" id="{678D64A7-33C4-05E2-B49C-CED99EFDC644}"/>
              </a:ext>
            </a:extLst>
          </p:cNvPr>
          <p:cNvGrpSpPr>
            <a:grpSpLocks/>
          </p:cNvGrpSpPr>
          <p:nvPr/>
        </p:nvGrpSpPr>
        <p:grpSpPr bwMode="auto">
          <a:xfrm>
            <a:off x="1611747" y="3953805"/>
            <a:ext cx="533400" cy="533400"/>
            <a:chOff x="1824" y="2736"/>
            <a:chExt cx="336" cy="336"/>
          </a:xfrm>
        </p:grpSpPr>
        <p:sp>
          <p:nvSpPr>
            <p:cNvPr id="5" name="Oval 5">
              <a:extLst>
                <a:ext uri="{FF2B5EF4-FFF2-40B4-BE49-F238E27FC236}">
                  <a16:creationId xmlns:a16="http://schemas.microsoft.com/office/drawing/2014/main" id="{0E9A71AF-65F6-C15B-E97D-8B8DD5144686}"/>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6" name="Text Box 6">
              <a:extLst>
                <a:ext uri="{FF2B5EF4-FFF2-40B4-BE49-F238E27FC236}">
                  <a16:creationId xmlns:a16="http://schemas.microsoft.com/office/drawing/2014/main" id="{5C0A9519-399B-12E3-0553-6BEDC0FCDCCD}"/>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S</a:t>
              </a:r>
            </a:p>
          </p:txBody>
        </p:sp>
      </p:grpSp>
      <p:grpSp>
        <p:nvGrpSpPr>
          <p:cNvPr id="7" name="Group 7">
            <a:extLst>
              <a:ext uri="{FF2B5EF4-FFF2-40B4-BE49-F238E27FC236}">
                <a16:creationId xmlns:a16="http://schemas.microsoft.com/office/drawing/2014/main" id="{0059AA3D-6D66-F3CF-BE36-10EA96755D72}"/>
              </a:ext>
            </a:extLst>
          </p:cNvPr>
          <p:cNvGrpSpPr>
            <a:grpSpLocks/>
          </p:cNvGrpSpPr>
          <p:nvPr/>
        </p:nvGrpSpPr>
        <p:grpSpPr bwMode="auto">
          <a:xfrm>
            <a:off x="2768815" y="3517712"/>
            <a:ext cx="533400" cy="533400"/>
            <a:chOff x="1824" y="2736"/>
            <a:chExt cx="336" cy="336"/>
          </a:xfrm>
        </p:grpSpPr>
        <p:sp>
          <p:nvSpPr>
            <p:cNvPr id="8" name="Oval 8">
              <a:extLst>
                <a:ext uri="{FF2B5EF4-FFF2-40B4-BE49-F238E27FC236}">
                  <a16:creationId xmlns:a16="http://schemas.microsoft.com/office/drawing/2014/main" id="{AF04F6F6-7B25-CDE9-4EA7-32D3921B8304}"/>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9" name="Text Box 9">
              <a:extLst>
                <a:ext uri="{FF2B5EF4-FFF2-40B4-BE49-F238E27FC236}">
                  <a16:creationId xmlns:a16="http://schemas.microsoft.com/office/drawing/2014/main" id="{7381BE37-47FE-89BD-6400-28850099BA45}"/>
                </a:ext>
              </a:extLst>
            </p:cNvPr>
            <p:cNvSpPr txBox="1">
              <a:spLocks noChangeArrowheads="1"/>
            </p:cNvSpPr>
            <p:nvPr/>
          </p:nvSpPr>
          <p:spPr bwMode="auto">
            <a:xfrm>
              <a:off x="1872" y="2763"/>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A</a:t>
              </a:r>
            </a:p>
          </p:txBody>
        </p:sp>
      </p:grpSp>
      <p:grpSp>
        <p:nvGrpSpPr>
          <p:cNvPr id="10" name="Group 10">
            <a:extLst>
              <a:ext uri="{FF2B5EF4-FFF2-40B4-BE49-F238E27FC236}">
                <a16:creationId xmlns:a16="http://schemas.microsoft.com/office/drawing/2014/main" id="{455593FE-1B46-F8EA-269D-FF933A0196C6}"/>
              </a:ext>
            </a:extLst>
          </p:cNvPr>
          <p:cNvGrpSpPr>
            <a:grpSpLocks/>
          </p:cNvGrpSpPr>
          <p:nvPr/>
        </p:nvGrpSpPr>
        <p:grpSpPr bwMode="auto">
          <a:xfrm>
            <a:off x="2754747" y="4715805"/>
            <a:ext cx="533400" cy="533400"/>
            <a:chOff x="1824" y="2736"/>
            <a:chExt cx="336" cy="336"/>
          </a:xfrm>
        </p:grpSpPr>
        <p:sp>
          <p:nvSpPr>
            <p:cNvPr id="11" name="Oval 11">
              <a:extLst>
                <a:ext uri="{FF2B5EF4-FFF2-40B4-BE49-F238E27FC236}">
                  <a16:creationId xmlns:a16="http://schemas.microsoft.com/office/drawing/2014/main" id="{E477D005-6E23-587F-5D14-20CE19751C32}"/>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12" name="Text Box 12">
              <a:extLst>
                <a:ext uri="{FF2B5EF4-FFF2-40B4-BE49-F238E27FC236}">
                  <a16:creationId xmlns:a16="http://schemas.microsoft.com/office/drawing/2014/main" id="{B9630724-CC06-8059-EDA3-603F9EFDCF5D}"/>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B</a:t>
              </a:r>
            </a:p>
          </p:txBody>
        </p:sp>
      </p:grpSp>
      <p:sp>
        <p:nvSpPr>
          <p:cNvPr id="13" name="Line 19">
            <a:extLst>
              <a:ext uri="{FF2B5EF4-FFF2-40B4-BE49-F238E27FC236}">
                <a16:creationId xmlns:a16="http://schemas.microsoft.com/office/drawing/2014/main" id="{7FB5D5DE-6875-A053-746B-69741848C06E}"/>
              </a:ext>
            </a:extLst>
          </p:cNvPr>
          <p:cNvSpPr>
            <a:spLocks noChangeShapeType="1"/>
          </p:cNvSpPr>
          <p:nvPr/>
        </p:nvSpPr>
        <p:spPr bwMode="auto">
          <a:xfrm flipV="1">
            <a:off x="2145148" y="3871803"/>
            <a:ext cx="647697" cy="260076"/>
          </a:xfrm>
          <a:prstGeom prst="line">
            <a:avLst/>
          </a:prstGeom>
          <a:ln w="19050" cap="flat" cmpd="sng" algn="ctr">
            <a:solidFill>
              <a:schemeClr val="dk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kern="0">
              <a:solidFill>
                <a:srgbClr val="000000"/>
              </a:solidFill>
              <a:latin typeface="Arial" panose="020B0604020202020204" pitchFamily="34" charset="0"/>
            </a:endParaRPr>
          </a:p>
        </p:txBody>
      </p:sp>
      <p:sp>
        <p:nvSpPr>
          <p:cNvPr id="14" name="Line 20">
            <a:extLst>
              <a:ext uri="{FF2B5EF4-FFF2-40B4-BE49-F238E27FC236}">
                <a16:creationId xmlns:a16="http://schemas.microsoft.com/office/drawing/2014/main" id="{AC607D4F-C08C-C363-C4AF-77D4442AA971}"/>
              </a:ext>
            </a:extLst>
          </p:cNvPr>
          <p:cNvSpPr>
            <a:spLocks noChangeShapeType="1"/>
          </p:cNvSpPr>
          <p:nvPr/>
        </p:nvSpPr>
        <p:spPr bwMode="auto">
          <a:xfrm>
            <a:off x="2068947" y="4411005"/>
            <a:ext cx="747933" cy="47625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15" name="Line 23">
            <a:extLst>
              <a:ext uri="{FF2B5EF4-FFF2-40B4-BE49-F238E27FC236}">
                <a16:creationId xmlns:a16="http://schemas.microsoft.com/office/drawing/2014/main" id="{7D00BCC6-7B75-355A-765E-3F7002A20A59}"/>
              </a:ext>
            </a:extLst>
          </p:cNvPr>
          <p:cNvSpPr>
            <a:spLocks noChangeShapeType="1"/>
          </p:cNvSpPr>
          <p:nvPr/>
        </p:nvSpPr>
        <p:spPr bwMode="auto">
          <a:xfrm flipV="1">
            <a:off x="3059547" y="4030005"/>
            <a:ext cx="0" cy="68580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kern="0">
              <a:solidFill>
                <a:srgbClr val="000000"/>
              </a:solidFill>
              <a:latin typeface="Arial" panose="020B0604020202020204" pitchFamily="34" charset="0"/>
            </a:endParaRPr>
          </a:p>
        </p:txBody>
      </p:sp>
      <p:sp>
        <p:nvSpPr>
          <p:cNvPr id="16" name="Text Box 26">
            <a:extLst>
              <a:ext uri="{FF2B5EF4-FFF2-40B4-BE49-F238E27FC236}">
                <a16:creationId xmlns:a16="http://schemas.microsoft.com/office/drawing/2014/main" id="{281D4A67-0007-A7E8-E147-39BCE9E76BA1}"/>
              </a:ext>
            </a:extLst>
          </p:cNvPr>
          <p:cNvSpPr txBox="1">
            <a:spLocks noChangeArrowheads="1"/>
          </p:cNvSpPr>
          <p:nvPr/>
        </p:nvSpPr>
        <p:spPr bwMode="auto">
          <a:xfrm>
            <a:off x="2070032" y="450149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4</a:t>
            </a:r>
          </a:p>
        </p:txBody>
      </p:sp>
      <p:sp>
        <p:nvSpPr>
          <p:cNvPr id="17" name="Text Box 27">
            <a:extLst>
              <a:ext uri="{FF2B5EF4-FFF2-40B4-BE49-F238E27FC236}">
                <a16:creationId xmlns:a16="http://schemas.microsoft.com/office/drawing/2014/main" id="{DBF29AED-DF6C-B8A3-B241-4A1203A4F3C7}"/>
              </a:ext>
            </a:extLst>
          </p:cNvPr>
          <p:cNvSpPr txBox="1">
            <a:spLocks noChangeArrowheads="1"/>
          </p:cNvSpPr>
          <p:nvPr/>
        </p:nvSpPr>
        <p:spPr bwMode="auto">
          <a:xfrm>
            <a:off x="2792847" y="415093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1</a:t>
            </a:r>
          </a:p>
        </p:txBody>
      </p:sp>
      <p:sp>
        <p:nvSpPr>
          <p:cNvPr id="18" name="Text Box 28">
            <a:extLst>
              <a:ext uri="{FF2B5EF4-FFF2-40B4-BE49-F238E27FC236}">
                <a16:creationId xmlns:a16="http://schemas.microsoft.com/office/drawing/2014/main" id="{0CC0F40F-B532-DB5C-EF66-F9A62014ED9F}"/>
              </a:ext>
            </a:extLst>
          </p:cNvPr>
          <p:cNvSpPr txBox="1">
            <a:spLocks noChangeArrowheads="1"/>
          </p:cNvSpPr>
          <p:nvPr/>
        </p:nvSpPr>
        <p:spPr bwMode="auto">
          <a:xfrm>
            <a:off x="2266482" y="3708102"/>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2</a:t>
            </a:r>
          </a:p>
        </p:txBody>
      </p:sp>
    </p:spTree>
    <p:extLst>
      <p:ext uri="{BB962C8B-B14F-4D97-AF65-F5344CB8AC3E}">
        <p14:creationId xmlns:p14="http://schemas.microsoft.com/office/powerpoint/2010/main" val="3602777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FA46A-42BA-3C05-203E-D7E28B644128}"/>
              </a:ext>
            </a:extLst>
          </p:cNvPr>
          <p:cNvSpPr>
            <a:spLocks noGrp="1"/>
          </p:cNvSpPr>
          <p:nvPr>
            <p:ph type="title"/>
          </p:nvPr>
        </p:nvSpPr>
        <p:spPr/>
        <p:txBody>
          <a:bodyPr/>
          <a:lstStyle/>
          <a:p>
            <a:r>
              <a:rPr lang="en-US" dirty="0"/>
              <a:t>Dijkstra’s Algorithm Example 4</a:t>
            </a:r>
            <a:endParaRPr lang="en-SE" dirty="0"/>
          </a:p>
        </p:txBody>
      </p:sp>
      <p:sp>
        <p:nvSpPr>
          <p:cNvPr id="3" name="Content Placeholder 2">
            <a:extLst>
              <a:ext uri="{FF2B5EF4-FFF2-40B4-BE49-F238E27FC236}">
                <a16:creationId xmlns:a16="http://schemas.microsoft.com/office/drawing/2014/main" id="{E3A7564D-760C-A7BE-2AA9-F3A808549411}"/>
              </a:ext>
            </a:extLst>
          </p:cNvPr>
          <p:cNvSpPr>
            <a:spLocks noGrp="1"/>
          </p:cNvSpPr>
          <p:nvPr>
            <p:ph idx="1"/>
          </p:nvPr>
        </p:nvSpPr>
        <p:spPr/>
        <p:txBody>
          <a:bodyPr/>
          <a:lstStyle/>
          <a:p>
            <a:r>
              <a:rPr lang="en-GB" dirty="0"/>
              <a:t>Suppose we run Dijkstra’s single source shortest-path algorithm on the following edge weighted directed graph with vertex P as the source. In what order do the vertices get included into the set of vertices for which the shortest path distances are finalized? Given the graph, fill in the tables.</a:t>
            </a:r>
          </a:p>
          <a:p>
            <a:r>
              <a:rPr lang="en-GB" dirty="0"/>
              <a:t>ANS: </a:t>
            </a:r>
            <a:r>
              <a:rPr lang="pt-BR" dirty="0"/>
              <a:t>P, Q, R, U, S, T</a:t>
            </a:r>
            <a:endParaRPr lang="en-SE" dirty="0"/>
          </a:p>
        </p:txBody>
      </p:sp>
      <p:pic>
        <p:nvPicPr>
          <p:cNvPr id="4" name="Picture 3">
            <a:extLst>
              <a:ext uri="{FF2B5EF4-FFF2-40B4-BE49-F238E27FC236}">
                <a16:creationId xmlns:a16="http://schemas.microsoft.com/office/drawing/2014/main" id="{79213726-1327-303E-9D42-C45432C32B2E}"/>
              </a:ext>
            </a:extLst>
          </p:cNvPr>
          <p:cNvPicPr>
            <a:picLocks noChangeAspect="1"/>
          </p:cNvPicPr>
          <p:nvPr/>
        </p:nvPicPr>
        <p:blipFill>
          <a:blip r:embed="rId2"/>
          <a:stretch>
            <a:fillRect/>
          </a:stretch>
        </p:blipFill>
        <p:spPr>
          <a:xfrm>
            <a:off x="2440440" y="3884952"/>
            <a:ext cx="7508568" cy="2946400"/>
          </a:xfrm>
          <a:prstGeom prst="rect">
            <a:avLst/>
          </a:prstGeom>
        </p:spPr>
      </p:pic>
    </p:spTree>
    <p:extLst>
      <p:ext uri="{BB962C8B-B14F-4D97-AF65-F5344CB8AC3E}">
        <p14:creationId xmlns:p14="http://schemas.microsoft.com/office/powerpoint/2010/main" val="6338510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BF3D-3BCA-6A5D-064B-5E735D53F205}"/>
              </a:ext>
            </a:extLst>
          </p:cNvPr>
          <p:cNvSpPr>
            <a:spLocks noGrp="1"/>
          </p:cNvSpPr>
          <p:nvPr>
            <p:ph type="title"/>
          </p:nvPr>
        </p:nvSpPr>
        <p:spPr>
          <a:xfrm>
            <a:off x="1981200" y="1080198"/>
            <a:ext cx="8229600" cy="1143000"/>
          </a:xfrm>
        </p:spPr>
        <p:txBody>
          <a:bodyPr/>
          <a:lstStyle/>
          <a:p>
            <a:endParaRPr lang="en-SE"/>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FAC05A17-A822-A6E2-12F7-610B9F3D75A3}"/>
                  </a:ext>
                </a:extLst>
              </p:cNvPr>
              <p:cNvGraphicFramePr>
                <a:graphicFrameLocks noGrp="1"/>
              </p:cNvGraphicFramePr>
              <p:nvPr>
                <p:ph idx="1"/>
              </p:nvPr>
            </p:nvGraphicFramePr>
            <p:xfrm>
              <a:off x="1682863" y="1099473"/>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Choice>
        <mc:Fallback xmlns="">
          <p:graphicFrame>
            <p:nvGraphicFramePr>
              <p:cNvPr id="5" name="Content Placeholder 4">
                <a:extLst>
                  <a:ext uri="{FF2B5EF4-FFF2-40B4-BE49-F238E27FC236}">
                    <a16:creationId xmlns:a16="http://schemas.microsoft.com/office/drawing/2014/main" id="{FAC05A17-A822-A6E2-12F7-610B9F3D75A3}"/>
                  </a:ext>
                </a:extLst>
              </p:cNvPr>
              <p:cNvGraphicFramePr>
                <a:graphicFrameLocks noGrp="1"/>
              </p:cNvGraphicFramePr>
              <p:nvPr>
                <p:ph idx="1"/>
              </p:nvPr>
            </p:nvGraphicFramePr>
            <p:xfrm>
              <a:off x="1682863" y="1099473"/>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endParaRPr lang="en-SE"/>
                        </a:p>
                      </a:txBody>
                      <a:tcPr>
                        <a:blipFill>
                          <a:blip r:embed="rId2"/>
                          <a:stretch>
                            <a:fillRect l="-100000" t="-208197" r="-107792" b="-4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endParaRPr lang="en-SE"/>
                        </a:p>
                      </a:txBody>
                      <a:tcPr>
                        <a:blipFill>
                          <a:blip r:embed="rId2"/>
                          <a:stretch>
                            <a:fillRect l="-100000" t="-308197" r="-107792" b="-322951"/>
                          </a:stretch>
                        </a:blipFill>
                      </a:tcPr>
                    </a:tc>
                    <a:tc>
                      <a:txBody>
                        <a:bodyPr/>
                        <a:lstStyle/>
                        <a:p>
                          <a:pPr algn="ctr"/>
                          <a:endParaRPr lang="en-SE" dirty="0"/>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endParaRPr lang="en-SE"/>
                        </a:p>
                      </a:txBody>
                      <a:tcPr>
                        <a:blipFill>
                          <a:blip r:embed="rId2"/>
                          <a:stretch>
                            <a:fillRect l="-100000" t="-408197" r="-107792" b="-222951"/>
                          </a:stretch>
                        </a:blipFill>
                      </a:tcPr>
                    </a:tc>
                    <a:tc>
                      <a:txBody>
                        <a:bodyPr/>
                        <a:lstStyle/>
                        <a:p>
                          <a:pPr algn="ctr"/>
                          <a:endParaRPr lang="en-SE"/>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endParaRPr lang="en-SE"/>
                        </a:p>
                      </a:txBody>
                      <a:tcPr>
                        <a:blipFill>
                          <a:blip r:embed="rId2"/>
                          <a:stretch>
                            <a:fillRect l="-100000" t="-508197" r="-107792" b="-122951"/>
                          </a:stretch>
                        </a:blipFill>
                      </a:tcPr>
                    </a:tc>
                    <a:tc>
                      <a:txBody>
                        <a:bodyPr/>
                        <a:lstStyle/>
                        <a:p>
                          <a:pPr algn="ctr"/>
                          <a:endParaRPr lang="en-SE"/>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endParaRPr lang="en-SE"/>
                        </a:p>
                      </a:txBody>
                      <a:tcPr>
                        <a:blipFill>
                          <a:blip r:embed="rId2"/>
                          <a:stretch>
                            <a:fillRect l="-100000" t="-608197" r="-107792" b="-22951"/>
                          </a:stretch>
                        </a:blipFill>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Fallback>
      </mc:AlternateContent>
      <p:sp>
        <p:nvSpPr>
          <p:cNvPr id="7" name="Arrow: Right 6">
            <a:extLst>
              <a:ext uri="{FF2B5EF4-FFF2-40B4-BE49-F238E27FC236}">
                <a16:creationId xmlns:a16="http://schemas.microsoft.com/office/drawing/2014/main" id="{16AFF5B8-FEEC-1800-07F9-2C62908D3D67}"/>
              </a:ext>
            </a:extLst>
          </p:cNvPr>
          <p:cNvSpPr/>
          <p:nvPr/>
        </p:nvSpPr>
        <p:spPr>
          <a:xfrm>
            <a:off x="3222170" y="2155097"/>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8" name="Content Placeholder 4">
                <a:extLst>
                  <a:ext uri="{FF2B5EF4-FFF2-40B4-BE49-F238E27FC236}">
                    <a16:creationId xmlns:a16="http://schemas.microsoft.com/office/drawing/2014/main" id="{466A7466-3DE4-E398-45C7-B36AD0442D95}"/>
                  </a:ext>
                </a:extLst>
              </p:cNvPr>
              <p:cNvGraphicFramePr>
                <a:graphicFrameLocks/>
              </p:cNvGraphicFramePr>
              <p:nvPr/>
            </p:nvGraphicFramePr>
            <p:xfrm>
              <a:off x="4180114"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m:t>
                                </m:r>
                              </m:oMath>
                            </m:oMathPara>
                          </a14:m>
                          <a:endParaRPr lang="en-SE" dirty="0">
                            <a:solidFill>
                              <a:srgbClr val="FF0000"/>
                            </a:solidFill>
                          </a:endParaRPr>
                        </a:p>
                      </a:txBody>
                      <a:tcPr/>
                    </a:tc>
                    <a:tc>
                      <a:txBody>
                        <a:bodyPr/>
                        <a:lstStyle/>
                        <a:p>
                          <a:pPr algn="ct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Choice>
        <mc:Fallback xmlns="">
          <p:graphicFrame>
            <p:nvGraphicFramePr>
              <p:cNvPr id="8" name="Content Placeholder 4">
                <a:extLst>
                  <a:ext uri="{FF2B5EF4-FFF2-40B4-BE49-F238E27FC236}">
                    <a16:creationId xmlns:a16="http://schemas.microsoft.com/office/drawing/2014/main" id="{466A7466-3DE4-E398-45C7-B36AD0442D95}"/>
                  </a:ext>
                </a:extLst>
              </p:cNvPr>
              <p:cNvGraphicFramePr>
                <a:graphicFrameLocks/>
              </p:cNvGraphicFramePr>
              <p:nvPr/>
            </p:nvGraphicFramePr>
            <p:xfrm>
              <a:off x="4180114"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endParaRPr lang="en-SE"/>
                        </a:p>
                      </a:txBody>
                      <a:tcPr>
                        <a:blipFill>
                          <a:blip r:embed="rId3"/>
                          <a:stretch>
                            <a:fillRect l="-100000" t="-208197" r="-107792" b="-424590"/>
                          </a:stretch>
                        </a:blipFill>
                      </a:tcPr>
                    </a:tc>
                    <a:tc>
                      <a:txBody>
                        <a:bodyPr/>
                        <a:lstStyle/>
                        <a:p>
                          <a:pPr algn="ct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endParaRPr lang="en-SE"/>
                        </a:p>
                      </a:txBody>
                      <a:tcPr>
                        <a:blipFill>
                          <a:blip r:embed="rId3"/>
                          <a:stretch>
                            <a:fillRect l="-100000" t="-308197" r="-107792" b="-324590"/>
                          </a:stretch>
                        </a:blipFill>
                      </a:tcPr>
                    </a:tc>
                    <a:tc>
                      <a:txBody>
                        <a:bodyPr/>
                        <a:lstStyle/>
                        <a:p>
                          <a:pPr algn="ctr"/>
                          <a:endParaRPr lang="en-SE" dirty="0"/>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endParaRPr lang="en-SE"/>
                        </a:p>
                      </a:txBody>
                      <a:tcPr>
                        <a:blipFill>
                          <a:blip r:embed="rId3"/>
                          <a:stretch>
                            <a:fillRect l="-100000" t="-608197" r="-107792" b="-24590"/>
                          </a:stretch>
                        </a:blipFill>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Fallback>
      </mc:AlternateContent>
      <p:sp>
        <p:nvSpPr>
          <p:cNvPr id="9" name="TextBox 8">
            <a:extLst>
              <a:ext uri="{FF2B5EF4-FFF2-40B4-BE49-F238E27FC236}">
                <a16:creationId xmlns:a16="http://schemas.microsoft.com/office/drawing/2014/main" id="{ABB2797E-868D-02E9-1433-27244F5ED876}"/>
              </a:ext>
            </a:extLst>
          </p:cNvPr>
          <p:cNvSpPr txBox="1"/>
          <p:nvPr/>
        </p:nvSpPr>
        <p:spPr>
          <a:xfrm>
            <a:off x="3210081" y="1853039"/>
            <a:ext cx="760144" cy="369332"/>
          </a:xfrm>
          <a:prstGeom prst="rect">
            <a:avLst/>
          </a:prstGeom>
          <a:noFill/>
        </p:spPr>
        <p:txBody>
          <a:bodyPr wrap="none" rtlCol="0">
            <a:spAutoFit/>
          </a:bodyPr>
          <a:lstStyle/>
          <a:p>
            <a:pPr algn="ctr"/>
            <a:r>
              <a:rPr lang="en-GB" dirty="0"/>
              <a:t>Visit P</a:t>
            </a:r>
            <a:endParaRPr lang="en-SE" dirty="0"/>
          </a:p>
        </p:txBody>
      </p:sp>
      <p:sp>
        <p:nvSpPr>
          <p:cNvPr id="10" name="Arrow: Right 9">
            <a:extLst>
              <a:ext uri="{FF2B5EF4-FFF2-40B4-BE49-F238E27FC236}">
                <a16:creationId xmlns:a16="http://schemas.microsoft.com/office/drawing/2014/main" id="{9C5A274C-A7E3-FE9E-DADF-D6492BE790B1}"/>
              </a:ext>
            </a:extLst>
          </p:cNvPr>
          <p:cNvSpPr/>
          <p:nvPr/>
        </p:nvSpPr>
        <p:spPr>
          <a:xfrm>
            <a:off x="5708584" y="2155097"/>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11" name="Content Placeholder 4">
                <a:extLst>
                  <a:ext uri="{FF2B5EF4-FFF2-40B4-BE49-F238E27FC236}">
                    <a16:creationId xmlns:a16="http://schemas.microsoft.com/office/drawing/2014/main" id="{8EEA8961-0C73-DFC8-F6B7-76536B05671E}"/>
                  </a:ext>
                </a:extLst>
              </p:cNvPr>
              <p:cNvGraphicFramePr>
                <a:graphicFrameLocks/>
              </p:cNvGraphicFramePr>
              <p:nvPr/>
            </p:nvGraphicFramePr>
            <p:xfrm>
              <a:off x="6666528"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r>
                            <a:rPr lang="en-US" dirty="0"/>
                            <a:t>1</a:t>
                          </a:r>
                          <a:endParaRPr lang="en-SE" dirty="0"/>
                        </a:p>
                      </a:txBody>
                      <a:tcPr/>
                    </a:tc>
                    <a:tc>
                      <a:txBody>
                        <a:bodyPr/>
                        <a:lstStyle/>
                        <a:p>
                          <a:pPr algn="ctr"/>
                          <a:r>
                            <a:rPr lang="en-GB" dirty="0"/>
                            <a:t>P</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Choice>
        <mc:Fallback xmlns="">
          <p:graphicFrame>
            <p:nvGraphicFramePr>
              <p:cNvPr id="11" name="Content Placeholder 4">
                <a:extLst>
                  <a:ext uri="{FF2B5EF4-FFF2-40B4-BE49-F238E27FC236}">
                    <a16:creationId xmlns:a16="http://schemas.microsoft.com/office/drawing/2014/main" id="{8EEA8961-0C73-DFC8-F6B7-76536B05671E}"/>
                  </a:ext>
                </a:extLst>
              </p:cNvPr>
              <p:cNvGraphicFramePr>
                <a:graphicFrameLocks/>
              </p:cNvGraphicFramePr>
              <p:nvPr/>
            </p:nvGraphicFramePr>
            <p:xfrm>
              <a:off x="6666528"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r>
                            <a:rPr lang="en-US" dirty="0"/>
                            <a:t>1</a:t>
                          </a:r>
                          <a:endParaRPr lang="en-SE" dirty="0"/>
                        </a:p>
                      </a:txBody>
                      <a:tcPr/>
                    </a:tc>
                    <a:tc>
                      <a:txBody>
                        <a:bodyPr/>
                        <a:lstStyle/>
                        <a:p>
                          <a:pPr algn="ctr"/>
                          <a:r>
                            <a:rPr lang="en-GB" dirty="0"/>
                            <a:t>P</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endParaRPr lang="en-SE"/>
                        </a:p>
                      </a:txBody>
                      <a:tcPr>
                        <a:blipFill>
                          <a:blip r:embed="rId4"/>
                          <a:stretch>
                            <a:fillRect l="-100000" t="-608197" r="-107792" b="-24590"/>
                          </a:stretch>
                        </a:blipFill>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Fallback>
      </mc:AlternateContent>
      <p:sp>
        <p:nvSpPr>
          <p:cNvPr id="12" name="TextBox 11">
            <a:extLst>
              <a:ext uri="{FF2B5EF4-FFF2-40B4-BE49-F238E27FC236}">
                <a16:creationId xmlns:a16="http://schemas.microsoft.com/office/drawing/2014/main" id="{7639D37D-89BF-0B94-1C36-134361F42439}"/>
              </a:ext>
            </a:extLst>
          </p:cNvPr>
          <p:cNvSpPr txBox="1"/>
          <p:nvPr/>
        </p:nvSpPr>
        <p:spPr>
          <a:xfrm>
            <a:off x="5696496" y="1853039"/>
            <a:ext cx="797013" cy="369332"/>
          </a:xfrm>
          <a:prstGeom prst="rect">
            <a:avLst/>
          </a:prstGeom>
          <a:noFill/>
        </p:spPr>
        <p:txBody>
          <a:bodyPr wrap="none" rtlCol="0">
            <a:spAutoFit/>
          </a:bodyPr>
          <a:lstStyle/>
          <a:p>
            <a:pPr algn="ctr"/>
            <a:r>
              <a:rPr lang="en-GB" dirty="0"/>
              <a:t>Visit Q</a:t>
            </a:r>
            <a:endParaRPr lang="en-SE" dirty="0"/>
          </a:p>
        </p:txBody>
      </p:sp>
      <p:sp>
        <p:nvSpPr>
          <p:cNvPr id="13" name="Arrow: Right 12">
            <a:extLst>
              <a:ext uri="{FF2B5EF4-FFF2-40B4-BE49-F238E27FC236}">
                <a16:creationId xmlns:a16="http://schemas.microsoft.com/office/drawing/2014/main" id="{BBB9A6BC-4EA0-7DE6-5F0D-B4E205A1A619}"/>
              </a:ext>
            </a:extLst>
          </p:cNvPr>
          <p:cNvSpPr/>
          <p:nvPr/>
        </p:nvSpPr>
        <p:spPr>
          <a:xfrm>
            <a:off x="8152611" y="2155097"/>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14" name="Content Placeholder 4">
                <a:extLst>
                  <a:ext uri="{FF2B5EF4-FFF2-40B4-BE49-F238E27FC236}">
                    <a16:creationId xmlns:a16="http://schemas.microsoft.com/office/drawing/2014/main" id="{14A8445B-E83D-B8A2-9612-EEDF7AD07FFC}"/>
                  </a:ext>
                </a:extLst>
              </p:cNvPr>
              <p:cNvGraphicFramePr>
                <a:graphicFrameLocks/>
              </p:cNvGraphicFramePr>
              <p:nvPr/>
            </p:nvGraphicFramePr>
            <p:xfrm>
              <a:off x="9110555"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SE" dirty="0"/>
                        </a:p>
                      </a:txBody>
                      <a:tcPr/>
                    </a:tc>
                    <a:tc>
                      <a:txBody>
                        <a:bodyPr/>
                        <a:lstStyle/>
                        <a:p>
                          <a:pPr algn="ctr"/>
                          <a:r>
                            <a:rPr lang="en-GB" dirty="0"/>
                            <a:t>P</a:t>
                          </a:r>
                          <a:endParaRPr lang="en-SE" dirty="0"/>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solidFill>
                                <a:srgbClr val="FF0000"/>
                              </a:solidFill>
                            </a:rPr>
                            <a:t>R</a:t>
                          </a:r>
                          <a:endParaRPr lang="en-SE" dirty="0">
                            <a:solidFill>
                              <a:srgbClr val="FF0000"/>
                            </a:solidFill>
                          </a:endParaRPr>
                        </a:p>
                      </a:txBody>
                      <a:tcPr/>
                    </a:tc>
                    <a:extLst>
                      <a:ext uri="{0D108BD9-81ED-4DB2-BD59-A6C34878D82A}">
                        <a16:rowId xmlns:a16="http://schemas.microsoft.com/office/drawing/2014/main" val="2759695532"/>
                      </a:ext>
                    </a:extLst>
                  </a:tr>
                </a:tbl>
              </a:graphicData>
            </a:graphic>
          </p:graphicFrame>
        </mc:Choice>
        <mc:Fallback xmlns="">
          <p:graphicFrame>
            <p:nvGraphicFramePr>
              <p:cNvPr id="14" name="Content Placeholder 4">
                <a:extLst>
                  <a:ext uri="{FF2B5EF4-FFF2-40B4-BE49-F238E27FC236}">
                    <a16:creationId xmlns:a16="http://schemas.microsoft.com/office/drawing/2014/main" id="{14A8445B-E83D-B8A2-9612-EEDF7AD07FFC}"/>
                  </a:ext>
                </a:extLst>
              </p:cNvPr>
              <p:cNvGraphicFramePr>
                <a:graphicFrameLocks/>
              </p:cNvGraphicFramePr>
              <p:nvPr/>
            </p:nvGraphicFramePr>
            <p:xfrm>
              <a:off x="9110555"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endParaRPr lang="en-SE"/>
                        </a:p>
                      </a:txBody>
                      <a:tcPr>
                        <a:blipFill>
                          <a:blip r:embed="rId5"/>
                          <a:stretch>
                            <a:fillRect l="-100000" t="-208197" r="-107792" b="-424590"/>
                          </a:stretch>
                        </a:blipFill>
                      </a:tcPr>
                    </a:tc>
                    <a:tc>
                      <a:txBody>
                        <a:bodyPr/>
                        <a:lstStyle/>
                        <a:p>
                          <a:pPr algn="ctr"/>
                          <a:r>
                            <a:rPr lang="en-GB" dirty="0"/>
                            <a:t>P</a:t>
                          </a:r>
                          <a:endParaRPr lang="en-SE" dirty="0"/>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solidFill>
                                <a:srgbClr val="FF0000"/>
                              </a:solidFill>
                            </a:rPr>
                            <a:t>R</a:t>
                          </a:r>
                          <a:endParaRPr lang="en-SE" dirty="0">
                            <a:solidFill>
                              <a:srgbClr val="FF0000"/>
                            </a:solidFill>
                          </a:endParaRPr>
                        </a:p>
                      </a:txBody>
                      <a:tcPr/>
                    </a:tc>
                    <a:extLst>
                      <a:ext uri="{0D108BD9-81ED-4DB2-BD59-A6C34878D82A}">
                        <a16:rowId xmlns:a16="http://schemas.microsoft.com/office/drawing/2014/main" val="2759695532"/>
                      </a:ext>
                    </a:extLst>
                  </a:tr>
                </a:tbl>
              </a:graphicData>
            </a:graphic>
          </p:graphicFrame>
        </mc:Fallback>
      </mc:AlternateContent>
      <p:sp>
        <p:nvSpPr>
          <p:cNvPr id="15" name="TextBox 14">
            <a:extLst>
              <a:ext uri="{FF2B5EF4-FFF2-40B4-BE49-F238E27FC236}">
                <a16:creationId xmlns:a16="http://schemas.microsoft.com/office/drawing/2014/main" id="{B88D4D17-583E-A8F9-7FE0-BB35E851885D}"/>
              </a:ext>
            </a:extLst>
          </p:cNvPr>
          <p:cNvSpPr txBox="1"/>
          <p:nvPr/>
        </p:nvSpPr>
        <p:spPr>
          <a:xfrm>
            <a:off x="8140523" y="1853039"/>
            <a:ext cx="797013" cy="369332"/>
          </a:xfrm>
          <a:prstGeom prst="rect">
            <a:avLst/>
          </a:prstGeom>
          <a:noFill/>
        </p:spPr>
        <p:txBody>
          <a:bodyPr wrap="none" rtlCol="0">
            <a:spAutoFit/>
          </a:bodyPr>
          <a:lstStyle/>
          <a:p>
            <a:pPr algn="ctr"/>
            <a:r>
              <a:rPr lang="en-GB" dirty="0"/>
              <a:t>Visit R</a:t>
            </a:r>
            <a:endParaRPr lang="en-SE" dirty="0"/>
          </a:p>
        </p:txBody>
      </p:sp>
      <mc:AlternateContent xmlns:mc="http://schemas.openxmlformats.org/markup-compatibility/2006" xmlns:a14="http://schemas.microsoft.com/office/drawing/2010/main">
        <mc:Choice Requires="a14">
          <p:graphicFrame>
            <p:nvGraphicFramePr>
              <p:cNvPr id="16" name="Content Placeholder 4">
                <a:extLst>
                  <a:ext uri="{FF2B5EF4-FFF2-40B4-BE49-F238E27FC236}">
                    <a16:creationId xmlns:a16="http://schemas.microsoft.com/office/drawing/2014/main" id="{38027D06-AF99-D999-62D0-64C1F2B5A9BA}"/>
                  </a:ext>
                </a:extLst>
              </p:cNvPr>
              <p:cNvGraphicFramePr>
                <a:graphicFrameLocks/>
              </p:cNvGraphicFramePr>
              <p:nvPr/>
            </p:nvGraphicFramePr>
            <p:xfrm>
              <a:off x="1682863" y="4147315"/>
              <a:ext cx="1408679" cy="259080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257062">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Choice>
        <mc:Fallback xmlns="">
          <p:graphicFrame>
            <p:nvGraphicFramePr>
              <p:cNvPr id="16" name="Content Placeholder 4">
                <a:extLst>
                  <a:ext uri="{FF2B5EF4-FFF2-40B4-BE49-F238E27FC236}">
                    <a16:creationId xmlns:a16="http://schemas.microsoft.com/office/drawing/2014/main" id="{38027D06-AF99-D999-62D0-64C1F2B5A9BA}"/>
                  </a:ext>
                </a:extLst>
              </p:cNvPr>
              <p:cNvGraphicFramePr>
                <a:graphicFrameLocks/>
              </p:cNvGraphicFramePr>
              <p:nvPr/>
            </p:nvGraphicFramePr>
            <p:xfrm>
              <a:off x="1682863" y="4147315"/>
              <a:ext cx="1408679" cy="259080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endParaRPr lang="en-SE"/>
                        </a:p>
                      </a:txBody>
                      <a:tcPr>
                        <a:blipFill>
                          <a:blip r:embed="rId6"/>
                          <a:stretch>
                            <a:fillRect l="-100000" t="-208197" r="-107792" b="-422951"/>
                          </a:stretch>
                        </a:blipFill>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6576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Fallback>
      </mc:AlternateContent>
      <p:sp>
        <p:nvSpPr>
          <p:cNvPr id="17" name="Arrow: Right 16">
            <a:extLst>
              <a:ext uri="{FF2B5EF4-FFF2-40B4-BE49-F238E27FC236}">
                <a16:creationId xmlns:a16="http://schemas.microsoft.com/office/drawing/2014/main" id="{24EBB00C-7502-B387-FF35-C5DBC7E7D76D}"/>
              </a:ext>
            </a:extLst>
          </p:cNvPr>
          <p:cNvSpPr/>
          <p:nvPr/>
        </p:nvSpPr>
        <p:spPr>
          <a:xfrm>
            <a:off x="3222170" y="5202939"/>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18" name="Content Placeholder 4">
                <a:extLst>
                  <a:ext uri="{FF2B5EF4-FFF2-40B4-BE49-F238E27FC236}">
                    <a16:creationId xmlns:a16="http://schemas.microsoft.com/office/drawing/2014/main" id="{1409573D-2FA4-C46D-78BB-26884F0130D9}"/>
                  </a:ext>
                </a:extLst>
              </p:cNvPr>
              <p:cNvGraphicFramePr>
                <a:graphicFrameLocks/>
              </p:cNvGraphicFramePr>
              <p:nvPr/>
            </p:nvGraphicFramePr>
            <p:xfrm>
              <a:off x="4180114"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Choice>
        <mc:Fallback xmlns="">
          <p:graphicFrame>
            <p:nvGraphicFramePr>
              <p:cNvPr id="18" name="Content Placeholder 4">
                <a:extLst>
                  <a:ext uri="{FF2B5EF4-FFF2-40B4-BE49-F238E27FC236}">
                    <a16:creationId xmlns:a16="http://schemas.microsoft.com/office/drawing/2014/main" id="{1409573D-2FA4-C46D-78BB-26884F0130D9}"/>
                  </a:ext>
                </a:extLst>
              </p:cNvPr>
              <p:cNvGraphicFramePr>
                <a:graphicFrameLocks/>
              </p:cNvGraphicFramePr>
              <p:nvPr/>
            </p:nvGraphicFramePr>
            <p:xfrm>
              <a:off x="4180114"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endParaRPr lang="en-SE"/>
                        </a:p>
                      </a:txBody>
                      <a:tcPr>
                        <a:blipFill>
                          <a:blip r:embed="rId7"/>
                          <a:stretch>
                            <a:fillRect l="-100000" t="-208197" r="-107792" b="-424590"/>
                          </a:stretch>
                        </a:blipFill>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Fallback>
      </mc:AlternateContent>
      <p:sp>
        <p:nvSpPr>
          <p:cNvPr id="19" name="TextBox 18">
            <a:extLst>
              <a:ext uri="{FF2B5EF4-FFF2-40B4-BE49-F238E27FC236}">
                <a16:creationId xmlns:a16="http://schemas.microsoft.com/office/drawing/2014/main" id="{53DD6634-569B-30F7-8CB6-0675553D82D2}"/>
              </a:ext>
            </a:extLst>
          </p:cNvPr>
          <p:cNvSpPr txBox="1"/>
          <p:nvPr/>
        </p:nvSpPr>
        <p:spPr>
          <a:xfrm>
            <a:off x="3210081" y="4900881"/>
            <a:ext cx="747320" cy="369332"/>
          </a:xfrm>
          <a:prstGeom prst="rect">
            <a:avLst/>
          </a:prstGeom>
          <a:noFill/>
        </p:spPr>
        <p:txBody>
          <a:bodyPr wrap="none" rtlCol="0">
            <a:spAutoFit/>
          </a:bodyPr>
          <a:lstStyle/>
          <a:p>
            <a:pPr algn="ctr"/>
            <a:r>
              <a:rPr lang="en-GB" dirty="0"/>
              <a:t>Visit S</a:t>
            </a:r>
            <a:endParaRPr lang="en-SE" dirty="0"/>
          </a:p>
        </p:txBody>
      </p:sp>
      <p:sp>
        <p:nvSpPr>
          <p:cNvPr id="20" name="Arrow: Right 19">
            <a:extLst>
              <a:ext uri="{FF2B5EF4-FFF2-40B4-BE49-F238E27FC236}">
                <a16:creationId xmlns:a16="http://schemas.microsoft.com/office/drawing/2014/main" id="{8E76E444-5AD4-38CA-CB1D-A67473586630}"/>
              </a:ext>
            </a:extLst>
          </p:cNvPr>
          <p:cNvSpPr/>
          <p:nvPr/>
        </p:nvSpPr>
        <p:spPr>
          <a:xfrm>
            <a:off x="5708584" y="5202939"/>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21" name="Content Placeholder 4">
                <a:extLst>
                  <a:ext uri="{FF2B5EF4-FFF2-40B4-BE49-F238E27FC236}">
                    <a16:creationId xmlns:a16="http://schemas.microsoft.com/office/drawing/2014/main" id="{B155ECF0-C4AB-3A97-7823-BD16D83B7E3F}"/>
                  </a:ext>
                </a:extLst>
              </p:cNvPr>
              <p:cNvGraphicFramePr>
                <a:graphicFrameLocks/>
              </p:cNvGraphicFramePr>
              <p:nvPr/>
            </p:nvGraphicFramePr>
            <p:xfrm>
              <a:off x="6666528"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Choice>
        <mc:Fallback xmlns="">
          <p:graphicFrame>
            <p:nvGraphicFramePr>
              <p:cNvPr id="21" name="Content Placeholder 4">
                <a:extLst>
                  <a:ext uri="{FF2B5EF4-FFF2-40B4-BE49-F238E27FC236}">
                    <a16:creationId xmlns:a16="http://schemas.microsoft.com/office/drawing/2014/main" id="{B155ECF0-C4AB-3A97-7823-BD16D83B7E3F}"/>
                  </a:ext>
                </a:extLst>
              </p:cNvPr>
              <p:cNvGraphicFramePr>
                <a:graphicFrameLocks/>
              </p:cNvGraphicFramePr>
              <p:nvPr/>
            </p:nvGraphicFramePr>
            <p:xfrm>
              <a:off x="6666528"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endParaRPr lang="en-SE"/>
                        </a:p>
                      </a:txBody>
                      <a:tcPr>
                        <a:blipFill>
                          <a:blip r:embed="rId8"/>
                          <a:stretch>
                            <a:fillRect l="-100000" t="-208197" r="-107792" b="-424590"/>
                          </a:stretch>
                        </a:blipFill>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Fallback>
      </mc:AlternateContent>
      <p:sp>
        <p:nvSpPr>
          <p:cNvPr id="22" name="TextBox 21">
            <a:extLst>
              <a:ext uri="{FF2B5EF4-FFF2-40B4-BE49-F238E27FC236}">
                <a16:creationId xmlns:a16="http://schemas.microsoft.com/office/drawing/2014/main" id="{8DC083A9-1A36-14D7-78A2-017AB24A2C39}"/>
              </a:ext>
            </a:extLst>
          </p:cNvPr>
          <p:cNvSpPr txBox="1"/>
          <p:nvPr/>
        </p:nvSpPr>
        <p:spPr>
          <a:xfrm>
            <a:off x="5696495" y="4900881"/>
            <a:ext cx="753732" cy="369332"/>
          </a:xfrm>
          <a:prstGeom prst="rect">
            <a:avLst/>
          </a:prstGeom>
          <a:noFill/>
        </p:spPr>
        <p:txBody>
          <a:bodyPr wrap="none" rtlCol="0">
            <a:spAutoFit/>
          </a:bodyPr>
          <a:lstStyle/>
          <a:p>
            <a:pPr algn="ctr"/>
            <a:r>
              <a:rPr lang="en-GB" dirty="0"/>
              <a:t>Visit T</a:t>
            </a:r>
            <a:endParaRPr lang="en-SE" dirty="0"/>
          </a:p>
        </p:txBody>
      </p:sp>
      <p:sp>
        <p:nvSpPr>
          <p:cNvPr id="23" name="Arrow: Right 22">
            <a:extLst>
              <a:ext uri="{FF2B5EF4-FFF2-40B4-BE49-F238E27FC236}">
                <a16:creationId xmlns:a16="http://schemas.microsoft.com/office/drawing/2014/main" id="{E9BC88E5-B4C6-0634-9D40-27A54E4053CE}"/>
              </a:ext>
            </a:extLst>
          </p:cNvPr>
          <p:cNvSpPr/>
          <p:nvPr/>
        </p:nvSpPr>
        <p:spPr>
          <a:xfrm>
            <a:off x="8152611" y="5202939"/>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24" name="Content Placeholder 4">
                <a:extLst>
                  <a:ext uri="{FF2B5EF4-FFF2-40B4-BE49-F238E27FC236}">
                    <a16:creationId xmlns:a16="http://schemas.microsoft.com/office/drawing/2014/main" id="{3720CEBD-2B26-3AB9-8CAB-53B79361D6AB}"/>
                  </a:ext>
                </a:extLst>
              </p:cNvPr>
              <p:cNvGraphicFramePr>
                <a:graphicFrameLocks/>
              </p:cNvGraphicFramePr>
              <p:nvPr/>
            </p:nvGraphicFramePr>
            <p:xfrm>
              <a:off x="9110555"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Choice>
        <mc:Fallback xmlns="">
          <p:graphicFrame>
            <p:nvGraphicFramePr>
              <p:cNvPr id="24" name="Content Placeholder 4">
                <a:extLst>
                  <a:ext uri="{FF2B5EF4-FFF2-40B4-BE49-F238E27FC236}">
                    <a16:creationId xmlns:a16="http://schemas.microsoft.com/office/drawing/2014/main" id="{3720CEBD-2B26-3AB9-8CAB-53B79361D6AB}"/>
                  </a:ext>
                </a:extLst>
              </p:cNvPr>
              <p:cNvGraphicFramePr>
                <a:graphicFrameLocks/>
              </p:cNvGraphicFramePr>
              <p:nvPr/>
            </p:nvGraphicFramePr>
            <p:xfrm>
              <a:off x="9110555"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endParaRPr lang="en-SE"/>
                        </a:p>
                      </a:txBody>
                      <a:tcPr>
                        <a:blipFill>
                          <a:blip r:embed="rId9"/>
                          <a:stretch>
                            <a:fillRect l="-100000" t="-208197" r="-107792" b="-424590"/>
                          </a:stretch>
                        </a:blipFill>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Fallback>
      </mc:AlternateContent>
      <p:sp>
        <p:nvSpPr>
          <p:cNvPr id="25" name="TextBox 24">
            <a:extLst>
              <a:ext uri="{FF2B5EF4-FFF2-40B4-BE49-F238E27FC236}">
                <a16:creationId xmlns:a16="http://schemas.microsoft.com/office/drawing/2014/main" id="{ACD15951-9770-FAD8-263A-20640A0F4C19}"/>
              </a:ext>
            </a:extLst>
          </p:cNvPr>
          <p:cNvSpPr txBox="1"/>
          <p:nvPr/>
        </p:nvSpPr>
        <p:spPr>
          <a:xfrm>
            <a:off x="8140523" y="4900881"/>
            <a:ext cx="966931" cy="369332"/>
          </a:xfrm>
          <a:prstGeom prst="rect">
            <a:avLst/>
          </a:prstGeom>
          <a:noFill/>
        </p:spPr>
        <p:txBody>
          <a:bodyPr wrap="none" rtlCol="0">
            <a:spAutoFit/>
          </a:bodyPr>
          <a:lstStyle/>
          <a:p>
            <a:pPr algn="ctr"/>
            <a:r>
              <a:rPr lang="en-GB" dirty="0"/>
              <a:t>Finished</a:t>
            </a:r>
            <a:endParaRPr lang="en-SE" dirty="0"/>
          </a:p>
        </p:txBody>
      </p:sp>
      <p:cxnSp>
        <p:nvCxnSpPr>
          <p:cNvPr id="27" name="Straight Arrow Connector 26">
            <a:extLst>
              <a:ext uri="{FF2B5EF4-FFF2-40B4-BE49-F238E27FC236}">
                <a16:creationId xmlns:a16="http://schemas.microsoft.com/office/drawing/2014/main" id="{AB3A9375-6C84-1A6D-4508-DA86E3D0E792}"/>
              </a:ext>
            </a:extLst>
          </p:cNvPr>
          <p:cNvCxnSpPr/>
          <p:nvPr/>
        </p:nvCxnSpPr>
        <p:spPr>
          <a:xfrm flipH="1">
            <a:off x="2427514" y="3722205"/>
            <a:ext cx="6683040" cy="30552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 name="Picture 5">
            <a:extLst>
              <a:ext uri="{FF2B5EF4-FFF2-40B4-BE49-F238E27FC236}">
                <a16:creationId xmlns:a16="http://schemas.microsoft.com/office/drawing/2014/main" id="{5A9A60B1-0F9F-BCB0-01F8-99428220C8C8}"/>
              </a:ext>
            </a:extLst>
          </p:cNvPr>
          <p:cNvPicPr>
            <a:picLocks noChangeAspect="1"/>
          </p:cNvPicPr>
          <p:nvPr/>
        </p:nvPicPr>
        <p:blipFill>
          <a:blip r:embed="rId10"/>
          <a:srcRect/>
          <a:stretch/>
        </p:blipFill>
        <p:spPr>
          <a:xfrm>
            <a:off x="6931742" y="-13047"/>
            <a:ext cx="3734014" cy="1466934"/>
          </a:xfrm>
          <a:prstGeom prst="rect">
            <a:avLst/>
          </a:prstGeom>
        </p:spPr>
      </p:pic>
      <p:sp>
        <p:nvSpPr>
          <p:cNvPr id="28" name="TextBox 27">
            <a:extLst>
              <a:ext uri="{FF2B5EF4-FFF2-40B4-BE49-F238E27FC236}">
                <a16:creationId xmlns:a16="http://schemas.microsoft.com/office/drawing/2014/main" id="{7EE455D3-6D41-58DC-85A5-6B3EBFCCBC72}"/>
              </a:ext>
            </a:extLst>
          </p:cNvPr>
          <p:cNvSpPr txBox="1"/>
          <p:nvPr/>
        </p:nvSpPr>
        <p:spPr>
          <a:xfrm>
            <a:off x="4859076" y="3809428"/>
            <a:ext cx="2526333" cy="369332"/>
          </a:xfrm>
          <a:prstGeom prst="rect">
            <a:avLst/>
          </a:prstGeom>
          <a:noFill/>
        </p:spPr>
        <p:txBody>
          <a:bodyPr wrap="none" rtlCol="0">
            <a:spAutoFit/>
          </a:bodyPr>
          <a:lstStyle/>
          <a:p>
            <a:pPr algn="ctr"/>
            <a:r>
              <a:rPr lang="en-GB" dirty="0"/>
              <a:t>Visit U (nothing changes)</a:t>
            </a:r>
            <a:endParaRPr lang="en-SE" dirty="0"/>
          </a:p>
        </p:txBody>
      </p:sp>
      <p:sp>
        <p:nvSpPr>
          <p:cNvPr id="30" name="TextBox 29">
            <a:extLst>
              <a:ext uri="{FF2B5EF4-FFF2-40B4-BE49-F238E27FC236}">
                <a16:creationId xmlns:a16="http://schemas.microsoft.com/office/drawing/2014/main" id="{6C4DE922-43F3-06CE-FDEF-5D9DCBD0CEF6}"/>
              </a:ext>
            </a:extLst>
          </p:cNvPr>
          <p:cNvSpPr txBox="1"/>
          <p:nvPr/>
        </p:nvSpPr>
        <p:spPr>
          <a:xfrm>
            <a:off x="3125196" y="5442716"/>
            <a:ext cx="1074486" cy="646331"/>
          </a:xfrm>
          <a:prstGeom prst="rect">
            <a:avLst/>
          </a:prstGeom>
          <a:noFill/>
        </p:spPr>
        <p:txBody>
          <a:bodyPr wrap="square">
            <a:spAutoFit/>
          </a:bodyPr>
          <a:lstStyle/>
          <a:p>
            <a:pPr algn="ctr"/>
            <a:r>
              <a:rPr lang="en-GB" dirty="0"/>
              <a:t>(nothing</a:t>
            </a:r>
          </a:p>
          <a:p>
            <a:pPr algn="ctr"/>
            <a:r>
              <a:rPr lang="en-GB" dirty="0"/>
              <a:t>changes)</a:t>
            </a:r>
            <a:endParaRPr lang="en-SE" dirty="0"/>
          </a:p>
        </p:txBody>
      </p:sp>
      <p:sp>
        <p:nvSpPr>
          <p:cNvPr id="31" name="TextBox 30">
            <a:extLst>
              <a:ext uri="{FF2B5EF4-FFF2-40B4-BE49-F238E27FC236}">
                <a16:creationId xmlns:a16="http://schemas.microsoft.com/office/drawing/2014/main" id="{6A443E65-713E-747F-911C-8FE6DBC8ABB7}"/>
              </a:ext>
            </a:extLst>
          </p:cNvPr>
          <p:cNvSpPr txBox="1"/>
          <p:nvPr/>
        </p:nvSpPr>
        <p:spPr>
          <a:xfrm>
            <a:off x="5592041" y="5442223"/>
            <a:ext cx="1074486" cy="646331"/>
          </a:xfrm>
          <a:prstGeom prst="rect">
            <a:avLst/>
          </a:prstGeom>
          <a:noFill/>
        </p:spPr>
        <p:txBody>
          <a:bodyPr wrap="square">
            <a:spAutoFit/>
          </a:bodyPr>
          <a:lstStyle/>
          <a:p>
            <a:pPr algn="ctr"/>
            <a:r>
              <a:rPr lang="en-GB" dirty="0"/>
              <a:t>(nothing</a:t>
            </a:r>
          </a:p>
          <a:p>
            <a:pPr algn="ctr"/>
            <a:r>
              <a:rPr lang="en-GB" dirty="0"/>
              <a:t>changes)</a:t>
            </a:r>
            <a:endParaRPr lang="en-SE" dirty="0"/>
          </a:p>
        </p:txBody>
      </p:sp>
      <p:sp>
        <p:nvSpPr>
          <p:cNvPr id="32" name="Title 1">
            <a:extLst>
              <a:ext uri="{FF2B5EF4-FFF2-40B4-BE49-F238E27FC236}">
                <a16:creationId xmlns:a16="http://schemas.microsoft.com/office/drawing/2014/main" id="{EB3E6D57-34E1-AFA4-C65D-89C4B2B3EC0E}"/>
              </a:ext>
            </a:extLst>
          </p:cNvPr>
          <p:cNvSpPr txBox="1">
            <a:spLocks/>
          </p:cNvSpPr>
          <p:nvPr/>
        </p:nvSpPr>
        <p:spPr>
          <a:xfrm>
            <a:off x="1576853" y="-16748"/>
            <a:ext cx="45720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SD: Shortest Distance</a:t>
            </a:r>
          </a:p>
          <a:p>
            <a:r>
              <a:rPr lang="en-GB" dirty="0"/>
              <a:t>PN: Previous vertex</a:t>
            </a:r>
            <a:endParaRPr lang="en-SE" dirty="0"/>
          </a:p>
        </p:txBody>
      </p:sp>
    </p:spTree>
    <p:extLst>
      <p:ext uri="{BB962C8B-B14F-4D97-AF65-F5344CB8AC3E}">
        <p14:creationId xmlns:p14="http://schemas.microsoft.com/office/powerpoint/2010/main" val="39760511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7652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A38A-A0E1-8D4B-DF71-4B9864544CE9}"/>
              </a:ext>
            </a:extLst>
          </p:cNvPr>
          <p:cNvSpPr>
            <a:spLocks noGrp="1"/>
          </p:cNvSpPr>
          <p:nvPr>
            <p:ph type="title"/>
          </p:nvPr>
        </p:nvSpPr>
        <p:spPr/>
        <p:txBody>
          <a:bodyPr/>
          <a:lstStyle/>
          <a:p>
            <a:r>
              <a:rPr lang="en-GB" dirty="0"/>
              <a:t>Quiz: Number of Parity Errors</a:t>
            </a:r>
            <a:endParaRPr lang="en-SE" dirty="0"/>
          </a:p>
        </p:txBody>
      </p:sp>
      <p:sp>
        <p:nvSpPr>
          <p:cNvPr id="5" name="Slide Number Placeholder 4">
            <a:extLst>
              <a:ext uri="{FF2B5EF4-FFF2-40B4-BE49-F238E27FC236}">
                <a16:creationId xmlns:a16="http://schemas.microsoft.com/office/drawing/2014/main" id="{3A5A4937-1CD5-8ACA-C1C1-2331B69C29E0}"/>
              </a:ext>
            </a:extLst>
          </p:cNvPr>
          <p:cNvSpPr>
            <a:spLocks noGrp="1"/>
          </p:cNvSpPr>
          <p:nvPr>
            <p:ph type="sldNum" sz="quarter" idx="4"/>
          </p:nvPr>
        </p:nvSpPr>
        <p:spPr/>
        <p:txBody>
          <a:bodyPr/>
          <a:lstStyle/>
          <a:p>
            <a:r>
              <a:rPr lang="en-US"/>
              <a:t>Link Layer: 6-</a:t>
            </a:r>
            <a:fld id="{C4204591-24BD-A542-B9D5-F8D8A88D2FEE}" type="slidenum">
              <a:rPr lang="en-US" smtClean="0"/>
              <a:pPr/>
              <a:t>59</a:t>
            </a:fld>
            <a:endParaRPr lang="en-US" dirty="0"/>
          </a:p>
        </p:txBody>
      </p:sp>
      <p:sp>
        <p:nvSpPr>
          <p:cNvPr id="62" name="TextBox 61">
            <a:extLst>
              <a:ext uri="{FF2B5EF4-FFF2-40B4-BE49-F238E27FC236}">
                <a16:creationId xmlns:a16="http://schemas.microsoft.com/office/drawing/2014/main" id="{0E1E1884-DDAF-3AEC-295D-CA8EF37CFFA2}"/>
              </a:ext>
            </a:extLst>
          </p:cNvPr>
          <p:cNvSpPr txBox="1"/>
          <p:nvPr/>
        </p:nvSpPr>
        <p:spPr>
          <a:xfrm>
            <a:off x="1346184" y="2202338"/>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63" name="Group 62">
            <a:extLst>
              <a:ext uri="{FF2B5EF4-FFF2-40B4-BE49-F238E27FC236}">
                <a16:creationId xmlns:a16="http://schemas.microsoft.com/office/drawing/2014/main" id="{F0925264-F014-1932-0E6B-A7BBC37D7C07}"/>
              </a:ext>
            </a:extLst>
          </p:cNvPr>
          <p:cNvGrpSpPr/>
          <p:nvPr/>
        </p:nvGrpSpPr>
        <p:grpSpPr>
          <a:xfrm>
            <a:off x="1337821" y="1357509"/>
            <a:ext cx="1112530" cy="1123229"/>
            <a:chOff x="6988036" y="4811287"/>
            <a:chExt cx="1112530" cy="1123229"/>
          </a:xfrm>
        </p:grpSpPr>
        <p:sp>
          <p:nvSpPr>
            <p:cNvPr id="64" name="TextBox 63">
              <a:extLst>
                <a:ext uri="{FF2B5EF4-FFF2-40B4-BE49-F238E27FC236}">
                  <a16:creationId xmlns:a16="http://schemas.microsoft.com/office/drawing/2014/main" id="{46F884D3-A6CB-5306-B4B0-2A3FA0313A89}"/>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65" name="TextBox 64">
              <a:extLst>
                <a:ext uri="{FF2B5EF4-FFF2-40B4-BE49-F238E27FC236}">
                  <a16:creationId xmlns:a16="http://schemas.microsoft.com/office/drawing/2014/main" id="{E4405B45-6C7C-6CD1-D724-D753A867FF34}"/>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66" name="TextBox 65">
              <a:extLst>
                <a:ext uri="{FF2B5EF4-FFF2-40B4-BE49-F238E27FC236}">
                  <a16:creationId xmlns:a16="http://schemas.microsoft.com/office/drawing/2014/main" id="{27524C9B-CBC2-E613-D410-9464578BF77C}"/>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67" name="Straight Connector 66">
              <a:extLst>
                <a:ext uri="{FF2B5EF4-FFF2-40B4-BE49-F238E27FC236}">
                  <a16:creationId xmlns:a16="http://schemas.microsoft.com/office/drawing/2014/main" id="{D44209BA-FD60-F220-D26C-1297D5802153}"/>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30E33C-8086-27A2-7056-8A4690730CE9}"/>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9FCD8CB7-E57D-6342-4103-A8C4A5F037C7}"/>
              </a:ext>
            </a:extLst>
          </p:cNvPr>
          <p:cNvSpPr txBox="1"/>
          <p:nvPr/>
        </p:nvSpPr>
        <p:spPr>
          <a:xfrm>
            <a:off x="2267745" y="135637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0" name="TextBox 69">
            <a:extLst>
              <a:ext uri="{FF2B5EF4-FFF2-40B4-BE49-F238E27FC236}">
                <a16:creationId xmlns:a16="http://schemas.microsoft.com/office/drawing/2014/main" id="{BDD6EB01-0DB8-22DF-4D8F-2CD82B1D3148}"/>
              </a:ext>
            </a:extLst>
          </p:cNvPr>
          <p:cNvSpPr txBox="1"/>
          <p:nvPr/>
        </p:nvSpPr>
        <p:spPr>
          <a:xfrm>
            <a:off x="2263195" y="164183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1" name="TextBox 70">
            <a:extLst>
              <a:ext uri="{FF2B5EF4-FFF2-40B4-BE49-F238E27FC236}">
                <a16:creationId xmlns:a16="http://schemas.microsoft.com/office/drawing/2014/main" id="{B10793C8-27CC-0345-492C-8C09F82D2EBE}"/>
              </a:ext>
            </a:extLst>
          </p:cNvPr>
          <p:cNvSpPr txBox="1"/>
          <p:nvPr/>
        </p:nvSpPr>
        <p:spPr>
          <a:xfrm>
            <a:off x="2263195" y="192502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2" name="TextBox 71">
            <a:extLst>
              <a:ext uri="{FF2B5EF4-FFF2-40B4-BE49-F238E27FC236}">
                <a16:creationId xmlns:a16="http://schemas.microsoft.com/office/drawing/2014/main" id="{3DC6BED9-E026-F512-0A18-B01DF325681B}"/>
              </a:ext>
            </a:extLst>
          </p:cNvPr>
          <p:cNvSpPr txBox="1"/>
          <p:nvPr/>
        </p:nvSpPr>
        <p:spPr>
          <a:xfrm>
            <a:off x="2268882" y="221049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3" name="TextBox 72">
            <a:extLst>
              <a:ext uri="{FF2B5EF4-FFF2-40B4-BE49-F238E27FC236}">
                <a16:creationId xmlns:a16="http://schemas.microsoft.com/office/drawing/2014/main" id="{C38BAE8C-CB41-396E-DB42-86DF1607EDF7}"/>
              </a:ext>
            </a:extLst>
          </p:cNvPr>
          <p:cNvSpPr txBox="1"/>
          <p:nvPr/>
        </p:nvSpPr>
        <p:spPr>
          <a:xfrm>
            <a:off x="234314" y="1350935"/>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74" name="Group 73">
            <a:extLst>
              <a:ext uri="{FF2B5EF4-FFF2-40B4-BE49-F238E27FC236}">
                <a16:creationId xmlns:a16="http://schemas.microsoft.com/office/drawing/2014/main" id="{F52F69A2-3386-455E-12A4-87372F6FD237}"/>
              </a:ext>
            </a:extLst>
          </p:cNvPr>
          <p:cNvGrpSpPr/>
          <p:nvPr/>
        </p:nvGrpSpPr>
        <p:grpSpPr>
          <a:xfrm>
            <a:off x="3681535" y="1608945"/>
            <a:ext cx="1821607" cy="359137"/>
            <a:chOff x="9837078" y="5062723"/>
            <a:chExt cx="1821607" cy="359137"/>
          </a:xfrm>
        </p:grpSpPr>
        <p:sp>
          <p:nvSpPr>
            <p:cNvPr id="75" name="TextBox 74">
              <a:extLst>
                <a:ext uri="{FF2B5EF4-FFF2-40B4-BE49-F238E27FC236}">
                  <a16:creationId xmlns:a16="http://schemas.microsoft.com/office/drawing/2014/main" id="{94BE3333-8FBB-C2BA-1343-71932EF40844}"/>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6" name="Straight Arrow Connector 75">
              <a:extLst>
                <a:ext uri="{FF2B5EF4-FFF2-40B4-BE49-F238E27FC236}">
                  <a16:creationId xmlns:a16="http://schemas.microsoft.com/office/drawing/2014/main" id="{8DFA844F-55C0-05DF-E1EB-73540C69E668}"/>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043469F-4103-11C0-D0D0-155124768DDC}"/>
              </a:ext>
            </a:extLst>
          </p:cNvPr>
          <p:cNvGrpSpPr/>
          <p:nvPr/>
        </p:nvGrpSpPr>
        <p:grpSpPr>
          <a:xfrm>
            <a:off x="3774471" y="1318378"/>
            <a:ext cx="546945" cy="1621566"/>
            <a:chOff x="9930014" y="4772156"/>
            <a:chExt cx="546945" cy="1621566"/>
          </a:xfrm>
        </p:grpSpPr>
        <p:sp>
          <p:nvSpPr>
            <p:cNvPr id="78" name="TextBox 77">
              <a:extLst>
                <a:ext uri="{FF2B5EF4-FFF2-40B4-BE49-F238E27FC236}">
                  <a16:creationId xmlns:a16="http://schemas.microsoft.com/office/drawing/2014/main" id="{C1E1E158-7005-0ECE-3B6A-5330C270FFE0}"/>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9" name="Straight Arrow Connector 78">
              <a:extLst>
                <a:ext uri="{FF2B5EF4-FFF2-40B4-BE49-F238E27FC236}">
                  <a16:creationId xmlns:a16="http://schemas.microsoft.com/office/drawing/2014/main" id="{70179763-F19C-9E79-FFD2-56AE39DE657B}"/>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2EA37B5-8D59-1D17-B229-A3D743F54AE6}"/>
              </a:ext>
            </a:extLst>
          </p:cNvPr>
          <p:cNvGrpSpPr/>
          <p:nvPr/>
        </p:nvGrpSpPr>
        <p:grpSpPr>
          <a:xfrm>
            <a:off x="3717836" y="1320169"/>
            <a:ext cx="1217426" cy="1214161"/>
            <a:chOff x="9873379" y="4773947"/>
            <a:chExt cx="1217426" cy="1214161"/>
          </a:xfrm>
        </p:grpSpPr>
        <p:sp>
          <p:nvSpPr>
            <p:cNvPr id="83" name="TextBox 82">
              <a:extLst>
                <a:ext uri="{FF2B5EF4-FFF2-40B4-BE49-F238E27FC236}">
                  <a16:creationId xmlns:a16="http://schemas.microsoft.com/office/drawing/2014/main" id="{7EAB9463-0828-2187-DD51-8CFA35B85994}"/>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84" name="Group 83">
              <a:extLst>
                <a:ext uri="{FF2B5EF4-FFF2-40B4-BE49-F238E27FC236}">
                  <a16:creationId xmlns:a16="http://schemas.microsoft.com/office/drawing/2014/main" id="{83D8E23F-B0E4-E91F-CF56-F8A0A3E2471E}"/>
                </a:ext>
              </a:extLst>
            </p:cNvPr>
            <p:cNvGrpSpPr/>
            <p:nvPr/>
          </p:nvGrpSpPr>
          <p:grpSpPr>
            <a:xfrm>
              <a:off x="9880003" y="4773947"/>
              <a:ext cx="1210802" cy="1214161"/>
              <a:chOff x="6394173" y="4840358"/>
              <a:chExt cx="1210802" cy="1214161"/>
            </a:xfrm>
          </p:grpSpPr>
          <p:sp>
            <p:nvSpPr>
              <p:cNvPr id="85" name="TextBox 84">
                <a:extLst>
                  <a:ext uri="{FF2B5EF4-FFF2-40B4-BE49-F238E27FC236}">
                    <a16:creationId xmlns:a16="http://schemas.microsoft.com/office/drawing/2014/main" id="{CBD3B030-AFBD-3FB5-B02F-7E7DC2F54DB4}"/>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86" name="TextBox 85">
                <a:extLst>
                  <a:ext uri="{FF2B5EF4-FFF2-40B4-BE49-F238E27FC236}">
                    <a16:creationId xmlns:a16="http://schemas.microsoft.com/office/drawing/2014/main" id="{5A455BF0-E1BE-C9C0-D65E-897CF2025AAA}"/>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87" name="TextBox 86">
                <a:extLst>
                  <a:ext uri="{FF2B5EF4-FFF2-40B4-BE49-F238E27FC236}">
                    <a16:creationId xmlns:a16="http://schemas.microsoft.com/office/drawing/2014/main" id="{1EC51690-5DF2-765E-6132-E42F1CCEB8CE}"/>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88" name="Straight Connector 87">
                <a:extLst>
                  <a:ext uri="{FF2B5EF4-FFF2-40B4-BE49-F238E27FC236}">
                    <a16:creationId xmlns:a16="http://schemas.microsoft.com/office/drawing/2014/main" id="{2EB51930-D527-E457-CDAE-224E22A02A6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1DE0770-02B7-0D00-2C84-CD865624A633}"/>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3" name="TextBox 92">
            <a:extLst>
              <a:ext uri="{FF2B5EF4-FFF2-40B4-BE49-F238E27FC236}">
                <a16:creationId xmlns:a16="http://schemas.microsoft.com/office/drawing/2014/main" id="{8BBF4FD5-F675-8E43-EB40-0081BEF18557}"/>
              </a:ext>
            </a:extLst>
          </p:cNvPr>
          <p:cNvSpPr txBox="1"/>
          <p:nvPr/>
        </p:nvSpPr>
        <p:spPr>
          <a:xfrm>
            <a:off x="3107003" y="2966156"/>
            <a:ext cx="20841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1-bit error causes 1 row parity error, 1 column parity error</a:t>
            </a:r>
            <a:endParaRPr lang="en-SE" dirty="0"/>
          </a:p>
        </p:txBody>
      </p:sp>
      <p:sp>
        <p:nvSpPr>
          <p:cNvPr id="98" name="TextBox 97">
            <a:extLst>
              <a:ext uri="{FF2B5EF4-FFF2-40B4-BE49-F238E27FC236}">
                <a16:creationId xmlns:a16="http://schemas.microsoft.com/office/drawing/2014/main" id="{5E42F201-46E5-212F-C3BB-9ED6F24A86A9}"/>
              </a:ext>
            </a:extLst>
          </p:cNvPr>
          <p:cNvSpPr txBox="1"/>
          <p:nvPr/>
        </p:nvSpPr>
        <p:spPr>
          <a:xfrm>
            <a:off x="6433448" y="2605374"/>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99" name="Straight Arrow Connector 98">
            <a:extLst>
              <a:ext uri="{FF2B5EF4-FFF2-40B4-BE49-F238E27FC236}">
                <a16:creationId xmlns:a16="http://schemas.microsoft.com/office/drawing/2014/main" id="{53CC668C-F971-E5B5-257B-136F4A45D7C9}"/>
              </a:ext>
            </a:extLst>
          </p:cNvPr>
          <p:cNvCxnSpPr>
            <a:cxnSpLocks/>
          </p:cNvCxnSpPr>
          <p:nvPr/>
        </p:nvCxnSpPr>
        <p:spPr>
          <a:xfrm rot="5400000" flipV="1">
            <a:off x="6054566" y="199077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587DFEDF-7913-B935-3205-7C2B81F17C9C}"/>
              </a:ext>
            </a:extLst>
          </p:cNvPr>
          <p:cNvGrpSpPr/>
          <p:nvPr/>
        </p:nvGrpSpPr>
        <p:grpSpPr>
          <a:xfrm>
            <a:off x="6376813" y="1344736"/>
            <a:ext cx="1217426" cy="1214161"/>
            <a:chOff x="9873379" y="4773947"/>
            <a:chExt cx="1217426" cy="1214161"/>
          </a:xfrm>
        </p:grpSpPr>
        <p:sp>
          <p:nvSpPr>
            <p:cNvPr id="103" name="TextBox 102">
              <a:extLst>
                <a:ext uri="{FF2B5EF4-FFF2-40B4-BE49-F238E27FC236}">
                  <a16:creationId xmlns:a16="http://schemas.microsoft.com/office/drawing/2014/main" id="{CF9D002C-C4BB-A02C-DE39-B3B108EF38A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04" name="Group 103">
              <a:extLst>
                <a:ext uri="{FF2B5EF4-FFF2-40B4-BE49-F238E27FC236}">
                  <a16:creationId xmlns:a16="http://schemas.microsoft.com/office/drawing/2014/main" id="{465661F8-D64F-6DDA-1FD9-05A5E2D9BAEF}"/>
                </a:ext>
              </a:extLst>
            </p:cNvPr>
            <p:cNvGrpSpPr/>
            <p:nvPr/>
          </p:nvGrpSpPr>
          <p:grpSpPr>
            <a:xfrm>
              <a:off x="9880003" y="4773947"/>
              <a:ext cx="1210802" cy="1214161"/>
              <a:chOff x="6394173" y="4840358"/>
              <a:chExt cx="1210802" cy="1214161"/>
            </a:xfrm>
          </p:grpSpPr>
          <p:sp>
            <p:nvSpPr>
              <p:cNvPr id="105" name="TextBox 104">
                <a:extLst>
                  <a:ext uri="{FF2B5EF4-FFF2-40B4-BE49-F238E27FC236}">
                    <a16:creationId xmlns:a16="http://schemas.microsoft.com/office/drawing/2014/main" id="{A7397CCF-C5C6-983A-372A-7BC02BBEA190}"/>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06" name="TextBox 105">
                <a:extLst>
                  <a:ext uri="{FF2B5EF4-FFF2-40B4-BE49-F238E27FC236}">
                    <a16:creationId xmlns:a16="http://schemas.microsoft.com/office/drawing/2014/main" id="{5E36E772-F60A-046C-EF65-364D0E3B9359}"/>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07" name="TextBox 106">
                <a:extLst>
                  <a:ext uri="{FF2B5EF4-FFF2-40B4-BE49-F238E27FC236}">
                    <a16:creationId xmlns:a16="http://schemas.microsoft.com/office/drawing/2014/main" id="{54A92887-0BD2-B430-D03B-2EAEE071F416}"/>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cxnSp>
            <p:nvCxnSpPr>
              <p:cNvPr id="108" name="Straight Connector 107">
                <a:extLst>
                  <a:ext uri="{FF2B5EF4-FFF2-40B4-BE49-F238E27FC236}">
                    <a16:creationId xmlns:a16="http://schemas.microsoft.com/office/drawing/2014/main" id="{1870C14D-BAC1-1B91-9B0F-93B79A5F1A79}"/>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1420410-9C1D-4ECA-0D2F-7B56AA6A1B6F}"/>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3" name="TextBox 122">
            <a:extLst>
              <a:ext uri="{FF2B5EF4-FFF2-40B4-BE49-F238E27FC236}">
                <a16:creationId xmlns:a16="http://schemas.microsoft.com/office/drawing/2014/main" id="{DDFC1457-38B1-CBF9-756B-2A2706BA9669}"/>
              </a:ext>
            </a:extLst>
          </p:cNvPr>
          <p:cNvSpPr txBox="1"/>
          <p:nvPr/>
        </p:nvSpPr>
        <p:spPr>
          <a:xfrm>
            <a:off x="6909013" y="261142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4" name="Straight Arrow Connector 123">
            <a:extLst>
              <a:ext uri="{FF2B5EF4-FFF2-40B4-BE49-F238E27FC236}">
                <a16:creationId xmlns:a16="http://schemas.microsoft.com/office/drawing/2014/main" id="{6B78D24D-DBB6-BC83-5BCA-2B6C86F64267}"/>
              </a:ext>
            </a:extLst>
          </p:cNvPr>
          <p:cNvCxnSpPr>
            <a:cxnSpLocks/>
          </p:cNvCxnSpPr>
          <p:nvPr/>
        </p:nvCxnSpPr>
        <p:spPr>
          <a:xfrm rot="5400000" flipV="1">
            <a:off x="6530131" y="199682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4BE7AFC-3881-CA7B-7F51-61768DA1C97C}"/>
              </a:ext>
            </a:extLst>
          </p:cNvPr>
          <p:cNvSpPr txBox="1"/>
          <p:nvPr/>
        </p:nvSpPr>
        <p:spPr>
          <a:xfrm>
            <a:off x="6023301" y="2966156"/>
            <a:ext cx="196719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 2 row parity errors</a:t>
            </a:r>
            <a:endParaRPr lang="en-SE" dirty="0"/>
          </a:p>
        </p:txBody>
      </p:sp>
      <p:sp>
        <p:nvSpPr>
          <p:cNvPr id="128" name="TextBox 127">
            <a:extLst>
              <a:ext uri="{FF2B5EF4-FFF2-40B4-BE49-F238E27FC236}">
                <a16:creationId xmlns:a16="http://schemas.microsoft.com/office/drawing/2014/main" id="{91928B35-D3D3-D4BD-CB51-0FDFDB34696C}"/>
              </a:ext>
            </a:extLst>
          </p:cNvPr>
          <p:cNvSpPr txBox="1"/>
          <p:nvPr/>
        </p:nvSpPr>
        <p:spPr>
          <a:xfrm>
            <a:off x="9108358" y="260193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9" name="Straight Arrow Connector 128">
            <a:extLst>
              <a:ext uri="{FF2B5EF4-FFF2-40B4-BE49-F238E27FC236}">
                <a16:creationId xmlns:a16="http://schemas.microsoft.com/office/drawing/2014/main" id="{83A4734C-E5CB-7C7B-2940-EF0BEECAE449}"/>
              </a:ext>
            </a:extLst>
          </p:cNvPr>
          <p:cNvCxnSpPr>
            <a:cxnSpLocks/>
          </p:cNvCxnSpPr>
          <p:nvPr/>
        </p:nvCxnSpPr>
        <p:spPr>
          <a:xfrm rot="5400000" flipV="1">
            <a:off x="8729476" y="198733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2E9B746-9A38-7DC2-0316-27587B742920}"/>
              </a:ext>
            </a:extLst>
          </p:cNvPr>
          <p:cNvGrpSpPr/>
          <p:nvPr/>
        </p:nvGrpSpPr>
        <p:grpSpPr>
          <a:xfrm>
            <a:off x="9051723" y="1341294"/>
            <a:ext cx="1217426" cy="1214161"/>
            <a:chOff x="9873379" y="4773947"/>
            <a:chExt cx="1217426" cy="1214161"/>
          </a:xfrm>
        </p:grpSpPr>
        <p:sp>
          <p:nvSpPr>
            <p:cNvPr id="133" name="TextBox 132">
              <a:extLst>
                <a:ext uri="{FF2B5EF4-FFF2-40B4-BE49-F238E27FC236}">
                  <a16:creationId xmlns:a16="http://schemas.microsoft.com/office/drawing/2014/main" id="{D3A987C9-11BC-D12A-AC9B-F87042BE368C}"/>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nvGrpSpPr>
            <p:cNvPr id="134" name="Group 133">
              <a:extLst>
                <a:ext uri="{FF2B5EF4-FFF2-40B4-BE49-F238E27FC236}">
                  <a16:creationId xmlns:a16="http://schemas.microsoft.com/office/drawing/2014/main" id="{3E8D67F4-A61D-EAE3-0BA0-A2A440B136E2}"/>
                </a:ext>
              </a:extLst>
            </p:cNvPr>
            <p:cNvGrpSpPr/>
            <p:nvPr/>
          </p:nvGrpSpPr>
          <p:grpSpPr>
            <a:xfrm>
              <a:off x="9880003" y="4773947"/>
              <a:ext cx="1210802" cy="1214161"/>
              <a:chOff x="6394173" y="4840358"/>
              <a:chExt cx="1210802" cy="1214161"/>
            </a:xfrm>
          </p:grpSpPr>
          <p:sp>
            <p:nvSpPr>
              <p:cNvPr id="135" name="TextBox 134">
                <a:extLst>
                  <a:ext uri="{FF2B5EF4-FFF2-40B4-BE49-F238E27FC236}">
                    <a16:creationId xmlns:a16="http://schemas.microsoft.com/office/drawing/2014/main" id="{D1D42B94-C8D2-1C3C-C092-88CB1FCD44AC}"/>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sp>
            <p:nvSpPr>
              <p:cNvPr id="136" name="TextBox 135">
                <a:extLst>
                  <a:ext uri="{FF2B5EF4-FFF2-40B4-BE49-F238E27FC236}">
                    <a16:creationId xmlns:a16="http://schemas.microsoft.com/office/drawing/2014/main" id="{9F3A30B5-1788-D069-AC8A-0F50D1537DB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FE216200-9897-FE9A-4C6C-BC8FF78DCED5}"/>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a:t>
                </a:r>
                <a:r>
                  <a:rPr lang="en-US" dirty="0">
                    <a:solidFill>
                      <a:srgbClr val="FF0000"/>
                    </a:solidFill>
                    <a:latin typeface="Calibri" panose="020F0502020204030204"/>
                  </a:rPr>
                  <a:t>0</a:t>
                </a:r>
                <a:endPar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38" name="Straight Connector 137">
                <a:extLst>
                  <a:ext uri="{FF2B5EF4-FFF2-40B4-BE49-F238E27FC236}">
                    <a16:creationId xmlns:a16="http://schemas.microsoft.com/office/drawing/2014/main" id="{6077A0EE-A26F-A097-7EC7-54C6579BAEEA}"/>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75755A-BDAE-5656-DD46-154F02A93366}"/>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2" name="TextBox 141">
            <a:extLst>
              <a:ext uri="{FF2B5EF4-FFF2-40B4-BE49-F238E27FC236}">
                <a16:creationId xmlns:a16="http://schemas.microsoft.com/office/drawing/2014/main" id="{7351F2D8-1DF5-7031-D63F-4C878CE555FE}"/>
              </a:ext>
            </a:extLst>
          </p:cNvPr>
          <p:cNvSpPr txBox="1"/>
          <p:nvPr/>
        </p:nvSpPr>
        <p:spPr>
          <a:xfrm>
            <a:off x="8698211" y="2844236"/>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a:t>
            </a:r>
          </a:p>
          <a:p>
            <a:r>
              <a:rPr lang="en-GB" dirty="0"/>
              <a:t>_3_row parity errors</a:t>
            </a:r>
          </a:p>
          <a:p>
            <a:r>
              <a:rPr lang="en-GB" dirty="0"/>
              <a:t>_1_column parity errors</a:t>
            </a:r>
            <a:endParaRPr lang="en-SE" dirty="0"/>
          </a:p>
          <a:p>
            <a:r>
              <a:rPr lang="en-GB" dirty="0"/>
              <a:t>_0_corner parity errors</a:t>
            </a:r>
            <a:endParaRPr lang="en-SE" dirty="0"/>
          </a:p>
        </p:txBody>
      </p:sp>
      <p:grpSp>
        <p:nvGrpSpPr>
          <p:cNvPr id="143" name="Group 142">
            <a:extLst>
              <a:ext uri="{FF2B5EF4-FFF2-40B4-BE49-F238E27FC236}">
                <a16:creationId xmlns:a16="http://schemas.microsoft.com/office/drawing/2014/main" id="{AA2BFFDF-5438-D8BF-7B98-3216E3238651}"/>
              </a:ext>
            </a:extLst>
          </p:cNvPr>
          <p:cNvGrpSpPr/>
          <p:nvPr/>
        </p:nvGrpSpPr>
        <p:grpSpPr>
          <a:xfrm>
            <a:off x="8993238" y="1361469"/>
            <a:ext cx="1821607" cy="359137"/>
            <a:chOff x="9837078" y="5062723"/>
            <a:chExt cx="1821607" cy="359137"/>
          </a:xfrm>
        </p:grpSpPr>
        <p:sp>
          <p:nvSpPr>
            <p:cNvPr id="144" name="TextBox 143">
              <a:extLst>
                <a:ext uri="{FF2B5EF4-FFF2-40B4-BE49-F238E27FC236}">
                  <a16:creationId xmlns:a16="http://schemas.microsoft.com/office/drawing/2014/main" id="{EC00BE02-CEE2-6EB0-3323-5BF2CFA1A11B}"/>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5" name="Straight Arrow Connector 144">
              <a:extLst>
                <a:ext uri="{FF2B5EF4-FFF2-40B4-BE49-F238E27FC236}">
                  <a16:creationId xmlns:a16="http://schemas.microsoft.com/office/drawing/2014/main" id="{A4C71F39-C878-9EA7-C70C-4615A097AAA4}"/>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FDEDD595-FE2D-FDC1-B3A9-1902BB9415DC}"/>
              </a:ext>
            </a:extLst>
          </p:cNvPr>
          <p:cNvGrpSpPr/>
          <p:nvPr/>
        </p:nvGrpSpPr>
        <p:grpSpPr>
          <a:xfrm>
            <a:off x="9001492" y="1627346"/>
            <a:ext cx="1862529" cy="634631"/>
            <a:chOff x="9796156" y="4787229"/>
            <a:chExt cx="1862529" cy="634631"/>
          </a:xfrm>
        </p:grpSpPr>
        <p:sp>
          <p:nvSpPr>
            <p:cNvPr id="147" name="TextBox 146">
              <a:extLst>
                <a:ext uri="{FF2B5EF4-FFF2-40B4-BE49-F238E27FC236}">
                  <a16:creationId xmlns:a16="http://schemas.microsoft.com/office/drawing/2014/main" id="{2125118A-7386-63EA-7497-9D4579CE4EE1}"/>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8" name="Straight Arrow Connector 147">
              <a:extLst>
                <a:ext uri="{FF2B5EF4-FFF2-40B4-BE49-F238E27FC236}">
                  <a16:creationId xmlns:a16="http://schemas.microsoft.com/office/drawing/2014/main" id="{F0A81080-6141-1C96-7D06-8DBAF58EE702}"/>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B411070-CA8E-9B5E-B33E-AC0FC83DCCE0}"/>
                </a:ext>
              </a:extLst>
            </p:cNvPr>
            <p:cNvSpPr txBox="1"/>
            <p:nvPr/>
          </p:nvSpPr>
          <p:spPr>
            <a:xfrm>
              <a:off x="11070818" y="4787229"/>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4" name="Straight Arrow Connector 3">
              <a:extLst>
                <a:ext uri="{FF2B5EF4-FFF2-40B4-BE49-F238E27FC236}">
                  <a16:creationId xmlns:a16="http://schemas.microsoft.com/office/drawing/2014/main" id="{0B7CE3D5-3A24-EE5B-0C4F-369562517B33}"/>
                </a:ext>
              </a:extLst>
            </p:cNvPr>
            <p:cNvCxnSpPr>
              <a:cxnSpLocks/>
            </p:cNvCxnSpPr>
            <p:nvPr/>
          </p:nvCxnSpPr>
          <p:spPr>
            <a:xfrm flipV="1">
              <a:off x="9796156" y="4974534"/>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9E972C32-8ED0-985E-D417-A5AD31809513}"/>
              </a:ext>
            </a:extLst>
          </p:cNvPr>
          <p:cNvGrpSpPr/>
          <p:nvPr/>
        </p:nvGrpSpPr>
        <p:grpSpPr>
          <a:xfrm>
            <a:off x="1177847" y="3900776"/>
            <a:ext cx="1217426" cy="1214161"/>
            <a:chOff x="9873379" y="4773947"/>
            <a:chExt cx="1217426" cy="1214161"/>
          </a:xfrm>
        </p:grpSpPr>
        <p:sp>
          <p:nvSpPr>
            <p:cNvPr id="182" name="TextBox 181">
              <a:extLst>
                <a:ext uri="{FF2B5EF4-FFF2-40B4-BE49-F238E27FC236}">
                  <a16:creationId xmlns:a16="http://schemas.microsoft.com/office/drawing/2014/main" id="{0BA42987-6F77-C0A6-1876-F693BE8238D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grpSp>
          <p:nvGrpSpPr>
            <p:cNvPr id="183" name="Group 182">
              <a:extLst>
                <a:ext uri="{FF2B5EF4-FFF2-40B4-BE49-F238E27FC236}">
                  <a16:creationId xmlns:a16="http://schemas.microsoft.com/office/drawing/2014/main" id="{83804E91-C429-6763-0AA6-9AC485463F84}"/>
                </a:ext>
              </a:extLst>
            </p:cNvPr>
            <p:cNvGrpSpPr/>
            <p:nvPr/>
          </p:nvGrpSpPr>
          <p:grpSpPr>
            <a:xfrm>
              <a:off x="9880003" y="4773947"/>
              <a:ext cx="1210802" cy="1214161"/>
              <a:chOff x="6394173" y="4840358"/>
              <a:chExt cx="1210802" cy="1214161"/>
            </a:xfrm>
          </p:grpSpPr>
          <p:sp>
            <p:nvSpPr>
              <p:cNvPr id="184" name="TextBox 183">
                <a:extLst>
                  <a:ext uri="{FF2B5EF4-FFF2-40B4-BE49-F238E27FC236}">
                    <a16:creationId xmlns:a16="http://schemas.microsoft.com/office/drawing/2014/main" id="{8E675ADC-3811-44BF-CEF8-95C8AE51DC7B}"/>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sp>
            <p:nvSpPr>
              <p:cNvPr id="185" name="TextBox 184">
                <a:extLst>
                  <a:ext uri="{FF2B5EF4-FFF2-40B4-BE49-F238E27FC236}">
                    <a16:creationId xmlns:a16="http://schemas.microsoft.com/office/drawing/2014/main" id="{BD9E3985-BC71-EF21-12C3-30AE638D9E2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86" name="TextBox 185">
                <a:extLst>
                  <a:ext uri="{FF2B5EF4-FFF2-40B4-BE49-F238E27FC236}">
                    <a16:creationId xmlns:a16="http://schemas.microsoft.com/office/drawing/2014/main" id="{1AF386E4-54F2-0F89-5F64-6CC82CAA502A}"/>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87" name="Straight Connector 186">
                <a:extLst>
                  <a:ext uri="{FF2B5EF4-FFF2-40B4-BE49-F238E27FC236}">
                    <a16:creationId xmlns:a16="http://schemas.microsoft.com/office/drawing/2014/main" id="{645B94CE-8D96-3E3B-9E83-8411B75992AE}"/>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152866F-0900-BB0A-5873-DA1879A2326D}"/>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9" name="TextBox 188">
            <a:extLst>
              <a:ext uri="{FF2B5EF4-FFF2-40B4-BE49-F238E27FC236}">
                <a16:creationId xmlns:a16="http://schemas.microsoft.com/office/drawing/2014/main" id="{D61F5ECE-2AC7-9BDD-8F62-59269C19123D}"/>
              </a:ext>
            </a:extLst>
          </p:cNvPr>
          <p:cNvSpPr txBox="1"/>
          <p:nvPr/>
        </p:nvSpPr>
        <p:spPr>
          <a:xfrm>
            <a:off x="711833" y="5217134"/>
            <a:ext cx="216270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4-bit error causes NO parity error, hence cannot be detected</a:t>
            </a:r>
            <a:endParaRPr lang="en-SE" dirty="0"/>
          </a:p>
        </p:txBody>
      </p:sp>
      <p:sp>
        <p:nvSpPr>
          <p:cNvPr id="211" name="TextBox 210">
            <a:extLst>
              <a:ext uri="{FF2B5EF4-FFF2-40B4-BE49-F238E27FC236}">
                <a16:creationId xmlns:a16="http://schemas.microsoft.com/office/drawing/2014/main" id="{8D0DE781-01C3-0B14-5032-AD8B66BF7596}"/>
              </a:ext>
            </a:extLst>
          </p:cNvPr>
          <p:cNvSpPr txBox="1"/>
          <p:nvPr/>
        </p:nvSpPr>
        <p:spPr>
          <a:xfrm>
            <a:off x="3621545"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12" name="Group 211">
            <a:extLst>
              <a:ext uri="{FF2B5EF4-FFF2-40B4-BE49-F238E27FC236}">
                <a16:creationId xmlns:a16="http://schemas.microsoft.com/office/drawing/2014/main" id="{9D53216B-C20C-CE5C-F4C7-D59A4AB15297}"/>
              </a:ext>
            </a:extLst>
          </p:cNvPr>
          <p:cNvGrpSpPr/>
          <p:nvPr/>
        </p:nvGrpSpPr>
        <p:grpSpPr>
          <a:xfrm>
            <a:off x="3613182" y="3972306"/>
            <a:ext cx="1112530" cy="1123229"/>
            <a:chOff x="6988036" y="4811287"/>
            <a:chExt cx="1112530" cy="1123229"/>
          </a:xfrm>
        </p:grpSpPr>
        <p:sp>
          <p:nvSpPr>
            <p:cNvPr id="213" name="TextBox 212">
              <a:extLst>
                <a:ext uri="{FF2B5EF4-FFF2-40B4-BE49-F238E27FC236}">
                  <a16:creationId xmlns:a16="http://schemas.microsoft.com/office/drawing/2014/main" id="{86A100FE-238F-A2D9-0265-C6E483F9E5A3}"/>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14" name="TextBox 213">
              <a:extLst>
                <a:ext uri="{FF2B5EF4-FFF2-40B4-BE49-F238E27FC236}">
                  <a16:creationId xmlns:a16="http://schemas.microsoft.com/office/drawing/2014/main" id="{82C0D91B-7E49-2E0C-7A22-1B4206C981F8}"/>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15" name="TextBox 214">
              <a:extLst>
                <a:ext uri="{FF2B5EF4-FFF2-40B4-BE49-F238E27FC236}">
                  <a16:creationId xmlns:a16="http://schemas.microsoft.com/office/drawing/2014/main" id="{8E25036F-E3CE-50C4-359C-F5E4418B1303}"/>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16" name="Straight Connector 215">
              <a:extLst>
                <a:ext uri="{FF2B5EF4-FFF2-40B4-BE49-F238E27FC236}">
                  <a16:creationId xmlns:a16="http://schemas.microsoft.com/office/drawing/2014/main" id="{FDF28247-847A-CB8F-D8A2-1A1E663DD0E0}"/>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29571B3-68F8-0A81-8AE8-9C08E74F300D}"/>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8" name="TextBox 217">
            <a:extLst>
              <a:ext uri="{FF2B5EF4-FFF2-40B4-BE49-F238E27FC236}">
                <a16:creationId xmlns:a16="http://schemas.microsoft.com/office/drawing/2014/main" id="{E3D6B77D-B6C9-E89A-A52E-0C4B13BE608B}"/>
              </a:ext>
            </a:extLst>
          </p:cNvPr>
          <p:cNvSpPr txBox="1"/>
          <p:nvPr/>
        </p:nvSpPr>
        <p:spPr>
          <a:xfrm>
            <a:off x="4543106"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19" name="TextBox 218">
            <a:extLst>
              <a:ext uri="{FF2B5EF4-FFF2-40B4-BE49-F238E27FC236}">
                <a16:creationId xmlns:a16="http://schemas.microsoft.com/office/drawing/2014/main" id="{ED2E09A4-DE9D-8BD4-76AC-A74D972BD38A}"/>
              </a:ext>
            </a:extLst>
          </p:cNvPr>
          <p:cNvSpPr txBox="1"/>
          <p:nvPr/>
        </p:nvSpPr>
        <p:spPr>
          <a:xfrm>
            <a:off x="4538556"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0" name="TextBox 219">
            <a:extLst>
              <a:ext uri="{FF2B5EF4-FFF2-40B4-BE49-F238E27FC236}">
                <a16:creationId xmlns:a16="http://schemas.microsoft.com/office/drawing/2014/main" id="{219D6445-B156-C3EF-1951-1192B6942F1F}"/>
              </a:ext>
            </a:extLst>
          </p:cNvPr>
          <p:cNvSpPr txBox="1"/>
          <p:nvPr/>
        </p:nvSpPr>
        <p:spPr>
          <a:xfrm>
            <a:off x="4538556"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21" name="TextBox 220">
            <a:extLst>
              <a:ext uri="{FF2B5EF4-FFF2-40B4-BE49-F238E27FC236}">
                <a16:creationId xmlns:a16="http://schemas.microsoft.com/office/drawing/2014/main" id="{90CB87F3-4F0A-4DBD-FAE3-7499B2633B33}"/>
              </a:ext>
            </a:extLst>
          </p:cNvPr>
          <p:cNvSpPr txBox="1"/>
          <p:nvPr/>
        </p:nvSpPr>
        <p:spPr>
          <a:xfrm>
            <a:off x="4544243"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2" name="TextBox 221">
            <a:extLst>
              <a:ext uri="{FF2B5EF4-FFF2-40B4-BE49-F238E27FC236}">
                <a16:creationId xmlns:a16="http://schemas.microsoft.com/office/drawing/2014/main" id="{4213AED3-8CBB-C904-A22A-80A405931213}"/>
              </a:ext>
            </a:extLst>
          </p:cNvPr>
          <p:cNvSpPr txBox="1"/>
          <p:nvPr/>
        </p:nvSpPr>
        <p:spPr>
          <a:xfrm>
            <a:off x="3282257" y="5196203"/>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_2_column parity errors</a:t>
            </a:r>
            <a:endParaRPr lang="en-SE" dirty="0"/>
          </a:p>
          <a:p>
            <a:r>
              <a:rPr lang="en-GB" dirty="0"/>
              <a:t>_0_corner parity errors</a:t>
            </a:r>
            <a:endParaRPr lang="en-SE" dirty="0"/>
          </a:p>
        </p:txBody>
      </p:sp>
      <p:sp>
        <p:nvSpPr>
          <p:cNvPr id="224" name="Multiplication Sign 223">
            <a:extLst>
              <a:ext uri="{FF2B5EF4-FFF2-40B4-BE49-F238E27FC236}">
                <a16:creationId xmlns:a16="http://schemas.microsoft.com/office/drawing/2014/main" id="{FDCF0585-F10C-1BE0-5356-8F48004F9F3B}"/>
              </a:ext>
            </a:extLst>
          </p:cNvPr>
          <p:cNvSpPr/>
          <p:nvPr/>
        </p:nvSpPr>
        <p:spPr>
          <a:xfrm>
            <a:off x="3775947"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5" name="Multiplication Sign 224">
            <a:extLst>
              <a:ext uri="{FF2B5EF4-FFF2-40B4-BE49-F238E27FC236}">
                <a16:creationId xmlns:a16="http://schemas.microsoft.com/office/drawing/2014/main" id="{6CDA2DCB-FAAA-61F6-8D3F-B6BD4535B6F4}"/>
              </a:ext>
            </a:extLst>
          </p:cNvPr>
          <p:cNvSpPr/>
          <p:nvPr/>
        </p:nvSpPr>
        <p:spPr>
          <a:xfrm>
            <a:off x="4162945"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6" name="TextBox 225">
            <a:extLst>
              <a:ext uri="{FF2B5EF4-FFF2-40B4-BE49-F238E27FC236}">
                <a16:creationId xmlns:a16="http://schemas.microsoft.com/office/drawing/2014/main" id="{7116779A-99B5-BB77-7D40-A4D1F2A863DD}"/>
              </a:ext>
            </a:extLst>
          </p:cNvPr>
          <p:cNvSpPr txBox="1"/>
          <p:nvPr/>
        </p:nvSpPr>
        <p:spPr>
          <a:xfrm>
            <a:off x="6326760"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27" name="Group 226">
            <a:extLst>
              <a:ext uri="{FF2B5EF4-FFF2-40B4-BE49-F238E27FC236}">
                <a16:creationId xmlns:a16="http://schemas.microsoft.com/office/drawing/2014/main" id="{0AC4279C-B43A-B88B-0041-83E3C4D5F585}"/>
              </a:ext>
            </a:extLst>
          </p:cNvPr>
          <p:cNvGrpSpPr/>
          <p:nvPr/>
        </p:nvGrpSpPr>
        <p:grpSpPr>
          <a:xfrm>
            <a:off x="6318397" y="3972306"/>
            <a:ext cx="1112530" cy="1123229"/>
            <a:chOff x="6988036" y="4811287"/>
            <a:chExt cx="1112530" cy="1123229"/>
          </a:xfrm>
        </p:grpSpPr>
        <p:sp>
          <p:nvSpPr>
            <p:cNvPr id="228" name="TextBox 227">
              <a:extLst>
                <a:ext uri="{FF2B5EF4-FFF2-40B4-BE49-F238E27FC236}">
                  <a16:creationId xmlns:a16="http://schemas.microsoft.com/office/drawing/2014/main" id="{0BF9F16F-3EBB-C480-141B-94163A24A968}"/>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29" name="TextBox 228">
              <a:extLst>
                <a:ext uri="{FF2B5EF4-FFF2-40B4-BE49-F238E27FC236}">
                  <a16:creationId xmlns:a16="http://schemas.microsoft.com/office/drawing/2014/main" id="{83A46C1F-6818-0778-E96D-CE01317C385D}"/>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30" name="TextBox 229">
              <a:extLst>
                <a:ext uri="{FF2B5EF4-FFF2-40B4-BE49-F238E27FC236}">
                  <a16:creationId xmlns:a16="http://schemas.microsoft.com/office/drawing/2014/main" id="{30AD0602-B5F5-CC40-CB6E-21E870F31712}"/>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31" name="Straight Connector 230">
              <a:extLst>
                <a:ext uri="{FF2B5EF4-FFF2-40B4-BE49-F238E27FC236}">
                  <a16:creationId xmlns:a16="http://schemas.microsoft.com/office/drawing/2014/main" id="{2412D019-4307-7CD9-C7A8-0C8F0C43FF32}"/>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ADEB1A5-62CE-4A75-9E55-FE6EAB3747F5}"/>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014AD64F-13D3-E5F2-45C7-3A612494E1C9}"/>
              </a:ext>
            </a:extLst>
          </p:cNvPr>
          <p:cNvSpPr txBox="1"/>
          <p:nvPr/>
        </p:nvSpPr>
        <p:spPr>
          <a:xfrm>
            <a:off x="7248321"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4" name="TextBox 233">
            <a:extLst>
              <a:ext uri="{FF2B5EF4-FFF2-40B4-BE49-F238E27FC236}">
                <a16:creationId xmlns:a16="http://schemas.microsoft.com/office/drawing/2014/main" id="{C9C13FA6-EAC0-326D-B973-07398418B414}"/>
              </a:ext>
            </a:extLst>
          </p:cNvPr>
          <p:cNvSpPr txBox="1"/>
          <p:nvPr/>
        </p:nvSpPr>
        <p:spPr>
          <a:xfrm>
            <a:off x="7243771"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5" name="TextBox 234">
            <a:extLst>
              <a:ext uri="{FF2B5EF4-FFF2-40B4-BE49-F238E27FC236}">
                <a16:creationId xmlns:a16="http://schemas.microsoft.com/office/drawing/2014/main" id="{E382398E-B983-7C7B-6D91-F833EC24A9E6}"/>
              </a:ext>
            </a:extLst>
          </p:cNvPr>
          <p:cNvSpPr txBox="1"/>
          <p:nvPr/>
        </p:nvSpPr>
        <p:spPr>
          <a:xfrm>
            <a:off x="7243771"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6" name="TextBox 235">
            <a:extLst>
              <a:ext uri="{FF2B5EF4-FFF2-40B4-BE49-F238E27FC236}">
                <a16:creationId xmlns:a16="http://schemas.microsoft.com/office/drawing/2014/main" id="{414BA6E8-3DA0-EF2A-480D-0B050A3F9311}"/>
              </a:ext>
            </a:extLst>
          </p:cNvPr>
          <p:cNvSpPr txBox="1"/>
          <p:nvPr/>
        </p:nvSpPr>
        <p:spPr>
          <a:xfrm>
            <a:off x="7249458"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8" name="Multiplication Sign 237">
            <a:extLst>
              <a:ext uri="{FF2B5EF4-FFF2-40B4-BE49-F238E27FC236}">
                <a16:creationId xmlns:a16="http://schemas.microsoft.com/office/drawing/2014/main" id="{E20300DB-2424-56D3-1EF5-CE324AA623EE}"/>
              </a:ext>
            </a:extLst>
          </p:cNvPr>
          <p:cNvSpPr/>
          <p:nvPr/>
        </p:nvSpPr>
        <p:spPr>
          <a:xfrm>
            <a:off x="6481162"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39" name="Multiplication Sign 238">
            <a:extLst>
              <a:ext uri="{FF2B5EF4-FFF2-40B4-BE49-F238E27FC236}">
                <a16:creationId xmlns:a16="http://schemas.microsoft.com/office/drawing/2014/main" id="{43A3E7FD-64DB-293F-E7DF-472BCFA99CC3}"/>
              </a:ext>
            </a:extLst>
          </p:cNvPr>
          <p:cNvSpPr/>
          <p:nvPr/>
        </p:nvSpPr>
        <p:spPr>
          <a:xfrm>
            <a:off x="6868160"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0" name="Multiplication Sign 239">
            <a:extLst>
              <a:ext uri="{FF2B5EF4-FFF2-40B4-BE49-F238E27FC236}">
                <a16:creationId xmlns:a16="http://schemas.microsoft.com/office/drawing/2014/main" id="{B08B86C4-E71B-ACCF-3061-1F254B943BF7}"/>
              </a:ext>
            </a:extLst>
          </p:cNvPr>
          <p:cNvSpPr/>
          <p:nvPr/>
        </p:nvSpPr>
        <p:spPr>
          <a:xfrm>
            <a:off x="6693419" y="4602210"/>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1" name="TextBox 240">
            <a:extLst>
              <a:ext uri="{FF2B5EF4-FFF2-40B4-BE49-F238E27FC236}">
                <a16:creationId xmlns:a16="http://schemas.microsoft.com/office/drawing/2014/main" id="{CEB5A9A7-C1B9-7174-88F2-00F23AE3FB0F}"/>
              </a:ext>
            </a:extLst>
          </p:cNvPr>
          <p:cNvSpPr txBox="1"/>
          <p:nvPr/>
        </p:nvSpPr>
        <p:spPr>
          <a:xfrm>
            <a:off x="9146729" y="4796962"/>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42" name="Group 241">
            <a:extLst>
              <a:ext uri="{FF2B5EF4-FFF2-40B4-BE49-F238E27FC236}">
                <a16:creationId xmlns:a16="http://schemas.microsoft.com/office/drawing/2014/main" id="{D4F7D878-5CC0-7E38-0D47-46952200FF41}"/>
              </a:ext>
            </a:extLst>
          </p:cNvPr>
          <p:cNvGrpSpPr/>
          <p:nvPr/>
        </p:nvGrpSpPr>
        <p:grpSpPr>
          <a:xfrm>
            <a:off x="9138366" y="3952133"/>
            <a:ext cx="1112530" cy="1123229"/>
            <a:chOff x="6988036" y="4811287"/>
            <a:chExt cx="1112530" cy="1123229"/>
          </a:xfrm>
        </p:grpSpPr>
        <p:sp>
          <p:nvSpPr>
            <p:cNvPr id="243" name="TextBox 242">
              <a:extLst>
                <a:ext uri="{FF2B5EF4-FFF2-40B4-BE49-F238E27FC236}">
                  <a16:creationId xmlns:a16="http://schemas.microsoft.com/office/drawing/2014/main" id="{6DCFF512-8EA4-812B-A44C-98CB529FF1D2}"/>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44" name="TextBox 243">
              <a:extLst>
                <a:ext uri="{FF2B5EF4-FFF2-40B4-BE49-F238E27FC236}">
                  <a16:creationId xmlns:a16="http://schemas.microsoft.com/office/drawing/2014/main" id="{CA3065ED-77FE-EEEC-CDA4-6E142DE3568B}"/>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45" name="TextBox 244">
              <a:extLst>
                <a:ext uri="{FF2B5EF4-FFF2-40B4-BE49-F238E27FC236}">
                  <a16:creationId xmlns:a16="http://schemas.microsoft.com/office/drawing/2014/main" id="{C2A9334E-132C-DFD5-B974-93965083AB5B}"/>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46" name="Straight Connector 245">
              <a:extLst>
                <a:ext uri="{FF2B5EF4-FFF2-40B4-BE49-F238E27FC236}">
                  <a16:creationId xmlns:a16="http://schemas.microsoft.com/office/drawing/2014/main" id="{3F7D5D61-D553-322D-E418-A2DD4C07899C}"/>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9CAC0DE-2AE1-D8B5-75D8-F1DB72F3ADA3}"/>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TextBox 247">
            <a:extLst>
              <a:ext uri="{FF2B5EF4-FFF2-40B4-BE49-F238E27FC236}">
                <a16:creationId xmlns:a16="http://schemas.microsoft.com/office/drawing/2014/main" id="{EAEC9710-56BA-E9C2-7C82-747359CE82CB}"/>
              </a:ext>
            </a:extLst>
          </p:cNvPr>
          <p:cNvSpPr txBox="1"/>
          <p:nvPr/>
        </p:nvSpPr>
        <p:spPr>
          <a:xfrm>
            <a:off x="10068290" y="395099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49" name="TextBox 248">
            <a:extLst>
              <a:ext uri="{FF2B5EF4-FFF2-40B4-BE49-F238E27FC236}">
                <a16:creationId xmlns:a16="http://schemas.microsoft.com/office/drawing/2014/main" id="{D27AC17D-C52D-C4BF-7892-1A92591BF912}"/>
              </a:ext>
            </a:extLst>
          </p:cNvPr>
          <p:cNvSpPr txBox="1"/>
          <p:nvPr/>
        </p:nvSpPr>
        <p:spPr>
          <a:xfrm>
            <a:off x="10063740" y="423646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0" name="TextBox 249">
            <a:extLst>
              <a:ext uri="{FF2B5EF4-FFF2-40B4-BE49-F238E27FC236}">
                <a16:creationId xmlns:a16="http://schemas.microsoft.com/office/drawing/2014/main" id="{80066451-549E-F64F-B198-04187D5C779F}"/>
              </a:ext>
            </a:extLst>
          </p:cNvPr>
          <p:cNvSpPr txBox="1"/>
          <p:nvPr/>
        </p:nvSpPr>
        <p:spPr>
          <a:xfrm>
            <a:off x="10063740" y="451965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51" name="TextBox 250">
            <a:extLst>
              <a:ext uri="{FF2B5EF4-FFF2-40B4-BE49-F238E27FC236}">
                <a16:creationId xmlns:a16="http://schemas.microsoft.com/office/drawing/2014/main" id="{4AA82E2A-D255-2694-7E43-0BCCCC5E45B3}"/>
              </a:ext>
            </a:extLst>
          </p:cNvPr>
          <p:cNvSpPr txBox="1"/>
          <p:nvPr/>
        </p:nvSpPr>
        <p:spPr>
          <a:xfrm>
            <a:off x="10069427" y="480511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3" name="Multiplication Sign 252">
            <a:extLst>
              <a:ext uri="{FF2B5EF4-FFF2-40B4-BE49-F238E27FC236}">
                <a16:creationId xmlns:a16="http://schemas.microsoft.com/office/drawing/2014/main" id="{507A1149-4632-81BF-6C71-C3B503DA181B}"/>
              </a:ext>
            </a:extLst>
          </p:cNvPr>
          <p:cNvSpPr/>
          <p:nvPr/>
        </p:nvSpPr>
        <p:spPr>
          <a:xfrm>
            <a:off x="9301131" y="4307712"/>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4" name="Multiplication Sign 253">
            <a:extLst>
              <a:ext uri="{FF2B5EF4-FFF2-40B4-BE49-F238E27FC236}">
                <a16:creationId xmlns:a16="http://schemas.microsoft.com/office/drawing/2014/main" id="{9B82EF15-0796-0695-BA2C-C12074DF725F}"/>
              </a:ext>
            </a:extLst>
          </p:cNvPr>
          <p:cNvSpPr/>
          <p:nvPr/>
        </p:nvSpPr>
        <p:spPr>
          <a:xfrm>
            <a:off x="9688129" y="4013381"/>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5" name="Multiplication Sign 254">
            <a:extLst>
              <a:ext uri="{FF2B5EF4-FFF2-40B4-BE49-F238E27FC236}">
                <a16:creationId xmlns:a16="http://schemas.microsoft.com/office/drawing/2014/main" id="{2AF8853F-CBB1-90AF-A3D7-29584C264422}"/>
              </a:ext>
            </a:extLst>
          </p:cNvPr>
          <p:cNvSpPr/>
          <p:nvPr/>
        </p:nvSpPr>
        <p:spPr>
          <a:xfrm>
            <a:off x="9513388" y="4582037"/>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6" name="Multiplication Sign 255">
            <a:extLst>
              <a:ext uri="{FF2B5EF4-FFF2-40B4-BE49-F238E27FC236}">
                <a16:creationId xmlns:a16="http://schemas.microsoft.com/office/drawing/2014/main" id="{5FCFF144-545D-AE1A-91C0-1B2639C6B300}"/>
              </a:ext>
            </a:extLst>
          </p:cNvPr>
          <p:cNvSpPr/>
          <p:nvPr/>
        </p:nvSpPr>
        <p:spPr>
          <a:xfrm>
            <a:off x="9843943" y="4541856"/>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8" name="TextBox 257">
            <a:extLst>
              <a:ext uri="{FF2B5EF4-FFF2-40B4-BE49-F238E27FC236}">
                <a16:creationId xmlns:a16="http://schemas.microsoft.com/office/drawing/2014/main" id="{934CBA85-53C3-7B8C-DA3F-686B8716305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59" name="TextBox 258">
            <a:extLst>
              <a:ext uri="{FF2B5EF4-FFF2-40B4-BE49-F238E27FC236}">
                <a16:creationId xmlns:a16="http://schemas.microsoft.com/office/drawing/2014/main" id="{32EBD83D-CF4E-0D5B-64FE-3594C745DFBD}"/>
              </a:ext>
            </a:extLst>
          </p:cNvPr>
          <p:cNvSpPr txBox="1"/>
          <p:nvPr/>
        </p:nvSpPr>
        <p:spPr>
          <a:xfrm>
            <a:off x="6006629" y="5174451"/>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a:t>
            </a:r>
          </a:p>
          <a:p>
            <a:r>
              <a:rPr lang="en-GB" dirty="0"/>
              <a:t>_3_row parity errors</a:t>
            </a:r>
          </a:p>
          <a:p>
            <a:r>
              <a:rPr lang="en-GB" dirty="0"/>
              <a:t>_3_column parity errors</a:t>
            </a:r>
            <a:endParaRPr lang="en-SE" dirty="0"/>
          </a:p>
          <a:p>
            <a:r>
              <a:rPr lang="en-GB" dirty="0"/>
              <a:t>_0_corner parity errors</a:t>
            </a:r>
            <a:endParaRPr lang="en-SE" dirty="0"/>
          </a:p>
        </p:txBody>
      </p:sp>
      <p:sp>
        <p:nvSpPr>
          <p:cNvPr id="260" name="TextBox 259">
            <a:extLst>
              <a:ext uri="{FF2B5EF4-FFF2-40B4-BE49-F238E27FC236}">
                <a16:creationId xmlns:a16="http://schemas.microsoft.com/office/drawing/2014/main" id="{C37D5D02-B447-D4AE-89D7-76E708D293C4}"/>
              </a:ext>
            </a:extLst>
          </p:cNvPr>
          <p:cNvSpPr txBox="1"/>
          <p:nvPr/>
        </p:nvSpPr>
        <p:spPr>
          <a:xfrm>
            <a:off x="8731042" y="5182608"/>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a:t>4-bit </a:t>
            </a:r>
            <a:r>
              <a:rPr lang="en-GB" dirty="0"/>
              <a:t>error causes</a:t>
            </a:r>
          </a:p>
          <a:p>
            <a:r>
              <a:rPr lang="en-GB" dirty="0"/>
              <a:t>_2_row parity errors</a:t>
            </a:r>
          </a:p>
          <a:p>
            <a:r>
              <a:rPr lang="en-GB" dirty="0"/>
              <a:t>_4_column parity errors</a:t>
            </a:r>
            <a:endParaRPr lang="en-SE" dirty="0"/>
          </a:p>
          <a:p>
            <a:r>
              <a:rPr lang="en-GB" dirty="0"/>
              <a:t>_0_corner parity errors</a:t>
            </a:r>
            <a:endParaRPr lang="en-SE" dirty="0"/>
          </a:p>
        </p:txBody>
      </p:sp>
    </p:spTree>
    <p:extLst>
      <p:ext uri="{BB962C8B-B14F-4D97-AF65-F5344CB8AC3E}">
        <p14:creationId xmlns:p14="http://schemas.microsoft.com/office/powerpoint/2010/main" val="425406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par>
                                <p:cTn id="8" presetID="9"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dissolv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dissolve">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20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10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10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3"/>
                                        </p:tgtEl>
                                        <p:attrNameLst>
                                          <p:attrName>style.visibility</p:attrName>
                                        </p:attrNameLst>
                                      </p:cBhvr>
                                      <p:to>
                                        <p:strVal val="visible"/>
                                      </p:to>
                                    </p:set>
                                    <p:animEffect transition="in" filter="wipe(left)">
                                      <p:cBhvr>
                                        <p:cTn id="50" dur="1000"/>
                                        <p:tgtEl>
                                          <p:spTgt spid="1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wipe(left)">
                                      <p:cBhvr>
                                        <p:cTn id="55" dur="1000"/>
                                        <p:tgtEl>
                                          <p:spTgt spid="146"/>
                                        </p:tgtEl>
                                      </p:cBhvr>
                                    </p:animEffect>
                                  </p:childTnLst>
                                </p:cTn>
                              </p:par>
                              <p:par>
                                <p:cTn id="56" presetID="9" presetClass="entr" presetSubtype="0" fill="hold" nodeType="with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dissolve">
                                      <p:cBhvr>
                                        <p:cTn id="58" dur="500"/>
                                        <p:tgtEl>
                                          <p:spTgt spid="2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18"/>
                                        </p:tgtEl>
                                        <p:attrNameLst>
                                          <p:attrName>style.visibility</p:attrName>
                                        </p:attrNameLst>
                                      </p:cBhvr>
                                      <p:to>
                                        <p:strVal val="visible"/>
                                      </p:to>
                                    </p:set>
                                    <p:animEffect transition="in" filter="dissolve">
                                      <p:cBhvr>
                                        <p:cTn id="63" dur="500"/>
                                        <p:tgtEl>
                                          <p:spTgt spid="21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9"/>
                                        </p:tgtEl>
                                        <p:attrNameLst>
                                          <p:attrName>style.visibility</p:attrName>
                                        </p:attrNameLst>
                                      </p:cBhvr>
                                      <p:to>
                                        <p:strVal val="visible"/>
                                      </p:to>
                                    </p:set>
                                    <p:animEffect transition="in" filter="dissolve">
                                      <p:cBhvr>
                                        <p:cTn id="68" dur="500"/>
                                        <p:tgtEl>
                                          <p:spTgt spid="21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20"/>
                                        </p:tgtEl>
                                        <p:attrNameLst>
                                          <p:attrName>style.visibility</p:attrName>
                                        </p:attrNameLst>
                                      </p:cBhvr>
                                      <p:to>
                                        <p:strVal val="visible"/>
                                      </p:to>
                                    </p:set>
                                    <p:animEffect transition="in" filter="dissolve">
                                      <p:cBhvr>
                                        <p:cTn id="73" dur="500"/>
                                        <p:tgtEl>
                                          <p:spTgt spid="2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11"/>
                                        </p:tgtEl>
                                        <p:attrNameLst>
                                          <p:attrName>style.visibility</p:attrName>
                                        </p:attrNameLst>
                                      </p:cBhvr>
                                      <p:to>
                                        <p:strVal val="visible"/>
                                      </p:to>
                                    </p:set>
                                    <p:animEffect transition="in" filter="wipe(up)">
                                      <p:cBhvr>
                                        <p:cTn id="78" dur="2000"/>
                                        <p:tgtEl>
                                          <p:spTgt spid="211"/>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1"/>
                                        </p:tgtEl>
                                        <p:attrNameLst>
                                          <p:attrName>style.visibility</p:attrName>
                                        </p:attrNameLst>
                                      </p:cBhvr>
                                      <p:to>
                                        <p:strVal val="visible"/>
                                      </p:to>
                                    </p:set>
                                    <p:animEffect transition="in" filter="dissolve">
                                      <p:cBhvr>
                                        <p:cTn id="83" dur="500"/>
                                        <p:tgtEl>
                                          <p:spTgt spid="221"/>
                                        </p:tgtEl>
                                      </p:cBhvr>
                                    </p:animEffect>
                                  </p:childTnLst>
                                </p:cTn>
                              </p:par>
                              <p:par>
                                <p:cTn id="84" presetID="9" presetClass="entr" presetSubtype="0" fill="hold" nodeType="withEffect">
                                  <p:stCondLst>
                                    <p:cond delay="0"/>
                                  </p:stCondLst>
                                  <p:childTnLst>
                                    <p:set>
                                      <p:cBhvr>
                                        <p:cTn id="85" dur="1" fill="hold">
                                          <p:stCondLst>
                                            <p:cond delay="0"/>
                                          </p:stCondLst>
                                        </p:cTn>
                                        <p:tgtEl>
                                          <p:spTgt spid="227"/>
                                        </p:tgtEl>
                                        <p:attrNameLst>
                                          <p:attrName>style.visibility</p:attrName>
                                        </p:attrNameLst>
                                      </p:cBhvr>
                                      <p:to>
                                        <p:strVal val="visible"/>
                                      </p:to>
                                    </p:set>
                                    <p:animEffect transition="in" filter="dissolve">
                                      <p:cBhvr>
                                        <p:cTn id="86" dur="500"/>
                                        <p:tgtEl>
                                          <p:spTgt spid="2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dissolve">
                                      <p:cBhvr>
                                        <p:cTn id="91" dur="500"/>
                                        <p:tgtEl>
                                          <p:spTgt spid="233"/>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34"/>
                                        </p:tgtEl>
                                        <p:attrNameLst>
                                          <p:attrName>style.visibility</p:attrName>
                                        </p:attrNameLst>
                                      </p:cBhvr>
                                      <p:to>
                                        <p:strVal val="visible"/>
                                      </p:to>
                                    </p:set>
                                    <p:animEffect transition="in" filter="dissolve">
                                      <p:cBhvr>
                                        <p:cTn id="96" dur="500"/>
                                        <p:tgtEl>
                                          <p:spTgt spid="23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35"/>
                                        </p:tgtEl>
                                        <p:attrNameLst>
                                          <p:attrName>style.visibility</p:attrName>
                                        </p:attrNameLst>
                                      </p:cBhvr>
                                      <p:to>
                                        <p:strVal val="visible"/>
                                      </p:to>
                                    </p:set>
                                    <p:animEffect transition="in" filter="dissolve">
                                      <p:cBhvr>
                                        <p:cTn id="101" dur="500"/>
                                        <p:tgtEl>
                                          <p:spTgt spid="2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6"/>
                                        </p:tgtEl>
                                        <p:attrNameLst>
                                          <p:attrName>style.visibility</p:attrName>
                                        </p:attrNameLst>
                                      </p:cBhvr>
                                      <p:to>
                                        <p:strVal val="visible"/>
                                      </p:to>
                                    </p:set>
                                    <p:animEffect transition="in" filter="wipe(up)">
                                      <p:cBhvr>
                                        <p:cTn id="106" dur="2000"/>
                                        <p:tgtEl>
                                          <p:spTgt spid="22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36"/>
                                        </p:tgtEl>
                                        <p:attrNameLst>
                                          <p:attrName>style.visibility</p:attrName>
                                        </p:attrNameLst>
                                      </p:cBhvr>
                                      <p:to>
                                        <p:strVal val="visible"/>
                                      </p:to>
                                    </p:set>
                                    <p:animEffect transition="in" filter="dissolve">
                                      <p:cBhvr>
                                        <p:cTn id="111" dur="500"/>
                                        <p:tgtEl>
                                          <p:spTgt spid="236"/>
                                        </p:tgtEl>
                                      </p:cBhvr>
                                    </p:animEffect>
                                  </p:childTnLst>
                                </p:cTn>
                              </p:par>
                              <p:par>
                                <p:cTn id="112" presetID="9" presetClass="entr" presetSubtype="0" fill="hold" nodeType="withEffect">
                                  <p:stCondLst>
                                    <p:cond delay="0"/>
                                  </p:stCondLst>
                                  <p:childTnLst>
                                    <p:set>
                                      <p:cBhvr>
                                        <p:cTn id="113" dur="1" fill="hold">
                                          <p:stCondLst>
                                            <p:cond delay="0"/>
                                          </p:stCondLst>
                                        </p:cTn>
                                        <p:tgtEl>
                                          <p:spTgt spid="242"/>
                                        </p:tgtEl>
                                        <p:attrNameLst>
                                          <p:attrName>style.visibility</p:attrName>
                                        </p:attrNameLst>
                                      </p:cBhvr>
                                      <p:to>
                                        <p:strVal val="visible"/>
                                      </p:to>
                                    </p:set>
                                    <p:animEffect transition="in" filter="dissolve">
                                      <p:cBhvr>
                                        <p:cTn id="114" dur="500"/>
                                        <p:tgtEl>
                                          <p:spTgt spid="242"/>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48"/>
                                        </p:tgtEl>
                                        <p:attrNameLst>
                                          <p:attrName>style.visibility</p:attrName>
                                        </p:attrNameLst>
                                      </p:cBhvr>
                                      <p:to>
                                        <p:strVal val="visible"/>
                                      </p:to>
                                    </p:set>
                                    <p:animEffect transition="in" filter="dissolve">
                                      <p:cBhvr>
                                        <p:cTn id="119" dur="500"/>
                                        <p:tgtEl>
                                          <p:spTgt spid="248"/>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49"/>
                                        </p:tgtEl>
                                        <p:attrNameLst>
                                          <p:attrName>style.visibility</p:attrName>
                                        </p:attrNameLst>
                                      </p:cBhvr>
                                      <p:to>
                                        <p:strVal val="visible"/>
                                      </p:to>
                                    </p:set>
                                    <p:animEffect transition="in" filter="dissolve">
                                      <p:cBhvr>
                                        <p:cTn id="124" dur="500"/>
                                        <p:tgtEl>
                                          <p:spTgt spid="24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50"/>
                                        </p:tgtEl>
                                        <p:attrNameLst>
                                          <p:attrName>style.visibility</p:attrName>
                                        </p:attrNameLst>
                                      </p:cBhvr>
                                      <p:to>
                                        <p:strVal val="visible"/>
                                      </p:to>
                                    </p:set>
                                    <p:animEffect transition="in" filter="dissolve">
                                      <p:cBhvr>
                                        <p:cTn id="129" dur="500"/>
                                        <p:tgtEl>
                                          <p:spTgt spid="2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241"/>
                                        </p:tgtEl>
                                        <p:attrNameLst>
                                          <p:attrName>style.visibility</p:attrName>
                                        </p:attrNameLst>
                                      </p:cBhvr>
                                      <p:to>
                                        <p:strVal val="visible"/>
                                      </p:to>
                                    </p:set>
                                    <p:animEffect transition="in" filter="wipe(up)">
                                      <p:cBhvr>
                                        <p:cTn id="134" dur="2000"/>
                                        <p:tgtEl>
                                          <p:spTgt spid="24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51"/>
                                        </p:tgtEl>
                                        <p:attrNameLst>
                                          <p:attrName>style.visibility</p:attrName>
                                        </p:attrNameLst>
                                      </p:cBhvr>
                                      <p:to>
                                        <p:strVal val="visible"/>
                                      </p:to>
                                    </p:set>
                                    <p:animEffect transition="in" filter="dissolve">
                                      <p:cBhvr>
                                        <p:cTn id="139"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70" grpId="0"/>
      <p:bldP spid="71" grpId="0"/>
      <p:bldP spid="72" grpId="0"/>
      <p:bldP spid="73" grpId="0"/>
      <p:bldP spid="211" grpId="0"/>
      <p:bldP spid="218" grpId="0"/>
      <p:bldP spid="219" grpId="0"/>
      <p:bldP spid="220" grpId="0"/>
      <p:bldP spid="221" grpId="0"/>
      <p:bldP spid="226" grpId="0"/>
      <p:bldP spid="233" grpId="0"/>
      <p:bldP spid="234" grpId="0"/>
      <p:bldP spid="235" grpId="0"/>
      <p:bldP spid="236" grpId="0"/>
      <p:bldP spid="241" grpId="0"/>
      <p:bldP spid="248" grpId="0"/>
      <p:bldP spid="249" grpId="0"/>
      <p:bldP spid="250" grpId="0"/>
      <p:bldP spid="25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 network scenario</a:t>
            </a:r>
            <a:endParaRPr lang="en-US" sz="4400" dirty="0"/>
          </a:p>
        </p:txBody>
      </p:sp>
      <p:grpSp>
        <p:nvGrpSpPr>
          <p:cNvPr id="3" name="Group 2">
            <a:extLst>
              <a:ext uri="{FF2B5EF4-FFF2-40B4-BE49-F238E27FC236}">
                <a16:creationId xmlns:a16="http://schemas.microsoft.com/office/drawing/2014/main" id="{30BDC7F4-E0CA-5441-8A92-F3458106F4EB}"/>
              </a:ext>
            </a:extLst>
          </p:cNvPr>
          <p:cNvGrpSpPr/>
          <p:nvPr/>
        </p:nvGrpSpPr>
        <p:grpSpPr>
          <a:xfrm>
            <a:off x="1066778" y="1303830"/>
            <a:ext cx="4754562" cy="5021997"/>
            <a:chOff x="6096000" y="1390614"/>
            <a:chExt cx="4754562" cy="5021997"/>
          </a:xfrm>
        </p:grpSpPr>
        <p:sp>
          <p:nvSpPr>
            <p:cNvPr id="602" name="Text Box 44">
              <a:extLst>
                <a:ext uri="{FF2B5EF4-FFF2-40B4-BE49-F238E27FC236}">
                  <a16:creationId xmlns:a16="http://schemas.microsoft.com/office/drawing/2014/main" id="{42F82D1E-8ED4-4F44-9C3C-BDFDC81291EA}"/>
                </a:ext>
              </a:extLst>
            </p:cNvPr>
            <p:cNvSpPr txBox="1">
              <a:spLocks noChangeArrowheads="1"/>
            </p:cNvSpPr>
            <p:nvPr/>
          </p:nvSpPr>
          <p:spPr bwMode="auto">
            <a:xfrm>
              <a:off x="6096000" y="5581614"/>
              <a:ext cx="4754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10 connections (fairly) share backbone bottleneck link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603" name="Freeform 296">
              <a:extLst>
                <a:ext uri="{FF2B5EF4-FFF2-40B4-BE49-F238E27FC236}">
                  <a16:creationId xmlns:a16="http://schemas.microsoft.com/office/drawing/2014/main" id="{12223E81-DDE4-C440-BABA-D7BC48DB125E}"/>
                </a:ext>
              </a:extLst>
            </p:cNvPr>
            <p:cNvSpPr>
              <a:spLocks/>
            </p:cNvSpPr>
            <p:nvPr/>
          </p:nvSpPr>
          <p:spPr bwMode="auto">
            <a:xfrm>
              <a:off x="6742112" y="2666964"/>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4" name="Text Box 35">
              <a:extLst>
                <a:ext uri="{FF2B5EF4-FFF2-40B4-BE49-F238E27FC236}">
                  <a16:creationId xmlns:a16="http://schemas.microsoft.com/office/drawing/2014/main" id="{8E3A2589-33AD-0948-8AAD-49FBF5318781}"/>
                </a:ext>
              </a:extLst>
            </p:cNvPr>
            <p:cNvSpPr txBox="1">
              <a:spLocks noChangeArrowheads="1"/>
            </p:cNvSpPr>
            <p:nvPr/>
          </p:nvSpPr>
          <p:spPr bwMode="auto">
            <a:xfrm>
              <a:off x="6605587" y="2290727"/>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5" name="Oval 40">
              <a:extLst>
                <a:ext uri="{FF2B5EF4-FFF2-40B4-BE49-F238E27FC236}">
                  <a16:creationId xmlns:a16="http://schemas.microsoft.com/office/drawing/2014/main" id="{8D4D9D6D-6FB5-AA4B-B509-A8973E6C8AC9}"/>
                </a:ext>
              </a:extLst>
            </p:cNvPr>
            <p:cNvSpPr>
              <a:spLocks noChangeArrowheads="1"/>
            </p:cNvSpPr>
            <p:nvPr/>
          </p:nvSpPr>
          <p:spPr bwMode="auto">
            <a:xfrm rot="5400000">
              <a:off x="8470106" y="3718683"/>
              <a:ext cx="50800" cy="525462"/>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6" name="Rectangle 41">
              <a:extLst>
                <a:ext uri="{FF2B5EF4-FFF2-40B4-BE49-F238E27FC236}">
                  <a16:creationId xmlns:a16="http://schemas.microsoft.com/office/drawing/2014/main" id="{557406FF-659D-D646-B73D-12838ED2BD49}"/>
                </a:ext>
              </a:extLst>
            </p:cNvPr>
            <p:cNvSpPr>
              <a:spLocks noChangeArrowheads="1"/>
            </p:cNvSpPr>
            <p:nvPr/>
          </p:nvSpPr>
          <p:spPr bwMode="auto">
            <a:xfrm rot="5400000">
              <a:off x="8003381" y="3224971"/>
              <a:ext cx="984250" cy="525462"/>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7" name="Oval 42">
              <a:extLst>
                <a:ext uri="{FF2B5EF4-FFF2-40B4-BE49-F238E27FC236}">
                  <a16:creationId xmlns:a16="http://schemas.microsoft.com/office/drawing/2014/main" id="{0A481A93-ECB7-E246-837A-F6BC6402D6BD}"/>
                </a:ext>
              </a:extLst>
            </p:cNvPr>
            <p:cNvSpPr>
              <a:spLocks noChangeArrowheads="1"/>
            </p:cNvSpPr>
            <p:nvPr/>
          </p:nvSpPr>
          <p:spPr bwMode="auto">
            <a:xfrm rot="5400000">
              <a:off x="8474075" y="2739989"/>
              <a:ext cx="52387" cy="52546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8" name="Rectangle 43">
              <a:extLst>
                <a:ext uri="{FF2B5EF4-FFF2-40B4-BE49-F238E27FC236}">
                  <a16:creationId xmlns:a16="http://schemas.microsoft.com/office/drawing/2014/main" id="{A6B95B4A-EADA-2646-8C69-44AD71FF2F13}"/>
                </a:ext>
              </a:extLst>
            </p:cNvPr>
            <p:cNvSpPr>
              <a:spLocks noChangeArrowheads="1"/>
            </p:cNvSpPr>
            <p:nvPr/>
          </p:nvSpPr>
          <p:spPr bwMode="auto">
            <a:xfrm rot="5400000">
              <a:off x="8474075" y="3711539"/>
              <a:ext cx="31750" cy="51117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9" name="Oval 31">
              <a:extLst>
                <a:ext uri="{FF2B5EF4-FFF2-40B4-BE49-F238E27FC236}">
                  <a16:creationId xmlns:a16="http://schemas.microsoft.com/office/drawing/2014/main" id="{D34D4E69-9BEB-E84C-9C95-F587DC39C7FA}"/>
                </a:ext>
              </a:extLst>
            </p:cNvPr>
            <p:cNvSpPr>
              <a:spLocks noChangeArrowheads="1"/>
            </p:cNvSpPr>
            <p:nvPr/>
          </p:nvSpPr>
          <p:spPr bwMode="auto">
            <a:xfrm rot="1792560">
              <a:off x="7480300" y="2614577"/>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0" name="Rectangle 32">
              <a:extLst>
                <a:ext uri="{FF2B5EF4-FFF2-40B4-BE49-F238E27FC236}">
                  <a16:creationId xmlns:a16="http://schemas.microsoft.com/office/drawing/2014/main" id="{AF4F01BC-E0BA-6145-9A94-C368A9DCD9FA}"/>
                </a:ext>
              </a:extLst>
            </p:cNvPr>
            <p:cNvSpPr>
              <a:spLocks noChangeArrowheads="1"/>
            </p:cNvSpPr>
            <p:nvPr/>
          </p:nvSpPr>
          <p:spPr bwMode="auto">
            <a:xfrm rot="1792560">
              <a:off x="6815137" y="2411377"/>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1" name="Oval 33">
              <a:extLst>
                <a:ext uri="{FF2B5EF4-FFF2-40B4-BE49-F238E27FC236}">
                  <a16:creationId xmlns:a16="http://schemas.microsoft.com/office/drawing/2014/main" id="{0FB3506E-741A-1449-B57D-DCE4E8B681A0}"/>
                </a:ext>
              </a:extLst>
            </p:cNvPr>
            <p:cNvSpPr>
              <a:spLocks noChangeArrowheads="1"/>
            </p:cNvSpPr>
            <p:nvPr/>
          </p:nvSpPr>
          <p:spPr bwMode="auto">
            <a:xfrm rot="1792560">
              <a:off x="6850062" y="22113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2" name="Rectangle 34">
              <a:extLst>
                <a:ext uri="{FF2B5EF4-FFF2-40B4-BE49-F238E27FC236}">
                  <a16:creationId xmlns:a16="http://schemas.microsoft.com/office/drawing/2014/main" id="{323C4318-B148-DC47-ABE2-1E709105E921}"/>
                </a:ext>
              </a:extLst>
            </p:cNvPr>
            <p:cNvSpPr>
              <a:spLocks noChangeArrowheads="1"/>
            </p:cNvSpPr>
            <p:nvPr/>
          </p:nvSpPr>
          <p:spPr bwMode="auto">
            <a:xfrm rot="1792560">
              <a:off x="7477125" y="2611402"/>
              <a:ext cx="23812"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3" name="Line 456">
              <a:extLst>
                <a:ext uri="{FF2B5EF4-FFF2-40B4-BE49-F238E27FC236}">
                  <a16:creationId xmlns:a16="http://schemas.microsoft.com/office/drawing/2014/main" id="{8173438F-0B9B-B64F-A181-BAB4D0B2F0C7}"/>
                </a:ext>
              </a:extLst>
            </p:cNvPr>
            <p:cNvSpPr>
              <a:spLocks noChangeShapeType="1"/>
            </p:cNvSpPr>
            <p:nvPr/>
          </p:nvSpPr>
          <p:spPr bwMode="auto">
            <a:xfrm rot="1792560">
              <a:off x="6686550" y="2482814"/>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4" name="Oval 469">
              <a:extLst>
                <a:ext uri="{FF2B5EF4-FFF2-40B4-BE49-F238E27FC236}">
                  <a16:creationId xmlns:a16="http://schemas.microsoft.com/office/drawing/2014/main" id="{7E85E8A1-86AF-324B-8460-F6A7D5EAC092}"/>
                </a:ext>
              </a:extLst>
            </p:cNvPr>
            <p:cNvSpPr>
              <a:spLocks noChangeArrowheads="1"/>
            </p:cNvSpPr>
            <p:nvPr/>
          </p:nvSpPr>
          <p:spPr bwMode="auto">
            <a:xfrm rot="2768172">
              <a:off x="7989887" y="2617752"/>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5" name="Rectangle 470">
              <a:extLst>
                <a:ext uri="{FF2B5EF4-FFF2-40B4-BE49-F238E27FC236}">
                  <a16:creationId xmlns:a16="http://schemas.microsoft.com/office/drawing/2014/main" id="{55557922-2CFC-1B45-B737-1FBBBEAE269A}"/>
                </a:ext>
              </a:extLst>
            </p:cNvPr>
            <p:cNvSpPr>
              <a:spLocks noChangeArrowheads="1"/>
            </p:cNvSpPr>
            <p:nvPr/>
          </p:nvSpPr>
          <p:spPr bwMode="auto">
            <a:xfrm rot="2768172">
              <a:off x="7268369" y="2285170"/>
              <a:ext cx="915988"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6" name="Oval 471">
              <a:extLst>
                <a:ext uri="{FF2B5EF4-FFF2-40B4-BE49-F238E27FC236}">
                  <a16:creationId xmlns:a16="http://schemas.microsoft.com/office/drawing/2014/main" id="{5D3F57BE-8666-1D44-A006-F78419384E95}"/>
                </a:ext>
              </a:extLst>
            </p:cNvPr>
            <p:cNvSpPr>
              <a:spLocks noChangeArrowheads="1"/>
            </p:cNvSpPr>
            <p:nvPr/>
          </p:nvSpPr>
          <p:spPr bwMode="auto">
            <a:xfrm rot="2768172">
              <a:off x="7419975" y="195893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7" name="Rectangle 472">
              <a:extLst>
                <a:ext uri="{FF2B5EF4-FFF2-40B4-BE49-F238E27FC236}">
                  <a16:creationId xmlns:a16="http://schemas.microsoft.com/office/drawing/2014/main" id="{64C792DE-6968-B34C-9D1B-D2467DCDD720}"/>
                </a:ext>
              </a:extLst>
            </p:cNvPr>
            <p:cNvSpPr>
              <a:spLocks noChangeArrowheads="1"/>
            </p:cNvSpPr>
            <p:nvPr/>
          </p:nvSpPr>
          <p:spPr bwMode="auto">
            <a:xfrm rot="2768172">
              <a:off x="7989887" y="2609814"/>
              <a:ext cx="30163" cy="138113"/>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8" name="Line 473">
              <a:extLst>
                <a:ext uri="{FF2B5EF4-FFF2-40B4-BE49-F238E27FC236}">
                  <a16:creationId xmlns:a16="http://schemas.microsoft.com/office/drawing/2014/main" id="{51F1769C-1A62-EC4E-B22E-FFF40B43E7CF}"/>
                </a:ext>
              </a:extLst>
            </p:cNvPr>
            <p:cNvSpPr>
              <a:spLocks noChangeShapeType="1"/>
            </p:cNvSpPr>
            <p:nvPr/>
          </p:nvSpPr>
          <p:spPr bwMode="auto">
            <a:xfrm rot="2768172">
              <a:off x="7111999" y="2341527"/>
              <a:ext cx="11969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9" name="Oval 476">
              <a:extLst>
                <a:ext uri="{FF2B5EF4-FFF2-40B4-BE49-F238E27FC236}">
                  <a16:creationId xmlns:a16="http://schemas.microsoft.com/office/drawing/2014/main" id="{551553F9-6760-6E44-947E-2E2826C45546}"/>
                </a:ext>
              </a:extLst>
            </p:cNvPr>
            <p:cNvSpPr>
              <a:spLocks noChangeArrowheads="1"/>
            </p:cNvSpPr>
            <p:nvPr/>
          </p:nvSpPr>
          <p:spPr bwMode="auto">
            <a:xfrm rot="19807440" flipH="1">
              <a:off x="6943725" y="4467189"/>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0" name="Rectangle 477">
              <a:extLst>
                <a:ext uri="{FF2B5EF4-FFF2-40B4-BE49-F238E27FC236}">
                  <a16:creationId xmlns:a16="http://schemas.microsoft.com/office/drawing/2014/main" id="{424063E3-158A-984A-BFC8-01ECC771823D}"/>
                </a:ext>
              </a:extLst>
            </p:cNvPr>
            <p:cNvSpPr>
              <a:spLocks noChangeArrowheads="1"/>
            </p:cNvSpPr>
            <p:nvPr/>
          </p:nvSpPr>
          <p:spPr bwMode="auto">
            <a:xfrm rot="19807440" flipH="1">
              <a:off x="6916737" y="4263989"/>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1" name="Oval 478">
              <a:extLst>
                <a:ext uri="{FF2B5EF4-FFF2-40B4-BE49-F238E27FC236}">
                  <a16:creationId xmlns:a16="http://schemas.microsoft.com/office/drawing/2014/main" id="{E5AD8F86-97E2-7648-BE88-A4ABC6A350D0}"/>
                </a:ext>
              </a:extLst>
            </p:cNvPr>
            <p:cNvSpPr>
              <a:spLocks noChangeArrowheads="1"/>
            </p:cNvSpPr>
            <p:nvPr/>
          </p:nvSpPr>
          <p:spPr bwMode="auto">
            <a:xfrm rot="19807440" flipH="1">
              <a:off x="7575550" y="4063964"/>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2" name="Rectangle 479">
              <a:extLst>
                <a:ext uri="{FF2B5EF4-FFF2-40B4-BE49-F238E27FC236}">
                  <a16:creationId xmlns:a16="http://schemas.microsoft.com/office/drawing/2014/main" id="{598EC6E7-BD77-134B-A756-3D43B04CC7E1}"/>
                </a:ext>
              </a:extLst>
            </p:cNvPr>
            <p:cNvSpPr>
              <a:spLocks noChangeArrowheads="1"/>
            </p:cNvSpPr>
            <p:nvPr/>
          </p:nvSpPr>
          <p:spPr bwMode="auto">
            <a:xfrm rot="19807440" flipH="1">
              <a:off x="6959600" y="4464014"/>
              <a:ext cx="23812" cy="153988"/>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3" name="Line 480">
              <a:extLst>
                <a:ext uri="{FF2B5EF4-FFF2-40B4-BE49-F238E27FC236}">
                  <a16:creationId xmlns:a16="http://schemas.microsoft.com/office/drawing/2014/main" id="{AFDCBA44-8593-C94C-9FA7-FED9DC63A55B}"/>
                </a:ext>
              </a:extLst>
            </p:cNvPr>
            <p:cNvSpPr>
              <a:spLocks noChangeShapeType="1"/>
            </p:cNvSpPr>
            <p:nvPr/>
          </p:nvSpPr>
          <p:spPr bwMode="auto">
            <a:xfrm rot="19807440" flipH="1">
              <a:off x="6821487" y="4335427"/>
              <a:ext cx="955675"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4" name="Oval 483">
              <a:extLst>
                <a:ext uri="{FF2B5EF4-FFF2-40B4-BE49-F238E27FC236}">
                  <a16:creationId xmlns:a16="http://schemas.microsoft.com/office/drawing/2014/main" id="{9B669AE7-0EE8-EC41-9DC1-37D185E64362}"/>
                </a:ext>
              </a:extLst>
            </p:cNvPr>
            <p:cNvSpPr>
              <a:spLocks noChangeArrowheads="1"/>
            </p:cNvSpPr>
            <p:nvPr/>
          </p:nvSpPr>
          <p:spPr bwMode="auto">
            <a:xfrm rot="18831828" flipV="1">
              <a:off x="8197850" y="4240177"/>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5" name="Rectangle 484">
              <a:extLst>
                <a:ext uri="{FF2B5EF4-FFF2-40B4-BE49-F238E27FC236}">
                  <a16:creationId xmlns:a16="http://schemas.microsoft.com/office/drawing/2014/main" id="{C65A0801-59C0-0744-8000-2F197C940E78}"/>
                </a:ext>
              </a:extLst>
            </p:cNvPr>
            <p:cNvSpPr>
              <a:spLocks noChangeArrowheads="1"/>
            </p:cNvSpPr>
            <p:nvPr/>
          </p:nvSpPr>
          <p:spPr bwMode="auto">
            <a:xfrm rot="18831828" flipV="1">
              <a:off x="7475537" y="4571964"/>
              <a:ext cx="917575"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6" name="Oval 485">
              <a:extLst>
                <a:ext uri="{FF2B5EF4-FFF2-40B4-BE49-F238E27FC236}">
                  <a16:creationId xmlns:a16="http://schemas.microsoft.com/office/drawing/2014/main" id="{618A0B18-5A9F-C940-A80E-7B06B49B60F9}"/>
                </a:ext>
              </a:extLst>
            </p:cNvPr>
            <p:cNvSpPr>
              <a:spLocks noChangeArrowheads="1"/>
            </p:cNvSpPr>
            <p:nvPr/>
          </p:nvSpPr>
          <p:spPr bwMode="auto">
            <a:xfrm rot="18831828" flipV="1">
              <a:off x="7629525" y="489898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7" name="Rectangle 486">
              <a:extLst>
                <a:ext uri="{FF2B5EF4-FFF2-40B4-BE49-F238E27FC236}">
                  <a16:creationId xmlns:a16="http://schemas.microsoft.com/office/drawing/2014/main" id="{0EC6AAEC-D5EF-0B44-AE75-B5161067D347}"/>
                </a:ext>
              </a:extLst>
            </p:cNvPr>
            <p:cNvSpPr>
              <a:spLocks noChangeArrowheads="1"/>
            </p:cNvSpPr>
            <p:nvPr/>
          </p:nvSpPr>
          <p:spPr bwMode="auto">
            <a:xfrm rot="18831828" flipV="1">
              <a:off x="8197850" y="4249702"/>
              <a:ext cx="30162" cy="138112"/>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8" name="Line 487">
              <a:extLst>
                <a:ext uri="{FF2B5EF4-FFF2-40B4-BE49-F238E27FC236}">
                  <a16:creationId xmlns:a16="http://schemas.microsoft.com/office/drawing/2014/main" id="{6C5A899D-7A45-874B-9EBC-4587CF6DE09E}"/>
                </a:ext>
              </a:extLst>
            </p:cNvPr>
            <p:cNvSpPr>
              <a:spLocks noChangeShapeType="1"/>
            </p:cNvSpPr>
            <p:nvPr/>
          </p:nvSpPr>
          <p:spPr bwMode="auto">
            <a:xfrm rot="18831828" flipV="1">
              <a:off x="7319962" y="4657690"/>
              <a:ext cx="1196975" cy="0"/>
            </a:xfrm>
            <a:prstGeom prst="line">
              <a:avLst/>
            </a:prstGeom>
            <a:noFill/>
            <a:ln w="3810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9" name="Oval 500">
              <a:extLst>
                <a:ext uri="{FF2B5EF4-FFF2-40B4-BE49-F238E27FC236}">
                  <a16:creationId xmlns:a16="http://schemas.microsoft.com/office/drawing/2014/main" id="{2C1CCE43-DB7D-AE44-BC92-2EC22940EC4F}"/>
                </a:ext>
              </a:extLst>
            </p:cNvPr>
            <p:cNvSpPr>
              <a:spLocks noChangeArrowheads="1"/>
            </p:cNvSpPr>
            <p:nvPr/>
          </p:nvSpPr>
          <p:spPr bwMode="auto">
            <a:xfrm rot="19807440" flipH="1">
              <a:off x="9150350" y="2586002"/>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0" name="Rectangle 501">
              <a:extLst>
                <a:ext uri="{FF2B5EF4-FFF2-40B4-BE49-F238E27FC236}">
                  <a16:creationId xmlns:a16="http://schemas.microsoft.com/office/drawing/2014/main" id="{40D89921-5710-C74C-85E3-E00C000E60C7}"/>
                </a:ext>
              </a:extLst>
            </p:cNvPr>
            <p:cNvSpPr>
              <a:spLocks noChangeArrowheads="1"/>
            </p:cNvSpPr>
            <p:nvPr/>
          </p:nvSpPr>
          <p:spPr bwMode="auto">
            <a:xfrm rot="19807440" flipH="1">
              <a:off x="9123362" y="2382802"/>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1" name="Oval 502">
              <a:extLst>
                <a:ext uri="{FF2B5EF4-FFF2-40B4-BE49-F238E27FC236}">
                  <a16:creationId xmlns:a16="http://schemas.microsoft.com/office/drawing/2014/main" id="{04ED2CB6-E629-0044-88FF-DD5D436E58BF}"/>
                </a:ext>
              </a:extLst>
            </p:cNvPr>
            <p:cNvSpPr>
              <a:spLocks noChangeArrowheads="1"/>
            </p:cNvSpPr>
            <p:nvPr/>
          </p:nvSpPr>
          <p:spPr bwMode="auto">
            <a:xfrm rot="19807440" flipH="1">
              <a:off x="9782175" y="2182777"/>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2" name="Rectangle 503">
              <a:extLst>
                <a:ext uri="{FF2B5EF4-FFF2-40B4-BE49-F238E27FC236}">
                  <a16:creationId xmlns:a16="http://schemas.microsoft.com/office/drawing/2014/main" id="{0D6041B8-7217-4F4F-92D9-8F4D04231EDF}"/>
                </a:ext>
              </a:extLst>
            </p:cNvPr>
            <p:cNvSpPr>
              <a:spLocks noChangeArrowheads="1"/>
            </p:cNvSpPr>
            <p:nvPr/>
          </p:nvSpPr>
          <p:spPr bwMode="auto">
            <a:xfrm rot="19807440" flipH="1">
              <a:off x="9166225" y="2582827"/>
              <a:ext cx="25400"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3" name="Line 504">
              <a:extLst>
                <a:ext uri="{FF2B5EF4-FFF2-40B4-BE49-F238E27FC236}">
                  <a16:creationId xmlns:a16="http://schemas.microsoft.com/office/drawing/2014/main" id="{45C56574-1E78-FA49-9616-971A302E931F}"/>
                </a:ext>
              </a:extLst>
            </p:cNvPr>
            <p:cNvSpPr>
              <a:spLocks noChangeShapeType="1"/>
            </p:cNvSpPr>
            <p:nvPr/>
          </p:nvSpPr>
          <p:spPr bwMode="auto">
            <a:xfrm rot="19807440" flipH="1">
              <a:off x="9028112" y="2454239"/>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4" name="Oval 507">
              <a:extLst>
                <a:ext uri="{FF2B5EF4-FFF2-40B4-BE49-F238E27FC236}">
                  <a16:creationId xmlns:a16="http://schemas.microsoft.com/office/drawing/2014/main" id="{9F9B82D5-4B1D-6043-BBA5-D051EBBBCAD8}"/>
                </a:ext>
              </a:extLst>
            </p:cNvPr>
            <p:cNvSpPr>
              <a:spLocks noChangeArrowheads="1"/>
            </p:cNvSpPr>
            <p:nvPr/>
          </p:nvSpPr>
          <p:spPr bwMode="auto">
            <a:xfrm rot="1792560">
              <a:off x="9907587" y="4546564"/>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5" name="Rectangle 508">
              <a:extLst>
                <a:ext uri="{FF2B5EF4-FFF2-40B4-BE49-F238E27FC236}">
                  <a16:creationId xmlns:a16="http://schemas.microsoft.com/office/drawing/2014/main" id="{0C717AD0-EA8E-2246-B4E3-6A0F4C1E9FA2}"/>
                </a:ext>
              </a:extLst>
            </p:cNvPr>
            <p:cNvSpPr>
              <a:spLocks noChangeArrowheads="1"/>
            </p:cNvSpPr>
            <p:nvPr/>
          </p:nvSpPr>
          <p:spPr bwMode="auto">
            <a:xfrm rot="1792560">
              <a:off x="9240837" y="4341777"/>
              <a:ext cx="731838"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6" name="Oval 509">
              <a:extLst>
                <a:ext uri="{FF2B5EF4-FFF2-40B4-BE49-F238E27FC236}">
                  <a16:creationId xmlns:a16="http://schemas.microsoft.com/office/drawing/2014/main" id="{EE3B1AF8-64A0-EC47-B91B-48B11E36D825}"/>
                </a:ext>
              </a:extLst>
            </p:cNvPr>
            <p:cNvSpPr>
              <a:spLocks noChangeArrowheads="1"/>
            </p:cNvSpPr>
            <p:nvPr/>
          </p:nvSpPr>
          <p:spPr bwMode="auto">
            <a:xfrm rot="1792560">
              <a:off x="9275762" y="41417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7" name="Rectangle 510">
              <a:extLst>
                <a:ext uri="{FF2B5EF4-FFF2-40B4-BE49-F238E27FC236}">
                  <a16:creationId xmlns:a16="http://schemas.microsoft.com/office/drawing/2014/main" id="{860AFC74-9568-6A49-803C-0B2D793022B7}"/>
                </a:ext>
              </a:extLst>
            </p:cNvPr>
            <p:cNvSpPr>
              <a:spLocks noChangeArrowheads="1"/>
            </p:cNvSpPr>
            <p:nvPr/>
          </p:nvSpPr>
          <p:spPr bwMode="auto">
            <a:xfrm rot="1792560">
              <a:off x="9902825" y="4543389"/>
              <a:ext cx="25400" cy="152400"/>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8" name="Line 511">
              <a:extLst>
                <a:ext uri="{FF2B5EF4-FFF2-40B4-BE49-F238E27FC236}">
                  <a16:creationId xmlns:a16="http://schemas.microsoft.com/office/drawing/2014/main" id="{2B4EDB9F-73F1-C34D-96D9-5CDCB88B2124}"/>
                </a:ext>
              </a:extLst>
            </p:cNvPr>
            <p:cNvSpPr>
              <a:spLocks noChangeShapeType="1"/>
            </p:cNvSpPr>
            <p:nvPr/>
          </p:nvSpPr>
          <p:spPr bwMode="auto">
            <a:xfrm rot="1792560">
              <a:off x="9102725" y="4441789"/>
              <a:ext cx="1062037" cy="127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9" name="Text Box 513">
              <a:extLst>
                <a:ext uri="{FF2B5EF4-FFF2-40B4-BE49-F238E27FC236}">
                  <a16:creationId xmlns:a16="http://schemas.microsoft.com/office/drawing/2014/main" id="{4778714E-EE95-9947-8879-8B2FE318CB66}"/>
                </a:ext>
              </a:extLst>
            </p:cNvPr>
            <p:cNvSpPr txBox="1">
              <a:spLocks noChangeArrowheads="1"/>
            </p:cNvSpPr>
            <p:nvPr/>
          </p:nvSpPr>
          <p:spPr bwMode="auto">
            <a:xfrm>
              <a:off x="7575550" y="1849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0" name="Text Box 514">
              <a:extLst>
                <a:ext uri="{FF2B5EF4-FFF2-40B4-BE49-F238E27FC236}">
                  <a16:creationId xmlns:a16="http://schemas.microsoft.com/office/drawing/2014/main" id="{60849EC9-A207-4C41-AD9D-A92DEE98BF4C}"/>
                </a:ext>
              </a:extLst>
            </p:cNvPr>
            <p:cNvSpPr txBox="1">
              <a:spLocks noChangeArrowheads="1"/>
            </p:cNvSpPr>
            <p:nvPr/>
          </p:nvSpPr>
          <p:spPr bwMode="auto">
            <a:xfrm>
              <a:off x="9402762" y="2357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1" name="Freeform 515">
              <a:extLst>
                <a:ext uri="{FF2B5EF4-FFF2-40B4-BE49-F238E27FC236}">
                  <a16:creationId xmlns:a16="http://schemas.microsoft.com/office/drawing/2014/main" id="{F6112B49-DFF7-4442-8AE0-8CF8CFAA614D}"/>
                </a:ext>
              </a:extLst>
            </p:cNvPr>
            <p:cNvSpPr>
              <a:spLocks/>
            </p:cNvSpPr>
            <p:nvPr/>
          </p:nvSpPr>
          <p:spPr bwMode="auto">
            <a:xfrm>
              <a:off x="7569200" y="2717764"/>
              <a:ext cx="800100" cy="1381125"/>
            </a:xfrm>
            <a:custGeom>
              <a:avLst/>
              <a:gdLst>
                <a:gd name="T0" fmla="*/ 0 w 504"/>
                <a:gd name="T1" fmla="*/ 0 h 870"/>
                <a:gd name="T2" fmla="*/ 2147483647 w 504"/>
                <a:gd name="T3" fmla="*/ 2147483647 h 870"/>
                <a:gd name="T4" fmla="*/ 2147483647 w 504"/>
                <a:gd name="T5" fmla="*/ 2147483647 h 870"/>
                <a:gd name="T6" fmla="*/ 2147483647 w 504"/>
                <a:gd name="T7" fmla="*/ 2147483647 h 870"/>
                <a:gd name="T8" fmla="*/ 2147483647 w 504"/>
                <a:gd name="T9" fmla="*/ 2147483647 h 870"/>
                <a:gd name="T10" fmla="*/ 2147483647 w 504"/>
                <a:gd name="T11" fmla="*/ 2147483647 h 870"/>
                <a:gd name="T12" fmla="*/ 2147483647 w 504"/>
                <a:gd name="T13" fmla="*/ 2147483647 h 870"/>
                <a:gd name="T14" fmla="*/ 2147483647 w 504"/>
                <a:gd name="T15" fmla="*/ 2147483647 h 870"/>
                <a:gd name="T16" fmla="*/ 2147483647 w 504"/>
                <a:gd name="T17" fmla="*/ 2147483647 h 870"/>
                <a:gd name="T18" fmla="*/ 2147483647 w 504"/>
                <a:gd name="T19" fmla="*/ 2147483647 h 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4"/>
                <a:gd name="T31" fmla="*/ 0 h 870"/>
                <a:gd name="T32" fmla="*/ 504 w 504"/>
                <a:gd name="T33" fmla="*/ 870 h 8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4" h="870">
                  <a:moveTo>
                    <a:pt x="0" y="0"/>
                  </a:moveTo>
                  <a:cubicBezTo>
                    <a:pt x="21" y="11"/>
                    <a:pt x="79" y="44"/>
                    <a:pt x="129" y="63"/>
                  </a:cubicBezTo>
                  <a:cubicBezTo>
                    <a:pt x="179" y="82"/>
                    <a:pt x="255" y="102"/>
                    <a:pt x="299" y="112"/>
                  </a:cubicBezTo>
                  <a:cubicBezTo>
                    <a:pt x="343" y="122"/>
                    <a:pt x="362" y="116"/>
                    <a:pt x="392" y="121"/>
                  </a:cubicBezTo>
                  <a:cubicBezTo>
                    <a:pt x="417" y="124"/>
                    <a:pt x="469" y="100"/>
                    <a:pt x="479" y="145"/>
                  </a:cubicBezTo>
                  <a:cubicBezTo>
                    <a:pt x="490" y="191"/>
                    <a:pt x="504" y="700"/>
                    <a:pt x="490" y="772"/>
                  </a:cubicBezTo>
                  <a:cubicBezTo>
                    <a:pt x="477" y="845"/>
                    <a:pt x="447" y="842"/>
                    <a:pt x="406" y="839"/>
                  </a:cubicBezTo>
                  <a:cubicBezTo>
                    <a:pt x="365" y="836"/>
                    <a:pt x="323" y="835"/>
                    <a:pt x="286" y="833"/>
                  </a:cubicBezTo>
                  <a:cubicBezTo>
                    <a:pt x="250" y="831"/>
                    <a:pt x="226" y="822"/>
                    <a:pt x="192" y="828"/>
                  </a:cubicBezTo>
                  <a:cubicBezTo>
                    <a:pt x="158" y="834"/>
                    <a:pt x="107" y="861"/>
                    <a:pt x="84" y="87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2" name="Text Box 516">
              <a:extLst>
                <a:ext uri="{FF2B5EF4-FFF2-40B4-BE49-F238E27FC236}">
                  <a16:creationId xmlns:a16="http://schemas.microsoft.com/office/drawing/2014/main" id="{EFC98C88-858D-E34E-9C48-139358543E42}"/>
                </a:ext>
              </a:extLst>
            </p:cNvPr>
            <p:cNvSpPr txBox="1">
              <a:spLocks noChangeArrowheads="1"/>
            </p:cNvSpPr>
            <p:nvPr/>
          </p:nvSpPr>
          <p:spPr bwMode="auto">
            <a:xfrm>
              <a:off x="6583362" y="383306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3" name="Freeform 517">
              <a:extLst>
                <a:ext uri="{FF2B5EF4-FFF2-40B4-BE49-F238E27FC236}">
                  <a16:creationId xmlns:a16="http://schemas.microsoft.com/office/drawing/2014/main" id="{3FAF4BE0-D787-B34B-BA37-0770AC8BF2E1}"/>
                </a:ext>
              </a:extLst>
            </p:cNvPr>
            <p:cNvSpPr>
              <a:spLocks/>
            </p:cNvSpPr>
            <p:nvPr/>
          </p:nvSpPr>
          <p:spPr bwMode="auto">
            <a:xfrm>
              <a:off x="8032750" y="2695539"/>
              <a:ext cx="431800" cy="1570038"/>
            </a:xfrm>
            <a:custGeom>
              <a:avLst/>
              <a:gdLst>
                <a:gd name="T0" fmla="*/ 0 w 272"/>
                <a:gd name="T1" fmla="*/ 0 h 989"/>
                <a:gd name="T2" fmla="*/ 2147483647 w 272"/>
                <a:gd name="T3" fmla="*/ 2147483647 h 989"/>
                <a:gd name="T4" fmla="*/ 2147483647 w 272"/>
                <a:gd name="T5" fmla="*/ 2147483647 h 989"/>
                <a:gd name="T6" fmla="*/ 2147483647 w 272"/>
                <a:gd name="T7" fmla="*/ 2147483647 h 989"/>
                <a:gd name="T8" fmla="*/ 2147483647 w 272"/>
                <a:gd name="T9" fmla="*/ 2147483647 h 989"/>
                <a:gd name="T10" fmla="*/ 2147483647 w 272"/>
                <a:gd name="T11" fmla="*/ 2147483647 h 989"/>
                <a:gd name="T12" fmla="*/ 2147483647 w 272"/>
                <a:gd name="T13" fmla="*/ 2147483647 h 989"/>
                <a:gd name="T14" fmla="*/ 0 60000 65536"/>
                <a:gd name="T15" fmla="*/ 0 60000 65536"/>
                <a:gd name="T16" fmla="*/ 0 60000 65536"/>
                <a:gd name="T17" fmla="*/ 0 60000 65536"/>
                <a:gd name="T18" fmla="*/ 0 60000 65536"/>
                <a:gd name="T19" fmla="*/ 0 60000 65536"/>
                <a:gd name="T20" fmla="*/ 0 60000 65536"/>
                <a:gd name="T21" fmla="*/ 0 w 272"/>
                <a:gd name="T22" fmla="*/ 0 h 989"/>
                <a:gd name="T23" fmla="*/ 272 w 272"/>
                <a:gd name="T24" fmla="*/ 989 h 9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 h="989">
                  <a:moveTo>
                    <a:pt x="0" y="0"/>
                  </a:moveTo>
                  <a:cubicBezTo>
                    <a:pt x="15" y="13"/>
                    <a:pt x="49" y="56"/>
                    <a:pt x="92" y="80"/>
                  </a:cubicBezTo>
                  <a:cubicBezTo>
                    <a:pt x="231" y="84"/>
                    <a:pt x="204" y="89"/>
                    <a:pt x="257" y="147"/>
                  </a:cubicBezTo>
                  <a:cubicBezTo>
                    <a:pt x="270" y="295"/>
                    <a:pt x="272" y="652"/>
                    <a:pt x="268" y="774"/>
                  </a:cubicBezTo>
                  <a:cubicBezTo>
                    <a:pt x="268" y="895"/>
                    <a:pt x="261" y="853"/>
                    <a:pt x="257" y="875"/>
                  </a:cubicBezTo>
                  <a:cubicBezTo>
                    <a:pt x="251" y="894"/>
                    <a:pt x="257" y="889"/>
                    <a:pt x="242" y="908"/>
                  </a:cubicBezTo>
                  <a:cubicBezTo>
                    <a:pt x="227" y="927"/>
                    <a:pt x="183" y="972"/>
                    <a:pt x="167" y="98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4" name="Freeform 518">
              <a:extLst>
                <a:ext uri="{FF2B5EF4-FFF2-40B4-BE49-F238E27FC236}">
                  <a16:creationId xmlns:a16="http://schemas.microsoft.com/office/drawing/2014/main" id="{9EF6A7FC-B534-4346-A5DD-041A4F1C6C62}"/>
                </a:ext>
              </a:extLst>
            </p:cNvPr>
            <p:cNvSpPr>
              <a:spLocks/>
            </p:cNvSpPr>
            <p:nvPr/>
          </p:nvSpPr>
          <p:spPr bwMode="auto">
            <a:xfrm>
              <a:off x="8616950" y="2679664"/>
              <a:ext cx="638175" cy="1538288"/>
            </a:xfrm>
            <a:custGeom>
              <a:avLst/>
              <a:gdLst>
                <a:gd name="T0" fmla="*/ 2147483647 w 402"/>
                <a:gd name="T1" fmla="*/ 0 h 969"/>
                <a:gd name="T2" fmla="*/ 2147483647 w 402"/>
                <a:gd name="T3" fmla="*/ 2147483647 h 969"/>
                <a:gd name="T4" fmla="*/ 2147483647 w 402"/>
                <a:gd name="T5" fmla="*/ 2147483647 h 969"/>
                <a:gd name="T6" fmla="*/ 2147483647 w 402"/>
                <a:gd name="T7" fmla="*/ 2147483647 h 969"/>
                <a:gd name="T8" fmla="*/ 2147483647 w 402"/>
                <a:gd name="T9" fmla="*/ 2147483647 h 969"/>
                <a:gd name="T10" fmla="*/ 2147483647 w 402"/>
                <a:gd name="T11" fmla="*/ 2147483647 h 969"/>
                <a:gd name="T12" fmla="*/ 2147483647 w 402"/>
                <a:gd name="T13" fmla="*/ 2147483647 h 969"/>
                <a:gd name="T14" fmla="*/ 2147483647 w 402"/>
                <a:gd name="T15" fmla="*/ 2147483647 h 969"/>
                <a:gd name="T16" fmla="*/ 2147483647 w 402"/>
                <a:gd name="T17" fmla="*/ 2147483647 h 9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2"/>
                <a:gd name="T28" fmla="*/ 0 h 969"/>
                <a:gd name="T29" fmla="*/ 402 w 402"/>
                <a:gd name="T30" fmla="*/ 969 h 9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2" h="969">
                  <a:moveTo>
                    <a:pt x="306" y="0"/>
                  </a:moveTo>
                  <a:cubicBezTo>
                    <a:pt x="295" y="5"/>
                    <a:pt x="262" y="24"/>
                    <a:pt x="240" y="36"/>
                  </a:cubicBezTo>
                  <a:cubicBezTo>
                    <a:pt x="218" y="48"/>
                    <a:pt x="199" y="58"/>
                    <a:pt x="174" y="72"/>
                  </a:cubicBezTo>
                  <a:cubicBezTo>
                    <a:pt x="149" y="86"/>
                    <a:pt x="115" y="101"/>
                    <a:pt x="90" y="119"/>
                  </a:cubicBezTo>
                  <a:cubicBezTo>
                    <a:pt x="64" y="136"/>
                    <a:pt x="72" y="127"/>
                    <a:pt x="25" y="178"/>
                  </a:cubicBezTo>
                  <a:cubicBezTo>
                    <a:pt x="14" y="223"/>
                    <a:pt x="0" y="732"/>
                    <a:pt x="14" y="804"/>
                  </a:cubicBezTo>
                  <a:cubicBezTo>
                    <a:pt x="27" y="877"/>
                    <a:pt x="53" y="854"/>
                    <a:pt x="98" y="871"/>
                  </a:cubicBezTo>
                  <a:cubicBezTo>
                    <a:pt x="144" y="888"/>
                    <a:pt x="209" y="884"/>
                    <a:pt x="261" y="900"/>
                  </a:cubicBezTo>
                  <a:cubicBezTo>
                    <a:pt x="312" y="916"/>
                    <a:pt x="373" y="955"/>
                    <a:pt x="402" y="96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5" name="Text Box 519">
              <a:extLst>
                <a:ext uri="{FF2B5EF4-FFF2-40B4-BE49-F238E27FC236}">
                  <a16:creationId xmlns:a16="http://schemas.microsoft.com/office/drawing/2014/main" id="{1E5107AF-4847-B347-A6D3-3304434E8FD3}"/>
                </a:ext>
              </a:extLst>
            </p:cNvPr>
            <p:cNvSpPr txBox="1">
              <a:spLocks noChangeArrowheads="1"/>
            </p:cNvSpPr>
            <p:nvPr/>
          </p:nvSpPr>
          <p:spPr bwMode="auto">
            <a:xfrm>
              <a:off x="7842250" y="4444964"/>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6" name="Text Box 520">
              <a:extLst>
                <a:ext uri="{FF2B5EF4-FFF2-40B4-BE49-F238E27FC236}">
                  <a16:creationId xmlns:a16="http://schemas.microsoft.com/office/drawing/2014/main" id="{7DD67220-8D5A-6E44-9C8F-8DC54227B25F}"/>
                </a:ext>
              </a:extLst>
            </p:cNvPr>
            <p:cNvSpPr txBox="1">
              <a:spLocks noChangeArrowheads="1"/>
            </p:cNvSpPr>
            <p:nvPr/>
          </p:nvSpPr>
          <p:spPr bwMode="auto">
            <a:xfrm>
              <a:off x="9529762" y="393220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7" name="Text Box 521">
              <a:extLst>
                <a:ext uri="{FF2B5EF4-FFF2-40B4-BE49-F238E27FC236}">
                  <a16:creationId xmlns:a16="http://schemas.microsoft.com/office/drawing/2014/main" id="{5252B1FF-D0A1-1D49-8AD4-E08822F2FA9A}"/>
                </a:ext>
              </a:extLst>
            </p:cNvPr>
            <p:cNvSpPr txBox="1">
              <a:spLocks noChangeArrowheads="1"/>
            </p:cNvSpPr>
            <p:nvPr/>
          </p:nvSpPr>
          <p:spPr bwMode="auto">
            <a:xfrm>
              <a:off x="8558212" y="3303552"/>
              <a:ext cx="676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p>
          </p:txBody>
        </p:sp>
        <p:grpSp>
          <p:nvGrpSpPr>
            <p:cNvPr id="649" name="Group 81">
              <a:extLst>
                <a:ext uri="{FF2B5EF4-FFF2-40B4-BE49-F238E27FC236}">
                  <a16:creationId xmlns:a16="http://schemas.microsoft.com/office/drawing/2014/main" id="{6FDBF652-A395-234F-BA73-32CC54B4720C}"/>
                </a:ext>
              </a:extLst>
            </p:cNvPr>
            <p:cNvGrpSpPr>
              <a:grpSpLocks/>
            </p:cNvGrpSpPr>
            <p:nvPr/>
          </p:nvGrpSpPr>
          <p:grpSpPr bwMode="auto">
            <a:xfrm>
              <a:off x="6435725" y="1730339"/>
              <a:ext cx="352425" cy="660400"/>
              <a:chOff x="4140" y="429"/>
              <a:chExt cx="1425" cy="2396"/>
            </a:xfrm>
          </p:grpSpPr>
          <p:sp>
            <p:nvSpPr>
              <p:cNvPr id="650" name="Freeform 82">
                <a:extLst>
                  <a:ext uri="{FF2B5EF4-FFF2-40B4-BE49-F238E27FC236}">
                    <a16:creationId xmlns:a16="http://schemas.microsoft.com/office/drawing/2014/main" id="{11ED42DE-3E1B-9B40-9A14-016018BA3CF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1" name="Rectangle 83">
                <a:extLst>
                  <a:ext uri="{FF2B5EF4-FFF2-40B4-BE49-F238E27FC236}">
                    <a16:creationId xmlns:a16="http://schemas.microsoft.com/office/drawing/2014/main" id="{69066424-99FF-0247-8B01-B3EC332AA481}"/>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2" name="Freeform 84">
                <a:extLst>
                  <a:ext uri="{FF2B5EF4-FFF2-40B4-BE49-F238E27FC236}">
                    <a16:creationId xmlns:a16="http://schemas.microsoft.com/office/drawing/2014/main" id="{024DB4DC-EB26-FF42-8E20-FFB6C8EFBD9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3" name="Freeform 85">
                <a:extLst>
                  <a:ext uri="{FF2B5EF4-FFF2-40B4-BE49-F238E27FC236}">
                    <a16:creationId xmlns:a16="http://schemas.microsoft.com/office/drawing/2014/main" id="{E2B0F75E-1C81-FF41-A3F5-E7ADC8B671EA}"/>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4" name="Rectangle 86">
                <a:extLst>
                  <a:ext uri="{FF2B5EF4-FFF2-40B4-BE49-F238E27FC236}">
                    <a16:creationId xmlns:a16="http://schemas.microsoft.com/office/drawing/2014/main" id="{223D30BF-8699-6A44-AEB2-35D0F31FABD6}"/>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5" name="Group 87">
                <a:extLst>
                  <a:ext uri="{FF2B5EF4-FFF2-40B4-BE49-F238E27FC236}">
                    <a16:creationId xmlns:a16="http://schemas.microsoft.com/office/drawing/2014/main" id="{2B7A3D5E-6156-0044-BF32-DFE6857F6F3A}"/>
                  </a:ext>
                </a:extLst>
              </p:cNvPr>
              <p:cNvGrpSpPr>
                <a:grpSpLocks/>
              </p:cNvGrpSpPr>
              <p:nvPr/>
            </p:nvGrpSpPr>
            <p:grpSpPr bwMode="auto">
              <a:xfrm>
                <a:off x="4749" y="668"/>
                <a:ext cx="581" cy="145"/>
                <a:chOff x="614" y="2568"/>
                <a:chExt cx="725" cy="139"/>
              </a:xfrm>
            </p:grpSpPr>
            <p:sp>
              <p:nvSpPr>
                <p:cNvPr id="680" name="AutoShape 88">
                  <a:extLst>
                    <a:ext uri="{FF2B5EF4-FFF2-40B4-BE49-F238E27FC236}">
                      <a16:creationId xmlns:a16="http://schemas.microsoft.com/office/drawing/2014/main" id="{CE04A0BE-092C-E54B-91D3-87501C8CF3D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1" name="AutoShape 89">
                  <a:extLst>
                    <a:ext uri="{FF2B5EF4-FFF2-40B4-BE49-F238E27FC236}">
                      <a16:creationId xmlns:a16="http://schemas.microsoft.com/office/drawing/2014/main" id="{F5E55A3E-082B-F842-9E07-78A2A9954295}"/>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6" name="Rectangle 90">
                <a:extLst>
                  <a:ext uri="{FF2B5EF4-FFF2-40B4-BE49-F238E27FC236}">
                    <a16:creationId xmlns:a16="http://schemas.microsoft.com/office/drawing/2014/main" id="{3335A9A0-ABC5-1A45-A4DB-4B8E3B4F0D3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7" name="Group 91">
                <a:extLst>
                  <a:ext uri="{FF2B5EF4-FFF2-40B4-BE49-F238E27FC236}">
                    <a16:creationId xmlns:a16="http://schemas.microsoft.com/office/drawing/2014/main" id="{6C288698-9C54-614A-9160-55F71D5AEC28}"/>
                  </a:ext>
                </a:extLst>
              </p:cNvPr>
              <p:cNvGrpSpPr>
                <a:grpSpLocks/>
              </p:cNvGrpSpPr>
              <p:nvPr/>
            </p:nvGrpSpPr>
            <p:grpSpPr bwMode="auto">
              <a:xfrm>
                <a:off x="4747" y="994"/>
                <a:ext cx="581" cy="134"/>
                <a:chOff x="614" y="2568"/>
                <a:chExt cx="725" cy="139"/>
              </a:xfrm>
            </p:grpSpPr>
            <p:sp>
              <p:nvSpPr>
                <p:cNvPr id="678" name="AutoShape 92">
                  <a:extLst>
                    <a:ext uri="{FF2B5EF4-FFF2-40B4-BE49-F238E27FC236}">
                      <a16:creationId xmlns:a16="http://schemas.microsoft.com/office/drawing/2014/main" id="{6A0C18A4-1291-7E43-9345-2A91D6A4B36D}"/>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9" name="AutoShape 93">
                  <a:extLst>
                    <a:ext uri="{FF2B5EF4-FFF2-40B4-BE49-F238E27FC236}">
                      <a16:creationId xmlns:a16="http://schemas.microsoft.com/office/drawing/2014/main" id="{AC667623-4334-3148-A595-C268518DA618}"/>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8" name="Rectangle 94">
                <a:extLst>
                  <a:ext uri="{FF2B5EF4-FFF2-40B4-BE49-F238E27FC236}">
                    <a16:creationId xmlns:a16="http://schemas.microsoft.com/office/drawing/2014/main" id="{80DE7B80-C6BB-8A4D-BED5-F51D9888FD6E}"/>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9" name="Rectangle 95">
                <a:extLst>
                  <a:ext uri="{FF2B5EF4-FFF2-40B4-BE49-F238E27FC236}">
                    <a16:creationId xmlns:a16="http://schemas.microsoft.com/office/drawing/2014/main" id="{53B39C8C-A4C0-E44F-A049-598F76D03ED1}"/>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0" name="Group 96">
                <a:extLst>
                  <a:ext uri="{FF2B5EF4-FFF2-40B4-BE49-F238E27FC236}">
                    <a16:creationId xmlns:a16="http://schemas.microsoft.com/office/drawing/2014/main" id="{8FAE680F-D5F2-F141-AF0E-EFEDC93174C5}"/>
                  </a:ext>
                </a:extLst>
              </p:cNvPr>
              <p:cNvGrpSpPr>
                <a:grpSpLocks/>
              </p:cNvGrpSpPr>
              <p:nvPr/>
            </p:nvGrpSpPr>
            <p:grpSpPr bwMode="auto">
              <a:xfrm>
                <a:off x="4735" y="1627"/>
                <a:ext cx="582" cy="151"/>
                <a:chOff x="614" y="2568"/>
                <a:chExt cx="725" cy="139"/>
              </a:xfrm>
            </p:grpSpPr>
            <p:sp>
              <p:nvSpPr>
                <p:cNvPr id="676" name="AutoShape 97">
                  <a:extLst>
                    <a:ext uri="{FF2B5EF4-FFF2-40B4-BE49-F238E27FC236}">
                      <a16:creationId xmlns:a16="http://schemas.microsoft.com/office/drawing/2014/main" id="{F6E6D6FE-5487-4B45-9CD9-034725C3419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7" name="AutoShape 98">
                  <a:extLst>
                    <a:ext uri="{FF2B5EF4-FFF2-40B4-BE49-F238E27FC236}">
                      <a16:creationId xmlns:a16="http://schemas.microsoft.com/office/drawing/2014/main" id="{17E4B9CD-9942-AB49-9DCF-EA4C278CAD0C}"/>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1" name="Freeform 99">
                <a:extLst>
                  <a:ext uri="{FF2B5EF4-FFF2-40B4-BE49-F238E27FC236}">
                    <a16:creationId xmlns:a16="http://schemas.microsoft.com/office/drawing/2014/main" id="{66DBC1AB-D3D3-D54A-97DB-61ACDA49892E}"/>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2" name="Group 100">
                <a:extLst>
                  <a:ext uri="{FF2B5EF4-FFF2-40B4-BE49-F238E27FC236}">
                    <a16:creationId xmlns:a16="http://schemas.microsoft.com/office/drawing/2014/main" id="{0ACCF28A-C12F-C84F-B594-FD3A670B69E4}"/>
                  </a:ext>
                </a:extLst>
              </p:cNvPr>
              <p:cNvGrpSpPr>
                <a:grpSpLocks/>
              </p:cNvGrpSpPr>
              <p:nvPr/>
            </p:nvGrpSpPr>
            <p:grpSpPr bwMode="auto">
              <a:xfrm>
                <a:off x="4739" y="1327"/>
                <a:ext cx="582" cy="139"/>
                <a:chOff x="614" y="2568"/>
                <a:chExt cx="725" cy="139"/>
              </a:xfrm>
            </p:grpSpPr>
            <p:sp>
              <p:nvSpPr>
                <p:cNvPr id="674" name="AutoShape 101">
                  <a:extLst>
                    <a:ext uri="{FF2B5EF4-FFF2-40B4-BE49-F238E27FC236}">
                      <a16:creationId xmlns:a16="http://schemas.microsoft.com/office/drawing/2014/main" id="{279BBDF1-57E3-A241-8A44-3F0A3BA124F7}"/>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5" name="AutoShape 102">
                  <a:extLst>
                    <a:ext uri="{FF2B5EF4-FFF2-40B4-BE49-F238E27FC236}">
                      <a16:creationId xmlns:a16="http://schemas.microsoft.com/office/drawing/2014/main" id="{0D4E61D6-1AA1-2940-BBA5-24DFE246E503}"/>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3" name="Rectangle 103">
                <a:extLst>
                  <a:ext uri="{FF2B5EF4-FFF2-40B4-BE49-F238E27FC236}">
                    <a16:creationId xmlns:a16="http://schemas.microsoft.com/office/drawing/2014/main" id="{564FBD96-ADF5-5342-92F4-3395008B574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4" name="Freeform 104">
                <a:extLst>
                  <a:ext uri="{FF2B5EF4-FFF2-40B4-BE49-F238E27FC236}">
                    <a16:creationId xmlns:a16="http://schemas.microsoft.com/office/drawing/2014/main" id="{F15B27D1-B45C-7141-AB8B-599571DEF3A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5" name="Freeform 105">
                <a:extLst>
                  <a:ext uri="{FF2B5EF4-FFF2-40B4-BE49-F238E27FC236}">
                    <a16:creationId xmlns:a16="http://schemas.microsoft.com/office/drawing/2014/main" id="{4DC70B30-DD3F-2740-89CC-C75EDB999D4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6" name="Oval 106">
                <a:extLst>
                  <a:ext uri="{FF2B5EF4-FFF2-40B4-BE49-F238E27FC236}">
                    <a16:creationId xmlns:a16="http://schemas.microsoft.com/office/drawing/2014/main" id="{A0C40071-87FF-864A-81D4-E4F739BF5378}"/>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7" name="Freeform 107">
                <a:extLst>
                  <a:ext uri="{FF2B5EF4-FFF2-40B4-BE49-F238E27FC236}">
                    <a16:creationId xmlns:a16="http://schemas.microsoft.com/office/drawing/2014/main" id="{2F33C2FE-86C4-B34F-945A-3F9BDF777E5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8" name="AutoShape 108">
                <a:extLst>
                  <a:ext uri="{FF2B5EF4-FFF2-40B4-BE49-F238E27FC236}">
                    <a16:creationId xmlns:a16="http://schemas.microsoft.com/office/drawing/2014/main" id="{A771515B-1A0A-B646-9681-C95CE2F6663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9" name="AutoShape 109">
                <a:extLst>
                  <a:ext uri="{FF2B5EF4-FFF2-40B4-BE49-F238E27FC236}">
                    <a16:creationId xmlns:a16="http://schemas.microsoft.com/office/drawing/2014/main" id="{8DE21308-0063-2D44-A69A-52DF4BDDDF3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0" name="Oval 110">
                <a:extLst>
                  <a:ext uri="{FF2B5EF4-FFF2-40B4-BE49-F238E27FC236}">
                    <a16:creationId xmlns:a16="http://schemas.microsoft.com/office/drawing/2014/main" id="{4B5FBC97-4AE7-1140-B25E-7DBB15568DA9}"/>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1" name="Oval 111">
                <a:extLst>
                  <a:ext uri="{FF2B5EF4-FFF2-40B4-BE49-F238E27FC236}">
                    <a16:creationId xmlns:a16="http://schemas.microsoft.com/office/drawing/2014/main" id="{E22768CA-2A7E-3243-8775-0A66ECEBDAE1}"/>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672" name="Oval 112">
                <a:extLst>
                  <a:ext uri="{FF2B5EF4-FFF2-40B4-BE49-F238E27FC236}">
                    <a16:creationId xmlns:a16="http://schemas.microsoft.com/office/drawing/2014/main" id="{D28018C4-A680-2845-A99A-8AA0A8E021CE}"/>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3" name="Rectangle 113">
                <a:extLst>
                  <a:ext uri="{FF2B5EF4-FFF2-40B4-BE49-F238E27FC236}">
                    <a16:creationId xmlns:a16="http://schemas.microsoft.com/office/drawing/2014/main" id="{8FC5897C-9D21-3A46-90EF-445C7839A9DA}"/>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82" name="Group 114">
              <a:extLst>
                <a:ext uri="{FF2B5EF4-FFF2-40B4-BE49-F238E27FC236}">
                  <a16:creationId xmlns:a16="http://schemas.microsoft.com/office/drawing/2014/main" id="{B83A96A8-659A-C14A-81F1-36FF3203AFE6}"/>
                </a:ext>
              </a:extLst>
            </p:cNvPr>
            <p:cNvGrpSpPr>
              <a:grpSpLocks/>
            </p:cNvGrpSpPr>
            <p:nvPr/>
          </p:nvGrpSpPr>
          <p:grpSpPr bwMode="auto">
            <a:xfrm>
              <a:off x="7010400" y="1390614"/>
              <a:ext cx="352425" cy="660400"/>
              <a:chOff x="4140" y="429"/>
              <a:chExt cx="1425" cy="2396"/>
            </a:xfrm>
          </p:grpSpPr>
          <p:sp>
            <p:nvSpPr>
              <p:cNvPr id="683" name="Freeform 115">
                <a:extLst>
                  <a:ext uri="{FF2B5EF4-FFF2-40B4-BE49-F238E27FC236}">
                    <a16:creationId xmlns:a16="http://schemas.microsoft.com/office/drawing/2014/main" id="{51E7F745-188F-2049-8F3D-A9F1E48EAE6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4" name="Rectangle 116">
                <a:extLst>
                  <a:ext uri="{FF2B5EF4-FFF2-40B4-BE49-F238E27FC236}">
                    <a16:creationId xmlns:a16="http://schemas.microsoft.com/office/drawing/2014/main" id="{3330E9B6-9A70-F341-BB07-3C7E5FBB6536}"/>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5" name="Freeform 117">
                <a:extLst>
                  <a:ext uri="{FF2B5EF4-FFF2-40B4-BE49-F238E27FC236}">
                    <a16:creationId xmlns:a16="http://schemas.microsoft.com/office/drawing/2014/main" id="{10DD9A9D-A76F-3641-9CE7-9F73150FB95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6" name="Freeform 118">
                <a:extLst>
                  <a:ext uri="{FF2B5EF4-FFF2-40B4-BE49-F238E27FC236}">
                    <a16:creationId xmlns:a16="http://schemas.microsoft.com/office/drawing/2014/main" id="{1D744195-71CA-F84A-A0EC-B41BAA550BE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7" name="Rectangle 119">
                <a:extLst>
                  <a:ext uri="{FF2B5EF4-FFF2-40B4-BE49-F238E27FC236}">
                    <a16:creationId xmlns:a16="http://schemas.microsoft.com/office/drawing/2014/main" id="{08B258E9-429B-A04E-9B31-61FC9C0C903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88" name="Group 120">
                <a:extLst>
                  <a:ext uri="{FF2B5EF4-FFF2-40B4-BE49-F238E27FC236}">
                    <a16:creationId xmlns:a16="http://schemas.microsoft.com/office/drawing/2014/main" id="{052466FA-382D-B34A-B153-D2714C4495BA}"/>
                  </a:ext>
                </a:extLst>
              </p:cNvPr>
              <p:cNvGrpSpPr>
                <a:grpSpLocks/>
              </p:cNvGrpSpPr>
              <p:nvPr/>
            </p:nvGrpSpPr>
            <p:grpSpPr bwMode="auto">
              <a:xfrm>
                <a:off x="4749" y="668"/>
                <a:ext cx="581" cy="145"/>
                <a:chOff x="614" y="2568"/>
                <a:chExt cx="725" cy="139"/>
              </a:xfrm>
            </p:grpSpPr>
            <p:sp>
              <p:nvSpPr>
                <p:cNvPr id="713" name="AutoShape 121">
                  <a:extLst>
                    <a:ext uri="{FF2B5EF4-FFF2-40B4-BE49-F238E27FC236}">
                      <a16:creationId xmlns:a16="http://schemas.microsoft.com/office/drawing/2014/main" id="{A21CDD7A-2555-5B47-9078-A436ACA9B20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4" name="AutoShape 122">
                  <a:extLst>
                    <a:ext uri="{FF2B5EF4-FFF2-40B4-BE49-F238E27FC236}">
                      <a16:creationId xmlns:a16="http://schemas.microsoft.com/office/drawing/2014/main" id="{CBF9610B-13CA-D841-A288-8379AC7B45D4}"/>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89" name="Rectangle 123">
                <a:extLst>
                  <a:ext uri="{FF2B5EF4-FFF2-40B4-BE49-F238E27FC236}">
                    <a16:creationId xmlns:a16="http://schemas.microsoft.com/office/drawing/2014/main" id="{CBC048D4-7B3A-6F41-A02E-503359CF5C92}"/>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0" name="Group 124">
                <a:extLst>
                  <a:ext uri="{FF2B5EF4-FFF2-40B4-BE49-F238E27FC236}">
                    <a16:creationId xmlns:a16="http://schemas.microsoft.com/office/drawing/2014/main" id="{4D7B123C-FEF1-E041-894F-F31DD588C361}"/>
                  </a:ext>
                </a:extLst>
              </p:cNvPr>
              <p:cNvGrpSpPr>
                <a:grpSpLocks/>
              </p:cNvGrpSpPr>
              <p:nvPr/>
            </p:nvGrpSpPr>
            <p:grpSpPr bwMode="auto">
              <a:xfrm>
                <a:off x="4747" y="994"/>
                <a:ext cx="581" cy="134"/>
                <a:chOff x="614" y="2568"/>
                <a:chExt cx="725" cy="139"/>
              </a:xfrm>
            </p:grpSpPr>
            <p:sp>
              <p:nvSpPr>
                <p:cNvPr id="711" name="AutoShape 125">
                  <a:extLst>
                    <a:ext uri="{FF2B5EF4-FFF2-40B4-BE49-F238E27FC236}">
                      <a16:creationId xmlns:a16="http://schemas.microsoft.com/office/drawing/2014/main" id="{DAEC4BE7-B702-0848-BF3B-82C6FCF0AE7A}"/>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2" name="AutoShape 126">
                  <a:extLst>
                    <a:ext uri="{FF2B5EF4-FFF2-40B4-BE49-F238E27FC236}">
                      <a16:creationId xmlns:a16="http://schemas.microsoft.com/office/drawing/2014/main" id="{FBEAEEDC-D373-2043-9097-A4F8AEA4ED4B}"/>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1" name="Rectangle 127">
                <a:extLst>
                  <a:ext uri="{FF2B5EF4-FFF2-40B4-BE49-F238E27FC236}">
                    <a16:creationId xmlns:a16="http://schemas.microsoft.com/office/drawing/2014/main" id="{4DD8CBA3-5EC3-7B48-9BE0-6003CD8A0AA3}"/>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2" name="Rectangle 128">
                <a:extLst>
                  <a:ext uri="{FF2B5EF4-FFF2-40B4-BE49-F238E27FC236}">
                    <a16:creationId xmlns:a16="http://schemas.microsoft.com/office/drawing/2014/main" id="{BA5E53EA-3ECC-A847-B148-B8ED1636EA9D}"/>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3" name="Group 129">
                <a:extLst>
                  <a:ext uri="{FF2B5EF4-FFF2-40B4-BE49-F238E27FC236}">
                    <a16:creationId xmlns:a16="http://schemas.microsoft.com/office/drawing/2014/main" id="{C816273C-68D1-2045-8CE5-F2A266739EB5}"/>
                  </a:ext>
                </a:extLst>
              </p:cNvPr>
              <p:cNvGrpSpPr>
                <a:grpSpLocks/>
              </p:cNvGrpSpPr>
              <p:nvPr/>
            </p:nvGrpSpPr>
            <p:grpSpPr bwMode="auto">
              <a:xfrm>
                <a:off x="4735" y="1627"/>
                <a:ext cx="582" cy="151"/>
                <a:chOff x="614" y="2568"/>
                <a:chExt cx="725" cy="139"/>
              </a:xfrm>
            </p:grpSpPr>
            <p:sp>
              <p:nvSpPr>
                <p:cNvPr id="709" name="AutoShape 130">
                  <a:extLst>
                    <a:ext uri="{FF2B5EF4-FFF2-40B4-BE49-F238E27FC236}">
                      <a16:creationId xmlns:a16="http://schemas.microsoft.com/office/drawing/2014/main" id="{AE043AC3-A076-4449-9CD3-8DA37B0F0905}"/>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0" name="AutoShape 131">
                  <a:extLst>
                    <a:ext uri="{FF2B5EF4-FFF2-40B4-BE49-F238E27FC236}">
                      <a16:creationId xmlns:a16="http://schemas.microsoft.com/office/drawing/2014/main" id="{E346A75D-7CBE-8A47-B07E-5D39EAB4BEA6}"/>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4" name="Freeform 132">
                <a:extLst>
                  <a:ext uri="{FF2B5EF4-FFF2-40B4-BE49-F238E27FC236}">
                    <a16:creationId xmlns:a16="http://schemas.microsoft.com/office/drawing/2014/main" id="{F00AFCE9-BD33-D444-BA2F-95E3560637A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5" name="Group 133">
                <a:extLst>
                  <a:ext uri="{FF2B5EF4-FFF2-40B4-BE49-F238E27FC236}">
                    <a16:creationId xmlns:a16="http://schemas.microsoft.com/office/drawing/2014/main" id="{DF061EE0-DC00-D341-ACD4-2D438E4D7331}"/>
                  </a:ext>
                </a:extLst>
              </p:cNvPr>
              <p:cNvGrpSpPr>
                <a:grpSpLocks/>
              </p:cNvGrpSpPr>
              <p:nvPr/>
            </p:nvGrpSpPr>
            <p:grpSpPr bwMode="auto">
              <a:xfrm>
                <a:off x="4739" y="1327"/>
                <a:ext cx="582" cy="139"/>
                <a:chOff x="614" y="2568"/>
                <a:chExt cx="725" cy="139"/>
              </a:xfrm>
            </p:grpSpPr>
            <p:sp>
              <p:nvSpPr>
                <p:cNvPr id="707" name="AutoShape 134">
                  <a:extLst>
                    <a:ext uri="{FF2B5EF4-FFF2-40B4-BE49-F238E27FC236}">
                      <a16:creationId xmlns:a16="http://schemas.microsoft.com/office/drawing/2014/main" id="{8A5DEFF2-82FF-9C4B-B30F-DD02A99BAB51}"/>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8" name="AutoShape 135">
                  <a:extLst>
                    <a:ext uri="{FF2B5EF4-FFF2-40B4-BE49-F238E27FC236}">
                      <a16:creationId xmlns:a16="http://schemas.microsoft.com/office/drawing/2014/main" id="{9E0A6440-9A0A-834A-BE6A-CB243F8A046A}"/>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6" name="Rectangle 136">
                <a:extLst>
                  <a:ext uri="{FF2B5EF4-FFF2-40B4-BE49-F238E27FC236}">
                    <a16:creationId xmlns:a16="http://schemas.microsoft.com/office/drawing/2014/main" id="{C3E6428A-F3CA-6646-8504-7A4B8087301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7" name="Freeform 137">
                <a:extLst>
                  <a:ext uri="{FF2B5EF4-FFF2-40B4-BE49-F238E27FC236}">
                    <a16:creationId xmlns:a16="http://schemas.microsoft.com/office/drawing/2014/main" id="{36A1B92D-73B3-1E48-9DF6-56C52B1C0EF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8" name="Freeform 138">
                <a:extLst>
                  <a:ext uri="{FF2B5EF4-FFF2-40B4-BE49-F238E27FC236}">
                    <a16:creationId xmlns:a16="http://schemas.microsoft.com/office/drawing/2014/main" id="{BBCC47D2-9636-8645-A30A-A9FB9FEB7049}"/>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9" name="Oval 139">
                <a:extLst>
                  <a:ext uri="{FF2B5EF4-FFF2-40B4-BE49-F238E27FC236}">
                    <a16:creationId xmlns:a16="http://schemas.microsoft.com/office/drawing/2014/main" id="{538F95FE-99F4-114C-88F1-20DC65C7D98C}"/>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0" name="Freeform 140">
                <a:extLst>
                  <a:ext uri="{FF2B5EF4-FFF2-40B4-BE49-F238E27FC236}">
                    <a16:creationId xmlns:a16="http://schemas.microsoft.com/office/drawing/2014/main" id="{3A2D7A8F-740E-E44C-8A64-6BF5A90E8E2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1" name="AutoShape 141">
                <a:extLst>
                  <a:ext uri="{FF2B5EF4-FFF2-40B4-BE49-F238E27FC236}">
                    <a16:creationId xmlns:a16="http://schemas.microsoft.com/office/drawing/2014/main" id="{E95BA8FE-A8C5-0F4B-802A-0FFE3E9344D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2" name="AutoShape 142">
                <a:extLst>
                  <a:ext uri="{FF2B5EF4-FFF2-40B4-BE49-F238E27FC236}">
                    <a16:creationId xmlns:a16="http://schemas.microsoft.com/office/drawing/2014/main" id="{05E6F7D8-B8C8-534A-8606-ED15889043B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3" name="Oval 143">
                <a:extLst>
                  <a:ext uri="{FF2B5EF4-FFF2-40B4-BE49-F238E27FC236}">
                    <a16:creationId xmlns:a16="http://schemas.microsoft.com/office/drawing/2014/main" id="{D7668313-20A1-7840-BCF9-D2778D9E79AE}"/>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4" name="Oval 144">
                <a:extLst>
                  <a:ext uri="{FF2B5EF4-FFF2-40B4-BE49-F238E27FC236}">
                    <a16:creationId xmlns:a16="http://schemas.microsoft.com/office/drawing/2014/main" id="{3152B3AD-E2B7-A045-8DF7-86DF2FE62ACB}"/>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05" name="Oval 145">
                <a:extLst>
                  <a:ext uri="{FF2B5EF4-FFF2-40B4-BE49-F238E27FC236}">
                    <a16:creationId xmlns:a16="http://schemas.microsoft.com/office/drawing/2014/main" id="{7A3BC98F-1F3C-794E-BD03-4960366B4C92}"/>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6" name="Rectangle 146">
                <a:extLst>
                  <a:ext uri="{FF2B5EF4-FFF2-40B4-BE49-F238E27FC236}">
                    <a16:creationId xmlns:a16="http://schemas.microsoft.com/office/drawing/2014/main" id="{FD2E8B12-7E5B-534C-992F-CC974F01D2BD}"/>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15" name="Group 147">
              <a:extLst>
                <a:ext uri="{FF2B5EF4-FFF2-40B4-BE49-F238E27FC236}">
                  <a16:creationId xmlns:a16="http://schemas.microsoft.com/office/drawing/2014/main" id="{4942FA46-AAAE-D947-BF1A-4481A3448211}"/>
                </a:ext>
              </a:extLst>
            </p:cNvPr>
            <p:cNvGrpSpPr>
              <a:grpSpLocks/>
            </p:cNvGrpSpPr>
            <p:nvPr/>
          </p:nvGrpSpPr>
          <p:grpSpPr bwMode="auto">
            <a:xfrm>
              <a:off x="9861550" y="1646202"/>
              <a:ext cx="352425" cy="660400"/>
              <a:chOff x="4140" y="429"/>
              <a:chExt cx="1425" cy="2396"/>
            </a:xfrm>
          </p:grpSpPr>
          <p:sp>
            <p:nvSpPr>
              <p:cNvPr id="716" name="Freeform 148">
                <a:extLst>
                  <a:ext uri="{FF2B5EF4-FFF2-40B4-BE49-F238E27FC236}">
                    <a16:creationId xmlns:a16="http://schemas.microsoft.com/office/drawing/2014/main" id="{CC23ABEE-8791-714B-8A1A-4F7AD8EF3BF9}"/>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7" name="Rectangle 149">
                <a:extLst>
                  <a:ext uri="{FF2B5EF4-FFF2-40B4-BE49-F238E27FC236}">
                    <a16:creationId xmlns:a16="http://schemas.microsoft.com/office/drawing/2014/main" id="{2B86FF99-00DB-934B-8BA7-48C64B644A45}"/>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8" name="Freeform 150">
                <a:extLst>
                  <a:ext uri="{FF2B5EF4-FFF2-40B4-BE49-F238E27FC236}">
                    <a16:creationId xmlns:a16="http://schemas.microsoft.com/office/drawing/2014/main" id="{956FBF0C-5170-794A-B33B-82657D571646}"/>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9" name="Freeform 151">
                <a:extLst>
                  <a:ext uri="{FF2B5EF4-FFF2-40B4-BE49-F238E27FC236}">
                    <a16:creationId xmlns:a16="http://schemas.microsoft.com/office/drawing/2014/main" id="{445CE280-0D0A-6B4F-84F6-532AE192658F}"/>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0" name="Rectangle 152">
                <a:extLst>
                  <a:ext uri="{FF2B5EF4-FFF2-40B4-BE49-F238E27FC236}">
                    <a16:creationId xmlns:a16="http://schemas.microsoft.com/office/drawing/2014/main" id="{0D6EBFB3-4B17-8B4D-84D1-393E2919BF5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1" name="Group 153">
                <a:extLst>
                  <a:ext uri="{FF2B5EF4-FFF2-40B4-BE49-F238E27FC236}">
                    <a16:creationId xmlns:a16="http://schemas.microsoft.com/office/drawing/2014/main" id="{68337FBF-F76C-C544-8BA6-563723BD11B9}"/>
                  </a:ext>
                </a:extLst>
              </p:cNvPr>
              <p:cNvGrpSpPr>
                <a:grpSpLocks/>
              </p:cNvGrpSpPr>
              <p:nvPr/>
            </p:nvGrpSpPr>
            <p:grpSpPr bwMode="auto">
              <a:xfrm>
                <a:off x="4749" y="668"/>
                <a:ext cx="581" cy="145"/>
                <a:chOff x="614" y="2568"/>
                <a:chExt cx="725" cy="139"/>
              </a:xfrm>
            </p:grpSpPr>
            <p:sp>
              <p:nvSpPr>
                <p:cNvPr id="746" name="AutoShape 154">
                  <a:extLst>
                    <a:ext uri="{FF2B5EF4-FFF2-40B4-BE49-F238E27FC236}">
                      <a16:creationId xmlns:a16="http://schemas.microsoft.com/office/drawing/2014/main" id="{7983AE2B-9F40-7446-964A-C0D1EC25521C}"/>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7" name="AutoShape 155">
                  <a:extLst>
                    <a:ext uri="{FF2B5EF4-FFF2-40B4-BE49-F238E27FC236}">
                      <a16:creationId xmlns:a16="http://schemas.microsoft.com/office/drawing/2014/main" id="{ADC46602-CC63-8141-8BF1-5EC8D1824C61}"/>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2" name="Rectangle 156">
                <a:extLst>
                  <a:ext uri="{FF2B5EF4-FFF2-40B4-BE49-F238E27FC236}">
                    <a16:creationId xmlns:a16="http://schemas.microsoft.com/office/drawing/2014/main" id="{0B0E3BE7-5708-A949-85C0-8553CB933EF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3" name="Group 157">
                <a:extLst>
                  <a:ext uri="{FF2B5EF4-FFF2-40B4-BE49-F238E27FC236}">
                    <a16:creationId xmlns:a16="http://schemas.microsoft.com/office/drawing/2014/main" id="{59EFAC4A-A3D4-9E4D-84E2-5BD8A5D33E2C}"/>
                  </a:ext>
                </a:extLst>
              </p:cNvPr>
              <p:cNvGrpSpPr>
                <a:grpSpLocks/>
              </p:cNvGrpSpPr>
              <p:nvPr/>
            </p:nvGrpSpPr>
            <p:grpSpPr bwMode="auto">
              <a:xfrm>
                <a:off x="4747" y="994"/>
                <a:ext cx="581" cy="134"/>
                <a:chOff x="614" y="2568"/>
                <a:chExt cx="725" cy="139"/>
              </a:xfrm>
            </p:grpSpPr>
            <p:sp>
              <p:nvSpPr>
                <p:cNvPr id="744" name="AutoShape 158">
                  <a:extLst>
                    <a:ext uri="{FF2B5EF4-FFF2-40B4-BE49-F238E27FC236}">
                      <a16:creationId xmlns:a16="http://schemas.microsoft.com/office/drawing/2014/main" id="{B68D7D2F-A4EC-6343-AAA2-E27A5BE91747}"/>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5" name="AutoShape 159">
                  <a:extLst>
                    <a:ext uri="{FF2B5EF4-FFF2-40B4-BE49-F238E27FC236}">
                      <a16:creationId xmlns:a16="http://schemas.microsoft.com/office/drawing/2014/main" id="{5C8BE6BD-0D6C-BE4F-A7C1-CFA5A3A723F5}"/>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4" name="Rectangle 160">
                <a:extLst>
                  <a:ext uri="{FF2B5EF4-FFF2-40B4-BE49-F238E27FC236}">
                    <a16:creationId xmlns:a16="http://schemas.microsoft.com/office/drawing/2014/main" id="{584E618E-4A1F-8343-97FD-62858B78F5C6}"/>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5" name="Rectangle 161">
                <a:extLst>
                  <a:ext uri="{FF2B5EF4-FFF2-40B4-BE49-F238E27FC236}">
                    <a16:creationId xmlns:a16="http://schemas.microsoft.com/office/drawing/2014/main" id="{12F0293A-C413-F449-BF89-9E1C83526B5A}"/>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6" name="Group 162">
                <a:extLst>
                  <a:ext uri="{FF2B5EF4-FFF2-40B4-BE49-F238E27FC236}">
                    <a16:creationId xmlns:a16="http://schemas.microsoft.com/office/drawing/2014/main" id="{1A6200EB-5E59-2B47-9B1A-EF30A5EAD25B}"/>
                  </a:ext>
                </a:extLst>
              </p:cNvPr>
              <p:cNvGrpSpPr>
                <a:grpSpLocks/>
              </p:cNvGrpSpPr>
              <p:nvPr/>
            </p:nvGrpSpPr>
            <p:grpSpPr bwMode="auto">
              <a:xfrm>
                <a:off x="4735" y="1627"/>
                <a:ext cx="582" cy="151"/>
                <a:chOff x="614" y="2568"/>
                <a:chExt cx="725" cy="139"/>
              </a:xfrm>
            </p:grpSpPr>
            <p:sp>
              <p:nvSpPr>
                <p:cNvPr id="742" name="AutoShape 163">
                  <a:extLst>
                    <a:ext uri="{FF2B5EF4-FFF2-40B4-BE49-F238E27FC236}">
                      <a16:creationId xmlns:a16="http://schemas.microsoft.com/office/drawing/2014/main" id="{B97E9310-11F5-E248-A0DF-E45AE8F9B84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3" name="AutoShape 164">
                  <a:extLst>
                    <a:ext uri="{FF2B5EF4-FFF2-40B4-BE49-F238E27FC236}">
                      <a16:creationId xmlns:a16="http://schemas.microsoft.com/office/drawing/2014/main" id="{968E1571-41AC-434C-B887-D8EBC7A3B079}"/>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7" name="Freeform 165">
                <a:extLst>
                  <a:ext uri="{FF2B5EF4-FFF2-40B4-BE49-F238E27FC236}">
                    <a16:creationId xmlns:a16="http://schemas.microsoft.com/office/drawing/2014/main" id="{BE30363C-DD3A-B943-9269-1BAD5BA3698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8" name="Group 166">
                <a:extLst>
                  <a:ext uri="{FF2B5EF4-FFF2-40B4-BE49-F238E27FC236}">
                    <a16:creationId xmlns:a16="http://schemas.microsoft.com/office/drawing/2014/main" id="{38788B69-339D-7F4E-B301-8175DEA9DEDF}"/>
                  </a:ext>
                </a:extLst>
              </p:cNvPr>
              <p:cNvGrpSpPr>
                <a:grpSpLocks/>
              </p:cNvGrpSpPr>
              <p:nvPr/>
            </p:nvGrpSpPr>
            <p:grpSpPr bwMode="auto">
              <a:xfrm>
                <a:off x="4739" y="1327"/>
                <a:ext cx="582" cy="139"/>
                <a:chOff x="614" y="2568"/>
                <a:chExt cx="725" cy="139"/>
              </a:xfrm>
            </p:grpSpPr>
            <p:sp>
              <p:nvSpPr>
                <p:cNvPr id="740" name="AutoShape 167">
                  <a:extLst>
                    <a:ext uri="{FF2B5EF4-FFF2-40B4-BE49-F238E27FC236}">
                      <a16:creationId xmlns:a16="http://schemas.microsoft.com/office/drawing/2014/main" id="{97B97885-9739-1F45-B789-FBABCFF92AAE}"/>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1" name="AutoShape 168">
                  <a:extLst>
                    <a:ext uri="{FF2B5EF4-FFF2-40B4-BE49-F238E27FC236}">
                      <a16:creationId xmlns:a16="http://schemas.microsoft.com/office/drawing/2014/main" id="{84771018-17F5-D14A-8D8C-59EE601BC2C9}"/>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9" name="Rectangle 169">
                <a:extLst>
                  <a:ext uri="{FF2B5EF4-FFF2-40B4-BE49-F238E27FC236}">
                    <a16:creationId xmlns:a16="http://schemas.microsoft.com/office/drawing/2014/main" id="{7A058DA4-516B-7D41-BD30-6364FF15C960}"/>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0" name="Freeform 170">
                <a:extLst>
                  <a:ext uri="{FF2B5EF4-FFF2-40B4-BE49-F238E27FC236}">
                    <a16:creationId xmlns:a16="http://schemas.microsoft.com/office/drawing/2014/main" id="{856E246C-1591-CA4F-8ADE-8DDDDAA7793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1" name="Freeform 171">
                <a:extLst>
                  <a:ext uri="{FF2B5EF4-FFF2-40B4-BE49-F238E27FC236}">
                    <a16:creationId xmlns:a16="http://schemas.microsoft.com/office/drawing/2014/main" id="{31F0BA80-7560-4D47-A9F7-FD31AEA4344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2" name="Oval 172">
                <a:extLst>
                  <a:ext uri="{FF2B5EF4-FFF2-40B4-BE49-F238E27FC236}">
                    <a16:creationId xmlns:a16="http://schemas.microsoft.com/office/drawing/2014/main" id="{0250F674-2E69-7A49-BD4A-7A0B63C62F3A}"/>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3" name="Freeform 173">
                <a:extLst>
                  <a:ext uri="{FF2B5EF4-FFF2-40B4-BE49-F238E27FC236}">
                    <a16:creationId xmlns:a16="http://schemas.microsoft.com/office/drawing/2014/main" id="{D9EA6536-474B-D64B-B205-1D6C9BA825C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4" name="AutoShape 174">
                <a:extLst>
                  <a:ext uri="{FF2B5EF4-FFF2-40B4-BE49-F238E27FC236}">
                    <a16:creationId xmlns:a16="http://schemas.microsoft.com/office/drawing/2014/main" id="{E488D72C-E2D7-A24F-8921-7455381C5E4D}"/>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5" name="AutoShape 175">
                <a:extLst>
                  <a:ext uri="{FF2B5EF4-FFF2-40B4-BE49-F238E27FC236}">
                    <a16:creationId xmlns:a16="http://schemas.microsoft.com/office/drawing/2014/main" id="{912439D6-774F-1547-AA0D-047E22092538}"/>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6" name="Oval 176">
                <a:extLst>
                  <a:ext uri="{FF2B5EF4-FFF2-40B4-BE49-F238E27FC236}">
                    <a16:creationId xmlns:a16="http://schemas.microsoft.com/office/drawing/2014/main" id="{A2D2898C-A040-C744-8B60-25B92A3EDD4A}"/>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7" name="Oval 177">
                <a:extLst>
                  <a:ext uri="{FF2B5EF4-FFF2-40B4-BE49-F238E27FC236}">
                    <a16:creationId xmlns:a16="http://schemas.microsoft.com/office/drawing/2014/main" id="{6D69F5EA-B0E7-DA4A-8B00-86E1B289A3A5}"/>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38" name="Oval 178">
                <a:extLst>
                  <a:ext uri="{FF2B5EF4-FFF2-40B4-BE49-F238E27FC236}">
                    <a16:creationId xmlns:a16="http://schemas.microsoft.com/office/drawing/2014/main" id="{CB13C9A5-3005-C744-AAF5-43F081367869}"/>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9" name="Rectangle 179">
                <a:extLst>
                  <a:ext uri="{FF2B5EF4-FFF2-40B4-BE49-F238E27FC236}">
                    <a16:creationId xmlns:a16="http://schemas.microsoft.com/office/drawing/2014/main" id="{5E9EBF99-398D-4346-9CCC-C08D38A90EF0}"/>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48" name="Group 180">
              <a:extLst>
                <a:ext uri="{FF2B5EF4-FFF2-40B4-BE49-F238E27FC236}">
                  <a16:creationId xmlns:a16="http://schemas.microsoft.com/office/drawing/2014/main" id="{68A8F3DD-C4CD-1A4A-A99E-EE08AE2B9ABE}"/>
                </a:ext>
              </a:extLst>
            </p:cNvPr>
            <p:cNvGrpSpPr>
              <a:grpSpLocks/>
            </p:cNvGrpSpPr>
            <p:nvPr/>
          </p:nvGrpSpPr>
          <p:grpSpPr bwMode="auto">
            <a:xfrm flipH="1">
              <a:off x="10010775" y="4435439"/>
              <a:ext cx="803275" cy="771525"/>
              <a:chOff x="-44" y="1473"/>
              <a:chExt cx="981" cy="1105"/>
            </a:xfrm>
          </p:grpSpPr>
          <p:pic>
            <p:nvPicPr>
              <p:cNvPr id="749" name="Picture 181" descr="desktop_computer_stylized_medium">
                <a:extLst>
                  <a:ext uri="{FF2B5EF4-FFF2-40B4-BE49-F238E27FC236}">
                    <a16:creationId xmlns:a16="http://schemas.microsoft.com/office/drawing/2014/main" id="{FB1222DE-2F29-E94E-BA2E-8430BD1F4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0" name="Freeform 182">
                <a:extLst>
                  <a:ext uri="{FF2B5EF4-FFF2-40B4-BE49-F238E27FC236}">
                    <a16:creationId xmlns:a16="http://schemas.microsoft.com/office/drawing/2014/main" id="{25C576CA-310E-BF45-AEA0-47D91F2AB2B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1" name="Group 183">
              <a:extLst>
                <a:ext uri="{FF2B5EF4-FFF2-40B4-BE49-F238E27FC236}">
                  <a16:creationId xmlns:a16="http://schemas.microsoft.com/office/drawing/2014/main" id="{292C5560-DFC2-574D-8C62-B6F62F2DC84B}"/>
                </a:ext>
              </a:extLst>
            </p:cNvPr>
            <p:cNvGrpSpPr>
              <a:grpSpLocks/>
            </p:cNvGrpSpPr>
            <p:nvPr/>
          </p:nvGrpSpPr>
          <p:grpSpPr bwMode="auto">
            <a:xfrm>
              <a:off x="6096000" y="4416389"/>
              <a:ext cx="803275" cy="771525"/>
              <a:chOff x="-44" y="1473"/>
              <a:chExt cx="981" cy="1105"/>
            </a:xfrm>
          </p:grpSpPr>
          <p:pic>
            <p:nvPicPr>
              <p:cNvPr id="752" name="Picture 184" descr="desktop_computer_stylized_medium">
                <a:extLst>
                  <a:ext uri="{FF2B5EF4-FFF2-40B4-BE49-F238E27FC236}">
                    <a16:creationId xmlns:a16="http://schemas.microsoft.com/office/drawing/2014/main" id="{5ADBABA6-9549-8F45-9CC6-895C1B713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3" name="Freeform 185">
                <a:extLst>
                  <a:ext uri="{FF2B5EF4-FFF2-40B4-BE49-F238E27FC236}">
                    <a16:creationId xmlns:a16="http://schemas.microsoft.com/office/drawing/2014/main" id="{175C8E0C-2E66-F847-85BF-1DF27F6E9D5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4" name="Group 186">
              <a:extLst>
                <a:ext uri="{FF2B5EF4-FFF2-40B4-BE49-F238E27FC236}">
                  <a16:creationId xmlns:a16="http://schemas.microsoft.com/office/drawing/2014/main" id="{BFA50ABA-EF43-8248-BFEE-B2185F9FF4CA}"/>
                </a:ext>
              </a:extLst>
            </p:cNvPr>
            <p:cNvGrpSpPr>
              <a:grpSpLocks/>
            </p:cNvGrpSpPr>
            <p:nvPr/>
          </p:nvGrpSpPr>
          <p:grpSpPr bwMode="auto">
            <a:xfrm>
              <a:off x="6718300" y="4865652"/>
              <a:ext cx="803275" cy="771525"/>
              <a:chOff x="-44" y="1473"/>
              <a:chExt cx="981" cy="1105"/>
            </a:xfrm>
          </p:grpSpPr>
          <p:pic>
            <p:nvPicPr>
              <p:cNvPr id="755" name="Picture 187" descr="desktop_computer_stylized_medium">
                <a:extLst>
                  <a:ext uri="{FF2B5EF4-FFF2-40B4-BE49-F238E27FC236}">
                    <a16:creationId xmlns:a16="http://schemas.microsoft.com/office/drawing/2014/main" id="{F7F3CEF1-4AEE-174D-A7EB-35D5923CD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188">
                <a:extLst>
                  <a:ext uri="{FF2B5EF4-FFF2-40B4-BE49-F238E27FC236}">
                    <a16:creationId xmlns:a16="http://schemas.microsoft.com/office/drawing/2014/main" id="{092BEB98-510F-A54D-8396-7B8E24FE09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grpSp>
        <p:nvGrpSpPr>
          <p:cNvPr id="4" name="Group 3">
            <a:extLst>
              <a:ext uri="{FF2B5EF4-FFF2-40B4-BE49-F238E27FC236}">
                <a16:creationId xmlns:a16="http://schemas.microsoft.com/office/drawing/2014/main" id="{3E66D11C-2FA6-994B-8F41-1BCDD73182B5}"/>
              </a:ext>
            </a:extLst>
          </p:cNvPr>
          <p:cNvGrpSpPr/>
          <p:nvPr/>
        </p:nvGrpSpPr>
        <p:grpSpPr>
          <a:xfrm>
            <a:off x="6710870" y="1068989"/>
            <a:ext cx="4670420" cy="5780940"/>
            <a:chOff x="909407" y="1505074"/>
            <a:chExt cx="4670420" cy="5780940"/>
          </a:xfrm>
        </p:grpSpPr>
        <p:sp>
          <p:nvSpPr>
            <p:cNvPr id="648" name="Rectangle 523">
              <a:extLst>
                <a:ext uri="{FF2B5EF4-FFF2-40B4-BE49-F238E27FC236}">
                  <a16:creationId xmlns:a16="http://schemas.microsoft.com/office/drawing/2014/main" id="{17573379-BEF3-6842-92C8-C7C11E0F12A1}"/>
                </a:ext>
              </a:extLst>
            </p:cNvPr>
            <p:cNvSpPr txBox="1">
              <a:spLocks noChangeArrowheads="1"/>
            </p:cNvSpPr>
            <p:nvPr/>
          </p:nvSpPr>
          <p:spPr bwMode="auto">
            <a:xfrm>
              <a:off x="909407" y="1505074"/>
              <a:ext cx="4522733" cy="458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per-connection end-end throughput: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,R/10)</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 practice: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or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is often bottleneck</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lang="en-US" altLang="zh-CN" sz="3200" kern="0" dirty="0">
                  <a:solidFill>
                    <a:prstClr val="black"/>
                  </a:solidFill>
                  <a:latin typeface="Calibri" panose="020F0502020204030204"/>
                  <a:ea typeface="ＭＳ Ｐゴシック" panose="020B0600070205080204" pitchFamily="34" charset="-128"/>
                </a:rPr>
                <a:t>Link utilization</a:t>
              </a:r>
              <a:r>
                <a:rPr lang="en-GB" altLang="zh-CN" sz="3200" kern="0" dirty="0">
                  <a:solidFill>
                    <a:prstClr val="black"/>
                  </a:solidFill>
                  <a:latin typeface="Calibri" panose="020F0502020204030204"/>
                  <a:ea typeface="ＭＳ Ｐゴシック" panose="020B0600070205080204" pitchFamily="34" charset="-128"/>
                </a:rPr>
                <a:t>: used bandwidth/available bandwidth. For the three links: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24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sz="2400" i="1" kern="0" dirty="0">
                  <a:solidFill>
                    <a:prstClr val="black"/>
                  </a:solidFill>
                  <a:latin typeface="Calibri" panose="020F0502020204030204"/>
                  <a:ea typeface="ＭＳ Ｐゴシック" panose="020B0600070205080204" pitchFamily="34" charset="-128"/>
                </a:rPr>
                <a:t>10)</a:t>
              </a:r>
              <a:endParaRPr lang="en-US" altLang="en-US" i="1" kern="0" dirty="0">
                <a:solidFill>
                  <a:prstClr val="black"/>
                </a:solidFill>
                <a:latin typeface="Calibri" panose="020F0502020204030204"/>
                <a:ea typeface="ＭＳ Ｐゴシック" panose="020B0600070205080204" pitchFamily="34" charset="-128"/>
              </a:endParaRP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i="1" kern="0" baseline="-25000" dirty="0">
                  <a:solidFill>
                    <a:prstClr val="black"/>
                  </a:solidFill>
                  <a:latin typeface="Calibri" panose="020F0502020204030204"/>
                  <a:ea typeface="ＭＳ Ｐゴシック" panose="020B0600070205080204" pitchFamily="34" charset="-128"/>
                </a:rPr>
                <a:t>c</a:t>
              </a:r>
              <a:endPar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57" name="TextBox 1">
              <a:extLst>
                <a:ext uri="{FF2B5EF4-FFF2-40B4-BE49-F238E27FC236}">
                  <a16:creationId xmlns:a16="http://schemas.microsoft.com/office/drawing/2014/main" id="{DA9B1A1A-980B-A04A-99EA-7721056B3929}"/>
                </a:ext>
              </a:extLst>
            </p:cNvPr>
            <p:cNvSpPr txBox="1">
              <a:spLocks noChangeArrowheads="1"/>
            </p:cNvSpPr>
            <p:nvPr/>
          </p:nvSpPr>
          <p:spPr bwMode="auto">
            <a:xfrm>
              <a:off x="1072914" y="6763727"/>
              <a:ext cx="450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 Check out the online interactive exercises for more examples: h</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ttp://gaia.cs.umass.edu/kurose_ross/</a:t>
              </a:r>
            </a:p>
          </p:txBody>
        </p:sp>
      </p:grpSp>
      <p:sp>
        <p:nvSpPr>
          <p:cNvPr id="161" name="Slide Number Placeholder 5">
            <a:extLst>
              <a:ext uri="{FF2B5EF4-FFF2-40B4-BE49-F238E27FC236}">
                <a16:creationId xmlns:a16="http://schemas.microsoft.com/office/drawing/2014/main" id="{B3D70443-F3EE-CE47-AEBC-12DE161B9412}"/>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6</a:t>
            </a:fld>
            <a:endParaRPr lang="en-US" dirty="0"/>
          </a:p>
        </p:txBody>
      </p:sp>
      <p:sp>
        <p:nvSpPr>
          <p:cNvPr id="5" name="TextBox 4">
            <a:extLst>
              <a:ext uri="{FF2B5EF4-FFF2-40B4-BE49-F238E27FC236}">
                <a16:creationId xmlns:a16="http://schemas.microsoft.com/office/drawing/2014/main" id="{B93494E6-9E57-C6FF-B766-7E30BC6D7AF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1289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1</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60</a:t>
            </a:fld>
            <a:endParaRPr lang="en-US" dirty="0"/>
          </a:p>
        </p:txBody>
      </p:sp>
      <p:sp>
        <p:nvSpPr>
          <p:cNvPr id="2" name="Rectangle 4">
            <a:extLst>
              <a:ext uri="{FF2B5EF4-FFF2-40B4-BE49-F238E27FC236}">
                <a16:creationId xmlns:a16="http://schemas.microsoft.com/office/drawing/2014/main" id="{1C78CECB-0F50-DFD1-4484-C75D3A12FDF6}"/>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D=101110, G=1001,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101110000</a:t>
            </a:r>
            <a:r>
              <a:rPr lang="en-US" sz="2800" i="1" dirty="0">
                <a:latin typeface="Calibri" panose="020F0502020204030204"/>
              </a:rPr>
              <a:t> </a:t>
            </a:r>
            <a:r>
              <a:rPr lang="en-US" sz="2800" i="1" dirty="0">
                <a:latin typeface="Calibri" panose="020F0502020204030204"/>
                <a:sym typeface="Wingdings" panose="05000000000000000000" pitchFamily="2" charset="2"/>
              </a:rPr>
              <a:t> </a:t>
            </a:r>
            <a:r>
              <a:rPr lang="en-US" sz="2800" i="1" dirty="0"/>
              <a:t>R=011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F418F019-BB11-6E4A-AD6D-308DC47414A4}"/>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C0491EDE-6EEE-1694-61CD-5587661E3B82}"/>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EE12848B-033E-D388-F4C4-3BE10306C3F3}"/>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8725C362-452E-5938-17CF-023D1C915D93}"/>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3C859011-368C-DFE9-C3B9-344D737E298F}"/>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83E91-E0B4-3144-14B1-080DFA1ECE34}"/>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EA697F-154D-9690-8E31-8ECE54E06C74}"/>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EBE11B-E38C-1EE5-4DA1-131D91F6E35C}"/>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31AA47-93EA-73A2-184D-491032DED5DD}"/>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63EE5165-CBE5-EF01-30F0-38C652D3B2AD}"/>
              </a:ext>
            </a:extLst>
          </p:cNvPr>
          <p:cNvCxnSpPr>
            <a:cxnSpLocks/>
          </p:cNvCxnSpPr>
          <p:nvPr/>
        </p:nvCxnSpPr>
        <p:spPr>
          <a:xfrm>
            <a:off x="8902358" y="4347512"/>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434174-E29D-D8E4-1A90-A28C6EB0FA49}"/>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1AE-D614-C767-6A30-B2F944FB780F}"/>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1 </a:t>
            </a:r>
            <a:r>
              <a:rPr lang="en-US" altLang="en-US" dirty="0" err="1">
                <a:cs typeface="Calibri" panose="020F0502020204030204" pitchFamily="34" charset="0"/>
              </a:rPr>
              <a:t>Cont</a:t>
            </a:r>
            <a:endParaRPr lang="en-SE" dirty="0"/>
          </a:p>
        </p:txBody>
      </p:sp>
      <p:sp>
        <p:nvSpPr>
          <p:cNvPr id="3" name="Content Placeholder 2">
            <a:extLst>
              <a:ext uri="{FF2B5EF4-FFF2-40B4-BE49-F238E27FC236}">
                <a16:creationId xmlns:a16="http://schemas.microsoft.com/office/drawing/2014/main" id="{2CE27881-5D14-E08F-557C-058AF928A6B5}"/>
              </a:ext>
            </a:extLst>
          </p:cNvPr>
          <p:cNvSpPr>
            <a:spLocks noGrp="1"/>
          </p:cNvSpPr>
          <p:nvPr>
            <p:ph sz="half" idx="1"/>
          </p:nvPr>
        </p:nvSpPr>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101110000</a:t>
            </a:r>
            <a:r>
              <a:rPr lang="en-US" i="1" dirty="0">
                <a:solidFill>
                  <a:prstClr val="black"/>
                </a:solidFill>
                <a:latin typeface="Calibri" panose="020F0502020204030204"/>
              </a:rPr>
              <a:t> XOR 011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101110011</a:t>
            </a:r>
          </a:p>
          <a:p>
            <a:pPr marL="130175" indent="0">
              <a:buNone/>
            </a:pPr>
            <a:r>
              <a:rPr lang="en-US" dirty="0">
                <a:solidFill>
                  <a:prstClr val="black"/>
                </a:solidFill>
                <a:latin typeface="Calibri" panose="020F0502020204030204"/>
              </a:rPr>
              <a:t>It must be divisible by G=1001,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DF99F6A-D381-571C-30ED-3878574362E4}"/>
              </a:ext>
            </a:extLst>
          </p:cNvPr>
          <p:cNvSpPr>
            <a:spLocks noGrp="1"/>
          </p:cNvSpPr>
          <p:nvPr>
            <p:ph type="sldNum" sz="quarter" idx="4"/>
          </p:nvPr>
        </p:nvSpPr>
        <p:spPr/>
        <p:txBody>
          <a:bodyPr/>
          <a:lstStyle/>
          <a:p>
            <a:r>
              <a:rPr lang="en-US"/>
              <a:t>Link Layer: 6-</a:t>
            </a:r>
            <a:fld id="{C4204591-24BD-A542-B9D5-F8D8A88D2FEE}" type="slidenum">
              <a:rPr lang="en-US" smtClean="0"/>
              <a:pPr/>
              <a:t>61</a:t>
            </a:fld>
            <a:endParaRPr lang="en-US" dirty="0"/>
          </a:p>
        </p:txBody>
      </p:sp>
      <p:sp>
        <p:nvSpPr>
          <p:cNvPr id="6" name="TextBox 5">
            <a:extLst>
              <a:ext uri="{FF2B5EF4-FFF2-40B4-BE49-F238E27FC236}">
                <a16:creationId xmlns:a16="http://schemas.microsoft.com/office/drawing/2014/main" id="{1969DE09-9A15-2B87-0622-CEA68C13E949}"/>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7" name="TextBox 6">
            <a:extLst>
              <a:ext uri="{FF2B5EF4-FFF2-40B4-BE49-F238E27FC236}">
                <a16:creationId xmlns:a16="http://schemas.microsoft.com/office/drawing/2014/main" id="{5ACF83C0-1DC5-7751-52B2-2EF29E5AECBA}"/>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8" name="TextBox 7">
            <a:extLst>
              <a:ext uri="{FF2B5EF4-FFF2-40B4-BE49-F238E27FC236}">
                <a16:creationId xmlns:a16="http://schemas.microsoft.com/office/drawing/2014/main" id="{0BD9CD74-FD2E-6F9F-1EE2-EC0D7F2F9970}"/>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9" name="TextBox 8">
            <a:extLst>
              <a:ext uri="{FF2B5EF4-FFF2-40B4-BE49-F238E27FC236}">
                <a16:creationId xmlns:a16="http://schemas.microsoft.com/office/drawing/2014/main" id="{651854F4-B4DA-2982-52D0-0E2190D4B03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 name="TextBox 9">
            <a:extLst>
              <a:ext uri="{FF2B5EF4-FFF2-40B4-BE49-F238E27FC236}">
                <a16:creationId xmlns:a16="http://schemas.microsoft.com/office/drawing/2014/main" id="{A8F87110-DA67-864D-BE62-CB8F4CF19D87}"/>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1" name="Group 10">
            <a:extLst>
              <a:ext uri="{FF2B5EF4-FFF2-40B4-BE49-F238E27FC236}">
                <a16:creationId xmlns:a16="http://schemas.microsoft.com/office/drawing/2014/main" id="{5FDD9F89-E81C-F8FA-4A88-2FDF66554EB7}"/>
              </a:ext>
            </a:extLst>
          </p:cNvPr>
          <p:cNvGrpSpPr/>
          <p:nvPr/>
        </p:nvGrpSpPr>
        <p:grpSpPr>
          <a:xfrm>
            <a:off x="8825948" y="3664228"/>
            <a:ext cx="1505129" cy="2259494"/>
            <a:chOff x="8825948" y="3664228"/>
            <a:chExt cx="1505129" cy="2259494"/>
          </a:xfrm>
        </p:grpSpPr>
        <p:sp>
          <p:nvSpPr>
            <p:cNvPr id="12" name="TextBox 11">
              <a:extLst>
                <a:ext uri="{FF2B5EF4-FFF2-40B4-BE49-F238E27FC236}">
                  <a16:creationId xmlns:a16="http://schemas.microsoft.com/office/drawing/2014/main" id="{92AB32BE-07EC-15BF-A0B8-18045858B497}"/>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3" name="TextBox 12">
              <a:extLst>
                <a:ext uri="{FF2B5EF4-FFF2-40B4-BE49-F238E27FC236}">
                  <a16:creationId xmlns:a16="http://schemas.microsoft.com/office/drawing/2014/main" id="{8FCBA805-4204-EF7D-ADA0-0FA650850ACC}"/>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4" name="TextBox 13">
              <a:extLst>
                <a:ext uri="{FF2B5EF4-FFF2-40B4-BE49-F238E27FC236}">
                  <a16:creationId xmlns:a16="http://schemas.microsoft.com/office/drawing/2014/main" id="{83E101EC-3508-FA25-79A9-6F300452089E}"/>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5" name="TextBox 14">
              <a:extLst>
                <a:ext uri="{FF2B5EF4-FFF2-40B4-BE49-F238E27FC236}">
                  <a16:creationId xmlns:a16="http://schemas.microsoft.com/office/drawing/2014/main" id="{78476A0F-94AC-0718-E24E-C28A00A05364}"/>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6" name="TextBox 15">
              <a:extLst>
                <a:ext uri="{FF2B5EF4-FFF2-40B4-BE49-F238E27FC236}">
                  <a16:creationId xmlns:a16="http://schemas.microsoft.com/office/drawing/2014/main" id="{B5688B83-5728-ACDF-641C-AA72EB939A8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7" name="TextBox 16">
              <a:extLst>
                <a:ext uri="{FF2B5EF4-FFF2-40B4-BE49-F238E27FC236}">
                  <a16:creationId xmlns:a16="http://schemas.microsoft.com/office/drawing/2014/main" id="{34295B0C-74CC-70DF-911C-800D1D5ADB53}"/>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6009EDE6-8DDB-BA6C-A431-81D428D5244C}"/>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grpSp>
      <p:sp>
        <p:nvSpPr>
          <p:cNvPr id="19" name="TextBox 18">
            <a:extLst>
              <a:ext uri="{FF2B5EF4-FFF2-40B4-BE49-F238E27FC236}">
                <a16:creationId xmlns:a16="http://schemas.microsoft.com/office/drawing/2014/main" id="{F0AFEB6F-AD76-1F60-B552-9091396F9C24}"/>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20" name="TextBox 19">
            <a:extLst>
              <a:ext uri="{FF2B5EF4-FFF2-40B4-BE49-F238E27FC236}">
                <a16:creationId xmlns:a16="http://schemas.microsoft.com/office/drawing/2014/main" id="{6A339C83-DBB6-C72D-45D2-73E57E26DCA0}"/>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21" name="TextBox 20">
            <a:extLst>
              <a:ext uri="{FF2B5EF4-FFF2-40B4-BE49-F238E27FC236}">
                <a16:creationId xmlns:a16="http://schemas.microsoft.com/office/drawing/2014/main" id="{B031A55F-3AF2-9323-9D66-473AE5D7AC98}"/>
              </a:ext>
            </a:extLst>
          </p:cNvPr>
          <p:cNvSpPr txBox="1"/>
          <p:nvPr/>
        </p:nvSpPr>
        <p:spPr>
          <a:xfrm>
            <a:off x="9652039" y="5977158"/>
            <a:ext cx="380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22" name="Right Brace 21">
            <a:extLst>
              <a:ext uri="{FF2B5EF4-FFF2-40B4-BE49-F238E27FC236}">
                <a16:creationId xmlns:a16="http://schemas.microsoft.com/office/drawing/2014/main" id="{EFFA0458-937D-59DE-3357-D8AAF90AD83A}"/>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5E82A48-7C8E-1628-464A-E6F20CEFBA1E}"/>
              </a:ext>
            </a:extLst>
          </p:cNvPr>
          <p:cNvGrpSpPr/>
          <p:nvPr/>
        </p:nvGrpSpPr>
        <p:grpSpPr>
          <a:xfrm>
            <a:off x="6367670" y="1219201"/>
            <a:ext cx="1220206" cy="1064637"/>
            <a:chOff x="6367670" y="1219201"/>
            <a:chExt cx="1220206" cy="1064637"/>
          </a:xfrm>
        </p:grpSpPr>
        <p:sp>
          <p:nvSpPr>
            <p:cNvPr id="24" name="TextBox 23">
              <a:extLst>
                <a:ext uri="{FF2B5EF4-FFF2-40B4-BE49-F238E27FC236}">
                  <a16:creationId xmlns:a16="http://schemas.microsoft.com/office/drawing/2014/main" id="{088F030C-CEB8-9C20-E88C-C5F0724D73A9}"/>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25" name="TextBox 24">
              <a:extLst>
                <a:ext uri="{FF2B5EF4-FFF2-40B4-BE49-F238E27FC236}">
                  <a16:creationId xmlns:a16="http://schemas.microsoft.com/office/drawing/2014/main" id="{5123BC52-0720-93B2-3FC9-064D351D569A}"/>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26" name="Right Brace 25">
              <a:extLst>
                <a:ext uri="{FF2B5EF4-FFF2-40B4-BE49-F238E27FC236}">
                  <a16:creationId xmlns:a16="http://schemas.microsoft.com/office/drawing/2014/main" id="{BEBB89DA-EE31-805B-A54D-05F510DBC95D}"/>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Straight Connector 26">
            <a:extLst>
              <a:ext uri="{FF2B5EF4-FFF2-40B4-BE49-F238E27FC236}">
                <a16:creationId xmlns:a16="http://schemas.microsoft.com/office/drawing/2014/main" id="{A9E07773-B37A-4B8C-7FA5-60B41DC8774F}"/>
              </a:ext>
            </a:extLst>
          </p:cNvPr>
          <p:cNvCxnSpPr>
            <a:cxnSpLocks/>
            <a:endCxn id="20"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0B4A277-321F-DEDF-FA40-B35086785E10}"/>
              </a:ext>
            </a:extLst>
          </p:cNvPr>
          <p:cNvGrpSpPr/>
          <p:nvPr/>
        </p:nvGrpSpPr>
        <p:grpSpPr>
          <a:xfrm>
            <a:off x="7550151" y="1873802"/>
            <a:ext cx="2658302" cy="323298"/>
            <a:chOff x="7550151" y="1873802"/>
            <a:chExt cx="2658302" cy="323298"/>
          </a:xfrm>
        </p:grpSpPr>
        <p:grpSp>
          <p:nvGrpSpPr>
            <p:cNvPr id="29" name="Group 28">
              <a:extLst>
                <a:ext uri="{FF2B5EF4-FFF2-40B4-BE49-F238E27FC236}">
                  <a16:creationId xmlns:a16="http://schemas.microsoft.com/office/drawing/2014/main" id="{0FA3D721-6F9A-DF41-F1E5-A78C39D56B8A}"/>
                </a:ext>
              </a:extLst>
            </p:cNvPr>
            <p:cNvGrpSpPr/>
            <p:nvPr/>
          </p:nvGrpSpPr>
          <p:grpSpPr>
            <a:xfrm>
              <a:off x="7550151" y="1873802"/>
              <a:ext cx="2658302" cy="323298"/>
              <a:chOff x="7572376" y="1842052"/>
              <a:chExt cx="2658302" cy="323298"/>
            </a:xfrm>
          </p:grpSpPr>
          <p:cxnSp>
            <p:nvCxnSpPr>
              <p:cNvPr id="31" name="Straight Connector 30">
                <a:extLst>
                  <a:ext uri="{FF2B5EF4-FFF2-40B4-BE49-F238E27FC236}">
                    <a16:creationId xmlns:a16="http://schemas.microsoft.com/office/drawing/2014/main" id="{5EEC70C1-458B-52C7-5161-72514589CBD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e 128">
                <a:extLst>
                  <a:ext uri="{FF2B5EF4-FFF2-40B4-BE49-F238E27FC236}">
                    <a16:creationId xmlns:a16="http://schemas.microsoft.com/office/drawing/2014/main" id="{6CE924CA-BB2A-2DBD-1D2F-BBA399A3E30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Oval 29">
              <a:extLst>
                <a:ext uri="{FF2B5EF4-FFF2-40B4-BE49-F238E27FC236}">
                  <a16:creationId xmlns:a16="http://schemas.microsoft.com/office/drawing/2014/main" id="{1F54AD36-EE60-80D1-5078-6EDD5473019E}"/>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DB221018-2410-E1E3-3C84-A2C9D25D0C82}"/>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34" name="TextBox 33">
            <a:extLst>
              <a:ext uri="{FF2B5EF4-FFF2-40B4-BE49-F238E27FC236}">
                <a16:creationId xmlns:a16="http://schemas.microsoft.com/office/drawing/2014/main" id="{1163BB59-89B3-4C83-F6F7-F117AF557E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35" name="Rounded Rectangle 131">
            <a:extLst>
              <a:ext uri="{FF2B5EF4-FFF2-40B4-BE49-F238E27FC236}">
                <a16:creationId xmlns:a16="http://schemas.microsoft.com/office/drawing/2014/main" id="{9CDD2DC1-D18D-0FA2-0028-4A9DF1218C29}"/>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19800F8D-1FD2-E4A2-504D-EA5CFA7B2FAA}"/>
              </a:ext>
            </a:extLst>
          </p:cNvPr>
          <p:cNvCxnSpPr>
            <a:cxnSpLocks/>
            <a:endCxn id="20"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E2078-360B-765A-570E-5C559728ADA8}"/>
              </a:ext>
            </a:extLst>
          </p:cNvPr>
          <p:cNvSpPr txBox="1"/>
          <p:nvPr/>
        </p:nvSpPr>
        <p:spPr>
          <a:xfrm>
            <a:off x="10376447" y="2544418"/>
            <a:ext cx="18571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1B937CF-60F7-DE1F-E959-FC7554E5FDED}"/>
              </a:ext>
            </a:extLst>
          </p:cNvPr>
          <p:cNvSpPr txBox="1"/>
          <p:nvPr/>
        </p:nvSpPr>
        <p:spPr>
          <a:xfrm>
            <a:off x="10227845" y="2638743"/>
            <a:ext cx="930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39" name="TextBox 38">
            <a:extLst>
              <a:ext uri="{FF2B5EF4-FFF2-40B4-BE49-F238E27FC236}">
                <a16:creationId xmlns:a16="http://schemas.microsoft.com/office/drawing/2014/main" id="{A2160098-83A4-8AD1-F2C6-2EC5DC52624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0" name="TextBox 39">
            <a:extLst>
              <a:ext uri="{FF2B5EF4-FFF2-40B4-BE49-F238E27FC236}">
                <a16:creationId xmlns:a16="http://schemas.microsoft.com/office/drawing/2014/main" id="{460E00CD-3DD2-7B1A-A433-40F1B9506940}"/>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1" name="TextBox 40">
            <a:extLst>
              <a:ext uri="{FF2B5EF4-FFF2-40B4-BE49-F238E27FC236}">
                <a16:creationId xmlns:a16="http://schemas.microsoft.com/office/drawing/2014/main" id="{B2CD7E5F-825E-B83E-4A88-57FF7BFDA3C3}"/>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42" name="Straight Connector 41">
            <a:extLst>
              <a:ext uri="{FF2B5EF4-FFF2-40B4-BE49-F238E27FC236}">
                <a16:creationId xmlns:a16="http://schemas.microsoft.com/office/drawing/2014/main" id="{3586AB4E-F195-FEA4-E0AC-F1184B69E367}"/>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89B1052A-783F-19E9-CB5B-9B111B7410F9}"/>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6DB6572D-4448-E6E2-F8F3-1D261BC848B0}"/>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9AFFD387-4548-1FA3-0CD3-5B11E592FE4F}"/>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6572F30D-4A0D-0586-C4B3-45755263B8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0EF867-EB05-8A59-C825-C4BFCA885B2F}"/>
              </a:ext>
            </a:extLst>
          </p:cNvPr>
          <p:cNvCxnSpPr>
            <a:cxnSpLocks/>
          </p:cNvCxnSpPr>
          <p:nvPr/>
        </p:nvCxnSpPr>
        <p:spPr>
          <a:xfrm>
            <a:off x="9871481" y="3405198"/>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1CF3366E-C427-4BFE-61F8-10F2D8486620}"/>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EE2DD3-A493-698E-7391-CE5A990880AB}"/>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89A975-C15F-80DE-BB6B-AC8EBEE915B6}"/>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7C3D83-B311-9062-7930-514F3CF801E8}"/>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FD84F566-7B66-8D5F-E894-FCC5D6509A0D}"/>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2448B-763E-D464-6464-B49DEBBBFF89}"/>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A975E13E-170F-B759-3B2A-3F53287DA165}"/>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2</a:t>
            </a:r>
            <a:endParaRPr lang="en-US" sz="4400" dirty="0"/>
          </a:p>
        </p:txBody>
      </p:sp>
      <p:sp>
        <p:nvSpPr>
          <p:cNvPr id="33" name="Rectangle 4">
            <a:extLst>
              <a:ext uri="{FF2B5EF4-FFF2-40B4-BE49-F238E27FC236}">
                <a16:creationId xmlns:a16="http://schemas.microsoft.com/office/drawing/2014/main" id="{2759C970-8A88-69F1-3E07-6ED6AF62AE12}"/>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grpSp>
        <p:nvGrpSpPr>
          <p:cNvPr id="13" name="Group 12">
            <a:extLst>
              <a:ext uri="{FF2B5EF4-FFF2-40B4-BE49-F238E27FC236}">
                <a16:creationId xmlns:a16="http://schemas.microsoft.com/office/drawing/2014/main" id="{6C5F4EF1-361B-C254-ED7F-B1A229E9938A}"/>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B0B6DE5F-53F3-1FFF-A29A-8874AA4BAB01}"/>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899A6712-7853-FDF2-2242-F7DEC2785BF8}"/>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1A832C4C-55AF-E340-6B1D-8DA36D62E24F}"/>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B33C4FD5-9F72-8430-5C66-7892F923E01F}"/>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500E7346-13B7-C17B-53B2-0D3CA9F62EE8}"/>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A94B5EE2-B4B8-8B11-B053-AD37F13088AE}"/>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0BEF7D26-9077-8EAD-17DA-46719BC89918}"/>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238EEAAD-92AD-A294-545C-0771079AA5EC}"/>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DB0FEF26-1B86-97FD-7859-63EC4B274E2F}"/>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DAA44FE3-F84F-5496-6BC1-4C32805191CE}"/>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0064B98F-8E17-B952-0A16-B28F93F71BE4}"/>
              </a:ext>
            </a:extLst>
          </p:cNvPr>
          <p:cNvGrpSpPr/>
          <p:nvPr/>
        </p:nvGrpSpPr>
        <p:grpSpPr>
          <a:xfrm>
            <a:off x="8579927" y="3664228"/>
            <a:ext cx="1820077" cy="2259494"/>
            <a:chOff x="8579927" y="3664228"/>
            <a:chExt cx="1820077" cy="2259494"/>
          </a:xfrm>
        </p:grpSpPr>
        <p:sp>
          <p:nvSpPr>
            <p:cNvPr id="109" name="TextBox 108">
              <a:extLst>
                <a:ext uri="{FF2B5EF4-FFF2-40B4-BE49-F238E27FC236}">
                  <a16:creationId xmlns:a16="http://schemas.microsoft.com/office/drawing/2014/main" id="{BCAB676C-8511-CACE-8264-3F3D6D895342}"/>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8552BCF3-3CC7-5F62-BE4A-B907598B42D6}"/>
                </a:ext>
              </a:extLst>
            </p:cNvPr>
            <p:cNvSpPr txBox="1"/>
            <p:nvPr/>
          </p:nvSpPr>
          <p:spPr>
            <a:xfrm>
              <a:off x="9110869" y="5155096"/>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D2E1686B-61E1-F299-FB76-98E5CB07C06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0FBAD641-D597-9EDA-23E7-45D990ABA4A2}"/>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E81421C1-F9FB-7EA9-495D-1AD4AC8D845F}"/>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52792FAD-7A19-8395-239A-D389B1F6FB4B}"/>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1  1 0  0</a:t>
              </a:r>
            </a:p>
          </p:txBody>
        </p:sp>
        <p:sp>
          <p:nvSpPr>
            <p:cNvPr id="115" name="TextBox 114">
              <a:extLst>
                <a:ext uri="{FF2B5EF4-FFF2-40B4-BE49-F238E27FC236}">
                  <a16:creationId xmlns:a16="http://schemas.microsoft.com/office/drawing/2014/main" id="{47E1C775-38A2-C4E6-0EA3-7D26FFC8E3E4}"/>
                </a:ext>
              </a:extLst>
            </p:cNvPr>
            <p:cNvSpPr txBox="1"/>
            <p:nvPr/>
          </p:nvSpPr>
          <p:spPr>
            <a:xfrm>
              <a:off x="9395794" y="5462057"/>
              <a:ext cx="99578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a:t>
              </a:r>
            </a:p>
          </p:txBody>
        </p:sp>
      </p:grpSp>
      <p:sp>
        <p:nvSpPr>
          <p:cNvPr id="116" name="TextBox 115">
            <a:extLst>
              <a:ext uri="{FF2B5EF4-FFF2-40B4-BE49-F238E27FC236}">
                <a16:creationId xmlns:a16="http://schemas.microsoft.com/office/drawing/2014/main" id="{C1CC6495-C2F3-8916-4EE5-D85F21A30F75}"/>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05C68592-5C12-4802-530F-C0E617D7E8E2}"/>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85D4BA86-0733-5662-52D2-A1EAFA3E6C90}"/>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7216CF80-2792-C8EF-14B3-0AC1FFD3B589}"/>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AD1E5A5-858A-4124-2AAC-A7BFE82A0E8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3B1EF965-6A65-573F-36C8-AA56F3DADBBF}"/>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BD2AB037-900F-D291-F4E8-8C73EE001ED5}"/>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74C896D6-0699-3BE8-4E15-27CE1E930A74}"/>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77659361-2293-8AA0-69CB-1165911070EF}"/>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46966917-D5AB-483F-3989-612B2BC4851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6CDDCD4F-347C-4240-28F4-F4717826D055}"/>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C3545C42-CF92-7BCD-3FBE-157F9550B1E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00E3A220-453B-E54C-C211-490FEC359A1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74E1A120-C4EA-6D41-9ACF-0D957388588B}"/>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A7E5B72F-D8DC-5D26-2832-913B2976636A}"/>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436B6A6D-00DF-D889-11B8-7A55579145C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DCCB4CB-7780-684D-6804-E05BB92DD910}"/>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09780E50-664C-8910-2755-30428EA0ADC4}"/>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11303785-CB67-4C66-F46E-B0FC89E47F8F}"/>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1C6CD674-CAB8-8546-EDA4-C59DB7C003B0}"/>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8C3339CF-B8C8-534E-5CCB-347682D4614B}"/>
              </a:ext>
            </a:extLst>
          </p:cNvPr>
          <p:cNvSpPr>
            <a:spLocks noGrp="1"/>
          </p:cNvSpPr>
          <p:nvPr>
            <p:ph type="sldNum" sz="quarter" idx="4"/>
          </p:nvPr>
        </p:nvSpPr>
        <p:spPr/>
        <p:txBody>
          <a:bodyPr/>
          <a:lstStyle/>
          <a:p>
            <a:r>
              <a:rPr lang="en-US" dirty="0"/>
              <a:t>Link Layer </a:t>
            </a:r>
            <a:fld id="{C4204591-24BD-A542-B9D5-F8D8A88D2FEE}" type="slidenum">
              <a:rPr lang="en-US" smtClean="0"/>
              <a:pPr/>
              <a:t>62</a:t>
            </a:fld>
            <a:endParaRPr lang="en-US" dirty="0"/>
          </a:p>
        </p:txBody>
      </p:sp>
      <p:sp>
        <p:nvSpPr>
          <p:cNvPr id="2" name="Rectangle 4">
            <a:extLst>
              <a:ext uri="{FF2B5EF4-FFF2-40B4-BE49-F238E27FC236}">
                <a16:creationId xmlns:a16="http://schemas.microsoft.com/office/drawing/2014/main" id="{3A6CF532-B758-9BE4-AFEF-67A2BC562E3A}"/>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D=100100, G=1101,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100100000, </a:t>
            </a:r>
            <a:r>
              <a:rPr lang="en-US" sz="2800" i="1" dirty="0"/>
              <a:t>R=001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D2F81976-7EBD-1BC9-C954-63E39EC8FC80}"/>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08D52EB1-DBCA-001E-64C6-360FFE450A5A}"/>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DD5D50ED-4BC9-0780-390B-883230346D6B}"/>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0389E42C-4F01-759D-1B11-99E5DE4A1486}"/>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7CCB387D-E7E0-C8FC-2B29-C70BC5DC29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0C6BD9-49C2-5DBD-D526-D661177E9C73}"/>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25DB3F-F4BD-93F7-66B3-EE19981BBFDC}"/>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5829DF-C5C0-8D0D-23D0-B4BFF3EC2E39}"/>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11AF2A7-7424-99F7-29C1-809F17FA6CA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81CE87C0-7206-331C-19F4-1F4A7D1CBE9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1787D42-CA82-0E25-1E73-09602A4C3B21}"/>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44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9FC7F-87DC-BB8B-181B-B1CE095A66FF}"/>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D256EBE4-7D02-15AA-5798-987A30D43087}"/>
              </a:ext>
            </a:extLst>
          </p:cNvPr>
          <p:cNvSpPr>
            <a:spLocks noGrp="1"/>
          </p:cNvSpPr>
          <p:nvPr>
            <p:ph type="title"/>
          </p:nvPr>
        </p:nvSpPr>
        <p:spPr>
          <a:xfrm>
            <a:off x="800100" y="349426"/>
            <a:ext cx="10515600" cy="894622"/>
          </a:xfrm>
        </p:spPr>
        <p:txBody>
          <a:bodyPr>
            <a:normAutofit fontScale="90000"/>
          </a:bodyPr>
          <a:lstStyle/>
          <a:p>
            <a:r>
              <a:rPr lang="en-US" altLang="en-US" dirty="0">
                <a:cs typeface="Calibri" panose="020F0502020204030204" pitchFamily="34" charset="0"/>
              </a:rPr>
              <a:t>Cyclic Redundancy Check (CRC): Example 2 </a:t>
            </a:r>
            <a:r>
              <a:rPr lang="en-US" altLang="en-US" dirty="0" err="1">
                <a:cs typeface="Calibri" panose="020F0502020204030204" pitchFamily="34" charset="0"/>
              </a:rPr>
              <a:t>Cont</a:t>
            </a:r>
            <a:endParaRPr lang="en-US" sz="4400" dirty="0"/>
          </a:p>
        </p:txBody>
      </p:sp>
      <p:sp>
        <p:nvSpPr>
          <p:cNvPr id="36" name="TextBox 1">
            <a:extLst>
              <a:ext uri="{FF2B5EF4-FFF2-40B4-BE49-F238E27FC236}">
                <a16:creationId xmlns:a16="http://schemas.microsoft.com/office/drawing/2014/main" id="{DEFE52A5-D08F-D153-4363-B1EC883FD670}"/>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sp>
        <p:nvSpPr>
          <p:cNvPr id="103" name="TextBox 102">
            <a:extLst>
              <a:ext uri="{FF2B5EF4-FFF2-40B4-BE49-F238E27FC236}">
                <a16:creationId xmlns:a16="http://schemas.microsoft.com/office/drawing/2014/main" id="{2F73852D-4542-36D3-B4D5-48925DEB1AC2}"/>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3792E068-9770-F50D-6FC6-332FF3B0792E}"/>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A8CF200B-402F-B334-9BEB-A30E4EC770CD}"/>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CAEACB36-864E-CC54-9D0D-9386E63E0D87}"/>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B7BAE6C5-2539-9E6D-ABE3-492C8C550545}"/>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9CBA8EBC-4764-2300-4F92-298062D5BFD4}"/>
              </a:ext>
            </a:extLst>
          </p:cNvPr>
          <p:cNvGrpSpPr/>
          <p:nvPr/>
        </p:nvGrpSpPr>
        <p:grpSpPr>
          <a:xfrm>
            <a:off x="8579927" y="3664228"/>
            <a:ext cx="1751150" cy="2259494"/>
            <a:chOff x="8579927" y="3664228"/>
            <a:chExt cx="1751150" cy="2259494"/>
          </a:xfrm>
        </p:grpSpPr>
        <p:sp>
          <p:nvSpPr>
            <p:cNvPr id="109" name="TextBox 108">
              <a:extLst>
                <a:ext uri="{FF2B5EF4-FFF2-40B4-BE49-F238E27FC236}">
                  <a16:creationId xmlns:a16="http://schemas.microsoft.com/office/drawing/2014/main" id="{E0B52265-0A7E-B7C0-C129-C30DE40ED294}"/>
                </a:ext>
              </a:extLst>
            </p:cNvPr>
            <p:cNvSpPr txBox="1"/>
            <p:nvPr/>
          </p:nvSpPr>
          <p:spPr>
            <a:xfrm>
              <a:off x="8832573" y="4558747"/>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FD61A9B7-CA69-BADF-41EE-0458E15C7117}"/>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272F3A75-2C4F-D070-DE17-C56422D5F34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BACB5661-F699-6105-5FED-F8BDBF632FA3}"/>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5FB34202-25B1-6A50-88D8-E6454E81BDB2}"/>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38A0212A-6C99-8F0E-4A44-F140161FC11F}"/>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15" name="TextBox 114">
              <a:extLst>
                <a:ext uri="{FF2B5EF4-FFF2-40B4-BE49-F238E27FC236}">
                  <a16:creationId xmlns:a16="http://schemas.microsoft.com/office/drawing/2014/main" id="{F92B6BFA-891F-642A-BF43-D059B43DEC1E}"/>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sp>
        <p:nvSpPr>
          <p:cNvPr id="116" name="TextBox 115">
            <a:extLst>
              <a:ext uri="{FF2B5EF4-FFF2-40B4-BE49-F238E27FC236}">
                <a16:creationId xmlns:a16="http://schemas.microsoft.com/office/drawing/2014/main" id="{AE3FA8C6-2036-E839-6276-761CEAFD9939}"/>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8337B612-2D7F-178B-66A6-8A7F3F7C97E6}"/>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398E66DA-E31C-917A-ACE5-CF6B0C892225}"/>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0A11F658-0677-6EEC-27E6-6B228C1F4CCC}"/>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665C0742-0524-8139-387A-90EB6A43944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0B0E20F3-0B4D-F8F1-82F4-8A499476067C}"/>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1514BE28-BEF4-9447-F434-5F337412CAC4}"/>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DDE1AB25-B13B-8818-5196-F1A1165610FC}"/>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EDFA2D2F-900E-49E0-8751-AF19700ECAF6}"/>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CBCC83ED-5D41-FCE4-D8F4-C8906462823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C36DABB3-2414-C261-C670-75548BAA55B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8EECB50F-1852-3FB8-37B7-96BC7307D6C2}"/>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8FAD0D3C-BB15-1E14-6897-F2251CB75A0F}"/>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1" name="TextBox 130">
            <a:extLst>
              <a:ext uri="{FF2B5EF4-FFF2-40B4-BE49-F238E27FC236}">
                <a16:creationId xmlns:a16="http://schemas.microsoft.com/office/drawing/2014/main" id="{F6E6B33D-15CE-0888-A4AD-F167DD6DF4F2}"/>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EB4C9182-CA8C-7956-A229-9A7CF7A0DFAF}"/>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95DB7132-F26C-9E5E-B97A-408BE301C73E}"/>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91F27084-59DD-0FB6-161B-DBEC514BE414}"/>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AD11FE9D-F54C-5073-DED7-8AD4BC26753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 name="Slide Number Placeholder 6">
            <a:extLst>
              <a:ext uri="{FF2B5EF4-FFF2-40B4-BE49-F238E27FC236}">
                <a16:creationId xmlns:a16="http://schemas.microsoft.com/office/drawing/2014/main" id="{4CE9B083-2599-C15D-6329-DD6C8823E462}"/>
              </a:ext>
            </a:extLst>
          </p:cNvPr>
          <p:cNvSpPr>
            <a:spLocks noGrp="1"/>
          </p:cNvSpPr>
          <p:nvPr>
            <p:ph type="sldNum" sz="quarter" idx="4"/>
          </p:nvPr>
        </p:nvSpPr>
        <p:spPr/>
        <p:txBody>
          <a:bodyPr/>
          <a:lstStyle/>
          <a:p>
            <a:r>
              <a:rPr lang="en-US" dirty="0"/>
              <a:t>Link Layer </a:t>
            </a:r>
            <a:fld id="{C4204591-24BD-A542-B9D5-F8D8A88D2FEE}" type="slidenum">
              <a:rPr lang="en-US" smtClean="0"/>
              <a:pPr/>
              <a:t>63</a:t>
            </a:fld>
            <a:endParaRPr lang="en-US" dirty="0"/>
          </a:p>
        </p:txBody>
      </p:sp>
      <p:cxnSp>
        <p:nvCxnSpPr>
          <p:cNvPr id="6" name="Straight Connector 5">
            <a:extLst>
              <a:ext uri="{FF2B5EF4-FFF2-40B4-BE49-F238E27FC236}">
                <a16:creationId xmlns:a16="http://schemas.microsoft.com/office/drawing/2014/main" id="{C8FADC0E-EFDA-71D4-CA0A-2E42E36472B3}"/>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71C5B8C9-68C5-093C-1F49-BEE125B6E0EB}"/>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A005A291-F7AC-0B8A-4850-8B091A1A0EDE}"/>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F685CD50-D4E9-273F-1472-8C22E9EBCBF7}"/>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0F3329B-DBAB-22F5-C71A-122BBFB7AE35}"/>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B1CEFC-558C-E8D5-2AA2-94E770531711}"/>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55B8F3-146B-860E-CF3B-4EE11B15329F}"/>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05EA10-A663-C78B-D7AA-C38AC6B89AF3}"/>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52270AA-0876-4815-85E6-795933EE610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39EC6C4B-6EB9-D4CF-6C30-BA7E3AE73C6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7B8EBC-0541-E34A-0038-C07A1631D5CC}"/>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926287B5-BB87-B753-EF95-85F4124686F6}"/>
              </a:ext>
            </a:extLst>
          </p:cNvPr>
          <p:cNvSpPr>
            <a:spLocks noGrp="1"/>
          </p:cNvSpPr>
          <p:nvPr>
            <p:ph sz="half" idx="1"/>
          </p:nvPr>
        </p:nvSpPr>
        <p:spPr>
          <a:xfrm>
            <a:off x="838200" y="1825625"/>
            <a:ext cx="5181600"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effectLst/>
                <a:uLnTx/>
                <a:uFillTx/>
                <a:latin typeface="Calibri" panose="020F0502020204030204"/>
              </a:rPr>
              <a:t>100100000</a:t>
            </a:r>
            <a:r>
              <a:rPr lang="en-US" i="1" dirty="0">
                <a:solidFill>
                  <a:prstClr val="black"/>
                </a:solidFill>
                <a:latin typeface="Calibri" panose="020F0502020204030204"/>
              </a:rPr>
              <a:t> XOR 001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100100001</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G=1101,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98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D60D-C16F-88CF-A86C-BFC0968D06AF}"/>
              </a:ext>
            </a:extLst>
          </p:cNvPr>
          <p:cNvSpPr>
            <a:spLocks noGrp="1"/>
          </p:cNvSpPr>
          <p:nvPr>
            <p:ph type="title"/>
          </p:nvPr>
        </p:nvSpPr>
        <p:spPr/>
        <p:txBody>
          <a:bodyPr/>
          <a:lstStyle/>
          <a:p>
            <a:r>
              <a:rPr lang="en-US" altLang="en-US" dirty="0">
                <a:cs typeface="Calibri" panose="020F0502020204030204" pitchFamily="34" charset="0"/>
              </a:rPr>
              <a:t>Cyclic Redundancy Check (CRC): Example 3</a:t>
            </a:r>
            <a:endParaRPr lang="en-SE" dirty="0"/>
          </a:p>
        </p:txBody>
      </p:sp>
      <p:sp>
        <p:nvSpPr>
          <p:cNvPr id="5" name="Slide Number Placeholder 4">
            <a:extLst>
              <a:ext uri="{FF2B5EF4-FFF2-40B4-BE49-F238E27FC236}">
                <a16:creationId xmlns:a16="http://schemas.microsoft.com/office/drawing/2014/main" id="{CCDCD5EC-BC22-493E-A6EC-CE483CED2CD8}"/>
              </a:ext>
            </a:extLst>
          </p:cNvPr>
          <p:cNvSpPr>
            <a:spLocks noGrp="1"/>
          </p:cNvSpPr>
          <p:nvPr>
            <p:ph type="sldNum" sz="quarter" idx="4"/>
          </p:nvPr>
        </p:nvSpPr>
        <p:spPr/>
        <p:txBody>
          <a:bodyPr/>
          <a:lstStyle/>
          <a:p>
            <a:r>
              <a:rPr lang="en-US"/>
              <a:t>Link Layer: 6-</a:t>
            </a:r>
            <a:fld id="{C4204591-24BD-A542-B9D5-F8D8A88D2FEE}" type="slidenum">
              <a:rPr lang="en-US" smtClean="0"/>
              <a:pPr/>
              <a:t>64</a:t>
            </a:fld>
            <a:endParaRPr lang="en-US" dirty="0"/>
          </a:p>
        </p:txBody>
      </p:sp>
      <p:sp>
        <p:nvSpPr>
          <p:cNvPr id="10" name="Rectangle 4">
            <a:extLst>
              <a:ext uri="{FF2B5EF4-FFF2-40B4-BE49-F238E27FC236}">
                <a16:creationId xmlns:a16="http://schemas.microsoft.com/office/drawing/2014/main" id="{E1D1B320-718F-E4BE-D951-A4CEC82C2CA8}"/>
              </a:ext>
            </a:extLst>
          </p:cNvPr>
          <p:cNvSpPr txBox="1">
            <a:spLocks noChangeArrowheads="1"/>
          </p:cNvSpPr>
          <p:nvPr/>
        </p:nvSpPr>
        <p:spPr>
          <a:xfrm>
            <a:off x="191736" y="1449583"/>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Example 2: </a:t>
            </a:r>
            <a:r>
              <a:rPr lang="en-US" i="1" dirty="0"/>
              <a:t>D=1011010010</a:t>
            </a:r>
            <a:r>
              <a:rPr kumimoji="0" lang="en-US" sz="2800" b="0" i="1" u="none" strike="noStrike" kern="1200" cap="none" spc="0" normalizeH="0" baseline="0" noProof="0" dirty="0">
                <a:ln>
                  <a:noFill/>
                </a:ln>
                <a:effectLst/>
                <a:uLnTx/>
                <a:uFillTx/>
                <a:latin typeface="Calibri" panose="020F0502020204030204"/>
              </a:rPr>
              <a:t>, G=110010, r=5</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a:t>
            </a:r>
            <a:r>
              <a:rPr lang="en-US" sz="2800" i="1" dirty="0"/>
              <a:t>101101001000000</a:t>
            </a:r>
          </a:p>
          <a:p>
            <a:pPr lvl="1">
              <a:lnSpc>
                <a:spcPct val="75000"/>
              </a:lnSpc>
              <a:buNone/>
              <a:defRPr/>
            </a:pPr>
            <a:r>
              <a:rPr lang="en-US" sz="2800" i="1" dirty="0">
                <a:sym typeface="Wingdings" panose="05000000000000000000" pitchFamily="2" charset="2"/>
              </a:rPr>
              <a:t> </a:t>
            </a:r>
            <a:r>
              <a:rPr lang="en-US" sz="2800" i="1" dirty="0"/>
              <a:t>R=01000</a:t>
            </a:r>
            <a:endParaRPr kumimoji="0" lang="en-US" sz="2800" b="0" i="1" u="none" strike="noStrike" kern="1200" cap="none" spc="0" normalizeH="0" baseline="0" noProof="0" dirty="0">
              <a:ln>
                <a:noFill/>
              </a:ln>
              <a:effectLst/>
              <a:uLnTx/>
              <a:uFillTx/>
              <a:latin typeface="Calibri" panose="020F0502020204030204"/>
            </a:endParaRPr>
          </a:p>
        </p:txBody>
      </p:sp>
      <p:sp>
        <p:nvSpPr>
          <p:cNvPr id="11" name="TextBox 10">
            <a:extLst>
              <a:ext uri="{FF2B5EF4-FFF2-40B4-BE49-F238E27FC236}">
                <a16:creationId xmlns:a16="http://schemas.microsoft.com/office/drawing/2014/main" id="{1039E13B-A782-9E58-D2A7-9E5A0186B71E}"/>
              </a:ext>
            </a:extLst>
          </p:cNvPr>
          <p:cNvSpPr txBox="1"/>
          <p:nvPr/>
        </p:nvSpPr>
        <p:spPr>
          <a:xfrm>
            <a:off x="6637914" y="2146851"/>
            <a:ext cx="2003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3" name="TextBox 12">
            <a:extLst>
              <a:ext uri="{FF2B5EF4-FFF2-40B4-BE49-F238E27FC236}">
                <a16:creationId xmlns:a16="http://schemas.microsoft.com/office/drawing/2014/main" id="{70EC1AC8-F672-C61E-2C32-57E73282BB30}"/>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29" name="TextBox 28">
            <a:extLst>
              <a:ext uri="{FF2B5EF4-FFF2-40B4-BE49-F238E27FC236}">
                <a16:creationId xmlns:a16="http://schemas.microsoft.com/office/drawing/2014/main" id="{18A85960-84C9-27A6-DB75-260E35497570}"/>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30" name="TextBox 29">
            <a:extLst>
              <a:ext uri="{FF2B5EF4-FFF2-40B4-BE49-F238E27FC236}">
                <a16:creationId xmlns:a16="http://schemas.microsoft.com/office/drawing/2014/main" id="{269218FF-2680-FA7A-F113-BB033F67670E}"/>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31" name="Right Brace 30">
            <a:extLst>
              <a:ext uri="{FF2B5EF4-FFF2-40B4-BE49-F238E27FC236}">
                <a16:creationId xmlns:a16="http://schemas.microsoft.com/office/drawing/2014/main" id="{4761328A-492C-D5D0-1F24-47E3F752B82E}"/>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C2C9B3CD-25D3-1BEF-B88D-D90E9D2649A9}"/>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33" name="Group 32">
            <a:extLst>
              <a:ext uri="{FF2B5EF4-FFF2-40B4-BE49-F238E27FC236}">
                <a16:creationId xmlns:a16="http://schemas.microsoft.com/office/drawing/2014/main" id="{E1A6D82A-3428-9FE8-F005-0D6F524149DD}"/>
              </a:ext>
            </a:extLst>
          </p:cNvPr>
          <p:cNvGrpSpPr/>
          <p:nvPr/>
        </p:nvGrpSpPr>
        <p:grpSpPr>
          <a:xfrm>
            <a:off x="6508431" y="1873802"/>
            <a:ext cx="2658302" cy="323298"/>
            <a:chOff x="7550151" y="1873802"/>
            <a:chExt cx="2658302" cy="323298"/>
          </a:xfrm>
        </p:grpSpPr>
        <p:grpSp>
          <p:nvGrpSpPr>
            <p:cNvPr id="34" name="Group 33">
              <a:extLst>
                <a:ext uri="{FF2B5EF4-FFF2-40B4-BE49-F238E27FC236}">
                  <a16:creationId xmlns:a16="http://schemas.microsoft.com/office/drawing/2014/main" id="{182AD461-64A0-36F0-20B8-0B1E135C0E1E}"/>
                </a:ext>
              </a:extLst>
            </p:cNvPr>
            <p:cNvGrpSpPr/>
            <p:nvPr/>
          </p:nvGrpSpPr>
          <p:grpSpPr>
            <a:xfrm>
              <a:off x="7550151" y="1873802"/>
              <a:ext cx="2658302" cy="323298"/>
              <a:chOff x="7572376" y="1842052"/>
              <a:chExt cx="2658302" cy="323298"/>
            </a:xfrm>
          </p:grpSpPr>
          <p:cxnSp>
            <p:nvCxnSpPr>
              <p:cNvPr id="36" name="Straight Connector 35">
                <a:extLst>
                  <a:ext uri="{FF2B5EF4-FFF2-40B4-BE49-F238E27FC236}">
                    <a16:creationId xmlns:a16="http://schemas.microsoft.com/office/drawing/2014/main" id="{B4F20B28-9748-8208-5B52-6D529B36BAC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ie 128">
                <a:extLst>
                  <a:ext uri="{FF2B5EF4-FFF2-40B4-BE49-F238E27FC236}">
                    <a16:creationId xmlns:a16="http://schemas.microsoft.com/office/drawing/2014/main" id="{C3FED6A7-1708-17F3-4F71-F4FBA224A15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5" name="Oval 34">
              <a:extLst>
                <a:ext uri="{FF2B5EF4-FFF2-40B4-BE49-F238E27FC236}">
                  <a16:creationId xmlns:a16="http://schemas.microsoft.com/office/drawing/2014/main" id="{90FEEF1E-B7B6-13D9-F340-3E34E8824CCF}"/>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D60C2CF5-F36C-F72B-6E5D-30B3204F4E73}"/>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1  0  0  0  0  0  0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15C4629C-1E5B-2AD2-B2FB-B21618E55BFF}"/>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48" name="Straight Connector 47">
            <a:extLst>
              <a:ext uri="{FF2B5EF4-FFF2-40B4-BE49-F238E27FC236}">
                <a16:creationId xmlns:a16="http://schemas.microsoft.com/office/drawing/2014/main" id="{FB10BEEA-FAFF-D77F-9BEA-C96E8FEECC9B}"/>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43F8E799-BF4D-2447-7969-883FE2F6A2E0}"/>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34C92EC7-6C53-8D56-8772-6D04F58568E1}"/>
              </a:ext>
            </a:extLst>
          </p:cNvPr>
          <p:cNvCxnSpPr>
            <a:cxnSpLocks/>
          </p:cNvCxnSpPr>
          <p:nvPr/>
        </p:nvCxnSpPr>
        <p:spPr>
          <a:xfrm>
            <a:off x="10921096" y="2197101"/>
            <a:ext cx="0" cy="254123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02EBDB8D-7862-1BF0-80D1-4E7D66427986}"/>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53" name="TextBox 52">
            <a:extLst>
              <a:ext uri="{FF2B5EF4-FFF2-40B4-BE49-F238E27FC236}">
                <a16:creationId xmlns:a16="http://schemas.microsoft.com/office/drawing/2014/main" id="{D4A31018-9919-5569-B3CE-915794F41DAB}"/>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58" name="Straight Connector 57">
            <a:extLst>
              <a:ext uri="{FF2B5EF4-FFF2-40B4-BE49-F238E27FC236}">
                <a16:creationId xmlns:a16="http://schemas.microsoft.com/office/drawing/2014/main" id="{C3D1C854-89F1-59DB-960A-A47B927E5F14}"/>
              </a:ext>
            </a:extLst>
          </p:cNvPr>
          <p:cNvCxnSpPr/>
          <p:nvPr/>
        </p:nvCxnSpPr>
        <p:spPr>
          <a:xfrm>
            <a:off x="8380449" y="187294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FA00D52-1B2C-7D41-3E58-E0904C17213B}"/>
              </a:ext>
            </a:extLst>
          </p:cNvPr>
          <p:cNvSpPr/>
          <p:nvPr/>
        </p:nvSpPr>
        <p:spPr>
          <a:xfrm>
            <a:off x="2653411" y="3811616"/>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421D39A7-7351-FBE3-2AED-706669A019AD}"/>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993EA-FF76-B28E-335B-E335D58D8B8A}"/>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3D27F2-1D7D-F542-8679-CE011AA6FFB0}"/>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D488F4-443E-F32B-0553-E57062D35EE6}"/>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1  1  0  0  0  0</a:t>
            </a:r>
          </a:p>
        </p:txBody>
      </p:sp>
      <p:sp>
        <p:nvSpPr>
          <p:cNvPr id="76" name="TextBox 75">
            <a:extLst>
              <a:ext uri="{FF2B5EF4-FFF2-40B4-BE49-F238E27FC236}">
                <a16:creationId xmlns:a16="http://schemas.microsoft.com/office/drawing/2014/main" id="{F796CCBF-8CB5-EBD9-D526-E94A0857136D}"/>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77" name="Straight Connector 76">
            <a:extLst>
              <a:ext uri="{FF2B5EF4-FFF2-40B4-BE49-F238E27FC236}">
                <a16:creationId xmlns:a16="http://schemas.microsoft.com/office/drawing/2014/main" id="{CDC6ADE5-E61D-E6D8-F5A6-DDDB4A005230}"/>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B9240E-9E8B-F642-15F0-58BAE2E4634A}"/>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0  1  0  0  0</a:t>
            </a:r>
          </a:p>
        </p:txBody>
      </p:sp>
      <p:sp>
        <p:nvSpPr>
          <p:cNvPr id="79" name="TextBox 78">
            <a:extLst>
              <a:ext uri="{FF2B5EF4-FFF2-40B4-BE49-F238E27FC236}">
                <a16:creationId xmlns:a16="http://schemas.microsoft.com/office/drawing/2014/main" id="{9B29BB55-7142-C9DD-C139-3A6E1026AFB7}"/>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84" name="Straight Connector 83">
            <a:extLst>
              <a:ext uri="{FF2B5EF4-FFF2-40B4-BE49-F238E27FC236}">
                <a16:creationId xmlns:a16="http://schemas.microsoft.com/office/drawing/2014/main" id="{21E46076-61D7-5426-FC7D-4D65E703C702}"/>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8CA612CA-FF06-46DA-2902-45956F2279CA}"/>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947CD634-81C0-9028-FB37-38E141460948}"/>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Straight Connector 88">
            <a:extLst>
              <a:ext uri="{FF2B5EF4-FFF2-40B4-BE49-F238E27FC236}">
                <a16:creationId xmlns:a16="http://schemas.microsoft.com/office/drawing/2014/main" id="{0424C7AF-C5D5-5C53-F0D4-23D32C4027BD}"/>
              </a:ext>
            </a:extLst>
          </p:cNvPr>
          <p:cNvCxnSpPr>
            <a:cxnSpLocks/>
          </p:cNvCxnSpPr>
          <p:nvPr/>
        </p:nvCxnSpPr>
        <p:spPr>
          <a:xfrm>
            <a:off x="9118475" y="2240712"/>
            <a:ext cx="22614" cy="93181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4082B3EC-EB59-51EE-308B-817B61216538}"/>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Connector 97">
            <a:extLst>
              <a:ext uri="{FF2B5EF4-FFF2-40B4-BE49-F238E27FC236}">
                <a16:creationId xmlns:a16="http://schemas.microsoft.com/office/drawing/2014/main" id="{E63BAA00-DB0E-FEF8-6E3A-B45097877C72}"/>
              </a:ext>
            </a:extLst>
          </p:cNvPr>
          <p:cNvCxnSpPr>
            <a:cxnSpLocks/>
          </p:cNvCxnSpPr>
          <p:nvPr/>
        </p:nvCxnSpPr>
        <p:spPr>
          <a:xfrm>
            <a:off x="8541175" y="2240712"/>
            <a:ext cx="12294" cy="33296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3" name="TextBox 102">
            <a:extLst>
              <a:ext uri="{FF2B5EF4-FFF2-40B4-BE49-F238E27FC236}">
                <a16:creationId xmlns:a16="http://schemas.microsoft.com/office/drawing/2014/main" id="{3C4C256C-6BBD-0620-785F-7972D95451B0}"/>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04" name="Right Brace 103">
            <a:extLst>
              <a:ext uri="{FF2B5EF4-FFF2-40B4-BE49-F238E27FC236}">
                <a16:creationId xmlns:a16="http://schemas.microsoft.com/office/drawing/2014/main" id="{04D3FE6C-9E93-F003-3C64-8AF40021C036}"/>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A7EC07B-AF8D-A607-58D9-EE80B1A28C71}"/>
              </a:ext>
            </a:extLst>
          </p:cNvPr>
          <p:cNvSpPr txBox="1"/>
          <p:nvPr/>
        </p:nvSpPr>
        <p:spPr>
          <a:xfrm>
            <a:off x="3690063" y="6150701"/>
            <a:ext cx="505542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Error Detection and Correction 2: Cyclic Redundancy Check</a:t>
            </a:r>
          </a:p>
          <a:p>
            <a:r>
              <a:rPr lang="en-GB" sz="1600" dirty="0">
                <a:hlinkClick r:id="rId3"/>
              </a:rPr>
              <a:t>https://www.youtube.com/watch?v=6gbkoFciryA</a:t>
            </a:r>
            <a:r>
              <a:rPr lang="en-GB" sz="1600" dirty="0"/>
              <a:t> </a:t>
            </a:r>
          </a:p>
        </p:txBody>
      </p:sp>
    </p:spTree>
    <p:extLst>
      <p:ext uri="{BB962C8B-B14F-4D97-AF65-F5344CB8AC3E}">
        <p14:creationId xmlns:p14="http://schemas.microsoft.com/office/powerpoint/2010/main" val="4163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B9E-54F6-8498-628B-5DC81AABC8DB}"/>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3 </a:t>
            </a:r>
            <a:r>
              <a:rPr lang="en-US" altLang="en-US" dirty="0" err="1">
                <a:cs typeface="Calibri" panose="020F0502020204030204" pitchFamily="34" charset="0"/>
              </a:rPr>
              <a:t>Cont</a:t>
            </a:r>
            <a:endParaRPr lang="en-SE" dirty="0"/>
          </a:p>
        </p:txBody>
      </p:sp>
      <p:sp>
        <p:nvSpPr>
          <p:cNvPr id="5" name="Slide Number Placeholder 4">
            <a:extLst>
              <a:ext uri="{FF2B5EF4-FFF2-40B4-BE49-F238E27FC236}">
                <a16:creationId xmlns:a16="http://schemas.microsoft.com/office/drawing/2014/main" id="{AFBB61E2-5043-743E-031A-1FF0F43D48AC}"/>
              </a:ext>
            </a:extLst>
          </p:cNvPr>
          <p:cNvSpPr>
            <a:spLocks noGrp="1"/>
          </p:cNvSpPr>
          <p:nvPr>
            <p:ph type="sldNum" sz="quarter" idx="4"/>
          </p:nvPr>
        </p:nvSpPr>
        <p:spPr/>
        <p:txBody>
          <a:bodyPr/>
          <a:lstStyle/>
          <a:p>
            <a:r>
              <a:rPr lang="en-US"/>
              <a:t>Link Layer: 6-</a:t>
            </a:r>
            <a:fld id="{C4204591-24BD-A542-B9D5-F8D8A88D2FEE}" type="slidenum">
              <a:rPr lang="en-US" smtClean="0"/>
              <a:pPr/>
              <a:t>65</a:t>
            </a:fld>
            <a:endParaRPr lang="en-US" dirty="0"/>
          </a:p>
        </p:txBody>
      </p:sp>
      <p:sp>
        <p:nvSpPr>
          <p:cNvPr id="6" name="TextBox 5">
            <a:extLst>
              <a:ext uri="{FF2B5EF4-FFF2-40B4-BE49-F238E27FC236}">
                <a16:creationId xmlns:a16="http://schemas.microsoft.com/office/drawing/2014/main" id="{DE635EB7-4F8B-AAF6-ECB5-A1011EC1646A}"/>
              </a:ext>
            </a:extLst>
          </p:cNvPr>
          <p:cNvSpPr txBox="1"/>
          <p:nvPr/>
        </p:nvSpPr>
        <p:spPr>
          <a:xfrm>
            <a:off x="6637914" y="2146851"/>
            <a:ext cx="2003464" cy="461665"/>
          </a:xfrm>
          <a:prstGeom prst="rect">
            <a:avLst/>
          </a:prstGeom>
          <a:ln>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7" name="TextBox 6">
            <a:extLst>
              <a:ext uri="{FF2B5EF4-FFF2-40B4-BE49-F238E27FC236}">
                <a16:creationId xmlns:a16="http://schemas.microsoft.com/office/drawing/2014/main" id="{3AB2D47A-CB27-4382-2A22-38E7AA426A2C}"/>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8" name="TextBox 7">
            <a:extLst>
              <a:ext uri="{FF2B5EF4-FFF2-40B4-BE49-F238E27FC236}">
                <a16:creationId xmlns:a16="http://schemas.microsoft.com/office/drawing/2014/main" id="{227A7226-581E-0CA1-B8AE-E9D2D47265E3}"/>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2" name="TextBox 11">
            <a:extLst>
              <a:ext uri="{FF2B5EF4-FFF2-40B4-BE49-F238E27FC236}">
                <a16:creationId xmlns:a16="http://schemas.microsoft.com/office/drawing/2014/main" id="{222A816B-57C2-CE13-9F56-DC3388C47517}"/>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13" name="Group 12">
            <a:extLst>
              <a:ext uri="{FF2B5EF4-FFF2-40B4-BE49-F238E27FC236}">
                <a16:creationId xmlns:a16="http://schemas.microsoft.com/office/drawing/2014/main" id="{5AAF006B-E63B-CE35-C794-4ED2311706B9}"/>
              </a:ext>
            </a:extLst>
          </p:cNvPr>
          <p:cNvGrpSpPr/>
          <p:nvPr/>
        </p:nvGrpSpPr>
        <p:grpSpPr>
          <a:xfrm>
            <a:off x="6508431" y="1873802"/>
            <a:ext cx="2658302" cy="323298"/>
            <a:chOff x="7550151" y="1873802"/>
            <a:chExt cx="2658302" cy="323298"/>
          </a:xfrm>
        </p:grpSpPr>
        <p:grpSp>
          <p:nvGrpSpPr>
            <p:cNvPr id="14" name="Group 13">
              <a:extLst>
                <a:ext uri="{FF2B5EF4-FFF2-40B4-BE49-F238E27FC236}">
                  <a16:creationId xmlns:a16="http://schemas.microsoft.com/office/drawing/2014/main" id="{E33E76A9-DB13-1DBE-B752-E0CDCF01A61E}"/>
                </a:ext>
              </a:extLst>
            </p:cNvPr>
            <p:cNvGrpSpPr/>
            <p:nvPr/>
          </p:nvGrpSpPr>
          <p:grpSpPr>
            <a:xfrm>
              <a:off x="7550151" y="1873802"/>
              <a:ext cx="2658302" cy="323298"/>
              <a:chOff x="7572376" y="1842052"/>
              <a:chExt cx="2658302" cy="323298"/>
            </a:xfrm>
          </p:grpSpPr>
          <p:cxnSp>
            <p:nvCxnSpPr>
              <p:cNvPr id="16" name="Straight Connector 15">
                <a:extLst>
                  <a:ext uri="{FF2B5EF4-FFF2-40B4-BE49-F238E27FC236}">
                    <a16:creationId xmlns:a16="http://schemas.microsoft.com/office/drawing/2014/main" id="{80ACF1DE-4AB6-092B-0740-F177AC2E0684}"/>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e 128">
                <a:extLst>
                  <a:ext uri="{FF2B5EF4-FFF2-40B4-BE49-F238E27FC236}">
                    <a16:creationId xmlns:a16="http://schemas.microsoft.com/office/drawing/2014/main" id="{E8ACFB66-3230-C15F-5A77-6D79A00789F7}"/>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Oval 14">
              <a:extLst>
                <a:ext uri="{FF2B5EF4-FFF2-40B4-BE49-F238E27FC236}">
                  <a16:creationId xmlns:a16="http://schemas.microsoft.com/office/drawing/2014/main" id="{15B56BB1-379B-9600-6272-7A3221CC1AE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51DFE44E-DCA6-BDCA-E546-59B6C7E3C61F}"/>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a:t>
            </a:r>
            <a:r>
              <a:rPr lang="en-US" sz="2400" dirty="0">
                <a:solidFill>
                  <a:srgbClr val="FF0000"/>
                </a:solidFill>
              </a:rPr>
              <a:t>1</a:t>
            </a:r>
            <a:r>
              <a:rPr lang="en-US" sz="2400" dirty="0">
                <a:solidFill>
                  <a:prstClr val="black"/>
                </a:solidFill>
              </a:rPr>
              <a:t>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17E6337-0F42-B661-FB0F-81B78D6B6DF1}"/>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20" name="Straight Connector 19">
            <a:extLst>
              <a:ext uri="{FF2B5EF4-FFF2-40B4-BE49-F238E27FC236}">
                <a16:creationId xmlns:a16="http://schemas.microsoft.com/office/drawing/2014/main" id="{2082F20E-6DD5-097C-C008-8BA4A8C1B864}"/>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E8B199F-E899-27F6-B962-6935F04C64DF}"/>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A8D5AB8D-D86D-BD36-0860-624024A6F4D3}"/>
              </a:ext>
            </a:extLst>
          </p:cNvPr>
          <p:cNvCxnSpPr>
            <a:cxnSpLocks/>
          </p:cNvCxnSpPr>
          <p:nvPr/>
        </p:nvCxnSpPr>
        <p:spPr>
          <a:xfrm>
            <a:off x="10921096" y="2146851"/>
            <a:ext cx="0" cy="259148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0F9EF9F-34DA-24EF-6185-8BD81F4B5110}"/>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24" name="TextBox 23">
            <a:extLst>
              <a:ext uri="{FF2B5EF4-FFF2-40B4-BE49-F238E27FC236}">
                <a16:creationId xmlns:a16="http://schemas.microsoft.com/office/drawing/2014/main" id="{7719E624-CD0B-FD40-1420-3920C44728C2}"/>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25" name="Straight Connector 24">
            <a:extLst>
              <a:ext uri="{FF2B5EF4-FFF2-40B4-BE49-F238E27FC236}">
                <a16:creationId xmlns:a16="http://schemas.microsoft.com/office/drawing/2014/main" id="{2A3A903A-5539-A13E-6D50-C04F22B43E95}"/>
              </a:ext>
            </a:extLst>
          </p:cNvPr>
          <p:cNvCxnSpPr/>
          <p:nvPr/>
        </p:nvCxnSpPr>
        <p:spPr>
          <a:xfrm>
            <a:off x="8380449" y="188056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C2C3AD-806A-8A1D-F011-5C4CFCF98F4A}"/>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D3297D-CA07-8556-7967-4F080448F420}"/>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FCCD9-07B6-77D8-8FD8-94193A86F676}"/>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9AD187-D5F0-9FAA-4EC1-F42561544FE1}"/>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30" name="TextBox 29">
            <a:extLst>
              <a:ext uri="{FF2B5EF4-FFF2-40B4-BE49-F238E27FC236}">
                <a16:creationId xmlns:a16="http://schemas.microsoft.com/office/drawing/2014/main" id="{0CCF5ABE-55B6-7DD6-AE1F-99277642849A}"/>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31" name="Straight Connector 30">
            <a:extLst>
              <a:ext uri="{FF2B5EF4-FFF2-40B4-BE49-F238E27FC236}">
                <a16:creationId xmlns:a16="http://schemas.microsoft.com/office/drawing/2014/main" id="{876DCFA8-EF71-E086-0945-31A242CB19B3}"/>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08024B-9F24-E6D0-C651-A71D19C49369}"/>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a:t>
            </a:r>
          </a:p>
        </p:txBody>
      </p:sp>
      <p:sp>
        <p:nvSpPr>
          <p:cNvPr id="33" name="TextBox 32">
            <a:extLst>
              <a:ext uri="{FF2B5EF4-FFF2-40B4-BE49-F238E27FC236}">
                <a16:creationId xmlns:a16="http://schemas.microsoft.com/office/drawing/2014/main" id="{689F6B61-FD56-7A03-415E-5DB3BAE55D70}"/>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34" name="Straight Connector 33">
            <a:extLst>
              <a:ext uri="{FF2B5EF4-FFF2-40B4-BE49-F238E27FC236}">
                <a16:creationId xmlns:a16="http://schemas.microsoft.com/office/drawing/2014/main" id="{41C92CB6-AF99-727E-7188-27D59CFEFCF0}"/>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6D64E20F-37F9-2675-9D77-E9A6294DE4B0}"/>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5D284C8C-455F-E672-FC33-3AB546AB58E1}"/>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E5E779BA-8AB1-7915-3D60-2B4A185E3558}"/>
              </a:ext>
            </a:extLst>
          </p:cNvPr>
          <p:cNvCxnSpPr>
            <a:cxnSpLocks/>
          </p:cNvCxnSpPr>
          <p:nvPr/>
        </p:nvCxnSpPr>
        <p:spPr>
          <a:xfrm>
            <a:off x="9118475" y="2197101"/>
            <a:ext cx="22614" cy="97542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97C78337-DAEB-6213-DAB6-4A6302739FB9}"/>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954371C6-6DBC-AC8F-756C-B2E18B1BAFA4}"/>
              </a:ext>
            </a:extLst>
          </p:cNvPr>
          <p:cNvCxnSpPr>
            <a:cxnSpLocks/>
          </p:cNvCxnSpPr>
          <p:nvPr/>
        </p:nvCxnSpPr>
        <p:spPr>
          <a:xfrm>
            <a:off x="8553469" y="2253513"/>
            <a:ext cx="0" cy="320167"/>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E7451EE6-AFE1-5370-F9B6-69EDF01B0183}"/>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41" name="Right Brace 40">
            <a:extLst>
              <a:ext uri="{FF2B5EF4-FFF2-40B4-BE49-F238E27FC236}">
                <a16:creationId xmlns:a16="http://schemas.microsoft.com/office/drawing/2014/main" id="{BA4EFC92-F9C0-A8D5-5588-397962D8325E}"/>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E2F3F6-E300-9F2C-8B7A-EA1F74C86472}"/>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45" name="Right Brace 44">
            <a:extLst>
              <a:ext uri="{FF2B5EF4-FFF2-40B4-BE49-F238E27FC236}">
                <a16:creationId xmlns:a16="http://schemas.microsoft.com/office/drawing/2014/main" id="{A1E3830C-6E2D-EC50-70E8-D216AD125895}"/>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43B7EE80-8866-6836-0CB8-990059580664}"/>
              </a:ext>
            </a:extLst>
          </p:cNvPr>
          <p:cNvSpPr>
            <a:spLocks noGrp="1"/>
          </p:cNvSpPr>
          <p:nvPr>
            <p:ph sz="half" idx="1"/>
          </p:nvPr>
        </p:nvSpPr>
        <p:spPr>
          <a:xfrm>
            <a:off x="397170" y="2035761"/>
            <a:ext cx="5505577"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800" i="1" dirty="0">
                <a:solidFill>
                  <a:prstClr val="black"/>
                </a:solidFill>
              </a:rPr>
              <a:t>101101001000000</a:t>
            </a:r>
            <a:r>
              <a:rPr lang="en-US" i="1" dirty="0">
                <a:solidFill>
                  <a:prstClr val="black"/>
                </a:solidFill>
                <a:latin typeface="Calibri" panose="020F0502020204030204"/>
              </a:rPr>
              <a:t> XOR </a:t>
            </a:r>
            <a:r>
              <a:rPr lang="en-US" sz="2800" i="1" dirty="0">
                <a:solidFill>
                  <a:prstClr val="black"/>
                </a:solidFill>
              </a:rPr>
              <a:t>01000</a:t>
            </a:r>
            <a:endParaRPr lang="en-US" i="1" dirty="0">
              <a:solidFill>
                <a:prstClr val="black"/>
              </a:solidFill>
              <a:latin typeface="Calibri" panose="020F0502020204030204"/>
            </a:endParaRPr>
          </a:p>
          <a:p>
            <a:pPr marL="130175" indent="0">
              <a:buNone/>
            </a:pPr>
            <a:r>
              <a:rPr lang="en-US" i="1" dirty="0">
                <a:solidFill>
                  <a:prstClr val="black"/>
                </a:solidFill>
                <a:latin typeface="Calibri" panose="020F0502020204030204"/>
              </a:rPr>
              <a:t>= </a:t>
            </a:r>
            <a:r>
              <a:rPr lang="en-US" sz="2800" i="1" dirty="0">
                <a:solidFill>
                  <a:prstClr val="black"/>
                </a:solidFill>
              </a:rPr>
              <a:t>101101001001000</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a:t>
            </a:r>
            <a:r>
              <a:rPr kumimoji="0" lang="en-US" sz="2800" b="0" i="1" u="none" strike="noStrike" kern="1200" cap="none" spc="0" normalizeH="0" baseline="0" noProof="0" dirty="0">
                <a:ln>
                  <a:noFill/>
                </a:ln>
                <a:effectLst/>
                <a:uLnTx/>
                <a:uFillTx/>
                <a:latin typeface="Calibri" panose="020F0502020204030204"/>
              </a:rPr>
              <a:t> 110010</a:t>
            </a:r>
            <a:r>
              <a:rPr lang="en-US" dirty="0">
                <a:solidFill>
                  <a:prstClr val="black"/>
                </a:solidFill>
                <a:latin typeface="Calibri" panose="020F0502020204030204"/>
              </a:rPr>
              <a:t>,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58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550B-1212-454B-B1C8-6E00051465E6}"/>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97313AC-93C4-B3E7-3EF9-8F7E2C438447}"/>
              </a:ext>
            </a:extLst>
          </p:cNvPr>
          <p:cNvSpPr>
            <a:spLocks noGrp="1"/>
          </p:cNvSpPr>
          <p:nvPr>
            <p:ph sz="half" idx="1"/>
          </p:nvPr>
        </p:nvSpPr>
        <p:spPr>
          <a:xfrm>
            <a:off x="838199" y="1825625"/>
            <a:ext cx="10701759" cy="4580554"/>
          </a:xfrm>
        </p:spPr>
        <p:txBody>
          <a:bodyPr>
            <a:normAutofit fontScale="62500" lnSpcReduction="20000"/>
          </a:bodyPr>
          <a:lstStyle/>
          <a:p>
            <a:r>
              <a:rPr lang="en-GB" dirty="0"/>
              <a:t>Error Detection</a:t>
            </a:r>
          </a:p>
          <a:p>
            <a:pPr lvl="1"/>
            <a:r>
              <a:rPr lang="en-GB" dirty="0">
                <a:hlinkClick r:id="rId2"/>
              </a:rPr>
              <a:t>https://www.youtube.com/watch?v=EMrY-8m8D1E&amp;list=PLBlnK6fEyqRgMCUAG0XRw78UA8qnv6jEx&amp;index=44</a:t>
            </a:r>
            <a:r>
              <a:rPr lang="en-GB" dirty="0"/>
              <a:t> </a:t>
            </a:r>
          </a:p>
          <a:p>
            <a:r>
              <a:rPr lang="en-GB" dirty="0"/>
              <a:t>Vertical Redundancy Check (VRC)</a:t>
            </a:r>
          </a:p>
          <a:p>
            <a:pPr lvl="1"/>
            <a:r>
              <a:rPr lang="en-GB" dirty="0">
                <a:hlinkClick r:id="rId3"/>
              </a:rPr>
              <a:t>https://www.youtube.com/watch?v=UwERCzJv-y8&amp;list=PLBlnK6fEyqRgMCUAG0XRw78UA8qnv6jEx&amp;index=45</a:t>
            </a:r>
            <a:endParaRPr lang="en-GB" dirty="0"/>
          </a:p>
          <a:p>
            <a:r>
              <a:rPr lang="en-GB" dirty="0"/>
              <a:t>Longitudinal Redundancy Check (LRC)</a:t>
            </a:r>
          </a:p>
          <a:p>
            <a:pPr lvl="1"/>
            <a:r>
              <a:rPr lang="en-GB" dirty="0">
                <a:hlinkClick r:id="rId4"/>
              </a:rPr>
              <a:t>https://www.youtube.com/watch?v=nNONvBsOtrE&amp;list=PLBlnK6fEyqRgMCUAG0XRw78UA8qnv6jEx&amp;index=46</a:t>
            </a:r>
            <a:r>
              <a:rPr lang="en-GB" dirty="0"/>
              <a:t> </a:t>
            </a:r>
          </a:p>
          <a:p>
            <a:r>
              <a:rPr lang="en-GB" dirty="0"/>
              <a:t>Checksum</a:t>
            </a:r>
          </a:p>
          <a:p>
            <a:pPr lvl="1"/>
            <a:r>
              <a:rPr lang="en-GB" dirty="0">
                <a:hlinkClick r:id="rId5"/>
              </a:rPr>
              <a:t>https://www.youtube.com/watch?v=AtVWnyDDaDI&amp;list=PLBlnK6fEyqRgMCUAG0XRw78UA8qnv6jEx&amp;index=47</a:t>
            </a:r>
            <a:r>
              <a:rPr lang="en-GB" dirty="0"/>
              <a:t> </a:t>
            </a:r>
          </a:p>
          <a:p>
            <a:r>
              <a:rPr lang="en-GB" dirty="0"/>
              <a:t>Cyclic Redundancy Check (CRC) - Part 1 (This is </a:t>
            </a:r>
            <a:r>
              <a:rPr lang="en-US" altLang="en-US" dirty="0">
                <a:cs typeface="Calibri" panose="020F0502020204030204" pitchFamily="34" charset="0"/>
                <a:hlinkClick r:id="rId6" action="ppaction://hlinksldjump"/>
              </a:rPr>
              <a:t>Example 2</a:t>
            </a:r>
            <a:r>
              <a:rPr lang="en-US" altLang="en-US" dirty="0">
                <a:cs typeface="Calibri" panose="020F0502020204030204" pitchFamily="34" charset="0"/>
              </a:rPr>
              <a:t>)</a:t>
            </a:r>
            <a:endParaRPr lang="en-GB" dirty="0"/>
          </a:p>
          <a:p>
            <a:pPr lvl="1"/>
            <a:r>
              <a:rPr lang="en-GB" dirty="0">
                <a:hlinkClick r:id="rId7"/>
              </a:rPr>
              <a:t>https://www.youtube.com/watch?v=A9g6rTMblz4&amp;list=PLBlnK6fEyqRgMCUAG0XRw78UA8qnv6jEx&amp;index=48</a:t>
            </a:r>
            <a:endParaRPr lang="en-GB" dirty="0"/>
          </a:p>
          <a:p>
            <a:r>
              <a:rPr lang="en-GB" dirty="0"/>
              <a:t>Cyclic Redundancy Check (CRC) - Part 2 (This is </a:t>
            </a:r>
            <a:r>
              <a:rPr lang="en-US" altLang="en-US" dirty="0">
                <a:cs typeface="Calibri" panose="020F0502020204030204" pitchFamily="34" charset="0"/>
                <a:hlinkClick r:id="rId8" action="ppaction://hlinksldjump"/>
              </a:rPr>
              <a:t>Example 2 </a:t>
            </a:r>
            <a:r>
              <a:rPr lang="en-US" altLang="en-US" dirty="0" err="1">
                <a:cs typeface="Calibri" panose="020F0502020204030204" pitchFamily="34" charset="0"/>
                <a:hlinkClick r:id="rId8" action="ppaction://hlinksldjump"/>
              </a:rPr>
              <a:t>Cont</a:t>
            </a:r>
            <a:r>
              <a:rPr lang="en-US" altLang="en-US" dirty="0">
                <a:cs typeface="Calibri" panose="020F0502020204030204" pitchFamily="34" charset="0"/>
              </a:rPr>
              <a:t>)</a:t>
            </a:r>
            <a:endParaRPr lang="en-GB" dirty="0"/>
          </a:p>
          <a:p>
            <a:pPr lvl="1"/>
            <a:r>
              <a:rPr lang="en-GB" dirty="0">
                <a:hlinkClick r:id="rId9"/>
              </a:rPr>
              <a:t>https://www.youtube.com/watch?v=wQGwfBS3gpk&amp;list=PLBlnK6fEyqRgMCUAG0XRw78UA8qnv6jEx&amp;index=49</a:t>
            </a:r>
            <a:endParaRPr lang="en-GB" dirty="0"/>
          </a:p>
          <a:p>
            <a:r>
              <a:rPr lang="en-GB" dirty="0"/>
              <a:t>Cyclic Redundancy Check (Solved Problem)</a:t>
            </a:r>
          </a:p>
          <a:p>
            <a:pPr lvl="1"/>
            <a:r>
              <a:rPr lang="en-GB" dirty="0">
                <a:hlinkClick r:id="rId10"/>
              </a:rPr>
              <a:t>https://www.youtube.com/watch?v=tEkePtlujSA&amp;list=PLBlnK6fEyqRgMCUAG0XRw78UA8qnv6jEx&amp;index=50</a:t>
            </a:r>
            <a:r>
              <a:rPr lang="en-GB" dirty="0"/>
              <a:t> </a:t>
            </a:r>
          </a:p>
          <a:p>
            <a:r>
              <a:rPr lang="en-GB" dirty="0"/>
              <a:t>Error Detection and Correction 2: Cyclic Redundancy Check (This is </a:t>
            </a:r>
            <a:r>
              <a:rPr lang="en-US" altLang="en-US" dirty="0">
                <a:cs typeface="Calibri" panose="020F0502020204030204" pitchFamily="34" charset="0"/>
                <a:hlinkClick r:id="rId11" action="ppaction://hlinksldjump"/>
              </a:rPr>
              <a:t>Example 3</a:t>
            </a:r>
            <a:r>
              <a:rPr lang="en-US" altLang="en-US" dirty="0">
                <a:cs typeface="Calibri" panose="020F0502020204030204" pitchFamily="34" charset="0"/>
              </a:rPr>
              <a:t>)</a:t>
            </a:r>
            <a:endParaRPr lang="en-GB" dirty="0"/>
          </a:p>
          <a:p>
            <a:pPr lvl="1"/>
            <a:r>
              <a:rPr lang="en-GB" dirty="0">
                <a:hlinkClick r:id="rId12"/>
              </a:rPr>
              <a:t>https://www.youtube.com/watch?v=6gbkoFciryA</a:t>
            </a:r>
            <a:r>
              <a:rPr lang="en-GB" dirty="0"/>
              <a:t> </a:t>
            </a:r>
          </a:p>
          <a:p>
            <a:pPr lvl="1"/>
            <a:endParaRPr lang="en-GB" dirty="0"/>
          </a:p>
          <a:p>
            <a:pPr lvl="1"/>
            <a:endParaRPr lang="en-SE" dirty="0"/>
          </a:p>
        </p:txBody>
      </p:sp>
      <p:sp>
        <p:nvSpPr>
          <p:cNvPr id="5" name="Slide Number Placeholder 4">
            <a:extLst>
              <a:ext uri="{FF2B5EF4-FFF2-40B4-BE49-F238E27FC236}">
                <a16:creationId xmlns:a16="http://schemas.microsoft.com/office/drawing/2014/main" id="{6C9FC642-42CA-222F-2F67-644BE6C11673}"/>
              </a:ext>
            </a:extLst>
          </p:cNvPr>
          <p:cNvSpPr>
            <a:spLocks noGrp="1"/>
          </p:cNvSpPr>
          <p:nvPr>
            <p:ph type="sldNum" sz="quarter" idx="4"/>
          </p:nvPr>
        </p:nvSpPr>
        <p:spPr/>
        <p:txBody>
          <a:bodyPr/>
          <a:lstStyle/>
          <a:p>
            <a:r>
              <a:rPr lang="en-US"/>
              <a:t>Link Layer: 6-</a:t>
            </a:r>
            <a:fld id="{C4204591-24BD-A542-B9D5-F8D8A88D2FEE}" type="slidenum">
              <a:rPr lang="en-US" smtClean="0"/>
              <a:pPr/>
              <a:t>66</a:t>
            </a:fld>
            <a:endParaRPr lang="en-US" dirty="0"/>
          </a:p>
        </p:txBody>
      </p:sp>
    </p:spTree>
    <p:extLst>
      <p:ext uri="{BB962C8B-B14F-4D97-AF65-F5344CB8AC3E}">
        <p14:creationId xmlns:p14="http://schemas.microsoft.com/office/powerpoint/2010/main" val="60277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E0-F315-5884-8B7F-63EAD75EE498}"/>
              </a:ext>
            </a:extLst>
          </p:cNvPr>
          <p:cNvSpPr>
            <a:spLocks noGrp="1"/>
          </p:cNvSpPr>
          <p:nvPr>
            <p:ph type="title"/>
          </p:nvPr>
        </p:nvSpPr>
        <p:spPr/>
        <p:txBody>
          <a:bodyPr/>
          <a:lstStyle/>
          <a:p>
            <a:r>
              <a:rPr lang="en-GB" dirty="0"/>
              <a:t>Quiz 1 Parity Checking</a:t>
            </a:r>
            <a:endParaRPr lang="en-SE" dirty="0"/>
          </a:p>
        </p:txBody>
      </p:sp>
      <p:sp>
        <p:nvSpPr>
          <p:cNvPr id="3" name="Content Placeholder 2">
            <a:extLst>
              <a:ext uri="{FF2B5EF4-FFF2-40B4-BE49-F238E27FC236}">
                <a16:creationId xmlns:a16="http://schemas.microsoft.com/office/drawing/2014/main" id="{9FE181EC-7910-CA4B-17E5-1A6335C019BE}"/>
              </a:ext>
            </a:extLst>
          </p:cNvPr>
          <p:cNvSpPr>
            <a:spLocks noGrp="1"/>
          </p:cNvSpPr>
          <p:nvPr>
            <p:ph sz="half" idx="1"/>
          </p:nvPr>
        </p:nvSpPr>
        <p:spPr/>
        <p:txBody>
          <a:bodyPr>
            <a:normAutofit lnSpcReduction="10000"/>
          </a:bodyPr>
          <a:lstStyle/>
          <a:p>
            <a:pPr algn="l"/>
            <a:r>
              <a:rPr lang="en-GB" b="0" i="0" dirty="0">
                <a:solidFill>
                  <a:srgbClr val="222222"/>
                </a:solidFill>
                <a:effectLst/>
                <a:latin typeface="Arial" panose="020B0604020202020204" pitchFamily="34" charset="0"/>
              </a:rPr>
              <a:t>Q: Compute the parity bits for the following data matrix:</a:t>
            </a:r>
          </a:p>
          <a:p>
            <a:pPr lvl="1"/>
            <a:r>
              <a:rPr lang="en-SE" b="0" i="0" dirty="0">
                <a:solidFill>
                  <a:srgbClr val="222222"/>
                </a:solidFill>
                <a:effectLst/>
                <a:latin typeface="Arial" panose="020B0604020202020204" pitchFamily="34" charset="0"/>
              </a:rPr>
              <a:t>1 0 1</a:t>
            </a:r>
          </a:p>
          <a:p>
            <a:pPr lvl="1"/>
            <a:r>
              <a:rPr lang="en-SE" b="0" i="0" dirty="0">
                <a:solidFill>
                  <a:srgbClr val="222222"/>
                </a:solidFill>
                <a:effectLst/>
                <a:latin typeface="Arial" panose="020B0604020202020204" pitchFamily="34" charset="0"/>
              </a:rPr>
              <a:t>0 1 0</a:t>
            </a:r>
          </a:p>
          <a:p>
            <a:pPr lvl="1"/>
            <a:r>
              <a:rPr lang="en-SE" b="0" i="0" dirty="0">
                <a:solidFill>
                  <a:srgbClr val="222222"/>
                </a:solidFill>
                <a:effectLst/>
                <a:latin typeface="Arial" panose="020B0604020202020204" pitchFamily="34" charset="0"/>
              </a:rPr>
              <a:t>1 1 1</a:t>
            </a:r>
            <a:endParaRPr lang="en-GB" b="0" i="0" dirty="0">
              <a:solidFill>
                <a:srgbClr val="222222"/>
              </a:solidFill>
              <a:effectLst/>
              <a:latin typeface="Arial" panose="020B0604020202020204" pitchFamily="34" charset="0"/>
            </a:endParaRPr>
          </a:p>
          <a:p>
            <a:r>
              <a:rPr lang="en-GB" b="0" i="0" dirty="0">
                <a:solidFill>
                  <a:srgbClr val="222222"/>
                </a:solidFill>
                <a:effectLst/>
                <a:latin typeface="Arial" panose="020B0604020202020204" pitchFamily="34" charset="0"/>
              </a:rPr>
              <a:t>A: </a:t>
            </a:r>
          </a:p>
          <a:p>
            <a:pPr lvl="1"/>
            <a:r>
              <a:rPr lang="en-SE" b="0" i="0" dirty="0">
                <a:solidFill>
                  <a:srgbClr val="4D4D4C"/>
                </a:solidFill>
                <a:effectLst/>
                <a:latin typeface="__berkeleyMono_1826c3"/>
              </a:rPr>
              <a:t>1 0 1 | 0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1 0 | 1</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1 1 1 | 1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a:t>
            </a:r>
            <a:r>
              <a:rPr lang="en-GB" b="0" i="0" dirty="0">
                <a:solidFill>
                  <a:srgbClr val="4D4D4C"/>
                </a:solidFill>
                <a:effectLst/>
                <a:latin typeface="__berkeleyMono_1826c3"/>
              </a:rPr>
              <a:t>---</a:t>
            </a:r>
            <a:r>
              <a:rPr lang="en-SE" b="0" i="0" dirty="0">
                <a:solidFill>
                  <a:srgbClr val="4D4D4C"/>
                </a:solidFill>
                <a:effectLst/>
                <a:latin typeface="__berkeleyMono_1826c3"/>
              </a:rPr>
              <a:t>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0 0 | 0</a:t>
            </a:r>
            <a:endParaRPr lang="en-SE" b="0" i="0" dirty="0">
              <a:solidFill>
                <a:srgbClr val="222222"/>
              </a:solidFill>
              <a:effectLst/>
              <a:latin typeface="Arial" panose="020B0604020202020204" pitchFamily="34" charset="0"/>
            </a:endParaRPr>
          </a:p>
          <a:p>
            <a:endParaRPr lang="en-SE" dirty="0"/>
          </a:p>
        </p:txBody>
      </p:sp>
      <p:sp>
        <p:nvSpPr>
          <p:cNvPr id="5" name="Slide Number Placeholder 4">
            <a:extLst>
              <a:ext uri="{FF2B5EF4-FFF2-40B4-BE49-F238E27FC236}">
                <a16:creationId xmlns:a16="http://schemas.microsoft.com/office/drawing/2014/main" id="{64F40EF0-8EBD-8E17-34A8-D983D212B6C4}"/>
              </a:ext>
            </a:extLst>
          </p:cNvPr>
          <p:cNvSpPr>
            <a:spLocks noGrp="1"/>
          </p:cNvSpPr>
          <p:nvPr>
            <p:ph type="sldNum" sz="quarter" idx="4"/>
          </p:nvPr>
        </p:nvSpPr>
        <p:spPr/>
        <p:txBody>
          <a:bodyPr/>
          <a:lstStyle/>
          <a:p>
            <a:r>
              <a:rPr lang="en-US"/>
              <a:t>Link Layer: 6-</a:t>
            </a:r>
            <a:fld id="{C4204591-24BD-A542-B9D5-F8D8A88D2FEE}" type="slidenum">
              <a:rPr lang="en-US" smtClean="0"/>
              <a:pPr/>
              <a:t>67</a:t>
            </a:fld>
            <a:endParaRPr lang="en-US" dirty="0"/>
          </a:p>
        </p:txBody>
      </p:sp>
      <p:sp>
        <p:nvSpPr>
          <p:cNvPr id="6" name="Content Placeholder 2">
            <a:extLst>
              <a:ext uri="{FF2B5EF4-FFF2-40B4-BE49-F238E27FC236}">
                <a16:creationId xmlns:a16="http://schemas.microsoft.com/office/drawing/2014/main" id="{6BD486F4-30D9-E42E-8A38-3167FCE9EAEF}"/>
              </a:ext>
            </a:extLst>
          </p:cNvPr>
          <p:cNvSpPr txBox="1">
            <a:spLocks/>
          </p:cNvSpPr>
          <p:nvPr/>
        </p:nvSpPr>
        <p:spPr>
          <a:xfrm>
            <a:off x="6193973" y="1825625"/>
            <a:ext cx="5181600" cy="4351338"/>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222222"/>
                </a:solidFill>
                <a:latin typeface="Arial" panose="020B0604020202020204" pitchFamily="34" charset="0"/>
              </a:rPr>
              <a:t>Q: Compute the parity bits for the following data matrix:</a:t>
            </a:r>
          </a:p>
          <a:p>
            <a:pPr lvl="1"/>
            <a:r>
              <a:rPr lang="en-SE" dirty="0">
                <a:solidFill>
                  <a:srgbClr val="222222"/>
                </a:solidFill>
                <a:latin typeface="Arial" panose="020B0604020202020204" pitchFamily="34" charset="0"/>
              </a:rPr>
              <a:t>1 0 1</a:t>
            </a:r>
          </a:p>
          <a:p>
            <a:pPr lvl="1"/>
            <a:r>
              <a:rPr lang="en-SE" dirty="0">
                <a:solidFill>
                  <a:srgbClr val="222222"/>
                </a:solidFill>
                <a:latin typeface="Arial" panose="020B0604020202020204" pitchFamily="34" charset="0"/>
              </a:rPr>
              <a:t>0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0</a:t>
            </a:r>
          </a:p>
          <a:p>
            <a:pPr lvl="1"/>
            <a:r>
              <a:rPr lang="en-SE" dirty="0">
                <a:solidFill>
                  <a:srgbClr val="222222"/>
                </a:solidFill>
                <a:latin typeface="Arial" panose="020B0604020202020204" pitchFamily="34" charset="0"/>
              </a:rPr>
              <a:t>1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1</a:t>
            </a:r>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A: </a:t>
            </a:r>
          </a:p>
          <a:p>
            <a:pPr lvl="1"/>
            <a:r>
              <a:rPr lang="en-SE" dirty="0">
                <a:solidFill>
                  <a:srgbClr val="4D4D4C"/>
                </a:solidFill>
                <a:latin typeface="__berkeleyMono_1826c3"/>
              </a:rPr>
              <a:t>1 0 1 | </a:t>
            </a:r>
            <a:r>
              <a:rPr lang="en-US" dirty="0">
                <a:solidFill>
                  <a:srgbClr val="4D4D4C"/>
                </a:solidFill>
                <a:latin typeface="__berkeleyMono_1826c3"/>
              </a:rPr>
              <a:t>0</a:t>
            </a:r>
            <a:endParaRPr lang="en-GB" dirty="0">
              <a:solidFill>
                <a:srgbClr val="4D4D4C"/>
              </a:solidFill>
              <a:latin typeface="__berkeleyMono_1826c3"/>
            </a:endParaRPr>
          </a:p>
          <a:p>
            <a:pPr lvl="1"/>
            <a:r>
              <a:rPr lang="en-SE" dirty="0">
                <a:solidFill>
                  <a:srgbClr val="4D4D4C"/>
                </a:solidFill>
                <a:latin typeface="__berkeleyMono_1826c3"/>
              </a:rPr>
              <a:t>0 </a:t>
            </a:r>
            <a:r>
              <a:rPr lang="en-GB" dirty="0">
                <a:solidFill>
                  <a:srgbClr val="4D4D4C"/>
                </a:solidFill>
                <a:latin typeface="__berkeleyMono_1826c3"/>
              </a:rPr>
              <a:t>0</a:t>
            </a:r>
            <a:r>
              <a:rPr lang="en-SE" dirty="0">
                <a:solidFill>
                  <a:srgbClr val="4D4D4C"/>
                </a:solidFill>
                <a:latin typeface="__berkeleyMono_1826c3"/>
              </a:rPr>
              <a:t> 0 |</a:t>
            </a:r>
            <a:r>
              <a:rPr lang="en-US" dirty="0">
                <a:solidFill>
                  <a:srgbClr val="4D4D4C"/>
                </a:solidFill>
                <a:latin typeface="__berkeleyMono_1826c3"/>
              </a:rPr>
              <a:t> 0</a:t>
            </a:r>
            <a:endParaRPr lang="en-GB" dirty="0">
              <a:solidFill>
                <a:srgbClr val="4D4D4C"/>
              </a:solidFill>
              <a:latin typeface="__berkeleyMono_1826c3"/>
            </a:endParaRPr>
          </a:p>
          <a:p>
            <a:pPr lvl="1"/>
            <a:r>
              <a:rPr lang="en-SE" dirty="0">
                <a:solidFill>
                  <a:srgbClr val="4D4D4C"/>
                </a:solidFill>
                <a:latin typeface="__berkeleyMono_1826c3"/>
              </a:rPr>
              <a:t>1 </a:t>
            </a:r>
            <a:r>
              <a:rPr lang="en-GB" dirty="0">
                <a:solidFill>
                  <a:srgbClr val="4D4D4C"/>
                </a:solidFill>
                <a:latin typeface="__berkeleyMono_1826c3"/>
              </a:rPr>
              <a:t>0</a:t>
            </a:r>
            <a:r>
              <a:rPr lang="en-SE" dirty="0">
                <a:solidFill>
                  <a:srgbClr val="4D4D4C"/>
                </a:solidFill>
                <a:latin typeface="__berkeleyMono_1826c3"/>
              </a:rPr>
              <a:t> 1 |</a:t>
            </a:r>
            <a:r>
              <a:rPr lang="en-US" dirty="0">
                <a:solidFill>
                  <a:srgbClr val="4D4D4C"/>
                </a:solidFill>
                <a:latin typeface="__berkeleyMono_1826c3"/>
              </a:rPr>
              <a:t> 0</a:t>
            </a:r>
            <a:endParaRPr lang="en-GB" dirty="0">
              <a:solidFill>
                <a:srgbClr val="4D4D4C"/>
              </a:solidFill>
              <a:latin typeface="__berkeleyMono_1826c3"/>
            </a:endParaRPr>
          </a:p>
          <a:p>
            <a:pPr lvl="1"/>
            <a:r>
              <a:rPr lang="en-SE" dirty="0">
                <a:solidFill>
                  <a:srgbClr val="4D4D4C"/>
                </a:solidFill>
                <a:latin typeface="__berkeleyMono_1826c3"/>
              </a:rPr>
              <a:t>---------</a:t>
            </a:r>
            <a:r>
              <a:rPr lang="en-GB" dirty="0">
                <a:solidFill>
                  <a:srgbClr val="4D4D4C"/>
                </a:solidFill>
                <a:latin typeface="__berkeleyMono_1826c3"/>
              </a:rPr>
              <a:t>---</a:t>
            </a:r>
            <a:r>
              <a:rPr lang="en-SE" dirty="0">
                <a:solidFill>
                  <a:srgbClr val="4D4D4C"/>
                </a:solidFill>
                <a:latin typeface="__berkeleyMono_1826c3"/>
              </a:rPr>
              <a:t> </a:t>
            </a:r>
            <a:endParaRPr lang="en-GB" dirty="0">
              <a:solidFill>
                <a:srgbClr val="4D4D4C"/>
              </a:solidFill>
              <a:latin typeface="__berkeleyMono_1826c3"/>
            </a:endParaRPr>
          </a:p>
          <a:p>
            <a:pPr lvl="1"/>
            <a:r>
              <a:rPr lang="en-GB" dirty="0">
                <a:solidFill>
                  <a:srgbClr val="4D4D4C"/>
                </a:solidFill>
                <a:latin typeface="__berkeleyMono_1826c3"/>
              </a:rPr>
              <a:t>0 0 0 </a:t>
            </a:r>
            <a:r>
              <a:rPr lang="en-SE" dirty="0">
                <a:solidFill>
                  <a:srgbClr val="4D4D4C"/>
                </a:solidFill>
                <a:latin typeface="__berkeleyMono_1826c3"/>
              </a:rPr>
              <a:t>|</a:t>
            </a:r>
            <a:r>
              <a:rPr lang="en-US" dirty="0">
                <a:solidFill>
                  <a:srgbClr val="4D4D4C"/>
                </a:solidFill>
                <a:latin typeface="__berkeleyMono_1826c3"/>
              </a:rPr>
              <a:t> 0</a:t>
            </a:r>
            <a:endParaRPr lang="en-SE" dirty="0">
              <a:solidFill>
                <a:srgbClr val="222222"/>
              </a:solidFill>
              <a:latin typeface="Arial" panose="020B0604020202020204" pitchFamily="34" charset="0"/>
            </a:endParaRPr>
          </a:p>
          <a:p>
            <a:endParaRPr lang="en-SE" dirty="0"/>
          </a:p>
        </p:txBody>
      </p:sp>
      <p:sp>
        <p:nvSpPr>
          <p:cNvPr id="4" name="TextBox 3">
            <a:extLst>
              <a:ext uri="{FF2B5EF4-FFF2-40B4-BE49-F238E27FC236}">
                <a16:creationId xmlns:a16="http://schemas.microsoft.com/office/drawing/2014/main" id="{41E971C2-F1BD-92E4-57A6-B3B9E9FBD0F6}"/>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55731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4DA-C5F9-395E-5BB5-6B1E22B4C121}"/>
              </a:ext>
            </a:extLst>
          </p:cNvPr>
          <p:cNvSpPr>
            <a:spLocks noGrp="1"/>
          </p:cNvSpPr>
          <p:nvPr>
            <p:ph type="title"/>
          </p:nvPr>
        </p:nvSpPr>
        <p:spPr/>
        <p:txBody>
          <a:bodyPr/>
          <a:lstStyle/>
          <a:p>
            <a:r>
              <a:rPr lang="en-GB" dirty="0"/>
              <a:t>Quiz 2 Internet checksum </a:t>
            </a:r>
            <a:endParaRPr lang="en-SE" dirty="0"/>
          </a:p>
        </p:txBody>
      </p:sp>
      <p:sp>
        <p:nvSpPr>
          <p:cNvPr id="3" name="Content Placeholder 2">
            <a:extLst>
              <a:ext uri="{FF2B5EF4-FFF2-40B4-BE49-F238E27FC236}">
                <a16:creationId xmlns:a16="http://schemas.microsoft.com/office/drawing/2014/main" id="{6B1A2C70-A039-B2E8-5316-A47E188489DA}"/>
              </a:ext>
            </a:extLst>
          </p:cNvPr>
          <p:cNvSpPr>
            <a:spLocks noGrp="1"/>
          </p:cNvSpPr>
          <p:nvPr>
            <p:ph sz="half" idx="1"/>
          </p:nvPr>
        </p:nvSpPr>
        <p:spPr>
          <a:xfrm>
            <a:off x="838200" y="1825625"/>
            <a:ext cx="8631679" cy="4617464"/>
          </a:xfrm>
        </p:spPr>
        <p:txBody>
          <a:bodyPr>
            <a:normAutofit fontScale="92500" lnSpcReduction="20000"/>
          </a:bodyPr>
          <a:lstStyle/>
          <a:p>
            <a:r>
              <a:rPr lang="en-GB" b="0" i="0" dirty="0">
                <a:solidFill>
                  <a:srgbClr val="000000"/>
                </a:solidFill>
                <a:effectLst/>
                <a:latin typeface="fff"/>
              </a:rPr>
              <a:t>Q: Suppose that a packet 1001 1100 1010 0011 is transmitted using Internet checksum (N=4-bit integer). What is the value of the checksum? </a:t>
            </a:r>
            <a:r>
              <a:rPr lang="en-GB" b="0" i="1" dirty="0">
                <a:solidFill>
                  <a:srgbClr val="000000"/>
                </a:solidFill>
                <a:effectLst/>
                <a:latin typeface="ff1d"/>
              </a:rPr>
              <a:t>Show your calculation process.</a:t>
            </a:r>
            <a:endParaRPr lang="en-GB" b="0" i="0" dirty="0">
              <a:solidFill>
                <a:srgbClr val="000000"/>
              </a:solidFill>
              <a:effectLst/>
              <a:latin typeface="fff"/>
            </a:endParaRPr>
          </a:p>
          <a:p>
            <a:pPr algn="l"/>
            <a:r>
              <a:rPr lang="en-GB" dirty="0">
                <a:solidFill>
                  <a:prstClr val="black"/>
                </a:solidFill>
                <a:latin typeface="Calibri" panose="020F0502020204030204"/>
              </a:rPr>
              <a:t>A: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One’s complement sum for 4-bit integers is defined as sum modulo 2</a:t>
            </a:r>
            <a:r>
              <a:rPr kumimoji="0" lang="en-GB" sz="28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N=4, and adding any overflow of high order bits back into low-order bits, then taking one’s complement.</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 = 1001+1 = 1010</a:t>
            </a:r>
          </a:p>
          <a:p>
            <a:pPr algn="l"/>
            <a:r>
              <a:rPr lang="en-GB" b="0" i="0" dirty="0">
                <a:solidFill>
                  <a:srgbClr val="000000"/>
                </a:solidFill>
                <a:effectLst/>
                <a:latin typeface="fff"/>
              </a:rPr>
              <a:t>1010+1001 =  0011+1 = 0100.</a:t>
            </a:r>
          </a:p>
          <a:p>
            <a:pPr algn="l"/>
            <a:r>
              <a:rPr lang="en-GB" b="0" i="0" dirty="0">
                <a:solidFill>
                  <a:srgbClr val="000000"/>
                </a:solidFill>
                <a:effectLst/>
                <a:latin typeface="fff"/>
              </a:rPr>
              <a:t>So, the Internet checksum is 1011, the one’s complement of 0100.</a:t>
            </a:r>
          </a:p>
          <a:p>
            <a:pPr algn="l"/>
            <a:r>
              <a:rPr lang="en-GB" dirty="0">
                <a:solidFill>
                  <a:srgbClr val="000000"/>
                </a:solidFill>
                <a:latin typeface="fff"/>
              </a:rPr>
              <a:t>You can also do it in one step as shown on the right.</a:t>
            </a:r>
            <a:endParaRPr lang="en-SE" dirty="0"/>
          </a:p>
        </p:txBody>
      </p:sp>
      <p:sp>
        <p:nvSpPr>
          <p:cNvPr id="5" name="Slide Number Placeholder 4">
            <a:extLst>
              <a:ext uri="{FF2B5EF4-FFF2-40B4-BE49-F238E27FC236}">
                <a16:creationId xmlns:a16="http://schemas.microsoft.com/office/drawing/2014/main" id="{FA1C8FDB-74E3-5B55-9D7D-0E1A424D8A31}"/>
              </a:ext>
            </a:extLst>
          </p:cNvPr>
          <p:cNvSpPr>
            <a:spLocks noGrp="1"/>
          </p:cNvSpPr>
          <p:nvPr>
            <p:ph type="sldNum" sz="quarter" idx="4"/>
          </p:nvPr>
        </p:nvSpPr>
        <p:spPr/>
        <p:txBody>
          <a:bodyPr/>
          <a:lstStyle/>
          <a:p>
            <a:r>
              <a:rPr lang="en-US"/>
              <a:t>Link Layer: 6-</a:t>
            </a:r>
            <a:fld id="{C4204591-24BD-A542-B9D5-F8D8A88D2FEE}" type="slidenum">
              <a:rPr lang="en-US" smtClean="0"/>
              <a:pPr/>
              <a:t>68</a:t>
            </a:fld>
            <a:endParaRPr lang="en-US" dirty="0"/>
          </a:p>
        </p:txBody>
      </p:sp>
      <p:sp>
        <p:nvSpPr>
          <p:cNvPr id="6" name="TextBox 5">
            <a:extLst>
              <a:ext uri="{FF2B5EF4-FFF2-40B4-BE49-F238E27FC236}">
                <a16:creationId xmlns:a16="http://schemas.microsoft.com/office/drawing/2014/main" id="{A15B5A7A-3FCB-476D-989B-E5F733D1F0FE}"/>
              </a:ext>
            </a:extLst>
          </p:cNvPr>
          <p:cNvSpPr txBox="1"/>
          <p:nvPr/>
        </p:nvSpPr>
        <p:spPr>
          <a:xfrm>
            <a:off x="10196412" y="1980744"/>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1 0 0 1</a:t>
            </a:r>
          </a:p>
        </p:txBody>
      </p:sp>
      <p:sp>
        <p:nvSpPr>
          <p:cNvPr id="7" name="TextBox 6">
            <a:extLst>
              <a:ext uri="{FF2B5EF4-FFF2-40B4-BE49-F238E27FC236}">
                <a16:creationId xmlns:a16="http://schemas.microsoft.com/office/drawing/2014/main" id="{AB23653B-4D03-4901-860A-B8C07FFC5C5B}"/>
              </a:ext>
            </a:extLst>
          </p:cNvPr>
          <p:cNvSpPr txBox="1"/>
          <p:nvPr/>
        </p:nvSpPr>
        <p:spPr>
          <a:xfrm>
            <a:off x="10201163" y="2356623"/>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1 1 0 0</a:t>
            </a:r>
          </a:p>
        </p:txBody>
      </p:sp>
      <p:sp>
        <p:nvSpPr>
          <p:cNvPr id="8" name="TextBox 7">
            <a:extLst>
              <a:ext uri="{FF2B5EF4-FFF2-40B4-BE49-F238E27FC236}">
                <a16:creationId xmlns:a16="http://schemas.microsoft.com/office/drawing/2014/main" id="{240EF042-2F92-40AD-8384-B8A332D56CD4}"/>
              </a:ext>
            </a:extLst>
          </p:cNvPr>
          <p:cNvSpPr txBox="1"/>
          <p:nvPr/>
        </p:nvSpPr>
        <p:spPr>
          <a:xfrm>
            <a:off x="10201163" y="2818288"/>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1 0 1 0</a:t>
            </a:r>
          </a:p>
        </p:txBody>
      </p:sp>
      <p:sp>
        <p:nvSpPr>
          <p:cNvPr id="9" name="TextBox 8">
            <a:extLst>
              <a:ext uri="{FF2B5EF4-FFF2-40B4-BE49-F238E27FC236}">
                <a16:creationId xmlns:a16="http://schemas.microsoft.com/office/drawing/2014/main" id="{CB5D979D-1025-4597-A435-0053CB0C7FC1}"/>
              </a:ext>
            </a:extLst>
          </p:cNvPr>
          <p:cNvSpPr txBox="1"/>
          <p:nvPr/>
        </p:nvSpPr>
        <p:spPr>
          <a:xfrm>
            <a:off x="10201163" y="3228194"/>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0 0 1 1</a:t>
            </a:r>
          </a:p>
        </p:txBody>
      </p:sp>
      <p:sp>
        <p:nvSpPr>
          <p:cNvPr id="10" name="Line 5">
            <a:extLst>
              <a:ext uri="{FF2B5EF4-FFF2-40B4-BE49-F238E27FC236}">
                <a16:creationId xmlns:a16="http://schemas.microsoft.com/office/drawing/2014/main" id="{43290581-E253-4734-8E49-8EDA75EA40B2}"/>
              </a:ext>
            </a:extLst>
          </p:cNvPr>
          <p:cNvSpPr>
            <a:spLocks noChangeShapeType="1"/>
          </p:cNvSpPr>
          <p:nvPr/>
        </p:nvSpPr>
        <p:spPr bwMode="auto">
          <a:xfrm flipH="1">
            <a:off x="10201163" y="3689859"/>
            <a:ext cx="1475084"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Box 10">
            <a:extLst>
              <a:ext uri="{FF2B5EF4-FFF2-40B4-BE49-F238E27FC236}">
                <a16:creationId xmlns:a16="http://schemas.microsoft.com/office/drawing/2014/main" id="{0CB43484-5712-44E3-935B-C69D60CAF34C}"/>
              </a:ext>
            </a:extLst>
          </p:cNvPr>
          <p:cNvSpPr txBox="1"/>
          <p:nvPr/>
        </p:nvSpPr>
        <p:spPr>
          <a:xfrm>
            <a:off x="9501576" y="3663933"/>
            <a:ext cx="2396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10 </a:t>
            </a:r>
            <a:r>
              <a:rPr kumimoji="0" lang="en-US" sz="2400" b="1" i="0" u="none" strike="noStrike" kern="1200" cap="none" spc="0" normalizeH="0" baseline="0" noProof="0" dirty="0">
                <a:ln>
                  <a:noFill/>
                </a:ln>
                <a:effectLst/>
                <a:uLnTx/>
                <a:uFillTx/>
                <a:latin typeface="Courier" pitchFamily="2" charset="0"/>
                <a:ea typeface="+mn-ea"/>
                <a:cs typeface="+mn-cs"/>
              </a:rPr>
              <a:t>0</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0 1 0 </a:t>
            </a:r>
          </a:p>
        </p:txBody>
      </p:sp>
      <p:sp>
        <p:nvSpPr>
          <p:cNvPr id="12" name="TextBox 11">
            <a:extLst>
              <a:ext uri="{FF2B5EF4-FFF2-40B4-BE49-F238E27FC236}">
                <a16:creationId xmlns:a16="http://schemas.microsoft.com/office/drawing/2014/main" id="{A9482622-E406-4E7E-99F6-06D3B76B74BE}"/>
              </a:ext>
            </a:extLst>
          </p:cNvPr>
          <p:cNvSpPr txBox="1"/>
          <p:nvPr/>
        </p:nvSpPr>
        <p:spPr>
          <a:xfrm>
            <a:off x="10976339" y="3999782"/>
            <a:ext cx="92204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1 0 </a:t>
            </a:r>
          </a:p>
        </p:txBody>
      </p:sp>
      <p:sp>
        <p:nvSpPr>
          <p:cNvPr id="15" name="Line 5">
            <a:extLst>
              <a:ext uri="{FF2B5EF4-FFF2-40B4-BE49-F238E27FC236}">
                <a16:creationId xmlns:a16="http://schemas.microsoft.com/office/drawing/2014/main" id="{59F058D9-B700-47E0-BAD2-A4639096A7D9}"/>
              </a:ext>
            </a:extLst>
          </p:cNvPr>
          <p:cNvSpPr>
            <a:spLocks noChangeShapeType="1"/>
          </p:cNvSpPr>
          <p:nvPr/>
        </p:nvSpPr>
        <p:spPr bwMode="auto">
          <a:xfrm flipH="1">
            <a:off x="10232860" y="4382252"/>
            <a:ext cx="1475084"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 name="TextBox 15">
            <a:extLst>
              <a:ext uri="{FF2B5EF4-FFF2-40B4-BE49-F238E27FC236}">
                <a16:creationId xmlns:a16="http://schemas.microsoft.com/office/drawing/2014/main" id="{02C5C926-F79C-477C-BFDE-63CF5764BAB8}"/>
              </a:ext>
            </a:extLst>
          </p:cNvPr>
          <p:cNvSpPr txBox="1"/>
          <p:nvPr/>
        </p:nvSpPr>
        <p:spPr>
          <a:xfrm>
            <a:off x="9533273" y="4356326"/>
            <a:ext cx="2396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effectLst/>
                <a:uLnTx/>
                <a:uFillTx/>
                <a:latin typeface="Courier" pitchFamily="2" charset="0"/>
                <a:ea typeface="+mn-ea"/>
                <a:cs typeface="+mn-cs"/>
              </a:rPr>
              <a:t>    0</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1 0 0 </a:t>
            </a:r>
          </a:p>
        </p:txBody>
      </p:sp>
      <p:cxnSp>
        <p:nvCxnSpPr>
          <p:cNvPr id="17" name="Straight Arrow Connector 16">
            <a:extLst>
              <a:ext uri="{FF2B5EF4-FFF2-40B4-BE49-F238E27FC236}">
                <a16:creationId xmlns:a16="http://schemas.microsoft.com/office/drawing/2014/main" id="{2DC26082-2FA0-4015-BF3F-21D4E9ACDB65}"/>
              </a:ext>
            </a:extLst>
          </p:cNvPr>
          <p:cNvCxnSpPr>
            <a:cxnSpLocks/>
          </p:cNvCxnSpPr>
          <p:nvPr/>
        </p:nvCxnSpPr>
        <p:spPr>
          <a:xfrm>
            <a:off x="10137004" y="4039995"/>
            <a:ext cx="935192" cy="204907"/>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CDE37FFC-BBB4-E823-4ADA-B6AF32B65C4D}"/>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6522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C86-08EC-69DD-3D9D-E4EA00063B07}"/>
              </a:ext>
            </a:extLst>
          </p:cNvPr>
          <p:cNvSpPr>
            <a:spLocks noGrp="1"/>
          </p:cNvSpPr>
          <p:nvPr>
            <p:ph type="title"/>
          </p:nvPr>
        </p:nvSpPr>
        <p:spPr/>
        <p:txBody>
          <a:bodyPr/>
          <a:lstStyle/>
          <a:p>
            <a:r>
              <a:rPr lang="en-GB" dirty="0"/>
              <a:t>Quiz 3 CRC</a:t>
            </a:r>
            <a:endParaRPr lang="en-SE" dirty="0"/>
          </a:p>
        </p:txBody>
      </p:sp>
      <p:sp>
        <p:nvSpPr>
          <p:cNvPr id="3" name="Content Placeholder 2">
            <a:extLst>
              <a:ext uri="{FF2B5EF4-FFF2-40B4-BE49-F238E27FC236}">
                <a16:creationId xmlns:a16="http://schemas.microsoft.com/office/drawing/2014/main" id="{51A0F250-CE27-8EB8-7946-EC163EC21984}"/>
              </a:ext>
            </a:extLst>
          </p:cNvPr>
          <p:cNvSpPr>
            <a:spLocks noGrp="1"/>
          </p:cNvSpPr>
          <p:nvPr>
            <p:ph sz="half" idx="1"/>
          </p:nvPr>
        </p:nvSpPr>
        <p:spPr>
          <a:xfrm>
            <a:off x="838199" y="1684421"/>
            <a:ext cx="11024937" cy="4492542"/>
          </a:xfrm>
        </p:spPr>
        <p:txBody>
          <a:bodyPr>
            <a:normAutofit fontScale="85000" lnSpcReduction="10000"/>
          </a:bodyPr>
          <a:lstStyle/>
          <a:p>
            <a:r>
              <a:rPr lang="en-GB" b="0" i="0" dirty="0">
                <a:solidFill>
                  <a:srgbClr val="000000"/>
                </a:solidFill>
                <a:effectLst/>
                <a:latin typeface="ff1d"/>
              </a:rPr>
              <a:t>Q: A bit stream 1001 is transmitted using the standard CRC method. The generator is 1011. Show the actual bit string transmitted. Suppose that the first bit sent is inverted during transmission error. Show that this error is detected at the receiver’s end. Give an example of bit errors in the bit string transmitted that will not be detected by the receiver. </a:t>
            </a:r>
            <a:r>
              <a:rPr lang="en-GB" b="0" i="1" dirty="0">
                <a:solidFill>
                  <a:srgbClr val="000000"/>
                </a:solidFill>
                <a:effectLst/>
                <a:latin typeface="ff1d"/>
              </a:rPr>
              <a:t>Show your calculation process.</a:t>
            </a:r>
          </a:p>
          <a:p>
            <a:r>
              <a:rPr lang="en-GB" b="0" i="0" dirty="0">
                <a:solidFill>
                  <a:srgbClr val="000000"/>
                </a:solidFill>
                <a:effectLst/>
                <a:latin typeface="ff1d"/>
              </a:rPr>
              <a:t>A: </a:t>
            </a:r>
            <a:r>
              <a:rPr kumimoji="0" lang="en-US" sz="2800" b="0" i="1" u="none" strike="noStrike" kern="1200" cap="none" spc="0" normalizeH="0" baseline="0" noProof="0" dirty="0">
                <a:ln>
                  <a:noFill/>
                </a:ln>
                <a:effectLst/>
                <a:uLnTx/>
                <a:uFillTx/>
                <a:latin typeface="Calibri" panose="020F0502020204030204"/>
              </a:rPr>
              <a:t>D=1001, G=</a:t>
            </a:r>
            <a:r>
              <a:rPr lang="en-GB" b="0" i="1" dirty="0">
                <a:solidFill>
                  <a:srgbClr val="000000"/>
                </a:solidFill>
                <a:effectLst/>
                <a:latin typeface="ff1d"/>
              </a:rPr>
              <a:t>1011</a:t>
            </a:r>
            <a:r>
              <a:rPr kumimoji="0" lang="en-US" sz="2800" b="0" i="1" u="none" strike="noStrike" kern="1200" cap="none" spc="0" normalizeH="0" baseline="0" noProof="0" dirty="0">
                <a:ln>
                  <a:noFill/>
                </a:ln>
                <a:effectLst/>
                <a:uLnTx/>
                <a:uFillTx/>
                <a:latin typeface="Calibri" panose="020F0502020204030204"/>
              </a:rPr>
              <a:t>, r=3</a:t>
            </a:r>
            <a:r>
              <a:rPr kumimoji="0" lang="en-US" sz="2800" b="0" u="none" strike="noStrike" kern="1200" cap="none" spc="0" normalizeH="0" baseline="0" noProof="0" dirty="0">
                <a:ln>
                  <a:noFill/>
                </a:ln>
                <a:effectLst/>
                <a:uLnTx/>
                <a:uFillTx/>
                <a:latin typeface="Calibri" panose="020F0502020204030204"/>
              </a:rPr>
              <a:t>. Compute </a:t>
            </a:r>
            <a:r>
              <a:rPr kumimoji="0" lang="en-US" sz="2800" b="0" i="1" u="none" strike="noStrike" kern="1200" cap="none" spc="0" normalizeH="0" baseline="0" noProof="0" dirty="0">
                <a:ln>
                  <a:noFill/>
                </a:ln>
                <a:effectLst/>
                <a:uLnTx/>
                <a:uFillTx/>
                <a:latin typeface="Calibri" panose="020F0502020204030204"/>
              </a:rPr>
              <a:t>R</a:t>
            </a:r>
          </a:p>
          <a:p>
            <a:pPr algn="l"/>
            <a:r>
              <a:rPr lang="en-GB" b="0" i="0" dirty="0">
                <a:solidFill>
                  <a:srgbClr val="000000"/>
                </a:solidFill>
                <a:effectLst/>
                <a:latin typeface="ff1d"/>
              </a:rPr>
              <a:t>The message after appending three zeros is 1001000. The remainder on dividing 1001000 by 1011 is 110. So, the actual bits transmitted are 1001110. </a:t>
            </a:r>
          </a:p>
          <a:p>
            <a:pPr algn="l"/>
            <a:r>
              <a:rPr lang="en-GB" b="0" i="0" dirty="0">
                <a:solidFill>
                  <a:srgbClr val="000000"/>
                </a:solidFill>
                <a:effectLst/>
                <a:latin typeface="ff1d"/>
              </a:rPr>
              <a:t>The received bit stream with an error in the first bit is 0001110. Dividing this by 1011 produces a remainder of 101, which is different from 0. Thus, the receiver detects an error. </a:t>
            </a:r>
          </a:p>
          <a:p>
            <a:pPr algn="l"/>
            <a:r>
              <a:rPr lang="en-GB" b="0" i="0" dirty="0">
                <a:solidFill>
                  <a:srgbClr val="000000"/>
                </a:solidFill>
                <a:effectLst/>
                <a:latin typeface="ff1d"/>
              </a:rPr>
              <a:t>If the transmitted bit stream is converted to any multiple of 1001, the error will not be detected. A trivial example is if all ones in the bit stream are inverted to 0.</a:t>
            </a:r>
          </a:p>
          <a:p>
            <a:endParaRPr lang="en-SE" dirty="0"/>
          </a:p>
        </p:txBody>
      </p:sp>
      <p:sp>
        <p:nvSpPr>
          <p:cNvPr id="5" name="Slide Number Placeholder 4">
            <a:extLst>
              <a:ext uri="{FF2B5EF4-FFF2-40B4-BE49-F238E27FC236}">
                <a16:creationId xmlns:a16="http://schemas.microsoft.com/office/drawing/2014/main" id="{71B4E39F-442F-ACEF-AAC3-9B7033842C3F}"/>
              </a:ext>
            </a:extLst>
          </p:cNvPr>
          <p:cNvSpPr>
            <a:spLocks noGrp="1"/>
          </p:cNvSpPr>
          <p:nvPr>
            <p:ph type="sldNum" sz="quarter" idx="4"/>
          </p:nvPr>
        </p:nvSpPr>
        <p:spPr/>
        <p:txBody>
          <a:bodyPr/>
          <a:lstStyle/>
          <a:p>
            <a:r>
              <a:rPr lang="en-US"/>
              <a:t>Link Layer: 6-</a:t>
            </a:r>
            <a:fld id="{C4204591-24BD-A542-B9D5-F8D8A88D2FEE}" type="slidenum">
              <a:rPr lang="en-US" smtClean="0"/>
              <a:pPr/>
              <a:t>69</a:t>
            </a:fld>
            <a:endParaRPr lang="en-US" dirty="0"/>
          </a:p>
        </p:txBody>
      </p:sp>
      <p:sp>
        <p:nvSpPr>
          <p:cNvPr id="4" name="TextBox 3">
            <a:extLst>
              <a:ext uri="{FF2B5EF4-FFF2-40B4-BE49-F238E27FC236}">
                <a16:creationId xmlns:a16="http://schemas.microsoft.com/office/drawing/2014/main" id="{97A95404-BCF7-E029-3D06-F47447036EED}"/>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0178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1.4-01a</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77500" lnSpcReduction="20000"/>
          </a:bodyPr>
          <a:lstStyle/>
          <a:p>
            <a:r>
              <a:rPr lang="en-US" dirty="0"/>
              <a:t>1.4-01a. Performance: Delay. Consider the network shown in the figure below, with three links, each with a transmission rate of 1 Mbps, and a propagation delay of 1 msec per link. Assume the length of a packet is 1000 bits.</a:t>
            </a:r>
          </a:p>
          <a:p>
            <a:r>
              <a:rPr lang="en-US" dirty="0"/>
              <a:t>What is the end-end delay of a packet from when it first begins transmission on link 1, until is it received in full by the server at the end of link 3.  You can assume that queueing delays and packet processing delays are zero, but make sure you include packet transmission time delay on all links. Assume store-and forward packet transmission.</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77500" lnSpcReduction="20000"/>
          </a:bodyPr>
          <a:lstStyle/>
          <a:p>
            <a:r>
              <a:rPr lang="en-US" dirty="0"/>
              <a:t>Each link has transmission delay 1000 bits/1 Mbps = 1ms. So each link has total delay of transmission + propagation = 1+1=2 </a:t>
            </a:r>
            <a:r>
              <a:rPr lang="en-US" dirty="0" err="1"/>
              <a:t>ms.</a:t>
            </a:r>
            <a:endParaRPr lang="en-US" dirty="0"/>
          </a:p>
          <a:p>
            <a:r>
              <a:rPr lang="en-US" dirty="0"/>
              <a:t>For the three links, the total delay = 2 + 2 + 2 = 6 </a:t>
            </a:r>
            <a:r>
              <a:rPr lang="en-US" dirty="0" err="1"/>
              <a:t>ms.</a:t>
            </a:r>
            <a:r>
              <a:rPr lang="en-US" dirty="0"/>
              <a:t> `</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7</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tretch>
            <a:fillRect/>
          </a:stretch>
        </p:blipFill>
        <p:spPr>
          <a:xfrm>
            <a:off x="6019800" y="1020177"/>
            <a:ext cx="6038850" cy="1345288"/>
          </a:xfrm>
          <a:prstGeom prst="rect">
            <a:avLst/>
          </a:prstGeom>
        </p:spPr>
      </p:pic>
    </p:spTree>
    <p:extLst>
      <p:ext uri="{BB962C8B-B14F-4D97-AF65-F5344CB8AC3E}">
        <p14:creationId xmlns:p14="http://schemas.microsoft.com/office/powerpoint/2010/main" val="16605820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588D-C746-1544-BDFE-37DF0B75E49E}"/>
              </a:ext>
            </a:extLst>
          </p:cNvPr>
          <p:cNvSpPr>
            <a:spLocks noGrp="1"/>
          </p:cNvSpPr>
          <p:nvPr>
            <p:ph type="title"/>
          </p:nvPr>
        </p:nvSpPr>
        <p:spPr/>
        <p:txBody>
          <a:bodyPr/>
          <a:lstStyle/>
          <a:p>
            <a:r>
              <a:rPr lang="en-GB" dirty="0"/>
              <a:t>Quiz 4 CRC</a:t>
            </a:r>
            <a:endParaRPr lang="en-SE" dirty="0"/>
          </a:p>
        </p:txBody>
      </p:sp>
      <p:sp>
        <p:nvSpPr>
          <p:cNvPr id="5" name="Slide Number Placeholder 4">
            <a:extLst>
              <a:ext uri="{FF2B5EF4-FFF2-40B4-BE49-F238E27FC236}">
                <a16:creationId xmlns:a16="http://schemas.microsoft.com/office/drawing/2014/main" id="{9B7B4A26-516C-421E-0DB4-BA30E1D554EF}"/>
              </a:ext>
            </a:extLst>
          </p:cNvPr>
          <p:cNvSpPr>
            <a:spLocks noGrp="1"/>
          </p:cNvSpPr>
          <p:nvPr>
            <p:ph type="sldNum" sz="quarter" idx="4"/>
          </p:nvPr>
        </p:nvSpPr>
        <p:spPr/>
        <p:txBody>
          <a:bodyPr/>
          <a:lstStyle/>
          <a:p>
            <a:r>
              <a:rPr lang="en-US"/>
              <a:t>Link Layer: 6-</a:t>
            </a:r>
            <a:fld id="{C4204591-24BD-A542-B9D5-F8D8A88D2FEE}" type="slidenum">
              <a:rPr lang="en-US" smtClean="0"/>
              <a:pPr/>
              <a:t>70</a:t>
            </a:fld>
            <a:endParaRPr lang="en-US" dirty="0"/>
          </a:p>
        </p:txBody>
      </p:sp>
      <p:sp>
        <p:nvSpPr>
          <p:cNvPr id="8" name="Rectangle 4">
            <a:extLst>
              <a:ext uri="{FF2B5EF4-FFF2-40B4-BE49-F238E27FC236}">
                <a16:creationId xmlns:a16="http://schemas.microsoft.com/office/drawing/2014/main" id="{E8E1CA87-FD16-A028-704C-BB85482B77BD}"/>
              </a:ext>
            </a:extLst>
          </p:cNvPr>
          <p:cNvSpPr txBox="1">
            <a:spLocks noChangeArrowheads="1"/>
          </p:cNvSpPr>
          <p:nvPr/>
        </p:nvSpPr>
        <p:spPr>
          <a:xfrm>
            <a:off x="5579751" y="3654424"/>
            <a:ext cx="5252642" cy="4863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endParaRPr kumimoji="0" lang="en-US" sz="2800" b="0" i="1" u="none" strike="noStrike" kern="1200" cap="none" spc="0" normalizeH="0" baseline="0" noProof="0" dirty="0">
              <a:ln>
                <a:noFill/>
              </a:ln>
              <a:effectLst/>
              <a:uLnTx/>
              <a:uFillTx/>
              <a:latin typeface="Calibri" panose="020F0502020204030204"/>
            </a:endParaRPr>
          </a:p>
        </p:txBody>
      </p:sp>
      <p:sp>
        <p:nvSpPr>
          <p:cNvPr id="9" name="Content Placeholder 8">
            <a:extLst>
              <a:ext uri="{FF2B5EF4-FFF2-40B4-BE49-F238E27FC236}">
                <a16:creationId xmlns:a16="http://schemas.microsoft.com/office/drawing/2014/main" id="{735B5325-E0A2-EBEE-464C-BC2C4AEF9222}"/>
              </a:ext>
            </a:extLst>
          </p:cNvPr>
          <p:cNvSpPr>
            <a:spLocks noGrp="1"/>
          </p:cNvSpPr>
          <p:nvPr>
            <p:ph sz="half" idx="2"/>
          </p:nvPr>
        </p:nvSpPr>
        <p:spPr/>
        <p:txBody>
          <a:bodyPr/>
          <a:lstStyle/>
          <a:p>
            <a:r>
              <a:rPr kumimoji="0" lang="en-US" sz="2800" b="0" i="1" u="none" strike="noStrike" kern="1200" cap="none" spc="0" normalizeH="0" baseline="0" noProof="0" dirty="0">
                <a:ln>
                  <a:noFill/>
                </a:ln>
                <a:effectLst/>
                <a:uLnTx/>
                <a:uFillTx/>
                <a:latin typeface="Calibri" panose="020F0502020204030204"/>
              </a:rPr>
              <a:t>D=1001100, G=1011,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 </a:t>
            </a:r>
            <a:r>
              <a:rPr lang="en-GB" b="0" i="1" dirty="0">
                <a:solidFill>
                  <a:srgbClr val="000000"/>
                </a:solidFill>
                <a:effectLst/>
                <a:latin typeface="ff1d"/>
              </a:rPr>
              <a:t>Show your calculation process.</a:t>
            </a:r>
            <a:endParaRPr kumimoji="0" lang="en-US" sz="2800" b="0" i="1" u="none" strike="noStrike" kern="1200" cap="none" spc="0" normalizeH="0" baseline="0" noProof="0" dirty="0">
              <a:ln>
                <a:noFill/>
              </a:ln>
              <a:effectLst/>
              <a:uLnTx/>
              <a:uFillTx/>
              <a:latin typeface="Calibri" panose="020F0502020204030204"/>
            </a:endParaRPr>
          </a:p>
          <a:p>
            <a:endParaRPr lang="en-SE" dirty="0"/>
          </a:p>
        </p:txBody>
      </p:sp>
      <p:sp>
        <p:nvSpPr>
          <p:cNvPr id="3" name="Content Placeholder 8">
            <a:extLst>
              <a:ext uri="{FF2B5EF4-FFF2-40B4-BE49-F238E27FC236}">
                <a16:creationId xmlns:a16="http://schemas.microsoft.com/office/drawing/2014/main" id="{5643FB74-33B0-9A8B-B014-30C7B8C8D0FF}"/>
              </a:ext>
            </a:extLst>
          </p:cNvPr>
          <p:cNvSpPr txBox="1">
            <a:spLocks/>
          </p:cNvSpPr>
          <p:nvPr/>
        </p:nvSpPr>
        <p:spPr>
          <a:xfrm>
            <a:off x="694376" y="1825625"/>
            <a:ext cx="5181600" cy="43513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latin typeface="Calibri" panose="020F0502020204030204"/>
              </a:rPr>
              <a:t>D=110011, G=1001, r=3. Compute R. </a:t>
            </a:r>
            <a:r>
              <a:rPr lang="en-GB" b="0" i="1" dirty="0">
                <a:solidFill>
                  <a:srgbClr val="000000"/>
                </a:solidFill>
                <a:effectLst/>
                <a:latin typeface="ff1d"/>
              </a:rPr>
              <a:t>Show your calculation process.</a:t>
            </a:r>
          </a:p>
          <a:p>
            <a:endParaRPr lang="pt-BR" i="1" dirty="0">
              <a:latin typeface="Calibri" panose="020F0502020204030204"/>
            </a:endParaRPr>
          </a:p>
        </p:txBody>
      </p:sp>
      <p:sp>
        <p:nvSpPr>
          <p:cNvPr id="4" name="TextBox 3">
            <a:extLst>
              <a:ext uri="{FF2B5EF4-FFF2-40B4-BE49-F238E27FC236}">
                <a16:creationId xmlns:a16="http://schemas.microsoft.com/office/drawing/2014/main" id="{9920E178-0378-6F2E-0585-E6DCAE195F7C}"/>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9857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7</a:t>
            </a:r>
            <a:br>
              <a:rPr lang="en-US" altLang="en-US" sz="6000" b="1" dirty="0">
                <a:solidFill>
                  <a:srgbClr val="000099"/>
                </a:solidFill>
                <a:latin typeface="+mj-lt"/>
              </a:rPr>
            </a:br>
            <a:r>
              <a:rPr lang="en-US" altLang="en-US" sz="5400" b="1" dirty="0">
                <a:solidFill>
                  <a:srgbClr val="000099"/>
                </a:solidFill>
                <a:latin typeface="+mj-lt"/>
              </a:rPr>
              <a:t>Wireless and</a:t>
            </a:r>
          </a:p>
          <a:p>
            <a:pPr>
              <a:lnSpc>
                <a:spcPct val="85000"/>
              </a:lnSpc>
            </a:pPr>
            <a:r>
              <a:rPr lang="en-US" altLang="en-US" sz="5400" b="1" dirty="0">
                <a:solidFill>
                  <a:srgbClr val="000099"/>
                </a:solidFill>
                <a:latin typeface="+mj-lt"/>
              </a:rPr>
              <a:t>Mobile Networks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FE209DE0-2F65-14A5-9FD0-B36DAF4BE506}"/>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41223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C9B9773-F2B9-2CB3-3A6E-F850DF66FAC3}"/>
                  </a:ext>
                </a:extLst>
              </p:cNvPr>
              <p:cNvSpPr>
                <a:spLocks noGrp="1"/>
              </p:cNvSpPr>
              <p:nvPr>
                <p:ph idx="1"/>
              </p:nvPr>
            </p:nvSpPr>
            <p:spPr/>
            <p:txBody>
              <a:bodyPr>
                <a:normAutofit fontScale="77500" lnSpcReduction="20000"/>
              </a:bodyPr>
              <a:lstStyle/>
              <a:p>
                <a:r>
                  <a:rPr lang="de-DE" dirty="0"/>
                  <a:t>Q1: Consider the codes for two senders: Sender 1 Code: (1,-1,-1,-1,1,-1,-1,-1), Sender 2 Code: (1,-1,1,-1,1,-1,1,-1). Are they orthogonal?</a:t>
                </a:r>
              </a:p>
              <a:p>
                <a:r>
                  <a:rPr lang="de-DE" dirty="0"/>
                  <a:t>A: Inner product (1,-1,-1,-1,1,-1,-1,-1)</a:t>
                </a:r>
                <a:r>
                  <a:rPr lang="en-GB" sz="2800" b="0" dirty="0">
                    <a:solidFill>
                      <a:schemeClr val="tx1"/>
                    </a:solidFill>
                    <a:cs typeface="Arial" charset="0"/>
                  </a:rPr>
                  <a:t> </a:t>
                </a:r>
                <a14:m>
                  <m:oMath xmlns:m="http://schemas.openxmlformats.org/officeDocument/2006/math">
                    <m:r>
                      <a:rPr lang="en-GB" sz="2800" b="0" i="1" smtClean="0">
                        <a:solidFill>
                          <a:schemeClr val="tx1"/>
                        </a:solidFill>
                        <a:latin typeface="Cambria Math" panose="02040503050406030204" pitchFamily="18" charset="0"/>
                        <a:cs typeface="Arial" charset="0"/>
                      </a:rPr>
                      <m:t>⋅</m:t>
                    </m:r>
                    <m:r>
                      <a:rPr lang="en-US" sz="2800" b="0" i="1" smtClean="0">
                        <a:solidFill>
                          <a:schemeClr val="tx1"/>
                        </a:solidFill>
                        <a:latin typeface="Cambria Math" panose="02040503050406030204" pitchFamily="18" charset="0"/>
                        <a:cs typeface="Arial" charset="0"/>
                      </a:rPr>
                      <m:t> </m:t>
                    </m:r>
                  </m:oMath>
                </a14:m>
                <a:r>
                  <a:rPr lang="de-DE" dirty="0"/>
                  <a:t>(1,-1,1,-1,1,-1,1,-1) = 4, so not orthogonal</a:t>
                </a:r>
              </a:p>
              <a:p>
                <a:r>
                  <a:rPr lang="de-DE" dirty="0"/>
                  <a:t>Q2: Consider the codes for two senders: </a:t>
                </a:r>
                <a:r>
                  <a:rPr lang="en-US" dirty="0"/>
                  <a:t>Sender 1 Code: (1,-1,1,-1,1,-1,-1,-1), Sender 2 Code: (1,1,1,1,1,1,1,-1). Are they orthogonal?</a:t>
                </a:r>
              </a:p>
              <a:p>
                <a:r>
                  <a:rPr lang="de-DE" dirty="0"/>
                  <a:t>A: inner product </a:t>
                </a:r>
                <a:r>
                  <a:rPr lang="en-US" dirty="0"/>
                  <a:t>(1,-1,1,-1,1,-1,-1,-1)</a:t>
                </a:r>
                <a14:m>
                  <m:oMath xmlns:m="http://schemas.openxmlformats.org/officeDocument/2006/math">
                    <m:r>
                      <a:rPr lang="en-GB" sz="2800" b="0" i="1" smtClean="0">
                        <a:solidFill>
                          <a:schemeClr val="tx1"/>
                        </a:solidFill>
                        <a:latin typeface="Cambria Math" panose="02040503050406030204" pitchFamily="18" charset="0"/>
                        <a:cs typeface="Arial" charset="0"/>
                      </a:rPr>
                      <m:t>⋅</m:t>
                    </m:r>
                    <m:r>
                      <a:rPr lang="en-US" sz="2800" b="0" i="1" smtClean="0">
                        <a:solidFill>
                          <a:schemeClr val="tx1"/>
                        </a:solidFill>
                        <a:latin typeface="Cambria Math" panose="02040503050406030204" pitchFamily="18" charset="0"/>
                        <a:cs typeface="Arial" charset="0"/>
                      </a:rPr>
                      <m:t> </m:t>
                    </m:r>
                  </m:oMath>
                </a14:m>
                <a:r>
                  <a:rPr lang="en-US" dirty="0"/>
                  <a:t>(1,1,1,1,1,1,1,-1)</a:t>
                </a:r>
                <a:r>
                  <a:rPr lang="de-DE" dirty="0"/>
                  <a:t> = 0, so they are orthogonal</a:t>
                </a:r>
              </a:p>
              <a:p>
                <a:r>
                  <a:rPr lang="de-DE" dirty="0"/>
                  <a:t>Q3: With the codes in Q2, suppose Sender 1 sends data bit 1 and Sender 2 sends data bit -1 simultaneously, compute the encoded data.</a:t>
                </a:r>
              </a:p>
              <a:p>
                <a:r>
                  <a:rPr lang="de-DE" dirty="0"/>
                  <a:t>A: 1*</a:t>
                </a:r>
                <a:r>
                  <a:rPr lang="en-US" dirty="0"/>
                  <a:t> (1,-1,1,-1,1,-1,-1,-1) + (-1)* (1,1,1,1,1,1,1,-1)=(0,-2,0,-2,0,-2,-2,0)</a:t>
                </a:r>
                <a:endParaRPr lang="de-DE" dirty="0"/>
              </a:p>
              <a:p>
                <a:r>
                  <a:rPr lang="de-DE" dirty="0"/>
                  <a:t>Q4: Compute the decoded data bit for Sender 1 and decoded data bit Sender 2.</a:t>
                </a:r>
              </a:p>
              <a:p>
                <a:r>
                  <a:rPr lang="de-DE" dirty="0"/>
                  <a:t>A: Decoded bit for Sender 1: (1/8)*</a:t>
                </a:r>
                <a:r>
                  <a:rPr lang="en-US" dirty="0"/>
                  <a:t>(0,-2,0,-2,0,-2,-2,0)</a:t>
                </a:r>
                <a14:m>
                  <m:oMath xmlns:m="http://schemas.openxmlformats.org/officeDocument/2006/math">
                    <m:r>
                      <a:rPr lang="en-GB" sz="2800" b="0" i="1" smtClean="0">
                        <a:solidFill>
                          <a:schemeClr val="tx1"/>
                        </a:solidFill>
                        <a:latin typeface="Cambria Math" panose="02040503050406030204" pitchFamily="18" charset="0"/>
                        <a:cs typeface="Arial" charset="0"/>
                      </a:rPr>
                      <m:t>⋅</m:t>
                    </m:r>
                  </m:oMath>
                </a14:m>
                <a:r>
                  <a:rPr lang="en-US" dirty="0"/>
                  <a:t>(1,-1,1,-1,1,-1,-1,-1) = 1</a:t>
                </a:r>
              </a:p>
              <a:p>
                <a:r>
                  <a:rPr lang="de-DE" dirty="0"/>
                  <a:t>Decoded bit for Sender 2: (1/8)*</a:t>
                </a:r>
                <a:r>
                  <a:rPr lang="en-US" dirty="0"/>
                  <a:t>(0,-2,0,-2,0,-2,-2,0)</a:t>
                </a:r>
                <a14:m>
                  <m:oMath xmlns:m="http://schemas.openxmlformats.org/officeDocument/2006/math">
                    <m:r>
                      <a:rPr lang="en-GB" sz="2800" b="0" i="1" smtClean="0">
                        <a:solidFill>
                          <a:schemeClr val="tx1"/>
                        </a:solidFill>
                        <a:latin typeface="Cambria Math" panose="02040503050406030204" pitchFamily="18" charset="0"/>
                        <a:cs typeface="Arial" charset="0"/>
                      </a:rPr>
                      <m:t>⋅</m:t>
                    </m:r>
                  </m:oMath>
                </a14:m>
                <a:r>
                  <a:rPr lang="en-US" dirty="0"/>
                  <a:t>(1,1,1,1,1,1,1,-1) = -1</a:t>
                </a:r>
                <a:endParaRPr lang="en-SE" dirty="0"/>
              </a:p>
            </p:txBody>
          </p:sp>
        </mc:Choice>
        <mc:Fallback xmlns="">
          <p:sp>
            <p:nvSpPr>
              <p:cNvPr id="2" name="Content Placeholder 1">
                <a:extLst>
                  <a:ext uri="{FF2B5EF4-FFF2-40B4-BE49-F238E27FC236}">
                    <a16:creationId xmlns:a16="http://schemas.microsoft.com/office/drawing/2014/main" id="{3C9B9773-F2B9-2CB3-3A6E-F850DF66FAC3}"/>
                  </a:ext>
                </a:extLst>
              </p:cNvPr>
              <p:cNvSpPr>
                <a:spLocks noGrp="1" noRot="1" noChangeAspect="1" noMove="1" noResize="1" noEditPoints="1" noAdjustHandles="1" noChangeArrowheads="1" noChangeShapeType="1" noTextEdit="1"/>
              </p:cNvSpPr>
              <p:nvPr>
                <p:ph idx="1"/>
              </p:nvPr>
            </p:nvSpPr>
            <p:spPr>
              <a:blipFill>
                <a:blip r:embed="rId2"/>
                <a:stretch>
                  <a:fillRect t="-2941"/>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AF8E8566-209D-29BA-53DB-FB88E454FAE6}"/>
              </a:ext>
            </a:extLst>
          </p:cNvPr>
          <p:cNvSpPr>
            <a:spLocks noGrp="1"/>
          </p:cNvSpPr>
          <p:nvPr>
            <p:ph type="title"/>
          </p:nvPr>
        </p:nvSpPr>
        <p:spPr/>
        <p:txBody>
          <a:bodyPr/>
          <a:lstStyle/>
          <a:p>
            <a:r>
              <a:rPr lang="en-GB" dirty="0"/>
              <a:t>Quiz 1  CDMA</a:t>
            </a:r>
            <a:endParaRPr lang="en-SE" dirty="0"/>
          </a:p>
        </p:txBody>
      </p:sp>
      <p:sp>
        <p:nvSpPr>
          <p:cNvPr id="4" name="Slide Number Placeholder 3">
            <a:extLst>
              <a:ext uri="{FF2B5EF4-FFF2-40B4-BE49-F238E27FC236}">
                <a16:creationId xmlns:a16="http://schemas.microsoft.com/office/drawing/2014/main" id="{9344419F-ADD9-75BB-A58B-6E9F9F8D2675}"/>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72</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2882E8D-0883-4C0D-9D63-9E048ACCB3FA}"/>
                  </a:ext>
                </a:extLst>
              </p14:cNvPr>
              <p14:cNvContentPartPr/>
              <p14:nvPr/>
            </p14:nvContentPartPr>
            <p14:xfrm>
              <a:off x="3703747" y="2696540"/>
              <a:ext cx="360" cy="360"/>
            </p14:xfrm>
          </p:contentPart>
        </mc:Choice>
        <mc:Fallback xmlns="">
          <p:pic>
            <p:nvPicPr>
              <p:cNvPr id="5" name="Ink 4">
                <a:extLst>
                  <a:ext uri="{FF2B5EF4-FFF2-40B4-BE49-F238E27FC236}">
                    <a16:creationId xmlns:a16="http://schemas.microsoft.com/office/drawing/2014/main" id="{02882E8D-0883-4C0D-9D63-9E048ACCB3FA}"/>
                  </a:ext>
                </a:extLst>
              </p:cNvPr>
              <p:cNvPicPr/>
              <p:nvPr/>
            </p:nvPicPr>
            <p:blipFill>
              <a:blip r:embed="rId4"/>
              <a:stretch>
                <a:fillRect/>
              </a:stretch>
            </p:blipFill>
            <p:spPr>
              <a:xfrm>
                <a:off x="3695107" y="26875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7323A91-0750-4E53-BD63-DB45D5CE8721}"/>
                  </a:ext>
                </a:extLst>
              </p14:cNvPr>
              <p14:cNvContentPartPr/>
              <p14:nvPr/>
            </p14:nvContentPartPr>
            <p14:xfrm>
              <a:off x="3703747" y="2541380"/>
              <a:ext cx="360" cy="360"/>
            </p14:xfrm>
          </p:contentPart>
        </mc:Choice>
        <mc:Fallback xmlns="">
          <p:pic>
            <p:nvPicPr>
              <p:cNvPr id="6" name="Ink 5">
                <a:extLst>
                  <a:ext uri="{FF2B5EF4-FFF2-40B4-BE49-F238E27FC236}">
                    <a16:creationId xmlns:a16="http://schemas.microsoft.com/office/drawing/2014/main" id="{E7323A91-0750-4E53-BD63-DB45D5CE8721}"/>
                  </a:ext>
                </a:extLst>
              </p:cNvPr>
              <p:cNvPicPr/>
              <p:nvPr/>
            </p:nvPicPr>
            <p:blipFill>
              <a:blip r:embed="rId4"/>
              <a:stretch>
                <a:fillRect/>
              </a:stretch>
            </p:blipFill>
            <p:spPr>
              <a:xfrm>
                <a:off x="3695107" y="25323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93F6420-A45E-4AAE-915E-30254180F16C}"/>
                  </a:ext>
                </a:extLst>
              </p14:cNvPr>
              <p14:cNvContentPartPr/>
              <p14:nvPr/>
            </p14:nvContentPartPr>
            <p14:xfrm>
              <a:off x="3068347" y="2634260"/>
              <a:ext cx="360" cy="360"/>
            </p14:xfrm>
          </p:contentPart>
        </mc:Choice>
        <mc:Fallback xmlns="">
          <p:pic>
            <p:nvPicPr>
              <p:cNvPr id="7" name="Ink 6">
                <a:extLst>
                  <a:ext uri="{FF2B5EF4-FFF2-40B4-BE49-F238E27FC236}">
                    <a16:creationId xmlns:a16="http://schemas.microsoft.com/office/drawing/2014/main" id="{693F6420-A45E-4AAE-915E-30254180F16C}"/>
                  </a:ext>
                </a:extLst>
              </p:cNvPr>
              <p:cNvPicPr/>
              <p:nvPr/>
            </p:nvPicPr>
            <p:blipFill>
              <a:blip r:embed="rId4"/>
              <a:stretch>
                <a:fillRect/>
              </a:stretch>
            </p:blipFill>
            <p:spPr>
              <a:xfrm>
                <a:off x="3059347" y="2625620"/>
                <a:ext cx="18000" cy="18000"/>
              </a:xfrm>
              <a:prstGeom prst="rect">
                <a:avLst/>
              </a:prstGeom>
            </p:spPr>
          </p:pic>
        </mc:Fallback>
      </mc:AlternateContent>
      <p:sp>
        <p:nvSpPr>
          <p:cNvPr id="8" name="TextBox 7">
            <a:extLst>
              <a:ext uri="{FF2B5EF4-FFF2-40B4-BE49-F238E27FC236}">
                <a16:creationId xmlns:a16="http://schemas.microsoft.com/office/drawing/2014/main" id="{E46BBC98-BBAF-4425-A884-A36140536F40}"/>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41266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E6B04AE-9954-E68A-70FD-07645FD50F15}"/>
                  </a:ext>
                </a:extLst>
              </p:cNvPr>
              <p:cNvSpPr>
                <a:spLocks noGrp="1"/>
              </p:cNvSpPr>
              <p:nvPr>
                <p:ph idx="1"/>
              </p:nvPr>
            </p:nvSpPr>
            <p:spPr>
              <a:xfrm>
                <a:off x="838200" y="1724027"/>
                <a:ext cx="10515600" cy="4816622"/>
              </a:xfrm>
            </p:spPr>
            <p:txBody>
              <a:bodyPr>
                <a:normAutofit fontScale="70000" lnSpcReduction="20000"/>
              </a:bodyPr>
              <a:lstStyle/>
              <a:p>
                <a:pPr algn="l"/>
                <a:r>
                  <a:rPr lang="en-GB" b="0" i="0" dirty="0">
                    <a:solidFill>
                      <a:srgbClr val="000000"/>
                    </a:solidFill>
                    <a:effectLst/>
                    <a:latin typeface="fff"/>
                  </a:rPr>
                  <a:t>Q: A CDMA receiver receives the following encoded data: </a:t>
                </a:r>
              </a:p>
              <a:p>
                <a:pPr algn="l"/>
                <a:r>
                  <a:rPr lang="en-GB" b="0" i="0" dirty="0">
                    <a:solidFill>
                      <a:srgbClr val="000000"/>
                    </a:solidFill>
                    <a:effectLst/>
                    <a:latin typeface="fff"/>
                  </a:rPr>
                  <a:t>(-1 +1 -3 +1 -1 -3 +1 +1). </a:t>
                </a:r>
              </a:p>
              <a:p>
                <a:pPr algn="l"/>
                <a:r>
                  <a:rPr lang="en-GB" b="0" i="0" dirty="0">
                    <a:solidFill>
                      <a:srgbClr val="000000"/>
                    </a:solidFill>
                    <a:effectLst/>
                    <a:latin typeface="fff"/>
                  </a:rPr>
                  <a:t>Assuming  the following codes used by four sending stations (they are pairwise orthogonal to each other), </a:t>
                </a:r>
              </a:p>
              <a:p>
                <a:pPr lvl="1"/>
                <a:r>
                  <a:rPr lang="pt-BR" dirty="0">
                    <a:solidFill>
                      <a:srgbClr val="000000"/>
                    </a:solidFill>
                    <a:latin typeface="fff"/>
                  </a:rPr>
                  <a:t>A=(-1,-1,-1,+1,+1,-1,+1,+1)</a:t>
                </a:r>
              </a:p>
              <a:p>
                <a:pPr lvl="1"/>
                <a:r>
                  <a:rPr lang="pt-BR" dirty="0">
                    <a:solidFill>
                      <a:srgbClr val="000000"/>
                    </a:solidFill>
                    <a:latin typeface="fff"/>
                  </a:rPr>
                  <a:t>B=(-1,-1,+1,-1,+1,+1,+1,-1)</a:t>
                </a:r>
              </a:p>
              <a:p>
                <a:pPr lvl="1"/>
                <a:r>
                  <a:rPr lang="pt-BR" dirty="0">
                    <a:solidFill>
                      <a:srgbClr val="000000"/>
                    </a:solidFill>
                    <a:latin typeface="fff"/>
                  </a:rPr>
                  <a:t>C=(-1,+1,-1,+1,+1,+1,-1,-1)</a:t>
                </a:r>
              </a:p>
              <a:p>
                <a:pPr lvl="1"/>
                <a:r>
                  <a:rPr lang="pt-BR" dirty="0">
                    <a:solidFill>
                      <a:srgbClr val="000000"/>
                    </a:solidFill>
                    <a:latin typeface="fff"/>
                  </a:rPr>
                  <a:t>D=(-1,+1,-1,-1,-1,-1,+1,-1)</a:t>
                </a:r>
                <a:endParaRPr lang="en-GB" dirty="0">
                  <a:solidFill>
                    <a:srgbClr val="000000"/>
                  </a:solidFill>
                  <a:latin typeface="fff"/>
                </a:endParaRPr>
              </a:p>
              <a:p>
                <a:pPr algn="l"/>
                <a:r>
                  <a:rPr lang="en-GB" b="0" i="0" dirty="0">
                    <a:solidFill>
                      <a:srgbClr val="000000"/>
                    </a:solidFill>
                    <a:effectLst/>
                    <a:latin typeface="fff"/>
                  </a:rPr>
                  <a:t>which stations  transmitted, and which bits did each one send?</a:t>
                </a:r>
              </a:p>
              <a:p>
                <a:pPr algn="l"/>
                <a:r>
                  <a:rPr lang="en-GB" dirty="0">
                    <a:solidFill>
                      <a:srgbClr val="000000"/>
                    </a:solidFill>
                    <a:latin typeface="fff"/>
                  </a:rPr>
                  <a:t>A: Compute the normalized inner products with each code:</a:t>
                </a:r>
                <a:endParaRPr lang="en-GB" b="0" i="0" dirty="0">
                  <a:solidFill>
                    <a:srgbClr val="000000"/>
                  </a:solidFill>
                  <a:effectLst/>
                  <a:latin typeface="fff"/>
                </a:endParaRPr>
              </a:p>
              <a:p>
                <a:pPr lvl="1"/>
                <a:r>
                  <a:rPr lang="en-GB" dirty="0"/>
                  <a:t>A’s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(-1,-1,-1,+1,+1,-1,+1,+1)</a:t>
                </a:r>
                <a:r>
                  <a:rPr lang="en-SE" dirty="0"/>
                  <a:t> = 1</a:t>
                </a:r>
              </a:p>
              <a:p>
                <a:pPr lvl="1"/>
                <a:r>
                  <a:rPr lang="en-GB" dirty="0"/>
                  <a:t>B’s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 =-1</a:t>
                </a:r>
              </a:p>
              <a:p>
                <a:pPr lvl="1"/>
                <a:r>
                  <a:rPr lang="en-GB" dirty="0"/>
                  <a:t>C’s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 =0</a:t>
                </a:r>
              </a:p>
              <a:p>
                <a:pPr lvl="1"/>
                <a:r>
                  <a:rPr lang="en-GB" dirty="0"/>
                  <a:t>D’s data:(1/8)</a:t>
                </a:r>
                <a:r>
                  <a:rPr lang="en-GB" dirty="0">
                    <a:solidFill>
                      <a:srgbClr val="000000"/>
                    </a:solidFill>
                    <a:latin typeface="fff"/>
                  </a:rPr>
                  <a:t>* (-1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 = 1</a:t>
                </a:r>
                <a:endParaRPr lang="en-GB" dirty="0"/>
              </a:p>
              <a:p>
                <a:r>
                  <a:rPr lang="en-GB"/>
                  <a:t>Stations </a:t>
                </a:r>
                <a:r>
                  <a:rPr lang="en-GB" dirty="0"/>
                  <a:t>A, B, and D transmitted bits 1, -1, 1 respectively while station C did not transmit.</a:t>
                </a:r>
              </a:p>
              <a:p>
                <a:pPr lvl="1"/>
                <a:r>
                  <a:rPr lang="en-GB" dirty="0"/>
                  <a:t>Transmitted bits 1, -1, 1 correspond to application bits 1, 0, 1</a:t>
                </a:r>
              </a:p>
              <a:p>
                <a:endParaRPr lang="en-SE" dirty="0"/>
              </a:p>
            </p:txBody>
          </p:sp>
        </mc:Choice>
        <mc:Fallback xmlns="">
          <p:sp>
            <p:nvSpPr>
              <p:cNvPr id="2" name="Content Placeholder 1">
                <a:extLst>
                  <a:ext uri="{FF2B5EF4-FFF2-40B4-BE49-F238E27FC236}">
                    <a16:creationId xmlns:a16="http://schemas.microsoft.com/office/drawing/2014/main" id="{3E6B04AE-9954-E68A-70FD-07645FD50F15}"/>
                  </a:ext>
                </a:extLst>
              </p:cNvPr>
              <p:cNvSpPr>
                <a:spLocks noGrp="1" noRot="1" noChangeAspect="1" noMove="1" noResize="1" noEditPoints="1" noAdjustHandles="1" noChangeArrowheads="1" noChangeShapeType="1" noTextEdit="1"/>
              </p:cNvSpPr>
              <p:nvPr>
                <p:ph idx="1"/>
              </p:nvPr>
            </p:nvSpPr>
            <p:spPr>
              <a:xfrm>
                <a:off x="838200" y="1724027"/>
                <a:ext cx="10515600" cy="4816622"/>
              </a:xfrm>
              <a:blipFill>
                <a:blip r:embed="rId2"/>
                <a:stretch>
                  <a:fillRect t="-2405"/>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DC57F3D0-9372-A31D-96F6-557E17D45AE0}"/>
              </a:ext>
            </a:extLst>
          </p:cNvPr>
          <p:cNvSpPr>
            <a:spLocks noGrp="1"/>
          </p:cNvSpPr>
          <p:nvPr>
            <p:ph type="title"/>
          </p:nvPr>
        </p:nvSpPr>
        <p:spPr/>
        <p:txBody>
          <a:bodyPr/>
          <a:lstStyle/>
          <a:p>
            <a:r>
              <a:rPr lang="en-US" dirty="0"/>
              <a:t>Quiz 2 </a:t>
            </a:r>
            <a:r>
              <a:rPr lang="en-GB"/>
              <a:t>CDMA</a:t>
            </a:r>
            <a:endParaRPr lang="en-SE" dirty="0"/>
          </a:p>
        </p:txBody>
      </p:sp>
      <p:sp>
        <p:nvSpPr>
          <p:cNvPr id="4" name="Slide Number Placeholder 3">
            <a:extLst>
              <a:ext uri="{FF2B5EF4-FFF2-40B4-BE49-F238E27FC236}">
                <a16:creationId xmlns:a16="http://schemas.microsoft.com/office/drawing/2014/main" id="{F5AEB15B-A88E-19BE-679E-8A21A748C49D}"/>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73</a:t>
            </a:fld>
            <a:endParaRPr lang="en-US" dirty="0"/>
          </a:p>
        </p:txBody>
      </p:sp>
      <p:sp>
        <p:nvSpPr>
          <p:cNvPr id="5" name="TextBox 4">
            <a:extLst>
              <a:ext uri="{FF2B5EF4-FFF2-40B4-BE49-F238E27FC236}">
                <a16:creationId xmlns:a16="http://schemas.microsoft.com/office/drawing/2014/main" id="{6F417031-B5BE-ECFB-9814-A340086BA81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1081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C0B390AC-6947-3AA9-393C-A1EF85A3FFD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6288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4AB85-0D28-C8E5-EC16-DF50E3772110}"/>
              </a:ext>
            </a:extLst>
          </p:cNvPr>
          <p:cNvSpPr>
            <a:spLocks noGrp="1"/>
          </p:cNvSpPr>
          <p:nvPr>
            <p:ph type="title"/>
          </p:nvPr>
        </p:nvSpPr>
        <p:spPr/>
        <p:txBody>
          <a:bodyPr/>
          <a:lstStyle/>
          <a:p>
            <a:r>
              <a:rPr lang="en-GB" dirty="0"/>
              <a:t>Quiz: Block Cipher </a:t>
            </a:r>
            <a:endParaRPr lang="en-SE" dirty="0"/>
          </a:p>
        </p:txBody>
      </p:sp>
      <p:sp>
        <p:nvSpPr>
          <p:cNvPr id="4" name="Slide Number Placeholder 3">
            <a:extLst>
              <a:ext uri="{FF2B5EF4-FFF2-40B4-BE49-F238E27FC236}">
                <a16:creationId xmlns:a16="http://schemas.microsoft.com/office/drawing/2014/main" id="{08100F45-4937-573D-76D7-2025CFAA4C70}"/>
              </a:ext>
            </a:extLst>
          </p:cNvPr>
          <p:cNvSpPr>
            <a:spLocks noGrp="1"/>
          </p:cNvSpPr>
          <p:nvPr>
            <p:ph type="sldNum" sz="quarter" idx="4"/>
          </p:nvPr>
        </p:nvSpPr>
        <p:spPr/>
        <p:txBody>
          <a:bodyPr/>
          <a:lstStyle/>
          <a:p>
            <a:r>
              <a:rPr lang="en-US"/>
              <a:t>Security: 8- </a:t>
            </a:r>
            <a:fld id="{C4204591-24BD-A542-B9D5-F8D8A88D2FEE}" type="slidenum">
              <a:rPr lang="en-US" smtClean="0"/>
              <a:pPr/>
              <a:t>75</a:t>
            </a:fld>
            <a:endParaRPr lang="en-US" dirty="0"/>
          </a:p>
        </p:txBody>
      </p:sp>
      <p:sp>
        <p:nvSpPr>
          <p:cNvPr id="5" name="object 6">
            <a:extLst>
              <a:ext uri="{FF2B5EF4-FFF2-40B4-BE49-F238E27FC236}">
                <a16:creationId xmlns:a16="http://schemas.microsoft.com/office/drawing/2014/main" id="{132C1605-77DC-4A30-EDF2-C0B087727664}"/>
              </a:ext>
            </a:extLst>
          </p:cNvPr>
          <p:cNvSpPr txBox="1"/>
          <p:nvPr/>
        </p:nvSpPr>
        <p:spPr>
          <a:xfrm>
            <a:off x="838200" y="1587566"/>
            <a:ext cx="77584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Consider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block</a:t>
            </a:r>
            <a:r>
              <a:rPr sz="2400" spc="-25" dirty="0">
                <a:latin typeface="Times New Roman"/>
                <a:cs typeface="Times New Roman"/>
              </a:rPr>
              <a:t> </a:t>
            </a:r>
            <a:r>
              <a:rPr sz="2400" dirty="0">
                <a:latin typeface="Times New Roman"/>
                <a:cs typeface="Times New Roman"/>
              </a:rPr>
              <a:t>cipher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Table</a:t>
            </a:r>
            <a:r>
              <a:rPr sz="2400" spc="-30" dirty="0">
                <a:latin typeface="Times New Roman"/>
                <a:cs typeface="Times New Roman"/>
              </a:rPr>
              <a:t> </a:t>
            </a:r>
            <a:r>
              <a:rPr sz="2400" spc="-10" dirty="0">
                <a:latin typeface="Times New Roman"/>
                <a:cs typeface="Times New Roman"/>
              </a:rPr>
              <a:t>below</a:t>
            </a:r>
            <a:endParaRPr sz="2400" dirty="0">
              <a:latin typeface="Times New Roman"/>
              <a:cs typeface="Times New Roman"/>
            </a:endParaRPr>
          </a:p>
        </p:txBody>
      </p:sp>
      <p:sp>
        <p:nvSpPr>
          <p:cNvPr id="6" name="object 7">
            <a:extLst>
              <a:ext uri="{FF2B5EF4-FFF2-40B4-BE49-F238E27FC236}">
                <a16:creationId xmlns:a16="http://schemas.microsoft.com/office/drawing/2014/main" id="{F49605AA-7221-50BC-6303-4E90FB6C3FC9}"/>
              </a:ext>
            </a:extLst>
          </p:cNvPr>
          <p:cNvSpPr txBox="1"/>
          <p:nvPr/>
        </p:nvSpPr>
        <p:spPr>
          <a:xfrm>
            <a:off x="838200" y="2831150"/>
            <a:ext cx="8083550" cy="324421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Suppose</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plaintext</a:t>
            </a:r>
            <a:r>
              <a:rPr sz="2400" spc="-5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100101100.</a:t>
            </a:r>
            <a:endParaRPr sz="2400" dirty="0">
              <a:latin typeface="Times New Roman"/>
              <a:cs typeface="Times New Roman"/>
            </a:endParaRPr>
          </a:p>
          <a:p>
            <a:pPr marL="355600" marR="436245" indent="-342900">
              <a:lnSpc>
                <a:spcPct val="100000"/>
              </a:lnSpc>
              <a:spcBef>
                <a:spcPts val="575"/>
              </a:spcBef>
              <a:buAutoNum type="alphaLcParenBoth"/>
              <a:tabLst>
                <a:tab pos="355600" algn="l"/>
                <a:tab pos="425450" algn="l"/>
              </a:tabLst>
            </a:pPr>
            <a:r>
              <a:rPr sz="2400" dirty="0">
                <a:latin typeface="Times New Roman"/>
                <a:cs typeface="Times New Roman"/>
              </a:rPr>
              <a:t>	Initially</a:t>
            </a:r>
            <a:r>
              <a:rPr sz="2400" spc="-35" dirty="0">
                <a:latin typeface="Times New Roman"/>
                <a:cs typeface="Times New Roman"/>
              </a:rPr>
              <a:t> </a:t>
            </a:r>
            <a:r>
              <a:rPr sz="2400" dirty="0">
                <a:latin typeface="Times New Roman"/>
                <a:cs typeface="Times New Roman"/>
              </a:rPr>
              <a:t>assume</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resulting ciphertext?</a:t>
            </a:r>
            <a:endParaRPr sz="2400" dirty="0">
              <a:latin typeface="Times New Roman"/>
              <a:cs typeface="Times New Roman"/>
            </a:endParaRPr>
          </a:p>
          <a:p>
            <a:pPr marL="355600" marR="5080" indent="-342900">
              <a:lnSpc>
                <a:spcPct val="100000"/>
              </a:lnSpc>
              <a:spcBef>
                <a:spcPts val="575"/>
              </a:spcBef>
              <a:buAutoNum type="alphaLcParenBoth"/>
              <a:tabLst>
                <a:tab pos="355600" algn="l"/>
                <a:tab pos="443230" algn="l"/>
              </a:tabLst>
            </a:pPr>
            <a:r>
              <a:rPr sz="2400" dirty="0">
                <a:latin typeface="Times New Roman"/>
                <a:cs typeface="Times New Roman"/>
              </a:rPr>
              <a:t>	Suppose</a:t>
            </a:r>
            <a:r>
              <a:rPr sz="2400" spc="-40" dirty="0">
                <a:latin typeface="Times New Roman"/>
                <a:cs typeface="Times New Roman"/>
              </a:rPr>
              <a:t> </a:t>
            </a:r>
            <a:r>
              <a:rPr sz="2400" dirty="0">
                <a:latin typeface="Times New Roman"/>
                <a:cs typeface="Times New Roman"/>
              </a:rPr>
              <a:t>Trudy</a:t>
            </a:r>
            <a:r>
              <a:rPr sz="2400" spc="-40" dirty="0">
                <a:latin typeface="Times New Roman"/>
                <a:cs typeface="Times New Roman"/>
              </a:rPr>
              <a:t> </a:t>
            </a:r>
            <a:r>
              <a:rPr sz="2400" dirty="0">
                <a:latin typeface="Times New Roman"/>
                <a:cs typeface="Times New Roman"/>
              </a:rPr>
              <a:t>sniffs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ciphertext.</a:t>
            </a:r>
            <a:r>
              <a:rPr sz="2400" spc="-55" dirty="0">
                <a:latin typeface="Times New Roman"/>
                <a:cs typeface="Times New Roman"/>
              </a:rPr>
              <a:t> </a:t>
            </a:r>
            <a:r>
              <a:rPr sz="2400" dirty="0">
                <a:latin typeface="Times New Roman"/>
                <a:cs typeface="Times New Roman"/>
              </a:rPr>
              <a:t>Assuming</a:t>
            </a:r>
            <a:r>
              <a:rPr sz="2400" spc="-35" dirty="0">
                <a:latin typeface="Times New Roman"/>
                <a:cs typeface="Times New Roman"/>
              </a:rPr>
              <a:t> </a:t>
            </a:r>
            <a:r>
              <a:rPr sz="2400" dirty="0">
                <a:latin typeface="Times New Roman"/>
                <a:cs typeface="Times New Roman"/>
              </a:rPr>
              <a:t>she</a:t>
            </a:r>
            <a:r>
              <a:rPr sz="2400" spc="-45" dirty="0">
                <a:latin typeface="Times New Roman"/>
                <a:cs typeface="Times New Roman"/>
              </a:rPr>
              <a:t> </a:t>
            </a:r>
            <a:r>
              <a:rPr sz="2400" dirty="0">
                <a:latin typeface="Times New Roman"/>
                <a:cs typeface="Times New Roman"/>
              </a:rPr>
              <a:t>knows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1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CBC</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being</a:t>
            </a:r>
            <a:r>
              <a:rPr sz="2400" spc="-15" dirty="0">
                <a:latin typeface="Times New Roman"/>
                <a:cs typeface="Times New Roman"/>
              </a:rPr>
              <a:t> </a:t>
            </a:r>
            <a:r>
              <a:rPr sz="2400" dirty="0">
                <a:latin typeface="Times New Roman"/>
                <a:cs typeface="Times New Roman"/>
              </a:rPr>
              <a:t>employed</a:t>
            </a:r>
            <a:r>
              <a:rPr sz="2400" spc="-30" dirty="0">
                <a:latin typeface="Times New Roman"/>
                <a:cs typeface="Times New Roman"/>
              </a:rPr>
              <a:t> </a:t>
            </a:r>
            <a:r>
              <a:rPr sz="2400" spc="-20" dirty="0">
                <a:latin typeface="Times New Roman"/>
                <a:cs typeface="Times New Roman"/>
              </a:rPr>
              <a:t>(but </a:t>
            </a:r>
            <a:r>
              <a:rPr sz="2400" dirty="0">
                <a:latin typeface="Times New Roman"/>
                <a:cs typeface="Times New Roman"/>
              </a:rPr>
              <a:t>doesn’t</a:t>
            </a:r>
            <a:r>
              <a:rPr sz="2400" spc="-40" dirty="0">
                <a:latin typeface="Times New Roman"/>
                <a:cs typeface="Times New Roman"/>
              </a:rPr>
              <a:t> </a:t>
            </a:r>
            <a:r>
              <a:rPr sz="2400" dirty="0">
                <a:latin typeface="Times New Roman"/>
                <a:cs typeface="Times New Roman"/>
              </a:rPr>
              <a:t>know</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specific</a:t>
            </a:r>
            <a:r>
              <a:rPr sz="2400" spc="-45" dirty="0">
                <a:latin typeface="Times New Roman"/>
                <a:cs typeface="Times New Roman"/>
              </a:rPr>
              <a:t> </a:t>
            </a:r>
            <a:r>
              <a:rPr sz="2400" dirty="0">
                <a:latin typeface="Times New Roman"/>
                <a:cs typeface="Times New Roman"/>
              </a:rPr>
              <a:t>cipher),</a:t>
            </a:r>
            <a:r>
              <a:rPr sz="2400" spc="-4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she</a:t>
            </a:r>
            <a:r>
              <a:rPr sz="2400" spc="-30" dirty="0">
                <a:latin typeface="Times New Roman"/>
                <a:cs typeface="Times New Roman"/>
              </a:rPr>
              <a:t> </a:t>
            </a:r>
            <a:r>
              <a:rPr sz="2400" spc="-10" dirty="0">
                <a:latin typeface="Times New Roman"/>
                <a:cs typeface="Times New Roman"/>
              </a:rPr>
              <a:t>surmise?</a:t>
            </a:r>
            <a:endParaRPr sz="2400" dirty="0">
              <a:latin typeface="Times New Roman"/>
              <a:cs typeface="Times New Roman"/>
            </a:endParaRPr>
          </a:p>
          <a:p>
            <a:pPr marL="355600" marR="673735" indent="-342900">
              <a:lnSpc>
                <a:spcPct val="100000"/>
              </a:lnSpc>
              <a:spcBef>
                <a:spcPts val="575"/>
              </a:spcBef>
              <a:buAutoNum type="alphaLcParenBoth"/>
              <a:tabLst>
                <a:tab pos="355600" algn="l"/>
                <a:tab pos="425450" algn="l"/>
              </a:tabLst>
            </a:pPr>
            <a:r>
              <a:rPr sz="2400" dirty="0">
                <a:latin typeface="Times New Roman"/>
                <a:cs typeface="Times New Roman"/>
              </a:rPr>
              <a:t>	Now,</a:t>
            </a:r>
            <a:r>
              <a:rPr sz="2400" spc="-15" dirty="0">
                <a:latin typeface="Times New Roman"/>
                <a:cs typeface="Times New Roman"/>
              </a:rPr>
              <a:t> </a:t>
            </a:r>
            <a:r>
              <a:rPr sz="2400" dirty="0">
                <a:latin typeface="Times New Roman"/>
                <a:cs typeface="Times New Roman"/>
              </a:rPr>
              <a:t>suppose</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IV-</a:t>
            </a:r>
            <a:r>
              <a:rPr sz="2400" dirty="0">
                <a:latin typeface="Times New Roman"/>
                <a:cs typeface="Times New Roman"/>
              </a:rPr>
              <a:t>111.</a:t>
            </a:r>
            <a:r>
              <a:rPr sz="2400" spc="-10"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resulting</a:t>
            </a:r>
            <a:r>
              <a:rPr sz="2400" spc="-55" dirty="0">
                <a:latin typeface="Times New Roman"/>
                <a:cs typeface="Times New Roman"/>
              </a:rPr>
              <a:t> </a:t>
            </a:r>
            <a:r>
              <a:rPr sz="2400" spc="-10" dirty="0">
                <a:latin typeface="Times New Roman"/>
                <a:cs typeface="Times New Roman"/>
              </a:rPr>
              <a:t>ciphertext?</a:t>
            </a:r>
            <a:endParaRPr sz="2400" dirty="0">
              <a:latin typeface="Times New Roman"/>
              <a:cs typeface="Times New Roman"/>
            </a:endParaRPr>
          </a:p>
        </p:txBody>
      </p:sp>
      <p:graphicFrame>
        <p:nvGraphicFramePr>
          <p:cNvPr id="7" name="object 8">
            <a:extLst>
              <a:ext uri="{FF2B5EF4-FFF2-40B4-BE49-F238E27FC236}">
                <a16:creationId xmlns:a16="http://schemas.microsoft.com/office/drawing/2014/main" id="{71D47F29-8A82-D190-147A-B5B836CC12B7}"/>
              </a:ext>
            </a:extLst>
          </p:cNvPr>
          <p:cNvGraphicFramePr>
            <a:graphicFrameLocks noGrp="1"/>
          </p:cNvGraphicFramePr>
          <p:nvPr/>
        </p:nvGraphicFramePr>
        <p:xfrm>
          <a:off x="2132012" y="209988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8695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2AE0A8-F64D-1253-C2F7-B4AEDB0EE20A}"/>
              </a:ext>
            </a:extLst>
          </p:cNvPr>
          <p:cNvSpPr>
            <a:spLocks noGrp="1"/>
          </p:cNvSpPr>
          <p:nvPr>
            <p:ph type="title"/>
          </p:nvPr>
        </p:nvSpPr>
        <p:spPr/>
        <p:txBody>
          <a:bodyPr/>
          <a:lstStyle/>
          <a:p>
            <a:r>
              <a:rPr lang="en-GB" dirty="0"/>
              <a:t>Quiz: Block Cipher ANS</a:t>
            </a:r>
            <a:endParaRPr lang="en-SE" dirty="0"/>
          </a:p>
        </p:txBody>
      </p:sp>
      <p:sp>
        <p:nvSpPr>
          <p:cNvPr id="4" name="Slide Number Placeholder 3">
            <a:extLst>
              <a:ext uri="{FF2B5EF4-FFF2-40B4-BE49-F238E27FC236}">
                <a16:creationId xmlns:a16="http://schemas.microsoft.com/office/drawing/2014/main" id="{B5DB6926-60C0-F22D-19B3-49C887C5E747}"/>
              </a:ext>
            </a:extLst>
          </p:cNvPr>
          <p:cNvSpPr>
            <a:spLocks noGrp="1"/>
          </p:cNvSpPr>
          <p:nvPr>
            <p:ph type="sldNum" sz="quarter" idx="4"/>
          </p:nvPr>
        </p:nvSpPr>
        <p:spPr/>
        <p:txBody>
          <a:bodyPr/>
          <a:lstStyle/>
          <a:p>
            <a:r>
              <a:rPr lang="en-US"/>
              <a:t>Security: 8- </a:t>
            </a:r>
            <a:fld id="{C4204591-24BD-A542-B9D5-F8D8A88D2FEE}" type="slidenum">
              <a:rPr lang="en-US" smtClean="0"/>
              <a:pPr/>
              <a:t>76</a:t>
            </a:fld>
            <a:endParaRPr lang="en-US" dirty="0"/>
          </a:p>
        </p:txBody>
      </p:sp>
      <p:graphicFrame>
        <p:nvGraphicFramePr>
          <p:cNvPr id="5" name="object 8">
            <a:extLst>
              <a:ext uri="{FF2B5EF4-FFF2-40B4-BE49-F238E27FC236}">
                <a16:creationId xmlns:a16="http://schemas.microsoft.com/office/drawing/2014/main" id="{35FF0462-3B01-77B1-43C2-75B1DA566F71}"/>
              </a:ext>
            </a:extLst>
          </p:cNvPr>
          <p:cNvGraphicFramePr>
            <a:graphicFrameLocks noGrp="1"/>
          </p:cNvGraphicFramePr>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101</a:t>
                      </a:r>
                      <a:endParaRPr sz="240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a:t>
                      </a:r>
                      <a:r>
                        <a:rPr lang="en-GB" sz="2400" spc="-25" dirty="0">
                          <a:latin typeface="Times New Roman"/>
                          <a:cs typeface="Times New Roman"/>
                        </a:rPr>
                        <a:t>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a:t>
                      </a:r>
                      <a:r>
                        <a:rPr lang="en-SE" sz="2400" spc="-25" dirty="0">
                          <a:latin typeface="Times New Roman"/>
                          <a:cs typeface="Times New Roman"/>
                        </a:rPr>
                        <a:t>1</a:t>
                      </a:r>
                      <a:r>
                        <a:rPr lang="en-GB" sz="2400" spc="-25" dirty="0">
                          <a:latin typeface="Times New Roman"/>
                          <a:cs typeface="Times New Roman"/>
                        </a:rPr>
                        <a:t>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a:t>
                      </a:r>
                      <a:r>
                        <a:rPr lang="en-SE" sz="2400" spc="-25" dirty="0">
                          <a:latin typeface="Times New Roman"/>
                          <a:cs typeface="Times New Roman"/>
                        </a:rPr>
                        <a:t>00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011</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CF7EFC38-5BC0-DD94-70D1-83C391E30262}"/>
              </a:ext>
            </a:extLst>
          </p:cNvPr>
          <p:cNvPicPr>
            <a:picLocks noChangeAspect="1"/>
          </p:cNvPicPr>
          <p:nvPr/>
        </p:nvPicPr>
        <p:blipFill>
          <a:blip r:embed="rId3"/>
          <a:stretch>
            <a:fillRect/>
          </a:stretch>
        </p:blipFill>
        <p:spPr>
          <a:xfrm>
            <a:off x="6234546" y="1804044"/>
            <a:ext cx="5936612" cy="1179151"/>
          </a:xfrm>
          <a:prstGeom prst="rect">
            <a:avLst/>
          </a:prstGeom>
        </p:spPr>
      </p:pic>
      <p:sp>
        <p:nvSpPr>
          <p:cNvPr id="2" name="Content Placeholder 1">
            <a:extLst>
              <a:ext uri="{FF2B5EF4-FFF2-40B4-BE49-F238E27FC236}">
                <a16:creationId xmlns:a16="http://schemas.microsoft.com/office/drawing/2014/main" id="{969FB151-384C-9DC5-76A1-FD33648F1CB7}"/>
              </a:ext>
            </a:extLst>
          </p:cNvPr>
          <p:cNvSpPr>
            <a:spLocks noGrp="1"/>
          </p:cNvSpPr>
          <p:nvPr>
            <p:ph idx="1"/>
          </p:nvPr>
        </p:nvSpPr>
        <p:spPr>
          <a:xfrm>
            <a:off x="138955" y="1346444"/>
            <a:ext cx="6563181" cy="5247994"/>
          </a:xfrm>
        </p:spPr>
        <p:txBody>
          <a:bodyPr>
            <a:normAutofit fontScale="92500" lnSpcReduction="10000"/>
          </a:bodyPr>
          <a:lstStyle/>
          <a:p>
            <a:pPr marL="355600" marR="436245" indent="-342900">
              <a:lnSpc>
                <a:spcPct val="120000"/>
              </a:lnSpc>
              <a:spcBef>
                <a:spcPts val="575"/>
              </a:spcBef>
              <a:buAutoNum type="alphaLcParenBoth"/>
              <a:tabLst>
                <a:tab pos="355600" algn="l"/>
                <a:tab pos="425450" algn="l"/>
              </a:tabLst>
            </a:pPr>
            <a:r>
              <a:rPr lang="en-GB" sz="1800" dirty="0">
                <a:latin typeface="Times New Roman"/>
                <a:cs typeface="Times New Roman"/>
              </a:rPr>
              <a:t>Initially assume that CBC is not used. What is the resulting ciphertext?</a:t>
            </a:r>
          </a:p>
          <a:p>
            <a:pPr marL="12700" marR="436245" indent="0">
              <a:lnSpc>
                <a:spcPct val="120000"/>
              </a:lnSpc>
              <a:spcBef>
                <a:spcPts val="575"/>
              </a:spcBef>
              <a:buNone/>
              <a:tabLst>
                <a:tab pos="355600" algn="l"/>
                <a:tab pos="425450" algn="l"/>
              </a:tabLst>
            </a:pPr>
            <a:r>
              <a:rPr lang="en-GB" sz="1800" dirty="0">
                <a:latin typeface="Times New Roman"/>
                <a:cs typeface="Times New Roman"/>
              </a:rPr>
              <a:t>ANS: Ciphertext for plaintext 100101100 is 011010011, since 100 maps to 011, 101 maps to 010, 100 maps to 011</a:t>
            </a:r>
          </a:p>
          <a:p>
            <a:pPr marL="12700" marR="436245" indent="0">
              <a:lnSpc>
                <a:spcPct val="120000"/>
              </a:lnSpc>
              <a:spcBef>
                <a:spcPts val="575"/>
              </a:spcBef>
              <a:buNone/>
              <a:tabLst>
                <a:tab pos="355600" algn="l"/>
                <a:tab pos="425450" algn="l"/>
              </a:tabLst>
            </a:pPr>
            <a:r>
              <a:rPr lang="en-GB" sz="1800" dirty="0">
                <a:solidFill>
                  <a:srgbClr val="011199"/>
                </a:solidFill>
                <a:latin typeface="Times New Roman"/>
                <a:cs typeface="Times New Roman"/>
              </a:rPr>
              <a:t>(b) </a:t>
            </a:r>
            <a:r>
              <a:rPr lang="en-GB" sz="1800" dirty="0">
                <a:latin typeface="Times New Roman"/>
                <a:cs typeface="Times New Roman"/>
              </a:rPr>
              <a:t>Suppose Trudy sniffs the ciphertext. Assuming she knows that a 3-bit block cipher without CBC </a:t>
            </a:r>
            <a:r>
              <a:rPr lang="en-GB" sz="1600" dirty="0">
                <a:latin typeface="Times New Roman" panose="02020603050405020304" pitchFamily="18" charset="0"/>
                <a:cs typeface="Times New Roman" panose="02020603050405020304" pitchFamily="18" charset="0"/>
              </a:rPr>
              <a:t>is</a:t>
            </a:r>
            <a:r>
              <a:rPr lang="en-GB" sz="1600" spc="-1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being</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employed</a:t>
            </a:r>
            <a:r>
              <a:rPr lang="en-GB" sz="1600" spc="-30" dirty="0">
                <a:latin typeface="Times New Roman" panose="02020603050405020304" pitchFamily="18" charset="0"/>
                <a:cs typeface="Times New Roman" panose="02020603050405020304" pitchFamily="18" charset="0"/>
              </a:rPr>
              <a:t> </a:t>
            </a:r>
            <a:r>
              <a:rPr lang="en-GB" sz="1600" spc="-20" dirty="0">
                <a:latin typeface="Times New Roman" panose="02020603050405020304" pitchFamily="18" charset="0"/>
                <a:cs typeface="Times New Roman" panose="02020603050405020304" pitchFamily="18" charset="0"/>
              </a:rPr>
              <a:t>(but </a:t>
            </a:r>
            <a:r>
              <a:rPr lang="en-GB" sz="1600" dirty="0">
                <a:latin typeface="Times New Roman" panose="02020603050405020304" pitchFamily="18" charset="0"/>
                <a:cs typeface="Times New Roman" panose="02020603050405020304" pitchFamily="18" charset="0"/>
              </a:rPr>
              <a:t>doesn’t</a:t>
            </a:r>
            <a:r>
              <a:rPr lang="en-GB" sz="1600" spc="-4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know</a:t>
            </a:r>
            <a:r>
              <a:rPr lang="en-GB" sz="1600" spc="-2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the</a:t>
            </a:r>
            <a:r>
              <a:rPr lang="en-GB" sz="1600" spc="-3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specific</a:t>
            </a:r>
            <a:r>
              <a:rPr lang="en-GB" sz="1600" spc="-4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cipher),</a:t>
            </a:r>
            <a:r>
              <a:rPr lang="en-GB" sz="1600" spc="-4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what</a:t>
            </a:r>
            <a:r>
              <a:rPr lang="en-GB" sz="1600" spc="-3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can</a:t>
            </a:r>
            <a:r>
              <a:rPr lang="en-GB" sz="1600" spc="-4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she</a:t>
            </a:r>
            <a:r>
              <a:rPr lang="en-GB" sz="1600" spc="-30" dirty="0">
                <a:latin typeface="Times New Roman" panose="02020603050405020304" pitchFamily="18" charset="0"/>
                <a:cs typeface="Times New Roman" panose="02020603050405020304" pitchFamily="18" charset="0"/>
              </a:rPr>
              <a:t> </a:t>
            </a:r>
            <a:r>
              <a:rPr lang="en-GB" sz="1600" spc="-10" dirty="0">
                <a:latin typeface="Times New Roman" panose="02020603050405020304" pitchFamily="18" charset="0"/>
                <a:cs typeface="Times New Roman" panose="02020603050405020304" pitchFamily="18" charset="0"/>
              </a:rPr>
              <a:t>surmise?</a:t>
            </a:r>
          </a:p>
          <a:p>
            <a:pPr marL="12700" marR="5080" indent="0">
              <a:lnSpc>
                <a:spcPct val="100000"/>
              </a:lnSpc>
              <a:spcBef>
                <a:spcPts val="575"/>
              </a:spcBef>
              <a:buNone/>
              <a:tabLst>
                <a:tab pos="355600" algn="l"/>
                <a:tab pos="443230" algn="l"/>
              </a:tabLst>
            </a:pPr>
            <a:r>
              <a:rPr lang="en-GB" sz="1600" dirty="0">
                <a:latin typeface="Times New Roman" panose="02020603050405020304" pitchFamily="18" charset="0"/>
                <a:cs typeface="Times New Roman" panose="02020603050405020304" pitchFamily="18" charset="0"/>
              </a:rPr>
              <a:t>ANS: Without CBC, each identical plaintext block will always map to the same ciphertext block. This makes it easier for Trudy to recognize patterns in repeated blocks of data. If Trudy intercepts enough ciphertexts, she could perform frequency analysis on the blocks. For example, if certain ciphertext blocks appear more frequently, she might guess that they correspond to more common plaintext blocks (like spaces or common letters in text). Or if it is known that the message always starts out with certain predefined fields, then the cryptanalyst may have a number of known plaintext-ciphertext pairs to work with.</a:t>
            </a:r>
          </a:p>
          <a:p>
            <a:pPr marL="12700" marR="673735" indent="0">
              <a:lnSpc>
                <a:spcPct val="100000"/>
              </a:lnSpc>
              <a:spcBef>
                <a:spcPts val="575"/>
              </a:spcBef>
              <a:buNone/>
              <a:tabLst>
                <a:tab pos="355600" algn="l"/>
                <a:tab pos="425450" algn="l"/>
              </a:tabLst>
            </a:pPr>
            <a:r>
              <a:rPr lang="en-GB" sz="1600" dirty="0">
                <a:solidFill>
                  <a:srgbClr val="011199"/>
                </a:solidFill>
                <a:latin typeface="Times New Roman" panose="02020603050405020304" pitchFamily="18" charset="0"/>
                <a:cs typeface="Times New Roman" panose="02020603050405020304" pitchFamily="18" charset="0"/>
              </a:rPr>
              <a:t>(c) </a:t>
            </a:r>
            <a:r>
              <a:rPr lang="en-GB" sz="1600" dirty="0">
                <a:latin typeface="Times New Roman" panose="02020603050405020304" pitchFamily="18" charset="0"/>
                <a:cs typeface="Times New Roman" panose="02020603050405020304" pitchFamily="18" charset="0"/>
              </a:rPr>
              <a:t>Now,</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suppose</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that</a:t>
            </a:r>
            <a:r>
              <a:rPr lang="en-GB" sz="1600" spc="-3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CBC</a:t>
            </a:r>
            <a:r>
              <a:rPr lang="en-GB" sz="1600" spc="-2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is</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used</a:t>
            </a:r>
            <a:r>
              <a:rPr lang="en-GB" sz="1600" spc="-2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with</a:t>
            </a:r>
            <a:r>
              <a:rPr lang="en-GB" sz="1600" spc="-20" dirty="0">
                <a:latin typeface="Times New Roman" panose="02020603050405020304" pitchFamily="18" charset="0"/>
                <a:cs typeface="Times New Roman" panose="02020603050405020304" pitchFamily="18" charset="0"/>
              </a:rPr>
              <a:t> IV=</a:t>
            </a:r>
            <a:r>
              <a:rPr lang="en-GB" sz="1600" dirty="0">
                <a:latin typeface="Times New Roman" panose="02020603050405020304" pitchFamily="18" charset="0"/>
                <a:cs typeface="Times New Roman" panose="02020603050405020304" pitchFamily="18" charset="0"/>
              </a:rPr>
              <a:t>111.</a:t>
            </a:r>
            <a:r>
              <a:rPr lang="en-GB" sz="1600" spc="-1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What</a:t>
            </a:r>
            <a:r>
              <a:rPr lang="en-GB" sz="1600" spc="-3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is</a:t>
            </a:r>
            <a:r>
              <a:rPr lang="en-GB" sz="1600" spc="-20" dirty="0">
                <a:latin typeface="Times New Roman" panose="02020603050405020304" pitchFamily="18" charset="0"/>
                <a:cs typeface="Times New Roman" panose="02020603050405020304" pitchFamily="18" charset="0"/>
              </a:rPr>
              <a:t> </a:t>
            </a:r>
            <a:r>
              <a:rPr lang="en-GB" sz="1600" spc="-25" dirty="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resulting</a:t>
            </a:r>
            <a:r>
              <a:rPr lang="en-GB" sz="1600" spc="-55" dirty="0">
                <a:latin typeface="Times New Roman" panose="02020603050405020304" pitchFamily="18" charset="0"/>
                <a:cs typeface="Times New Roman" panose="02020603050405020304" pitchFamily="18" charset="0"/>
              </a:rPr>
              <a:t> </a:t>
            </a:r>
            <a:r>
              <a:rPr lang="en-GB" sz="1600" spc="-10" dirty="0">
                <a:latin typeface="Times New Roman" panose="02020603050405020304" pitchFamily="18" charset="0"/>
                <a:cs typeface="Times New Roman" panose="02020603050405020304" pitchFamily="18" charset="0"/>
              </a:rPr>
              <a:t>ciphertext?</a:t>
            </a:r>
          </a:p>
          <a:p>
            <a:pPr marL="12700" marR="673735" indent="0">
              <a:lnSpc>
                <a:spcPct val="100000"/>
              </a:lnSpc>
              <a:spcBef>
                <a:spcPts val="575"/>
              </a:spcBef>
              <a:buNone/>
              <a:tabLst>
                <a:tab pos="355600" algn="l"/>
                <a:tab pos="425450" algn="l"/>
              </a:tabLst>
            </a:pPr>
            <a:r>
              <a:rPr lang="en-GB" sz="1600" spc="-10" dirty="0">
                <a:latin typeface="Times New Roman" panose="02020603050405020304" pitchFamily="18" charset="0"/>
                <a:cs typeface="Times New Roman" panose="02020603050405020304" pitchFamily="18" charset="0"/>
              </a:rPr>
              <a:t>ANS:  </a:t>
            </a:r>
            <a:r>
              <a:rPr lang="en-GB" sz="1600" dirty="0">
                <a:latin typeface="Times New Roman" panose="02020603050405020304" pitchFamily="18" charset="0"/>
                <a:cs typeface="Times New Roman" panose="02020603050405020304" pitchFamily="18" charset="0"/>
              </a:rPr>
              <a:t>With CBC and IV = 111, resulting ciphertext for plaintext 100101100 is 100111100. See next page.</a:t>
            </a:r>
            <a:endParaRPr lang="en-SE"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82AC401-28B9-1A4D-CCB4-65D17A2B3D03}"/>
              </a:ext>
            </a:extLst>
          </p:cNvPr>
          <p:cNvSpPr txBox="1"/>
          <p:nvPr/>
        </p:nvSpPr>
        <p:spPr>
          <a:xfrm>
            <a:off x="6290241" y="1774564"/>
            <a:ext cx="535724" cy="369332"/>
          </a:xfrm>
          <a:prstGeom prst="rect">
            <a:avLst/>
          </a:prstGeom>
          <a:noFill/>
        </p:spPr>
        <p:txBody>
          <a:bodyPr wrap="none" rtlCol="0">
            <a:spAutoFit/>
          </a:bodyPr>
          <a:lstStyle/>
          <a:p>
            <a:r>
              <a:rPr lang="en-GB" dirty="0"/>
              <a:t>100</a:t>
            </a:r>
            <a:endParaRPr lang="en-SE" dirty="0"/>
          </a:p>
        </p:txBody>
      </p:sp>
      <p:sp>
        <p:nvSpPr>
          <p:cNvPr id="9" name="TextBox 8">
            <a:extLst>
              <a:ext uri="{FF2B5EF4-FFF2-40B4-BE49-F238E27FC236}">
                <a16:creationId xmlns:a16="http://schemas.microsoft.com/office/drawing/2014/main" id="{FF36A675-BFE5-CAD4-11CD-58FD4CF9507D}"/>
              </a:ext>
            </a:extLst>
          </p:cNvPr>
          <p:cNvSpPr txBox="1"/>
          <p:nvPr/>
        </p:nvSpPr>
        <p:spPr>
          <a:xfrm>
            <a:off x="6290241" y="2677579"/>
            <a:ext cx="535724" cy="369332"/>
          </a:xfrm>
          <a:prstGeom prst="rect">
            <a:avLst/>
          </a:prstGeom>
          <a:noFill/>
        </p:spPr>
        <p:txBody>
          <a:bodyPr wrap="none" rtlCol="0">
            <a:spAutoFit/>
          </a:bodyPr>
          <a:lstStyle/>
          <a:p>
            <a:r>
              <a:rPr lang="en-GB" dirty="0"/>
              <a:t>011</a:t>
            </a:r>
            <a:endParaRPr lang="en-SE" dirty="0"/>
          </a:p>
        </p:txBody>
      </p:sp>
      <p:sp>
        <p:nvSpPr>
          <p:cNvPr id="10" name="TextBox 9">
            <a:extLst>
              <a:ext uri="{FF2B5EF4-FFF2-40B4-BE49-F238E27FC236}">
                <a16:creationId xmlns:a16="http://schemas.microsoft.com/office/drawing/2014/main" id="{D700E9B7-954C-570B-F33B-B284C0156307}"/>
              </a:ext>
            </a:extLst>
          </p:cNvPr>
          <p:cNvSpPr txBox="1"/>
          <p:nvPr/>
        </p:nvSpPr>
        <p:spPr>
          <a:xfrm>
            <a:off x="8292624" y="1774564"/>
            <a:ext cx="535724" cy="369332"/>
          </a:xfrm>
          <a:prstGeom prst="rect">
            <a:avLst/>
          </a:prstGeom>
          <a:noFill/>
        </p:spPr>
        <p:txBody>
          <a:bodyPr wrap="none" rtlCol="0">
            <a:spAutoFit/>
          </a:bodyPr>
          <a:lstStyle/>
          <a:p>
            <a:r>
              <a:rPr lang="en-GB" dirty="0"/>
              <a:t>101</a:t>
            </a:r>
            <a:endParaRPr lang="en-SE" dirty="0"/>
          </a:p>
        </p:txBody>
      </p:sp>
      <p:sp>
        <p:nvSpPr>
          <p:cNvPr id="11" name="TextBox 10">
            <a:extLst>
              <a:ext uri="{FF2B5EF4-FFF2-40B4-BE49-F238E27FC236}">
                <a16:creationId xmlns:a16="http://schemas.microsoft.com/office/drawing/2014/main" id="{FEAEA55B-088A-B4EC-88D8-A3AB73F6DB6B}"/>
              </a:ext>
            </a:extLst>
          </p:cNvPr>
          <p:cNvSpPr txBox="1"/>
          <p:nvPr/>
        </p:nvSpPr>
        <p:spPr>
          <a:xfrm>
            <a:off x="8292624" y="2645721"/>
            <a:ext cx="535724" cy="369332"/>
          </a:xfrm>
          <a:prstGeom prst="rect">
            <a:avLst/>
          </a:prstGeom>
          <a:noFill/>
        </p:spPr>
        <p:txBody>
          <a:bodyPr wrap="none" rtlCol="0">
            <a:spAutoFit/>
          </a:bodyPr>
          <a:lstStyle/>
          <a:p>
            <a:r>
              <a:rPr lang="en-GB" dirty="0"/>
              <a:t>010</a:t>
            </a:r>
            <a:endParaRPr lang="en-SE" dirty="0"/>
          </a:p>
        </p:txBody>
      </p:sp>
      <p:sp>
        <p:nvSpPr>
          <p:cNvPr id="12" name="TextBox 11">
            <a:extLst>
              <a:ext uri="{FF2B5EF4-FFF2-40B4-BE49-F238E27FC236}">
                <a16:creationId xmlns:a16="http://schemas.microsoft.com/office/drawing/2014/main" id="{F99ED35F-D236-7D2E-F947-9A4B391A53E2}"/>
              </a:ext>
            </a:extLst>
          </p:cNvPr>
          <p:cNvSpPr txBox="1"/>
          <p:nvPr/>
        </p:nvSpPr>
        <p:spPr>
          <a:xfrm>
            <a:off x="10592078" y="1772186"/>
            <a:ext cx="535724" cy="369332"/>
          </a:xfrm>
          <a:prstGeom prst="rect">
            <a:avLst/>
          </a:prstGeom>
          <a:noFill/>
        </p:spPr>
        <p:txBody>
          <a:bodyPr wrap="none" rtlCol="0">
            <a:spAutoFit/>
          </a:bodyPr>
          <a:lstStyle/>
          <a:p>
            <a:r>
              <a:rPr lang="en-GB" dirty="0"/>
              <a:t>100</a:t>
            </a:r>
            <a:endParaRPr lang="en-SE" dirty="0"/>
          </a:p>
        </p:txBody>
      </p:sp>
      <p:sp>
        <p:nvSpPr>
          <p:cNvPr id="13" name="TextBox 12">
            <a:extLst>
              <a:ext uri="{FF2B5EF4-FFF2-40B4-BE49-F238E27FC236}">
                <a16:creationId xmlns:a16="http://schemas.microsoft.com/office/drawing/2014/main" id="{3494E869-0DFF-7964-80D9-79FBBE716CF6}"/>
              </a:ext>
            </a:extLst>
          </p:cNvPr>
          <p:cNvSpPr txBox="1"/>
          <p:nvPr/>
        </p:nvSpPr>
        <p:spPr>
          <a:xfrm>
            <a:off x="10592078" y="2675201"/>
            <a:ext cx="535724" cy="369332"/>
          </a:xfrm>
          <a:prstGeom prst="rect">
            <a:avLst/>
          </a:prstGeom>
          <a:noFill/>
        </p:spPr>
        <p:txBody>
          <a:bodyPr wrap="none" rtlCol="0">
            <a:spAutoFit/>
          </a:bodyPr>
          <a:lstStyle/>
          <a:p>
            <a:r>
              <a:rPr lang="en-GB" dirty="0"/>
              <a:t>011</a:t>
            </a:r>
            <a:endParaRPr lang="en-SE" dirty="0"/>
          </a:p>
        </p:txBody>
      </p:sp>
      <p:sp>
        <p:nvSpPr>
          <p:cNvPr id="14" name="TextBox 13">
            <a:extLst>
              <a:ext uri="{FF2B5EF4-FFF2-40B4-BE49-F238E27FC236}">
                <a16:creationId xmlns:a16="http://schemas.microsoft.com/office/drawing/2014/main" id="{0C137E8B-F66D-CAC9-E9C9-4E92884AA7C7}"/>
              </a:ext>
            </a:extLst>
          </p:cNvPr>
          <p:cNvSpPr txBox="1"/>
          <p:nvPr/>
        </p:nvSpPr>
        <p:spPr>
          <a:xfrm>
            <a:off x="7843458" y="4380200"/>
            <a:ext cx="3510342" cy="1938992"/>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000" dirty="0"/>
              <a:t>The same plaintext 100 is encrypted into the same cyphertext (011) at different positions in the input, making it possible to attacker to perform frequency analysis.</a:t>
            </a:r>
            <a:endParaRPr lang="en-SE" sz="2000" dirty="0"/>
          </a:p>
        </p:txBody>
      </p:sp>
    </p:spTree>
    <p:extLst>
      <p:ext uri="{BB962C8B-B14F-4D97-AF65-F5344CB8AC3E}">
        <p14:creationId xmlns:p14="http://schemas.microsoft.com/office/powerpoint/2010/main" val="426110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962B9-C231-C4DC-9AAC-30F6490365E4}"/>
              </a:ext>
            </a:extLst>
          </p:cNvPr>
          <p:cNvSpPr>
            <a:spLocks noGrp="1"/>
          </p:cNvSpPr>
          <p:nvPr>
            <p:ph type="title"/>
          </p:nvPr>
        </p:nvSpPr>
        <p:spPr>
          <a:xfrm>
            <a:off x="838200" y="136397"/>
            <a:ext cx="10515600" cy="894622"/>
          </a:xfrm>
        </p:spPr>
        <p:txBody>
          <a:bodyPr/>
          <a:lstStyle/>
          <a:p>
            <a:r>
              <a:rPr lang="en-GB" dirty="0"/>
              <a:t>Quiz Block Cipher ANS </a:t>
            </a:r>
            <a:r>
              <a:rPr lang="en-GB" dirty="0" err="1"/>
              <a:t>con’t</a:t>
            </a:r>
            <a:endParaRPr lang="en-SE" dirty="0"/>
          </a:p>
        </p:txBody>
      </p:sp>
      <p:sp>
        <p:nvSpPr>
          <p:cNvPr id="4" name="Slide Number Placeholder 3">
            <a:extLst>
              <a:ext uri="{FF2B5EF4-FFF2-40B4-BE49-F238E27FC236}">
                <a16:creationId xmlns:a16="http://schemas.microsoft.com/office/drawing/2014/main" id="{F5F3098E-32B5-5B55-320A-5046F0FE5119}"/>
              </a:ext>
            </a:extLst>
          </p:cNvPr>
          <p:cNvSpPr>
            <a:spLocks noGrp="1"/>
          </p:cNvSpPr>
          <p:nvPr>
            <p:ph type="sldNum" sz="quarter" idx="4"/>
          </p:nvPr>
        </p:nvSpPr>
        <p:spPr/>
        <p:txBody>
          <a:bodyPr/>
          <a:lstStyle/>
          <a:p>
            <a:r>
              <a:rPr lang="en-US"/>
              <a:t>Security: 8- </a:t>
            </a:r>
            <a:fld id="{C4204591-24BD-A542-B9D5-F8D8A88D2FEE}" type="slidenum">
              <a:rPr lang="en-US" smtClean="0"/>
              <a:pPr/>
              <a:t>77</a:t>
            </a:fld>
            <a:endParaRPr lang="en-US" dirty="0"/>
          </a:p>
        </p:txBody>
      </p:sp>
      <p:graphicFrame>
        <p:nvGraphicFramePr>
          <p:cNvPr id="6" name="object 8">
            <a:extLst>
              <a:ext uri="{FF2B5EF4-FFF2-40B4-BE49-F238E27FC236}">
                <a16:creationId xmlns:a16="http://schemas.microsoft.com/office/drawing/2014/main" id="{335D830B-1706-BD66-6B3F-E41F54AAB336}"/>
              </a:ext>
            </a:extLst>
          </p:cNvPr>
          <p:cNvGraphicFramePr>
            <a:graphicFrameLocks noGrp="1"/>
          </p:cNvGraphicFramePr>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001</a:t>
                      </a:r>
                      <a:endParaRPr sz="240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010</a:t>
                      </a:r>
                      <a:endParaRPr sz="240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011</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a:t>
                      </a:r>
                      <a:r>
                        <a:rPr lang="en-GB" sz="2400" spc="-25" dirty="0">
                          <a:latin typeface="Times New Roman"/>
                          <a:cs typeface="Times New Roman"/>
                        </a:rPr>
                        <a:t>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11</a:t>
                      </a:r>
                      <a:r>
                        <a:rPr lang="en-GB" sz="2400" spc="-25" dirty="0">
                          <a:solidFill>
                            <a:srgbClr val="FF0000"/>
                          </a:solidFill>
                          <a:latin typeface="Times New Roman"/>
                          <a:cs typeface="Times New Roman"/>
                        </a:rPr>
                        <a:t>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101</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5B72016C-7010-61EF-517E-045AEC9409FA}"/>
              </a:ext>
            </a:extLst>
          </p:cNvPr>
          <p:cNvPicPr>
            <a:picLocks noChangeAspect="1"/>
          </p:cNvPicPr>
          <p:nvPr/>
        </p:nvPicPr>
        <p:blipFill>
          <a:blip r:embed="rId2"/>
          <a:stretch>
            <a:fillRect/>
          </a:stretch>
        </p:blipFill>
        <p:spPr>
          <a:xfrm>
            <a:off x="5719228" y="1662192"/>
            <a:ext cx="6472772" cy="2431826"/>
          </a:xfrm>
          <a:prstGeom prst="rect">
            <a:avLst/>
          </a:prstGeom>
        </p:spPr>
      </p:pic>
      <p:sp>
        <p:nvSpPr>
          <p:cNvPr id="8" name="TextBox 7">
            <a:extLst>
              <a:ext uri="{FF2B5EF4-FFF2-40B4-BE49-F238E27FC236}">
                <a16:creationId xmlns:a16="http://schemas.microsoft.com/office/drawing/2014/main" id="{4815EEF1-DF84-37C6-BE6A-B5B78166DD63}"/>
              </a:ext>
            </a:extLst>
          </p:cNvPr>
          <p:cNvSpPr txBox="1"/>
          <p:nvPr/>
        </p:nvSpPr>
        <p:spPr>
          <a:xfrm>
            <a:off x="6040582" y="2020888"/>
            <a:ext cx="535724" cy="369332"/>
          </a:xfrm>
          <a:prstGeom prst="rect">
            <a:avLst/>
          </a:prstGeom>
          <a:noFill/>
        </p:spPr>
        <p:txBody>
          <a:bodyPr wrap="none" rtlCol="0">
            <a:spAutoFit/>
          </a:bodyPr>
          <a:lstStyle/>
          <a:p>
            <a:r>
              <a:rPr lang="en-GB" dirty="0"/>
              <a:t>111</a:t>
            </a:r>
            <a:endParaRPr lang="en-SE" dirty="0"/>
          </a:p>
        </p:txBody>
      </p:sp>
      <p:sp>
        <p:nvSpPr>
          <p:cNvPr id="11" name="TextBox 10">
            <a:extLst>
              <a:ext uri="{FF2B5EF4-FFF2-40B4-BE49-F238E27FC236}">
                <a16:creationId xmlns:a16="http://schemas.microsoft.com/office/drawing/2014/main" id="{9E2DB30E-7EB6-0A8D-26A7-B24A39779919}"/>
              </a:ext>
            </a:extLst>
          </p:cNvPr>
          <p:cNvSpPr txBox="1"/>
          <p:nvPr/>
        </p:nvSpPr>
        <p:spPr>
          <a:xfrm>
            <a:off x="6576306" y="2020888"/>
            <a:ext cx="535724" cy="369332"/>
          </a:xfrm>
          <a:prstGeom prst="rect">
            <a:avLst/>
          </a:prstGeom>
          <a:noFill/>
        </p:spPr>
        <p:txBody>
          <a:bodyPr wrap="none" rtlCol="0">
            <a:spAutoFit/>
          </a:bodyPr>
          <a:lstStyle/>
          <a:p>
            <a:r>
              <a:rPr lang="en-GB" dirty="0"/>
              <a:t>100</a:t>
            </a:r>
            <a:endParaRPr lang="en-SE" dirty="0"/>
          </a:p>
        </p:txBody>
      </p:sp>
      <p:sp>
        <p:nvSpPr>
          <p:cNvPr id="12" name="TextBox 11">
            <a:extLst>
              <a:ext uri="{FF2B5EF4-FFF2-40B4-BE49-F238E27FC236}">
                <a16:creationId xmlns:a16="http://schemas.microsoft.com/office/drawing/2014/main" id="{99D3811F-4F8D-C083-C71C-B8EFF64A731D}"/>
              </a:ext>
            </a:extLst>
          </p:cNvPr>
          <p:cNvSpPr txBox="1"/>
          <p:nvPr/>
        </p:nvSpPr>
        <p:spPr>
          <a:xfrm>
            <a:off x="6576306" y="2564250"/>
            <a:ext cx="535724" cy="369332"/>
          </a:xfrm>
          <a:prstGeom prst="rect">
            <a:avLst/>
          </a:prstGeom>
          <a:noFill/>
        </p:spPr>
        <p:txBody>
          <a:bodyPr wrap="none" rtlCol="0">
            <a:spAutoFit/>
          </a:bodyPr>
          <a:lstStyle/>
          <a:p>
            <a:r>
              <a:rPr lang="en-GB" dirty="0"/>
              <a:t>011</a:t>
            </a:r>
            <a:endParaRPr lang="en-SE" dirty="0"/>
          </a:p>
        </p:txBody>
      </p:sp>
      <p:sp>
        <p:nvSpPr>
          <p:cNvPr id="13" name="TextBox 12">
            <a:extLst>
              <a:ext uri="{FF2B5EF4-FFF2-40B4-BE49-F238E27FC236}">
                <a16:creationId xmlns:a16="http://schemas.microsoft.com/office/drawing/2014/main" id="{BC2FCDFE-2A58-391A-6D38-D26A74A69437}"/>
              </a:ext>
            </a:extLst>
          </p:cNvPr>
          <p:cNvSpPr txBox="1"/>
          <p:nvPr/>
        </p:nvSpPr>
        <p:spPr>
          <a:xfrm>
            <a:off x="6576306" y="3382879"/>
            <a:ext cx="535724" cy="369332"/>
          </a:xfrm>
          <a:prstGeom prst="rect">
            <a:avLst/>
          </a:prstGeom>
          <a:noFill/>
        </p:spPr>
        <p:txBody>
          <a:bodyPr wrap="none" rtlCol="0">
            <a:spAutoFit/>
          </a:bodyPr>
          <a:lstStyle/>
          <a:p>
            <a:r>
              <a:rPr lang="en-GB" dirty="0"/>
              <a:t>100</a:t>
            </a:r>
            <a:endParaRPr lang="en-SE" dirty="0"/>
          </a:p>
        </p:txBody>
      </p:sp>
      <p:sp>
        <p:nvSpPr>
          <p:cNvPr id="14" name="TextBox 13">
            <a:extLst>
              <a:ext uri="{FF2B5EF4-FFF2-40B4-BE49-F238E27FC236}">
                <a16:creationId xmlns:a16="http://schemas.microsoft.com/office/drawing/2014/main" id="{B54D56B7-62AC-83B4-99B0-69C91DA41C66}"/>
              </a:ext>
            </a:extLst>
          </p:cNvPr>
          <p:cNvSpPr txBox="1"/>
          <p:nvPr/>
        </p:nvSpPr>
        <p:spPr>
          <a:xfrm>
            <a:off x="8646188" y="2020888"/>
            <a:ext cx="535724" cy="369332"/>
          </a:xfrm>
          <a:prstGeom prst="rect">
            <a:avLst/>
          </a:prstGeom>
          <a:noFill/>
        </p:spPr>
        <p:txBody>
          <a:bodyPr wrap="none" rtlCol="0">
            <a:spAutoFit/>
          </a:bodyPr>
          <a:lstStyle/>
          <a:p>
            <a:r>
              <a:rPr lang="en-GB" dirty="0"/>
              <a:t>101</a:t>
            </a:r>
            <a:endParaRPr lang="en-SE" dirty="0"/>
          </a:p>
        </p:txBody>
      </p:sp>
      <p:sp>
        <p:nvSpPr>
          <p:cNvPr id="15" name="TextBox 14">
            <a:extLst>
              <a:ext uri="{FF2B5EF4-FFF2-40B4-BE49-F238E27FC236}">
                <a16:creationId xmlns:a16="http://schemas.microsoft.com/office/drawing/2014/main" id="{F3E9B628-3BFC-D6C6-ECDF-258F731C01D5}"/>
              </a:ext>
            </a:extLst>
          </p:cNvPr>
          <p:cNvSpPr txBox="1"/>
          <p:nvPr/>
        </p:nvSpPr>
        <p:spPr>
          <a:xfrm>
            <a:off x="8646188" y="2564250"/>
            <a:ext cx="535724" cy="369332"/>
          </a:xfrm>
          <a:prstGeom prst="rect">
            <a:avLst/>
          </a:prstGeom>
          <a:noFill/>
        </p:spPr>
        <p:txBody>
          <a:bodyPr wrap="none" rtlCol="0">
            <a:spAutoFit/>
          </a:bodyPr>
          <a:lstStyle/>
          <a:p>
            <a:r>
              <a:rPr lang="en-GB" dirty="0"/>
              <a:t>001</a:t>
            </a:r>
            <a:endParaRPr lang="en-SE" dirty="0"/>
          </a:p>
        </p:txBody>
      </p:sp>
      <p:sp>
        <p:nvSpPr>
          <p:cNvPr id="18" name="TextBox 17">
            <a:extLst>
              <a:ext uri="{FF2B5EF4-FFF2-40B4-BE49-F238E27FC236}">
                <a16:creationId xmlns:a16="http://schemas.microsoft.com/office/drawing/2014/main" id="{F5CC55AA-2A8C-3188-4A6D-5D713171DC0E}"/>
              </a:ext>
            </a:extLst>
          </p:cNvPr>
          <p:cNvSpPr txBox="1"/>
          <p:nvPr/>
        </p:nvSpPr>
        <p:spPr>
          <a:xfrm>
            <a:off x="8687752" y="3329134"/>
            <a:ext cx="535724" cy="369332"/>
          </a:xfrm>
          <a:prstGeom prst="rect">
            <a:avLst/>
          </a:prstGeom>
          <a:noFill/>
        </p:spPr>
        <p:txBody>
          <a:bodyPr wrap="none" rtlCol="0">
            <a:spAutoFit/>
          </a:bodyPr>
          <a:lstStyle/>
          <a:p>
            <a:r>
              <a:rPr lang="en-GB" dirty="0"/>
              <a:t>110</a:t>
            </a:r>
            <a:endParaRPr lang="en-SE" dirty="0"/>
          </a:p>
        </p:txBody>
      </p:sp>
      <p:sp>
        <p:nvSpPr>
          <p:cNvPr id="19" name="TextBox 18">
            <a:extLst>
              <a:ext uri="{FF2B5EF4-FFF2-40B4-BE49-F238E27FC236}">
                <a16:creationId xmlns:a16="http://schemas.microsoft.com/office/drawing/2014/main" id="{805BD3EB-0FC4-1013-9758-265FDB454403}"/>
              </a:ext>
            </a:extLst>
          </p:cNvPr>
          <p:cNvSpPr txBox="1"/>
          <p:nvPr/>
        </p:nvSpPr>
        <p:spPr>
          <a:xfrm>
            <a:off x="11573148" y="2020190"/>
            <a:ext cx="535724" cy="369332"/>
          </a:xfrm>
          <a:prstGeom prst="rect">
            <a:avLst/>
          </a:prstGeom>
          <a:noFill/>
        </p:spPr>
        <p:txBody>
          <a:bodyPr wrap="none" rtlCol="0">
            <a:spAutoFit/>
          </a:bodyPr>
          <a:lstStyle/>
          <a:p>
            <a:r>
              <a:rPr lang="en-GB" dirty="0"/>
              <a:t>100</a:t>
            </a:r>
            <a:endParaRPr lang="en-SE" dirty="0"/>
          </a:p>
        </p:txBody>
      </p:sp>
      <p:sp>
        <p:nvSpPr>
          <p:cNvPr id="20" name="TextBox 19">
            <a:extLst>
              <a:ext uri="{FF2B5EF4-FFF2-40B4-BE49-F238E27FC236}">
                <a16:creationId xmlns:a16="http://schemas.microsoft.com/office/drawing/2014/main" id="{FDCB3F43-BC2D-5C20-5530-B76180170DB8}"/>
              </a:ext>
            </a:extLst>
          </p:cNvPr>
          <p:cNvSpPr txBox="1"/>
          <p:nvPr/>
        </p:nvSpPr>
        <p:spPr>
          <a:xfrm>
            <a:off x="11566095" y="2491499"/>
            <a:ext cx="535724" cy="369332"/>
          </a:xfrm>
          <a:prstGeom prst="rect">
            <a:avLst/>
          </a:prstGeom>
          <a:noFill/>
        </p:spPr>
        <p:txBody>
          <a:bodyPr wrap="none" rtlCol="0">
            <a:spAutoFit/>
          </a:bodyPr>
          <a:lstStyle/>
          <a:p>
            <a:r>
              <a:rPr lang="en-GB" dirty="0"/>
              <a:t>010</a:t>
            </a:r>
            <a:endParaRPr lang="en-SE" dirty="0"/>
          </a:p>
        </p:txBody>
      </p:sp>
      <p:sp>
        <p:nvSpPr>
          <p:cNvPr id="21" name="TextBox 20">
            <a:extLst>
              <a:ext uri="{FF2B5EF4-FFF2-40B4-BE49-F238E27FC236}">
                <a16:creationId xmlns:a16="http://schemas.microsoft.com/office/drawing/2014/main" id="{D3466A0F-170B-06F3-2D8C-38B561A5BF45}"/>
              </a:ext>
            </a:extLst>
          </p:cNvPr>
          <p:cNvSpPr txBox="1"/>
          <p:nvPr/>
        </p:nvSpPr>
        <p:spPr>
          <a:xfrm>
            <a:off x="10764373" y="2146237"/>
            <a:ext cx="535724" cy="369332"/>
          </a:xfrm>
          <a:prstGeom prst="rect">
            <a:avLst/>
          </a:prstGeom>
          <a:noFill/>
        </p:spPr>
        <p:txBody>
          <a:bodyPr wrap="none" rtlCol="0">
            <a:spAutoFit/>
          </a:bodyPr>
          <a:lstStyle/>
          <a:p>
            <a:r>
              <a:rPr lang="en-GB" dirty="0"/>
              <a:t>110</a:t>
            </a:r>
            <a:endParaRPr lang="en-SE" dirty="0"/>
          </a:p>
        </p:txBody>
      </p:sp>
      <p:sp>
        <p:nvSpPr>
          <p:cNvPr id="22" name="TextBox 21">
            <a:extLst>
              <a:ext uri="{FF2B5EF4-FFF2-40B4-BE49-F238E27FC236}">
                <a16:creationId xmlns:a16="http://schemas.microsoft.com/office/drawing/2014/main" id="{A17576F4-94D5-97B5-C499-0ACBE3800BA4}"/>
              </a:ext>
            </a:extLst>
          </p:cNvPr>
          <p:cNvSpPr txBox="1"/>
          <p:nvPr/>
        </p:nvSpPr>
        <p:spPr>
          <a:xfrm>
            <a:off x="11586468" y="3297705"/>
            <a:ext cx="535724" cy="369332"/>
          </a:xfrm>
          <a:prstGeom prst="rect">
            <a:avLst/>
          </a:prstGeom>
          <a:noFill/>
        </p:spPr>
        <p:txBody>
          <a:bodyPr wrap="none" rtlCol="0">
            <a:spAutoFit/>
          </a:bodyPr>
          <a:lstStyle/>
          <a:p>
            <a:r>
              <a:rPr lang="en-GB" dirty="0"/>
              <a:t>101</a:t>
            </a:r>
            <a:endParaRPr lang="en-SE" dirty="0"/>
          </a:p>
        </p:txBody>
      </p:sp>
      <p:sp>
        <p:nvSpPr>
          <p:cNvPr id="2" name="Content Placeholder 1">
            <a:extLst>
              <a:ext uri="{FF2B5EF4-FFF2-40B4-BE49-F238E27FC236}">
                <a16:creationId xmlns:a16="http://schemas.microsoft.com/office/drawing/2014/main" id="{CEB549BE-A5E1-C079-62D3-A46C8881DBD1}"/>
              </a:ext>
            </a:extLst>
          </p:cNvPr>
          <p:cNvSpPr>
            <a:spLocks noGrp="1"/>
          </p:cNvSpPr>
          <p:nvPr>
            <p:ph idx="1"/>
          </p:nvPr>
        </p:nvSpPr>
        <p:spPr>
          <a:xfrm>
            <a:off x="-27616" y="1017605"/>
            <a:ext cx="5978017" cy="5751063"/>
          </a:xfrm>
        </p:spPr>
        <p:txBody>
          <a:bodyPr>
            <a:normAutofit fontScale="85000" lnSpcReduction="20000"/>
          </a:bodyPr>
          <a:lstStyle/>
          <a:p>
            <a:r>
              <a:rPr lang="en-GB" sz="2800" dirty="0">
                <a:latin typeface="Times New Roman"/>
                <a:cs typeface="Times New Roman"/>
              </a:rPr>
              <a:t>Plaintext 100101100</a:t>
            </a:r>
            <a:endParaRPr lang="en-GB" dirty="0"/>
          </a:p>
          <a:p>
            <a:r>
              <a:rPr lang="en-GB" dirty="0"/>
              <a:t>The first step is to XOR the first plaintext block with IV = 111</a:t>
            </a:r>
          </a:p>
          <a:p>
            <a:pPr lvl="1"/>
            <a:r>
              <a:rPr lang="en-GB" dirty="0"/>
              <a:t>First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t>Second Block: Now we XOR the second plaintext block with the first ciphertext block:</a:t>
            </a:r>
          </a:p>
          <a:p>
            <a:pPr lvl="1"/>
            <a:r>
              <a:rPr lang="en-GB" dirty="0"/>
              <a:t>Second plaintext block: 101, so 101⊕100=001</a:t>
            </a:r>
          </a:p>
          <a:p>
            <a:pPr lvl="1"/>
            <a:r>
              <a:rPr lang="en-GB" dirty="0"/>
              <a:t>Now we encrypt this result (001) using our cipher table: 001 maps to </a:t>
            </a:r>
            <a:r>
              <a:rPr lang="en-GB" dirty="0">
                <a:solidFill>
                  <a:srgbClr val="FF0000"/>
                </a:solidFill>
              </a:rPr>
              <a:t>110</a:t>
            </a:r>
            <a:r>
              <a:rPr lang="en-GB" dirty="0"/>
              <a:t>.</a:t>
            </a:r>
          </a:p>
          <a:p>
            <a:r>
              <a:rPr lang="en-GB" dirty="0"/>
              <a:t>Third Block: Finally, we XOR the third plaintext block with the second ciphertext block:</a:t>
            </a:r>
          </a:p>
          <a:p>
            <a:pPr lvl="1"/>
            <a:r>
              <a:rPr lang="en-GB" dirty="0"/>
              <a:t>Third plaintext block: 100, so 100⊕110=010</a:t>
            </a:r>
          </a:p>
          <a:p>
            <a:pPr lvl="1"/>
            <a:r>
              <a:rPr lang="en-GB" dirty="0"/>
              <a:t>Now we encrypt this result (011) using our cipher table: 010 maps to </a:t>
            </a:r>
            <a:r>
              <a:rPr lang="en-GB" dirty="0">
                <a:solidFill>
                  <a:srgbClr val="FF0000"/>
                </a:solidFill>
              </a:rPr>
              <a:t>101</a:t>
            </a:r>
            <a:r>
              <a:rPr lang="en-GB" dirty="0"/>
              <a:t>.</a:t>
            </a:r>
          </a:p>
          <a:p>
            <a:r>
              <a:rPr lang="en-GB" dirty="0">
                <a:latin typeface="Times New Roman" panose="02020603050405020304" pitchFamily="18" charset="0"/>
                <a:cs typeface="Times New Roman" panose="02020603050405020304" pitchFamily="18" charset="0"/>
              </a:rPr>
              <a:t>Resulting ciphertext for plaintext 100101100 is 100110101. </a:t>
            </a:r>
            <a:endParaRPr lang="en-GB" dirty="0"/>
          </a:p>
        </p:txBody>
      </p:sp>
      <p:sp>
        <p:nvSpPr>
          <p:cNvPr id="23" name="TextBox 22">
            <a:extLst>
              <a:ext uri="{FF2B5EF4-FFF2-40B4-BE49-F238E27FC236}">
                <a16:creationId xmlns:a16="http://schemas.microsoft.com/office/drawing/2014/main" id="{9605755F-9B94-479F-7CB2-38960452BFA9}"/>
              </a:ext>
            </a:extLst>
          </p:cNvPr>
          <p:cNvSpPr txBox="1"/>
          <p:nvPr/>
        </p:nvSpPr>
        <p:spPr>
          <a:xfrm>
            <a:off x="7843458" y="4380200"/>
            <a:ext cx="3285206" cy="1631216"/>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000" dirty="0"/>
              <a:t>The same plaintext 100 is encrypted into different cyphertexts (100 or 101) at different positions in the input, thanks to CBC.</a:t>
            </a:r>
            <a:endParaRPr lang="en-SE" sz="2000" dirty="0"/>
          </a:p>
        </p:txBody>
      </p:sp>
    </p:spTree>
    <p:extLst>
      <p:ext uri="{BB962C8B-B14F-4D97-AF65-F5344CB8AC3E}">
        <p14:creationId xmlns:p14="http://schemas.microsoft.com/office/powerpoint/2010/main" val="390966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1.4-01b</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Maximum end-end throughput. Consider the scenario shown below, with a single source client sending to a server over two links of capacities R1=100 Mbps and R3=10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(100, 10)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8</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14096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9</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3463661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17407</TotalTime>
  <Words>13049</Words>
  <Application>Microsoft Office PowerPoint</Application>
  <PresentationFormat>Widescreen</PresentationFormat>
  <Paragraphs>2068</Paragraphs>
  <Slides>77</Slides>
  <Notes>33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77</vt:i4>
      </vt:variant>
    </vt:vector>
  </HeadingPairs>
  <TitlesOfParts>
    <vt:vector size="93" baseType="lpstr">
      <vt:lpstr>__berkeleyMono_1826c3</vt:lpstr>
      <vt:lpstr>Courier</vt:lpstr>
      <vt:lpstr>ff1d</vt:lpstr>
      <vt:lpstr>fff</vt:lpstr>
      <vt:lpstr>ＭＳ Ｐゴシック</vt:lpstr>
      <vt:lpstr>Arial</vt:lpstr>
      <vt:lpstr>Calibri</vt:lpstr>
      <vt:lpstr>Calibri Light</vt:lpstr>
      <vt:lpstr>Cambria Math</vt:lpstr>
      <vt:lpstr>Comic Sans MS</vt:lpstr>
      <vt:lpstr>Gill Sans MT</vt:lpstr>
      <vt:lpstr>Symbol</vt:lpstr>
      <vt:lpstr>Tahoma</vt:lpstr>
      <vt:lpstr>Times New Roman</vt:lpstr>
      <vt:lpstr>Wingdings</vt:lpstr>
      <vt:lpstr>Office Theme</vt:lpstr>
      <vt:lpstr>PowerPoint Presentation</vt:lpstr>
      <vt:lpstr>PowerPoint Presentation</vt:lpstr>
      <vt:lpstr>Packet delay: four sources</vt:lpstr>
      <vt:lpstr>Throughput</vt:lpstr>
      <vt:lpstr>Throughput</vt:lpstr>
      <vt:lpstr>Throughput: network scenario</vt:lpstr>
      <vt:lpstr>Question 1.4-01a</vt:lpstr>
      <vt:lpstr>Question 1.4-01b</vt:lpstr>
      <vt:lpstr>Question 1.4-01c</vt:lpstr>
      <vt:lpstr>Question 1.4-01c</vt:lpstr>
      <vt:lpstr>Question 1.4-01d </vt:lpstr>
      <vt:lpstr>Question 1.4-01e </vt:lpstr>
      <vt:lpstr>Question 1.4-01e variations </vt:lpstr>
      <vt:lpstr>Question 1.4-02a</vt:lpstr>
      <vt:lpstr>Question 1.4-02b</vt:lpstr>
      <vt:lpstr>Question 1.4-02c</vt:lpstr>
      <vt:lpstr>Question 1.4-02d</vt:lpstr>
      <vt:lpstr>Chapter 3: roadmap</vt:lpstr>
      <vt:lpstr>TCP: retransmission scenarios</vt:lpstr>
      <vt:lpstr>TCP: retransmission scenarios</vt:lpstr>
      <vt:lpstr>3.5-2a. TCP sequence and ACK numbers.</vt:lpstr>
      <vt:lpstr>3.5-2b. TCP sequence and ACK numbers.</vt:lpstr>
      <vt:lpstr>3.5-2c. TCP sequence and ACK numbers.</vt:lpstr>
      <vt:lpstr>3.5-2d. TCP sequence and ACK numbers.</vt:lpstr>
      <vt:lpstr>Quiz</vt:lpstr>
      <vt:lpstr>Quiz</vt:lpstr>
      <vt:lpstr>PowerPoint Presentation</vt:lpstr>
      <vt:lpstr>Network layer: “data plane” roadmap</vt:lpstr>
      <vt:lpstr>Packet Scheduling: FCFS</vt:lpstr>
      <vt:lpstr>Scheduling policies: priority</vt:lpstr>
      <vt:lpstr>Scheduling policies: round robin</vt:lpstr>
      <vt:lpstr>Scheduling policies: weighted fair queueing</vt:lpstr>
      <vt:lpstr>Quiz 1 4.2-7</vt:lpstr>
      <vt:lpstr>FCFS Scheduling</vt:lpstr>
      <vt:lpstr>Priority Scheduling</vt:lpstr>
      <vt:lpstr>Round Robin Scheduling</vt:lpstr>
      <vt:lpstr>Quiz 2 4.2-3</vt:lpstr>
      <vt:lpstr>FCFS Scheduling</vt:lpstr>
      <vt:lpstr>Priority Scheduling</vt:lpstr>
      <vt:lpstr>Round Robin Scheduling</vt:lpstr>
      <vt:lpstr>Quiz 3  4.2-4 </vt:lpstr>
      <vt:lpstr>FCFS Scheduling</vt:lpstr>
      <vt:lpstr>Priority Scheduling</vt:lpstr>
      <vt:lpstr>Round Robin Scheduling</vt:lpstr>
      <vt:lpstr>Quiz 4 4.2-1</vt:lpstr>
      <vt:lpstr>Quiz 4 4.2-1 Priority</vt:lpstr>
      <vt:lpstr>Quiz 4 4.2-1 Round Robin</vt:lpstr>
      <vt:lpstr>Quiz 5 4.2-2</vt:lpstr>
      <vt:lpstr>Quiz 5 4.2-2 Priority</vt:lpstr>
      <vt:lpstr>Quiz 5 4.2-2 Round Robin</vt:lpstr>
      <vt:lpstr>Question 4.3-05ab</vt:lpstr>
      <vt:lpstr>Question 4.3-05c</vt:lpstr>
      <vt:lpstr>PowerPoint Presentation</vt:lpstr>
      <vt:lpstr>Toy Example: find shortest path starting from source vertex S for undirected graph. Given the graph, fill in the tables SD: Shortest Distance. PN: Previous Node</vt:lpstr>
      <vt:lpstr>Toy Example: find shortest path starting from source vertex S for directed graph. Given the graph, fill in the tables</vt:lpstr>
      <vt:lpstr>Dijkstra’s Algorithm Example 4</vt:lpstr>
      <vt:lpstr>PowerPoint Presentation</vt:lpstr>
      <vt:lpstr>PowerPoint Presentation</vt:lpstr>
      <vt:lpstr>Quiz: Number of Parity Errors</vt:lpstr>
      <vt:lpstr>Cyclic Redundancy Check (CRC): Example 1</vt:lpstr>
      <vt:lpstr>Cyclic Redundancy Check (CRC): Example 1 Cont</vt:lpstr>
      <vt:lpstr>Cyclic Redundancy Check (CRC): Example 2</vt:lpstr>
      <vt:lpstr>Cyclic Redundancy Check (CRC): Example 2 Cont</vt:lpstr>
      <vt:lpstr>Cyclic Redundancy Check (CRC): Example 3</vt:lpstr>
      <vt:lpstr>Cyclic Redundancy Check (CRC): Example 3 Cont</vt:lpstr>
      <vt:lpstr>Video Tutorials</vt:lpstr>
      <vt:lpstr>Quiz 1 Parity Checking</vt:lpstr>
      <vt:lpstr>Quiz 2 Internet checksum </vt:lpstr>
      <vt:lpstr>Quiz 3 CRC</vt:lpstr>
      <vt:lpstr>Quiz 4 CRC</vt:lpstr>
      <vt:lpstr>PowerPoint Presentation</vt:lpstr>
      <vt:lpstr>Quiz 1  CDMA</vt:lpstr>
      <vt:lpstr>Quiz 2 CDMA</vt:lpstr>
      <vt:lpstr>PowerPoint Presentation</vt:lpstr>
      <vt:lpstr>Quiz: Block Cipher </vt:lpstr>
      <vt:lpstr>Quiz: Block Cipher ANS</vt:lpstr>
      <vt:lpstr>Quiz Block Cipher ANS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548</cp:revision>
  <dcterms:created xsi:type="dcterms:W3CDTF">2020-01-18T07:24:59Z</dcterms:created>
  <dcterms:modified xsi:type="dcterms:W3CDTF">2024-12-12T00:43:34Z</dcterms:modified>
</cp:coreProperties>
</file>