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 id="449" r:id="rId43"/>
    <p:sldId id="450" r:id="rId44"/>
    <p:sldId id="3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9935" autoAdjust="0"/>
  </p:normalViewPr>
  <p:slideViewPr>
    <p:cSldViewPr snapToGrid="0" snapToObjects="1">
      <p:cViewPr varScale="1">
        <p:scale>
          <a:sx n="74" d="100"/>
          <a:sy n="74" d="100"/>
        </p:scale>
        <p:origin x="134"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p:scale>
        <a:sx n="75" d="100"/>
        <a:sy n="75" d="100"/>
      </p:scale>
      <p:origin x="0" y="-54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44</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latin typeface="Times New Roman"/>
                <a:cs typeface="Times New Roman"/>
              </a:rPr>
              <a:t>Diffusion</a:t>
            </a:r>
            <a:r>
              <a:rPr sz="2400" spc="-15" dirty="0">
                <a:latin typeface="Times New Roman"/>
                <a:cs typeface="Times New Roman"/>
              </a:rPr>
              <a:t> </a:t>
            </a:r>
            <a:r>
              <a:rPr sz="2400" dirty="0">
                <a:latin typeface="Symbol"/>
                <a:cs typeface="Symbol"/>
              </a:rPr>
              <a:t></a:t>
            </a:r>
            <a:r>
              <a:rPr sz="2400" spc="-10" dirty="0">
                <a:latin typeface="Times New Roman"/>
                <a:cs typeface="Times New Roman"/>
              </a:rPr>
              <a:t> 1-</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change</a:t>
            </a:r>
            <a:r>
              <a:rPr sz="2400" spc="-2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changes</a:t>
            </a:r>
            <a:r>
              <a:rPr sz="2400" spc="-30" dirty="0">
                <a:latin typeface="Times New Roman"/>
                <a:cs typeface="Times New Roman"/>
              </a:rPr>
              <a:t> </a:t>
            </a:r>
            <a:r>
              <a:rPr sz="2400" dirty="0">
                <a:latin typeface="Times New Roman"/>
                <a:cs typeface="Times New Roman"/>
              </a:rPr>
              <a:t>many</a:t>
            </a:r>
            <a:r>
              <a:rPr sz="2400" spc="-20" dirty="0">
                <a:latin typeface="Times New Roman"/>
                <a:cs typeface="Times New Roman"/>
              </a:rPr>
              <a:t> </a:t>
            </a:r>
            <a:r>
              <a:rPr sz="2400" dirty="0">
                <a:latin typeface="Times New Roman"/>
                <a:cs typeface="Times New Roman"/>
              </a:rPr>
              <a:t>bits</a:t>
            </a:r>
            <a:r>
              <a:rPr sz="2400" spc="-1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25" dirty="0">
                <a:latin typeface="Times New Roman"/>
                <a:cs typeface="Times New Roman"/>
              </a:rPr>
              <a:t>the </a:t>
            </a:r>
            <a:r>
              <a:rPr sz="2400" spc="-10" dirty="0">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latin typeface="Times New Roman"/>
                <a:cs typeface="Times New Roman"/>
              </a:rPr>
              <a:t>Confusion</a:t>
            </a:r>
            <a:r>
              <a:rPr sz="2400" spc="-20" dirty="0">
                <a:latin typeface="Times New Roman"/>
                <a:cs typeface="Times New Roman"/>
              </a:rPr>
              <a:t> </a:t>
            </a:r>
            <a:r>
              <a:rPr sz="2400" dirty="0">
                <a:latin typeface="Symbol"/>
                <a:cs typeface="Symbol"/>
              </a:rPr>
              <a:t></a:t>
            </a:r>
            <a:r>
              <a:rPr sz="2400" spc="-30" dirty="0">
                <a:latin typeface="Times New Roman"/>
                <a:cs typeface="Times New Roman"/>
              </a:rPr>
              <a:t> </a:t>
            </a:r>
            <a:r>
              <a:rPr sz="2400" dirty="0">
                <a:latin typeface="Times New Roman"/>
                <a:cs typeface="Times New Roman"/>
              </a:rPr>
              <a:t>Relationship</a:t>
            </a:r>
            <a:r>
              <a:rPr sz="2400" spc="-40" dirty="0">
                <a:latin typeface="Times New Roman"/>
                <a:cs typeface="Times New Roman"/>
              </a:rPr>
              <a:t> </a:t>
            </a:r>
            <a:r>
              <a:rPr sz="2400" dirty="0">
                <a:latin typeface="Times New Roman"/>
                <a:cs typeface="Times New Roman"/>
              </a:rPr>
              <a:t>between</a:t>
            </a:r>
            <a:r>
              <a:rPr sz="2400" spc="-4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output</a:t>
            </a:r>
            <a:r>
              <a:rPr sz="2400" spc="-30" dirty="0">
                <a:latin typeface="Times New Roman"/>
                <a:cs typeface="Times New Roman"/>
              </a:rPr>
              <a:t> </a:t>
            </a:r>
            <a:r>
              <a:rPr sz="2400" spc="-25" dirty="0">
                <a:latin typeface="Times New Roman"/>
                <a:cs typeface="Times New Roman"/>
              </a:rPr>
              <a:t>is </a:t>
            </a:r>
            <a:r>
              <a:rPr sz="2400" spc="-10" dirty="0">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7897091" y="150027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7897091" y="250446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latin typeface="Times New Roman" panose="02020603050405020304" pitchFamily="18" charset="0"/>
                <a:cs typeface="Times New Roman" panose="02020603050405020304" pitchFamily="18" charset="0"/>
              </a:rPr>
              <a:t>Ciphertext=</a:t>
            </a:r>
            <a:r>
              <a:rPr lang="en-GB" spc="-8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DES(K1,</a:t>
            </a:r>
            <a:r>
              <a:rPr lang="en-GB" spc="-5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DES(K2,</a:t>
            </a:r>
            <a:r>
              <a:rPr lang="en-GB" spc="-4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DES(K1,</a:t>
            </a:r>
            <a:r>
              <a:rPr lang="en-GB" spc="-5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Plain</a:t>
            </a:r>
            <a:r>
              <a:rPr lang="en-GB" spc="-65" dirty="0">
                <a:latin typeface="Times New Roman" panose="02020603050405020304" pitchFamily="18" charset="0"/>
                <a:cs typeface="Times New Roman" panose="02020603050405020304" pitchFamily="18" charset="0"/>
              </a:rPr>
              <a:t> </a:t>
            </a:r>
            <a:r>
              <a:rPr lang="en-GB" spc="-10" dirty="0">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Ciphertext=</a:t>
            </a:r>
            <a:r>
              <a:rPr lang="en-GB" spc="-8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DES(K3,</a:t>
            </a:r>
            <a:r>
              <a:rPr lang="en-GB" spc="-5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DES(K2,</a:t>
            </a:r>
            <a:r>
              <a:rPr lang="en-GB" spc="-4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DES(K1,</a:t>
            </a:r>
            <a:r>
              <a:rPr lang="en-GB" spc="-5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Plain</a:t>
            </a:r>
            <a:r>
              <a:rPr lang="en-GB" spc="-65" dirty="0">
                <a:latin typeface="Times New Roman" panose="02020603050405020304" pitchFamily="18" charset="0"/>
                <a:cs typeface="Times New Roman" panose="02020603050405020304" pitchFamily="18" charset="0"/>
              </a:rPr>
              <a:t> </a:t>
            </a:r>
            <a:r>
              <a:rPr lang="en-GB" spc="-10" dirty="0">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2" name="object 8">
            <a:extLst>
              <a:ext uri="{FF2B5EF4-FFF2-40B4-BE49-F238E27FC236}">
                <a16:creationId xmlns:a16="http://schemas.microsoft.com/office/drawing/2014/main" id="{9A2234BB-431C-DBCF-BB90-56800859A36C}"/>
              </a:ext>
            </a:extLst>
          </p:cNvPr>
          <p:cNvGraphicFramePr>
            <a:graphicFrameLocks noGrp="1"/>
          </p:cNvGraphicFramePr>
          <p:nvPr>
            <p:extLst>
              <p:ext uri="{D42A27DB-BD31-4B8C-83A1-F6EECF244321}">
                <p14:modId xmlns:p14="http://schemas.microsoft.com/office/powerpoint/2010/main" val="3558852227"/>
              </p:ext>
            </p:extLst>
          </p:nvPr>
        </p:nvGraphicFramePr>
        <p:xfrm>
          <a:off x="2156568" y="209709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1</a:t>
                      </a:r>
                      <a:r>
                        <a:rPr lang="en-GB" sz="2400" spc="-25" dirty="0">
                          <a:latin typeface="Times New Roman"/>
                          <a:cs typeface="Times New Roman"/>
                        </a:rPr>
                        <a:t>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00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3839730182"/>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1</a:t>
                      </a:r>
                      <a:r>
                        <a:rPr lang="en-GB" sz="2400" spc="-25" dirty="0">
                          <a:latin typeface="Times New Roman"/>
                          <a:cs typeface="Times New Roman"/>
                        </a:rPr>
                        <a:t>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00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F7EFC38-5BC0-DD94-70D1-83C391E30262}"/>
              </a:ext>
            </a:extLst>
          </p:cNvPr>
          <p:cNvPicPr>
            <a:picLocks noChangeAspect="1"/>
          </p:cNvPicPr>
          <p:nvPr/>
        </p:nvPicPr>
        <p:blipFill>
          <a:blip r:embed="rId3"/>
          <a:stretch>
            <a:fillRect/>
          </a:stretch>
        </p:blipFill>
        <p:spPr>
          <a:xfrm>
            <a:off x="6234546" y="1804044"/>
            <a:ext cx="5936612" cy="1179151"/>
          </a:xfrm>
          <a:prstGeom prst="rect">
            <a:avLst/>
          </a:prstGeom>
        </p:spPr>
      </p:pic>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138955" y="1346444"/>
            <a:ext cx="6563181" cy="5247994"/>
          </a:xfrm>
        </p:spPr>
        <p:txBody>
          <a:bodyPr>
            <a:normAutofit fontScale="92500" lnSpcReduction="10000"/>
          </a:bodyPr>
          <a:lstStyle/>
          <a:p>
            <a:pPr marL="355600" marR="436245" indent="-342900">
              <a:lnSpc>
                <a:spcPct val="120000"/>
              </a:lnSpc>
              <a:spcBef>
                <a:spcPts val="575"/>
              </a:spcBef>
              <a:buAutoNum type="alphaLcParenBoth"/>
              <a:tabLst>
                <a:tab pos="355600" algn="l"/>
                <a:tab pos="425450" algn="l"/>
              </a:tabLst>
            </a:pPr>
            <a:r>
              <a:rPr lang="en-GB" sz="1800" dirty="0">
                <a:latin typeface="Times New Roman"/>
                <a:cs typeface="Times New Roman"/>
              </a:rPr>
              <a:t>Initially assume that CBC is not used. What is the resulting ciphertext?</a:t>
            </a:r>
          </a:p>
          <a:p>
            <a:pPr marL="12700" marR="436245" indent="0">
              <a:lnSpc>
                <a:spcPct val="120000"/>
              </a:lnSpc>
              <a:spcBef>
                <a:spcPts val="575"/>
              </a:spcBef>
              <a:buNone/>
              <a:tabLst>
                <a:tab pos="355600" algn="l"/>
                <a:tab pos="425450" algn="l"/>
              </a:tabLst>
            </a:pPr>
            <a:r>
              <a:rPr lang="en-GB" sz="18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1800" dirty="0">
                <a:solidFill>
                  <a:srgbClr val="011199"/>
                </a:solidFill>
                <a:latin typeface="Times New Roman"/>
                <a:cs typeface="Times New Roman"/>
              </a:rPr>
              <a:t>(b) </a:t>
            </a:r>
            <a:r>
              <a:rPr lang="en-GB" sz="1800" dirty="0">
                <a:latin typeface="Times New Roman"/>
                <a:cs typeface="Times New Roman"/>
              </a:rPr>
              <a:t>Suppose Trudy sniffs the ciphertext. Assuming she knows that a 3-bit block cipher without CBC </a:t>
            </a:r>
            <a:r>
              <a:rPr lang="en-GB" sz="1600" dirty="0">
                <a:latin typeface="Times New Roman" panose="02020603050405020304" pitchFamily="18" charset="0"/>
                <a:cs typeface="Times New Roman" panose="02020603050405020304" pitchFamily="18" charset="0"/>
              </a:rPr>
              <a:t>is</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being</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employed</a:t>
            </a:r>
            <a:r>
              <a:rPr lang="en-GB" sz="1600" spc="-30" dirty="0">
                <a:latin typeface="Times New Roman" panose="02020603050405020304" pitchFamily="18" charset="0"/>
                <a:cs typeface="Times New Roman" panose="02020603050405020304" pitchFamily="18" charset="0"/>
              </a:rPr>
              <a:t> </a:t>
            </a:r>
            <a:r>
              <a:rPr lang="en-GB" sz="1600" spc="-20" dirty="0">
                <a:latin typeface="Times New Roman" panose="02020603050405020304" pitchFamily="18" charset="0"/>
                <a:cs typeface="Times New Roman" panose="02020603050405020304" pitchFamily="18" charset="0"/>
              </a:rPr>
              <a:t>(but </a:t>
            </a:r>
            <a:r>
              <a:rPr lang="en-GB" sz="1600" dirty="0">
                <a:latin typeface="Times New Roman" panose="02020603050405020304" pitchFamily="18" charset="0"/>
                <a:cs typeface="Times New Roman" panose="02020603050405020304" pitchFamily="18" charset="0"/>
              </a:rPr>
              <a:t>doesn’t</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know</a:t>
            </a:r>
            <a:r>
              <a:rPr lang="en-GB" sz="1600" spc="-2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specific</a:t>
            </a:r>
            <a:r>
              <a:rPr lang="en-GB" sz="1600" spc="-4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cipher),</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can</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she</a:t>
            </a:r>
            <a:r>
              <a:rPr lang="en-GB" sz="1600" spc="-30"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16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sz="1600" dirty="0">
                <a:solidFill>
                  <a:srgbClr val="011199"/>
                </a:solidFill>
                <a:latin typeface="Times New Roman" panose="02020603050405020304" pitchFamily="18" charset="0"/>
                <a:cs typeface="Times New Roman" panose="02020603050405020304" pitchFamily="18" charset="0"/>
              </a:rPr>
              <a:t>(c) </a:t>
            </a:r>
            <a:r>
              <a:rPr lang="en-GB" sz="1600" dirty="0">
                <a:latin typeface="Times New Roman" panose="02020603050405020304" pitchFamily="18" charset="0"/>
                <a:cs typeface="Times New Roman" panose="02020603050405020304" pitchFamily="18" charset="0"/>
              </a:rPr>
              <a:t>Now,</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suppose</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CBC</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used</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with</a:t>
            </a:r>
            <a:r>
              <a:rPr lang="en-GB" sz="1600" spc="-20" dirty="0">
                <a:latin typeface="Times New Roman" panose="02020603050405020304" pitchFamily="18" charset="0"/>
                <a:cs typeface="Times New Roman" panose="02020603050405020304" pitchFamily="18" charset="0"/>
              </a:rPr>
              <a:t> IV=</a:t>
            </a:r>
            <a:r>
              <a:rPr lang="en-GB" sz="1600" dirty="0">
                <a:latin typeface="Times New Roman" panose="02020603050405020304" pitchFamily="18" charset="0"/>
                <a:cs typeface="Times New Roman" panose="02020603050405020304" pitchFamily="18" charset="0"/>
              </a:rPr>
              <a:t>111.</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20" dirty="0">
                <a:latin typeface="Times New Roman" panose="02020603050405020304" pitchFamily="18" charset="0"/>
                <a:cs typeface="Times New Roman" panose="02020603050405020304" pitchFamily="18" charset="0"/>
              </a:rPr>
              <a:t> </a:t>
            </a:r>
            <a:r>
              <a:rPr lang="en-GB" sz="1600" spc="-25" dirty="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resulting</a:t>
            </a:r>
            <a:r>
              <a:rPr lang="en-GB" sz="1600" spc="-5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z="1600" spc="-10" dirty="0">
                <a:latin typeface="Times New Roman" panose="02020603050405020304" pitchFamily="18" charset="0"/>
                <a:cs typeface="Times New Roman" panose="02020603050405020304" pitchFamily="18" charset="0"/>
              </a:rPr>
              <a:t>ANS:  </a:t>
            </a:r>
            <a:r>
              <a:rPr lang="en-GB" sz="1600"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AC401-28B9-1A4D-CCB4-65D17A2B3D03}"/>
              </a:ext>
            </a:extLst>
          </p:cNvPr>
          <p:cNvSpPr txBox="1"/>
          <p:nvPr/>
        </p:nvSpPr>
        <p:spPr>
          <a:xfrm>
            <a:off x="6290241" y="1774564"/>
            <a:ext cx="535724" cy="369332"/>
          </a:xfrm>
          <a:prstGeom prst="rect">
            <a:avLst/>
          </a:prstGeom>
          <a:noFill/>
        </p:spPr>
        <p:txBody>
          <a:bodyPr wrap="none" rtlCol="0">
            <a:spAutoFit/>
          </a:bodyPr>
          <a:lstStyle/>
          <a:p>
            <a:r>
              <a:rPr lang="en-GB" dirty="0"/>
              <a:t>100</a:t>
            </a:r>
            <a:endParaRPr lang="en-SE" dirty="0"/>
          </a:p>
        </p:txBody>
      </p:sp>
      <p:sp>
        <p:nvSpPr>
          <p:cNvPr id="9" name="TextBox 8">
            <a:extLst>
              <a:ext uri="{FF2B5EF4-FFF2-40B4-BE49-F238E27FC236}">
                <a16:creationId xmlns:a16="http://schemas.microsoft.com/office/drawing/2014/main" id="{FF36A675-BFE5-CAD4-11CD-58FD4CF9507D}"/>
              </a:ext>
            </a:extLst>
          </p:cNvPr>
          <p:cNvSpPr txBox="1"/>
          <p:nvPr/>
        </p:nvSpPr>
        <p:spPr>
          <a:xfrm>
            <a:off x="6290241" y="2677579"/>
            <a:ext cx="535724" cy="369332"/>
          </a:xfrm>
          <a:prstGeom prst="rect">
            <a:avLst/>
          </a:prstGeom>
          <a:noFill/>
        </p:spPr>
        <p:txBody>
          <a:bodyPr wrap="none" rtlCol="0">
            <a:spAutoFit/>
          </a:bodyPr>
          <a:lstStyle/>
          <a:p>
            <a:r>
              <a:rPr lang="en-GB" dirty="0"/>
              <a:t>011</a:t>
            </a:r>
            <a:endParaRPr lang="en-SE" dirty="0"/>
          </a:p>
        </p:txBody>
      </p:sp>
      <p:sp>
        <p:nvSpPr>
          <p:cNvPr id="10" name="TextBox 9">
            <a:extLst>
              <a:ext uri="{FF2B5EF4-FFF2-40B4-BE49-F238E27FC236}">
                <a16:creationId xmlns:a16="http://schemas.microsoft.com/office/drawing/2014/main" id="{D700E9B7-954C-570B-F33B-B284C0156307}"/>
              </a:ext>
            </a:extLst>
          </p:cNvPr>
          <p:cNvSpPr txBox="1"/>
          <p:nvPr/>
        </p:nvSpPr>
        <p:spPr>
          <a:xfrm>
            <a:off x="8292624" y="1774564"/>
            <a:ext cx="535724" cy="369332"/>
          </a:xfrm>
          <a:prstGeom prst="rect">
            <a:avLst/>
          </a:prstGeom>
          <a:noFill/>
        </p:spPr>
        <p:txBody>
          <a:bodyPr wrap="none" rtlCol="0">
            <a:spAutoFit/>
          </a:bodyPr>
          <a:lstStyle/>
          <a:p>
            <a:r>
              <a:rPr lang="en-GB" dirty="0"/>
              <a:t>101</a:t>
            </a:r>
            <a:endParaRPr lang="en-SE" dirty="0"/>
          </a:p>
        </p:txBody>
      </p:sp>
      <p:sp>
        <p:nvSpPr>
          <p:cNvPr id="11" name="TextBox 10">
            <a:extLst>
              <a:ext uri="{FF2B5EF4-FFF2-40B4-BE49-F238E27FC236}">
                <a16:creationId xmlns:a16="http://schemas.microsoft.com/office/drawing/2014/main" id="{FEAEA55B-088A-B4EC-88D8-A3AB73F6DB6B}"/>
              </a:ext>
            </a:extLst>
          </p:cNvPr>
          <p:cNvSpPr txBox="1"/>
          <p:nvPr/>
        </p:nvSpPr>
        <p:spPr>
          <a:xfrm>
            <a:off x="8292624" y="2645721"/>
            <a:ext cx="535724" cy="369332"/>
          </a:xfrm>
          <a:prstGeom prst="rect">
            <a:avLst/>
          </a:prstGeom>
          <a:noFill/>
        </p:spPr>
        <p:txBody>
          <a:bodyPr wrap="none" rtlCol="0">
            <a:spAutoFit/>
          </a:bodyPr>
          <a:lstStyle/>
          <a:p>
            <a:r>
              <a:rPr lang="en-GB" dirty="0"/>
              <a:t>010</a:t>
            </a:r>
            <a:endParaRPr lang="en-SE" dirty="0"/>
          </a:p>
        </p:txBody>
      </p:sp>
      <p:sp>
        <p:nvSpPr>
          <p:cNvPr id="12" name="TextBox 11">
            <a:extLst>
              <a:ext uri="{FF2B5EF4-FFF2-40B4-BE49-F238E27FC236}">
                <a16:creationId xmlns:a16="http://schemas.microsoft.com/office/drawing/2014/main" id="{F99ED35F-D236-7D2E-F947-9A4B391A53E2}"/>
              </a:ext>
            </a:extLst>
          </p:cNvPr>
          <p:cNvSpPr txBox="1"/>
          <p:nvPr/>
        </p:nvSpPr>
        <p:spPr>
          <a:xfrm>
            <a:off x="10592078" y="1772186"/>
            <a:ext cx="535724" cy="369332"/>
          </a:xfrm>
          <a:prstGeom prst="rect">
            <a:avLst/>
          </a:prstGeom>
          <a:noFill/>
        </p:spPr>
        <p:txBody>
          <a:bodyPr wrap="none" rtlCol="0">
            <a:spAutoFit/>
          </a:bodyPr>
          <a:lstStyle/>
          <a:p>
            <a:r>
              <a:rPr lang="en-GB" dirty="0"/>
              <a:t>100</a:t>
            </a:r>
            <a:endParaRPr lang="en-SE" dirty="0"/>
          </a:p>
        </p:txBody>
      </p:sp>
      <p:sp>
        <p:nvSpPr>
          <p:cNvPr id="13" name="TextBox 12">
            <a:extLst>
              <a:ext uri="{FF2B5EF4-FFF2-40B4-BE49-F238E27FC236}">
                <a16:creationId xmlns:a16="http://schemas.microsoft.com/office/drawing/2014/main" id="{3494E869-0DFF-7964-80D9-79FBBE716CF6}"/>
              </a:ext>
            </a:extLst>
          </p:cNvPr>
          <p:cNvSpPr txBox="1"/>
          <p:nvPr/>
        </p:nvSpPr>
        <p:spPr>
          <a:xfrm>
            <a:off x="10592078" y="2675201"/>
            <a:ext cx="535724" cy="369332"/>
          </a:xfrm>
          <a:prstGeom prst="rect">
            <a:avLst/>
          </a:prstGeom>
          <a:noFill/>
        </p:spPr>
        <p:txBody>
          <a:bodyPr wrap="none" rtlCol="0">
            <a:spAutoFit/>
          </a:bodyPr>
          <a:lstStyle/>
          <a:p>
            <a:r>
              <a:rPr lang="en-GB" dirty="0"/>
              <a:t>011</a:t>
            </a:r>
            <a:endParaRPr lang="en-SE" dirty="0"/>
          </a:p>
        </p:txBody>
      </p:sp>
      <p:sp>
        <p:nvSpPr>
          <p:cNvPr id="14" name="TextBox 13">
            <a:extLst>
              <a:ext uri="{FF2B5EF4-FFF2-40B4-BE49-F238E27FC236}">
                <a16:creationId xmlns:a16="http://schemas.microsoft.com/office/drawing/2014/main" id="{0C137E8B-F66D-CAC9-E9C9-4E92884AA7C7}"/>
              </a:ext>
            </a:extLst>
          </p:cNvPr>
          <p:cNvSpPr txBox="1"/>
          <p:nvPr/>
        </p:nvSpPr>
        <p:spPr>
          <a:xfrm>
            <a:off x="7843458" y="4380200"/>
            <a:ext cx="3510342" cy="193899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the same cyphertext (011) at different positions in the input, making it possible to attacker to perform frequency analysis.</a:t>
            </a:r>
            <a:endParaRPr lang="en-SE" sz="2000" dirty="0"/>
          </a:p>
        </p:txBody>
      </p:sp>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2333683124"/>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11</a:t>
                      </a:r>
                      <a:r>
                        <a:rPr lang="en-GB" sz="2400" spc="-25" dirty="0">
                          <a:solidFill>
                            <a:srgbClr val="FF0000"/>
                          </a:solidFill>
                          <a:latin typeface="Times New Roman"/>
                          <a:cs typeface="Times New Roman"/>
                        </a:rPr>
                        <a:t>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5B72016C-7010-61EF-517E-045AEC9409FA}"/>
              </a:ext>
            </a:extLst>
          </p:cNvPr>
          <p:cNvPicPr>
            <a:picLocks noChangeAspect="1"/>
          </p:cNvPicPr>
          <p:nvPr/>
        </p:nvPicPr>
        <p:blipFill>
          <a:blip r:embed="rId2"/>
          <a:stretch>
            <a:fillRect/>
          </a:stretch>
        </p:blipFill>
        <p:spPr>
          <a:xfrm>
            <a:off x="5719228" y="1662192"/>
            <a:ext cx="6472772" cy="2431826"/>
          </a:xfrm>
          <a:prstGeom prst="rect">
            <a:avLst/>
          </a:prstGeom>
        </p:spPr>
      </p:pic>
      <p:sp>
        <p:nvSpPr>
          <p:cNvPr id="8" name="TextBox 7">
            <a:extLst>
              <a:ext uri="{FF2B5EF4-FFF2-40B4-BE49-F238E27FC236}">
                <a16:creationId xmlns:a16="http://schemas.microsoft.com/office/drawing/2014/main" id="{4815EEF1-DF84-37C6-BE6A-B5B78166DD63}"/>
              </a:ext>
            </a:extLst>
          </p:cNvPr>
          <p:cNvSpPr txBox="1"/>
          <p:nvPr/>
        </p:nvSpPr>
        <p:spPr>
          <a:xfrm>
            <a:off x="6040582" y="2020888"/>
            <a:ext cx="535724" cy="369332"/>
          </a:xfrm>
          <a:prstGeom prst="rect">
            <a:avLst/>
          </a:prstGeom>
          <a:noFill/>
        </p:spPr>
        <p:txBody>
          <a:bodyPr wrap="none" rtlCol="0">
            <a:spAutoFit/>
          </a:bodyPr>
          <a:lstStyle/>
          <a:p>
            <a:r>
              <a:rPr lang="en-GB" dirty="0"/>
              <a:t>111</a:t>
            </a:r>
            <a:endParaRPr lang="en-SE" dirty="0"/>
          </a:p>
        </p:txBody>
      </p:sp>
      <p:sp>
        <p:nvSpPr>
          <p:cNvPr id="11" name="TextBox 10">
            <a:extLst>
              <a:ext uri="{FF2B5EF4-FFF2-40B4-BE49-F238E27FC236}">
                <a16:creationId xmlns:a16="http://schemas.microsoft.com/office/drawing/2014/main" id="{9E2DB30E-7EB6-0A8D-26A7-B24A39779919}"/>
              </a:ext>
            </a:extLst>
          </p:cNvPr>
          <p:cNvSpPr txBox="1"/>
          <p:nvPr/>
        </p:nvSpPr>
        <p:spPr>
          <a:xfrm>
            <a:off x="6576306" y="2020888"/>
            <a:ext cx="535724" cy="369332"/>
          </a:xfrm>
          <a:prstGeom prst="rect">
            <a:avLst/>
          </a:prstGeom>
          <a:noFill/>
        </p:spPr>
        <p:txBody>
          <a:bodyPr wrap="none" rtlCol="0">
            <a:spAutoFit/>
          </a:bodyPr>
          <a:lstStyle/>
          <a:p>
            <a:r>
              <a:rPr lang="en-GB" dirty="0"/>
              <a:t>100</a:t>
            </a:r>
            <a:endParaRPr lang="en-SE" dirty="0"/>
          </a:p>
        </p:txBody>
      </p:sp>
      <p:sp>
        <p:nvSpPr>
          <p:cNvPr id="12" name="TextBox 11">
            <a:extLst>
              <a:ext uri="{FF2B5EF4-FFF2-40B4-BE49-F238E27FC236}">
                <a16:creationId xmlns:a16="http://schemas.microsoft.com/office/drawing/2014/main" id="{99D3811F-4F8D-C083-C71C-B8EFF64A731D}"/>
              </a:ext>
            </a:extLst>
          </p:cNvPr>
          <p:cNvSpPr txBox="1"/>
          <p:nvPr/>
        </p:nvSpPr>
        <p:spPr>
          <a:xfrm>
            <a:off x="6576306" y="2564250"/>
            <a:ext cx="535724" cy="369332"/>
          </a:xfrm>
          <a:prstGeom prst="rect">
            <a:avLst/>
          </a:prstGeom>
          <a:noFill/>
        </p:spPr>
        <p:txBody>
          <a:bodyPr wrap="none" rtlCol="0">
            <a:spAutoFit/>
          </a:bodyPr>
          <a:lstStyle/>
          <a:p>
            <a:r>
              <a:rPr lang="en-GB" dirty="0"/>
              <a:t>011</a:t>
            </a:r>
            <a:endParaRPr lang="en-SE" dirty="0"/>
          </a:p>
        </p:txBody>
      </p:sp>
      <p:sp>
        <p:nvSpPr>
          <p:cNvPr id="13" name="TextBox 12">
            <a:extLst>
              <a:ext uri="{FF2B5EF4-FFF2-40B4-BE49-F238E27FC236}">
                <a16:creationId xmlns:a16="http://schemas.microsoft.com/office/drawing/2014/main" id="{BC2FCDFE-2A58-391A-6D38-D26A74A69437}"/>
              </a:ext>
            </a:extLst>
          </p:cNvPr>
          <p:cNvSpPr txBox="1"/>
          <p:nvPr/>
        </p:nvSpPr>
        <p:spPr>
          <a:xfrm>
            <a:off x="6576306" y="3382879"/>
            <a:ext cx="535724" cy="369332"/>
          </a:xfrm>
          <a:prstGeom prst="rect">
            <a:avLst/>
          </a:prstGeom>
          <a:noFill/>
        </p:spPr>
        <p:txBody>
          <a:bodyPr wrap="none" rtlCol="0">
            <a:spAutoFit/>
          </a:bodyPr>
          <a:lstStyle/>
          <a:p>
            <a:r>
              <a:rPr lang="en-GB" dirty="0"/>
              <a:t>100</a:t>
            </a:r>
            <a:endParaRPr lang="en-SE" dirty="0"/>
          </a:p>
        </p:txBody>
      </p:sp>
      <p:sp>
        <p:nvSpPr>
          <p:cNvPr id="14" name="TextBox 13">
            <a:extLst>
              <a:ext uri="{FF2B5EF4-FFF2-40B4-BE49-F238E27FC236}">
                <a16:creationId xmlns:a16="http://schemas.microsoft.com/office/drawing/2014/main" id="{B54D56B7-62AC-83B4-99B0-69C91DA41C66}"/>
              </a:ext>
            </a:extLst>
          </p:cNvPr>
          <p:cNvSpPr txBox="1"/>
          <p:nvPr/>
        </p:nvSpPr>
        <p:spPr>
          <a:xfrm>
            <a:off x="8646188" y="2020888"/>
            <a:ext cx="535724" cy="369332"/>
          </a:xfrm>
          <a:prstGeom prst="rect">
            <a:avLst/>
          </a:prstGeom>
          <a:noFill/>
        </p:spPr>
        <p:txBody>
          <a:bodyPr wrap="none" rtlCol="0">
            <a:spAutoFit/>
          </a:bodyPr>
          <a:lstStyle/>
          <a:p>
            <a:r>
              <a:rPr lang="en-GB" dirty="0"/>
              <a:t>101</a:t>
            </a:r>
            <a:endParaRPr lang="en-SE" dirty="0"/>
          </a:p>
        </p:txBody>
      </p:sp>
      <p:sp>
        <p:nvSpPr>
          <p:cNvPr id="15" name="TextBox 14">
            <a:extLst>
              <a:ext uri="{FF2B5EF4-FFF2-40B4-BE49-F238E27FC236}">
                <a16:creationId xmlns:a16="http://schemas.microsoft.com/office/drawing/2014/main" id="{F3E9B628-3BFC-D6C6-ECDF-258F731C01D5}"/>
              </a:ext>
            </a:extLst>
          </p:cNvPr>
          <p:cNvSpPr txBox="1"/>
          <p:nvPr/>
        </p:nvSpPr>
        <p:spPr>
          <a:xfrm>
            <a:off x="8646188" y="2564250"/>
            <a:ext cx="535724" cy="369332"/>
          </a:xfrm>
          <a:prstGeom prst="rect">
            <a:avLst/>
          </a:prstGeom>
          <a:noFill/>
        </p:spPr>
        <p:txBody>
          <a:bodyPr wrap="none" rtlCol="0">
            <a:spAutoFit/>
          </a:bodyPr>
          <a:lstStyle/>
          <a:p>
            <a:r>
              <a:rPr lang="en-GB" dirty="0"/>
              <a:t>001</a:t>
            </a:r>
            <a:endParaRPr lang="en-SE" dirty="0"/>
          </a:p>
        </p:txBody>
      </p:sp>
      <p:sp>
        <p:nvSpPr>
          <p:cNvPr id="18" name="TextBox 17">
            <a:extLst>
              <a:ext uri="{FF2B5EF4-FFF2-40B4-BE49-F238E27FC236}">
                <a16:creationId xmlns:a16="http://schemas.microsoft.com/office/drawing/2014/main" id="{F5CC55AA-2A8C-3188-4A6D-5D713171DC0E}"/>
              </a:ext>
            </a:extLst>
          </p:cNvPr>
          <p:cNvSpPr txBox="1"/>
          <p:nvPr/>
        </p:nvSpPr>
        <p:spPr>
          <a:xfrm>
            <a:off x="8687752" y="3329134"/>
            <a:ext cx="535724" cy="369332"/>
          </a:xfrm>
          <a:prstGeom prst="rect">
            <a:avLst/>
          </a:prstGeom>
          <a:noFill/>
        </p:spPr>
        <p:txBody>
          <a:bodyPr wrap="none" rtlCol="0">
            <a:spAutoFit/>
          </a:bodyPr>
          <a:lstStyle/>
          <a:p>
            <a:r>
              <a:rPr lang="en-GB" dirty="0"/>
              <a:t>110</a:t>
            </a:r>
            <a:endParaRPr lang="en-SE" dirty="0"/>
          </a:p>
        </p:txBody>
      </p:sp>
      <p:sp>
        <p:nvSpPr>
          <p:cNvPr id="19" name="TextBox 18">
            <a:extLst>
              <a:ext uri="{FF2B5EF4-FFF2-40B4-BE49-F238E27FC236}">
                <a16:creationId xmlns:a16="http://schemas.microsoft.com/office/drawing/2014/main" id="{805BD3EB-0FC4-1013-9758-265FDB454403}"/>
              </a:ext>
            </a:extLst>
          </p:cNvPr>
          <p:cNvSpPr txBox="1"/>
          <p:nvPr/>
        </p:nvSpPr>
        <p:spPr>
          <a:xfrm>
            <a:off x="11573148" y="2020190"/>
            <a:ext cx="535724" cy="369332"/>
          </a:xfrm>
          <a:prstGeom prst="rect">
            <a:avLst/>
          </a:prstGeom>
          <a:noFill/>
        </p:spPr>
        <p:txBody>
          <a:bodyPr wrap="none" rtlCol="0">
            <a:spAutoFit/>
          </a:bodyPr>
          <a:lstStyle/>
          <a:p>
            <a:r>
              <a:rPr lang="en-GB" dirty="0"/>
              <a:t>100</a:t>
            </a:r>
            <a:endParaRPr lang="en-SE" dirty="0"/>
          </a:p>
        </p:txBody>
      </p:sp>
      <p:sp>
        <p:nvSpPr>
          <p:cNvPr id="20" name="TextBox 19">
            <a:extLst>
              <a:ext uri="{FF2B5EF4-FFF2-40B4-BE49-F238E27FC236}">
                <a16:creationId xmlns:a16="http://schemas.microsoft.com/office/drawing/2014/main" id="{FDCB3F43-BC2D-5C20-5530-B76180170DB8}"/>
              </a:ext>
            </a:extLst>
          </p:cNvPr>
          <p:cNvSpPr txBox="1"/>
          <p:nvPr/>
        </p:nvSpPr>
        <p:spPr>
          <a:xfrm>
            <a:off x="11566095" y="2491499"/>
            <a:ext cx="535724" cy="369332"/>
          </a:xfrm>
          <a:prstGeom prst="rect">
            <a:avLst/>
          </a:prstGeom>
          <a:noFill/>
        </p:spPr>
        <p:txBody>
          <a:bodyPr wrap="none" rtlCol="0">
            <a:spAutoFit/>
          </a:bodyPr>
          <a:lstStyle/>
          <a:p>
            <a:r>
              <a:rPr lang="en-GB" dirty="0"/>
              <a:t>010</a:t>
            </a:r>
            <a:endParaRPr lang="en-SE" dirty="0"/>
          </a:p>
        </p:txBody>
      </p:sp>
      <p:sp>
        <p:nvSpPr>
          <p:cNvPr id="21" name="TextBox 20">
            <a:extLst>
              <a:ext uri="{FF2B5EF4-FFF2-40B4-BE49-F238E27FC236}">
                <a16:creationId xmlns:a16="http://schemas.microsoft.com/office/drawing/2014/main" id="{D3466A0F-170B-06F3-2D8C-38B561A5BF45}"/>
              </a:ext>
            </a:extLst>
          </p:cNvPr>
          <p:cNvSpPr txBox="1"/>
          <p:nvPr/>
        </p:nvSpPr>
        <p:spPr>
          <a:xfrm>
            <a:off x="10764373" y="2146237"/>
            <a:ext cx="535724" cy="369332"/>
          </a:xfrm>
          <a:prstGeom prst="rect">
            <a:avLst/>
          </a:prstGeom>
          <a:noFill/>
        </p:spPr>
        <p:txBody>
          <a:bodyPr wrap="none" rtlCol="0">
            <a:spAutoFit/>
          </a:bodyPr>
          <a:lstStyle/>
          <a:p>
            <a:r>
              <a:rPr lang="en-GB" dirty="0"/>
              <a:t>110</a:t>
            </a:r>
            <a:endParaRPr lang="en-SE" dirty="0"/>
          </a:p>
        </p:txBody>
      </p:sp>
      <p:sp>
        <p:nvSpPr>
          <p:cNvPr id="22" name="TextBox 21">
            <a:extLst>
              <a:ext uri="{FF2B5EF4-FFF2-40B4-BE49-F238E27FC236}">
                <a16:creationId xmlns:a16="http://schemas.microsoft.com/office/drawing/2014/main" id="{A17576F4-94D5-97B5-C499-0ACBE3800BA4}"/>
              </a:ext>
            </a:extLst>
          </p:cNvPr>
          <p:cNvSpPr txBox="1"/>
          <p:nvPr/>
        </p:nvSpPr>
        <p:spPr>
          <a:xfrm>
            <a:off x="11586468" y="3297705"/>
            <a:ext cx="535724" cy="369332"/>
          </a:xfrm>
          <a:prstGeom prst="rect">
            <a:avLst/>
          </a:prstGeom>
          <a:noFill/>
        </p:spPr>
        <p:txBody>
          <a:bodyPr wrap="none" rtlCol="0">
            <a:spAutoFit/>
          </a:bodyPr>
          <a:lstStyle/>
          <a:p>
            <a:r>
              <a:rPr lang="en-GB" dirty="0"/>
              <a:t>101</a:t>
            </a:r>
            <a:endParaRPr lang="en-SE" dirty="0"/>
          </a:p>
        </p:txBody>
      </p:sp>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27616" y="1017605"/>
            <a:ext cx="5978017" cy="5751063"/>
          </a:xfrm>
        </p:spPr>
        <p:txBody>
          <a:bodyPr>
            <a:normAutofit fontScale="85000" lnSpcReduction="20000"/>
          </a:bodyPr>
          <a:lstStyle/>
          <a:p>
            <a:r>
              <a:rPr lang="en-GB" sz="2800" dirty="0">
                <a:latin typeface="Times New Roman"/>
                <a:cs typeface="Times New Roman"/>
              </a:rPr>
              <a:t>Plaintext 100101100</a:t>
            </a:r>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110</a:t>
            </a:r>
            <a:r>
              <a:rPr lang="en-GB" dirty="0"/>
              <a:t>.</a:t>
            </a:r>
          </a:p>
          <a:p>
            <a:r>
              <a:rPr lang="en-GB" dirty="0"/>
              <a:t>Third Block: Finally, we XOR the third plaintext block with the second ciphertext block:</a:t>
            </a:r>
          </a:p>
          <a:p>
            <a:pPr lvl="1"/>
            <a:r>
              <a:rPr lang="en-GB" dirty="0"/>
              <a:t>Third plaintext block: 100, so 100⊕110=010</a:t>
            </a:r>
          </a:p>
          <a:p>
            <a:pPr lvl="1"/>
            <a:r>
              <a:rPr lang="en-GB" dirty="0"/>
              <a:t>Now we encrypt this result (011) using our cipher table: 010 maps to </a:t>
            </a:r>
            <a:r>
              <a:rPr lang="en-GB" dirty="0">
                <a:solidFill>
                  <a:srgbClr val="FF0000"/>
                </a:solidFill>
              </a:rPr>
              <a:t>101</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100110101. </a:t>
            </a:r>
            <a:endParaRPr lang="en-GB" dirty="0"/>
          </a:p>
        </p:txBody>
      </p:sp>
      <p:sp>
        <p:nvSpPr>
          <p:cNvPr id="23" name="TextBox 22">
            <a:extLst>
              <a:ext uri="{FF2B5EF4-FFF2-40B4-BE49-F238E27FC236}">
                <a16:creationId xmlns:a16="http://schemas.microsoft.com/office/drawing/2014/main" id="{9605755F-9B94-479F-7CB2-38960452BFA9}"/>
              </a:ext>
            </a:extLst>
          </p:cNvPr>
          <p:cNvSpPr txBox="1"/>
          <p:nvPr/>
        </p:nvSpPr>
        <p:spPr>
          <a:xfrm>
            <a:off x="7843458" y="4380200"/>
            <a:ext cx="3285206" cy="1631216"/>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different cyphertexts (100 or 101) at different positions in the input, thanks to CBC.</a:t>
            </a:r>
            <a:endParaRPr lang="en-SE" sz="2000" dirty="0"/>
          </a:p>
        </p:txBody>
      </p:sp>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 and</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is used to</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43</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31812</TotalTime>
  <Words>10667</Words>
  <Application>Microsoft Office PowerPoint</Application>
  <PresentationFormat>Widescreen</PresentationFormat>
  <Paragraphs>1221</Paragraphs>
  <Slides>44</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 Block Cipher </vt:lpstr>
      <vt:lpstr>Quiz: Block Cipher ANS</vt:lpstr>
      <vt:lpstr>Quiz Block Cipher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Random Numbers</vt:lpstr>
      <vt:lpstr>Random Number Requirements</vt:lpstr>
      <vt:lpstr>Pseudorandom vs. Random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1110</cp:revision>
  <dcterms:created xsi:type="dcterms:W3CDTF">2020-01-18T07:24:59Z</dcterms:created>
  <dcterms:modified xsi:type="dcterms:W3CDTF">2024-12-09T21:53:07Z</dcterms:modified>
</cp:coreProperties>
</file>