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960" r:id="rId2"/>
    <p:sldId id="1172" r:id="rId3"/>
    <p:sldId id="1173" r:id="rId4"/>
    <p:sldId id="1174" r:id="rId5"/>
    <p:sldId id="1175" r:id="rId6"/>
    <p:sldId id="1176" r:id="rId7"/>
    <p:sldId id="1177" r:id="rId8"/>
    <p:sldId id="1178" r:id="rId9"/>
    <p:sldId id="1179" r:id="rId10"/>
    <p:sldId id="1180" r:id="rId11"/>
    <p:sldId id="1181" r:id="rId12"/>
    <p:sldId id="1183" r:id="rId13"/>
    <p:sldId id="1186" r:id="rId14"/>
    <p:sldId id="1187" r:id="rId15"/>
    <p:sldId id="1188" r:id="rId16"/>
    <p:sldId id="1189" r:id="rId17"/>
    <p:sldId id="1190" r:id="rId18"/>
    <p:sldId id="2629" r:id="rId19"/>
    <p:sldId id="2630" r:id="rId20"/>
    <p:sldId id="1193" r:id="rId21"/>
    <p:sldId id="119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4656" userDrawn="1">
          <p15:clr>
            <a:srgbClr val="A4A3A4"/>
          </p15:clr>
        </p15:guide>
        <p15:guide id="3" orient="horz" pos="33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CE0FA"/>
    <a:srgbClr val="0000A8"/>
    <a:srgbClr val="CDBDE8"/>
    <a:srgbClr val="F56F6F"/>
    <a:srgbClr val="2FB050"/>
    <a:srgbClr val="E40000"/>
    <a:srgbClr val="DB0004"/>
    <a:srgbClr val="EC86A6"/>
    <a:srgbClr val="8DDFB0"/>
    <a:srgbClr val="FFFE6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66486"/>
    <p:restoredTop sz="72139"/>
  </p:normalViewPr>
  <p:slideViewPr>
    <p:cSldViewPr snapToGrid="0" snapToObjects="1">
      <p:cViewPr varScale="1">
        <p:scale>
          <a:sx n="59" d="100"/>
          <a:sy n="59" d="100"/>
        </p:scale>
        <p:origin x="648" y="67"/>
      </p:cViewPr>
      <p:guideLst>
        <p:guide pos="4656"/>
        <p:guide orient="horz" pos="3312"/>
      </p:guideLst>
    </p:cSldViewPr>
  </p:slideViewPr>
  <p:outlineViewPr>
    <p:cViewPr>
      <p:scale>
        <a:sx n="33" d="100"/>
        <a:sy n="33" d="100"/>
      </p:scale>
      <p:origin x="0" y="-9672"/>
    </p:cViewPr>
  </p:outlineViewPr>
  <p:notesTextViewPr>
    <p:cViewPr>
      <p:scale>
        <a:sx n="1" d="1"/>
        <a:sy n="1" d="1"/>
      </p:scale>
      <p:origin x="0" y="0"/>
    </p:cViewPr>
  </p:notesTextViewPr>
  <p:sorterViewPr>
    <p:cViewPr varScale="1">
      <p:scale>
        <a:sx n="100" d="100"/>
        <a:sy n="100" d="100"/>
      </p:scale>
      <p:origin x="0" y="-482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11/10/2024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dirty="0"/>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History</a:t>
            </a:r>
          </a:p>
          <a:p>
            <a:endParaRPr lang="en-US" dirty="0"/>
          </a:p>
          <a:p>
            <a:r>
              <a:rPr lang="en-US" dirty="0"/>
              <a:t>8.0  (May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All slides updated to 8</a:t>
            </a:r>
            <a:r>
              <a:rPr lang="en-US" baseline="30000" dirty="0"/>
              <a:t>th</a:t>
            </a:r>
            <a:r>
              <a:rPr lang="en-US" dirty="0"/>
              <a:t> edition material</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Add LOTS more animation throughout</a:t>
            </a:r>
          </a:p>
          <a:p>
            <a:pPr marL="171450" indent="-171450">
              <a:buFont typeface="Arial" panose="020B0604020202020204" pitchFamily="34" charset="0"/>
              <a:buChar char="•"/>
            </a:pPr>
            <a:r>
              <a:rPr lang="en-US" dirty="0"/>
              <a:t>lighter header font</a:t>
            </a:r>
          </a:p>
          <a:p>
            <a:pPr marL="171450" indent="-171450">
              <a:buFont typeface="Arial" panose="020B0604020202020204" pitchFamily="34" charset="0"/>
              <a:buChar char="•"/>
            </a:pPr>
            <a:r>
              <a:rPr lang="en-US" dirty="0"/>
              <a:t>Updated datacenter slides, day-in-the-life</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8.2 (July 2023): </a:t>
            </a:r>
            <a:r>
              <a:rPr lang="en-US"/>
              <a:t>changes from 8.0</a:t>
            </a:r>
            <a:endParaRPr lang="en-US" dirty="0"/>
          </a:p>
          <a:p>
            <a:pPr marL="171450" indent="-171450">
              <a:buFont typeface="Arial" panose="020B0604020202020204" pitchFamily="34" charset="0"/>
              <a:buChar char="•"/>
            </a:pPr>
            <a:r>
              <a:rPr lang="en-US" dirty="0"/>
              <a:t>Minor updates throughout, including removal of master/slave</a:t>
            </a:r>
          </a:p>
          <a:p>
            <a:pPr marL="171450" indent="-171450">
              <a:buFont typeface="Arial" panose="020B0604020202020204" pitchFamily="34" charset="0"/>
              <a:buChar char="•"/>
            </a:pPr>
            <a:r>
              <a:rPr lang="en-US" dirty="0"/>
              <a:t>A few new slides added (transportation analogy, UMass LAN example, extended LANs)</a:t>
            </a:r>
          </a:p>
          <a:p>
            <a:pPr marL="171450" indent="-171450">
              <a:buFont typeface="Arial" panose="020B0604020202020204" pitchFamily="34" charset="0"/>
              <a:buChar char="•"/>
            </a:pPr>
            <a:r>
              <a:rPr lang="en-US" dirty="0"/>
              <a:t>Couple of not-used slides now hidden. </a:t>
            </a:r>
          </a:p>
        </p:txBody>
      </p:sp>
      <p:sp>
        <p:nvSpPr>
          <p:cNvPr id="4" name="Slide Number Placeholder 3"/>
          <p:cNvSpPr>
            <a:spLocks noGrp="1"/>
          </p:cNvSpPr>
          <p:nvPr>
            <p:ph type="sldNum" sz="quarter" idx="5"/>
          </p:nvPr>
        </p:nvSpPr>
        <p:spPr/>
        <p:txBody>
          <a:bodyPr/>
          <a:lstStyle/>
          <a:p>
            <a:fld id="{3D91EEAC-CFEF-9647-876F-EABC6B8338D7}" type="slidenum">
              <a:rPr lang="en-US" smtClean="0"/>
              <a:t>1</a:t>
            </a:fld>
            <a:endParaRPr lang="en-US" dirty="0"/>
          </a:p>
        </p:txBody>
      </p:sp>
    </p:spTree>
    <p:extLst>
      <p:ext uri="{BB962C8B-B14F-4D97-AF65-F5344CB8AC3E}">
        <p14:creationId xmlns:p14="http://schemas.microsoft.com/office/powerpoint/2010/main" val="2792661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A996959A-EB6D-610C-EEE2-E3E6E451E407}"/>
              </a:ext>
            </a:extLst>
          </p:cNvPr>
          <p:cNvSpPr>
            <a:spLocks noGrp="1"/>
          </p:cNvSpPr>
          <p:nvPr>
            <p:ph type="sldNum" sz="quarter" idx="5"/>
          </p:nvPr>
        </p:nvSpPr>
        <p:spPr/>
        <p:txBody>
          <a:bodyPr/>
          <a:lstStyle/>
          <a:p>
            <a:fld id="{D16EA1AD-6EA3-1049-AB4E-FC15F4DC35F9}" type="slidenum">
              <a:rPr lang="en-US" smtClean="0"/>
              <a:t>10</a:t>
            </a:fld>
            <a:endParaRPr lang="en-US" dirty="0"/>
          </a:p>
        </p:txBody>
      </p:sp>
    </p:spTree>
    <p:extLst>
      <p:ext uri="{BB962C8B-B14F-4D97-AF65-F5344CB8AC3E}">
        <p14:creationId xmlns:p14="http://schemas.microsoft.com/office/powerpoint/2010/main" val="20764360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LTPro"/>
              </a:rPr>
              <a:t>Slotted ALOHA would appear to have many advantages. Unlike channel partitioning, slotted ALOHA allows a node to transmit continuously at the full rate, </a:t>
            </a:r>
            <a:r>
              <a:rPr lang="en-US" sz="1800" i="1" dirty="0">
                <a:effectLst/>
                <a:latin typeface="TimesLTPro"/>
              </a:rPr>
              <a:t>R</a:t>
            </a:r>
            <a:r>
              <a:rPr lang="en-US" sz="1800" dirty="0">
                <a:effectLst/>
                <a:latin typeface="TimesLTPro"/>
              </a:rPr>
              <a:t>, when that node is the only active node. (A node is said to be active if it has frames to send.) Slotted ALOHA is also highly decentralized, because each node detects collisions and independently decides when to retransmit. (Slotted ALOHA does, however, require the slots to be synchronized in the nodes; shortly we’ll discuss an unslotted version of the ALOHA protocol, as well as CSMA protocols, none of which require such synchronization.) Slotted ALOHA is also an extremely simple protocol. </a:t>
            </a:r>
            <a:endParaRPr lang="en-US" dirty="0">
              <a:effectLst/>
            </a:endParaRPr>
          </a:p>
          <a:p>
            <a:endParaRPr lang="en-US" dirty="0"/>
          </a:p>
        </p:txBody>
      </p:sp>
      <p:sp>
        <p:nvSpPr>
          <p:cNvPr id="5" name="Slide Number Placeholder 4">
            <a:extLst>
              <a:ext uri="{FF2B5EF4-FFF2-40B4-BE49-F238E27FC236}">
                <a16:creationId xmlns:a16="http://schemas.microsoft.com/office/drawing/2014/main" id="{709EC5DF-F0CC-C834-6B07-E180915D3BE1}"/>
              </a:ext>
            </a:extLst>
          </p:cNvPr>
          <p:cNvSpPr>
            <a:spLocks noGrp="1"/>
          </p:cNvSpPr>
          <p:nvPr>
            <p:ph type="sldNum" sz="quarter" idx="5"/>
          </p:nvPr>
        </p:nvSpPr>
        <p:spPr/>
        <p:txBody>
          <a:bodyPr/>
          <a:lstStyle/>
          <a:p>
            <a:fld id="{D16EA1AD-6EA3-1049-AB4E-FC15F4DC35F9}" type="slidenum">
              <a:rPr lang="en-US" smtClean="0"/>
              <a:t>11</a:t>
            </a:fld>
            <a:endParaRPr lang="en-US" dirty="0"/>
          </a:p>
        </p:txBody>
      </p:sp>
    </p:spTree>
    <p:extLst>
      <p:ext uri="{BB962C8B-B14F-4D97-AF65-F5344CB8AC3E}">
        <p14:creationId xmlns:p14="http://schemas.microsoft.com/office/powerpoint/2010/main" val="32381076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LTPro"/>
              </a:rPr>
              <a:t>Suppose there are </a:t>
            </a:r>
            <a:r>
              <a:rPr lang="en-US" sz="1800" i="1" dirty="0">
                <a:effectLst/>
                <a:latin typeface="TimesLTPro"/>
              </a:rPr>
              <a:t>N </a:t>
            </a:r>
            <a:r>
              <a:rPr lang="en-US" sz="1800" dirty="0">
                <a:effectLst/>
                <a:latin typeface="TimesLTPro"/>
              </a:rPr>
              <a:t>nodes. Then the probability that a given slot is a successful slot is the probability that one of the nodes transmits and that the remaining </a:t>
            </a:r>
            <a:r>
              <a:rPr lang="en-US" sz="1800" i="1" dirty="0">
                <a:effectLst/>
                <a:latin typeface="TimesLTPro"/>
              </a:rPr>
              <a:t>N </a:t>
            </a:r>
            <a:r>
              <a:rPr lang="en-US" sz="1800" dirty="0">
                <a:effectLst/>
                <a:latin typeface="PearsonMATHPRO02"/>
              </a:rPr>
              <a:t>- </a:t>
            </a:r>
            <a:r>
              <a:rPr lang="en-US" sz="1800" dirty="0">
                <a:effectLst/>
                <a:latin typeface="TimesLTPro"/>
              </a:rPr>
              <a:t>1 nodes do not transmit. The probability that a given node transmits is </a:t>
            </a:r>
            <a:r>
              <a:rPr lang="en-US" sz="1800" i="1" dirty="0">
                <a:effectLst/>
                <a:latin typeface="TimesLTPro"/>
              </a:rPr>
              <a:t>p; </a:t>
            </a:r>
            <a:r>
              <a:rPr lang="en-US" sz="1800" dirty="0">
                <a:effectLst/>
                <a:latin typeface="TimesLTPro"/>
              </a:rPr>
              <a:t>the probability that the remaining nodes do not transmit is (1 </a:t>
            </a:r>
            <a:r>
              <a:rPr lang="en-US" sz="1800" dirty="0">
                <a:effectLst/>
                <a:latin typeface="PearsonMATHPRO02"/>
              </a:rPr>
              <a:t>- </a:t>
            </a:r>
            <a:r>
              <a:rPr lang="en-US" sz="1800" i="1" dirty="0">
                <a:effectLst/>
                <a:latin typeface="TimesLTPro"/>
              </a:rPr>
              <a:t>p</a:t>
            </a:r>
            <a:r>
              <a:rPr lang="en-US" sz="1800" dirty="0">
                <a:effectLst/>
                <a:latin typeface="TimesLTPro"/>
              </a:rPr>
              <a:t>)</a:t>
            </a:r>
            <a:r>
              <a:rPr lang="en-US" sz="1800" i="1" dirty="0">
                <a:effectLst/>
                <a:latin typeface="TimesLTPro"/>
              </a:rPr>
              <a:t>N</a:t>
            </a:r>
            <a:r>
              <a:rPr lang="en-US" sz="1800" dirty="0">
                <a:effectLst/>
                <a:latin typeface="PearsonMATHPRO02"/>
              </a:rPr>
              <a:t>-</a:t>
            </a:r>
            <a:r>
              <a:rPr lang="en-US" sz="1800" dirty="0">
                <a:effectLst/>
                <a:latin typeface="TimesLTPro"/>
              </a:rPr>
              <a:t>1. Therefore, the probability a given node has a success is </a:t>
            </a:r>
            <a:r>
              <a:rPr lang="en-US" sz="1800" i="1" dirty="0">
                <a:effectLst/>
                <a:latin typeface="TimesLTPro"/>
              </a:rPr>
              <a:t>p</a:t>
            </a:r>
            <a:r>
              <a:rPr lang="en-US" sz="1800" dirty="0">
                <a:effectLst/>
                <a:latin typeface="TimesLTPro"/>
              </a:rPr>
              <a:t>(1 </a:t>
            </a:r>
            <a:r>
              <a:rPr lang="en-US" sz="1800" dirty="0">
                <a:effectLst/>
                <a:latin typeface="PearsonMATHPRO02"/>
              </a:rPr>
              <a:t>- </a:t>
            </a:r>
            <a:r>
              <a:rPr lang="en-US" sz="1800" i="1" dirty="0">
                <a:effectLst/>
                <a:latin typeface="TimesLTPro"/>
              </a:rPr>
              <a:t>p</a:t>
            </a:r>
            <a:r>
              <a:rPr lang="en-US" sz="1800" dirty="0">
                <a:effectLst/>
                <a:latin typeface="TimesLTPro"/>
              </a:rPr>
              <a:t>)</a:t>
            </a:r>
            <a:r>
              <a:rPr lang="en-US" sz="1800" i="1" dirty="0">
                <a:effectLst/>
                <a:latin typeface="TimesLTPro"/>
              </a:rPr>
              <a:t>N</a:t>
            </a:r>
            <a:r>
              <a:rPr lang="en-US" sz="1800" dirty="0">
                <a:effectLst/>
                <a:latin typeface="PearsonMATHPRO02"/>
              </a:rPr>
              <a:t>-</a:t>
            </a:r>
            <a:r>
              <a:rPr lang="en-US" sz="1800" dirty="0">
                <a:effectLst/>
                <a:latin typeface="TimesLTPro"/>
              </a:rPr>
              <a:t>1. Because there are </a:t>
            </a:r>
            <a:r>
              <a:rPr lang="en-US" sz="1800" i="1" dirty="0">
                <a:effectLst/>
                <a:latin typeface="TimesLTPro"/>
              </a:rPr>
              <a:t>N </a:t>
            </a:r>
            <a:r>
              <a:rPr lang="en-US" sz="1800" dirty="0">
                <a:effectLst/>
                <a:latin typeface="TimesLTPro"/>
              </a:rPr>
              <a:t>nodes, the probability that any one of the </a:t>
            </a:r>
            <a:r>
              <a:rPr lang="en-US" sz="1800" i="1" dirty="0">
                <a:effectLst/>
                <a:latin typeface="TimesLTPro"/>
              </a:rPr>
              <a:t>N </a:t>
            </a:r>
            <a:r>
              <a:rPr lang="en-US" sz="1800" dirty="0">
                <a:effectLst/>
                <a:latin typeface="TimesLTPro"/>
              </a:rPr>
              <a:t>nodes has a success is </a:t>
            </a:r>
            <a:r>
              <a:rPr lang="en-US" sz="1800" i="1" dirty="0">
                <a:effectLst/>
                <a:latin typeface="TimesLTPro"/>
              </a:rPr>
              <a:t>Np</a:t>
            </a:r>
            <a:r>
              <a:rPr lang="en-US" sz="1800" dirty="0">
                <a:effectLst/>
                <a:latin typeface="TimesLTPro"/>
              </a:rPr>
              <a:t>(1 </a:t>
            </a:r>
            <a:r>
              <a:rPr lang="en-US" sz="1800" dirty="0">
                <a:effectLst/>
                <a:latin typeface="PearsonMATHPRO02"/>
              </a:rPr>
              <a:t>- </a:t>
            </a:r>
            <a:r>
              <a:rPr lang="en-US" sz="1800" i="1" dirty="0">
                <a:effectLst/>
                <a:latin typeface="TimesLTPro"/>
              </a:rPr>
              <a:t>p</a:t>
            </a:r>
            <a:r>
              <a:rPr lang="en-US" sz="1800" dirty="0">
                <a:effectLst/>
                <a:latin typeface="TimesLTPro"/>
              </a:rPr>
              <a:t>)</a:t>
            </a:r>
            <a:r>
              <a:rPr lang="en-US" sz="1800" i="1" dirty="0">
                <a:effectLst/>
                <a:latin typeface="TimesLTPro"/>
              </a:rPr>
              <a:t>N </a:t>
            </a:r>
            <a:r>
              <a:rPr lang="en-US" sz="1800" dirty="0">
                <a:effectLst/>
                <a:latin typeface="PearsonMATHPRO02"/>
              </a:rPr>
              <a:t>- </a:t>
            </a:r>
            <a:r>
              <a:rPr lang="en-US" sz="1800" dirty="0">
                <a:effectLst/>
                <a:latin typeface="TimesLTPro"/>
              </a:rPr>
              <a:t>1. </a:t>
            </a:r>
            <a:endParaRPr lang="en-US" dirty="0">
              <a:effectLst/>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LTPro"/>
              </a:rPr>
              <a:t>only 37 percent of the slots do useful work. Thus, the effective transmission rate of the channel is not </a:t>
            </a:r>
            <a:r>
              <a:rPr lang="en-US" sz="1800" i="1" dirty="0">
                <a:effectLst/>
                <a:latin typeface="TimesLTPro"/>
              </a:rPr>
              <a:t>R </a:t>
            </a:r>
            <a:r>
              <a:rPr lang="en-US" sz="1800" dirty="0">
                <a:effectLst/>
                <a:latin typeface="TimesLTPro"/>
              </a:rPr>
              <a:t>bps but only 0.37 </a:t>
            </a:r>
            <a:r>
              <a:rPr lang="en-US" sz="1800" i="1" dirty="0">
                <a:effectLst/>
                <a:latin typeface="TimesLTPro"/>
              </a:rPr>
              <a:t>R </a:t>
            </a:r>
            <a:r>
              <a:rPr lang="en-US" sz="1800" dirty="0">
                <a:effectLst/>
                <a:latin typeface="TimesLTPro"/>
              </a:rPr>
              <a:t>bps! A similar analysis also shows that 37 percent of the slots go empty and 26 percent of slots have collisions. </a:t>
            </a:r>
            <a:endParaRPr lang="en-US" dirty="0">
              <a:effectLst/>
            </a:endParaRPr>
          </a:p>
          <a:p>
            <a:endParaRPr lang="en-US" dirty="0"/>
          </a:p>
        </p:txBody>
      </p:sp>
      <p:sp>
        <p:nvSpPr>
          <p:cNvPr id="5" name="Slide Number Placeholder 4">
            <a:extLst>
              <a:ext uri="{FF2B5EF4-FFF2-40B4-BE49-F238E27FC236}">
                <a16:creationId xmlns:a16="http://schemas.microsoft.com/office/drawing/2014/main" id="{202D2C55-661D-982A-5299-B89EF283E036}"/>
              </a:ext>
            </a:extLst>
          </p:cNvPr>
          <p:cNvSpPr>
            <a:spLocks noGrp="1"/>
          </p:cNvSpPr>
          <p:nvPr>
            <p:ph type="sldNum" sz="quarter" idx="5"/>
          </p:nvPr>
        </p:nvSpPr>
        <p:spPr/>
        <p:txBody>
          <a:bodyPr/>
          <a:lstStyle/>
          <a:p>
            <a:fld id="{D16EA1AD-6EA3-1049-AB4E-FC15F4DC35F9}" type="slidenum">
              <a:rPr lang="en-US" smtClean="0"/>
              <a:t>12</a:t>
            </a:fld>
            <a:endParaRPr lang="en-US" dirty="0"/>
          </a:p>
        </p:txBody>
      </p:sp>
    </p:spTree>
    <p:extLst>
      <p:ext uri="{BB962C8B-B14F-4D97-AF65-F5344CB8AC3E}">
        <p14:creationId xmlns:p14="http://schemas.microsoft.com/office/powerpoint/2010/main" val="31462596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9779274C-B81B-C57D-0EA0-1F10E8CADBFD}"/>
              </a:ext>
            </a:extLst>
          </p:cNvPr>
          <p:cNvSpPr>
            <a:spLocks noGrp="1"/>
          </p:cNvSpPr>
          <p:nvPr>
            <p:ph type="sldNum" sz="quarter" idx="5"/>
          </p:nvPr>
        </p:nvSpPr>
        <p:spPr/>
        <p:txBody>
          <a:bodyPr/>
          <a:lstStyle/>
          <a:p>
            <a:fld id="{D16EA1AD-6EA3-1049-AB4E-FC15F4DC35F9}" type="slidenum">
              <a:rPr lang="en-US" smtClean="0"/>
              <a:t>13</a:t>
            </a:fld>
            <a:endParaRPr lang="en-US" dirty="0"/>
          </a:p>
        </p:txBody>
      </p:sp>
    </p:spTree>
    <p:extLst>
      <p:ext uri="{BB962C8B-B14F-4D97-AF65-F5344CB8AC3E}">
        <p14:creationId xmlns:p14="http://schemas.microsoft.com/office/powerpoint/2010/main" val="11937260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937CF943-307D-BA84-05D8-67BDE8E49107}"/>
              </a:ext>
            </a:extLst>
          </p:cNvPr>
          <p:cNvSpPr>
            <a:spLocks noGrp="1"/>
          </p:cNvSpPr>
          <p:nvPr>
            <p:ph type="sldNum" sz="quarter" idx="5"/>
          </p:nvPr>
        </p:nvSpPr>
        <p:spPr/>
        <p:txBody>
          <a:bodyPr/>
          <a:lstStyle/>
          <a:p>
            <a:fld id="{D16EA1AD-6EA3-1049-AB4E-FC15F4DC35F9}" type="slidenum">
              <a:rPr lang="en-US" smtClean="0"/>
              <a:t>14</a:t>
            </a:fld>
            <a:endParaRPr lang="en-US" dirty="0"/>
          </a:p>
        </p:txBody>
      </p:sp>
    </p:spTree>
    <p:extLst>
      <p:ext uri="{BB962C8B-B14F-4D97-AF65-F5344CB8AC3E}">
        <p14:creationId xmlns:p14="http://schemas.microsoft.com/office/powerpoint/2010/main" val="41415757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AB6BD89E-988C-C70E-A97F-A4BCD39C82B8}"/>
              </a:ext>
            </a:extLst>
          </p:cNvPr>
          <p:cNvSpPr>
            <a:spLocks noGrp="1"/>
          </p:cNvSpPr>
          <p:nvPr>
            <p:ph type="sldNum" sz="quarter" idx="5"/>
          </p:nvPr>
        </p:nvSpPr>
        <p:spPr/>
        <p:txBody>
          <a:bodyPr/>
          <a:lstStyle/>
          <a:p>
            <a:fld id="{D16EA1AD-6EA3-1049-AB4E-FC15F4DC35F9}" type="slidenum">
              <a:rPr lang="en-US" smtClean="0"/>
              <a:t>15</a:t>
            </a:fld>
            <a:endParaRPr lang="en-US" dirty="0"/>
          </a:p>
        </p:txBody>
      </p:sp>
    </p:spTree>
    <p:extLst>
      <p:ext uri="{BB962C8B-B14F-4D97-AF65-F5344CB8AC3E}">
        <p14:creationId xmlns:p14="http://schemas.microsoft.com/office/powerpoint/2010/main" val="39339267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LTPro"/>
              </a:rPr>
              <a:t>For Ethernet, the actual amount of time a node waits is K </a:t>
            </a:r>
            <a:r>
              <a:rPr lang="en-US" sz="1800" dirty="0">
                <a:effectLst/>
                <a:latin typeface="PearsonMATHPRO02"/>
              </a:rPr>
              <a:t># </a:t>
            </a:r>
            <a:r>
              <a:rPr lang="en-US" sz="1800" dirty="0">
                <a:effectLst/>
                <a:latin typeface="TimesLTPro"/>
              </a:rPr>
              <a:t>512 bit times (i.e., </a:t>
            </a:r>
            <a:r>
              <a:rPr lang="en-US" sz="1800" i="1" dirty="0">
                <a:effectLst/>
                <a:latin typeface="TimesLTPro"/>
              </a:rPr>
              <a:t>K </a:t>
            </a:r>
            <a:r>
              <a:rPr lang="en-US" sz="1800" dirty="0">
                <a:effectLst/>
                <a:latin typeface="TimesLTPro"/>
              </a:rPr>
              <a:t>times the amount of time needed to send 512 bits into the Ethernet) and the maxi- mum value that </a:t>
            </a:r>
            <a:r>
              <a:rPr lang="en-US" sz="1800" i="1" dirty="0">
                <a:effectLst/>
                <a:latin typeface="TimesLTPro"/>
              </a:rPr>
              <a:t>n </a:t>
            </a:r>
            <a:r>
              <a:rPr lang="en-US" sz="1800" dirty="0">
                <a:effectLst/>
                <a:latin typeface="TimesLTPro"/>
              </a:rPr>
              <a:t>can take is capped at 10. </a:t>
            </a:r>
            <a:endParaRPr lang="en-US" dirty="0">
              <a:effectLst/>
            </a:endParaRPr>
          </a:p>
          <a:p>
            <a:endParaRPr lang="en-US" dirty="0"/>
          </a:p>
        </p:txBody>
      </p:sp>
      <p:sp>
        <p:nvSpPr>
          <p:cNvPr id="5" name="Slide Number Placeholder 4">
            <a:extLst>
              <a:ext uri="{FF2B5EF4-FFF2-40B4-BE49-F238E27FC236}">
                <a16:creationId xmlns:a16="http://schemas.microsoft.com/office/drawing/2014/main" id="{17F13A33-258F-3173-3DA4-A5624C7298F3}"/>
              </a:ext>
            </a:extLst>
          </p:cNvPr>
          <p:cNvSpPr>
            <a:spLocks noGrp="1"/>
          </p:cNvSpPr>
          <p:nvPr>
            <p:ph type="sldNum" sz="quarter" idx="5"/>
          </p:nvPr>
        </p:nvSpPr>
        <p:spPr/>
        <p:txBody>
          <a:bodyPr/>
          <a:lstStyle/>
          <a:p>
            <a:fld id="{D16EA1AD-6EA3-1049-AB4E-FC15F4DC35F9}" type="slidenum">
              <a:rPr lang="en-US" smtClean="0"/>
              <a:t>16</a:t>
            </a:fld>
            <a:endParaRPr lang="en-US" dirty="0"/>
          </a:p>
        </p:txBody>
      </p:sp>
    </p:spTree>
    <p:extLst>
      <p:ext uri="{BB962C8B-B14F-4D97-AF65-F5344CB8AC3E}">
        <p14:creationId xmlns:p14="http://schemas.microsoft.com/office/powerpoint/2010/main" val="24516316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LTPro"/>
              </a:rPr>
              <a:t>let </a:t>
            </a:r>
            <a:r>
              <a:rPr lang="en-US" sz="1800" i="1" dirty="0">
                <a:effectLst/>
                <a:latin typeface="TimesLTPro"/>
              </a:rPr>
              <a:t>d</a:t>
            </a:r>
            <a:r>
              <a:rPr lang="en-US" sz="1800" dirty="0">
                <a:effectLst/>
                <a:latin typeface="TimesLTPro"/>
              </a:rPr>
              <a:t>prop denote the maximum time it takes signal energy to propagate between any two adapters. Let </a:t>
            </a:r>
            <a:r>
              <a:rPr lang="en-US" sz="1800" i="1" dirty="0">
                <a:effectLst/>
                <a:latin typeface="TimesLTPro"/>
              </a:rPr>
              <a:t>d</a:t>
            </a:r>
            <a:r>
              <a:rPr lang="en-US" sz="1800" dirty="0">
                <a:effectLst/>
                <a:latin typeface="TimesLTPro"/>
              </a:rPr>
              <a:t>trans be the time to transmit a maximum-size frame (approximately 1.2 msecs for a 10 Mbps Ethernet). </a:t>
            </a:r>
            <a:endParaRPr lang="en-US" dirty="0">
              <a:effectLst/>
            </a:endParaRPr>
          </a:p>
          <a:p>
            <a:endParaRPr lang="en-US" dirty="0"/>
          </a:p>
          <a:p>
            <a:endParaRPr lang="en-US" dirty="0"/>
          </a:p>
        </p:txBody>
      </p:sp>
      <p:sp>
        <p:nvSpPr>
          <p:cNvPr id="5" name="Slide Number Placeholder 4">
            <a:extLst>
              <a:ext uri="{FF2B5EF4-FFF2-40B4-BE49-F238E27FC236}">
                <a16:creationId xmlns:a16="http://schemas.microsoft.com/office/drawing/2014/main" id="{15E231A3-B6C1-9BA2-751B-51168C9132C8}"/>
              </a:ext>
            </a:extLst>
          </p:cNvPr>
          <p:cNvSpPr>
            <a:spLocks noGrp="1"/>
          </p:cNvSpPr>
          <p:nvPr>
            <p:ph type="sldNum" sz="quarter" idx="5"/>
          </p:nvPr>
        </p:nvSpPr>
        <p:spPr/>
        <p:txBody>
          <a:bodyPr/>
          <a:lstStyle/>
          <a:p>
            <a:fld id="{D16EA1AD-6EA3-1049-AB4E-FC15F4DC35F9}" type="slidenum">
              <a:rPr lang="en-US" smtClean="0"/>
              <a:t>17</a:t>
            </a:fld>
            <a:endParaRPr lang="en-US" dirty="0"/>
          </a:p>
        </p:txBody>
      </p:sp>
    </p:spTree>
    <p:extLst>
      <p:ext uri="{BB962C8B-B14F-4D97-AF65-F5344CB8AC3E}">
        <p14:creationId xmlns:p14="http://schemas.microsoft.com/office/powerpoint/2010/main" val="7764044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E7B71604-8AF8-7001-6FF1-B1963EF3BC5A}"/>
              </a:ext>
            </a:extLst>
          </p:cNvPr>
          <p:cNvSpPr>
            <a:spLocks noGrp="1"/>
          </p:cNvSpPr>
          <p:nvPr>
            <p:ph type="sldNum" sz="quarter" idx="5"/>
          </p:nvPr>
        </p:nvSpPr>
        <p:spPr/>
        <p:txBody>
          <a:bodyPr/>
          <a:lstStyle/>
          <a:p>
            <a:fld id="{D16EA1AD-6EA3-1049-AB4E-FC15F4DC35F9}" type="slidenum">
              <a:rPr lang="en-US" smtClean="0"/>
              <a:t>18</a:t>
            </a:fld>
            <a:endParaRPr lang="en-US" dirty="0"/>
          </a:p>
        </p:txBody>
      </p:sp>
    </p:spTree>
    <p:extLst>
      <p:ext uri="{BB962C8B-B14F-4D97-AF65-F5344CB8AC3E}">
        <p14:creationId xmlns:p14="http://schemas.microsoft.com/office/powerpoint/2010/main" val="31874031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LTPro"/>
              </a:rPr>
              <a:t>The first drawback is that the protocol introduces a polling delay—the amount of time required to notify a node that it can transmit. If, for example, only one node is active, then the node will transmit at a rate less than </a:t>
            </a:r>
            <a:r>
              <a:rPr lang="en-US" sz="1800" i="1" dirty="0">
                <a:effectLst/>
                <a:latin typeface="TimesLTPro"/>
              </a:rPr>
              <a:t>R </a:t>
            </a:r>
            <a:r>
              <a:rPr lang="en-US" sz="1800" dirty="0">
                <a:effectLst/>
                <a:latin typeface="TimesLTPro"/>
              </a:rPr>
              <a:t>bps, as the master node must poll each of the inactive nodes in turn each time the active node has sent its maximum number of frames. The second drawback, which is potentially more serious, is that if the master node fails, the entire channel becomes inoperative. The Bluetooth protocol, which we will study in Section 6.3, is an example of a polling protocol. </a:t>
            </a:r>
            <a:endParaRPr lang="en-US" dirty="0">
              <a:effectLst/>
            </a:endParaRPr>
          </a:p>
          <a:p>
            <a:endParaRPr lang="en-US" dirty="0"/>
          </a:p>
        </p:txBody>
      </p:sp>
      <p:sp>
        <p:nvSpPr>
          <p:cNvPr id="5" name="Slide Number Placeholder 4">
            <a:extLst>
              <a:ext uri="{FF2B5EF4-FFF2-40B4-BE49-F238E27FC236}">
                <a16:creationId xmlns:a16="http://schemas.microsoft.com/office/drawing/2014/main" id="{F5C93B2D-408F-875E-62D3-C035716D417B}"/>
              </a:ext>
            </a:extLst>
          </p:cNvPr>
          <p:cNvSpPr>
            <a:spLocks noGrp="1"/>
          </p:cNvSpPr>
          <p:nvPr>
            <p:ph type="sldNum" sz="quarter" idx="5"/>
          </p:nvPr>
        </p:nvSpPr>
        <p:spPr/>
        <p:txBody>
          <a:bodyPr/>
          <a:lstStyle/>
          <a:p>
            <a:fld id="{D16EA1AD-6EA3-1049-AB4E-FC15F4DC35F9}" type="slidenum">
              <a:rPr lang="en-US" smtClean="0"/>
              <a:t>19</a:t>
            </a:fld>
            <a:endParaRPr lang="en-US" dirty="0"/>
          </a:p>
        </p:txBody>
      </p:sp>
    </p:spTree>
    <p:extLst>
      <p:ext uri="{BB962C8B-B14F-4D97-AF65-F5344CB8AC3E}">
        <p14:creationId xmlns:p14="http://schemas.microsoft.com/office/powerpoint/2010/main" val="4071269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a:t>
            </a:fld>
            <a:endParaRPr lang="en-US" dirty="0"/>
          </a:p>
        </p:txBody>
      </p:sp>
    </p:spTree>
    <p:extLst>
      <p:ext uri="{BB962C8B-B14F-4D97-AF65-F5344CB8AC3E}">
        <p14:creationId xmlns:p14="http://schemas.microsoft.com/office/powerpoint/2010/main" val="4488697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LTPro"/>
              </a:rPr>
              <a:t>no master node </a:t>
            </a:r>
            <a:endParaRPr lang="en-US" dirty="0">
              <a:effectLst/>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LTPro"/>
              </a:rPr>
              <a:t>But it has its problems as well. For example, the failure of one node can crash the entire channel. Or if a node accidentally neglects to release the token, then some recovery procedure must be invoked to get the token back in circulation. </a:t>
            </a:r>
            <a:endParaRPr lang="en-US" dirty="0">
              <a:effectLst/>
            </a:endParaRPr>
          </a:p>
          <a:p>
            <a:endParaRPr lang="en-US" dirty="0"/>
          </a:p>
        </p:txBody>
      </p:sp>
      <p:sp>
        <p:nvSpPr>
          <p:cNvPr id="5" name="Slide Number Placeholder 4">
            <a:extLst>
              <a:ext uri="{FF2B5EF4-FFF2-40B4-BE49-F238E27FC236}">
                <a16:creationId xmlns:a16="http://schemas.microsoft.com/office/drawing/2014/main" id="{F9005A91-BE43-88F2-01DA-17FE4BB1D827}"/>
              </a:ext>
            </a:extLst>
          </p:cNvPr>
          <p:cNvSpPr>
            <a:spLocks noGrp="1"/>
          </p:cNvSpPr>
          <p:nvPr>
            <p:ph type="sldNum" sz="quarter" idx="5"/>
          </p:nvPr>
        </p:nvSpPr>
        <p:spPr/>
        <p:txBody>
          <a:bodyPr/>
          <a:lstStyle/>
          <a:p>
            <a:fld id="{D16EA1AD-6EA3-1049-AB4E-FC15F4DC35F9}" type="slidenum">
              <a:rPr lang="en-US" smtClean="0"/>
              <a:t>20</a:t>
            </a:fld>
            <a:endParaRPr lang="en-US" dirty="0"/>
          </a:p>
        </p:txBody>
      </p:sp>
    </p:spTree>
    <p:extLst>
      <p:ext uri="{BB962C8B-B14F-4D97-AF65-F5344CB8AC3E}">
        <p14:creationId xmlns:p14="http://schemas.microsoft.com/office/powerpoint/2010/main" val="11566165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1277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PPP for dial-up access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upstream HFC in cable-based access network</a:t>
            </a:r>
          </a:p>
          <a:p>
            <a:endParaRPr lang="en-US" dirty="0"/>
          </a:p>
        </p:txBody>
      </p:sp>
      <p:sp>
        <p:nvSpPr>
          <p:cNvPr id="5" name="Slide Number Placeholder 4">
            <a:extLst>
              <a:ext uri="{FF2B5EF4-FFF2-40B4-BE49-F238E27FC236}">
                <a16:creationId xmlns:a16="http://schemas.microsoft.com/office/drawing/2014/main" id="{920FE225-C86D-9F24-799B-3EBAAF8EB29B}"/>
              </a:ext>
            </a:extLst>
          </p:cNvPr>
          <p:cNvSpPr>
            <a:spLocks noGrp="1"/>
          </p:cNvSpPr>
          <p:nvPr>
            <p:ph type="sldNum" sz="quarter" idx="5"/>
          </p:nvPr>
        </p:nvSpPr>
        <p:spPr/>
        <p:txBody>
          <a:bodyPr/>
          <a:lstStyle/>
          <a:p>
            <a:fld id="{D16EA1AD-6EA3-1049-AB4E-FC15F4DC35F9}" type="slidenum">
              <a:rPr lang="en-US" smtClean="0"/>
              <a:t>3</a:t>
            </a:fld>
            <a:endParaRPr lang="en-US" dirty="0"/>
          </a:p>
        </p:txBody>
      </p:sp>
    </p:spTree>
    <p:extLst>
      <p:ext uri="{BB962C8B-B14F-4D97-AF65-F5344CB8AC3E}">
        <p14:creationId xmlns:p14="http://schemas.microsoft.com/office/powerpoint/2010/main" val="1665246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9DE73137-0C63-196B-975B-3F8C95B7DB8C}"/>
              </a:ext>
            </a:extLst>
          </p:cNvPr>
          <p:cNvSpPr>
            <a:spLocks noGrp="1"/>
          </p:cNvSpPr>
          <p:nvPr>
            <p:ph type="sldNum" sz="quarter" idx="5"/>
          </p:nvPr>
        </p:nvSpPr>
        <p:spPr/>
        <p:txBody>
          <a:bodyPr/>
          <a:lstStyle/>
          <a:p>
            <a:fld id="{D16EA1AD-6EA3-1049-AB4E-FC15F4DC35F9}" type="slidenum">
              <a:rPr lang="en-US" smtClean="0"/>
              <a:t>4</a:t>
            </a:fld>
            <a:endParaRPr lang="en-US" dirty="0"/>
          </a:p>
        </p:txBody>
      </p:sp>
    </p:spTree>
    <p:extLst>
      <p:ext uri="{BB962C8B-B14F-4D97-AF65-F5344CB8AC3E}">
        <p14:creationId xmlns:p14="http://schemas.microsoft.com/office/powerpoint/2010/main" val="636707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F43D890D-403A-F674-8FE4-9095AB4AFA1A}"/>
              </a:ext>
            </a:extLst>
          </p:cNvPr>
          <p:cNvSpPr>
            <a:spLocks noGrp="1"/>
          </p:cNvSpPr>
          <p:nvPr>
            <p:ph type="sldNum" sz="quarter" idx="5"/>
          </p:nvPr>
        </p:nvSpPr>
        <p:spPr/>
        <p:txBody>
          <a:bodyPr/>
          <a:lstStyle/>
          <a:p>
            <a:fld id="{D16EA1AD-6EA3-1049-AB4E-FC15F4DC35F9}" type="slidenum">
              <a:rPr lang="en-US" smtClean="0"/>
              <a:t>5</a:t>
            </a:fld>
            <a:endParaRPr lang="en-US" dirty="0"/>
          </a:p>
        </p:txBody>
      </p:sp>
    </p:spTree>
    <p:extLst>
      <p:ext uri="{BB962C8B-B14F-4D97-AF65-F5344CB8AC3E}">
        <p14:creationId xmlns:p14="http://schemas.microsoft.com/office/powerpoint/2010/main" val="22576047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FC7CBC83-90C1-02AE-EA84-69F7209B6F0E}"/>
              </a:ext>
            </a:extLst>
          </p:cNvPr>
          <p:cNvSpPr>
            <a:spLocks noGrp="1"/>
          </p:cNvSpPr>
          <p:nvPr>
            <p:ph type="sldNum" sz="quarter" idx="5"/>
          </p:nvPr>
        </p:nvSpPr>
        <p:spPr/>
        <p:txBody>
          <a:bodyPr/>
          <a:lstStyle/>
          <a:p>
            <a:fld id="{D16EA1AD-6EA3-1049-AB4E-FC15F4DC35F9}" type="slidenum">
              <a:rPr lang="en-US" smtClean="0"/>
              <a:t>6</a:t>
            </a:fld>
            <a:endParaRPr lang="en-US" dirty="0"/>
          </a:p>
        </p:txBody>
      </p:sp>
    </p:spTree>
    <p:extLst>
      <p:ext uri="{BB962C8B-B14F-4D97-AF65-F5344CB8AC3E}">
        <p14:creationId xmlns:p14="http://schemas.microsoft.com/office/powerpoint/2010/main" val="29750139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1AFDE8D3-D90F-DBF5-4547-EC48D940F1E0}"/>
              </a:ext>
            </a:extLst>
          </p:cNvPr>
          <p:cNvSpPr>
            <a:spLocks noGrp="1"/>
          </p:cNvSpPr>
          <p:nvPr>
            <p:ph type="sldNum" sz="quarter" idx="5"/>
          </p:nvPr>
        </p:nvSpPr>
        <p:spPr/>
        <p:txBody>
          <a:bodyPr/>
          <a:lstStyle/>
          <a:p>
            <a:fld id="{D16EA1AD-6EA3-1049-AB4E-FC15F4DC35F9}" type="slidenum">
              <a:rPr lang="en-US" smtClean="0"/>
              <a:t>7</a:t>
            </a:fld>
            <a:endParaRPr lang="en-US" dirty="0"/>
          </a:p>
        </p:txBody>
      </p:sp>
    </p:spTree>
    <p:extLst>
      <p:ext uri="{BB962C8B-B14F-4D97-AF65-F5344CB8AC3E}">
        <p14:creationId xmlns:p14="http://schemas.microsoft.com/office/powerpoint/2010/main" val="3308280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F5E7247F-6B15-1E02-6A8F-A943DBFDB00A}"/>
              </a:ext>
            </a:extLst>
          </p:cNvPr>
          <p:cNvSpPr>
            <a:spLocks noGrp="1"/>
          </p:cNvSpPr>
          <p:nvPr>
            <p:ph type="sldNum" sz="quarter" idx="5"/>
          </p:nvPr>
        </p:nvSpPr>
        <p:spPr/>
        <p:txBody>
          <a:bodyPr/>
          <a:lstStyle/>
          <a:p>
            <a:fld id="{D16EA1AD-6EA3-1049-AB4E-FC15F4DC35F9}" type="slidenum">
              <a:rPr lang="en-US" smtClean="0"/>
              <a:t>8</a:t>
            </a:fld>
            <a:endParaRPr lang="en-US" dirty="0"/>
          </a:p>
        </p:txBody>
      </p:sp>
    </p:spTree>
    <p:extLst>
      <p:ext uri="{BB962C8B-B14F-4D97-AF65-F5344CB8AC3E}">
        <p14:creationId xmlns:p14="http://schemas.microsoft.com/office/powerpoint/2010/main" val="22827636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B95A51E7-CB89-D2FC-5F14-BDBDF78C968A}"/>
              </a:ext>
            </a:extLst>
          </p:cNvPr>
          <p:cNvSpPr>
            <a:spLocks noGrp="1"/>
          </p:cNvSpPr>
          <p:nvPr>
            <p:ph type="sldNum" sz="quarter" idx="5"/>
          </p:nvPr>
        </p:nvSpPr>
        <p:spPr/>
        <p:txBody>
          <a:bodyPr/>
          <a:lstStyle/>
          <a:p>
            <a:fld id="{D16EA1AD-6EA3-1049-AB4E-FC15F4DC35F9}" type="slidenum">
              <a:rPr lang="en-US" smtClean="0"/>
              <a:t>9</a:t>
            </a:fld>
            <a:endParaRPr lang="en-US" dirty="0"/>
          </a:p>
        </p:txBody>
      </p:sp>
    </p:spTree>
    <p:extLst>
      <p:ext uri="{BB962C8B-B14F-4D97-AF65-F5344CB8AC3E}">
        <p14:creationId xmlns:p14="http://schemas.microsoft.com/office/powerpoint/2010/main" val="1374129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Slide Number Placeholder 5">
            <a:extLst>
              <a:ext uri="{FF2B5EF4-FFF2-40B4-BE49-F238E27FC236}">
                <a16:creationId xmlns:a16="http://schemas.microsoft.com/office/drawing/2014/main" id="{67E93C0D-5E34-354A-A654-B3839136622B}"/>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6-</a:t>
            </a:r>
            <a:fld id="{C4204591-24BD-A542-B9D5-F8D8A88D2FEE}" type="slidenum">
              <a:rPr lang="en-US" smtClean="0"/>
              <a:pPr/>
              <a:t>‹#›</a:t>
            </a:fld>
            <a:endParaRPr lang="en-US" dirty="0"/>
          </a:p>
        </p:txBody>
      </p:sp>
    </p:spTree>
    <p:extLst>
      <p:ext uri="{BB962C8B-B14F-4D97-AF65-F5344CB8AC3E}">
        <p14:creationId xmlns:p14="http://schemas.microsoft.com/office/powerpoint/2010/main" val="33936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5" name="Slide Number Placeholder 5">
            <a:extLst>
              <a:ext uri="{FF2B5EF4-FFF2-40B4-BE49-F238E27FC236}">
                <a16:creationId xmlns:a16="http://schemas.microsoft.com/office/drawing/2014/main" id="{D41126D0-2478-AE48-891D-9046D4F5EA04}"/>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6-</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139731AF-B9DB-1E4D-A017-6D1C48DC057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6-</a:t>
            </a:r>
            <a:fld id="{C4204591-24BD-A542-B9D5-F8D8A88D2FEE}" type="slidenum">
              <a:rPr lang="en-US" smtClean="0"/>
              <a:pPr/>
              <a:t>‹#›</a:t>
            </a:fld>
            <a:endParaRPr lang="en-US" dirty="0"/>
          </a:p>
        </p:txBody>
      </p:sp>
    </p:spTree>
    <p:extLst>
      <p:ext uri="{BB962C8B-B14F-4D97-AF65-F5344CB8AC3E}">
        <p14:creationId xmlns:p14="http://schemas.microsoft.com/office/powerpoint/2010/main" val="1273958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6-</a:t>
            </a:r>
            <a:fld id="{C4204591-24BD-A542-B9D5-F8D8A88D2FEE}" type="slidenum">
              <a:rPr lang="en-US" smtClean="0"/>
              <a:pPr/>
              <a:t>‹#›</a:t>
            </a:fld>
            <a:endParaRPr lang="en-US" dirty="0"/>
          </a:p>
        </p:txBody>
      </p:sp>
    </p:spTree>
    <p:extLst>
      <p:ext uri="{BB962C8B-B14F-4D97-AF65-F5344CB8AC3E}">
        <p14:creationId xmlns:p14="http://schemas.microsoft.com/office/powerpoint/2010/main" val="3762131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5" name="Slide Number Placeholder 5">
            <a:extLst>
              <a:ext uri="{FF2B5EF4-FFF2-40B4-BE49-F238E27FC236}">
                <a16:creationId xmlns:a16="http://schemas.microsoft.com/office/drawing/2014/main" id="{D41126D0-2478-AE48-891D-9046D4F5EA04}"/>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2405980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ACF3ABA1-E9EF-3248-90FD-6E40E659EFB3}"/>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6-</a:t>
            </a:r>
            <a:fld id="{C4204591-24BD-A542-B9D5-F8D8A88D2FEE}" type="slidenum">
              <a:rPr lang="en-US" smtClean="0"/>
              <a:pPr/>
              <a:t>‹#›</a:t>
            </a:fld>
            <a:endParaRPr lang="en-US" dirty="0"/>
          </a:p>
        </p:txBody>
      </p:sp>
      <p:sp>
        <p:nvSpPr>
          <p:cNvPr id="6" name="TextBox 5">
            <a:extLst>
              <a:ext uri="{FF2B5EF4-FFF2-40B4-BE49-F238E27FC236}">
                <a16:creationId xmlns:a16="http://schemas.microsoft.com/office/drawing/2014/main" id="{4B2E142E-0023-BDE7-BC5A-AF619660ABA3}"/>
              </a:ext>
            </a:extLst>
          </p:cNvPr>
          <p:cNvSpPr txBox="1"/>
          <p:nvPr userDrawn="1">
            <p:extLst>
              <p:ext uri="{1162E1C5-73C7-4A58-AE30-91384D911F3F}">
                <p184:classification xmlns:p184="http://schemas.microsoft.com/office/powerpoint/2018/4/main" val="hdr"/>
              </p:ext>
            </p:extLst>
          </p:nvPr>
        </p:nvSpPr>
        <p:spPr>
          <a:xfrm>
            <a:off x="11363325" y="63500"/>
            <a:ext cx="787400" cy="121920"/>
          </a:xfrm>
          <a:prstGeom prst="rect">
            <a:avLst/>
          </a:prstGeom>
        </p:spPr>
        <p:txBody>
          <a:bodyPr horzOverflow="overflow" lIns="0" tIns="0" rIns="0" bIns="0">
            <a:spAutoFit/>
          </a:bodyPr>
          <a:lstStyle/>
          <a:p>
            <a:pPr algn="l"/>
            <a:r>
              <a:rPr lang="en-SE" sz="800">
                <a:solidFill>
                  <a:srgbClr val="000000"/>
                </a:solidFill>
                <a:latin typeface="Calibri" panose="020F0502020204030204" pitchFamily="34" charset="0"/>
                <a:ea typeface="Calibri" panose="020F0502020204030204" pitchFamily="34" charset="0"/>
                <a:cs typeface="Calibri" panose="020F0502020204030204" pitchFamily="34" charset="0"/>
              </a:rPr>
              <a:t>Begränsad delning</a:t>
            </a:r>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7"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s://gaia.cs.umass.edu/kurose_ross/index.php"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6.w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gif"/><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jpe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99C77C5-A377-3E44-9802-7A06ED6AD0D8}"/>
              </a:ext>
            </a:extLst>
          </p:cNvPr>
          <p:cNvSpPr>
            <a:spLocks noChangeArrowheads="1"/>
          </p:cNvSpPr>
          <p:nvPr/>
        </p:nvSpPr>
        <p:spPr bwMode="auto">
          <a:xfrm>
            <a:off x="7981312" y="4289908"/>
            <a:ext cx="3981504"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dirty="0">
                <a:solidFill>
                  <a:srgbClr val="0000A3"/>
                </a:solidFill>
                <a:latin typeface="+mn-lt"/>
              </a:rPr>
              <a:t>Computer Networking: A Top-Down Approach </a:t>
            </a:r>
            <a:br>
              <a:rPr lang="en-US" altLang="en-US" sz="2800" dirty="0">
                <a:solidFill>
                  <a:srgbClr val="008000"/>
                </a:solidFill>
                <a:latin typeface="+mn-lt"/>
              </a:rPr>
            </a:br>
            <a:r>
              <a:rPr lang="en-US" altLang="en-US" sz="1800" dirty="0">
                <a:latin typeface="+mn-lt"/>
              </a:rPr>
              <a:t>8</a:t>
            </a:r>
            <a:r>
              <a:rPr lang="en-US" altLang="en-US" sz="1800" baseline="30000" dirty="0">
                <a:latin typeface="+mn-lt"/>
              </a:rPr>
              <a:t>th</a:t>
            </a:r>
            <a:r>
              <a:rPr lang="en-US" altLang="en-US" sz="1800" dirty="0">
                <a:latin typeface="+mn-lt"/>
              </a:rPr>
              <a:t> edition </a:t>
            </a:r>
            <a:br>
              <a:rPr lang="en-US" altLang="en-US" sz="1800" dirty="0">
                <a:latin typeface="+mn-lt"/>
              </a:rPr>
            </a:br>
            <a:r>
              <a:rPr lang="en-US" altLang="en-US" sz="1800" dirty="0">
                <a:latin typeface="+mn-lt"/>
              </a:rPr>
              <a:t>Jim Kurose, Keith Ross</a:t>
            </a:r>
            <a:br>
              <a:rPr lang="en-US" altLang="en-US" sz="1800" dirty="0">
                <a:latin typeface="+mn-lt"/>
              </a:rPr>
            </a:br>
            <a:r>
              <a:rPr lang="en-US" altLang="en-US" sz="1800" dirty="0">
                <a:latin typeface="+mn-lt"/>
              </a:rPr>
              <a:t>Pearson, 2020</a:t>
            </a:r>
            <a:endParaRPr lang="en-US" altLang="en-US" sz="2000" dirty="0">
              <a:latin typeface="+mn-lt"/>
            </a:endParaRPr>
          </a:p>
        </p:txBody>
      </p:sp>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4" y="561975"/>
            <a:ext cx="5127523" cy="1939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5400" b="1" dirty="0">
                <a:solidFill>
                  <a:srgbClr val="000099"/>
                </a:solidFill>
                <a:latin typeface="+mj-lt"/>
              </a:rPr>
              <a:t>Chapter 6</a:t>
            </a:r>
            <a:br>
              <a:rPr lang="en-US" altLang="en-US" sz="6000" b="1" dirty="0">
                <a:solidFill>
                  <a:srgbClr val="000099"/>
                </a:solidFill>
                <a:latin typeface="+mj-lt"/>
              </a:rPr>
            </a:br>
            <a:r>
              <a:rPr lang="en-US" altLang="en-US" sz="5400" b="1" dirty="0">
                <a:solidFill>
                  <a:srgbClr val="000099"/>
                </a:solidFill>
                <a:latin typeface="+mj-lt"/>
              </a:rPr>
              <a:t>The Link Layer </a:t>
            </a:r>
          </a:p>
          <a:p>
            <a:pPr>
              <a:lnSpc>
                <a:spcPct val="85000"/>
              </a:lnSpc>
            </a:pPr>
            <a:r>
              <a:rPr lang="en-US" altLang="en-US" sz="5400" b="1" dirty="0">
                <a:solidFill>
                  <a:srgbClr val="000099"/>
                </a:solidFill>
                <a:latin typeface="+mj-lt"/>
              </a:rPr>
              <a:t>and LANs</a:t>
            </a:r>
          </a:p>
        </p:txBody>
      </p:sp>
      <p:pic>
        <p:nvPicPr>
          <p:cNvPr id="9" name="Picture 8" descr="A picture containing outdoor, water, bridge, building&#10;&#10;Description automatically generated">
            <a:extLst>
              <a:ext uri="{FF2B5EF4-FFF2-40B4-BE49-F238E27FC236}">
                <a16:creationId xmlns:a16="http://schemas.microsoft.com/office/drawing/2014/main" id="{F92E998D-891C-8C4D-A1FD-4079E0691FBD}"/>
              </a:ext>
            </a:extLst>
          </p:cNvPr>
          <p:cNvPicPr>
            <a:picLocks noChangeAspect="1"/>
          </p:cNvPicPr>
          <p:nvPr/>
        </p:nvPicPr>
        <p:blipFill>
          <a:blip r:embed="rId3"/>
          <a:stretch>
            <a:fillRect/>
          </a:stretch>
        </p:blipFill>
        <p:spPr>
          <a:xfrm>
            <a:off x="8135257" y="887185"/>
            <a:ext cx="3040743" cy="3800929"/>
          </a:xfrm>
          <a:prstGeom prst="rect">
            <a:avLst/>
          </a:prstGeom>
          <a:effectLst>
            <a:outerShdw blurRad="50800" dist="38100" dir="18900000" algn="bl" rotWithShape="0">
              <a:prstClr val="black">
                <a:alpha val="40000"/>
              </a:prstClr>
            </a:outerShdw>
          </a:effectLst>
        </p:spPr>
      </p:pic>
      <p:sp>
        <p:nvSpPr>
          <p:cNvPr id="2" name="Text Box 7">
            <a:extLst>
              <a:ext uri="{FF2B5EF4-FFF2-40B4-BE49-F238E27FC236}">
                <a16:creationId xmlns:a16="http://schemas.microsoft.com/office/drawing/2014/main" id="{D00A93E3-1476-3B55-D9FB-EE9AD7F49219}"/>
              </a:ext>
            </a:extLst>
          </p:cNvPr>
          <p:cNvSpPr txBox="1">
            <a:spLocks noChangeArrowheads="1"/>
          </p:cNvSpPr>
          <p:nvPr/>
        </p:nvSpPr>
        <p:spPr bwMode="auto">
          <a:xfrm>
            <a:off x="1183708" y="6020834"/>
            <a:ext cx="5661104"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3038" indent="-173038">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2000" dirty="0">
                <a:latin typeface="+mn-lt"/>
              </a:rPr>
              <a:t>Acknowledgement: Based on the textbook’s website: </a:t>
            </a:r>
            <a:r>
              <a:rPr lang="en-US" altLang="en-US" sz="2000" dirty="0">
                <a:latin typeface="+mn-lt"/>
                <a:hlinkClick r:id="rId4"/>
              </a:rPr>
              <a:t>https://gaia.cs.umass.edu/kurose_ross/index.php</a:t>
            </a:r>
            <a:r>
              <a:rPr lang="en-US" altLang="en-US" sz="2000" dirty="0">
                <a:latin typeface="+mn-lt"/>
              </a:rPr>
              <a:t> </a:t>
            </a:r>
          </a:p>
        </p:txBody>
      </p:sp>
    </p:spTree>
    <p:extLst>
      <p:ext uri="{BB962C8B-B14F-4D97-AF65-F5344CB8AC3E}">
        <p14:creationId xmlns:p14="http://schemas.microsoft.com/office/powerpoint/2010/main" val="2314825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dirty="0">
                <a:latin typeface="+mn-lt"/>
              </a:rPr>
              <a:t>Slotted ALOHA</a:t>
            </a:r>
            <a:endParaRPr lang="en-US" sz="4400" b="0" dirty="0">
              <a:latin typeface="+mn-lt"/>
            </a:endParaRPr>
          </a:p>
        </p:txBody>
      </p:sp>
      <p:sp>
        <p:nvSpPr>
          <p:cNvPr id="5" name="Rectangle 3">
            <a:extLst>
              <a:ext uri="{FF2B5EF4-FFF2-40B4-BE49-F238E27FC236}">
                <a16:creationId xmlns:a16="http://schemas.microsoft.com/office/drawing/2014/main" id="{B8D6383C-7665-4746-86A3-DB2B42D7440C}"/>
              </a:ext>
            </a:extLst>
          </p:cNvPr>
          <p:cNvSpPr txBox="1">
            <a:spLocks noChangeArrowheads="1"/>
          </p:cNvSpPr>
          <p:nvPr/>
        </p:nvSpPr>
        <p:spPr>
          <a:xfrm>
            <a:off x="893218" y="2309845"/>
            <a:ext cx="5104641"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0" u="none" strike="noStrike" kern="1200" cap="none" spc="0" normalizeH="0" baseline="0" noProof="0" dirty="0">
                <a:ln>
                  <a:noFill/>
                </a:ln>
                <a:solidFill>
                  <a:srgbClr val="0000A8"/>
                </a:solidFill>
                <a:effectLst/>
                <a:uLnTx/>
                <a:uFillTx/>
                <a:latin typeface="Calibri" panose="020F0502020204030204"/>
                <a:ea typeface="+mn-ea"/>
                <a:cs typeface="+mn-cs"/>
              </a:rPr>
              <a:t>assumptions</a:t>
            </a:r>
            <a:r>
              <a:rPr kumimoji="0" lang="en-US" sz="2800" b="0" i="0" u="none" strike="noStrike" kern="1200" cap="none" spc="0" normalizeH="0" baseline="0" noProof="0" dirty="0">
                <a:ln>
                  <a:noFill/>
                </a:ln>
                <a:solidFill>
                  <a:srgbClr val="0000A8"/>
                </a:solidFill>
                <a:effectLst/>
                <a:uLnTx/>
                <a:uFillTx/>
                <a:latin typeface="Calibri" panose="020F0502020204030204"/>
                <a:ea typeface="+mn-ea"/>
                <a:cs typeface="+mn-cs"/>
              </a:rPr>
              <a:t>:</a:t>
            </a:r>
          </a:p>
          <a:p>
            <a:pPr marL="404813"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all frames same size</a:t>
            </a:r>
          </a:p>
          <a:p>
            <a:pPr marL="404813"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time divided into equal size slots (time to transmit 1 frame)</a:t>
            </a:r>
          </a:p>
          <a:p>
            <a:pPr marL="404813"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nodes start to transmit only slot beginning </a:t>
            </a:r>
          </a:p>
          <a:p>
            <a:pPr marL="404813"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nodes are synchronized</a:t>
            </a:r>
          </a:p>
          <a:p>
            <a:pPr marL="404813"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if 2 or more nodes transmit in slot, all nodes detect collision</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Rectangle 4">
            <a:extLst>
              <a:ext uri="{FF2B5EF4-FFF2-40B4-BE49-F238E27FC236}">
                <a16:creationId xmlns:a16="http://schemas.microsoft.com/office/drawing/2014/main" id="{BFE15C25-BB28-9543-9419-B80CD8AA3C64}"/>
              </a:ext>
            </a:extLst>
          </p:cNvPr>
          <p:cNvSpPr txBox="1">
            <a:spLocks noChangeArrowheads="1"/>
          </p:cNvSpPr>
          <p:nvPr/>
        </p:nvSpPr>
        <p:spPr>
          <a:xfrm>
            <a:off x="6440557" y="1447181"/>
            <a:ext cx="5168347"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0" u="none" strike="noStrike" kern="1200" cap="none" spc="0" normalizeH="0" baseline="0" noProof="0" dirty="0">
                <a:ln>
                  <a:noFill/>
                </a:ln>
                <a:solidFill>
                  <a:srgbClr val="0000A8"/>
                </a:solidFill>
                <a:effectLst/>
                <a:uLnTx/>
                <a:uFillTx/>
                <a:latin typeface="Calibri" panose="020F0502020204030204"/>
                <a:ea typeface="+mn-ea"/>
                <a:cs typeface="+mn-cs"/>
              </a:rPr>
              <a:t>operation:</a:t>
            </a:r>
          </a:p>
          <a:p>
            <a:pPr marL="457200" marR="0" lvl="0" indent="-2349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when node obtains fresh frame, transmits in next slot</a:t>
            </a:r>
          </a:p>
          <a:p>
            <a:pPr marL="746125" marR="0" lvl="1" indent="-236538" algn="l" defTabSz="914400" rtl="0" eaLnBrk="1" fontAlgn="auto" latinLnBrk="0" hangingPunct="1">
              <a:lnSpc>
                <a:spcPct val="100000"/>
              </a:lnSpc>
              <a:spcBef>
                <a:spcPts val="500"/>
              </a:spcBef>
              <a:spcAft>
                <a:spcPts val="0"/>
              </a:spcAft>
              <a:buClr>
                <a:srgbClr val="0000A8"/>
              </a:buClr>
              <a:buSzTx/>
              <a:buFont typeface="Arial" panose="020B0604020202020204" pitchFamily="34" charset="0"/>
              <a:buChar char="•"/>
              <a:tabLst/>
              <a:defRPr/>
            </a:pP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if no collision:</a:t>
            </a: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node can send new frame in next slot</a:t>
            </a:r>
          </a:p>
          <a:p>
            <a:pPr marL="746125" marR="0" lvl="1" indent="-236538" algn="l" defTabSz="914400" rtl="0" eaLnBrk="1" fontAlgn="auto" latinLnBrk="0" hangingPunct="1">
              <a:lnSpc>
                <a:spcPct val="100000"/>
              </a:lnSpc>
              <a:spcBef>
                <a:spcPts val="500"/>
              </a:spcBef>
              <a:spcAft>
                <a:spcPts val="0"/>
              </a:spcAft>
              <a:buClr>
                <a:srgbClr val="0000A8"/>
              </a:buClr>
              <a:buSzTx/>
              <a:buFont typeface="Arial" panose="020B0604020202020204" pitchFamily="34" charset="0"/>
              <a:buChar char="•"/>
              <a:tabLst/>
              <a:defRPr/>
            </a:pP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if collision:</a:t>
            </a: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node retransmits frame in each subsequent slot with probability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p</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until success</a:t>
            </a:r>
          </a:p>
        </p:txBody>
      </p:sp>
      <p:grpSp>
        <p:nvGrpSpPr>
          <p:cNvPr id="9" name="Group 8">
            <a:extLst>
              <a:ext uri="{FF2B5EF4-FFF2-40B4-BE49-F238E27FC236}">
                <a16:creationId xmlns:a16="http://schemas.microsoft.com/office/drawing/2014/main" id="{7E15E43E-EE56-8544-9198-B2CDA59DD294}"/>
              </a:ext>
            </a:extLst>
          </p:cNvPr>
          <p:cNvGrpSpPr/>
          <p:nvPr/>
        </p:nvGrpSpPr>
        <p:grpSpPr>
          <a:xfrm>
            <a:off x="6765030" y="4651513"/>
            <a:ext cx="5471691" cy="1647001"/>
            <a:chOff x="6765030" y="4651513"/>
            <a:chExt cx="5471691" cy="1647001"/>
          </a:xfrm>
        </p:grpSpPr>
        <p:sp>
          <p:nvSpPr>
            <p:cNvPr id="3" name="TextBox 2">
              <a:extLst>
                <a:ext uri="{FF2B5EF4-FFF2-40B4-BE49-F238E27FC236}">
                  <a16:creationId xmlns:a16="http://schemas.microsoft.com/office/drawing/2014/main" id="{3B4B840C-7E28-C04D-8CE9-682705AEE59B}"/>
                </a:ext>
              </a:extLst>
            </p:cNvPr>
            <p:cNvSpPr txBox="1"/>
            <p:nvPr/>
          </p:nvSpPr>
          <p:spPr>
            <a:xfrm>
              <a:off x="6765030" y="5836849"/>
              <a:ext cx="547169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randomization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to avoid repeated collisions</a:t>
              </a:r>
            </a:p>
          </p:txBody>
        </p:sp>
        <p:sp>
          <p:nvSpPr>
            <p:cNvPr id="4" name="Oval 3">
              <a:extLst>
                <a:ext uri="{FF2B5EF4-FFF2-40B4-BE49-F238E27FC236}">
                  <a16:creationId xmlns:a16="http://schemas.microsoft.com/office/drawing/2014/main" id="{3078318A-B74F-CF47-A0AD-52CC631467FC}"/>
                </a:ext>
              </a:extLst>
            </p:cNvPr>
            <p:cNvSpPr/>
            <p:nvPr/>
          </p:nvSpPr>
          <p:spPr>
            <a:xfrm>
              <a:off x="10058399" y="4651513"/>
              <a:ext cx="543340" cy="54334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1D232C45-BB94-AB4D-BDBB-4AF8C10F718F}"/>
                </a:ext>
              </a:extLst>
            </p:cNvPr>
            <p:cNvCxnSpPr>
              <a:cxnSpLocks/>
            </p:cNvCxnSpPr>
            <p:nvPr/>
          </p:nvCxnSpPr>
          <p:spPr>
            <a:xfrm flipH="1">
              <a:off x="8468481" y="5181601"/>
              <a:ext cx="1636301" cy="702364"/>
            </a:xfrm>
            <a:prstGeom prst="line">
              <a:avLst/>
            </a:prstGeom>
            <a:ln w="15875">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182C19C9-3429-515D-18FE-B538826B2FCC}"/>
              </a:ext>
            </a:extLst>
          </p:cNvPr>
          <p:cNvGrpSpPr/>
          <p:nvPr/>
        </p:nvGrpSpPr>
        <p:grpSpPr>
          <a:xfrm>
            <a:off x="750225" y="1590726"/>
            <a:ext cx="5379777" cy="616012"/>
            <a:chOff x="1060780" y="6095491"/>
            <a:chExt cx="5379777" cy="616012"/>
          </a:xfrm>
        </p:grpSpPr>
        <p:sp>
          <p:nvSpPr>
            <p:cNvPr id="7" name="Line 41">
              <a:extLst>
                <a:ext uri="{FF2B5EF4-FFF2-40B4-BE49-F238E27FC236}">
                  <a16:creationId xmlns:a16="http://schemas.microsoft.com/office/drawing/2014/main" id="{0276C5F5-C151-8B64-F6A1-5AD68357E614}"/>
                </a:ext>
              </a:extLst>
            </p:cNvPr>
            <p:cNvSpPr>
              <a:spLocks noChangeShapeType="1"/>
            </p:cNvSpPr>
            <p:nvPr/>
          </p:nvSpPr>
          <p:spPr bwMode="auto">
            <a:xfrm>
              <a:off x="1230382" y="6205029"/>
              <a:ext cx="5210175"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10" name="Line 42">
              <a:extLst>
                <a:ext uri="{FF2B5EF4-FFF2-40B4-BE49-F238E27FC236}">
                  <a16:creationId xmlns:a16="http://schemas.microsoft.com/office/drawing/2014/main" id="{40CF0F8C-E8B1-8046-FF5B-12F7C2EBE4DF}"/>
                </a:ext>
              </a:extLst>
            </p:cNvPr>
            <p:cNvSpPr>
              <a:spLocks noChangeShapeType="1"/>
            </p:cNvSpPr>
            <p:nvPr/>
          </p:nvSpPr>
          <p:spPr bwMode="auto">
            <a:xfrm>
              <a:off x="1233557" y="6105016"/>
              <a:ext cx="0" cy="21272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11" name="Line 43">
              <a:extLst>
                <a:ext uri="{FF2B5EF4-FFF2-40B4-BE49-F238E27FC236}">
                  <a16:creationId xmlns:a16="http://schemas.microsoft.com/office/drawing/2014/main" id="{8A25623F-AD5C-9E28-1A05-E10223ACFB45}"/>
                </a:ext>
              </a:extLst>
            </p:cNvPr>
            <p:cNvSpPr>
              <a:spLocks noChangeShapeType="1"/>
            </p:cNvSpPr>
            <p:nvPr/>
          </p:nvSpPr>
          <p:spPr bwMode="auto">
            <a:xfrm>
              <a:off x="1733619" y="6105016"/>
              <a:ext cx="0" cy="21272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12" name="Line 44">
              <a:extLst>
                <a:ext uri="{FF2B5EF4-FFF2-40B4-BE49-F238E27FC236}">
                  <a16:creationId xmlns:a16="http://schemas.microsoft.com/office/drawing/2014/main" id="{E67433BA-1EE5-B88B-99A3-26EEEB888455}"/>
                </a:ext>
              </a:extLst>
            </p:cNvPr>
            <p:cNvSpPr>
              <a:spLocks noChangeShapeType="1"/>
            </p:cNvSpPr>
            <p:nvPr/>
          </p:nvSpPr>
          <p:spPr bwMode="auto">
            <a:xfrm>
              <a:off x="2236857" y="6101841"/>
              <a:ext cx="0" cy="21272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13" name="Line 45">
              <a:extLst>
                <a:ext uri="{FF2B5EF4-FFF2-40B4-BE49-F238E27FC236}">
                  <a16:creationId xmlns:a16="http://schemas.microsoft.com/office/drawing/2014/main" id="{AEF826E8-B6A9-42F1-B7FD-68B72099D77F}"/>
                </a:ext>
              </a:extLst>
            </p:cNvPr>
            <p:cNvSpPr>
              <a:spLocks noChangeShapeType="1"/>
            </p:cNvSpPr>
            <p:nvPr/>
          </p:nvSpPr>
          <p:spPr bwMode="auto">
            <a:xfrm>
              <a:off x="2743269" y="6105016"/>
              <a:ext cx="0" cy="21272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14" name="Line 46">
              <a:extLst>
                <a:ext uri="{FF2B5EF4-FFF2-40B4-BE49-F238E27FC236}">
                  <a16:creationId xmlns:a16="http://schemas.microsoft.com/office/drawing/2014/main" id="{29AFBB19-94EA-015D-272A-C30C9315C465}"/>
                </a:ext>
              </a:extLst>
            </p:cNvPr>
            <p:cNvSpPr>
              <a:spLocks noChangeShapeType="1"/>
            </p:cNvSpPr>
            <p:nvPr/>
          </p:nvSpPr>
          <p:spPr bwMode="auto">
            <a:xfrm>
              <a:off x="3248094" y="6101841"/>
              <a:ext cx="0" cy="21272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15" name="Line 47">
              <a:extLst>
                <a:ext uri="{FF2B5EF4-FFF2-40B4-BE49-F238E27FC236}">
                  <a16:creationId xmlns:a16="http://schemas.microsoft.com/office/drawing/2014/main" id="{E1F94E06-E6E9-C745-8192-2694DE6A4963}"/>
                </a:ext>
              </a:extLst>
            </p:cNvPr>
            <p:cNvSpPr>
              <a:spLocks noChangeShapeType="1"/>
            </p:cNvSpPr>
            <p:nvPr/>
          </p:nvSpPr>
          <p:spPr bwMode="auto">
            <a:xfrm>
              <a:off x="3756094" y="6105016"/>
              <a:ext cx="0" cy="21272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16" name="Line 48">
              <a:extLst>
                <a:ext uri="{FF2B5EF4-FFF2-40B4-BE49-F238E27FC236}">
                  <a16:creationId xmlns:a16="http://schemas.microsoft.com/office/drawing/2014/main" id="{0176187C-B557-E25A-7CEC-479F6C56FF58}"/>
                </a:ext>
              </a:extLst>
            </p:cNvPr>
            <p:cNvSpPr>
              <a:spLocks noChangeShapeType="1"/>
            </p:cNvSpPr>
            <p:nvPr/>
          </p:nvSpPr>
          <p:spPr bwMode="auto">
            <a:xfrm>
              <a:off x="4260919" y="6105016"/>
              <a:ext cx="0" cy="21272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17" name="Line 49">
              <a:extLst>
                <a:ext uri="{FF2B5EF4-FFF2-40B4-BE49-F238E27FC236}">
                  <a16:creationId xmlns:a16="http://schemas.microsoft.com/office/drawing/2014/main" id="{3CE6A93B-8F27-DE7D-3863-730D93C3FC4A}"/>
                </a:ext>
              </a:extLst>
            </p:cNvPr>
            <p:cNvSpPr>
              <a:spLocks noChangeShapeType="1"/>
            </p:cNvSpPr>
            <p:nvPr/>
          </p:nvSpPr>
          <p:spPr bwMode="auto">
            <a:xfrm>
              <a:off x="4765744" y="6101841"/>
              <a:ext cx="0" cy="21272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18" name="Line 50">
              <a:extLst>
                <a:ext uri="{FF2B5EF4-FFF2-40B4-BE49-F238E27FC236}">
                  <a16:creationId xmlns:a16="http://schemas.microsoft.com/office/drawing/2014/main" id="{B191F230-8FF8-0FDA-A0B9-119931581D98}"/>
                </a:ext>
              </a:extLst>
            </p:cNvPr>
            <p:cNvSpPr>
              <a:spLocks noChangeShapeType="1"/>
            </p:cNvSpPr>
            <p:nvPr/>
          </p:nvSpPr>
          <p:spPr bwMode="auto">
            <a:xfrm>
              <a:off x="5273744" y="6098666"/>
              <a:ext cx="0" cy="21272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19" name="Line 51">
              <a:extLst>
                <a:ext uri="{FF2B5EF4-FFF2-40B4-BE49-F238E27FC236}">
                  <a16:creationId xmlns:a16="http://schemas.microsoft.com/office/drawing/2014/main" id="{AA514025-D0EB-9111-2BCC-BF84748CEAB3}"/>
                </a:ext>
              </a:extLst>
            </p:cNvPr>
            <p:cNvSpPr>
              <a:spLocks noChangeShapeType="1"/>
            </p:cNvSpPr>
            <p:nvPr/>
          </p:nvSpPr>
          <p:spPr bwMode="auto">
            <a:xfrm>
              <a:off x="5762694" y="6095491"/>
              <a:ext cx="0" cy="21272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20" name="Text Box 54">
              <a:extLst>
                <a:ext uri="{FF2B5EF4-FFF2-40B4-BE49-F238E27FC236}">
                  <a16:creationId xmlns:a16="http://schemas.microsoft.com/office/drawing/2014/main" id="{49F028EB-7EAA-B84A-14D5-5C9E9F8A8DBF}"/>
                </a:ext>
              </a:extLst>
            </p:cNvPr>
            <p:cNvSpPr txBox="1">
              <a:spLocks noChangeArrowheads="1"/>
            </p:cNvSpPr>
            <p:nvPr/>
          </p:nvSpPr>
          <p:spPr bwMode="auto">
            <a:xfrm>
              <a:off x="1060780" y="6309765"/>
              <a:ext cx="35779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rPr>
                <a:t>t</a:t>
              </a:r>
              <a:r>
                <a:rPr kumimoji="0" lang="en-US" sz="2000" b="0" i="0" u="none" strike="noStrike" kern="0" cap="none" spc="0" normalizeH="0" baseline="-25000" noProof="0" dirty="0">
                  <a:ln>
                    <a:noFill/>
                  </a:ln>
                  <a:solidFill>
                    <a:srgbClr val="0000A8"/>
                  </a:solidFill>
                  <a:effectLst/>
                  <a:uLnTx/>
                  <a:uFillTx/>
                  <a:latin typeface="Calibri" panose="020F0502020204030204"/>
                  <a:ea typeface="ＭＳ Ｐゴシック" charset="0"/>
                  <a:cs typeface="+mn-cs"/>
                </a:rPr>
                <a:t>0</a:t>
              </a:r>
            </a:p>
          </p:txBody>
        </p:sp>
        <p:sp>
          <p:nvSpPr>
            <p:cNvPr id="21" name="Text Box 54">
              <a:extLst>
                <a:ext uri="{FF2B5EF4-FFF2-40B4-BE49-F238E27FC236}">
                  <a16:creationId xmlns:a16="http://schemas.microsoft.com/office/drawing/2014/main" id="{1C927C57-7914-9E4A-3CEE-46A3C4499634}"/>
                </a:ext>
              </a:extLst>
            </p:cNvPr>
            <p:cNvSpPr txBox="1">
              <a:spLocks noChangeArrowheads="1"/>
            </p:cNvSpPr>
            <p:nvPr/>
          </p:nvSpPr>
          <p:spPr bwMode="auto">
            <a:xfrm>
              <a:off x="1490437" y="6311393"/>
              <a:ext cx="61587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rPr>
                <a:t>t</a:t>
              </a:r>
              <a:r>
                <a:rPr kumimoji="0" lang="en-US" sz="2000" b="0" i="0" u="none" strike="noStrike" kern="0" cap="none" spc="0" normalizeH="0" baseline="-25000" noProof="0" dirty="0">
                  <a:ln>
                    <a:noFill/>
                  </a:ln>
                  <a:solidFill>
                    <a:srgbClr val="0000A8"/>
                  </a:solidFill>
                  <a:effectLst/>
                  <a:uLnTx/>
                  <a:uFillTx/>
                  <a:latin typeface="Calibri" panose="020F0502020204030204"/>
                  <a:ea typeface="ＭＳ Ｐゴシック" charset="0"/>
                  <a:cs typeface="+mn-cs"/>
                </a:rPr>
                <a:t>0</a:t>
              </a:r>
              <a:r>
                <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rPr>
                <a:t>+1</a:t>
              </a:r>
            </a:p>
          </p:txBody>
        </p:sp>
      </p:grpSp>
      <p:sp>
        <p:nvSpPr>
          <p:cNvPr id="26" name="Slide Number Placeholder 25">
            <a:extLst>
              <a:ext uri="{FF2B5EF4-FFF2-40B4-BE49-F238E27FC236}">
                <a16:creationId xmlns:a16="http://schemas.microsoft.com/office/drawing/2014/main" id="{A713A912-1EA8-5CBF-7591-3B1FF37A99CD}"/>
              </a:ext>
            </a:extLst>
          </p:cNvPr>
          <p:cNvSpPr>
            <a:spLocks noGrp="1"/>
          </p:cNvSpPr>
          <p:nvPr>
            <p:ph type="sldNum" sz="quarter" idx="4"/>
          </p:nvPr>
        </p:nvSpPr>
        <p:spPr/>
        <p:txBody>
          <a:bodyPr/>
          <a:lstStyle/>
          <a:p>
            <a:r>
              <a:rPr lang="en-US" dirty="0"/>
              <a:t>Link Layer </a:t>
            </a:r>
            <a:fld id="{C4204591-24BD-A542-B9D5-F8D8A88D2FEE}" type="slidenum">
              <a:rPr lang="en-US" smtClean="0"/>
              <a:pPr/>
              <a:t>10</a:t>
            </a:fld>
            <a:endParaRPr lang="en-US" dirty="0"/>
          </a:p>
        </p:txBody>
      </p:sp>
    </p:spTree>
    <p:extLst>
      <p:ext uri="{BB962C8B-B14F-4D97-AF65-F5344CB8AC3E}">
        <p14:creationId xmlns:p14="http://schemas.microsoft.com/office/powerpoint/2010/main" val="1671833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dissolv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dissolv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dissolve">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dirty="0">
                <a:latin typeface="+mn-lt"/>
              </a:rPr>
              <a:t>Slotted ALOHA</a:t>
            </a:r>
            <a:endParaRPr lang="en-US" sz="4400" b="0" dirty="0">
              <a:latin typeface="+mn-lt"/>
            </a:endParaRPr>
          </a:p>
        </p:txBody>
      </p:sp>
      <p:sp>
        <p:nvSpPr>
          <p:cNvPr id="66" name="Rectangle 3">
            <a:extLst>
              <a:ext uri="{FF2B5EF4-FFF2-40B4-BE49-F238E27FC236}">
                <a16:creationId xmlns:a16="http://schemas.microsoft.com/office/drawing/2014/main" id="{72A8C484-9F3B-7140-9873-AC4A42E47CCD}"/>
              </a:ext>
            </a:extLst>
          </p:cNvPr>
          <p:cNvSpPr txBox="1">
            <a:spLocks noChangeArrowheads="1"/>
          </p:cNvSpPr>
          <p:nvPr/>
        </p:nvSpPr>
        <p:spPr bwMode="auto">
          <a:xfrm>
            <a:off x="1089991" y="3654425"/>
            <a:ext cx="4846983" cy="3203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342900" marR="0" lvl="0" indent="-342900" algn="l" defTabSz="914400" rtl="0" eaLnBrk="0" fontAlgn="base" latinLnBrk="0" hangingPunct="0">
              <a:lnSpc>
                <a:spcPct val="85000"/>
              </a:lnSpc>
              <a:spcBef>
                <a:spcPct val="20000"/>
              </a:spcBef>
              <a:spcAft>
                <a:spcPct val="0"/>
              </a:spcAft>
              <a:buClr>
                <a:srgbClr val="000099"/>
              </a:buClr>
              <a:buSzPct val="100000"/>
              <a:buFont typeface="Wingdings" charset="0"/>
              <a:buNone/>
              <a:tabLst/>
              <a:defRPr/>
            </a:pPr>
            <a:r>
              <a:rPr kumimoji="0" lang="en-US" sz="28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rPr>
              <a:t>Pros:</a:t>
            </a:r>
          </a:p>
          <a:p>
            <a:pPr marL="342900" marR="0" lvl="0" indent="-225425"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single active node can continuously transmit at full rate of channel</a:t>
            </a:r>
          </a:p>
          <a:p>
            <a:pPr marL="342900" marR="0" lvl="0" indent="-225425"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highly decentralized: only slots in nodes need to be in sync</a:t>
            </a:r>
          </a:p>
          <a:p>
            <a:pPr marL="342900" marR="0" lvl="0" indent="-225425"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simple</a:t>
            </a:r>
          </a:p>
          <a:p>
            <a:pPr marL="342900" marR="0" lvl="0" indent="-3429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endParaRPr kumimoji="0" lang="en-US" sz="2400" b="0" i="0" u="none" strike="noStrike" kern="0" cap="none" spc="0" normalizeH="0" baseline="0" noProof="0" dirty="0">
              <a:ln>
                <a:noFill/>
              </a:ln>
              <a:solidFill>
                <a:prstClr val="black"/>
              </a:solidFill>
              <a:effectLst/>
              <a:uLnTx/>
              <a:uFillTx/>
              <a:latin typeface="Gill Sans MT" charset="0"/>
              <a:ea typeface="ＭＳ Ｐゴシック" charset="0"/>
              <a:cs typeface="+mn-cs"/>
            </a:endParaRPr>
          </a:p>
        </p:txBody>
      </p:sp>
      <p:sp>
        <p:nvSpPr>
          <p:cNvPr id="67" name="Rectangle 4">
            <a:extLst>
              <a:ext uri="{FF2B5EF4-FFF2-40B4-BE49-F238E27FC236}">
                <a16:creationId xmlns:a16="http://schemas.microsoft.com/office/drawing/2014/main" id="{2C1441D0-D6C4-E649-93D0-1ECA14AFDA11}"/>
              </a:ext>
            </a:extLst>
          </p:cNvPr>
          <p:cNvSpPr txBox="1">
            <a:spLocks noChangeArrowheads="1"/>
          </p:cNvSpPr>
          <p:nvPr/>
        </p:nvSpPr>
        <p:spPr bwMode="auto">
          <a:xfrm>
            <a:off x="6149008" y="3631167"/>
            <a:ext cx="5579166" cy="27431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charset="0"/>
              <a:buNone/>
              <a:tabLst/>
              <a:defRPr/>
            </a:pPr>
            <a:r>
              <a:rPr kumimoji="0" lang="en-US" sz="28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rPr>
              <a:t>Cons:</a:t>
            </a:r>
          </a:p>
          <a:p>
            <a:pPr marL="342900" marR="0" lvl="0" indent="-225425" algn="l" defTabSz="914400" rtl="0" eaLnBrk="0" fontAlgn="base" latinLnBrk="0" hangingPunct="0">
              <a:lnSpc>
                <a:spcPct val="90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collisions, wasting slots</a:t>
            </a:r>
          </a:p>
          <a:p>
            <a:pPr marL="342900" marR="0" lvl="0" indent="-225425" algn="l" defTabSz="914400" rtl="0" eaLnBrk="0" fontAlgn="base" latinLnBrk="0" hangingPunct="0">
              <a:lnSpc>
                <a:spcPct val="90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idle slots</a:t>
            </a:r>
          </a:p>
          <a:p>
            <a:pPr marL="342900" marR="0" lvl="0" indent="-225425" algn="l" defTabSz="914400" rtl="0" eaLnBrk="0" fontAlgn="base" latinLnBrk="0" hangingPunct="0">
              <a:lnSpc>
                <a:spcPct val="90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nodes may be able to detect collision in less than time to transmit packet</a:t>
            </a:r>
          </a:p>
          <a:p>
            <a:pPr marL="342900" marR="0" lvl="0" indent="-225425" algn="l" defTabSz="914400" rtl="0" eaLnBrk="0" fontAlgn="base" latinLnBrk="0" hangingPunct="0">
              <a:lnSpc>
                <a:spcPct val="90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clock synchronization</a:t>
            </a:r>
          </a:p>
        </p:txBody>
      </p:sp>
      <p:grpSp>
        <p:nvGrpSpPr>
          <p:cNvPr id="69" name="Group 9">
            <a:extLst>
              <a:ext uri="{FF2B5EF4-FFF2-40B4-BE49-F238E27FC236}">
                <a16:creationId xmlns:a16="http://schemas.microsoft.com/office/drawing/2014/main" id="{21164FC9-FE4C-614D-972E-A00FCAE25C23}"/>
              </a:ext>
            </a:extLst>
          </p:cNvPr>
          <p:cNvGrpSpPr>
            <a:grpSpLocks/>
          </p:cNvGrpSpPr>
          <p:nvPr/>
        </p:nvGrpSpPr>
        <p:grpSpPr bwMode="auto">
          <a:xfrm>
            <a:off x="3258866" y="1417223"/>
            <a:ext cx="449263" cy="338137"/>
            <a:chOff x="1185" y="903"/>
            <a:chExt cx="283" cy="213"/>
          </a:xfrm>
        </p:grpSpPr>
        <p:sp>
          <p:nvSpPr>
            <p:cNvPr id="120" name="Rectangle 7">
              <a:extLst>
                <a:ext uri="{FF2B5EF4-FFF2-40B4-BE49-F238E27FC236}">
                  <a16:creationId xmlns:a16="http://schemas.microsoft.com/office/drawing/2014/main" id="{B6FB277F-EDE2-1049-9ABF-92D11D60607B}"/>
                </a:ext>
              </a:extLst>
            </p:cNvPr>
            <p:cNvSpPr>
              <a:spLocks noChangeArrowheads="1"/>
            </p:cNvSpPr>
            <p:nvPr/>
          </p:nvSpPr>
          <p:spPr bwMode="auto">
            <a:xfrm>
              <a:off x="1185" y="924"/>
              <a:ext cx="283" cy="169"/>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21" name="Text Box 8">
              <a:extLst>
                <a:ext uri="{FF2B5EF4-FFF2-40B4-BE49-F238E27FC236}">
                  <a16:creationId xmlns:a16="http://schemas.microsoft.com/office/drawing/2014/main" id="{C293767F-FCDF-8642-A612-4649CC7D059A}"/>
                </a:ext>
              </a:extLst>
            </p:cNvPr>
            <p:cNvSpPr txBox="1">
              <a:spLocks noChangeArrowheads="1"/>
            </p:cNvSpPr>
            <p:nvPr/>
          </p:nvSpPr>
          <p:spPr bwMode="auto">
            <a:xfrm>
              <a:off x="1236" y="903"/>
              <a:ext cx="182"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1</a:t>
              </a:r>
            </a:p>
          </p:txBody>
        </p:sp>
      </p:grpSp>
      <p:grpSp>
        <p:nvGrpSpPr>
          <p:cNvPr id="70" name="Group 10">
            <a:extLst>
              <a:ext uri="{FF2B5EF4-FFF2-40B4-BE49-F238E27FC236}">
                <a16:creationId xmlns:a16="http://schemas.microsoft.com/office/drawing/2014/main" id="{CD7A64E0-8DFE-1E45-8F86-C8EBCFF9F9DA}"/>
              </a:ext>
            </a:extLst>
          </p:cNvPr>
          <p:cNvGrpSpPr>
            <a:grpSpLocks/>
          </p:cNvGrpSpPr>
          <p:nvPr/>
        </p:nvGrpSpPr>
        <p:grpSpPr bwMode="auto">
          <a:xfrm>
            <a:off x="4239941" y="1420398"/>
            <a:ext cx="449263" cy="338137"/>
            <a:chOff x="1185" y="903"/>
            <a:chExt cx="283" cy="213"/>
          </a:xfrm>
        </p:grpSpPr>
        <p:sp>
          <p:nvSpPr>
            <p:cNvPr id="118" name="Rectangle 11">
              <a:extLst>
                <a:ext uri="{FF2B5EF4-FFF2-40B4-BE49-F238E27FC236}">
                  <a16:creationId xmlns:a16="http://schemas.microsoft.com/office/drawing/2014/main" id="{07CCF55F-4FAA-894C-888B-199900ED48E9}"/>
                </a:ext>
              </a:extLst>
            </p:cNvPr>
            <p:cNvSpPr>
              <a:spLocks noChangeArrowheads="1"/>
            </p:cNvSpPr>
            <p:nvPr/>
          </p:nvSpPr>
          <p:spPr bwMode="auto">
            <a:xfrm>
              <a:off x="1185" y="924"/>
              <a:ext cx="283" cy="169"/>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19" name="Text Box 12">
              <a:extLst>
                <a:ext uri="{FF2B5EF4-FFF2-40B4-BE49-F238E27FC236}">
                  <a16:creationId xmlns:a16="http://schemas.microsoft.com/office/drawing/2014/main" id="{6E547B66-C5F6-F343-A739-58397CBF0117}"/>
                </a:ext>
              </a:extLst>
            </p:cNvPr>
            <p:cNvSpPr txBox="1">
              <a:spLocks noChangeArrowheads="1"/>
            </p:cNvSpPr>
            <p:nvPr/>
          </p:nvSpPr>
          <p:spPr bwMode="auto">
            <a:xfrm>
              <a:off x="1236" y="903"/>
              <a:ext cx="182"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1</a:t>
              </a:r>
            </a:p>
          </p:txBody>
        </p:sp>
      </p:grpSp>
      <p:grpSp>
        <p:nvGrpSpPr>
          <p:cNvPr id="71" name="Group 13">
            <a:extLst>
              <a:ext uri="{FF2B5EF4-FFF2-40B4-BE49-F238E27FC236}">
                <a16:creationId xmlns:a16="http://schemas.microsoft.com/office/drawing/2014/main" id="{5E7B8AAA-4C6F-564D-BA83-59E54AD6FA2A}"/>
              </a:ext>
            </a:extLst>
          </p:cNvPr>
          <p:cNvGrpSpPr>
            <a:grpSpLocks/>
          </p:cNvGrpSpPr>
          <p:nvPr/>
        </p:nvGrpSpPr>
        <p:grpSpPr bwMode="auto">
          <a:xfrm>
            <a:off x="5776641" y="1421985"/>
            <a:ext cx="449263" cy="338137"/>
            <a:chOff x="1185" y="903"/>
            <a:chExt cx="283" cy="213"/>
          </a:xfrm>
        </p:grpSpPr>
        <p:sp>
          <p:nvSpPr>
            <p:cNvPr id="116" name="Rectangle 14">
              <a:extLst>
                <a:ext uri="{FF2B5EF4-FFF2-40B4-BE49-F238E27FC236}">
                  <a16:creationId xmlns:a16="http://schemas.microsoft.com/office/drawing/2014/main" id="{4646B359-A79E-F349-BF8A-9D2512A6292C}"/>
                </a:ext>
              </a:extLst>
            </p:cNvPr>
            <p:cNvSpPr>
              <a:spLocks noChangeArrowheads="1"/>
            </p:cNvSpPr>
            <p:nvPr/>
          </p:nvSpPr>
          <p:spPr bwMode="auto">
            <a:xfrm>
              <a:off x="1185" y="924"/>
              <a:ext cx="283" cy="169"/>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17" name="Text Box 15">
              <a:extLst>
                <a:ext uri="{FF2B5EF4-FFF2-40B4-BE49-F238E27FC236}">
                  <a16:creationId xmlns:a16="http://schemas.microsoft.com/office/drawing/2014/main" id="{6ECCB147-A652-0C45-8411-FDEFE8B769B8}"/>
                </a:ext>
              </a:extLst>
            </p:cNvPr>
            <p:cNvSpPr txBox="1">
              <a:spLocks noChangeArrowheads="1"/>
            </p:cNvSpPr>
            <p:nvPr/>
          </p:nvSpPr>
          <p:spPr bwMode="auto">
            <a:xfrm>
              <a:off x="1236" y="903"/>
              <a:ext cx="182"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1</a:t>
              </a:r>
            </a:p>
          </p:txBody>
        </p:sp>
      </p:grpSp>
      <p:grpSp>
        <p:nvGrpSpPr>
          <p:cNvPr id="72" name="Group 16">
            <a:extLst>
              <a:ext uri="{FF2B5EF4-FFF2-40B4-BE49-F238E27FC236}">
                <a16:creationId xmlns:a16="http://schemas.microsoft.com/office/drawing/2014/main" id="{034C0BC2-FAFB-954B-8184-7437ED6443FF}"/>
              </a:ext>
            </a:extLst>
          </p:cNvPr>
          <p:cNvGrpSpPr>
            <a:grpSpLocks/>
          </p:cNvGrpSpPr>
          <p:nvPr/>
        </p:nvGrpSpPr>
        <p:grpSpPr bwMode="auto">
          <a:xfrm>
            <a:off x="6792641" y="1417223"/>
            <a:ext cx="449263" cy="338137"/>
            <a:chOff x="1185" y="903"/>
            <a:chExt cx="283" cy="213"/>
          </a:xfrm>
        </p:grpSpPr>
        <p:sp>
          <p:nvSpPr>
            <p:cNvPr id="114" name="Rectangle 17">
              <a:extLst>
                <a:ext uri="{FF2B5EF4-FFF2-40B4-BE49-F238E27FC236}">
                  <a16:creationId xmlns:a16="http://schemas.microsoft.com/office/drawing/2014/main" id="{B5E231FA-D60E-3344-A54A-AE1CCAC2787E}"/>
                </a:ext>
              </a:extLst>
            </p:cNvPr>
            <p:cNvSpPr>
              <a:spLocks noChangeArrowheads="1"/>
            </p:cNvSpPr>
            <p:nvPr/>
          </p:nvSpPr>
          <p:spPr bwMode="auto">
            <a:xfrm>
              <a:off x="1185" y="924"/>
              <a:ext cx="283" cy="169"/>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15" name="Text Box 18">
              <a:extLst>
                <a:ext uri="{FF2B5EF4-FFF2-40B4-BE49-F238E27FC236}">
                  <a16:creationId xmlns:a16="http://schemas.microsoft.com/office/drawing/2014/main" id="{C4C08E10-907C-DD42-A551-372531B73DDF}"/>
                </a:ext>
              </a:extLst>
            </p:cNvPr>
            <p:cNvSpPr txBox="1">
              <a:spLocks noChangeArrowheads="1"/>
            </p:cNvSpPr>
            <p:nvPr/>
          </p:nvSpPr>
          <p:spPr bwMode="auto">
            <a:xfrm>
              <a:off x="1236" y="903"/>
              <a:ext cx="182"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1</a:t>
              </a:r>
            </a:p>
          </p:txBody>
        </p:sp>
      </p:grpSp>
      <p:grpSp>
        <p:nvGrpSpPr>
          <p:cNvPr id="73" name="Group 24">
            <a:extLst>
              <a:ext uri="{FF2B5EF4-FFF2-40B4-BE49-F238E27FC236}">
                <a16:creationId xmlns:a16="http://schemas.microsoft.com/office/drawing/2014/main" id="{647D2F6D-CE64-8B4B-B615-A2D4A4BABDA1}"/>
              </a:ext>
            </a:extLst>
          </p:cNvPr>
          <p:cNvGrpSpPr>
            <a:grpSpLocks/>
          </p:cNvGrpSpPr>
          <p:nvPr/>
        </p:nvGrpSpPr>
        <p:grpSpPr bwMode="auto">
          <a:xfrm>
            <a:off x="3260453" y="1934748"/>
            <a:ext cx="449263" cy="338137"/>
            <a:chOff x="4584" y="1229"/>
            <a:chExt cx="283" cy="213"/>
          </a:xfrm>
        </p:grpSpPr>
        <p:sp>
          <p:nvSpPr>
            <p:cNvPr id="112" name="Rectangle 20">
              <a:extLst>
                <a:ext uri="{FF2B5EF4-FFF2-40B4-BE49-F238E27FC236}">
                  <a16:creationId xmlns:a16="http://schemas.microsoft.com/office/drawing/2014/main" id="{40A791FB-0B4E-E54D-A7B1-9F64A6BAE3D6}"/>
                </a:ext>
              </a:extLst>
            </p:cNvPr>
            <p:cNvSpPr>
              <a:spLocks noChangeArrowheads="1"/>
            </p:cNvSpPr>
            <p:nvPr/>
          </p:nvSpPr>
          <p:spPr bwMode="auto">
            <a:xfrm>
              <a:off x="4584" y="1247"/>
              <a:ext cx="283" cy="169"/>
            </a:xfrm>
            <a:prstGeom prst="rect">
              <a:avLst/>
            </a:prstGeom>
            <a:solidFill>
              <a:srgbClr val="33CC33"/>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13" name="Text Box 21">
              <a:extLst>
                <a:ext uri="{FF2B5EF4-FFF2-40B4-BE49-F238E27FC236}">
                  <a16:creationId xmlns:a16="http://schemas.microsoft.com/office/drawing/2014/main" id="{B1F1A4C1-13C1-264C-B2A5-E57D85AD56EF}"/>
                </a:ext>
              </a:extLst>
            </p:cNvPr>
            <p:cNvSpPr txBox="1">
              <a:spLocks noChangeArrowheads="1"/>
            </p:cNvSpPr>
            <p:nvPr/>
          </p:nvSpPr>
          <p:spPr bwMode="auto">
            <a:xfrm>
              <a:off x="4636" y="1229"/>
              <a:ext cx="182" cy="213"/>
            </a:xfrm>
            <a:prstGeom prst="rect">
              <a:avLst/>
            </a:prstGeom>
            <a:noFill/>
            <a:ln>
              <a:noFill/>
            </a:ln>
            <a:effectLst/>
            <a:extLst>
              <a:ext uri="{909E8E84-426E-40dd-AFC4-6F175D3DCCD1}">
                <a14:hiddenFill xmlns:a14="http://schemas.microsoft.com/office/drawing/2010/main" xmlns="">
                  <a:solidFill>
                    <a:srgbClr val="008000"/>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2</a:t>
              </a:r>
            </a:p>
          </p:txBody>
        </p:sp>
      </p:grpSp>
      <p:grpSp>
        <p:nvGrpSpPr>
          <p:cNvPr id="74" name="Group 31">
            <a:extLst>
              <a:ext uri="{FF2B5EF4-FFF2-40B4-BE49-F238E27FC236}">
                <a16:creationId xmlns:a16="http://schemas.microsoft.com/office/drawing/2014/main" id="{A513746B-2BA9-7842-A3F9-4C806D4C430D}"/>
              </a:ext>
            </a:extLst>
          </p:cNvPr>
          <p:cNvGrpSpPr>
            <a:grpSpLocks/>
          </p:cNvGrpSpPr>
          <p:nvPr/>
        </p:nvGrpSpPr>
        <p:grpSpPr bwMode="auto">
          <a:xfrm>
            <a:off x="3262041" y="2444335"/>
            <a:ext cx="449263" cy="338137"/>
            <a:chOff x="4827" y="1591"/>
            <a:chExt cx="283" cy="213"/>
          </a:xfrm>
        </p:grpSpPr>
        <p:sp>
          <p:nvSpPr>
            <p:cNvPr id="110" name="Rectangle 22">
              <a:extLst>
                <a:ext uri="{FF2B5EF4-FFF2-40B4-BE49-F238E27FC236}">
                  <a16:creationId xmlns:a16="http://schemas.microsoft.com/office/drawing/2014/main" id="{D2113151-CB73-5B4D-B726-093BB119A4BD}"/>
                </a:ext>
              </a:extLst>
            </p:cNvPr>
            <p:cNvSpPr>
              <a:spLocks noChangeArrowheads="1"/>
            </p:cNvSpPr>
            <p:nvPr/>
          </p:nvSpPr>
          <p:spPr bwMode="auto">
            <a:xfrm>
              <a:off x="4827" y="1609"/>
              <a:ext cx="283" cy="169"/>
            </a:xfrm>
            <a:prstGeom prst="rect">
              <a:avLst/>
            </a:prstGeom>
            <a:solidFill>
              <a:srgbClr val="D60093"/>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11" name="Text Box 23">
              <a:extLst>
                <a:ext uri="{FF2B5EF4-FFF2-40B4-BE49-F238E27FC236}">
                  <a16:creationId xmlns:a16="http://schemas.microsoft.com/office/drawing/2014/main" id="{F159D2A5-6D5C-0349-BF63-4ECC249F372F}"/>
                </a:ext>
              </a:extLst>
            </p:cNvPr>
            <p:cNvSpPr txBox="1">
              <a:spLocks noChangeArrowheads="1"/>
            </p:cNvSpPr>
            <p:nvPr/>
          </p:nvSpPr>
          <p:spPr bwMode="auto">
            <a:xfrm>
              <a:off x="4872" y="1591"/>
              <a:ext cx="182" cy="213"/>
            </a:xfrm>
            <a:prstGeom prst="rect">
              <a:avLst/>
            </a:prstGeom>
            <a:noFill/>
            <a:ln>
              <a:noFill/>
            </a:ln>
            <a:effectLst/>
            <a:extLst>
              <a:ext uri="{909E8E84-426E-40dd-AFC4-6F175D3DCCD1}">
                <a14:hiddenFill xmlns:a14="http://schemas.microsoft.com/office/drawing/2010/main" xmlns="">
                  <a:solidFill>
                    <a:srgbClr val="008000"/>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3</a:t>
              </a:r>
            </a:p>
          </p:txBody>
        </p:sp>
      </p:grpSp>
      <p:grpSp>
        <p:nvGrpSpPr>
          <p:cNvPr id="75" name="Group 25">
            <a:extLst>
              <a:ext uri="{FF2B5EF4-FFF2-40B4-BE49-F238E27FC236}">
                <a16:creationId xmlns:a16="http://schemas.microsoft.com/office/drawing/2014/main" id="{94B00C29-0193-D349-BFB1-CF44B881490C}"/>
              </a:ext>
            </a:extLst>
          </p:cNvPr>
          <p:cNvGrpSpPr>
            <a:grpSpLocks/>
          </p:cNvGrpSpPr>
          <p:nvPr/>
        </p:nvGrpSpPr>
        <p:grpSpPr bwMode="auto">
          <a:xfrm>
            <a:off x="4249466" y="1936335"/>
            <a:ext cx="449263" cy="338137"/>
            <a:chOff x="4584" y="1229"/>
            <a:chExt cx="283" cy="213"/>
          </a:xfrm>
        </p:grpSpPr>
        <p:sp>
          <p:nvSpPr>
            <p:cNvPr id="108" name="Rectangle 26">
              <a:extLst>
                <a:ext uri="{FF2B5EF4-FFF2-40B4-BE49-F238E27FC236}">
                  <a16:creationId xmlns:a16="http://schemas.microsoft.com/office/drawing/2014/main" id="{8A1DD3D1-8785-3040-A4F2-5147DB8857B0}"/>
                </a:ext>
              </a:extLst>
            </p:cNvPr>
            <p:cNvSpPr>
              <a:spLocks noChangeArrowheads="1"/>
            </p:cNvSpPr>
            <p:nvPr/>
          </p:nvSpPr>
          <p:spPr bwMode="auto">
            <a:xfrm>
              <a:off x="4584" y="1247"/>
              <a:ext cx="283" cy="169"/>
            </a:xfrm>
            <a:prstGeom prst="rect">
              <a:avLst/>
            </a:prstGeom>
            <a:solidFill>
              <a:srgbClr val="33CC33"/>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09" name="Text Box 27">
              <a:extLst>
                <a:ext uri="{FF2B5EF4-FFF2-40B4-BE49-F238E27FC236}">
                  <a16:creationId xmlns:a16="http://schemas.microsoft.com/office/drawing/2014/main" id="{09BBF762-4792-7643-BA15-B59BC2E2DC28}"/>
                </a:ext>
              </a:extLst>
            </p:cNvPr>
            <p:cNvSpPr txBox="1">
              <a:spLocks noChangeArrowheads="1"/>
            </p:cNvSpPr>
            <p:nvPr/>
          </p:nvSpPr>
          <p:spPr bwMode="auto">
            <a:xfrm>
              <a:off x="4636" y="1229"/>
              <a:ext cx="182" cy="213"/>
            </a:xfrm>
            <a:prstGeom prst="rect">
              <a:avLst/>
            </a:prstGeom>
            <a:noFill/>
            <a:ln>
              <a:noFill/>
            </a:ln>
            <a:effectLst/>
            <a:extLst>
              <a:ext uri="{909E8E84-426E-40dd-AFC4-6F175D3DCCD1}">
                <a14:hiddenFill xmlns:a14="http://schemas.microsoft.com/office/drawing/2010/main" xmlns="">
                  <a:solidFill>
                    <a:srgbClr val="008000"/>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2</a:t>
              </a:r>
            </a:p>
          </p:txBody>
        </p:sp>
      </p:grpSp>
      <p:grpSp>
        <p:nvGrpSpPr>
          <p:cNvPr id="76" name="Group 28">
            <a:extLst>
              <a:ext uri="{FF2B5EF4-FFF2-40B4-BE49-F238E27FC236}">
                <a16:creationId xmlns:a16="http://schemas.microsoft.com/office/drawing/2014/main" id="{E38A06E9-F095-D04D-91F9-81DAFE4FE972}"/>
              </a:ext>
            </a:extLst>
          </p:cNvPr>
          <p:cNvGrpSpPr>
            <a:grpSpLocks/>
          </p:cNvGrpSpPr>
          <p:nvPr/>
        </p:nvGrpSpPr>
        <p:grpSpPr bwMode="auto">
          <a:xfrm>
            <a:off x="4766991" y="1937923"/>
            <a:ext cx="449263" cy="338137"/>
            <a:chOff x="4584" y="1229"/>
            <a:chExt cx="283" cy="213"/>
          </a:xfrm>
        </p:grpSpPr>
        <p:sp>
          <p:nvSpPr>
            <p:cNvPr id="106" name="Rectangle 29">
              <a:extLst>
                <a:ext uri="{FF2B5EF4-FFF2-40B4-BE49-F238E27FC236}">
                  <a16:creationId xmlns:a16="http://schemas.microsoft.com/office/drawing/2014/main" id="{0987B743-D2A1-9D4F-A662-FFB579A91956}"/>
                </a:ext>
              </a:extLst>
            </p:cNvPr>
            <p:cNvSpPr>
              <a:spLocks noChangeArrowheads="1"/>
            </p:cNvSpPr>
            <p:nvPr/>
          </p:nvSpPr>
          <p:spPr bwMode="auto">
            <a:xfrm>
              <a:off x="4584" y="1247"/>
              <a:ext cx="283" cy="169"/>
            </a:xfrm>
            <a:prstGeom prst="rect">
              <a:avLst/>
            </a:prstGeom>
            <a:solidFill>
              <a:srgbClr val="33CC33"/>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07" name="Text Box 30">
              <a:extLst>
                <a:ext uri="{FF2B5EF4-FFF2-40B4-BE49-F238E27FC236}">
                  <a16:creationId xmlns:a16="http://schemas.microsoft.com/office/drawing/2014/main" id="{89D7FAA9-9F94-0C4F-B4C3-025342E3FD4A}"/>
                </a:ext>
              </a:extLst>
            </p:cNvPr>
            <p:cNvSpPr txBox="1">
              <a:spLocks noChangeArrowheads="1"/>
            </p:cNvSpPr>
            <p:nvPr/>
          </p:nvSpPr>
          <p:spPr bwMode="auto">
            <a:xfrm>
              <a:off x="4636" y="1229"/>
              <a:ext cx="182" cy="213"/>
            </a:xfrm>
            <a:prstGeom prst="rect">
              <a:avLst/>
            </a:prstGeom>
            <a:noFill/>
            <a:ln>
              <a:noFill/>
            </a:ln>
            <a:effectLst/>
            <a:extLst>
              <a:ext uri="{909E8E84-426E-40dd-AFC4-6F175D3DCCD1}">
                <a14:hiddenFill xmlns:a14="http://schemas.microsoft.com/office/drawing/2010/main" xmlns="">
                  <a:solidFill>
                    <a:srgbClr val="008000"/>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2</a:t>
              </a:r>
            </a:p>
          </p:txBody>
        </p:sp>
      </p:grpSp>
      <p:grpSp>
        <p:nvGrpSpPr>
          <p:cNvPr id="77" name="Group 32">
            <a:extLst>
              <a:ext uri="{FF2B5EF4-FFF2-40B4-BE49-F238E27FC236}">
                <a16:creationId xmlns:a16="http://schemas.microsoft.com/office/drawing/2014/main" id="{DEC4F61B-7F47-6D40-A1E6-9647D3850BE9}"/>
              </a:ext>
            </a:extLst>
          </p:cNvPr>
          <p:cNvGrpSpPr>
            <a:grpSpLocks/>
          </p:cNvGrpSpPr>
          <p:nvPr/>
        </p:nvGrpSpPr>
        <p:grpSpPr bwMode="auto">
          <a:xfrm>
            <a:off x="5778228" y="2445922"/>
            <a:ext cx="449263" cy="338137"/>
            <a:chOff x="4827" y="1591"/>
            <a:chExt cx="283" cy="213"/>
          </a:xfrm>
        </p:grpSpPr>
        <p:sp>
          <p:nvSpPr>
            <p:cNvPr id="104" name="Rectangle 33">
              <a:extLst>
                <a:ext uri="{FF2B5EF4-FFF2-40B4-BE49-F238E27FC236}">
                  <a16:creationId xmlns:a16="http://schemas.microsoft.com/office/drawing/2014/main" id="{78D56CA1-57DA-D349-81DF-1FE3F45AA458}"/>
                </a:ext>
              </a:extLst>
            </p:cNvPr>
            <p:cNvSpPr>
              <a:spLocks noChangeArrowheads="1"/>
            </p:cNvSpPr>
            <p:nvPr/>
          </p:nvSpPr>
          <p:spPr bwMode="auto">
            <a:xfrm>
              <a:off x="4827" y="1609"/>
              <a:ext cx="283" cy="169"/>
            </a:xfrm>
            <a:prstGeom prst="rect">
              <a:avLst/>
            </a:prstGeom>
            <a:solidFill>
              <a:srgbClr val="D60093"/>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05" name="Text Box 34">
              <a:extLst>
                <a:ext uri="{FF2B5EF4-FFF2-40B4-BE49-F238E27FC236}">
                  <a16:creationId xmlns:a16="http://schemas.microsoft.com/office/drawing/2014/main" id="{90B9F9DD-82FB-9540-93E1-DE1323F00CFB}"/>
                </a:ext>
              </a:extLst>
            </p:cNvPr>
            <p:cNvSpPr txBox="1">
              <a:spLocks noChangeArrowheads="1"/>
            </p:cNvSpPr>
            <p:nvPr/>
          </p:nvSpPr>
          <p:spPr bwMode="auto">
            <a:xfrm>
              <a:off x="4872" y="1591"/>
              <a:ext cx="182" cy="213"/>
            </a:xfrm>
            <a:prstGeom prst="rect">
              <a:avLst/>
            </a:prstGeom>
            <a:noFill/>
            <a:ln>
              <a:noFill/>
            </a:ln>
            <a:effectLst/>
            <a:extLst>
              <a:ext uri="{909E8E84-426E-40dd-AFC4-6F175D3DCCD1}">
                <a14:hiddenFill xmlns:a14="http://schemas.microsoft.com/office/drawing/2010/main" xmlns="">
                  <a:solidFill>
                    <a:srgbClr val="008000"/>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3</a:t>
              </a:r>
            </a:p>
          </p:txBody>
        </p:sp>
      </p:grpSp>
      <p:grpSp>
        <p:nvGrpSpPr>
          <p:cNvPr id="78" name="Group 35">
            <a:extLst>
              <a:ext uri="{FF2B5EF4-FFF2-40B4-BE49-F238E27FC236}">
                <a16:creationId xmlns:a16="http://schemas.microsoft.com/office/drawing/2014/main" id="{9515035B-221C-F640-AD70-3EDAE35D9A46}"/>
              </a:ext>
            </a:extLst>
          </p:cNvPr>
          <p:cNvGrpSpPr>
            <a:grpSpLocks/>
          </p:cNvGrpSpPr>
          <p:nvPr/>
        </p:nvGrpSpPr>
        <p:grpSpPr bwMode="auto">
          <a:xfrm>
            <a:off x="7289528" y="2447510"/>
            <a:ext cx="449263" cy="338137"/>
            <a:chOff x="4827" y="1591"/>
            <a:chExt cx="283" cy="213"/>
          </a:xfrm>
        </p:grpSpPr>
        <p:sp>
          <p:nvSpPr>
            <p:cNvPr id="102" name="Rectangle 36">
              <a:extLst>
                <a:ext uri="{FF2B5EF4-FFF2-40B4-BE49-F238E27FC236}">
                  <a16:creationId xmlns:a16="http://schemas.microsoft.com/office/drawing/2014/main" id="{011AA78D-6081-1E4C-B13C-ABA03976C8DD}"/>
                </a:ext>
              </a:extLst>
            </p:cNvPr>
            <p:cNvSpPr>
              <a:spLocks noChangeArrowheads="1"/>
            </p:cNvSpPr>
            <p:nvPr/>
          </p:nvSpPr>
          <p:spPr bwMode="auto">
            <a:xfrm>
              <a:off x="4827" y="1609"/>
              <a:ext cx="283" cy="169"/>
            </a:xfrm>
            <a:prstGeom prst="rect">
              <a:avLst/>
            </a:prstGeom>
            <a:solidFill>
              <a:srgbClr val="D60093"/>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03" name="Text Box 37">
              <a:extLst>
                <a:ext uri="{FF2B5EF4-FFF2-40B4-BE49-F238E27FC236}">
                  <a16:creationId xmlns:a16="http://schemas.microsoft.com/office/drawing/2014/main" id="{E9D6FFEE-F33E-FF42-9FA7-54026C2FB7A3}"/>
                </a:ext>
              </a:extLst>
            </p:cNvPr>
            <p:cNvSpPr txBox="1">
              <a:spLocks noChangeArrowheads="1"/>
            </p:cNvSpPr>
            <p:nvPr/>
          </p:nvSpPr>
          <p:spPr bwMode="auto">
            <a:xfrm>
              <a:off x="4872" y="1591"/>
              <a:ext cx="182" cy="213"/>
            </a:xfrm>
            <a:prstGeom prst="rect">
              <a:avLst/>
            </a:prstGeom>
            <a:noFill/>
            <a:ln>
              <a:noFill/>
            </a:ln>
            <a:effectLst/>
            <a:extLst>
              <a:ext uri="{909E8E84-426E-40dd-AFC4-6F175D3DCCD1}">
                <a14:hiddenFill xmlns:a14="http://schemas.microsoft.com/office/drawing/2010/main" xmlns="">
                  <a:solidFill>
                    <a:srgbClr val="008000"/>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3</a:t>
              </a:r>
            </a:p>
          </p:txBody>
        </p:sp>
      </p:grpSp>
      <p:sp>
        <p:nvSpPr>
          <p:cNvPr id="79" name="Text Box 38">
            <a:extLst>
              <a:ext uri="{FF2B5EF4-FFF2-40B4-BE49-F238E27FC236}">
                <a16:creationId xmlns:a16="http://schemas.microsoft.com/office/drawing/2014/main" id="{BC3667BC-568F-5D45-AA96-AD633C981E1C}"/>
              </a:ext>
            </a:extLst>
          </p:cNvPr>
          <p:cNvSpPr txBox="1">
            <a:spLocks noChangeArrowheads="1"/>
          </p:cNvSpPr>
          <p:nvPr/>
        </p:nvSpPr>
        <p:spPr bwMode="auto">
          <a:xfrm>
            <a:off x="2411141" y="1452148"/>
            <a:ext cx="762000" cy="3381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node 1</a:t>
            </a:r>
          </a:p>
        </p:txBody>
      </p:sp>
      <p:sp>
        <p:nvSpPr>
          <p:cNvPr id="80" name="Text Box 39">
            <a:extLst>
              <a:ext uri="{FF2B5EF4-FFF2-40B4-BE49-F238E27FC236}">
                <a16:creationId xmlns:a16="http://schemas.microsoft.com/office/drawing/2014/main" id="{54EFAF25-FCFE-594D-BB9A-4C06F0108FB9}"/>
              </a:ext>
            </a:extLst>
          </p:cNvPr>
          <p:cNvSpPr txBox="1">
            <a:spLocks noChangeArrowheads="1"/>
          </p:cNvSpPr>
          <p:nvPr/>
        </p:nvSpPr>
        <p:spPr bwMode="auto">
          <a:xfrm>
            <a:off x="2393678" y="1966498"/>
            <a:ext cx="762000" cy="3381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node 2</a:t>
            </a:r>
          </a:p>
        </p:txBody>
      </p:sp>
      <p:sp>
        <p:nvSpPr>
          <p:cNvPr id="81" name="Text Box 40">
            <a:extLst>
              <a:ext uri="{FF2B5EF4-FFF2-40B4-BE49-F238E27FC236}">
                <a16:creationId xmlns:a16="http://schemas.microsoft.com/office/drawing/2014/main" id="{047D14B7-CD88-0D4A-AD77-5823FBA991D4}"/>
              </a:ext>
            </a:extLst>
          </p:cNvPr>
          <p:cNvSpPr txBox="1">
            <a:spLocks noChangeArrowheads="1"/>
          </p:cNvSpPr>
          <p:nvPr/>
        </p:nvSpPr>
        <p:spPr bwMode="auto">
          <a:xfrm>
            <a:off x="2439716" y="2469735"/>
            <a:ext cx="762000" cy="3381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node 3</a:t>
            </a:r>
          </a:p>
        </p:txBody>
      </p:sp>
      <p:sp>
        <p:nvSpPr>
          <p:cNvPr id="82" name="Line 41">
            <a:extLst>
              <a:ext uri="{FF2B5EF4-FFF2-40B4-BE49-F238E27FC236}">
                <a16:creationId xmlns:a16="http://schemas.microsoft.com/office/drawing/2014/main" id="{EF48CFD5-90F6-EF43-A053-5A2BD2F09AEF}"/>
              </a:ext>
            </a:extLst>
          </p:cNvPr>
          <p:cNvSpPr>
            <a:spLocks noChangeShapeType="1"/>
          </p:cNvSpPr>
          <p:nvPr/>
        </p:nvSpPr>
        <p:spPr bwMode="auto">
          <a:xfrm>
            <a:off x="3236641" y="2977735"/>
            <a:ext cx="5210175"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83" name="Line 42">
            <a:extLst>
              <a:ext uri="{FF2B5EF4-FFF2-40B4-BE49-F238E27FC236}">
                <a16:creationId xmlns:a16="http://schemas.microsoft.com/office/drawing/2014/main" id="{000967D4-6D82-3C45-A172-150191F96BEF}"/>
              </a:ext>
            </a:extLst>
          </p:cNvPr>
          <p:cNvSpPr>
            <a:spLocks noChangeShapeType="1"/>
          </p:cNvSpPr>
          <p:nvPr/>
        </p:nvSpPr>
        <p:spPr bwMode="auto">
          <a:xfrm>
            <a:off x="3239816" y="2877722"/>
            <a:ext cx="0" cy="21272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84" name="Line 43">
            <a:extLst>
              <a:ext uri="{FF2B5EF4-FFF2-40B4-BE49-F238E27FC236}">
                <a16:creationId xmlns:a16="http://schemas.microsoft.com/office/drawing/2014/main" id="{F238DB4A-BE5F-9743-9947-04D5215C95E1}"/>
              </a:ext>
            </a:extLst>
          </p:cNvPr>
          <p:cNvSpPr>
            <a:spLocks noChangeShapeType="1"/>
          </p:cNvSpPr>
          <p:nvPr/>
        </p:nvSpPr>
        <p:spPr bwMode="auto">
          <a:xfrm>
            <a:off x="3739878" y="2877722"/>
            <a:ext cx="0" cy="21272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85" name="Line 44">
            <a:extLst>
              <a:ext uri="{FF2B5EF4-FFF2-40B4-BE49-F238E27FC236}">
                <a16:creationId xmlns:a16="http://schemas.microsoft.com/office/drawing/2014/main" id="{C6957062-2774-324C-BCB0-B11EB113A305}"/>
              </a:ext>
            </a:extLst>
          </p:cNvPr>
          <p:cNvSpPr>
            <a:spLocks noChangeShapeType="1"/>
          </p:cNvSpPr>
          <p:nvPr/>
        </p:nvSpPr>
        <p:spPr bwMode="auto">
          <a:xfrm>
            <a:off x="4243116" y="2874547"/>
            <a:ext cx="0" cy="21272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86" name="Line 45">
            <a:extLst>
              <a:ext uri="{FF2B5EF4-FFF2-40B4-BE49-F238E27FC236}">
                <a16:creationId xmlns:a16="http://schemas.microsoft.com/office/drawing/2014/main" id="{242EDB35-EDA5-084B-9AA4-62A7C146A416}"/>
              </a:ext>
            </a:extLst>
          </p:cNvPr>
          <p:cNvSpPr>
            <a:spLocks noChangeShapeType="1"/>
          </p:cNvSpPr>
          <p:nvPr/>
        </p:nvSpPr>
        <p:spPr bwMode="auto">
          <a:xfrm>
            <a:off x="4749528" y="2877722"/>
            <a:ext cx="0" cy="21272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87" name="Line 46">
            <a:extLst>
              <a:ext uri="{FF2B5EF4-FFF2-40B4-BE49-F238E27FC236}">
                <a16:creationId xmlns:a16="http://schemas.microsoft.com/office/drawing/2014/main" id="{E0FAA97E-3CAE-F145-BE6E-2931C7A409F0}"/>
              </a:ext>
            </a:extLst>
          </p:cNvPr>
          <p:cNvSpPr>
            <a:spLocks noChangeShapeType="1"/>
          </p:cNvSpPr>
          <p:nvPr/>
        </p:nvSpPr>
        <p:spPr bwMode="auto">
          <a:xfrm>
            <a:off x="5254353" y="2874547"/>
            <a:ext cx="0" cy="21272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88" name="Line 47">
            <a:extLst>
              <a:ext uri="{FF2B5EF4-FFF2-40B4-BE49-F238E27FC236}">
                <a16:creationId xmlns:a16="http://schemas.microsoft.com/office/drawing/2014/main" id="{9EAB79C7-5AED-CD47-BF01-F04C67454D83}"/>
              </a:ext>
            </a:extLst>
          </p:cNvPr>
          <p:cNvSpPr>
            <a:spLocks noChangeShapeType="1"/>
          </p:cNvSpPr>
          <p:nvPr/>
        </p:nvSpPr>
        <p:spPr bwMode="auto">
          <a:xfrm>
            <a:off x="5762353" y="2877722"/>
            <a:ext cx="0" cy="21272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89" name="Line 48">
            <a:extLst>
              <a:ext uri="{FF2B5EF4-FFF2-40B4-BE49-F238E27FC236}">
                <a16:creationId xmlns:a16="http://schemas.microsoft.com/office/drawing/2014/main" id="{ED1E52C2-A2DF-7244-888D-8BC965C7BF91}"/>
              </a:ext>
            </a:extLst>
          </p:cNvPr>
          <p:cNvSpPr>
            <a:spLocks noChangeShapeType="1"/>
          </p:cNvSpPr>
          <p:nvPr/>
        </p:nvSpPr>
        <p:spPr bwMode="auto">
          <a:xfrm>
            <a:off x="6267178" y="2877722"/>
            <a:ext cx="0" cy="21272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90" name="Line 49">
            <a:extLst>
              <a:ext uri="{FF2B5EF4-FFF2-40B4-BE49-F238E27FC236}">
                <a16:creationId xmlns:a16="http://schemas.microsoft.com/office/drawing/2014/main" id="{0337F98B-B062-E149-AA28-4B72BC8AD653}"/>
              </a:ext>
            </a:extLst>
          </p:cNvPr>
          <p:cNvSpPr>
            <a:spLocks noChangeShapeType="1"/>
          </p:cNvSpPr>
          <p:nvPr/>
        </p:nvSpPr>
        <p:spPr bwMode="auto">
          <a:xfrm>
            <a:off x="6772003" y="2874547"/>
            <a:ext cx="0" cy="21272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91" name="Line 50">
            <a:extLst>
              <a:ext uri="{FF2B5EF4-FFF2-40B4-BE49-F238E27FC236}">
                <a16:creationId xmlns:a16="http://schemas.microsoft.com/office/drawing/2014/main" id="{A8A55C4A-1AC8-E64D-A11D-781712E97BA7}"/>
              </a:ext>
            </a:extLst>
          </p:cNvPr>
          <p:cNvSpPr>
            <a:spLocks noChangeShapeType="1"/>
          </p:cNvSpPr>
          <p:nvPr/>
        </p:nvSpPr>
        <p:spPr bwMode="auto">
          <a:xfrm>
            <a:off x="7280003" y="2871372"/>
            <a:ext cx="0" cy="21272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92" name="Line 51">
            <a:extLst>
              <a:ext uri="{FF2B5EF4-FFF2-40B4-BE49-F238E27FC236}">
                <a16:creationId xmlns:a16="http://schemas.microsoft.com/office/drawing/2014/main" id="{68413A17-8D6D-6F4A-9006-440A683FDCD3}"/>
              </a:ext>
            </a:extLst>
          </p:cNvPr>
          <p:cNvSpPr>
            <a:spLocks noChangeShapeType="1"/>
          </p:cNvSpPr>
          <p:nvPr/>
        </p:nvSpPr>
        <p:spPr bwMode="auto">
          <a:xfrm>
            <a:off x="7768953" y="2868197"/>
            <a:ext cx="0" cy="21272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93" name="Text Box 54">
            <a:extLst>
              <a:ext uri="{FF2B5EF4-FFF2-40B4-BE49-F238E27FC236}">
                <a16:creationId xmlns:a16="http://schemas.microsoft.com/office/drawing/2014/main" id="{EFB9B6C9-55C7-9543-BEDB-3C9A6C2B175D}"/>
              </a:ext>
            </a:extLst>
          </p:cNvPr>
          <p:cNvSpPr txBox="1">
            <a:spLocks noChangeArrowheads="1"/>
          </p:cNvSpPr>
          <p:nvPr/>
        </p:nvSpPr>
        <p:spPr bwMode="auto">
          <a:xfrm>
            <a:off x="3301728" y="2992022"/>
            <a:ext cx="320675" cy="400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rPr>
              <a:t>C</a:t>
            </a:r>
          </a:p>
        </p:txBody>
      </p:sp>
      <p:sp>
        <p:nvSpPr>
          <p:cNvPr id="94" name="Text Box 55">
            <a:extLst>
              <a:ext uri="{FF2B5EF4-FFF2-40B4-BE49-F238E27FC236}">
                <a16:creationId xmlns:a16="http://schemas.microsoft.com/office/drawing/2014/main" id="{A8BF3599-17CC-C54D-A1F4-204FFCEF53B4}"/>
              </a:ext>
            </a:extLst>
          </p:cNvPr>
          <p:cNvSpPr txBox="1">
            <a:spLocks noChangeArrowheads="1"/>
          </p:cNvSpPr>
          <p:nvPr/>
        </p:nvSpPr>
        <p:spPr bwMode="auto">
          <a:xfrm>
            <a:off x="4320903" y="2992022"/>
            <a:ext cx="320675" cy="400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rPr>
              <a:t>C</a:t>
            </a:r>
          </a:p>
        </p:txBody>
      </p:sp>
      <p:sp>
        <p:nvSpPr>
          <p:cNvPr id="95" name="Text Box 56">
            <a:extLst>
              <a:ext uri="{FF2B5EF4-FFF2-40B4-BE49-F238E27FC236}">
                <a16:creationId xmlns:a16="http://schemas.microsoft.com/office/drawing/2014/main" id="{016A40F4-F886-714E-966E-BFDE0F62F876}"/>
              </a:ext>
            </a:extLst>
          </p:cNvPr>
          <p:cNvSpPr txBox="1">
            <a:spLocks noChangeArrowheads="1"/>
          </p:cNvSpPr>
          <p:nvPr/>
        </p:nvSpPr>
        <p:spPr bwMode="auto">
          <a:xfrm>
            <a:off x="5835378" y="2992022"/>
            <a:ext cx="320675" cy="400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rPr>
              <a:t>C</a:t>
            </a:r>
          </a:p>
        </p:txBody>
      </p:sp>
      <p:sp>
        <p:nvSpPr>
          <p:cNvPr id="96" name="Text Box 58">
            <a:extLst>
              <a:ext uri="{FF2B5EF4-FFF2-40B4-BE49-F238E27FC236}">
                <a16:creationId xmlns:a16="http://schemas.microsoft.com/office/drawing/2014/main" id="{807DF3EC-AAB1-B04A-A023-C5893F6D2704}"/>
              </a:ext>
            </a:extLst>
          </p:cNvPr>
          <p:cNvSpPr txBox="1">
            <a:spLocks noChangeArrowheads="1"/>
          </p:cNvSpPr>
          <p:nvPr/>
        </p:nvSpPr>
        <p:spPr bwMode="auto">
          <a:xfrm>
            <a:off x="4835253" y="2992022"/>
            <a:ext cx="306388" cy="400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rPr>
              <a:t>S</a:t>
            </a:r>
          </a:p>
        </p:txBody>
      </p:sp>
      <p:sp>
        <p:nvSpPr>
          <p:cNvPr id="97" name="Text Box 59">
            <a:extLst>
              <a:ext uri="{FF2B5EF4-FFF2-40B4-BE49-F238E27FC236}">
                <a16:creationId xmlns:a16="http://schemas.microsoft.com/office/drawing/2014/main" id="{17BF9D31-70E0-5A45-BE2F-E528E8116837}"/>
              </a:ext>
            </a:extLst>
          </p:cNvPr>
          <p:cNvSpPr txBox="1">
            <a:spLocks noChangeArrowheads="1"/>
          </p:cNvSpPr>
          <p:nvPr/>
        </p:nvSpPr>
        <p:spPr bwMode="auto">
          <a:xfrm>
            <a:off x="6835503" y="2992022"/>
            <a:ext cx="306388" cy="400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rPr>
              <a:t>S</a:t>
            </a:r>
          </a:p>
        </p:txBody>
      </p:sp>
      <p:sp>
        <p:nvSpPr>
          <p:cNvPr id="98" name="Text Box 60">
            <a:extLst>
              <a:ext uri="{FF2B5EF4-FFF2-40B4-BE49-F238E27FC236}">
                <a16:creationId xmlns:a16="http://schemas.microsoft.com/office/drawing/2014/main" id="{FE3B7D2B-E773-5048-9CD2-02409182FB9F}"/>
              </a:ext>
            </a:extLst>
          </p:cNvPr>
          <p:cNvSpPr txBox="1">
            <a:spLocks noChangeArrowheads="1"/>
          </p:cNvSpPr>
          <p:nvPr/>
        </p:nvSpPr>
        <p:spPr bwMode="auto">
          <a:xfrm>
            <a:off x="7321278" y="2992022"/>
            <a:ext cx="306388" cy="400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rPr>
              <a:t>S</a:t>
            </a:r>
          </a:p>
        </p:txBody>
      </p:sp>
      <p:sp>
        <p:nvSpPr>
          <p:cNvPr id="99" name="Text Box 61">
            <a:extLst>
              <a:ext uri="{FF2B5EF4-FFF2-40B4-BE49-F238E27FC236}">
                <a16:creationId xmlns:a16="http://schemas.microsoft.com/office/drawing/2014/main" id="{67899F9D-5059-EB46-BE3E-E0710E91B7E7}"/>
              </a:ext>
            </a:extLst>
          </p:cNvPr>
          <p:cNvSpPr txBox="1">
            <a:spLocks noChangeArrowheads="1"/>
          </p:cNvSpPr>
          <p:nvPr/>
        </p:nvSpPr>
        <p:spPr bwMode="auto">
          <a:xfrm>
            <a:off x="3824016" y="2988847"/>
            <a:ext cx="309563" cy="400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rPr>
              <a:t>E</a:t>
            </a:r>
          </a:p>
        </p:txBody>
      </p:sp>
      <p:sp>
        <p:nvSpPr>
          <p:cNvPr id="100" name="Text Box 62">
            <a:extLst>
              <a:ext uri="{FF2B5EF4-FFF2-40B4-BE49-F238E27FC236}">
                <a16:creationId xmlns:a16="http://schemas.microsoft.com/office/drawing/2014/main" id="{0537C8B8-45B8-534A-B936-B66DF9D0E5CB}"/>
              </a:ext>
            </a:extLst>
          </p:cNvPr>
          <p:cNvSpPr txBox="1">
            <a:spLocks noChangeArrowheads="1"/>
          </p:cNvSpPr>
          <p:nvPr/>
        </p:nvSpPr>
        <p:spPr bwMode="auto">
          <a:xfrm>
            <a:off x="5340078" y="2988847"/>
            <a:ext cx="309563" cy="400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rPr>
              <a:t>E</a:t>
            </a:r>
          </a:p>
        </p:txBody>
      </p:sp>
      <p:sp>
        <p:nvSpPr>
          <p:cNvPr id="101" name="Text Box 63">
            <a:extLst>
              <a:ext uri="{FF2B5EF4-FFF2-40B4-BE49-F238E27FC236}">
                <a16:creationId xmlns:a16="http://schemas.microsoft.com/office/drawing/2014/main" id="{A95F6825-15C2-894C-A225-C35D931A8267}"/>
              </a:ext>
            </a:extLst>
          </p:cNvPr>
          <p:cNvSpPr txBox="1">
            <a:spLocks noChangeArrowheads="1"/>
          </p:cNvSpPr>
          <p:nvPr/>
        </p:nvSpPr>
        <p:spPr bwMode="auto">
          <a:xfrm>
            <a:off x="6340203" y="2988847"/>
            <a:ext cx="309563" cy="400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rPr>
              <a:t>E</a:t>
            </a:r>
          </a:p>
        </p:txBody>
      </p:sp>
      <p:sp>
        <p:nvSpPr>
          <p:cNvPr id="7" name="TextBox 6">
            <a:extLst>
              <a:ext uri="{FF2B5EF4-FFF2-40B4-BE49-F238E27FC236}">
                <a16:creationId xmlns:a16="http://schemas.microsoft.com/office/drawing/2014/main" id="{6F11076B-DA1C-6740-8643-B478EA3CF6E2}"/>
              </a:ext>
            </a:extLst>
          </p:cNvPr>
          <p:cNvSpPr txBox="1"/>
          <p:nvPr/>
        </p:nvSpPr>
        <p:spPr>
          <a:xfrm>
            <a:off x="8693431" y="1736034"/>
            <a:ext cx="1514197" cy="120032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A8"/>
                </a:solidFill>
                <a:effectLst/>
                <a:uLnTx/>
                <a:uFillTx/>
                <a:latin typeface="Calibri" panose="020F0502020204030204"/>
                <a:ea typeface="+mn-ea"/>
                <a:cs typeface="+mn-cs"/>
              </a:rPr>
              <a:t>C</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collision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A8"/>
                </a:solidFill>
                <a:effectLst/>
                <a:uLnTx/>
                <a:uFillTx/>
                <a:latin typeface="Calibri" panose="020F0502020204030204"/>
                <a:ea typeface="+mn-ea"/>
                <a:cs typeface="+mn-cs"/>
              </a:rPr>
              <a:t>S</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success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A8"/>
                </a:solidFill>
                <a:effectLst/>
                <a:uLnTx/>
                <a:uFillTx/>
                <a:latin typeface="Calibri" panose="020F0502020204030204"/>
                <a:ea typeface="+mn-ea"/>
                <a:cs typeface="+mn-cs"/>
              </a:rPr>
              <a:t>E</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empty</a:t>
            </a:r>
          </a:p>
        </p:txBody>
      </p:sp>
      <p:sp>
        <p:nvSpPr>
          <p:cNvPr id="6" name="Slide Number Placeholder 5">
            <a:extLst>
              <a:ext uri="{FF2B5EF4-FFF2-40B4-BE49-F238E27FC236}">
                <a16:creationId xmlns:a16="http://schemas.microsoft.com/office/drawing/2014/main" id="{6BC786F0-43E2-384B-F097-CFEFD62A00DE}"/>
              </a:ext>
            </a:extLst>
          </p:cNvPr>
          <p:cNvSpPr>
            <a:spLocks noGrp="1"/>
          </p:cNvSpPr>
          <p:nvPr>
            <p:ph type="sldNum" sz="quarter" idx="4"/>
          </p:nvPr>
        </p:nvSpPr>
        <p:spPr/>
        <p:txBody>
          <a:bodyPr/>
          <a:lstStyle/>
          <a:p>
            <a:r>
              <a:rPr lang="en-US" dirty="0"/>
              <a:t>Link Layer </a:t>
            </a:r>
            <a:fld id="{C4204591-24BD-A542-B9D5-F8D8A88D2FEE}" type="slidenum">
              <a:rPr lang="en-US" smtClean="0"/>
              <a:pPr/>
              <a:t>11</a:t>
            </a:fld>
            <a:endParaRPr lang="en-US" dirty="0"/>
          </a:p>
        </p:txBody>
      </p:sp>
    </p:spTree>
    <p:extLst>
      <p:ext uri="{BB962C8B-B14F-4D97-AF65-F5344CB8AC3E}">
        <p14:creationId xmlns:p14="http://schemas.microsoft.com/office/powerpoint/2010/main" val="1705059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dissolve">
                                      <p:cBhvr>
                                        <p:cTn id="7" dur="500"/>
                                        <p:tgtEl>
                                          <p:spTgt spid="6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dissolve">
                                      <p:cBhvr>
                                        <p:cTn id="12"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6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5513571B-5A38-7249-BDB3-42189BDDBF13}"/>
              </a:ext>
            </a:extLst>
          </p:cNvPr>
          <p:cNvSpPr>
            <a:spLocks noGrp="1"/>
          </p:cNvSpPr>
          <p:nvPr>
            <p:ph idx="1"/>
          </p:nvPr>
        </p:nvSpPr>
        <p:spPr>
          <a:xfrm>
            <a:off x="824948" y="1697523"/>
            <a:ext cx="11062252" cy="4743034"/>
          </a:xfrm>
        </p:spPr>
        <p:txBody>
          <a:bodyPr>
            <a:normAutofit/>
          </a:bodyPr>
          <a:lstStyle/>
          <a:p>
            <a:pPr marL="130175" indent="0">
              <a:buNone/>
            </a:pPr>
            <a:r>
              <a:rPr lang="en-US" sz="3200" dirty="0">
                <a:solidFill>
                  <a:srgbClr val="C00000"/>
                </a:solidFill>
              </a:rPr>
              <a:t>efficiency: </a:t>
            </a:r>
            <a:r>
              <a:rPr lang="en-US" dirty="0"/>
              <a:t>long-run  fraction of successful slots  (many nodes, all with many frames to send)</a:t>
            </a:r>
          </a:p>
          <a:p>
            <a:pPr marL="457200" indent="-274638">
              <a:defRPr/>
            </a:pPr>
            <a:r>
              <a:rPr lang="en-US" i="1" dirty="0"/>
              <a:t>suppose:</a:t>
            </a:r>
            <a:r>
              <a:rPr lang="en-US" dirty="0"/>
              <a:t> </a:t>
            </a:r>
            <a:r>
              <a:rPr lang="en-US" i="1" dirty="0"/>
              <a:t>N</a:t>
            </a:r>
            <a:r>
              <a:rPr lang="en-US" dirty="0"/>
              <a:t> nodes with many frames to send, each transmits in slot with probability </a:t>
            </a:r>
            <a:r>
              <a:rPr lang="en-US" i="1" dirty="0"/>
              <a:t>p</a:t>
            </a:r>
          </a:p>
          <a:p>
            <a:pPr marL="800100" lvl="1" indent="-274638">
              <a:defRPr/>
            </a:pPr>
            <a:r>
              <a:rPr lang="en-US" sz="2600" dirty="0"/>
              <a:t>prob that given node has success in a slot  = </a:t>
            </a:r>
            <a:r>
              <a:rPr lang="en-US" sz="2600" i="1" dirty="0"/>
              <a:t>p(1-p)</a:t>
            </a:r>
            <a:r>
              <a:rPr lang="en-US" sz="2600" b="1" i="1" baseline="30000" dirty="0"/>
              <a:t>N-1</a:t>
            </a:r>
          </a:p>
          <a:p>
            <a:pPr marL="800100" lvl="1" indent="-274638">
              <a:defRPr/>
            </a:pPr>
            <a:r>
              <a:rPr lang="en-US" sz="2600" dirty="0"/>
              <a:t>prob that </a:t>
            </a:r>
            <a:r>
              <a:rPr lang="en-US" sz="2600" i="1" dirty="0"/>
              <a:t>any</a:t>
            </a:r>
            <a:r>
              <a:rPr lang="en-US" sz="2600" dirty="0"/>
              <a:t> node has a success = </a:t>
            </a:r>
            <a:r>
              <a:rPr lang="en-US" sz="2600" i="1" dirty="0"/>
              <a:t>Np(1-p)</a:t>
            </a:r>
            <a:r>
              <a:rPr lang="en-US" sz="2600" b="1" i="1" baseline="30000" dirty="0"/>
              <a:t>N-1</a:t>
            </a:r>
          </a:p>
          <a:p>
            <a:pPr marL="800100" lvl="1" indent="-274638">
              <a:defRPr/>
            </a:pPr>
            <a:r>
              <a:rPr lang="en-US" sz="2600" dirty="0"/>
              <a:t>max efficiency: find </a:t>
            </a:r>
            <a:r>
              <a:rPr lang="en-US" sz="2600" i="1" dirty="0"/>
              <a:t>p* </a:t>
            </a:r>
            <a:r>
              <a:rPr lang="en-US" sz="2600" dirty="0"/>
              <a:t>that maximizes  </a:t>
            </a:r>
            <a:r>
              <a:rPr lang="en-US" sz="2600" i="1" dirty="0"/>
              <a:t>Np(1-p)</a:t>
            </a:r>
            <a:r>
              <a:rPr lang="en-US" sz="2600" b="1" i="1" baseline="30000" dirty="0"/>
              <a:t>N-1</a:t>
            </a:r>
          </a:p>
          <a:p>
            <a:pPr marL="800100" lvl="1" indent="-274638">
              <a:defRPr/>
            </a:pPr>
            <a:r>
              <a:rPr lang="en-US" sz="2600" dirty="0"/>
              <a:t>for many nodes, take limit of </a:t>
            </a:r>
            <a:r>
              <a:rPr lang="en-US" sz="2600" i="1" dirty="0"/>
              <a:t>Np*(1-p*)</a:t>
            </a:r>
            <a:r>
              <a:rPr lang="en-US" sz="2600" b="1" i="1" baseline="30000" dirty="0"/>
              <a:t>N-1 </a:t>
            </a:r>
            <a:r>
              <a:rPr lang="en-US" sz="2600" dirty="0"/>
              <a:t>as </a:t>
            </a:r>
            <a:r>
              <a:rPr lang="en-US" sz="2600" i="1" dirty="0"/>
              <a:t>N</a:t>
            </a:r>
            <a:r>
              <a:rPr lang="en-US" sz="2600" dirty="0"/>
              <a:t> goes to infinity, gives</a:t>
            </a:r>
            <a:r>
              <a:rPr lang="en-US" dirty="0"/>
              <a:t>:</a:t>
            </a:r>
          </a:p>
          <a:p>
            <a:pPr>
              <a:buFont typeface="Wingdings" charset="0"/>
              <a:buNone/>
              <a:defRPr/>
            </a:pPr>
            <a:r>
              <a:rPr lang="en-US" dirty="0">
                <a:solidFill>
                  <a:srgbClr val="C00000"/>
                </a:solidFill>
              </a:rPr>
              <a:t>    </a:t>
            </a:r>
            <a:r>
              <a:rPr lang="en-US" i="1" dirty="0">
                <a:solidFill>
                  <a:srgbClr val="C00000"/>
                </a:solidFill>
              </a:rPr>
              <a:t>max efficiency = 1/e = .37</a:t>
            </a:r>
            <a:endParaRPr lang="en-US" b="1" i="1" baseline="30000" dirty="0">
              <a:solidFill>
                <a:srgbClr val="C00000"/>
              </a:solidFill>
            </a:endParaRPr>
          </a:p>
          <a:p>
            <a:pPr marL="457200" indent="-274638">
              <a:lnSpc>
                <a:spcPct val="85000"/>
              </a:lnSpc>
              <a:defRPr/>
            </a:pPr>
            <a:r>
              <a:rPr lang="en-US" sz="3600" i="1" dirty="0">
                <a:solidFill>
                  <a:srgbClr val="0000A8"/>
                </a:solidFill>
              </a:rPr>
              <a:t>at best:</a:t>
            </a:r>
            <a:r>
              <a:rPr lang="en-US" sz="3200" i="1" dirty="0">
                <a:solidFill>
                  <a:srgbClr val="0000A8"/>
                </a:solidFill>
              </a:rPr>
              <a:t> </a:t>
            </a:r>
            <a:r>
              <a:rPr lang="en-US" sz="3200" dirty="0"/>
              <a:t>channel used for useful  transmissions 37% of time!</a:t>
            </a:r>
          </a:p>
          <a:p>
            <a:pPr>
              <a:defRPr/>
            </a:pPr>
            <a:endParaRPr lang="en-US" i="1" dirty="0"/>
          </a:p>
          <a:p>
            <a:endParaRPr lang="en-US" dirty="0"/>
          </a:p>
          <a:p>
            <a:endParaRPr lang="en-US" dirty="0"/>
          </a:p>
          <a:p>
            <a:endParaRPr lang="en-US" dirty="0"/>
          </a:p>
        </p:txBody>
      </p:sp>
      <p:sp>
        <p:nvSpPr>
          <p:cNvPr id="6" name="Title 5">
            <a:extLst>
              <a:ext uri="{FF2B5EF4-FFF2-40B4-BE49-F238E27FC236}">
                <a16:creationId xmlns:a16="http://schemas.microsoft.com/office/drawing/2014/main" id="{A11A8D2D-09AD-0C49-9183-F486B93711AA}"/>
              </a:ext>
            </a:extLst>
          </p:cNvPr>
          <p:cNvSpPr>
            <a:spLocks noGrp="1"/>
          </p:cNvSpPr>
          <p:nvPr>
            <p:ph type="title"/>
          </p:nvPr>
        </p:nvSpPr>
        <p:spPr/>
        <p:txBody>
          <a:bodyPr/>
          <a:lstStyle/>
          <a:p>
            <a:r>
              <a:rPr lang="en-US" dirty="0"/>
              <a:t>Slotted ALOHA: efficiency</a:t>
            </a:r>
          </a:p>
        </p:txBody>
      </p:sp>
      <p:pic>
        <p:nvPicPr>
          <p:cNvPr id="3" name="Picture 2" descr="A picture containing icon&#10;&#10;Description automatically generated">
            <a:extLst>
              <a:ext uri="{FF2B5EF4-FFF2-40B4-BE49-F238E27FC236}">
                <a16:creationId xmlns:a16="http://schemas.microsoft.com/office/drawing/2014/main" id="{64AC7DCD-4616-1546-AB2B-CA980B6C11A2}"/>
              </a:ext>
            </a:extLst>
          </p:cNvPr>
          <p:cNvPicPr>
            <a:picLocks noChangeAspect="1"/>
          </p:cNvPicPr>
          <p:nvPr/>
        </p:nvPicPr>
        <p:blipFill>
          <a:blip r:embed="rId3"/>
          <a:stretch>
            <a:fillRect/>
          </a:stretch>
        </p:blipFill>
        <p:spPr>
          <a:xfrm>
            <a:off x="10778273" y="5062654"/>
            <a:ext cx="1639229" cy="1639229"/>
          </a:xfrm>
          <a:prstGeom prst="rect">
            <a:avLst/>
          </a:prstGeom>
        </p:spPr>
      </p:pic>
      <p:sp>
        <p:nvSpPr>
          <p:cNvPr id="8" name="Slide Number Placeholder 7">
            <a:extLst>
              <a:ext uri="{FF2B5EF4-FFF2-40B4-BE49-F238E27FC236}">
                <a16:creationId xmlns:a16="http://schemas.microsoft.com/office/drawing/2014/main" id="{E67C3ED5-1E49-4EEE-BCA0-29AF0988A96D}"/>
              </a:ext>
            </a:extLst>
          </p:cNvPr>
          <p:cNvSpPr>
            <a:spLocks noGrp="1"/>
          </p:cNvSpPr>
          <p:nvPr>
            <p:ph type="sldNum" sz="quarter" idx="4"/>
          </p:nvPr>
        </p:nvSpPr>
        <p:spPr/>
        <p:txBody>
          <a:bodyPr/>
          <a:lstStyle/>
          <a:p>
            <a:r>
              <a:rPr lang="en-US" dirty="0"/>
              <a:t>Link Layer </a:t>
            </a:r>
            <a:fld id="{C4204591-24BD-A542-B9D5-F8D8A88D2FEE}" type="slidenum">
              <a:rPr lang="en-US" smtClean="0"/>
              <a:pPr/>
              <a:t>12</a:t>
            </a:fld>
            <a:endParaRPr lang="en-US" dirty="0"/>
          </a:p>
        </p:txBody>
      </p:sp>
    </p:spTree>
    <p:extLst>
      <p:ext uri="{BB962C8B-B14F-4D97-AF65-F5344CB8AC3E}">
        <p14:creationId xmlns:p14="http://schemas.microsoft.com/office/powerpoint/2010/main" val="1250082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dissolv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dissolve">
                                      <p:cBhvr>
                                        <p:cTn id="17" dur="500"/>
                                        <p:tgtEl>
                                          <p:spTgt spid="7">
                                            <p:txEl>
                                              <p:pRg st="2" end="2"/>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dissolve">
                                      <p:cBhvr>
                                        <p:cTn id="20" dur="500"/>
                                        <p:tgtEl>
                                          <p:spTgt spid="7">
                                            <p:txEl>
                                              <p:pRg st="3" end="3"/>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dissolve">
                                      <p:cBhvr>
                                        <p:cTn id="23" dur="500"/>
                                        <p:tgtEl>
                                          <p:spTgt spid="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7">
                                            <p:txEl>
                                              <p:pRg st="5" end="5"/>
                                            </p:txEl>
                                          </p:spTgt>
                                        </p:tgtEl>
                                        <p:attrNameLst>
                                          <p:attrName>style.visibility</p:attrName>
                                        </p:attrNameLst>
                                      </p:cBhvr>
                                      <p:to>
                                        <p:strVal val="visible"/>
                                      </p:to>
                                    </p:set>
                                    <p:animEffect transition="in" filter="dissolve">
                                      <p:cBhvr>
                                        <p:cTn id="28" dur="500"/>
                                        <p:tgtEl>
                                          <p:spTgt spid="7">
                                            <p:txEl>
                                              <p:pRg st="5" end="5"/>
                                            </p:txEl>
                                          </p:spTgt>
                                        </p:tgtEl>
                                      </p:cBhvr>
                                    </p:animEffect>
                                  </p:childTnLst>
                                </p:cTn>
                              </p:par>
                              <p:par>
                                <p:cTn id="29" presetID="9" presetClass="entr" presetSubtype="0" fill="hold" nodeType="with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dissolve">
                                      <p:cBhvr>
                                        <p:cTn id="31" dur="500"/>
                                        <p:tgtEl>
                                          <p:spTgt spid="7">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dissolve">
                                      <p:cBhvr>
                                        <p:cTn id="36" dur="500"/>
                                        <p:tgtEl>
                                          <p:spTgt spid="7">
                                            <p:txEl>
                                              <p:pRg st="7" end="7"/>
                                            </p:txEl>
                                          </p:spTgt>
                                        </p:tgtEl>
                                      </p:cBhvr>
                                    </p:animEffect>
                                  </p:childTnLst>
                                </p:cTn>
                              </p:par>
                            </p:childTnLst>
                          </p:cTn>
                        </p:par>
                        <p:par>
                          <p:cTn id="37" fill="hold">
                            <p:stCondLst>
                              <p:cond delay="500"/>
                            </p:stCondLst>
                            <p:childTnLst>
                              <p:par>
                                <p:cTn id="38" presetID="9" presetClass="entr" presetSubtype="0" fill="hold" nodeType="after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dissolve">
                                      <p:cBhvr>
                                        <p:cTn id="4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dirty="0">
                <a:latin typeface="+mn-lt"/>
              </a:rPr>
              <a:t>CSMA (carrier sense multiple access)</a:t>
            </a:r>
            <a:endParaRPr lang="en-US" sz="4400" b="0" dirty="0">
              <a:latin typeface="+mn-lt"/>
            </a:endParaRPr>
          </a:p>
        </p:txBody>
      </p:sp>
      <p:sp>
        <p:nvSpPr>
          <p:cNvPr id="25" name="Rectangle 3">
            <a:extLst>
              <a:ext uri="{FF2B5EF4-FFF2-40B4-BE49-F238E27FC236}">
                <a16:creationId xmlns:a16="http://schemas.microsoft.com/office/drawing/2014/main" id="{5E7A0B0F-2486-9640-B03D-72DF37C159B4}"/>
              </a:ext>
            </a:extLst>
          </p:cNvPr>
          <p:cNvSpPr txBox="1">
            <a:spLocks noChangeArrowheads="1"/>
          </p:cNvSpPr>
          <p:nvPr/>
        </p:nvSpPr>
        <p:spPr>
          <a:xfrm>
            <a:off x="1075221" y="1383818"/>
            <a:ext cx="10295145" cy="222077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simple </a:t>
            </a: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CSMA:</a:t>
            </a: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listen before transmit:</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if channel sensed idle:</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transmit entire frame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if channel sensed busy:</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defer transmission </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human analogy: </a:t>
            </a:r>
            <a:r>
              <a:rPr kumimoji="0" lang="en-US" sz="2800" b="0" i="0" u="sng" strike="noStrike" kern="1200" cap="none" spc="0" normalizeH="0" baseline="0" noProof="0" dirty="0">
                <a:ln>
                  <a:noFill/>
                </a:ln>
                <a:solidFill>
                  <a:prstClr val="black"/>
                </a:solidFill>
                <a:effectLst/>
                <a:uLnTx/>
                <a:uFillTx/>
                <a:latin typeface="Calibri" panose="020F0502020204030204"/>
                <a:cs typeface="+mn-cs"/>
              </a:rPr>
              <a:t>don</a:t>
            </a:r>
            <a:r>
              <a:rPr kumimoji="0" lang="ja-JP" altLang="en-US" sz="2800" b="0" i="0" u="sng" strike="noStrike" kern="1200" cap="none" spc="0" normalizeH="0" baseline="0" noProof="0">
                <a:ln>
                  <a:noFill/>
                </a:ln>
                <a:solidFill>
                  <a:prstClr val="black"/>
                </a:solidFill>
                <a:effectLst/>
                <a:uLnTx/>
                <a:uFillTx/>
                <a:latin typeface="Calibri" panose="020F0502020204030204"/>
                <a:ea typeface="游ゴシック" panose="020B0400000000000000" pitchFamily="34" charset="-128"/>
                <a:cs typeface="+mn-cs"/>
              </a:rPr>
              <a:t>’</a:t>
            </a:r>
            <a:r>
              <a:rPr kumimoji="0" lang="en-US" sz="2800" b="0" i="0" u="sng" strike="noStrike" kern="1200" cap="none" spc="0" normalizeH="0" baseline="0" noProof="0" dirty="0">
                <a:ln>
                  <a:noFill/>
                </a:ln>
                <a:solidFill>
                  <a:prstClr val="black"/>
                </a:solidFill>
                <a:effectLst/>
                <a:uLnTx/>
                <a:uFillTx/>
                <a:latin typeface="Calibri" panose="020F0502020204030204"/>
                <a:cs typeface="+mn-cs"/>
              </a:rPr>
              <a:t>t interrupt others!</a:t>
            </a:r>
          </a:p>
        </p:txBody>
      </p:sp>
      <p:sp>
        <p:nvSpPr>
          <p:cNvPr id="26" name="Rectangle 3">
            <a:extLst>
              <a:ext uri="{FF2B5EF4-FFF2-40B4-BE49-F238E27FC236}">
                <a16:creationId xmlns:a16="http://schemas.microsoft.com/office/drawing/2014/main" id="{2C4025D2-3728-874E-8B17-43AA7C121C2A}"/>
              </a:ext>
            </a:extLst>
          </p:cNvPr>
          <p:cNvSpPr txBox="1">
            <a:spLocks noChangeArrowheads="1"/>
          </p:cNvSpPr>
          <p:nvPr/>
        </p:nvSpPr>
        <p:spPr>
          <a:xfrm>
            <a:off x="1078879" y="3646626"/>
            <a:ext cx="10158964" cy="2661409"/>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CSMA/CD:</a:t>
            </a: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CSMA with </a:t>
            </a:r>
            <a:r>
              <a:rPr kumimoji="0" lang="en-US" sz="3200" b="0" i="1" u="none" strike="noStrike" kern="1200" cap="none" spc="0" normalizeH="0" baseline="0" noProof="0" dirty="0">
                <a:ln>
                  <a:noFill/>
                </a:ln>
                <a:solidFill>
                  <a:srgbClr val="0000A8"/>
                </a:solidFill>
                <a:effectLst/>
                <a:uLnTx/>
                <a:uFillTx/>
                <a:latin typeface="Calibri" panose="020F0502020204030204"/>
                <a:ea typeface="+mn-ea"/>
                <a:cs typeface="+mn-cs"/>
              </a:rPr>
              <a:t>collision detection</a:t>
            </a:r>
            <a:endParaRPr kumimoji="0" lang="en-US" sz="2800" b="0" i="1" u="none" strike="noStrike" kern="1200" cap="none" spc="0" normalizeH="0" baseline="0" noProof="0" dirty="0">
              <a:ln>
                <a:noFill/>
              </a:ln>
              <a:solidFill>
                <a:srgbClr val="0000A8"/>
              </a:solidFill>
              <a:effectLst/>
              <a:uLnTx/>
              <a:uFillTx/>
              <a:latin typeface="Calibri" panose="020F0502020204030204"/>
              <a:ea typeface="+mn-ea"/>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collisions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detected</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within short time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colliding transmissions aborted, reducing channel wastage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collision detection easy in wired, difficult with wireless</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human analogy: </a:t>
            </a:r>
            <a:r>
              <a:rPr kumimoji="0" lang="en-US" sz="2800" b="0" i="0" u="sng" strike="noStrike" kern="1200" cap="none" spc="0" normalizeH="0" baseline="0" noProof="0" dirty="0">
                <a:ln>
                  <a:noFill/>
                </a:ln>
                <a:solidFill>
                  <a:prstClr val="black"/>
                </a:solidFill>
                <a:effectLst/>
                <a:uLnTx/>
                <a:uFillTx/>
                <a:latin typeface="Calibri" panose="020F0502020204030204"/>
                <a:ea typeface="+mn-ea"/>
                <a:cs typeface="+mn-cs"/>
              </a:rPr>
              <a:t>the polite conversationalist </a:t>
            </a:r>
          </a:p>
        </p:txBody>
      </p:sp>
      <p:sp>
        <p:nvSpPr>
          <p:cNvPr id="6" name="Slide Number Placeholder 5">
            <a:extLst>
              <a:ext uri="{FF2B5EF4-FFF2-40B4-BE49-F238E27FC236}">
                <a16:creationId xmlns:a16="http://schemas.microsoft.com/office/drawing/2014/main" id="{FAFCF407-DCFF-95F3-6681-02BEA9C63079}"/>
              </a:ext>
            </a:extLst>
          </p:cNvPr>
          <p:cNvSpPr>
            <a:spLocks noGrp="1"/>
          </p:cNvSpPr>
          <p:nvPr>
            <p:ph type="sldNum" sz="quarter" idx="4"/>
          </p:nvPr>
        </p:nvSpPr>
        <p:spPr/>
        <p:txBody>
          <a:bodyPr/>
          <a:lstStyle/>
          <a:p>
            <a:r>
              <a:rPr lang="en-US" dirty="0"/>
              <a:t>Link Layer </a:t>
            </a:r>
            <a:fld id="{C4204591-24BD-A542-B9D5-F8D8A88D2FEE}" type="slidenum">
              <a:rPr lang="en-US" smtClean="0"/>
              <a:pPr/>
              <a:t>13</a:t>
            </a:fld>
            <a:endParaRPr lang="en-US" dirty="0"/>
          </a:p>
        </p:txBody>
      </p:sp>
    </p:spTree>
    <p:extLst>
      <p:ext uri="{BB962C8B-B14F-4D97-AF65-F5344CB8AC3E}">
        <p14:creationId xmlns:p14="http://schemas.microsoft.com/office/powerpoint/2010/main" val="2439301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5">
                                            <p:txEl>
                                              <p:pRg st="3" end="3"/>
                                            </p:txEl>
                                          </p:spTgt>
                                        </p:tgtEl>
                                        <p:attrNameLst>
                                          <p:attrName>style.visibility</p:attrName>
                                        </p:attrNameLst>
                                      </p:cBhvr>
                                      <p:to>
                                        <p:strVal val="visible"/>
                                      </p:to>
                                    </p:set>
                                    <p:animEffect transition="in" filter="dissolve">
                                      <p:cBhvr>
                                        <p:cTn id="7" dur="500"/>
                                        <p:tgtEl>
                                          <p:spTgt spid="2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6">
                                            <p:txEl>
                                              <p:pRg st="0" end="0"/>
                                            </p:txEl>
                                          </p:spTgt>
                                        </p:tgtEl>
                                        <p:attrNameLst>
                                          <p:attrName>style.visibility</p:attrName>
                                        </p:attrNameLst>
                                      </p:cBhvr>
                                      <p:to>
                                        <p:strVal val="visible"/>
                                      </p:to>
                                    </p:set>
                                    <p:animEffect transition="in" filter="dissolve">
                                      <p:cBhvr>
                                        <p:cTn id="12" dur="500"/>
                                        <p:tgtEl>
                                          <p:spTgt spid="26">
                                            <p:txEl>
                                              <p:pRg st="0" end="0"/>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26">
                                            <p:txEl>
                                              <p:pRg st="1" end="1"/>
                                            </p:txEl>
                                          </p:spTgt>
                                        </p:tgtEl>
                                        <p:attrNameLst>
                                          <p:attrName>style.visibility</p:attrName>
                                        </p:attrNameLst>
                                      </p:cBhvr>
                                      <p:to>
                                        <p:strVal val="visible"/>
                                      </p:to>
                                    </p:set>
                                    <p:animEffect transition="in" filter="dissolve">
                                      <p:cBhvr>
                                        <p:cTn id="15" dur="500"/>
                                        <p:tgtEl>
                                          <p:spTgt spid="26">
                                            <p:txEl>
                                              <p:pRg st="1" end="1"/>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26">
                                            <p:txEl>
                                              <p:pRg st="2" end="2"/>
                                            </p:txEl>
                                          </p:spTgt>
                                        </p:tgtEl>
                                        <p:attrNameLst>
                                          <p:attrName>style.visibility</p:attrName>
                                        </p:attrNameLst>
                                      </p:cBhvr>
                                      <p:to>
                                        <p:strVal val="visible"/>
                                      </p:to>
                                    </p:set>
                                    <p:animEffect transition="in" filter="dissolve">
                                      <p:cBhvr>
                                        <p:cTn id="18" dur="500"/>
                                        <p:tgtEl>
                                          <p:spTgt spid="26">
                                            <p:txEl>
                                              <p:pRg st="2" end="2"/>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26">
                                            <p:txEl>
                                              <p:pRg st="3" end="3"/>
                                            </p:txEl>
                                          </p:spTgt>
                                        </p:tgtEl>
                                        <p:attrNameLst>
                                          <p:attrName>style.visibility</p:attrName>
                                        </p:attrNameLst>
                                      </p:cBhvr>
                                      <p:to>
                                        <p:strVal val="visible"/>
                                      </p:to>
                                    </p:set>
                                    <p:animEffect transition="in" filter="dissolve">
                                      <p:cBhvr>
                                        <p:cTn id="21" dur="500"/>
                                        <p:tgtEl>
                                          <p:spTgt spid="26">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26">
                                            <p:txEl>
                                              <p:pRg st="4" end="4"/>
                                            </p:txEl>
                                          </p:spTgt>
                                        </p:tgtEl>
                                        <p:attrNameLst>
                                          <p:attrName>style.visibility</p:attrName>
                                        </p:attrNameLst>
                                      </p:cBhvr>
                                      <p:to>
                                        <p:strVal val="visible"/>
                                      </p:to>
                                    </p:set>
                                    <p:animEffect transition="in" filter="dissolve">
                                      <p:cBhvr>
                                        <p:cTn id="26" dur="500"/>
                                        <p:tgtEl>
                                          <p:spTgt spid="2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dirty="0">
                <a:latin typeface="+mn-lt"/>
              </a:rPr>
              <a:t>CSMA: collisions</a:t>
            </a:r>
            <a:endParaRPr lang="en-US" sz="4400" b="0" dirty="0">
              <a:latin typeface="+mn-lt"/>
            </a:endParaRPr>
          </a:p>
        </p:txBody>
      </p:sp>
      <p:sp>
        <p:nvSpPr>
          <p:cNvPr id="6" name="Rectangle 9">
            <a:extLst>
              <a:ext uri="{FF2B5EF4-FFF2-40B4-BE49-F238E27FC236}">
                <a16:creationId xmlns:a16="http://schemas.microsoft.com/office/drawing/2014/main" id="{58A3876E-869D-8249-AD44-8C126ECC71E2}"/>
              </a:ext>
            </a:extLst>
          </p:cNvPr>
          <p:cNvSpPr txBox="1">
            <a:spLocks noChangeArrowheads="1"/>
          </p:cNvSpPr>
          <p:nvPr/>
        </p:nvSpPr>
        <p:spPr>
          <a:xfrm>
            <a:off x="944217" y="1520687"/>
            <a:ext cx="5536096"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srgbClr val="0013A3"/>
                </a:solidFill>
                <a:effectLst/>
                <a:uLnTx/>
                <a:uFillTx/>
                <a:latin typeface="Calibri" panose="020F0502020204030204"/>
                <a:ea typeface="+mn-ea"/>
                <a:cs typeface="+mn-cs"/>
              </a:rPr>
              <a:t>collisions </a:t>
            </a:r>
            <a:r>
              <a:rPr kumimoji="0" lang="en-US" sz="2800" b="0" u="none" strike="noStrike" kern="1200" cap="none" spc="0" normalizeH="0" baseline="0" noProof="0" dirty="0">
                <a:ln>
                  <a:noFill/>
                </a:ln>
                <a:solidFill>
                  <a:srgbClr val="0013A3"/>
                </a:solidFill>
                <a:effectLst/>
                <a:uLnTx/>
                <a:uFillTx/>
                <a:latin typeface="Calibri" panose="020F0502020204030204"/>
                <a:ea typeface="+mn-ea"/>
                <a:cs typeface="+mn-cs"/>
              </a:rPr>
              <a:t>can</a:t>
            </a:r>
            <a:r>
              <a:rPr kumimoji="0" lang="en-US" sz="2800" b="0" i="0" u="none" strike="noStrike" kern="1200" cap="none" spc="0" normalizeH="0" baseline="0" noProof="0" dirty="0">
                <a:ln>
                  <a:noFill/>
                </a:ln>
                <a:solidFill>
                  <a:srgbClr val="0013A3"/>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srgbClr val="0013A3"/>
                </a:solidFill>
                <a:effectLst/>
                <a:uLnTx/>
                <a:uFillTx/>
                <a:latin typeface="Calibri" panose="020F0502020204030204"/>
                <a:ea typeface="+mn-ea"/>
                <a:cs typeface="+mn-cs"/>
              </a:rPr>
              <a:t>still</a:t>
            </a:r>
            <a:r>
              <a:rPr kumimoji="0" lang="en-US" sz="2800" b="0" i="0" u="none" strike="noStrike" kern="1200" cap="none" spc="0" normalizeH="0" baseline="0" noProof="0" dirty="0">
                <a:ln>
                  <a:noFill/>
                </a:ln>
                <a:solidFill>
                  <a:srgbClr val="0013A3"/>
                </a:solidFill>
                <a:effectLst/>
                <a:uLnTx/>
                <a:uFillTx/>
                <a:latin typeface="Calibri" panose="020F0502020204030204"/>
                <a:ea typeface="+mn-ea"/>
                <a:cs typeface="+mn-cs"/>
              </a:rPr>
              <a:t> occur with carrier sensing</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propagation delay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means  two nodes may not hear each other</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 just-started transmission</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srgbClr val="0000A8"/>
                </a:solidFill>
                <a:effectLst/>
                <a:uLnTx/>
                <a:uFillTx/>
                <a:latin typeface="Calibri" panose="020F0502020204030204"/>
                <a:ea typeface="+mn-ea"/>
                <a:cs typeface="+mn-cs"/>
              </a:rPr>
              <a:t>collision: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entire packet transmission time wasted</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effectLst/>
                <a:uLnTx/>
                <a:uFillTx/>
                <a:latin typeface="Calibri" panose="020F0502020204030204"/>
                <a:ea typeface="+mn-ea"/>
                <a:cs typeface="+mn-cs"/>
              </a:rPr>
              <a:t>distance &amp; propagation delay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play role in in determining collision probability</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endParaRPr kumimoji="0" lang="en-US" sz="2000" b="0" i="0" u="none" strike="noStrike" kern="1200" cap="none" spc="0" normalizeH="0" baseline="0" noProof="0" dirty="0">
              <a:ln>
                <a:noFill/>
              </a:ln>
              <a:solidFill>
                <a:prstClr val="black"/>
              </a:solidFill>
              <a:effectLst/>
              <a:uLnTx/>
              <a:uFillTx/>
              <a:latin typeface="Gill Sans MT" charset="0"/>
              <a:ea typeface="+mn-ea"/>
              <a:cs typeface="+mn-cs"/>
            </a:endParaRPr>
          </a:p>
        </p:txBody>
      </p:sp>
      <p:pic>
        <p:nvPicPr>
          <p:cNvPr id="34" name="Picture 3" descr="5">
            <a:extLst>
              <a:ext uri="{FF2B5EF4-FFF2-40B4-BE49-F238E27FC236}">
                <a16:creationId xmlns:a16="http://schemas.microsoft.com/office/drawing/2014/main" id="{0D5CA368-0551-4340-986D-4B213A2C76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1570" y="1216371"/>
            <a:ext cx="4287837" cy="5049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5" name="Rectangle 6">
            <a:extLst>
              <a:ext uri="{FF2B5EF4-FFF2-40B4-BE49-F238E27FC236}">
                <a16:creationId xmlns:a16="http://schemas.microsoft.com/office/drawing/2014/main" id="{D39D6C6A-5A1A-CF45-9875-738474A4E13D}"/>
              </a:ext>
            </a:extLst>
          </p:cNvPr>
          <p:cNvSpPr>
            <a:spLocks noChangeArrowheads="1"/>
          </p:cNvSpPr>
          <p:nvPr/>
        </p:nvSpPr>
        <p:spPr bwMode="auto">
          <a:xfrm>
            <a:off x="7999482" y="778221"/>
            <a:ext cx="2568575"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charset="0"/>
                <a:ea typeface="ＭＳ Ｐゴシック" charset="0"/>
                <a:cs typeface="+mn-cs"/>
              </a:rPr>
              <a:t>spatial layout of nodes </a:t>
            </a:r>
            <a:endPar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36" name="Rectangle 87">
            <a:extLst>
              <a:ext uri="{FF2B5EF4-FFF2-40B4-BE49-F238E27FC236}">
                <a16:creationId xmlns:a16="http://schemas.microsoft.com/office/drawing/2014/main" id="{76BB7ED7-48BD-4147-9085-F9EF88290CE4}"/>
              </a:ext>
            </a:extLst>
          </p:cNvPr>
          <p:cNvSpPr>
            <a:spLocks noChangeArrowheads="1"/>
          </p:cNvSpPr>
          <p:nvPr/>
        </p:nvSpPr>
        <p:spPr bwMode="auto">
          <a:xfrm>
            <a:off x="7305745" y="2446683"/>
            <a:ext cx="3736975" cy="25717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 name="Rectangle 88">
            <a:extLst>
              <a:ext uri="{FF2B5EF4-FFF2-40B4-BE49-F238E27FC236}">
                <a16:creationId xmlns:a16="http://schemas.microsoft.com/office/drawing/2014/main" id="{71973DC3-114C-5B40-B7FA-C9A27EDCCE65}"/>
              </a:ext>
            </a:extLst>
          </p:cNvPr>
          <p:cNvSpPr>
            <a:spLocks noChangeArrowheads="1"/>
          </p:cNvSpPr>
          <p:nvPr/>
        </p:nvSpPr>
        <p:spPr bwMode="auto">
          <a:xfrm>
            <a:off x="7313682" y="2703858"/>
            <a:ext cx="3725863" cy="25717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 name="Rectangle 90">
            <a:extLst>
              <a:ext uri="{FF2B5EF4-FFF2-40B4-BE49-F238E27FC236}">
                <a16:creationId xmlns:a16="http://schemas.microsoft.com/office/drawing/2014/main" id="{E334A8C5-6B7D-0A4C-B55D-CAB16DF703CA}"/>
              </a:ext>
            </a:extLst>
          </p:cNvPr>
          <p:cNvSpPr>
            <a:spLocks noChangeArrowheads="1"/>
          </p:cNvSpPr>
          <p:nvPr/>
        </p:nvSpPr>
        <p:spPr bwMode="auto">
          <a:xfrm>
            <a:off x="7275582" y="2956271"/>
            <a:ext cx="3763963" cy="162401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9" name="Rectangle 91">
            <a:extLst>
              <a:ext uri="{FF2B5EF4-FFF2-40B4-BE49-F238E27FC236}">
                <a16:creationId xmlns:a16="http://schemas.microsoft.com/office/drawing/2014/main" id="{F9970BA6-5D73-A749-8704-5220C05F998D}"/>
              </a:ext>
            </a:extLst>
          </p:cNvPr>
          <p:cNvSpPr>
            <a:spLocks noChangeArrowheads="1"/>
          </p:cNvSpPr>
          <p:nvPr/>
        </p:nvSpPr>
        <p:spPr bwMode="auto">
          <a:xfrm>
            <a:off x="7248595" y="4564408"/>
            <a:ext cx="3789362" cy="203517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0" name="Rectangle 92">
            <a:extLst>
              <a:ext uri="{FF2B5EF4-FFF2-40B4-BE49-F238E27FC236}">
                <a16:creationId xmlns:a16="http://schemas.microsoft.com/office/drawing/2014/main" id="{AE948D01-7FF0-DD4D-BFDD-F95AAF85063C}"/>
              </a:ext>
            </a:extLst>
          </p:cNvPr>
          <p:cNvSpPr>
            <a:spLocks noChangeArrowheads="1"/>
          </p:cNvSpPr>
          <p:nvPr/>
        </p:nvSpPr>
        <p:spPr bwMode="auto">
          <a:xfrm>
            <a:off x="7242245" y="1148108"/>
            <a:ext cx="4040187" cy="130175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nvGrpSpPr>
          <p:cNvPr id="41" name="Group 98">
            <a:extLst>
              <a:ext uri="{FF2B5EF4-FFF2-40B4-BE49-F238E27FC236}">
                <a16:creationId xmlns:a16="http://schemas.microsoft.com/office/drawing/2014/main" id="{50E4F1B9-D30D-3140-B7D9-712C28143A01}"/>
              </a:ext>
            </a:extLst>
          </p:cNvPr>
          <p:cNvGrpSpPr>
            <a:grpSpLocks/>
          </p:cNvGrpSpPr>
          <p:nvPr/>
        </p:nvGrpSpPr>
        <p:grpSpPr bwMode="auto">
          <a:xfrm>
            <a:off x="7426395" y="1146521"/>
            <a:ext cx="3513137" cy="628650"/>
            <a:chOff x="3117" y="180"/>
            <a:chExt cx="2213" cy="396"/>
          </a:xfrm>
        </p:grpSpPr>
        <p:grpSp>
          <p:nvGrpSpPr>
            <p:cNvPr id="42" name="Group 67">
              <a:extLst>
                <a:ext uri="{FF2B5EF4-FFF2-40B4-BE49-F238E27FC236}">
                  <a16:creationId xmlns:a16="http://schemas.microsoft.com/office/drawing/2014/main" id="{FC7CB790-4B06-2D46-93B8-665CC2659A8D}"/>
                </a:ext>
              </a:extLst>
            </p:cNvPr>
            <p:cNvGrpSpPr>
              <a:grpSpLocks/>
            </p:cNvGrpSpPr>
            <p:nvPr/>
          </p:nvGrpSpPr>
          <p:grpSpPr bwMode="auto">
            <a:xfrm flipH="1">
              <a:off x="3117" y="245"/>
              <a:ext cx="316" cy="323"/>
              <a:chOff x="2839" y="3501"/>
              <a:chExt cx="755" cy="803"/>
            </a:xfrm>
          </p:grpSpPr>
          <p:pic>
            <p:nvPicPr>
              <p:cNvPr id="57" name="Picture 68" descr="desktop_computer_stylized_medium">
                <a:extLst>
                  <a:ext uri="{FF2B5EF4-FFF2-40B4-BE49-F238E27FC236}">
                    <a16:creationId xmlns:a16="http://schemas.microsoft.com/office/drawing/2014/main" id="{DEB17F91-EA76-7442-B298-023829D2D0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8" name="Freeform 69">
                <a:extLst>
                  <a:ext uri="{FF2B5EF4-FFF2-40B4-BE49-F238E27FC236}">
                    <a16:creationId xmlns:a16="http://schemas.microsoft.com/office/drawing/2014/main" id="{98BBD2D9-9D1B-B24A-8D63-4BC7E496B5C4}"/>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43" name="Group 70">
              <a:extLst>
                <a:ext uri="{FF2B5EF4-FFF2-40B4-BE49-F238E27FC236}">
                  <a16:creationId xmlns:a16="http://schemas.microsoft.com/office/drawing/2014/main" id="{4C7FFD54-FB17-394B-8449-7FAA8DE07F8E}"/>
                </a:ext>
              </a:extLst>
            </p:cNvPr>
            <p:cNvGrpSpPr>
              <a:grpSpLocks/>
            </p:cNvGrpSpPr>
            <p:nvPr/>
          </p:nvGrpSpPr>
          <p:grpSpPr bwMode="auto">
            <a:xfrm flipH="1">
              <a:off x="3747" y="253"/>
              <a:ext cx="316" cy="323"/>
              <a:chOff x="2839" y="3501"/>
              <a:chExt cx="755" cy="803"/>
            </a:xfrm>
          </p:grpSpPr>
          <p:pic>
            <p:nvPicPr>
              <p:cNvPr id="55" name="Picture 71" descr="desktop_computer_stylized_medium">
                <a:extLst>
                  <a:ext uri="{FF2B5EF4-FFF2-40B4-BE49-F238E27FC236}">
                    <a16:creationId xmlns:a16="http://schemas.microsoft.com/office/drawing/2014/main" id="{826D8206-EAB9-3D48-92AA-BD8B212018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6" name="Freeform 72">
                <a:extLst>
                  <a:ext uri="{FF2B5EF4-FFF2-40B4-BE49-F238E27FC236}">
                    <a16:creationId xmlns:a16="http://schemas.microsoft.com/office/drawing/2014/main" id="{C1C969E0-E2F3-9141-8D5D-FEBB45AFC9E0}"/>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44" name="Group 73">
              <a:extLst>
                <a:ext uri="{FF2B5EF4-FFF2-40B4-BE49-F238E27FC236}">
                  <a16:creationId xmlns:a16="http://schemas.microsoft.com/office/drawing/2014/main" id="{8A97574D-2558-174E-B305-AA08A3C7A8AD}"/>
                </a:ext>
              </a:extLst>
            </p:cNvPr>
            <p:cNvGrpSpPr>
              <a:grpSpLocks/>
            </p:cNvGrpSpPr>
            <p:nvPr/>
          </p:nvGrpSpPr>
          <p:grpSpPr bwMode="auto">
            <a:xfrm flipH="1">
              <a:off x="4356" y="247"/>
              <a:ext cx="316" cy="323"/>
              <a:chOff x="2839" y="3501"/>
              <a:chExt cx="755" cy="803"/>
            </a:xfrm>
          </p:grpSpPr>
          <p:pic>
            <p:nvPicPr>
              <p:cNvPr id="53" name="Picture 74" descr="desktop_computer_stylized_medium">
                <a:extLst>
                  <a:ext uri="{FF2B5EF4-FFF2-40B4-BE49-F238E27FC236}">
                    <a16:creationId xmlns:a16="http://schemas.microsoft.com/office/drawing/2014/main" id="{DA115C27-F619-9546-937E-6CD1A2141B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4" name="Freeform 75">
                <a:extLst>
                  <a:ext uri="{FF2B5EF4-FFF2-40B4-BE49-F238E27FC236}">
                    <a16:creationId xmlns:a16="http://schemas.microsoft.com/office/drawing/2014/main" id="{CD685018-7CA3-3B4C-A452-B8E042BBACFA}"/>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45" name="Group 76">
              <a:extLst>
                <a:ext uri="{FF2B5EF4-FFF2-40B4-BE49-F238E27FC236}">
                  <a16:creationId xmlns:a16="http://schemas.microsoft.com/office/drawing/2014/main" id="{DBDBB8DE-6AD3-EE44-9B46-0D5E8F80359A}"/>
                </a:ext>
              </a:extLst>
            </p:cNvPr>
            <p:cNvGrpSpPr>
              <a:grpSpLocks/>
            </p:cNvGrpSpPr>
            <p:nvPr/>
          </p:nvGrpSpPr>
          <p:grpSpPr bwMode="auto">
            <a:xfrm flipH="1">
              <a:off x="5014" y="249"/>
              <a:ext cx="316" cy="323"/>
              <a:chOff x="2839" y="3501"/>
              <a:chExt cx="755" cy="803"/>
            </a:xfrm>
          </p:grpSpPr>
          <p:pic>
            <p:nvPicPr>
              <p:cNvPr id="51" name="Picture 77" descr="desktop_computer_stylized_medium">
                <a:extLst>
                  <a:ext uri="{FF2B5EF4-FFF2-40B4-BE49-F238E27FC236}">
                    <a16:creationId xmlns:a16="http://schemas.microsoft.com/office/drawing/2014/main" id="{6A7B0553-F377-FD44-A88B-D2727D21D2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2" name="Freeform 78">
                <a:extLst>
                  <a:ext uri="{FF2B5EF4-FFF2-40B4-BE49-F238E27FC236}">
                    <a16:creationId xmlns:a16="http://schemas.microsoft.com/office/drawing/2014/main" id="{B7B2B53F-C3B8-444B-93F9-72043CF61563}"/>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46" name="Line 93">
              <a:extLst>
                <a:ext uri="{FF2B5EF4-FFF2-40B4-BE49-F238E27FC236}">
                  <a16:creationId xmlns:a16="http://schemas.microsoft.com/office/drawing/2014/main" id="{17BC36CE-61EB-3544-881D-44148445DF01}"/>
                </a:ext>
              </a:extLst>
            </p:cNvPr>
            <p:cNvSpPr>
              <a:spLocks noChangeShapeType="1"/>
            </p:cNvSpPr>
            <p:nvPr/>
          </p:nvSpPr>
          <p:spPr bwMode="auto">
            <a:xfrm>
              <a:off x="3309" y="181"/>
              <a:ext cx="1989"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7" name="Line 94">
              <a:extLst>
                <a:ext uri="{FF2B5EF4-FFF2-40B4-BE49-F238E27FC236}">
                  <a16:creationId xmlns:a16="http://schemas.microsoft.com/office/drawing/2014/main" id="{496041E2-CD00-714C-8109-E48EBB9E8050}"/>
                </a:ext>
              </a:extLst>
            </p:cNvPr>
            <p:cNvSpPr>
              <a:spLocks noChangeShapeType="1"/>
            </p:cNvSpPr>
            <p:nvPr/>
          </p:nvSpPr>
          <p:spPr bwMode="auto">
            <a:xfrm>
              <a:off x="3309" y="180"/>
              <a:ext cx="0" cy="87"/>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8" name="Line 95">
              <a:extLst>
                <a:ext uri="{FF2B5EF4-FFF2-40B4-BE49-F238E27FC236}">
                  <a16:creationId xmlns:a16="http://schemas.microsoft.com/office/drawing/2014/main" id="{B1602836-94A7-1344-AD99-4F6543EE55AD}"/>
                </a:ext>
              </a:extLst>
            </p:cNvPr>
            <p:cNvSpPr>
              <a:spLocks noChangeShapeType="1"/>
            </p:cNvSpPr>
            <p:nvPr/>
          </p:nvSpPr>
          <p:spPr bwMode="auto">
            <a:xfrm>
              <a:off x="3975" y="183"/>
              <a:ext cx="0" cy="87"/>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9" name="Line 96">
              <a:extLst>
                <a:ext uri="{FF2B5EF4-FFF2-40B4-BE49-F238E27FC236}">
                  <a16:creationId xmlns:a16="http://schemas.microsoft.com/office/drawing/2014/main" id="{AE901CCC-1861-184E-962B-60CDFAA34E87}"/>
                </a:ext>
              </a:extLst>
            </p:cNvPr>
            <p:cNvSpPr>
              <a:spLocks noChangeShapeType="1"/>
            </p:cNvSpPr>
            <p:nvPr/>
          </p:nvSpPr>
          <p:spPr bwMode="auto">
            <a:xfrm>
              <a:off x="4578" y="183"/>
              <a:ext cx="0" cy="87"/>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50" name="Line 97">
              <a:extLst>
                <a:ext uri="{FF2B5EF4-FFF2-40B4-BE49-F238E27FC236}">
                  <a16:creationId xmlns:a16="http://schemas.microsoft.com/office/drawing/2014/main" id="{3DD53366-738C-944E-B540-F34E1C857162}"/>
                </a:ext>
              </a:extLst>
            </p:cNvPr>
            <p:cNvSpPr>
              <a:spLocks noChangeShapeType="1"/>
            </p:cNvSpPr>
            <p:nvPr/>
          </p:nvSpPr>
          <p:spPr bwMode="auto">
            <a:xfrm>
              <a:off x="5289" y="180"/>
              <a:ext cx="0" cy="87"/>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7" name="Slide Number Placeholder 6">
            <a:extLst>
              <a:ext uri="{FF2B5EF4-FFF2-40B4-BE49-F238E27FC236}">
                <a16:creationId xmlns:a16="http://schemas.microsoft.com/office/drawing/2014/main" id="{FBD4D79F-1344-17E0-0CA2-01502B6C9AC1}"/>
              </a:ext>
            </a:extLst>
          </p:cNvPr>
          <p:cNvSpPr>
            <a:spLocks noGrp="1"/>
          </p:cNvSpPr>
          <p:nvPr>
            <p:ph type="sldNum" sz="quarter" idx="4"/>
          </p:nvPr>
        </p:nvSpPr>
        <p:spPr/>
        <p:txBody>
          <a:bodyPr/>
          <a:lstStyle/>
          <a:p>
            <a:r>
              <a:rPr lang="en-US" dirty="0"/>
              <a:t>Link Layer </a:t>
            </a:r>
            <a:fld id="{C4204591-24BD-A542-B9D5-F8D8A88D2FEE}" type="slidenum">
              <a:rPr lang="en-US" smtClean="0"/>
              <a:pPr/>
              <a:t>14</a:t>
            </a:fld>
            <a:endParaRPr lang="en-US" dirty="0"/>
          </a:p>
        </p:txBody>
      </p:sp>
    </p:spTree>
    <p:extLst>
      <p:ext uri="{BB962C8B-B14F-4D97-AF65-F5344CB8AC3E}">
        <p14:creationId xmlns:p14="http://schemas.microsoft.com/office/powerpoint/2010/main" val="3569789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500"/>
                                        <p:tgtEl>
                                          <p:spTgt spid="36"/>
                                        </p:tgtEl>
                                      </p:cBhvr>
                                    </p:animEffect>
                                    <p:set>
                                      <p:cBhvr>
                                        <p:cTn id="7" dur="1" fill="hold">
                                          <p:stCondLst>
                                            <p:cond delay="499"/>
                                          </p:stCondLst>
                                        </p:cTn>
                                        <p:tgtEl>
                                          <p:spTgt spid="3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1" fill="hold" grpId="0" nodeType="clickEffect">
                                  <p:stCondLst>
                                    <p:cond delay="0"/>
                                  </p:stCondLst>
                                  <p:childTnLst>
                                    <p:animEffect transition="out" filter="wipe(up)">
                                      <p:cBhvr>
                                        <p:cTn id="11" dur="500"/>
                                        <p:tgtEl>
                                          <p:spTgt spid="37"/>
                                        </p:tgtEl>
                                      </p:cBhvr>
                                    </p:animEffect>
                                    <p:set>
                                      <p:cBhvr>
                                        <p:cTn id="12" dur="1" fill="hold">
                                          <p:stCondLst>
                                            <p:cond delay="499"/>
                                          </p:stCondLst>
                                        </p:cTn>
                                        <p:tgtEl>
                                          <p:spTgt spid="3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1" fill="hold" grpId="0" nodeType="clickEffect">
                                  <p:stCondLst>
                                    <p:cond delay="0"/>
                                  </p:stCondLst>
                                  <p:childTnLst>
                                    <p:animEffect transition="out" filter="wipe(up)">
                                      <p:cBhvr>
                                        <p:cTn id="16" dur="500"/>
                                        <p:tgtEl>
                                          <p:spTgt spid="38"/>
                                        </p:tgtEl>
                                      </p:cBhvr>
                                    </p:animEffect>
                                    <p:set>
                                      <p:cBhvr>
                                        <p:cTn id="17" dur="1" fill="hold">
                                          <p:stCondLst>
                                            <p:cond delay="499"/>
                                          </p:stCondLst>
                                        </p:cTn>
                                        <p:tgtEl>
                                          <p:spTgt spid="38"/>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1" fill="hold" grpId="0" nodeType="clickEffect">
                                  <p:stCondLst>
                                    <p:cond delay="0"/>
                                  </p:stCondLst>
                                  <p:childTnLst>
                                    <p:animEffect transition="out" filter="wipe(up)">
                                      <p:cBhvr>
                                        <p:cTn id="21" dur="500"/>
                                        <p:tgtEl>
                                          <p:spTgt spid="39"/>
                                        </p:tgtEl>
                                      </p:cBhvr>
                                    </p:animEffect>
                                    <p:set>
                                      <p:cBhvr>
                                        <p:cTn id="22" dur="1" fill="hold">
                                          <p:stCondLst>
                                            <p:cond delay="499"/>
                                          </p:stCondLst>
                                        </p:cTn>
                                        <p:tgtEl>
                                          <p:spTgt spid="3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dissolve">
                                      <p:cBhvr>
                                        <p:cTn id="27" dur="500"/>
                                        <p:tgtEl>
                                          <p:spTgt spid="6">
                                            <p:txEl>
                                              <p:pRg st="2" end="2"/>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6">
                                            <p:txEl>
                                              <p:pRg st="3" end="3"/>
                                            </p:txEl>
                                          </p:spTgt>
                                        </p:tgtEl>
                                        <p:attrNameLst>
                                          <p:attrName>style.visibility</p:attrName>
                                        </p:attrNameLst>
                                      </p:cBhvr>
                                      <p:to>
                                        <p:strVal val="visible"/>
                                      </p:to>
                                    </p:set>
                                    <p:animEffect transition="in" filter="dissolve">
                                      <p:cBhvr>
                                        <p:cTn id="30"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dirty="0">
                <a:latin typeface="+mn-lt"/>
              </a:rPr>
              <a:t>CSMA/CD:</a:t>
            </a:r>
            <a:endParaRPr lang="en-US" sz="4400" b="0" dirty="0">
              <a:latin typeface="+mn-lt"/>
            </a:endParaRPr>
          </a:p>
        </p:txBody>
      </p:sp>
      <p:sp>
        <p:nvSpPr>
          <p:cNvPr id="6" name="Rectangle 9">
            <a:extLst>
              <a:ext uri="{FF2B5EF4-FFF2-40B4-BE49-F238E27FC236}">
                <a16:creationId xmlns:a16="http://schemas.microsoft.com/office/drawing/2014/main" id="{58A3876E-869D-8249-AD44-8C126ECC71E2}"/>
              </a:ext>
            </a:extLst>
          </p:cNvPr>
          <p:cNvSpPr txBox="1">
            <a:spLocks noChangeArrowheads="1"/>
          </p:cNvSpPr>
          <p:nvPr/>
        </p:nvSpPr>
        <p:spPr>
          <a:xfrm>
            <a:off x="944217" y="1520687"/>
            <a:ext cx="5536096"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CSMA/CD reduces the amount of time wasted in collisions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transmission aborted on collision detection</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endParaRPr kumimoji="0" lang="en-US" sz="2000" b="0" i="0" u="none" strike="noStrike" kern="1200" cap="none" spc="0" normalizeH="0" baseline="0" noProof="0" dirty="0">
              <a:ln>
                <a:noFill/>
              </a:ln>
              <a:solidFill>
                <a:prstClr val="black"/>
              </a:solidFill>
              <a:effectLst/>
              <a:uLnTx/>
              <a:uFillTx/>
              <a:latin typeface="Gill Sans MT" charset="0"/>
              <a:ea typeface="+mn-ea"/>
              <a:cs typeface="+mn-cs"/>
            </a:endParaRPr>
          </a:p>
        </p:txBody>
      </p:sp>
      <p:pic>
        <p:nvPicPr>
          <p:cNvPr id="78" name="Picture 3" descr="5">
            <a:extLst>
              <a:ext uri="{FF2B5EF4-FFF2-40B4-BE49-F238E27FC236}">
                <a16:creationId xmlns:a16="http://schemas.microsoft.com/office/drawing/2014/main" id="{D06E5E41-130E-BB43-89F8-A1F35982DA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882" y="750060"/>
            <a:ext cx="4433887" cy="3870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9" name="Rectangle 29">
            <a:extLst>
              <a:ext uri="{FF2B5EF4-FFF2-40B4-BE49-F238E27FC236}">
                <a16:creationId xmlns:a16="http://schemas.microsoft.com/office/drawing/2014/main" id="{1DC42722-FCDE-C744-B3AD-4FFF0DDCBCCA}"/>
              </a:ext>
            </a:extLst>
          </p:cNvPr>
          <p:cNvSpPr>
            <a:spLocks noChangeArrowheads="1"/>
          </p:cNvSpPr>
          <p:nvPr/>
        </p:nvSpPr>
        <p:spPr bwMode="auto">
          <a:xfrm>
            <a:off x="7196619" y="664335"/>
            <a:ext cx="4135438" cy="12112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80" name="Rectangle 9">
            <a:extLst>
              <a:ext uri="{FF2B5EF4-FFF2-40B4-BE49-F238E27FC236}">
                <a16:creationId xmlns:a16="http://schemas.microsoft.com/office/drawing/2014/main" id="{76701BCC-FF60-A34C-9FFB-B99203FB60AB}"/>
              </a:ext>
            </a:extLst>
          </p:cNvPr>
          <p:cNvSpPr>
            <a:spLocks noChangeArrowheads="1"/>
          </p:cNvSpPr>
          <p:nvPr/>
        </p:nvSpPr>
        <p:spPr bwMode="auto">
          <a:xfrm>
            <a:off x="7933219" y="813560"/>
            <a:ext cx="2568575"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charset="0"/>
                <a:ea typeface="ＭＳ Ｐゴシック" charset="0"/>
                <a:cs typeface="+mn-cs"/>
              </a:rPr>
              <a:t>spatial layout of nodes </a:t>
            </a:r>
            <a:endPar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grpSp>
        <p:nvGrpSpPr>
          <p:cNvPr id="81" name="Group 30">
            <a:extLst>
              <a:ext uri="{FF2B5EF4-FFF2-40B4-BE49-F238E27FC236}">
                <a16:creationId xmlns:a16="http://schemas.microsoft.com/office/drawing/2014/main" id="{24935420-9F5A-6646-BC35-FE5744F261B4}"/>
              </a:ext>
            </a:extLst>
          </p:cNvPr>
          <p:cNvGrpSpPr>
            <a:grpSpLocks/>
          </p:cNvGrpSpPr>
          <p:nvPr/>
        </p:nvGrpSpPr>
        <p:grpSpPr bwMode="auto">
          <a:xfrm>
            <a:off x="7696682" y="1204085"/>
            <a:ext cx="3263900" cy="195262"/>
            <a:chOff x="4220" y="1231"/>
            <a:chExt cx="1989" cy="90"/>
          </a:xfrm>
        </p:grpSpPr>
        <p:sp>
          <p:nvSpPr>
            <p:cNvPr id="82" name="Line 23">
              <a:extLst>
                <a:ext uri="{FF2B5EF4-FFF2-40B4-BE49-F238E27FC236}">
                  <a16:creationId xmlns:a16="http://schemas.microsoft.com/office/drawing/2014/main" id="{548DB465-82DF-0440-A432-2DF2634BECF0}"/>
                </a:ext>
              </a:extLst>
            </p:cNvPr>
            <p:cNvSpPr>
              <a:spLocks noChangeShapeType="1"/>
            </p:cNvSpPr>
            <p:nvPr/>
          </p:nvSpPr>
          <p:spPr bwMode="auto">
            <a:xfrm>
              <a:off x="4220" y="1232"/>
              <a:ext cx="1989"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83" name="Line 24">
              <a:extLst>
                <a:ext uri="{FF2B5EF4-FFF2-40B4-BE49-F238E27FC236}">
                  <a16:creationId xmlns:a16="http://schemas.microsoft.com/office/drawing/2014/main" id="{5EF8B124-5E56-EB4D-8C08-46C67AE70748}"/>
                </a:ext>
              </a:extLst>
            </p:cNvPr>
            <p:cNvSpPr>
              <a:spLocks noChangeShapeType="1"/>
            </p:cNvSpPr>
            <p:nvPr/>
          </p:nvSpPr>
          <p:spPr bwMode="auto">
            <a:xfrm>
              <a:off x="4220" y="1231"/>
              <a:ext cx="0" cy="87"/>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84" name="Line 25">
              <a:extLst>
                <a:ext uri="{FF2B5EF4-FFF2-40B4-BE49-F238E27FC236}">
                  <a16:creationId xmlns:a16="http://schemas.microsoft.com/office/drawing/2014/main" id="{9D8D4137-33A6-FD4B-BE8A-F6C583863084}"/>
                </a:ext>
              </a:extLst>
            </p:cNvPr>
            <p:cNvSpPr>
              <a:spLocks noChangeShapeType="1"/>
            </p:cNvSpPr>
            <p:nvPr/>
          </p:nvSpPr>
          <p:spPr bwMode="auto">
            <a:xfrm>
              <a:off x="4886" y="1234"/>
              <a:ext cx="0" cy="87"/>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85" name="Line 26">
              <a:extLst>
                <a:ext uri="{FF2B5EF4-FFF2-40B4-BE49-F238E27FC236}">
                  <a16:creationId xmlns:a16="http://schemas.microsoft.com/office/drawing/2014/main" id="{BC114EE6-828B-264D-9807-6A556FCE5FA3}"/>
                </a:ext>
              </a:extLst>
            </p:cNvPr>
            <p:cNvSpPr>
              <a:spLocks noChangeShapeType="1"/>
            </p:cNvSpPr>
            <p:nvPr/>
          </p:nvSpPr>
          <p:spPr bwMode="auto">
            <a:xfrm>
              <a:off x="5489" y="1234"/>
              <a:ext cx="0" cy="87"/>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86" name="Line 27">
              <a:extLst>
                <a:ext uri="{FF2B5EF4-FFF2-40B4-BE49-F238E27FC236}">
                  <a16:creationId xmlns:a16="http://schemas.microsoft.com/office/drawing/2014/main" id="{615EC4B7-B973-6E41-8EB5-75BB758DBA4F}"/>
                </a:ext>
              </a:extLst>
            </p:cNvPr>
            <p:cNvSpPr>
              <a:spLocks noChangeShapeType="1"/>
            </p:cNvSpPr>
            <p:nvPr/>
          </p:nvSpPr>
          <p:spPr bwMode="auto">
            <a:xfrm>
              <a:off x="6200" y="1231"/>
              <a:ext cx="0" cy="87"/>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87" name="Group 11">
            <a:extLst>
              <a:ext uri="{FF2B5EF4-FFF2-40B4-BE49-F238E27FC236}">
                <a16:creationId xmlns:a16="http://schemas.microsoft.com/office/drawing/2014/main" id="{6B3E042D-00E8-0D43-B62C-BC257C0BE333}"/>
              </a:ext>
            </a:extLst>
          </p:cNvPr>
          <p:cNvGrpSpPr>
            <a:grpSpLocks/>
          </p:cNvGrpSpPr>
          <p:nvPr/>
        </p:nvGrpSpPr>
        <p:grpSpPr bwMode="auto">
          <a:xfrm flipH="1">
            <a:off x="7342669" y="1337435"/>
            <a:ext cx="501650" cy="512762"/>
            <a:chOff x="2839" y="3501"/>
            <a:chExt cx="755" cy="803"/>
          </a:xfrm>
        </p:grpSpPr>
        <p:pic>
          <p:nvPicPr>
            <p:cNvPr id="88" name="Picture 12" descr="desktop_computer_stylized_medium">
              <a:extLst>
                <a:ext uri="{FF2B5EF4-FFF2-40B4-BE49-F238E27FC236}">
                  <a16:creationId xmlns:a16="http://schemas.microsoft.com/office/drawing/2014/main" id="{4C9AC728-261B-FE45-9FEE-3F36E7FE65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9" name="Freeform 13">
              <a:extLst>
                <a:ext uri="{FF2B5EF4-FFF2-40B4-BE49-F238E27FC236}">
                  <a16:creationId xmlns:a16="http://schemas.microsoft.com/office/drawing/2014/main" id="{2012AC6C-1E80-9C43-A74F-B25426F10CDD}"/>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90" name="Group 14">
            <a:extLst>
              <a:ext uri="{FF2B5EF4-FFF2-40B4-BE49-F238E27FC236}">
                <a16:creationId xmlns:a16="http://schemas.microsoft.com/office/drawing/2014/main" id="{A4B289BD-7DCF-6045-ACB6-F2429F1C7C2C}"/>
              </a:ext>
            </a:extLst>
          </p:cNvPr>
          <p:cNvGrpSpPr>
            <a:grpSpLocks/>
          </p:cNvGrpSpPr>
          <p:nvPr/>
        </p:nvGrpSpPr>
        <p:grpSpPr bwMode="auto">
          <a:xfrm flipH="1">
            <a:off x="8434869" y="1319972"/>
            <a:ext cx="501650" cy="512763"/>
            <a:chOff x="2839" y="3501"/>
            <a:chExt cx="755" cy="803"/>
          </a:xfrm>
        </p:grpSpPr>
        <p:pic>
          <p:nvPicPr>
            <p:cNvPr id="91" name="Picture 15" descr="desktop_computer_stylized_medium">
              <a:extLst>
                <a:ext uri="{FF2B5EF4-FFF2-40B4-BE49-F238E27FC236}">
                  <a16:creationId xmlns:a16="http://schemas.microsoft.com/office/drawing/2014/main" id="{FBAD689B-8E45-1845-A238-667A4218FF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2" name="Freeform 16">
              <a:extLst>
                <a:ext uri="{FF2B5EF4-FFF2-40B4-BE49-F238E27FC236}">
                  <a16:creationId xmlns:a16="http://schemas.microsoft.com/office/drawing/2014/main" id="{DE135AD2-2096-2A42-B530-B6E6036AB50C}"/>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93" name="Group 17">
            <a:extLst>
              <a:ext uri="{FF2B5EF4-FFF2-40B4-BE49-F238E27FC236}">
                <a16:creationId xmlns:a16="http://schemas.microsoft.com/office/drawing/2014/main" id="{A5CD4FED-7480-B747-A3DA-8F9FE8F0E1BA}"/>
              </a:ext>
            </a:extLst>
          </p:cNvPr>
          <p:cNvGrpSpPr>
            <a:grpSpLocks/>
          </p:cNvGrpSpPr>
          <p:nvPr/>
        </p:nvGrpSpPr>
        <p:grpSpPr bwMode="auto">
          <a:xfrm flipH="1">
            <a:off x="9433407" y="1310447"/>
            <a:ext cx="501650" cy="512763"/>
            <a:chOff x="2839" y="3501"/>
            <a:chExt cx="755" cy="803"/>
          </a:xfrm>
        </p:grpSpPr>
        <p:pic>
          <p:nvPicPr>
            <p:cNvPr id="94" name="Picture 18" descr="desktop_computer_stylized_medium">
              <a:extLst>
                <a:ext uri="{FF2B5EF4-FFF2-40B4-BE49-F238E27FC236}">
                  <a16:creationId xmlns:a16="http://schemas.microsoft.com/office/drawing/2014/main" id="{81E67EE6-C5AF-C14F-B5DF-53480B2077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5" name="Freeform 19">
              <a:extLst>
                <a:ext uri="{FF2B5EF4-FFF2-40B4-BE49-F238E27FC236}">
                  <a16:creationId xmlns:a16="http://schemas.microsoft.com/office/drawing/2014/main" id="{4D1CE32B-7F6C-AF41-929E-EB5E9CAA87E0}"/>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96" name="Group 20">
            <a:extLst>
              <a:ext uri="{FF2B5EF4-FFF2-40B4-BE49-F238E27FC236}">
                <a16:creationId xmlns:a16="http://schemas.microsoft.com/office/drawing/2014/main" id="{9178B92E-2122-5945-A67E-297BB2AC5703}"/>
              </a:ext>
            </a:extLst>
          </p:cNvPr>
          <p:cNvGrpSpPr>
            <a:grpSpLocks/>
          </p:cNvGrpSpPr>
          <p:nvPr/>
        </p:nvGrpSpPr>
        <p:grpSpPr bwMode="auto">
          <a:xfrm flipH="1">
            <a:off x="10552594" y="1324735"/>
            <a:ext cx="501650" cy="512762"/>
            <a:chOff x="2839" y="3501"/>
            <a:chExt cx="755" cy="803"/>
          </a:xfrm>
        </p:grpSpPr>
        <p:pic>
          <p:nvPicPr>
            <p:cNvPr id="97" name="Picture 21" descr="desktop_computer_stylized_medium">
              <a:extLst>
                <a:ext uri="{FF2B5EF4-FFF2-40B4-BE49-F238E27FC236}">
                  <a16:creationId xmlns:a16="http://schemas.microsoft.com/office/drawing/2014/main" id="{3AE91596-19C4-414E-B810-903273BB38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8" name="Freeform 22">
              <a:extLst>
                <a:ext uri="{FF2B5EF4-FFF2-40B4-BE49-F238E27FC236}">
                  <a16:creationId xmlns:a16="http://schemas.microsoft.com/office/drawing/2014/main" id="{915D17CB-26CA-AD4F-B23A-0E57A00BBF1C}"/>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3" name="Freeform 2">
            <a:extLst>
              <a:ext uri="{FF2B5EF4-FFF2-40B4-BE49-F238E27FC236}">
                <a16:creationId xmlns:a16="http://schemas.microsoft.com/office/drawing/2014/main" id="{3835804F-30BD-7E45-AED8-D31B5DCA9648}"/>
              </a:ext>
            </a:extLst>
          </p:cNvPr>
          <p:cNvSpPr/>
          <p:nvPr/>
        </p:nvSpPr>
        <p:spPr>
          <a:xfrm>
            <a:off x="7342577" y="2036867"/>
            <a:ext cx="3986127" cy="2699396"/>
          </a:xfrm>
          <a:custGeom>
            <a:avLst/>
            <a:gdLst>
              <a:gd name="connsiteX0" fmla="*/ 0 w 3986127"/>
              <a:gd name="connsiteY0" fmla="*/ 158788 h 2699396"/>
              <a:gd name="connsiteX1" fmla="*/ 1357912 w 3986127"/>
              <a:gd name="connsiteY1" fmla="*/ 32853 h 2699396"/>
              <a:gd name="connsiteX2" fmla="*/ 1522175 w 3986127"/>
              <a:gd name="connsiteY2" fmla="*/ 0 h 2699396"/>
              <a:gd name="connsiteX3" fmla="*/ 3542616 w 3986127"/>
              <a:gd name="connsiteY3" fmla="*/ 246395 h 2699396"/>
              <a:gd name="connsiteX4" fmla="*/ 3936848 w 3986127"/>
              <a:gd name="connsiteY4" fmla="*/ 394232 h 2699396"/>
              <a:gd name="connsiteX5" fmla="*/ 3986127 w 3986127"/>
              <a:gd name="connsiteY5" fmla="*/ 2699396 h 2699396"/>
              <a:gd name="connsiteX6" fmla="*/ 5476 w 3986127"/>
              <a:gd name="connsiteY6" fmla="*/ 2650117 h 2699396"/>
              <a:gd name="connsiteX7" fmla="*/ 0 w 3986127"/>
              <a:gd name="connsiteY7" fmla="*/ 158788 h 2699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86127" h="2699396">
                <a:moveTo>
                  <a:pt x="0" y="158788"/>
                </a:moveTo>
                <a:lnTo>
                  <a:pt x="1357912" y="32853"/>
                </a:lnTo>
                <a:lnTo>
                  <a:pt x="1522175" y="0"/>
                </a:lnTo>
                <a:lnTo>
                  <a:pt x="3542616" y="246395"/>
                </a:lnTo>
                <a:lnTo>
                  <a:pt x="3936848" y="394232"/>
                </a:lnTo>
                <a:lnTo>
                  <a:pt x="3986127" y="2699396"/>
                </a:lnTo>
                <a:lnTo>
                  <a:pt x="5476" y="2650117"/>
                </a:lnTo>
                <a:cubicBezTo>
                  <a:pt x="3651" y="1819674"/>
                  <a:pt x="1825" y="989231"/>
                  <a:pt x="0" y="15878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Slide Number Placeholder 7">
            <a:extLst>
              <a:ext uri="{FF2B5EF4-FFF2-40B4-BE49-F238E27FC236}">
                <a16:creationId xmlns:a16="http://schemas.microsoft.com/office/drawing/2014/main" id="{CDB22443-27C2-EBB2-9832-E1DA9A655C6F}"/>
              </a:ext>
            </a:extLst>
          </p:cNvPr>
          <p:cNvSpPr>
            <a:spLocks noGrp="1"/>
          </p:cNvSpPr>
          <p:nvPr>
            <p:ph type="sldNum" sz="quarter" idx="4"/>
          </p:nvPr>
        </p:nvSpPr>
        <p:spPr/>
        <p:txBody>
          <a:bodyPr/>
          <a:lstStyle/>
          <a:p>
            <a:r>
              <a:rPr lang="en-US" dirty="0"/>
              <a:t>Link Layer </a:t>
            </a:r>
            <a:fld id="{C4204591-24BD-A542-B9D5-F8D8A88D2FEE}" type="slidenum">
              <a:rPr lang="en-US" smtClean="0"/>
              <a:pPr/>
              <a:t>15</a:t>
            </a:fld>
            <a:endParaRPr lang="en-US" dirty="0"/>
          </a:p>
        </p:txBody>
      </p:sp>
    </p:spTree>
    <p:extLst>
      <p:ext uri="{BB962C8B-B14F-4D97-AF65-F5344CB8AC3E}">
        <p14:creationId xmlns:p14="http://schemas.microsoft.com/office/powerpoint/2010/main" val="2074787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3000"/>
                                        <p:tgtEl>
                                          <p:spTgt spid="3"/>
                                        </p:tgtEl>
                                      </p:cBhvr>
                                    </p:animEffect>
                                    <p:set>
                                      <p:cBhvr>
                                        <p:cTn id="7" dur="1" fill="hold">
                                          <p:stCondLst>
                                            <p:cond delay="29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dirty="0">
                <a:latin typeface="+mn-lt"/>
              </a:rPr>
              <a:t>Ethernet CSMA/CD algorithm</a:t>
            </a:r>
            <a:endParaRPr lang="en-US" sz="4400" b="0" dirty="0">
              <a:latin typeface="+mn-lt"/>
            </a:endParaRPr>
          </a:p>
        </p:txBody>
      </p:sp>
      <p:sp>
        <p:nvSpPr>
          <p:cNvPr id="6" name="Rectangle 3">
            <a:extLst>
              <a:ext uri="{FF2B5EF4-FFF2-40B4-BE49-F238E27FC236}">
                <a16:creationId xmlns:a16="http://schemas.microsoft.com/office/drawing/2014/main" id="{04A2C08B-2DCB-6B41-B08C-D11F19EEFDB4}"/>
              </a:ext>
            </a:extLst>
          </p:cNvPr>
          <p:cNvSpPr txBox="1">
            <a:spLocks noChangeArrowheads="1"/>
          </p:cNvSpPr>
          <p:nvPr/>
        </p:nvSpPr>
        <p:spPr>
          <a:xfrm>
            <a:off x="804379" y="1513440"/>
            <a:ext cx="10181673" cy="2422456"/>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marR="0" lvl="0" indent="-327025" algn="l" defTabSz="914400" rtl="0" eaLnBrk="1" fontAlgn="auto" latinLnBrk="0" hangingPunct="1">
              <a:lnSpc>
                <a:spcPct val="90000"/>
              </a:lnSpc>
              <a:spcBef>
                <a:spcPts val="1000"/>
              </a:spcBef>
              <a:spcAft>
                <a:spcPts val="0"/>
              </a:spcAft>
              <a:buClr>
                <a:srgbClr val="0000A3"/>
              </a:buClr>
              <a:buSzTx/>
              <a:buFont typeface="+mj-lt"/>
              <a:buAutoNum type="arabicPeriod"/>
              <a:tabLst/>
              <a:defRPr/>
            </a:pPr>
            <a:r>
              <a:rPr kumimoji="0" lang="en-US" b="0" i="0" u="none" strike="noStrike" kern="1200" cap="none" spc="0" normalizeH="0" baseline="0" noProof="0" dirty="0">
                <a:ln>
                  <a:noFill/>
                </a:ln>
                <a:solidFill>
                  <a:prstClr val="black"/>
                </a:solidFill>
                <a:effectLst/>
                <a:uLnTx/>
                <a:uFillTx/>
                <a:latin typeface="Calibri" panose="020F0502020204030204"/>
              </a:rPr>
              <a:t>Ethernet receives datagram from network layer, creates frame</a:t>
            </a:r>
          </a:p>
          <a:p>
            <a:pPr marL="457200" marR="0" lvl="0" indent="-327025" algn="l" defTabSz="914400" rtl="0" eaLnBrk="1" fontAlgn="auto" latinLnBrk="0" hangingPunct="1">
              <a:lnSpc>
                <a:spcPct val="90000"/>
              </a:lnSpc>
              <a:spcBef>
                <a:spcPts val="1000"/>
              </a:spcBef>
              <a:spcAft>
                <a:spcPts val="0"/>
              </a:spcAft>
              <a:buClr>
                <a:srgbClr val="0000A3"/>
              </a:buClr>
              <a:buSzTx/>
              <a:buFont typeface="+mj-lt"/>
              <a:buAutoNum type="arabicPeriod"/>
              <a:tabLst/>
              <a:defRPr/>
            </a:pPr>
            <a:r>
              <a:rPr kumimoji="0" lang="en-US" b="0" i="0" u="none" strike="noStrike" kern="1200" cap="none" spc="0" normalizeH="0" baseline="0" noProof="0" dirty="0">
                <a:ln>
                  <a:noFill/>
                </a:ln>
                <a:solidFill>
                  <a:prstClr val="black"/>
                </a:solidFill>
                <a:effectLst/>
                <a:uLnTx/>
                <a:uFillTx/>
                <a:latin typeface="Calibri" panose="020F0502020204030204"/>
              </a:rPr>
              <a:t>If </a:t>
            </a:r>
            <a:r>
              <a:rPr lang="en-US" dirty="0">
                <a:solidFill>
                  <a:prstClr val="black"/>
                </a:solidFill>
                <a:latin typeface="Calibri" panose="020F0502020204030204"/>
              </a:rPr>
              <a:t>Ethernet</a:t>
            </a:r>
            <a:r>
              <a:rPr kumimoji="0" lang="en-US" b="0" i="0" u="none" strike="noStrike" kern="1200" cap="none" spc="0" normalizeH="0" baseline="0" noProof="0" dirty="0">
                <a:ln>
                  <a:noFill/>
                </a:ln>
                <a:solidFill>
                  <a:prstClr val="black"/>
                </a:solidFill>
                <a:effectLst/>
                <a:uLnTx/>
                <a:uFillTx/>
                <a:latin typeface="Calibri" panose="020F0502020204030204"/>
              </a:rPr>
              <a:t> senses channel:</a:t>
            </a:r>
          </a:p>
          <a:p>
            <a:pPr marL="695325" marR="0" lvl="1" indent="50800"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rPr>
              <a:t>if </a:t>
            </a:r>
            <a:r>
              <a:rPr kumimoji="0" lang="en-US" sz="2800" b="0" i="0" u="none" strike="noStrike" kern="1200" cap="none" spc="0" normalizeH="0" baseline="0" noProof="0" dirty="0">
                <a:ln>
                  <a:noFill/>
                </a:ln>
                <a:solidFill>
                  <a:srgbClr val="0000A8"/>
                </a:solidFill>
                <a:effectLst/>
                <a:uLnTx/>
                <a:uFillTx/>
                <a:latin typeface="Calibri" panose="020F0502020204030204"/>
              </a:rPr>
              <a:t>idle: </a:t>
            </a:r>
            <a:r>
              <a:rPr kumimoji="0" lang="en-US" sz="2800" b="0" i="0" u="none" strike="noStrike" kern="1200" cap="none" spc="0" normalizeH="0" baseline="0" noProof="0" dirty="0">
                <a:ln>
                  <a:noFill/>
                </a:ln>
                <a:solidFill>
                  <a:prstClr val="black"/>
                </a:solidFill>
                <a:effectLst/>
                <a:uLnTx/>
                <a:uFillTx/>
                <a:latin typeface="Calibri" panose="020F0502020204030204"/>
              </a:rPr>
              <a:t>start frame transmission. </a:t>
            </a:r>
          </a:p>
          <a:p>
            <a:pPr marL="695325" marR="0" lvl="1" indent="50800"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rPr>
              <a:t>if </a:t>
            </a:r>
            <a:r>
              <a:rPr kumimoji="0" lang="en-US" sz="2800" b="0" i="0" u="none" strike="noStrike" kern="1200" cap="none" spc="0" normalizeH="0" baseline="0" noProof="0" dirty="0">
                <a:ln>
                  <a:noFill/>
                </a:ln>
                <a:solidFill>
                  <a:srgbClr val="0000A8"/>
                </a:solidFill>
                <a:effectLst/>
                <a:uLnTx/>
                <a:uFillTx/>
                <a:latin typeface="Calibri" panose="020F0502020204030204"/>
              </a:rPr>
              <a:t>busy: </a:t>
            </a:r>
            <a:r>
              <a:rPr kumimoji="0" lang="en-US" sz="2800" b="0" i="0" u="none" strike="noStrike" kern="1200" cap="none" spc="0" normalizeH="0" baseline="0" noProof="0" dirty="0">
                <a:ln>
                  <a:noFill/>
                </a:ln>
                <a:solidFill>
                  <a:prstClr val="black"/>
                </a:solidFill>
                <a:effectLst/>
                <a:uLnTx/>
                <a:uFillTx/>
                <a:latin typeface="Calibri" panose="020F0502020204030204"/>
              </a:rPr>
              <a:t>wait until channel idle, then transmit</a:t>
            </a:r>
          </a:p>
          <a:p>
            <a:pPr marL="457200" marR="0" lvl="0" indent="-339725" algn="l" defTabSz="914400" rtl="0" eaLnBrk="1" fontAlgn="auto" latinLnBrk="0" hangingPunct="1">
              <a:lnSpc>
                <a:spcPct val="90000"/>
              </a:lnSpc>
              <a:spcBef>
                <a:spcPts val="1000"/>
              </a:spcBef>
              <a:spcAft>
                <a:spcPts val="0"/>
              </a:spcAft>
              <a:buClr>
                <a:srgbClr val="0000A3"/>
              </a:buClr>
              <a:buSzTx/>
              <a:buFont typeface="+mj-lt"/>
              <a:buAutoNum type="arabicPeriod"/>
              <a:tabLst/>
              <a:defRPr/>
            </a:pPr>
            <a:r>
              <a:rPr kumimoji="0" lang="en-US" b="0" i="0" u="none" strike="noStrike" kern="1200" cap="none" spc="0" normalizeH="0" baseline="0" noProof="0" dirty="0">
                <a:ln>
                  <a:noFill/>
                </a:ln>
                <a:solidFill>
                  <a:prstClr val="black"/>
                </a:solidFill>
                <a:effectLst/>
                <a:uLnTx/>
                <a:uFillTx/>
                <a:latin typeface="Calibri" panose="020F0502020204030204"/>
              </a:rPr>
              <a:t>If entire frame transmitted without collision - done!</a:t>
            </a:r>
          </a:p>
        </p:txBody>
      </p:sp>
      <p:sp>
        <p:nvSpPr>
          <p:cNvPr id="8" name="Rectangle 4">
            <a:extLst>
              <a:ext uri="{FF2B5EF4-FFF2-40B4-BE49-F238E27FC236}">
                <a16:creationId xmlns:a16="http://schemas.microsoft.com/office/drawing/2014/main" id="{7CCFD716-78C6-2B48-AE7B-69BF9D9E7C61}"/>
              </a:ext>
            </a:extLst>
          </p:cNvPr>
          <p:cNvSpPr txBox="1">
            <a:spLocks noChangeArrowheads="1"/>
          </p:cNvSpPr>
          <p:nvPr/>
        </p:nvSpPr>
        <p:spPr>
          <a:xfrm>
            <a:off x="848785" y="3990199"/>
            <a:ext cx="11211339" cy="249389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marR="0" lvl="0" indent="-327025" algn="l" defTabSz="914400" rtl="0" eaLnBrk="1" fontAlgn="auto" latinLnBrk="0" hangingPunct="1">
              <a:lnSpc>
                <a:spcPct val="90000"/>
              </a:lnSpc>
              <a:spcBef>
                <a:spcPts val="1000"/>
              </a:spcBef>
              <a:spcAft>
                <a:spcPts val="0"/>
              </a:spcAft>
              <a:buClr>
                <a:srgbClr val="0000A3"/>
              </a:buClr>
              <a:buSzTx/>
              <a:buFont typeface="+mj-lt"/>
              <a:buAutoNum type="arabicPeriod" startAt="4"/>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If </a:t>
            </a:r>
            <a:r>
              <a:rPr kumimoji="0" lang="en-US" b="0" i="0" u="none" strike="noStrike" kern="1200" cap="none" spc="0" normalizeH="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another transmission detected</a:t>
            </a:r>
            <a:r>
              <a:rPr kumimoji="0" lang="en-US" b="0" i="0" u="none" strike="noStrike" kern="1200" cap="none" spc="0" normalizeH="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while sending: abort, send jam signal</a:t>
            </a:r>
          </a:p>
          <a:p>
            <a:pPr marL="457200" marR="0" lvl="0" indent="-327025" algn="l" defTabSz="914400" rtl="0" eaLnBrk="1" fontAlgn="auto" latinLnBrk="0" hangingPunct="1">
              <a:lnSpc>
                <a:spcPct val="90000"/>
              </a:lnSpc>
              <a:spcBef>
                <a:spcPts val="1000"/>
              </a:spcBef>
              <a:spcAft>
                <a:spcPts val="0"/>
              </a:spcAft>
              <a:buClr>
                <a:srgbClr val="0000A3"/>
              </a:buClr>
              <a:buSzTx/>
              <a:buFont typeface="+mj-lt"/>
              <a:buAutoNum type="arabicPeriod" startAt="4"/>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After aborting, enter </a:t>
            </a:r>
            <a:r>
              <a:rPr kumimoji="0" lang="en-US" b="0" i="1" u="none" strike="noStrike" kern="1200" cap="none" spc="0" normalizeH="0" baseline="0" noProof="0" dirty="0">
                <a:ln>
                  <a:noFill/>
                </a:ln>
                <a:solidFill>
                  <a:srgbClr val="C00000"/>
                </a:solidFill>
                <a:effectLst/>
                <a:uLnTx/>
                <a:uFillTx/>
                <a:latin typeface="Calibri" panose="020F0502020204030204"/>
                <a:ea typeface="+mn-ea"/>
                <a:cs typeface="+mn-cs"/>
              </a:rPr>
              <a:t>binary (exponential) backoff: </a:t>
            </a:r>
          </a:p>
          <a:p>
            <a:pPr marL="1085850" marR="0" lvl="1" indent="-274638"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after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m</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th collision, chooses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K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at random from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{0,1,2, …, 2</a:t>
            </a:r>
            <a:r>
              <a:rPr kumimoji="0" lang="en-US" sz="2800" b="1" i="1" u="none" strike="noStrike" kern="1200" cap="none" spc="0" normalizeH="0" baseline="30000" noProof="0" dirty="0">
                <a:ln>
                  <a:noFill/>
                </a:ln>
                <a:solidFill>
                  <a:prstClr val="black"/>
                </a:solidFill>
                <a:effectLst/>
                <a:uLnTx/>
                <a:uFillTx/>
                <a:latin typeface="Calibri" panose="020F0502020204030204"/>
                <a:ea typeface="+mn-ea"/>
                <a:cs typeface="+mn-cs"/>
              </a:rPr>
              <a:t>m</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-1}</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Ethernet waits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K</a:t>
            </a:r>
            <a:r>
              <a:rPr kumimoji="0" lang="el-GR" sz="28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512 bit times, returns to Step 2</a:t>
            </a:r>
          </a:p>
          <a:p>
            <a:pPr marL="1085850" marR="0" lvl="1" indent="-274638"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more collisions: longer backoff interval</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endPar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EF023DFB-7913-FB24-1E56-E10D3CB6E411}"/>
              </a:ext>
            </a:extLst>
          </p:cNvPr>
          <p:cNvSpPr>
            <a:spLocks noGrp="1"/>
          </p:cNvSpPr>
          <p:nvPr>
            <p:ph type="sldNum" sz="quarter" idx="4"/>
          </p:nvPr>
        </p:nvSpPr>
        <p:spPr/>
        <p:txBody>
          <a:bodyPr/>
          <a:lstStyle/>
          <a:p>
            <a:r>
              <a:rPr lang="en-US" dirty="0"/>
              <a:t>Link Layer </a:t>
            </a:r>
            <a:fld id="{C4204591-24BD-A542-B9D5-F8D8A88D2FEE}" type="slidenum">
              <a:rPr lang="en-US" smtClean="0"/>
              <a:pPr/>
              <a:t>16</a:t>
            </a:fld>
            <a:endParaRPr lang="en-US" dirty="0"/>
          </a:p>
        </p:txBody>
      </p:sp>
    </p:spTree>
    <p:extLst>
      <p:ext uri="{BB962C8B-B14F-4D97-AF65-F5344CB8AC3E}">
        <p14:creationId xmlns:p14="http://schemas.microsoft.com/office/powerpoint/2010/main" val="3243873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dissolve">
                                      <p:cBhvr>
                                        <p:cTn id="12" dur="500"/>
                                        <p:tgtEl>
                                          <p:spTgt spid="6">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dissolve">
                                      <p:cBhvr>
                                        <p:cTn id="15" dur="500"/>
                                        <p:tgtEl>
                                          <p:spTgt spid="6">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dissolve">
                                      <p:cBhvr>
                                        <p:cTn id="18" dur="500"/>
                                        <p:tgtEl>
                                          <p:spTgt spid="6">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dissolve">
                                      <p:cBhvr>
                                        <p:cTn id="23" dur="500"/>
                                        <p:tgtEl>
                                          <p:spTgt spid="6">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8">
                                            <p:txEl>
                                              <p:pRg st="0" end="0"/>
                                            </p:txEl>
                                          </p:spTgt>
                                        </p:tgtEl>
                                        <p:attrNameLst>
                                          <p:attrName>style.visibility</p:attrName>
                                        </p:attrNameLst>
                                      </p:cBhvr>
                                      <p:to>
                                        <p:strVal val="visible"/>
                                      </p:to>
                                    </p:set>
                                    <p:animEffect transition="in" filter="dissolve">
                                      <p:cBhvr>
                                        <p:cTn id="28" dur="500"/>
                                        <p:tgtEl>
                                          <p:spTgt spid="8">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8">
                                            <p:txEl>
                                              <p:pRg st="1" end="1"/>
                                            </p:txEl>
                                          </p:spTgt>
                                        </p:tgtEl>
                                        <p:attrNameLst>
                                          <p:attrName>style.visibility</p:attrName>
                                        </p:attrNameLst>
                                      </p:cBhvr>
                                      <p:to>
                                        <p:strVal val="visible"/>
                                      </p:to>
                                    </p:set>
                                    <p:animEffect transition="in" filter="dissolve">
                                      <p:cBhvr>
                                        <p:cTn id="33" dur="500"/>
                                        <p:tgtEl>
                                          <p:spTgt spid="8">
                                            <p:txEl>
                                              <p:pRg st="1" end="1"/>
                                            </p:txEl>
                                          </p:spTgt>
                                        </p:tgtEl>
                                      </p:cBhvr>
                                    </p:animEffect>
                                  </p:childTnLst>
                                </p:cTn>
                              </p:par>
                              <p:par>
                                <p:cTn id="34" presetID="9" presetClass="entr" presetSubtype="0" fill="hold" nodeType="withEffect">
                                  <p:stCondLst>
                                    <p:cond delay="0"/>
                                  </p:stCondLst>
                                  <p:childTnLst>
                                    <p:set>
                                      <p:cBhvr>
                                        <p:cTn id="35" dur="1" fill="hold">
                                          <p:stCondLst>
                                            <p:cond delay="0"/>
                                          </p:stCondLst>
                                        </p:cTn>
                                        <p:tgtEl>
                                          <p:spTgt spid="8">
                                            <p:txEl>
                                              <p:pRg st="2" end="2"/>
                                            </p:txEl>
                                          </p:spTgt>
                                        </p:tgtEl>
                                        <p:attrNameLst>
                                          <p:attrName>style.visibility</p:attrName>
                                        </p:attrNameLst>
                                      </p:cBhvr>
                                      <p:to>
                                        <p:strVal val="visible"/>
                                      </p:to>
                                    </p:set>
                                    <p:animEffect transition="in" filter="dissolve">
                                      <p:cBhvr>
                                        <p:cTn id="36" dur="500"/>
                                        <p:tgtEl>
                                          <p:spTgt spid="8">
                                            <p:txEl>
                                              <p:pRg st="2" end="2"/>
                                            </p:txEl>
                                          </p:spTgt>
                                        </p:tgtEl>
                                      </p:cBhvr>
                                    </p:animEffect>
                                  </p:childTnLst>
                                </p:cTn>
                              </p:par>
                              <p:par>
                                <p:cTn id="37" presetID="9" presetClass="entr" presetSubtype="0" fill="hold" nodeType="withEffect">
                                  <p:stCondLst>
                                    <p:cond delay="0"/>
                                  </p:stCondLst>
                                  <p:childTnLst>
                                    <p:set>
                                      <p:cBhvr>
                                        <p:cTn id="38" dur="1" fill="hold">
                                          <p:stCondLst>
                                            <p:cond delay="0"/>
                                          </p:stCondLst>
                                        </p:cTn>
                                        <p:tgtEl>
                                          <p:spTgt spid="8">
                                            <p:txEl>
                                              <p:pRg st="3" end="3"/>
                                            </p:txEl>
                                          </p:spTgt>
                                        </p:tgtEl>
                                        <p:attrNameLst>
                                          <p:attrName>style.visibility</p:attrName>
                                        </p:attrNameLst>
                                      </p:cBhvr>
                                      <p:to>
                                        <p:strVal val="visible"/>
                                      </p:to>
                                    </p:set>
                                    <p:animEffect transition="in" filter="dissolve">
                                      <p:cBhvr>
                                        <p:cTn id="39"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dirty="0">
                <a:latin typeface="+mn-lt"/>
              </a:rPr>
              <a:t>CSMA/CD efficiency</a:t>
            </a:r>
            <a:endParaRPr lang="en-US" sz="4400" b="0" dirty="0">
              <a:latin typeface="+mn-lt"/>
            </a:endParaRPr>
          </a:p>
        </p:txBody>
      </p:sp>
      <p:sp>
        <p:nvSpPr>
          <p:cNvPr id="10" name="Rectangle 3">
            <a:extLst>
              <a:ext uri="{FF2B5EF4-FFF2-40B4-BE49-F238E27FC236}">
                <a16:creationId xmlns:a16="http://schemas.microsoft.com/office/drawing/2014/main" id="{01B8942E-BB9F-9F46-9201-9FDDC201959E}"/>
              </a:ext>
            </a:extLst>
          </p:cNvPr>
          <p:cNvSpPr txBox="1">
            <a:spLocks noChangeArrowheads="1"/>
          </p:cNvSpPr>
          <p:nvPr/>
        </p:nvSpPr>
        <p:spPr bwMode="auto">
          <a:xfrm>
            <a:off x="1219200" y="1586948"/>
            <a:ext cx="10972800" cy="1684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238125" marR="0" lvl="0" indent="-238125"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T</a:t>
            </a:r>
            <a:r>
              <a:rPr kumimoji="0" lang="en-US" sz="2800" b="0" i="0" u="none" strike="noStrike" kern="0" cap="none" spc="0" normalizeH="0" baseline="-25000" noProof="0" dirty="0">
                <a:ln>
                  <a:noFill/>
                </a:ln>
                <a:solidFill>
                  <a:prstClr val="black"/>
                </a:solidFill>
                <a:effectLst/>
                <a:uLnTx/>
                <a:uFillTx/>
                <a:latin typeface="Calibri" panose="020F0502020204030204"/>
                <a:ea typeface="ＭＳ Ｐゴシック" charset="0"/>
                <a:cs typeface="+mn-cs"/>
              </a:rPr>
              <a:t>prop</a:t>
            </a:r>
            <a:r>
              <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 = max prop delay between 2 nodes in LAN</a:t>
            </a:r>
          </a:p>
          <a:p>
            <a:pPr marL="238125" marR="0" lvl="0" indent="-238125"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t</a:t>
            </a:r>
            <a:r>
              <a:rPr kumimoji="0" lang="en-US" sz="2800" b="0" i="0" u="none" strike="noStrike" kern="0" cap="none" spc="0" normalizeH="0" baseline="-25000" noProof="0" dirty="0">
                <a:ln>
                  <a:noFill/>
                </a:ln>
                <a:solidFill>
                  <a:prstClr val="black"/>
                </a:solidFill>
                <a:effectLst/>
                <a:uLnTx/>
                <a:uFillTx/>
                <a:latin typeface="Calibri" panose="020F0502020204030204"/>
                <a:ea typeface="ＭＳ Ｐゴシック" charset="0"/>
                <a:cs typeface="+mn-cs"/>
              </a:rPr>
              <a:t>trans</a:t>
            </a:r>
            <a:r>
              <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 = time to transmit max-size frame</a:t>
            </a:r>
            <a:endParaRPr kumimoji="0" lang="en-US" sz="32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endParaRPr>
          </a:p>
          <a:p>
            <a:pPr marL="342900" marR="0" lvl="0" indent="-3429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endParaRPr kumimoji="0" lang="en-US" sz="32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endParaRPr>
          </a:p>
          <a:p>
            <a:pPr marL="342900" marR="0" lvl="0" indent="-3429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endParaRPr kumimoji="0" lang="en-US" sz="32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endParaRPr>
          </a:p>
          <a:p>
            <a:pPr marL="342900" marR="0" lvl="0" indent="-3429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efficiency goes to 1 </a:t>
            </a:r>
          </a:p>
          <a:p>
            <a:pPr marL="695325" marR="0" lvl="1" indent="-238125" algn="l" defTabSz="914400" rtl="0" eaLnBrk="0" fontAlgn="base" latinLnBrk="0" hangingPunct="0">
              <a:lnSpc>
                <a:spcPct val="85000"/>
              </a:lnSpc>
              <a:spcBef>
                <a:spcPct val="20000"/>
              </a:spcBef>
              <a:spcAft>
                <a:spcPct val="0"/>
              </a:spcAft>
              <a:buClr>
                <a:srgbClr val="000099"/>
              </a:buClr>
              <a:buSzTx/>
              <a:buFont typeface="Arial"/>
              <a:buChar char="•"/>
              <a:tabLst/>
              <a:defRPr/>
            </a:pPr>
            <a:r>
              <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as </a:t>
            </a:r>
            <a:r>
              <a:rPr kumimoji="0" lang="en-US" sz="2800" b="0" i="1"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t</a:t>
            </a:r>
            <a:r>
              <a:rPr kumimoji="0" lang="en-US" sz="2800" b="0" i="1" u="none" strike="noStrike" kern="0" cap="none" spc="0" normalizeH="0" baseline="-25000" noProof="0" dirty="0">
                <a:ln>
                  <a:noFill/>
                </a:ln>
                <a:solidFill>
                  <a:prstClr val="black"/>
                </a:solidFill>
                <a:effectLst/>
                <a:uLnTx/>
                <a:uFillTx/>
                <a:latin typeface="Calibri" panose="020F0502020204030204"/>
                <a:ea typeface="ＭＳ Ｐゴシック" charset="0"/>
                <a:cs typeface="+mn-cs"/>
              </a:rPr>
              <a:t>prop</a:t>
            </a:r>
            <a:r>
              <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  goes to 0</a:t>
            </a:r>
          </a:p>
          <a:p>
            <a:pPr marL="695325" marR="0" lvl="1" indent="-238125" algn="l" defTabSz="914400" rtl="0" eaLnBrk="0" fontAlgn="base" latinLnBrk="0" hangingPunct="0">
              <a:lnSpc>
                <a:spcPct val="85000"/>
              </a:lnSpc>
              <a:spcBef>
                <a:spcPct val="20000"/>
              </a:spcBef>
              <a:spcAft>
                <a:spcPct val="0"/>
              </a:spcAft>
              <a:buClr>
                <a:srgbClr val="000099"/>
              </a:buClr>
              <a:buSzTx/>
              <a:buFont typeface="Arial"/>
              <a:buChar char="•"/>
              <a:tabLst/>
              <a:defRPr/>
            </a:pPr>
            <a:r>
              <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as </a:t>
            </a:r>
            <a:r>
              <a:rPr kumimoji="0" lang="en-US" sz="2800" b="0" i="1"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t</a:t>
            </a:r>
            <a:r>
              <a:rPr kumimoji="0" lang="en-US" sz="2800" b="0" i="1" u="none" strike="noStrike" kern="0" cap="none" spc="0" normalizeH="0" baseline="-25000" noProof="0" dirty="0">
                <a:ln>
                  <a:noFill/>
                </a:ln>
                <a:solidFill>
                  <a:prstClr val="black"/>
                </a:solidFill>
                <a:effectLst/>
                <a:uLnTx/>
                <a:uFillTx/>
                <a:latin typeface="Calibri" panose="020F0502020204030204"/>
                <a:ea typeface="ＭＳ Ｐゴシック" charset="0"/>
                <a:cs typeface="+mn-cs"/>
              </a:rPr>
              <a:t>trans</a:t>
            </a:r>
            <a:r>
              <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  goes to infinity</a:t>
            </a:r>
          </a:p>
          <a:p>
            <a:pPr marL="277813" marR="0" lvl="0" indent="-277813"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better performance than ALOHA: and simple, cheap, decentralized</a:t>
            </a:r>
            <a:r>
              <a:rPr kumimoji="0" lang="en-US" sz="32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a:t>
            </a:r>
            <a:endPar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endParaRPr>
          </a:p>
        </p:txBody>
      </p:sp>
      <p:graphicFrame>
        <p:nvGraphicFramePr>
          <p:cNvPr id="11" name="Object 4">
            <a:extLst>
              <a:ext uri="{FF2B5EF4-FFF2-40B4-BE49-F238E27FC236}">
                <a16:creationId xmlns:a16="http://schemas.microsoft.com/office/drawing/2014/main" id="{D18DDED1-1FBF-6E4E-BD7D-37437660C787}"/>
              </a:ext>
            </a:extLst>
          </p:cNvPr>
          <p:cNvGraphicFramePr>
            <a:graphicFrameLocks noChangeAspect="1"/>
          </p:cNvGraphicFramePr>
          <p:nvPr/>
        </p:nvGraphicFramePr>
        <p:xfrm>
          <a:off x="4037979" y="2514531"/>
          <a:ext cx="3570287" cy="984250"/>
        </p:xfrm>
        <a:graphic>
          <a:graphicData uri="http://schemas.openxmlformats.org/presentationml/2006/ole">
            <mc:AlternateContent xmlns:mc="http://schemas.openxmlformats.org/markup-compatibility/2006">
              <mc:Choice xmlns:v="urn:schemas-microsoft-com:vml" Requires="v">
                <p:oleObj name="Equation" r:id="rId3" imgW="1422400" imgH="393700" progId="Equation.3">
                  <p:embed/>
                </p:oleObj>
              </mc:Choice>
              <mc:Fallback>
                <p:oleObj name="Equation" r:id="rId3" imgW="1422400" imgH="393700" progId="Equation.3">
                  <p:embed/>
                  <p:pic>
                    <p:nvPicPr>
                      <p:cNvPr id="11" name="Object 4">
                        <a:extLst>
                          <a:ext uri="{FF2B5EF4-FFF2-40B4-BE49-F238E27FC236}">
                            <a16:creationId xmlns:a16="http://schemas.microsoft.com/office/drawing/2014/main" id="{D18DDED1-1FBF-6E4E-BD7D-37437660C7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7979" y="2514531"/>
                        <a:ext cx="3570287" cy="9842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6" name="Slide Number Placeholder 5">
            <a:extLst>
              <a:ext uri="{FF2B5EF4-FFF2-40B4-BE49-F238E27FC236}">
                <a16:creationId xmlns:a16="http://schemas.microsoft.com/office/drawing/2014/main" id="{2499D996-6C1C-C43C-FA99-CE0C73602BE9}"/>
              </a:ext>
            </a:extLst>
          </p:cNvPr>
          <p:cNvSpPr>
            <a:spLocks noGrp="1"/>
          </p:cNvSpPr>
          <p:nvPr>
            <p:ph type="sldNum" sz="quarter" idx="4"/>
          </p:nvPr>
        </p:nvSpPr>
        <p:spPr/>
        <p:txBody>
          <a:bodyPr/>
          <a:lstStyle/>
          <a:p>
            <a:r>
              <a:rPr lang="en-US" dirty="0"/>
              <a:t>Link Layer </a:t>
            </a:r>
            <a:fld id="{C4204591-24BD-A542-B9D5-F8D8A88D2FEE}" type="slidenum">
              <a:rPr lang="en-US" smtClean="0"/>
              <a:pPr/>
              <a:t>17</a:t>
            </a:fld>
            <a:endParaRPr lang="en-US" dirty="0"/>
          </a:p>
        </p:txBody>
      </p:sp>
    </p:spTree>
    <p:extLst>
      <p:ext uri="{BB962C8B-B14F-4D97-AF65-F5344CB8AC3E}">
        <p14:creationId xmlns:p14="http://schemas.microsoft.com/office/powerpoint/2010/main" val="2876337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xEl>
                                              <p:pRg st="4" end="4"/>
                                            </p:txEl>
                                          </p:spTgt>
                                        </p:tgtEl>
                                        <p:attrNameLst>
                                          <p:attrName>style.visibility</p:attrName>
                                        </p:attrNameLst>
                                      </p:cBhvr>
                                      <p:to>
                                        <p:strVal val="visible"/>
                                      </p:to>
                                    </p:set>
                                    <p:animEffect transition="in" filter="dissolve">
                                      <p:cBhvr>
                                        <p:cTn id="7" dur="500"/>
                                        <p:tgtEl>
                                          <p:spTgt spid="10">
                                            <p:txEl>
                                              <p:pRg st="4" end="4"/>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0">
                                            <p:txEl>
                                              <p:pRg st="5" end="5"/>
                                            </p:txEl>
                                          </p:spTgt>
                                        </p:tgtEl>
                                        <p:attrNameLst>
                                          <p:attrName>style.visibility</p:attrName>
                                        </p:attrNameLst>
                                      </p:cBhvr>
                                      <p:to>
                                        <p:strVal val="visible"/>
                                      </p:to>
                                    </p:set>
                                    <p:animEffect transition="in" filter="dissolve">
                                      <p:cBhvr>
                                        <p:cTn id="10" dur="500"/>
                                        <p:tgtEl>
                                          <p:spTgt spid="10">
                                            <p:txEl>
                                              <p:pRg st="5" end="5"/>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10">
                                            <p:txEl>
                                              <p:pRg st="6" end="6"/>
                                            </p:txEl>
                                          </p:spTgt>
                                        </p:tgtEl>
                                        <p:attrNameLst>
                                          <p:attrName>style.visibility</p:attrName>
                                        </p:attrNameLst>
                                      </p:cBhvr>
                                      <p:to>
                                        <p:strVal val="visible"/>
                                      </p:to>
                                    </p:set>
                                    <p:animEffect transition="in" filter="dissolve">
                                      <p:cBhvr>
                                        <p:cTn id="13" dur="500"/>
                                        <p:tgtEl>
                                          <p:spTgt spid="10">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10">
                                            <p:txEl>
                                              <p:pRg st="7" end="7"/>
                                            </p:txEl>
                                          </p:spTgt>
                                        </p:tgtEl>
                                        <p:attrNameLst>
                                          <p:attrName>style.visibility</p:attrName>
                                        </p:attrNameLst>
                                      </p:cBhvr>
                                      <p:to>
                                        <p:strVal val="visible"/>
                                      </p:to>
                                    </p:set>
                                    <p:animEffect transition="in" filter="dissolve">
                                      <p:cBhvr>
                                        <p:cTn id="18" dur="500"/>
                                        <p:tgtEl>
                                          <p:spTgt spid="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dirty="0">
                <a:latin typeface="+mn-lt"/>
              </a:rPr>
              <a:t>“Taking turns” MAC protocols</a:t>
            </a:r>
            <a:endParaRPr lang="en-US" sz="4400" b="0" dirty="0">
              <a:latin typeface="+mn-lt"/>
            </a:endParaRPr>
          </a:p>
        </p:txBody>
      </p:sp>
      <p:sp>
        <p:nvSpPr>
          <p:cNvPr id="6" name="Rectangle 3">
            <a:extLst>
              <a:ext uri="{FF2B5EF4-FFF2-40B4-BE49-F238E27FC236}">
                <a16:creationId xmlns:a16="http://schemas.microsoft.com/office/drawing/2014/main" id="{87DEC012-599D-2741-982A-1E63B069D2CE}"/>
              </a:ext>
            </a:extLst>
          </p:cNvPr>
          <p:cNvSpPr txBox="1">
            <a:spLocks noChangeArrowheads="1"/>
          </p:cNvSpPr>
          <p:nvPr/>
        </p:nvSpPr>
        <p:spPr>
          <a:xfrm>
            <a:off x="858078" y="1355033"/>
            <a:ext cx="9200321" cy="275976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0" u="none" strike="noStrike" kern="1200" cap="none" spc="0" normalizeH="0" baseline="0" noProof="0" dirty="0">
                <a:ln>
                  <a:noFill/>
                </a:ln>
                <a:solidFill>
                  <a:srgbClr val="000099"/>
                </a:solidFill>
                <a:effectLst/>
                <a:uLnTx/>
                <a:uFillTx/>
                <a:latin typeface="Calibri" panose="020F0502020204030204"/>
                <a:ea typeface="+mn-ea"/>
                <a:cs typeface="+mn-cs"/>
              </a:rPr>
              <a:t>channel partitioning MAC protocols:</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share channel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efficiently</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and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fairly</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high load</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inefficient at low load: delay in channel access, 1/N bandwidth allocated even if only 1 active node! </a:t>
            </a:r>
          </a:p>
        </p:txBody>
      </p:sp>
      <p:sp>
        <p:nvSpPr>
          <p:cNvPr id="5" name="Rectangle 3">
            <a:extLst>
              <a:ext uri="{FF2B5EF4-FFF2-40B4-BE49-F238E27FC236}">
                <a16:creationId xmlns:a16="http://schemas.microsoft.com/office/drawing/2014/main" id="{F66753E0-AEE0-EA45-A2B7-4116CDB9C527}"/>
              </a:ext>
            </a:extLst>
          </p:cNvPr>
          <p:cNvSpPr txBox="1">
            <a:spLocks noChangeArrowheads="1"/>
          </p:cNvSpPr>
          <p:nvPr/>
        </p:nvSpPr>
        <p:spPr>
          <a:xfrm>
            <a:off x="974037" y="3316356"/>
            <a:ext cx="10455964" cy="252785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0" u="none" strike="noStrike" kern="1200" cap="none" spc="0" normalizeH="0" baseline="0" noProof="0" dirty="0">
                <a:ln>
                  <a:noFill/>
                </a:ln>
                <a:solidFill>
                  <a:srgbClr val="000099"/>
                </a:solidFill>
                <a:effectLst/>
                <a:uLnTx/>
                <a:uFillTx/>
                <a:latin typeface="Calibri" panose="020F0502020204030204"/>
                <a:ea typeface="+mn-ea"/>
                <a:cs typeface="+mn-cs"/>
              </a:rPr>
              <a:t>random access MAC protocols</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efficient at low load: single node can fully utilize channel</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high load: collision overhead</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altLang="ja-JP" sz="3200" b="0" i="0" u="none" strike="noStrike" kern="1200" cap="none" spc="0" normalizeH="0" baseline="0" noProof="0" dirty="0">
                <a:ln>
                  <a:noFill/>
                </a:ln>
                <a:solidFill>
                  <a:srgbClr val="C00000"/>
                </a:solidFill>
                <a:effectLst/>
                <a:uLnTx/>
                <a:uFillTx/>
                <a:latin typeface="Calibri" panose="020F0502020204030204"/>
                <a:ea typeface="游ゴシック" panose="020B0400000000000000" pitchFamily="34" charset="-128"/>
                <a:cs typeface="+mn-cs"/>
              </a:rPr>
              <a:t>“</a:t>
            </a: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taking turns</a:t>
            </a:r>
            <a:r>
              <a:rPr kumimoji="0" lang="en-US" altLang="ja-JP" sz="3200" b="0" i="0" u="none" strike="noStrike" kern="1200" cap="none" spc="0" normalizeH="0" baseline="0" noProof="0" dirty="0">
                <a:ln>
                  <a:noFill/>
                </a:ln>
                <a:solidFill>
                  <a:srgbClr val="C00000"/>
                </a:solidFill>
                <a:effectLst/>
                <a:uLnTx/>
                <a:uFillTx/>
                <a:latin typeface="Calibri" panose="020F0502020204030204"/>
                <a:ea typeface="游ゴシック" panose="020B0400000000000000" pitchFamily="34" charset="-128"/>
                <a:cs typeface="+mn-cs"/>
              </a:rPr>
              <a:t>”</a:t>
            </a: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 protocols</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look for best of both worlds!</a:t>
            </a:r>
          </a:p>
        </p:txBody>
      </p:sp>
      <p:sp>
        <p:nvSpPr>
          <p:cNvPr id="8" name="Slide Number Placeholder 7">
            <a:extLst>
              <a:ext uri="{FF2B5EF4-FFF2-40B4-BE49-F238E27FC236}">
                <a16:creationId xmlns:a16="http://schemas.microsoft.com/office/drawing/2014/main" id="{279883B8-DA57-DB52-48EF-C581E766768F}"/>
              </a:ext>
            </a:extLst>
          </p:cNvPr>
          <p:cNvSpPr>
            <a:spLocks noGrp="1"/>
          </p:cNvSpPr>
          <p:nvPr>
            <p:ph type="sldNum" sz="quarter" idx="4"/>
          </p:nvPr>
        </p:nvSpPr>
        <p:spPr/>
        <p:txBody>
          <a:bodyPr/>
          <a:lstStyle/>
          <a:p>
            <a:r>
              <a:rPr lang="en-US" dirty="0"/>
              <a:t>Link Layer </a:t>
            </a:r>
            <a:fld id="{C4204591-24BD-A542-B9D5-F8D8A88D2FEE}" type="slidenum">
              <a:rPr lang="en-US" smtClean="0"/>
              <a:pPr/>
              <a:t>18</a:t>
            </a:fld>
            <a:endParaRPr lang="en-US" dirty="0"/>
          </a:p>
        </p:txBody>
      </p:sp>
    </p:spTree>
    <p:extLst>
      <p:ext uri="{BB962C8B-B14F-4D97-AF65-F5344CB8AC3E}">
        <p14:creationId xmlns:p14="http://schemas.microsoft.com/office/powerpoint/2010/main" val="2439027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dissolve">
                                      <p:cBhvr>
                                        <p:cTn id="10" dur="500"/>
                                        <p:tgtEl>
                                          <p:spTgt spid="5">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dissolve">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dissolve">
                                      <p:cBhvr>
                                        <p:cTn id="18" dur="500"/>
                                        <p:tgtEl>
                                          <p:spTgt spid="5">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dissolve">
                                      <p:cBhvr>
                                        <p:cTn id="21"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dirty="0">
                <a:latin typeface="+mn-lt"/>
              </a:rPr>
              <a:t>“Taking turns” MAC protocols</a:t>
            </a:r>
            <a:endParaRPr lang="en-US" sz="4400" b="0" dirty="0">
              <a:latin typeface="+mn-lt"/>
            </a:endParaRPr>
          </a:p>
        </p:txBody>
      </p:sp>
      <p:grpSp>
        <p:nvGrpSpPr>
          <p:cNvPr id="40" name="Group 55">
            <a:extLst>
              <a:ext uri="{FF2B5EF4-FFF2-40B4-BE49-F238E27FC236}">
                <a16:creationId xmlns:a16="http://schemas.microsoft.com/office/drawing/2014/main" id="{3B6275CE-B441-9649-8D52-433B50F279F8}"/>
              </a:ext>
            </a:extLst>
          </p:cNvPr>
          <p:cNvGrpSpPr>
            <a:grpSpLocks/>
          </p:cNvGrpSpPr>
          <p:nvPr/>
        </p:nvGrpSpPr>
        <p:grpSpPr bwMode="auto">
          <a:xfrm>
            <a:off x="7380702" y="4061722"/>
            <a:ext cx="781050" cy="681037"/>
            <a:chOff x="-44" y="1473"/>
            <a:chExt cx="981" cy="1105"/>
          </a:xfrm>
        </p:grpSpPr>
        <p:pic>
          <p:nvPicPr>
            <p:cNvPr id="41" name="Picture 56" descr="desktop_computer_stylized_medium">
              <a:extLst>
                <a:ext uri="{FF2B5EF4-FFF2-40B4-BE49-F238E27FC236}">
                  <a16:creationId xmlns:a16="http://schemas.microsoft.com/office/drawing/2014/main" id="{AD5B23A8-9028-7946-A69F-6108F8C1F7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2" name="Freeform 57">
              <a:extLst>
                <a:ext uri="{FF2B5EF4-FFF2-40B4-BE49-F238E27FC236}">
                  <a16:creationId xmlns:a16="http://schemas.microsoft.com/office/drawing/2014/main" id="{7F6A05D1-B834-4E4F-A5F1-659DEF211B65}"/>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43" name="Group 58">
            <a:extLst>
              <a:ext uri="{FF2B5EF4-FFF2-40B4-BE49-F238E27FC236}">
                <a16:creationId xmlns:a16="http://schemas.microsoft.com/office/drawing/2014/main" id="{188477DB-D708-704E-BA08-92555FFAD3B4}"/>
              </a:ext>
            </a:extLst>
          </p:cNvPr>
          <p:cNvGrpSpPr>
            <a:grpSpLocks/>
          </p:cNvGrpSpPr>
          <p:nvPr/>
        </p:nvGrpSpPr>
        <p:grpSpPr bwMode="auto">
          <a:xfrm>
            <a:off x="7672802" y="3456884"/>
            <a:ext cx="781050" cy="681038"/>
            <a:chOff x="-44" y="1473"/>
            <a:chExt cx="981" cy="1105"/>
          </a:xfrm>
        </p:grpSpPr>
        <p:pic>
          <p:nvPicPr>
            <p:cNvPr id="44" name="Picture 59" descr="desktop_computer_stylized_medium">
              <a:extLst>
                <a:ext uri="{FF2B5EF4-FFF2-40B4-BE49-F238E27FC236}">
                  <a16:creationId xmlns:a16="http://schemas.microsoft.com/office/drawing/2014/main" id="{C2F8AA46-92BF-A546-B4A7-AE313733B9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5" name="Freeform 60">
              <a:extLst>
                <a:ext uri="{FF2B5EF4-FFF2-40B4-BE49-F238E27FC236}">
                  <a16:creationId xmlns:a16="http://schemas.microsoft.com/office/drawing/2014/main" id="{9065835A-60BC-BD49-825D-D0AFA113913E}"/>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46" name="Group 61">
            <a:extLst>
              <a:ext uri="{FF2B5EF4-FFF2-40B4-BE49-F238E27FC236}">
                <a16:creationId xmlns:a16="http://schemas.microsoft.com/office/drawing/2014/main" id="{52722999-8FB6-144D-9185-CA88A310212E}"/>
              </a:ext>
            </a:extLst>
          </p:cNvPr>
          <p:cNvGrpSpPr>
            <a:grpSpLocks/>
          </p:cNvGrpSpPr>
          <p:nvPr/>
        </p:nvGrpSpPr>
        <p:grpSpPr bwMode="auto">
          <a:xfrm>
            <a:off x="7953789" y="2842522"/>
            <a:ext cx="781050" cy="681037"/>
            <a:chOff x="-44" y="1473"/>
            <a:chExt cx="981" cy="1105"/>
          </a:xfrm>
        </p:grpSpPr>
        <p:pic>
          <p:nvPicPr>
            <p:cNvPr id="47" name="Picture 62" descr="desktop_computer_stylized_medium">
              <a:extLst>
                <a:ext uri="{FF2B5EF4-FFF2-40B4-BE49-F238E27FC236}">
                  <a16:creationId xmlns:a16="http://schemas.microsoft.com/office/drawing/2014/main" id="{9A60243E-B953-C143-941F-989137B348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8" name="Freeform 63">
              <a:extLst>
                <a:ext uri="{FF2B5EF4-FFF2-40B4-BE49-F238E27FC236}">
                  <a16:creationId xmlns:a16="http://schemas.microsoft.com/office/drawing/2014/main" id="{F9F8C73E-59BC-D44F-819C-84F05543B211}"/>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49" name="Group 64">
            <a:extLst>
              <a:ext uri="{FF2B5EF4-FFF2-40B4-BE49-F238E27FC236}">
                <a16:creationId xmlns:a16="http://schemas.microsoft.com/office/drawing/2014/main" id="{F6093AD7-1BBF-0741-A28D-954BF1EE75A9}"/>
              </a:ext>
            </a:extLst>
          </p:cNvPr>
          <p:cNvGrpSpPr>
            <a:grpSpLocks/>
          </p:cNvGrpSpPr>
          <p:nvPr/>
        </p:nvGrpSpPr>
        <p:grpSpPr bwMode="auto">
          <a:xfrm>
            <a:off x="8255414" y="2261497"/>
            <a:ext cx="781050" cy="681037"/>
            <a:chOff x="-44" y="1473"/>
            <a:chExt cx="981" cy="1105"/>
          </a:xfrm>
        </p:grpSpPr>
        <p:pic>
          <p:nvPicPr>
            <p:cNvPr id="50" name="Picture 65" descr="desktop_computer_stylized_medium">
              <a:extLst>
                <a:ext uri="{FF2B5EF4-FFF2-40B4-BE49-F238E27FC236}">
                  <a16:creationId xmlns:a16="http://schemas.microsoft.com/office/drawing/2014/main" id="{C75E769A-797A-AD45-9E53-778E5328D9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1" name="Freeform 66">
              <a:extLst>
                <a:ext uri="{FF2B5EF4-FFF2-40B4-BE49-F238E27FC236}">
                  <a16:creationId xmlns:a16="http://schemas.microsoft.com/office/drawing/2014/main" id="{F31ED49C-06C8-664E-A401-F2F8FC75AC2D}"/>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52" name="Group 67">
            <a:extLst>
              <a:ext uri="{FF2B5EF4-FFF2-40B4-BE49-F238E27FC236}">
                <a16:creationId xmlns:a16="http://schemas.microsoft.com/office/drawing/2014/main" id="{289CD935-911A-2049-99E7-9636A57AD113}"/>
              </a:ext>
            </a:extLst>
          </p:cNvPr>
          <p:cNvGrpSpPr>
            <a:grpSpLocks/>
          </p:cNvGrpSpPr>
          <p:nvPr/>
        </p:nvGrpSpPr>
        <p:grpSpPr bwMode="auto">
          <a:xfrm flipH="1">
            <a:off x="10242688" y="2507559"/>
            <a:ext cx="781050" cy="681038"/>
            <a:chOff x="-44" y="1473"/>
            <a:chExt cx="981" cy="1105"/>
          </a:xfrm>
        </p:grpSpPr>
        <p:pic>
          <p:nvPicPr>
            <p:cNvPr id="53" name="Picture 68" descr="desktop_computer_stylized_medium">
              <a:extLst>
                <a:ext uri="{FF2B5EF4-FFF2-40B4-BE49-F238E27FC236}">
                  <a16:creationId xmlns:a16="http://schemas.microsoft.com/office/drawing/2014/main" id="{35A608C8-F6A3-CE45-8D68-148C52325F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4" name="Freeform 69">
              <a:extLst>
                <a:ext uri="{FF2B5EF4-FFF2-40B4-BE49-F238E27FC236}">
                  <a16:creationId xmlns:a16="http://schemas.microsoft.com/office/drawing/2014/main" id="{0AFF8366-6773-E840-A98C-F53B7E614367}"/>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55" name="Rectangle 3">
            <a:extLst>
              <a:ext uri="{FF2B5EF4-FFF2-40B4-BE49-F238E27FC236}">
                <a16:creationId xmlns:a16="http://schemas.microsoft.com/office/drawing/2014/main" id="{8CE0F95B-BCD3-FD4A-826E-885CC3FD64A3}"/>
              </a:ext>
            </a:extLst>
          </p:cNvPr>
          <p:cNvSpPr txBox="1">
            <a:spLocks noChangeArrowheads="1"/>
          </p:cNvSpPr>
          <p:nvPr/>
        </p:nvSpPr>
        <p:spPr bwMode="auto">
          <a:xfrm>
            <a:off x="1219200" y="1422400"/>
            <a:ext cx="5486400" cy="5062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342900" marR="0" lvl="0" indent="-342900" algn="l" defTabSz="914400" rtl="0" eaLnBrk="0" fontAlgn="base" latinLnBrk="0" hangingPunct="0">
              <a:lnSpc>
                <a:spcPct val="85000"/>
              </a:lnSpc>
              <a:spcBef>
                <a:spcPct val="20000"/>
              </a:spcBef>
              <a:spcAft>
                <a:spcPct val="0"/>
              </a:spcAft>
              <a:buClr>
                <a:srgbClr val="000099"/>
              </a:buClr>
              <a:buSzPct val="100000"/>
              <a:buFont typeface="Wingdings" charset="0"/>
              <a:buNone/>
              <a:tabLst/>
              <a:defRPr/>
            </a:pPr>
            <a:r>
              <a:rPr kumimoji="0" lang="en-US" sz="3200" b="0" i="0" u="none" strike="noStrike" kern="0" cap="none" spc="0" normalizeH="0" baseline="0" noProof="0" dirty="0">
                <a:ln>
                  <a:noFill/>
                </a:ln>
                <a:solidFill>
                  <a:srgbClr val="C00000"/>
                </a:solidFill>
                <a:effectLst/>
                <a:uLnTx/>
                <a:uFillTx/>
                <a:latin typeface="Calibri" panose="020F0502020204030204"/>
                <a:ea typeface="ＭＳ Ｐゴシック" charset="0"/>
                <a:cs typeface="+mn-cs"/>
              </a:rPr>
              <a:t>polling:</a:t>
            </a:r>
            <a:r>
              <a:rPr kumimoji="0" lang="en-US" sz="3200" b="1" i="0" u="none" strike="noStrike" kern="0" cap="none" spc="0" normalizeH="0" baseline="0" noProof="0" dirty="0">
                <a:ln>
                  <a:noFill/>
                </a:ln>
                <a:solidFill>
                  <a:srgbClr val="C00000"/>
                </a:solidFill>
                <a:effectLst/>
                <a:uLnTx/>
                <a:uFillTx/>
                <a:latin typeface="Calibri" panose="020F0502020204030204"/>
                <a:ea typeface="ＭＳ Ｐゴシック" charset="0"/>
                <a:cs typeface="+mn-cs"/>
              </a:rPr>
              <a:t> </a:t>
            </a:r>
            <a:endParaRPr kumimoji="0" lang="en-US" sz="3200" b="0" i="0" u="none" strike="noStrike" kern="0" cap="none" spc="0" normalizeH="0" baseline="0" noProof="0" dirty="0">
              <a:ln>
                <a:noFill/>
              </a:ln>
              <a:solidFill>
                <a:srgbClr val="C00000"/>
              </a:solidFill>
              <a:effectLst/>
              <a:uLnTx/>
              <a:uFillTx/>
              <a:latin typeface="Calibri" panose="020F0502020204030204"/>
              <a:ea typeface="ＭＳ Ｐゴシック" charset="0"/>
              <a:cs typeface="+mn-cs"/>
            </a:endParaRPr>
          </a:p>
          <a:p>
            <a:pPr marL="279400" marR="0" lvl="0" indent="-2286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centralized controller “invites” other nodes to transmit in turn</a:t>
            </a:r>
          </a:p>
          <a:p>
            <a:pPr marL="279400" marR="0" lvl="0" indent="-2286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typically used with “dumb” devices</a:t>
            </a:r>
          </a:p>
          <a:p>
            <a:pPr marL="279400" marR="0" lvl="0" indent="-2286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concerns:</a:t>
            </a:r>
          </a:p>
          <a:p>
            <a:pPr marL="742950" marR="0" lvl="1" indent="-285750" algn="l" defTabSz="914400" rtl="0" eaLnBrk="0" fontAlgn="base" latinLnBrk="0" hangingPunct="0">
              <a:lnSpc>
                <a:spcPct val="85000"/>
              </a:lnSpc>
              <a:spcBef>
                <a:spcPct val="20000"/>
              </a:spcBef>
              <a:spcAft>
                <a:spcPct val="0"/>
              </a:spcAft>
              <a:buClr>
                <a:srgbClr val="000099"/>
              </a:buClr>
              <a:buSzTx/>
              <a:buFont typeface="Arial"/>
              <a:buChar char="•"/>
              <a:tabLst/>
              <a:defRPr/>
            </a:pPr>
            <a:r>
              <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polling overhead </a:t>
            </a:r>
          </a:p>
          <a:p>
            <a:pPr marL="742950" marR="0" lvl="1" indent="-285750" algn="l" defTabSz="914400" rtl="0" eaLnBrk="0" fontAlgn="base" latinLnBrk="0" hangingPunct="0">
              <a:lnSpc>
                <a:spcPct val="85000"/>
              </a:lnSpc>
              <a:spcBef>
                <a:spcPct val="20000"/>
              </a:spcBef>
              <a:spcAft>
                <a:spcPct val="0"/>
              </a:spcAft>
              <a:buClr>
                <a:srgbClr val="000099"/>
              </a:buClr>
              <a:buSzTx/>
              <a:buFont typeface="Arial"/>
              <a:buChar char="•"/>
              <a:tabLst/>
              <a:defRPr/>
            </a:pPr>
            <a:r>
              <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latency</a:t>
            </a:r>
          </a:p>
          <a:p>
            <a:pPr marL="742950" marR="0" lvl="1" indent="-285750" algn="l" defTabSz="914400" rtl="0" eaLnBrk="0" fontAlgn="base" latinLnBrk="0" hangingPunct="0">
              <a:lnSpc>
                <a:spcPct val="85000"/>
              </a:lnSpc>
              <a:spcBef>
                <a:spcPct val="20000"/>
              </a:spcBef>
              <a:spcAft>
                <a:spcPct val="0"/>
              </a:spcAft>
              <a:buClr>
                <a:srgbClr val="000099"/>
              </a:buClr>
              <a:buSzTx/>
              <a:buFont typeface="Arial"/>
              <a:buChar char="•"/>
              <a:tabLst/>
              <a:defRPr/>
            </a:pPr>
            <a:r>
              <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single point of failure (master)</a:t>
            </a:r>
          </a:p>
          <a:p>
            <a:pPr indent="-285750">
              <a:buSzTx/>
              <a:buFont typeface="Arial"/>
              <a:buChar char="•"/>
              <a:defRPr/>
            </a:pPr>
            <a:r>
              <a:rPr lang="en-US" kern="0" dirty="0">
                <a:solidFill>
                  <a:prstClr val="black"/>
                </a:solidFill>
                <a:latin typeface="Calibri" panose="020F0502020204030204"/>
              </a:rPr>
              <a:t>Bluetooth uses polling</a:t>
            </a:r>
            <a:endParaRPr kumimoji="0" lang="en-US"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57" name="Line 25">
            <a:extLst>
              <a:ext uri="{FF2B5EF4-FFF2-40B4-BE49-F238E27FC236}">
                <a16:creationId xmlns:a16="http://schemas.microsoft.com/office/drawing/2014/main" id="{60DD75F2-9C28-4F4A-A443-C13B58CBB345}"/>
              </a:ext>
            </a:extLst>
          </p:cNvPr>
          <p:cNvSpPr>
            <a:spLocks noChangeShapeType="1"/>
          </p:cNvSpPr>
          <p:nvPr/>
        </p:nvSpPr>
        <p:spPr bwMode="auto">
          <a:xfrm>
            <a:off x="8909464" y="2675834"/>
            <a:ext cx="254000"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2" name="Text Box 40">
            <a:extLst>
              <a:ext uri="{FF2B5EF4-FFF2-40B4-BE49-F238E27FC236}">
                <a16:creationId xmlns:a16="http://schemas.microsoft.com/office/drawing/2014/main" id="{FC29DBC1-B823-7945-9F89-5B7142960AEE}"/>
              </a:ext>
            </a:extLst>
          </p:cNvPr>
          <p:cNvSpPr txBox="1">
            <a:spLocks noChangeArrowheads="1"/>
          </p:cNvSpPr>
          <p:nvPr/>
        </p:nvSpPr>
        <p:spPr bwMode="auto">
          <a:xfrm>
            <a:off x="10071237" y="3129859"/>
            <a:ext cx="1587363"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centralized controller</a:t>
            </a:r>
          </a:p>
        </p:txBody>
      </p:sp>
      <p:sp>
        <p:nvSpPr>
          <p:cNvPr id="63" name="Text Box 41">
            <a:extLst>
              <a:ext uri="{FF2B5EF4-FFF2-40B4-BE49-F238E27FC236}">
                <a16:creationId xmlns:a16="http://schemas.microsoft.com/office/drawing/2014/main" id="{869514AF-D631-4E46-9113-AC5D4A63AF18}"/>
              </a:ext>
            </a:extLst>
          </p:cNvPr>
          <p:cNvSpPr txBox="1">
            <a:spLocks noChangeArrowheads="1"/>
          </p:cNvSpPr>
          <p:nvPr/>
        </p:nvSpPr>
        <p:spPr bwMode="auto">
          <a:xfrm>
            <a:off x="7445789" y="4715772"/>
            <a:ext cx="178286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client devices</a:t>
            </a:r>
          </a:p>
        </p:txBody>
      </p:sp>
      <p:grpSp>
        <p:nvGrpSpPr>
          <p:cNvPr id="64" name="Group 44">
            <a:extLst>
              <a:ext uri="{FF2B5EF4-FFF2-40B4-BE49-F238E27FC236}">
                <a16:creationId xmlns:a16="http://schemas.microsoft.com/office/drawing/2014/main" id="{FE26AEED-6E71-8E40-930D-84DD30E921C6}"/>
              </a:ext>
            </a:extLst>
          </p:cNvPr>
          <p:cNvGrpSpPr>
            <a:grpSpLocks/>
          </p:cNvGrpSpPr>
          <p:nvPr/>
        </p:nvGrpSpPr>
        <p:grpSpPr bwMode="auto">
          <a:xfrm>
            <a:off x="9804814" y="2544072"/>
            <a:ext cx="560388" cy="336550"/>
            <a:chOff x="4212" y="2864"/>
            <a:chExt cx="353" cy="212"/>
          </a:xfrm>
        </p:grpSpPr>
        <p:sp>
          <p:nvSpPr>
            <p:cNvPr id="65" name="Rectangle 42">
              <a:extLst>
                <a:ext uri="{FF2B5EF4-FFF2-40B4-BE49-F238E27FC236}">
                  <a16:creationId xmlns:a16="http://schemas.microsoft.com/office/drawing/2014/main" id="{F8D43025-2512-314A-A510-1F4FB06B0732}"/>
                </a:ext>
              </a:extLst>
            </p:cNvPr>
            <p:cNvSpPr>
              <a:spLocks noChangeArrowheads="1"/>
            </p:cNvSpPr>
            <p:nvPr/>
          </p:nvSpPr>
          <p:spPr bwMode="auto">
            <a:xfrm>
              <a:off x="4212" y="2916"/>
              <a:ext cx="353" cy="137"/>
            </a:xfrm>
            <a:prstGeom prst="rect">
              <a:avLst/>
            </a:prstGeom>
            <a:solidFill>
              <a:srgbClr val="00CC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6" name="Text Box 43">
              <a:extLst>
                <a:ext uri="{FF2B5EF4-FFF2-40B4-BE49-F238E27FC236}">
                  <a16:creationId xmlns:a16="http://schemas.microsoft.com/office/drawing/2014/main" id="{4C05FF3D-8B8E-004C-994F-0F93A71E423C}"/>
                </a:ext>
              </a:extLst>
            </p:cNvPr>
            <p:cNvSpPr txBox="1">
              <a:spLocks noChangeArrowheads="1"/>
            </p:cNvSpPr>
            <p:nvPr/>
          </p:nvSpPr>
          <p:spPr bwMode="auto">
            <a:xfrm>
              <a:off x="4227" y="2864"/>
              <a:ext cx="314"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Arial" charset="0"/>
                  <a:ea typeface="ＭＳ Ｐゴシック" charset="0"/>
                  <a:cs typeface="+mn-cs"/>
                </a:rPr>
                <a:t>poll</a:t>
              </a:r>
            </a:p>
          </p:txBody>
        </p:sp>
      </p:grpSp>
      <p:grpSp>
        <p:nvGrpSpPr>
          <p:cNvPr id="67" name="Group 48">
            <a:extLst>
              <a:ext uri="{FF2B5EF4-FFF2-40B4-BE49-F238E27FC236}">
                <a16:creationId xmlns:a16="http://schemas.microsoft.com/office/drawing/2014/main" id="{FBABE685-758D-8542-8F8A-B860741BB12D}"/>
              </a:ext>
            </a:extLst>
          </p:cNvPr>
          <p:cNvGrpSpPr>
            <a:grpSpLocks/>
          </p:cNvGrpSpPr>
          <p:nvPr/>
        </p:nvGrpSpPr>
        <p:grpSpPr bwMode="auto">
          <a:xfrm>
            <a:off x="7853777" y="3466409"/>
            <a:ext cx="595312" cy="336550"/>
            <a:chOff x="4415" y="2364"/>
            <a:chExt cx="375" cy="212"/>
          </a:xfrm>
        </p:grpSpPr>
        <p:sp>
          <p:nvSpPr>
            <p:cNvPr id="68" name="Rectangle 46">
              <a:extLst>
                <a:ext uri="{FF2B5EF4-FFF2-40B4-BE49-F238E27FC236}">
                  <a16:creationId xmlns:a16="http://schemas.microsoft.com/office/drawing/2014/main" id="{BC4AD792-1ADD-6C44-BAB4-C92901F5D5B6}"/>
                </a:ext>
              </a:extLst>
            </p:cNvPr>
            <p:cNvSpPr>
              <a:spLocks noChangeArrowheads="1"/>
            </p:cNvSpPr>
            <p:nvPr/>
          </p:nvSpPr>
          <p:spPr bwMode="auto">
            <a:xfrm>
              <a:off x="4437" y="2400"/>
              <a:ext cx="353" cy="137"/>
            </a:xfrm>
            <a:prstGeom prst="rect">
              <a:avLst/>
            </a:prstGeom>
            <a:solidFill>
              <a:srgbClr val="3333CC"/>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9" name="Text Box 47">
              <a:extLst>
                <a:ext uri="{FF2B5EF4-FFF2-40B4-BE49-F238E27FC236}">
                  <a16:creationId xmlns:a16="http://schemas.microsoft.com/office/drawing/2014/main" id="{1F65274E-CD85-AC43-BFD4-1FA46A64CE80}"/>
                </a:ext>
              </a:extLst>
            </p:cNvPr>
            <p:cNvSpPr txBox="1">
              <a:spLocks noChangeArrowheads="1"/>
            </p:cNvSpPr>
            <p:nvPr/>
          </p:nvSpPr>
          <p:spPr bwMode="auto">
            <a:xfrm>
              <a:off x="4415" y="2364"/>
              <a:ext cx="365"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Arial" charset="0"/>
                  <a:ea typeface="ＭＳ Ｐゴシック" charset="0"/>
                  <a:cs typeface="+mn-cs"/>
                </a:rPr>
                <a:t>data</a:t>
              </a:r>
            </a:p>
          </p:txBody>
        </p:sp>
      </p:grpSp>
      <p:grpSp>
        <p:nvGrpSpPr>
          <p:cNvPr id="70" name="Group 49">
            <a:extLst>
              <a:ext uri="{FF2B5EF4-FFF2-40B4-BE49-F238E27FC236}">
                <a16:creationId xmlns:a16="http://schemas.microsoft.com/office/drawing/2014/main" id="{2EDB6C70-4A25-4D44-B1FD-20768EAD1E7B}"/>
              </a:ext>
            </a:extLst>
          </p:cNvPr>
          <p:cNvGrpSpPr>
            <a:grpSpLocks/>
          </p:cNvGrpSpPr>
          <p:nvPr/>
        </p:nvGrpSpPr>
        <p:grpSpPr bwMode="auto">
          <a:xfrm>
            <a:off x="8360189" y="2348809"/>
            <a:ext cx="595313" cy="336550"/>
            <a:chOff x="4415" y="2364"/>
            <a:chExt cx="375" cy="212"/>
          </a:xfrm>
        </p:grpSpPr>
        <p:sp>
          <p:nvSpPr>
            <p:cNvPr id="71" name="Rectangle 50">
              <a:extLst>
                <a:ext uri="{FF2B5EF4-FFF2-40B4-BE49-F238E27FC236}">
                  <a16:creationId xmlns:a16="http://schemas.microsoft.com/office/drawing/2014/main" id="{20480C82-EB8A-5240-8BAD-98AA24965AEC}"/>
                </a:ext>
              </a:extLst>
            </p:cNvPr>
            <p:cNvSpPr>
              <a:spLocks noChangeArrowheads="1"/>
            </p:cNvSpPr>
            <p:nvPr/>
          </p:nvSpPr>
          <p:spPr bwMode="auto">
            <a:xfrm>
              <a:off x="4437" y="2400"/>
              <a:ext cx="353" cy="137"/>
            </a:xfrm>
            <a:prstGeom prst="rect">
              <a:avLst/>
            </a:prstGeom>
            <a:solidFill>
              <a:srgbClr val="3333CC"/>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2" name="Text Box 51">
              <a:extLst>
                <a:ext uri="{FF2B5EF4-FFF2-40B4-BE49-F238E27FC236}">
                  <a16:creationId xmlns:a16="http://schemas.microsoft.com/office/drawing/2014/main" id="{D988106A-1869-B541-BA6D-CFB733C1B534}"/>
                </a:ext>
              </a:extLst>
            </p:cNvPr>
            <p:cNvSpPr txBox="1">
              <a:spLocks noChangeArrowheads="1"/>
            </p:cNvSpPr>
            <p:nvPr/>
          </p:nvSpPr>
          <p:spPr bwMode="auto">
            <a:xfrm>
              <a:off x="4415" y="2364"/>
              <a:ext cx="365"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Arial" charset="0"/>
                  <a:ea typeface="ＭＳ Ｐゴシック" charset="0"/>
                  <a:cs typeface="+mn-cs"/>
                </a:rPr>
                <a:t>data</a:t>
              </a:r>
            </a:p>
          </p:txBody>
        </p:sp>
      </p:grpSp>
      <p:cxnSp>
        <p:nvCxnSpPr>
          <p:cNvPr id="4" name="Straight Connector 3">
            <a:extLst>
              <a:ext uri="{FF2B5EF4-FFF2-40B4-BE49-F238E27FC236}">
                <a16:creationId xmlns:a16="http://schemas.microsoft.com/office/drawing/2014/main" id="{83E6D07A-A0BF-C74B-BB2B-A59B972B318B}"/>
              </a:ext>
            </a:extLst>
          </p:cNvPr>
          <p:cNvCxnSpPr>
            <a:cxnSpLocks/>
          </p:cNvCxnSpPr>
          <p:nvPr/>
        </p:nvCxnSpPr>
        <p:spPr>
          <a:xfrm>
            <a:off x="9003957" y="3002692"/>
            <a:ext cx="12933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172BE971-AA12-664E-93FB-DBB1931433BD}"/>
              </a:ext>
            </a:extLst>
          </p:cNvPr>
          <p:cNvCxnSpPr>
            <a:cxnSpLocks/>
            <a:endCxn id="57" idx="1"/>
          </p:cNvCxnSpPr>
          <p:nvPr/>
        </p:nvCxnSpPr>
        <p:spPr>
          <a:xfrm flipV="1">
            <a:off x="8896147" y="2675835"/>
            <a:ext cx="267317" cy="14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A478E79-5AC5-614B-8297-DD23BBE28695}"/>
              </a:ext>
            </a:extLst>
          </p:cNvPr>
          <p:cNvCxnSpPr>
            <a:cxnSpLocks/>
          </p:cNvCxnSpPr>
          <p:nvPr/>
        </p:nvCxnSpPr>
        <p:spPr>
          <a:xfrm flipV="1">
            <a:off x="8311979" y="2673178"/>
            <a:ext cx="848497" cy="17752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A69464FC-DF27-7B49-8A28-F58EF7D050CC}"/>
              </a:ext>
            </a:extLst>
          </p:cNvPr>
          <p:cNvCxnSpPr>
            <a:cxnSpLocks/>
          </p:cNvCxnSpPr>
          <p:nvPr/>
        </p:nvCxnSpPr>
        <p:spPr>
          <a:xfrm flipV="1">
            <a:off x="8607823" y="3240127"/>
            <a:ext cx="267317" cy="14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C038B1A-EC48-DF49-BAF8-AAB10C7A0469}"/>
              </a:ext>
            </a:extLst>
          </p:cNvPr>
          <p:cNvCxnSpPr>
            <a:cxnSpLocks/>
          </p:cNvCxnSpPr>
          <p:nvPr/>
        </p:nvCxnSpPr>
        <p:spPr>
          <a:xfrm flipV="1">
            <a:off x="8327736" y="3862084"/>
            <a:ext cx="267317" cy="14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D0EF837-C726-B14A-ACB8-A7DF9B1CD803}"/>
              </a:ext>
            </a:extLst>
          </p:cNvPr>
          <p:cNvCxnSpPr>
            <a:cxnSpLocks/>
          </p:cNvCxnSpPr>
          <p:nvPr/>
        </p:nvCxnSpPr>
        <p:spPr>
          <a:xfrm flipV="1">
            <a:off x="8051769" y="4446971"/>
            <a:ext cx="267317" cy="14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BBAB7225-FD7C-82FE-9430-52EE8DF314BB}"/>
              </a:ext>
            </a:extLst>
          </p:cNvPr>
          <p:cNvSpPr>
            <a:spLocks noGrp="1"/>
          </p:cNvSpPr>
          <p:nvPr>
            <p:ph type="sldNum" sz="quarter" idx="4"/>
          </p:nvPr>
        </p:nvSpPr>
        <p:spPr/>
        <p:txBody>
          <a:bodyPr/>
          <a:lstStyle/>
          <a:p>
            <a:r>
              <a:rPr lang="en-US" dirty="0"/>
              <a:t>Link Layer </a:t>
            </a:r>
            <a:fld id="{C4204591-24BD-A542-B9D5-F8D8A88D2FEE}" type="slidenum">
              <a:rPr lang="en-US" smtClean="0"/>
              <a:pPr/>
              <a:t>19</a:t>
            </a:fld>
            <a:endParaRPr lang="en-US" dirty="0"/>
          </a:p>
        </p:txBody>
      </p:sp>
    </p:spTree>
    <p:extLst>
      <p:ext uri="{BB962C8B-B14F-4D97-AF65-F5344CB8AC3E}">
        <p14:creationId xmlns:p14="http://schemas.microsoft.com/office/powerpoint/2010/main" val="3319551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par>
                          <p:cTn id="7" fill="hold">
                            <p:stCondLst>
                              <p:cond delay="0"/>
                            </p:stCondLst>
                            <p:childTnLst>
                              <p:par>
                                <p:cTn id="8" presetID="0" presetClass="path" presetSubtype="0" accel="50000" decel="50000" fill="hold" nodeType="afterEffect">
                                  <p:stCondLst>
                                    <p:cond delay="0"/>
                                  </p:stCondLst>
                                  <p:childTnLst>
                                    <p:animMotion origin="layout" path="M 0.00065 0.0007 L -0.09192 0.0007 L -0.07812 -0.03426 L -0.15195 -0.03426 " pathEditMode="relative" rAng="0" ptsTypes="AAAA">
                                      <p:cBhvr>
                                        <p:cTn id="9" dur="2000" fill="hold"/>
                                        <p:tgtEl>
                                          <p:spTgt spid="64"/>
                                        </p:tgtEl>
                                        <p:attrNameLst>
                                          <p:attrName>ppt_x</p:attrName>
                                          <p:attrName>ppt_y</p:attrName>
                                        </p:attrNameLst>
                                      </p:cBhvr>
                                      <p:rCtr x="-7630" y="-1759"/>
                                    </p:animMotion>
                                  </p:childTnLst>
                                </p:cTn>
                              </p:par>
                            </p:childTnLst>
                          </p:cTn>
                        </p:par>
                        <p:par>
                          <p:cTn id="10" fill="hold">
                            <p:stCondLst>
                              <p:cond delay="2000"/>
                            </p:stCondLst>
                            <p:childTnLst>
                              <p:par>
                                <p:cTn id="11" presetID="1" presetClass="exit" presetSubtype="0" fill="hold" nodeType="afterEffect">
                                  <p:stCondLst>
                                    <p:cond delay="0"/>
                                  </p:stCondLst>
                                  <p:childTnLst>
                                    <p:set>
                                      <p:cBhvr>
                                        <p:cTn id="12" dur="1" fill="hold">
                                          <p:stCondLst>
                                            <p:cond delay="0"/>
                                          </p:stCondLst>
                                        </p:cTn>
                                        <p:tgtEl>
                                          <p:spTgt spid="64"/>
                                        </p:tgtEl>
                                        <p:attrNameLst>
                                          <p:attrName>style.visibility</p:attrName>
                                        </p:attrNameLst>
                                      </p:cBhvr>
                                      <p:to>
                                        <p:strVal val="hidden"/>
                                      </p:to>
                                    </p:set>
                                  </p:childTnLst>
                                </p:cTn>
                              </p:par>
                            </p:childTnLst>
                          </p:cTn>
                        </p:par>
                        <p:par>
                          <p:cTn id="13" fill="hold">
                            <p:stCondLst>
                              <p:cond delay="2000"/>
                            </p:stCondLst>
                            <p:childTnLst>
                              <p:par>
                                <p:cTn id="14" presetID="1" presetClass="entr" presetSubtype="0" fill="hold" nodeType="afterEffect">
                                  <p:stCondLst>
                                    <p:cond delay="0"/>
                                  </p:stCondLst>
                                  <p:childTnLst>
                                    <p:set>
                                      <p:cBhvr>
                                        <p:cTn id="15" dur="1" fill="hold">
                                          <p:stCondLst>
                                            <p:cond delay="0"/>
                                          </p:stCondLst>
                                        </p:cTn>
                                        <p:tgtEl>
                                          <p:spTgt spid="70"/>
                                        </p:tgtEl>
                                        <p:attrNameLst>
                                          <p:attrName>style.visibility</p:attrName>
                                        </p:attrNameLst>
                                      </p:cBhvr>
                                      <p:to>
                                        <p:strVal val="visible"/>
                                      </p:to>
                                    </p:set>
                                  </p:childTnLst>
                                </p:cTn>
                              </p:par>
                            </p:childTnLst>
                          </p:cTn>
                        </p:par>
                        <p:par>
                          <p:cTn id="16" fill="hold">
                            <p:stCondLst>
                              <p:cond delay="2000"/>
                            </p:stCondLst>
                            <p:childTnLst>
                              <p:par>
                                <p:cTn id="17" presetID="0" presetClass="path" presetSubtype="0" accel="50000" decel="50000" fill="hold" nodeType="afterEffect">
                                  <p:stCondLst>
                                    <p:cond delay="0"/>
                                  </p:stCondLst>
                                  <p:childTnLst>
                                    <p:animMotion origin="layout" path="M 4.375E-6 -2.96296E-6 L 0.06119 -2.96296E-6 C 0.0582 0.00996 0.0552 0.02014 0.05234 0.0301 C 0.08268 0.0294 0.12057 0.03148 0.15117 0.03102 " pathEditMode="relative" rAng="0" ptsTypes="AAAA">
                                      <p:cBhvr>
                                        <p:cTn id="18" dur="2000" fill="hold"/>
                                        <p:tgtEl>
                                          <p:spTgt spid="70"/>
                                        </p:tgtEl>
                                        <p:attrNameLst>
                                          <p:attrName>ppt_x</p:attrName>
                                          <p:attrName>ppt_y</p:attrName>
                                        </p:attrNameLst>
                                      </p:cBhvr>
                                      <p:rCtr x="7552" y="1551"/>
                                    </p:animMotion>
                                  </p:childTnLst>
                                </p:cTn>
                              </p:par>
                            </p:childTnLst>
                          </p:cTn>
                        </p:par>
                        <p:par>
                          <p:cTn id="19" fill="hold">
                            <p:stCondLst>
                              <p:cond delay="4000"/>
                            </p:stCondLst>
                            <p:childTnLst>
                              <p:par>
                                <p:cTn id="20" presetID="1" presetClass="exit" presetSubtype="0" fill="hold" nodeType="afterEffect">
                                  <p:stCondLst>
                                    <p:cond delay="0"/>
                                  </p:stCondLst>
                                  <p:childTnLst>
                                    <p:set>
                                      <p:cBhvr>
                                        <p:cTn id="21" dur="1" fill="hold">
                                          <p:stCondLst>
                                            <p:cond delay="0"/>
                                          </p:stCondLst>
                                        </p:cTn>
                                        <p:tgtEl>
                                          <p:spTgt spid="70"/>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64"/>
                                        </p:tgtEl>
                                        <p:attrNameLst>
                                          <p:attrName>style.visibility</p:attrName>
                                        </p:attrNameLst>
                                      </p:cBhvr>
                                      <p:to>
                                        <p:strVal val="visible"/>
                                      </p:to>
                                    </p:set>
                                  </p:childTnLst>
                                </p:cTn>
                              </p:par>
                            </p:childTnLst>
                          </p:cTn>
                        </p:par>
                        <p:par>
                          <p:cTn id="26" fill="hold">
                            <p:stCondLst>
                              <p:cond delay="0"/>
                            </p:stCondLst>
                            <p:childTnLst>
                              <p:par>
                                <p:cTn id="27" presetID="0" presetClass="path" presetSubtype="0" accel="50000" decel="50000" fill="hold" nodeType="afterEffect">
                                  <p:stCondLst>
                                    <p:cond delay="0"/>
                                  </p:stCondLst>
                                  <p:childTnLst>
                                    <p:animMotion origin="layout" path="M 0.03412 0.00116 L -0.05351 0.00069 L -0.08984 0.14306 L -0.15338 0.14306 " pathEditMode="relative" rAng="0" ptsTypes="AAAA">
                                      <p:cBhvr>
                                        <p:cTn id="28" dur="2000" fill="hold"/>
                                        <p:tgtEl>
                                          <p:spTgt spid="64"/>
                                        </p:tgtEl>
                                        <p:attrNameLst>
                                          <p:attrName>ppt_x</p:attrName>
                                          <p:attrName>ppt_y</p:attrName>
                                        </p:attrNameLst>
                                      </p:cBhvr>
                                      <p:rCtr x="-9375" y="7060"/>
                                    </p:animMotion>
                                  </p:childTnLst>
                                </p:cTn>
                              </p:par>
                            </p:childTnLst>
                          </p:cTn>
                        </p:par>
                        <p:par>
                          <p:cTn id="29" fill="hold">
                            <p:stCondLst>
                              <p:cond delay="2000"/>
                            </p:stCondLst>
                            <p:childTnLst>
                              <p:par>
                                <p:cTn id="30" presetID="1" presetClass="exit" presetSubtype="0" fill="hold" nodeType="afterEffect">
                                  <p:stCondLst>
                                    <p:cond delay="0"/>
                                  </p:stCondLst>
                                  <p:childTnLst>
                                    <p:set>
                                      <p:cBhvr>
                                        <p:cTn id="31" dur="1" fill="hold">
                                          <p:stCondLst>
                                            <p:cond delay="0"/>
                                          </p:stCondLst>
                                        </p:cTn>
                                        <p:tgtEl>
                                          <p:spTgt spid="64"/>
                                        </p:tgtEl>
                                        <p:attrNameLst>
                                          <p:attrName>style.visibility</p:attrName>
                                        </p:attrNameLst>
                                      </p:cBhvr>
                                      <p:to>
                                        <p:strVal val="hidden"/>
                                      </p:to>
                                    </p:set>
                                  </p:childTnLst>
                                </p:cTn>
                              </p:par>
                            </p:childTnLst>
                          </p:cTn>
                        </p:par>
                        <p:par>
                          <p:cTn id="32" fill="hold">
                            <p:stCondLst>
                              <p:cond delay="2000"/>
                            </p:stCondLst>
                            <p:childTnLst>
                              <p:par>
                                <p:cTn id="33" presetID="1" presetClass="entr" presetSubtype="0" fill="hold" nodeType="afterEffect">
                                  <p:stCondLst>
                                    <p:cond delay="0"/>
                                  </p:stCondLst>
                                  <p:childTnLst>
                                    <p:set>
                                      <p:cBhvr>
                                        <p:cTn id="34" dur="1" fill="hold">
                                          <p:stCondLst>
                                            <p:cond delay="0"/>
                                          </p:stCondLst>
                                        </p:cTn>
                                        <p:tgtEl>
                                          <p:spTgt spid="67"/>
                                        </p:tgtEl>
                                        <p:attrNameLst>
                                          <p:attrName>style.visibility</p:attrName>
                                        </p:attrNameLst>
                                      </p:cBhvr>
                                      <p:to>
                                        <p:strVal val="visible"/>
                                      </p:to>
                                    </p:set>
                                  </p:childTnLst>
                                </p:cTn>
                              </p:par>
                            </p:childTnLst>
                          </p:cTn>
                        </p:par>
                        <p:par>
                          <p:cTn id="35" fill="hold">
                            <p:stCondLst>
                              <p:cond delay="2000"/>
                            </p:stCondLst>
                            <p:childTnLst>
                              <p:par>
                                <p:cTn id="36" presetID="0" presetClass="path" presetSubtype="0" accel="50000" decel="50000" fill="hold" nodeType="afterEffect">
                                  <p:stCondLst>
                                    <p:cond delay="0"/>
                                  </p:stCondLst>
                                  <p:childTnLst>
                                    <p:animMotion origin="layout" path="M 4.16667E-7 -2.59259E-6 L 0.06706 -0.00185 L 0.10156 -0.13379 C 0.13294 -0.13426 0.17982 -0.1331 0.21133 -0.13356 " pathEditMode="relative" rAng="0" ptsTypes="AAAA">
                                      <p:cBhvr>
                                        <p:cTn id="37" dur="2000" fill="hold"/>
                                        <p:tgtEl>
                                          <p:spTgt spid="67"/>
                                        </p:tgtEl>
                                        <p:attrNameLst>
                                          <p:attrName>ppt_x</p:attrName>
                                          <p:attrName>ppt_y</p:attrName>
                                        </p:attrNameLst>
                                      </p:cBhvr>
                                      <p:rCtr x="10560" y="-6690"/>
                                    </p:animMotion>
                                  </p:childTnLst>
                                </p:cTn>
                              </p:par>
                            </p:childTnLst>
                          </p:cTn>
                        </p:par>
                        <p:par>
                          <p:cTn id="38" fill="hold">
                            <p:stCondLst>
                              <p:cond delay="4000"/>
                            </p:stCondLst>
                            <p:childTnLst>
                              <p:par>
                                <p:cTn id="39" presetID="1" presetClass="exit" presetSubtype="0" fill="hold" nodeType="afterEffect">
                                  <p:stCondLst>
                                    <p:cond delay="0"/>
                                  </p:stCondLst>
                                  <p:childTnLst>
                                    <p:set>
                                      <p:cBhvr>
                                        <p:cTn id="40" dur="1" fill="hold">
                                          <p:stCondLst>
                                            <p:cond delay="0"/>
                                          </p:stCondLst>
                                        </p:cTn>
                                        <p:tgtEl>
                                          <p:spTgt spid="67"/>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55">
                                            <p:txEl>
                                              <p:pRg st="2" end="2"/>
                                            </p:txEl>
                                          </p:spTgt>
                                        </p:tgtEl>
                                        <p:attrNameLst>
                                          <p:attrName>style.visibility</p:attrName>
                                        </p:attrNameLst>
                                      </p:cBhvr>
                                      <p:to>
                                        <p:strVal val="visible"/>
                                      </p:to>
                                    </p:set>
                                    <p:animEffect transition="in" filter="dissolve">
                                      <p:cBhvr>
                                        <p:cTn id="45" dur="500"/>
                                        <p:tgtEl>
                                          <p:spTgt spid="55">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55">
                                            <p:txEl>
                                              <p:pRg st="3" end="3"/>
                                            </p:txEl>
                                          </p:spTgt>
                                        </p:tgtEl>
                                        <p:attrNameLst>
                                          <p:attrName>style.visibility</p:attrName>
                                        </p:attrNameLst>
                                      </p:cBhvr>
                                      <p:to>
                                        <p:strVal val="visible"/>
                                      </p:to>
                                    </p:set>
                                    <p:animEffect transition="in" filter="dissolve">
                                      <p:cBhvr>
                                        <p:cTn id="50" dur="500"/>
                                        <p:tgtEl>
                                          <p:spTgt spid="55">
                                            <p:txEl>
                                              <p:pRg st="3" end="3"/>
                                            </p:txEl>
                                          </p:spTgt>
                                        </p:tgtEl>
                                      </p:cBhvr>
                                    </p:animEffect>
                                  </p:childTnLst>
                                </p:cTn>
                              </p:par>
                              <p:par>
                                <p:cTn id="51" presetID="9" presetClass="entr" presetSubtype="0" fill="hold" nodeType="withEffect">
                                  <p:stCondLst>
                                    <p:cond delay="0"/>
                                  </p:stCondLst>
                                  <p:childTnLst>
                                    <p:set>
                                      <p:cBhvr>
                                        <p:cTn id="52" dur="1" fill="hold">
                                          <p:stCondLst>
                                            <p:cond delay="0"/>
                                          </p:stCondLst>
                                        </p:cTn>
                                        <p:tgtEl>
                                          <p:spTgt spid="55">
                                            <p:txEl>
                                              <p:pRg st="4" end="4"/>
                                            </p:txEl>
                                          </p:spTgt>
                                        </p:tgtEl>
                                        <p:attrNameLst>
                                          <p:attrName>style.visibility</p:attrName>
                                        </p:attrNameLst>
                                      </p:cBhvr>
                                      <p:to>
                                        <p:strVal val="visible"/>
                                      </p:to>
                                    </p:set>
                                    <p:animEffect transition="in" filter="dissolve">
                                      <p:cBhvr>
                                        <p:cTn id="53" dur="500"/>
                                        <p:tgtEl>
                                          <p:spTgt spid="55">
                                            <p:txEl>
                                              <p:pRg st="4" end="4"/>
                                            </p:txEl>
                                          </p:spTgt>
                                        </p:tgtEl>
                                      </p:cBhvr>
                                    </p:animEffect>
                                  </p:childTnLst>
                                </p:cTn>
                              </p:par>
                              <p:par>
                                <p:cTn id="54" presetID="9" presetClass="entr" presetSubtype="0" fill="hold" nodeType="withEffect">
                                  <p:stCondLst>
                                    <p:cond delay="0"/>
                                  </p:stCondLst>
                                  <p:childTnLst>
                                    <p:set>
                                      <p:cBhvr>
                                        <p:cTn id="55" dur="1" fill="hold">
                                          <p:stCondLst>
                                            <p:cond delay="0"/>
                                          </p:stCondLst>
                                        </p:cTn>
                                        <p:tgtEl>
                                          <p:spTgt spid="55">
                                            <p:txEl>
                                              <p:pRg st="5" end="5"/>
                                            </p:txEl>
                                          </p:spTgt>
                                        </p:tgtEl>
                                        <p:attrNameLst>
                                          <p:attrName>style.visibility</p:attrName>
                                        </p:attrNameLst>
                                      </p:cBhvr>
                                      <p:to>
                                        <p:strVal val="visible"/>
                                      </p:to>
                                    </p:set>
                                    <p:animEffect transition="in" filter="dissolve">
                                      <p:cBhvr>
                                        <p:cTn id="56" dur="500"/>
                                        <p:tgtEl>
                                          <p:spTgt spid="55">
                                            <p:txEl>
                                              <p:pRg st="5" end="5"/>
                                            </p:txEl>
                                          </p:spTgt>
                                        </p:tgtEl>
                                      </p:cBhvr>
                                    </p:animEffect>
                                  </p:childTnLst>
                                </p:cTn>
                              </p:par>
                              <p:par>
                                <p:cTn id="57" presetID="9" presetClass="entr" presetSubtype="0" fill="hold" nodeType="withEffect">
                                  <p:stCondLst>
                                    <p:cond delay="0"/>
                                  </p:stCondLst>
                                  <p:childTnLst>
                                    <p:set>
                                      <p:cBhvr>
                                        <p:cTn id="58" dur="1" fill="hold">
                                          <p:stCondLst>
                                            <p:cond delay="0"/>
                                          </p:stCondLst>
                                        </p:cTn>
                                        <p:tgtEl>
                                          <p:spTgt spid="55">
                                            <p:txEl>
                                              <p:pRg st="6" end="6"/>
                                            </p:txEl>
                                          </p:spTgt>
                                        </p:tgtEl>
                                        <p:attrNameLst>
                                          <p:attrName>style.visibility</p:attrName>
                                        </p:attrNameLst>
                                      </p:cBhvr>
                                      <p:to>
                                        <p:strVal val="visible"/>
                                      </p:to>
                                    </p:set>
                                    <p:animEffect transition="in" filter="dissolve">
                                      <p:cBhvr>
                                        <p:cTn id="59" dur="500"/>
                                        <p:tgtEl>
                                          <p:spTgt spid="55">
                                            <p:txEl>
                                              <p:pRg st="6" end="6"/>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nodeType="clickEffect">
                                  <p:stCondLst>
                                    <p:cond delay="0"/>
                                  </p:stCondLst>
                                  <p:childTnLst>
                                    <p:set>
                                      <p:cBhvr>
                                        <p:cTn id="63" dur="1" fill="hold">
                                          <p:stCondLst>
                                            <p:cond delay="0"/>
                                          </p:stCondLst>
                                        </p:cTn>
                                        <p:tgtEl>
                                          <p:spTgt spid="55">
                                            <p:txEl>
                                              <p:pRg st="7" end="7"/>
                                            </p:txEl>
                                          </p:spTgt>
                                        </p:tgtEl>
                                        <p:attrNameLst>
                                          <p:attrName>style.visibility</p:attrName>
                                        </p:attrNameLst>
                                      </p:cBhvr>
                                      <p:to>
                                        <p:strVal val="visible"/>
                                      </p:to>
                                    </p:set>
                                    <p:animEffect transition="in" filter="dissolve">
                                      <p:cBhvr>
                                        <p:cTn id="64" dur="500"/>
                                        <p:tgtEl>
                                          <p:spTgt spid="5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Link layer, LANs: roadmap</a:t>
            </a:r>
            <a:endParaRPr lang="en-US" sz="4400" dirty="0"/>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7239434" y="1891814"/>
            <a:ext cx="3102316" cy="2326737"/>
          </a:xfrm>
          <a:prstGeom prst="rect">
            <a:avLst/>
          </a:prstGeom>
          <a:effectLst>
            <a:outerShdw blurRad="50800" dist="38100" dir="18900000" algn="bl" rotWithShape="0">
              <a:prstClr val="black">
                <a:alpha val="40000"/>
              </a:prstClr>
            </a:outerShdw>
          </a:effectLst>
        </p:spPr>
      </p:pic>
      <p:sp>
        <p:nvSpPr>
          <p:cNvPr id="7" name="Rectangle 4">
            <a:extLst>
              <a:ext uri="{FF2B5EF4-FFF2-40B4-BE49-F238E27FC236}">
                <a16:creationId xmlns:a16="http://schemas.microsoft.com/office/drawing/2014/main" id="{F3A4FBDA-F3DE-F640-AAEE-CE557E67DD69}"/>
              </a:ext>
            </a:extLst>
          </p:cNvPr>
          <p:cNvSpPr txBox="1">
            <a:spLocks noChangeArrowheads="1"/>
          </p:cNvSpPr>
          <p:nvPr/>
        </p:nvSpPr>
        <p:spPr>
          <a:xfrm>
            <a:off x="6553857" y="4906563"/>
            <a:ext cx="5066531" cy="981619"/>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333375">
              <a:buClr>
                <a:schemeClr val="bg1">
                  <a:lumMod val="75000"/>
                </a:schemeClr>
              </a:buClr>
              <a:defRPr/>
            </a:pPr>
            <a:r>
              <a:rPr lang="en-US" sz="3200" dirty="0">
                <a:solidFill>
                  <a:schemeClr val="bg1">
                    <a:lumMod val="75000"/>
                  </a:schemeClr>
                </a:solidFill>
              </a:rPr>
              <a:t>a day in the life of a web request</a:t>
            </a:r>
          </a:p>
          <a:p>
            <a:pPr lvl="1"/>
            <a:endParaRPr lang="en-US" altLang="en-US" dirty="0"/>
          </a:p>
        </p:txBody>
      </p:sp>
      <p:sp>
        <p:nvSpPr>
          <p:cNvPr id="10" name="Rectangle 4">
            <a:extLst>
              <a:ext uri="{FF2B5EF4-FFF2-40B4-BE49-F238E27FC236}">
                <a16:creationId xmlns:a16="http://schemas.microsoft.com/office/drawing/2014/main" id="{2935D8EE-730D-3846-8ED3-CF147CA4A373}"/>
              </a:ext>
            </a:extLst>
          </p:cNvPr>
          <p:cNvSpPr txBox="1">
            <a:spLocks noChangeArrowheads="1"/>
          </p:cNvSpPr>
          <p:nvPr/>
        </p:nvSpPr>
        <p:spPr>
          <a:xfrm>
            <a:off x="622456" y="1361615"/>
            <a:ext cx="5571867" cy="5039185"/>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74638">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introduction</a:t>
            </a:r>
          </a:p>
          <a:p>
            <a:pPr marL="285750" indent="-274638">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error detection, correction </a:t>
            </a:r>
          </a:p>
          <a:p>
            <a:pPr marL="285750" indent="-274638">
              <a:spcBef>
                <a:spcPts val="600"/>
              </a:spcBef>
              <a:buClr>
                <a:srgbClr val="0000A8"/>
              </a:buClr>
            </a:pPr>
            <a:r>
              <a:rPr lang="en-US" altLang="en-US" sz="3600" dirty="0">
                <a:ea typeface="ＭＳ Ｐゴシック" panose="020B0600070205080204" pitchFamily="34" charset="-128"/>
                <a:cs typeface="Arial" panose="020B0604020202020204" pitchFamily="34" charset="0"/>
              </a:rPr>
              <a:t>multiple access protocols</a:t>
            </a:r>
          </a:p>
          <a:p>
            <a:pPr marL="285750" indent="-274638">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LANs</a:t>
            </a:r>
          </a:p>
          <a:p>
            <a:pPr marL="628650" lvl="1" indent="-274638">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addressing, ARP</a:t>
            </a:r>
          </a:p>
          <a:p>
            <a:pPr marL="628650" lvl="1" indent="-274638">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Ethernet</a:t>
            </a:r>
          </a:p>
          <a:p>
            <a:pPr marL="628650" lvl="1" indent="-274638">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switches</a:t>
            </a:r>
          </a:p>
          <a:p>
            <a:pPr marL="628650" lvl="1" indent="-274638">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VLANs</a:t>
            </a:r>
          </a:p>
          <a:p>
            <a:pPr marL="285750" indent="-274638">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link virtualization: MPLS</a:t>
            </a:r>
          </a:p>
          <a:p>
            <a:pPr marL="285750" indent="-274638">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data center networking</a:t>
            </a:r>
          </a:p>
          <a:p>
            <a:pPr marL="285750" indent="-274638">
              <a:spcBef>
                <a:spcPts val="600"/>
              </a:spcBef>
            </a:pPr>
            <a:endParaRPr lang="en-US" altLang="en-US" sz="3200" dirty="0">
              <a:ea typeface="ＭＳ Ｐゴシック" panose="020B0600070205080204" pitchFamily="34" charset="-128"/>
              <a:cs typeface="Arial" panose="020B0604020202020204" pitchFamily="34" charset="0"/>
            </a:endParaRPr>
          </a:p>
          <a:p>
            <a:pPr marL="628650" lvl="1" indent="-274638">
              <a:spcBef>
                <a:spcPts val="600"/>
              </a:spcBef>
            </a:pPr>
            <a:endParaRPr lang="en-US" altLang="en-US" sz="2800" dirty="0">
              <a:ea typeface="ＭＳ Ｐゴシック" panose="020B0600070205080204" pitchFamily="34" charset="-128"/>
              <a:cs typeface="Arial" panose="020B0604020202020204" pitchFamily="34" charset="0"/>
            </a:endParaRPr>
          </a:p>
        </p:txBody>
      </p:sp>
      <p:sp>
        <p:nvSpPr>
          <p:cNvPr id="8" name="Slide Number Placeholder 4">
            <a:extLst>
              <a:ext uri="{FF2B5EF4-FFF2-40B4-BE49-F238E27FC236}">
                <a16:creationId xmlns:a16="http://schemas.microsoft.com/office/drawing/2014/main" id="{A780E6DF-6C7C-1345-9369-EDA38A723E9E}"/>
              </a:ext>
            </a:extLst>
          </p:cNvPr>
          <p:cNvSpPr>
            <a:spLocks noGrp="1"/>
          </p:cNvSpPr>
          <p:nvPr>
            <p:ph type="sldNum" sz="quarter" idx="4"/>
          </p:nvPr>
        </p:nvSpPr>
        <p:spPr>
          <a:xfrm>
            <a:off x="9219616" y="6443089"/>
            <a:ext cx="2743200" cy="365125"/>
          </a:xfrm>
        </p:spPr>
        <p:txBody>
          <a:bodyPr/>
          <a:lstStyle/>
          <a:p>
            <a:r>
              <a:rPr lang="en-US" dirty="0"/>
              <a:t>Link Layer: 6-</a:t>
            </a:r>
            <a:fld id="{C4204591-24BD-A542-B9D5-F8D8A88D2FEE}" type="slidenum">
              <a:rPr lang="en-US" smtClean="0"/>
              <a:pPr/>
              <a:t>2</a:t>
            </a:fld>
            <a:endParaRPr lang="en-US" dirty="0"/>
          </a:p>
        </p:txBody>
      </p:sp>
    </p:spTree>
    <p:extLst>
      <p:ext uri="{BB962C8B-B14F-4D97-AF65-F5344CB8AC3E}">
        <p14:creationId xmlns:p14="http://schemas.microsoft.com/office/powerpoint/2010/main" val="674076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dirty="0">
                <a:latin typeface="+mn-lt"/>
              </a:rPr>
              <a:t>“Taking turns” MAC protocols</a:t>
            </a:r>
            <a:endParaRPr lang="en-US" sz="4400" b="0" dirty="0">
              <a:latin typeface="+mn-lt"/>
            </a:endParaRPr>
          </a:p>
        </p:txBody>
      </p:sp>
      <p:sp>
        <p:nvSpPr>
          <p:cNvPr id="38" name="Rectangle 4">
            <a:extLst>
              <a:ext uri="{FF2B5EF4-FFF2-40B4-BE49-F238E27FC236}">
                <a16:creationId xmlns:a16="http://schemas.microsoft.com/office/drawing/2014/main" id="{7ABC6A0D-B10D-5A4E-940B-72970522EF05}"/>
              </a:ext>
            </a:extLst>
          </p:cNvPr>
          <p:cNvSpPr>
            <a:spLocks noChangeArrowheads="1"/>
          </p:cNvSpPr>
          <p:nvPr/>
        </p:nvSpPr>
        <p:spPr bwMode="auto">
          <a:xfrm>
            <a:off x="1199995" y="1512965"/>
            <a:ext cx="5194300" cy="464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marR="0" lvl="0" indent="-342900" algn="l" defTabSz="914400" rtl="0" eaLnBrk="1" fontAlgn="auto" latinLnBrk="0" hangingPunct="1">
              <a:lnSpc>
                <a:spcPct val="85000"/>
              </a:lnSpc>
              <a:spcBef>
                <a:spcPct val="20000"/>
              </a:spcBef>
              <a:spcAft>
                <a:spcPts val="0"/>
              </a:spcAft>
              <a:buClr>
                <a:srgbClr val="000099"/>
              </a:buClr>
              <a:buSzPct val="65000"/>
              <a:buFont typeface="Wingdings" charset="0"/>
              <a:buNone/>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token passing:</a:t>
            </a:r>
            <a:endParaRPr kumimoji="0" lang="en-US" sz="3200" b="1" i="0" u="none" strike="noStrike" kern="1200" cap="none" spc="0" normalizeH="0" baseline="0" noProof="0" dirty="0">
              <a:ln>
                <a:noFill/>
              </a:ln>
              <a:solidFill>
                <a:srgbClr val="C00000"/>
              </a:solidFill>
              <a:effectLst/>
              <a:uLnTx/>
              <a:uFillTx/>
              <a:latin typeface="Calibri" panose="020F0502020204030204"/>
              <a:ea typeface="+mn-ea"/>
              <a:cs typeface="+mn-cs"/>
            </a:endParaRPr>
          </a:p>
          <a:p>
            <a:pPr marL="393700" marR="0" lvl="0" indent="-279400" algn="l" defTabSz="914400" rtl="0" eaLnBrk="1" fontAlgn="auto" latinLnBrk="0" hangingPunct="1">
              <a:lnSpc>
                <a:spcPct val="85000"/>
              </a:lnSpc>
              <a:spcBef>
                <a:spcPct val="20000"/>
              </a:spcBef>
              <a:spcAft>
                <a:spcPts val="0"/>
              </a:spcAft>
              <a:buClr>
                <a:srgbClr val="000099"/>
              </a:buClr>
              <a:buSzPct val="100000"/>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control </a:t>
            </a:r>
            <a:r>
              <a:rPr kumimoji="0" lang="en-US" sz="3200" b="0" i="1" u="none" strike="noStrike" kern="1200" cap="none" spc="0" normalizeH="0" baseline="0" noProof="0" dirty="0">
                <a:ln>
                  <a:noFill/>
                </a:ln>
                <a:solidFill>
                  <a:srgbClr val="C00000"/>
                </a:solidFill>
                <a:effectLst/>
                <a:uLnTx/>
                <a:uFillTx/>
                <a:latin typeface="Calibri" panose="020F0502020204030204"/>
                <a:ea typeface="+mn-ea"/>
                <a:cs typeface="+mn-cs"/>
              </a:rPr>
              <a:t>token</a:t>
            </a: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800" i="0" u="none" strike="noStrike" kern="1200" cap="none" spc="0" normalizeH="0" baseline="0" noProof="0" dirty="0">
                <a:ln>
                  <a:noFill/>
                </a:ln>
                <a:solidFill>
                  <a:prstClr val="black"/>
                </a:solidFill>
                <a:effectLst/>
                <a:uLnTx/>
                <a:uFillTx/>
                <a:latin typeface="Calibri" panose="020F0502020204030204"/>
                <a:ea typeface="+mn-ea"/>
                <a:cs typeface="+mn-cs"/>
              </a:rPr>
              <a:t>message explicitly</a:t>
            </a: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passed from one node to next, sequentially</a:t>
            </a:r>
          </a:p>
          <a:p>
            <a:pPr marL="850900" lvl="1" indent="-279400">
              <a:lnSpc>
                <a:spcPct val="85000"/>
              </a:lnSpc>
              <a:spcBef>
                <a:spcPct val="20000"/>
              </a:spcBef>
              <a:buClr>
                <a:srgbClr val="000099"/>
              </a:buClr>
              <a:buSzPct val="100000"/>
              <a:buFont typeface="Wingdings" charset="2"/>
              <a:buChar char="§"/>
              <a:defRPr/>
            </a:pPr>
            <a:r>
              <a:rPr lang="en-US" sz="2800" dirty="0">
                <a:solidFill>
                  <a:prstClr val="black"/>
                </a:solidFill>
                <a:latin typeface="Calibri" panose="020F0502020204030204"/>
              </a:rPr>
              <a:t>transmit while holding token</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93700" marR="0" lvl="0" indent="-279400" algn="l" defTabSz="914400" rtl="0" eaLnBrk="1" fontAlgn="auto" latinLnBrk="0" hangingPunct="1">
              <a:lnSpc>
                <a:spcPct val="85000"/>
              </a:lnSpc>
              <a:spcBef>
                <a:spcPct val="20000"/>
              </a:spcBef>
              <a:spcAft>
                <a:spcPts val="0"/>
              </a:spcAft>
              <a:buClr>
                <a:srgbClr val="000099"/>
              </a:buClr>
              <a:buSzPct val="100000"/>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concerns:</a:t>
            </a:r>
          </a:p>
          <a:p>
            <a:pPr marL="914400" marR="0" lvl="1" indent="-292100" algn="l" defTabSz="914400" rtl="0" eaLnBrk="1" fontAlgn="auto" latinLnBrk="0" hangingPunct="1">
              <a:lnSpc>
                <a:spcPct val="85000"/>
              </a:lnSpc>
              <a:spcBef>
                <a:spcPct val="20000"/>
              </a:spcBef>
              <a:spcAft>
                <a:spcPts val="0"/>
              </a:spcAft>
              <a:buClr>
                <a:srgbClr val="000099"/>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token overhead </a:t>
            </a:r>
          </a:p>
          <a:p>
            <a:pPr marL="914400" marR="0" lvl="1" indent="-292100" algn="l" defTabSz="914400" rtl="0" eaLnBrk="1" fontAlgn="auto" latinLnBrk="0" hangingPunct="1">
              <a:lnSpc>
                <a:spcPct val="85000"/>
              </a:lnSpc>
              <a:spcBef>
                <a:spcPct val="20000"/>
              </a:spcBef>
              <a:spcAft>
                <a:spcPts val="0"/>
              </a:spcAft>
              <a:buClr>
                <a:srgbClr val="000099"/>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latency</a:t>
            </a:r>
          </a:p>
          <a:p>
            <a:pPr marL="914400" marR="0" lvl="1" indent="-292100" algn="l" defTabSz="914400" rtl="0" eaLnBrk="1" fontAlgn="auto" latinLnBrk="0" hangingPunct="1">
              <a:lnSpc>
                <a:spcPct val="85000"/>
              </a:lnSpc>
              <a:spcBef>
                <a:spcPct val="20000"/>
              </a:spcBef>
              <a:spcAft>
                <a:spcPts val="0"/>
              </a:spcAft>
              <a:buClr>
                <a:srgbClr val="000099"/>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single point of failure (token)</a:t>
            </a:r>
          </a:p>
        </p:txBody>
      </p:sp>
      <p:grpSp>
        <p:nvGrpSpPr>
          <p:cNvPr id="90" name="Group 21">
            <a:extLst>
              <a:ext uri="{FF2B5EF4-FFF2-40B4-BE49-F238E27FC236}">
                <a16:creationId xmlns:a16="http://schemas.microsoft.com/office/drawing/2014/main" id="{F79F0332-2A39-5D4D-809F-42104668D479}"/>
              </a:ext>
            </a:extLst>
          </p:cNvPr>
          <p:cNvGrpSpPr>
            <a:grpSpLocks/>
          </p:cNvGrpSpPr>
          <p:nvPr/>
        </p:nvGrpSpPr>
        <p:grpSpPr bwMode="auto">
          <a:xfrm>
            <a:off x="10387741" y="3262312"/>
            <a:ext cx="781050" cy="681038"/>
            <a:chOff x="-44" y="1473"/>
            <a:chExt cx="981" cy="1105"/>
          </a:xfrm>
        </p:grpSpPr>
        <p:pic>
          <p:nvPicPr>
            <p:cNvPr id="91" name="Picture 22" descr="desktop_computer_stylized_medium">
              <a:extLst>
                <a:ext uri="{FF2B5EF4-FFF2-40B4-BE49-F238E27FC236}">
                  <a16:creationId xmlns:a16="http://schemas.microsoft.com/office/drawing/2014/main" id="{AA301A88-DFF1-7246-96EB-05C4256C88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2" name="Freeform 23">
              <a:extLst>
                <a:ext uri="{FF2B5EF4-FFF2-40B4-BE49-F238E27FC236}">
                  <a16:creationId xmlns:a16="http://schemas.microsoft.com/office/drawing/2014/main" id="{AAB1F938-F1F7-DD4B-A772-4AFC392D920C}"/>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93" name="Group 24">
            <a:extLst>
              <a:ext uri="{FF2B5EF4-FFF2-40B4-BE49-F238E27FC236}">
                <a16:creationId xmlns:a16="http://schemas.microsoft.com/office/drawing/2014/main" id="{6AA03958-EE62-044B-BF1C-41B2BCCE691A}"/>
              </a:ext>
            </a:extLst>
          </p:cNvPr>
          <p:cNvGrpSpPr>
            <a:grpSpLocks/>
          </p:cNvGrpSpPr>
          <p:nvPr/>
        </p:nvGrpSpPr>
        <p:grpSpPr bwMode="auto">
          <a:xfrm>
            <a:off x="7673116" y="3219450"/>
            <a:ext cx="781050" cy="681037"/>
            <a:chOff x="-44" y="1473"/>
            <a:chExt cx="981" cy="1105"/>
          </a:xfrm>
        </p:grpSpPr>
        <p:pic>
          <p:nvPicPr>
            <p:cNvPr id="94" name="Picture 25" descr="desktop_computer_stylized_medium">
              <a:extLst>
                <a:ext uri="{FF2B5EF4-FFF2-40B4-BE49-F238E27FC236}">
                  <a16:creationId xmlns:a16="http://schemas.microsoft.com/office/drawing/2014/main" id="{077F0454-E719-4041-9268-E18204D1F3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5" name="Freeform 26">
              <a:extLst>
                <a:ext uri="{FF2B5EF4-FFF2-40B4-BE49-F238E27FC236}">
                  <a16:creationId xmlns:a16="http://schemas.microsoft.com/office/drawing/2014/main" id="{6FB8E7BB-59E7-CA4F-BB91-53C073626FEB}"/>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96" name="Group 27">
            <a:extLst>
              <a:ext uri="{FF2B5EF4-FFF2-40B4-BE49-F238E27FC236}">
                <a16:creationId xmlns:a16="http://schemas.microsoft.com/office/drawing/2014/main" id="{70A0741A-F761-3D4A-B7B8-6775DC2EDAA6}"/>
              </a:ext>
            </a:extLst>
          </p:cNvPr>
          <p:cNvGrpSpPr>
            <a:grpSpLocks/>
          </p:cNvGrpSpPr>
          <p:nvPr/>
        </p:nvGrpSpPr>
        <p:grpSpPr bwMode="auto">
          <a:xfrm>
            <a:off x="8990741" y="1555750"/>
            <a:ext cx="781050" cy="681037"/>
            <a:chOff x="-44" y="1473"/>
            <a:chExt cx="981" cy="1105"/>
          </a:xfrm>
        </p:grpSpPr>
        <p:pic>
          <p:nvPicPr>
            <p:cNvPr id="97" name="Picture 28" descr="desktop_computer_stylized_medium">
              <a:extLst>
                <a:ext uri="{FF2B5EF4-FFF2-40B4-BE49-F238E27FC236}">
                  <a16:creationId xmlns:a16="http://schemas.microsoft.com/office/drawing/2014/main" id="{0DCB9A69-88E8-EF42-BA62-8E91745EA9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8" name="Freeform 29">
              <a:extLst>
                <a:ext uri="{FF2B5EF4-FFF2-40B4-BE49-F238E27FC236}">
                  <a16:creationId xmlns:a16="http://schemas.microsoft.com/office/drawing/2014/main" id="{77549C09-8E2F-B34B-A7BD-DE20ADB3FBA6}"/>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99" name="Group 30">
            <a:extLst>
              <a:ext uri="{FF2B5EF4-FFF2-40B4-BE49-F238E27FC236}">
                <a16:creationId xmlns:a16="http://schemas.microsoft.com/office/drawing/2014/main" id="{A7706246-9BB2-2644-8142-F34F4D57B77F}"/>
              </a:ext>
            </a:extLst>
          </p:cNvPr>
          <p:cNvGrpSpPr>
            <a:grpSpLocks/>
          </p:cNvGrpSpPr>
          <p:nvPr/>
        </p:nvGrpSpPr>
        <p:grpSpPr bwMode="auto">
          <a:xfrm>
            <a:off x="9044716" y="5003800"/>
            <a:ext cx="781050" cy="681037"/>
            <a:chOff x="-44" y="1473"/>
            <a:chExt cx="981" cy="1105"/>
          </a:xfrm>
        </p:grpSpPr>
        <p:pic>
          <p:nvPicPr>
            <p:cNvPr id="100" name="Picture 31" descr="desktop_computer_stylized_medium">
              <a:extLst>
                <a:ext uri="{FF2B5EF4-FFF2-40B4-BE49-F238E27FC236}">
                  <a16:creationId xmlns:a16="http://schemas.microsoft.com/office/drawing/2014/main" id="{A1D9607F-7083-0E4A-A8CA-5863479A10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1" name="Freeform 32">
              <a:extLst>
                <a:ext uri="{FF2B5EF4-FFF2-40B4-BE49-F238E27FC236}">
                  <a16:creationId xmlns:a16="http://schemas.microsoft.com/office/drawing/2014/main" id="{462AFBE0-4717-E74E-AB56-D544737FA80A}"/>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102" name="Oval 8">
            <a:extLst>
              <a:ext uri="{FF2B5EF4-FFF2-40B4-BE49-F238E27FC236}">
                <a16:creationId xmlns:a16="http://schemas.microsoft.com/office/drawing/2014/main" id="{A041F791-B432-CF4C-AACC-8AFE57D1DA57}"/>
              </a:ext>
            </a:extLst>
          </p:cNvPr>
          <p:cNvSpPr>
            <a:spLocks noChangeArrowheads="1"/>
          </p:cNvSpPr>
          <p:nvPr/>
        </p:nvSpPr>
        <p:spPr bwMode="auto">
          <a:xfrm>
            <a:off x="8519254" y="2212975"/>
            <a:ext cx="2046287" cy="2778125"/>
          </a:xfrm>
          <a:prstGeom prst="ellipse">
            <a:avLst/>
          </a:prstGeom>
          <a:noFill/>
          <a:ln w="28575">
            <a:solidFill>
              <a:srgbClr val="00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03" name="Rectangle 12">
            <a:extLst>
              <a:ext uri="{FF2B5EF4-FFF2-40B4-BE49-F238E27FC236}">
                <a16:creationId xmlns:a16="http://schemas.microsoft.com/office/drawing/2014/main" id="{6AC22150-8F46-3041-AAEA-474DE6E3C4CB}"/>
              </a:ext>
            </a:extLst>
          </p:cNvPr>
          <p:cNvSpPr>
            <a:spLocks noChangeArrowheads="1"/>
          </p:cNvSpPr>
          <p:nvPr/>
        </p:nvSpPr>
        <p:spPr bwMode="auto">
          <a:xfrm>
            <a:off x="9363804" y="1320800"/>
            <a:ext cx="274637" cy="320675"/>
          </a:xfrm>
          <a:prstGeom prst="rect">
            <a:avLst/>
          </a:prstGeom>
          <a:solidFill>
            <a:srgbClr val="00CC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rial" charset="0"/>
                <a:ea typeface="ＭＳ Ｐゴシック" charset="0"/>
                <a:cs typeface="+mn-cs"/>
              </a:rPr>
              <a:t>T</a:t>
            </a:r>
          </a:p>
        </p:txBody>
      </p:sp>
      <p:sp>
        <p:nvSpPr>
          <p:cNvPr id="104" name="Rectangle 15">
            <a:extLst>
              <a:ext uri="{FF2B5EF4-FFF2-40B4-BE49-F238E27FC236}">
                <a16:creationId xmlns:a16="http://schemas.microsoft.com/office/drawing/2014/main" id="{3468BED1-087C-6944-8F78-7663707B6462}"/>
              </a:ext>
            </a:extLst>
          </p:cNvPr>
          <p:cNvSpPr>
            <a:spLocks noChangeArrowheads="1"/>
          </p:cNvSpPr>
          <p:nvPr/>
        </p:nvSpPr>
        <p:spPr bwMode="auto">
          <a:xfrm>
            <a:off x="9108216" y="5603875"/>
            <a:ext cx="811213" cy="320675"/>
          </a:xfrm>
          <a:prstGeom prst="rect">
            <a:avLst/>
          </a:prstGeom>
          <a:solidFill>
            <a:srgbClr val="3333CC"/>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rial" charset="0"/>
                <a:ea typeface="ＭＳ Ｐゴシック" charset="0"/>
                <a:cs typeface="+mn-cs"/>
              </a:rPr>
              <a:t>data</a:t>
            </a:r>
          </a:p>
        </p:txBody>
      </p:sp>
      <p:sp>
        <p:nvSpPr>
          <p:cNvPr id="105" name="Text Box 16">
            <a:extLst>
              <a:ext uri="{FF2B5EF4-FFF2-40B4-BE49-F238E27FC236}">
                <a16:creationId xmlns:a16="http://schemas.microsoft.com/office/drawing/2014/main" id="{334C38E1-E62C-0649-87D5-B690850A1E53}"/>
              </a:ext>
            </a:extLst>
          </p:cNvPr>
          <p:cNvSpPr txBox="1">
            <a:spLocks noChangeArrowheads="1"/>
          </p:cNvSpPr>
          <p:nvPr/>
        </p:nvSpPr>
        <p:spPr bwMode="auto">
          <a:xfrm>
            <a:off x="7500079" y="2674937"/>
            <a:ext cx="100965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rPr>
              <a:t>(nothing</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rPr>
              <a:t>to send)</a:t>
            </a:r>
          </a:p>
        </p:txBody>
      </p:sp>
      <p:sp>
        <p:nvSpPr>
          <p:cNvPr id="106" name="Rectangle 17">
            <a:extLst>
              <a:ext uri="{FF2B5EF4-FFF2-40B4-BE49-F238E27FC236}">
                <a16:creationId xmlns:a16="http://schemas.microsoft.com/office/drawing/2014/main" id="{729551C3-F670-FC4F-8E80-793BFE22C33B}"/>
              </a:ext>
            </a:extLst>
          </p:cNvPr>
          <p:cNvSpPr>
            <a:spLocks noChangeArrowheads="1"/>
          </p:cNvSpPr>
          <p:nvPr/>
        </p:nvSpPr>
        <p:spPr bwMode="auto">
          <a:xfrm>
            <a:off x="7996966" y="3338512"/>
            <a:ext cx="274638" cy="320675"/>
          </a:xfrm>
          <a:prstGeom prst="rect">
            <a:avLst/>
          </a:prstGeom>
          <a:solidFill>
            <a:srgbClr val="00CC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rial" charset="0"/>
                <a:ea typeface="ＭＳ Ｐゴシック" charset="0"/>
                <a:cs typeface="+mn-cs"/>
              </a:rPr>
              <a:t>T</a:t>
            </a:r>
          </a:p>
        </p:txBody>
      </p:sp>
      <p:sp>
        <p:nvSpPr>
          <p:cNvPr id="6" name="Slide Number Placeholder 5">
            <a:extLst>
              <a:ext uri="{FF2B5EF4-FFF2-40B4-BE49-F238E27FC236}">
                <a16:creationId xmlns:a16="http://schemas.microsoft.com/office/drawing/2014/main" id="{FB02C7AA-5016-FFCE-3736-04448EA3C36B}"/>
              </a:ext>
            </a:extLst>
          </p:cNvPr>
          <p:cNvSpPr>
            <a:spLocks noGrp="1"/>
          </p:cNvSpPr>
          <p:nvPr>
            <p:ph type="sldNum" sz="quarter" idx="4"/>
          </p:nvPr>
        </p:nvSpPr>
        <p:spPr/>
        <p:txBody>
          <a:bodyPr/>
          <a:lstStyle/>
          <a:p>
            <a:r>
              <a:rPr lang="en-US" dirty="0"/>
              <a:t>Link Layer </a:t>
            </a:r>
            <a:fld id="{C4204591-24BD-A542-B9D5-F8D8A88D2FEE}" type="slidenum">
              <a:rPr lang="en-US" smtClean="0"/>
              <a:pPr/>
              <a:t>20</a:t>
            </a:fld>
            <a:endParaRPr lang="en-US" dirty="0"/>
          </a:p>
        </p:txBody>
      </p:sp>
    </p:spTree>
    <p:extLst>
      <p:ext uri="{BB962C8B-B14F-4D97-AF65-F5344CB8AC3E}">
        <p14:creationId xmlns:p14="http://schemas.microsoft.com/office/powerpoint/2010/main" val="2105221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104 0.03658 C 0.0069 0.06435 0.00117 0.09283 0.00143 0.10509 C 0.00156 0.11736 0.00664 0.10695 0.00013 0.10996 C -0.00625 0.11297 -0.02357 0.11273 -0.03737 0.12338 C -0.05104 0.13403 -0.0694 0.14445 -0.08229 0.17338 C -0.09519 0.20232 -0.10326 0.27847 -0.11472 0.29676 C -0.12618 0.31505 -0.14336 0.28611 -0.15104 0.28334 " pathEditMode="relative" rAng="0" ptsTypes="AAAAAAA">
                                      <p:cBhvr>
                                        <p:cTn id="6" dur="2000" fill="hold"/>
                                        <p:tgtEl>
                                          <p:spTgt spid="103"/>
                                        </p:tgtEl>
                                        <p:attrNameLst>
                                          <p:attrName>ppt_x</p:attrName>
                                          <p:attrName>ppt_y</p:attrName>
                                        </p:attrNameLst>
                                      </p:cBhvr>
                                      <p:rCtr x="-7279" y="13310"/>
                                    </p:animMotion>
                                  </p:childTnLst>
                                </p:cTn>
                              </p:par>
                            </p:childTnLst>
                          </p:cTn>
                        </p:par>
                        <p:par>
                          <p:cTn id="7" fill="hold">
                            <p:stCondLst>
                              <p:cond delay="2000"/>
                            </p:stCondLst>
                            <p:childTnLst>
                              <p:par>
                                <p:cTn id="8" presetID="1" presetClass="entr" presetSubtype="0" fill="hold" grpId="0" nodeType="afterEffect">
                                  <p:stCondLst>
                                    <p:cond delay="0"/>
                                  </p:stCondLst>
                                  <p:childTnLst>
                                    <p:set>
                                      <p:cBhvr>
                                        <p:cTn id="9" dur="1" fill="hold">
                                          <p:stCondLst>
                                            <p:cond delay="0"/>
                                          </p:stCondLst>
                                        </p:cTn>
                                        <p:tgtEl>
                                          <p:spTgt spid="105"/>
                                        </p:tgtEl>
                                        <p:attrNameLst>
                                          <p:attrName>style.visibility</p:attrName>
                                        </p:attrNameLst>
                                      </p:cBhvr>
                                      <p:to>
                                        <p:strVal val="visible"/>
                                      </p:to>
                                    </p:set>
                                  </p:childTnLst>
                                </p:cTn>
                              </p:par>
                            </p:childTnLst>
                          </p:cTn>
                        </p:par>
                        <p:par>
                          <p:cTn id="10" fill="hold">
                            <p:stCondLst>
                              <p:cond delay="2000"/>
                            </p:stCondLst>
                            <p:childTnLst>
                              <p:par>
                                <p:cTn id="11" presetID="1" presetClass="exit" presetSubtype="0" fill="hold" grpId="1" nodeType="afterEffect">
                                  <p:stCondLst>
                                    <p:cond delay="0"/>
                                  </p:stCondLst>
                                  <p:childTnLst>
                                    <p:set>
                                      <p:cBhvr>
                                        <p:cTn id="12" dur="1" fill="hold">
                                          <p:stCondLst>
                                            <p:cond delay="0"/>
                                          </p:stCondLst>
                                        </p:cTn>
                                        <p:tgtEl>
                                          <p:spTgt spid="10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6"/>
                                        </p:tgtEl>
                                        <p:attrNameLst>
                                          <p:attrName>style.visibility</p:attrName>
                                        </p:attrNameLst>
                                      </p:cBhvr>
                                      <p:to>
                                        <p:strVal val="visible"/>
                                      </p:to>
                                    </p:set>
                                  </p:childTnLst>
                                </p:cTn>
                              </p:par>
                            </p:childTnLst>
                          </p:cTn>
                        </p:par>
                        <p:par>
                          <p:cTn id="17" fill="hold">
                            <p:stCondLst>
                              <p:cond delay="0"/>
                            </p:stCondLst>
                            <p:childTnLst>
                              <p:par>
                                <p:cTn id="18" presetID="0" presetClass="path" presetSubtype="0" accel="50000" decel="50000" fill="hold" grpId="1" nodeType="afterEffect">
                                  <p:stCondLst>
                                    <p:cond delay="0"/>
                                  </p:stCondLst>
                                  <p:childTnLst>
                                    <p:animMotion origin="layout" path="M 2.70833E-6 4.81481E-6 C 0.01354 -0.0044 0.02708 -0.0088 0.03502 0.00671 C 0.0431 0.02222 0.04232 0.06875 0.04752 0.09328 C 0.05273 0.11782 0.05534 0.13402 0.06627 0.15347 C 0.07721 0.17291 0.09987 0.19861 0.11367 0.20995 C 0.1276 0.22129 0.14336 0.20925 0.15 0.22175 C 0.15664 0.23425 0.15521 0.25949 0.15377 0.28495 " pathEditMode="relative" rAng="0" ptsTypes="AAAAAAA">
                                      <p:cBhvr>
                                        <p:cTn id="19" dur="2000" fill="hold"/>
                                        <p:tgtEl>
                                          <p:spTgt spid="106"/>
                                        </p:tgtEl>
                                        <p:attrNameLst>
                                          <p:attrName>ppt_x</p:attrName>
                                          <p:attrName>ppt_y</p:attrName>
                                        </p:attrNameLst>
                                      </p:cBhvr>
                                      <p:rCtr x="7747" y="14028"/>
                                    </p:animMotion>
                                  </p:childTnLst>
                                </p:cTn>
                              </p:par>
                            </p:childTnLst>
                          </p:cTn>
                        </p:par>
                      </p:childTnLst>
                    </p:cTn>
                  </p:par>
                  <p:par>
                    <p:cTn id="20" fill="hold">
                      <p:stCondLst>
                        <p:cond delay="indefinite"/>
                      </p:stCondLst>
                      <p:childTnLst>
                        <p:par>
                          <p:cTn id="21" fill="hold">
                            <p:stCondLst>
                              <p:cond delay="0"/>
                            </p:stCondLst>
                            <p:childTnLst>
                              <p:par>
                                <p:cTn id="22" presetID="0" presetClass="path" presetSubtype="0" accel="50000" decel="50000" fill="hold" grpId="0" nodeType="clickEffect">
                                  <p:stCondLst>
                                    <p:cond delay="0"/>
                                  </p:stCondLst>
                                  <p:childTnLst>
                                    <p:animMotion origin="layout" path="M 0.01875 -0.02431 C 0.01315 -0.0581 0.00768 -0.09167 0.01367 -0.10926 C 0.01979 -0.12685 0.04114 -0.11273 0.05508 -0.1294 C 0.06888 -0.14607 0.0875 -0.1794 0.09752 -0.20926 C 0.10768 -0.23912 0.11367 -0.27824 0.1151 -0.30926 C 0.11653 -0.34028 0.11367 -0.36782 0.10625 -0.39607 C 0.09883 -0.42431 0.0845 -0.45949 0.06992 -0.4794 C 0.05534 -0.49931 0.03138 -0.50995 0.01875 -0.51597 C 0.00612 -0.52199 0.00521 -0.51875 -0.00625 -0.51597 C -0.01771 -0.5132 -0.03698 -0.51134 -0.05 -0.49931 C -0.06302 -0.48727 -0.07604 -0.46343 -0.0849 -0.44421 C -0.09375 -0.425 -0.10013 -0.4044 -0.10365 -0.38426 C -0.10716 -0.36412 -0.1056 -0.34375 -0.10625 -0.32269 C -0.1069 -0.30162 -0.11029 -0.27801 -0.10742 -0.25764 C -0.10469 -0.23727 -0.09701 -0.21852 -0.08998 -0.20093 C -0.08281 -0.18333 -0.07552 -0.1669 -0.06498 -0.15255 C -0.0543 -0.1382 -0.03763 -0.12107 -0.02617 -0.11435 C -0.01472 -0.10764 -0.00169 -0.11806 0.00377 -0.11273 C 0.00937 -0.10741 0.00677 -0.09931 0.00742 -0.08264 C 0.0082 -0.06597 0.00781 -0.03935 0.00742 -0.01273 " pathEditMode="relative" rAng="0" ptsTypes="AAAAAAAAAAAAAAAAAAAA">
                                      <p:cBhvr>
                                        <p:cTn id="23" dur="2000" fill="hold"/>
                                        <p:tgtEl>
                                          <p:spTgt spid="104"/>
                                        </p:tgtEl>
                                        <p:attrNameLst>
                                          <p:attrName>ppt_x</p:attrName>
                                          <p:attrName>ppt_y</p:attrName>
                                        </p:attrNameLst>
                                      </p:cBhvr>
                                      <p:rCtr x="-1536" y="-24190"/>
                                    </p:animMotion>
                                  </p:childTnLst>
                                </p:cTn>
                              </p:par>
                            </p:childTnLst>
                          </p:cTn>
                        </p:par>
                        <p:par>
                          <p:cTn id="24" fill="hold">
                            <p:stCondLst>
                              <p:cond delay="2000"/>
                            </p:stCondLst>
                            <p:childTnLst>
                              <p:par>
                                <p:cTn id="25" presetID="1" presetClass="exit" presetSubtype="0" fill="hold" grpId="1" nodeType="afterEffect">
                                  <p:stCondLst>
                                    <p:cond delay="0"/>
                                  </p:stCondLst>
                                  <p:childTnLst>
                                    <p:set>
                                      <p:cBhvr>
                                        <p:cTn id="26" dur="1" fill="hold">
                                          <p:stCondLst>
                                            <p:cond delay="0"/>
                                          </p:stCondLst>
                                        </p:cTn>
                                        <p:tgtEl>
                                          <p:spTgt spid="10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38">
                                            <p:txEl>
                                              <p:pRg st="3" end="3"/>
                                            </p:txEl>
                                          </p:spTgt>
                                        </p:tgtEl>
                                        <p:attrNameLst>
                                          <p:attrName>style.visibility</p:attrName>
                                        </p:attrNameLst>
                                      </p:cBhvr>
                                      <p:to>
                                        <p:strVal val="visible"/>
                                      </p:to>
                                    </p:set>
                                    <p:animEffect transition="in" filter="dissolve">
                                      <p:cBhvr>
                                        <p:cTn id="31" dur="500"/>
                                        <p:tgtEl>
                                          <p:spTgt spid="38">
                                            <p:txEl>
                                              <p:pRg st="3" end="3"/>
                                            </p:txEl>
                                          </p:spTgt>
                                        </p:tgtEl>
                                      </p:cBhvr>
                                    </p:animEffect>
                                  </p:childTnLst>
                                </p:cTn>
                              </p:par>
                              <p:par>
                                <p:cTn id="32" presetID="9" presetClass="entr" presetSubtype="0" fill="hold" nodeType="withEffect">
                                  <p:stCondLst>
                                    <p:cond delay="0"/>
                                  </p:stCondLst>
                                  <p:childTnLst>
                                    <p:set>
                                      <p:cBhvr>
                                        <p:cTn id="33" dur="1" fill="hold">
                                          <p:stCondLst>
                                            <p:cond delay="0"/>
                                          </p:stCondLst>
                                        </p:cTn>
                                        <p:tgtEl>
                                          <p:spTgt spid="38">
                                            <p:txEl>
                                              <p:pRg st="4" end="4"/>
                                            </p:txEl>
                                          </p:spTgt>
                                        </p:tgtEl>
                                        <p:attrNameLst>
                                          <p:attrName>style.visibility</p:attrName>
                                        </p:attrNameLst>
                                      </p:cBhvr>
                                      <p:to>
                                        <p:strVal val="visible"/>
                                      </p:to>
                                    </p:set>
                                    <p:animEffect transition="in" filter="dissolve">
                                      <p:cBhvr>
                                        <p:cTn id="34" dur="500"/>
                                        <p:tgtEl>
                                          <p:spTgt spid="38">
                                            <p:txEl>
                                              <p:pRg st="4" end="4"/>
                                            </p:txEl>
                                          </p:spTgt>
                                        </p:tgtEl>
                                      </p:cBhvr>
                                    </p:animEffect>
                                  </p:childTnLst>
                                </p:cTn>
                              </p:par>
                              <p:par>
                                <p:cTn id="35" presetID="9" presetClass="entr" presetSubtype="0" fill="hold" nodeType="withEffect">
                                  <p:stCondLst>
                                    <p:cond delay="0"/>
                                  </p:stCondLst>
                                  <p:childTnLst>
                                    <p:set>
                                      <p:cBhvr>
                                        <p:cTn id="36" dur="1" fill="hold">
                                          <p:stCondLst>
                                            <p:cond delay="0"/>
                                          </p:stCondLst>
                                        </p:cTn>
                                        <p:tgtEl>
                                          <p:spTgt spid="38">
                                            <p:txEl>
                                              <p:pRg st="5" end="5"/>
                                            </p:txEl>
                                          </p:spTgt>
                                        </p:tgtEl>
                                        <p:attrNameLst>
                                          <p:attrName>style.visibility</p:attrName>
                                        </p:attrNameLst>
                                      </p:cBhvr>
                                      <p:to>
                                        <p:strVal val="visible"/>
                                      </p:to>
                                    </p:set>
                                    <p:animEffect transition="in" filter="dissolve">
                                      <p:cBhvr>
                                        <p:cTn id="37" dur="500"/>
                                        <p:tgtEl>
                                          <p:spTgt spid="38">
                                            <p:txEl>
                                              <p:pRg st="5" end="5"/>
                                            </p:txEl>
                                          </p:spTgt>
                                        </p:tgtEl>
                                      </p:cBhvr>
                                    </p:animEffect>
                                  </p:childTnLst>
                                </p:cTn>
                              </p:par>
                              <p:par>
                                <p:cTn id="38" presetID="9" presetClass="entr" presetSubtype="0" fill="hold" nodeType="withEffect">
                                  <p:stCondLst>
                                    <p:cond delay="0"/>
                                  </p:stCondLst>
                                  <p:childTnLst>
                                    <p:set>
                                      <p:cBhvr>
                                        <p:cTn id="39" dur="1" fill="hold">
                                          <p:stCondLst>
                                            <p:cond delay="0"/>
                                          </p:stCondLst>
                                        </p:cTn>
                                        <p:tgtEl>
                                          <p:spTgt spid="38">
                                            <p:txEl>
                                              <p:pRg st="6" end="6"/>
                                            </p:txEl>
                                          </p:spTgt>
                                        </p:tgtEl>
                                        <p:attrNameLst>
                                          <p:attrName>style.visibility</p:attrName>
                                        </p:attrNameLst>
                                      </p:cBhvr>
                                      <p:to>
                                        <p:strVal val="visible"/>
                                      </p:to>
                                    </p:set>
                                    <p:animEffect transition="in" filter="dissolve">
                                      <p:cBhvr>
                                        <p:cTn id="40" dur="500"/>
                                        <p:tgtEl>
                                          <p:spTgt spid="3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103" grpId="1" animBg="1"/>
      <p:bldP spid="104" grpId="0" animBg="1"/>
      <p:bldP spid="104" grpId="1" animBg="1"/>
      <p:bldP spid="105" grpId="0"/>
      <p:bldP spid="106" grpId="0" animBg="1"/>
      <p:bldP spid="106"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kern="0" dirty="0">
                <a:solidFill>
                  <a:srgbClr val="000099"/>
                </a:solidFill>
                <a:latin typeface="+mn-lt"/>
                <a:ea typeface="ＭＳ Ｐゴシック" charset="0"/>
              </a:rPr>
              <a:t> Summary of </a:t>
            </a:r>
            <a:r>
              <a:rPr lang="en-US" sz="4000" b="0" kern="0" dirty="0">
                <a:solidFill>
                  <a:srgbClr val="000099"/>
                </a:solidFill>
                <a:latin typeface="+mn-lt"/>
                <a:ea typeface="ＭＳ Ｐゴシック" charset="0"/>
              </a:rPr>
              <a:t>MAC</a:t>
            </a:r>
            <a:r>
              <a:rPr lang="en-US" b="0" kern="0" dirty="0">
                <a:solidFill>
                  <a:srgbClr val="000099"/>
                </a:solidFill>
                <a:latin typeface="+mn-lt"/>
                <a:ea typeface="ＭＳ Ｐゴシック" charset="0"/>
              </a:rPr>
              <a:t> protocols</a:t>
            </a:r>
            <a:endParaRPr lang="en-US" sz="4400" b="0" dirty="0">
              <a:latin typeface="+mn-lt"/>
            </a:endParaRPr>
          </a:p>
        </p:txBody>
      </p:sp>
      <p:sp>
        <p:nvSpPr>
          <p:cNvPr id="439" name="Slide Number Placeholder 4">
            <a:extLst>
              <a:ext uri="{FF2B5EF4-FFF2-40B4-BE49-F238E27FC236}">
                <a16:creationId xmlns:a16="http://schemas.microsoft.com/office/drawing/2014/main" id="{C87F3257-E91D-E144-BA13-B0DD96B23FDC}"/>
              </a:ext>
            </a:extLst>
          </p:cNvPr>
          <p:cNvSpPr>
            <a:spLocks noGrp="1"/>
          </p:cNvSpPr>
          <p:nvPr>
            <p:ph type="sldNum" sz="quarter" idx="4"/>
          </p:nvPr>
        </p:nvSpPr>
        <p:spPr>
          <a:xfrm>
            <a:off x="9219616" y="6443089"/>
            <a:ext cx="2743200" cy="365125"/>
          </a:xfrm>
        </p:spPr>
        <p:txBody>
          <a:bodyPr/>
          <a:lstStyle/>
          <a:p>
            <a:r>
              <a:rPr lang="en-US" dirty="0"/>
              <a:t>Link Layer: 6-</a:t>
            </a:r>
            <a:fld id="{C4204591-24BD-A542-B9D5-F8D8A88D2FEE}" type="slidenum">
              <a:rPr lang="en-US" smtClean="0"/>
              <a:pPr/>
              <a:t>21</a:t>
            </a:fld>
            <a:endParaRPr lang="en-US" dirty="0"/>
          </a:p>
        </p:txBody>
      </p:sp>
      <p:sp>
        <p:nvSpPr>
          <p:cNvPr id="38" name="Rectangle 3">
            <a:extLst>
              <a:ext uri="{FF2B5EF4-FFF2-40B4-BE49-F238E27FC236}">
                <a16:creationId xmlns:a16="http://schemas.microsoft.com/office/drawing/2014/main" id="{40E2AF9C-1A65-774D-917A-173687CEF53C}"/>
              </a:ext>
            </a:extLst>
          </p:cNvPr>
          <p:cNvSpPr txBox="1">
            <a:spLocks noChangeArrowheads="1"/>
          </p:cNvSpPr>
          <p:nvPr/>
        </p:nvSpPr>
        <p:spPr>
          <a:xfrm>
            <a:off x="1219199" y="1414670"/>
            <a:ext cx="10588487" cy="4906963"/>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1775" indent="-231775">
              <a:defRPr/>
            </a:pPr>
            <a:r>
              <a:rPr lang="en-US" dirty="0">
                <a:solidFill>
                  <a:srgbClr val="C00000"/>
                </a:solidFill>
              </a:rPr>
              <a:t>channel partitioning, </a:t>
            </a:r>
            <a:r>
              <a:rPr lang="en-US" dirty="0"/>
              <a:t>by time, frequency or code</a:t>
            </a:r>
          </a:p>
          <a:p>
            <a:pPr marL="690563" lvl="1" indent="-233363">
              <a:defRPr/>
            </a:pPr>
            <a:r>
              <a:rPr lang="en-US" dirty="0"/>
              <a:t>Time Division, Frequency Division</a:t>
            </a:r>
          </a:p>
          <a:p>
            <a:pPr marL="231775" indent="-231775">
              <a:defRPr/>
            </a:pPr>
            <a:r>
              <a:rPr lang="en-US" dirty="0">
                <a:solidFill>
                  <a:srgbClr val="C00000"/>
                </a:solidFill>
              </a:rPr>
              <a:t>random access </a:t>
            </a:r>
            <a:r>
              <a:rPr lang="en-US" dirty="0"/>
              <a:t>(dynamic), </a:t>
            </a:r>
          </a:p>
          <a:p>
            <a:pPr marL="690563" lvl="1" indent="-233363">
              <a:defRPr/>
            </a:pPr>
            <a:r>
              <a:rPr lang="en-US" sz="2800" dirty="0"/>
              <a:t>ALOHA, S-ALOHA, CSMA, CSMA/CD</a:t>
            </a:r>
          </a:p>
          <a:p>
            <a:pPr marL="690563" lvl="1" indent="-233363">
              <a:defRPr/>
            </a:pPr>
            <a:r>
              <a:rPr lang="en-US" sz="2800" dirty="0"/>
              <a:t>carrier sensing: easy in some technologies (wire), hard in others (wireless)</a:t>
            </a:r>
          </a:p>
          <a:p>
            <a:pPr marL="690563" lvl="1" indent="-233363">
              <a:defRPr/>
            </a:pPr>
            <a:r>
              <a:rPr lang="en-US" sz="2800" dirty="0"/>
              <a:t>CSMA/CD used in Ethernet</a:t>
            </a:r>
          </a:p>
          <a:p>
            <a:pPr marL="690563" lvl="1" indent="-233363">
              <a:defRPr/>
            </a:pPr>
            <a:r>
              <a:rPr lang="en-US" sz="2800" dirty="0"/>
              <a:t>CSMA/CA used in 802.11</a:t>
            </a:r>
          </a:p>
          <a:p>
            <a:pPr marL="231775" indent="-231775">
              <a:tabLst>
                <a:tab pos="279400" algn="l"/>
              </a:tabLst>
              <a:defRPr/>
            </a:pPr>
            <a:r>
              <a:rPr lang="en-US" dirty="0">
                <a:solidFill>
                  <a:srgbClr val="C00000"/>
                </a:solidFill>
              </a:rPr>
              <a:t>taking turns</a:t>
            </a:r>
          </a:p>
          <a:p>
            <a:pPr marL="690563" lvl="1" indent="-233363">
              <a:defRPr/>
            </a:pPr>
            <a:r>
              <a:rPr lang="en-US" sz="2800" dirty="0"/>
              <a:t>polling from central site, token passing</a:t>
            </a:r>
          </a:p>
          <a:p>
            <a:pPr marL="690563" lvl="1" indent="-233363">
              <a:defRPr/>
            </a:pPr>
            <a:r>
              <a:rPr lang="en-US" sz="2800" dirty="0"/>
              <a:t>Bluetooth, FDDI,  token ring </a:t>
            </a:r>
          </a:p>
        </p:txBody>
      </p:sp>
    </p:spTree>
    <p:extLst>
      <p:ext uri="{BB962C8B-B14F-4D97-AF65-F5344CB8AC3E}">
        <p14:creationId xmlns:p14="http://schemas.microsoft.com/office/powerpoint/2010/main" val="3403102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altLang="en-US" dirty="0">
                <a:cs typeface="Calibri" panose="020F0502020204030204" pitchFamily="34" charset="0"/>
              </a:rPr>
              <a:t>Multiple access links, protocols</a:t>
            </a:r>
            <a:endParaRPr lang="en-US" sz="4400" dirty="0"/>
          </a:p>
        </p:txBody>
      </p:sp>
      <p:sp>
        <p:nvSpPr>
          <p:cNvPr id="470" name="Rectangle 3">
            <a:extLst>
              <a:ext uri="{FF2B5EF4-FFF2-40B4-BE49-F238E27FC236}">
                <a16:creationId xmlns:a16="http://schemas.microsoft.com/office/drawing/2014/main" id="{A4DB250C-FCF5-CC4D-B049-42D6C0DD3604}"/>
              </a:ext>
            </a:extLst>
          </p:cNvPr>
          <p:cNvSpPr txBox="1">
            <a:spLocks noChangeArrowheads="1"/>
          </p:cNvSpPr>
          <p:nvPr/>
        </p:nvSpPr>
        <p:spPr bwMode="auto">
          <a:xfrm>
            <a:off x="1448045" y="1319435"/>
            <a:ext cx="7772400" cy="3292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342900" marR="0" lvl="0" indent="-342900" algn="l" defTabSz="914400" rtl="0" eaLnBrk="0" fontAlgn="base" latinLnBrk="0" hangingPunct="0">
              <a:lnSpc>
                <a:spcPct val="85000"/>
              </a:lnSpc>
              <a:spcBef>
                <a:spcPct val="20000"/>
              </a:spcBef>
              <a:spcAft>
                <a:spcPts val="400"/>
              </a:spcAft>
              <a:buClr>
                <a:srgbClr val="000099"/>
              </a:buClr>
              <a:buSzPct val="100000"/>
              <a:buFont typeface="Wingdings" charset="0"/>
              <a:buNone/>
              <a:tabLst/>
              <a:defRPr/>
            </a:pPr>
            <a:r>
              <a:rPr kumimoji="0" lang="en-US" sz="32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two types of “links</a:t>
            </a:r>
            <a:r>
              <a:rPr kumimoji="0" lang="en-US" altLang="ja-JP" sz="32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a:t>
            </a:r>
            <a:r>
              <a:rPr kumimoji="0" lang="en-US" sz="32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a:t>
            </a:r>
          </a:p>
          <a:p>
            <a:pPr marL="466725" marR="0" lvl="0" indent="-333375" algn="l" defTabSz="914400" rtl="0" eaLnBrk="0" fontAlgn="base" latinLnBrk="0" hangingPunct="0">
              <a:lnSpc>
                <a:spcPct val="85000"/>
              </a:lnSpc>
              <a:spcBef>
                <a:spcPct val="20000"/>
              </a:spcBef>
              <a:spcAft>
                <a:spcPct val="0"/>
              </a:spcAft>
              <a:buClr>
                <a:srgbClr val="000099"/>
              </a:buClr>
              <a:buSzPct val="100000"/>
              <a:buFont typeface="Wingdings" charset="2"/>
              <a:buChar char="§"/>
              <a:defRPr/>
            </a:pPr>
            <a:r>
              <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point-to-point</a:t>
            </a:r>
          </a:p>
          <a:p>
            <a:pPr marL="742950" marR="0" lvl="1" indent="-285750" algn="l" defTabSz="914400" rtl="0" eaLnBrk="0" fontAlgn="base" latinLnBrk="0" hangingPunct="0">
              <a:lnSpc>
                <a:spcPct val="85000"/>
              </a:lnSpc>
              <a:spcBef>
                <a:spcPct val="20000"/>
              </a:spcBef>
              <a:spcAft>
                <a:spcPct val="0"/>
              </a:spcAft>
              <a:buClr>
                <a:srgbClr val="000099"/>
              </a:buClr>
              <a:buSzTx/>
              <a:buFont typeface="Arial"/>
              <a:buChar char="•"/>
              <a:tabLst/>
              <a:defRPr/>
            </a:pPr>
            <a:r>
              <a:rPr kumimoji="0" lang="en-US" sz="20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point-to-point link between Ethernet switch, host</a:t>
            </a:r>
          </a:p>
          <a:p>
            <a:pPr marL="466725" marR="0" lvl="0" indent="-333375" algn="l" defTabSz="914400" rtl="0" eaLnBrk="0" fontAlgn="base" latinLnBrk="0" hangingPunct="0">
              <a:lnSpc>
                <a:spcPct val="85000"/>
              </a:lnSpc>
              <a:spcBef>
                <a:spcPct val="20000"/>
              </a:spcBef>
              <a:spcAft>
                <a:spcPct val="0"/>
              </a:spcAft>
              <a:buClr>
                <a:srgbClr val="000099"/>
              </a:buClr>
              <a:buSzPct val="100000"/>
              <a:buFont typeface="Wingdings" charset="2"/>
              <a:buChar char="§"/>
              <a:defRPr/>
            </a:pPr>
            <a:r>
              <a:rPr kumimoji="0" lang="en-US" sz="2800" b="0" i="0" u="none" strike="noStrike" kern="0" cap="none" spc="0" normalizeH="0" baseline="0" noProof="0" dirty="0">
                <a:ln>
                  <a:noFill/>
                </a:ln>
                <a:solidFill>
                  <a:srgbClr val="C00000"/>
                </a:solidFill>
                <a:effectLst/>
                <a:uLnTx/>
                <a:uFillTx/>
                <a:latin typeface="Calibri" panose="020F0502020204030204"/>
                <a:ea typeface="ＭＳ Ｐゴシック" charset="0"/>
                <a:cs typeface="+mn-cs"/>
              </a:rPr>
              <a:t>broadcast (shared wire or medium)</a:t>
            </a:r>
          </a:p>
          <a:p>
            <a:pPr marL="742950" marR="0" lvl="1" indent="-285750" algn="l" defTabSz="914400" rtl="0" eaLnBrk="0" fontAlgn="base" latinLnBrk="0" hangingPunct="0">
              <a:lnSpc>
                <a:spcPct val="85000"/>
              </a:lnSpc>
              <a:spcBef>
                <a:spcPct val="20000"/>
              </a:spcBef>
              <a:spcAft>
                <a:spcPct val="0"/>
              </a:spcAft>
              <a:buClr>
                <a:srgbClr val="000099"/>
              </a:buClr>
              <a:buSzTx/>
              <a:buFont typeface="Arial"/>
              <a:buChar char="•"/>
              <a:tabLst/>
              <a:defRPr/>
            </a:pPr>
            <a:r>
              <a:rPr kumimoji="0" lang="en-US" sz="20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old-school Ethernet</a:t>
            </a:r>
          </a:p>
          <a:p>
            <a:pPr marL="742950" marR="0" lvl="1" indent="-285750" algn="l" defTabSz="914400" rtl="0" eaLnBrk="0" fontAlgn="base" latinLnBrk="0" hangingPunct="0">
              <a:lnSpc>
                <a:spcPct val="85000"/>
              </a:lnSpc>
              <a:spcBef>
                <a:spcPct val="20000"/>
              </a:spcBef>
              <a:spcAft>
                <a:spcPct val="0"/>
              </a:spcAft>
              <a:buClr>
                <a:srgbClr val="000099"/>
              </a:buClr>
              <a:buSzTx/>
              <a:buFont typeface="Arial"/>
              <a:buChar char="•"/>
              <a:tabLst/>
              <a:defRPr/>
            </a:pPr>
            <a:r>
              <a:rPr kumimoji="0" lang="en-US" sz="20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802.11 wireless LAN, 4G/4G. satellite</a:t>
            </a:r>
            <a:endPar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endParaRPr>
          </a:p>
        </p:txBody>
      </p:sp>
      <p:grpSp>
        <p:nvGrpSpPr>
          <p:cNvPr id="7" name="Group 6">
            <a:extLst>
              <a:ext uri="{FF2B5EF4-FFF2-40B4-BE49-F238E27FC236}">
                <a16:creationId xmlns:a16="http://schemas.microsoft.com/office/drawing/2014/main" id="{B37A52A8-726D-1743-B706-C6C96361B328}"/>
              </a:ext>
            </a:extLst>
          </p:cNvPr>
          <p:cNvGrpSpPr/>
          <p:nvPr/>
        </p:nvGrpSpPr>
        <p:grpSpPr>
          <a:xfrm>
            <a:off x="6882164" y="4987878"/>
            <a:ext cx="2026132" cy="1407972"/>
            <a:chOff x="6882164" y="4987878"/>
            <a:chExt cx="2026132" cy="1407972"/>
          </a:xfrm>
        </p:grpSpPr>
        <p:sp>
          <p:nvSpPr>
            <p:cNvPr id="473" name="Text Box 7">
              <a:extLst>
                <a:ext uri="{FF2B5EF4-FFF2-40B4-BE49-F238E27FC236}">
                  <a16:creationId xmlns:a16="http://schemas.microsoft.com/office/drawing/2014/main" id="{06CF1C6B-422C-1444-877E-6282ED97416D}"/>
                </a:ext>
              </a:extLst>
            </p:cNvPr>
            <p:cNvSpPr txBox="1">
              <a:spLocks noChangeArrowheads="1"/>
            </p:cNvSpPr>
            <p:nvPr/>
          </p:nvSpPr>
          <p:spPr bwMode="auto">
            <a:xfrm>
              <a:off x="6882164" y="6092369"/>
              <a:ext cx="2026132" cy="3034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ＭＳ Ｐゴシック" charset="0"/>
                  <a:cs typeface="+mn-cs"/>
                </a:rPr>
                <a:t>shared radio: satellite </a:t>
              </a:r>
            </a:p>
          </p:txBody>
        </p:sp>
        <p:grpSp>
          <p:nvGrpSpPr>
            <p:cNvPr id="479" name="Group 382">
              <a:extLst>
                <a:ext uri="{FF2B5EF4-FFF2-40B4-BE49-F238E27FC236}">
                  <a16:creationId xmlns:a16="http://schemas.microsoft.com/office/drawing/2014/main" id="{444C4E2A-E876-FA42-B00E-F2550AD7EDC3}"/>
                </a:ext>
              </a:extLst>
            </p:cNvPr>
            <p:cNvGrpSpPr>
              <a:grpSpLocks/>
            </p:cNvGrpSpPr>
            <p:nvPr/>
          </p:nvGrpSpPr>
          <p:grpSpPr bwMode="auto">
            <a:xfrm>
              <a:off x="7127673" y="5700665"/>
              <a:ext cx="288925" cy="220663"/>
              <a:chOff x="2274" y="2821"/>
              <a:chExt cx="215" cy="238"/>
            </a:xfrm>
          </p:grpSpPr>
          <p:sp>
            <p:nvSpPr>
              <p:cNvPr id="480" name="Freeform 383">
                <a:extLst>
                  <a:ext uri="{FF2B5EF4-FFF2-40B4-BE49-F238E27FC236}">
                    <a16:creationId xmlns:a16="http://schemas.microsoft.com/office/drawing/2014/main" id="{BDDB8C29-61C8-B44A-A0C9-80B160DD04E9}"/>
                  </a:ext>
                </a:extLst>
              </p:cNvPr>
              <p:cNvSpPr>
                <a:spLocks noEditPoints="1"/>
              </p:cNvSpPr>
              <p:nvPr/>
            </p:nvSpPr>
            <p:spPr bwMode="auto">
              <a:xfrm>
                <a:off x="2274" y="3034"/>
                <a:ext cx="215" cy="25"/>
              </a:xfrm>
              <a:custGeom>
                <a:avLst/>
                <a:gdLst>
                  <a:gd name="T0" fmla="*/ 1 w 430"/>
                  <a:gd name="T1" fmla="*/ 1 h 50"/>
                  <a:gd name="T2" fmla="*/ 0 w 430"/>
                  <a:gd name="T3" fmla="*/ 1 h 50"/>
                  <a:gd name="T4" fmla="*/ 0 w 430"/>
                  <a:gd name="T5" fmla="*/ 1 h 50"/>
                  <a:gd name="T6" fmla="*/ 7 w 430"/>
                  <a:gd name="T7" fmla="*/ 1 h 50"/>
                  <a:gd name="T8" fmla="*/ 7 w 430"/>
                  <a:gd name="T9" fmla="*/ 1 h 50"/>
                  <a:gd name="T10" fmla="*/ 6 w 430"/>
                  <a:gd name="T11" fmla="*/ 1 h 50"/>
                  <a:gd name="T12" fmla="*/ 6 w 430"/>
                  <a:gd name="T13" fmla="*/ 0 h 50"/>
                  <a:gd name="T14" fmla="*/ 1 w 430"/>
                  <a:gd name="T15" fmla="*/ 0 h 50"/>
                  <a:gd name="T16" fmla="*/ 1 w 430"/>
                  <a:gd name="T17" fmla="*/ 1 h 50"/>
                  <a:gd name="T18" fmla="*/ 6 w 430"/>
                  <a:gd name="T19" fmla="*/ 1 h 50"/>
                  <a:gd name="T20" fmla="*/ 1 w 430"/>
                  <a:gd name="T21" fmla="*/ 1 h 50"/>
                  <a:gd name="T22" fmla="*/ 6 w 430"/>
                  <a:gd name="T23" fmla="*/ 1 h 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30" h="50">
                    <a:moveTo>
                      <a:pt x="26" y="18"/>
                    </a:moveTo>
                    <a:lnTo>
                      <a:pt x="0" y="18"/>
                    </a:lnTo>
                    <a:lnTo>
                      <a:pt x="0" y="50"/>
                    </a:lnTo>
                    <a:lnTo>
                      <a:pt x="430" y="50"/>
                    </a:lnTo>
                    <a:lnTo>
                      <a:pt x="430" y="18"/>
                    </a:lnTo>
                    <a:lnTo>
                      <a:pt x="376" y="18"/>
                    </a:lnTo>
                    <a:lnTo>
                      <a:pt x="376" y="0"/>
                    </a:lnTo>
                    <a:lnTo>
                      <a:pt x="26" y="0"/>
                    </a:lnTo>
                    <a:lnTo>
                      <a:pt x="26" y="18"/>
                    </a:lnTo>
                    <a:close/>
                    <a:moveTo>
                      <a:pt x="376" y="18"/>
                    </a:moveTo>
                    <a:lnTo>
                      <a:pt x="33" y="18"/>
                    </a:lnTo>
                    <a:lnTo>
                      <a:pt x="376" y="18"/>
                    </a:lnTo>
                    <a:close/>
                  </a:path>
                </a:pathLst>
              </a:custGeom>
              <a:solidFill>
                <a:srgbClr val="3333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481" name="Line 384">
                <a:extLst>
                  <a:ext uri="{FF2B5EF4-FFF2-40B4-BE49-F238E27FC236}">
                    <a16:creationId xmlns:a16="http://schemas.microsoft.com/office/drawing/2014/main" id="{8F4AE323-F3F4-E14E-B478-2730ECFD58A8}"/>
                  </a:ext>
                </a:extLst>
              </p:cNvPr>
              <p:cNvSpPr>
                <a:spLocks noChangeShapeType="1"/>
              </p:cNvSpPr>
              <p:nvPr/>
            </p:nvSpPr>
            <p:spPr bwMode="auto">
              <a:xfrm>
                <a:off x="2317" y="2951"/>
                <a:ext cx="30" cy="1"/>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482" name="Freeform 385">
                <a:extLst>
                  <a:ext uri="{FF2B5EF4-FFF2-40B4-BE49-F238E27FC236}">
                    <a16:creationId xmlns:a16="http://schemas.microsoft.com/office/drawing/2014/main" id="{41C8AF46-22BA-2346-AD20-B0D2DA9362A7}"/>
                  </a:ext>
                </a:extLst>
              </p:cNvPr>
              <p:cNvSpPr>
                <a:spLocks/>
              </p:cNvSpPr>
              <p:nvPr/>
            </p:nvSpPr>
            <p:spPr bwMode="auto">
              <a:xfrm>
                <a:off x="2317" y="2923"/>
                <a:ext cx="44" cy="109"/>
              </a:xfrm>
              <a:custGeom>
                <a:avLst/>
                <a:gdLst>
                  <a:gd name="T0" fmla="*/ 2 w 87"/>
                  <a:gd name="T1" fmla="*/ 3 h 219"/>
                  <a:gd name="T2" fmla="*/ 0 w 87"/>
                  <a:gd name="T3" fmla="*/ 0 h 219"/>
                  <a:gd name="T4" fmla="*/ 1 w 87"/>
                  <a:gd name="T5" fmla="*/ 0 h 219"/>
                  <a:gd name="T6" fmla="*/ 0 60000 65536"/>
                  <a:gd name="T7" fmla="*/ 0 60000 65536"/>
                  <a:gd name="T8" fmla="*/ 0 60000 65536"/>
                </a:gdLst>
                <a:ahLst/>
                <a:cxnLst>
                  <a:cxn ang="T6">
                    <a:pos x="T0" y="T1"/>
                  </a:cxn>
                  <a:cxn ang="T7">
                    <a:pos x="T2" y="T3"/>
                  </a:cxn>
                  <a:cxn ang="T8">
                    <a:pos x="T4" y="T5"/>
                  </a:cxn>
                </a:cxnLst>
                <a:rect l="0" t="0" r="r" b="b"/>
                <a:pathLst>
                  <a:path w="87" h="219">
                    <a:moveTo>
                      <a:pt x="87" y="219"/>
                    </a:moveTo>
                    <a:lnTo>
                      <a:pt x="0" y="55"/>
                    </a:lnTo>
                    <a:lnTo>
                      <a:pt x="28" y="0"/>
                    </a:lnTo>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483" name="Line 386">
                <a:extLst>
                  <a:ext uri="{FF2B5EF4-FFF2-40B4-BE49-F238E27FC236}">
                    <a16:creationId xmlns:a16="http://schemas.microsoft.com/office/drawing/2014/main" id="{FF499369-05D1-BD40-A15C-F1F4775FFD16}"/>
                  </a:ext>
                </a:extLst>
              </p:cNvPr>
              <p:cNvSpPr>
                <a:spLocks noChangeShapeType="1"/>
              </p:cNvSpPr>
              <p:nvPr/>
            </p:nvSpPr>
            <p:spPr bwMode="auto">
              <a:xfrm flipV="1">
                <a:off x="2300" y="2951"/>
                <a:ext cx="47" cy="83"/>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484" name="Freeform 387">
                <a:extLst>
                  <a:ext uri="{FF2B5EF4-FFF2-40B4-BE49-F238E27FC236}">
                    <a16:creationId xmlns:a16="http://schemas.microsoft.com/office/drawing/2014/main" id="{FF57B98D-A160-3344-BA6D-DBC150EEDC53}"/>
                  </a:ext>
                </a:extLst>
              </p:cNvPr>
              <p:cNvSpPr>
                <a:spLocks/>
              </p:cNvSpPr>
              <p:nvPr/>
            </p:nvSpPr>
            <p:spPr bwMode="auto">
              <a:xfrm>
                <a:off x="2317" y="3005"/>
                <a:ext cx="86" cy="27"/>
              </a:xfrm>
              <a:custGeom>
                <a:avLst/>
                <a:gdLst>
                  <a:gd name="T0" fmla="*/ 1 w 172"/>
                  <a:gd name="T1" fmla="*/ 0 h 55"/>
                  <a:gd name="T2" fmla="*/ 0 w 172"/>
                  <a:gd name="T3" fmla="*/ 0 h 55"/>
                  <a:gd name="T4" fmla="*/ 3 w 172"/>
                  <a:gd name="T5" fmla="*/ 0 h 55"/>
                  <a:gd name="T6" fmla="*/ 3 w 172"/>
                  <a:gd name="T7" fmla="*/ 0 h 5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2" h="55">
                    <a:moveTo>
                      <a:pt x="28" y="55"/>
                    </a:moveTo>
                    <a:lnTo>
                      <a:pt x="0" y="0"/>
                    </a:lnTo>
                    <a:lnTo>
                      <a:pt x="172" y="0"/>
                    </a:lnTo>
                    <a:lnTo>
                      <a:pt x="146" y="55"/>
                    </a:lnTo>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485" name="Line 388">
                <a:extLst>
                  <a:ext uri="{FF2B5EF4-FFF2-40B4-BE49-F238E27FC236}">
                    <a16:creationId xmlns:a16="http://schemas.microsoft.com/office/drawing/2014/main" id="{0700E589-A21D-F84B-8C68-40D1B51EED2C}"/>
                  </a:ext>
                </a:extLst>
              </p:cNvPr>
              <p:cNvSpPr>
                <a:spLocks noChangeShapeType="1"/>
              </p:cNvSpPr>
              <p:nvPr/>
            </p:nvSpPr>
            <p:spPr bwMode="auto">
              <a:xfrm flipH="1" flipV="1">
                <a:off x="2375" y="2960"/>
                <a:ext cx="46" cy="74"/>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486" name="Freeform 389">
                <a:extLst>
                  <a:ext uri="{FF2B5EF4-FFF2-40B4-BE49-F238E27FC236}">
                    <a16:creationId xmlns:a16="http://schemas.microsoft.com/office/drawing/2014/main" id="{75397DE6-7C44-4F44-9365-9A1D35474C83}"/>
                  </a:ext>
                </a:extLst>
              </p:cNvPr>
              <p:cNvSpPr>
                <a:spLocks/>
              </p:cNvSpPr>
              <p:nvPr/>
            </p:nvSpPr>
            <p:spPr bwMode="auto">
              <a:xfrm>
                <a:off x="2274" y="3034"/>
                <a:ext cx="215" cy="25"/>
              </a:xfrm>
              <a:custGeom>
                <a:avLst/>
                <a:gdLst>
                  <a:gd name="T0" fmla="*/ 1 w 430"/>
                  <a:gd name="T1" fmla="*/ 1 h 50"/>
                  <a:gd name="T2" fmla="*/ 0 w 430"/>
                  <a:gd name="T3" fmla="*/ 1 h 50"/>
                  <a:gd name="T4" fmla="*/ 0 w 430"/>
                  <a:gd name="T5" fmla="*/ 1 h 50"/>
                  <a:gd name="T6" fmla="*/ 7 w 430"/>
                  <a:gd name="T7" fmla="*/ 1 h 50"/>
                  <a:gd name="T8" fmla="*/ 7 w 430"/>
                  <a:gd name="T9" fmla="*/ 1 h 50"/>
                  <a:gd name="T10" fmla="*/ 6 w 430"/>
                  <a:gd name="T11" fmla="*/ 1 h 50"/>
                  <a:gd name="T12" fmla="*/ 6 w 430"/>
                  <a:gd name="T13" fmla="*/ 0 h 50"/>
                  <a:gd name="T14" fmla="*/ 1 w 430"/>
                  <a:gd name="T15" fmla="*/ 0 h 50"/>
                  <a:gd name="T16" fmla="*/ 1 w 430"/>
                  <a:gd name="T17" fmla="*/ 1 h 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30" h="50">
                    <a:moveTo>
                      <a:pt x="26" y="18"/>
                    </a:moveTo>
                    <a:lnTo>
                      <a:pt x="0" y="18"/>
                    </a:lnTo>
                    <a:lnTo>
                      <a:pt x="0" y="50"/>
                    </a:lnTo>
                    <a:lnTo>
                      <a:pt x="430" y="50"/>
                    </a:lnTo>
                    <a:lnTo>
                      <a:pt x="430" y="18"/>
                    </a:lnTo>
                    <a:lnTo>
                      <a:pt x="376" y="18"/>
                    </a:lnTo>
                    <a:lnTo>
                      <a:pt x="376" y="0"/>
                    </a:lnTo>
                    <a:lnTo>
                      <a:pt x="26" y="0"/>
                    </a:lnTo>
                    <a:lnTo>
                      <a:pt x="26" y="18"/>
                    </a:lnTo>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487" name="Freeform 390">
                <a:extLst>
                  <a:ext uri="{FF2B5EF4-FFF2-40B4-BE49-F238E27FC236}">
                    <a16:creationId xmlns:a16="http://schemas.microsoft.com/office/drawing/2014/main" id="{368EB1B3-47F7-2447-B958-2BCE0F178BFA}"/>
                  </a:ext>
                </a:extLst>
              </p:cNvPr>
              <p:cNvSpPr>
                <a:spLocks/>
              </p:cNvSpPr>
              <p:nvPr/>
            </p:nvSpPr>
            <p:spPr bwMode="auto">
              <a:xfrm>
                <a:off x="2290" y="3043"/>
                <a:ext cx="171" cy="1"/>
              </a:xfrm>
              <a:custGeom>
                <a:avLst/>
                <a:gdLst>
                  <a:gd name="T0" fmla="*/ 5 w 343"/>
                  <a:gd name="T1" fmla="*/ 0 h 1"/>
                  <a:gd name="T2" fmla="*/ 0 w 343"/>
                  <a:gd name="T3" fmla="*/ 0 h 1"/>
                  <a:gd name="T4" fmla="*/ 5 w 343"/>
                  <a:gd name="T5" fmla="*/ 0 h 1"/>
                  <a:gd name="T6" fmla="*/ 0 60000 65536"/>
                  <a:gd name="T7" fmla="*/ 0 60000 65536"/>
                  <a:gd name="T8" fmla="*/ 0 60000 65536"/>
                </a:gdLst>
                <a:ahLst/>
                <a:cxnLst>
                  <a:cxn ang="T6">
                    <a:pos x="T0" y="T1"/>
                  </a:cxn>
                  <a:cxn ang="T7">
                    <a:pos x="T2" y="T3"/>
                  </a:cxn>
                  <a:cxn ang="T8">
                    <a:pos x="T4" y="T5"/>
                  </a:cxn>
                </a:cxnLst>
                <a:rect l="0" t="0" r="r" b="b"/>
                <a:pathLst>
                  <a:path w="343" h="1">
                    <a:moveTo>
                      <a:pt x="343" y="0"/>
                    </a:moveTo>
                    <a:lnTo>
                      <a:pt x="0" y="0"/>
                    </a:lnTo>
                    <a:lnTo>
                      <a:pt x="343" y="0"/>
                    </a:lnTo>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488" name="Rectangle 391">
                <a:extLst>
                  <a:ext uri="{FF2B5EF4-FFF2-40B4-BE49-F238E27FC236}">
                    <a16:creationId xmlns:a16="http://schemas.microsoft.com/office/drawing/2014/main" id="{C14D26ED-4841-3E46-BF7A-83D8D95E9E32}"/>
                  </a:ext>
                </a:extLst>
              </p:cNvPr>
              <p:cNvSpPr>
                <a:spLocks noChangeArrowheads="1"/>
              </p:cNvSpPr>
              <p:nvPr/>
            </p:nvSpPr>
            <p:spPr bwMode="auto">
              <a:xfrm>
                <a:off x="2347" y="2951"/>
                <a:ext cx="27" cy="83"/>
              </a:xfrm>
              <a:prstGeom prst="rect">
                <a:avLst/>
              </a:prstGeom>
              <a:solidFill>
                <a:srgbClr val="3333FF"/>
              </a:solidFill>
              <a:ln w="6350">
                <a:solidFill>
                  <a:srgbClr val="000000"/>
                </a:solidFill>
                <a:miter lim="800000"/>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489" name="Freeform 392">
                <a:extLst>
                  <a:ext uri="{FF2B5EF4-FFF2-40B4-BE49-F238E27FC236}">
                    <a16:creationId xmlns:a16="http://schemas.microsoft.com/office/drawing/2014/main" id="{F7380919-6949-F94F-8330-C7FD85D06A40}"/>
                  </a:ext>
                </a:extLst>
              </p:cNvPr>
              <p:cNvSpPr>
                <a:spLocks noEditPoints="1"/>
              </p:cNvSpPr>
              <p:nvPr/>
            </p:nvSpPr>
            <p:spPr bwMode="auto">
              <a:xfrm>
                <a:off x="2281" y="2821"/>
                <a:ext cx="208" cy="175"/>
              </a:xfrm>
              <a:custGeom>
                <a:avLst/>
                <a:gdLst>
                  <a:gd name="T0" fmla="*/ 1 w 415"/>
                  <a:gd name="T1" fmla="*/ 1 h 350"/>
                  <a:gd name="T2" fmla="*/ 1 w 415"/>
                  <a:gd name="T3" fmla="*/ 2 h 350"/>
                  <a:gd name="T4" fmla="*/ 1 w 415"/>
                  <a:gd name="T5" fmla="*/ 3 h 350"/>
                  <a:gd name="T6" fmla="*/ 1 w 415"/>
                  <a:gd name="T7" fmla="*/ 3 h 350"/>
                  <a:gd name="T8" fmla="*/ 2 w 415"/>
                  <a:gd name="T9" fmla="*/ 4 h 350"/>
                  <a:gd name="T10" fmla="*/ 3 w 415"/>
                  <a:gd name="T11" fmla="*/ 5 h 350"/>
                  <a:gd name="T12" fmla="*/ 4 w 415"/>
                  <a:gd name="T13" fmla="*/ 5 h 350"/>
                  <a:gd name="T14" fmla="*/ 5 w 415"/>
                  <a:gd name="T15" fmla="*/ 6 h 350"/>
                  <a:gd name="T16" fmla="*/ 6 w 415"/>
                  <a:gd name="T17" fmla="*/ 6 h 350"/>
                  <a:gd name="T18" fmla="*/ 6 w 415"/>
                  <a:gd name="T19" fmla="*/ 6 h 350"/>
                  <a:gd name="T20" fmla="*/ 7 w 415"/>
                  <a:gd name="T21" fmla="*/ 5 h 350"/>
                  <a:gd name="T22" fmla="*/ 7 w 415"/>
                  <a:gd name="T23" fmla="*/ 5 h 350"/>
                  <a:gd name="T24" fmla="*/ 6 w 415"/>
                  <a:gd name="T25" fmla="*/ 5 h 350"/>
                  <a:gd name="T26" fmla="*/ 6 w 415"/>
                  <a:gd name="T27" fmla="*/ 5 h 350"/>
                  <a:gd name="T28" fmla="*/ 5 w 415"/>
                  <a:gd name="T29" fmla="*/ 5 h 350"/>
                  <a:gd name="T30" fmla="*/ 4 w 415"/>
                  <a:gd name="T31" fmla="*/ 5 h 350"/>
                  <a:gd name="T32" fmla="*/ 3 w 415"/>
                  <a:gd name="T33" fmla="*/ 4 h 350"/>
                  <a:gd name="T34" fmla="*/ 2 w 415"/>
                  <a:gd name="T35" fmla="*/ 3 h 350"/>
                  <a:gd name="T36" fmla="*/ 2 w 415"/>
                  <a:gd name="T37" fmla="*/ 3 h 350"/>
                  <a:gd name="T38" fmla="*/ 1 w 415"/>
                  <a:gd name="T39" fmla="*/ 2 h 350"/>
                  <a:gd name="T40" fmla="*/ 1 w 415"/>
                  <a:gd name="T41" fmla="*/ 1 h 350"/>
                  <a:gd name="T42" fmla="*/ 1 w 415"/>
                  <a:gd name="T43" fmla="*/ 1 h 350"/>
                  <a:gd name="T44" fmla="*/ 1 w 415"/>
                  <a:gd name="T45" fmla="*/ 1 h 350"/>
                  <a:gd name="T46" fmla="*/ 1 w 415"/>
                  <a:gd name="T47" fmla="*/ 0 h 350"/>
                  <a:gd name="T48" fmla="*/ 1 w 415"/>
                  <a:gd name="T49" fmla="*/ 1 h 350"/>
                  <a:gd name="T50" fmla="*/ 2 w 415"/>
                  <a:gd name="T51" fmla="*/ 1 h 350"/>
                  <a:gd name="T52" fmla="*/ 3 w 415"/>
                  <a:gd name="T53" fmla="*/ 1 h 350"/>
                  <a:gd name="T54" fmla="*/ 4 w 415"/>
                  <a:gd name="T55" fmla="*/ 2 h 350"/>
                  <a:gd name="T56" fmla="*/ 5 w 415"/>
                  <a:gd name="T57" fmla="*/ 2 h 350"/>
                  <a:gd name="T58" fmla="*/ 6 w 415"/>
                  <a:gd name="T59" fmla="*/ 3 h 350"/>
                  <a:gd name="T60" fmla="*/ 6 w 415"/>
                  <a:gd name="T61" fmla="*/ 4 h 350"/>
                  <a:gd name="T62" fmla="*/ 7 w 415"/>
                  <a:gd name="T63" fmla="*/ 4 h 350"/>
                  <a:gd name="T64" fmla="*/ 7 w 415"/>
                  <a:gd name="T65" fmla="*/ 5 h 350"/>
                  <a:gd name="T66" fmla="*/ 7 w 415"/>
                  <a:gd name="T67" fmla="*/ 5 h 350"/>
                  <a:gd name="T68" fmla="*/ 7 w 415"/>
                  <a:gd name="T69" fmla="*/ 5 h 350"/>
                  <a:gd name="T70" fmla="*/ 6 w 415"/>
                  <a:gd name="T71" fmla="*/ 5 h 350"/>
                  <a:gd name="T72" fmla="*/ 6 w 415"/>
                  <a:gd name="T73" fmla="*/ 5 h 350"/>
                  <a:gd name="T74" fmla="*/ 5 w 415"/>
                  <a:gd name="T75" fmla="*/ 5 h 350"/>
                  <a:gd name="T76" fmla="*/ 4 w 415"/>
                  <a:gd name="T77" fmla="*/ 4 h 350"/>
                  <a:gd name="T78" fmla="*/ 3 w 415"/>
                  <a:gd name="T79" fmla="*/ 4 h 350"/>
                  <a:gd name="T80" fmla="*/ 2 w 415"/>
                  <a:gd name="T81" fmla="*/ 3 h 350"/>
                  <a:gd name="T82" fmla="*/ 1 w 415"/>
                  <a:gd name="T83" fmla="*/ 2 h 350"/>
                  <a:gd name="T84" fmla="*/ 1 w 415"/>
                  <a:gd name="T85" fmla="*/ 2 h 350"/>
                  <a:gd name="T86" fmla="*/ 1 w 415"/>
                  <a:gd name="T87" fmla="*/ 1 h 350"/>
                  <a:gd name="T88" fmla="*/ 1 w 415"/>
                  <a:gd name="T89" fmla="*/ 1 h 35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415" h="350">
                    <a:moveTo>
                      <a:pt x="8" y="12"/>
                    </a:moveTo>
                    <a:lnTo>
                      <a:pt x="1" y="32"/>
                    </a:lnTo>
                    <a:lnTo>
                      <a:pt x="0" y="53"/>
                    </a:lnTo>
                    <a:lnTo>
                      <a:pt x="3" y="78"/>
                    </a:lnTo>
                    <a:lnTo>
                      <a:pt x="8" y="103"/>
                    </a:lnTo>
                    <a:lnTo>
                      <a:pt x="18" y="130"/>
                    </a:lnTo>
                    <a:lnTo>
                      <a:pt x="34" y="158"/>
                    </a:lnTo>
                    <a:lnTo>
                      <a:pt x="51" y="185"/>
                    </a:lnTo>
                    <a:lnTo>
                      <a:pt x="73" y="211"/>
                    </a:lnTo>
                    <a:lnTo>
                      <a:pt x="97" y="236"/>
                    </a:lnTo>
                    <a:lnTo>
                      <a:pt x="124" y="261"/>
                    </a:lnTo>
                    <a:lnTo>
                      <a:pt x="151" y="282"/>
                    </a:lnTo>
                    <a:lnTo>
                      <a:pt x="182" y="302"/>
                    </a:lnTo>
                    <a:lnTo>
                      <a:pt x="212" y="318"/>
                    </a:lnTo>
                    <a:lnTo>
                      <a:pt x="242" y="332"/>
                    </a:lnTo>
                    <a:lnTo>
                      <a:pt x="270" y="341"/>
                    </a:lnTo>
                    <a:lnTo>
                      <a:pt x="299" y="346"/>
                    </a:lnTo>
                    <a:lnTo>
                      <a:pt x="325" y="350"/>
                    </a:lnTo>
                    <a:lnTo>
                      <a:pt x="349" y="346"/>
                    </a:lnTo>
                    <a:lnTo>
                      <a:pt x="371" y="341"/>
                    </a:lnTo>
                    <a:lnTo>
                      <a:pt x="388" y="332"/>
                    </a:lnTo>
                    <a:lnTo>
                      <a:pt x="402" y="318"/>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moveTo>
                      <a:pt x="8" y="12"/>
                    </a:moveTo>
                    <a:lnTo>
                      <a:pt x="14" y="5"/>
                    </a:lnTo>
                    <a:lnTo>
                      <a:pt x="24" y="0"/>
                    </a:lnTo>
                    <a:lnTo>
                      <a:pt x="38" y="0"/>
                    </a:lnTo>
                    <a:lnTo>
                      <a:pt x="56" y="2"/>
                    </a:lnTo>
                    <a:lnTo>
                      <a:pt x="77" y="7"/>
                    </a:lnTo>
                    <a:lnTo>
                      <a:pt x="100" y="16"/>
                    </a:lnTo>
                    <a:lnTo>
                      <a:pt x="126" y="26"/>
                    </a:lnTo>
                    <a:lnTo>
                      <a:pt x="153" y="41"/>
                    </a:lnTo>
                    <a:lnTo>
                      <a:pt x="182" y="57"/>
                    </a:lnTo>
                    <a:lnTo>
                      <a:pt x="210" y="74"/>
                    </a:lnTo>
                    <a:lnTo>
                      <a:pt x="239" y="94"/>
                    </a:lnTo>
                    <a:lnTo>
                      <a:pt x="268" y="115"/>
                    </a:lnTo>
                    <a:lnTo>
                      <a:pt x="295" y="138"/>
                    </a:lnTo>
                    <a:lnTo>
                      <a:pt x="321" y="160"/>
                    </a:lnTo>
                    <a:lnTo>
                      <a:pt x="345" y="183"/>
                    </a:lnTo>
                    <a:lnTo>
                      <a:pt x="365" y="204"/>
                    </a:lnTo>
                    <a:lnTo>
                      <a:pt x="382" y="226"/>
                    </a:lnTo>
                    <a:lnTo>
                      <a:pt x="396" y="245"/>
                    </a:lnTo>
                    <a:lnTo>
                      <a:pt x="406" y="263"/>
                    </a:lnTo>
                    <a:lnTo>
                      <a:pt x="412" y="279"/>
                    </a:lnTo>
                    <a:lnTo>
                      <a:pt x="415" y="291"/>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490" name="Line 393">
                <a:extLst>
                  <a:ext uri="{FF2B5EF4-FFF2-40B4-BE49-F238E27FC236}">
                    <a16:creationId xmlns:a16="http://schemas.microsoft.com/office/drawing/2014/main" id="{572E4DD5-2700-084B-A313-B26B6D4CDA18}"/>
                  </a:ext>
                </a:extLst>
              </p:cNvPr>
              <p:cNvSpPr>
                <a:spLocks noChangeShapeType="1"/>
              </p:cNvSpPr>
              <p:nvPr/>
            </p:nvSpPr>
            <p:spPr bwMode="auto">
              <a:xfrm flipH="1" flipV="1">
                <a:off x="2285" y="2824"/>
                <a:ext cx="136" cy="2"/>
              </a:xfrm>
              <a:prstGeom prst="line">
                <a:avLst/>
              </a:prstGeom>
              <a:noFill/>
              <a:ln w="1588">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491" name="Line 394">
                <a:extLst>
                  <a:ext uri="{FF2B5EF4-FFF2-40B4-BE49-F238E27FC236}">
                    <a16:creationId xmlns:a16="http://schemas.microsoft.com/office/drawing/2014/main" id="{AA53B8C5-637F-3A4F-90EA-F02C41B17384}"/>
                  </a:ext>
                </a:extLst>
              </p:cNvPr>
              <p:cNvSpPr>
                <a:spLocks noChangeShapeType="1"/>
              </p:cNvSpPr>
              <p:nvPr/>
            </p:nvSpPr>
            <p:spPr bwMode="auto">
              <a:xfrm flipH="1">
                <a:off x="2372" y="2826"/>
                <a:ext cx="49" cy="102"/>
              </a:xfrm>
              <a:prstGeom prst="line">
                <a:avLst/>
              </a:prstGeom>
              <a:noFill/>
              <a:ln w="1588">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492" name="Line 395">
                <a:extLst>
                  <a:ext uri="{FF2B5EF4-FFF2-40B4-BE49-F238E27FC236}">
                    <a16:creationId xmlns:a16="http://schemas.microsoft.com/office/drawing/2014/main" id="{9441D979-2998-2648-980D-EA524FE9B9EF}"/>
                  </a:ext>
                </a:extLst>
              </p:cNvPr>
              <p:cNvSpPr>
                <a:spLocks noChangeShapeType="1"/>
              </p:cNvSpPr>
              <p:nvPr/>
            </p:nvSpPr>
            <p:spPr bwMode="auto">
              <a:xfrm>
                <a:off x="2421" y="2826"/>
                <a:ext cx="67" cy="144"/>
              </a:xfrm>
              <a:prstGeom prst="line">
                <a:avLst/>
              </a:prstGeom>
              <a:noFill/>
              <a:ln w="1588">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493" name="Freeform 396">
                <a:extLst>
                  <a:ext uri="{FF2B5EF4-FFF2-40B4-BE49-F238E27FC236}">
                    <a16:creationId xmlns:a16="http://schemas.microsoft.com/office/drawing/2014/main" id="{7F4AFBF0-B087-2B49-B22A-242928895779}"/>
                  </a:ext>
                </a:extLst>
              </p:cNvPr>
              <p:cNvSpPr>
                <a:spLocks/>
              </p:cNvSpPr>
              <p:nvPr/>
            </p:nvSpPr>
            <p:spPr bwMode="auto">
              <a:xfrm>
                <a:off x="2349" y="2902"/>
                <a:ext cx="51" cy="40"/>
              </a:xfrm>
              <a:custGeom>
                <a:avLst/>
                <a:gdLst>
                  <a:gd name="T0" fmla="*/ 0 w 101"/>
                  <a:gd name="T1" fmla="*/ 1 h 80"/>
                  <a:gd name="T2" fmla="*/ 1 w 101"/>
                  <a:gd name="T3" fmla="*/ 0 h 80"/>
                  <a:gd name="T4" fmla="*/ 1 w 101"/>
                  <a:gd name="T5" fmla="*/ 1 h 80"/>
                  <a:gd name="T6" fmla="*/ 1 w 101"/>
                  <a:gd name="T7" fmla="*/ 1 h 80"/>
                  <a:gd name="T8" fmla="*/ 1 w 101"/>
                  <a:gd name="T9" fmla="*/ 1 h 80"/>
                  <a:gd name="T10" fmla="*/ 1 w 101"/>
                  <a:gd name="T11" fmla="*/ 1 h 80"/>
                  <a:gd name="T12" fmla="*/ 2 w 101"/>
                  <a:gd name="T13" fmla="*/ 1 h 80"/>
                  <a:gd name="T14" fmla="*/ 2 w 101"/>
                  <a:gd name="T15" fmla="*/ 1 h 80"/>
                  <a:gd name="T16" fmla="*/ 2 w 101"/>
                  <a:gd name="T17" fmla="*/ 1 h 80"/>
                  <a:gd name="T18" fmla="*/ 2 w 101"/>
                  <a:gd name="T19" fmla="*/ 1 h 80"/>
                  <a:gd name="T20" fmla="*/ 2 w 101"/>
                  <a:gd name="T21" fmla="*/ 2 h 80"/>
                  <a:gd name="T22" fmla="*/ 2 w 101"/>
                  <a:gd name="T23" fmla="*/ 2 h 80"/>
                  <a:gd name="T24" fmla="*/ 2 w 101"/>
                  <a:gd name="T25" fmla="*/ 2 h 80"/>
                  <a:gd name="T26" fmla="*/ 2 w 101"/>
                  <a:gd name="T27" fmla="*/ 2 h 80"/>
                  <a:gd name="T28" fmla="*/ 2 w 101"/>
                  <a:gd name="T29" fmla="*/ 2 h 80"/>
                  <a:gd name="T30" fmla="*/ 2 w 101"/>
                  <a:gd name="T31" fmla="*/ 2 h 80"/>
                  <a:gd name="T32" fmla="*/ 1 w 101"/>
                  <a:gd name="T33" fmla="*/ 1 h 80"/>
                  <a:gd name="T34" fmla="*/ 1 w 101"/>
                  <a:gd name="T35" fmla="*/ 1 h 80"/>
                  <a:gd name="T36" fmla="*/ 1 w 101"/>
                  <a:gd name="T37" fmla="*/ 1 h 80"/>
                  <a:gd name="T38" fmla="*/ 1 w 101"/>
                  <a:gd name="T39" fmla="*/ 1 h 80"/>
                  <a:gd name="T40" fmla="*/ 1 w 101"/>
                  <a:gd name="T41" fmla="*/ 1 h 80"/>
                  <a:gd name="T42" fmla="*/ 0 w 101"/>
                  <a:gd name="T43" fmla="*/ 1 h 80"/>
                  <a:gd name="T44" fmla="*/ 0 w 101"/>
                  <a:gd name="T45" fmla="*/ 1 h 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01" h="80">
                    <a:moveTo>
                      <a:pt x="0" y="3"/>
                    </a:moveTo>
                    <a:lnTo>
                      <a:pt x="4" y="0"/>
                    </a:lnTo>
                    <a:lnTo>
                      <a:pt x="13" y="1"/>
                    </a:lnTo>
                    <a:lnTo>
                      <a:pt x="24" y="3"/>
                    </a:lnTo>
                    <a:lnTo>
                      <a:pt x="37" y="10"/>
                    </a:lnTo>
                    <a:lnTo>
                      <a:pt x="51" y="19"/>
                    </a:lnTo>
                    <a:lnTo>
                      <a:pt x="66" y="30"/>
                    </a:lnTo>
                    <a:lnTo>
                      <a:pt x="79" y="40"/>
                    </a:lnTo>
                    <a:lnTo>
                      <a:pt x="90" y="51"/>
                    </a:lnTo>
                    <a:lnTo>
                      <a:pt x="97" y="62"/>
                    </a:lnTo>
                    <a:lnTo>
                      <a:pt x="101" y="71"/>
                    </a:lnTo>
                    <a:lnTo>
                      <a:pt x="101" y="76"/>
                    </a:lnTo>
                    <a:lnTo>
                      <a:pt x="97" y="80"/>
                    </a:lnTo>
                    <a:lnTo>
                      <a:pt x="90" y="78"/>
                    </a:lnTo>
                    <a:lnTo>
                      <a:pt x="79" y="74"/>
                    </a:lnTo>
                    <a:lnTo>
                      <a:pt x="66" y="69"/>
                    </a:lnTo>
                    <a:lnTo>
                      <a:pt x="51" y="60"/>
                    </a:lnTo>
                    <a:lnTo>
                      <a:pt x="37" y="49"/>
                    </a:lnTo>
                    <a:lnTo>
                      <a:pt x="23" y="39"/>
                    </a:lnTo>
                    <a:lnTo>
                      <a:pt x="13" y="28"/>
                    </a:lnTo>
                    <a:lnTo>
                      <a:pt x="4" y="17"/>
                    </a:lnTo>
                    <a:lnTo>
                      <a:pt x="0" y="8"/>
                    </a:lnTo>
                    <a:lnTo>
                      <a:pt x="0" y="3"/>
                    </a:lnTo>
                    <a:close/>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grpSp>
        <p:grpSp>
          <p:nvGrpSpPr>
            <p:cNvPr id="494" name="Group 398">
              <a:extLst>
                <a:ext uri="{FF2B5EF4-FFF2-40B4-BE49-F238E27FC236}">
                  <a16:creationId xmlns:a16="http://schemas.microsoft.com/office/drawing/2014/main" id="{BBD74A9D-6F6D-8246-9DE8-B4C2AB33096F}"/>
                </a:ext>
              </a:extLst>
            </p:cNvPr>
            <p:cNvGrpSpPr>
              <a:grpSpLocks/>
            </p:cNvGrpSpPr>
            <p:nvPr/>
          </p:nvGrpSpPr>
          <p:grpSpPr bwMode="auto">
            <a:xfrm>
              <a:off x="7634085" y="5681615"/>
              <a:ext cx="223838" cy="254000"/>
              <a:chOff x="2274" y="2821"/>
              <a:chExt cx="215" cy="238"/>
            </a:xfrm>
          </p:grpSpPr>
          <p:sp>
            <p:nvSpPr>
              <p:cNvPr id="495" name="Freeform 399">
                <a:extLst>
                  <a:ext uri="{FF2B5EF4-FFF2-40B4-BE49-F238E27FC236}">
                    <a16:creationId xmlns:a16="http://schemas.microsoft.com/office/drawing/2014/main" id="{12E023A5-7FBF-5C48-B02C-B77994909136}"/>
                  </a:ext>
                </a:extLst>
              </p:cNvPr>
              <p:cNvSpPr>
                <a:spLocks noEditPoints="1"/>
              </p:cNvSpPr>
              <p:nvPr/>
            </p:nvSpPr>
            <p:spPr bwMode="auto">
              <a:xfrm>
                <a:off x="2274" y="3034"/>
                <a:ext cx="215" cy="25"/>
              </a:xfrm>
              <a:custGeom>
                <a:avLst/>
                <a:gdLst>
                  <a:gd name="T0" fmla="*/ 1 w 430"/>
                  <a:gd name="T1" fmla="*/ 1 h 50"/>
                  <a:gd name="T2" fmla="*/ 0 w 430"/>
                  <a:gd name="T3" fmla="*/ 1 h 50"/>
                  <a:gd name="T4" fmla="*/ 0 w 430"/>
                  <a:gd name="T5" fmla="*/ 1 h 50"/>
                  <a:gd name="T6" fmla="*/ 7 w 430"/>
                  <a:gd name="T7" fmla="*/ 1 h 50"/>
                  <a:gd name="T8" fmla="*/ 7 w 430"/>
                  <a:gd name="T9" fmla="*/ 1 h 50"/>
                  <a:gd name="T10" fmla="*/ 6 w 430"/>
                  <a:gd name="T11" fmla="*/ 1 h 50"/>
                  <a:gd name="T12" fmla="*/ 6 w 430"/>
                  <a:gd name="T13" fmla="*/ 0 h 50"/>
                  <a:gd name="T14" fmla="*/ 1 w 430"/>
                  <a:gd name="T15" fmla="*/ 0 h 50"/>
                  <a:gd name="T16" fmla="*/ 1 w 430"/>
                  <a:gd name="T17" fmla="*/ 1 h 50"/>
                  <a:gd name="T18" fmla="*/ 6 w 430"/>
                  <a:gd name="T19" fmla="*/ 1 h 50"/>
                  <a:gd name="T20" fmla="*/ 1 w 430"/>
                  <a:gd name="T21" fmla="*/ 1 h 50"/>
                  <a:gd name="T22" fmla="*/ 6 w 430"/>
                  <a:gd name="T23" fmla="*/ 1 h 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30" h="50">
                    <a:moveTo>
                      <a:pt x="26" y="18"/>
                    </a:moveTo>
                    <a:lnTo>
                      <a:pt x="0" y="18"/>
                    </a:lnTo>
                    <a:lnTo>
                      <a:pt x="0" y="50"/>
                    </a:lnTo>
                    <a:lnTo>
                      <a:pt x="430" y="50"/>
                    </a:lnTo>
                    <a:lnTo>
                      <a:pt x="430" y="18"/>
                    </a:lnTo>
                    <a:lnTo>
                      <a:pt x="376" y="18"/>
                    </a:lnTo>
                    <a:lnTo>
                      <a:pt x="376" y="0"/>
                    </a:lnTo>
                    <a:lnTo>
                      <a:pt x="26" y="0"/>
                    </a:lnTo>
                    <a:lnTo>
                      <a:pt x="26" y="18"/>
                    </a:lnTo>
                    <a:close/>
                    <a:moveTo>
                      <a:pt x="376" y="18"/>
                    </a:moveTo>
                    <a:lnTo>
                      <a:pt x="33" y="18"/>
                    </a:lnTo>
                    <a:lnTo>
                      <a:pt x="376" y="18"/>
                    </a:lnTo>
                    <a:close/>
                  </a:path>
                </a:pathLst>
              </a:custGeom>
              <a:solidFill>
                <a:srgbClr val="3333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496" name="Line 400">
                <a:extLst>
                  <a:ext uri="{FF2B5EF4-FFF2-40B4-BE49-F238E27FC236}">
                    <a16:creationId xmlns:a16="http://schemas.microsoft.com/office/drawing/2014/main" id="{22601291-2593-D546-BEC9-0877AF59FDD2}"/>
                  </a:ext>
                </a:extLst>
              </p:cNvPr>
              <p:cNvSpPr>
                <a:spLocks noChangeShapeType="1"/>
              </p:cNvSpPr>
              <p:nvPr/>
            </p:nvSpPr>
            <p:spPr bwMode="auto">
              <a:xfrm>
                <a:off x="2317" y="2951"/>
                <a:ext cx="30" cy="1"/>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497" name="Freeform 401">
                <a:extLst>
                  <a:ext uri="{FF2B5EF4-FFF2-40B4-BE49-F238E27FC236}">
                    <a16:creationId xmlns:a16="http://schemas.microsoft.com/office/drawing/2014/main" id="{71ACC171-BB81-7641-9ACA-D8DDAF2200C5}"/>
                  </a:ext>
                </a:extLst>
              </p:cNvPr>
              <p:cNvSpPr>
                <a:spLocks/>
              </p:cNvSpPr>
              <p:nvPr/>
            </p:nvSpPr>
            <p:spPr bwMode="auto">
              <a:xfrm>
                <a:off x="2317" y="2923"/>
                <a:ext cx="44" cy="109"/>
              </a:xfrm>
              <a:custGeom>
                <a:avLst/>
                <a:gdLst>
                  <a:gd name="T0" fmla="*/ 2 w 87"/>
                  <a:gd name="T1" fmla="*/ 3 h 219"/>
                  <a:gd name="T2" fmla="*/ 0 w 87"/>
                  <a:gd name="T3" fmla="*/ 0 h 219"/>
                  <a:gd name="T4" fmla="*/ 1 w 87"/>
                  <a:gd name="T5" fmla="*/ 0 h 219"/>
                  <a:gd name="T6" fmla="*/ 0 60000 65536"/>
                  <a:gd name="T7" fmla="*/ 0 60000 65536"/>
                  <a:gd name="T8" fmla="*/ 0 60000 65536"/>
                </a:gdLst>
                <a:ahLst/>
                <a:cxnLst>
                  <a:cxn ang="T6">
                    <a:pos x="T0" y="T1"/>
                  </a:cxn>
                  <a:cxn ang="T7">
                    <a:pos x="T2" y="T3"/>
                  </a:cxn>
                  <a:cxn ang="T8">
                    <a:pos x="T4" y="T5"/>
                  </a:cxn>
                </a:cxnLst>
                <a:rect l="0" t="0" r="r" b="b"/>
                <a:pathLst>
                  <a:path w="87" h="219">
                    <a:moveTo>
                      <a:pt x="87" y="219"/>
                    </a:moveTo>
                    <a:lnTo>
                      <a:pt x="0" y="55"/>
                    </a:lnTo>
                    <a:lnTo>
                      <a:pt x="28" y="0"/>
                    </a:lnTo>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498" name="Line 402">
                <a:extLst>
                  <a:ext uri="{FF2B5EF4-FFF2-40B4-BE49-F238E27FC236}">
                    <a16:creationId xmlns:a16="http://schemas.microsoft.com/office/drawing/2014/main" id="{AF45D7DA-B67F-DC46-BF98-1EF5C1B0E088}"/>
                  </a:ext>
                </a:extLst>
              </p:cNvPr>
              <p:cNvSpPr>
                <a:spLocks noChangeShapeType="1"/>
              </p:cNvSpPr>
              <p:nvPr/>
            </p:nvSpPr>
            <p:spPr bwMode="auto">
              <a:xfrm flipV="1">
                <a:off x="2300" y="2951"/>
                <a:ext cx="47" cy="83"/>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499" name="Freeform 403">
                <a:extLst>
                  <a:ext uri="{FF2B5EF4-FFF2-40B4-BE49-F238E27FC236}">
                    <a16:creationId xmlns:a16="http://schemas.microsoft.com/office/drawing/2014/main" id="{ABE18084-E411-0446-A052-86BB1FD39DE4}"/>
                  </a:ext>
                </a:extLst>
              </p:cNvPr>
              <p:cNvSpPr>
                <a:spLocks/>
              </p:cNvSpPr>
              <p:nvPr/>
            </p:nvSpPr>
            <p:spPr bwMode="auto">
              <a:xfrm>
                <a:off x="2317" y="3005"/>
                <a:ext cx="86" cy="27"/>
              </a:xfrm>
              <a:custGeom>
                <a:avLst/>
                <a:gdLst>
                  <a:gd name="T0" fmla="*/ 1 w 172"/>
                  <a:gd name="T1" fmla="*/ 0 h 55"/>
                  <a:gd name="T2" fmla="*/ 0 w 172"/>
                  <a:gd name="T3" fmla="*/ 0 h 55"/>
                  <a:gd name="T4" fmla="*/ 3 w 172"/>
                  <a:gd name="T5" fmla="*/ 0 h 55"/>
                  <a:gd name="T6" fmla="*/ 3 w 172"/>
                  <a:gd name="T7" fmla="*/ 0 h 5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2" h="55">
                    <a:moveTo>
                      <a:pt x="28" y="55"/>
                    </a:moveTo>
                    <a:lnTo>
                      <a:pt x="0" y="0"/>
                    </a:lnTo>
                    <a:lnTo>
                      <a:pt x="172" y="0"/>
                    </a:lnTo>
                    <a:lnTo>
                      <a:pt x="146" y="55"/>
                    </a:lnTo>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00" name="Line 404">
                <a:extLst>
                  <a:ext uri="{FF2B5EF4-FFF2-40B4-BE49-F238E27FC236}">
                    <a16:creationId xmlns:a16="http://schemas.microsoft.com/office/drawing/2014/main" id="{AAFB5D72-E469-954F-B6D8-5737C3999ACC}"/>
                  </a:ext>
                </a:extLst>
              </p:cNvPr>
              <p:cNvSpPr>
                <a:spLocks noChangeShapeType="1"/>
              </p:cNvSpPr>
              <p:nvPr/>
            </p:nvSpPr>
            <p:spPr bwMode="auto">
              <a:xfrm flipH="1" flipV="1">
                <a:off x="2375" y="2960"/>
                <a:ext cx="46" cy="74"/>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01" name="Freeform 405">
                <a:extLst>
                  <a:ext uri="{FF2B5EF4-FFF2-40B4-BE49-F238E27FC236}">
                    <a16:creationId xmlns:a16="http://schemas.microsoft.com/office/drawing/2014/main" id="{6FA32C76-7534-3A4B-837A-FC8A46B91D37}"/>
                  </a:ext>
                </a:extLst>
              </p:cNvPr>
              <p:cNvSpPr>
                <a:spLocks/>
              </p:cNvSpPr>
              <p:nvPr/>
            </p:nvSpPr>
            <p:spPr bwMode="auto">
              <a:xfrm>
                <a:off x="2274" y="3034"/>
                <a:ext cx="215" cy="25"/>
              </a:xfrm>
              <a:custGeom>
                <a:avLst/>
                <a:gdLst>
                  <a:gd name="T0" fmla="*/ 1 w 430"/>
                  <a:gd name="T1" fmla="*/ 1 h 50"/>
                  <a:gd name="T2" fmla="*/ 0 w 430"/>
                  <a:gd name="T3" fmla="*/ 1 h 50"/>
                  <a:gd name="T4" fmla="*/ 0 w 430"/>
                  <a:gd name="T5" fmla="*/ 1 h 50"/>
                  <a:gd name="T6" fmla="*/ 7 w 430"/>
                  <a:gd name="T7" fmla="*/ 1 h 50"/>
                  <a:gd name="T8" fmla="*/ 7 w 430"/>
                  <a:gd name="T9" fmla="*/ 1 h 50"/>
                  <a:gd name="T10" fmla="*/ 6 w 430"/>
                  <a:gd name="T11" fmla="*/ 1 h 50"/>
                  <a:gd name="T12" fmla="*/ 6 w 430"/>
                  <a:gd name="T13" fmla="*/ 0 h 50"/>
                  <a:gd name="T14" fmla="*/ 1 w 430"/>
                  <a:gd name="T15" fmla="*/ 0 h 50"/>
                  <a:gd name="T16" fmla="*/ 1 w 430"/>
                  <a:gd name="T17" fmla="*/ 1 h 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30" h="50">
                    <a:moveTo>
                      <a:pt x="26" y="18"/>
                    </a:moveTo>
                    <a:lnTo>
                      <a:pt x="0" y="18"/>
                    </a:lnTo>
                    <a:lnTo>
                      <a:pt x="0" y="50"/>
                    </a:lnTo>
                    <a:lnTo>
                      <a:pt x="430" y="50"/>
                    </a:lnTo>
                    <a:lnTo>
                      <a:pt x="430" y="18"/>
                    </a:lnTo>
                    <a:lnTo>
                      <a:pt x="376" y="18"/>
                    </a:lnTo>
                    <a:lnTo>
                      <a:pt x="376" y="0"/>
                    </a:lnTo>
                    <a:lnTo>
                      <a:pt x="26" y="0"/>
                    </a:lnTo>
                    <a:lnTo>
                      <a:pt x="26" y="18"/>
                    </a:lnTo>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02" name="Freeform 406">
                <a:extLst>
                  <a:ext uri="{FF2B5EF4-FFF2-40B4-BE49-F238E27FC236}">
                    <a16:creationId xmlns:a16="http://schemas.microsoft.com/office/drawing/2014/main" id="{C264D84A-28A9-B04F-867C-C194EF3C58B1}"/>
                  </a:ext>
                </a:extLst>
              </p:cNvPr>
              <p:cNvSpPr>
                <a:spLocks/>
              </p:cNvSpPr>
              <p:nvPr/>
            </p:nvSpPr>
            <p:spPr bwMode="auto">
              <a:xfrm>
                <a:off x="2290" y="3043"/>
                <a:ext cx="171" cy="1"/>
              </a:xfrm>
              <a:custGeom>
                <a:avLst/>
                <a:gdLst>
                  <a:gd name="T0" fmla="*/ 5 w 343"/>
                  <a:gd name="T1" fmla="*/ 0 h 1"/>
                  <a:gd name="T2" fmla="*/ 0 w 343"/>
                  <a:gd name="T3" fmla="*/ 0 h 1"/>
                  <a:gd name="T4" fmla="*/ 5 w 343"/>
                  <a:gd name="T5" fmla="*/ 0 h 1"/>
                  <a:gd name="T6" fmla="*/ 0 60000 65536"/>
                  <a:gd name="T7" fmla="*/ 0 60000 65536"/>
                  <a:gd name="T8" fmla="*/ 0 60000 65536"/>
                </a:gdLst>
                <a:ahLst/>
                <a:cxnLst>
                  <a:cxn ang="T6">
                    <a:pos x="T0" y="T1"/>
                  </a:cxn>
                  <a:cxn ang="T7">
                    <a:pos x="T2" y="T3"/>
                  </a:cxn>
                  <a:cxn ang="T8">
                    <a:pos x="T4" y="T5"/>
                  </a:cxn>
                </a:cxnLst>
                <a:rect l="0" t="0" r="r" b="b"/>
                <a:pathLst>
                  <a:path w="343" h="1">
                    <a:moveTo>
                      <a:pt x="343" y="0"/>
                    </a:moveTo>
                    <a:lnTo>
                      <a:pt x="0" y="0"/>
                    </a:lnTo>
                    <a:lnTo>
                      <a:pt x="343" y="0"/>
                    </a:lnTo>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03" name="Rectangle 407">
                <a:extLst>
                  <a:ext uri="{FF2B5EF4-FFF2-40B4-BE49-F238E27FC236}">
                    <a16:creationId xmlns:a16="http://schemas.microsoft.com/office/drawing/2014/main" id="{E212E0B0-8257-BE48-B090-B257D29E67FA}"/>
                  </a:ext>
                </a:extLst>
              </p:cNvPr>
              <p:cNvSpPr>
                <a:spLocks noChangeArrowheads="1"/>
              </p:cNvSpPr>
              <p:nvPr/>
            </p:nvSpPr>
            <p:spPr bwMode="auto">
              <a:xfrm>
                <a:off x="2347" y="2951"/>
                <a:ext cx="27" cy="83"/>
              </a:xfrm>
              <a:prstGeom prst="rect">
                <a:avLst/>
              </a:prstGeom>
              <a:solidFill>
                <a:srgbClr val="3333FF"/>
              </a:solidFill>
              <a:ln w="6350">
                <a:solidFill>
                  <a:srgbClr val="000000"/>
                </a:solidFill>
                <a:miter lim="800000"/>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04" name="Freeform 408">
                <a:extLst>
                  <a:ext uri="{FF2B5EF4-FFF2-40B4-BE49-F238E27FC236}">
                    <a16:creationId xmlns:a16="http://schemas.microsoft.com/office/drawing/2014/main" id="{F4CB953E-50B8-1940-AF9A-28E1B0DB1D17}"/>
                  </a:ext>
                </a:extLst>
              </p:cNvPr>
              <p:cNvSpPr>
                <a:spLocks noEditPoints="1"/>
              </p:cNvSpPr>
              <p:nvPr/>
            </p:nvSpPr>
            <p:spPr bwMode="auto">
              <a:xfrm>
                <a:off x="2281" y="2821"/>
                <a:ext cx="208" cy="175"/>
              </a:xfrm>
              <a:custGeom>
                <a:avLst/>
                <a:gdLst>
                  <a:gd name="T0" fmla="*/ 1 w 415"/>
                  <a:gd name="T1" fmla="*/ 1 h 350"/>
                  <a:gd name="T2" fmla="*/ 1 w 415"/>
                  <a:gd name="T3" fmla="*/ 2 h 350"/>
                  <a:gd name="T4" fmla="*/ 1 w 415"/>
                  <a:gd name="T5" fmla="*/ 3 h 350"/>
                  <a:gd name="T6" fmla="*/ 1 w 415"/>
                  <a:gd name="T7" fmla="*/ 3 h 350"/>
                  <a:gd name="T8" fmla="*/ 2 w 415"/>
                  <a:gd name="T9" fmla="*/ 4 h 350"/>
                  <a:gd name="T10" fmla="*/ 3 w 415"/>
                  <a:gd name="T11" fmla="*/ 5 h 350"/>
                  <a:gd name="T12" fmla="*/ 4 w 415"/>
                  <a:gd name="T13" fmla="*/ 5 h 350"/>
                  <a:gd name="T14" fmla="*/ 5 w 415"/>
                  <a:gd name="T15" fmla="*/ 6 h 350"/>
                  <a:gd name="T16" fmla="*/ 6 w 415"/>
                  <a:gd name="T17" fmla="*/ 6 h 350"/>
                  <a:gd name="T18" fmla="*/ 6 w 415"/>
                  <a:gd name="T19" fmla="*/ 6 h 350"/>
                  <a:gd name="T20" fmla="*/ 7 w 415"/>
                  <a:gd name="T21" fmla="*/ 5 h 350"/>
                  <a:gd name="T22" fmla="*/ 7 w 415"/>
                  <a:gd name="T23" fmla="*/ 5 h 350"/>
                  <a:gd name="T24" fmla="*/ 6 w 415"/>
                  <a:gd name="T25" fmla="*/ 5 h 350"/>
                  <a:gd name="T26" fmla="*/ 6 w 415"/>
                  <a:gd name="T27" fmla="*/ 5 h 350"/>
                  <a:gd name="T28" fmla="*/ 5 w 415"/>
                  <a:gd name="T29" fmla="*/ 5 h 350"/>
                  <a:gd name="T30" fmla="*/ 4 w 415"/>
                  <a:gd name="T31" fmla="*/ 5 h 350"/>
                  <a:gd name="T32" fmla="*/ 3 w 415"/>
                  <a:gd name="T33" fmla="*/ 4 h 350"/>
                  <a:gd name="T34" fmla="*/ 2 w 415"/>
                  <a:gd name="T35" fmla="*/ 3 h 350"/>
                  <a:gd name="T36" fmla="*/ 2 w 415"/>
                  <a:gd name="T37" fmla="*/ 3 h 350"/>
                  <a:gd name="T38" fmla="*/ 1 w 415"/>
                  <a:gd name="T39" fmla="*/ 2 h 350"/>
                  <a:gd name="T40" fmla="*/ 1 w 415"/>
                  <a:gd name="T41" fmla="*/ 1 h 350"/>
                  <a:gd name="T42" fmla="*/ 1 w 415"/>
                  <a:gd name="T43" fmla="*/ 1 h 350"/>
                  <a:gd name="T44" fmla="*/ 1 w 415"/>
                  <a:gd name="T45" fmla="*/ 1 h 350"/>
                  <a:gd name="T46" fmla="*/ 1 w 415"/>
                  <a:gd name="T47" fmla="*/ 0 h 350"/>
                  <a:gd name="T48" fmla="*/ 1 w 415"/>
                  <a:gd name="T49" fmla="*/ 1 h 350"/>
                  <a:gd name="T50" fmla="*/ 2 w 415"/>
                  <a:gd name="T51" fmla="*/ 1 h 350"/>
                  <a:gd name="T52" fmla="*/ 3 w 415"/>
                  <a:gd name="T53" fmla="*/ 1 h 350"/>
                  <a:gd name="T54" fmla="*/ 4 w 415"/>
                  <a:gd name="T55" fmla="*/ 2 h 350"/>
                  <a:gd name="T56" fmla="*/ 5 w 415"/>
                  <a:gd name="T57" fmla="*/ 2 h 350"/>
                  <a:gd name="T58" fmla="*/ 6 w 415"/>
                  <a:gd name="T59" fmla="*/ 3 h 350"/>
                  <a:gd name="T60" fmla="*/ 6 w 415"/>
                  <a:gd name="T61" fmla="*/ 4 h 350"/>
                  <a:gd name="T62" fmla="*/ 7 w 415"/>
                  <a:gd name="T63" fmla="*/ 4 h 350"/>
                  <a:gd name="T64" fmla="*/ 7 w 415"/>
                  <a:gd name="T65" fmla="*/ 5 h 350"/>
                  <a:gd name="T66" fmla="*/ 7 w 415"/>
                  <a:gd name="T67" fmla="*/ 5 h 350"/>
                  <a:gd name="T68" fmla="*/ 7 w 415"/>
                  <a:gd name="T69" fmla="*/ 5 h 350"/>
                  <a:gd name="T70" fmla="*/ 6 w 415"/>
                  <a:gd name="T71" fmla="*/ 5 h 350"/>
                  <a:gd name="T72" fmla="*/ 6 w 415"/>
                  <a:gd name="T73" fmla="*/ 5 h 350"/>
                  <a:gd name="T74" fmla="*/ 5 w 415"/>
                  <a:gd name="T75" fmla="*/ 5 h 350"/>
                  <a:gd name="T76" fmla="*/ 4 w 415"/>
                  <a:gd name="T77" fmla="*/ 4 h 350"/>
                  <a:gd name="T78" fmla="*/ 3 w 415"/>
                  <a:gd name="T79" fmla="*/ 4 h 350"/>
                  <a:gd name="T80" fmla="*/ 2 w 415"/>
                  <a:gd name="T81" fmla="*/ 3 h 350"/>
                  <a:gd name="T82" fmla="*/ 1 w 415"/>
                  <a:gd name="T83" fmla="*/ 2 h 350"/>
                  <a:gd name="T84" fmla="*/ 1 w 415"/>
                  <a:gd name="T85" fmla="*/ 2 h 350"/>
                  <a:gd name="T86" fmla="*/ 1 w 415"/>
                  <a:gd name="T87" fmla="*/ 1 h 350"/>
                  <a:gd name="T88" fmla="*/ 1 w 415"/>
                  <a:gd name="T89" fmla="*/ 1 h 35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415" h="350">
                    <a:moveTo>
                      <a:pt x="8" y="12"/>
                    </a:moveTo>
                    <a:lnTo>
                      <a:pt x="1" y="32"/>
                    </a:lnTo>
                    <a:lnTo>
                      <a:pt x="0" y="53"/>
                    </a:lnTo>
                    <a:lnTo>
                      <a:pt x="3" y="78"/>
                    </a:lnTo>
                    <a:lnTo>
                      <a:pt x="8" y="103"/>
                    </a:lnTo>
                    <a:lnTo>
                      <a:pt x="18" y="130"/>
                    </a:lnTo>
                    <a:lnTo>
                      <a:pt x="34" y="158"/>
                    </a:lnTo>
                    <a:lnTo>
                      <a:pt x="51" y="185"/>
                    </a:lnTo>
                    <a:lnTo>
                      <a:pt x="73" y="211"/>
                    </a:lnTo>
                    <a:lnTo>
                      <a:pt x="97" y="236"/>
                    </a:lnTo>
                    <a:lnTo>
                      <a:pt x="124" y="261"/>
                    </a:lnTo>
                    <a:lnTo>
                      <a:pt x="151" y="282"/>
                    </a:lnTo>
                    <a:lnTo>
                      <a:pt x="182" y="302"/>
                    </a:lnTo>
                    <a:lnTo>
                      <a:pt x="212" y="318"/>
                    </a:lnTo>
                    <a:lnTo>
                      <a:pt x="242" y="332"/>
                    </a:lnTo>
                    <a:lnTo>
                      <a:pt x="270" y="341"/>
                    </a:lnTo>
                    <a:lnTo>
                      <a:pt x="299" y="346"/>
                    </a:lnTo>
                    <a:lnTo>
                      <a:pt x="325" y="350"/>
                    </a:lnTo>
                    <a:lnTo>
                      <a:pt x="349" y="346"/>
                    </a:lnTo>
                    <a:lnTo>
                      <a:pt x="371" y="341"/>
                    </a:lnTo>
                    <a:lnTo>
                      <a:pt x="388" y="332"/>
                    </a:lnTo>
                    <a:lnTo>
                      <a:pt x="402" y="318"/>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moveTo>
                      <a:pt x="8" y="12"/>
                    </a:moveTo>
                    <a:lnTo>
                      <a:pt x="14" y="5"/>
                    </a:lnTo>
                    <a:lnTo>
                      <a:pt x="24" y="0"/>
                    </a:lnTo>
                    <a:lnTo>
                      <a:pt x="38" y="0"/>
                    </a:lnTo>
                    <a:lnTo>
                      <a:pt x="56" y="2"/>
                    </a:lnTo>
                    <a:lnTo>
                      <a:pt x="77" y="7"/>
                    </a:lnTo>
                    <a:lnTo>
                      <a:pt x="100" y="16"/>
                    </a:lnTo>
                    <a:lnTo>
                      <a:pt x="126" y="26"/>
                    </a:lnTo>
                    <a:lnTo>
                      <a:pt x="153" y="41"/>
                    </a:lnTo>
                    <a:lnTo>
                      <a:pt x="182" y="57"/>
                    </a:lnTo>
                    <a:lnTo>
                      <a:pt x="210" y="74"/>
                    </a:lnTo>
                    <a:lnTo>
                      <a:pt x="239" y="94"/>
                    </a:lnTo>
                    <a:lnTo>
                      <a:pt x="268" y="115"/>
                    </a:lnTo>
                    <a:lnTo>
                      <a:pt x="295" y="138"/>
                    </a:lnTo>
                    <a:lnTo>
                      <a:pt x="321" y="160"/>
                    </a:lnTo>
                    <a:lnTo>
                      <a:pt x="345" y="183"/>
                    </a:lnTo>
                    <a:lnTo>
                      <a:pt x="365" y="204"/>
                    </a:lnTo>
                    <a:lnTo>
                      <a:pt x="382" y="226"/>
                    </a:lnTo>
                    <a:lnTo>
                      <a:pt x="396" y="245"/>
                    </a:lnTo>
                    <a:lnTo>
                      <a:pt x="406" y="263"/>
                    </a:lnTo>
                    <a:lnTo>
                      <a:pt x="412" y="279"/>
                    </a:lnTo>
                    <a:lnTo>
                      <a:pt x="415" y="291"/>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05" name="Line 409">
                <a:extLst>
                  <a:ext uri="{FF2B5EF4-FFF2-40B4-BE49-F238E27FC236}">
                    <a16:creationId xmlns:a16="http://schemas.microsoft.com/office/drawing/2014/main" id="{18E09DFC-F4BB-424E-BFFD-3B30685805E1}"/>
                  </a:ext>
                </a:extLst>
              </p:cNvPr>
              <p:cNvSpPr>
                <a:spLocks noChangeShapeType="1"/>
              </p:cNvSpPr>
              <p:nvPr/>
            </p:nvSpPr>
            <p:spPr bwMode="auto">
              <a:xfrm flipH="1" flipV="1">
                <a:off x="2285" y="2824"/>
                <a:ext cx="136" cy="2"/>
              </a:xfrm>
              <a:prstGeom prst="line">
                <a:avLst/>
              </a:prstGeom>
              <a:noFill/>
              <a:ln w="1588">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06" name="Line 410">
                <a:extLst>
                  <a:ext uri="{FF2B5EF4-FFF2-40B4-BE49-F238E27FC236}">
                    <a16:creationId xmlns:a16="http://schemas.microsoft.com/office/drawing/2014/main" id="{17E6715E-7466-E44B-8DAE-05A382E0FDB2}"/>
                  </a:ext>
                </a:extLst>
              </p:cNvPr>
              <p:cNvSpPr>
                <a:spLocks noChangeShapeType="1"/>
              </p:cNvSpPr>
              <p:nvPr/>
            </p:nvSpPr>
            <p:spPr bwMode="auto">
              <a:xfrm flipH="1">
                <a:off x="2372" y="2826"/>
                <a:ext cx="49" cy="102"/>
              </a:xfrm>
              <a:prstGeom prst="line">
                <a:avLst/>
              </a:prstGeom>
              <a:noFill/>
              <a:ln w="1588">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07" name="Line 411">
                <a:extLst>
                  <a:ext uri="{FF2B5EF4-FFF2-40B4-BE49-F238E27FC236}">
                    <a16:creationId xmlns:a16="http://schemas.microsoft.com/office/drawing/2014/main" id="{6EF7AAC8-C8C7-2B48-B5DD-DB69FB889AB6}"/>
                  </a:ext>
                </a:extLst>
              </p:cNvPr>
              <p:cNvSpPr>
                <a:spLocks noChangeShapeType="1"/>
              </p:cNvSpPr>
              <p:nvPr/>
            </p:nvSpPr>
            <p:spPr bwMode="auto">
              <a:xfrm>
                <a:off x="2421" y="2826"/>
                <a:ext cx="67" cy="144"/>
              </a:xfrm>
              <a:prstGeom prst="line">
                <a:avLst/>
              </a:prstGeom>
              <a:noFill/>
              <a:ln w="1588">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08" name="Freeform 412">
                <a:extLst>
                  <a:ext uri="{FF2B5EF4-FFF2-40B4-BE49-F238E27FC236}">
                    <a16:creationId xmlns:a16="http://schemas.microsoft.com/office/drawing/2014/main" id="{30D8703F-1419-2B46-8305-471C24034553}"/>
                  </a:ext>
                </a:extLst>
              </p:cNvPr>
              <p:cNvSpPr>
                <a:spLocks/>
              </p:cNvSpPr>
              <p:nvPr/>
            </p:nvSpPr>
            <p:spPr bwMode="auto">
              <a:xfrm>
                <a:off x="2349" y="2902"/>
                <a:ext cx="51" cy="40"/>
              </a:xfrm>
              <a:custGeom>
                <a:avLst/>
                <a:gdLst>
                  <a:gd name="T0" fmla="*/ 0 w 101"/>
                  <a:gd name="T1" fmla="*/ 1 h 80"/>
                  <a:gd name="T2" fmla="*/ 1 w 101"/>
                  <a:gd name="T3" fmla="*/ 0 h 80"/>
                  <a:gd name="T4" fmla="*/ 1 w 101"/>
                  <a:gd name="T5" fmla="*/ 1 h 80"/>
                  <a:gd name="T6" fmla="*/ 1 w 101"/>
                  <a:gd name="T7" fmla="*/ 1 h 80"/>
                  <a:gd name="T8" fmla="*/ 1 w 101"/>
                  <a:gd name="T9" fmla="*/ 1 h 80"/>
                  <a:gd name="T10" fmla="*/ 1 w 101"/>
                  <a:gd name="T11" fmla="*/ 1 h 80"/>
                  <a:gd name="T12" fmla="*/ 2 w 101"/>
                  <a:gd name="T13" fmla="*/ 1 h 80"/>
                  <a:gd name="T14" fmla="*/ 2 w 101"/>
                  <a:gd name="T15" fmla="*/ 1 h 80"/>
                  <a:gd name="T16" fmla="*/ 2 w 101"/>
                  <a:gd name="T17" fmla="*/ 1 h 80"/>
                  <a:gd name="T18" fmla="*/ 2 w 101"/>
                  <a:gd name="T19" fmla="*/ 1 h 80"/>
                  <a:gd name="T20" fmla="*/ 2 w 101"/>
                  <a:gd name="T21" fmla="*/ 2 h 80"/>
                  <a:gd name="T22" fmla="*/ 2 w 101"/>
                  <a:gd name="T23" fmla="*/ 2 h 80"/>
                  <a:gd name="T24" fmla="*/ 2 w 101"/>
                  <a:gd name="T25" fmla="*/ 2 h 80"/>
                  <a:gd name="T26" fmla="*/ 2 w 101"/>
                  <a:gd name="T27" fmla="*/ 2 h 80"/>
                  <a:gd name="T28" fmla="*/ 2 w 101"/>
                  <a:gd name="T29" fmla="*/ 2 h 80"/>
                  <a:gd name="T30" fmla="*/ 2 w 101"/>
                  <a:gd name="T31" fmla="*/ 2 h 80"/>
                  <a:gd name="T32" fmla="*/ 1 w 101"/>
                  <a:gd name="T33" fmla="*/ 1 h 80"/>
                  <a:gd name="T34" fmla="*/ 1 w 101"/>
                  <a:gd name="T35" fmla="*/ 1 h 80"/>
                  <a:gd name="T36" fmla="*/ 1 w 101"/>
                  <a:gd name="T37" fmla="*/ 1 h 80"/>
                  <a:gd name="T38" fmla="*/ 1 w 101"/>
                  <a:gd name="T39" fmla="*/ 1 h 80"/>
                  <a:gd name="T40" fmla="*/ 1 w 101"/>
                  <a:gd name="T41" fmla="*/ 1 h 80"/>
                  <a:gd name="T42" fmla="*/ 0 w 101"/>
                  <a:gd name="T43" fmla="*/ 1 h 80"/>
                  <a:gd name="T44" fmla="*/ 0 w 101"/>
                  <a:gd name="T45" fmla="*/ 1 h 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01" h="80">
                    <a:moveTo>
                      <a:pt x="0" y="3"/>
                    </a:moveTo>
                    <a:lnTo>
                      <a:pt x="4" y="0"/>
                    </a:lnTo>
                    <a:lnTo>
                      <a:pt x="13" y="1"/>
                    </a:lnTo>
                    <a:lnTo>
                      <a:pt x="24" y="3"/>
                    </a:lnTo>
                    <a:lnTo>
                      <a:pt x="37" y="10"/>
                    </a:lnTo>
                    <a:lnTo>
                      <a:pt x="51" y="19"/>
                    </a:lnTo>
                    <a:lnTo>
                      <a:pt x="66" y="30"/>
                    </a:lnTo>
                    <a:lnTo>
                      <a:pt x="79" y="40"/>
                    </a:lnTo>
                    <a:lnTo>
                      <a:pt x="90" y="51"/>
                    </a:lnTo>
                    <a:lnTo>
                      <a:pt x="97" y="62"/>
                    </a:lnTo>
                    <a:lnTo>
                      <a:pt x="101" y="71"/>
                    </a:lnTo>
                    <a:lnTo>
                      <a:pt x="101" y="76"/>
                    </a:lnTo>
                    <a:lnTo>
                      <a:pt x="97" y="80"/>
                    </a:lnTo>
                    <a:lnTo>
                      <a:pt x="90" y="78"/>
                    </a:lnTo>
                    <a:lnTo>
                      <a:pt x="79" y="74"/>
                    </a:lnTo>
                    <a:lnTo>
                      <a:pt x="66" y="69"/>
                    </a:lnTo>
                    <a:lnTo>
                      <a:pt x="51" y="60"/>
                    </a:lnTo>
                    <a:lnTo>
                      <a:pt x="37" y="49"/>
                    </a:lnTo>
                    <a:lnTo>
                      <a:pt x="23" y="39"/>
                    </a:lnTo>
                    <a:lnTo>
                      <a:pt x="13" y="28"/>
                    </a:lnTo>
                    <a:lnTo>
                      <a:pt x="4" y="17"/>
                    </a:lnTo>
                    <a:lnTo>
                      <a:pt x="0" y="8"/>
                    </a:lnTo>
                    <a:lnTo>
                      <a:pt x="0" y="3"/>
                    </a:lnTo>
                    <a:close/>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grpSp>
        <p:grpSp>
          <p:nvGrpSpPr>
            <p:cNvPr id="509" name="Group 413">
              <a:extLst>
                <a:ext uri="{FF2B5EF4-FFF2-40B4-BE49-F238E27FC236}">
                  <a16:creationId xmlns:a16="http://schemas.microsoft.com/office/drawing/2014/main" id="{975F8A05-A054-D847-8C71-D0CD3F80A611}"/>
                </a:ext>
              </a:extLst>
            </p:cNvPr>
            <p:cNvGrpSpPr>
              <a:grpSpLocks/>
            </p:cNvGrpSpPr>
            <p:nvPr/>
          </p:nvGrpSpPr>
          <p:grpSpPr bwMode="auto">
            <a:xfrm flipH="1">
              <a:off x="8013498" y="5710190"/>
              <a:ext cx="298450" cy="211138"/>
              <a:chOff x="2274" y="2821"/>
              <a:chExt cx="215" cy="238"/>
            </a:xfrm>
          </p:grpSpPr>
          <p:sp>
            <p:nvSpPr>
              <p:cNvPr id="510" name="Freeform 414">
                <a:extLst>
                  <a:ext uri="{FF2B5EF4-FFF2-40B4-BE49-F238E27FC236}">
                    <a16:creationId xmlns:a16="http://schemas.microsoft.com/office/drawing/2014/main" id="{BF3BC4D9-EEFB-504A-8010-E2B584D84DA3}"/>
                  </a:ext>
                </a:extLst>
              </p:cNvPr>
              <p:cNvSpPr>
                <a:spLocks noEditPoints="1"/>
              </p:cNvSpPr>
              <p:nvPr/>
            </p:nvSpPr>
            <p:spPr bwMode="auto">
              <a:xfrm>
                <a:off x="2274" y="3034"/>
                <a:ext cx="215" cy="25"/>
              </a:xfrm>
              <a:custGeom>
                <a:avLst/>
                <a:gdLst>
                  <a:gd name="T0" fmla="*/ 1 w 430"/>
                  <a:gd name="T1" fmla="*/ 1 h 50"/>
                  <a:gd name="T2" fmla="*/ 0 w 430"/>
                  <a:gd name="T3" fmla="*/ 1 h 50"/>
                  <a:gd name="T4" fmla="*/ 0 w 430"/>
                  <a:gd name="T5" fmla="*/ 1 h 50"/>
                  <a:gd name="T6" fmla="*/ 7 w 430"/>
                  <a:gd name="T7" fmla="*/ 1 h 50"/>
                  <a:gd name="T8" fmla="*/ 7 w 430"/>
                  <a:gd name="T9" fmla="*/ 1 h 50"/>
                  <a:gd name="T10" fmla="*/ 6 w 430"/>
                  <a:gd name="T11" fmla="*/ 1 h 50"/>
                  <a:gd name="T12" fmla="*/ 6 w 430"/>
                  <a:gd name="T13" fmla="*/ 0 h 50"/>
                  <a:gd name="T14" fmla="*/ 1 w 430"/>
                  <a:gd name="T15" fmla="*/ 0 h 50"/>
                  <a:gd name="T16" fmla="*/ 1 w 430"/>
                  <a:gd name="T17" fmla="*/ 1 h 50"/>
                  <a:gd name="T18" fmla="*/ 6 w 430"/>
                  <a:gd name="T19" fmla="*/ 1 h 50"/>
                  <a:gd name="T20" fmla="*/ 1 w 430"/>
                  <a:gd name="T21" fmla="*/ 1 h 50"/>
                  <a:gd name="T22" fmla="*/ 6 w 430"/>
                  <a:gd name="T23" fmla="*/ 1 h 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30" h="50">
                    <a:moveTo>
                      <a:pt x="26" y="18"/>
                    </a:moveTo>
                    <a:lnTo>
                      <a:pt x="0" y="18"/>
                    </a:lnTo>
                    <a:lnTo>
                      <a:pt x="0" y="50"/>
                    </a:lnTo>
                    <a:lnTo>
                      <a:pt x="430" y="50"/>
                    </a:lnTo>
                    <a:lnTo>
                      <a:pt x="430" y="18"/>
                    </a:lnTo>
                    <a:lnTo>
                      <a:pt x="376" y="18"/>
                    </a:lnTo>
                    <a:lnTo>
                      <a:pt x="376" y="0"/>
                    </a:lnTo>
                    <a:lnTo>
                      <a:pt x="26" y="0"/>
                    </a:lnTo>
                    <a:lnTo>
                      <a:pt x="26" y="18"/>
                    </a:lnTo>
                    <a:close/>
                    <a:moveTo>
                      <a:pt x="376" y="18"/>
                    </a:moveTo>
                    <a:lnTo>
                      <a:pt x="33" y="18"/>
                    </a:lnTo>
                    <a:lnTo>
                      <a:pt x="376" y="18"/>
                    </a:lnTo>
                    <a:close/>
                  </a:path>
                </a:pathLst>
              </a:custGeom>
              <a:solidFill>
                <a:srgbClr val="3333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11" name="Line 415">
                <a:extLst>
                  <a:ext uri="{FF2B5EF4-FFF2-40B4-BE49-F238E27FC236}">
                    <a16:creationId xmlns:a16="http://schemas.microsoft.com/office/drawing/2014/main" id="{60D51E27-CB41-8943-9955-66D7BCB05AAA}"/>
                  </a:ext>
                </a:extLst>
              </p:cNvPr>
              <p:cNvSpPr>
                <a:spLocks noChangeShapeType="1"/>
              </p:cNvSpPr>
              <p:nvPr/>
            </p:nvSpPr>
            <p:spPr bwMode="auto">
              <a:xfrm>
                <a:off x="2317" y="2951"/>
                <a:ext cx="30" cy="1"/>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12" name="Freeform 416">
                <a:extLst>
                  <a:ext uri="{FF2B5EF4-FFF2-40B4-BE49-F238E27FC236}">
                    <a16:creationId xmlns:a16="http://schemas.microsoft.com/office/drawing/2014/main" id="{97A26554-12E7-C14C-B87F-877AFF035922}"/>
                  </a:ext>
                </a:extLst>
              </p:cNvPr>
              <p:cNvSpPr>
                <a:spLocks/>
              </p:cNvSpPr>
              <p:nvPr/>
            </p:nvSpPr>
            <p:spPr bwMode="auto">
              <a:xfrm>
                <a:off x="2317" y="2923"/>
                <a:ext cx="44" cy="109"/>
              </a:xfrm>
              <a:custGeom>
                <a:avLst/>
                <a:gdLst>
                  <a:gd name="T0" fmla="*/ 2 w 87"/>
                  <a:gd name="T1" fmla="*/ 3 h 219"/>
                  <a:gd name="T2" fmla="*/ 0 w 87"/>
                  <a:gd name="T3" fmla="*/ 0 h 219"/>
                  <a:gd name="T4" fmla="*/ 1 w 87"/>
                  <a:gd name="T5" fmla="*/ 0 h 219"/>
                  <a:gd name="T6" fmla="*/ 0 60000 65536"/>
                  <a:gd name="T7" fmla="*/ 0 60000 65536"/>
                  <a:gd name="T8" fmla="*/ 0 60000 65536"/>
                </a:gdLst>
                <a:ahLst/>
                <a:cxnLst>
                  <a:cxn ang="T6">
                    <a:pos x="T0" y="T1"/>
                  </a:cxn>
                  <a:cxn ang="T7">
                    <a:pos x="T2" y="T3"/>
                  </a:cxn>
                  <a:cxn ang="T8">
                    <a:pos x="T4" y="T5"/>
                  </a:cxn>
                </a:cxnLst>
                <a:rect l="0" t="0" r="r" b="b"/>
                <a:pathLst>
                  <a:path w="87" h="219">
                    <a:moveTo>
                      <a:pt x="87" y="219"/>
                    </a:moveTo>
                    <a:lnTo>
                      <a:pt x="0" y="55"/>
                    </a:lnTo>
                    <a:lnTo>
                      <a:pt x="28" y="0"/>
                    </a:lnTo>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13" name="Line 417">
                <a:extLst>
                  <a:ext uri="{FF2B5EF4-FFF2-40B4-BE49-F238E27FC236}">
                    <a16:creationId xmlns:a16="http://schemas.microsoft.com/office/drawing/2014/main" id="{E1D2F44C-498F-F040-AF8C-AD2CCEE3E5A8}"/>
                  </a:ext>
                </a:extLst>
              </p:cNvPr>
              <p:cNvSpPr>
                <a:spLocks noChangeShapeType="1"/>
              </p:cNvSpPr>
              <p:nvPr/>
            </p:nvSpPr>
            <p:spPr bwMode="auto">
              <a:xfrm flipV="1">
                <a:off x="2300" y="2951"/>
                <a:ext cx="47" cy="83"/>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14" name="Freeform 418">
                <a:extLst>
                  <a:ext uri="{FF2B5EF4-FFF2-40B4-BE49-F238E27FC236}">
                    <a16:creationId xmlns:a16="http://schemas.microsoft.com/office/drawing/2014/main" id="{CFE3E224-390C-6D42-8B5E-795EC52B8D29}"/>
                  </a:ext>
                </a:extLst>
              </p:cNvPr>
              <p:cNvSpPr>
                <a:spLocks/>
              </p:cNvSpPr>
              <p:nvPr/>
            </p:nvSpPr>
            <p:spPr bwMode="auto">
              <a:xfrm>
                <a:off x="2317" y="3005"/>
                <a:ext cx="86" cy="27"/>
              </a:xfrm>
              <a:custGeom>
                <a:avLst/>
                <a:gdLst>
                  <a:gd name="T0" fmla="*/ 1 w 172"/>
                  <a:gd name="T1" fmla="*/ 0 h 55"/>
                  <a:gd name="T2" fmla="*/ 0 w 172"/>
                  <a:gd name="T3" fmla="*/ 0 h 55"/>
                  <a:gd name="T4" fmla="*/ 3 w 172"/>
                  <a:gd name="T5" fmla="*/ 0 h 55"/>
                  <a:gd name="T6" fmla="*/ 3 w 172"/>
                  <a:gd name="T7" fmla="*/ 0 h 5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2" h="55">
                    <a:moveTo>
                      <a:pt x="28" y="55"/>
                    </a:moveTo>
                    <a:lnTo>
                      <a:pt x="0" y="0"/>
                    </a:lnTo>
                    <a:lnTo>
                      <a:pt x="172" y="0"/>
                    </a:lnTo>
                    <a:lnTo>
                      <a:pt x="146" y="55"/>
                    </a:lnTo>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15" name="Line 419">
                <a:extLst>
                  <a:ext uri="{FF2B5EF4-FFF2-40B4-BE49-F238E27FC236}">
                    <a16:creationId xmlns:a16="http://schemas.microsoft.com/office/drawing/2014/main" id="{36DADBEA-F35F-7B42-A84F-DBF4EB1566CF}"/>
                  </a:ext>
                </a:extLst>
              </p:cNvPr>
              <p:cNvSpPr>
                <a:spLocks noChangeShapeType="1"/>
              </p:cNvSpPr>
              <p:nvPr/>
            </p:nvSpPr>
            <p:spPr bwMode="auto">
              <a:xfrm flipH="1" flipV="1">
                <a:off x="2375" y="2960"/>
                <a:ext cx="46" cy="74"/>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16" name="Freeform 420">
                <a:extLst>
                  <a:ext uri="{FF2B5EF4-FFF2-40B4-BE49-F238E27FC236}">
                    <a16:creationId xmlns:a16="http://schemas.microsoft.com/office/drawing/2014/main" id="{2F7A56FF-DAA4-B548-A596-0AEEDA92BF3A}"/>
                  </a:ext>
                </a:extLst>
              </p:cNvPr>
              <p:cNvSpPr>
                <a:spLocks/>
              </p:cNvSpPr>
              <p:nvPr/>
            </p:nvSpPr>
            <p:spPr bwMode="auto">
              <a:xfrm>
                <a:off x="2274" y="3034"/>
                <a:ext cx="215" cy="25"/>
              </a:xfrm>
              <a:custGeom>
                <a:avLst/>
                <a:gdLst>
                  <a:gd name="T0" fmla="*/ 1 w 430"/>
                  <a:gd name="T1" fmla="*/ 1 h 50"/>
                  <a:gd name="T2" fmla="*/ 0 w 430"/>
                  <a:gd name="T3" fmla="*/ 1 h 50"/>
                  <a:gd name="T4" fmla="*/ 0 w 430"/>
                  <a:gd name="T5" fmla="*/ 1 h 50"/>
                  <a:gd name="T6" fmla="*/ 7 w 430"/>
                  <a:gd name="T7" fmla="*/ 1 h 50"/>
                  <a:gd name="T8" fmla="*/ 7 w 430"/>
                  <a:gd name="T9" fmla="*/ 1 h 50"/>
                  <a:gd name="T10" fmla="*/ 6 w 430"/>
                  <a:gd name="T11" fmla="*/ 1 h 50"/>
                  <a:gd name="T12" fmla="*/ 6 w 430"/>
                  <a:gd name="T13" fmla="*/ 0 h 50"/>
                  <a:gd name="T14" fmla="*/ 1 w 430"/>
                  <a:gd name="T15" fmla="*/ 0 h 50"/>
                  <a:gd name="T16" fmla="*/ 1 w 430"/>
                  <a:gd name="T17" fmla="*/ 1 h 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30" h="50">
                    <a:moveTo>
                      <a:pt x="26" y="18"/>
                    </a:moveTo>
                    <a:lnTo>
                      <a:pt x="0" y="18"/>
                    </a:lnTo>
                    <a:lnTo>
                      <a:pt x="0" y="50"/>
                    </a:lnTo>
                    <a:lnTo>
                      <a:pt x="430" y="50"/>
                    </a:lnTo>
                    <a:lnTo>
                      <a:pt x="430" y="18"/>
                    </a:lnTo>
                    <a:lnTo>
                      <a:pt x="376" y="18"/>
                    </a:lnTo>
                    <a:lnTo>
                      <a:pt x="376" y="0"/>
                    </a:lnTo>
                    <a:lnTo>
                      <a:pt x="26" y="0"/>
                    </a:lnTo>
                    <a:lnTo>
                      <a:pt x="26" y="18"/>
                    </a:lnTo>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17" name="Freeform 421">
                <a:extLst>
                  <a:ext uri="{FF2B5EF4-FFF2-40B4-BE49-F238E27FC236}">
                    <a16:creationId xmlns:a16="http://schemas.microsoft.com/office/drawing/2014/main" id="{F0E25BB6-8958-A14D-B0E2-4CBFDD9A0880}"/>
                  </a:ext>
                </a:extLst>
              </p:cNvPr>
              <p:cNvSpPr>
                <a:spLocks/>
              </p:cNvSpPr>
              <p:nvPr/>
            </p:nvSpPr>
            <p:spPr bwMode="auto">
              <a:xfrm>
                <a:off x="2290" y="3043"/>
                <a:ext cx="171" cy="1"/>
              </a:xfrm>
              <a:custGeom>
                <a:avLst/>
                <a:gdLst>
                  <a:gd name="T0" fmla="*/ 5 w 343"/>
                  <a:gd name="T1" fmla="*/ 0 h 1"/>
                  <a:gd name="T2" fmla="*/ 0 w 343"/>
                  <a:gd name="T3" fmla="*/ 0 h 1"/>
                  <a:gd name="T4" fmla="*/ 5 w 343"/>
                  <a:gd name="T5" fmla="*/ 0 h 1"/>
                  <a:gd name="T6" fmla="*/ 0 60000 65536"/>
                  <a:gd name="T7" fmla="*/ 0 60000 65536"/>
                  <a:gd name="T8" fmla="*/ 0 60000 65536"/>
                </a:gdLst>
                <a:ahLst/>
                <a:cxnLst>
                  <a:cxn ang="T6">
                    <a:pos x="T0" y="T1"/>
                  </a:cxn>
                  <a:cxn ang="T7">
                    <a:pos x="T2" y="T3"/>
                  </a:cxn>
                  <a:cxn ang="T8">
                    <a:pos x="T4" y="T5"/>
                  </a:cxn>
                </a:cxnLst>
                <a:rect l="0" t="0" r="r" b="b"/>
                <a:pathLst>
                  <a:path w="343" h="1">
                    <a:moveTo>
                      <a:pt x="343" y="0"/>
                    </a:moveTo>
                    <a:lnTo>
                      <a:pt x="0" y="0"/>
                    </a:lnTo>
                    <a:lnTo>
                      <a:pt x="343" y="0"/>
                    </a:lnTo>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18" name="Rectangle 422">
                <a:extLst>
                  <a:ext uri="{FF2B5EF4-FFF2-40B4-BE49-F238E27FC236}">
                    <a16:creationId xmlns:a16="http://schemas.microsoft.com/office/drawing/2014/main" id="{6E5F60CA-37B8-7744-8FA8-264FA6D819E0}"/>
                  </a:ext>
                </a:extLst>
              </p:cNvPr>
              <p:cNvSpPr>
                <a:spLocks noChangeArrowheads="1"/>
              </p:cNvSpPr>
              <p:nvPr/>
            </p:nvSpPr>
            <p:spPr bwMode="auto">
              <a:xfrm>
                <a:off x="2347" y="2951"/>
                <a:ext cx="27" cy="83"/>
              </a:xfrm>
              <a:prstGeom prst="rect">
                <a:avLst/>
              </a:prstGeom>
              <a:solidFill>
                <a:srgbClr val="3333FF"/>
              </a:solidFill>
              <a:ln w="6350">
                <a:solidFill>
                  <a:srgbClr val="000000"/>
                </a:solidFill>
                <a:miter lim="800000"/>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19" name="Freeform 423">
                <a:extLst>
                  <a:ext uri="{FF2B5EF4-FFF2-40B4-BE49-F238E27FC236}">
                    <a16:creationId xmlns:a16="http://schemas.microsoft.com/office/drawing/2014/main" id="{014C1E9E-E6BE-7E45-964D-7DD435B6C833}"/>
                  </a:ext>
                </a:extLst>
              </p:cNvPr>
              <p:cNvSpPr>
                <a:spLocks noEditPoints="1"/>
              </p:cNvSpPr>
              <p:nvPr/>
            </p:nvSpPr>
            <p:spPr bwMode="auto">
              <a:xfrm>
                <a:off x="2281" y="2821"/>
                <a:ext cx="208" cy="175"/>
              </a:xfrm>
              <a:custGeom>
                <a:avLst/>
                <a:gdLst>
                  <a:gd name="T0" fmla="*/ 1 w 415"/>
                  <a:gd name="T1" fmla="*/ 1 h 350"/>
                  <a:gd name="T2" fmla="*/ 1 w 415"/>
                  <a:gd name="T3" fmla="*/ 2 h 350"/>
                  <a:gd name="T4" fmla="*/ 1 w 415"/>
                  <a:gd name="T5" fmla="*/ 3 h 350"/>
                  <a:gd name="T6" fmla="*/ 1 w 415"/>
                  <a:gd name="T7" fmla="*/ 3 h 350"/>
                  <a:gd name="T8" fmla="*/ 2 w 415"/>
                  <a:gd name="T9" fmla="*/ 4 h 350"/>
                  <a:gd name="T10" fmla="*/ 3 w 415"/>
                  <a:gd name="T11" fmla="*/ 5 h 350"/>
                  <a:gd name="T12" fmla="*/ 4 w 415"/>
                  <a:gd name="T13" fmla="*/ 5 h 350"/>
                  <a:gd name="T14" fmla="*/ 5 w 415"/>
                  <a:gd name="T15" fmla="*/ 6 h 350"/>
                  <a:gd name="T16" fmla="*/ 6 w 415"/>
                  <a:gd name="T17" fmla="*/ 6 h 350"/>
                  <a:gd name="T18" fmla="*/ 6 w 415"/>
                  <a:gd name="T19" fmla="*/ 6 h 350"/>
                  <a:gd name="T20" fmla="*/ 7 w 415"/>
                  <a:gd name="T21" fmla="*/ 5 h 350"/>
                  <a:gd name="T22" fmla="*/ 7 w 415"/>
                  <a:gd name="T23" fmla="*/ 5 h 350"/>
                  <a:gd name="T24" fmla="*/ 6 w 415"/>
                  <a:gd name="T25" fmla="*/ 5 h 350"/>
                  <a:gd name="T26" fmla="*/ 6 w 415"/>
                  <a:gd name="T27" fmla="*/ 5 h 350"/>
                  <a:gd name="T28" fmla="*/ 5 w 415"/>
                  <a:gd name="T29" fmla="*/ 5 h 350"/>
                  <a:gd name="T30" fmla="*/ 4 w 415"/>
                  <a:gd name="T31" fmla="*/ 5 h 350"/>
                  <a:gd name="T32" fmla="*/ 3 w 415"/>
                  <a:gd name="T33" fmla="*/ 4 h 350"/>
                  <a:gd name="T34" fmla="*/ 2 w 415"/>
                  <a:gd name="T35" fmla="*/ 3 h 350"/>
                  <a:gd name="T36" fmla="*/ 2 w 415"/>
                  <a:gd name="T37" fmla="*/ 3 h 350"/>
                  <a:gd name="T38" fmla="*/ 1 w 415"/>
                  <a:gd name="T39" fmla="*/ 2 h 350"/>
                  <a:gd name="T40" fmla="*/ 1 w 415"/>
                  <a:gd name="T41" fmla="*/ 1 h 350"/>
                  <a:gd name="T42" fmla="*/ 1 w 415"/>
                  <a:gd name="T43" fmla="*/ 1 h 350"/>
                  <a:gd name="T44" fmla="*/ 1 w 415"/>
                  <a:gd name="T45" fmla="*/ 1 h 350"/>
                  <a:gd name="T46" fmla="*/ 1 w 415"/>
                  <a:gd name="T47" fmla="*/ 0 h 350"/>
                  <a:gd name="T48" fmla="*/ 1 w 415"/>
                  <a:gd name="T49" fmla="*/ 1 h 350"/>
                  <a:gd name="T50" fmla="*/ 2 w 415"/>
                  <a:gd name="T51" fmla="*/ 1 h 350"/>
                  <a:gd name="T52" fmla="*/ 3 w 415"/>
                  <a:gd name="T53" fmla="*/ 1 h 350"/>
                  <a:gd name="T54" fmla="*/ 4 w 415"/>
                  <a:gd name="T55" fmla="*/ 2 h 350"/>
                  <a:gd name="T56" fmla="*/ 5 w 415"/>
                  <a:gd name="T57" fmla="*/ 2 h 350"/>
                  <a:gd name="T58" fmla="*/ 6 w 415"/>
                  <a:gd name="T59" fmla="*/ 3 h 350"/>
                  <a:gd name="T60" fmla="*/ 6 w 415"/>
                  <a:gd name="T61" fmla="*/ 4 h 350"/>
                  <a:gd name="T62" fmla="*/ 7 w 415"/>
                  <a:gd name="T63" fmla="*/ 4 h 350"/>
                  <a:gd name="T64" fmla="*/ 7 w 415"/>
                  <a:gd name="T65" fmla="*/ 5 h 350"/>
                  <a:gd name="T66" fmla="*/ 7 w 415"/>
                  <a:gd name="T67" fmla="*/ 5 h 350"/>
                  <a:gd name="T68" fmla="*/ 7 w 415"/>
                  <a:gd name="T69" fmla="*/ 5 h 350"/>
                  <a:gd name="T70" fmla="*/ 6 w 415"/>
                  <a:gd name="T71" fmla="*/ 5 h 350"/>
                  <a:gd name="T72" fmla="*/ 6 w 415"/>
                  <a:gd name="T73" fmla="*/ 5 h 350"/>
                  <a:gd name="T74" fmla="*/ 5 w 415"/>
                  <a:gd name="T75" fmla="*/ 5 h 350"/>
                  <a:gd name="T76" fmla="*/ 4 w 415"/>
                  <a:gd name="T77" fmla="*/ 4 h 350"/>
                  <a:gd name="T78" fmla="*/ 3 w 415"/>
                  <a:gd name="T79" fmla="*/ 4 h 350"/>
                  <a:gd name="T80" fmla="*/ 2 w 415"/>
                  <a:gd name="T81" fmla="*/ 3 h 350"/>
                  <a:gd name="T82" fmla="*/ 1 w 415"/>
                  <a:gd name="T83" fmla="*/ 2 h 350"/>
                  <a:gd name="T84" fmla="*/ 1 w 415"/>
                  <a:gd name="T85" fmla="*/ 2 h 350"/>
                  <a:gd name="T86" fmla="*/ 1 w 415"/>
                  <a:gd name="T87" fmla="*/ 1 h 350"/>
                  <a:gd name="T88" fmla="*/ 1 w 415"/>
                  <a:gd name="T89" fmla="*/ 1 h 35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415" h="350">
                    <a:moveTo>
                      <a:pt x="8" y="12"/>
                    </a:moveTo>
                    <a:lnTo>
                      <a:pt x="1" y="32"/>
                    </a:lnTo>
                    <a:lnTo>
                      <a:pt x="0" y="53"/>
                    </a:lnTo>
                    <a:lnTo>
                      <a:pt x="3" y="78"/>
                    </a:lnTo>
                    <a:lnTo>
                      <a:pt x="8" y="103"/>
                    </a:lnTo>
                    <a:lnTo>
                      <a:pt x="18" y="130"/>
                    </a:lnTo>
                    <a:lnTo>
                      <a:pt x="34" y="158"/>
                    </a:lnTo>
                    <a:lnTo>
                      <a:pt x="51" y="185"/>
                    </a:lnTo>
                    <a:lnTo>
                      <a:pt x="73" y="211"/>
                    </a:lnTo>
                    <a:lnTo>
                      <a:pt x="97" y="236"/>
                    </a:lnTo>
                    <a:lnTo>
                      <a:pt x="124" y="261"/>
                    </a:lnTo>
                    <a:lnTo>
                      <a:pt x="151" y="282"/>
                    </a:lnTo>
                    <a:lnTo>
                      <a:pt x="182" y="302"/>
                    </a:lnTo>
                    <a:lnTo>
                      <a:pt x="212" y="318"/>
                    </a:lnTo>
                    <a:lnTo>
                      <a:pt x="242" y="332"/>
                    </a:lnTo>
                    <a:lnTo>
                      <a:pt x="270" y="341"/>
                    </a:lnTo>
                    <a:lnTo>
                      <a:pt x="299" y="346"/>
                    </a:lnTo>
                    <a:lnTo>
                      <a:pt x="325" y="350"/>
                    </a:lnTo>
                    <a:lnTo>
                      <a:pt x="349" y="346"/>
                    </a:lnTo>
                    <a:lnTo>
                      <a:pt x="371" y="341"/>
                    </a:lnTo>
                    <a:lnTo>
                      <a:pt x="388" y="332"/>
                    </a:lnTo>
                    <a:lnTo>
                      <a:pt x="402" y="318"/>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moveTo>
                      <a:pt x="8" y="12"/>
                    </a:moveTo>
                    <a:lnTo>
                      <a:pt x="14" y="5"/>
                    </a:lnTo>
                    <a:lnTo>
                      <a:pt x="24" y="0"/>
                    </a:lnTo>
                    <a:lnTo>
                      <a:pt x="38" y="0"/>
                    </a:lnTo>
                    <a:lnTo>
                      <a:pt x="56" y="2"/>
                    </a:lnTo>
                    <a:lnTo>
                      <a:pt x="77" y="7"/>
                    </a:lnTo>
                    <a:lnTo>
                      <a:pt x="100" y="16"/>
                    </a:lnTo>
                    <a:lnTo>
                      <a:pt x="126" y="26"/>
                    </a:lnTo>
                    <a:lnTo>
                      <a:pt x="153" y="41"/>
                    </a:lnTo>
                    <a:lnTo>
                      <a:pt x="182" y="57"/>
                    </a:lnTo>
                    <a:lnTo>
                      <a:pt x="210" y="74"/>
                    </a:lnTo>
                    <a:lnTo>
                      <a:pt x="239" y="94"/>
                    </a:lnTo>
                    <a:lnTo>
                      <a:pt x="268" y="115"/>
                    </a:lnTo>
                    <a:lnTo>
                      <a:pt x="295" y="138"/>
                    </a:lnTo>
                    <a:lnTo>
                      <a:pt x="321" y="160"/>
                    </a:lnTo>
                    <a:lnTo>
                      <a:pt x="345" y="183"/>
                    </a:lnTo>
                    <a:lnTo>
                      <a:pt x="365" y="204"/>
                    </a:lnTo>
                    <a:lnTo>
                      <a:pt x="382" y="226"/>
                    </a:lnTo>
                    <a:lnTo>
                      <a:pt x="396" y="245"/>
                    </a:lnTo>
                    <a:lnTo>
                      <a:pt x="406" y="263"/>
                    </a:lnTo>
                    <a:lnTo>
                      <a:pt x="412" y="279"/>
                    </a:lnTo>
                    <a:lnTo>
                      <a:pt x="415" y="291"/>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20" name="Line 424">
                <a:extLst>
                  <a:ext uri="{FF2B5EF4-FFF2-40B4-BE49-F238E27FC236}">
                    <a16:creationId xmlns:a16="http://schemas.microsoft.com/office/drawing/2014/main" id="{A474D7E3-FF03-1B44-8646-2B1564195C08}"/>
                  </a:ext>
                </a:extLst>
              </p:cNvPr>
              <p:cNvSpPr>
                <a:spLocks noChangeShapeType="1"/>
              </p:cNvSpPr>
              <p:nvPr/>
            </p:nvSpPr>
            <p:spPr bwMode="auto">
              <a:xfrm flipH="1" flipV="1">
                <a:off x="2285" y="2824"/>
                <a:ext cx="136" cy="2"/>
              </a:xfrm>
              <a:prstGeom prst="line">
                <a:avLst/>
              </a:prstGeom>
              <a:noFill/>
              <a:ln w="1588">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21" name="Line 425">
                <a:extLst>
                  <a:ext uri="{FF2B5EF4-FFF2-40B4-BE49-F238E27FC236}">
                    <a16:creationId xmlns:a16="http://schemas.microsoft.com/office/drawing/2014/main" id="{E4858A5A-F8A5-7B46-9A2C-26E5DD4AD429}"/>
                  </a:ext>
                </a:extLst>
              </p:cNvPr>
              <p:cNvSpPr>
                <a:spLocks noChangeShapeType="1"/>
              </p:cNvSpPr>
              <p:nvPr/>
            </p:nvSpPr>
            <p:spPr bwMode="auto">
              <a:xfrm flipH="1">
                <a:off x="2372" y="2826"/>
                <a:ext cx="49" cy="102"/>
              </a:xfrm>
              <a:prstGeom prst="line">
                <a:avLst/>
              </a:prstGeom>
              <a:noFill/>
              <a:ln w="1588">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22" name="Line 426">
                <a:extLst>
                  <a:ext uri="{FF2B5EF4-FFF2-40B4-BE49-F238E27FC236}">
                    <a16:creationId xmlns:a16="http://schemas.microsoft.com/office/drawing/2014/main" id="{DFEE627D-046D-EC42-B1CB-52F73CDED7B1}"/>
                  </a:ext>
                </a:extLst>
              </p:cNvPr>
              <p:cNvSpPr>
                <a:spLocks noChangeShapeType="1"/>
              </p:cNvSpPr>
              <p:nvPr/>
            </p:nvSpPr>
            <p:spPr bwMode="auto">
              <a:xfrm>
                <a:off x="2421" y="2826"/>
                <a:ext cx="67" cy="144"/>
              </a:xfrm>
              <a:prstGeom prst="line">
                <a:avLst/>
              </a:prstGeom>
              <a:noFill/>
              <a:ln w="1588">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23" name="Freeform 427">
                <a:extLst>
                  <a:ext uri="{FF2B5EF4-FFF2-40B4-BE49-F238E27FC236}">
                    <a16:creationId xmlns:a16="http://schemas.microsoft.com/office/drawing/2014/main" id="{047A6D46-B266-B844-A8B4-8AAAA1678552}"/>
                  </a:ext>
                </a:extLst>
              </p:cNvPr>
              <p:cNvSpPr>
                <a:spLocks/>
              </p:cNvSpPr>
              <p:nvPr/>
            </p:nvSpPr>
            <p:spPr bwMode="auto">
              <a:xfrm>
                <a:off x="2349" y="2902"/>
                <a:ext cx="51" cy="40"/>
              </a:xfrm>
              <a:custGeom>
                <a:avLst/>
                <a:gdLst>
                  <a:gd name="T0" fmla="*/ 0 w 101"/>
                  <a:gd name="T1" fmla="*/ 1 h 80"/>
                  <a:gd name="T2" fmla="*/ 1 w 101"/>
                  <a:gd name="T3" fmla="*/ 0 h 80"/>
                  <a:gd name="T4" fmla="*/ 1 w 101"/>
                  <a:gd name="T5" fmla="*/ 1 h 80"/>
                  <a:gd name="T6" fmla="*/ 1 w 101"/>
                  <a:gd name="T7" fmla="*/ 1 h 80"/>
                  <a:gd name="T8" fmla="*/ 1 w 101"/>
                  <a:gd name="T9" fmla="*/ 1 h 80"/>
                  <a:gd name="T10" fmla="*/ 1 w 101"/>
                  <a:gd name="T11" fmla="*/ 1 h 80"/>
                  <a:gd name="T12" fmla="*/ 2 w 101"/>
                  <a:gd name="T13" fmla="*/ 1 h 80"/>
                  <a:gd name="T14" fmla="*/ 2 w 101"/>
                  <a:gd name="T15" fmla="*/ 1 h 80"/>
                  <a:gd name="T16" fmla="*/ 2 w 101"/>
                  <a:gd name="T17" fmla="*/ 1 h 80"/>
                  <a:gd name="T18" fmla="*/ 2 w 101"/>
                  <a:gd name="T19" fmla="*/ 1 h 80"/>
                  <a:gd name="T20" fmla="*/ 2 w 101"/>
                  <a:gd name="T21" fmla="*/ 2 h 80"/>
                  <a:gd name="T22" fmla="*/ 2 w 101"/>
                  <a:gd name="T23" fmla="*/ 2 h 80"/>
                  <a:gd name="T24" fmla="*/ 2 w 101"/>
                  <a:gd name="T25" fmla="*/ 2 h 80"/>
                  <a:gd name="T26" fmla="*/ 2 w 101"/>
                  <a:gd name="T27" fmla="*/ 2 h 80"/>
                  <a:gd name="T28" fmla="*/ 2 w 101"/>
                  <a:gd name="T29" fmla="*/ 2 h 80"/>
                  <a:gd name="T30" fmla="*/ 2 w 101"/>
                  <a:gd name="T31" fmla="*/ 2 h 80"/>
                  <a:gd name="T32" fmla="*/ 1 w 101"/>
                  <a:gd name="T33" fmla="*/ 1 h 80"/>
                  <a:gd name="T34" fmla="*/ 1 w 101"/>
                  <a:gd name="T35" fmla="*/ 1 h 80"/>
                  <a:gd name="T36" fmla="*/ 1 w 101"/>
                  <a:gd name="T37" fmla="*/ 1 h 80"/>
                  <a:gd name="T38" fmla="*/ 1 w 101"/>
                  <a:gd name="T39" fmla="*/ 1 h 80"/>
                  <a:gd name="T40" fmla="*/ 1 w 101"/>
                  <a:gd name="T41" fmla="*/ 1 h 80"/>
                  <a:gd name="T42" fmla="*/ 0 w 101"/>
                  <a:gd name="T43" fmla="*/ 1 h 80"/>
                  <a:gd name="T44" fmla="*/ 0 w 101"/>
                  <a:gd name="T45" fmla="*/ 1 h 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01" h="80">
                    <a:moveTo>
                      <a:pt x="0" y="3"/>
                    </a:moveTo>
                    <a:lnTo>
                      <a:pt x="4" y="0"/>
                    </a:lnTo>
                    <a:lnTo>
                      <a:pt x="13" y="1"/>
                    </a:lnTo>
                    <a:lnTo>
                      <a:pt x="24" y="3"/>
                    </a:lnTo>
                    <a:lnTo>
                      <a:pt x="37" y="10"/>
                    </a:lnTo>
                    <a:lnTo>
                      <a:pt x="51" y="19"/>
                    </a:lnTo>
                    <a:lnTo>
                      <a:pt x="66" y="30"/>
                    </a:lnTo>
                    <a:lnTo>
                      <a:pt x="79" y="40"/>
                    </a:lnTo>
                    <a:lnTo>
                      <a:pt x="90" y="51"/>
                    </a:lnTo>
                    <a:lnTo>
                      <a:pt x="97" y="62"/>
                    </a:lnTo>
                    <a:lnTo>
                      <a:pt x="101" y="71"/>
                    </a:lnTo>
                    <a:lnTo>
                      <a:pt x="101" y="76"/>
                    </a:lnTo>
                    <a:lnTo>
                      <a:pt x="97" y="80"/>
                    </a:lnTo>
                    <a:lnTo>
                      <a:pt x="90" y="78"/>
                    </a:lnTo>
                    <a:lnTo>
                      <a:pt x="79" y="74"/>
                    </a:lnTo>
                    <a:lnTo>
                      <a:pt x="66" y="69"/>
                    </a:lnTo>
                    <a:lnTo>
                      <a:pt x="51" y="60"/>
                    </a:lnTo>
                    <a:lnTo>
                      <a:pt x="37" y="49"/>
                    </a:lnTo>
                    <a:lnTo>
                      <a:pt x="23" y="39"/>
                    </a:lnTo>
                    <a:lnTo>
                      <a:pt x="13" y="28"/>
                    </a:lnTo>
                    <a:lnTo>
                      <a:pt x="4" y="17"/>
                    </a:lnTo>
                    <a:lnTo>
                      <a:pt x="0" y="8"/>
                    </a:lnTo>
                    <a:lnTo>
                      <a:pt x="0" y="3"/>
                    </a:lnTo>
                    <a:close/>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grpSp>
        <p:pic>
          <p:nvPicPr>
            <p:cNvPr id="524" name="Picture 429" descr="MMj03957750000[1]">
              <a:extLst>
                <a:ext uri="{FF2B5EF4-FFF2-40B4-BE49-F238E27FC236}">
                  <a16:creationId xmlns:a16="http://schemas.microsoft.com/office/drawing/2014/main" id="{B804968F-3592-094F-A8BF-179E7849E67F}"/>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400723" y="4987878"/>
              <a:ext cx="561975" cy="479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8" name="Group 7">
            <a:extLst>
              <a:ext uri="{FF2B5EF4-FFF2-40B4-BE49-F238E27FC236}">
                <a16:creationId xmlns:a16="http://schemas.microsoft.com/office/drawing/2014/main" id="{D1D64FC5-708F-D24C-B8D8-D1E9CF643C73}"/>
              </a:ext>
            </a:extLst>
          </p:cNvPr>
          <p:cNvGrpSpPr/>
          <p:nvPr/>
        </p:nvGrpSpPr>
        <p:grpSpPr>
          <a:xfrm>
            <a:off x="8862810" y="4906915"/>
            <a:ext cx="2666586" cy="1631405"/>
            <a:chOff x="8862810" y="4906915"/>
            <a:chExt cx="2666586" cy="1631405"/>
          </a:xfrm>
        </p:grpSpPr>
        <p:sp>
          <p:nvSpPr>
            <p:cNvPr id="474" name="Text Box 8">
              <a:extLst>
                <a:ext uri="{FF2B5EF4-FFF2-40B4-BE49-F238E27FC236}">
                  <a16:creationId xmlns:a16="http://schemas.microsoft.com/office/drawing/2014/main" id="{3F461FAF-2D2F-B54F-9957-BE72E13B7100}"/>
                </a:ext>
              </a:extLst>
            </p:cNvPr>
            <p:cNvSpPr txBox="1">
              <a:spLocks noChangeArrowheads="1"/>
            </p:cNvSpPr>
            <p:nvPr/>
          </p:nvSpPr>
          <p:spPr bwMode="auto">
            <a:xfrm>
              <a:off x="8862810" y="6025551"/>
              <a:ext cx="2666586" cy="5127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ＭＳ Ｐゴシック" charset="0"/>
                  <a:cs typeface="+mn-cs"/>
                </a:rPr>
                <a:t>humans at a cocktail party </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ＭＳ Ｐゴシック" charset="0"/>
                  <a:cs typeface="+mn-cs"/>
                </a:rPr>
                <a:t>(shared air, acoustical)</a:t>
              </a:r>
            </a:p>
          </p:txBody>
        </p:sp>
        <p:pic>
          <p:nvPicPr>
            <p:cNvPr id="525" name="Picture 432" descr="cocktail">
              <a:extLst>
                <a:ext uri="{FF2B5EF4-FFF2-40B4-BE49-F238E27FC236}">
                  <a16:creationId xmlns:a16="http://schemas.microsoft.com/office/drawing/2014/main" id="{099A3239-42CC-704F-8979-71CDF0E273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6005" y="4906915"/>
              <a:ext cx="2030412" cy="1041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6" name="Group 5">
            <a:extLst>
              <a:ext uri="{FF2B5EF4-FFF2-40B4-BE49-F238E27FC236}">
                <a16:creationId xmlns:a16="http://schemas.microsoft.com/office/drawing/2014/main" id="{729F6ABF-F18D-7340-837C-5B9246D35D84}"/>
              </a:ext>
            </a:extLst>
          </p:cNvPr>
          <p:cNvGrpSpPr/>
          <p:nvPr/>
        </p:nvGrpSpPr>
        <p:grpSpPr>
          <a:xfrm>
            <a:off x="5137642" y="4630344"/>
            <a:ext cx="1695785" cy="1760737"/>
            <a:chOff x="5137642" y="4630344"/>
            <a:chExt cx="1695785" cy="1760737"/>
          </a:xfrm>
        </p:grpSpPr>
        <p:sp>
          <p:nvSpPr>
            <p:cNvPr id="472" name="Text Box 6">
              <a:extLst>
                <a:ext uri="{FF2B5EF4-FFF2-40B4-BE49-F238E27FC236}">
                  <a16:creationId xmlns:a16="http://schemas.microsoft.com/office/drawing/2014/main" id="{CEE26344-B09B-5B4B-A47E-E50827431972}"/>
                </a:ext>
              </a:extLst>
            </p:cNvPr>
            <p:cNvSpPr txBox="1">
              <a:spLocks noChangeArrowheads="1"/>
            </p:cNvSpPr>
            <p:nvPr/>
          </p:nvSpPr>
          <p:spPr bwMode="auto">
            <a:xfrm>
              <a:off x="5137642" y="6087600"/>
              <a:ext cx="1695785" cy="3034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ＭＳ Ｐゴシック" charset="0"/>
                  <a:cs typeface="+mn-cs"/>
                </a:rPr>
                <a:t>shared radio: WiFi</a:t>
              </a:r>
            </a:p>
          </p:txBody>
        </p:sp>
        <p:grpSp>
          <p:nvGrpSpPr>
            <p:cNvPr id="532" name="Group 621">
              <a:extLst>
                <a:ext uri="{FF2B5EF4-FFF2-40B4-BE49-F238E27FC236}">
                  <a16:creationId xmlns:a16="http://schemas.microsoft.com/office/drawing/2014/main" id="{40F3795B-808E-A042-9598-E30744C17871}"/>
                </a:ext>
              </a:extLst>
            </p:cNvPr>
            <p:cNvGrpSpPr>
              <a:grpSpLocks/>
            </p:cNvGrpSpPr>
            <p:nvPr/>
          </p:nvGrpSpPr>
          <p:grpSpPr bwMode="auto">
            <a:xfrm>
              <a:off x="5370862" y="4630344"/>
              <a:ext cx="635000" cy="485775"/>
              <a:chOff x="3061" y="2530"/>
              <a:chExt cx="400" cy="306"/>
            </a:xfrm>
          </p:grpSpPr>
          <p:grpSp>
            <p:nvGrpSpPr>
              <p:cNvPr id="533" name="Group 494">
                <a:extLst>
                  <a:ext uri="{FF2B5EF4-FFF2-40B4-BE49-F238E27FC236}">
                    <a16:creationId xmlns:a16="http://schemas.microsoft.com/office/drawing/2014/main" id="{4DBCED0D-3AD5-4447-93E7-56A4D18F3B00}"/>
                  </a:ext>
                </a:extLst>
              </p:cNvPr>
              <p:cNvGrpSpPr>
                <a:grpSpLocks/>
              </p:cNvGrpSpPr>
              <p:nvPr/>
            </p:nvGrpSpPr>
            <p:grpSpPr bwMode="auto">
              <a:xfrm>
                <a:off x="3061" y="2530"/>
                <a:ext cx="327" cy="81"/>
                <a:chOff x="2199" y="955"/>
                <a:chExt cx="2547" cy="506"/>
              </a:xfrm>
            </p:grpSpPr>
            <p:sp>
              <p:nvSpPr>
                <p:cNvPr id="558" name="Freeform 495">
                  <a:extLst>
                    <a:ext uri="{FF2B5EF4-FFF2-40B4-BE49-F238E27FC236}">
                      <a16:creationId xmlns:a16="http://schemas.microsoft.com/office/drawing/2014/main" id="{DC6AB476-6859-8242-AD10-2D931ACF8B5E}"/>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59" name="Freeform 496">
                  <a:extLst>
                    <a:ext uri="{FF2B5EF4-FFF2-40B4-BE49-F238E27FC236}">
                      <a16:creationId xmlns:a16="http://schemas.microsoft.com/office/drawing/2014/main" id="{60FE620B-47DD-7D4F-89C4-3D44ABB5F1C6}"/>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60" name="Freeform 497">
                  <a:extLst>
                    <a:ext uri="{FF2B5EF4-FFF2-40B4-BE49-F238E27FC236}">
                      <a16:creationId xmlns:a16="http://schemas.microsoft.com/office/drawing/2014/main" id="{5734D561-5507-1D47-B8C1-5456D7854231}"/>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61" name="Freeform 498">
                  <a:extLst>
                    <a:ext uri="{FF2B5EF4-FFF2-40B4-BE49-F238E27FC236}">
                      <a16:creationId xmlns:a16="http://schemas.microsoft.com/office/drawing/2014/main" id="{54405CE7-B078-794F-8A95-7442C55719CF}"/>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62" name="Freeform 499">
                  <a:extLst>
                    <a:ext uri="{FF2B5EF4-FFF2-40B4-BE49-F238E27FC236}">
                      <a16:creationId xmlns:a16="http://schemas.microsoft.com/office/drawing/2014/main" id="{2427F607-DB1A-4743-823B-DBB1AB440274}"/>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63" name="Freeform 500">
                  <a:extLst>
                    <a:ext uri="{FF2B5EF4-FFF2-40B4-BE49-F238E27FC236}">
                      <a16:creationId xmlns:a16="http://schemas.microsoft.com/office/drawing/2014/main" id="{78EB41F6-2BEF-4D4A-AE0A-005E7142742B}"/>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pic>
            <p:nvPicPr>
              <p:cNvPr id="534" name="Picture 549" descr="laptop_keyboard">
                <a:extLst>
                  <a:ext uri="{FF2B5EF4-FFF2-40B4-BE49-F238E27FC236}">
                    <a16:creationId xmlns:a16="http://schemas.microsoft.com/office/drawing/2014/main" id="{B26671F0-4EE5-D744-8784-A585B9B6F2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3109" y="2736"/>
                <a:ext cx="245" cy="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35" name="Freeform 550">
                <a:extLst>
                  <a:ext uri="{FF2B5EF4-FFF2-40B4-BE49-F238E27FC236}">
                    <a16:creationId xmlns:a16="http://schemas.microsoft.com/office/drawing/2014/main" id="{12281B29-C1B2-B749-9F5E-F3A43584BC86}"/>
                  </a:ext>
                </a:extLst>
              </p:cNvPr>
              <p:cNvSpPr>
                <a:spLocks/>
              </p:cNvSpPr>
              <p:nvPr/>
            </p:nvSpPr>
            <p:spPr bwMode="auto">
              <a:xfrm>
                <a:off x="3190" y="2638"/>
                <a:ext cx="197" cy="131"/>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2" h="2442">
                    <a:moveTo>
                      <a:pt x="540" y="0"/>
                    </a:moveTo>
                    <a:lnTo>
                      <a:pt x="0" y="1734"/>
                    </a:lnTo>
                    <a:lnTo>
                      <a:pt x="2394" y="2442"/>
                    </a:lnTo>
                    <a:lnTo>
                      <a:pt x="2982" y="318"/>
                    </a:lnTo>
                    <a:lnTo>
                      <a:pt x="540" y="0"/>
                    </a:lnTo>
                    <a:close/>
                  </a:path>
                </a:pathLst>
              </a:custGeom>
              <a:solidFill>
                <a:srgbClr val="000000"/>
              </a:solidFill>
              <a:ln w="9525">
                <a:solidFill>
                  <a:srgbClr val="00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pic>
            <p:nvPicPr>
              <p:cNvPr id="536" name="Picture 551" descr="screen">
                <a:extLst>
                  <a:ext uri="{FF2B5EF4-FFF2-40B4-BE49-F238E27FC236}">
                    <a16:creationId xmlns:a16="http://schemas.microsoft.com/office/drawing/2014/main" id="{98E4CFA7-B1FE-FE4C-AF66-F70E1950516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0" y="2641"/>
                <a:ext cx="179" cy="1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37" name="Freeform 552">
                <a:extLst>
                  <a:ext uri="{FF2B5EF4-FFF2-40B4-BE49-F238E27FC236}">
                    <a16:creationId xmlns:a16="http://schemas.microsoft.com/office/drawing/2014/main" id="{25707FCB-7465-F447-BF5C-CA5CEB8F8D79}"/>
                  </a:ext>
                </a:extLst>
              </p:cNvPr>
              <p:cNvSpPr>
                <a:spLocks/>
              </p:cNvSpPr>
              <p:nvPr/>
            </p:nvSpPr>
            <p:spPr bwMode="auto">
              <a:xfrm>
                <a:off x="3226" y="2634"/>
                <a:ext cx="167" cy="2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38" name="Freeform 553">
                <a:extLst>
                  <a:ext uri="{FF2B5EF4-FFF2-40B4-BE49-F238E27FC236}">
                    <a16:creationId xmlns:a16="http://schemas.microsoft.com/office/drawing/2014/main" id="{2893182F-C176-ED45-A949-17AAF914D879}"/>
                  </a:ext>
                </a:extLst>
              </p:cNvPr>
              <p:cNvSpPr>
                <a:spLocks/>
              </p:cNvSpPr>
              <p:nvPr/>
            </p:nvSpPr>
            <p:spPr bwMode="auto">
              <a:xfrm>
                <a:off x="3189" y="2634"/>
                <a:ext cx="46" cy="102"/>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2" h="1893">
                    <a:moveTo>
                      <a:pt x="579" y="0"/>
                    </a:moveTo>
                    <a:lnTo>
                      <a:pt x="0" y="1869"/>
                    </a:lnTo>
                    <a:lnTo>
                      <a:pt x="114" y="1893"/>
                    </a:lnTo>
                    <a:lnTo>
                      <a:pt x="702" y="51"/>
                    </a:lnTo>
                    <a:lnTo>
                      <a:pt x="579"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39" name="Freeform 554">
                <a:extLst>
                  <a:ext uri="{FF2B5EF4-FFF2-40B4-BE49-F238E27FC236}">
                    <a16:creationId xmlns:a16="http://schemas.microsoft.com/office/drawing/2014/main" id="{31F51520-3F4C-0544-BCC2-43E892A006EA}"/>
                  </a:ext>
                </a:extLst>
              </p:cNvPr>
              <p:cNvSpPr>
                <a:spLocks/>
              </p:cNvSpPr>
              <p:nvPr/>
            </p:nvSpPr>
            <p:spPr bwMode="auto">
              <a:xfrm>
                <a:off x="3342" y="2652"/>
                <a:ext cx="50" cy="117"/>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6" h="2184">
                    <a:moveTo>
                      <a:pt x="756" y="0"/>
                    </a:moveTo>
                    <a:lnTo>
                      <a:pt x="138" y="2184"/>
                    </a:lnTo>
                    <a:lnTo>
                      <a:pt x="0" y="2148"/>
                    </a:lnTo>
                    <a:lnTo>
                      <a:pt x="606" y="78"/>
                    </a:lnTo>
                    <a:lnTo>
                      <a:pt x="756" y="0"/>
                    </a:lnTo>
                    <a:close/>
                  </a:path>
                </a:pathLst>
              </a:custGeom>
              <a:gradFill rotWithShape="1">
                <a:gsLst>
                  <a:gs pos="0">
                    <a:srgbClr val="DDDDDD"/>
                  </a:gs>
                  <a:gs pos="100000">
                    <a:srgbClr val="FFFFFF"/>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40" name="Freeform 555">
                <a:extLst>
                  <a:ext uri="{FF2B5EF4-FFF2-40B4-BE49-F238E27FC236}">
                    <a16:creationId xmlns:a16="http://schemas.microsoft.com/office/drawing/2014/main" id="{BC9CBE39-5CC7-5049-AC5A-13C386EB061D}"/>
                  </a:ext>
                </a:extLst>
              </p:cNvPr>
              <p:cNvSpPr>
                <a:spLocks/>
              </p:cNvSpPr>
              <p:nvPr/>
            </p:nvSpPr>
            <p:spPr bwMode="auto">
              <a:xfrm>
                <a:off x="3188" y="2730"/>
                <a:ext cx="183" cy="40"/>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rgbClr val="FFFF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41" name="Freeform 556">
                <a:extLst>
                  <a:ext uri="{FF2B5EF4-FFF2-40B4-BE49-F238E27FC236}">
                    <a16:creationId xmlns:a16="http://schemas.microsoft.com/office/drawing/2014/main" id="{D4C9F6C2-E722-B74B-AAE4-4ABF846803D0}"/>
                  </a:ext>
                </a:extLst>
              </p:cNvPr>
              <p:cNvSpPr>
                <a:spLocks/>
              </p:cNvSpPr>
              <p:nvPr/>
            </p:nvSpPr>
            <p:spPr bwMode="auto">
              <a:xfrm>
                <a:off x="3347" y="2653"/>
                <a:ext cx="47" cy="118"/>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1659">
                    <a:moveTo>
                      <a:pt x="615" y="0"/>
                    </a:moveTo>
                    <a:lnTo>
                      <a:pt x="637" y="0"/>
                    </a:lnTo>
                    <a:lnTo>
                      <a:pt x="68" y="1659"/>
                    </a:lnTo>
                    <a:lnTo>
                      <a:pt x="0" y="1647"/>
                    </a:lnTo>
                    <a:lnTo>
                      <a:pt x="615" y="0"/>
                    </a:lnTo>
                    <a:close/>
                  </a:path>
                </a:pathLst>
              </a:custGeom>
              <a:solidFill>
                <a:srgbClr val="4D4D4D"/>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42" name="Freeform 557">
                <a:extLst>
                  <a:ext uri="{FF2B5EF4-FFF2-40B4-BE49-F238E27FC236}">
                    <a16:creationId xmlns:a16="http://schemas.microsoft.com/office/drawing/2014/main" id="{3F0EB019-3CF3-834A-A61E-AC065980E8D8}"/>
                  </a:ext>
                </a:extLst>
              </p:cNvPr>
              <p:cNvSpPr>
                <a:spLocks/>
              </p:cNvSpPr>
              <p:nvPr/>
            </p:nvSpPr>
            <p:spPr bwMode="auto">
              <a:xfrm>
                <a:off x="3188" y="2736"/>
                <a:ext cx="163" cy="39"/>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nvGrpSpPr>
              <p:cNvPr id="543" name="Group 558">
                <a:extLst>
                  <a:ext uri="{FF2B5EF4-FFF2-40B4-BE49-F238E27FC236}">
                    <a16:creationId xmlns:a16="http://schemas.microsoft.com/office/drawing/2014/main" id="{A6A93FB9-FC7D-4742-8DD5-CBB9CA8D7E28}"/>
                  </a:ext>
                </a:extLst>
              </p:cNvPr>
              <p:cNvGrpSpPr>
                <a:grpSpLocks/>
              </p:cNvGrpSpPr>
              <p:nvPr/>
            </p:nvGrpSpPr>
            <p:grpSpPr bwMode="auto">
              <a:xfrm>
                <a:off x="3186" y="2777"/>
                <a:ext cx="55" cy="24"/>
                <a:chOff x="1740" y="2642"/>
                <a:chExt cx="752" cy="327"/>
              </a:xfrm>
            </p:grpSpPr>
            <p:sp>
              <p:nvSpPr>
                <p:cNvPr id="552" name="Freeform 559">
                  <a:extLst>
                    <a:ext uri="{FF2B5EF4-FFF2-40B4-BE49-F238E27FC236}">
                      <a16:creationId xmlns:a16="http://schemas.microsoft.com/office/drawing/2014/main" id="{C568827B-2EA3-554D-A8B6-5587A8CED454}"/>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2" h="327">
                      <a:moveTo>
                        <a:pt x="293" y="0"/>
                      </a:moveTo>
                      <a:lnTo>
                        <a:pt x="752" y="124"/>
                      </a:lnTo>
                      <a:lnTo>
                        <a:pt x="470" y="327"/>
                      </a:lnTo>
                      <a:lnTo>
                        <a:pt x="0" y="183"/>
                      </a:lnTo>
                      <a:lnTo>
                        <a:pt x="293"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53" name="Freeform 560">
                  <a:extLst>
                    <a:ext uri="{FF2B5EF4-FFF2-40B4-BE49-F238E27FC236}">
                      <a16:creationId xmlns:a16="http://schemas.microsoft.com/office/drawing/2014/main" id="{27581F6D-D83F-D646-A755-30E5B167FB16}"/>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54" name="Freeform 561">
                  <a:extLst>
                    <a:ext uri="{FF2B5EF4-FFF2-40B4-BE49-F238E27FC236}">
                      <a16:creationId xmlns:a16="http://schemas.microsoft.com/office/drawing/2014/main" id="{E341B34D-9952-7340-9E0A-28EDF520F2A6}"/>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0">
                      <a:moveTo>
                        <a:pt x="0" y="44"/>
                      </a:moveTo>
                      <a:lnTo>
                        <a:pt x="75" y="0"/>
                      </a:lnTo>
                      <a:lnTo>
                        <a:pt x="258" y="50"/>
                      </a:lnTo>
                      <a:lnTo>
                        <a:pt x="183" y="100"/>
                      </a:lnTo>
                      <a:lnTo>
                        <a:pt x="0" y="44"/>
                      </a:lnTo>
                      <a:close/>
                    </a:path>
                  </a:pathLst>
                </a:custGeom>
                <a:solidFill>
                  <a:srgbClr val="00CC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55" name="Freeform 562">
                  <a:extLst>
                    <a:ext uri="{FF2B5EF4-FFF2-40B4-BE49-F238E27FC236}">
                      <a16:creationId xmlns:a16="http://schemas.microsoft.com/office/drawing/2014/main" id="{11B81FDA-FEF8-B742-847A-1939FCACF85A}"/>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56" name="Freeform 563">
                  <a:extLst>
                    <a:ext uri="{FF2B5EF4-FFF2-40B4-BE49-F238E27FC236}">
                      <a16:creationId xmlns:a16="http://schemas.microsoft.com/office/drawing/2014/main" id="{6D1D8EB1-A82C-C547-AB3D-3E7648A5D6CD}"/>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2">
                      <a:moveTo>
                        <a:pt x="0" y="46"/>
                      </a:moveTo>
                      <a:lnTo>
                        <a:pt x="71" y="0"/>
                      </a:lnTo>
                      <a:lnTo>
                        <a:pt x="258" y="52"/>
                      </a:lnTo>
                      <a:lnTo>
                        <a:pt x="183" y="102"/>
                      </a:lnTo>
                      <a:lnTo>
                        <a:pt x="0" y="46"/>
                      </a:lnTo>
                      <a:close/>
                    </a:path>
                  </a:pathLst>
                </a:custGeom>
                <a:solidFill>
                  <a:srgbClr val="00CC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57" name="Freeform 564">
                  <a:extLst>
                    <a:ext uri="{FF2B5EF4-FFF2-40B4-BE49-F238E27FC236}">
                      <a16:creationId xmlns:a16="http://schemas.microsoft.com/office/drawing/2014/main" id="{90C3B870-FD67-3346-98FA-A234D34B8A1E}"/>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sp>
            <p:nvSpPr>
              <p:cNvPr id="544" name="Freeform 565">
                <a:extLst>
                  <a:ext uri="{FF2B5EF4-FFF2-40B4-BE49-F238E27FC236}">
                    <a16:creationId xmlns:a16="http://schemas.microsoft.com/office/drawing/2014/main" id="{F0911C61-849A-9C4E-AD10-6D1FC3C2DFE4}"/>
                  </a:ext>
                </a:extLst>
              </p:cNvPr>
              <p:cNvSpPr>
                <a:spLocks/>
              </p:cNvSpPr>
              <p:nvPr/>
            </p:nvSpPr>
            <p:spPr bwMode="auto">
              <a:xfrm>
                <a:off x="3280" y="2781"/>
                <a:ext cx="67" cy="51"/>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 h="792">
                    <a:moveTo>
                      <a:pt x="3" y="738"/>
                    </a:moveTo>
                    <a:lnTo>
                      <a:pt x="990" y="0"/>
                    </a:lnTo>
                    <a:lnTo>
                      <a:pt x="987" y="60"/>
                    </a:lnTo>
                    <a:lnTo>
                      <a:pt x="0" y="792"/>
                    </a:lnTo>
                    <a:lnTo>
                      <a:pt x="3" y="738"/>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45" name="Freeform 566">
                <a:extLst>
                  <a:ext uri="{FF2B5EF4-FFF2-40B4-BE49-F238E27FC236}">
                    <a16:creationId xmlns:a16="http://schemas.microsoft.com/office/drawing/2014/main" id="{5CEB6F8B-5086-5C42-9CAB-731CEAB620C3}"/>
                  </a:ext>
                </a:extLst>
              </p:cNvPr>
              <p:cNvSpPr>
                <a:spLocks/>
              </p:cNvSpPr>
              <p:nvPr/>
            </p:nvSpPr>
            <p:spPr bwMode="auto">
              <a:xfrm>
                <a:off x="3109" y="2785"/>
                <a:ext cx="171" cy="4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46" name="Freeform 567">
                <a:extLst>
                  <a:ext uri="{FF2B5EF4-FFF2-40B4-BE49-F238E27FC236}">
                    <a16:creationId xmlns:a16="http://schemas.microsoft.com/office/drawing/2014/main" id="{8A0FD81A-21AB-A641-84A8-6DECC751F3B3}"/>
                  </a:ext>
                </a:extLst>
              </p:cNvPr>
              <p:cNvSpPr>
                <a:spLocks/>
              </p:cNvSpPr>
              <p:nvPr/>
            </p:nvSpPr>
            <p:spPr bwMode="auto">
              <a:xfrm>
                <a:off x="3110" y="2776"/>
                <a:ext cx="1" cy="10"/>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47" name="Freeform 568">
                <a:extLst>
                  <a:ext uri="{FF2B5EF4-FFF2-40B4-BE49-F238E27FC236}">
                    <a16:creationId xmlns:a16="http://schemas.microsoft.com/office/drawing/2014/main" id="{3212B524-DBA7-764B-ADFB-15B1F9EE3697}"/>
                  </a:ext>
                </a:extLst>
              </p:cNvPr>
              <p:cNvSpPr>
                <a:spLocks/>
              </p:cNvSpPr>
              <p:nvPr/>
            </p:nvSpPr>
            <p:spPr bwMode="auto">
              <a:xfrm>
                <a:off x="3110" y="2738"/>
                <a:ext cx="79" cy="39"/>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48" name="Freeform 569">
                <a:extLst>
                  <a:ext uri="{FF2B5EF4-FFF2-40B4-BE49-F238E27FC236}">
                    <a16:creationId xmlns:a16="http://schemas.microsoft.com/office/drawing/2014/main" id="{29D84F9E-266B-FF4A-91FA-4C757BB868AE}"/>
                  </a:ext>
                </a:extLst>
              </p:cNvPr>
              <p:cNvSpPr>
                <a:spLocks/>
              </p:cNvSpPr>
              <p:nvPr/>
            </p:nvSpPr>
            <p:spPr bwMode="auto">
              <a:xfrm>
                <a:off x="3115" y="2778"/>
                <a:ext cx="162" cy="4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49" name="Freeform 570">
                <a:extLst>
                  <a:ext uri="{FF2B5EF4-FFF2-40B4-BE49-F238E27FC236}">
                    <a16:creationId xmlns:a16="http://schemas.microsoft.com/office/drawing/2014/main" id="{FE55278D-3FA5-5444-8EDF-6DEC32E2B481}"/>
                  </a:ext>
                </a:extLst>
              </p:cNvPr>
              <p:cNvSpPr>
                <a:spLocks/>
              </p:cNvSpPr>
              <p:nvPr/>
            </p:nvSpPr>
            <p:spPr bwMode="auto">
              <a:xfrm flipV="1">
                <a:off x="3277" y="2775"/>
                <a:ext cx="66" cy="47"/>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50" name="Freeform 589">
                <a:extLst>
                  <a:ext uri="{FF2B5EF4-FFF2-40B4-BE49-F238E27FC236}">
                    <a16:creationId xmlns:a16="http://schemas.microsoft.com/office/drawing/2014/main" id="{0406CADF-6A82-2844-9517-DAB36149B714}"/>
                  </a:ext>
                </a:extLst>
              </p:cNvPr>
              <p:cNvSpPr>
                <a:spLocks/>
              </p:cNvSpPr>
              <p:nvPr/>
            </p:nvSpPr>
            <p:spPr bwMode="auto">
              <a:xfrm>
                <a:off x="3382" y="2736"/>
                <a:ext cx="1" cy="10"/>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51" name="Freeform 590">
                <a:extLst>
                  <a:ext uri="{FF2B5EF4-FFF2-40B4-BE49-F238E27FC236}">
                    <a16:creationId xmlns:a16="http://schemas.microsoft.com/office/drawing/2014/main" id="{92F09FE3-36AB-A646-8709-F68948F090CE}"/>
                  </a:ext>
                </a:extLst>
              </p:cNvPr>
              <p:cNvSpPr>
                <a:spLocks/>
              </p:cNvSpPr>
              <p:nvPr/>
            </p:nvSpPr>
            <p:spPr bwMode="auto">
              <a:xfrm>
                <a:off x="3382" y="2698"/>
                <a:ext cx="79" cy="39"/>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grpSp>
          <p:nvGrpSpPr>
            <p:cNvPr id="564" name="Group 632">
              <a:extLst>
                <a:ext uri="{FF2B5EF4-FFF2-40B4-BE49-F238E27FC236}">
                  <a16:creationId xmlns:a16="http://schemas.microsoft.com/office/drawing/2014/main" id="{4B98C44A-F9F4-BB49-A2B0-C2E0B8C568E9}"/>
                </a:ext>
              </a:extLst>
            </p:cNvPr>
            <p:cNvGrpSpPr>
              <a:grpSpLocks/>
            </p:cNvGrpSpPr>
            <p:nvPr/>
          </p:nvGrpSpPr>
          <p:grpSpPr bwMode="auto">
            <a:xfrm>
              <a:off x="6258275" y="4798619"/>
              <a:ext cx="536575" cy="401637"/>
              <a:chOff x="3328" y="2543"/>
              <a:chExt cx="338" cy="253"/>
            </a:xfrm>
          </p:grpSpPr>
          <p:grpSp>
            <p:nvGrpSpPr>
              <p:cNvPr id="565" name="Group 487">
                <a:extLst>
                  <a:ext uri="{FF2B5EF4-FFF2-40B4-BE49-F238E27FC236}">
                    <a16:creationId xmlns:a16="http://schemas.microsoft.com/office/drawing/2014/main" id="{3D6F5046-EE7D-8246-9181-C8008B8852DF}"/>
                  </a:ext>
                </a:extLst>
              </p:cNvPr>
              <p:cNvGrpSpPr>
                <a:grpSpLocks/>
              </p:cNvGrpSpPr>
              <p:nvPr/>
            </p:nvGrpSpPr>
            <p:grpSpPr bwMode="auto">
              <a:xfrm>
                <a:off x="3328" y="2543"/>
                <a:ext cx="327" cy="81"/>
                <a:chOff x="2199" y="955"/>
                <a:chExt cx="2547" cy="506"/>
              </a:xfrm>
            </p:grpSpPr>
            <p:sp>
              <p:nvSpPr>
                <p:cNvPr id="586" name="Freeform 488">
                  <a:extLst>
                    <a:ext uri="{FF2B5EF4-FFF2-40B4-BE49-F238E27FC236}">
                      <a16:creationId xmlns:a16="http://schemas.microsoft.com/office/drawing/2014/main" id="{2BC70CC0-4321-024B-AF9D-8A5A6410FA94}"/>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87" name="Freeform 489">
                  <a:extLst>
                    <a:ext uri="{FF2B5EF4-FFF2-40B4-BE49-F238E27FC236}">
                      <a16:creationId xmlns:a16="http://schemas.microsoft.com/office/drawing/2014/main" id="{20F44005-5166-134B-8AB3-6A9E51FBF760}"/>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88" name="Freeform 490">
                  <a:extLst>
                    <a:ext uri="{FF2B5EF4-FFF2-40B4-BE49-F238E27FC236}">
                      <a16:creationId xmlns:a16="http://schemas.microsoft.com/office/drawing/2014/main" id="{0BA88FD7-3F5B-6746-84E1-33C1516E79BC}"/>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89" name="Freeform 491">
                  <a:extLst>
                    <a:ext uri="{FF2B5EF4-FFF2-40B4-BE49-F238E27FC236}">
                      <a16:creationId xmlns:a16="http://schemas.microsoft.com/office/drawing/2014/main" id="{D962DE3F-2E0D-664E-B102-B0D3AAF227EF}"/>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90" name="Freeform 492">
                  <a:extLst>
                    <a:ext uri="{FF2B5EF4-FFF2-40B4-BE49-F238E27FC236}">
                      <a16:creationId xmlns:a16="http://schemas.microsoft.com/office/drawing/2014/main" id="{9B1AAA88-66EF-7349-AAE1-0A273535CA2E}"/>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91" name="Freeform 493">
                  <a:extLst>
                    <a:ext uri="{FF2B5EF4-FFF2-40B4-BE49-F238E27FC236}">
                      <a16:creationId xmlns:a16="http://schemas.microsoft.com/office/drawing/2014/main" id="{44A5772F-C240-384F-A9C2-D08BBC7D806D}"/>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pic>
            <p:nvPicPr>
              <p:cNvPr id="566" name="Picture 571" descr="laptop_keyboard">
                <a:extLst>
                  <a:ext uri="{FF2B5EF4-FFF2-40B4-BE49-F238E27FC236}">
                    <a16:creationId xmlns:a16="http://schemas.microsoft.com/office/drawing/2014/main" id="{606166F4-1E70-3D40-A0B7-C5436E0418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3381" y="2696"/>
                <a:ext cx="245" cy="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67" name="Freeform 572">
                <a:extLst>
                  <a:ext uri="{FF2B5EF4-FFF2-40B4-BE49-F238E27FC236}">
                    <a16:creationId xmlns:a16="http://schemas.microsoft.com/office/drawing/2014/main" id="{146EDD7E-3F6E-C74F-8830-8E04CAABB6D4}"/>
                  </a:ext>
                </a:extLst>
              </p:cNvPr>
              <p:cNvSpPr>
                <a:spLocks/>
              </p:cNvSpPr>
              <p:nvPr/>
            </p:nvSpPr>
            <p:spPr bwMode="auto">
              <a:xfrm>
                <a:off x="3462" y="2598"/>
                <a:ext cx="197" cy="131"/>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2" h="2442">
                    <a:moveTo>
                      <a:pt x="540" y="0"/>
                    </a:moveTo>
                    <a:lnTo>
                      <a:pt x="0" y="1734"/>
                    </a:lnTo>
                    <a:lnTo>
                      <a:pt x="2394" y="2442"/>
                    </a:lnTo>
                    <a:lnTo>
                      <a:pt x="2982" y="318"/>
                    </a:lnTo>
                    <a:lnTo>
                      <a:pt x="540" y="0"/>
                    </a:lnTo>
                    <a:close/>
                  </a:path>
                </a:pathLst>
              </a:custGeom>
              <a:solidFill>
                <a:srgbClr val="000000"/>
              </a:solidFill>
              <a:ln w="9525">
                <a:solidFill>
                  <a:srgbClr val="00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pic>
            <p:nvPicPr>
              <p:cNvPr id="568" name="Picture 573" descr="screen">
                <a:extLst>
                  <a:ext uri="{FF2B5EF4-FFF2-40B4-BE49-F238E27FC236}">
                    <a16:creationId xmlns:a16="http://schemas.microsoft.com/office/drawing/2014/main" id="{97542897-6E1A-F144-9A1C-CF8E1179E6E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72" y="2601"/>
                <a:ext cx="179" cy="1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69" name="Freeform 574">
                <a:extLst>
                  <a:ext uri="{FF2B5EF4-FFF2-40B4-BE49-F238E27FC236}">
                    <a16:creationId xmlns:a16="http://schemas.microsoft.com/office/drawing/2014/main" id="{5091F00D-4B7B-3741-AE22-29DDE7CD4ED7}"/>
                  </a:ext>
                </a:extLst>
              </p:cNvPr>
              <p:cNvSpPr>
                <a:spLocks/>
              </p:cNvSpPr>
              <p:nvPr/>
            </p:nvSpPr>
            <p:spPr bwMode="auto">
              <a:xfrm>
                <a:off x="3498" y="2594"/>
                <a:ext cx="167" cy="2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70" name="Freeform 575">
                <a:extLst>
                  <a:ext uri="{FF2B5EF4-FFF2-40B4-BE49-F238E27FC236}">
                    <a16:creationId xmlns:a16="http://schemas.microsoft.com/office/drawing/2014/main" id="{B263C037-DBFD-6142-8C36-FF26BAC1168E}"/>
                  </a:ext>
                </a:extLst>
              </p:cNvPr>
              <p:cNvSpPr>
                <a:spLocks/>
              </p:cNvSpPr>
              <p:nvPr/>
            </p:nvSpPr>
            <p:spPr bwMode="auto">
              <a:xfrm>
                <a:off x="3461" y="2594"/>
                <a:ext cx="46" cy="102"/>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2" h="1893">
                    <a:moveTo>
                      <a:pt x="579" y="0"/>
                    </a:moveTo>
                    <a:lnTo>
                      <a:pt x="0" y="1869"/>
                    </a:lnTo>
                    <a:lnTo>
                      <a:pt x="114" y="1893"/>
                    </a:lnTo>
                    <a:lnTo>
                      <a:pt x="702" y="51"/>
                    </a:lnTo>
                    <a:lnTo>
                      <a:pt x="579"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71" name="Freeform 576">
                <a:extLst>
                  <a:ext uri="{FF2B5EF4-FFF2-40B4-BE49-F238E27FC236}">
                    <a16:creationId xmlns:a16="http://schemas.microsoft.com/office/drawing/2014/main" id="{06604E44-8318-4249-AAA9-C5D53E9673EF}"/>
                  </a:ext>
                </a:extLst>
              </p:cNvPr>
              <p:cNvSpPr>
                <a:spLocks/>
              </p:cNvSpPr>
              <p:nvPr/>
            </p:nvSpPr>
            <p:spPr bwMode="auto">
              <a:xfrm>
                <a:off x="3614" y="2612"/>
                <a:ext cx="50" cy="117"/>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6" h="2184">
                    <a:moveTo>
                      <a:pt x="756" y="0"/>
                    </a:moveTo>
                    <a:lnTo>
                      <a:pt x="138" y="2184"/>
                    </a:lnTo>
                    <a:lnTo>
                      <a:pt x="0" y="2148"/>
                    </a:lnTo>
                    <a:lnTo>
                      <a:pt x="606" y="78"/>
                    </a:lnTo>
                    <a:lnTo>
                      <a:pt x="756" y="0"/>
                    </a:lnTo>
                    <a:close/>
                  </a:path>
                </a:pathLst>
              </a:custGeom>
              <a:gradFill rotWithShape="1">
                <a:gsLst>
                  <a:gs pos="0">
                    <a:srgbClr val="DDDDDD"/>
                  </a:gs>
                  <a:gs pos="100000">
                    <a:srgbClr val="FFFFFF"/>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72" name="Freeform 577">
                <a:extLst>
                  <a:ext uri="{FF2B5EF4-FFF2-40B4-BE49-F238E27FC236}">
                    <a16:creationId xmlns:a16="http://schemas.microsoft.com/office/drawing/2014/main" id="{C9838980-94AA-B548-9555-79034EBAEA04}"/>
                  </a:ext>
                </a:extLst>
              </p:cNvPr>
              <p:cNvSpPr>
                <a:spLocks/>
              </p:cNvSpPr>
              <p:nvPr/>
            </p:nvSpPr>
            <p:spPr bwMode="auto">
              <a:xfrm>
                <a:off x="3460" y="2690"/>
                <a:ext cx="183" cy="40"/>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rgbClr val="FFFF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73" name="Freeform 578">
                <a:extLst>
                  <a:ext uri="{FF2B5EF4-FFF2-40B4-BE49-F238E27FC236}">
                    <a16:creationId xmlns:a16="http://schemas.microsoft.com/office/drawing/2014/main" id="{E2F028EC-39B6-BB48-8F1C-9E5EE6E5409B}"/>
                  </a:ext>
                </a:extLst>
              </p:cNvPr>
              <p:cNvSpPr>
                <a:spLocks/>
              </p:cNvSpPr>
              <p:nvPr/>
            </p:nvSpPr>
            <p:spPr bwMode="auto">
              <a:xfrm>
                <a:off x="3619" y="2613"/>
                <a:ext cx="47" cy="118"/>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1659">
                    <a:moveTo>
                      <a:pt x="615" y="0"/>
                    </a:moveTo>
                    <a:lnTo>
                      <a:pt x="637" y="0"/>
                    </a:lnTo>
                    <a:lnTo>
                      <a:pt x="68" y="1659"/>
                    </a:lnTo>
                    <a:lnTo>
                      <a:pt x="0" y="1647"/>
                    </a:lnTo>
                    <a:lnTo>
                      <a:pt x="615" y="0"/>
                    </a:lnTo>
                    <a:close/>
                  </a:path>
                </a:pathLst>
              </a:custGeom>
              <a:solidFill>
                <a:srgbClr val="4D4D4D"/>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74" name="Freeform 579">
                <a:extLst>
                  <a:ext uri="{FF2B5EF4-FFF2-40B4-BE49-F238E27FC236}">
                    <a16:creationId xmlns:a16="http://schemas.microsoft.com/office/drawing/2014/main" id="{9590576D-E3A5-AE4D-A5BA-062112490EC9}"/>
                  </a:ext>
                </a:extLst>
              </p:cNvPr>
              <p:cNvSpPr>
                <a:spLocks/>
              </p:cNvSpPr>
              <p:nvPr/>
            </p:nvSpPr>
            <p:spPr bwMode="auto">
              <a:xfrm>
                <a:off x="3460" y="2696"/>
                <a:ext cx="163" cy="39"/>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nvGrpSpPr>
              <p:cNvPr id="575" name="Group 580">
                <a:extLst>
                  <a:ext uri="{FF2B5EF4-FFF2-40B4-BE49-F238E27FC236}">
                    <a16:creationId xmlns:a16="http://schemas.microsoft.com/office/drawing/2014/main" id="{658981DA-8A1D-0341-B1BA-9392978BB571}"/>
                  </a:ext>
                </a:extLst>
              </p:cNvPr>
              <p:cNvGrpSpPr>
                <a:grpSpLocks/>
              </p:cNvGrpSpPr>
              <p:nvPr/>
            </p:nvGrpSpPr>
            <p:grpSpPr bwMode="auto">
              <a:xfrm>
                <a:off x="3458" y="2737"/>
                <a:ext cx="55" cy="24"/>
                <a:chOff x="1740" y="2642"/>
                <a:chExt cx="752" cy="327"/>
              </a:xfrm>
            </p:grpSpPr>
            <p:sp>
              <p:nvSpPr>
                <p:cNvPr id="580" name="Freeform 581">
                  <a:extLst>
                    <a:ext uri="{FF2B5EF4-FFF2-40B4-BE49-F238E27FC236}">
                      <a16:creationId xmlns:a16="http://schemas.microsoft.com/office/drawing/2014/main" id="{437F93D8-B619-2840-A7D2-524A4A561A94}"/>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2" h="327">
                      <a:moveTo>
                        <a:pt x="293" y="0"/>
                      </a:moveTo>
                      <a:lnTo>
                        <a:pt x="752" y="124"/>
                      </a:lnTo>
                      <a:lnTo>
                        <a:pt x="470" y="327"/>
                      </a:lnTo>
                      <a:lnTo>
                        <a:pt x="0" y="183"/>
                      </a:lnTo>
                      <a:lnTo>
                        <a:pt x="293"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81" name="Freeform 582">
                  <a:extLst>
                    <a:ext uri="{FF2B5EF4-FFF2-40B4-BE49-F238E27FC236}">
                      <a16:creationId xmlns:a16="http://schemas.microsoft.com/office/drawing/2014/main" id="{516EFADC-09F5-5B47-8934-26F395659355}"/>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82" name="Freeform 583">
                  <a:extLst>
                    <a:ext uri="{FF2B5EF4-FFF2-40B4-BE49-F238E27FC236}">
                      <a16:creationId xmlns:a16="http://schemas.microsoft.com/office/drawing/2014/main" id="{158E5B08-E7FE-6C42-99AB-FC383B9A35F0}"/>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0">
                      <a:moveTo>
                        <a:pt x="0" y="44"/>
                      </a:moveTo>
                      <a:lnTo>
                        <a:pt x="75" y="0"/>
                      </a:lnTo>
                      <a:lnTo>
                        <a:pt x="258" y="50"/>
                      </a:lnTo>
                      <a:lnTo>
                        <a:pt x="183" y="100"/>
                      </a:lnTo>
                      <a:lnTo>
                        <a:pt x="0" y="44"/>
                      </a:lnTo>
                      <a:close/>
                    </a:path>
                  </a:pathLst>
                </a:custGeom>
                <a:solidFill>
                  <a:srgbClr val="00CC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83" name="Freeform 584">
                  <a:extLst>
                    <a:ext uri="{FF2B5EF4-FFF2-40B4-BE49-F238E27FC236}">
                      <a16:creationId xmlns:a16="http://schemas.microsoft.com/office/drawing/2014/main" id="{CE902AC6-F30F-464F-9B44-53AD006A3A2D}"/>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84" name="Freeform 585">
                  <a:extLst>
                    <a:ext uri="{FF2B5EF4-FFF2-40B4-BE49-F238E27FC236}">
                      <a16:creationId xmlns:a16="http://schemas.microsoft.com/office/drawing/2014/main" id="{B4AB2E9D-0250-BF4B-A996-829DB6B96B12}"/>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2">
                      <a:moveTo>
                        <a:pt x="0" y="46"/>
                      </a:moveTo>
                      <a:lnTo>
                        <a:pt x="71" y="0"/>
                      </a:lnTo>
                      <a:lnTo>
                        <a:pt x="258" y="52"/>
                      </a:lnTo>
                      <a:lnTo>
                        <a:pt x="183" y="102"/>
                      </a:lnTo>
                      <a:lnTo>
                        <a:pt x="0" y="46"/>
                      </a:lnTo>
                      <a:close/>
                    </a:path>
                  </a:pathLst>
                </a:custGeom>
                <a:solidFill>
                  <a:srgbClr val="00CC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85" name="Freeform 586">
                  <a:extLst>
                    <a:ext uri="{FF2B5EF4-FFF2-40B4-BE49-F238E27FC236}">
                      <a16:creationId xmlns:a16="http://schemas.microsoft.com/office/drawing/2014/main" id="{29274E78-9827-A745-B434-5B40145E2A7B}"/>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sp>
            <p:nvSpPr>
              <p:cNvPr id="576" name="Freeform 587">
                <a:extLst>
                  <a:ext uri="{FF2B5EF4-FFF2-40B4-BE49-F238E27FC236}">
                    <a16:creationId xmlns:a16="http://schemas.microsoft.com/office/drawing/2014/main" id="{261536B8-45B6-F445-94D4-E0995DB324C9}"/>
                  </a:ext>
                </a:extLst>
              </p:cNvPr>
              <p:cNvSpPr>
                <a:spLocks/>
              </p:cNvSpPr>
              <p:nvPr/>
            </p:nvSpPr>
            <p:spPr bwMode="auto">
              <a:xfrm>
                <a:off x="3552" y="2741"/>
                <a:ext cx="67" cy="51"/>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 h="792">
                    <a:moveTo>
                      <a:pt x="3" y="738"/>
                    </a:moveTo>
                    <a:lnTo>
                      <a:pt x="990" y="0"/>
                    </a:lnTo>
                    <a:lnTo>
                      <a:pt x="987" y="60"/>
                    </a:lnTo>
                    <a:lnTo>
                      <a:pt x="0" y="792"/>
                    </a:lnTo>
                    <a:lnTo>
                      <a:pt x="3" y="738"/>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77" name="Freeform 588">
                <a:extLst>
                  <a:ext uri="{FF2B5EF4-FFF2-40B4-BE49-F238E27FC236}">
                    <a16:creationId xmlns:a16="http://schemas.microsoft.com/office/drawing/2014/main" id="{D9289D99-04BF-6349-AB04-51F97449B50C}"/>
                  </a:ext>
                </a:extLst>
              </p:cNvPr>
              <p:cNvSpPr>
                <a:spLocks/>
              </p:cNvSpPr>
              <p:nvPr/>
            </p:nvSpPr>
            <p:spPr bwMode="auto">
              <a:xfrm>
                <a:off x="3381" y="2745"/>
                <a:ext cx="171" cy="4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78" name="Freeform 591">
                <a:extLst>
                  <a:ext uri="{FF2B5EF4-FFF2-40B4-BE49-F238E27FC236}">
                    <a16:creationId xmlns:a16="http://schemas.microsoft.com/office/drawing/2014/main" id="{4A5B5464-3906-6F40-9142-2A5FD7EE1F2A}"/>
                  </a:ext>
                </a:extLst>
              </p:cNvPr>
              <p:cNvSpPr>
                <a:spLocks/>
              </p:cNvSpPr>
              <p:nvPr/>
            </p:nvSpPr>
            <p:spPr bwMode="auto">
              <a:xfrm>
                <a:off x="3387" y="2738"/>
                <a:ext cx="162" cy="4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79" name="Freeform 592">
                <a:extLst>
                  <a:ext uri="{FF2B5EF4-FFF2-40B4-BE49-F238E27FC236}">
                    <a16:creationId xmlns:a16="http://schemas.microsoft.com/office/drawing/2014/main" id="{CA04EE6B-FFEC-5D41-9B1B-1C217E56607A}"/>
                  </a:ext>
                </a:extLst>
              </p:cNvPr>
              <p:cNvSpPr>
                <a:spLocks/>
              </p:cNvSpPr>
              <p:nvPr/>
            </p:nvSpPr>
            <p:spPr bwMode="auto">
              <a:xfrm flipV="1">
                <a:off x="3549" y="2735"/>
                <a:ext cx="66" cy="47"/>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grpSp>
          <p:nvGrpSpPr>
            <p:cNvPr id="592" name="Group 631">
              <a:extLst>
                <a:ext uri="{FF2B5EF4-FFF2-40B4-BE49-F238E27FC236}">
                  <a16:creationId xmlns:a16="http://schemas.microsoft.com/office/drawing/2014/main" id="{41271A23-CA38-6E44-918E-38C7011E51F3}"/>
                </a:ext>
              </a:extLst>
            </p:cNvPr>
            <p:cNvGrpSpPr>
              <a:grpSpLocks/>
            </p:cNvGrpSpPr>
            <p:nvPr/>
          </p:nvGrpSpPr>
          <p:grpSpPr bwMode="auto">
            <a:xfrm>
              <a:off x="5640737" y="5058969"/>
              <a:ext cx="585788" cy="419100"/>
              <a:chOff x="5096" y="2218"/>
              <a:chExt cx="369" cy="264"/>
            </a:xfrm>
          </p:grpSpPr>
          <p:grpSp>
            <p:nvGrpSpPr>
              <p:cNvPr id="593" name="Group 622">
                <a:extLst>
                  <a:ext uri="{FF2B5EF4-FFF2-40B4-BE49-F238E27FC236}">
                    <a16:creationId xmlns:a16="http://schemas.microsoft.com/office/drawing/2014/main" id="{46B7FDFD-6263-0049-8898-6BC742EE0CD5}"/>
                  </a:ext>
                </a:extLst>
              </p:cNvPr>
              <p:cNvGrpSpPr>
                <a:grpSpLocks/>
              </p:cNvGrpSpPr>
              <p:nvPr/>
            </p:nvGrpSpPr>
            <p:grpSpPr bwMode="auto">
              <a:xfrm>
                <a:off x="5096" y="2218"/>
                <a:ext cx="327" cy="81"/>
                <a:chOff x="2199" y="955"/>
                <a:chExt cx="2547" cy="506"/>
              </a:xfrm>
            </p:grpSpPr>
            <p:sp>
              <p:nvSpPr>
                <p:cNvPr id="596" name="Freeform 623">
                  <a:extLst>
                    <a:ext uri="{FF2B5EF4-FFF2-40B4-BE49-F238E27FC236}">
                      <a16:creationId xmlns:a16="http://schemas.microsoft.com/office/drawing/2014/main" id="{8D20DA22-5088-9649-BCD7-C73CFCD69461}"/>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97" name="Freeform 624">
                  <a:extLst>
                    <a:ext uri="{FF2B5EF4-FFF2-40B4-BE49-F238E27FC236}">
                      <a16:creationId xmlns:a16="http://schemas.microsoft.com/office/drawing/2014/main" id="{0860904A-2644-D146-9E9D-528E083D2207}"/>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98" name="Freeform 625">
                  <a:extLst>
                    <a:ext uri="{FF2B5EF4-FFF2-40B4-BE49-F238E27FC236}">
                      <a16:creationId xmlns:a16="http://schemas.microsoft.com/office/drawing/2014/main" id="{FDDA26A1-410C-A64F-B478-B9971D107206}"/>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99" name="Freeform 626">
                  <a:extLst>
                    <a:ext uri="{FF2B5EF4-FFF2-40B4-BE49-F238E27FC236}">
                      <a16:creationId xmlns:a16="http://schemas.microsoft.com/office/drawing/2014/main" id="{746C664C-122A-5E4F-9DC6-D2F925E1DAD8}"/>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600" name="Freeform 627">
                  <a:extLst>
                    <a:ext uri="{FF2B5EF4-FFF2-40B4-BE49-F238E27FC236}">
                      <a16:creationId xmlns:a16="http://schemas.microsoft.com/office/drawing/2014/main" id="{E72F1D12-443A-5F43-BDF0-414DCEB4913D}"/>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601" name="Freeform 628">
                  <a:extLst>
                    <a:ext uri="{FF2B5EF4-FFF2-40B4-BE49-F238E27FC236}">
                      <a16:creationId xmlns:a16="http://schemas.microsoft.com/office/drawing/2014/main" id="{5D2A1B05-1226-0440-BF7D-2BFEDA6C0DD0}"/>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grpSp>
          <p:pic>
            <p:nvPicPr>
              <p:cNvPr id="594" name="Picture 629" descr="access_point_stylized_small">
                <a:extLst>
                  <a:ext uri="{FF2B5EF4-FFF2-40B4-BE49-F238E27FC236}">
                    <a16:creationId xmlns:a16="http://schemas.microsoft.com/office/drawing/2014/main" id="{82574BA4-AF17-7944-AB41-D17C94BDAE0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92" y="2250"/>
                <a:ext cx="273" cy="2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95" name="Picture 630" descr="access_point_stylized_small">
                <a:extLst>
                  <a:ext uri="{FF2B5EF4-FFF2-40B4-BE49-F238E27FC236}">
                    <a16:creationId xmlns:a16="http://schemas.microsoft.com/office/drawing/2014/main" id="{DC390735-CE93-0C4A-B766-A12F5563410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95" y="2251"/>
                <a:ext cx="260"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602" name="Group 633">
              <a:extLst>
                <a:ext uri="{FF2B5EF4-FFF2-40B4-BE49-F238E27FC236}">
                  <a16:creationId xmlns:a16="http://schemas.microsoft.com/office/drawing/2014/main" id="{4350FD48-C690-8545-9BF4-698AA261550D}"/>
                </a:ext>
              </a:extLst>
            </p:cNvPr>
            <p:cNvGrpSpPr>
              <a:grpSpLocks/>
            </p:cNvGrpSpPr>
            <p:nvPr/>
          </p:nvGrpSpPr>
          <p:grpSpPr bwMode="auto">
            <a:xfrm>
              <a:off x="5342287" y="5484419"/>
              <a:ext cx="635000" cy="485775"/>
              <a:chOff x="3061" y="2530"/>
              <a:chExt cx="400" cy="306"/>
            </a:xfrm>
          </p:grpSpPr>
          <p:grpSp>
            <p:nvGrpSpPr>
              <p:cNvPr id="603" name="Group 634">
                <a:extLst>
                  <a:ext uri="{FF2B5EF4-FFF2-40B4-BE49-F238E27FC236}">
                    <a16:creationId xmlns:a16="http://schemas.microsoft.com/office/drawing/2014/main" id="{552A577F-109E-9D44-8B58-7E385E9A60A3}"/>
                  </a:ext>
                </a:extLst>
              </p:cNvPr>
              <p:cNvGrpSpPr>
                <a:grpSpLocks/>
              </p:cNvGrpSpPr>
              <p:nvPr/>
            </p:nvGrpSpPr>
            <p:grpSpPr bwMode="auto">
              <a:xfrm>
                <a:off x="3061" y="2530"/>
                <a:ext cx="327" cy="81"/>
                <a:chOff x="2199" y="955"/>
                <a:chExt cx="2547" cy="506"/>
              </a:xfrm>
            </p:grpSpPr>
            <p:sp>
              <p:nvSpPr>
                <p:cNvPr id="628" name="Freeform 635">
                  <a:extLst>
                    <a:ext uri="{FF2B5EF4-FFF2-40B4-BE49-F238E27FC236}">
                      <a16:creationId xmlns:a16="http://schemas.microsoft.com/office/drawing/2014/main" id="{07E6363F-B58C-0246-8270-E48953ECB11A}"/>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29" name="Freeform 636">
                  <a:extLst>
                    <a:ext uri="{FF2B5EF4-FFF2-40B4-BE49-F238E27FC236}">
                      <a16:creationId xmlns:a16="http://schemas.microsoft.com/office/drawing/2014/main" id="{68B5ACAA-D666-9541-A8D8-AA65ABE37DBF}"/>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30" name="Freeform 637">
                  <a:extLst>
                    <a:ext uri="{FF2B5EF4-FFF2-40B4-BE49-F238E27FC236}">
                      <a16:creationId xmlns:a16="http://schemas.microsoft.com/office/drawing/2014/main" id="{BEA43C39-BF36-D746-B30D-D48DF15C1157}"/>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31" name="Freeform 638">
                  <a:extLst>
                    <a:ext uri="{FF2B5EF4-FFF2-40B4-BE49-F238E27FC236}">
                      <a16:creationId xmlns:a16="http://schemas.microsoft.com/office/drawing/2014/main" id="{F0D1093C-5C80-6D41-8E09-0CDD15E8C5BC}"/>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32" name="Freeform 639">
                  <a:extLst>
                    <a:ext uri="{FF2B5EF4-FFF2-40B4-BE49-F238E27FC236}">
                      <a16:creationId xmlns:a16="http://schemas.microsoft.com/office/drawing/2014/main" id="{9E9A0C6D-F304-DD4B-B151-9DD732DD112E}"/>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33" name="Freeform 640">
                  <a:extLst>
                    <a:ext uri="{FF2B5EF4-FFF2-40B4-BE49-F238E27FC236}">
                      <a16:creationId xmlns:a16="http://schemas.microsoft.com/office/drawing/2014/main" id="{6F86ABC6-22F5-9848-BF21-BF80B41A2A6F}"/>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pic>
            <p:nvPicPr>
              <p:cNvPr id="604" name="Picture 641" descr="laptop_keyboard">
                <a:extLst>
                  <a:ext uri="{FF2B5EF4-FFF2-40B4-BE49-F238E27FC236}">
                    <a16:creationId xmlns:a16="http://schemas.microsoft.com/office/drawing/2014/main" id="{2F75FAA6-B24C-3142-9A42-C22B7212E5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3109" y="2736"/>
                <a:ext cx="245" cy="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05" name="Freeform 642">
                <a:extLst>
                  <a:ext uri="{FF2B5EF4-FFF2-40B4-BE49-F238E27FC236}">
                    <a16:creationId xmlns:a16="http://schemas.microsoft.com/office/drawing/2014/main" id="{DE2C3AD1-FF37-3F41-93C1-631725A3A18C}"/>
                  </a:ext>
                </a:extLst>
              </p:cNvPr>
              <p:cNvSpPr>
                <a:spLocks/>
              </p:cNvSpPr>
              <p:nvPr/>
            </p:nvSpPr>
            <p:spPr bwMode="auto">
              <a:xfrm>
                <a:off x="3190" y="2638"/>
                <a:ext cx="197" cy="131"/>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2" h="2442">
                    <a:moveTo>
                      <a:pt x="540" y="0"/>
                    </a:moveTo>
                    <a:lnTo>
                      <a:pt x="0" y="1734"/>
                    </a:lnTo>
                    <a:lnTo>
                      <a:pt x="2394" y="2442"/>
                    </a:lnTo>
                    <a:lnTo>
                      <a:pt x="2982" y="318"/>
                    </a:lnTo>
                    <a:lnTo>
                      <a:pt x="540" y="0"/>
                    </a:lnTo>
                    <a:close/>
                  </a:path>
                </a:pathLst>
              </a:custGeom>
              <a:solidFill>
                <a:srgbClr val="000000"/>
              </a:solidFill>
              <a:ln w="9525">
                <a:solidFill>
                  <a:srgbClr val="00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pic>
            <p:nvPicPr>
              <p:cNvPr id="606" name="Picture 643" descr="screen">
                <a:extLst>
                  <a:ext uri="{FF2B5EF4-FFF2-40B4-BE49-F238E27FC236}">
                    <a16:creationId xmlns:a16="http://schemas.microsoft.com/office/drawing/2014/main" id="{A2EF1EA1-101A-AF4E-8DB1-ED79D93A661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0" y="2641"/>
                <a:ext cx="179" cy="1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07" name="Freeform 644">
                <a:extLst>
                  <a:ext uri="{FF2B5EF4-FFF2-40B4-BE49-F238E27FC236}">
                    <a16:creationId xmlns:a16="http://schemas.microsoft.com/office/drawing/2014/main" id="{6049AAF7-B71A-C44E-AD7A-E4A8F2A8942F}"/>
                  </a:ext>
                </a:extLst>
              </p:cNvPr>
              <p:cNvSpPr>
                <a:spLocks/>
              </p:cNvSpPr>
              <p:nvPr/>
            </p:nvSpPr>
            <p:spPr bwMode="auto">
              <a:xfrm>
                <a:off x="3226" y="2634"/>
                <a:ext cx="167" cy="2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08" name="Freeform 645">
                <a:extLst>
                  <a:ext uri="{FF2B5EF4-FFF2-40B4-BE49-F238E27FC236}">
                    <a16:creationId xmlns:a16="http://schemas.microsoft.com/office/drawing/2014/main" id="{8A2E61CC-8A3C-AB43-8FEE-3D55851BD6BA}"/>
                  </a:ext>
                </a:extLst>
              </p:cNvPr>
              <p:cNvSpPr>
                <a:spLocks/>
              </p:cNvSpPr>
              <p:nvPr/>
            </p:nvSpPr>
            <p:spPr bwMode="auto">
              <a:xfrm>
                <a:off x="3189" y="2634"/>
                <a:ext cx="46" cy="102"/>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2" h="1893">
                    <a:moveTo>
                      <a:pt x="579" y="0"/>
                    </a:moveTo>
                    <a:lnTo>
                      <a:pt x="0" y="1869"/>
                    </a:lnTo>
                    <a:lnTo>
                      <a:pt x="114" y="1893"/>
                    </a:lnTo>
                    <a:lnTo>
                      <a:pt x="702" y="51"/>
                    </a:lnTo>
                    <a:lnTo>
                      <a:pt x="579"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09" name="Freeform 646">
                <a:extLst>
                  <a:ext uri="{FF2B5EF4-FFF2-40B4-BE49-F238E27FC236}">
                    <a16:creationId xmlns:a16="http://schemas.microsoft.com/office/drawing/2014/main" id="{C7D45B9A-04AF-A94D-9B24-D8FED5751FFD}"/>
                  </a:ext>
                </a:extLst>
              </p:cNvPr>
              <p:cNvSpPr>
                <a:spLocks/>
              </p:cNvSpPr>
              <p:nvPr/>
            </p:nvSpPr>
            <p:spPr bwMode="auto">
              <a:xfrm>
                <a:off x="3342" y="2652"/>
                <a:ext cx="50" cy="117"/>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6" h="2184">
                    <a:moveTo>
                      <a:pt x="756" y="0"/>
                    </a:moveTo>
                    <a:lnTo>
                      <a:pt x="138" y="2184"/>
                    </a:lnTo>
                    <a:lnTo>
                      <a:pt x="0" y="2148"/>
                    </a:lnTo>
                    <a:lnTo>
                      <a:pt x="606" y="78"/>
                    </a:lnTo>
                    <a:lnTo>
                      <a:pt x="756" y="0"/>
                    </a:lnTo>
                    <a:close/>
                  </a:path>
                </a:pathLst>
              </a:custGeom>
              <a:gradFill rotWithShape="1">
                <a:gsLst>
                  <a:gs pos="0">
                    <a:srgbClr val="DDDDDD"/>
                  </a:gs>
                  <a:gs pos="100000">
                    <a:srgbClr val="FFFFFF"/>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10" name="Freeform 647">
                <a:extLst>
                  <a:ext uri="{FF2B5EF4-FFF2-40B4-BE49-F238E27FC236}">
                    <a16:creationId xmlns:a16="http://schemas.microsoft.com/office/drawing/2014/main" id="{44DDA0A8-6E2C-664F-B104-AF8BD6E1484A}"/>
                  </a:ext>
                </a:extLst>
              </p:cNvPr>
              <p:cNvSpPr>
                <a:spLocks/>
              </p:cNvSpPr>
              <p:nvPr/>
            </p:nvSpPr>
            <p:spPr bwMode="auto">
              <a:xfrm>
                <a:off x="3188" y="2730"/>
                <a:ext cx="183" cy="40"/>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rgbClr val="FFFF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11" name="Freeform 648">
                <a:extLst>
                  <a:ext uri="{FF2B5EF4-FFF2-40B4-BE49-F238E27FC236}">
                    <a16:creationId xmlns:a16="http://schemas.microsoft.com/office/drawing/2014/main" id="{9F887D29-FEA1-6A4F-ABC1-A2D2111BE096}"/>
                  </a:ext>
                </a:extLst>
              </p:cNvPr>
              <p:cNvSpPr>
                <a:spLocks/>
              </p:cNvSpPr>
              <p:nvPr/>
            </p:nvSpPr>
            <p:spPr bwMode="auto">
              <a:xfrm>
                <a:off x="3347" y="2653"/>
                <a:ext cx="47" cy="118"/>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1659">
                    <a:moveTo>
                      <a:pt x="615" y="0"/>
                    </a:moveTo>
                    <a:lnTo>
                      <a:pt x="637" y="0"/>
                    </a:lnTo>
                    <a:lnTo>
                      <a:pt x="68" y="1659"/>
                    </a:lnTo>
                    <a:lnTo>
                      <a:pt x="0" y="1647"/>
                    </a:lnTo>
                    <a:lnTo>
                      <a:pt x="615" y="0"/>
                    </a:lnTo>
                    <a:close/>
                  </a:path>
                </a:pathLst>
              </a:custGeom>
              <a:solidFill>
                <a:srgbClr val="4D4D4D"/>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12" name="Freeform 649">
                <a:extLst>
                  <a:ext uri="{FF2B5EF4-FFF2-40B4-BE49-F238E27FC236}">
                    <a16:creationId xmlns:a16="http://schemas.microsoft.com/office/drawing/2014/main" id="{352D9BC2-81F2-3A4C-86DC-00157C1FA18F}"/>
                  </a:ext>
                </a:extLst>
              </p:cNvPr>
              <p:cNvSpPr>
                <a:spLocks/>
              </p:cNvSpPr>
              <p:nvPr/>
            </p:nvSpPr>
            <p:spPr bwMode="auto">
              <a:xfrm>
                <a:off x="3188" y="2736"/>
                <a:ext cx="163" cy="39"/>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nvGrpSpPr>
              <p:cNvPr id="613" name="Group 650">
                <a:extLst>
                  <a:ext uri="{FF2B5EF4-FFF2-40B4-BE49-F238E27FC236}">
                    <a16:creationId xmlns:a16="http://schemas.microsoft.com/office/drawing/2014/main" id="{AA9D5569-9B23-AC4A-B599-A6CA1CC91A31}"/>
                  </a:ext>
                </a:extLst>
              </p:cNvPr>
              <p:cNvGrpSpPr>
                <a:grpSpLocks/>
              </p:cNvGrpSpPr>
              <p:nvPr/>
            </p:nvGrpSpPr>
            <p:grpSpPr bwMode="auto">
              <a:xfrm>
                <a:off x="3186" y="2777"/>
                <a:ext cx="55" cy="24"/>
                <a:chOff x="1740" y="2642"/>
                <a:chExt cx="752" cy="327"/>
              </a:xfrm>
            </p:grpSpPr>
            <p:sp>
              <p:nvSpPr>
                <p:cNvPr id="622" name="Freeform 651">
                  <a:extLst>
                    <a:ext uri="{FF2B5EF4-FFF2-40B4-BE49-F238E27FC236}">
                      <a16:creationId xmlns:a16="http://schemas.microsoft.com/office/drawing/2014/main" id="{35D8DF33-69DC-7E45-87B0-8973C6A6524C}"/>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2" h="327">
                      <a:moveTo>
                        <a:pt x="293" y="0"/>
                      </a:moveTo>
                      <a:lnTo>
                        <a:pt x="752" y="124"/>
                      </a:lnTo>
                      <a:lnTo>
                        <a:pt x="470" y="327"/>
                      </a:lnTo>
                      <a:lnTo>
                        <a:pt x="0" y="183"/>
                      </a:lnTo>
                      <a:lnTo>
                        <a:pt x="293"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23" name="Freeform 652">
                  <a:extLst>
                    <a:ext uri="{FF2B5EF4-FFF2-40B4-BE49-F238E27FC236}">
                      <a16:creationId xmlns:a16="http://schemas.microsoft.com/office/drawing/2014/main" id="{64D650D2-9E0C-9B49-BE8B-5A6C0C771C30}"/>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24" name="Freeform 653">
                  <a:extLst>
                    <a:ext uri="{FF2B5EF4-FFF2-40B4-BE49-F238E27FC236}">
                      <a16:creationId xmlns:a16="http://schemas.microsoft.com/office/drawing/2014/main" id="{2820DDF6-8985-4B42-B6D6-83B1751EC57F}"/>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0">
                      <a:moveTo>
                        <a:pt x="0" y="44"/>
                      </a:moveTo>
                      <a:lnTo>
                        <a:pt x="75" y="0"/>
                      </a:lnTo>
                      <a:lnTo>
                        <a:pt x="258" y="50"/>
                      </a:lnTo>
                      <a:lnTo>
                        <a:pt x="183" y="100"/>
                      </a:lnTo>
                      <a:lnTo>
                        <a:pt x="0" y="44"/>
                      </a:lnTo>
                      <a:close/>
                    </a:path>
                  </a:pathLst>
                </a:custGeom>
                <a:solidFill>
                  <a:srgbClr val="00CC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25" name="Freeform 654">
                  <a:extLst>
                    <a:ext uri="{FF2B5EF4-FFF2-40B4-BE49-F238E27FC236}">
                      <a16:creationId xmlns:a16="http://schemas.microsoft.com/office/drawing/2014/main" id="{63B056C7-AFAC-214A-8E24-48B954AAA021}"/>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26" name="Freeform 655">
                  <a:extLst>
                    <a:ext uri="{FF2B5EF4-FFF2-40B4-BE49-F238E27FC236}">
                      <a16:creationId xmlns:a16="http://schemas.microsoft.com/office/drawing/2014/main" id="{47B78910-4311-804C-9AB1-27331D8E35B1}"/>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2">
                      <a:moveTo>
                        <a:pt x="0" y="46"/>
                      </a:moveTo>
                      <a:lnTo>
                        <a:pt x="71" y="0"/>
                      </a:lnTo>
                      <a:lnTo>
                        <a:pt x="258" y="52"/>
                      </a:lnTo>
                      <a:lnTo>
                        <a:pt x="183" y="102"/>
                      </a:lnTo>
                      <a:lnTo>
                        <a:pt x="0" y="46"/>
                      </a:lnTo>
                      <a:close/>
                    </a:path>
                  </a:pathLst>
                </a:custGeom>
                <a:solidFill>
                  <a:srgbClr val="00CC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27" name="Freeform 656">
                  <a:extLst>
                    <a:ext uri="{FF2B5EF4-FFF2-40B4-BE49-F238E27FC236}">
                      <a16:creationId xmlns:a16="http://schemas.microsoft.com/office/drawing/2014/main" id="{BCE3F1EB-7537-3548-B2D0-25DE814A9343}"/>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sp>
            <p:nvSpPr>
              <p:cNvPr id="614" name="Freeform 657">
                <a:extLst>
                  <a:ext uri="{FF2B5EF4-FFF2-40B4-BE49-F238E27FC236}">
                    <a16:creationId xmlns:a16="http://schemas.microsoft.com/office/drawing/2014/main" id="{AEA7FE7B-4E23-5145-AF46-EAD1A9683E6E}"/>
                  </a:ext>
                </a:extLst>
              </p:cNvPr>
              <p:cNvSpPr>
                <a:spLocks/>
              </p:cNvSpPr>
              <p:nvPr/>
            </p:nvSpPr>
            <p:spPr bwMode="auto">
              <a:xfrm>
                <a:off x="3280" y="2781"/>
                <a:ext cx="67" cy="51"/>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 h="792">
                    <a:moveTo>
                      <a:pt x="3" y="738"/>
                    </a:moveTo>
                    <a:lnTo>
                      <a:pt x="990" y="0"/>
                    </a:lnTo>
                    <a:lnTo>
                      <a:pt x="987" y="60"/>
                    </a:lnTo>
                    <a:lnTo>
                      <a:pt x="0" y="792"/>
                    </a:lnTo>
                    <a:lnTo>
                      <a:pt x="3" y="738"/>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15" name="Freeform 658">
                <a:extLst>
                  <a:ext uri="{FF2B5EF4-FFF2-40B4-BE49-F238E27FC236}">
                    <a16:creationId xmlns:a16="http://schemas.microsoft.com/office/drawing/2014/main" id="{71870B35-FF8E-A648-9461-BE67BD42B208}"/>
                  </a:ext>
                </a:extLst>
              </p:cNvPr>
              <p:cNvSpPr>
                <a:spLocks/>
              </p:cNvSpPr>
              <p:nvPr/>
            </p:nvSpPr>
            <p:spPr bwMode="auto">
              <a:xfrm>
                <a:off x="3109" y="2785"/>
                <a:ext cx="171" cy="4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16" name="Freeform 659">
                <a:extLst>
                  <a:ext uri="{FF2B5EF4-FFF2-40B4-BE49-F238E27FC236}">
                    <a16:creationId xmlns:a16="http://schemas.microsoft.com/office/drawing/2014/main" id="{14DF7B21-9989-CE4A-8CD2-77167155AD31}"/>
                  </a:ext>
                </a:extLst>
              </p:cNvPr>
              <p:cNvSpPr>
                <a:spLocks/>
              </p:cNvSpPr>
              <p:nvPr/>
            </p:nvSpPr>
            <p:spPr bwMode="auto">
              <a:xfrm>
                <a:off x="3110" y="2776"/>
                <a:ext cx="1" cy="10"/>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17" name="Freeform 660">
                <a:extLst>
                  <a:ext uri="{FF2B5EF4-FFF2-40B4-BE49-F238E27FC236}">
                    <a16:creationId xmlns:a16="http://schemas.microsoft.com/office/drawing/2014/main" id="{01249498-5D68-DC4A-8598-DBC5E0FAAED8}"/>
                  </a:ext>
                </a:extLst>
              </p:cNvPr>
              <p:cNvSpPr>
                <a:spLocks/>
              </p:cNvSpPr>
              <p:nvPr/>
            </p:nvSpPr>
            <p:spPr bwMode="auto">
              <a:xfrm>
                <a:off x="3110" y="2738"/>
                <a:ext cx="79" cy="39"/>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18" name="Freeform 661">
                <a:extLst>
                  <a:ext uri="{FF2B5EF4-FFF2-40B4-BE49-F238E27FC236}">
                    <a16:creationId xmlns:a16="http://schemas.microsoft.com/office/drawing/2014/main" id="{39AB67DD-19DB-5B4A-9ECB-0D8434372B5F}"/>
                  </a:ext>
                </a:extLst>
              </p:cNvPr>
              <p:cNvSpPr>
                <a:spLocks/>
              </p:cNvSpPr>
              <p:nvPr/>
            </p:nvSpPr>
            <p:spPr bwMode="auto">
              <a:xfrm>
                <a:off x="3115" y="2778"/>
                <a:ext cx="162" cy="4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19" name="Freeform 662">
                <a:extLst>
                  <a:ext uri="{FF2B5EF4-FFF2-40B4-BE49-F238E27FC236}">
                    <a16:creationId xmlns:a16="http://schemas.microsoft.com/office/drawing/2014/main" id="{50095490-4E5B-2C4F-A578-E6823DF0D7AD}"/>
                  </a:ext>
                </a:extLst>
              </p:cNvPr>
              <p:cNvSpPr>
                <a:spLocks/>
              </p:cNvSpPr>
              <p:nvPr/>
            </p:nvSpPr>
            <p:spPr bwMode="auto">
              <a:xfrm flipV="1">
                <a:off x="3277" y="2775"/>
                <a:ext cx="66" cy="47"/>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20" name="Freeform 663">
                <a:extLst>
                  <a:ext uri="{FF2B5EF4-FFF2-40B4-BE49-F238E27FC236}">
                    <a16:creationId xmlns:a16="http://schemas.microsoft.com/office/drawing/2014/main" id="{5F7C8605-C574-AF40-A25A-18D07E9455B8}"/>
                  </a:ext>
                </a:extLst>
              </p:cNvPr>
              <p:cNvSpPr>
                <a:spLocks/>
              </p:cNvSpPr>
              <p:nvPr/>
            </p:nvSpPr>
            <p:spPr bwMode="auto">
              <a:xfrm>
                <a:off x="3382" y="2736"/>
                <a:ext cx="1" cy="10"/>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21" name="Freeform 664">
                <a:extLst>
                  <a:ext uri="{FF2B5EF4-FFF2-40B4-BE49-F238E27FC236}">
                    <a16:creationId xmlns:a16="http://schemas.microsoft.com/office/drawing/2014/main" id="{5B56B3ED-95B3-FC4B-AEC8-78598F3903CC}"/>
                  </a:ext>
                </a:extLst>
              </p:cNvPr>
              <p:cNvSpPr>
                <a:spLocks/>
              </p:cNvSpPr>
              <p:nvPr/>
            </p:nvSpPr>
            <p:spPr bwMode="auto">
              <a:xfrm>
                <a:off x="3382" y="2698"/>
                <a:ext cx="79" cy="39"/>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grpSp>
          <p:nvGrpSpPr>
            <p:cNvPr id="634" name="Group 665">
              <a:extLst>
                <a:ext uri="{FF2B5EF4-FFF2-40B4-BE49-F238E27FC236}">
                  <a16:creationId xmlns:a16="http://schemas.microsoft.com/office/drawing/2014/main" id="{2A813063-25A9-2348-B34A-4FB30E3C361C}"/>
                </a:ext>
              </a:extLst>
            </p:cNvPr>
            <p:cNvGrpSpPr>
              <a:grpSpLocks/>
            </p:cNvGrpSpPr>
            <p:nvPr/>
          </p:nvGrpSpPr>
          <p:grpSpPr bwMode="auto">
            <a:xfrm>
              <a:off x="5824887" y="5539981"/>
              <a:ext cx="635000" cy="485775"/>
              <a:chOff x="3061" y="2530"/>
              <a:chExt cx="400" cy="306"/>
            </a:xfrm>
          </p:grpSpPr>
          <p:grpSp>
            <p:nvGrpSpPr>
              <p:cNvPr id="635" name="Group 666">
                <a:extLst>
                  <a:ext uri="{FF2B5EF4-FFF2-40B4-BE49-F238E27FC236}">
                    <a16:creationId xmlns:a16="http://schemas.microsoft.com/office/drawing/2014/main" id="{E488256B-5F4C-7240-9A3D-138A9D926AE6}"/>
                  </a:ext>
                </a:extLst>
              </p:cNvPr>
              <p:cNvGrpSpPr>
                <a:grpSpLocks/>
              </p:cNvGrpSpPr>
              <p:nvPr/>
            </p:nvGrpSpPr>
            <p:grpSpPr bwMode="auto">
              <a:xfrm>
                <a:off x="3061" y="2530"/>
                <a:ext cx="327" cy="81"/>
                <a:chOff x="2199" y="955"/>
                <a:chExt cx="2547" cy="506"/>
              </a:xfrm>
            </p:grpSpPr>
            <p:sp>
              <p:nvSpPr>
                <p:cNvPr id="660" name="Freeform 667">
                  <a:extLst>
                    <a:ext uri="{FF2B5EF4-FFF2-40B4-BE49-F238E27FC236}">
                      <a16:creationId xmlns:a16="http://schemas.microsoft.com/office/drawing/2014/main" id="{30264AAC-A818-2C48-908B-3E20162B48C5}"/>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61" name="Freeform 668">
                  <a:extLst>
                    <a:ext uri="{FF2B5EF4-FFF2-40B4-BE49-F238E27FC236}">
                      <a16:creationId xmlns:a16="http://schemas.microsoft.com/office/drawing/2014/main" id="{507FFE91-D066-EC44-8EE2-F5D3981A3A08}"/>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62" name="Freeform 669">
                  <a:extLst>
                    <a:ext uri="{FF2B5EF4-FFF2-40B4-BE49-F238E27FC236}">
                      <a16:creationId xmlns:a16="http://schemas.microsoft.com/office/drawing/2014/main" id="{57E92C77-54EE-0845-97FB-2FE89243BEB2}"/>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63" name="Freeform 670">
                  <a:extLst>
                    <a:ext uri="{FF2B5EF4-FFF2-40B4-BE49-F238E27FC236}">
                      <a16:creationId xmlns:a16="http://schemas.microsoft.com/office/drawing/2014/main" id="{889E7C82-E5D9-8043-8A50-F87E4DA42DDD}"/>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64" name="Freeform 671">
                  <a:extLst>
                    <a:ext uri="{FF2B5EF4-FFF2-40B4-BE49-F238E27FC236}">
                      <a16:creationId xmlns:a16="http://schemas.microsoft.com/office/drawing/2014/main" id="{6EEB3AC9-B797-2E4E-B758-615021875545}"/>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65" name="Freeform 672">
                  <a:extLst>
                    <a:ext uri="{FF2B5EF4-FFF2-40B4-BE49-F238E27FC236}">
                      <a16:creationId xmlns:a16="http://schemas.microsoft.com/office/drawing/2014/main" id="{BF0B78D6-7D03-B248-8646-B7A4D8DB820C}"/>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pic>
            <p:nvPicPr>
              <p:cNvPr id="636" name="Picture 673" descr="laptop_keyboard">
                <a:extLst>
                  <a:ext uri="{FF2B5EF4-FFF2-40B4-BE49-F238E27FC236}">
                    <a16:creationId xmlns:a16="http://schemas.microsoft.com/office/drawing/2014/main" id="{818E4316-ADEB-AE4B-A699-D416E1C587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3109" y="2736"/>
                <a:ext cx="245" cy="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37" name="Freeform 674">
                <a:extLst>
                  <a:ext uri="{FF2B5EF4-FFF2-40B4-BE49-F238E27FC236}">
                    <a16:creationId xmlns:a16="http://schemas.microsoft.com/office/drawing/2014/main" id="{A1178674-C6C6-D942-80CB-75C6BFD08668}"/>
                  </a:ext>
                </a:extLst>
              </p:cNvPr>
              <p:cNvSpPr>
                <a:spLocks/>
              </p:cNvSpPr>
              <p:nvPr/>
            </p:nvSpPr>
            <p:spPr bwMode="auto">
              <a:xfrm>
                <a:off x="3190" y="2638"/>
                <a:ext cx="197" cy="131"/>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2" h="2442">
                    <a:moveTo>
                      <a:pt x="540" y="0"/>
                    </a:moveTo>
                    <a:lnTo>
                      <a:pt x="0" y="1734"/>
                    </a:lnTo>
                    <a:lnTo>
                      <a:pt x="2394" y="2442"/>
                    </a:lnTo>
                    <a:lnTo>
                      <a:pt x="2982" y="318"/>
                    </a:lnTo>
                    <a:lnTo>
                      <a:pt x="540" y="0"/>
                    </a:lnTo>
                    <a:close/>
                  </a:path>
                </a:pathLst>
              </a:custGeom>
              <a:solidFill>
                <a:srgbClr val="000000"/>
              </a:solidFill>
              <a:ln w="9525">
                <a:solidFill>
                  <a:srgbClr val="00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pic>
            <p:nvPicPr>
              <p:cNvPr id="638" name="Picture 675" descr="screen">
                <a:extLst>
                  <a:ext uri="{FF2B5EF4-FFF2-40B4-BE49-F238E27FC236}">
                    <a16:creationId xmlns:a16="http://schemas.microsoft.com/office/drawing/2014/main" id="{A7347B7E-CCF5-FF42-83C4-25E95D6DDD2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0" y="2641"/>
                <a:ext cx="179" cy="1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39" name="Freeform 676">
                <a:extLst>
                  <a:ext uri="{FF2B5EF4-FFF2-40B4-BE49-F238E27FC236}">
                    <a16:creationId xmlns:a16="http://schemas.microsoft.com/office/drawing/2014/main" id="{00ECEF64-E8C8-4048-95B9-291C901D7767}"/>
                  </a:ext>
                </a:extLst>
              </p:cNvPr>
              <p:cNvSpPr>
                <a:spLocks/>
              </p:cNvSpPr>
              <p:nvPr/>
            </p:nvSpPr>
            <p:spPr bwMode="auto">
              <a:xfrm>
                <a:off x="3226" y="2634"/>
                <a:ext cx="167" cy="2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40" name="Freeform 677">
                <a:extLst>
                  <a:ext uri="{FF2B5EF4-FFF2-40B4-BE49-F238E27FC236}">
                    <a16:creationId xmlns:a16="http://schemas.microsoft.com/office/drawing/2014/main" id="{0014A409-D9B4-A949-98B0-56F9722D9257}"/>
                  </a:ext>
                </a:extLst>
              </p:cNvPr>
              <p:cNvSpPr>
                <a:spLocks/>
              </p:cNvSpPr>
              <p:nvPr/>
            </p:nvSpPr>
            <p:spPr bwMode="auto">
              <a:xfrm>
                <a:off x="3189" y="2634"/>
                <a:ext cx="46" cy="102"/>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2" h="1893">
                    <a:moveTo>
                      <a:pt x="579" y="0"/>
                    </a:moveTo>
                    <a:lnTo>
                      <a:pt x="0" y="1869"/>
                    </a:lnTo>
                    <a:lnTo>
                      <a:pt x="114" y="1893"/>
                    </a:lnTo>
                    <a:lnTo>
                      <a:pt x="702" y="51"/>
                    </a:lnTo>
                    <a:lnTo>
                      <a:pt x="579"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41" name="Freeform 678">
                <a:extLst>
                  <a:ext uri="{FF2B5EF4-FFF2-40B4-BE49-F238E27FC236}">
                    <a16:creationId xmlns:a16="http://schemas.microsoft.com/office/drawing/2014/main" id="{B32C60B6-03BE-AE4B-A8B2-253AD5DB67F4}"/>
                  </a:ext>
                </a:extLst>
              </p:cNvPr>
              <p:cNvSpPr>
                <a:spLocks/>
              </p:cNvSpPr>
              <p:nvPr/>
            </p:nvSpPr>
            <p:spPr bwMode="auto">
              <a:xfrm>
                <a:off x="3342" y="2652"/>
                <a:ext cx="50" cy="117"/>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6" h="2184">
                    <a:moveTo>
                      <a:pt x="756" y="0"/>
                    </a:moveTo>
                    <a:lnTo>
                      <a:pt x="138" y="2184"/>
                    </a:lnTo>
                    <a:lnTo>
                      <a:pt x="0" y="2148"/>
                    </a:lnTo>
                    <a:lnTo>
                      <a:pt x="606" y="78"/>
                    </a:lnTo>
                    <a:lnTo>
                      <a:pt x="756" y="0"/>
                    </a:lnTo>
                    <a:close/>
                  </a:path>
                </a:pathLst>
              </a:custGeom>
              <a:gradFill rotWithShape="1">
                <a:gsLst>
                  <a:gs pos="0">
                    <a:srgbClr val="DDDDDD"/>
                  </a:gs>
                  <a:gs pos="100000">
                    <a:srgbClr val="FFFFFF"/>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42" name="Freeform 679">
                <a:extLst>
                  <a:ext uri="{FF2B5EF4-FFF2-40B4-BE49-F238E27FC236}">
                    <a16:creationId xmlns:a16="http://schemas.microsoft.com/office/drawing/2014/main" id="{B023ADC3-7539-F145-B52F-5ADE8AAA9E81}"/>
                  </a:ext>
                </a:extLst>
              </p:cNvPr>
              <p:cNvSpPr>
                <a:spLocks/>
              </p:cNvSpPr>
              <p:nvPr/>
            </p:nvSpPr>
            <p:spPr bwMode="auto">
              <a:xfrm>
                <a:off x="3188" y="2730"/>
                <a:ext cx="183" cy="40"/>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rgbClr val="FFFF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43" name="Freeform 680">
                <a:extLst>
                  <a:ext uri="{FF2B5EF4-FFF2-40B4-BE49-F238E27FC236}">
                    <a16:creationId xmlns:a16="http://schemas.microsoft.com/office/drawing/2014/main" id="{8DC2FD41-54FB-1B4E-AE8D-D4E49D45C290}"/>
                  </a:ext>
                </a:extLst>
              </p:cNvPr>
              <p:cNvSpPr>
                <a:spLocks/>
              </p:cNvSpPr>
              <p:nvPr/>
            </p:nvSpPr>
            <p:spPr bwMode="auto">
              <a:xfrm>
                <a:off x="3347" y="2653"/>
                <a:ext cx="47" cy="118"/>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1659">
                    <a:moveTo>
                      <a:pt x="615" y="0"/>
                    </a:moveTo>
                    <a:lnTo>
                      <a:pt x="637" y="0"/>
                    </a:lnTo>
                    <a:lnTo>
                      <a:pt x="68" y="1659"/>
                    </a:lnTo>
                    <a:lnTo>
                      <a:pt x="0" y="1647"/>
                    </a:lnTo>
                    <a:lnTo>
                      <a:pt x="615" y="0"/>
                    </a:lnTo>
                    <a:close/>
                  </a:path>
                </a:pathLst>
              </a:custGeom>
              <a:solidFill>
                <a:srgbClr val="4D4D4D"/>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44" name="Freeform 681">
                <a:extLst>
                  <a:ext uri="{FF2B5EF4-FFF2-40B4-BE49-F238E27FC236}">
                    <a16:creationId xmlns:a16="http://schemas.microsoft.com/office/drawing/2014/main" id="{135825F9-10E4-2C4A-A3EB-E3C7A18604C4}"/>
                  </a:ext>
                </a:extLst>
              </p:cNvPr>
              <p:cNvSpPr>
                <a:spLocks/>
              </p:cNvSpPr>
              <p:nvPr/>
            </p:nvSpPr>
            <p:spPr bwMode="auto">
              <a:xfrm>
                <a:off x="3188" y="2736"/>
                <a:ext cx="163" cy="39"/>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nvGrpSpPr>
              <p:cNvPr id="645" name="Group 682">
                <a:extLst>
                  <a:ext uri="{FF2B5EF4-FFF2-40B4-BE49-F238E27FC236}">
                    <a16:creationId xmlns:a16="http://schemas.microsoft.com/office/drawing/2014/main" id="{18B7D007-F2F8-2041-A3B3-4AAC42AC9D2B}"/>
                  </a:ext>
                </a:extLst>
              </p:cNvPr>
              <p:cNvGrpSpPr>
                <a:grpSpLocks/>
              </p:cNvGrpSpPr>
              <p:nvPr/>
            </p:nvGrpSpPr>
            <p:grpSpPr bwMode="auto">
              <a:xfrm>
                <a:off x="3186" y="2777"/>
                <a:ext cx="55" cy="24"/>
                <a:chOff x="1740" y="2642"/>
                <a:chExt cx="752" cy="327"/>
              </a:xfrm>
            </p:grpSpPr>
            <p:sp>
              <p:nvSpPr>
                <p:cNvPr id="654" name="Freeform 683">
                  <a:extLst>
                    <a:ext uri="{FF2B5EF4-FFF2-40B4-BE49-F238E27FC236}">
                      <a16:creationId xmlns:a16="http://schemas.microsoft.com/office/drawing/2014/main" id="{C9CDCED6-729A-B548-A704-978153940A91}"/>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2" h="327">
                      <a:moveTo>
                        <a:pt x="293" y="0"/>
                      </a:moveTo>
                      <a:lnTo>
                        <a:pt x="752" y="124"/>
                      </a:lnTo>
                      <a:lnTo>
                        <a:pt x="470" y="327"/>
                      </a:lnTo>
                      <a:lnTo>
                        <a:pt x="0" y="183"/>
                      </a:lnTo>
                      <a:lnTo>
                        <a:pt x="293"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55" name="Freeform 684">
                  <a:extLst>
                    <a:ext uri="{FF2B5EF4-FFF2-40B4-BE49-F238E27FC236}">
                      <a16:creationId xmlns:a16="http://schemas.microsoft.com/office/drawing/2014/main" id="{24052544-85C6-0C47-B814-CD736AF3FD08}"/>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56" name="Freeform 685">
                  <a:extLst>
                    <a:ext uri="{FF2B5EF4-FFF2-40B4-BE49-F238E27FC236}">
                      <a16:creationId xmlns:a16="http://schemas.microsoft.com/office/drawing/2014/main" id="{6294FE3C-811A-494B-A379-68E78C7B7B80}"/>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0">
                      <a:moveTo>
                        <a:pt x="0" y="44"/>
                      </a:moveTo>
                      <a:lnTo>
                        <a:pt x="75" y="0"/>
                      </a:lnTo>
                      <a:lnTo>
                        <a:pt x="258" y="50"/>
                      </a:lnTo>
                      <a:lnTo>
                        <a:pt x="183" y="100"/>
                      </a:lnTo>
                      <a:lnTo>
                        <a:pt x="0" y="44"/>
                      </a:lnTo>
                      <a:close/>
                    </a:path>
                  </a:pathLst>
                </a:custGeom>
                <a:solidFill>
                  <a:srgbClr val="00CC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57" name="Freeform 686">
                  <a:extLst>
                    <a:ext uri="{FF2B5EF4-FFF2-40B4-BE49-F238E27FC236}">
                      <a16:creationId xmlns:a16="http://schemas.microsoft.com/office/drawing/2014/main" id="{14E79AE5-BBCC-114C-AF2F-57A092C70BCD}"/>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58" name="Freeform 687">
                  <a:extLst>
                    <a:ext uri="{FF2B5EF4-FFF2-40B4-BE49-F238E27FC236}">
                      <a16:creationId xmlns:a16="http://schemas.microsoft.com/office/drawing/2014/main" id="{87C488F6-CAF2-4349-8DCB-F47AF6FC0678}"/>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2">
                      <a:moveTo>
                        <a:pt x="0" y="46"/>
                      </a:moveTo>
                      <a:lnTo>
                        <a:pt x="71" y="0"/>
                      </a:lnTo>
                      <a:lnTo>
                        <a:pt x="258" y="52"/>
                      </a:lnTo>
                      <a:lnTo>
                        <a:pt x="183" y="102"/>
                      </a:lnTo>
                      <a:lnTo>
                        <a:pt x="0" y="46"/>
                      </a:lnTo>
                      <a:close/>
                    </a:path>
                  </a:pathLst>
                </a:custGeom>
                <a:solidFill>
                  <a:srgbClr val="00CC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59" name="Freeform 688">
                  <a:extLst>
                    <a:ext uri="{FF2B5EF4-FFF2-40B4-BE49-F238E27FC236}">
                      <a16:creationId xmlns:a16="http://schemas.microsoft.com/office/drawing/2014/main" id="{F96E81D8-978B-5E49-94AC-C77AF2614BCE}"/>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sp>
            <p:nvSpPr>
              <p:cNvPr id="646" name="Freeform 689">
                <a:extLst>
                  <a:ext uri="{FF2B5EF4-FFF2-40B4-BE49-F238E27FC236}">
                    <a16:creationId xmlns:a16="http://schemas.microsoft.com/office/drawing/2014/main" id="{986E1BA8-56FE-2F4F-B3AB-0EA671F5EF65}"/>
                  </a:ext>
                </a:extLst>
              </p:cNvPr>
              <p:cNvSpPr>
                <a:spLocks/>
              </p:cNvSpPr>
              <p:nvPr/>
            </p:nvSpPr>
            <p:spPr bwMode="auto">
              <a:xfrm>
                <a:off x="3280" y="2781"/>
                <a:ext cx="67" cy="51"/>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 h="792">
                    <a:moveTo>
                      <a:pt x="3" y="738"/>
                    </a:moveTo>
                    <a:lnTo>
                      <a:pt x="990" y="0"/>
                    </a:lnTo>
                    <a:lnTo>
                      <a:pt x="987" y="60"/>
                    </a:lnTo>
                    <a:lnTo>
                      <a:pt x="0" y="792"/>
                    </a:lnTo>
                    <a:lnTo>
                      <a:pt x="3" y="738"/>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47" name="Freeform 690">
                <a:extLst>
                  <a:ext uri="{FF2B5EF4-FFF2-40B4-BE49-F238E27FC236}">
                    <a16:creationId xmlns:a16="http://schemas.microsoft.com/office/drawing/2014/main" id="{032047D0-42E0-4B46-895E-03472FB4DB75}"/>
                  </a:ext>
                </a:extLst>
              </p:cNvPr>
              <p:cNvSpPr>
                <a:spLocks/>
              </p:cNvSpPr>
              <p:nvPr/>
            </p:nvSpPr>
            <p:spPr bwMode="auto">
              <a:xfrm>
                <a:off x="3109" y="2785"/>
                <a:ext cx="171" cy="4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48" name="Freeform 691">
                <a:extLst>
                  <a:ext uri="{FF2B5EF4-FFF2-40B4-BE49-F238E27FC236}">
                    <a16:creationId xmlns:a16="http://schemas.microsoft.com/office/drawing/2014/main" id="{FA89F6A3-14E8-1E4F-88E9-66EE672BECD4}"/>
                  </a:ext>
                </a:extLst>
              </p:cNvPr>
              <p:cNvSpPr>
                <a:spLocks/>
              </p:cNvSpPr>
              <p:nvPr/>
            </p:nvSpPr>
            <p:spPr bwMode="auto">
              <a:xfrm>
                <a:off x="3110" y="2776"/>
                <a:ext cx="1" cy="10"/>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49" name="Freeform 692">
                <a:extLst>
                  <a:ext uri="{FF2B5EF4-FFF2-40B4-BE49-F238E27FC236}">
                    <a16:creationId xmlns:a16="http://schemas.microsoft.com/office/drawing/2014/main" id="{D515CEFC-F72A-2B4C-8178-A7F2D78AC87A}"/>
                  </a:ext>
                </a:extLst>
              </p:cNvPr>
              <p:cNvSpPr>
                <a:spLocks/>
              </p:cNvSpPr>
              <p:nvPr/>
            </p:nvSpPr>
            <p:spPr bwMode="auto">
              <a:xfrm>
                <a:off x="3110" y="2738"/>
                <a:ext cx="79" cy="39"/>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50" name="Freeform 693">
                <a:extLst>
                  <a:ext uri="{FF2B5EF4-FFF2-40B4-BE49-F238E27FC236}">
                    <a16:creationId xmlns:a16="http://schemas.microsoft.com/office/drawing/2014/main" id="{179531AD-F08A-C641-A873-F2E8AEE5E371}"/>
                  </a:ext>
                </a:extLst>
              </p:cNvPr>
              <p:cNvSpPr>
                <a:spLocks/>
              </p:cNvSpPr>
              <p:nvPr/>
            </p:nvSpPr>
            <p:spPr bwMode="auto">
              <a:xfrm>
                <a:off x="3115" y="2778"/>
                <a:ext cx="162" cy="4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51" name="Freeform 694">
                <a:extLst>
                  <a:ext uri="{FF2B5EF4-FFF2-40B4-BE49-F238E27FC236}">
                    <a16:creationId xmlns:a16="http://schemas.microsoft.com/office/drawing/2014/main" id="{73AACF3A-FA16-9C4F-8B6F-B0A8B43B758C}"/>
                  </a:ext>
                </a:extLst>
              </p:cNvPr>
              <p:cNvSpPr>
                <a:spLocks/>
              </p:cNvSpPr>
              <p:nvPr/>
            </p:nvSpPr>
            <p:spPr bwMode="auto">
              <a:xfrm flipV="1">
                <a:off x="3277" y="2775"/>
                <a:ext cx="66" cy="47"/>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52" name="Freeform 695">
                <a:extLst>
                  <a:ext uri="{FF2B5EF4-FFF2-40B4-BE49-F238E27FC236}">
                    <a16:creationId xmlns:a16="http://schemas.microsoft.com/office/drawing/2014/main" id="{15FD6D01-4885-FE49-9A11-07A76235F50B}"/>
                  </a:ext>
                </a:extLst>
              </p:cNvPr>
              <p:cNvSpPr>
                <a:spLocks/>
              </p:cNvSpPr>
              <p:nvPr/>
            </p:nvSpPr>
            <p:spPr bwMode="auto">
              <a:xfrm>
                <a:off x="3382" y="2736"/>
                <a:ext cx="1" cy="10"/>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53" name="Freeform 696">
                <a:extLst>
                  <a:ext uri="{FF2B5EF4-FFF2-40B4-BE49-F238E27FC236}">
                    <a16:creationId xmlns:a16="http://schemas.microsoft.com/office/drawing/2014/main" id="{84BBF509-8F69-EB4E-9420-AC49763190E0}"/>
                  </a:ext>
                </a:extLst>
              </p:cNvPr>
              <p:cNvSpPr>
                <a:spLocks/>
              </p:cNvSpPr>
              <p:nvPr/>
            </p:nvSpPr>
            <p:spPr bwMode="auto">
              <a:xfrm>
                <a:off x="3382" y="2698"/>
                <a:ext cx="79" cy="39"/>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grpSp>
      <p:grpSp>
        <p:nvGrpSpPr>
          <p:cNvPr id="5" name="Group 4">
            <a:extLst>
              <a:ext uri="{FF2B5EF4-FFF2-40B4-BE49-F238E27FC236}">
                <a16:creationId xmlns:a16="http://schemas.microsoft.com/office/drawing/2014/main" id="{A5F051E2-E1A7-9B47-915A-0156EEB4173B}"/>
              </a:ext>
            </a:extLst>
          </p:cNvPr>
          <p:cNvGrpSpPr/>
          <p:nvPr/>
        </p:nvGrpSpPr>
        <p:grpSpPr>
          <a:xfrm>
            <a:off x="1176517" y="4567121"/>
            <a:ext cx="1672254" cy="1938344"/>
            <a:chOff x="1176517" y="4567121"/>
            <a:chExt cx="1672254" cy="1938344"/>
          </a:xfrm>
        </p:grpSpPr>
        <p:sp>
          <p:nvSpPr>
            <p:cNvPr id="471" name="Text Box 5">
              <a:extLst>
                <a:ext uri="{FF2B5EF4-FFF2-40B4-BE49-F238E27FC236}">
                  <a16:creationId xmlns:a16="http://schemas.microsoft.com/office/drawing/2014/main" id="{2134EC04-C5E3-F242-90E6-F19A88A1D7C3}"/>
                </a:ext>
              </a:extLst>
            </p:cNvPr>
            <p:cNvSpPr txBox="1">
              <a:spLocks noChangeArrowheads="1"/>
            </p:cNvSpPr>
            <p:nvPr/>
          </p:nvSpPr>
          <p:spPr bwMode="auto">
            <a:xfrm>
              <a:off x="1176517" y="5992696"/>
              <a:ext cx="1672254" cy="5127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ＭＳ Ｐゴシック" charset="0"/>
                  <a:cs typeface="+mn-cs"/>
                </a:rPr>
                <a:t>shared wire (e.g., </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ＭＳ Ｐゴシック" charset="0"/>
                  <a:cs typeface="+mn-cs"/>
                </a:rPr>
                <a:t>cabled Ethernet)</a:t>
              </a:r>
            </a:p>
          </p:txBody>
        </p:sp>
        <p:sp>
          <p:nvSpPr>
            <p:cNvPr id="475" name="Line 173">
              <a:extLst>
                <a:ext uri="{FF2B5EF4-FFF2-40B4-BE49-F238E27FC236}">
                  <a16:creationId xmlns:a16="http://schemas.microsoft.com/office/drawing/2014/main" id="{3F306567-9F2F-4149-9D30-2173B4370AE0}"/>
                </a:ext>
              </a:extLst>
            </p:cNvPr>
            <p:cNvSpPr>
              <a:spLocks noChangeShapeType="1"/>
            </p:cNvSpPr>
            <p:nvPr/>
          </p:nvSpPr>
          <p:spPr bwMode="auto">
            <a:xfrm flipH="1">
              <a:off x="1822938" y="4821121"/>
              <a:ext cx="466725" cy="890587"/>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476" name="Line 174">
              <a:extLst>
                <a:ext uri="{FF2B5EF4-FFF2-40B4-BE49-F238E27FC236}">
                  <a16:creationId xmlns:a16="http://schemas.microsoft.com/office/drawing/2014/main" id="{7FB886E9-9D2D-B64D-87A8-FC07C88CC051}"/>
                </a:ext>
              </a:extLst>
            </p:cNvPr>
            <p:cNvSpPr>
              <a:spLocks noChangeShapeType="1"/>
            </p:cNvSpPr>
            <p:nvPr/>
          </p:nvSpPr>
          <p:spPr bwMode="auto">
            <a:xfrm>
              <a:off x="1805475" y="5292608"/>
              <a:ext cx="242888" cy="1588"/>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477" name="Line 175">
              <a:extLst>
                <a:ext uri="{FF2B5EF4-FFF2-40B4-BE49-F238E27FC236}">
                  <a16:creationId xmlns:a16="http://schemas.microsoft.com/office/drawing/2014/main" id="{197F6785-17A4-034A-979B-B8B5BA4F83AF}"/>
                </a:ext>
              </a:extLst>
            </p:cNvPr>
            <p:cNvSpPr>
              <a:spLocks noChangeShapeType="1"/>
            </p:cNvSpPr>
            <p:nvPr/>
          </p:nvSpPr>
          <p:spPr bwMode="auto">
            <a:xfrm>
              <a:off x="1670538" y="5629158"/>
              <a:ext cx="190500" cy="1588"/>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478" name="Line 176">
              <a:extLst>
                <a:ext uri="{FF2B5EF4-FFF2-40B4-BE49-F238E27FC236}">
                  <a16:creationId xmlns:a16="http://schemas.microsoft.com/office/drawing/2014/main" id="{70DDD911-DBF3-7F4F-BF66-8853AA418134}"/>
                </a:ext>
              </a:extLst>
            </p:cNvPr>
            <p:cNvSpPr>
              <a:spLocks noChangeShapeType="1"/>
            </p:cNvSpPr>
            <p:nvPr/>
          </p:nvSpPr>
          <p:spPr bwMode="auto">
            <a:xfrm flipV="1">
              <a:off x="2115038" y="5152908"/>
              <a:ext cx="177800" cy="7938"/>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26" name="Line 434">
              <a:extLst>
                <a:ext uri="{FF2B5EF4-FFF2-40B4-BE49-F238E27FC236}">
                  <a16:creationId xmlns:a16="http://schemas.microsoft.com/office/drawing/2014/main" id="{13E4667A-1C98-C742-9515-44695E1E26FC}"/>
                </a:ext>
              </a:extLst>
            </p:cNvPr>
            <p:cNvSpPr>
              <a:spLocks noChangeShapeType="1"/>
            </p:cNvSpPr>
            <p:nvPr/>
          </p:nvSpPr>
          <p:spPr bwMode="auto">
            <a:xfrm>
              <a:off x="1986450" y="4925896"/>
              <a:ext cx="242888" cy="1587"/>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27" name="Line 435">
              <a:extLst>
                <a:ext uri="{FF2B5EF4-FFF2-40B4-BE49-F238E27FC236}">
                  <a16:creationId xmlns:a16="http://schemas.microsoft.com/office/drawing/2014/main" id="{3AE8AA7B-1112-3E4B-9C21-6CE3F67CF723}"/>
                </a:ext>
              </a:extLst>
            </p:cNvPr>
            <p:cNvSpPr>
              <a:spLocks noChangeShapeType="1"/>
            </p:cNvSpPr>
            <p:nvPr/>
          </p:nvSpPr>
          <p:spPr bwMode="auto">
            <a:xfrm>
              <a:off x="1986450" y="4925896"/>
              <a:ext cx="242888" cy="1587"/>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28" name="Line 436">
              <a:extLst>
                <a:ext uri="{FF2B5EF4-FFF2-40B4-BE49-F238E27FC236}">
                  <a16:creationId xmlns:a16="http://schemas.microsoft.com/office/drawing/2014/main" id="{84E2754A-286E-2643-AF6C-06B6ED5706C1}"/>
                </a:ext>
              </a:extLst>
            </p:cNvPr>
            <p:cNvSpPr>
              <a:spLocks noChangeShapeType="1"/>
            </p:cNvSpPr>
            <p:nvPr/>
          </p:nvSpPr>
          <p:spPr bwMode="auto">
            <a:xfrm>
              <a:off x="1918188" y="5562483"/>
              <a:ext cx="190500" cy="1588"/>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nvGrpSpPr>
            <p:cNvPr id="529" name="Group 506">
              <a:extLst>
                <a:ext uri="{FF2B5EF4-FFF2-40B4-BE49-F238E27FC236}">
                  <a16:creationId xmlns:a16="http://schemas.microsoft.com/office/drawing/2014/main" id="{B79DFA91-6DD1-6946-BCA6-B60B73F4E799}"/>
                </a:ext>
              </a:extLst>
            </p:cNvPr>
            <p:cNvGrpSpPr>
              <a:grpSpLocks/>
            </p:cNvGrpSpPr>
            <p:nvPr/>
          </p:nvGrpSpPr>
          <p:grpSpPr bwMode="auto">
            <a:xfrm flipH="1">
              <a:off x="1256200" y="5438658"/>
              <a:ext cx="501650" cy="512763"/>
              <a:chOff x="2839" y="3501"/>
              <a:chExt cx="755" cy="803"/>
            </a:xfrm>
          </p:grpSpPr>
          <p:pic>
            <p:nvPicPr>
              <p:cNvPr id="530" name="Picture 507" descr="desktop_computer_stylized_medium">
                <a:extLst>
                  <a:ext uri="{FF2B5EF4-FFF2-40B4-BE49-F238E27FC236}">
                    <a16:creationId xmlns:a16="http://schemas.microsoft.com/office/drawing/2014/main" id="{B7D871EE-D530-A84C-85C8-4DC1EB0A9CF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31" name="Freeform 508">
                <a:extLst>
                  <a:ext uri="{FF2B5EF4-FFF2-40B4-BE49-F238E27FC236}">
                    <a16:creationId xmlns:a16="http://schemas.microsoft.com/office/drawing/2014/main" id="{9D5575BC-5BD2-FE4A-9414-7BAB3B8D4091}"/>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grpSp>
          <p:nvGrpSpPr>
            <p:cNvPr id="666" name="Group 699">
              <a:extLst>
                <a:ext uri="{FF2B5EF4-FFF2-40B4-BE49-F238E27FC236}">
                  <a16:creationId xmlns:a16="http://schemas.microsoft.com/office/drawing/2014/main" id="{02B4AC8E-378E-3547-A03F-EB9A037CC599}"/>
                </a:ext>
              </a:extLst>
            </p:cNvPr>
            <p:cNvGrpSpPr>
              <a:grpSpLocks/>
            </p:cNvGrpSpPr>
            <p:nvPr/>
          </p:nvGrpSpPr>
          <p:grpSpPr bwMode="auto">
            <a:xfrm flipH="1">
              <a:off x="1410188" y="4994158"/>
              <a:ext cx="501650" cy="512763"/>
              <a:chOff x="2839" y="3501"/>
              <a:chExt cx="755" cy="803"/>
            </a:xfrm>
          </p:grpSpPr>
          <p:pic>
            <p:nvPicPr>
              <p:cNvPr id="667" name="Picture 700" descr="desktop_computer_stylized_medium">
                <a:extLst>
                  <a:ext uri="{FF2B5EF4-FFF2-40B4-BE49-F238E27FC236}">
                    <a16:creationId xmlns:a16="http://schemas.microsoft.com/office/drawing/2014/main" id="{71724573-60B3-124B-B985-CADFBB1B25D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68" name="Freeform 701">
                <a:extLst>
                  <a:ext uri="{FF2B5EF4-FFF2-40B4-BE49-F238E27FC236}">
                    <a16:creationId xmlns:a16="http://schemas.microsoft.com/office/drawing/2014/main" id="{E65649AC-8FC0-F443-9BCF-46161D9931F5}"/>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grpSp>
          <p:nvGrpSpPr>
            <p:cNvPr id="669" name="Group 702">
              <a:extLst>
                <a:ext uri="{FF2B5EF4-FFF2-40B4-BE49-F238E27FC236}">
                  <a16:creationId xmlns:a16="http://schemas.microsoft.com/office/drawing/2014/main" id="{193A9924-4D79-4547-A4DE-2DF0DB24940C}"/>
                </a:ext>
              </a:extLst>
            </p:cNvPr>
            <p:cNvGrpSpPr>
              <a:grpSpLocks/>
            </p:cNvGrpSpPr>
            <p:nvPr/>
          </p:nvGrpSpPr>
          <p:grpSpPr bwMode="auto">
            <a:xfrm flipH="1">
              <a:off x="1561000" y="4567121"/>
              <a:ext cx="501650" cy="512762"/>
              <a:chOff x="2839" y="3501"/>
              <a:chExt cx="755" cy="803"/>
            </a:xfrm>
          </p:grpSpPr>
          <p:pic>
            <p:nvPicPr>
              <p:cNvPr id="670" name="Picture 703" descr="desktop_computer_stylized_medium">
                <a:extLst>
                  <a:ext uri="{FF2B5EF4-FFF2-40B4-BE49-F238E27FC236}">
                    <a16:creationId xmlns:a16="http://schemas.microsoft.com/office/drawing/2014/main" id="{C8CA1A81-D304-424F-87F7-FEE71560CBD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71" name="Freeform 704">
                <a:extLst>
                  <a:ext uri="{FF2B5EF4-FFF2-40B4-BE49-F238E27FC236}">
                    <a16:creationId xmlns:a16="http://schemas.microsoft.com/office/drawing/2014/main" id="{A593126A-F019-4948-B6F9-9F0BBDC1238B}"/>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grpSp>
          <p:nvGrpSpPr>
            <p:cNvPr id="672" name="Group 705">
              <a:extLst>
                <a:ext uri="{FF2B5EF4-FFF2-40B4-BE49-F238E27FC236}">
                  <a16:creationId xmlns:a16="http://schemas.microsoft.com/office/drawing/2014/main" id="{782ACF55-310A-7742-B762-459ADBC589A6}"/>
                </a:ext>
              </a:extLst>
            </p:cNvPr>
            <p:cNvGrpSpPr>
              <a:grpSpLocks/>
            </p:cNvGrpSpPr>
            <p:nvPr/>
          </p:nvGrpSpPr>
          <p:grpSpPr bwMode="auto">
            <a:xfrm>
              <a:off x="2234100" y="4954471"/>
              <a:ext cx="501650" cy="512762"/>
              <a:chOff x="2839" y="3501"/>
              <a:chExt cx="755" cy="803"/>
            </a:xfrm>
          </p:grpSpPr>
          <p:pic>
            <p:nvPicPr>
              <p:cNvPr id="673" name="Picture 706" descr="desktop_computer_stylized_medium">
                <a:extLst>
                  <a:ext uri="{FF2B5EF4-FFF2-40B4-BE49-F238E27FC236}">
                    <a16:creationId xmlns:a16="http://schemas.microsoft.com/office/drawing/2014/main" id="{B4D37DEA-5391-6A48-B22B-C5003F10CDE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74" name="Freeform 707">
                <a:extLst>
                  <a:ext uri="{FF2B5EF4-FFF2-40B4-BE49-F238E27FC236}">
                    <a16:creationId xmlns:a16="http://schemas.microsoft.com/office/drawing/2014/main" id="{3BF185DB-3612-4349-821B-4CFDFD5386C9}"/>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grpSp>
          <p:nvGrpSpPr>
            <p:cNvPr id="675" name="Group 708">
              <a:extLst>
                <a:ext uri="{FF2B5EF4-FFF2-40B4-BE49-F238E27FC236}">
                  <a16:creationId xmlns:a16="http://schemas.microsoft.com/office/drawing/2014/main" id="{97B144E7-A54B-CA4C-B04F-A2F25E986C27}"/>
                </a:ext>
              </a:extLst>
            </p:cNvPr>
            <p:cNvGrpSpPr>
              <a:grpSpLocks/>
            </p:cNvGrpSpPr>
            <p:nvPr/>
          </p:nvGrpSpPr>
          <p:grpSpPr bwMode="auto">
            <a:xfrm>
              <a:off x="2035663" y="5394208"/>
              <a:ext cx="501650" cy="512763"/>
              <a:chOff x="2839" y="3501"/>
              <a:chExt cx="755" cy="803"/>
            </a:xfrm>
          </p:grpSpPr>
          <p:pic>
            <p:nvPicPr>
              <p:cNvPr id="676" name="Picture 709" descr="desktop_computer_stylized_medium">
                <a:extLst>
                  <a:ext uri="{FF2B5EF4-FFF2-40B4-BE49-F238E27FC236}">
                    <a16:creationId xmlns:a16="http://schemas.microsoft.com/office/drawing/2014/main" id="{BC4923DF-E580-E043-87E0-54FA60E4ECF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77" name="Freeform 710">
                <a:extLst>
                  <a:ext uri="{FF2B5EF4-FFF2-40B4-BE49-F238E27FC236}">
                    <a16:creationId xmlns:a16="http://schemas.microsoft.com/office/drawing/2014/main" id="{42EC1204-645A-4842-92FE-2F13DBC97D57}"/>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grpSp>
      <p:grpSp>
        <p:nvGrpSpPr>
          <p:cNvPr id="9" name="Group 8">
            <a:extLst>
              <a:ext uri="{FF2B5EF4-FFF2-40B4-BE49-F238E27FC236}">
                <a16:creationId xmlns:a16="http://schemas.microsoft.com/office/drawing/2014/main" id="{36288C4E-3C37-1146-A254-7DBA7BE1413F}"/>
              </a:ext>
            </a:extLst>
          </p:cNvPr>
          <p:cNvGrpSpPr/>
          <p:nvPr/>
        </p:nvGrpSpPr>
        <p:grpSpPr>
          <a:xfrm>
            <a:off x="3021501" y="4737811"/>
            <a:ext cx="1951525" cy="1657756"/>
            <a:chOff x="3021501" y="4737811"/>
            <a:chExt cx="1951525" cy="1657756"/>
          </a:xfrm>
        </p:grpSpPr>
        <p:grpSp>
          <p:nvGrpSpPr>
            <p:cNvPr id="3" name="Group 2">
              <a:extLst>
                <a:ext uri="{FF2B5EF4-FFF2-40B4-BE49-F238E27FC236}">
                  <a16:creationId xmlns:a16="http://schemas.microsoft.com/office/drawing/2014/main" id="{E337CC03-6B75-DD4E-AEF4-E8B1E9874303}"/>
                </a:ext>
              </a:extLst>
            </p:cNvPr>
            <p:cNvGrpSpPr/>
            <p:nvPr/>
          </p:nvGrpSpPr>
          <p:grpSpPr>
            <a:xfrm>
              <a:off x="3021501" y="4737811"/>
              <a:ext cx="1951525" cy="1263172"/>
              <a:chOff x="7891681" y="3099042"/>
              <a:chExt cx="2342453" cy="1569939"/>
            </a:xfrm>
          </p:grpSpPr>
          <p:sp>
            <p:nvSpPr>
              <p:cNvPr id="678" name="Oval 800">
                <a:extLst>
                  <a:ext uri="{FF2B5EF4-FFF2-40B4-BE49-F238E27FC236}">
                    <a16:creationId xmlns:a16="http://schemas.microsoft.com/office/drawing/2014/main" id="{10688176-2675-9F46-B6CD-4D634B244B85}"/>
                  </a:ext>
                </a:extLst>
              </p:cNvPr>
              <p:cNvSpPr>
                <a:spLocks noChangeArrowheads="1"/>
              </p:cNvSpPr>
              <p:nvPr/>
            </p:nvSpPr>
            <p:spPr bwMode="auto">
              <a:xfrm>
                <a:off x="9285510" y="3593195"/>
                <a:ext cx="69106" cy="79124"/>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b="0" i="0" u="none" strike="noStrike" kern="1200" cap="none" spc="0" normalizeH="0" baseline="0" noProof="0" dirty="0">
                  <a:ln>
                    <a:noFill/>
                  </a:ln>
                  <a:solidFill>
                    <a:prstClr val="black"/>
                  </a:solidFill>
                  <a:effectLst/>
                  <a:uLnTx/>
                  <a:uFillTx/>
                  <a:latin typeface="+mn-lt"/>
                  <a:ea typeface="MS PGothic" panose="020B0600070205080204" pitchFamily="34" charset="-128"/>
                  <a:cs typeface="Arial" panose="020B0604020202020204" pitchFamily="34" charset="0"/>
                </a:endParaRPr>
              </a:p>
            </p:txBody>
          </p:sp>
          <p:grpSp>
            <p:nvGrpSpPr>
              <p:cNvPr id="679" name="Group 817">
                <a:extLst>
                  <a:ext uri="{FF2B5EF4-FFF2-40B4-BE49-F238E27FC236}">
                    <a16:creationId xmlns:a16="http://schemas.microsoft.com/office/drawing/2014/main" id="{3894D620-6D9E-8346-8516-F7389ED026FC}"/>
                  </a:ext>
                </a:extLst>
              </p:cNvPr>
              <p:cNvGrpSpPr>
                <a:grpSpLocks/>
              </p:cNvGrpSpPr>
              <p:nvPr/>
            </p:nvGrpSpPr>
            <p:grpSpPr bwMode="auto">
              <a:xfrm>
                <a:off x="9022376" y="3275911"/>
                <a:ext cx="615031" cy="694531"/>
                <a:chOff x="2920" y="1424"/>
                <a:chExt cx="326" cy="320"/>
              </a:xfrm>
            </p:grpSpPr>
            <p:sp>
              <p:nvSpPr>
                <p:cNvPr id="680" name="Oval 818">
                  <a:extLst>
                    <a:ext uri="{FF2B5EF4-FFF2-40B4-BE49-F238E27FC236}">
                      <a16:creationId xmlns:a16="http://schemas.microsoft.com/office/drawing/2014/main" id="{11052586-B35E-DD4B-8AEC-F4861D0C9866}"/>
                    </a:ext>
                  </a:extLst>
                </p:cNvPr>
                <p:cNvSpPr>
                  <a:spLocks noChangeArrowheads="1"/>
                </p:cNvSpPr>
                <p:nvPr/>
              </p:nvSpPr>
              <p:spPr bwMode="auto">
                <a:xfrm>
                  <a:off x="2920" y="1445"/>
                  <a:ext cx="326" cy="289"/>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grpSp>
              <p:nvGrpSpPr>
                <p:cNvPr id="681" name="Group 819">
                  <a:extLst>
                    <a:ext uri="{FF2B5EF4-FFF2-40B4-BE49-F238E27FC236}">
                      <a16:creationId xmlns:a16="http://schemas.microsoft.com/office/drawing/2014/main" id="{ECD32DC1-931D-D54F-8659-4C948098C664}"/>
                    </a:ext>
                  </a:extLst>
                </p:cNvPr>
                <p:cNvGrpSpPr>
                  <a:grpSpLocks/>
                </p:cNvGrpSpPr>
                <p:nvPr/>
              </p:nvGrpSpPr>
              <p:grpSpPr bwMode="auto">
                <a:xfrm>
                  <a:off x="2949" y="1424"/>
                  <a:ext cx="265" cy="280"/>
                  <a:chOff x="2949" y="1424"/>
                  <a:chExt cx="265" cy="280"/>
                </a:xfrm>
              </p:grpSpPr>
              <p:sp>
                <p:nvSpPr>
                  <p:cNvPr id="683" name="Oval 820">
                    <a:extLst>
                      <a:ext uri="{FF2B5EF4-FFF2-40B4-BE49-F238E27FC236}">
                        <a16:creationId xmlns:a16="http://schemas.microsoft.com/office/drawing/2014/main" id="{3304D76E-6F1B-7745-A3CB-304D98B35642}"/>
                      </a:ext>
                    </a:extLst>
                  </p:cNvPr>
                  <p:cNvSpPr>
                    <a:spLocks noChangeArrowheads="1"/>
                  </p:cNvSpPr>
                  <p:nvPr/>
                </p:nvSpPr>
                <p:spPr bwMode="auto">
                  <a:xfrm>
                    <a:off x="3030" y="1545"/>
                    <a:ext cx="107" cy="92"/>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684" name="Oval 821">
                    <a:extLst>
                      <a:ext uri="{FF2B5EF4-FFF2-40B4-BE49-F238E27FC236}">
                        <a16:creationId xmlns:a16="http://schemas.microsoft.com/office/drawing/2014/main" id="{74755B4A-1CD5-5744-9D5B-A2B52FF8D484}"/>
                      </a:ext>
                    </a:extLst>
                  </p:cNvPr>
                  <p:cNvSpPr>
                    <a:spLocks noChangeArrowheads="1"/>
                  </p:cNvSpPr>
                  <p:nvPr/>
                </p:nvSpPr>
                <p:spPr bwMode="auto">
                  <a:xfrm>
                    <a:off x="3006" y="1525"/>
                    <a:ext cx="154" cy="131"/>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685" name="Oval 822">
                    <a:extLst>
                      <a:ext uri="{FF2B5EF4-FFF2-40B4-BE49-F238E27FC236}">
                        <a16:creationId xmlns:a16="http://schemas.microsoft.com/office/drawing/2014/main" id="{4C9ED777-1C5F-D14C-85A1-B0DD4AB517DA}"/>
                      </a:ext>
                    </a:extLst>
                  </p:cNvPr>
                  <p:cNvSpPr>
                    <a:spLocks noChangeArrowheads="1"/>
                  </p:cNvSpPr>
                  <p:nvPr/>
                </p:nvSpPr>
                <p:spPr bwMode="auto">
                  <a:xfrm>
                    <a:off x="2983" y="1501"/>
                    <a:ext cx="203" cy="179"/>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686" name="Oval 823">
                    <a:extLst>
                      <a:ext uri="{FF2B5EF4-FFF2-40B4-BE49-F238E27FC236}">
                        <a16:creationId xmlns:a16="http://schemas.microsoft.com/office/drawing/2014/main" id="{31AB0A7A-58BA-3043-BD5D-31AC5EB274F6}"/>
                      </a:ext>
                    </a:extLst>
                  </p:cNvPr>
                  <p:cNvSpPr>
                    <a:spLocks noChangeArrowheads="1"/>
                  </p:cNvSpPr>
                  <p:nvPr/>
                </p:nvSpPr>
                <p:spPr bwMode="auto">
                  <a:xfrm>
                    <a:off x="2949" y="1476"/>
                    <a:ext cx="265" cy="228"/>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687" name="Freeform 824">
                    <a:extLst>
                      <a:ext uri="{FF2B5EF4-FFF2-40B4-BE49-F238E27FC236}">
                        <a16:creationId xmlns:a16="http://schemas.microsoft.com/office/drawing/2014/main" id="{259CA958-5773-B14D-898D-D3612E11BDAB}"/>
                      </a:ext>
                    </a:extLst>
                  </p:cNvPr>
                  <p:cNvSpPr>
                    <a:spLocks/>
                  </p:cNvSpPr>
                  <p:nvPr/>
                </p:nvSpPr>
                <p:spPr bwMode="auto">
                  <a:xfrm flipV="1">
                    <a:off x="2987" y="1424"/>
                    <a:ext cx="205" cy="143"/>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chemeClr val="bg1"/>
                  </a:solidFill>
                  <a:ln>
                    <a:noFill/>
                  </a:ln>
                  <a:effectLst/>
                  <a:extLst>
                    <a:ext uri="{91240B29-F687-4f45-9708-019B960494DF}">
                      <a14:hiddenLine xmlns:a14="http://schemas.microsoft.com/office/drawing/2010/main" xmlns="" w="19050" cmpd="sng">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grpSp>
            <p:sp>
              <p:nvSpPr>
                <p:cNvPr id="682" name="Freeform 825">
                  <a:extLst>
                    <a:ext uri="{FF2B5EF4-FFF2-40B4-BE49-F238E27FC236}">
                      <a16:creationId xmlns:a16="http://schemas.microsoft.com/office/drawing/2014/main" id="{07C15FD6-3BA5-3648-9F8B-5D0B7E898EB4}"/>
                    </a:ext>
                  </a:extLst>
                </p:cNvPr>
                <p:cNvSpPr>
                  <a:spLocks/>
                </p:cNvSpPr>
                <p:nvPr/>
              </p:nvSpPr>
              <p:spPr bwMode="auto">
                <a:xfrm>
                  <a:off x="2995" y="1615"/>
                  <a:ext cx="178" cy="129"/>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chemeClr val="bg1"/>
                </a:solidFill>
                <a:ln w="19050" cmpd="sng">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grpSp>
          <p:grpSp>
            <p:nvGrpSpPr>
              <p:cNvPr id="688" name="Group 783">
                <a:extLst>
                  <a:ext uri="{FF2B5EF4-FFF2-40B4-BE49-F238E27FC236}">
                    <a16:creationId xmlns:a16="http://schemas.microsoft.com/office/drawing/2014/main" id="{0710E690-D315-AD40-8470-BF130355A783}"/>
                  </a:ext>
                </a:extLst>
              </p:cNvPr>
              <p:cNvGrpSpPr>
                <a:grpSpLocks/>
              </p:cNvGrpSpPr>
              <p:nvPr/>
            </p:nvGrpSpPr>
            <p:grpSpPr bwMode="auto">
              <a:xfrm>
                <a:off x="9122147" y="3619386"/>
                <a:ext cx="393690" cy="1049595"/>
                <a:chOff x="3130" y="3288"/>
                <a:chExt cx="410" cy="742"/>
              </a:xfrm>
            </p:grpSpPr>
            <p:sp>
              <p:nvSpPr>
                <p:cNvPr id="689" name="Line 270">
                  <a:extLst>
                    <a:ext uri="{FF2B5EF4-FFF2-40B4-BE49-F238E27FC236}">
                      <a16:creationId xmlns:a16="http://schemas.microsoft.com/office/drawing/2014/main" id="{04149AE5-43DA-3047-BFDC-5CFB5846267E}"/>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690" name="Line 271">
                  <a:extLst>
                    <a:ext uri="{FF2B5EF4-FFF2-40B4-BE49-F238E27FC236}">
                      <a16:creationId xmlns:a16="http://schemas.microsoft.com/office/drawing/2014/main" id="{6338FFA1-2B24-C444-8D8F-3277B2D87F63}"/>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691" name="Line 272">
                  <a:extLst>
                    <a:ext uri="{FF2B5EF4-FFF2-40B4-BE49-F238E27FC236}">
                      <a16:creationId xmlns:a16="http://schemas.microsoft.com/office/drawing/2014/main" id="{C56657E2-C2C8-D445-8165-8F85452492B5}"/>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692" name="Line 273">
                  <a:extLst>
                    <a:ext uri="{FF2B5EF4-FFF2-40B4-BE49-F238E27FC236}">
                      <a16:creationId xmlns:a16="http://schemas.microsoft.com/office/drawing/2014/main" id="{B7B82588-44BD-2D40-AFBE-88A049E7C2B5}"/>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693" name="Line 274">
                  <a:extLst>
                    <a:ext uri="{FF2B5EF4-FFF2-40B4-BE49-F238E27FC236}">
                      <a16:creationId xmlns:a16="http://schemas.microsoft.com/office/drawing/2014/main" id="{B49C6B4C-26A6-464B-A658-C25BD053BD52}"/>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694" name="Line 275">
                  <a:extLst>
                    <a:ext uri="{FF2B5EF4-FFF2-40B4-BE49-F238E27FC236}">
                      <a16:creationId xmlns:a16="http://schemas.microsoft.com/office/drawing/2014/main" id="{9DEE2C80-A67F-BC44-917A-FAEB31A8FDE6}"/>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695" name="Line 276">
                  <a:extLst>
                    <a:ext uri="{FF2B5EF4-FFF2-40B4-BE49-F238E27FC236}">
                      <a16:creationId xmlns:a16="http://schemas.microsoft.com/office/drawing/2014/main" id="{5A46DA7F-F265-CB4C-A51D-41A95E0B2DB9}"/>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696" name="Line 277">
                  <a:extLst>
                    <a:ext uri="{FF2B5EF4-FFF2-40B4-BE49-F238E27FC236}">
                      <a16:creationId xmlns:a16="http://schemas.microsoft.com/office/drawing/2014/main" id="{593E4D81-9E83-E74D-8F06-058D326BB954}"/>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697" name="Line 278">
                  <a:extLst>
                    <a:ext uri="{FF2B5EF4-FFF2-40B4-BE49-F238E27FC236}">
                      <a16:creationId xmlns:a16="http://schemas.microsoft.com/office/drawing/2014/main" id="{19A8EFE0-C98F-E44D-993F-B51434E6A071}"/>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698" name="Line 279">
                  <a:extLst>
                    <a:ext uri="{FF2B5EF4-FFF2-40B4-BE49-F238E27FC236}">
                      <a16:creationId xmlns:a16="http://schemas.microsoft.com/office/drawing/2014/main" id="{B0DE46EE-854B-7449-A982-B3A715EBF35B}"/>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699" name="Line 280">
                  <a:extLst>
                    <a:ext uri="{FF2B5EF4-FFF2-40B4-BE49-F238E27FC236}">
                      <a16:creationId xmlns:a16="http://schemas.microsoft.com/office/drawing/2014/main" id="{13490F49-1356-1849-AFBC-6C97EFE1E65A}"/>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00" name="Line 281">
                  <a:extLst>
                    <a:ext uri="{FF2B5EF4-FFF2-40B4-BE49-F238E27FC236}">
                      <a16:creationId xmlns:a16="http://schemas.microsoft.com/office/drawing/2014/main" id="{03009224-D46D-E74D-B16C-6D0BBBCFB775}"/>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01" name="Line 282">
                  <a:extLst>
                    <a:ext uri="{FF2B5EF4-FFF2-40B4-BE49-F238E27FC236}">
                      <a16:creationId xmlns:a16="http://schemas.microsoft.com/office/drawing/2014/main" id="{195799B9-BB33-BC4E-BA89-837E62925CA6}"/>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02" name="Line 283">
                  <a:extLst>
                    <a:ext uri="{FF2B5EF4-FFF2-40B4-BE49-F238E27FC236}">
                      <a16:creationId xmlns:a16="http://schemas.microsoft.com/office/drawing/2014/main" id="{5617F8DF-F9E1-5043-8A1C-F0FA02039F29}"/>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03" name="Line 284">
                  <a:extLst>
                    <a:ext uri="{FF2B5EF4-FFF2-40B4-BE49-F238E27FC236}">
                      <a16:creationId xmlns:a16="http://schemas.microsoft.com/office/drawing/2014/main" id="{A0BBBAC8-FD74-EF44-A13C-105333752927}"/>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grpSp>
          <p:grpSp>
            <p:nvGrpSpPr>
              <p:cNvPr id="704" name="Group 703">
                <a:extLst>
                  <a:ext uri="{FF2B5EF4-FFF2-40B4-BE49-F238E27FC236}">
                    <a16:creationId xmlns:a16="http://schemas.microsoft.com/office/drawing/2014/main" id="{42EB9871-56EA-2341-96EB-5728B4E754D6}"/>
                  </a:ext>
                </a:extLst>
              </p:cNvPr>
              <p:cNvGrpSpPr/>
              <p:nvPr/>
            </p:nvGrpSpPr>
            <p:grpSpPr>
              <a:xfrm>
                <a:off x="8405402" y="3099042"/>
                <a:ext cx="527285" cy="593983"/>
                <a:chOff x="8328836" y="2202873"/>
                <a:chExt cx="527285" cy="593983"/>
              </a:xfrm>
            </p:grpSpPr>
            <p:pic>
              <p:nvPicPr>
                <p:cNvPr id="705" name="Picture 653" descr="iphone_stylized_small">
                  <a:extLst>
                    <a:ext uri="{FF2B5EF4-FFF2-40B4-BE49-F238E27FC236}">
                      <a16:creationId xmlns:a16="http://schemas.microsoft.com/office/drawing/2014/main" id="{3B41EE83-D29B-9B4A-9E7E-CDC2C57381F5}"/>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566432" y="2271663"/>
                  <a:ext cx="180509" cy="525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06" name="Group 850">
                  <a:extLst>
                    <a:ext uri="{FF2B5EF4-FFF2-40B4-BE49-F238E27FC236}">
                      <a16:creationId xmlns:a16="http://schemas.microsoft.com/office/drawing/2014/main" id="{A2B15487-5874-8E4F-A2D2-3B4F8B949D8A}"/>
                    </a:ext>
                  </a:extLst>
                </p:cNvPr>
                <p:cNvGrpSpPr>
                  <a:grpSpLocks/>
                </p:cNvGrpSpPr>
                <p:nvPr/>
              </p:nvGrpSpPr>
              <p:grpSpPr bwMode="auto">
                <a:xfrm>
                  <a:off x="8328836" y="2202873"/>
                  <a:ext cx="527285" cy="118466"/>
                  <a:chOff x="2199" y="955"/>
                  <a:chExt cx="2547" cy="506"/>
                </a:xfrm>
              </p:grpSpPr>
              <p:sp>
                <p:nvSpPr>
                  <p:cNvPr id="707" name="Freeform 851">
                    <a:extLst>
                      <a:ext uri="{FF2B5EF4-FFF2-40B4-BE49-F238E27FC236}">
                        <a16:creationId xmlns:a16="http://schemas.microsoft.com/office/drawing/2014/main" id="{F198C428-7BD3-9547-B5FE-EC2B2E4B3FD3}"/>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08" name="Freeform 852">
                    <a:extLst>
                      <a:ext uri="{FF2B5EF4-FFF2-40B4-BE49-F238E27FC236}">
                        <a16:creationId xmlns:a16="http://schemas.microsoft.com/office/drawing/2014/main" id="{2BF34BB6-4817-E041-B51A-FF030BD85DA6}"/>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09" name="Freeform 853">
                    <a:extLst>
                      <a:ext uri="{FF2B5EF4-FFF2-40B4-BE49-F238E27FC236}">
                        <a16:creationId xmlns:a16="http://schemas.microsoft.com/office/drawing/2014/main" id="{1F12D98B-9D91-2C4A-9A60-79ED30FF4BEA}"/>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10" name="Freeform 854">
                    <a:extLst>
                      <a:ext uri="{FF2B5EF4-FFF2-40B4-BE49-F238E27FC236}">
                        <a16:creationId xmlns:a16="http://schemas.microsoft.com/office/drawing/2014/main" id="{9DF11EBC-0004-A948-BFDC-FDE61D97F751}"/>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11" name="Freeform 855">
                    <a:extLst>
                      <a:ext uri="{FF2B5EF4-FFF2-40B4-BE49-F238E27FC236}">
                        <a16:creationId xmlns:a16="http://schemas.microsoft.com/office/drawing/2014/main" id="{E7293A64-2C3C-9646-B157-AA28AC5BA849}"/>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12" name="Freeform 856">
                    <a:extLst>
                      <a:ext uri="{FF2B5EF4-FFF2-40B4-BE49-F238E27FC236}">
                        <a16:creationId xmlns:a16="http://schemas.microsoft.com/office/drawing/2014/main" id="{3F0646E8-B992-F84E-AF32-0F3C879615B9}"/>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grpSp>
          </p:grpSp>
          <p:grpSp>
            <p:nvGrpSpPr>
              <p:cNvPr id="713" name="Group 712">
                <a:extLst>
                  <a:ext uri="{FF2B5EF4-FFF2-40B4-BE49-F238E27FC236}">
                    <a16:creationId xmlns:a16="http://schemas.microsoft.com/office/drawing/2014/main" id="{A5689340-E6EB-1E4C-B299-F2EC3B1CDBCC}"/>
                  </a:ext>
                </a:extLst>
              </p:cNvPr>
              <p:cNvGrpSpPr/>
              <p:nvPr/>
            </p:nvGrpSpPr>
            <p:grpSpPr>
              <a:xfrm>
                <a:off x="7891681" y="4024818"/>
                <a:ext cx="1120341" cy="347863"/>
                <a:chOff x="9561515" y="2748013"/>
                <a:chExt cx="1120341" cy="347863"/>
              </a:xfrm>
            </p:grpSpPr>
            <p:pic>
              <p:nvPicPr>
                <p:cNvPr id="714" name="Picture 603" descr="car_icon_small">
                  <a:extLst>
                    <a:ext uri="{FF2B5EF4-FFF2-40B4-BE49-F238E27FC236}">
                      <a16:creationId xmlns:a16="http://schemas.microsoft.com/office/drawing/2014/main" id="{64B67A9E-AD4C-A44D-8D74-4BA4FA5BC48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561515" y="2826814"/>
                  <a:ext cx="1120341" cy="26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15" name="Group 850">
                  <a:extLst>
                    <a:ext uri="{FF2B5EF4-FFF2-40B4-BE49-F238E27FC236}">
                      <a16:creationId xmlns:a16="http://schemas.microsoft.com/office/drawing/2014/main" id="{84052C40-E105-A342-89B4-BDF61A2D5A5E}"/>
                    </a:ext>
                  </a:extLst>
                </p:cNvPr>
                <p:cNvGrpSpPr>
                  <a:grpSpLocks/>
                </p:cNvGrpSpPr>
                <p:nvPr/>
              </p:nvGrpSpPr>
              <p:grpSpPr bwMode="auto">
                <a:xfrm>
                  <a:off x="9788587" y="2748013"/>
                  <a:ext cx="527285" cy="118466"/>
                  <a:chOff x="2199" y="955"/>
                  <a:chExt cx="2547" cy="506"/>
                </a:xfrm>
              </p:grpSpPr>
              <p:sp>
                <p:nvSpPr>
                  <p:cNvPr id="717" name="Freeform 851">
                    <a:extLst>
                      <a:ext uri="{FF2B5EF4-FFF2-40B4-BE49-F238E27FC236}">
                        <a16:creationId xmlns:a16="http://schemas.microsoft.com/office/drawing/2014/main" id="{0BA44966-8A4E-BB43-959B-A59F35AB5574}"/>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18" name="Freeform 852">
                    <a:extLst>
                      <a:ext uri="{FF2B5EF4-FFF2-40B4-BE49-F238E27FC236}">
                        <a16:creationId xmlns:a16="http://schemas.microsoft.com/office/drawing/2014/main" id="{5DC04172-F777-E646-93C2-4CDF96DA8802}"/>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19" name="Freeform 853">
                    <a:extLst>
                      <a:ext uri="{FF2B5EF4-FFF2-40B4-BE49-F238E27FC236}">
                        <a16:creationId xmlns:a16="http://schemas.microsoft.com/office/drawing/2014/main" id="{A55970CF-BAEF-CD49-9BCE-C69AB8A5C4B1}"/>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20" name="Freeform 854">
                    <a:extLst>
                      <a:ext uri="{FF2B5EF4-FFF2-40B4-BE49-F238E27FC236}">
                        <a16:creationId xmlns:a16="http://schemas.microsoft.com/office/drawing/2014/main" id="{2986E248-F171-5D48-8739-D2298CCA87AD}"/>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21" name="Freeform 855">
                    <a:extLst>
                      <a:ext uri="{FF2B5EF4-FFF2-40B4-BE49-F238E27FC236}">
                        <a16:creationId xmlns:a16="http://schemas.microsoft.com/office/drawing/2014/main" id="{49F0B7F7-B410-9C43-9C2A-1B8B75259261}"/>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22" name="Freeform 856">
                    <a:extLst>
                      <a:ext uri="{FF2B5EF4-FFF2-40B4-BE49-F238E27FC236}">
                        <a16:creationId xmlns:a16="http://schemas.microsoft.com/office/drawing/2014/main" id="{287FBEA2-91A4-594C-9875-9EB64B31048E}"/>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grpSp>
            <p:cxnSp>
              <p:nvCxnSpPr>
                <p:cNvPr id="716" name="Straight Connector 715">
                  <a:extLst>
                    <a:ext uri="{FF2B5EF4-FFF2-40B4-BE49-F238E27FC236}">
                      <a16:creationId xmlns:a16="http://schemas.microsoft.com/office/drawing/2014/main" id="{00CD8070-E312-CE4E-9330-AF9220DB94C1}"/>
                    </a:ext>
                  </a:extLst>
                </p:cNvPr>
                <p:cNvCxnSpPr/>
                <p:nvPr/>
              </p:nvCxnSpPr>
              <p:spPr>
                <a:xfrm>
                  <a:off x="10032156" y="2798664"/>
                  <a:ext cx="31623" cy="1368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23" name="Group 722">
                <a:extLst>
                  <a:ext uri="{FF2B5EF4-FFF2-40B4-BE49-F238E27FC236}">
                    <a16:creationId xmlns:a16="http://schemas.microsoft.com/office/drawing/2014/main" id="{7270D670-9717-4947-8A8A-E81A05A4A5CB}"/>
                  </a:ext>
                </a:extLst>
              </p:cNvPr>
              <p:cNvGrpSpPr/>
              <p:nvPr/>
            </p:nvGrpSpPr>
            <p:grpSpPr>
              <a:xfrm>
                <a:off x="9731765" y="3463179"/>
                <a:ext cx="502369" cy="512348"/>
                <a:chOff x="7341491" y="2307905"/>
                <a:chExt cx="509280" cy="439573"/>
              </a:xfrm>
            </p:grpSpPr>
            <p:grpSp>
              <p:nvGrpSpPr>
                <p:cNvPr id="724" name="Group 723">
                  <a:extLst>
                    <a:ext uri="{FF2B5EF4-FFF2-40B4-BE49-F238E27FC236}">
                      <a16:creationId xmlns:a16="http://schemas.microsoft.com/office/drawing/2014/main" id="{46A2D8F1-7677-BA43-8C79-F92B915BC035}"/>
                    </a:ext>
                  </a:extLst>
                </p:cNvPr>
                <p:cNvGrpSpPr/>
                <p:nvPr/>
              </p:nvGrpSpPr>
              <p:grpSpPr>
                <a:xfrm>
                  <a:off x="7341491" y="2426725"/>
                  <a:ext cx="509280" cy="320753"/>
                  <a:chOff x="7458407" y="2414528"/>
                  <a:chExt cx="509280" cy="320753"/>
                </a:xfrm>
              </p:grpSpPr>
              <p:pic>
                <p:nvPicPr>
                  <p:cNvPr id="733" name="Picture 1018" descr="laptop_keyboard">
                    <a:extLst>
                      <a:ext uri="{FF2B5EF4-FFF2-40B4-BE49-F238E27FC236}">
                        <a16:creationId xmlns:a16="http://schemas.microsoft.com/office/drawing/2014/main" id="{0213EE88-DBCD-E942-AE09-77E4A5369EA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4" name="Freeform 1019">
                    <a:extLst>
                      <a:ext uri="{FF2B5EF4-FFF2-40B4-BE49-F238E27FC236}">
                        <a16:creationId xmlns:a16="http://schemas.microsoft.com/office/drawing/2014/main" id="{1AB1E013-5334-2443-B3EA-0ADF9CDA97C6}"/>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pic>
                <p:nvPicPr>
                  <p:cNvPr id="735" name="Picture 1020" descr="screen">
                    <a:extLst>
                      <a:ext uri="{FF2B5EF4-FFF2-40B4-BE49-F238E27FC236}">
                        <a16:creationId xmlns:a16="http://schemas.microsoft.com/office/drawing/2014/main" id="{8E8FB868-F15A-354D-8A94-F6162964A284}"/>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6" name="Freeform 1021">
                    <a:extLst>
                      <a:ext uri="{FF2B5EF4-FFF2-40B4-BE49-F238E27FC236}">
                        <a16:creationId xmlns:a16="http://schemas.microsoft.com/office/drawing/2014/main" id="{808AD4A9-7969-A440-AF65-3F01AEA7E2E4}"/>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37" name="Freeform 1022">
                    <a:extLst>
                      <a:ext uri="{FF2B5EF4-FFF2-40B4-BE49-F238E27FC236}">
                        <a16:creationId xmlns:a16="http://schemas.microsoft.com/office/drawing/2014/main" id="{BE959CDF-8CEC-5D49-B9B5-695C75E54AAE}"/>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38" name="Freeform 1023">
                    <a:extLst>
                      <a:ext uri="{FF2B5EF4-FFF2-40B4-BE49-F238E27FC236}">
                        <a16:creationId xmlns:a16="http://schemas.microsoft.com/office/drawing/2014/main" id="{C47539D5-AB19-6248-B8AC-D7C1EB7D894A}"/>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39" name="Freeform 1024">
                    <a:extLst>
                      <a:ext uri="{FF2B5EF4-FFF2-40B4-BE49-F238E27FC236}">
                        <a16:creationId xmlns:a16="http://schemas.microsoft.com/office/drawing/2014/main" id="{5AEB62B0-7DA6-D743-86A5-DFFF45D54BFD}"/>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40" name="Freeform 1025">
                    <a:extLst>
                      <a:ext uri="{FF2B5EF4-FFF2-40B4-BE49-F238E27FC236}">
                        <a16:creationId xmlns:a16="http://schemas.microsoft.com/office/drawing/2014/main" id="{B47C284C-2338-754B-99BA-EA63C8A915CA}"/>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41" name="Freeform 1026">
                    <a:extLst>
                      <a:ext uri="{FF2B5EF4-FFF2-40B4-BE49-F238E27FC236}">
                        <a16:creationId xmlns:a16="http://schemas.microsoft.com/office/drawing/2014/main" id="{9B886F94-1E66-9F4A-AE5A-8E0F922D014D}"/>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grpSp>
                <p:nvGrpSpPr>
                  <p:cNvPr id="742" name="Group 1027">
                    <a:extLst>
                      <a:ext uri="{FF2B5EF4-FFF2-40B4-BE49-F238E27FC236}">
                        <a16:creationId xmlns:a16="http://schemas.microsoft.com/office/drawing/2014/main" id="{715EA677-D4AB-B447-B08B-D7ED313243A4}"/>
                      </a:ext>
                    </a:extLst>
                  </p:cNvPr>
                  <p:cNvGrpSpPr>
                    <a:grpSpLocks/>
                  </p:cNvGrpSpPr>
                  <p:nvPr/>
                </p:nvGrpSpPr>
                <p:grpSpPr bwMode="auto">
                  <a:xfrm>
                    <a:off x="7594735" y="2642220"/>
                    <a:ext cx="98740" cy="36846"/>
                    <a:chOff x="1740" y="2642"/>
                    <a:chExt cx="752" cy="327"/>
                  </a:xfrm>
                </p:grpSpPr>
                <p:sp>
                  <p:nvSpPr>
                    <p:cNvPr id="749" name="Freeform 1028">
                      <a:extLst>
                        <a:ext uri="{FF2B5EF4-FFF2-40B4-BE49-F238E27FC236}">
                          <a16:creationId xmlns:a16="http://schemas.microsoft.com/office/drawing/2014/main" id="{E1124562-ECF8-4F4C-90C1-EF6396A68E55}"/>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50" name="Freeform 1029">
                      <a:extLst>
                        <a:ext uri="{FF2B5EF4-FFF2-40B4-BE49-F238E27FC236}">
                          <a16:creationId xmlns:a16="http://schemas.microsoft.com/office/drawing/2014/main" id="{3389E998-0F08-914D-9479-D8E12E2549AC}"/>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51" name="Freeform 1030">
                      <a:extLst>
                        <a:ext uri="{FF2B5EF4-FFF2-40B4-BE49-F238E27FC236}">
                          <a16:creationId xmlns:a16="http://schemas.microsoft.com/office/drawing/2014/main" id="{8A11850E-DFFA-ED48-BEB3-85180AD217F1}"/>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52" name="Freeform 1031">
                      <a:extLst>
                        <a:ext uri="{FF2B5EF4-FFF2-40B4-BE49-F238E27FC236}">
                          <a16:creationId xmlns:a16="http://schemas.microsoft.com/office/drawing/2014/main" id="{348FFCFE-31F3-D044-A19B-3EA98E2A2BD9}"/>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53" name="Freeform 1032">
                      <a:extLst>
                        <a:ext uri="{FF2B5EF4-FFF2-40B4-BE49-F238E27FC236}">
                          <a16:creationId xmlns:a16="http://schemas.microsoft.com/office/drawing/2014/main" id="{E0BFA97F-7FDE-4B49-BE02-A5B711E53570}"/>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54" name="Freeform 1033">
                      <a:extLst>
                        <a:ext uri="{FF2B5EF4-FFF2-40B4-BE49-F238E27FC236}">
                          <a16:creationId xmlns:a16="http://schemas.microsoft.com/office/drawing/2014/main" id="{5566BB9E-C2DB-904B-8DAE-F1FAE62B3F0F}"/>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grpSp>
              <p:sp>
                <p:nvSpPr>
                  <p:cNvPr id="743" name="Freeform 1034">
                    <a:extLst>
                      <a:ext uri="{FF2B5EF4-FFF2-40B4-BE49-F238E27FC236}">
                        <a16:creationId xmlns:a16="http://schemas.microsoft.com/office/drawing/2014/main" id="{8531613B-92A9-464D-BE9E-A37215186179}"/>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44" name="Freeform 1035">
                    <a:extLst>
                      <a:ext uri="{FF2B5EF4-FFF2-40B4-BE49-F238E27FC236}">
                        <a16:creationId xmlns:a16="http://schemas.microsoft.com/office/drawing/2014/main" id="{EE5A0F89-BDF3-4F47-BA87-66EF728D000F}"/>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45" name="Freeform 1036">
                    <a:extLst>
                      <a:ext uri="{FF2B5EF4-FFF2-40B4-BE49-F238E27FC236}">
                        <a16:creationId xmlns:a16="http://schemas.microsoft.com/office/drawing/2014/main" id="{1FD78267-7B3E-D540-902C-47129B46C05D}"/>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46" name="Freeform 1037">
                    <a:extLst>
                      <a:ext uri="{FF2B5EF4-FFF2-40B4-BE49-F238E27FC236}">
                        <a16:creationId xmlns:a16="http://schemas.microsoft.com/office/drawing/2014/main" id="{16865503-BACA-1447-B755-0CA9ED8EDC5D}"/>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47" name="Freeform 1038">
                    <a:extLst>
                      <a:ext uri="{FF2B5EF4-FFF2-40B4-BE49-F238E27FC236}">
                        <a16:creationId xmlns:a16="http://schemas.microsoft.com/office/drawing/2014/main" id="{3B1B22E2-5D91-E74A-9754-AC618ED26701}"/>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48" name="Freeform 1039">
                    <a:extLst>
                      <a:ext uri="{FF2B5EF4-FFF2-40B4-BE49-F238E27FC236}">
                        <a16:creationId xmlns:a16="http://schemas.microsoft.com/office/drawing/2014/main" id="{7E7C97D1-0F33-3444-927F-6DA622B20603}"/>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grpSp>
            <p:grpSp>
              <p:nvGrpSpPr>
                <p:cNvPr id="725" name="Group 850">
                  <a:extLst>
                    <a:ext uri="{FF2B5EF4-FFF2-40B4-BE49-F238E27FC236}">
                      <a16:creationId xmlns:a16="http://schemas.microsoft.com/office/drawing/2014/main" id="{62525AE2-4973-8D42-8457-3FD43C9E4D56}"/>
                    </a:ext>
                  </a:extLst>
                </p:cNvPr>
                <p:cNvGrpSpPr>
                  <a:grpSpLocks/>
                </p:cNvGrpSpPr>
                <p:nvPr/>
              </p:nvGrpSpPr>
              <p:grpSpPr bwMode="auto">
                <a:xfrm>
                  <a:off x="7408527" y="2307905"/>
                  <a:ext cx="399726" cy="74090"/>
                  <a:chOff x="2199" y="955"/>
                  <a:chExt cx="2547" cy="506"/>
                </a:xfrm>
              </p:grpSpPr>
              <p:sp>
                <p:nvSpPr>
                  <p:cNvPr id="727" name="Freeform 851">
                    <a:extLst>
                      <a:ext uri="{FF2B5EF4-FFF2-40B4-BE49-F238E27FC236}">
                        <a16:creationId xmlns:a16="http://schemas.microsoft.com/office/drawing/2014/main" id="{98DC9C84-53E3-014A-967F-FA84DB11D7C0}"/>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28" name="Freeform 852">
                    <a:extLst>
                      <a:ext uri="{FF2B5EF4-FFF2-40B4-BE49-F238E27FC236}">
                        <a16:creationId xmlns:a16="http://schemas.microsoft.com/office/drawing/2014/main" id="{29B322F2-C071-D44B-B545-1D6315264F94}"/>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29" name="Freeform 853">
                    <a:extLst>
                      <a:ext uri="{FF2B5EF4-FFF2-40B4-BE49-F238E27FC236}">
                        <a16:creationId xmlns:a16="http://schemas.microsoft.com/office/drawing/2014/main" id="{0B4F0F6E-B830-CD43-97A0-CCF435339F31}"/>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30" name="Freeform 854">
                    <a:extLst>
                      <a:ext uri="{FF2B5EF4-FFF2-40B4-BE49-F238E27FC236}">
                        <a16:creationId xmlns:a16="http://schemas.microsoft.com/office/drawing/2014/main" id="{1F7BE4F9-0536-514B-946A-CAC994424874}"/>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31" name="Freeform 855">
                    <a:extLst>
                      <a:ext uri="{FF2B5EF4-FFF2-40B4-BE49-F238E27FC236}">
                        <a16:creationId xmlns:a16="http://schemas.microsoft.com/office/drawing/2014/main" id="{F512D928-7DBD-174E-9B2D-4DC324036DF7}"/>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32" name="Freeform 856">
                    <a:extLst>
                      <a:ext uri="{FF2B5EF4-FFF2-40B4-BE49-F238E27FC236}">
                        <a16:creationId xmlns:a16="http://schemas.microsoft.com/office/drawing/2014/main" id="{C88DD8DC-6D2B-A545-8A4F-C001C71ACD8D}"/>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grpSp>
            <p:cxnSp>
              <p:nvCxnSpPr>
                <p:cNvPr id="726" name="Straight Connector 725">
                  <a:extLst>
                    <a:ext uri="{FF2B5EF4-FFF2-40B4-BE49-F238E27FC236}">
                      <a16:creationId xmlns:a16="http://schemas.microsoft.com/office/drawing/2014/main" id="{5DFBB0AF-BFC3-414D-A6B2-5B5E573B87EE}"/>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755" name="Text Box 5">
              <a:extLst>
                <a:ext uri="{FF2B5EF4-FFF2-40B4-BE49-F238E27FC236}">
                  <a16:creationId xmlns:a16="http://schemas.microsoft.com/office/drawing/2014/main" id="{59DCFB19-2C53-724E-875B-11F6B0110ACD}"/>
                </a:ext>
              </a:extLst>
            </p:cNvPr>
            <p:cNvSpPr txBox="1">
              <a:spLocks noChangeArrowheads="1"/>
            </p:cNvSpPr>
            <p:nvPr/>
          </p:nvSpPr>
          <p:spPr bwMode="auto">
            <a:xfrm>
              <a:off x="3084295" y="6092086"/>
              <a:ext cx="1872116" cy="3034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ＭＳ Ｐゴシック" charset="0"/>
                  <a:cs typeface="+mn-cs"/>
                </a:rPr>
                <a:t>shared radio: 4G/5G</a:t>
              </a:r>
            </a:p>
          </p:txBody>
        </p:sp>
      </p:grpSp>
      <p:sp>
        <p:nvSpPr>
          <p:cNvPr id="12" name="Slide Number Placeholder 11">
            <a:extLst>
              <a:ext uri="{FF2B5EF4-FFF2-40B4-BE49-F238E27FC236}">
                <a16:creationId xmlns:a16="http://schemas.microsoft.com/office/drawing/2014/main" id="{627A0916-6283-0C9C-1D2E-3E20600E8A71}"/>
              </a:ext>
            </a:extLst>
          </p:cNvPr>
          <p:cNvSpPr>
            <a:spLocks noGrp="1"/>
          </p:cNvSpPr>
          <p:nvPr>
            <p:ph type="sldNum" sz="quarter" idx="4"/>
          </p:nvPr>
        </p:nvSpPr>
        <p:spPr/>
        <p:txBody>
          <a:bodyPr/>
          <a:lstStyle/>
          <a:p>
            <a:r>
              <a:rPr lang="en-US" dirty="0"/>
              <a:t>Link Layer </a:t>
            </a:r>
            <a:fld id="{C4204591-24BD-A542-B9D5-F8D8A88D2FEE}" type="slidenum">
              <a:rPr lang="en-US" smtClean="0"/>
              <a:pPr/>
              <a:t>3</a:t>
            </a:fld>
            <a:endParaRPr lang="en-US" dirty="0"/>
          </a:p>
        </p:txBody>
      </p:sp>
    </p:spTree>
    <p:extLst>
      <p:ext uri="{BB962C8B-B14F-4D97-AF65-F5344CB8AC3E}">
        <p14:creationId xmlns:p14="http://schemas.microsoft.com/office/powerpoint/2010/main" val="3842568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70">
                                            <p:txEl>
                                              <p:pRg st="0" end="0"/>
                                            </p:txEl>
                                          </p:spTgt>
                                        </p:tgtEl>
                                        <p:attrNameLst>
                                          <p:attrName>style.visibility</p:attrName>
                                        </p:attrNameLst>
                                      </p:cBhvr>
                                      <p:to>
                                        <p:strVal val="visible"/>
                                      </p:to>
                                    </p:set>
                                    <p:animEffect transition="in" filter="dissolve">
                                      <p:cBhvr>
                                        <p:cTn id="7" dur="500"/>
                                        <p:tgtEl>
                                          <p:spTgt spid="470">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70">
                                            <p:txEl>
                                              <p:pRg st="1" end="1"/>
                                            </p:txEl>
                                          </p:spTgt>
                                        </p:tgtEl>
                                        <p:attrNameLst>
                                          <p:attrName>style.visibility</p:attrName>
                                        </p:attrNameLst>
                                      </p:cBhvr>
                                      <p:to>
                                        <p:strVal val="visible"/>
                                      </p:to>
                                    </p:set>
                                    <p:animEffect transition="in" filter="dissolve">
                                      <p:cBhvr>
                                        <p:cTn id="10" dur="500"/>
                                        <p:tgtEl>
                                          <p:spTgt spid="470">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470">
                                            <p:txEl>
                                              <p:pRg st="2" end="2"/>
                                            </p:txEl>
                                          </p:spTgt>
                                        </p:tgtEl>
                                        <p:attrNameLst>
                                          <p:attrName>style.visibility</p:attrName>
                                        </p:attrNameLst>
                                      </p:cBhvr>
                                      <p:to>
                                        <p:strVal val="visible"/>
                                      </p:to>
                                    </p:set>
                                    <p:animEffect transition="in" filter="dissolve">
                                      <p:cBhvr>
                                        <p:cTn id="13" dur="500"/>
                                        <p:tgtEl>
                                          <p:spTgt spid="470">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470">
                                            <p:txEl>
                                              <p:pRg st="3" end="3"/>
                                            </p:txEl>
                                          </p:spTgt>
                                        </p:tgtEl>
                                        <p:attrNameLst>
                                          <p:attrName>style.visibility</p:attrName>
                                        </p:attrNameLst>
                                      </p:cBhvr>
                                      <p:to>
                                        <p:strVal val="visible"/>
                                      </p:to>
                                    </p:set>
                                    <p:animEffect transition="in" filter="dissolve">
                                      <p:cBhvr>
                                        <p:cTn id="18" dur="500"/>
                                        <p:tgtEl>
                                          <p:spTgt spid="470">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470">
                                            <p:txEl>
                                              <p:pRg st="4" end="4"/>
                                            </p:txEl>
                                          </p:spTgt>
                                        </p:tgtEl>
                                        <p:attrNameLst>
                                          <p:attrName>style.visibility</p:attrName>
                                        </p:attrNameLst>
                                      </p:cBhvr>
                                      <p:to>
                                        <p:strVal val="visible"/>
                                      </p:to>
                                    </p:set>
                                    <p:animEffect transition="in" filter="dissolve">
                                      <p:cBhvr>
                                        <p:cTn id="21" dur="500"/>
                                        <p:tgtEl>
                                          <p:spTgt spid="470">
                                            <p:txEl>
                                              <p:pRg st="4" end="4"/>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470">
                                            <p:txEl>
                                              <p:pRg st="5" end="5"/>
                                            </p:txEl>
                                          </p:spTgt>
                                        </p:tgtEl>
                                        <p:attrNameLst>
                                          <p:attrName>style.visibility</p:attrName>
                                        </p:attrNameLst>
                                      </p:cBhvr>
                                      <p:to>
                                        <p:strVal val="visible"/>
                                      </p:to>
                                    </p:set>
                                    <p:animEffect transition="in" filter="dissolve">
                                      <p:cBhvr>
                                        <p:cTn id="24" dur="500"/>
                                        <p:tgtEl>
                                          <p:spTgt spid="470">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dissolve">
                                      <p:cBhvr>
                                        <p:cTn id="29" dur="5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dissolve">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dissolve">
                                      <p:cBhvr>
                                        <p:cTn id="39" dur="500"/>
                                        <p:tgtEl>
                                          <p:spTgt spid="6"/>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dissolve">
                                      <p:cBhvr>
                                        <p:cTn id="44" dur="500"/>
                                        <p:tgtEl>
                                          <p:spTgt spid="7"/>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dissolve">
                                      <p:cBhvr>
                                        <p:cTn id="4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altLang="en-US" dirty="0">
                <a:cs typeface="Calibri" panose="020F0502020204030204" pitchFamily="34" charset="0"/>
              </a:rPr>
              <a:t>Multiple access protocols</a:t>
            </a:r>
            <a:endParaRPr lang="en-US" sz="4400" dirty="0"/>
          </a:p>
        </p:txBody>
      </p:sp>
      <p:sp>
        <p:nvSpPr>
          <p:cNvPr id="291" name="Rectangle 3">
            <a:extLst>
              <a:ext uri="{FF2B5EF4-FFF2-40B4-BE49-F238E27FC236}">
                <a16:creationId xmlns:a16="http://schemas.microsoft.com/office/drawing/2014/main" id="{E6233901-684E-DA4D-9AAB-1573F126922B}"/>
              </a:ext>
            </a:extLst>
          </p:cNvPr>
          <p:cNvSpPr txBox="1">
            <a:spLocks noChangeArrowheads="1"/>
          </p:cNvSpPr>
          <p:nvPr/>
        </p:nvSpPr>
        <p:spPr>
          <a:xfrm>
            <a:off x="765106" y="1363316"/>
            <a:ext cx="11148598"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4813" marR="0" lvl="0" indent="-2746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single shared broadcast channel </a:t>
            </a:r>
          </a:p>
          <a:p>
            <a:pPr marL="404813" marR="0" lvl="0" indent="-2746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two or more simultaneous transmissions by nodes: interference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collision</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if node receives two or more signals at the same time</a:t>
            </a:r>
            <a:endParaRPr kumimoji="0" lang="en-US" sz="2400" b="0" i="1" u="sng" strike="noStrike" kern="1200" cap="none" spc="0" normalizeH="0" baseline="0" noProof="0" dirty="0">
              <a:ln>
                <a:noFill/>
              </a:ln>
              <a:solidFill>
                <a:srgbClr val="FF0000"/>
              </a:solidFill>
              <a:effectLst/>
              <a:uLnTx/>
              <a:uFillTx/>
              <a:latin typeface="Calibri" panose="020F0502020204030204"/>
              <a:ea typeface="+mn-ea"/>
              <a:cs typeface="+mn-cs"/>
            </a:endParaRPr>
          </a:p>
        </p:txBody>
      </p:sp>
      <p:sp>
        <p:nvSpPr>
          <p:cNvPr id="292" name="Rectangle 3">
            <a:extLst>
              <a:ext uri="{FF2B5EF4-FFF2-40B4-BE49-F238E27FC236}">
                <a16:creationId xmlns:a16="http://schemas.microsoft.com/office/drawing/2014/main" id="{4AA5F7D4-7DBD-9E45-B534-F9CDF4D8505D}"/>
              </a:ext>
            </a:extLst>
          </p:cNvPr>
          <p:cNvSpPr txBox="1">
            <a:spLocks noChangeArrowheads="1"/>
          </p:cNvSpPr>
          <p:nvPr/>
        </p:nvSpPr>
        <p:spPr>
          <a:xfrm>
            <a:off x="1156044" y="3848099"/>
            <a:ext cx="9962530" cy="240692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marR="0" lvl="0" indent="-2746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distributed algorithm that determines how nodes share channel, i.e., determine when node can transmit</a:t>
            </a:r>
          </a:p>
          <a:p>
            <a:pPr marL="457200" marR="0" lvl="0" indent="-2746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communication about channel sharing must use channel itself! </a:t>
            </a:r>
          </a:p>
          <a:p>
            <a:pPr marL="746125" marR="0" lvl="1" indent="-223838"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no out-of-band channel for coordination</a:t>
            </a:r>
          </a:p>
        </p:txBody>
      </p:sp>
      <p:sp>
        <p:nvSpPr>
          <p:cNvPr id="5" name="Rectangle 4">
            <a:extLst>
              <a:ext uri="{FF2B5EF4-FFF2-40B4-BE49-F238E27FC236}">
                <a16:creationId xmlns:a16="http://schemas.microsoft.com/office/drawing/2014/main" id="{F1AA9627-8FEC-3848-AA80-2DDEF1AE2F67}"/>
              </a:ext>
            </a:extLst>
          </p:cNvPr>
          <p:cNvSpPr/>
          <p:nvPr/>
        </p:nvSpPr>
        <p:spPr>
          <a:xfrm>
            <a:off x="901148" y="3472071"/>
            <a:ext cx="10442713" cy="2358886"/>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BA220334-D903-464A-8C54-83F2552D4599}"/>
              </a:ext>
            </a:extLst>
          </p:cNvPr>
          <p:cNvSpPr txBox="1"/>
          <p:nvPr/>
        </p:nvSpPr>
        <p:spPr>
          <a:xfrm>
            <a:off x="1258956" y="3154018"/>
            <a:ext cx="4224618" cy="584775"/>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multiple access protocol</a:t>
            </a:r>
          </a:p>
        </p:txBody>
      </p:sp>
      <p:sp>
        <p:nvSpPr>
          <p:cNvPr id="8" name="Slide Number Placeholder 7">
            <a:extLst>
              <a:ext uri="{FF2B5EF4-FFF2-40B4-BE49-F238E27FC236}">
                <a16:creationId xmlns:a16="http://schemas.microsoft.com/office/drawing/2014/main" id="{5EB7A869-7502-7081-9CB0-0F3D22D5F674}"/>
              </a:ext>
            </a:extLst>
          </p:cNvPr>
          <p:cNvSpPr>
            <a:spLocks noGrp="1"/>
          </p:cNvSpPr>
          <p:nvPr>
            <p:ph type="sldNum" sz="quarter" idx="4"/>
          </p:nvPr>
        </p:nvSpPr>
        <p:spPr/>
        <p:txBody>
          <a:bodyPr/>
          <a:lstStyle/>
          <a:p>
            <a:r>
              <a:rPr lang="en-US" dirty="0"/>
              <a:t>Link Layer </a:t>
            </a:r>
            <a:fld id="{C4204591-24BD-A542-B9D5-F8D8A88D2FEE}" type="slidenum">
              <a:rPr lang="en-US" smtClean="0"/>
              <a:pPr/>
              <a:t>4</a:t>
            </a:fld>
            <a:endParaRPr lang="en-US" dirty="0"/>
          </a:p>
        </p:txBody>
      </p:sp>
    </p:spTree>
    <p:extLst>
      <p:ext uri="{BB962C8B-B14F-4D97-AF65-F5344CB8AC3E}">
        <p14:creationId xmlns:p14="http://schemas.microsoft.com/office/powerpoint/2010/main" val="1661523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2"/>
                                        </p:tgtEl>
                                        <p:attrNameLst>
                                          <p:attrName>style.visibility</p:attrName>
                                        </p:attrNameLst>
                                      </p:cBhvr>
                                      <p:to>
                                        <p:strVal val="visible"/>
                                      </p:to>
                                    </p:set>
                                    <p:animEffect transition="in" filter="dissolve">
                                      <p:cBhvr>
                                        <p:cTn id="7" dur="500"/>
                                        <p:tgtEl>
                                          <p:spTgt spid="29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dissolv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 grpId="0"/>
      <p:bldP spid="5" grpId="0" animBg="1"/>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dirty="0">
                <a:latin typeface="+mn-lt"/>
              </a:rPr>
              <a:t>An </a:t>
            </a:r>
            <a:r>
              <a:rPr lang="en-US" b="0" u="sng" dirty="0">
                <a:solidFill>
                  <a:srgbClr val="C00000"/>
                </a:solidFill>
                <a:latin typeface="+mn-lt"/>
              </a:rPr>
              <a:t>ideal</a:t>
            </a:r>
            <a:r>
              <a:rPr lang="en-US" b="0" dirty="0">
                <a:latin typeface="+mn-lt"/>
              </a:rPr>
              <a:t> multiple access protocol</a:t>
            </a:r>
            <a:endParaRPr lang="en-US" sz="4400" b="0" dirty="0">
              <a:latin typeface="+mn-lt"/>
            </a:endParaRPr>
          </a:p>
        </p:txBody>
      </p:sp>
      <p:sp>
        <p:nvSpPr>
          <p:cNvPr id="8" name="Rectangle 3">
            <a:extLst>
              <a:ext uri="{FF2B5EF4-FFF2-40B4-BE49-F238E27FC236}">
                <a16:creationId xmlns:a16="http://schemas.microsoft.com/office/drawing/2014/main" id="{A702EAE9-EF5B-DD4F-BD34-31F1BD3532FC}"/>
              </a:ext>
            </a:extLst>
          </p:cNvPr>
          <p:cNvSpPr txBox="1">
            <a:spLocks noChangeArrowheads="1"/>
          </p:cNvSpPr>
          <p:nvPr/>
        </p:nvSpPr>
        <p:spPr>
          <a:xfrm>
            <a:off x="944216" y="1626703"/>
            <a:ext cx="10055087"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1" u="none" strike="noStrike" kern="1200" cap="none" spc="0" normalizeH="0" baseline="0" noProof="0" dirty="0">
                <a:ln>
                  <a:noFill/>
                </a:ln>
                <a:solidFill>
                  <a:srgbClr val="0000A8"/>
                </a:solidFill>
                <a:effectLst/>
                <a:uLnTx/>
                <a:uFillTx/>
                <a:latin typeface="Calibri" panose="020F0502020204030204"/>
                <a:ea typeface="+mn-ea"/>
                <a:cs typeface="+mn-cs"/>
              </a:rPr>
              <a:t>given: </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multiple access channel (MAC) of rate </a:t>
            </a:r>
            <a:r>
              <a:rPr kumimoji="0" lang="en-US" sz="3200" b="0" i="1" u="none" strike="noStrike" kern="1200" cap="none" spc="0" normalizeH="0" baseline="0" noProof="0" dirty="0">
                <a:ln>
                  <a:noFill/>
                </a:ln>
                <a:solidFill>
                  <a:prstClr val="black"/>
                </a:solidFill>
                <a:effectLst/>
                <a:uLnTx/>
                <a:uFillTx/>
                <a:latin typeface="Calibri" panose="020F0502020204030204"/>
                <a:ea typeface="+mn-ea"/>
                <a:cs typeface="+mn-cs"/>
              </a:rPr>
              <a:t>R</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 bps</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1" u="none" strike="noStrike" kern="1200" cap="none" spc="0" normalizeH="0" baseline="0" noProof="0" dirty="0">
                <a:ln>
                  <a:noFill/>
                </a:ln>
                <a:solidFill>
                  <a:srgbClr val="0000A8"/>
                </a:solidFill>
                <a:effectLst/>
                <a:uLnTx/>
                <a:uFillTx/>
                <a:latin typeface="Calibri" panose="020F0502020204030204"/>
                <a:ea typeface="+mn-ea"/>
                <a:cs typeface="+mn-cs"/>
              </a:rPr>
              <a:t>desiderata:</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1</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when one node wants to transmit, it can send at rate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R</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2. when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M</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nodes want to transmit, each can send at average rate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R/M</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3. fully decentralized:</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no special node to coordinate transmissions</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no synchronization of clocks, slots</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4. simple</a:t>
            </a:r>
          </a:p>
        </p:txBody>
      </p:sp>
      <p:sp>
        <p:nvSpPr>
          <p:cNvPr id="6" name="Slide Number Placeholder 5">
            <a:extLst>
              <a:ext uri="{FF2B5EF4-FFF2-40B4-BE49-F238E27FC236}">
                <a16:creationId xmlns:a16="http://schemas.microsoft.com/office/drawing/2014/main" id="{F9A3D35E-F388-1DBB-6AB1-B30BB4D6E3FA}"/>
              </a:ext>
            </a:extLst>
          </p:cNvPr>
          <p:cNvSpPr>
            <a:spLocks noGrp="1"/>
          </p:cNvSpPr>
          <p:nvPr>
            <p:ph type="sldNum" sz="quarter" idx="4"/>
          </p:nvPr>
        </p:nvSpPr>
        <p:spPr/>
        <p:txBody>
          <a:bodyPr/>
          <a:lstStyle/>
          <a:p>
            <a:r>
              <a:rPr lang="en-US" dirty="0"/>
              <a:t>Link Layer </a:t>
            </a:r>
            <a:fld id="{C4204591-24BD-A542-B9D5-F8D8A88D2FEE}" type="slidenum">
              <a:rPr lang="en-US" smtClean="0"/>
              <a:pPr/>
              <a:t>5</a:t>
            </a:fld>
            <a:endParaRPr lang="en-US" dirty="0"/>
          </a:p>
        </p:txBody>
      </p:sp>
    </p:spTree>
    <p:extLst>
      <p:ext uri="{BB962C8B-B14F-4D97-AF65-F5344CB8AC3E}">
        <p14:creationId xmlns:p14="http://schemas.microsoft.com/office/powerpoint/2010/main" val="3198712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dissolve">
                                      <p:cBhvr>
                                        <p:cTn id="7" dur="500"/>
                                        <p:tgtEl>
                                          <p:spTgt spid="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xEl>
                                              <p:pRg st="3" end="3"/>
                                            </p:txEl>
                                          </p:spTgt>
                                        </p:tgtEl>
                                        <p:attrNameLst>
                                          <p:attrName>style.visibility</p:attrName>
                                        </p:attrNameLst>
                                      </p:cBhvr>
                                      <p:to>
                                        <p:strVal val="visible"/>
                                      </p:to>
                                    </p:set>
                                    <p:animEffect transition="in" filter="dissolve">
                                      <p:cBhvr>
                                        <p:cTn id="12" dur="500"/>
                                        <p:tgtEl>
                                          <p:spTgt spid="8">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Effect transition="in" filter="dissolve">
                                      <p:cBhvr>
                                        <p:cTn id="17" dur="500"/>
                                        <p:tgtEl>
                                          <p:spTgt spid="8">
                                            <p:txEl>
                                              <p:pRg st="4" end="4"/>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8">
                                            <p:txEl>
                                              <p:pRg st="5" end="5"/>
                                            </p:txEl>
                                          </p:spTgt>
                                        </p:tgtEl>
                                        <p:attrNameLst>
                                          <p:attrName>style.visibility</p:attrName>
                                        </p:attrNameLst>
                                      </p:cBhvr>
                                      <p:to>
                                        <p:strVal val="visible"/>
                                      </p:to>
                                    </p:set>
                                    <p:animEffect transition="in" filter="dissolve">
                                      <p:cBhvr>
                                        <p:cTn id="20" dur="500"/>
                                        <p:tgtEl>
                                          <p:spTgt spid="8">
                                            <p:txEl>
                                              <p:pRg st="5" end="5"/>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animEffect transition="in" filter="dissolve">
                                      <p:cBhvr>
                                        <p:cTn id="23" dur="500"/>
                                        <p:tgtEl>
                                          <p:spTgt spid="8">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8">
                                            <p:txEl>
                                              <p:pRg st="7" end="7"/>
                                            </p:txEl>
                                          </p:spTgt>
                                        </p:tgtEl>
                                        <p:attrNameLst>
                                          <p:attrName>style.visibility</p:attrName>
                                        </p:attrNameLst>
                                      </p:cBhvr>
                                      <p:to>
                                        <p:strVal val="visible"/>
                                      </p:to>
                                    </p:set>
                                    <p:animEffect transition="in" filter="dissolve">
                                      <p:cBhvr>
                                        <p:cTn id="28"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dirty="0">
                <a:latin typeface="+mn-lt"/>
              </a:rPr>
              <a:t>MAC protocols: taxonomy</a:t>
            </a:r>
            <a:endParaRPr lang="en-US" sz="4400" b="0" dirty="0">
              <a:latin typeface="+mn-lt"/>
            </a:endParaRPr>
          </a:p>
        </p:txBody>
      </p:sp>
      <p:sp>
        <p:nvSpPr>
          <p:cNvPr id="5" name="Rectangle 3">
            <a:extLst>
              <a:ext uri="{FF2B5EF4-FFF2-40B4-BE49-F238E27FC236}">
                <a16:creationId xmlns:a16="http://schemas.microsoft.com/office/drawing/2014/main" id="{CD480CDD-CB17-934B-BC0E-C5D3C5E0F75F}"/>
              </a:ext>
            </a:extLst>
          </p:cNvPr>
          <p:cNvSpPr txBox="1">
            <a:spLocks noChangeArrowheads="1"/>
          </p:cNvSpPr>
          <p:nvPr/>
        </p:nvSpPr>
        <p:spPr>
          <a:xfrm>
            <a:off x="692428" y="1356210"/>
            <a:ext cx="10623272" cy="516386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three broad classes:</a:t>
            </a:r>
          </a:p>
          <a:p>
            <a:pPr marL="404813" marR="0" lvl="0" indent="-2746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channel partitioning</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divide channel into smaller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pieces</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(time slots, frequency, code)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allocate piece to node for exclusive use</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404813" marR="0" lvl="0" indent="-2746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u="none" strike="noStrike" kern="1200" cap="none" spc="0" normalizeH="0" baseline="0" noProof="0" dirty="0">
                <a:ln>
                  <a:noFill/>
                </a:ln>
                <a:solidFill>
                  <a:srgbClr val="C00000"/>
                </a:solidFill>
                <a:effectLst/>
                <a:uLnTx/>
                <a:uFillTx/>
                <a:latin typeface="Calibri" panose="020F0502020204030204"/>
                <a:ea typeface="+mn-ea"/>
                <a:cs typeface="+mn-cs"/>
              </a:rPr>
              <a:t>random access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channel not divided, allow collisions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recover</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from collisions</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404813" marR="0" lvl="0" indent="-2746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“taking turns</a:t>
            </a:r>
            <a:r>
              <a:rPr kumimoji="0" lang="en-US" altLang="ja-JP" sz="3200" b="0" i="0" u="none" strike="noStrike" kern="1200" cap="none" spc="0" normalizeH="0" baseline="0" noProof="0" dirty="0">
                <a:ln>
                  <a:noFill/>
                </a:ln>
                <a:solidFill>
                  <a:srgbClr val="C00000"/>
                </a:solidFill>
                <a:effectLst/>
                <a:uLnTx/>
                <a:uFillTx/>
                <a:latin typeface="Calibri" panose="020F0502020204030204"/>
                <a:ea typeface="游ゴシック" panose="020B0400000000000000" pitchFamily="34" charset="-128"/>
                <a:cs typeface="+mn-cs"/>
              </a:rPr>
              <a:t>”</a:t>
            </a:r>
            <a:endPar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nodes take turns, but nodes with more to send can take longer turns</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F78F2E5D-D0AD-428B-3150-07477E280307}"/>
              </a:ext>
            </a:extLst>
          </p:cNvPr>
          <p:cNvSpPr>
            <a:spLocks noGrp="1"/>
          </p:cNvSpPr>
          <p:nvPr>
            <p:ph type="sldNum" sz="quarter" idx="4"/>
          </p:nvPr>
        </p:nvSpPr>
        <p:spPr/>
        <p:txBody>
          <a:bodyPr/>
          <a:lstStyle/>
          <a:p>
            <a:r>
              <a:rPr lang="en-US" dirty="0"/>
              <a:t>Link Layer </a:t>
            </a:r>
            <a:fld id="{C4204591-24BD-A542-B9D5-F8D8A88D2FEE}" type="slidenum">
              <a:rPr lang="en-US" smtClean="0"/>
              <a:pPr/>
              <a:t>6</a:t>
            </a:fld>
            <a:endParaRPr lang="en-US" dirty="0"/>
          </a:p>
        </p:txBody>
      </p:sp>
    </p:spTree>
    <p:extLst>
      <p:ext uri="{BB962C8B-B14F-4D97-AF65-F5344CB8AC3E}">
        <p14:creationId xmlns:p14="http://schemas.microsoft.com/office/powerpoint/2010/main" val="464524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7" end="7"/>
                                            </p:txEl>
                                          </p:spTgt>
                                        </p:tgtEl>
                                        <p:attrNameLst>
                                          <p:attrName>style.visibility</p:attrName>
                                        </p:attrNameLst>
                                      </p:cBhvr>
                                      <p:to>
                                        <p:strVal val="visible"/>
                                      </p:to>
                                    </p:set>
                                    <p:animEffect transition="in" filter="dissolve">
                                      <p:cBhvr>
                                        <p:cTn id="7" dur="500"/>
                                        <p:tgtEl>
                                          <p:spTgt spid="5">
                                            <p:txEl>
                                              <p:pRg st="7" end="7"/>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
                                            <p:txEl>
                                              <p:pRg st="8" end="8"/>
                                            </p:txEl>
                                          </p:spTgt>
                                        </p:tgtEl>
                                        <p:attrNameLst>
                                          <p:attrName>style.visibility</p:attrName>
                                        </p:attrNameLst>
                                      </p:cBhvr>
                                      <p:to>
                                        <p:strVal val="visible"/>
                                      </p:to>
                                    </p:set>
                                    <p:animEffect transition="in" filter="dissolve">
                                      <p:cBhvr>
                                        <p:cTn id="10" dur="500"/>
                                        <p:tgtEl>
                                          <p:spTgt spid="5">
                                            <p:txEl>
                                              <p:pRg st="8" end="8"/>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dissolve">
                                      <p:cBhvr>
                                        <p:cTn id="15" dur="500"/>
                                        <p:tgtEl>
                                          <p:spTgt spid="5">
                                            <p:txEl>
                                              <p:pRg st="4" end="4"/>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5">
                                            <p:txEl>
                                              <p:pRg st="5" end="5"/>
                                            </p:txEl>
                                          </p:spTgt>
                                        </p:tgtEl>
                                        <p:attrNameLst>
                                          <p:attrName>style.visibility</p:attrName>
                                        </p:attrNameLst>
                                      </p:cBhvr>
                                      <p:to>
                                        <p:strVal val="visible"/>
                                      </p:to>
                                    </p:set>
                                    <p:animEffect transition="in" filter="dissolve">
                                      <p:cBhvr>
                                        <p:cTn id="18" dur="500"/>
                                        <p:tgtEl>
                                          <p:spTgt spid="5">
                                            <p:txEl>
                                              <p:pRg st="5" end="5"/>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animEffect transition="in" filter="dissolve">
                                      <p:cBhvr>
                                        <p:cTn id="21" dur="500"/>
                                        <p:tgtEl>
                                          <p:spTgt spid="5">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5">
                                            <p:txEl>
                                              <p:pRg st="1" end="1"/>
                                            </p:txEl>
                                          </p:spTgt>
                                        </p:tgtEl>
                                        <p:attrNameLst>
                                          <p:attrName>style.visibility</p:attrName>
                                        </p:attrNameLst>
                                      </p:cBhvr>
                                      <p:to>
                                        <p:strVal val="visible"/>
                                      </p:to>
                                    </p:set>
                                    <p:animEffect transition="in" filter="dissolve">
                                      <p:cBhvr>
                                        <p:cTn id="26" dur="500"/>
                                        <p:tgtEl>
                                          <p:spTgt spid="5">
                                            <p:txEl>
                                              <p:pRg st="1" end="1"/>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animEffect transition="in" filter="dissolve">
                                      <p:cBhvr>
                                        <p:cTn id="29" dur="500"/>
                                        <p:tgtEl>
                                          <p:spTgt spid="5">
                                            <p:txEl>
                                              <p:pRg st="2" end="2"/>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dissolve">
                                      <p:cBhvr>
                                        <p:cTn id="3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dirty="0">
                <a:latin typeface="+mn-lt"/>
              </a:rPr>
              <a:t>Channel partitioning MAC protocols: TDMA</a:t>
            </a:r>
            <a:endParaRPr lang="en-US" sz="4400" b="0" dirty="0">
              <a:latin typeface="+mn-lt"/>
            </a:endParaRPr>
          </a:p>
        </p:txBody>
      </p:sp>
      <p:sp>
        <p:nvSpPr>
          <p:cNvPr id="43" name="Rectangle 3">
            <a:extLst>
              <a:ext uri="{FF2B5EF4-FFF2-40B4-BE49-F238E27FC236}">
                <a16:creationId xmlns:a16="http://schemas.microsoft.com/office/drawing/2014/main" id="{0A448D7E-58D9-064C-A6F1-E4409D3F3FEF}"/>
              </a:ext>
            </a:extLst>
          </p:cNvPr>
          <p:cNvSpPr txBox="1">
            <a:spLocks noChangeArrowheads="1"/>
          </p:cNvSpPr>
          <p:nvPr/>
        </p:nvSpPr>
        <p:spPr bwMode="auto">
          <a:xfrm>
            <a:off x="1192904" y="1459051"/>
            <a:ext cx="10230470" cy="2930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342900" marR="0" lvl="0" indent="-342900" algn="l" defTabSz="914400" rtl="0" eaLnBrk="0" fontAlgn="base" latinLnBrk="0" hangingPunct="0">
              <a:lnSpc>
                <a:spcPct val="75000"/>
              </a:lnSpc>
              <a:spcBef>
                <a:spcPct val="20000"/>
              </a:spcBef>
              <a:spcAft>
                <a:spcPct val="0"/>
              </a:spcAft>
              <a:buClr>
                <a:srgbClr val="000099"/>
              </a:buClr>
              <a:buSzPct val="100000"/>
              <a:buFont typeface="Wingdings" charset="0"/>
              <a:buNone/>
              <a:tabLst/>
              <a:defRPr/>
            </a:pPr>
            <a:r>
              <a:rPr kumimoji="0" lang="en-US" sz="3200" b="0" i="0" u="none" strike="noStrike" kern="0" cap="none" spc="0" normalizeH="0" baseline="0" noProof="0" dirty="0">
                <a:ln>
                  <a:noFill/>
                </a:ln>
                <a:solidFill>
                  <a:srgbClr val="C00000"/>
                </a:solidFill>
                <a:effectLst/>
                <a:uLnTx/>
                <a:uFillTx/>
                <a:latin typeface="Calibri" panose="020F0502020204030204"/>
                <a:ea typeface="ＭＳ Ｐゴシック" charset="0"/>
                <a:cs typeface="+mn-cs"/>
              </a:rPr>
              <a:t>TDMA: time division multiple access </a:t>
            </a:r>
          </a:p>
          <a:p>
            <a:pPr marL="342900" marR="0" lvl="0" indent="-277813" algn="l" defTabSz="914400" rtl="0" eaLnBrk="0" fontAlgn="base" latinLnBrk="0" hangingPunct="0">
              <a:lnSpc>
                <a:spcPct val="100000"/>
              </a:lnSpc>
              <a:spcBef>
                <a:spcPts val="600"/>
              </a:spcBef>
              <a:spcAft>
                <a:spcPct val="0"/>
              </a:spcAft>
              <a:buClr>
                <a:srgbClr val="000099"/>
              </a:buClr>
              <a:buSzPct val="100000"/>
              <a:buFont typeface="Wingdings" charset="2"/>
              <a:buChar char="§"/>
              <a:tabLst/>
              <a:defRPr/>
            </a:pPr>
            <a:r>
              <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access to channel in “rounds” </a:t>
            </a:r>
          </a:p>
          <a:p>
            <a:pPr marL="342900" marR="0" lvl="0" indent="-277813" algn="l" defTabSz="914400" rtl="0" eaLnBrk="0" fontAlgn="base" latinLnBrk="0" hangingPunct="0">
              <a:lnSpc>
                <a:spcPct val="100000"/>
              </a:lnSpc>
              <a:spcBef>
                <a:spcPts val="600"/>
              </a:spcBef>
              <a:spcAft>
                <a:spcPct val="0"/>
              </a:spcAft>
              <a:buClr>
                <a:srgbClr val="000099"/>
              </a:buClr>
              <a:buSzPct val="100000"/>
              <a:buFont typeface="Wingdings" charset="2"/>
              <a:buChar char="§"/>
              <a:tabLst/>
              <a:defRPr/>
            </a:pPr>
            <a:r>
              <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each station gets fixed length slot (length = packet transmission time) in each round </a:t>
            </a:r>
          </a:p>
          <a:p>
            <a:pPr marL="342900" marR="0" lvl="0" indent="-277813" algn="l" defTabSz="914400" rtl="0" eaLnBrk="0" fontAlgn="base" latinLnBrk="0" hangingPunct="0">
              <a:lnSpc>
                <a:spcPct val="100000"/>
              </a:lnSpc>
              <a:spcBef>
                <a:spcPts val="600"/>
              </a:spcBef>
              <a:spcAft>
                <a:spcPct val="0"/>
              </a:spcAft>
              <a:buClr>
                <a:srgbClr val="000099"/>
              </a:buClr>
              <a:buSzPct val="100000"/>
              <a:buFont typeface="Wingdings" charset="2"/>
              <a:buChar char="§"/>
              <a:tabLst/>
              <a:defRPr/>
            </a:pPr>
            <a:r>
              <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unused slots go idle </a:t>
            </a:r>
          </a:p>
          <a:p>
            <a:pPr marL="342900" marR="0" lvl="0" indent="-277813" algn="l" defTabSz="914400" rtl="0" eaLnBrk="0" fontAlgn="base" latinLnBrk="0" hangingPunct="0">
              <a:lnSpc>
                <a:spcPct val="100000"/>
              </a:lnSpc>
              <a:spcBef>
                <a:spcPts val="600"/>
              </a:spcBef>
              <a:spcAft>
                <a:spcPct val="0"/>
              </a:spcAft>
              <a:buClr>
                <a:srgbClr val="000099"/>
              </a:buClr>
              <a:buSzPct val="100000"/>
              <a:buFont typeface="Wingdings" charset="2"/>
              <a:buChar char="§"/>
              <a:tabLst/>
              <a:defRPr/>
            </a:pPr>
            <a:r>
              <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example: 6-station LAN, 1,3,4 have packets to send, slots 2,5,6 idle </a:t>
            </a:r>
            <a:endParaRPr kumimoji="0" lang="en-US" sz="32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endParaRPr>
          </a:p>
        </p:txBody>
      </p:sp>
      <p:grpSp>
        <p:nvGrpSpPr>
          <p:cNvPr id="3" name="Group 2">
            <a:extLst>
              <a:ext uri="{FF2B5EF4-FFF2-40B4-BE49-F238E27FC236}">
                <a16:creationId xmlns:a16="http://schemas.microsoft.com/office/drawing/2014/main" id="{7B45ED9F-AB5F-B146-B7B0-7832DE28BC25}"/>
              </a:ext>
            </a:extLst>
          </p:cNvPr>
          <p:cNvGrpSpPr/>
          <p:nvPr/>
        </p:nvGrpSpPr>
        <p:grpSpPr>
          <a:xfrm>
            <a:off x="2497001" y="4766572"/>
            <a:ext cx="6084887" cy="962025"/>
            <a:chOff x="2497001" y="4766572"/>
            <a:chExt cx="6084887" cy="962025"/>
          </a:xfrm>
        </p:grpSpPr>
        <p:sp>
          <p:nvSpPr>
            <p:cNvPr id="44" name="Line 7">
              <a:extLst>
                <a:ext uri="{FF2B5EF4-FFF2-40B4-BE49-F238E27FC236}">
                  <a16:creationId xmlns:a16="http://schemas.microsoft.com/office/drawing/2014/main" id="{A162B864-328B-BB4E-A401-8C10A01CA26E}"/>
                </a:ext>
              </a:extLst>
            </p:cNvPr>
            <p:cNvSpPr>
              <a:spLocks noChangeShapeType="1"/>
            </p:cNvSpPr>
            <p:nvPr/>
          </p:nvSpPr>
          <p:spPr bwMode="auto">
            <a:xfrm>
              <a:off x="2497001" y="5652397"/>
              <a:ext cx="6084887"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5" name="Rectangle 8">
              <a:extLst>
                <a:ext uri="{FF2B5EF4-FFF2-40B4-BE49-F238E27FC236}">
                  <a16:creationId xmlns:a16="http://schemas.microsoft.com/office/drawing/2014/main" id="{5BF0ACED-1DF3-A344-A69A-823B25CE0FB0}"/>
                </a:ext>
              </a:extLst>
            </p:cNvPr>
            <p:cNvSpPr>
              <a:spLocks noChangeArrowheads="1"/>
            </p:cNvSpPr>
            <p:nvPr/>
          </p:nvSpPr>
          <p:spPr bwMode="auto">
            <a:xfrm>
              <a:off x="2719251" y="5425384"/>
              <a:ext cx="479425" cy="230188"/>
            </a:xfrm>
            <a:prstGeom prst="rect">
              <a:avLst/>
            </a:prstGeom>
            <a:solidFill>
              <a:srgbClr val="3333CC"/>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6" name="Rectangle 10">
              <a:extLst>
                <a:ext uri="{FF2B5EF4-FFF2-40B4-BE49-F238E27FC236}">
                  <a16:creationId xmlns:a16="http://schemas.microsoft.com/office/drawing/2014/main" id="{B5DDDA64-5C9C-D148-8420-B593565524B6}"/>
                </a:ext>
              </a:extLst>
            </p:cNvPr>
            <p:cNvSpPr>
              <a:spLocks noChangeArrowheads="1"/>
            </p:cNvSpPr>
            <p:nvPr/>
          </p:nvSpPr>
          <p:spPr bwMode="auto">
            <a:xfrm>
              <a:off x="3678101" y="5425384"/>
              <a:ext cx="479425" cy="230188"/>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7" name="Rectangle 11">
              <a:extLst>
                <a:ext uri="{FF2B5EF4-FFF2-40B4-BE49-F238E27FC236}">
                  <a16:creationId xmlns:a16="http://schemas.microsoft.com/office/drawing/2014/main" id="{D9985277-7968-C842-9231-012104EC2F5E}"/>
                </a:ext>
              </a:extLst>
            </p:cNvPr>
            <p:cNvSpPr>
              <a:spLocks noChangeArrowheads="1"/>
            </p:cNvSpPr>
            <p:nvPr/>
          </p:nvSpPr>
          <p:spPr bwMode="auto">
            <a:xfrm>
              <a:off x="4152763" y="5425384"/>
              <a:ext cx="479425" cy="230188"/>
            </a:xfrm>
            <a:prstGeom prst="rect">
              <a:avLst/>
            </a:prstGeom>
            <a:solidFill>
              <a:srgbClr val="00CC9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8" name="Line 13">
              <a:extLst>
                <a:ext uri="{FF2B5EF4-FFF2-40B4-BE49-F238E27FC236}">
                  <a16:creationId xmlns:a16="http://schemas.microsoft.com/office/drawing/2014/main" id="{F7E6C5C0-28CB-2C46-906A-E86EFCC6E088}"/>
                </a:ext>
              </a:extLst>
            </p:cNvPr>
            <p:cNvSpPr>
              <a:spLocks noChangeShapeType="1"/>
            </p:cNvSpPr>
            <p:nvPr/>
          </p:nvSpPr>
          <p:spPr bwMode="auto">
            <a:xfrm>
              <a:off x="2720838" y="5312672"/>
              <a:ext cx="0" cy="338137"/>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9" name="Line 16">
              <a:extLst>
                <a:ext uri="{FF2B5EF4-FFF2-40B4-BE49-F238E27FC236}">
                  <a16:creationId xmlns:a16="http://schemas.microsoft.com/office/drawing/2014/main" id="{51E737FE-2977-8B4C-B4D9-80C37910A703}"/>
                </a:ext>
              </a:extLst>
            </p:cNvPr>
            <p:cNvSpPr>
              <a:spLocks noChangeShapeType="1"/>
            </p:cNvSpPr>
            <p:nvPr/>
          </p:nvSpPr>
          <p:spPr bwMode="auto">
            <a:xfrm>
              <a:off x="5586276" y="5315847"/>
              <a:ext cx="0" cy="338137"/>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50" name="Text Box 23">
              <a:extLst>
                <a:ext uri="{FF2B5EF4-FFF2-40B4-BE49-F238E27FC236}">
                  <a16:creationId xmlns:a16="http://schemas.microsoft.com/office/drawing/2014/main" id="{48F8A2A9-DBD4-9443-B624-51C1A0D8AF14}"/>
                </a:ext>
              </a:extLst>
            </p:cNvPr>
            <p:cNvSpPr txBox="1">
              <a:spLocks noChangeArrowheads="1"/>
            </p:cNvSpPr>
            <p:nvPr/>
          </p:nvSpPr>
          <p:spPr bwMode="auto">
            <a:xfrm>
              <a:off x="2819263" y="5392047"/>
              <a:ext cx="296863"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charset="0"/>
                  <a:ea typeface="ＭＳ Ｐゴシック" charset="0"/>
                  <a:cs typeface="+mn-cs"/>
                </a:rPr>
                <a:t>1</a:t>
              </a:r>
            </a:p>
          </p:txBody>
        </p:sp>
        <p:sp>
          <p:nvSpPr>
            <p:cNvPr id="51" name="Text Box 24">
              <a:extLst>
                <a:ext uri="{FF2B5EF4-FFF2-40B4-BE49-F238E27FC236}">
                  <a16:creationId xmlns:a16="http://schemas.microsoft.com/office/drawing/2014/main" id="{4D91ED1E-2495-0E4F-9B3E-3AFE785C5C5C}"/>
                </a:ext>
              </a:extLst>
            </p:cNvPr>
            <p:cNvSpPr txBox="1">
              <a:spLocks noChangeArrowheads="1"/>
            </p:cNvSpPr>
            <p:nvPr/>
          </p:nvSpPr>
          <p:spPr bwMode="auto">
            <a:xfrm>
              <a:off x="3765413" y="5377759"/>
              <a:ext cx="296863"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charset="0"/>
                  <a:ea typeface="ＭＳ Ｐゴシック" charset="0"/>
                  <a:cs typeface="+mn-cs"/>
                </a:rPr>
                <a:t>3</a:t>
              </a:r>
            </a:p>
          </p:txBody>
        </p:sp>
        <p:sp>
          <p:nvSpPr>
            <p:cNvPr id="52" name="Text Box 25">
              <a:extLst>
                <a:ext uri="{FF2B5EF4-FFF2-40B4-BE49-F238E27FC236}">
                  <a16:creationId xmlns:a16="http://schemas.microsoft.com/office/drawing/2014/main" id="{AAF51084-5D55-9047-9D10-B125F32EE8BD}"/>
                </a:ext>
              </a:extLst>
            </p:cNvPr>
            <p:cNvSpPr txBox="1">
              <a:spLocks noChangeArrowheads="1"/>
            </p:cNvSpPr>
            <p:nvPr/>
          </p:nvSpPr>
          <p:spPr bwMode="auto">
            <a:xfrm>
              <a:off x="4230551" y="5384109"/>
              <a:ext cx="296862"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charset="0"/>
                  <a:ea typeface="ＭＳ Ｐゴシック" charset="0"/>
                  <a:cs typeface="+mn-cs"/>
                </a:rPr>
                <a:t>4</a:t>
              </a:r>
            </a:p>
          </p:txBody>
        </p:sp>
        <p:sp>
          <p:nvSpPr>
            <p:cNvPr id="53" name="Rectangle 26">
              <a:extLst>
                <a:ext uri="{FF2B5EF4-FFF2-40B4-BE49-F238E27FC236}">
                  <a16:creationId xmlns:a16="http://schemas.microsoft.com/office/drawing/2014/main" id="{EA2F25EA-1C55-8B45-8EA1-3A00A92F00F2}"/>
                </a:ext>
              </a:extLst>
            </p:cNvPr>
            <p:cNvSpPr>
              <a:spLocks noChangeArrowheads="1"/>
            </p:cNvSpPr>
            <p:nvPr/>
          </p:nvSpPr>
          <p:spPr bwMode="auto">
            <a:xfrm>
              <a:off x="5576751" y="5420622"/>
              <a:ext cx="479425" cy="230187"/>
            </a:xfrm>
            <a:prstGeom prst="rect">
              <a:avLst/>
            </a:prstGeom>
            <a:solidFill>
              <a:srgbClr val="3333CC"/>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54" name="Rectangle 27">
              <a:extLst>
                <a:ext uri="{FF2B5EF4-FFF2-40B4-BE49-F238E27FC236}">
                  <a16:creationId xmlns:a16="http://schemas.microsoft.com/office/drawing/2014/main" id="{39F06F1D-D0F6-4C49-99E0-AE58E606ADA5}"/>
                </a:ext>
              </a:extLst>
            </p:cNvPr>
            <p:cNvSpPr>
              <a:spLocks noChangeArrowheads="1"/>
            </p:cNvSpPr>
            <p:nvPr/>
          </p:nvSpPr>
          <p:spPr bwMode="auto">
            <a:xfrm>
              <a:off x="6535601" y="5420622"/>
              <a:ext cx="479425" cy="230187"/>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55" name="Rectangle 28">
              <a:extLst>
                <a:ext uri="{FF2B5EF4-FFF2-40B4-BE49-F238E27FC236}">
                  <a16:creationId xmlns:a16="http://schemas.microsoft.com/office/drawing/2014/main" id="{80AEA40D-BFBF-704C-9415-CB79BC9BD49A}"/>
                </a:ext>
              </a:extLst>
            </p:cNvPr>
            <p:cNvSpPr>
              <a:spLocks noChangeArrowheads="1"/>
            </p:cNvSpPr>
            <p:nvPr/>
          </p:nvSpPr>
          <p:spPr bwMode="auto">
            <a:xfrm>
              <a:off x="7010263" y="5420622"/>
              <a:ext cx="479425" cy="230187"/>
            </a:xfrm>
            <a:prstGeom prst="rect">
              <a:avLst/>
            </a:prstGeom>
            <a:solidFill>
              <a:srgbClr val="00CC9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56" name="Line 29">
              <a:extLst>
                <a:ext uri="{FF2B5EF4-FFF2-40B4-BE49-F238E27FC236}">
                  <a16:creationId xmlns:a16="http://schemas.microsoft.com/office/drawing/2014/main" id="{5025264D-4923-CA41-AB44-0965E9585DE5}"/>
                </a:ext>
              </a:extLst>
            </p:cNvPr>
            <p:cNvSpPr>
              <a:spLocks noChangeShapeType="1"/>
            </p:cNvSpPr>
            <p:nvPr/>
          </p:nvSpPr>
          <p:spPr bwMode="auto">
            <a:xfrm>
              <a:off x="5578338" y="5307909"/>
              <a:ext cx="0" cy="338138"/>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57" name="Text Box 30">
              <a:extLst>
                <a:ext uri="{FF2B5EF4-FFF2-40B4-BE49-F238E27FC236}">
                  <a16:creationId xmlns:a16="http://schemas.microsoft.com/office/drawing/2014/main" id="{9684285E-DFBE-DA4D-9AE4-55B5626A27C3}"/>
                </a:ext>
              </a:extLst>
            </p:cNvPr>
            <p:cNvSpPr txBox="1">
              <a:spLocks noChangeArrowheads="1"/>
            </p:cNvSpPr>
            <p:nvPr/>
          </p:nvSpPr>
          <p:spPr bwMode="auto">
            <a:xfrm>
              <a:off x="5676763" y="5387284"/>
              <a:ext cx="296863"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charset="0"/>
                  <a:ea typeface="ＭＳ Ｐゴシック" charset="0"/>
                  <a:cs typeface="+mn-cs"/>
                </a:rPr>
                <a:t>1</a:t>
              </a:r>
            </a:p>
          </p:txBody>
        </p:sp>
        <p:sp>
          <p:nvSpPr>
            <p:cNvPr id="58" name="Text Box 31">
              <a:extLst>
                <a:ext uri="{FF2B5EF4-FFF2-40B4-BE49-F238E27FC236}">
                  <a16:creationId xmlns:a16="http://schemas.microsoft.com/office/drawing/2014/main" id="{6E82E5EA-026E-7045-B1A4-9CC9C86E88B9}"/>
                </a:ext>
              </a:extLst>
            </p:cNvPr>
            <p:cNvSpPr txBox="1">
              <a:spLocks noChangeArrowheads="1"/>
            </p:cNvSpPr>
            <p:nvPr/>
          </p:nvSpPr>
          <p:spPr bwMode="auto">
            <a:xfrm>
              <a:off x="6622913" y="5372997"/>
              <a:ext cx="296863"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charset="0"/>
                  <a:ea typeface="ＭＳ Ｐゴシック" charset="0"/>
                  <a:cs typeface="+mn-cs"/>
                </a:rPr>
                <a:t>3</a:t>
              </a:r>
            </a:p>
          </p:txBody>
        </p:sp>
        <p:sp>
          <p:nvSpPr>
            <p:cNvPr id="59" name="Text Box 32">
              <a:extLst>
                <a:ext uri="{FF2B5EF4-FFF2-40B4-BE49-F238E27FC236}">
                  <a16:creationId xmlns:a16="http://schemas.microsoft.com/office/drawing/2014/main" id="{5B3E3799-80A5-7142-9795-9DF13D5FFEC6}"/>
                </a:ext>
              </a:extLst>
            </p:cNvPr>
            <p:cNvSpPr txBox="1">
              <a:spLocks noChangeArrowheads="1"/>
            </p:cNvSpPr>
            <p:nvPr/>
          </p:nvSpPr>
          <p:spPr bwMode="auto">
            <a:xfrm>
              <a:off x="7088051" y="5379347"/>
              <a:ext cx="296862"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charset="0"/>
                  <a:ea typeface="ＭＳ Ｐゴシック" charset="0"/>
                  <a:cs typeface="+mn-cs"/>
                </a:rPr>
                <a:t>4</a:t>
              </a:r>
            </a:p>
          </p:txBody>
        </p:sp>
        <p:sp>
          <p:nvSpPr>
            <p:cNvPr id="60" name="Line 34">
              <a:extLst>
                <a:ext uri="{FF2B5EF4-FFF2-40B4-BE49-F238E27FC236}">
                  <a16:creationId xmlns:a16="http://schemas.microsoft.com/office/drawing/2014/main" id="{14EBD35E-98E3-AF4C-839F-9C6CB952AFF2}"/>
                </a:ext>
              </a:extLst>
            </p:cNvPr>
            <p:cNvSpPr>
              <a:spLocks noChangeShapeType="1"/>
            </p:cNvSpPr>
            <p:nvPr/>
          </p:nvSpPr>
          <p:spPr bwMode="auto">
            <a:xfrm>
              <a:off x="3201851" y="5417447"/>
              <a:ext cx="0" cy="238125"/>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1" name="Line 35">
              <a:extLst>
                <a:ext uri="{FF2B5EF4-FFF2-40B4-BE49-F238E27FC236}">
                  <a16:creationId xmlns:a16="http://schemas.microsoft.com/office/drawing/2014/main" id="{F002AB0E-BA6B-6448-B7B9-3028A445D9C8}"/>
                </a:ext>
              </a:extLst>
            </p:cNvPr>
            <p:cNvSpPr>
              <a:spLocks noChangeShapeType="1"/>
            </p:cNvSpPr>
            <p:nvPr/>
          </p:nvSpPr>
          <p:spPr bwMode="auto">
            <a:xfrm>
              <a:off x="3678101" y="5422209"/>
              <a:ext cx="0" cy="238125"/>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2" name="Line 36">
              <a:extLst>
                <a:ext uri="{FF2B5EF4-FFF2-40B4-BE49-F238E27FC236}">
                  <a16:creationId xmlns:a16="http://schemas.microsoft.com/office/drawing/2014/main" id="{F10DFCB1-F5CE-2944-B5BD-75F801E54F04}"/>
                </a:ext>
              </a:extLst>
            </p:cNvPr>
            <p:cNvSpPr>
              <a:spLocks noChangeShapeType="1"/>
            </p:cNvSpPr>
            <p:nvPr/>
          </p:nvSpPr>
          <p:spPr bwMode="auto">
            <a:xfrm>
              <a:off x="4154351" y="5422209"/>
              <a:ext cx="0" cy="238125"/>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3" name="Line 37">
              <a:extLst>
                <a:ext uri="{FF2B5EF4-FFF2-40B4-BE49-F238E27FC236}">
                  <a16:creationId xmlns:a16="http://schemas.microsoft.com/office/drawing/2014/main" id="{5C202F74-B0E9-054A-BA6A-ED679E08BD08}"/>
                </a:ext>
              </a:extLst>
            </p:cNvPr>
            <p:cNvSpPr>
              <a:spLocks noChangeShapeType="1"/>
            </p:cNvSpPr>
            <p:nvPr/>
          </p:nvSpPr>
          <p:spPr bwMode="auto">
            <a:xfrm>
              <a:off x="4630601" y="5422209"/>
              <a:ext cx="0" cy="238125"/>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4" name="Line 38">
              <a:extLst>
                <a:ext uri="{FF2B5EF4-FFF2-40B4-BE49-F238E27FC236}">
                  <a16:creationId xmlns:a16="http://schemas.microsoft.com/office/drawing/2014/main" id="{17258870-A929-E743-9ABE-DE23B79DBE63}"/>
                </a:ext>
              </a:extLst>
            </p:cNvPr>
            <p:cNvSpPr>
              <a:spLocks noChangeShapeType="1"/>
            </p:cNvSpPr>
            <p:nvPr/>
          </p:nvSpPr>
          <p:spPr bwMode="auto">
            <a:xfrm>
              <a:off x="5111613" y="5412684"/>
              <a:ext cx="0" cy="238125"/>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5" name="Line 39">
              <a:extLst>
                <a:ext uri="{FF2B5EF4-FFF2-40B4-BE49-F238E27FC236}">
                  <a16:creationId xmlns:a16="http://schemas.microsoft.com/office/drawing/2014/main" id="{8AD32332-0DC8-9E49-947E-1BAEF13A514F}"/>
                </a:ext>
              </a:extLst>
            </p:cNvPr>
            <p:cNvSpPr>
              <a:spLocks noChangeShapeType="1"/>
            </p:cNvSpPr>
            <p:nvPr/>
          </p:nvSpPr>
          <p:spPr bwMode="auto">
            <a:xfrm>
              <a:off x="6059351" y="5417447"/>
              <a:ext cx="0" cy="238125"/>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6" name="Line 40">
              <a:extLst>
                <a:ext uri="{FF2B5EF4-FFF2-40B4-BE49-F238E27FC236}">
                  <a16:creationId xmlns:a16="http://schemas.microsoft.com/office/drawing/2014/main" id="{5AD88233-F39A-B84C-B2C9-4019C2559D7E}"/>
                </a:ext>
              </a:extLst>
            </p:cNvPr>
            <p:cNvSpPr>
              <a:spLocks noChangeShapeType="1"/>
            </p:cNvSpPr>
            <p:nvPr/>
          </p:nvSpPr>
          <p:spPr bwMode="auto">
            <a:xfrm>
              <a:off x="7007088" y="5412684"/>
              <a:ext cx="0" cy="238125"/>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7" name="Line 41">
              <a:extLst>
                <a:ext uri="{FF2B5EF4-FFF2-40B4-BE49-F238E27FC236}">
                  <a16:creationId xmlns:a16="http://schemas.microsoft.com/office/drawing/2014/main" id="{78671AB0-ED5E-5C4D-AC35-7C14A7C84172}"/>
                </a:ext>
              </a:extLst>
            </p:cNvPr>
            <p:cNvSpPr>
              <a:spLocks noChangeShapeType="1"/>
            </p:cNvSpPr>
            <p:nvPr/>
          </p:nvSpPr>
          <p:spPr bwMode="auto">
            <a:xfrm>
              <a:off x="7954826" y="5407922"/>
              <a:ext cx="0" cy="238125"/>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8" name="Line 42">
              <a:extLst>
                <a:ext uri="{FF2B5EF4-FFF2-40B4-BE49-F238E27FC236}">
                  <a16:creationId xmlns:a16="http://schemas.microsoft.com/office/drawing/2014/main" id="{392BE166-36F8-ED44-B8F4-C49488BC9D2C}"/>
                </a:ext>
              </a:extLst>
            </p:cNvPr>
            <p:cNvSpPr>
              <a:spLocks noChangeShapeType="1"/>
            </p:cNvSpPr>
            <p:nvPr/>
          </p:nvSpPr>
          <p:spPr bwMode="auto">
            <a:xfrm>
              <a:off x="7488101" y="5417447"/>
              <a:ext cx="0" cy="238125"/>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9" name="Line 43">
              <a:extLst>
                <a:ext uri="{FF2B5EF4-FFF2-40B4-BE49-F238E27FC236}">
                  <a16:creationId xmlns:a16="http://schemas.microsoft.com/office/drawing/2014/main" id="{C6ED8042-7995-2346-BE45-DBFCD6A2739B}"/>
                </a:ext>
              </a:extLst>
            </p:cNvPr>
            <p:cNvSpPr>
              <a:spLocks noChangeShapeType="1"/>
            </p:cNvSpPr>
            <p:nvPr/>
          </p:nvSpPr>
          <p:spPr bwMode="auto">
            <a:xfrm>
              <a:off x="8435838" y="5322197"/>
              <a:ext cx="0" cy="338137"/>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0" name="Line 44">
              <a:extLst>
                <a:ext uri="{FF2B5EF4-FFF2-40B4-BE49-F238E27FC236}">
                  <a16:creationId xmlns:a16="http://schemas.microsoft.com/office/drawing/2014/main" id="{DD22EBBA-AEC8-5E4C-AABA-D5D9CC143D9C}"/>
                </a:ext>
              </a:extLst>
            </p:cNvPr>
            <p:cNvSpPr>
              <a:spLocks noChangeShapeType="1"/>
            </p:cNvSpPr>
            <p:nvPr/>
          </p:nvSpPr>
          <p:spPr bwMode="auto">
            <a:xfrm>
              <a:off x="6535601" y="5417447"/>
              <a:ext cx="0" cy="238125"/>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1" name="Text Box 45">
              <a:extLst>
                <a:ext uri="{FF2B5EF4-FFF2-40B4-BE49-F238E27FC236}">
                  <a16:creationId xmlns:a16="http://schemas.microsoft.com/office/drawing/2014/main" id="{F54AF62A-48FF-814D-8354-2867F36F7E4F}"/>
                </a:ext>
              </a:extLst>
            </p:cNvPr>
            <p:cNvSpPr txBox="1">
              <a:spLocks noChangeArrowheads="1"/>
            </p:cNvSpPr>
            <p:nvPr/>
          </p:nvSpPr>
          <p:spPr bwMode="auto">
            <a:xfrm>
              <a:off x="3765413" y="4793559"/>
              <a:ext cx="704850" cy="581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charset="0"/>
                  <a:ea typeface="ＭＳ Ｐゴシック" charset="0"/>
                  <a:cs typeface="+mn-cs"/>
                </a:rPr>
                <a:t>6-slot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charset="0"/>
                  <a:ea typeface="ＭＳ Ｐゴシック" charset="0"/>
                  <a:cs typeface="+mn-cs"/>
                </a:rPr>
                <a:t>frame</a:t>
              </a:r>
            </a:p>
          </p:txBody>
        </p:sp>
        <p:sp>
          <p:nvSpPr>
            <p:cNvPr id="72" name="Line 46">
              <a:extLst>
                <a:ext uri="{FF2B5EF4-FFF2-40B4-BE49-F238E27FC236}">
                  <a16:creationId xmlns:a16="http://schemas.microsoft.com/office/drawing/2014/main" id="{7D7E0352-F8F2-5743-A848-9F53111F6B3D}"/>
                </a:ext>
              </a:extLst>
            </p:cNvPr>
            <p:cNvSpPr>
              <a:spLocks noChangeShapeType="1"/>
            </p:cNvSpPr>
            <p:nvPr/>
          </p:nvSpPr>
          <p:spPr bwMode="auto">
            <a:xfrm>
              <a:off x="4576626" y="5130109"/>
              <a:ext cx="989012"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3" name="Line 47">
              <a:extLst>
                <a:ext uri="{FF2B5EF4-FFF2-40B4-BE49-F238E27FC236}">
                  <a16:creationId xmlns:a16="http://schemas.microsoft.com/office/drawing/2014/main" id="{EBD725BA-5097-D14C-982A-992BE18BDBC1}"/>
                </a:ext>
              </a:extLst>
            </p:cNvPr>
            <p:cNvSpPr>
              <a:spLocks noChangeShapeType="1"/>
            </p:cNvSpPr>
            <p:nvPr/>
          </p:nvSpPr>
          <p:spPr bwMode="auto">
            <a:xfrm flipH="1">
              <a:off x="2731951" y="5125347"/>
              <a:ext cx="989012"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4" name="Line 48">
              <a:extLst>
                <a:ext uri="{FF2B5EF4-FFF2-40B4-BE49-F238E27FC236}">
                  <a16:creationId xmlns:a16="http://schemas.microsoft.com/office/drawing/2014/main" id="{E29434D8-2134-AC4C-88EE-1DEC7494A212}"/>
                </a:ext>
              </a:extLst>
            </p:cNvPr>
            <p:cNvSpPr>
              <a:spLocks noChangeShapeType="1"/>
            </p:cNvSpPr>
            <p:nvPr/>
          </p:nvSpPr>
          <p:spPr bwMode="auto">
            <a:xfrm>
              <a:off x="2711313" y="5038034"/>
              <a:ext cx="0" cy="304800"/>
            </a:xfrm>
            <a:prstGeom prst="line">
              <a:avLst/>
            </a:prstGeom>
            <a:noFill/>
            <a:ln w="9525">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5" name="Line 49">
              <a:extLst>
                <a:ext uri="{FF2B5EF4-FFF2-40B4-BE49-F238E27FC236}">
                  <a16:creationId xmlns:a16="http://schemas.microsoft.com/office/drawing/2014/main" id="{DD6295BF-D109-B14A-8DA1-AE6AAF54DB81}"/>
                </a:ext>
              </a:extLst>
            </p:cNvPr>
            <p:cNvSpPr>
              <a:spLocks noChangeShapeType="1"/>
            </p:cNvSpPr>
            <p:nvPr/>
          </p:nvSpPr>
          <p:spPr bwMode="auto">
            <a:xfrm>
              <a:off x="5570401" y="5028509"/>
              <a:ext cx="0" cy="304800"/>
            </a:xfrm>
            <a:prstGeom prst="line">
              <a:avLst/>
            </a:prstGeom>
            <a:noFill/>
            <a:ln w="9525">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6" name="Text Box 51">
              <a:extLst>
                <a:ext uri="{FF2B5EF4-FFF2-40B4-BE49-F238E27FC236}">
                  <a16:creationId xmlns:a16="http://schemas.microsoft.com/office/drawing/2014/main" id="{699B3453-7E1D-004F-906D-AF9515116690}"/>
                </a:ext>
              </a:extLst>
            </p:cNvPr>
            <p:cNvSpPr txBox="1">
              <a:spLocks noChangeArrowheads="1"/>
            </p:cNvSpPr>
            <p:nvPr/>
          </p:nvSpPr>
          <p:spPr bwMode="auto">
            <a:xfrm>
              <a:off x="6629263" y="4766572"/>
              <a:ext cx="704850" cy="581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charset="0"/>
                  <a:ea typeface="ＭＳ Ｐゴシック" charset="0"/>
                  <a:cs typeface="+mn-cs"/>
                </a:rPr>
                <a:t>6-slot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charset="0"/>
                  <a:ea typeface="ＭＳ Ｐゴシック" charset="0"/>
                  <a:cs typeface="+mn-cs"/>
                </a:rPr>
                <a:t>frame</a:t>
              </a:r>
            </a:p>
          </p:txBody>
        </p:sp>
        <p:sp>
          <p:nvSpPr>
            <p:cNvPr id="77" name="Line 52">
              <a:extLst>
                <a:ext uri="{FF2B5EF4-FFF2-40B4-BE49-F238E27FC236}">
                  <a16:creationId xmlns:a16="http://schemas.microsoft.com/office/drawing/2014/main" id="{93CF78E3-E304-1F47-A737-21BE287F408C}"/>
                </a:ext>
              </a:extLst>
            </p:cNvPr>
            <p:cNvSpPr>
              <a:spLocks noChangeShapeType="1"/>
            </p:cNvSpPr>
            <p:nvPr/>
          </p:nvSpPr>
          <p:spPr bwMode="auto">
            <a:xfrm>
              <a:off x="7440476" y="5136459"/>
              <a:ext cx="989012"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8" name="Line 53">
              <a:extLst>
                <a:ext uri="{FF2B5EF4-FFF2-40B4-BE49-F238E27FC236}">
                  <a16:creationId xmlns:a16="http://schemas.microsoft.com/office/drawing/2014/main" id="{AB3A3849-AE7D-284D-84DC-79BD81FCD662}"/>
                </a:ext>
              </a:extLst>
            </p:cNvPr>
            <p:cNvSpPr>
              <a:spLocks noChangeShapeType="1"/>
            </p:cNvSpPr>
            <p:nvPr/>
          </p:nvSpPr>
          <p:spPr bwMode="auto">
            <a:xfrm flipH="1">
              <a:off x="5595801" y="5131697"/>
              <a:ext cx="989012"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9" name="Line 55">
              <a:extLst>
                <a:ext uri="{FF2B5EF4-FFF2-40B4-BE49-F238E27FC236}">
                  <a16:creationId xmlns:a16="http://schemas.microsoft.com/office/drawing/2014/main" id="{AE222EAA-A862-9447-9545-E85FC863E78C}"/>
                </a:ext>
              </a:extLst>
            </p:cNvPr>
            <p:cNvSpPr>
              <a:spLocks noChangeShapeType="1"/>
            </p:cNvSpPr>
            <p:nvPr/>
          </p:nvSpPr>
          <p:spPr bwMode="auto">
            <a:xfrm>
              <a:off x="8434251" y="5001522"/>
              <a:ext cx="0" cy="304800"/>
            </a:xfrm>
            <a:prstGeom prst="line">
              <a:avLst/>
            </a:prstGeom>
            <a:noFill/>
            <a:ln w="9525">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7" name="Slide Number Placeholder 6">
            <a:extLst>
              <a:ext uri="{FF2B5EF4-FFF2-40B4-BE49-F238E27FC236}">
                <a16:creationId xmlns:a16="http://schemas.microsoft.com/office/drawing/2014/main" id="{FFFB12BB-0A25-D2A9-F5BA-55CE49142433}"/>
              </a:ext>
            </a:extLst>
          </p:cNvPr>
          <p:cNvSpPr>
            <a:spLocks noGrp="1"/>
          </p:cNvSpPr>
          <p:nvPr>
            <p:ph type="sldNum" sz="quarter" idx="4"/>
          </p:nvPr>
        </p:nvSpPr>
        <p:spPr/>
        <p:txBody>
          <a:bodyPr/>
          <a:lstStyle/>
          <a:p>
            <a:r>
              <a:rPr lang="en-US" dirty="0"/>
              <a:t>Link Layer </a:t>
            </a:r>
            <a:fld id="{C4204591-24BD-A542-B9D5-F8D8A88D2FEE}" type="slidenum">
              <a:rPr lang="en-US" smtClean="0"/>
              <a:pPr/>
              <a:t>7</a:t>
            </a:fld>
            <a:endParaRPr lang="en-US" dirty="0"/>
          </a:p>
        </p:txBody>
      </p:sp>
    </p:spTree>
    <p:extLst>
      <p:ext uri="{BB962C8B-B14F-4D97-AF65-F5344CB8AC3E}">
        <p14:creationId xmlns:p14="http://schemas.microsoft.com/office/powerpoint/2010/main" val="1635486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3">
                                            <p:txEl>
                                              <p:pRg st="1" end="1"/>
                                            </p:txEl>
                                          </p:spTgt>
                                        </p:tgtEl>
                                        <p:attrNameLst>
                                          <p:attrName>style.visibility</p:attrName>
                                        </p:attrNameLst>
                                      </p:cBhvr>
                                      <p:to>
                                        <p:strVal val="visible"/>
                                      </p:to>
                                    </p:set>
                                    <p:animEffect transition="in" filter="dissolve">
                                      <p:cBhvr>
                                        <p:cTn id="7" dur="500"/>
                                        <p:tgtEl>
                                          <p:spTgt spid="43">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3">
                                            <p:txEl>
                                              <p:pRg st="2" end="2"/>
                                            </p:txEl>
                                          </p:spTgt>
                                        </p:tgtEl>
                                        <p:attrNameLst>
                                          <p:attrName>style.visibility</p:attrName>
                                        </p:attrNameLst>
                                      </p:cBhvr>
                                      <p:to>
                                        <p:strVal val="visible"/>
                                      </p:to>
                                    </p:set>
                                    <p:animEffect transition="in" filter="dissolve">
                                      <p:cBhvr>
                                        <p:cTn id="10" dur="500"/>
                                        <p:tgtEl>
                                          <p:spTgt spid="43">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43">
                                            <p:txEl>
                                              <p:pRg st="3" end="3"/>
                                            </p:txEl>
                                          </p:spTgt>
                                        </p:tgtEl>
                                        <p:attrNameLst>
                                          <p:attrName>style.visibility</p:attrName>
                                        </p:attrNameLst>
                                      </p:cBhvr>
                                      <p:to>
                                        <p:strVal val="visible"/>
                                      </p:to>
                                    </p:set>
                                    <p:animEffect transition="in" filter="dissolve">
                                      <p:cBhvr>
                                        <p:cTn id="13" dur="500"/>
                                        <p:tgtEl>
                                          <p:spTgt spid="4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43">
                                            <p:txEl>
                                              <p:pRg st="4" end="4"/>
                                            </p:txEl>
                                          </p:spTgt>
                                        </p:tgtEl>
                                        <p:attrNameLst>
                                          <p:attrName>style.visibility</p:attrName>
                                        </p:attrNameLst>
                                      </p:cBhvr>
                                      <p:to>
                                        <p:strVal val="visible"/>
                                      </p:to>
                                    </p:set>
                                    <p:animEffect transition="in" filter="dissolve">
                                      <p:cBhvr>
                                        <p:cTn id="18" dur="500"/>
                                        <p:tgtEl>
                                          <p:spTgt spid="43">
                                            <p:txEl>
                                              <p:pRg st="4" end="4"/>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dissolve">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dirty="0">
                <a:latin typeface="+mn-lt"/>
              </a:rPr>
              <a:t>Channel partitioning MAC protocols: FDMA</a:t>
            </a:r>
            <a:endParaRPr lang="en-US" sz="4400" b="0" dirty="0">
              <a:latin typeface="+mn-lt"/>
            </a:endParaRPr>
          </a:p>
        </p:txBody>
      </p:sp>
      <p:sp>
        <p:nvSpPr>
          <p:cNvPr id="106" name="Rectangle 3">
            <a:extLst>
              <a:ext uri="{FF2B5EF4-FFF2-40B4-BE49-F238E27FC236}">
                <a16:creationId xmlns:a16="http://schemas.microsoft.com/office/drawing/2014/main" id="{A94113D7-D843-6943-B334-D7CB4D1F9411}"/>
              </a:ext>
            </a:extLst>
          </p:cNvPr>
          <p:cNvSpPr txBox="1">
            <a:spLocks noChangeArrowheads="1"/>
          </p:cNvSpPr>
          <p:nvPr/>
        </p:nvSpPr>
        <p:spPr bwMode="auto">
          <a:xfrm>
            <a:off x="1097997" y="1404730"/>
            <a:ext cx="10457898" cy="23986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342900" marR="0" lvl="0" indent="-342900" algn="l" defTabSz="914400" rtl="0" eaLnBrk="0" fontAlgn="base" latinLnBrk="0" hangingPunct="0">
              <a:lnSpc>
                <a:spcPct val="85000"/>
              </a:lnSpc>
              <a:spcBef>
                <a:spcPct val="20000"/>
              </a:spcBef>
              <a:spcAft>
                <a:spcPct val="0"/>
              </a:spcAft>
              <a:buClr>
                <a:srgbClr val="000099"/>
              </a:buClr>
              <a:buSzPct val="100000"/>
              <a:buFont typeface="Wingdings" charset="0"/>
              <a:buNone/>
              <a:tabLst/>
              <a:defRPr/>
            </a:pPr>
            <a:r>
              <a:rPr kumimoji="0" lang="en-US" sz="3200" b="0" i="0" u="none" strike="noStrike" kern="0" cap="none" spc="0" normalizeH="0" baseline="0" noProof="0" dirty="0">
                <a:ln>
                  <a:noFill/>
                </a:ln>
                <a:solidFill>
                  <a:srgbClr val="C00000"/>
                </a:solidFill>
                <a:effectLst/>
                <a:uLnTx/>
                <a:uFillTx/>
                <a:latin typeface="Calibri" panose="020F0502020204030204"/>
                <a:ea typeface="ＭＳ Ｐゴシック" charset="0"/>
                <a:cs typeface="+mn-cs"/>
              </a:rPr>
              <a:t>FDMA: frequency division multiple access </a:t>
            </a:r>
          </a:p>
          <a:p>
            <a:pPr marL="342900" marR="0" lvl="0" indent="-277813" algn="l" defTabSz="914400" rtl="0" eaLnBrk="0" fontAlgn="base" latinLnBrk="0" hangingPunct="0">
              <a:lnSpc>
                <a:spcPct val="100000"/>
              </a:lnSpc>
              <a:spcBef>
                <a:spcPts val="6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channel spectrum divided into frequency bands</a:t>
            </a:r>
          </a:p>
          <a:p>
            <a:pPr marL="342900" marR="0" lvl="0" indent="-277813" algn="l" defTabSz="914400" rtl="0" eaLnBrk="0" fontAlgn="base" latinLnBrk="0" hangingPunct="0">
              <a:lnSpc>
                <a:spcPct val="100000"/>
              </a:lnSpc>
              <a:spcBef>
                <a:spcPts val="6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each station assigned fixed frequency band</a:t>
            </a:r>
          </a:p>
          <a:p>
            <a:pPr marL="342900" marR="0" lvl="0" indent="-277813" algn="l" defTabSz="914400" rtl="0" eaLnBrk="0" fontAlgn="base" latinLnBrk="0" hangingPunct="0">
              <a:lnSpc>
                <a:spcPct val="100000"/>
              </a:lnSpc>
              <a:spcBef>
                <a:spcPts val="6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unused transmission time in frequency bands go idle </a:t>
            </a:r>
          </a:p>
          <a:p>
            <a:pPr marL="342900" marR="0" lvl="0" indent="-277813" algn="l" defTabSz="914400" rtl="0" eaLnBrk="0" fontAlgn="base" latinLnBrk="0" hangingPunct="0">
              <a:lnSpc>
                <a:spcPct val="100000"/>
              </a:lnSpc>
              <a:spcBef>
                <a:spcPts val="6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example: 6-station LAN, 1,3,4 have packet to send, frequency bands 2,5,6 idle </a:t>
            </a:r>
            <a:endPar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endParaRPr>
          </a:p>
        </p:txBody>
      </p:sp>
      <p:grpSp>
        <p:nvGrpSpPr>
          <p:cNvPr id="3" name="Group 2">
            <a:extLst>
              <a:ext uri="{FF2B5EF4-FFF2-40B4-BE49-F238E27FC236}">
                <a16:creationId xmlns:a16="http://schemas.microsoft.com/office/drawing/2014/main" id="{4DC81C2D-2CB9-E84D-933E-937D6C6ED228}"/>
              </a:ext>
            </a:extLst>
          </p:cNvPr>
          <p:cNvGrpSpPr/>
          <p:nvPr/>
        </p:nvGrpSpPr>
        <p:grpSpPr>
          <a:xfrm>
            <a:off x="2440541" y="3841543"/>
            <a:ext cx="7654925" cy="2428875"/>
            <a:chOff x="2440541" y="3841543"/>
            <a:chExt cx="7654925" cy="2428875"/>
          </a:xfrm>
        </p:grpSpPr>
        <p:sp>
          <p:nvSpPr>
            <p:cNvPr id="107" name="Rectangle 4">
              <a:extLst>
                <a:ext uri="{FF2B5EF4-FFF2-40B4-BE49-F238E27FC236}">
                  <a16:creationId xmlns:a16="http://schemas.microsoft.com/office/drawing/2014/main" id="{FB019CDD-E472-AF4E-8949-C4737F99EB49}"/>
                </a:ext>
              </a:extLst>
            </p:cNvPr>
            <p:cNvSpPr>
              <a:spLocks noChangeArrowheads="1"/>
            </p:cNvSpPr>
            <p:nvPr/>
          </p:nvSpPr>
          <p:spPr bwMode="auto">
            <a:xfrm>
              <a:off x="6774416" y="4019343"/>
              <a:ext cx="627062" cy="2251075"/>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08" name="Line 5">
              <a:extLst>
                <a:ext uri="{FF2B5EF4-FFF2-40B4-BE49-F238E27FC236}">
                  <a16:creationId xmlns:a16="http://schemas.microsoft.com/office/drawing/2014/main" id="{7AC0087E-78DE-BF46-9489-779BB31FF6F1}"/>
                </a:ext>
              </a:extLst>
            </p:cNvPr>
            <p:cNvSpPr>
              <a:spLocks noChangeShapeType="1"/>
            </p:cNvSpPr>
            <p:nvPr/>
          </p:nvSpPr>
          <p:spPr bwMode="auto">
            <a:xfrm flipV="1">
              <a:off x="6772828" y="5124243"/>
              <a:ext cx="622300" cy="1587"/>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09" name="Line 6">
              <a:extLst>
                <a:ext uri="{FF2B5EF4-FFF2-40B4-BE49-F238E27FC236}">
                  <a16:creationId xmlns:a16="http://schemas.microsoft.com/office/drawing/2014/main" id="{9FC23187-FBDC-FA4B-B4E6-6E7E43341D35}"/>
                </a:ext>
              </a:extLst>
            </p:cNvPr>
            <p:cNvSpPr>
              <a:spLocks noChangeShapeType="1"/>
            </p:cNvSpPr>
            <p:nvPr/>
          </p:nvSpPr>
          <p:spPr bwMode="auto">
            <a:xfrm flipV="1">
              <a:off x="6768066" y="5516355"/>
              <a:ext cx="631825" cy="635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10" name="Line 7">
              <a:extLst>
                <a:ext uri="{FF2B5EF4-FFF2-40B4-BE49-F238E27FC236}">
                  <a16:creationId xmlns:a16="http://schemas.microsoft.com/office/drawing/2014/main" id="{E641A772-5023-C846-9FAC-463AEB27F36B}"/>
                </a:ext>
              </a:extLst>
            </p:cNvPr>
            <p:cNvSpPr>
              <a:spLocks noChangeShapeType="1"/>
            </p:cNvSpPr>
            <p:nvPr/>
          </p:nvSpPr>
          <p:spPr bwMode="auto">
            <a:xfrm flipV="1">
              <a:off x="6772828" y="5902118"/>
              <a:ext cx="627063" cy="1587"/>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11" name="Line 8">
              <a:extLst>
                <a:ext uri="{FF2B5EF4-FFF2-40B4-BE49-F238E27FC236}">
                  <a16:creationId xmlns:a16="http://schemas.microsoft.com/office/drawing/2014/main" id="{3C34D97D-BA0E-E54B-8121-E6DAAC9C5FB5}"/>
                </a:ext>
              </a:extLst>
            </p:cNvPr>
            <p:cNvSpPr>
              <a:spLocks noChangeShapeType="1"/>
            </p:cNvSpPr>
            <p:nvPr/>
          </p:nvSpPr>
          <p:spPr bwMode="auto">
            <a:xfrm flipV="1">
              <a:off x="6768066" y="4738480"/>
              <a:ext cx="631825" cy="635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12" name="Line 9">
              <a:extLst>
                <a:ext uri="{FF2B5EF4-FFF2-40B4-BE49-F238E27FC236}">
                  <a16:creationId xmlns:a16="http://schemas.microsoft.com/office/drawing/2014/main" id="{EADC3381-A525-5746-A4EC-3AFDB46D7C0B}"/>
                </a:ext>
              </a:extLst>
            </p:cNvPr>
            <p:cNvSpPr>
              <a:spLocks noChangeShapeType="1"/>
            </p:cNvSpPr>
            <p:nvPr/>
          </p:nvSpPr>
          <p:spPr bwMode="auto">
            <a:xfrm flipV="1">
              <a:off x="6772828" y="4352718"/>
              <a:ext cx="631825" cy="635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13" name="Line 11">
              <a:extLst>
                <a:ext uri="{FF2B5EF4-FFF2-40B4-BE49-F238E27FC236}">
                  <a16:creationId xmlns:a16="http://schemas.microsoft.com/office/drawing/2014/main" id="{CAEC1A74-CC07-704F-8130-3B0A0ED24D94}"/>
                </a:ext>
              </a:extLst>
            </p:cNvPr>
            <p:cNvSpPr>
              <a:spLocks noChangeShapeType="1"/>
            </p:cNvSpPr>
            <p:nvPr/>
          </p:nvSpPr>
          <p:spPr bwMode="auto">
            <a:xfrm>
              <a:off x="7493553" y="4292393"/>
              <a:ext cx="2228850"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14" name="Freeform 12">
              <a:extLst>
                <a:ext uri="{FF2B5EF4-FFF2-40B4-BE49-F238E27FC236}">
                  <a16:creationId xmlns:a16="http://schemas.microsoft.com/office/drawing/2014/main" id="{4415498F-BA55-314D-A0E8-A4F7108E385D}"/>
                </a:ext>
              </a:extLst>
            </p:cNvPr>
            <p:cNvSpPr>
              <a:spLocks/>
            </p:cNvSpPr>
            <p:nvPr/>
          </p:nvSpPr>
          <p:spPr bwMode="auto">
            <a:xfrm>
              <a:off x="7641191" y="4173330"/>
              <a:ext cx="1728787" cy="114300"/>
            </a:xfrm>
            <a:custGeom>
              <a:avLst/>
              <a:gdLst>
                <a:gd name="T0" fmla="*/ 0 w 1089"/>
                <a:gd name="T1" fmla="*/ 2147483647 h 72"/>
                <a:gd name="T2" fmla="*/ 0 w 1089"/>
                <a:gd name="T3" fmla="*/ 2147483647 h 72"/>
                <a:gd name="T4" fmla="*/ 2147483647 w 1089"/>
                <a:gd name="T5" fmla="*/ 0 h 72"/>
                <a:gd name="T6" fmla="*/ 2147483647 w 1089"/>
                <a:gd name="T7" fmla="*/ 2147483647 h 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89" h="72">
                  <a:moveTo>
                    <a:pt x="0" y="72"/>
                  </a:moveTo>
                  <a:lnTo>
                    <a:pt x="0" y="3"/>
                  </a:lnTo>
                  <a:lnTo>
                    <a:pt x="1089" y="0"/>
                  </a:lnTo>
                  <a:lnTo>
                    <a:pt x="1089" y="72"/>
                  </a:lnTo>
                </a:path>
              </a:pathLst>
            </a:custGeom>
            <a:solidFill>
              <a:srgbClr val="3333CC"/>
            </a:solidFill>
            <a:ln w="19050" cap="flat" cmpd="sng">
              <a:no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15" name="Line 13">
              <a:extLst>
                <a:ext uri="{FF2B5EF4-FFF2-40B4-BE49-F238E27FC236}">
                  <a16:creationId xmlns:a16="http://schemas.microsoft.com/office/drawing/2014/main" id="{F566D06F-DA9B-924F-A309-E705E264142F}"/>
                </a:ext>
              </a:extLst>
            </p:cNvPr>
            <p:cNvSpPr>
              <a:spLocks noChangeShapeType="1"/>
            </p:cNvSpPr>
            <p:nvPr/>
          </p:nvSpPr>
          <p:spPr bwMode="auto">
            <a:xfrm>
              <a:off x="7541178" y="4695618"/>
              <a:ext cx="2228850"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16" name="Line 15">
              <a:extLst>
                <a:ext uri="{FF2B5EF4-FFF2-40B4-BE49-F238E27FC236}">
                  <a16:creationId xmlns:a16="http://schemas.microsoft.com/office/drawing/2014/main" id="{4AF0EC43-8F11-1A47-8304-4922215B14F2}"/>
                </a:ext>
              </a:extLst>
            </p:cNvPr>
            <p:cNvSpPr>
              <a:spLocks noChangeShapeType="1"/>
            </p:cNvSpPr>
            <p:nvPr/>
          </p:nvSpPr>
          <p:spPr bwMode="auto">
            <a:xfrm>
              <a:off x="7541178" y="5094080"/>
              <a:ext cx="2228850"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17" name="Freeform 16">
              <a:extLst>
                <a:ext uri="{FF2B5EF4-FFF2-40B4-BE49-F238E27FC236}">
                  <a16:creationId xmlns:a16="http://schemas.microsoft.com/office/drawing/2014/main" id="{AB06C57E-A006-8040-A27E-949550E4FE8F}"/>
                </a:ext>
              </a:extLst>
            </p:cNvPr>
            <p:cNvSpPr>
              <a:spLocks/>
            </p:cNvSpPr>
            <p:nvPr/>
          </p:nvSpPr>
          <p:spPr bwMode="auto">
            <a:xfrm>
              <a:off x="7688816" y="4975018"/>
              <a:ext cx="1728787" cy="114300"/>
            </a:xfrm>
            <a:custGeom>
              <a:avLst/>
              <a:gdLst>
                <a:gd name="T0" fmla="*/ 0 w 1089"/>
                <a:gd name="T1" fmla="*/ 2147483647 h 72"/>
                <a:gd name="T2" fmla="*/ 0 w 1089"/>
                <a:gd name="T3" fmla="*/ 2147483647 h 72"/>
                <a:gd name="T4" fmla="*/ 2147483647 w 1089"/>
                <a:gd name="T5" fmla="*/ 0 h 72"/>
                <a:gd name="T6" fmla="*/ 2147483647 w 1089"/>
                <a:gd name="T7" fmla="*/ 2147483647 h 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89" h="72">
                  <a:moveTo>
                    <a:pt x="0" y="72"/>
                  </a:moveTo>
                  <a:lnTo>
                    <a:pt x="0" y="3"/>
                  </a:lnTo>
                  <a:lnTo>
                    <a:pt x="1089" y="0"/>
                  </a:lnTo>
                  <a:lnTo>
                    <a:pt x="1089" y="72"/>
                  </a:lnTo>
                </a:path>
              </a:pathLst>
            </a:custGeom>
            <a:solidFill>
              <a:srgbClr val="FF0000"/>
            </a:solidFill>
            <a:ln w="19050" cap="flat" cmpd="sng">
              <a:no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nvGrpSpPr>
            <p:cNvPr id="118" name="Group 17">
              <a:extLst>
                <a:ext uri="{FF2B5EF4-FFF2-40B4-BE49-F238E27FC236}">
                  <a16:creationId xmlns:a16="http://schemas.microsoft.com/office/drawing/2014/main" id="{0C46EA38-B2CC-E242-A036-92D6D5CB1BD1}"/>
                </a:ext>
              </a:extLst>
            </p:cNvPr>
            <p:cNvGrpSpPr>
              <a:grpSpLocks/>
            </p:cNvGrpSpPr>
            <p:nvPr/>
          </p:nvGrpSpPr>
          <p:grpSpPr bwMode="auto">
            <a:xfrm>
              <a:off x="7558641" y="5379830"/>
              <a:ext cx="2228850" cy="119063"/>
              <a:chOff x="1884" y="2826"/>
              <a:chExt cx="1404" cy="75"/>
            </a:xfrm>
          </p:grpSpPr>
          <p:sp>
            <p:nvSpPr>
              <p:cNvPr id="119" name="Line 18">
                <a:extLst>
                  <a:ext uri="{FF2B5EF4-FFF2-40B4-BE49-F238E27FC236}">
                    <a16:creationId xmlns:a16="http://schemas.microsoft.com/office/drawing/2014/main" id="{4C5A6A23-131D-3D4A-A858-616AD50DEFFF}"/>
                  </a:ext>
                </a:extLst>
              </p:cNvPr>
              <p:cNvSpPr>
                <a:spLocks noChangeShapeType="1"/>
              </p:cNvSpPr>
              <p:nvPr/>
            </p:nvSpPr>
            <p:spPr bwMode="auto">
              <a:xfrm>
                <a:off x="1884" y="2901"/>
                <a:ext cx="1404" cy="0"/>
              </a:xfrm>
              <a:prstGeom prst="line">
                <a:avLst/>
              </a:prstGeom>
              <a:noFill/>
              <a:ln w="19050">
                <a:no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0" name="Freeform 19">
                <a:extLst>
                  <a:ext uri="{FF2B5EF4-FFF2-40B4-BE49-F238E27FC236}">
                    <a16:creationId xmlns:a16="http://schemas.microsoft.com/office/drawing/2014/main" id="{AD858F7D-3B6B-6C4E-9D01-B6641A9BF839}"/>
                  </a:ext>
                </a:extLst>
              </p:cNvPr>
              <p:cNvSpPr>
                <a:spLocks/>
              </p:cNvSpPr>
              <p:nvPr/>
            </p:nvSpPr>
            <p:spPr bwMode="auto">
              <a:xfrm>
                <a:off x="1977" y="2826"/>
                <a:ext cx="1089" cy="72"/>
              </a:xfrm>
              <a:custGeom>
                <a:avLst/>
                <a:gdLst>
                  <a:gd name="T0" fmla="*/ 0 w 1089"/>
                  <a:gd name="T1" fmla="*/ 72 h 72"/>
                  <a:gd name="T2" fmla="*/ 0 w 1089"/>
                  <a:gd name="T3" fmla="*/ 3 h 72"/>
                  <a:gd name="T4" fmla="*/ 1089 w 1089"/>
                  <a:gd name="T5" fmla="*/ 0 h 72"/>
                  <a:gd name="T6" fmla="*/ 1089 w 1089"/>
                  <a:gd name="T7" fmla="*/ 72 h 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89" h="72">
                    <a:moveTo>
                      <a:pt x="0" y="72"/>
                    </a:moveTo>
                    <a:lnTo>
                      <a:pt x="0" y="3"/>
                    </a:lnTo>
                    <a:lnTo>
                      <a:pt x="1089" y="0"/>
                    </a:lnTo>
                    <a:lnTo>
                      <a:pt x="1089" y="72"/>
                    </a:lnTo>
                  </a:path>
                </a:pathLst>
              </a:custGeom>
              <a:solidFill>
                <a:srgbClr val="00CC66"/>
              </a:solidFill>
              <a:ln w="19050" cap="flat" cmpd="sng">
                <a:no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121" name="Line 20">
              <a:extLst>
                <a:ext uri="{FF2B5EF4-FFF2-40B4-BE49-F238E27FC236}">
                  <a16:creationId xmlns:a16="http://schemas.microsoft.com/office/drawing/2014/main" id="{C3DEAD67-CC99-8145-991E-0D18A9400CC1}"/>
                </a:ext>
              </a:extLst>
            </p:cNvPr>
            <p:cNvSpPr>
              <a:spLocks noChangeShapeType="1"/>
            </p:cNvSpPr>
            <p:nvPr/>
          </p:nvSpPr>
          <p:spPr bwMode="auto">
            <a:xfrm>
              <a:off x="7588803" y="5905293"/>
              <a:ext cx="2228850"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2" name="Text Box 22">
              <a:extLst>
                <a:ext uri="{FF2B5EF4-FFF2-40B4-BE49-F238E27FC236}">
                  <a16:creationId xmlns:a16="http://schemas.microsoft.com/office/drawing/2014/main" id="{76166768-A0A0-D047-AF51-584B5A200775}"/>
                </a:ext>
              </a:extLst>
            </p:cNvPr>
            <p:cNvSpPr txBox="1">
              <a:spLocks noChangeArrowheads="1"/>
            </p:cNvSpPr>
            <p:nvPr/>
          </p:nvSpPr>
          <p:spPr bwMode="auto">
            <a:xfrm rot="-5400000">
              <a:off x="5570297" y="4899612"/>
              <a:ext cx="1873250" cy="366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rPr>
                <a:t>frequency bands</a:t>
              </a:r>
            </a:p>
          </p:txBody>
        </p:sp>
        <p:sp>
          <p:nvSpPr>
            <p:cNvPr id="123" name="Text Box 23">
              <a:extLst>
                <a:ext uri="{FF2B5EF4-FFF2-40B4-BE49-F238E27FC236}">
                  <a16:creationId xmlns:a16="http://schemas.microsoft.com/office/drawing/2014/main" id="{17DE17BD-A94E-DA4D-AAF6-A402FC36902D}"/>
                </a:ext>
              </a:extLst>
            </p:cNvPr>
            <p:cNvSpPr txBox="1">
              <a:spLocks noChangeArrowheads="1"/>
            </p:cNvSpPr>
            <p:nvPr/>
          </p:nvSpPr>
          <p:spPr bwMode="auto">
            <a:xfrm rot="67766">
              <a:off x="9479516" y="3841543"/>
              <a:ext cx="615950" cy="366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rPr>
                <a:t>time</a:t>
              </a:r>
            </a:p>
          </p:txBody>
        </p:sp>
        <p:sp>
          <p:nvSpPr>
            <p:cNvPr id="124" name="Freeform 54">
              <a:extLst>
                <a:ext uri="{FF2B5EF4-FFF2-40B4-BE49-F238E27FC236}">
                  <a16:creationId xmlns:a16="http://schemas.microsoft.com/office/drawing/2014/main" id="{7AD42071-4F64-B843-A1C6-7FCBFED04E99}"/>
                </a:ext>
              </a:extLst>
            </p:cNvPr>
            <p:cNvSpPr>
              <a:spLocks/>
            </p:cNvSpPr>
            <p:nvPr/>
          </p:nvSpPr>
          <p:spPr bwMode="auto">
            <a:xfrm>
              <a:off x="4178853" y="4228893"/>
              <a:ext cx="595313" cy="1538287"/>
            </a:xfrm>
            <a:custGeom>
              <a:avLst/>
              <a:gdLst>
                <a:gd name="T0" fmla="*/ 2147483647 w 375"/>
                <a:gd name="T1" fmla="*/ 0 h 969"/>
                <a:gd name="T2" fmla="*/ 0 w 375"/>
                <a:gd name="T3" fmla="*/ 2147483647 h 969"/>
                <a:gd name="T4" fmla="*/ 2147483647 w 375"/>
                <a:gd name="T5" fmla="*/ 2147483647 h 969"/>
                <a:gd name="T6" fmla="*/ 2147483647 w 375"/>
                <a:gd name="T7" fmla="*/ 0 h 96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5" h="969">
                  <a:moveTo>
                    <a:pt x="375" y="0"/>
                  </a:moveTo>
                  <a:lnTo>
                    <a:pt x="0" y="485"/>
                  </a:lnTo>
                  <a:lnTo>
                    <a:pt x="375" y="969"/>
                  </a:lnTo>
                  <a:lnTo>
                    <a:pt x="375" y="0"/>
                  </a:lnTo>
                  <a:close/>
                </a:path>
              </a:pathLst>
            </a:custGeom>
            <a:gradFill rotWithShape="1">
              <a:gsLst>
                <a:gs pos="0">
                  <a:srgbClr val="000000"/>
                </a:gs>
                <a:gs pos="100000">
                  <a:srgbClr val="FFFFFF"/>
                </a:gs>
              </a:gsLst>
              <a:lin ang="0" scaled="1"/>
            </a:gradFill>
            <a:ln>
              <a:noFill/>
            </a:ln>
            <a:effectLst/>
            <a:extLst>
              <a:ext uri="{91240B29-F687-4f45-9708-019B960494DF}">
                <a14:hiddenLine xmlns:a14="http://schemas.microsoft.com/office/drawing/2010/main" xmlns="" w="3175" cmpd="sng">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nvGrpSpPr>
            <p:cNvPr id="125" name="Group 56">
              <a:extLst>
                <a:ext uri="{FF2B5EF4-FFF2-40B4-BE49-F238E27FC236}">
                  <a16:creationId xmlns:a16="http://schemas.microsoft.com/office/drawing/2014/main" id="{34B5CE52-E522-7047-BA9D-9BB20B9F9ADA}"/>
                </a:ext>
              </a:extLst>
            </p:cNvPr>
            <p:cNvGrpSpPr>
              <a:grpSpLocks/>
            </p:cNvGrpSpPr>
            <p:nvPr/>
          </p:nvGrpSpPr>
          <p:grpSpPr bwMode="auto">
            <a:xfrm>
              <a:off x="2440541" y="4867068"/>
              <a:ext cx="1666875" cy="314325"/>
              <a:chOff x="1614" y="1494"/>
              <a:chExt cx="1050" cy="198"/>
            </a:xfrm>
          </p:grpSpPr>
          <p:sp>
            <p:nvSpPr>
              <p:cNvPr id="126" name="Rectangle 57">
                <a:extLst>
                  <a:ext uri="{FF2B5EF4-FFF2-40B4-BE49-F238E27FC236}">
                    <a16:creationId xmlns:a16="http://schemas.microsoft.com/office/drawing/2014/main" id="{35185768-7475-464D-9B46-EAE338591F92}"/>
                  </a:ext>
                </a:extLst>
              </p:cNvPr>
              <p:cNvSpPr>
                <a:spLocks noChangeArrowheads="1"/>
              </p:cNvSpPr>
              <p:nvPr/>
            </p:nvSpPr>
            <p:spPr bwMode="auto">
              <a:xfrm>
                <a:off x="2358" y="1500"/>
                <a:ext cx="168" cy="174"/>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7" name="Freeform 58">
                <a:extLst>
                  <a:ext uri="{FF2B5EF4-FFF2-40B4-BE49-F238E27FC236}">
                    <a16:creationId xmlns:a16="http://schemas.microsoft.com/office/drawing/2014/main" id="{DE23B659-5071-9E47-B3AE-975CCCF9CC6B}"/>
                  </a:ext>
                </a:extLst>
              </p:cNvPr>
              <p:cNvSpPr>
                <a:spLocks/>
              </p:cNvSpPr>
              <p:nvPr/>
            </p:nvSpPr>
            <p:spPr bwMode="auto">
              <a:xfrm>
                <a:off x="1614" y="1494"/>
                <a:ext cx="896" cy="198"/>
              </a:xfrm>
              <a:custGeom>
                <a:avLst/>
                <a:gdLst>
                  <a:gd name="T0" fmla="*/ 18 w 896"/>
                  <a:gd name="T1" fmla="*/ 0 h 198"/>
                  <a:gd name="T2" fmla="*/ 0 w 896"/>
                  <a:gd name="T3" fmla="*/ 96 h 198"/>
                  <a:gd name="T4" fmla="*/ 18 w 896"/>
                  <a:gd name="T5" fmla="*/ 198 h 198"/>
                  <a:gd name="T6" fmla="*/ 774 w 896"/>
                  <a:gd name="T7" fmla="*/ 198 h 198"/>
                  <a:gd name="T8" fmla="*/ 750 w 896"/>
                  <a:gd name="T9" fmla="*/ 90 h 198"/>
                  <a:gd name="T10" fmla="*/ 774 w 896"/>
                  <a:gd name="T11" fmla="*/ 0 h 198"/>
                  <a:gd name="T12" fmla="*/ 18 w 896"/>
                  <a:gd name="T13" fmla="*/ 0 h 19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96" h="198">
                    <a:moveTo>
                      <a:pt x="18" y="0"/>
                    </a:moveTo>
                    <a:lnTo>
                      <a:pt x="0" y="96"/>
                    </a:lnTo>
                    <a:lnTo>
                      <a:pt x="18" y="198"/>
                    </a:lnTo>
                    <a:lnTo>
                      <a:pt x="774" y="198"/>
                    </a:lnTo>
                    <a:cubicBezTo>
                      <a:pt x="896" y="180"/>
                      <a:pt x="750" y="123"/>
                      <a:pt x="750" y="90"/>
                    </a:cubicBezTo>
                    <a:cubicBezTo>
                      <a:pt x="750" y="57"/>
                      <a:pt x="896" y="15"/>
                      <a:pt x="774" y="0"/>
                    </a:cubicBezTo>
                    <a:lnTo>
                      <a:pt x="18" y="0"/>
                    </a:lnTo>
                    <a:close/>
                  </a:path>
                </a:pathLst>
              </a:custGeom>
              <a:gradFill rotWithShape="1">
                <a:gsLst>
                  <a:gs pos="0">
                    <a:srgbClr val="000000"/>
                  </a:gs>
                  <a:gs pos="50000">
                    <a:srgbClr val="FFFFFF"/>
                  </a:gs>
                  <a:gs pos="100000">
                    <a:srgbClr val="000000"/>
                  </a:gs>
                </a:gsLst>
                <a:lin ang="5400000" scaled="1"/>
              </a:gradFill>
              <a:ln w="9525">
                <a:solidFill>
                  <a:srgbClr val="00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8" name="Oval 59">
                <a:extLst>
                  <a:ext uri="{FF2B5EF4-FFF2-40B4-BE49-F238E27FC236}">
                    <a16:creationId xmlns:a16="http://schemas.microsoft.com/office/drawing/2014/main" id="{4CF64D39-F6A5-B043-AE9F-C0E095A8923D}"/>
                  </a:ext>
                </a:extLst>
              </p:cNvPr>
              <p:cNvSpPr>
                <a:spLocks noChangeArrowheads="1"/>
              </p:cNvSpPr>
              <p:nvPr/>
            </p:nvSpPr>
            <p:spPr bwMode="auto">
              <a:xfrm>
                <a:off x="2502" y="1506"/>
                <a:ext cx="62" cy="168"/>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9" name="Line 60">
                <a:extLst>
                  <a:ext uri="{FF2B5EF4-FFF2-40B4-BE49-F238E27FC236}">
                    <a16:creationId xmlns:a16="http://schemas.microsoft.com/office/drawing/2014/main" id="{1E0950E2-1737-0848-B4CE-20AE13DCBACB}"/>
                  </a:ext>
                </a:extLst>
              </p:cNvPr>
              <p:cNvSpPr>
                <a:spLocks noChangeShapeType="1"/>
              </p:cNvSpPr>
              <p:nvPr/>
            </p:nvSpPr>
            <p:spPr bwMode="auto">
              <a:xfrm>
                <a:off x="2526" y="1584"/>
                <a:ext cx="138" cy="0"/>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133" name="Text Box 69">
              <a:extLst>
                <a:ext uri="{FF2B5EF4-FFF2-40B4-BE49-F238E27FC236}">
                  <a16:creationId xmlns:a16="http://schemas.microsoft.com/office/drawing/2014/main" id="{D3E65D95-5225-584A-9047-05868BCE9508}"/>
                </a:ext>
              </a:extLst>
            </p:cNvPr>
            <p:cNvSpPr txBox="1">
              <a:spLocks noChangeArrowheads="1"/>
            </p:cNvSpPr>
            <p:nvPr/>
          </p:nvSpPr>
          <p:spPr bwMode="auto">
            <a:xfrm>
              <a:off x="2589766" y="5579855"/>
              <a:ext cx="12890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rPr>
                <a:t>FDM cable</a:t>
              </a:r>
            </a:p>
          </p:txBody>
        </p:sp>
        <p:sp>
          <p:nvSpPr>
            <p:cNvPr id="5" name="Freeform 4">
              <a:extLst>
                <a:ext uri="{FF2B5EF4-FFF2-40B4-BE49-F238E27FC236}">
                  <a16:creationId xmlns:a16="http://schemas.microsoft.com/office/drawing/2014/main" id="{9A0270D6-4A2D-1440-9DDD-3F93BFED8457}"/>
                </a:ext>
              </a:extLst>
            </p:cNvPr>
            <p:cNvSpPr/>
            <p:nvPr/>
          </p:nvSpPr>
          <p:spPr>
            <a:xfrm>
              <a:off x="5002905" y="5527821"/>
              <a:ext cx="1003515" cy="275129"/>
            </a:xfrm>
            <a:custGeom>
              <a:avLst/>
              <a:gdLst>
                <a:gd name="connsiteX0" fmla="*/ 0 w 1937289"/>
                <a:gd name="connsiteY0" fmla="*/ 228600 h 437827"/>
                <a:gd name="connsiteX1" fmla="*/ 100739 w 1937289"/>
                <a:gd name="connsiteY1" fmla="*/ 0 h 437827"/>
                <a:gd name="connsiteX2" fmla="*/ 286719 w 1937289"/>
                <a:gd name="connsiteY2" fmla="*/ 430078 h 437827"/>
                <a:gd name="connsiteX3" fmla="*/ 480448 w 1937289"/>
                <a:gd name="connsiteY3" fmla="*/ 7749 h 437827"/>
                <a:gd name="connsiteX4" fmla="*/ 681926 w 1937289"/>
                <a:gd name="connsiteY4" fmla="*/ 433953 h 437827"/>
                <a:gd name="connsiteX5" fmla="*/ 867905 w 1937289"/>
                <a:gd name="connsiteY5" fmla="*/ 7749 h 437827"/>
                <a:gd name="connsiteX6" fmla="*/ 1061634 w 1937289"/>
                <a:gd name="connsiteY6" fmla="*/ 430078 h 437827"/>
                <a:gd name="connsiteX7" fmla="*/ 1255363 w 1937289"/>
                <a:gd name="connsiteY7" fmla="*/ 3875 h 437827"/>
                <a:gd name="connsiteX8" fmla="*/ 1452966 w 1937289"/>
                <a:gd name="connsiteY8" fmla="*/ 430078 h 437827"/>
                <a:gd name="connsiteX9" fmla="*/ 1638946 w 1937289"/>
                <a:gd name="connsiteY9" fmla="*/ 3875 h 437827"/>
                <a:gd name="connsiteX10" fmla="*/ 1836550 w 1937289"/>
                <a:gd name="connsiteY10" fmla="*/ 437827 h 437827"/>
                <a:gd name="connsiteX11" fmla="*/ 1937289 w 1937289"/>
                <a:gd name="connsiteY11" fmla="*/ 224726 h 437827"/>
                <a:gd name="connsiteX0" fmla="*/ 0 w 1937289"/>
                <a:gd name="connsiteY0" fmla="*/ 228600 h 437827"/>
                <a:gd name="connsiteX1" fmla="*/ 100739 w 1937289"/>
                <a:gd name="connsiteY1" fmla="*/ 0 h 437827"/>
                <a:gd name="connsiteX2" fmla="*/ 286719 w 1937289"/>
                <a:gd name="connsiteY2" fmla="*/ 430078 h 437827"/>
                <a:gd name="connsiteX3" fmla="*/ 480448 w 1937289"/>
                <a:gd name="connsiteY3" fmla="*/ 7749 h 437827"/>
                <a:gd name="connsiteX4" fmla="*/ 681926 w 1937289"/>
                <a:gd name="connsiteY4" fmla="*/ 433953 h 437827"/>
                <a:gd name="connsiteX5" fmla="*/ 867905 w 1937289"/>
                <a:gd name="connsiteY5" fmla="*/ 7749 h 437827"/>
                <a:gd name="connsiteX6" fmla="*/ 1061634 w 1937289"/>
                <a:gd name="connsiteY6" fmla="*/ 430078 h 437827"/>
                <a:gd name="connsiteX7" fmla="*/ 1255363 w 1937289"/>
                <a:gd name="connsiteY7" fmla="*/ 3875 h 437827"/>
                <a:gd name="connsiteX8" fmla="*/ 1452966 w 1937289"/>
                <a:gd name="connsiteY8" fmla="*/ 430078 h 437827"/>
                <a:gd name="connsiteX9" fmla="*/ 1638946 w 1937289"/>
                <a:gd name="connsiteY9" fmla="*/ 3875 h 437827"/>
                <a:gd name="connsiteX10" fmla="*/ 1836550 w 1937289"/>
                <a:gd name="connsiteY10" fmla="*/ 437827 h 437827"/>
                <a:gd name="connsiteX11" fmla="*/ 1937289 w 1937289"/>
                <a:gd name="connsiteY11" fmla="*/ 224726 h 437827"/>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32613 h 448703"/>
                <a:gd name="connsiteX1" fmla="*/ 100739 w 1937289"/>
                <a:gd name="connsiteY1" fmla="*/ 4013 h 448703"/>
                <a:gd name="connsiteX2" fmla="*/ 286719 w 1937289"/>
                <a:gd name="connsiteY2" fmla="*/ 434091 h 448703"/>
                <a:gd name="connsiteX3" fmla="*/ 480448 w 1937289"/>
                <a:gd name="connsiteY3" fmla="*/ 11762 h 448703"/>
                <a:gd name="connsiteX4" fmla="*/ 681926 w 1937289"/>
                <a:gd name="connsiteY4" fmla="*/ 437966 h 448703"/>
                <a:gd name="connsiteX5" fmla="*/ 867905 w 1937289"/>
                <a:gd name="connsiteY5" fmla="*/ 11762 h 448703"/>
                <a:gd name="connsiteX6" fmla="*/ 1061634 w 1937289"/>
                <a:gd name="connsiteY6" fmla="*/ 434091 h 448703"/>
                <a:gd name="connsiteX7" fmla="*/ 1255363 w 1937289"/>
                <a:gd name="connsiteY7" fmla="*/ 7888 h 448703"/>
                <a:gd name="connsiteX8" fmla="*/ 1452966 w 1937289"/>
                <a:gd name="connsiteY8" fmla="*/ 434091 h 448703"/>
                <a:gd name="connsiteX9" fmla="*/ 1638946 w 1937289"/>
                <a:gd name="connsiteY9" fmla="*/ 7888 h 448703"/>
                <a:gd name="connsiteX10" fmla="*/ 1836550 w 1937289"/>
                <a:gd name="connsiteY10" fmla="*/ 441840 h 448703"/>
                <a:gd name="connsiteX11" fmla="*/ 1937289 w 1937289"/>
                <a:gd name="connsiteY11" fmla="*/ 228739 h 448703"/>
                <a:gd name="connsiteX0" fmla="*/ 0 w 1937289"/>
                <a:gd name="connsiteY0" fmla="*/ 228603 h 444693"/>
                <a:gd name="connsiteX1" fmla="*/ 100739 w 1937289"/>
                <a:gd name="connsiteY1" fmla="*/ 3 h 444693"/>
                <a:gd name="connsiteX2" fmla="*/ 286719 w 1937289"/>
                <a:gd name="connsiteY2" fmla="*/ 430081 h 444693"/>
                <a:gd name="connsiteX3" fmla="*/ 480448 w 1937289"/>
                <a:gd name="connsiteY3" fmla="*/ 7752 h 444693"/>
                <a:gd name="connsiteX4" fmla="*/ 681926 w 1937289"/>
                <a:gd name="connsiteY4" fmla="*/ 433956 h 444693"/>
                <a:gd name="connsiteX5" fmla="*/ 867905 w 1937289"/>
                <a:gd name="connsiteY5" fmla="*/ 7752 h 444693"/>
                <a:gd name="connsiteX6" fmla="*/ 1061634 w 1937289"/>
                <a:gd name="connsiteY6" fmla="*/ 430081 h 444693"/>
                <a:gd name="connsiteX7" fmla="*/ 1255363 w 1937289"/>
                <a:gd name="connsiteY7" fmla="*/ 3878 h 444693"/>
                <a:gd name="connsiteX8" fmla="*/ 1452966 w 1937289"/>
                <a:gd name="connsiteY8" fmla="*/ 430081 h 444693"/>
                <a:gd name="connsiteX9" fmla="*/ 1638946 w 1937289"/>
                <a:gd name="connsiteY9" fmla="*/ 3878 h 444693"/>
                <a:gd name="connsiteX10" fmla="*/ 1836550 w 1937289"/>
                <a:gd name="connsiteY10" fmla="*/ 437830 h 444693"/>
                <a:gd name="connsiteX11" fmla="*/ 1937289 w 1937289"/>
                <a:gd name="connsiteY11" fmla="*/ 224729 h 444693"/>
                <a:gd name="connsiteX0" fmla="*/ 0 w 1937289"/>
                <a:gd name="connsiteY0" fmla="*/ 228603 h 437864"/>
                <a:gd name="connsiteX1" fmla="*/ 100739 w 1937289"/>
                <a:gd name="connsiteY1" fmla="*/ 3 h 437864"/>
                <a:gd name="connsiteX2" fmla="*/ 286719 w 1937289"/>
                <a:gd name="connsiteY2" fmla="*/ 430081 h 437864"/>
                <a:gd name="connsiteX3" fmla="*/ 480448 w 1937289"/>
                <a:gd name="connsiteY3" fmla="*/ 7752 h 437864"/>
                <a:gd name="connsiteX4" fmla="*/ 681926 w 1937289"/>
                <a:gd name="connsiteY4" fmla="*/ 433956 h 437864"/>
                <a:gd name="connsiteX5" fmla="*/ 867905 w 1937289"/>
                <a:gd name="connsiteY5" fmla="*/ 7752 h 437864"/>
                <a:gd name="connsiteX6" fmla="*/ 1061634 w 1937289"/>
                <a:gd name="connsiteY6" fmla="*/ 430081 h 437864"/>
                <a:gd name="connsiteX7" fmla="*/ 1255363 w 1937289"/>
                <a:gd name="connsiteY7" fmla="*/ 3878 h 437864"/>
                <a:gd name="connsiteX8" fmla="*/ 1452966 w 1937289"/>
                <a:gd name="connsiteY8" fmla="*/ 430081 h 437864"/>
                <a:gd name="connsiteX9" fmla="*/ 1638946 w 1937289"/>
                <a:gd name="connsiteY9" fmla="*/ 3878 h 437864"/>
                <a:gd name="connsiteX10" fmla="*/ 1836550 w 1937289"/>
                <a:gd name="connsiteY10" fmla="*/ 437830 h 437864"/>
                <a:gd name="connsiteX11" fmla="*/ 1937289 w 1937289"/>
                <a:gd name="connsiteY11" fmla="*/ 224729 h 437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37289" h="437864">
                  <a:moveTo>
                    <a:pt x="0" y="228603"/>
                  </a:moveTo>
                  <a:cubicBezTo>
                    <a:pt x="33580" y="152403"/>
                    <a:pt x="49079" y="1294"/>
                    <a:pt x="100739" y="3"/>
                  </a:cubicBezTo>
                  <a:cubicBezTo>
                    <a:pt x="152399" y="-1288"/>
                    <a:pt x="223434" y="428790"/>
                    <a:pt x="286719" y="430081"/>
                  </a:cubicBezTo>
                  <a:cubicBezTo>
                    <a:pt x="350004" y="431372"/>
                    <a:pt x="414580" y="7106"/>
                    <a:pt x="480448" y="7752"/>
                  </a:cubicBezTo>
                  <a:cubicBezTo>
                    <a:pt x="546316" y="8398"/>
                    <a:pt x="617350" y="433956"/>
                    <a:pt x="681926" y="433956"/>
                  </a:cubicBezTo>
                  <a:cubicBezTo>
                    <a:pt x="746502" y="433956"/>
                    <a:pt x="804620" y="8398"/>
                    <a:pt x="867905" y="7752"/>
                  </a:cubicBezTo>
                  <a:cubicBezTo>
                    <a:pt x="931190" y="7106"/>
                    <a:pt x="997058" y="430727"/>
                    <a:pt x="1061634" y="430081"/>
                  </a:cubicBezTo>
                  <a:cubicBezTo>
                    <a:pt x="1126210" y="429435"/>
                    <a:pt x="1190141" y="3878"/>
                    <a:pt x="1255363" y="3878"/>
                  </a:cubicBezTo>
                  <a:cubicBezTo>
                    <a:pt x="1320585" y="3878"/>
                    <a:pt x="1389036" y="430081"/>
                    <a:pt x="1452966" y="430081"/>
                  </a:cubicBezTo>
                  <a:cubicBezTo>
                    <a:pt x="1516896" y="430081"/>
                    <a:pt x="1575015" y="2587"/>
                    <a:pt x="1638946" y="3878"/>
                  </a:cubicBezTo>
                  <a:cubicBezTo>
                    <a:pt x="1702877" y="5170"/>
                    <a:pt x="1764224" y="435247"/>
                    <a:pt x="1836550" y="437830"/>
                  </a:cubicBezTo>
                  <a:cubicBezTo>
                    <a:pt x="1908876" y="440413"/>
                    <a:pt x="1903709" y="295763"/>
                    <a:pt x="1937289" y="22472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8" name="Group 7">
              <a:extLst>
                <a:ext uri="{FF2B5EF4-FFF2-40B4-BE49-F238E27FC236}">
                  <a16:creationId xmlns:a16="http://schemas.microsoft.com/office/drawing/2014/main" id="{E5148A4D-594A-A94D-A5E8-FC72A487E4BC}"/>
                </a:ext>
              </a:extLst>
            </p:cNvPr>
            <p:cNvGrpSpPr/>
            <p:nvPr/>
          </p:nvGrpSpPr>
          <p:grpSpPr>
            <a:xfrm>
              <a:off x="5000976" y="4204816"/>
              <a:ext cx="907351" cy="280296"/>
              <a:chOff x="4298196" y="6444710"/>
              <a:chExt cx="907351" cy="280296"/>
            </a:xfrm>
          </p:grpSpPr>
          <p:sp>
            <p:nvSpPr>
              <p:cNvPr id="134" name="Freeform 133">
                <a:extLst>
                  <a:ext uri="{FF2B5EF4-FFF2-40B4-BE49-F238E27FC236}">
                    <a16:creationId xmlns:a16="http://schemas.microsoft.com/office/drawing/2014/main" id="{C419FC4E-49FE-3642-80AD-AAE6918A7757}"/>
                  </a:ext>
                </a:extLst>
              </p:cNvPr>
              <p:cNvSpPr/>
              <p:nvPr/>
            </p:nvSpPr>
            <p:spPr>
              <a:xfrm>
                <a:off x="4298196" y="6444710"/>
                <a:ext cx="455909" cy="275129"/>
              </a:xfrm>
              <a:custGeom>
                <a:avLst/>
                <a:gdLst>
                  <a:gd name="connsiteX0" fmla="*/ 0 w 1937289"/>
                  <a:gd name="connsiteY0" fmla="*/ 228600 h 437827"/>
                  <a:gd name="connsiteX1" fmla="*/ 100739 w 1937289"/>
                  <a:gd name="connsiteY1" fmla="*/ 0 h 437827"/>
                  <a:gd name="connsiteX2" fmla="*/ 286719 w 1937289"/>
                  <a:gd name="connsiteY2" fmla="*/ 430078 h 437827"/>
                  <a:gd name="connsiteX3" fmla="*/ 480448 w 1937289"/>
                  <a:gd name="connsiteY3" fmla="*/ 7749 h 437827"/>
                  <a:gd name="connsiteX4" fmla="*/ 681926 w 1937289"/>
                  <a:gd name="connsiteY4" fmla="*/ 433953 h 437827"/>
                  <a:gd name="connsiteX5" fmla="*/ 867905 w 1937289"/>
                  <a:gd name="connsiteY5" fmla="*/ 7749 h 437827"/>
                  <a:gd name="connsiteX6" fmla="*/ 1061634 w 1937289"/>
                  <a:gd name="connsiteY6" fmla="*/ 430078 h 437827"/>
                  <a:gd name="connsiteX7" fmla="*/ 1255363 w 1937289"/>
                  <a:gd name="connsiteY7" fmla="*/ 3875 h 437827"/>
                  <a:gd name="connsiteX8" fmla="*/ 1452966 w 1937289"/>
                  <a:gd name="connsiteY8" fmla="*/ 430078 h 437827"/>
                  <a:gd name="connsiteX9" fmla="*/ 1638946 w 1937289"/>
                  <a:gd name="connsiteY9" fmla="*/ 3875 h 437827"/>
                  <a:gd name="connsiteX10" fmla="*/ 1836550 w 1937289"/>
                  <a:gd name="connsiteY10" fmla="*/ 437827 h 437827"/>
                  <a:gd name="connsiteX11" fmla="*/ 1937289 w 1937289"/>
                  <a:gd name="connsiteY11" fmla="*/ 224726 h 437827"/>
                  <a:gd name="connsiteX0" fmla="*/ 0 w 1937289"/>
                  <a:gd name="connsiteY0" fmla="*/ 228600 h 437827"/>
                  <a:gd name="connsiteX1" fmla="*/ 100739 w 1937289"/>
                  <a:gd name="connsiteY1" fmla="*/ 0 h 437827"/>
                  <a:gd name="connsiteX2" fmla="*/ 286719 w 1937289"/>
                  <a:gd name="connsiteY2" fmla="*/ 430078 h 437827"/>
                  <a:gd name="connsiteX3" fmla="*/ 480448 w 1937289"/>
                  <a:gd name="connsiteY3" fmla="*/ 7749 h 437827"/>
                  <a:gd name="connsiteX4" fmla="*/ 681926 w 1937289"/>
                  <a:gd name="connsiteY4" fmla="*/ 433953 h 437827"/>
                  <a:gd name="connsiteX5" fmla="*/ 867905 w 1937289"/>
                  <a:gd name="connsiteY5" fmla="*/ 7749 h 437827"/>
                  <a:gd name="connsiteX6" fmla="*/ 1061634 w 1937289"/>
                  <a:gd name="connsiteY6" fmla="*/ 430078 h 437827"/>
                  <a:gd name="connsiteX7" fmla="*/ 1255363 w 1937289"/>
                  <a:gd name="connsiteY7" fmla="*/ 3875 h 437827"/>
                  <a:gd name="connsiteX8" fmla="*/ 1452966 w 1937289"/>
                  <a:gd name="connsiteY8" fmla="*/ 430078 h 437827"/>
                  <a:gd name="connsiteX9" fmla="*/ 1638946 w 1937289"/>
                  <a:gd name="connsiteY9" fmla="*/ 3875 h 437827"/>
                  <a:gd name="connsiteX10" fmla="*/ 1836550 w 1937289"/>
                  <a:gd name="connsiteY10" fmla="*/ 437827 h 437827"/>
                  <a:gd name="connsiteX11" fmla="*/ 1937289 w 1937289"/>
                  <a:gd name="connsiteY11" fmla="*/ 224726 h 437827"/>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32613 h 448703"/>
                  <a:gd name="connsiteX1" fmla="*/ 100739 w 1937289"/>
                  <a:gd name="connsiteY1" fmla="*/ 4013 h 448703"/>
                  <a:gd name="connsiteX2" fmla="*/ 286719 w 1937289"/>
                  <a:gd name="connsiteY2" fmla="*/ 434091 h 448703"/>
                  <a:gd name="connsiteX3" fmla="*/ 480448 w 1937289"/>
                  <a:gd name="connsiteY3" fmla="*/ 11762 h 448703"/>
                  <a:gd name="connsiteX4" fmla="*/ 681926 w 1937289"/>
                  <a:gd name="connsiteY4" fmla="*/ 437966 h 448703"/>
                  <a:gd name="connsiteX5" fmla="*/ 867905 w 1937289"/>
                  <a:gd name="connsiteY5" fmla="*/ 11762 h 448703"/>
                  <a:gd name="connsiteX6" fmla="*/ 1061634 w 1937289"/>
                  <a:gd name="connsiteY6" fmla="*/ 434091 h 448703"/>
                  <a:gd name="connsiteX7" fmla="*/ 1255363 w 1937289"/>
                  <a:gd name="connsiteY7" fmla="*/ 7888 h 448703"/>
                  <a:gd name="connsiteX8" fmla="*/ 1452966 w 1937289"/>
                  <a:gd name="connsiteY8" fmla="*/ 434091 h 448703"/>
                  <a:gd name="connsiteX9" fmla="*/ 1638946 w 1937289"/>
                  <a:gd name="connsiteY9" fmla="*/ 7888 h 448703"/>
                  <a:gd name="connsiteX10" fmla="*/ 1836550 w 1937289"/>
                  <a:gd name="connsiteY10" fmla="*/ 441840 h 448703"/>
                  <a:gd name="connsiteX11" fmla="*/ 1937289 w 1937289"/>
                  <a:gd name="connsiteY11" fmla="*/ 228739 h 448703"/>
                  <a:gd name="connsiteX0" fmla="*/ 0 w 1937289"/>
                  <a:gd name="connsiteY0" fmla="*/ 228603 h 444693"/>
                  <a:gd name="connsiteX1" fmla="*/ 100739 w 1937289"/>
                  <a:gd name="connsiteY1" fmla="*/ 3 h 444693"/>
                  <a:gd name="connsiteX2" fmla="*/ 286719 w 1937289"/>
                  <a:gd name="connsiteY2" fmla="*/ 430081 h 444693"/>
                  <a:gd name="connsiteX3" fmla="*/ 480448 w 1937289"/>
                  <a:gd name="connsiteY3" fmla="*/ 7752 h 444693"/>
                  <a:gd name="connsiteX4" fmla="*/ 681926 w 1937289"/>
                  <a:gd name="connsiteY4" fmla="*/ 433956 h 444693"/>
                  <a:gd name="connsiteX5" fmla="*/ 867905 w 1937289"/>
                  <a:gd name="connsiteY5" fmla="*/ 7752 h 444693"/>
                  <a:gd name="connsiteX6" fmla="*/ 1061634 w 1937289"/>
                  <a:gd name="connsiteY6" fmla="*/ 430081 h 444693"/>
                  <a:gd name="connsiteX7" fmla="*/ 1255363 w 1937289"/>
                  <a:gd name="connsiteY7" fmla="*/ 3878 h 444693"/>
                  <a:gd name="connsiteX8" fmla="*/ 1452966 w 1937289"/>
                  <a:gd name="connsiteY8" fmla="*/ 430081 h 444693"/>
                  <a:gd name="connsiteX9" fmla="*/ 1638946 w 1937289"/>
                  <a:gd name="connsiteY9" fmla="*/ 3878 h 444693"/>
                  <a:gd name="connsiteX10" fmla="*/ 1836550 w 1937289"/>
                  <a:gd name="connsiteY10" fmla="*/ 437830 h 444693"/>
                  <a:gd name="connsiteX11" fmla="*/ 1937289 w 1937289"/>
                  <a:gd name="connsiteY11" fmla="*/ 224729 h 444693"/>
                  <a:gd name="connsiteX0" fmla="*/ 0 w 1937289"/>
                  <a:gd name="connsiteY0" fmla="*/ 228603 h 437864"/>
                  <a:gd name="connsiteX1" fmla="*/ 100739 w 1937289"/>
                  <a:gd name="connsiteY1" fmla="*/ 3 h 437864"/>
                  <a:gd name="connsiteX2" fmla="*/ 286719 w 1937289"/>
                  <a:gd name="connsiteY2" fmla="*/ 430081 h 437864"/>
                  <a:gd name="connsiteX3" fmla="*/ 480448 w 1937289"/>
                  <a:gd name="connsiteY3" fmla="*/ 7752 h 437864"/>
                  <a:gd name="connsiteX4" fmla="*/ 681926 w 1937289"/>
                  <a:gd name="connsiteY4" fmla="*/ 433956 h 437864"/>
                  <a:gd name="connsiteX5" fmla="*/ 867905 w 1937289"/>
                  <a:gd name="connsiteY5" fmla="*/ 7752 h 437864"/>
                  <a:gd name="connsiteX6" fmla="*/ 1061634 w 1937289"/>
                  <a:gd name="connsiteY6" fmla="*/ 430081 h 437864"/>
                  <a:gd name="connsiteX7" fmla="*/ 1255363 w 1937289"/>
                  <a:gd name="connsiteY7" fmla="*/ 3878 h 437864"/>
                  <a:gd name="connsiteX8" fmla="*/ 1452966 w 1937289"/>
                  <a:gd name="connsiteY8" fmla="*/ 430081 h 437864"/>
                  <a:gd name="connsiteX9" fmla="*/ 1638946 w 1937289"/>
                  <a:gd name="connsiteY9" fmla="*/ 3878 h 437864"/>
                  <a:gd name="connsiteX10" fmla="*/ 1836550 w 1937289"/>
                  <a:gd name="connsiteY10" fmla="*/ 437830 h 437864"/>
                  <a:gd name="connsiteX11" fmla="*/ 1937289 w 1937289"/>
                  <a:gd name="connsiteY11" fmla="*/ 224729 h 437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37289" h="437864">
                    <a:moveTo>
                      <a:pt x="0" y="228603"/>
                    </a:moveTo>
                    <a:cubicBezTo>
                      <a:pt x="33580" y="152403"/>
                      <a:pt x="49079" y="1294"/>
                      <a:pt x="100739" y="3"/>
                    </a:cubicBezTo>
                    <a:cubicBezTo>
                      <a:pt x="152399" y="-1288"/>
                      <a:pt x="223434" y="428790"/>
                      <a:pt x="286719" y="430081"/>
                    </a:cubicBezTo>
                    <a:cubicBezTo>
                      <a:pt x="350004" y="431372"/>
                      <a:pt x="414580" y="7106"/>
                      <a:pt x="480448" y="7752"/>
                    </a:cubicBezTo>
                    <a:cubicBezTo>
                      <a:pt x="546316" y="8398"/>
                      <a:pt x="617350" y="433956"/>
                      <a:pt x="681926" y="433956"/>
                    </a:cubicBezTo>
                    <a:cubicBezTo>
                      <a:pt x="746502" y="433956"/>
                      <a:pt x="804620" y="8398"/>
                      <a:pt x="867905" y="7752"/>
                    </a:cubicBezTo>
                    <a:cubicBezTo>
                      <a:pt x="931190" y="7106"/>
                      <a:pt x="997058" y="430727"/>
                      <a:pt x="1061634" y="430081"/>
                    </a:cubicBezTo>
                    <a:cubicBezTo>
                      <a:pt x="1126210" y="429435"/>
                      <a:pt x="1190141" y="3878"/>
                      <a:pt x="1255363" y="3878"/>
                    </a:cubicBezTo>
                    <a:cubicBezTo>
                      <a:pt x="1320585" y="3878"/>
                      <a:pt x="1389036" y="430081"/>
                      <a:pt x="1452966" y="430081"/>
                    </a:cubicBezTo>
                    <a:cubicBezTo>
                      <a:pt x="1516896" y="430081"/>
                      <a:pt x="1575015" y="2587"/>
                      <a:pt x="1638946" y="3878"/>
                    </a:cubicBezTo>
                    <a:cubicBezTo>
                      <a:pt x="1702877" y="5170"/>
                      <a:pt x="1764224" y="435247"/>
                      <a:pt x="1836550" y="437830"/>
                    </a:cubicBezTo>
                    <a:cubicBezTo>
                      <a:pt x="1908876" y="440413"/>
                      <a:pt x="1903709" y="295763"/>
                      <a:pt x="1937289" y="22472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5" name="Freeform 134">
                <a:extLst>
                  <a:ext uri="{FF2B5EF4-FFF2-40B4-BE49-F238E27FC236}">
                    <a16:creationId xmlns:a16="http://schemas.microsoft.com/office/drawing/2014/main" id="{473D5352-C1A7-7E4B-9326-FE6B9BF0A5AA}"/>
                  </a:ext>
                </a:extLst>
              </p:cNvPr>
              <p:cNvSpPr/>
              <p:nvPr/>
            </p:nvSpPr>
            <p:spPr>
              <a:xfrm>
                <a:off x="4749638" y="6449877"/>
                <a:ext cx="455909" cy="275129"/>
              </a:xfrm>
              <a:custGeom>
                <a:avLst/>
                <a:gdLst>
                  <a:gd name="connsiteX0" fmla="*/ 0 w 1937289"/>
                  <a:gd name="connsiteY0" fmla="*/ 228600 h 437827"/>
                  <a:gd name="connsiteX1" fmla="*/ 100739 w 1937289"/>
                  <a:gd name="connsiteY1" fmla="*/ 0 h 437827"/>
                  <a:gd name="connsiteX2" fmla="*/ 286719 w 1937289"/>
                  <a:gd name="connsiteY2" fmla="*/ 430078 h 437827"/>
                  <a:gd name="connsiteX3" fmla="*/ 480448 w 1937289"/>
                  <a:gd name="connsiteY3" fmla="*/ 7749 h 437827"/>
                  <a:gd name="connsiteX4" fmla="*/ 681926 w 1937289"/>
                  <a:gd name="connsiteY4" fmla="*/ 433953 h 437827"/>
                  <a:gd name="connsiteX5" fmla="*/ 867905 w 1937289"/>
                  <a:gd name="connsiteY5" fmla="*/ 7749 h 437827"/>
                  <a:gd name="connsiteX6" fmla="*/ 1061634 w 1937289"/>
                  <a:gd name="connsiteY6" fmla="*/ 430078 h 437827"/>
                  <a:gd name="connsiteX7" fmla="*/ 1255363 w 1937289"/>
                  <a:gd name="connsiteY7" fmla="*/ 3875 h 437827"/>
                  <a:gd name="connsiteX8" fmla="*/ 1452966 w 1937289"/>
                  <a:gd name="connsiteY8" fmla="*/ 430078 h 437827"/>
                  <a:gd name="connsiteX9" fmla="*/ 1638946 w 1937289"/>
                  <a:gd name="connsiteY9" fmla="*/ 3875 h 437827"/>
                  <a:gd name="connsiteX10" fmla="*/ 1836550 w 1937289"/>
                  <a:gd name="connsiteY10" fmla="*/ 437827 h 437827"/>
                  <a:gd name="connsiteX11" fmla="*/ 1937289 w 1937289"/>
                  <a:gd name="connsiteY11" fmla="*/ 224726 h 437827"/>
                  <a:gd name="connsiteX0" fmla="*/ 0 w 1937289"/>
                  <a:gd name="connsiteY0" fmla="*/ 228600 h 437827"/>
                  <a:gd name="connsiteX1" fmla="*/ 100739 w 1937289"/>
                  <a:gd name="connsiteY1" fmla="*/ 0 h 437827"/>
                  <a:gd name="connsiteX2" fmla="*/ 286719 w 1937289"/>
                  <a:gd name="connsiteY2" fmla="*/ 430078 h 437827"/>
                  <a:gd name="connsiteX3" fmla="*/ 480448 w 1937289"/>
                  <a:gd name="connsiteY3" fmla="*/ 7749 h 437827"/>
                  <a:gd name="connsiteX4" fmla="*/ 681926 w 1937289"/>
                  <a:gd name="connsiteY4" fmla="*/ 433953 h 437827"/>
                  <a:gd name="connsiteX5" fmla="*/ 867905 w 1937289"/>
                  <a:gd name="connsiteY5" fmla="*/ 7749 h 437827"/>
                  <a:gd name="connsiteX6" fmla="*/ 1061634 w 1937289"/>
                  <a:gd name="connsiteY6" fmla="*/ 430078 h 437827"/>
                  <a:gd name="connsiteX7" fmla="*/ 1255363 w 1937289"/>
                  <a:gd name="connsiteY7" fmla="*/ 3875 h 437827"/>
                  <a:gd name="connsiteX8" fmla="*/ 1452966 w 1937289"/>
                  <a:gd name="connsiteY8" fmla="*/ 430078 h 437827"/>
                  <a:gd name="connsiteX9" fmla="*/ 1638946 w 1937289"/>
                  <a:gd name="connsiteY9" fmla="*/ 3875 h 437827"/>
                  <a:gd name="connsiteX10" fmla="*/ 1836550 w 1937289"/>
                  <a:gd name="connsiteY10" fmla="*/ 437827 h 437827"/>
                  <a:gd name="connsiteX11" fmla="*/ 1937289 w 1937289"/>
                  <a:gd name="connsiteY11" fmla="*/ 224726 h 437827"/>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32613 h 448703"/>
                  <a:gd name="connsiteX1" fmla="*/ 100739 w 1937289"/>
                  <a:gd name="connsiteY1" fmla="*/ 4013 h 448703"/>
                  <a:gd name="connsiteX2" fmla="*/ 286719 w 1937289"/>
                  <a:gd name="connsiteY2" fmla="*/ 434091 h 448703"/>
                  <a:gd name="connsiteX3" fmla="*/ 480448 w 1937289"/>
                  <a:gd name="connsiteY3" fmla="*/ 11762 h 448703"/>
                  <a:gd name="connsiteX4" fmla="*/ 681926 w 1937289"/>
                  <a:gd name="connsiteY4" fmla="*/ 437966 h 448703"/>
                  <a:gd name="connsiteX5" fmla="*/ 867905 w 1937289"/>
                  <a:gd name="connsiteY5" fmla="*/ 11762 h 448703"/>
                  <a:gd name="connsiteX6" fmla="*/ 1061634 w 1937289"/>
                  <a:gd name="connsiteY6" fmla="*/ 434091 h 448703"/>
                  <a:gd name="connsiteX7" fmla="*/ 1255363 w 1937289"/>
                  <a:gd name="connsiteY7" fmla="*/ 7888 h 448703"/>
                  <a:gd name="connsiteX8" fmla="*/ 1452966 w 1937289"/>
                  <a:gd name="connsiteY8" fmla="*/ 434091 h 448703"/>
                  <a:gd name="connsiteX9" fmla="*/ 1638946 w 1937289"/>
                  <a:gd name="connsiteY9" fmla="*/ 7888 h 448703"/>
                  <a:gd name="connsiteX10" fmla="*/ 1836550 w 1937289"/>
                  <a:gd name="connsiteY10" fmla="*/ 441840 h 448703"/>
                  <a:gd name="connsiteX11" fmla="*/ 1937289 w 1937289"/>
                  <a:gd name="connsiteY11" fmla="*/ 228739 h 448703"/>
                  <a:gd name="connsiteX0" fmla="*/ 0 w 1937289"/>
                  <a:gd name="connsiteY0" fmla="*/ 228603 h 444693"/>
                  <a:gd name="connsiteX1" fmla="*/ 100739 w 1937289"/>
                  <a:gd name="connsiteY1" fmla="*/ 3 h 444693"/>
                  <a:gd name="connsiteX2" fmla="*/ 286719 w 1937289"/>
                  <a:gd name="connsiteY2" fmla="*/ 430081 h 444693"/>
                  <a:gd name="connsiteX3" fmla="*/ 480448 w 1937289"/>
                  <a:gd name="connsiteY3" fmla="*/ 7752 h 444693"/>
                  <a:gd name="connsiteX4" fmla="*/ 681926 w 1937289"/>
                  <a:gd name="connsiteY4" fmla="*/ 433956 h 444693"/>
                  <a:gd name="connsiteX5" fmla="*/ 867905 w 1937289"/>
                  <a:gd name="connsiteY5" fmla="*/ 7752 h 444693"/>
                  <a:gd name="connsiteX6" fmla="*/ 1061634 w 1937289"/>
                  <a:gd name="connsiteY6" fmla="*/ 430081 h 444693"/>
                  <a:gd name="connsiteX7" fmla="*/ 1255363 w 1937289"/>
                  <a:gd name="connsiteY7" fmla="*/ 3878 h 444693"/>
                  <a:gd name="connsiteX8" fmla="*/ 1452966 w 1937289"/>
                  <a:gd name="connsiteY8" fmla="*/ 430081 h 444693"/>
                  <a:gd name="connsiteX9" fmla="*/ 1638946 w 1937289"/>
                  <a:gd name="connsiteY9" fmla="*/ 3878 h 444693"/>
                  <a:gd name="connsiteX10" fmla="*/ 1836550 w 1937289"/>
                  <a:gd name="connsiteY10" fmla="*/ 437830 h 444693"/>
                  <a:gd name="connsiteX11" fmla="*/ 1937289 w 1937289"/>
                  <a:gd name="connsiteY11" fmla="*/ 224729 h 444693"/>
                  <a:gd name="connsiteX0" fmla="*/ 0 w 1937289"/>
                  <a:gd name="connsiteY0" fmla="*/ 228603 h 437864"/>
                  <a:gd name="connsiteX1" fmla="*/ 100739 w 1937289"/>
                  <a:gd name="connsiteY1" fmla="*/ 3 h 437864"/>
                  <a:gd name="connsiteX2" fmla="*/ 286719 w 1937289"/>
                  <a:gd name="connsiteY2" fmla="*/ 430081 h 437864"/>
                  <a:gd name="connsiteX3" fmla="*/ 480448 w 1937289"/>
                  <a:gd name="connsiteY3" fmla="*/ 7752 h 437864"/>
                  <a:gd name="connsiteX4" fmla="*/ 681926 w 1937289"/>
                  <a:gd name="connsiteY4" fmla="*/ 433956 h 437864"/>
                  <a:gd name="connsiteX5" fmla="*/ 867905 w 1937289"/>
                  <a:gd name="connsiteY5" fmla="*/ 7752 h 437864"/>
                  <a:gd name="connsiteX6" fmla="*/ 1061634 w 1937289"/>
                  <a:gd name="connsiteY6" fmla="*/ 430081 h 437864"/>
                  <a:gd name="connsiteX7" fmla="*/ 1255363 w 1937289"/>
                  <a:gd name="connsiteY7" fmla="*/ 3878 h 437864"/>
                  <a:gd name="connsiteX8" fmla="*/ 1452966 w 1937289"/>
                  <a:gd name="connsiteY8" fmla="*/ 430081 h 437864"/>
                  <a:gd name="connsiteX9" fmla="*/ 1638946 w 1937289"/>
                  <a:gd name="connsiteY9" fmla="*/ 3878 h 437864"/>
                  <a:gd name="connsiteX10" fmla="*/ 1836550 w 1937289"/>
                  <a:gd name="connsiteY10" fmla="*/ 437830 h 437864"/>
                  <a:gd name="connsiteX11" fmla="*/ 1937289 w 1937289"/>
                  <a:gd name="connsiteY11" fmla="*/ 224729 h 437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37289" h="437864">
                    <a:moveTo>
                      <a:pt x="0" y="228603"/>
                    </a:moveTo>
                    <a:cubicBezTo>
                      <a:pt x="33580" y="152403"/>
                      <a:pt x="49079" y="1294"/>
                      <a:pt x="100739" y="3"/>
                    </a:cubicBezTo>
                    <a:cubicBezTo>
                      <a:pt x="152399" y="-1288"/>
                      <a:pt x="223434" y="428790"/>
                      <a:pt x="286719" y="430081"/>
                    </a:cubicBezTo>
                    <a:cubicBezTo>
                      <a:pt x="350004" y="431372"/>
                      <a:pt x="414580" y="7106"/>
                      <a:pt x="480448" y="7752"/>
                    </a:cubicBezTo>
                    <a:cubicBezTo>
                      <a:pt x="546316" y="8398"/>
                      <a:pt x="617350" y="433956"/>
                      <a:pt x="681926" y="433956"/>
                    </a:cubicBezTo>
                    <a:cubicBezTo>
                      <a:pt x="746502" y="433956"/>
                      <a:pt x="804620" y="8398"/>
                      <a:pt x="867905" y="7752"/>
                    </a:cubicBezTo>
                    <a:cubicBezTo>
                      <a:pt x="931190" y="7106"/>
                      <a:pt x="997058" y="430727"/>
                      <a:pt x="1061634" y="430081"/>
                    </a:cubicBezTo>
                    <a:cubicBezTo>
                      <a:pt x="1126210" y="429435"/>
                      <a:pt x="1190141" y="3878"/>
                      <a:pt x="1255363" y="3878"/>
                    </a:cubicBezTo>
                    <a:cubicBezTo>
                      <a:pt x="1320585" y="3878"/>
                      <a:pt x="1389036" y="430081"/>
                      <a:pt x="1452966" y="430081"/>
                    </a:cubicBezTo>
                    <a:cubicBezTo>
                      <a:pt x="1516896" y="430081"/>
                      <a:pt x="1575015" y="2587"/>
                      <a:pt x="1638946" y="3878"/>
                    </a:cubicBezTo>
                    <a:cubicBezTo>
                      <a:pt x="1702877" y="5170"/>
                      <a:pt x="1764224" y="435247"/>
                      <a:pt x="1836550" y="437830"/>
                    </a:cubicBezTo>
                    <a:cubicBezTo>
                      <a:pt x="1908876" y="440413"/>
                      <a:pt x="1903709" y="295763"/>
                      <a:pt x="1937289" y="22472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9" name="Group 8">
              <a:extLst>
                <a:ext uri="{FF2B5EF4-FFF2-40B4-BE49-F238E27FC236}">
                  <a16:creationId xmlns:a16="http://schemas.microsoft.com/office/drawing/2014/main" id="{2F59B8CB-4346-D742-A279-4850646C075E}"/>
                </a:ext>
              </a:extLst>
            </p:cNvPr>
            <p:cNvGrpSpPr/>
            <p:nvPr/>
          </p:nvGrpSpPr>
          <p:grpSpPr>
            <a:xfrm>
              <a:off x="4979505" y="4883429"/>
              <a:ext cx="993354" cy="277839"/>
              <a:chOff x="4343400" y="5348498"/>
              <a:chExt cx="993354" cy="277839"/>
            </a:xfrm>
          </p:grpSpPr>
          <p:sp>
            <p:nvSpPr>
              <p:cNvPr id="138" name="Freeform 137">
                <a:extLst>
                  <a:ext uri="{FF2B5EF4-FFF2-40B4-BE49-F238E27FC236}">
                    <a16:creationId xmlns:a16="http://schemas.microsoft.com/office/drawing/2014/main" id="{256BD977-F2A8-9E41-ADA8-C51B7FED488E}"/>
                  </a:ext>
                </a:extLst>
              </p:cNvPr>
              <p:cNvSpPr/>
              <p:nvPr/>
            </p:nvSpPr>
            <p:spPr>
              <a:xfrm>
                <a:off x="4343400" y="5348498"/>
                <a:ext cx="614122" cy="275129"/>
              </a:xfrm>
              <a:custGeom>
                <a:avLst/>
                <a:gdLst>
                  <a:gd name="connsiteX0" fmla="*/ 0 w 1937289"/>
                  <a:gd name="connsiteY0" fmla="*/ 228600 h 437827"/>
                  <a:gd name="connsiteX1" fmla="*/ 100739 w 1937289"/>
                  <a:gd name="connsiteY1" fmla="*/ 0 h 437827"/>
                  <a:gd name="connsiteX2" fmla="*/ 286719 w 1937289"/>
                  <a:gd name="connsiteY2" fmla="*/ 430078 h 437827"/>
                  <a:gd name="connsiteX3" fmla="*/ 480448 w 1937289"/>
                  <a:gd name="connsiteY3" fmla="*/ 7749 h 437827"/>
                  <a:gd name="connsiteX4" fmla="*/ 681926 w 1937289"/>
                  <a:gd name="connsiteY4" fmla="*/ 433953 h 437827"/>
                  <a:gd name="connsiteX5" fmla="*/ 867905 w 1937289"/>
                  <a:gd name="connsiteY5" fmla="*/ 7749 h 437827"/>
                  <a:gd name="connsiteX6" fmla="*/ 1061634 w 1937289"/>
                  <a:gd name="connsiteY6" fmla="*/ 430078 h 437827"/>
                  <a:gd name="connsiteX7" fmla="*/ 1255363 w 1937289"/>
                  <a:gd name="connsiteY7" fmla="*/ 3875 h 437827"/>
                  <a:gd name="connsiteX8" fmla="*/ 1452966 w 1937289"/>
                  <a:gd name="connsiteY8" fmla="*/ 430078 h 437827"/>
                  <a:gd name="connsiteX9" fmla="*/ 1638946 w 1937289"/>
                  <a:gd name="connsiteY9" fmla="*/ 3875 h 437827"/>
                  <a:gd name="connsiteX10" fmla="*/ 1836550 w 1937289"/>
                  <a:gd name="connsiteY10" fmla="*/ 437827 h 437827"/>
                  <a:gd name="connsiteX11" fmla="*/ 1937289 w 1937289"/>
                  <a:gd name="connsiteY11" fmla="*/ 224726 h 437827"/>
                  <a:gd name="connsiteX0" fmla="*/ 0 w 1937289"/>
                  <a:gd name="connsiteY0" fmla="*/ 228600 h 437827"/>
                  <a:gd name="connsiteX1" fmla="*/ 100739 w 1937289"/>
                  <a:gd name="connsiteY1" fmla="*/ 0 h 437827"/>
                  <a:gd name="connsiteX2" fmla="*/ 286719 w 1937289"/>
                  <a:gd name="connsiteY2" fmla="*/ 430078 h 437827"/>
                  <a:gd name="connsiteX3" fmla="*/ 480448 w 1937289"/>
                  <a:gd name="connsiteY3" fmla="*/ 7749 h 437827"/>
                  <a:gd name="connsiteX4" fmla="*/ 681926 w 1937289"/>
                  <a:gd name="connsiteY4" fmla="*/ 433953 h 437827"/>
                  <a:gd name="connsiteX5" fmla="*/ 867905 w 1937289"/>
                  <a:gd name="connsiteY5" fmla="*/ 7749 h 437827"/>
                  <a:gd name="connsiteX6" fmla="*/ 1061634 w 1937289"/>
                  <a:gd name="connsiteY6" fmla="*/ 430078 h 437827"/>
                  <a:gd name="connsiteX7" fmla="*/ 1255363 w 1937289"/>
                  <a:gd name="connsiteY7" fmla="*/ 3875 h 437827"/>
                  <a:gd name="connsiteX8" fmla="*/ 1452966 w 1937289"/>
                  <a:gd name="connsiteY8" fmla="*/ 430078 h 437827"/>
                  <a:gd name="connsiteX9" fmla="*/ 1638946 w 1937289"/>
                  <a:gd name="connsiteY9" fmla="*/ 3875 h 437827"/>
                  <a:gd name="connsiteX10" fmla="*/ 1836550 w 1937289"/>
                  <a:gd name="connsiteY10" fmla="*/ 437827 h 437827"/>
                  <a:gd name="connsiteX11" fmla="*/ 1937289 w 1937289"/>
                  <a:gd name="connsiteY11" fmla="*/ 224726 h 437827"/>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32613 h 448703"/>
                  <a:gd name="connsiteX1" fmla="*/ 100739 w 1937289"/>
                  <a:gd name="connsiteY1" fmla="*/ 4013 h 448703"/>
                  <a:gd name="connsiteX2" fmla="*/ 286719 w 1937289"/>
                  <a:gd name="connsiteY2" fmla="*/ 434091 h 448703"/>
                  <a:gd name="connsiteX3" fmla="*/ 480448 w 1937289"/>
                  <a:gd name="connsiteY3" fmla="*/ 11762 h 448703"/>
                  <a:gd name="connsiteX4" fmla="*/ 681926 w 1937289"/>
                  <a:gd name="connsiteY4" fmla="*/ 437966 h 448703"/>
                  <a:gd name="connsiteX5" fmla="*/ 867905 w 1937289"/>
                  <a:gd name="connsiteY5" fmla="*/ 11762 h 448703"/>
                  <a:gd name="connsiteX6" fmla="*/ 1061634 w 1937289"/>
                  <a:gd name="connsiteY6" fmla="*/ 434091 h 448703"/>
                  <a:gd name="connsiteX7" fmla="*/ 1255363 w 1937289"/>
                  <a:gd name="connsiteY7" fmla="*/ 7888 h 448703"/>
                  <a:gd name="connsiteX8" fmla="*/ 1452966 w 1937289"/>
                  <a:gd name="connsiteY8" fmla="*/ 434091 h 448703"/>
                  <a:gd name="connsiteX9" fmla="*/ 1638946 w 1937289"/>
                  <a:gd name="connsiteY9" fmla="*/ 7888 h 448703"/>
                  <a:gd name="connsiteX10" fmla="*/ 1836550 w 1937289"/>
                  <a:gd name="connsiteY10" fmla="*/ 441840 h 448703"/>
                  <a:gd name="connsiteX11" fmla="*/ 1937289 w 1937289"/>
                  <a:gd name="connsiteY11" fmla="*/ 228739 h 448703"/>
                  <a:gd name="connsiteX0" fmla="*/ 0 w 1937289"/>
                  <a:gd name="connsiteY0" fmla="*/ 228603 h 444693"/>
                  <a:gd name="connsiteX1" fmla="*/ 100739 w 1937289"/>
                  <a:gd name="connsiteY1" fmla="*/ 3 h 444693"/>
                  <a:gd name="connsiteX2" fmla="*/ 286719 w 1937289"/>
                  <a:gd name="connsiteY2" fmla="*/ 430081 h 444693"/>
                  <a:gd name="connsiteX3" fmla="*/ 480448 w 1937289"/>
                  <a:gd name="connsiteY3" fmla="*/ 7752 h 444693"/>
                  <a:gd name="connsiteX4" fmla="*/ 681926 w 1937289"/>
                  <a:gd name="connsiteY4" fmla="*/ 433956 h 444693"/>
                  <a:gd name="connsiteX5" fmla="*/ 867905 w 1937289"/>
                  <a:gd name="connsiteY5" fmla="*/ 7752 h 444693"/>
                  <a:gd name="connsiteX6" fmla="*/ 1061634 w 1937289"/>
                  <a:gd name="connsiteY6" fmla="*/ 430081 h 444693"/>
                  <a:gd name="connsiteX7" fmla="*/ 1255363 w 1937289"/>
                  <a:gd name="connsiteY7" fmla="*/ 3878 h 444693"/>
                  <a:gd name="connsiteX8" fmla="*/ 1452966 w 1937289"/>
                  <a:gd name="connsiteY8" fmla="*/ 430081 h 444693"/>
                  <a:gd name="connsiteX9" fmla="*/ 1638946 w 1937289"/>
                  <a:gd name="connsiteY9" fmla="*/ 3878 h 444693"/>
                  <a:gd name="connsiteX10" fmla="*/ 1836550 w 1937289"/>
                  <a:gd name="connsiteY10" fmla="*/ 437830 h 444693"/>
                  <a:gd name="connsiteX11" fmla="*/ 1937289 w 1937289"/>
                  <a:gd name="connsiteY11" fmla="*/ 224729 h 444693"/>
                  <a:gd name="connsiteX0" fmla="*/ 0 w 1937289"/>
                  <a:gd name="connsiteY0" fmla="*/ 228603 h 437864"/>
                  <a:gd name="connsiteX1" fmla="*/ 100739 w 1937289"/>
                  <a:gd name="connsiteY1" fmla="*/ 3 h 437864"/>
                  <a:gd name="connsiteX2" fmla="*/ 286719 w 1937289"/>
                  <a:gd name="connsiteY2" fmla="*/ 430081 h 437864"/>
                  <a:gd name="connsiteX3" fmla="*/ 480448 w 1937289"/>
                  <a:gd name="connsiteY3" fmla="*/ 7752 h 437864"/>
                  <a:gd name="connsiteX4" fmla="*/ 681926 w 1937289"/>
                  <a:gd name="connsiteY4" fmla="*/ 433956 h 437864"/>
                  <a:gd name="connsiteX5" fmla="*/ 867905 w 1937289"/>
                  <a:gd name="connsiteY5" fmla="*/ 7752 h 437864"/>
                  <a:gd name="connsiteX6" fmla="*/ 1061634 w 1937289"/>
                  <a:gd name="connsiteY6" fmla="*/ 430081 h 437864"/>
                  <a:gd name="connsiteX7" fmla="*/ 1255363 w 1937289"/>
                  <a:gd name="connsiteY7" fmla="*/ 3878 h 437864"/>
                  <a:gd name="connsiteX8" fmla="*/ 1452966 w 1937289"/>
                  <a:gd name="connsiteY8" fmla="*/ 430081 h 437864"/>
                  <a:gd name="connsiteX9" fmla="*/ 1638946 w 1937289"/>
                  <a:gd name="connsiteY9" fmla="*/ 3878 h 437864"/>
                  <a:gd name="connsiteX10" fmla="*/ 1836550 w 1937289"/>
                  <a:gd name="connsiteY10" fmla="*/ 437830 h 437864"/>
                  <a:gd name="connsiteX11" fmla="*/ 1937289 w 1937289"/>
                  <a:gd name="connsiteY11" fmla="*/ 224729 h 437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37289" h="437864">
                    <a:moveTo>
                      <a:pt x="0" y="228603"/>
                    </a:moveTo>
                    <a:cubicBezTo>
                      <a:pt x="33580" y="152403"/>
                      <a:pt x="49079" y="1294"/>
                      <a:pt x="100739" y="3"/>
                    </a:cubicBezTo>
                    <a:cubicBezTo>
                      <a:pt x="152399" y="-1288"/>
                      <a:pt x="223434" y="428790"/>
                      <a:pt x="286719" y="430081"/>
                    </a:cubicBezTo>
                    <a:cubicBezTo>
                      <a:pt x="350004" y="431372"/>
                      <a:pt x="414580" y="7106"/>
                      <a:pt x="480448" y="7752"/>
                    </a:cubicBezTo>
                    <a:cubicBezTo>
                      <a:pt x="546316" y="8398"/>
                      <a:pt x="617350" y="433956"/>
                      <a:pt x="681926" y="433956"/>
                    </a:cubicBezTo>
                    <a:cubicBezTo>
                      <a:pt x="746502" y="433956"/>
                      <a:pt x="804620" y="8398"/>
                      <a:pt x="867905" y="7752"/>
                    </a:cubicBezTo>
                    <a:cubicBezTo>
                      <a:pt x="931190" y="7106"/>
                      <a:pt x="997058" y="430727"/>
                      <a:pt x="1061634" y="430081"/>
                    </a:cubicBezTo>
                    <a:cubicBezTo>
                      <a:pt x="1126210" y="429435"/>
                      <a:pt x="1190141" y="3878"/>
                      <a:pt x="1255363" y="3878"/>
                    </a:cubicBezTo>
                    <a:cubicBezTo>
                      <a:pt x="1320585" y="3878"/>
                      <a:pt x="1389036" y="430081"/>
                      <a:pt x="1452966" y="430081"/>
                    </a:cubicBezTo>
                    <a:cubicBezTo>
                      <a:pt x="1516896" y="430081"/>
                      <a:pt x="1575015" y="2587"/>
                      <a:pt x="1638946" y="3878"/>
                    </a:cubicBezTo>
                    <a:cubicBezTo>
                      <a:pt x="1702877" y="5170"/>
                      <a:pt x="1764224" y="435247"/>
                      <a:pt x="1836550" y="437830"/>
                    </a:cubicBezTo>
                    <a:cubicBezTo>
                      <a:pt x="1908876" y="440413"/>
                      <a:pt x="1903709" y="295763"/>
                      <a:pt x="1937289" y="22472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9" name="Freeform 138">
                <a:extLst>
                  <a:ext uri="{FF2B5EF4-FFF2-40B4-BE49-F238E27FC236}">
                    <a16:creationId xmlns:a16="http://schemas.microsoft.com/office/drawing/2014/main" id="{3FA4DA1D-7930-274D-A8BC-73EA2CC3EB94}"/>
                  </a:ext>
                </a:extLst>
              </p:cNvPr>
              <p:cNvSpPr/>
              <p:nvPr/>
            </p:nvSpPr>
            <p:spPr>
              <a:xfrm>
                <a:off x="4951503" y="5353664"/>
                <a:ext cx="385251" cy="272673"/>
              </a:xfrm>
              <a:custGeom>
                <a:avLst/>
                <a:gdLst>
                  <a:gd name="connsiteX0" fmla="*/ 0 w 1937289"/>
                  <a:gd name="connsiteY0" fmla="*/ 228600 h 437827"/>
                  <a:gd name="connsiteX1" fmla="*/ 100739 w 1937289"/>
                  <a:gd name="connsiteY1" fmla="*/ 0 h 437827"/>
                  <a:gd name="connsiteX2" fmla="*/ 286719 w 1937289"/>
                  <a:gd name="connsiteY2" fmla="*/ 430078 h 437827"/>
                  <a:gd name="connsiteX3" fmla="*/ 480448 w 1937289"/>
                  <a:gd name="connsiteY3" fmla="*/ 7749 h 437827"/>
                  <a:gd name="connsiteX4" fmla="*/ 681926 w 1937289"/>
                  <a:gd name="connsiteY4" fmla="*/ 433953 h 437827"/>
                  <a:gd name="connsiteX5" fmla="*/ 867905 w 1937289"/>
                  <a:gd name="connsiteY5" fmla="*/ 7749 h 437827"/>
                  <a:gd name="connsiteX6" fmla="*/ 1061634 w 1937289"/>
                  <a:gd name="connsiteY6" fmla="*/ 430078 h 437827"/>
                  <a:gd name="connsiteX7" fmla="*/ 1255363 w 1937289"/>
                  <a:gd name="connsiteY7" fmla="*/ 3875 h 437827"/>
                  <a:gd name="connsiteX8" fmla="*/ 1452966 w 1937289"/>
                  <a:gd name="connsiteY8" fmla="*/ 430078 h 437827"/>
                  <a:gd name="connsiteX9" fmla="*/ 1638946 w 1937289"/>
                  <a:gd name="connsiteY9" fmla="*/ 3875 h 437827"/>
                  <a:gd name="connsiteX10" fmla="*/ 1836550 w 1937289"/>
                  <a:gd name="connsiteY10" fmla="*/ 437827 h 437827"/>
                  <a:gd name="connsiteX11" fmla="*/ 1937289 w 1937289"/>
                  <a:gd name="connsiteY11" fmla="*/ 224726 h 437827"/>
                  <a:gd name="connsiteX0" fmla="*/ 0 w 1937289"/>
                  <a:gd name="connsiteY0" fmla="*/ 228600 h 437827"/>
                  <a:gd name="connsiteX1" fmla="*/ 100739 w 1937289"/>
                  <a:gd name="connsiteY1" fmla="*/ 0 h 437827"/>
                  <a:gd name="connsiteX2" fmla="*/ 286719 w 1937289"/>
                  <a:gd name="connsiteY2" fmla="*/ 430078 h 437827"/>
                  <a:gd name="connsiteX3" fmla="*/ 480448 w 1937289"/>
                  <a:gd name="connsiteY3" fmla="*/ 7749 h 437827"/>
                  <a:gd name="connsiteX4" fmla="*/ 681926 w 1937289"/>
                  <a:gd name="connsiteY4" fmla="*/ 433953 h 437827"/>
                  <a:gd name="connsiteX5" fmla="*/ 867905 w 1937289"/>
                  <a:gd name="connsiteY5" fmla="*/ 7749 h 437827"/>
                  <a:gd name="connsiteX6" fmla="*/ 1061634 w 1937289"/>
                  <a:gd name="connsiteY6" fmla="*/ 430078 h 437827"/>
                  <a:gd name="connsiteX7" fmla="*/ 1255363 w 1937289"/>
                  <a:gd name="connsiteY7" fmla="*/ 3875 h 437827"/>
                  <a:gd name="connsiteX8" fmla="*/ 1452966 w 1937289"/>
                  <a:gd name="connsiteY8" fmla="*/ 430078 h 437827"/>
                  <a:gd name="connsiteX9" fmla="*/ 1638946 w 1937289"/>
                  <a:gd name="connsiteY9" fmla="*/ 3875 h 437827"/>
                  <a:gd name="connsiteX10" fmla="*/ 1836550 w 1937289"/>
                  <a:gd name="connsiteY10" fmla="*/ 437827 h 437827"/>
                  <a:gd name="connsiteX11" fmla="*/ 1937289 w 1937289"/>
                  <a:gd name="connsiteY11" fmla="*/ 224726 h 437827"/>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32613 h 448703"/>
                  <a:gd name="connsiteX1" fmla="*/ 100739 w 1937289"/>
                  <a:gd name="connsiteY1" fmla="*/ 4013 h 448703"/>
                  <a:gd name="connsiteX2" fmla="*/ 286719 w 1937289"/>
                  <a:gd name="connsiteY2" fmla="*/ 434091 h 448703"/>
                  <a:gd name="connsiteX3" fmla="*/ 480448 w 1937289"/>
                  <a:gd name="connsiteY3" fmla="*/ 11762 h 448703"/>
                  <a:gd name="connsiteX4" fmla="*/ 681926 w 1937289"/>
                  <a:gd name="connsiteY4" fmla="*/ 437966 h 448703"/>
                  <a:gd name="connsiteX5" fmla="*/ 867905 w 1937289"/>
                  <a:gd name="connsiteY5" fmla="*/ 11762 h 448703"/>
                  <a:gd name="connsiteX6" fmla="*/ 1061634 w 1937289"/>
                  <a:gd name="connsiteY6" fmla="*/ 434091 h 448703"/>
                  <a:gd name="connsiteX7" fmla="*/ 1255363 w 1937289"/>
                  <a:gd name="connsiteY7" fmla="*/ 7888 h 448703"/>
                  <a:gd name="connsiteX8" fmla="*/ 1452966 w 1937289"/>
                  <a:gd name="connsiteY8" fmla="*/ 434091 h 448703"/>
                  <a:gd name="connsiteX9" fmla="*/ 1638946 w 1937289"/>
                  <a:gd name="connsiteY9" fmla="*/ 7888 h 448703"/>
                  <a:gd name="connsiteX10" fmla="*/ 1836550 w 1937289"/>
                  <a:gd name="connsiteY10" fmla="*/ 441840 h 448703"/>
                  <a:gd name="connsiteX11" fmla="*/ 1937289 w 1937289"/>
                  <a:gd name="connsiteY11" fmla="*/ 228739 h 448703"/>
                  <a:gd name="connsiteX0" fmla="*/ 0 w 1937289"/>
                  <a:gd name="connsiteY0" fmla="*/ 228603 h 444693"/>
                  <a:gd name="connsiteX1" fmla="*/ 100739 w 1937289"/>
                  <a:gd name="connsiteY1" fmla="*/ 3 h 444693"/>
                  <a:gd name="connsiteX2" fmla="*/ 286719 w 1937289"/>
                  <a:gd name="connsiteY2" fmla="*/ 430081 h 444693"/>
                  <a:gd name="connsiteX3" fmla="*/ 480448 w 1937289"/>
                  <a:gd name="connsiteY3" fmla="*/ 7752 h 444693"/>
                  <a:gd name="connsiteX4" fmla="*/ 681926 w 1937289"/>
                  <a:gd name="connsiteY4" fmla="*/ 433956 h 444693"/>
                  <a:gd name="connsiteX5" fmla="*/ 867905 w 1937289"/>
                  <a:gd name="connsiteY5" fmla="*/ 7752 h 444693"/>
                  <a:gd name="connsiteX6" fmla="*/ 1061634 w 1937289"/>
                  <a:gd name="connsiteY6" fmla="*/ 430081 h 444693"/>
                  <a:gd name="connsiteX7" fmla="*/ 1255363 w 1937289"/>
                  <a:gd name="connsiteY7" fmla="*/ 3878 h 444693"/>
                  <a:gd name="connsiteX8" fmla="*/ 1452966 w 1937289"/>
                  <a:gd name="connsiteY8" fmla="*/ 430081 h 444693"/>
                  <a:gd name="connsiteX9" fmla="*/ 1638946 w 1937289"/>
                  <a:gd name="connsiteY9" fmla="*/ 3878 h 444693"/>
                  <a:gd name="connsiteX10" fmla="*/ 1836550 w 1937289"/>
                  <a:gd name="connsiteY10" fmla="*/ 437830 h 444693"/>
                  <a:gd name="connsiteX11" fmla="*/ 1937289 w 1937289"/>
                  <a:gd name="connsiteY11" fmla="*/ 224729 h 444693"/>
                  <a:gd name="connsiteX0" fmla="*/ 0 w 1937289"/>
                  <a:gd name="connsiteY0" fmla="*/ 228603 h 437864"/>
                  <a:gd name="connsiteX1" fmla="*/ 100739 w 1937289"/>
                  <a:gd name="connsiteY1" fmla="*/ 3 h 437864"/>
                  <a:gd name="connsiteX2" fmla="*/ 286719 w 1937289"/>
                  <a:gd name="connsiteY2" fmla="*/ 430081 h 437864"/>
                  <a:gd name="connsiteX3" fmla="*/ 480448 w 1937289"/>
                  <a:gd name="connsiteY3" fmla="*/ 7752 h 437864"/>
                  <a:gd name="connsiteX4" fmla="*/ 681926 w 1937289"/>
                  <a:gd name="connsiteY4" fmla="*/ 433956 h 437864"/>
                  <a:gd name="connsiteX5" fmla="*/ 867905 w 1937289"/>
                  <a:gd name="connsiteY5" fmla="*/ 7752 h 437864"/>
                  <a:gd name="connsiteX6" fmla="*/ 1061634 w 1937289"/>
                  <a:gd name="connsiteY6" fmla="*/ 430081 h 437864"/>
                  <a:gd name="connsiteX7" fmla="*/ 1255363 w 1937289"/>
                  <a:gd name="connsiteY7" fmla="*/ 3878 h 437864"/>
                  <a:gd name="connsiteX8" fmla="*/ 1452966 w 1937289"/>
                  <a:gd name="connsiteY8" fmla="*/ 430081 h 437864"/>
                  <a:gd name="connsiteX9" fmla="*/ 1638946 w 1937289"/>
                  <a:gd name="connsiteY9" fmla="*/ 3878 h 437864"/>
                  <a:gd name="connsiteX10" fmla="*/ 1836550 w 1937289"/>
                  <a:gd name="connsiteY10" fmla="*/ 437830 h 437864"/>
                  <a:gd name="connsiteX11" fmla="*/ 1937289 w 1937289"/>
                  <a:gd name="connsiteY11" fmla="*/ 224729 h 437864"/>
                  <a:gd name="connsiteX0" fmla="*/ 0 w 1836551"/>
                  <a:gd name="connsiteY0" fmla="*/ 228603 h 437831"/>
                  <a:gd name="connsiteX1" fmla="*/ 100739 w 1836551"/>
                  <a:gd name="connsiteY1" fmla="*/ 3 h 437831"/>
                  <a:gd name="connsiteX2" fmla="*/ 286719 w 1836551"/>
                  <a:gd name="connsiteY2" fmla="*/ 430081 h 437831"/>
                  <a:gd name="connsiteX3" fmla="*/ 480448 w 1836551"/>
                  <a:gd name="connsiteY3" fmla="*/ 7752 h 437831"/>
                  <a:gd name="connsiteX4" fmla="*/ 681926 w 1836551"/>
                  <a:gd name="connsiteY4" fmla="*/ 433956 h 437831"/>
                  <a:gd name="connsiteX5" fmla="*/ 867905 w 1836551"/>
                  <a:gd name="connsiteY5" fmla="*/ 7752 h 437831"/>
                  <a:gd name="connsiteX6" fmla="*/ 1061634 w 1836551"/>
                  <a:gd name="connsiteY6" fmla="*/ 430081 h 437831"/>
                  <a:gd name="connsiteX7" fmla="*/ 1255363 w 1836551"/>
                  <a:gd name="connsiteY7" fmla="*/ 3878 h 437831"/>
                  <a:gd name="connsiteX8" fmla="*/ 1452966 w 1836551"/>
                  <a:gd name="connsiteY8" fmla="*/ 430081 h 437831"/>
                  <a:gd name="connsiteX9" fmla="*/ 1638946 w 1836551"/>
                  <a:gd name="connsiteY9" fmla="*/ 3878 h 437831"/>
                  <a:gd name="connsiteX10" fmla="*/ 1836550 w 1836551"/>
                  <a:gd name="connsiteY10" fmla="*/ 437830 h 437831"/>
                  <a:gd name="connsiteX0" fmla="*/ 0 w 1638946"/>
                  <a:gd name="connsiteY0" fmla="*/ 228603 h 433956"/>
                  <a:gd name="connsiteX1" fmla="*/ 100739 w 1638946"/>
                  <a:gd name="connsiteY1" fmla="*/ 3 h 433956"/>
                  <a:gd name="connsiteX2" fmla="*/ 286719 w 1638946"/>
                  <a:gd name="connsiteY2" fmla="*/ 430081 h 433956"/>
                  <a:gd name="connsiteX3" fmla="*/ 480448 w 1638946"/>
                  <a:gd name="connsiteY3" fmla="*/ 7752 h 433956"/>
                  <a:gd name="connsiteX4" fmla="*/ 681926 w 1638946"/>
                  <a:gd name="connsiteY4" fmla="*/ 433956 h 433956"/>
                  <a:gd name="connsiteX5" fmla="*/ 867905 w 1638946"/>
                  <a:gd name="connsiteY5" fmla="*/ 7752 h 433956"/>
                  <a:gd name="connsiteX6" fmla="*/ 1061634 w 1638946"/>
                  <a:gd name="connsiteY6" fmla="*/ 430081 h 433956"/>
                  <a:gd name="connsiteX7" fmla="*/ 1255363 w 1638946"/>
                  <a:gd name="connsiteY7" fmla="*/ 3878 h 433956"/>
                  <a:gd name="connsiteX8" fmla="*/ 1452966 w 1638946"/>
                  <a:gd name="connsiteY8" fmla="*/ 430081 h 433956"/>
                  <a:gd name="connsiteX9" fmla="*/ 1638946 w 1638946"/>
                  <a:gd name="connsiteY9" fmla="*/ 3878 h 433956"/>
                  <a:gd name="connsiteX0" fmla="*/ 0 w 1452965"/>
                  <a:gd name="connsiteY0" fmla="*/ 228603 h 433956"/>
                  <a:gd name="connsiteX1" fmla="*/ 100739 w 1452965"/>
                  <a:gd name="connsiteY1" fmla="*/ 3 h 433956"/>
                  <a:gd name="connsiteX2" fmla="*/ 286719 w 1452965"/>
                  <a:gd name="connsiteY2" fmla="*/ 430081 h 433956"/>
                  <a:gd name="connsiteX3" fmla="*/ 480448 w 1452965"/>
                  <a:gd name="connsiteY3" fmla="*/ 7752 h 433956"/>
                  <a:gd name="connsiteX4" fmla="*/ 681926 w 1452965"/>
                  <a:gd name="connsiteY4" fmla="*/ 433956 h 433956"/>
                  <a:gd name="connsiteX5" fmla="*/ 867905 w 1452965"/>
                  <a:gd name="connsiteY5" fmla="*/ 7752 h 433956"/>
                  <a:gd name="connsiteX6" fmla="*/ 1061634 w 1452965"/>
                  <a:gd name="connsiteY6" fmla="*/ 430081 h 433956"/>
                  <a:gd name="connsiteX7" fmla="*/ 1255363 w 1452965"/>
                  <a:gd name="connsiteY7" fmla="*/ 3878 h 433956"/>
                  <a:gd name="connsiteX8" fmla="*/ 1452966 w 1452965"/>
                  <a:gd name="connsiteY8" fmla="*/ 430081 h 433956"/>
                  <a:gd name="connsiteX0" fmla="*/ 0 w 1255363"/>
                  <a:gd name="connsiteY0" fmla="*/ 228603 h 433956"/>
                  <a:gd name="connsiteX1" fmla="*/ 100739 w 1255363"/>
                  <a:gd name="connsiteY1" fmla="*/ 3 h 433956"/>
                  <a:gd name="connsiteX2" fmla="*/ 286719 w 1255363"/>
                  <a:gd name="connsiteY2" fmla="*/ 430081 h 433956"/>
                  <a:gd name="connsiteX3" fmla="*/ 480448 w 1255363"/>
                  <a:gd name="connsiteY3" fmla="*/ 7752 h 433956"/>
                  <a:gd name="connsiteX4" fmla="*/ 681926 w 1255363"/>
                  <a:gd name="connsiteY4" fmla="*/ 433956 h 433956"/>
                  <a:gd name="connsiteX5" fmla="*/ 867905 w 1255363"/>
                  <a:gd name="connsiteY5" fmla="*/ 7752 h 433956"/>
                  <a:gd name="connsiteX6" fmla="*/ 1061634 w 1255363"/>
                  <a:gd name="connsiteY6" fmla="*/ 430081 h 433956"/>
                  <a:gd name="connsiteX7" fmla="*/ 1255363 w 1255363"/>
                  <a:gd name="connsiteY7" fmla="*/ 3878 h 433956"/>
                  <a:gd name="connsiteX0" fmla="*/ 0 w 1255363"/>
                  <a:gd name="connsiteY0" fmla="*/ 228603 h 433956"/>
                  <a:gd name="connsiteX1" fmla="*/ 100739 w 1255363"/>
                  <a:gd name="connsiteY1" fmla="*/ 3 h 433956"/>
                  <a:gd name="connsiteX2" fmla="*/ 286719 w 1255363"/>
                  <a:gd name="connsiteY2" fmla="*/ 430081 h 433956"/>
                  <a:gd name="connsiteX3" fmla="*/ 480448 w 1255363"/>
                  <a:gd name="connsiteY3" fmla="*/ 7752 h 433956"/>
                  <a:gd name="connsiteX4" fmla="*/ 681926 w 1255363"/>
                  <a:gd name="connsiteY4" fmla="*/ 433956 h 433956"/>
                  <a:gd name="connsiteX5" fmla="*/ 867905 w 1255363"/>
                  <a:gd name="connsiteY5" fmla="*/ 7752 h 433956"/>
                  <a:gd name="connsiteX6" fmla="*/ 1061634 w 1255363"/>
                  <a:gd name="connsiteY6" fmla="*/ 430081 h 433956"/>
                  <a:gd name="connsiteX7" fmla="*/ 1255363 w 1255363"/>
                  <a:gd name="connsiteY7" fmla="*/ 3878 h 433956"/>
                  <a:gd name="connsiteX0" fmla="*/ 0 w 1215300"/>
                  <a:gd name="connsiteY0" fmla="*/ 228603 h 433956"/>
                  <a:gd name="connsiteX1" fmla="*/ 100739 w 1215300"/>
                  <a:gd name="connsiteY1" fmla="*/ 3 h 433956"/>
                  <a:gd name="connsiteX2" fmla="*/ 286719 w 1215300"/>
                  <a:gd name="connsiteY2" fmla="*/ 430081 h 433956"/>
                  <a:gd name="connsiteX3" fmla="*/ 480448 w 1215300"/>
                  <a:gd name="connsiteY3" fmla="*/ 7752 h 433956"/>
                  <a:gd name="connsiteX4" fmla="*/ 681926 w 1215300"/>
                  <a:gd name="connsiteY4" fmla="*/ 433956 h 433956"/>
                  <a:gd name="connsiteX5" fmla="*/ 867905 w 1215300"/>
                  <a:gd name="connsiteY5" fmla="*/ 7752 h 433956"/>
                  <a:gd name="connsiteX6" fmla="*/ 1061634 w 1215300"/>
                  <a:gd name="connsiteY6" fmla="*/ 430081 h 433956"/>
                  <a:gd name="connsiteX7" fmla="*/ 1215300 w 1215300"/>
                  <a:gd name="connsiteY7" fmla="*/ 200945 h 433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5300" h="433956">
                    <a:moveTo>
                      <a:pt x="0" y="228603"/>
                    </a:moveTo>
                    <a:cubicBezTo>
                      <a:pt x="33580" y="152403"/>
                      <a:pt x="49079" y="1294"/>
                      <a:pt x="100739" y="3"/>
                    </a:cubicBezTo>
                    <a:cubicBezTo>
                      <a:pt x="152399" y="-1288"/>
                      <a:pt x="223434" y="428790"/>
                      <a:pt x="286719" y="430081"/>
                    </a:cubicBezTo>
                    <a:cubicBezTo>
                      <a:pt x="350004" y="431372"/>
                      <a:pt x="414580" y="7106"/>
                      <a:pt x="480448" y="7752"/>
                    </a:cubicBezTo>
                    <a:cubicBezTo>
                      <a:pt x="546316" y="8398"/>
                      <a:pt x="617350" y="433956"/>
                      <a:pt x="681926" y="433956"/>
                    </a:cubicBezTo>
                    <a:cubicBezTo>
                      <a:pt x="746502" y="433956"/>
                      <a:pt x="804620" y="8398"/>
                      <a:pt x="867905" y="7752"/>
                    </a:cubicBezTo>
                    <a:cubicBezTo>
                      <a:pt x="931190" y="7106"/>
                      <a:pt x="1003735" y="397882"/>
                      <a:pt x="1061634" y="430081"/>
                    </a:cubicBezTo>
                    <a:cubicBezTo>
                      <a:pt x="1119533" y="462280"/>
                      <a:pt x="1190142" y="281793"/>
                      <a:pt x="1215300" y="20094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10" name="Slide Number Placeholder 9">
            <a:extLst>
              <a:ext uri="{FF2B5EF4-FFF2-40B4-BE49-F238E27FC236}">
                <a16:creationId xmlns:a16="http://schemas.microsoft.com/office/drawing/2014/main" id="{70F3B0C8-9BB5-1CF3-9B79-E287F312E040}"/>
              </a:ext>
            </a:extLst>
          </p:cNvPr>
          <p:cNvSpPr>
            <a:spLocks noGrp="1"/>
          </p:cNvSpPr>
          <p:nvPr>
            <p:ph type="sldNum" sz="quarter" idx="4"/>
          </p:nvPr>
        </p:nvSpPr>
        <p:spPr/>
        <p:txBody>
          <a:bodyPr/>
          <a:lstStyle/>
          <a:p>
            <a:r>
              <a:rPr lang="en-US" dirty="0"/>
              <a:t>Link Layer </a:t>
            </a:r>
            <a:fld id="{C4204591-24BD-A542-B9D5-F8D8A88D2FEE}" type="slidenum">
              <a:rPr lang="en-US" smtClean="0"/>
              <a:pPr/>
              <a:t>8</a:t>
            </a:fld>
            <a:endParaRPr lang="en-US" dirty="0"/>
          </a:p>
        </p:txBody>
      </p:sp>
    </p:spTree>
    <p:extLst>
      <p:ext uri="{BB962C8B-B14F-4D97-AF65-F5344CB8AC3E}">
        <p14:creationId xmlns:p14="http://schemas.microsoft.com/office/powerpoint/2010/main" val="1674217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6">
                                            <p:txEl>
                                              <p:pRg st="1" end="1"/>
                                            </p:txEl>
                                          </p:spTgt>
                                        </p:tgtEl>
                                        <p:attrNameLst>
                                          <p:attrName>style.visibility</p:attrName>
                                        </p:attrNameLst>
                                      </p:cBhvr>
                                      <p:to>
                                        <p:strVal val="visible"/>
                                      </p:to>
                                    </p:set>
                                    <p:animEffect transition="in" filter="dissolve">
                                      <p:cBhvr>
                                        <p:cTn id="7" dur="500"/>
                                        <p:tgtEl>
                                          <p:spTgt spid="106">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06">
                                            <p:txEl>
                                              <p:pRg st="2" end="2"/>
                                            </p:txEl>
                                          </p:spTgt>
                                        </p:tgtEl>
                                        <p:attrNameLst>
                                          <p:attrName>style.visibility</p:attrName>
                                        </p:attrNameLst>
                                      </p:cBhvr>
                                      <p:to>
                                        <p:strVal val="visible"/>
                                      </p:to>
                                    </p:set>
                                    <p:animEffect transition="in" filter="dissolve">
                                      <p:cBhvr>
                                        <p:cTn id="10" dur="500"/>
                                        <p:tgtEl>
                                          <p:spTgt spid="106">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106">
                                            <p:txEl>
                                              <p:pRg st="3" end="3"/>
                                            </p:txEl>
                                          </p:spTgt>
                                        </p:tgtEl>
                                        <p:attrNameLst>
                                          <p:attrName>style.visibility</p:attrName>
                                        </p:attrNameLst>
                                      </p:cBhvr>
                                      <p:to>
                                        <p:strVal val="visible"/>
                                      </p:to>
                                    </p:set>
                                    <p:animEffect transition="in" filter="dissolve">
                                      <p:cBhvr>
                                        <p:cTn id="13" dur="500"/>
                                        <p:tgtEl>
                                          <p:spTgt spid="106">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dissolve">
                                      <p:cBhvr>
                                        <p:cTn id="18" dur="500"/>
                                        <p:tgtEl>
                                          <p:spTgt spid="3"/>
                                        </p:tgtEl>
                                      </p:cBhvr>
                                    </p:animEffect>
                                  </p:childTnLst>
                                </p:cTn>
                              </p:par>
                              <p:par>
                                <p:cTn id="19" presetID="9" presetClass="entr" presetSubtype="0" fill="hold" nodeType="withEffect">
                                  <p:stCondLst>
                                    <p:cond delay="0"/>
                                  </p:stCondLst>
                                  <p:childTnLst>
                                    <p:set>
                                      <p:cBhvr>
                                        <p:cTn id="20" dur="1" fill="hold">
                                          <p:stCondLst>
                                            <p:cond delay="0"/>
                                          </p:stCondLst>
                                        </p:cTn>
                                        <p:tgtEl>
                                          <p:spTgt spid="106">
                                            <p:txEl>
                                              <p:pRg st="4" end="4"/>
                                            </p:txEl>
                                          </p:spTgt>
                                        </p:tgtEl>
                                        <p:attrNameLst>
                                          <p:attrName>style.visibility</p:attrName>
                                        </p:attrNameLst>
                                      </p:cBhvr>
                                      <p:to>
                                        <p:strVal val="visible"/>
                                      </p:to>
                                    </p:set>
                                    <p:animEffect transition="in" filter="dissolve">
                                      <p:cBhvr>
                                        <p:cTn id="21" dur="500"/>
                                        <p:tgtEl>
                                          <p:spTgt spid="10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dirty="0">
                <a:latin typeface="+mn-lt"/>
              </a:rPr>
              <a:t>Random access protocols</a:t>
            </a:r>
            <a:endParaRPr lang="en-US" sz="4400" b="0" dirty="0">
              <a:latin typeface="+mn-lt"/>
            </a:endParaRPr>
          </a:p>
        </p:txBody>
      </p:sp>
      <p:sp>
        <p:nvSpPr>
          <p:cNvPr id="36" name="Rectangle 3">
            <a:extLst>
              <a:ext uri="{FF2B5EF4-FFF2-40B4-BE49-F238E27FC236}">
                <a16:creationId xmlns:a16="http://schemas.microsoft.com/office/drawing/2014/main" id="{0F0D1BE9-A129-4E48-8684-AB67559565A2}"/>
              </a:ext>
            </a:extLst>
          </p:cNvPr>
          <p:cNvSpPr txBox="1">
            <a:spLocks noChangeArrowheads="1"/>
          </p:cNvSpPr>
          <p:nvPr/>
        </p:nvSpPr>
        <p:spPr>
          <a:xfrm>
            <a:off x="799735" y="1280077"/>
            <a:ext cx="10593821" cy="541938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7338" marR="0" lvl="0" indent="-274638" algn="l" defTabSz="914400" rtl="0" eaLnBrk="1" fontAlgn="auto" latinLnBrk="0" hangingPunct="1">
              <a:lnSpc>
                <a:spcPct val="85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when node has packet to send</a:t>
            </a:r>
          </a:p>
          <a:p>
            <a:pPr marL="695325" marR="0" lvl="1" indent="-231775" algn="l" defTabSz="914400" rtl="0" eaLnBrk="1" fontAlgn="auto" latinLnBrk="0" hangingPunct="1">
              <a:lnSpc>
                <a:spcPct val="85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transmit at full channel data rate R</a:t>
            </a:r>
          </a:p>
          <a:p>
            <a:pPr marL="695325" marR="0" lvl="1" indent="-231775" algn="l" defTabSz="914400" rtl="0" eaLnBrk="1" fontAlgn="auto" latinLnBrk="0" hangingPunct="1">
              <a:lnSpc>
                <a:spcPct val="85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no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a priori</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coordination among nodes</a:t>
            </a:r>
          </a:p>
          <a:p>
            <a:pPr marL="287338" marR="0" lvl="0" indent="-274638" algn="l" defTabSz="914400" rtl="0" eaLnBrk="1" fontAlgn="auto" latinLnBrk="0" hangingPunct="1">
              <a:lnSpc>
                <a:spcPct val="85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two or more transmitting nodes: </a:t>
            </a:r>
            <a:r>
              <a:rPr kumimoji="0" lang="en-US" altLang="ja-JP" sz="32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collision</a:t>
            </a:r>
            <a:r>
              <a:rPr kumimoji="0" lang="en-US" altLang="ja-JP" sz="32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5" name="Rectangle 3">
            <a:extLst>
              <a:ext uri="{FF2B5EF4-FFF2-40B4-BE49-F238E27FC236}">
                <a16:creationId xmlns:a16="http://schemas.microsoft.com/office/drawing/2014/main" id="{83665BA5-9731-9B46-99EC-BAE8216A6FDD}"/>
              </a:ext>
            </a:extLst>
          </p:cNvPr>
          <p:cNvSpPr txBox="1">
            <a:spLocks noChangeArrowheads="1"/>
          </p:cNvSpPr>
          <p:nvPr/>
        </p:nvSpPr>
        <p:spPr>
          <a:xfrm>
            <a:off x="798443" y="3698600"/>
            <a:ext cx="11393557" cy="294074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7338" marR="0" lvl="0" indent="-274638" algn="l" defTabSz="914400" rtl="0" eaLnBrk="1" fontAlgn="auto" latinLnBrk="0" hangingPunct="1">
              <a:lnSpc>
                <a:spcPct val="85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random access protocol </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specifies: </a:t>
            </a:r>
          </a:p>
          <a:p>
            <a:pPr marL="695325" marR="0" lvl="1" indent="-231775" algn="l" defTabSz="914400" rtl="0" eaLnBrk="1" fontAlgn="auto" latinLnBrk="0" hangingPunct="1">
              <a:lnSpc>
                <a:spcPct val="85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how to detect collisions</a:t>
            </a:r>
          </a:p>
          <a:p>
            <a:pPr marL="695325" marR="0" lvl="1" indent="-231775" algn="l" defTabSz="914400" rtl="0" eaLnBrk="1" fontAlgn="auto" latinLnBrk="0" hangingPunct="1">
              <a:lnSpc>
                <a:spcPct val="85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how to recover from collisions (e.g., via delayed retransmissions)</a:t>
            </a:r>
          </a:p>
          <a:p>
            <a:pPr marL="287338" marR="0" lvl="0" indent="-274638" algn="l" defTabSz="914400" rtl="0" eaLnBrk="1" fontAlgn="auto" latinLnBrk="0" hangingPunct="1">
              <a:lnSpc>
                <a:spcPct val="85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examples of random</a:t>
            </a:r>
            <a:r>
              <a:rPr kumimoji="0" lang="en-US" sz="3200" b="0" i="0" u="none" strike="noStrike" kern="1200" cap="none" spc="0" normalizeH="0" noProof="0" dirty="0">
                <a:ln>
                  <a:noFill/>
                </a:ln>
                <a:solidFill>
                  <a:prstClr val="black"/>
                </a:solidFill>
                <a:effectLst/>
                <a:uLnTx/>
                <a:uFillTx/>
                <a:latin typeface="Calibri" panose="020F0502020204030204"/>
                <a:ea typeface="+mn-ea"/>
                <a:cs typeface="+mn-cs"/>
              </a:rPr>
              <a:t> </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access MAC protocols:</a:t>
            </a:r>
          </a:p>
          <a:p>
            <a:pPr marL="695325" marR="0" lvl="1" indent="-231775" algn="l" defTabSz="914400" rtl="0" eaLnBrk="1" fontAlgn="auto" latinLnBrk="0" hangingPunct="1">
              <a:lnSpc>
                <a:spcPct val="85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ALOHA, slotted ALOHA</a:t>
            </a:r>
          </a:p>
          <a:p>
            <a:pPr marL="695325" marR="0" lvl="1" indent="-231775" algn="l" defTabSz="914400" rtl="0" eaLnBrk="1" fontAlgn="auto" latinLnBrk="0" hangingPunct="1">
              <a:lnSpc>
                <a:spcPct val="85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CSMA, CSMA/CD, CSMA/CA</a:t>
            </a:r>
          </a:p>
        </p:txBody>
      </p:sp>
      <p:sp>
        <p:nvSpPr>
          <p:cNvPr id="7" name="Slide Number Placeholder 6">
            <a:extLst>
              <a:ext uri="{FF2B5EF4-FFF2-40B4-BE49-F238E27FC236}">
                <a16:creationId xmlns:a16="http://schemas.microsoft.com/office/drawing/2014/main" id="{A26D224C-9EA7-AE8B-F8ED-833FAA42B12C}"/>
              </a:ext>
            </a:extLst>
          </p:cNvPr>
          <p:cNvSpPr>
            <a:spLocks noGrp="1"/>
          </p:cNvSpPr>
          <p:nvPr>
            <p:ph type="sldNum" sz="quarter" idx="4"/>
          </p:nvPr>
        </p:nvSpPr>
        <p:spPr/>
        <p:txBody>
          <a:bodyPr/>
          <a:lstStyle/>
          <a:p>
            <a:r>
              <a:rPr lang="en-US" dirty="0"/>
              <a:t>Link Layer </a:t>
            </a:r>
            <a:fld id="{C4204591-24BD-A542-B9D5-F8D8A88D2FEE}" type="slidenum">
              <a:rPr lang="en-US" smtClean="0"/>
              <a:pPr/>
              <a:t>9</a:t>
            </a:fld>
            <a:endParaRPr lang="en-US" dirty="0"/>
          </a:p>
        </p:txBody>
      </p:sp>
    </p:spTree>
    <p:extLst>
      <p:ext uri="{BB962C8B-B14F-4D97-AF65-F5344CB8AC3E}">
        <p14:creationId xmlns:p14="http://schemas.microsoft.com/office/powerpoint/2010/main" val="3959887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dissolve">
                                      <p:cBhvr>
                                        <p:cTn id="7" dur="500"/>
                                        <p:tgtEl>
                                          <p:spTgt spid="36">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6">
                                            <p:txEl>
                                              <p:pRg st="1" end="1"/>
                                            </p:txEl>
                                          </p:spTgt>
                                        </p:tgtEl>
                                        <p:attrNameLst>
                                          <p:attrName>style.visibility</p:attrName>
                                        </p:attrNameLst>
                                      </p:cBhvr>
                                      <p:to>
                                        <p:strVal val="visible"/>
                                      </p:to>
                                    </p:set>
                                    <p:animEffect transition="in" filter="dissolve">
                                      <p:cBhvr>
                                        <p:cTn id="10" dur="500"/>
                                        <p:tgtEl>
                                          <p:spTgt spid="36">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6">
                                            <p:txEl>
                                              <p:pRg st="2" end="2"/>
                                            </p:txEl>
                                          </p:spTgt>
                                        </p:tgtEl>
                                        <p:attrNameLst>
                                          <p:attrName>style.visibility</p:attrName>
                                        </p:attrNameLst>
                                      </p:cBhvr>
                                      <p:to>
                                        <p:strVal val="visible"/>
                                      </p:to>
                                    </p:set>
                                    <p:animEffect transition="in" filter="dissolve">
                                      <p:cBhvr>
                                        <p:cTn id="13" dur="500"/>
                                        <p:tgtEl>
                                          <p:spTgt spid="3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36">
                                            <p:txEl>
                                              <p:pRg st="3" end="3"/>
                                            </p:txEl>
                                          </p:spTgt>
                                        </p:tgtEl>
                                        <p:attrNameLst>
                                          <p:attrName>style.visibility</p:attrName>
                                        </p:attrNameLst>
                                      </p:cBhvr>
                                      <p:to>
                                        <p:strVal val="visible"/>
                                      </p:to>
                                    </p:set>
                                    <p:animEffect transition="in" filter="dissolve">
                                      <p:cBhvr>
                                        <p:cTn id="18" dur="500"/>
                                        <p:tgtEl>
                                          <p:spTgt spid="36">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dissolve">
                                      <p:cBhvr>
                                        <p:cTn id="23" dur="500"/>
                                        <p:tgtEl>
                                          <p:spTgt spid="5">
                                            <p:txEl>
                                              <p:pRg st="0" end="0"/>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5">
                                            <p:txEl>
                                              <p:pRg st="1" end="1"/>
                                            </p:txEl>
                                          </p:spTgt>
                                        </p:tgtEl>
                                        <p:attrNameLst>
                                          <p:attrName>style.visibility</p:attrName>
                                        </p:attrNameLst>
                                      </p:cBhvr>
                                      <p:to>
                                        <p:strVal val="visible"/>
                                      </p:to>
                                    </p:set>
                                    <p:animEffect transition="in" filter="dissolve">
                                      <p:cBhvr>
                                        <p:cTn id="26" dur="500"/>
                                        <p:tgtEl>
                                          <p:spTgt spid="5">
                                            <p:txEl>
                                              <p:pRg st="1" end="1"/>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animEffect transition="in" filter="dissolve">
                                      <p:cBhvr>
                                        <p:cTn id="29" dur="500"/>
                                        <p:tgtEl>
                                          <p:spTgt spid="5">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animEffect transition="in" filter="dissolve">
                                      <p:cBhvr>
                                        <p:cTn id="34" dur="500"/>
                                        <p:tgtEl>
                                          <p:spTgt spid="5">
                                            <p:txEl>
                                              <p:pRg st="3" end="3"/>
                                            </p:txEl>
                                          </p:spTgt>
                                        </p:tgtEl>
                                      </p:cBhvr>
                                    </p:animEffect>
                                  </p:childTnLst>
                                </p:cTn>
                              </p:par>
                              <p:par>
                                <p:cTn id="35" presetID="9" presetClass="entr" presetSubtype="0" fill="hold" nodeType="with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Effect transition="in" filter="dissolve">
                                      <p:cBhvr>
                                        <p:cTn id="37" dur="500"/>
                                        <p:tgtEl>
                                          <p:spTgt spid="5">
                                            <p:txEl>
                                              <p:pRg st="4" end="4"/>
                                            </p:txEl>
                                          </p:spTgt>
                                        </p:tgtEl>
                                      </p:cBhvr>
                                    </p:animEffect>
                                  </p:childTnLst>
                                </p:cTn>
                              </p:par>
                              <p:par>
                                <p:cTn id="38" presetID="9" presetClass="entr" presetSubtype="0" fill="hold" nodeType="withEffect">
                                  <p:stCondLst>
                                    <p:cond delay="0"/>
                                  </p:stCondLst>
                                  <p:childTnLst>
                                    <p:set>
                                      <p:cBhvr>
                                        <p:cTn id="39" dur="1" fill="hold">
                                          <p:stCondLst>
                                            <p:cond delay="0"/>
                                          </p:stCondLst>
                                        </p:cTn>
                                        <p:tgtEl>
                                          <p:spTgt spid="5">
                                            <p:txEl>
                                              <p:pRg st="5" end="5"/>
                                            </p:txEl>
                                          </p:spTgt>
                                        </p:tgtEl>
                                        <p:attrNameLst>
                                          <p:attrName>style.visibility</p:attrName>
                                        </p:attrNameLst>
                                      </p:cBhvr>
                                      <p:to>
                                        <p:strVal val="visible"/>
                                      </p:to>
                                    </p:set>
                                    <p:animEffect transition="in" filter="dissolve">
                                      <p:cBhvr>
                                        <p:cTn id="40"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13b610e-d3b5-490f-b165-988100e8232a}" enabled="1" method="Standard" siteId="{5a4ba6f9-f531-4f32-9467-398f19e69de4}" contentBits="1" removed="0"/>
</clbl:labelList>
</file>

<file path=docProps/app.xml><?xml version="1.0" encoding="utf-8"?>
<Properties xmlns="http://schemas.openxmlformats.org/officeDocument/2006/extended-properties" xmlns:vt="http://schemas.openxmlformats.org/officeDocument/2006/docPropsVTypes">
  <Template/>
  <TotalTime>23900</TotalTime>
  <Words>2100</Words>
  <Application>Microsoft Office PowerPoint</Application>
  <PresentationFormat>Widescreen</PresentationFormat>
  <Paragraphs>306</Paragraphs>
  <Slides>21</Slides>
  <Notes>21</Notes>
  <HiddenSlides>1</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31" baseType="lpstr">
      <vt:lpstr>ＭＳ Ｐゴシック</vt:lpstr>
      <vt:lpstr>PearsonMATHPRO02</vt:lpstr>
      <vt:lpstr>TimesLTPro</vt:lpstr>
      <vt:lpstr>Arial</vt:lpstr>
      <vt:lpstr>Calibri</vt:lpstr>
      <vt:lpstr>Calibri Light</vt:lpstr>
      <vt:lpstr>Gill Sans MT</vt:lpstr>
      <vt:lpstr>Wingdings</vt:lpstr>
      <vt:lpstr>Office Theme</vt:lpstr>
      <vt:lpstr>Equation</vt:lpstr>
      <vt:lpstr>PowerPoint Presentation</vt:lpstr>
      <vt:lpstr>Link layer, LANs: roadmap</vt:lpstr>
      <vt:lpstr>Multiple access links, protocols</vt:lpstr>
      <vt:lpstr>Multiple access protocols</vt:lpstr>
      <vt:lpstr>An ideal multiple access protocol</vt:lpstr>
      <vt:lpstr>MAC protocols: taxonomy</vt:lpstr>
      <vt:lpstr>Channel partitioning MAC protocols: TDMA</vt:lpstr>
      <vt:lpstr>Channel partitioning MAC protocols: FDMA</vt:lpstr>
      <vt:lpstr>Random access protocols</vt:lpstr>
      <vt:lpstr>Slotted ALOHA</vt:lpstr>
      <vt:lpstr>Slotted ALOHA</vt:lpstr>
      <vt:lpstr>Slotted ALOHA: efficiency</vt:lpstr>
      <vt:lpstr>CSMA (carrier sense multiple access)</vt:lpstr>
      <vt:lpstr>CSMA: collisions</vt:lpstr>
      <vt:lpstr>CSMA/CD:</vt:lpstr>
      <vt:lpstr>Ethernet CSMA/CD algorithm</vt:lpstr>
      <vt:lpstr>CSMA/CD efficiency</vt:lpstr>
      <vt:lpstr>“Taking turns” MAC protocols</vt:lpstr>
      <vt:lpstr>“Taking turns” MAC protocols</vt:lpstr>
      <vt:lpstr>“Taking turns” MAC protocols</vt:lpstr>
      <vt:lpstr> Summary of MAC protocols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Zonghua Gu</cp:lastModifiedBy>
  <cp:revision>865</cp:revision>
  <dcterms:created xsi:type="dcterms:W3CDTF">2020-01-18T07:24:59Z</dcterms:created>
  <dcterms:modified xsi:type="dcterms:W3CDTF">2024-11-11T00:36:56Z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HeaderLocations">
    <vt:lpwstr>Office Theme:6</vt:lpwstr>
  </property>
  <property fmtid="{D5CDD505-2E9C-101B-9397-08002B2CF9AE}" pid="3" name="ClassificationContentMarkingHeaderText">
    <vt:lpwstr>Begränsad delning</vt:lpwstr>
  </property>
</Properties>
</file>