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12.jpg" ContentType="image/jp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960" r:id="rId2"/>
    <p:sldId id="451" r:id="rId3"/>
    <p:sldId id="443" r:id="rId4"/>
    <p:sldId id="441" r:id="rId5"/>
    <p:sldId id="445" r:id="rId6"/>
    <p:sldId id="1066" r:id="rId7"/>
    <p:sldId id="447" r:id="rId8"/>
    <p:sldId id="367" r:id="rId9"/>
    <p:sldId id="407" r:id="rId10"/>
    <p:sldId id="404" r:id="rId11"/>
    <p:sldId id="414" r:id="rId12"/>
    <p:sldId id="1068" r:id="rId13"/>
    <p:sldId id="401" r:id="rId14"/>
    <p:sldId id="1172" r:id="rId15"/>
    <p:sldId id="1173" r:id="rId16"/>
    <p:sldId id="408" r:id="rId17"/>
    <p:sldId id="420" r:id="rId18"/>
    <p:sldId id="968" r:id="rId19"/>
    <p:sldId id="969" r:id="rId20"/>
    <p:sldId id="406" r:id="rId21"/>
    <p:sldId id="444" r:id="rId22"/>
    <p:sldId id="972" r:id="rId23"/>
    <p:sldId id="446" r:id="rId24"/>
    <p:sldId id="973" r:id="rId25"/>
    <p:sldId id="1170" r:id="rId26"/>
    <p:sldId id="392" r:id="rId27"/>
    <p:sldId id="974" r:id="rId28"/>
    <p:sldId id="975" r:id="rId29"/>
    <p:sldId id="1061" r:id="rId30"/>
    <p:sldId id="1062" r:id="rId31"/>
    <p:sldId id="978" r:id="rId32"/>
    <p:sldId id="371" r:id="rId33"/>
    <p:sldId id="372" r:id="rId34"/>
    <p:sldId id="983" r:id="rId35"/>
    <p:sldId id="398" r:id="rId36"/>
    <p:sldId id="1179" r:id="rId37"/>
    <p:sldId id="452" r:id="rId38"/>
    <p:sldId id="381" r:id="rId39"/>
    <p:sldId id="1188" r:id="rId40"/>
    <p:sldId id="984" r:id="rId41"/>
    <p:sldId id="409" r:id="rId42"/>
    <p:sldId id="422" r:id="rId43"/>
    <p:sldId id="410" r:id="rId44"/>
    <p:sldId id="454" r:id="rId45"/>
    <p:sldId id="987" r:id="rId46"/>
    <p:sldId id="453" r:id="rId47"/>
    <p:sldId id="1064" r:id="rId48"/>
    <p:sldId id="1067" r:id="rId49"/>
    <p:sldId id="419" r:id="rId50"/>
    <p:sldId id="423" r:id="rId51"/>
    <p:sldId id="1212" r:id="rId52"/>
    <p:sldId id="1213" r:id="rId53"/>
    <p:sldId id="1214" r:id="rId54"/>
    <p:sldId id="995" r:id="rId55"/>
    <p:sldId id="1217" r:id="rId56"/>
    <p:sldId id="1220" r:id="rId57"/>
    <p:sldId id="449" r:id="rId58"/>
    <p:sldId id="450" r:id="rId59"/>
    <p:sldId id="385" r:id="rId60"/>
    <p:sldId id="1000"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48" userDrawn="1">
          <p15:clr>
            <a:srgbClr val="A4A3A4"/>
          </p15:clr>
        </p15:guide>
        <p15:guide id="3" orient="horz" pos="1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199"/>
    <a:srgbClr val="0012A0"/>
    <a:srgbClr val="9AE0FF"/>
    <a:srgbClr val="66ACD3"/>
    <a:srgbClr val="6EBFF0"/>
    <a:srgbClr val="8FAADC"/>
    <a:srgbClr val="B9C2C9"/>
    <a:srgbClr val="E7E7E7"/>
    <a:srgbClr val="F8F8F8"/>
    <a:srgbClr val="C4CD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9935" autoAdjust="0"/>
  </p:normalViewPr>
  <p:slideViewPr>
    <p:cSldViewPr snapToGrid="0" snapToObjects="1">
      <p:cViewPr varScale="1">
        <p:scale>
          <a:sx n="74" d="100"/>
          <a:sy n="74" d="100"/>
        </p:scale>
        <p:origin x="792" y="67"/>
      </p:cViewPr>
      <p:guideLst>
        <p:guide pos="648"/>
        <p:guide orient="horz" pos="1224"/>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1594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wireless security completely redone (updated WiFi and added 4G/5G)</a:t>
            </a:r>
          </a:p>
          <a:p>
            <a:pPr marL="171450" indent="-171450">
              <a:buFont typeface="Arial" panose="020B0604020202020204" pitchFamily="34" charset="0"/>
              <a:buChar char="•"/>
            </a:pPr>
            <a:r>
              <a:rPr lang="en-US" dirty="0"/>
              <a:t>SSL material replaces by TLS 1.3 (up-to-date)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V8.2 (Feb 2022)</a:t>
            </a:r>
          </a:p>
          <a:p>
            <a:pPr marL="0" indent="0">
              <a:buFont typeface="Arial" panose="020B0604020202020204" pitchFamily="34" charset="0"/>
              <a:buNone/>
            </a:pPr>
            <a:r>
              <a:rPr lang="en-US" dirty="0"/>
              <a:t>Minor corrections</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As illustrated in Figure 1.3, the use of layering, or defense in depth, and attack</a:t>
            </a:r>
          </a:p>
          <a:p>
            <a:r>
              <a:rPr lang="en-US" sz="1200" b="0" i="0" u="none" strike="noStrike" kern="1200" baseline="0" dirty="0">
                <a:solidFill>
                  <a:schemeClr val="tx1"/>
                </a:solidFill>
                <a:latin typeface="Arial" pitchFamily="-107" charset="0"/>
                <a:ea typeface="+mn-ea"/>
                <a:cs typeface="+mn-cs"/>
              </a:rPr>
              <a:t>surface reduction complement each other in mitigating security risk.</a:t>
            </a:r>
            <a:endParaRPr lang="en-US" dirty="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971946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and private key</a:t>
            </a:r>
          </a:p>
          <a:p>
            <a:pPr lvl="1"/>
            <a:r>
              <a:rPr lang="en-US" dirty="0"/>
              <a:t>Pair of keys, one for encryption, one for decryption</a:t>
            </a:r>
          </a:p>
          <a:p>
            <a:r>
              <a:rPr lang="en-US" dirty="0"/>
              <a:t>Decryption key</a:t>
            </a:r>
          </a:p>
          <a:p>
            <a:pPr lvl="1"/>
            <a:r>
              <a:rPr lang="en-US" dirty="0"/>
              <a:t>Produces the original plaintext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3551859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13</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marL="545465" indent="-532765">
              <a:lnSpc>
                <a:spcPct val="100000"/>
              </a:lnSpc>
              <a:spcBef>
                <a:spcPts val="675"/>
              </a:spcBef>
              <a:buClr>
                <a:srgbClr val="063DE8"/>
              </a:buClr>
              <a:buAutoNum type="arabicPeriod"/>
              <a:tabLst>
                <a:tab pos="545465" algn="l"/>
              </a:tabLst>
            </a:pPr>
            <a:r>
              <a:rPr lang="en-GB" sz="1200" dirty="0">
                <a:latin typeface="Times New Roman"/>
                <a:cs typeface="Times New Roman"/>
              </a:rPr>
              <a:t>Concept:</a:t>
            </a:r>
            <a:r>
              <a:rPr lang="en-GB" sz="1200" spc="-45" dirty="0">
                <a:latin typeface="Times New Roman"/>
                <a:cs typeface="Times New Roman"/>
              </a:rPr>
              <a:t> </a:t>
            </a:r>
            <a:r>
              <a:rPr lang="en-GB" sz="1200" dirty="0">
                <a:latin typeface="Times New Roman"/>
                <a:cs typeface="Times New Roman"/>
              </a:rPr>
              <a:t>Secret</a:t>
            </a:r>
            <a:r>
              <a:rPr lang="en-GB" sz="1200" spc="-35" dirty="0">
                <a:latin typeface="Times New Roman"/>
                <a:cs typeface="Times New Roman"/>
              </a:rPr>
              <a:t> </a:t>
            </a:r>
            <a:r>
              <a:rPr lang="en-GB" sz="1200" dirty="0">
                <a:latin typeface="Times New Roman"/>
                <a:cs typeface="Times New Roman"/>
              </a:rPr>
              <a:t>Key</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Block</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Improvement:</a:t>
            </a:r>
            <a:r>
              <a:rPr lang="en-GB" sz="1200" spc="-45" dirty="0">
                <a:latin typeface="Times New Roman"/>
                <a:cs typeface="Times New Roman"/>
              </a:rPr>
              <a:t> </a:t>
            </a:r>
            <a:r>
              <a:rPr lang="en-GB" sz="1200" dirty="0">
                <a:latin typeface="Times New Roman"/>
                <a:cs typeface="Times New Roman"/>
              </a:rPr>
              <a:t>Cipher</a:t>
            </a:r>
            <a:r>
              <a:rPr lang="en-GB" sz="1200" spc="-35" dirty="0">
                <a:latin typeface="Times New Roman"/>
                <a:cs typeface="Times New Roman"/>
              </a:rPr>
              <a:t> </a:t>
            </a:r>
            <a:r>
              <a:rPr lang="en-GB" sz="1200" dirty="0">
                <a:latin typeface="Times New Roman"/>
                <a:cs typeface="Times New Roman"/>
              </a:rPr>
              <a:t>Block</a:t>
            </a:r>
            <a:r>
              <a:rPr lang="en-GB" sz="1200" spc="-35" dirty="0">
                <a:latin typeface="Times New Roman"/>
                <a:cs typeface="Times New Roman"/>
              </a:rPr>
              <a:t> </a:t>
            </a:r>
            <a:r>
              <a:rPr lang="en-GB" sz="1200" dirty="0">
                <a:latin typeface="Times New Roman"/>
                <a:cs typeface="Times New Roman"/>
              </a:rPr>
              <a:t>Chaining</a:t>
            </a:r>
            <a:r>
              <a:rPr lang="en-GB" sz="1200" spc="-35" dirty="0">
                <a:latin typeface="Times New Roman"/>
                <a:cs typeface="Times New Roman"/>
              </a:rPr>
              <a:t> </a:t>
            </a:r>
            <a:r>
              <a:rPr lang="en-GB" sz="1200" spc="-10" dirty="0">
                <a:latin typeface="Times New Roman"/>
                <a:cs typeface="Times New Roman"/>
              </a:rPr>
              <a:t>(CBC)</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Standards:</a:t>
            </a:r>
            <a:r>
              <a:rPr lang="en-GB" sz="1200" spc="-70" dirty="0">
                <a:latin typeface="Times New Roman"/>
                <a:cs typeface="Times New Roman"/>
              </a:rPr>
              <a:t> </a:t>
            </a:r>
            <a:r>
              <a:rPr lang="en-GB" sz="1200" dirty="0">
                <a:latin typeface="Times New Roman"/>
                <a:cs typeface="Times New Roman"/>
              </a:rPr>
              <a:t>DES,</a:t>
            </a:r>
            <a:r>
              <a:rPr lang="en-GB" sz="1200" spc="-55" dirty="0">
                <a:latin typeface="Times New Roman"/>
                <a:cs typeface="Times New Roman"/>
              </a:rPr>
              <a:t> </a:t>
            </a:r>
            <a:r>
              <a:rPr lang="en-GB" sz="1200" dirty="0">
                <a:latin typeface="Times New Roman"/>
                <a:cs typeface="Times New Roman"/>
              </a:rPr>
              <a:t>3DES,</a:t>
            </a:r>
            <a:r>
              <a:rPr lang="en-GB" sz="1200" spc="-60" dirty="0">
                <a:latin typeface="Times New Roman"/>
                <a:cs typeface="Times New Roman"/>
              </a:rPr>
              <a:t> </a:t>
            </a:r>
            <a:r>
              <a:rPr lang="en-GB" sz="1200" spc="-25" dirty="0">
                <a:latin typeface="Times New Roman"/>
                <a:cs typeface="Times New Roman"/>
              </a:rPr>
              <a:t>AES</a:t>
            </a:r>
            <a:endParaRPr lang="en-GB" sz="1200" dirty="0">
              <a:latin typeface="Times New Roman"/>
              <a:cs typeface="Times New Roman"/>
            </a:endParaRPr>
          </a:p>
          <a:p>
            <a:endParaRPr lang="en-SE" dirty="0"/>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Need a strong encryption algorithm</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p>
          <a:p>
            <a:pPr eaLnBrk="1" hangingPunct="1"/>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p>
          <a:p>
            <a:pPr eaLnBrk="1" hangingPunct="1"/>
            <a:r>
              <a:rPr lang="en-US" b="0" dirty="0">
                <a:latin typeface="Arial" pitchFamily="-110" charset="0"/>
                <a:ea typeface="ＭＳ Ｐゴシック" pitchFamily="-110" charset="-128"/>
                <a:cs typeface="ＭＳ Ｐゴシック" pitchFamily="-110" charset="-128"/>
              </a:rPr>
              <a:t>encryption in the late 1970s. 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a:t>
            </a:r>
            <a:r>
              <a:rPr lang="en-US" b="0" dirty="0" err="1">
                <a:latin typeface="Arial" pitchFamily="-110" charset="0"/>
                <a:ea typeface="ＭＳ Ｐゴシック" pitchFamily="-110" charset="-128"/>
                <a:cs typeface="ＭＳ Ｐゴシック" pitchFamily="-110" charset="-128"/>
              </a:rPr>
              <a:t>ciphertext</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9216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192078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key need not be just n-bit pattern</a:t>
            </a: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2040187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dirty="0"/>
              <a:t>A </a:t>
            </a:r>
            <a:r>
              <a:rPr lang="en-US" i="1" dirty="0"/>
              <a:t>block cipher processes the input one block of elements at a time, producing an</a:t>
            </a:r>
          </a:p>
          <a:p>
            <a:pPr>
              <a:defRPr/>
            </a:pPr>
            <a:r>
              <a:rPr lang="en-US" dirty="0"/>
              <a:t>output block for each input block. A </a:t>
            </a:r>
            <a:r>
              <a:rPr lang="en-US" i="1" dirty="0"/>
              <a:t>stream cipher processes the input elements</a:t>
            </a:r>
          </a:p>
          <a:p>
            <a:pPr>
              <a:defRPr/>
            </a:pPr>
            <a:r>
              <a:rPr lang="en-US" dirty="0"/>
              <a:t>continuously, producing output one element at a time, as it goes along. Although</a:t>
            </a:r>
          </a:p>
          <a:p>
            <a:pPr>
              <a:defRPr/>
            </a:pPr>
            <a:r>
              <a:rPr lang="en-US" dirty="0"/>
              <a:t>block ciphers are far more common, there are certain applications in which a stream</a:t>
            </a:r>
          </a:p>
          <a:p>
            <a:pPr>
              <a:defRPr/>
            </a:pPr>
            <a:r>
              <a:rPr lang="en-US" dirty="0"/>
              <a:t>cipher is more appropriate. Examples are given subsequently in this book.</a:t>
            </a:r>
          </a:p>
          <a:p>
            <a:pPr>
              <a:defRPr/>
            </a:pPr>
            <a:endParaRPr lang="en-US" dirty="0"/>
          </a:p>
          <a:p>
            <a:pPr>
              <a:defRPr/>
            </a:pPr>
            <a:r>
              <a:rPr lang="en-US" dirty="0"/>
              <a:t>A typical stream cipher encrypts plaintext one byte at a time, although a stream</a:t>
            </a:r>
          </a:p>
          <a:p>
            <a:pPr>
              <a:defRPr/>
            </a:pPr>
            <a:r>
              <a:rPr lang="en-US" dirty="0"/>
              <a:t>cipher may be designed to operate on one bit at a time or on units larger than a byte</a:t>
            </a:r>
          </a:p>
          <a:p>
            <a:pPr>
              <a:defRPr/>
            </a:pPr>
            <a:r>
              <a:rPr lang="en-US" dirty="0"/>
              <a:t>at a time. </a:t>
            </a:r>
          </a:p>
          <a:p>
            <a:pPr>
              <a:defRPr/>
            </a:pPr>
            <a:endParaRPr lang="en-US" dirty="0"/>
          </a:p>
          <a:p>
            <a:pPr>
              <a:defRPr/>
            </a:pPr>
            <a:r>
              <a:rPr lang="en-US" dirty="0"/>
              <a:t>With a properly designed pseudorandom number generator, a stream cipher</a:t>
            </a:r>
          </a:p>
          <a:p>
            <a:pPr>
              <a:defRPr/>
            </a:pPr>
            <a:r>
              <a:rPr lang="en-US" dirty="0"/>
              <a:t>can be as secure as block cipher of comparable key length. The primary advantage</a:t>
            </a:r>
          </a:p>
          <a:p>
            <a:pPr>
              <a:defRPr/>
            </a:pPr>
            <a:r>
              <a:rPr lang="en-US" dirty="0"/>
              <a:t>of a stream cipher is that stream ciphers are almost always faster and use far less</a:t>
            </a:r>
          </a:p>
          <a:p>
            <a:pPr>
              <a:defRPr/>
            </a:pPr>
            <a:r>
              <a:rPr lang="en-US" dirty="0"/>
              <a:t>code than do block ciphers. The advantage of a block cipher is that you can reuse</a:t>
            </a:r>
          </a:p>
          <a:p>
            <a:pPr>
              <a:defRPr/>
            </a:pPr>
            <a:r>
              <a:rPr lang="en-US" dirty="0"/>
              <a:t>keys. For applications that require encryption/decryption of a stream of data, such as</a:t>
            </a:r>
          </a:p>
          <a:p>
            <a:pPr>
              <a:defRPr/>
            </a:pPr>
            <a:r>
              <a:rPr lang="en-US" dirty="0"/>
              <a:t>over a data communications channel or a browser/Web link, a stream cipher might</a:t>
            </a:r>
          </a:p>
          <a:p>
            <a:pPr>
              <a:defRPr/>
            </a:pPr>
            <a:r>
              <a:rPr lang="en-US" dirty="0"/>
              <a:t>be the better alternative. For applications that deal with blocks of data, such as file</a:t>
            </a:r>
          </a:p>
          <a:p>
            <a:pPr>
              <a:defRPr/>
            </a:pPr>
            <a:r>
              <a:rPr lang="en-US" dirty="0"/>
              <a:t>transfer, e-mail, and database, block ciphers may be more appropriate. However,</a:t>
            </a:r>
          </a:p>
          <a:p>
            <a:pPr>
              <a:defRPr/>
            </a:pPr>
            <a:r>
              <a:rPr lang="en-US" dirty="0"/>
              <a:t>either type of cipher can be used in virtually any application.</a:t>
            </a:r>
          </a:p>
          <a:p>
            <a:pPr>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Pseudorandom stream is unpredictable without knowledge of the input key</a:t>
            </a:r>
          </a:p>
          <a:p>
            <a:pPr>
              <a:defRPr/>
            </a:pP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16</a:t>
            </a:fld>
            <a:endParaRPr lang="en-AU">
              <a:latin typeface="Arial" pitchFamily="-110" charset="0"/>
            </a:endParaRPr>
          </a:p>
        </p:txBody>
      </p:sp>
    </p:spTree>
    <p:extLst>
      <p:ext uri="{BB962C8B-B14F-4D97-AF65-F5344CB8AC3E}">
        <p14:creationId xmlns:p14="http://schemas.microsoft.com/office/powerpoint/2010/main" val="1788021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p>
          <a:p>
            <a:endParaRPr lang="en-US" altLang="zh-CN" i="1" dirty="0">
              <a:latin typeface="Arial" pitchFamily="-110" charset="0"/>
              <a:ea typeface="ＭＳ Ｐゴシック" pitchFamily="-110" charset="-128"/>
              <a:cs typeface="ＭＳ Ｐゴシック" pitchFamily="-110" charset="-128"/>
            </a:endParaRPr>
          </a:p>
          <a:p>
            <a:r>
              <a:rPr lang="en-US" dirty="0"/>
              <a:t>is combined one byte at a time with the plaintext stream using the bitwise exclusive-</a:t>
            </a:r>
          </a:p>
          <a:p>
            <a:r>
              <a:rPr lang="en-US" dirty="0"/>
              <a:t>OR (XOR) operation.</a:t>
            </a:r>
          </a:p>
          <a:p>
            <a:endParaRPr lang="en-US" dirty="0"/>
          </a:p>
          <a:p>
            <a:r>
              <a:rPr lang="en-US" dirty="0"/>
              <a:t>A pseudo-random keystream </a:t>
            </a:r>
            <a:r>
              <a:rPr lang="en-US" dirty="0" err="1"/>
              <a:t>XOR’ed</a:t>
            </a:r>
            <a:r>
              <a:rPr lang="en-US" dirty="0"/>
              <a:t> with plaintext bit-by-bit:</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17</a:t>
            </a:fld>
            <a:endParaRPr lang="en-AU">
              <a:latin typeface="Arial" pitchFamily="-110" charset="0"/>
            </a:endParaRPr>
          </a:p>
        </p:txBody>
      </p:sp>
    </p:spTree>
    <p:extLst>
      <p:ext uri="{BB962C8B-B14F-4D97-AF65-F5344CB8AC3E}">
        <p14:creationId xmlns:p14="http://schemas.microsoft.com/office/powerpoint/2010/main" val="2911986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Attacker may reorder blocks of ciphertext, then each block will still decrypt successfully, but message content is altered.</a:t>
            </a: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20</a:t>
            </a:fld>
            <a:endParaRPr lang="en-AU">
              <a:latin typeface="Arial" pitchFamily="-110" charset="0"/>
            </a:endParaRPr>
          </a:p>
        </p:txBody>
      </p:sp>
    </p:spTree>
    <p:extLst>
      <p:ext uri="{BB962C8B-B14F-4D97-AF65-F5344CB8AC3E}">
        <p14:creationId xmlns:p14="http://schemas.microsoft.com/office/powerpoint/2010/main" val="2122388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perform cryptoanalysis</a:t>
            </a:r>
            <a:r>
              <a:rPr lang="en-US" dirty="0"/>
              <a:t>. Therefore, repeating patterns of </a:t>
            </a:r>
            <a:r>
              <a:rPr lang="en-US" i="1" dirty="0"/>
              <a:t>b</a:t>
            </a:r>
            <a:r>
              <a:rPr lang="en-US" dirty="0"/>
              <a:t>-bits are not exposed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Add</a:t>
            </a:r>
            <a:r>
              <a:rPr lang="en-GB" sz="1200" spc="-20" dirty="0">
                <a:latin typeface="Times New Roman"/>
                <a:cs typeface="Times New Roman"/>
              </a:rPr>
              <a:t> </a:t>
            </a:r>
            <a:r>
              <a:rPr lang="en-GB" sz="1200" dirty="0">
                <a:latin typeface="Times New Roman"/>
                <a:cs typeface="Times New Roman"/>
              </a:rPr>
              <a:t>a</a:t>
            </a:r>
            <a:r>
              <a:rPr lang="en-GB" sz="1200" spc="-25" dirty="0">
                <a:latin typeface="Times New Roman"/>
                <a:cs typeface="Times New Roman"/>
              </a:rPr>
              <a:t> </a:t>
            </a:r>
            <a:r>
              <a:rPr lang="en-GB" sz="1200" dirty="0">
                <a:latin typeface="Times New Roman"/>
                <a:cs typeface="Times New Roman"/>
              </a:rPr>
              <a:t>random</a:t>
            </a:r>
            <a:r>
              <a:rPr lang="en-GB" sz="1200" spc="-30" dirty="0">
                <a:latin typeface="Times New Roman"/>
                <a:cs typeface="Times New Roman"/>
              </a:rPr>
              <a:t> </a:t>
            </a:r>
            <a:r>
              <a:rPr lang="en-GB" sz="1200" dirty="0">
                <a:latin typeface="Times New Roman"/>
                <a:cs typeface="Times New Roman"/>
              </a:rPr>
              <a:t>number</a:t>
            </a:r>
            <a:r>
              <a:rPr lang="en-GB" sz="1200" spc="-35" dirty="0">
                <a:latin typeface="Times New Roman"/>
                <a:cs typeface="Times New Roman"/>
              </a:rPr>
              <a:t> </a:t>
            </a:r>
            <a:r>
              <a:rPr lang="en-GB" sz="1200" dirty="0">
                <a:latin typeface="Times New Roman"/>
                <a:cs typeface="Times New Roman"/>
              </a:rPr>
              <a:t>before</a:t>
            </a:r>
            <a:r>
              <a:rPr lang="en-GB" sz="1200" spc="-30" dirty="0">
                <a:latin typeface="Times New Roman"/>
                <a:cs typeface="Times New Roman"/>
              </a:rPr>
              <a:t> </a:t>
            </a:r>
            <a:r>
              <a:rPr lang="en-GB" sz="1200" spc="-10" dirty="0">
                <a:latin typeface="Times New Roman"/>
                <a:cs typeface="Times New Roman"/>
              </a:rPr>
              <a:t>encoding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 In CBC mode, each plaintext block is XORed with the previous ciphertext block before being encrypted. The first block is XORed with an Initialization Vector (IV),</a:t>
            </a: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r>
              <a:rPr lang="en-GB" sz="1200" dirty="0">
                <a:latin typeface="Times New Roman"/>
                <a:cs typeface="Times New Roman"/>
              </a:rPr>
              <a:t>Need</a:t>
            </a:r>
            <a:r>
              <a:rPr lang="en-GB" sz="1200" spc="-40" dirty="0">
                <a:latin typeface="Times New Roman"/>
                <a:cs typeface="Times New Roman"/>
              </a:rPr>
              <a:t> </a:t>
            </a:r>
            <a:r>
              <a:rPr lang="en-GB" sz="1200" dirty="0">
                <a:latin typeface="Times New Roman"/>
                <a:cs typeface="Times New Roman"/>
              </a:rPr>
              <a:t>Initial</a:t>
            </a:r>
            <a:r>
              <a:rPr lang="en-GB" sz="1200" spc="-50" dirty="0">
                <a:latin typeface="Times New Roman"/>
                <a:cs typeface="Times New Roman"/>
              </a:rPr>
              <a:t> </a:t>
            </a:r>
            <a:r>
              <a:rPr lang="en-GB" sz="1200" dirty="0">
                <a:latin typeface="Times New Roman"/>
                <a:cs typeface="Times New Roman"/>
              </a:rPr>
              <a:t>Value</a:t>
            </a:r>
            <a:r>
              <a:rPr lang="en-GB" sz="1200" spc="-40" dirty="0">
                <a:latin typeface="Times New Roman"/>
                <a:cs typeface="Times New Roman"/>
              </a:rPr>
              <a:t> </a:t>
            </a:r>
            <a:r>
              <a:rPr lang="en-GB" sz="1200" spc="-20" dirty="0">
                <a:latin typeface="Times New Roman"/>
                <a:cs typeface="Times New Roman"/>
              </a:rPr>
              <a:t>(IV)</a:t>
            </a:r>
            <a:endParaRPr lang="en-GB" sz="1200" dirty="0">
              <a:latin typeface="Times New Roman"/>
              <a:cs typeface="Times New Roman"/>
            </a:endParaRPr>
          </a:p>
          <a:p>
            <a:pPr marL="354965" indent="-342265">
              <a:lnSpc>
                <a:spcPts val="2735"/>
              </a:lnSpc>
              <a:spcBef>
                <a:spcPts val="300"/>
              </a:spcBef>
              <a:buClr>
                <a:srgbClr val="063DE8"/>
              </a:buClr>
              <a:buSzPct val="75000"/>
              <a:buFont typeface="Wingdings"/>
              <a:buChar char=""/>
              <a:tabLst>
                <a:tab pos="354965" algn="l"/>
              </a:tabLst>
            </a:pPr>
            <a:r>
              <a:rPr lang="en-GB" sz="1200" dirty="0">
                <a:latin typeface="Times New Roman"/>
                <a:cs typeface="Times New Roman"/>
              </a:rPr>
              <a:t>no</a:t>
            </a:r>
            <a:r>
              <a:rPr lang="en-GB" sz="1200" spc="-15" dirty="0">
                <a:latin typeface="Times New Roman"/>
                <a:cs typeface="Times New Roman"/>
              </a:rPr>
              <a:t> </a:t>
            </a:r>
            <a:r>
              <a:rPr lang="en-GB" sz="1200" dirty="0">
                <a:latin typeface="Times New Roman"/>
                <a:cs typeface="Times New Roman"/>
              </a:rPr>
              <a:t>IV</a:t>
            </a:r>
            <a:r>
              <a:rPr lang="en-GB" sz="1200" spc="-10"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dirty="0">
                <a:latin typeface="Times New Roman"/>
                <a:cs typeface="Times New Roman"/>
              </a:rPr>
              <a:t>output</a:t>
            </a:r>
            <a:r>
              <a:rPr lang="en-GB" sz="1200" spc="-2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431165">
              <a:lnSpc>
                <a:spcPts val="2735"/>
              </a:lnSpc>
            </a:pPr>
            <a:r>
              <a:rPr lang="en-GB" sz="1200" dirty="0">
                <a:latin typeface="Symbol"/>
                <a:cs typeface="Symbol"/>
              </a:rPr>
              <a:t></a:t>
            </a:r>
            <a:r>
              <a:rPr lang="en-GB" sz="1200" spc="-10"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can</a:t>
            </a:r>
            <a:r>
              <a:rPr lang="en-GB" sz="1200" spc="-20" dirty="0">
                <a:latin typeface="Times New Roman"/>
                <a:cs typeface="Times New Roman"/>
              </a:rPr>
              <a:t> </a:t>
            </a:r>
            <a:r>
              <a:rPr lang="en-GB" sz="1200" dirty="0">
                <a:latin typeface="Times New Roman"/>
                <a:cs typeface="Times New Roman"/>
              </a:rPr>
              <a:t>guess</a:t>
            </a:r>
            <a:r>
              <a:rPr lang="en-GB" sz="1200" spc="-5" dirty="0">
                <a:latin typeface="Times New Roman"/>
                <a:cs typeface="Times New Roman"/>
              </a:rPr>
              <a:t> </a:t>
            </a:r>
            <a:r>
              <a:rPr lang="en-GB" sz="1200" dirty="0">
                <a:latin typeface="Times New Roman"/>
                <a:cs typeface="Times New Roman"/>
              </a:rPr>
              <a:t>changed</a:t>
            </a:r>
            <a:r>
              <a:rPr lang="en-GB" sz="1200" spc="-20" dirty="0">
                <a:latin typeface="Times New Roman"/>
                <a:cs typeface="Times New Roman"/>
              </a:rPr>
              <a:t> </a:t>
            </a:r>
            <a:r>
              <a:rPr lang="en-GB" sz="1200" spc="-10" dirty="0">
                <a:latin typeface="Times New Roman"/>
                <a:cs typeface="Times New Roman"/>
              </a:rPr>
              <a:t>blocks.</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2021457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Each</a:t>
            </a:r>
            <a:r>
              <a:rPr lang="en-GB" sz="1200" spc="-20" dirty="0">
                <a:latin typeface="Times New Roman"/>
                <a:cs typeface="Times New Roman"/>
              </a:rPr>
              <a:t> </a:t>
            </a:r>
            <a:r>
              <a:rPr lang="en-GB" sz="1200" dirty="0">
                <a:latin typeface="Times New Roman"/>
                <a:cs typeface="Times New Roman"/>
              </a:rPr>
              <a:t>octet</a:t>
            </a:r>
            <a:r>
              <a:rPr lang="en-GB" sz="1200" spc="-25" dirty="0">
                <a:latin typeface="Times New Roman"/>
                <a:cs typeface="Times New Roman"/>
              </a:rPr>
              <a:t> </a:t>
            </a:r>
            <a:r>
              <a:rPr lang="en-GB" sz="1200" dirty="0">
                <a:latin typeface="Times New Roman"/>
                <a:cs typeface="Times New Roman"/>
              </a:rPr>
              <a:t>with</a:t>
            </a:r>
            <a:r>
              <a:rPr lang="en-GB" sz="1200" spc="-15"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odd parity</a:t>
            </a:r>
            <a:r>
              <a:rPr lang="en-GB" sz="1200" spc="-15" dirty="0">
                <a:latin typeface="Times New Roman"/>
                <a:cs typeface="Times New Roman"/>
              </a:rPr>
              <a:t> </a:t>
            </a:r>
            <a:r>
              <a:rPr lang="en-GB" sz="1200" dirty="0">
                <a:latin typeface="Times New Roman"/>
                <a:cs typeface="Times New Roman"/>
              </a:rPr>
              <a:t>bit</a:t>
            </a:r>
            <a:r>
              <a:rPr lang="en-GB" sz="1200" spc="-5"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spc="-10" dirty="0">
                <a:latin typeface="Times New Roman"/>
                <a:cs typeface="Times New Roman"/>
              </a:rPr>
              <a:t>56-</a:t>
            </a:r>
            <a:r>
              <a:rPr lang="en-GB" sz="1200" dirty="0">
                <a:latin typeface="Times New Roman"/>
                <a:cs typeface="Times New Roman"/>
              </a:rPr>
              <a:t>bit</a:t>
            </a:r>
            <a:r>
              <a:rPr lang="en-GB" sz="1200" spc="-15" dirty="0">
                <a:latin typeface="Times New Roman"/>
                <a:cs typeface="Times New Roman"/>
              </a:rPr>
              <a:t> </a:t>
            </a:r>
            <a:r>
              <a:rPr lang="en-GB" sz="1200" spc="-25" dirty="0">
                <a:latin typeface="Times New Roman"/>
                <a:cs typeface="Times New Roman"/>
              </a:rPr>
              <a:t>key</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22</a:t>
            </a:fld>
            <a:endParaRPr lang="en-US" dirty="0"/>
          </a:p>
        </p:txBody>
      </p:sp>
    </p:spTree>
    <p:extLst>
      <p:ext uri="{BB962C8B-B14F-4D97-AF65-F5344CB8AC3E}">
        <p14:creationId xmlns:p14="http://schemas.microsoft.com/office/powerpoint/2010/main" val="1591932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Confidentiality with symmetric encryption</a:t>
            </a:r>
          </a:p>
          <a:p>
            <a:pPr lvl="1">
              <a:buClr>
                <a:schemeClr val="accent6">
                  <a:lumMod val="40000"/>
                  <a:lumOff val="60000"/>
                </a:schemeClr>
              </a:buClr>
              <a:buFont typeface="Wingdings" charset="2"/>
              <a:buChar char="§"/>
            </a:pPr>
            <a:r>
              <a:rPr lang="en-US" dirty="0"/>
              <a:t>Symmetric encryption </a:t>
            </a:r>
          </a:p>
          <a:p>
            <a:pPr lvl="1">
              <a:buClr>
                <a:schemeClr val="accent6">
                  <a:lumMod val="40000"/>
                  <a:lumOff val="60000"/>
                </a:schemeClr>
              </a:buClr>
              <a:buFont typeface="Wingdings" charset="2"/>
              <a:buChar char="§"/>
            </a:pPr>
            <a:r>
              <a:rPr lang="en-US" dirty="0"/>
              <a:t>Symmetric block encryption algorithms</a:t>
            </a:r>
          </a:p>
          <a:p>
            <a:pPr lvl="1">
              <a:buClr>
                <a:schemeClr val="accent6">
                  <a:lumMod val="40000"/>
                  <a:lumOff val="60000"/>
                </a:schemeClr>
              </a:buClr>
              <a:buFont typeface="Wingdings" charset="2"/>
              <a:buChar char="§"/>
            </a:pPr>
            <a:r>
              <a:rPr lang="en-US" dirty="0"/>
              <a:t>Stream ciphers </a:t>
            </a:r>
          </a:p>
          <a:p>
            <a:r>
              <a:rPr lang="en-US" dirty="0"/>
              <a:t>Message authentication and hash functions</a:t>
            </a:r>
          </a:p>
          <a:p>
            <a:pPr lvl="1">
              <a:buClr>
                <a:schemeClr val="accent6">
                  <a:lumMod val="40000"/>
                  <a:lumOff val="60000"/>
                </a:schemeClr>
              </a:buClr>
              <a:buFont typeface="Wingdings" charset="2"/>
              <a:buChar char="§"/>
            </a:pPr>
            <a:r>
              <a:rPr lang="en-US" dirty="0"/>
              <a:t>Authentication using  symmetric encryption</a:t>
            </a:r>
          </a:p>
          <a:p>
            <a:pPr lvl="1">
              <a:buClr>
                <a:schemeClr val="accent6">
                  <a:lumMod val="40000"/>
                  <a:lumOff val="60000"/>
                </a:schemeClr>
              </a:buClr>
              <a:buFont typeface="Wingdings" charset="2"/>
              <a:buChar char="§"/>
            </a:pPr>
            <a:r>
              <a:rPr lang="en-US" dirty="0"/>
              <a:t>Message authentication without message encryption</a:t>
            </a:r>
          </a:p>
          <a:p>
            <a:pPr lvl="1">
              <a:buClr>
                <a:schemeClr val="accent6">
                  <a:lumMod val="40000"/>
                  <a:lumOff val="60000"/>
                </a:schemeClr>
              </a:buClr>
              <a:buFont typeface="Wingdings" charset="2"/>
              <a:buChar char="§"/>
            </a:pPr>
            <a:r>
              <a:rPr lang="en-US" dirty="0"/>
              <a:t>Secure hash functions</a:t>
            </a:r>
          </a:p>
          <a:p>
            <a:pPr lvl="1">
              <a:buClr>
                <a:schemeClr val="accent6">
                  <a:lumMod val="40000"/>
                  <a:lumOff val="60000"/>
                </a:schemeClr>
              </a:buClr>
              <a:buFont typeface="Wingdings" charset="2"/>
              <a:buChar char="§"/>
            </a:pPr>
            <a:r>
              <a:rPr lang="en-US" dirty="0"/>
              <a:t>Other applications of hash functions</a:t>
            </a:r>
          </a:p>
          <a:p>
            <a:r>
              <a:rPr lang="en-US" dirty="0"/>
              <a:t>Random and pseudorandom numbers</a:t>
            </a:r>
          </a:p>
          <a:p>
            <a:pPr lvl="1">
              <a:buClr>
                <a:schemeClr val="accent6">
                  <a:lumMod val="40000"/>
                  <a:lumOff val="60000"/>
                </a:schemeClr>
              </a:buClr>
              <a:buFont typeface="Wingdings" charset="2"/>
              <a:buChar char="§"/>
            </a:pPr>
            <a:r>
              <a:rPr lang="en-US" dirty="0"/>
              <a:t>The use of random numbers</a:t>
            </a:r>
          </a:p>
          <a:p>
            <a:pPr lvl="1">
              <a:buClr>
                <a:schemeClr val="accent6">
                  <a:lumMod val="40000"/>
                  <a:lumOff val="60000"/>
                </a:schemeClr>
              </a:buClr>
              <a:buFont typeface="Wingdings" charset="2"/>
              <a:buChar char="§"/>
            </a:pPr>
            <a:r>
              <a:rPr lang="en-US" dirty="0"/>
              <a:t>Random versus pseudorandom</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81641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The life of DES was extended by the use of triple DES (3DES),</a:t>
            </a:r>
          </a:p>
          <a:p>
            <a:r>
              <a:rPr lang="en-US" dirty="0">
                <a:latin typeface="Arial" pitchFamily="-110" charset="0"/>
                <a:ea typeface="ＭＳ Ｐゴシック" pitchFamily="-110" charset="-128"/>
                <a:cs typeface="ＭＳ Ｐゴシック" pitchFamily="-110" charset="-128"/>
              </a:rPr>
              <a:t>which involves repeating the basic DES algorithm three times, using either two</a:t>
            </a:r>
          </a:p>
          <a:p>
            <a:r>
              <a:rPr lang="en-US" dirty="0">
                <a:latin typeface="Arial" pitchFamily="-110" charset="0"/>
                <a:ea typeface="ＭＳ Ｐゴシック" pitchFamily="-110" charset="-128"/>
                <a:cs typeface="ＭＳ Ｐゴシック" pitchFamily="-110" charset="-128"/>
              </a:rPr>
              <a:t>or three unique keys, for a key size of 112 or 168 bits. Triple DES (3DES) was</a:t>
            </a:r>
          </a:p>
          <a:p>
            <a:r>
              <a:rPr lang="en-US" dirty="0">
                <a:latin typeface="Arial" pitchFamily="-110" charset="0"/>
                <a:ea typeface="ＭＳ Ｐゴシック" pitchFamily="-110" charset="-128"/>
                <a:cs typeface="ＭＳ Ｐゴシック" pitchFamily="-110" charset="-128"/>
              </a:rPr>
              <a:t>first standardized for use in financial applications in ANSI standard X9.17 in 1985.</a:t>
            </a:r>
          </a:p>
          <a:p>
            <a:r>
              <a:rPr lang="en-US" dirty="0">
                <a:latin typeface="Arial" pitchFamily="-110" charset="0"/>
                <a:ea typeface="ＭＳ Ｐゴシック" pitchFamily="-110" charset="-128"/>
                <a:cs typeface="ＭＳ Ｐゴシック" pitchFamily="-110" charset="-128"/>
              </a:rPr>
              <a:t>3DES was incorporated as part of the Data Encryption Standard in 1999, with the</a:t>
            </a:r>
          </a:p>
          <a:p>
            <a:r>
              <a:rPr lang="en-US" dirty="0">
                <a:latin typeface="Arial" pitchFamily="-110" charset="0"/>
                <a:ea typeface="ＭＳ Ｐゴシック" pitchFamily="-110" charset="-128"/>
                <a:cs typeface="ＭＳ Ｐゴシック" pitchFamily="-110" charset="-128"/>
              </a:rPr>
              <a:t>publication of FIPS PUB 46-3.</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3DES has two attractions that assure its widespread use over the next few</a:t>
            </a:r>
          </a:p>
          <a:p>
            <a:r>
              <a:rPr lang="en-US" dirty="0">
                <a:latin typeface="Arial" pitchFamily="-110" charset="0"/>
                <a:ea typeface="ＭＳ Ｐゴシック" pitchFamily="-110" charset="-128"/>
                <a:cs typeface="ＭＳ Ｐゴシック" pitchFamily="-110" charset="-128"/>
              </a:rPr>
              <a:t>years. First, with its 168-bit key length, it overcomes the vulnerability to brute-force</a:t>
            </a:r>
          </a:p>
          <a:p>
            <a:r>
              <a:rPr lang="en-US" dirty="0">
                <a:latin typeface="Arial" pitchFamily="-110" charset="0"/>
                <a:ea typeface="ＭＳ Ｐゴシック" pitchFamily="-110" charset="-128"/>
                <a:cs typeface="ＭＳ Ｐゴシック" pitchFamily="-110" charset="-128"/>
              </a:rPr>
              <a:t>attack of DES. Second, the underlying encryption algorithm in 3DES is the same as</a:t>
            </a:r>
          </a:p>
          <a:p>
            <a:r>
              <a:rPr lang="en-US" dirty="0">
                <a:latin typeface="Arial" pitchFamily="-110" charset="0"/>
                <a:ea typeface="ＭＳ Ｐゴシック" pitchFamily="-110" charset="-128"/>
                <a:cs typeface="ＭＳ Ｐゴシック" pitchFamily="-110" charset="-128"/>
              </a:rPr>
              <a:t>in DES. This algorithm has been subjected to more scrutiny than any other encryption</a:t>
            </a:r>
          </a:p>
          <a:p>
            <a:r>
              <a:rPr lang="en-US" dirty="0">
                <a:latin typeface="Arial" pitchFamily="-110" charset="0"/>
                <a:ea typeface="ＭＳ Ｐゴシック" pitchFamily="-110" charset="-128"/>
                <a:cs typeface="ＭＳ Ｐゴシック" pitchFamily="-110" charset="-128"/>
              </a:rPr>
              <a:t>algorithm over a longer period of time, and no effective cryptanalytic attack</a:t>
            </a:r>
          </a:p>
          <a:p>
            <a:r>
              <a:rPr lang="en-US" dirty="0">
                <a:latin typeface="Arial" pitchFamily="-110" charset="0"/>
                <a:ea typeface="ＭＳ Ｐゴシック" pitchFamily="-110" charset="-128"/>
                <a:cs typeface="ＭＳ Ｐゴシック" pitchFamily="-110" charset="-128"/>
              </a:rPr>
              <a:t>based on the algorithm rather than brute force has been found. Accordingly, there</a:t>
            </a:r>
          </a:p>
          <a:p>
            <a:r>
              <a:rPr lang="en-US" dirty="0">
                <a:latin typeface="Arial" pitchFamily="-110" charset="0"/>
                <a:ea typeface="ＭＳ Ｐゴシック" pitchFamily="-110" charset="-128"/>
                <a:cs typeface="ＭＳ Ｐゴシック" pitchFamily="-110" charset="-128"/>
              </a:rPr>
              <a:t>is a high level of confidence that 3DES is very resistant to cryptanalysis. If security</a:t>
            </a:r>
          </a:p>
          <a:p>
            <a:r>
              <a:rPr lang="en-US" dirty="0">
                <a:latin typeface="Arial" pitchFamily="-110" charset="0"/>
                <a:ea typeface="ＭＳ Ｐゴシック" pitchFamily="-110" charset="-128"/>
                <a:cs typeface="ＭＳ Ｐゴシック" pitchFamily="-110" charset="-128"/>
              </a:rPr>
              <a:t>were the only consideration, then 3DES would be an appropriate choice for a standardized</a:t>
            </a:r>
          </a:p>
          <a:p>
            <a:r>
              <a:rPr lang="en-US" dirty="0">
                <a:latin typeface="Arial" pitchFamily="-110" charset="0"/>
                <a:ea typeface="ＭＳ Ｐゴシック" pitchFamily="-110" charset="-128"/>
                <a:cs typeface="ＭＳ Ｐゴシック" pitchFamily="-110" charset="-128"/>
              </a:rPr>
              <a:t>encryption algorithm for decades to come.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principal drawback of 3DES is that the algorithm is relatively sluggish in</a:t>
            </a:r>
          </a:p>
          <a:p>
            <a:r>
              <a:rPr lang="en-US" dirty="0">
                <a:latin typeface="Arial" pitchFamily="-110" charset="0"/>
                <a:ea typeface="ＭＳ Ｐゴシック" pitchFamily="-110" charset="-128"/>
                <a:cs typeface="ＭＳ Ｐゴシック" pitchFamily="-110" charset="-128"/>
              </a:rPr>
              <a:t>software. The original DES was designed for mid-1970s hardware implementation</a:t>
            </a:r>
          </a:p>
          <a:p>
            <a:r>
              <a:rPr lang="en-US" dirty="0">
                <a:latin typeface="Arial" pitchFamily="-110" charset="0"/>
                <a:ea typeface="ＭＳ Ｐゴシック" pitchFamily="-110" charset="-128"/>
                <a:cs typeface="ＭＳ Ｐゴシック" pitchFamily="-110" charset="-128"/>
              </a:rPr>
              <a:t>and does not produce efficient software code. 3DES, which requires three times as</a:t>
            </a:r>
          </a:p>
          <a:p>
            <a:r>
              <a:rPr lang="en-US" dirty="0">
                <a:latin typeface="Arial" pitchFamily="-110" charset="0"/>
                <a:ea typeface="ＭＳ Ｐゴシック" pitchFamily="-110" charset="-128"/>
                <a:cs typeface="ＭＳ Ｐゴシック" pitchFamily="-110" charset="-128"/>
              </a:rPr>
              <a:t>many calculations as DES, is correspondingly slower. A secondary drawback is that</a:t>
            </a:r>
          </a:p>
          <a:p>
            <a:r>
              <a:rPr lang="en-US" dirty="0">
                <a:latin typeface="Arial" pitchFamily="-110" charset="0"/>
                <a:ea typeface="ＭＳ Ｐゴシック" pitchFamily="-110" charset="-128"/>
                <a:cs typeface="ＭＳ Ｐゴシック" pitchFamily="-110" charset="-128"/>
              </a:rPr>
              <a:t>both DES and 3DES use a 64-bit block size. For reasons of both efficiency and security,</a:t>
            </a:r>
          </a:p>
          <a:p>
            <a:r>
              <a:rPr lang="en-US" dirty="0">
                <a:latin typeface="Arial" pitchFamily="-110" charset="0"/>
                <a:ea typeface="ＭＳ Ｐゴシック" pitchFamily="-110" charset="-128"/>
                <a:cs typeface="ＭＳ Ｐゴシック" pitchFamily="-110" charset="-128"/>
              </a:rPr>
              <a:t>a larger block size is desirable.</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884799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latin typeface="Times New Roman"/>
                <a:cs typeface="Times New Roman"/>
              </a:rPr>
              <a:t>The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entire</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key</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is</a:t>
            </a:r>
            <a:r>
              <a:rPr lang="en-GB" sz="1200" spc="-10" dirty="0">
                <a:solidFill>
                  <a:srgbClr val="FF0000"/>
                </a:solidFill>
                <a:latin typeface="Times New Roman"/>
                <a:cs typeface="Times New Roman"/>
              </a:rPr>
              <a:t> used-</a:t>
            </a:r>
            <a:r>
              <a:rPr lang="en-GB" sz="1200" dirty="0">
                <a:solidFill>
                  <a:srgbClr val="FF0000"/>
                </a:solidFill>
                <a:latin typeface="Times New Roman"/>
                <a:cs typeface="Times New Roman"/>
              </a:rPr>
              <a:t>no</a:t>
            </a:r>
            <a:r>
              <a:rPr lang="en-GB" sz="1200" spc="-5" dirty="0">
                <a:solidFill>
                  <a:srgbClr val="FF0000"/>
                </a:solidFill>
                <a:latin typeface="Times New Roman"/>
                <a:cs typeface="Times New Roman"/>
              </a:rPr>
              <a:t> </a:t>
            </a:r>
            <a:r>
              <a:rPr lang="en-GB" sz="1200" dirty="0">
                <a:solidFill>
                  <a:srgbClr val="FF0000"/>
                </a:solidFill>
                <a:latin typeface="Times New Roman"/>
                <a:cs typeface="Times New Roman"/>
              </a:rPr>
              <a:t>parity</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bit</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in</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the</a:t>
            </a:r>
            <a:r>
              <a:rPr lang="en-GB" sz="1200" spc="-10" dirty="0">
                <a:solidFill>
                  <a:srgbClr val="FF0000"/>
                </a:solidFill>
                <a:latin typeface="Times New Roman"/>
                <a:cs typeface="Times New Roman"/>
              </a:rPr>
              <a:t> byte. </a:t>
            </a:r>
            <a:r>
              <a:rPr lang="en-GB" sz="1200" dirty="0">
                <a:solidFill>
                  <a:srgbClr val="FF0000"/>
                </a:solidFill>
                <a:latin typeface="Times New Roman"/>
                <a:cs typeface="Times New Roman"/>
              </a:rPr>
              <a:t>The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memory</a:t>
            </a:r>
            <a:r>
              <a:rPr lang="en-GB" sz="1200" spc="-30" dirty="0">
                <a:solidFill>
                  <a:srgbClr val="FF0000"/>
                </a:solidFill>
                <a:latin typeface="Times New Roman"/>
                <a:cs typeface="Times New Roman"/>
              </a:rPr>
              <a:t> </a:t>
            </a:r>
            <a:r>
              <a:rPr lang="en-GB" sz="1200" dirty="0">
                <a:solidFill>
                  <a:srgbClr val="FF0000"/>
                </a:solidFill>
                <a:latin typeface="Times New Roman"/>
                <a:cs typeface="Times New Roman"/>
              </a:rPr>
              <a:t>may</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use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9</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bits</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to</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store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a</a:t>
            </a:r>
            <a:r>
              <a:rPr lang="en-GB" sz="1200" spc="-20" dirty="0">
                <a:solidFill>
                  <a:srgbClr val="FF0000"/>
                </a:solidFill>
                <a:latin typeface="Times New Roman"/>
                <a:cs typeface="Times New Roman"/>
              </a:rPr>
              <a:t> </a:t>
            </a:r>
            <a:r>
              <a:rPr lang="en-GB" sz="1200" spc="-10" dirty="0">
                <a:solidFill>
                  <a:srgbClr val="FF0000"/>
                </a:solidFill>
                <a:latin typeface="Times New Roman"/>
                <a:cs typeface="Times New Roman"/>
              </a:rPr>
              <a:t>byte.</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24</a:t>
            </a:fld>
            <a:endParaRPr lang="en-US" dirty="0"/>
          </a:p>
        </p:txBody>
      </p:sp>
    </p:spTree>
    <p:extLst>
      <p:ext uri="{BB962C8B-B14F-4D97-AF65-F5344CB8AC3E}">
        <p14:creationId xmlns:p14="http://schemas.microsoft.com/office/powerpoint/2010/main" val="3527731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Cryptanalytic Attacks</a:t>
            </a:r>
          </a:p>
          <a:p>
            <a:pPr lvl="1"/>
            <a:r>
              <a:rPr lang="en-US" dirty="0">
                <a:latin typeface="Times New Roman" panose="02020603050405020304" pitchFamily="18" charset="0"/>
                <a:cs typeface="Times New Roman" panose="02020603050405020304" pitchFamily="18" charset="0"/>
              </a:rPr>
              <a:t>Exploits the characteristics of the algorithm to attempt to recover plaintext or secret key</a:t>
            </a:r>
          </a:p>
          <a:p>
            <a:pPr lvl="1"/>
            <a:r>
              <a:rPr lang="en-US" dirty="0">
                <a:latin typeface="Times New Roman" panose="02020603050405020304" pitchFamily="18" charset="0"/>
                <a:cs typeface="Times New Roman" panose="02020603050405020304" pitchFamily="18" charset="0"/>
              </a:rPr>
              <a:t>Rely on:</a:t>
            </a:r>
          </a:p>
          <a:p>
            <a:pPr lvl="2"/>
            <a:r>
              <a:rPr lang="en-US" dirty="0">
                <a:latin typeface="Times New Roman" panose="02020603050405020304" pitchFamily="18" charset="0"/>
                <a:cs typeface="Times New Roman" panose="02020603050405020304" pitchFamily="18" charset="0"/>
              </a:rPr>
              <a:t>Nature of the algorithm</a:t>
            </a:r>
          </a:p>
          <a:p>
            <a:pPr lvl="2"/>
            <a:r>
              <a:rPr lang="en-US" dirty="0">
                <a:latin typeface="Times New Roman" panose="02020603050405020304" pitchFamily="18" charset="0"/>
                <a:cs typeface="Times New Roman" panose="02020603050405020304" pitchFamily="18" charset="0"/>
              </a:rPr>
              <a:t>Some sample plaintext-ciphertext pairs</a:t>
            </a:r>
          </a:p>
          <a:p>
            <a:pPr lvl="2"/>
            <a:r>
              <a:rPr lang="en-US" dirty="0">
                <a:latin typeface="Times New Roman" panose="02020603050405020304" pitchFamily="18" charset="0"/>
                <a:cs typeface="Times New Roman" panose="02020603050405020304" pitchFamily="18" charset="0"/>
              </a:rPr>
              <a:t>Some knowledge of the general characteristics of the plaintext, e.g., letter “e” and word “the” are common in English texts</a:t>
            </a:r>
          </a:p>
          <a:p>
            <a:r>
              <a:rPr lang="en-US" dirty="0">
                <a:latin typeface="Times New Roman" panose="02020603050405020304" pitchFamily="18" charset="0"/>
                <a:cs typeface="Times New Roman" panose="02020603050405020304" pitchFamily="18" charset="0"/>
              </a:rPr>
              <a:t>Brute-Force Attacks</a:t>
            </a:r>
          </a:p>
          <a:p>
            <a:pPr lvl="1"/>
            <a:r>
              <a:rPr lang="en-US" dirty="0">
                <a:latin typeface="Times New Roman" panose="02020603050405020304" pitchFamily="18" charset="0"/>
                <a:cs typeface="Times New Roman" panose="02020603050405020304" pitchFamily="18" charset="0"/>
              </a:rPr>
              <a:t>Try all possible keys on some ciphertext until an intelligible plaintext is obtained</a:t>
            </a:r>
            <a:endParaRPr lang="en-SE"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25</a:t>
            </a:fld>
            <a:endParaRPr lang="en-US" dirty="0"/>
          </a:p>
        </p:txBody>
      </p:sp>
    </p:spTree>
    <p:extLst>
      <p:ext uri="{BB962C8B-B14F-4D97-AF65-F5344CB8AC3E}">
        <p14:creationId xmlns:p14="http://schemas.microsoft.com/office/powerpoint/2010/main" val="2868585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26</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128-bit key.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60876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break down the problem step by step based on the information provided in the table and the questions asked.</a:t>
            </a:r>
          </a:p>
          <a:p>
            <a:endParaRPr lang="en-GB" dirty="0"/>
          </a:p>
          <a:p>
            <a:r>
              <a:rPr lang="en-GB" dirty="0"/>
              <a:t>### Given:</a:t>
            </a:r>
          </a:p>
          <a:p>
            <a:r>
              <a:rPr lang="en-GB" dirty="0"/>
              <a:t>- The 3-bit block cipher is represented as a mapping between plaintext and ciphertext:</a:t>
            </a:r>
          </a:p>
          <a:p>
            <a:endParaRPr lang="en-GB" dirty="0"/>
          </a:p>
          <a:p>
            <a:r>
              <a:rPr lang="en-GB" dirty="0"/>
              <a:t>$$</a:t>
            </a:r>
          </a:p>
          <a:p>
            <a:r>
              <a:rPr lang="en-GB" dirty="0"/>
              <a:t>\begin{array}{|</a:t>
            </a:r>
            <a:r>
              <a:rPr lang="en-GB" dirty="0" err="1"/>
              <a:t>c|c</a:t>
            </a:r>
            <a:r>
              <a:rPr lang="en-GB" dirty="0"/>
              <a:t>|}</a:t>
            </a:r>
          </a:p>
          <a:p>
            <a:r>
              <a:rPr lang="en-GB" dirty="0"/>
              <a:t>\</a:t>
            </a:r>
            <a:r>
              <a:rPr lang="en-GB" dirty="0" err="1"/>
              <a:t>hline</a:t>
            </a:r>
            <a:endParaRPr lang="en-GB" dirty="0"/>
          </a:p>
          <a:p>
            <a:r>
              <a:rPr lang="en-GB" dirty="0"/>
              <a:t>\text{Plaintext} &amp; \text{Ciphertext} \\</a:t>
            </a:r>
          </a:p>
          <a:p>
            <a:r>
              <a:rPr lang="en-GB" dirty="0"/>
              <a:t>\</a:t>
            </a:r>
            <a:r>
              <a:rPr lang="en-GB" dirty="0" err="1"/>
              <a:t>hline</a:t>
            </a:r>
            <a:endParaRPr lang="en-GB" dirty="0"/>
          </a:p>
          <a:p>
            <a:r>
              <a:rPr lang="en-GB" dirty="0"/>
              <a:t>000 &amp; 110 \\</a:t>
            </a:r>
          </a:p>
          <a:p>
            <a:r>
              <a:rPr lang="en-GB" dirty="0"/>
              <a:t>001 &amp; 111 \\</a:t>
            </a:r>
          </a:p>
          <a:p>
            <a:r>
              <a:rPr lang="en-GB" dirty="0"/>
              <a:t>010 &amp; 101 \\</a:t>
            </a:r>
          </a:p>
          <a:p>
            <a:r>
              <a:rPr lang="en-GB" dirty="0"/>
              <a:t>011 &amp; 100 \\</a:t>
            </a:r>
          </a:p>
          <a:p>
            <a:r>
              <a:rPr lang="en-GB" dirty="0"/>
              <a:t>100 &amp; 011 \\</a:t>
            </a:r>
          </a:p>
          <a:p>
            <a:r>
              <a:rPr lang="en-GB" dirty="0"/>
              <a:t>101 &amp; 010 \\</a:t>
            </a:r>
          </a:p>
          <a:p>
            <a:r>
              <a:rPr lang="en-GB" dirty="0"/>
              <a:t>110 &amp; 000 \\</a:t>
            </a:r>
          </a:p>
          <a:p>
            <a:r>
              <a:rPr lang="en-GB" dirty="0"/>
              <a:t>111 &amp; 001 \\</a:t>
            </a:r>
          </a:p>
          <a:p>
            <a:r>
              <a:rPr lang="en-GB" dirty="0"/>
              <a:t>\</a:t>
            </a:r>
            <a:r>
              <a:rPr lang="en-GB" dirty="0" err="1"/>
              <a:t>hline</a:t>
            </a:r>
            <a:endParaRPr lang="en-GB" dirty="0"/>
          </a:p>
          <a:p>
            <a:r>
              <a:rPr lang="en-GB" dirty="0"/>
              <a:t>\end{array}</a:t>
            </a:r>
          </a:p>
          <a:p>
            <a:r>
              <a:rPr lang="en-GB" dirty="0"/>
              <a:t>$$</a:t>
            </a:r>
          </a:p>
          <a:p>
            <a:endParaRPr lang="en-GB" dirty="0"/>
          </a:p>
          <a:p>
            <a:r>
              <a:rPr lang="en-GB" dirty="0"/>
              <a:t>### (a) **Without CBC: What is the resulting ciphertext for the plaintext `100101100`?**</a:t>
            </a:r>
          </a:p>
          <a:p>
            <a:endParaRPr lang="en-GB" dirty="0"/>
          </a:p>
          <a:p>
            <a:r>
              <a:rPr lang="en-GB" dirty="0"/>
              <a:t>The plaintext `100101100` is a sequence of 9 bits, which we can divide into three 3-bit blocks:</a:t>
            </a:r>
          </a:p>
          <a:p>
            <a:endParaRPr lang="en-GB" dirty="0"/>
          </a:p>
          <a:p>
            <a:r>
              <a:rPr lang="en-GB" dirty="0"/>
              <a:t>- First block: `100`</a:t>
            </a:r>
          </a:p>
          <a:p>
            <a:r>
              <a:rPr lang="en-GB" dirty="0"/>
              <a:t>- Second block: `101`</a:t>
            </a:r>
          </a:p>
          <a:p>
            <a:r>
              <a:rPr lang="en-GB" dirty="0"/>
              <a:t>- Third block: `100`</a:t>
            </a:r>
          </a:p>
          <a:p>
            <a:endParaRPr lang="en-GB" dirty="0"/>
          </a:p>
          <a:p>
            <a:r>
              <a:rPr lang="en-GB" dirty="0"/>
              <a:t>Using the table provided, we can map each block of plaintext to its corresponding ciphertext:</a:t>
            </a:r>
          </a:p>
          <a:p>
            <a:endParaRPr lang="en-GB" dirty="0"/>
          </a:p>
          <a:p>
            <a:r>
              <a:rPr lang="en-GB" dirty="0"/>
              <a:t>- `100` maps to `011`</a:t>
            </a:r>
          </a:p>
          <a:p>
            <a:r>
              <a:rPr lang="en-GB" dirty="0"/>
              <a:t>- `101` maps to `010`</a:t>
            </a:r>
          </a:p>
          <a:p>
            <a:r>
              <a:rPr lang="en-GB" dirty="0"/>
              <a:t>- `100` maps to `011`</a:t>
            </a:r>
          </a:p>
          <a:p>
            <a:endParaRPr lang="en-GB" dirty="0"/>
          </a:p>
          <a:p>
            <a:r>
              <a:rPr lang="en-GB" dirty="0"/>
              <a:t>Thus, the resulting ciphertext is the concatenation of these three ciphertext blocks:</a:t>
            </a:r>
          </a:p>
          <a:p>
            <a:endParaRPr lang="en-GB" dirty="0"/>
          </a:p>
          <a:p>
            <a:r>
              <a:rPr lang="en-GB" dirty="0"/>
              <a:t>$$</a:t>
            </a:r>
          </a:p>
          <a:p>
            <a:r>
              <a:rPr lang="en-GB" dirty="0"/>
              <a:t>\text{Ciphertext} = 011010011</a:t>
            </a:r>
          </a:p>
          <a:p>
            <a:r>
              <a:rPr lang="en-GB" dirty="0"/>
              <a:t>$$</a:t>
            </a:r>
          </a:p>
          <a:p>
            <a:endParaRPr lang="en-GB" dirty="0"/>
          </a:p>
          <a:p>
            <a:r>
              <a:rPr lang="en-GB" dirty="0"/>
              <a:t>### (b) **What can Trudy surmise if she sniffs the ciphertext and knows a 3-bit block cipher without CBC is being used?**</a:t>
            </a:r>
          </a:p>
          <a:p>
            <a:endParaRPr lang="en-GB" dirty="0"/>
          </a:p>
          <a:p>
            <a:r>
              <a:rPr lang="en-GB" dirty="0"/>
              <a:t>If Trudy intercepts the ciphertext but does not know the specific cipher being used, she can infer certain things based on her knowledge of how block ciphers work:</a:t>
            </a:r>
          </a:p>
          <a:p>
            <a:endParaRPr lang="en-GB" dirty="0"/>
          </a:p>
          <a:p>
            <a:r>
              <a:rPr lang="en-GB" dirty="0"/>
              <a:t>1. **Block Size**: Since she knows it's a 3-bit block cipher, she can deduce that each group of 3 bits in the intercepted ciphertext corresponds to one block of plaintext.</a:t>
            </a:r>
          </a:p>
          <a:p>
            <a:r>
              <a:rPr lang="en-GB" dirty="0"/>
              <a:t>   </a:t>
            </a:r>
          </a:p>
          <a:p>
            <a:r>
              <a:rPr lang="en-GB" dirty="0"/>
              <a:t>2. **Frequency Analysis**: If Trudy intercepts enough ciphertexts, she could perform frequency analysis on the blocks. For example, if certain ciphertext blocks appear more frequently, she might guess that they correspond to more common plaintext blocks (like spaces or common letters in text).</a:t>
            </a:r>
          </a:p>
          <a:p>
            <a:endParaRPr lang="en-GB" dirty="0"/>
          </a:p>
          <a:p>
            <a:r>
              <a:rPr lang="en-GB" dirty="0"/>
              <a:t>3. **No CBC Weakness**: Without CBC (Cipher Block Chaining), each identical plaintext block will always map to the same ciphertext block. This makes it easier for Trudy to recognize patterns in repeated blocks of data.</a:t>
            </a:r>
          </a:p>
          <a:p>
            <a:endParaRPr lang="en-GB" dirty="0"/>
          </a:p>
          <a:p>
            <a:r>
              <a:rPr lang="en-GB" dirty="0"/>
              <a:t>However, without knowing the specific mapping between plaintext and ciphertext, Trudy cannot directly decrypt the message unless she somehow discovers or guesses this mapping.</a:t>
            </a:r>
          </a:p>
          <a:p>
            <a:endParaRPr lang="en-GB" dirty="0"/>
          </a:p>
          <a:p>
            <a:r>
              <a:rPr lang="en-GB" dirty="0"/>
              <a:t>### (c) **With CBC and IV = 111: What is the resulting ciphertext for the plaintext `100101100`?**</a:t>
            </a:r>
          </a:p>
          <a:p>
            <a:endParaRPr lang="en-GB" dirty="0"/>
          </a:p>
          <a:p>
            <a:r>
              <a:rPr lang="en-GB" dirty="0"/>
              <a:t>When CBC (Cipher Block Chaining) is used, each plaintext block is XORed with the previous ciphertext block (or with the Initialization Vector (IV) for the first block) before being encrypted.</a:t>
            </a:r>
          </a:p>
          <a:p>
            <a:endParaRPr lang="en-GB" dirty="0"/>
          </a:p>
          <a:p>
            <a:r>
              <a:rPr lang="en-GB" dirty="0"/>
              <a:t>1. **IV = 111**: The first step is to XOR the first plaintext block with the IV.</a:t>
            </a:r>
          </a:p>
          <a:p>
            <a:endParaRPr lang="en-GB" dirty="0"/>
          </a:p>
          <a:p>
            <a:r>
              <a:rPr lang="en-GB" dirty="0"/>
              <a:t>   - First plaintext block: `100`</a:t>
            </a:r>
          </a:p>
          <a:p>
            <a:r>
              <a:rPr lang="en-GB" dirty="0"/>
              <a:t>   - IV: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first ciphertext block is `100`.</a:t>
            </a:r>
          </a:p>
          <a:p>
            <a:endParaRPr lang="en-GB" dirty="0"/>
          </a:p>
          <a:p>
            <a:r>
              <a:rPr lang="en-GB" dirty="0"/>
              <a:t>2. **Second Block**: Now we XOR the second plaintext block with the first ciphertext block:</a:t>
            </a:r>
          </a:p>
          <a:p>
            <a:endParaRPr lang="en-GB" dirty="0"/>
          </a:p>
          <a:p>
            <a:r>
              <a:rPr lang="en-GB" dirty="0"/>
              <a:t>   - Second plaintext block: `101`</a:t>
            </a:r>
          </a:p>
          <a:p>
            <a:r>
              <a:rPr lang="en-GB" dirty="0"/>
              <a:t>   - First ciphertext block: `100`</a:t>
            </a:r>
          </a:p>
          <a:p>
            <a:r>
              <a:rPr lang="en-GB" dirty="0"/>
              <a:t>   - XOR result: $$ 101 \</a:t>
            </a:r>
            <a:r>
              <a:rPr lang="en-GB" dirty="0" err="1"/>
              <a:t>oplus</a:t>
            </a:r>
            <a:r>
              <a:rPr lang="en-GB" dirty="0"/>
              <a:t> 100 = 001 $$</a:t>
            </a:r>
          </a:p>
          <a:p>
            <a:endParaRPr lang="en-GB" dirty="0"/>
          </a:p>
          <a:p>
            <a:r>
              <a:rPr lang="en-GB" dirty="0"/>
              <a:t>   Now we encrypt this result (`001`) using our cipher table:</a:t>
            </a:r>
          </a:p>
          <a:p>
            <a:r>
              <a:rPr lang="en-GB" dirty="0"/>
              <a:t>   </a:t>
            </a:r>
          </a:p>
          <a:p>
            <a:r>
              <a:rPr lang="en-GB" dirty="0"/>
              <a:t>   - `001` maps to `111`.</a:t>
            </a:r>
          </a:p>
          <a:p>
            <a:endParaRPr lang="en-GB" dirty="0"/>
          </a:p>
          <a:p>
            <a:r>
              <a:rPr lang="en-GB" dirty="0"/>
              <a:t>   So, the second ciphertext block is `111`.</a:t>
            </a:r>
          </a:p>
          <a:p>
            <a:endParaRPr lang="en-GB" dirty="0"/>
          </a:p>
          <a:p>
            <a:r>
              <a:rPr lang="en-GB" dirty="0"/>
              <a:t>3. **Third Block**: Finally, we XOR the third plaintext block with the second ciphertext block:</a:t>
            </a:r>
          </a:p>
          <a:p>
            <a:endParaRPr lang="en-GB" dirty="0"/>
          </a:p>
          <a:p>
            <a:r>
              <a:rPr lang="en-GB" dirty="0"/>
              <a:t>   - Third plaintext block: `100`</a:t>
            </a:r>
          </a:p>
          <a:p>
            <a:r>
              <a:rPr lang="en-GB" dirty="0"/>
              <a:t>   - Second ciphertext block: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third ciphertext block is `100`.</a:t>
            </a:r>
          </a:p>
          <a:p>
            <a:endParaRPr lang="en-GB" dirty="0"/>
          </a:p>
          <a:p>
            <a:r>
              <a:rPr lang="en-GB" dirty="0"/>
              <a:t>Thus, when using CBC with IV = 111, the resulting ciphertext is:</a:t>
            </a:r>
          </a:p>
          <a:p>
            <a:endParaRPr lang="en-GB" dirty="0"/>
          </a:p>
          <a:p>
            <a:r>
              <a:rPr lang="en-GB" dirty="0"/>
              <a:t>$$</a:t>
            </a:r>
          </a:p>
          <a:p>
            <a:r>
              <a:rPr lang="en-GB" dirty="0"/>
              <a:t>\text{Ciphertext} = 100111100</a:t>
            </a:r>
          </a:p>
          <a:p>
            <a:r>
              <a:rPr lang="en-GB" dirty="0"/>
              <a:t>$$</a:t>
            </a:r>
          </a:p>
          <a:p>
            <a:endParaRPr lang="en-GB" dirty="0"/>
          </a:p>
          <a:p>
            <a:r>
              <a:rPr lang="en-GB" dirty="0"/>
              <a:t>### Final Answer Summary:</a:t>
            </a:r>
          </a:p>
          <a:p>
            <a:r>
              <a:rPr lang="en-GB" dirty="0"/>
              <a:t>- **(a)** Without CBC, resulting ciphertext for plaintext `100101100`:  </a:t>
            </a:r>
          </a:p>
          <a:p>
            <a:r>
              <a:rPr lang="en-GB" dirty="0"/>
              <a:t>  $$ \text{Ciphertext} = 011010011 $$</a:t>
            </a:r>
          </a:p>
          <a:p>
            <a:r>
              <a:rPr lang="en-GB" dirty="0"/>
              <a:t>  </a:t>
            </a:r>
          </a:p>
          <a:p>
            <a:r>
              <a:rPr lang="en-GB" dirty="0"/>
              <a:t>- **(b)** Trudy can infer that it's a 3-bit cipher and may use frequency analysis but cannot directly decrypt without knowing the specific mapping.</a:t>
            </a:r>
          </a:p>
          <a:p>
            <a:endParaRPr lang="en-GB" dirty="0"/>
          </a:p>
          <a:p>
            <a:r>
              <a:rPr lang="en-GB" dirty="0"/>
              <a:t>- **(c)** With CBC and IV = 111, resulting ciphertext for plaintext `100101100`:  </a:t>
            </a:r>
          </a:p>
          <a:p>
            <a:r>
              <a:rPr lang="en-GB" dirty="0"/>
              <a:t>  $$ \text{Ciphertext} = 100111100 $$</a:t>
            </a:r>
          </a:p>
          <a:p>
            <a:endParaRPr lang="en-GB" dirty="0"/>
          </a:p>
          <a:p>
            <a:r>
              <a:rPr lang="en-GB" dirty="0"/>
              <a:t>Citations:</a:t>
            </a:r>
          </a:p>
          <a:p>
            <a:r>
              <a:rPr lang="en-GB" dirty="0"/>
              <a:t>[1] https://ppl-ai-file-upload.s3.amazonaws.com/web/direct-files/657250/670d6e33-bf04-4786-8da4-9b8cff7bf69b/Temp.pdf</a:t>
            </a:r>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29</a:t>
            </a:fld>
            <a:endParaRPr lang="en-US" dirty="0"/>
          </a:p>
        </p:txBody>
      </p:sp>
    </p:spTree>
    <p:extLst>
      <p:ext uri="{BB962C8B-B14F-4D97-AF65-F5344CB8AC3E}">
        <p14:creationId xmlns:p14="http://schemas.microsoft.com/office/powerpoint/2010/main" val="2198409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Invented</a:t>
            </a:r>
            <a:r>
              <a:rPr lang="en-GB" sz="1200" spc="-25" dirty="0">
                <a:latin typeface="Times New Roman"/>
                <a:cs typeface="Times New Roman"/>
              </a:rPr>
              <a:t> </a:t>
            </a:r>
            <a:r>
              <a:rPr lang="en-GB" sz="1200" dirty="0">
                <a:latin typeface="Times New Roman"/>
                <a:cs typeface="Times New Roman"/>
              </a:rPr>
              <a:t>in</a:t>
            </a:r>
            <a:r>
              <a:rPr lang="en-GB" sz="1200" spc="-20" dirty="0">
                <a:latin typeface="Times New Roman"/>
                <a:cs typeface="Times New Roman"/>
              </a:rPr>
              <a:t> </a:t>
            </a:r>
            <a:r>
              <a:rPr lang="en-GB" sz="1200" dirty="0">
                <a:latin typeface="Times New Roman"/>
                <a:cs typeface="Times New Roman"/>
              </a:rPr>
              <a:t>1975</a:t>
            </a:r>
            <a:r>
              <a:rPr lang="en-GB" sz="1200" spc="-10" dirty="0">
                <a:latin typeface="Times New Roman"/>
                <a:cs typeface="Times New Roman"/>
              </a:rPr>
              <a:t> </a:t>
            </a:r>
            <a:r>
              <a:rPr lang="en-GB" sz="1200" dirty="0">
                <a:latin typeface="Times New Roman"/>
                <a:cs typeface="Times New Roman"/>
              </a:rPr>
              <a:t>by</a:t>
            </a:r>
            <a:r>
              <a:rPr lang="en-GB" sz="1200" spc="-10" dirty="0">
                <a:latin typeface="Times New Roman"/>
                <a:cs typeface="Times New Roman"/>
              </a:rPr>
              <a:t> </a:t>
            </a:r>
            <a:r>
              <a:rPr lang="en-GB" sz="1200" dirty="0">
                <a:latin typeface="Times New Roman"/>
                <a:cs typeface="Times New Roman"/>
              </a:rPr>
              <a:t>Diffie</a:t>
            </a:r>
            <a:r>
              <a:rPr lang="en-GB" sz="1200" spc="-10" dirty="0">
                <a:latin typeface="Times New Roman"/>
                <a:cs typeface="Times New Roman"/>
              </a:rPr>
              <a:t> </a:t>
            </a:r>
            <a:r>
              <a:rPr lang="en-GB" sz="1200" dirty="0">
                <a:latin typeface="Times New Roman"/>
                <a:cs typeface="Times New Roman"/>
              </a:rPr>
              <a:t>and</a:t>
            </a:r>
            <a:r>
              <a:rPr lang="en-GB" sz="1200" spc="-20" dirty="0">
                <a:latin typeface="Times New Roman"/>
                <a:cs typeface="Times New Roman"/>
              </a:rPr>
              <a:t> </a:t>
            </a:r>
            <a:r>
              <a:rPr lang="en-GB" sz="1200" spc="-10" dirty="0">
                <a:latin typeface="Times New Roman"/>
                <a:cs typeface="Times New Roman"/>
              </a:rPr>
              <a:t>Hellman</a:t>
            </a:r>
          </a:p>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Based on modular arithmetic functions</a:t>
            </a:r>
          </a:p>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Asymmetric: uses two separate keys</a:t>
            </a:r>
          </a:p>
          <a:p>
            <a:pPr marL="354965" indent="-342265">
              <a:lnSpc>
                <a:spcPct val="100000"/>
              </a:lnSpc>
              <a:spcBef>
                <a:spcPts val="575"/>
              </a:spcBef>
              <a:buClr>
                <a:srgbClr val="063DE8"/>
              </a:buClr>
              <a:buSzPct val="75000"/>
              <a:buFont typeface="Wingdings"/>
              <a:buChar char=""/>
              <a:tabLst>
                <a:tab pos="354965" algn="l"/>
              </a:tabLst>
            </a:pPr>
            <a:r>
              <a:rPr lang="en-GB" sz="1200" dirty="0" err="1">
                <a:latin typeface="Times New Roman"/>
                <a:cs typeface="Times New Roman"/>
              </a:rPr>
              <a:t>Encrypted_Message</a:t>
            </a:r>
            <a:r>
              <a:rPr lang="en-GB" sz="1200" spc="-75" dirty="0">
                <a:latin typeface="Times New Roman"/>
                <a:cs typeface="Times New Roman"/>
              </a:rPr>
              <a:t> </a:t>
            </a:r>
            <a:r>
              <a:rPr lang="en-GB" sz="1200" dirty="0">
                <a:latin typeface="Times New Roman"/>
                <a:cs typeface="Times New Roman"/>
              </a:rPr>
              <a:t>=</a:t>
            </a:r>
            <a:r>
              <a:rPr lang="en-GB" sz="1200" spc="-60" dirty="0">
                <a:latin typeface="Times New Roman"/>
                <a:cs typeface="Times New Roman"/>
              </a:rPr>
              <a:t> </a:t>
            </a:r>
            <a:r>
              <a:rPr lang="en-GB" sz="1200" dirty="0">
                <a:latin typeface="Times New Roman"/>
                <a:cs typeface="Times New Roman"/>
              </a:rPr>
              <a:t>Encrypt(Key1,</a:t>
            </a:r>
            <a:r>
              <a:rPr lang="en-GB" sz="1200" spc="-6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1200" dirty="0">
                <a:latin typeface="Times New Roman"/>
                <a:cs typeface="Times New Roman"/>
              </a:rPr>
              <a:t>Message</a:t>
            </a:r>
            <a:r>
              <a:rPr lang="en-GB" sz="1200" spc="-55" dirty="0">
                <a:latin typeface="Times New Roman"/>
                <a:cs typeface="Times New Roman"/>
              </a:rPr>
              <a:t> </a:t>
            </a:r>
            <a:r>
              <a:rPr lang="en-GB" sz="1200" dirty="0">
                <a:latin typeface="Times New Roman"/>
                <a:cs typeface="Times New Roman"/>
              </a:rPr>
              <a:t>=</a:t>
            </a:r>
            <a:r>
              <a:rPr lang="en-GB" sz="1200" spc="-45" dirty="0">
                <a:latin typeface="Times New Roman"/>
                <a:cs typeface="Times New Roman"/>
              </a:rPr>
              <a:t> </a:t>
            </a:r>
            <a:r>
              <a:rPr lang="en-GB" sz="1200" dirty="0">
                <a:latin typeface="Times New Roman"/>
                <a:cs typeface="Times New Roman"/>
              </a:rPr>
              <a:t>Decrypt(Key2,</a:t>
            </a:r>
            <a:r>
              <a:rPr lang="en-GB" sz="1200" spc="-55" dirty="0">
                <a:latin typeface="Times New Roman"/>
                <a:cs typeface="Times New Roman"/>
              </a:rPr>
              <a:t> </a:t>
            </a:r>
            <a:r>
              <a:rPr lang="en-GB" sz="1200" spc="-10" dirty="0" err="1">
                <a:latin typeface="Times New Roman"/>
                <a:cs typeface="Times New Roman"/>
              </a:rPr>
              <a:t>Encrypted_Message</a:t>
            </a:r>
            <a:r>
              <a:rPr lang="en-GB" sz="1200" spc="-10" dirty="0">
                <a:latin typeface="Times New Roman"/>
                <a:cs typeface="Times New Roman"/>
              </a:rPr>
              <a:t>)</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31</a:t>
            </a:fld>
            <a:endParaRPr lang="en-US" dirty="0"/>
          </a:p>
        </p:txBody>
      </p:sp>
    </p:spTree>
    <p:extLst>
      <p:ext uri="{BB962C8B-B14F-4D97-AF65-F5344CB8AC3E}">
        <p14:creationId xmlns:p14="http://schemas.microsoft.com/office/powerpoint/2010/main" val="3246645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32</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A public-key encryption scheme has six ingredients (Figure 2.6a):</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Plaintext: This is the readable message or data that is fed into the algorithm as</a:t>
            </a:r>
          </a:p>
          <a:p>
            <a:r>
              <a:rPr lang="en-US" b="0" dirty="0">
                <a:latin typeface="Arial" pitchFamily="-110" charset="0"/>
                <a:ea typeface="ＭＳ Ｐゴシック" pitchFamily="-110" charset="-128"/>
                <a:cs typeface="ＭＳ Ｐゴシック" pitchFamily="-110" charset="-128"/>
              </a:rPr>
              <a:t>input.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Encryption algorithm: The encryption algorithm performs various transformations</a:t>
            </a:r>
          </a:p>
          <a:p>
            <a:r>
              <a:rPr lang="en-US" b="0" dirty="0">
                <a:latin typeface="Arial" pitchFamily="-110" charset="0"/>
                <a:ea typeface="ＭＳ Ｐゴシック" pitchFamily="-110" charset="-128"/>
                <a:cs typeface="ＭＳ Ｐゴシック" pitchFamily="-110" charset="-128"/>
              </a:rPr>
              <a:t>on the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Public and private key: This is a pair of keys that have been selected so that</a:t>
            </a:r>
          </a:p>
          <a:p>
            <a:r>
              <a:rPr lang="en-US" b="0" dirty="0">
                <a:latin typeface="Arial" pitchFamily="-110" charset="0"/>
                <a:ea typeface="ＭＳ Ｐゴシック" pitchFamily="-110" charset="-128"/>
                <a:cs typeface="ＭＳ Ｐゴシック" pitchFamily="-110" charset="-128"/>
              </a:rPr>
              <a:t>if one is used for encryption, the other is used for decryption. The exact</a:t>
            </a:r>
          </a:p>
          <a:p>
            <a:r>
              <a:rPr lang="en-US" b="0" dirty="0">
                <a:latin typeface="Arial" pitchFamily="-110" charset="0"/>
                <a:ea typeface="ＭＳ Ｐゴシック" pitchFamily="-110" charset="-128"/>
                <a:cs typeface="ＭＳ Ｐゴシック" pitchFamily="-110" charset="-128"/>
              </a:rPr>
              <a:t>transformations performed by the encryption algorithm depend on the public</a:t>
            </a:r>
          </a:p>
          <a:p>
            <a:r>
              <a:rPr lang="en-US" b="0" dirty="0">
                <a:latin typeface="Arial" pitchFamily="-110" charset="0"/>
                <a:ea typeface="ＭＳ Ｐゴシック" pitchFamily="-110" charset="-128"/>
                <a:cs typeface="ＭＳ Ｐゴシック" pitchFamily="-110" charset="-128"/>
              </a:rPr>
              <a:t>or private key that is provided as input.</a:t>
            </a:r>
          </a:p>
          <a:p>
            <a:endParaRPr lang="en-US" b="0" dirty="0">
              <a:latin typeface="Arial" pitchFamily="-110" charset="0"/>
              <a:ea typeface="ＭＳ Ｐゴシック" pitchFamily="-110" charset="-128"/>
              <a:cs typeface="ＭＳ Ｐゴシック" pitchFamily="-110" charset="-128"/>
            </a:endParaRPr>
          </a:p>
          <a:p>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This is the scrambled message produced as output. It depends on</a:t>
            </a:r>
          </a:p>
          <a:p>
            <a:r>
              <a:rPr lang="en-US" b="0" dirty="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b="0" dirty="0">
                <a:latin typeface="Arial" pitchFamily="-110" charset="0"/>
                <a:ea typeface="ＭＳ Ｐゴシック" pitchFamily="-110" charset="-128"/>
                <a:cs typeface="ＭＳ Ｐゴシック" pitchFamily="-110" charset="-128"/>
              </a:rPr>
              <a:t>two different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Decryption algorithm: This algorithm accepts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and the matching</a:t>
            </a:r>
          </a:p>
          <a:p>
            <a:r>
              <a:rPr lang="en-US" b="0" dirty="0">
                <a:latin typeface="Arial" pitchFamily="-110" charset="0"/>
                <a:ea typeface="ＭＳ Ｐゴシック" pitchFamily="-110" charset="-128"/>
                <a:cs typeface="ＭＳ Ｐゴシック" pitchFamily="-110" charset="-128"/>
              </a:rPr>
              <a:t>key and produces the original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b="0" dirty="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b="0" dirty="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b="0" dirty="0">
                <a:latin typeface="Arial" pitchFamily="-110" charset="0"/>
                <a:ea typeface="ＭＳ Ｐゴシック" pitchFamily="-110" charset="-128"/>
                <a:cs typeface="ＭＳ Ｐゴシック" pitchFamily="-110" charset="-128"/>
              </a:rPr>
              <a:t>key for decryption.</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essential steps are the following:</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b="0" dirty="0">
                <a:latin typeface="Arial" pitchFamily="-110" charset="0"/>
                <a:ea typeface="ＭＳ Ｐゴシック" pitchFamily="-110" charset="-128"/>
                <a:cs typeface="ＭＳ Ｐゴシック" pitchFamily="-110" charset="-128"/>
              </a:rPr>
              <a:t>of messages.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b="0" dirty="0">
                <a:latin typeface="Arial" pitchFamily="-110" charset="0"/>
                <a:ea typeface="ＭＳ Ｐゴシック" pitchFamily="-110" charset="-128"/>
                <a:cs typeface="ＭＳ Ｐゴシック" pitchFamily="-110" charset="-128"/>
              </a:rPr>
              <a:t>file. This is the public key. The companion key is kept private. As Figure 2.6a</a:t>
            </a:r>
          </a:p>
          <a:p>
            <a:r>
              <a:rPr lang="en-US" b="0" dirty="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b="0" dirty="0">
                <a:latin typeface="Arial" pitchFamily="-110" charset="0"/>
                <a:ea typeface="ＭＳ Ｐゴシック" pitchFamily="-110" charset="-128"/>
                <a:cs typeface="ＭＳ Ｐゴシック" pitchFamily="-110" charset="-128"/>
              </a:rPr>
              <a:t>using Alice’s public key.</a:t>
            </a:r>
          </a:p>
          <a:p>
            <a:r>
              <a:rPr lang="en-US" b="0" dirty="0">
                <a:latin typeface="Arial" pitchFamily="-110" charset="0"/>
                <a:ea typeface="ＭＳ Ｐゴシック" pitchFamily="-110" charset="-128"/>
                <a:cs typeface="ＭＳ Ｐゴシック" pitchFamily="-110" charset="-128"/>
              </a:rPr>
              <a:t>4. When Alice receives the message, she decrypts it using her private key. No</a:t>
            </a:r>
          </a:p>
          <a:p>
            <a:r>
              <a:rPr lang="en-US" b="0" dirty="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b="0" dirty="0">
                <a:latin typeface="Arial" pitchFamily="-110" charset="0"/>
                <a:ea typeface="ＭＳ Ｐゴシック" pitchFamily="-110" charset="-128"/>
                <a:cs typeface="ＭＳ Ｐゴシック" pitchFamily="-110" charset="-128"/>
              </a:rPr>
              <a:t>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b="0" dirty="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b="0" dirty="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b="0" dirty="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b="0" dirty="0">
                <a:latin typeface="Arial" pitchFamily="-110" charset="0"/>
                <a:ea typeface="ＭＳ Ｐゴシック" pitchFamily="-110" charset="-128"/>
                <a:cs typeface="ＭＳ Ｐゴシック" pitchFamily="-110" charset="-128"/>
              </a:rPr>
              <a:t>key to replace the old public 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Note that the scheme of Figure 2.6a is directed toward providing confidentiality:</a:t>
            </a:r>
          </a:p>
          <a:p>
            <a:r>
              <a:rPr lang="en-US" b="0" dirty="0">
                <a:latin typeface="Arial" pitchFamily="-110" charset="0"/>
                <a:ea typeface="ＭＳ Ｐゴシック" pitchFamily="-110" charset="-128"/>
                <a:cs typeface="ＭＳ Ｐゴシック" pitchFamily="-110" charset="-128"/>
              </a:rPr>
              <a:t>Only the intended recipient should be able to decrypt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because only</a:t>
            </a:r>
          </a:p>
          <a:p>
            <a:r>
              <a:rPr lang="en-US" b="0" dirty="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b="0" dirty="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b="0" dirty="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b="0" dirty="0">
                <a:latin typeface="Arial" pitchFamily="-110" charset="0"/>
                <a:ea typeface="ＭＳ Ｐゴシック" pitchFamily="-110" charset="-128"/>
                <a:cs typeface="ＭＳ Ｐゴシック" pitchFamily="-110" charset="-128"/>
              </a:rPr>
              <a:t>of which the encryption function is a part.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980379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33</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Figure 2.6b illustrates another mode of operation of public-key cryptography.</a:t>
            </a:r>
          </a:p>
          <a:p>
            <a:r>
              <a:rPr lang="en-US" b="0" dirty="0">
                <a:latin typeface="Arial" pitchFamily="-110" charset="0"/>
                <a:ea typeface="ＭＳ Ｐゴシック" pitchFamily="-110" charset="-128"/>
                <a:cs typeface="ＭＳ Ｐゴシック" pitchFamily="-110" charset="-128"/>
              </a:rPr>
              <a:t>In this scheme, a user encrypts data using his or her own private key.</a:t>
            </a:r>
          </a:p>
          <a:p>
            <a:r>
              <a:rPr lang="en-US" b="0" dirty="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b="0" dirty="0">
                <a:latin typeface="Arial" pitchFamily="-110" charset="0"/>
                <a:ea typeface="ＭＳ Ｐゴシック" pitchFamily="-110" charset="-128"/>
                <a:cs typeface="ＭＳ Ｐゴシック" pitchFamily="-110" charset="-128"/>
              </a:rPr>
              <a:t>message.</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scheme of Figure 2.6b is directed toward providing authentication</a:t>
            </a:r>
          </a:p>
          <a:p>
            <a:r>
              <a:rPr lang="en-US" b="0" dirty="0">
                <a:latin typeface="Arial" pitchFamily="-110" charset="0"/>
                <a:ea typeface="ＭＳ Ｐゴシック" pitchFamily="-110" charset="-128"/>
                <a:cs typeface="ＭＳ Ｐゴシック" pitchFamily="-110" charset="-128"/>
              </a:rPr>
              <a:t>and/or data integrity. If a user is able to successfully recover the plaintext from</a:t>
            </a:r>
          </a:p>
          <a:p>
            <a:r>
              <a:rPr lang="en-US" b="0" dirty="0">
                <a:latin typeface="Arial" pitchFamily="-110" charset="0"/>
                <a:ea typeface="ＭＳ Ｐゴシック" pitchFamily="-110" charset="-128"/>
                <a:cs typeface="ＭＳ Ｐゴシック" pitchFamily="-110" charset="-128"/>
              </a:rPr>
              <a:t>Bob’s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using Bob’s public key, this indicates that only Bob could have</a:t>
            </a:r>
          </a:p>
          <a:p>
            <a:r>
              <a:rPr lang="en-US" b="0" dirty="0">
                <a:latin typeface="Arial" pitchFamily="-110" charset="0"/>
                <a:ea typeface="ＭＳ Ｐゴシック" pitchFamily="-110" charset="-128"/>
                <a:cs typeface="ＭＳ Ｐゴシック" pitchFamily="-110" charset="-128"/>
              </a:rPr>
              <a:t>encrypted the plaintext, thus providing authentication. Further, no one but</a:t>
            </a:r>
          </a:p>
          <a:p>
            <a:r>
              <a:rPr lang="en-US" b="0" dirty="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b="0" dirty="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b="0" dirty="0">
                <a:latin typeface="Arial" pitchFamily="-110" charset="0"/>
                <a:ea typeface="ＭＳ Ｐゴシック" pitchFamily="-110" charset="-128"/>
                <a:cs typeface="ＭＳ Ｐゴシック" pitchFamily="-110" charset="-128"/>
              </a:rPr>
              <a:t>or data integrity depends on a variety of factors. This issue is addressed</a:t>
            </a:r>
          </a:p>
          <a:p>
            <a:r>
              <a:rPr lang="en-US" b="0" dirty="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b="0" dirty="0">
                <a:latin typeface="Arial" pitchFamily="-110" charset="0"/>
                <a:ea typeface="ＭＳ Ｐゴシック" pitchFamily="-110" charset="-128"/>
                <a:cs typeface="ＭＳ Ｐゴシック" pitchFamily="-110" charset="-128"/>
              </a:rPr>
              <a:t>this text.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954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Before proceeding, we need to clarify one aspect of public-key cryptosystems that is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otherwise likely to lead to confusion. Public-key systems are characterized by the use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a cryptographic type of algorithm with two keys, one held private and one available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publicly. Depending on the application, the sender uses either the sender’s private key</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or the receiver’s public key, or both, to perform some type of cryptographic function.</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broad terms, we can classify the use of public-key cryptosystems into three categories: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digital signature, symmetric key distribution, and encryption of secret keys.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are discussed in Section 2.4. Some algorithms are suitable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for all three applications, whereas others can be used only for one or two of</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Table 2.3 indicates the applications supported by the algorithms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discussed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this section.</a:t>
            </a:r>
            <a:r>
              <a:rPr lang="en-US" altLang="zh-CN" sz="1200" dirty="0"/>
              <a:t> (DSS: Digital Signature Standard)</a:t>
            </a:r>
            <a:endParaRPr lang="zh-CN" altLang="en-US" sz="1200" dirty="0"/>
          </a:p>
          <a:p>
            <a:endParaRPr lang="en-US" dirty="0">
              <a:latin typeface="Arial" pitchFamily="-110" charset="0"/>
              <a:ea typeface="ＭＳ Ｐゴシック" pitchFamily="-110" charset="-128"/>
              <a:cs typeface="ＭＳ Ｐゴシック" pitchFamily="-110" charset="-128"/>
            </a:endParaRP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35</a:t>
            </a:fld>
            <a:endParaRPr lang="en-AU">
              <a:latin typeface="Arial" pitchFamily="-110" charset="0"/>
            </a:endParaRPr>
          </a:p>
        </p:txBody>
      </p:sp>
    </p:spTree>
    <p:extLst>
      <p:ext uri="{BB962C8B-B14F-4D97-AF65-F5344CB8AC3E}">
        <p14:creationId xmlns:p14="http://schemas.microsoft.com/office/powerpoint/2010/main" val="3807275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36</a:t>
            </a:fld>
            <a:endParaRPr lang="en-US" dirty="0"/>
          </a:p>
        </p:txBody>
      </p:sp>
    </p:spTree>
    <p:extLst>
      <p:ext uri="{BB962C8B-B14F-4D97-AF65-F5344CB8AC3E}">
        <p14:creationId xmlns:p14="http://schemas.microsoft.com/office/powerpoint/2010/main" val="110999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385"/>
              </a:spcBef>
              <a:buSzPct val="75000"/>
              <a:buFont typeface="Wingdings"/>
              <a:buChar char=""/>
              <a:tabLst>
                <a:tab pos="354965" algn="l"/>
              </a:tabLst>
            </a:pPr>
            <a:r>
              <a:rPr lang="en-GB" spc="-10" dirty="0">
                <a:latin typeface="Times New Roman"/>
                <a:cs typeface="Times New Roman"/>
              </a:rPr>
              <a:t>CIA:</a:t>
            </a:r>
          </a:p>
          <a:p>
            <a:pPr marL="697865" lvl="1" indent="-342265">
              <a:lnSpc>
                <a:spcPct val="100000"/>
              </a:lnSpc>
              <a:spcBef>
                <a:spcPts val="385"/>
              </a:spcBef>
              <a:buSzPct val="75000"/>
              <a:buFont typeface="Wingdings"/>
              <a:buChar char=""/>
              <a:tabLst>
                <a:tab pos="354965" algn="l"/>
              </a:tabLst>
            </a:pPr>
            <a:r>
              <a:rPr lang="en-GB" b="1" dirty="0">
                <a:solidFill>
                  <a:srgbClr val="063DE8"/>
                </a:solidFill>
                <a:latin typeface="Times New Roman"/>
                <a:cs typeface="Times New Roman"/>
              </a:rPr>
              <a:t>Integrity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Received</a:t>
            </a:r>
            <a:r>
              <a:rPr lang="en-GB" spc="-45" dirty="0">
                <a:latin typeface="Times New Roman"/>
                <a:cs typeface="Times New Roman"/>
              </a:rPr>
              <a:t> </a:t>
            </a:r>
            <a:r>
              <a:rPr lang="en-GB" dirty="0">
                <a:latin typeface="Times New Roman"/>
                <a:cs typeface="Times New Roman"/>
              </a:rPr>
              <a:t>=</a:t>
            </a:r>
            <a:r>
              <a:rPr lang="en-GB" spc="-30" dirty="0">
                <a:latin typeface="Times New Roman"/>
                <a:cs typeface="Times New Roman"/>
              </a:rPr>
              <a:t> </a:t>
            </a:r>
            <a:r>
              <a:rPr lang="en-GB" spc="-20" dirty="0">
                <a:latin typeface="Times New Roman"/>
                <a:cs typeface="Times New Roman"/>
              </a:rPr>
              <a:t>sent</a:t>
            </a:r>
            <a:endParaRPr lang="en-GB" dirty="0">
              <a:latin typeface="Times New Roman"/>
              <a:cs typeface="Times New Roman"/>
            </a:endParaRPr>
          </a:p>
          <a:p>
            <a:pPr marL="698500" marR="1689100" lvl="1" indent="-342900">
              <a:lnSpc>
                <a:spcPts val="2600"/>
              </a:lnSpc>
              <a:spcBef>
                <a:spcPts val="610"/>
              </a:spcBef>
              <a:buSzPct val="75000"/>
              <a:buFont typeface="Wingdings"/>
              <a:buChar char=""/>
              <a:tabLst>
                <a:tab pos="355600" algn="l"/>
              </a:tabLst>
            </a:pPr>
            <a:r>
              <a:rPr lang="en-GB" b="1" dirty="0">
                <a:solidFill>
                  <a:srgbClr val="063DE8"/>
                </a:solidFill>
                <a:latin typeface="Times New Roman"/>
                <a:cs typeface="Times New Roman"/>
              </a:rPr>
              <a:t>Availability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Legal</a:t>
            </a:r>
            <a:r>
              <a:rPr lang="en-GB" spc="-35"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should</a:t>
            </a:r>
            <a:r>
              <a:rPr lang="en-GB" spc="-30" dirty="0">
                <a:latin typeface="Times New Roman"/>
                <a:cs typeface="Times New Roman"/>
              </a:rPr>
              <a:t> </a:t>
            </a:r>
            <a:r>
              <a:rPr lang="en-GB" dirty="0">
                <a:latin typeface="Times New Roman"/>
                <a:cs typeface="Times New Roman"/>
              </a:rPr>
              <a:t>be</a:t>
            </a:r>
            <a:r>
              <a:rPr lang="en-GB" spc="-25" dirty="0">
                <a:latin typeface="Times New Roman"/>
                <a:cs typeface="Times New Roman"/>
              </a:rPr>
              <a:t> </a:t>
            </a:r>
            <a:r>
              <a:rPr lang="en-GB" dirty="0">
                <a:latin typeface="Times New Roman"/>
                <a:cs typeface="Times New Roman"/>
              </a:rPr>
              <a:t>able</a:t>
            </a:r>
            <a:r>
              <a:rPr lang="en-GB" spc="-30"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use</a:t>
            </a:r>
            <a:r>
              <a:rPr lang="en-GB" spc="-20" dirty="0">
                <a:latin typeface="Times New Roman"/>
                <a:cs typeface="Times New Roman"/>
              </a:rPr>
              <a:t> </a:t>
            </a:r>
            <a:r>
              <a:rPr lang="en-GB" spc="-25" dirty="0">
                <a:latin typeface="Times New Roman"/>
                <a:cs typeface="Times New Roman"/>
              </a:rPr>
              <a:t>it. </a:t>
            </a:r>
            <a:endParaRPr lang="en-GB" dirty="0">
              <a:latin typeface="Times New Roman"/>
              <a:cs typeface="Times New Roman"/>
            </a:endParaRPr>
          </a:p>
          <a:p>
            <a:pPr marL="698500" marR="4026535" lvl="1" indent="-342900">
              <a:lnSpc>
                <a:spcPts val="2590"/>
              </a:lnSpc>
              <a:spcBef>
                <a:spcPts val="565"/>
              </a:spcBef>
              <a:buSzPct val="75000"/>
              <a:buFont typeface="Wingdings"/>
              <a:buChar char=""/>
              <a:tabLst>
                <a:tab pos="355600" algn="l"/>
              </a:tabLst>
            </a:pPr>
            <a:r>
              <a:rPr lang="en-GB" b="1" dirty="0">
                <a:solidFill>
                  <a:srgbClr val="063DE8"/>
                </a:solidFill>
                <a:latin typeface="Times New Roman"/>
                <a:cs typeface="Times New Roman"/>
              </a:rPr>
              <a:t>Confidentiality</a:t>
            </a:r>
            <a:r>
              <a:rPr lang="en-GB" b="1" spc="-90" dirty="0">
                <a:solidFill>
                  <a:srgbClr val="063DE8"/>
                </a:solidFill>
                <a:latin typeface="Times New Roman"/>
                <a:cs typeface="Times New Roman"/>
              </a:rPr>
              <a:t> </a:t>
            </a:r>
            <a:r>
              <a:rPr lang="en-GB" b="1" dirty="0">
                <a:solidFill>
                  <a:srgbClr val="063DE8"/>
                </a:solidFill>
                <a:latin typeface="Times New Roman"/>
                <a:cs typeface="Times New Roman"/>
              </a:rPr>
              <a:t>and</a:t>
            </a:r>
            <a:r>
              <a:rPr lang="en-GB" b="1" spc="-90" dirty="0">
                <a:solidFill>
                  <a:srgbClr val="063DE8"/>
                </a:solidFill>
                <a:latin typeface="Times New Roman"/>
                <a:cs typeface="Times New Roman"/>
              </a:rPr>
              <a:t> </a:t>
            </a:r>
            <a:r>
              <a:rPr lang="en-GB" b="1" spc="-10" dirty="0">
                <a:solidFill>
                  <a:srgbClr val="063DE8"/>
                </a:solidFill>
                <a:latin typeface="Times New Roman"/>
                <a:cs typeface="Times New Roman"/>
              </a:rPr>
              <a:t>Privacy</a:t>
            </a:r>
            <a:r>
              <a:rPr lang="en-GB" spc="-10" dirty="0">
                <a:latin typeface="Times New Roman"/>
                <a:cs typeface="Times New Roman"/>
              </a:rPr>
              <a:t>: </a:t>
            </a:r>
            <a:r>
              <a:rPr lang="en-GB" dirty="0">
                <a:latin typeface="Times New Roman"/>
                <a:cs typeface="Times New Roman"/>
              </a:rPr>
              <a:t>No</a:t>
            </a:r>
            <a:r>
              <a:rPr lang="en-GB" spc="-20" dirty="0">
                <a:latin typeface="Times New Roman"/>
                <a:cs typeface="Times New Roman"/>
              </a:rPr>
              <a:t> </a:t>
            </a:r>
            <a:r>
              <a:rPr lang="en-GB" dirty="0">
                <a:latin typeface="Times New Roman"/>
                <a:cs typeface="Times New Roman"/>
              </a:rPr>
              <a:t>snooping</a:t>
            </a:r>
            <a:r>
              <a:rPr lang="en-GB" spc="-30" dirty="0">
                <a:latin typeface="Times New Roman"/>
                <a:cs typeface="Times New Roman"/>
              </a:rPr>
              <a:t> </a:t>
            </a:r>
            <a:r>
              <a:rPr lang="en-GB" dirty="0">
                <a:latin typeface="Times New Roman"/>
                <a:cs typeface="Times New Roman"/>
              </a:rPr>
              <a:t>or wir</a:t>
            </a:r>
            <a:r>
              <a:rPr lang="en-GB" spc="-10" dirty="0">
                <a:latin typeface="Times New Roman"/>
                <a:cs typeface="Times New Roman"/>
              </a:rPr>
              <a:t>etapping</a:t>
            </a:r>
          </a:p>
          <a:p>
            <a:r>
              <a:rPr lang="en-US" dirty="0"/>
              <a:t>Confidentiality:  </a:t>
            </a:r>
          </a:p>
          <a:p>
            <a:pPr lvl="1"/>
            <a:r>
              <a:rPr lang="en-US" dirty="0"/>
              <a:t>Data confidentiality:  Assures that private or confidential information is not made available or disclosed to unauthorized individuals, i.e., no snooping or wiretapping</a:t>
            </a:r>
          </a:p>
          <a:p>
            <a:pPr lvl="1"/>
            <a:r>
              <a:rPr lang="en-US" dirty="0"/>
              <a:t>Privacy:  Assures that individuals control what information related to them may be collected and stored and by whom and to whom that information may be disclosed.</a:t>
            </a:r>
          </a:p>
          <a:p>
            <a:r>
              <a:rPr lang="en-US" dirty="0"/>
              <a:t>Integrity:  </a:t>
            </a:r>
          </a:p>
          <a:p>
            <a:pPr lvl="1"/>
            <a:r>
              <a:rPr lang="en-US" dirty="0"/>
              <a:t>Data integrity:  Assures that information and programs are changed only in a specified and authorized manner, e.g., message received = message sent</a:t>
            </a:r>
          </a:p>
          <a:p>
            <a:pPr lvl="1"/>
            <a:r>
              <a:rPr lang="en-US" dirty="0"/>
              <a:t>System integrity:  Assures that a system performs its intended function in an unimpaired manner, free from deliberate or inadvertent unauthorized manipulation of the system.</a:t>
            </a:r>
          </a:p>
          <a:p>
            <a:r>
              <a:rPr lang="en-US" dirty="0"/>
              <a:t>Availability:  Assures that systems work promptly and service is not denied to authorized users.</a:t>
            </a:r>
          </a:p>
          <a:p>
            <a:endParaRPr lang="en-US" dirty="0"/>
          </a:p>
          <a:p>
            <a:endParaRPr lang="en-SE" dirty="0"/>
          </a:p>
          <a:p>
            <a:endParaRPr lang="en-US" dirty="0"/>
          </a:p>
          <a:p>
            <a:r>
              <a:rPr lang="en-US" dirty="0"/>
              <a:t>Confidentiality</a:t>
            </a:r>
          </a:p>
          <a:p>
            <a:pPr lvl="1"/>
            <a:r>
              <a:rPr lang="en-US" dirty="0"/>
              <a:t>Preserving authorized restrictions on information access and disclosure, including means for protecting personal privacy and proprietary information</a:t>
            </a:r>
          </a:p>
          <a:p>
            <a:r>
              <a:rPr lang="en-US" dirty="0"/>
              <a:t>Integrity</a:t>
            </a:r>
          </a:p>
          <a:p>
            <a:pPr lvl="1"/>
            <a:r>
              <a:rPr lang="en-US" dirty="0"/>
              <a:t>Guarding against improper information modification or destruction, including ensuring information nonrepudiation and authenticity</a:t>
            </a:r>
          </a:p>
          <a:p>
            <a:r>
              <a:rPr lang="en-US" dirty="0"/>
              <a:t>Availability</a:t>
            </a:r>
          </a:p>
          <a:p>
            <a:pPr lvl="1"/>
            <a:r>
              <a:rPr lang="en-US" dirty="0"/>
              <a:t>Ensuring timely and reliable access to and use of information</a:t>
            </a:r>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3390616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357594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38</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The cryptosystem illustrated in Figure 2.6 depends on a cryptographic algorithm</a:t>
            </a:r>
          </a:p>
          <a:p>
            <a:r>
              <a:rPr lang="en-US" b="0" dirty="0">
                <a:latin typeface="Arial" pitchFamily="-110" charset="0"/>
                <a:ea typeface="ＭＳ Ｐゴシック" pitchFamily="-110" charset="-128"/>
                <a:cs typeface="ＭＳ Ｐゴシック" pitchFamily="-110" charset="-128"/>
              </a:rPr>
              <a:t>based on two related keys. </a:t>
            </a:r>
            <a:r>
              <a:rPr lang="en-US" b="0" dirty="0" err="1">
                <a:latin typeface="Arial" pitchFamily="-110" charset="0"/>
                <a:ea typeface="ＭＳ Ｐゴシック" pitchFamily="-110" charset="-128"/>
                <a:cs typeface="ＭＳ Ｐゴシック" pitchFamily="-110" charset="-128"/>
              </a:rPr>
              <a:t>Diffie</a:t>
            </a:r>
            <a:r>
              <a:rPr lang="en-US" b="0" dirty="0">
                <a:latin typeface="Arial" pitchFamily="-110" charset="0"/>
                <a:ea typeface="ＭＳ Ｐゴシック" pitchFamily="-110" charset="-128"/>
                <a:cs typeface="ＭＳ Ｐゴシック" pitchFamily="-110" charset="-128"/>
              </a:rPr>
              <a:t> and Hellman postulated this system without demonstrating</a:t>
            </a:r>
          </a:p>
          <a:p>
            <a:r>
              <a:rPr lang="en-US" b="0" dirty="0">
                <a:latin typeface="Arial" pitchFamily="-110" charset="0"/>
                <a:ea typeface="ＭＳ Ｐゴシック" pitchFamily="-110" charset="-128"/>
                <a:cs typeface="ＭＳ Ｐゴシック" pitchFamily="-110" charset="-128"/>
              </a:rPr>
              <a:t>that such algorithms exist. However, they did lay out the conditions that</a:t>
            </a:r>
          </a:p>
          <a:p>
            <a:r>
              <a:rPr lang="en-US" b="0" dirty="0">
                <a:latin typeface="Arial" pitchFamily="-110" charset="0"/>
                <a:ea typeface="ＭＳ Ｐゴシック" pitchFamily="-110" charset="-128"/>
                <a:cs typeface="ＭＳ Ｐゴシック" pitchFamily="-110" charset="-128"/>
              </a:rPr>
              <a:t>such algorithms must fulfill [DIFF76]:</a:t>
            </a: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r>
              <a:rPr lang="en-US" dirty="0"/>
              <a:t>RSA (</a:t>
            </a:r>
            <a:r>
              <a:rPr lang="en-US" dirty="0" err="1"/>
              <a:t>Rivest</a:t>
            </a:r>
            <a:r>
              <a:rPr lang="en-US" dirty="0"/>
              <a:t>, Shamir, </a:t>
            </a:r>
            <a:r>
              <a:rPr lang="en-US" dirty="0" err="1"/>
              <a:t>Adleman</a:t>
            </a:r>
            <a:r>
              <a:rPr lang="en-US" dirty="0"/>
              <a:t>)</a:t>
            </a:r>
          </a:p>
          <a:p>
            <a:r>
              <a:rPr lang="en-US" dirty="0"/>
              <a:t>Developed in 1977</a:t>
            </a:r>
          </a:p>
          <a:p>
            <a:r>
              <a:rPr lang="en-US" dirty="0"/>
              <a:t>Most widely accepted and implemented approach to public-key encryption</a:t>
            </a:r>
          </a:p>
          <a:p>
            <a:r>
              <a:rPr lang="en-US" dirty="0"/>
              <a:t>Block cipher in which the plaintext and ciphertext are integers between 0 and n-1 for some n.</a:t>
            </a:r>
          </a:p>
          <a:p>
            <a:r>
              <a:rPr lang="en-US" dirty="0"/>
              <a:t>Diffie-Hellman key exchange algorithm</a:t>
            </a:r>
          </a:p>
          <a:p>
            <a:r>
              <a:rPr lang="en-US" dirty="0"/>
              <a:t>Enables two users to securely reach agreement about a shared secret that can be used as a secret key for subsequent symmetric encryption of messages</a:t>
            </a:r>
          </a:p>
          <a:p>
            <a:r>
              <a:rPr lang="en-US" dirty="0"/>
              <a:t>Limited to the exchange of the keys</a:t>
            </a:r>
          </a:p>
          <a:p>
            <a:r>
              <a:rPr lang="en-US" dirty="0"/>
              <a:t>Digital Signature Standard (DSS)</a:t>
            </a:r>
          </a:p>
          <a:p>
            <a:r>
              <a:rPr lang="en-US" dirty="0"/>
              <a:t>Provides only a digital signature function with SHA-1</a:t>
            </a:r>
          </a:p>
          <a:p>
            <a:r>
              <a:rPr lang="en-US" dirty="0"/>
              <a:t>Cannot be used for encryption or key exchange</a:t>
            </a:r>
          </a:p>
          <a:p>
            <a:r>
              <a:rPr lang="en-US" dirty="0"/>
              <a:t>Elliptic curve cryptography (ECC)</a:t>
            </a:r>
          </a:p>
          <a:p>
            <a:r>
              <a:rPr lang="en-US" dirty="0"/>
              <a:t>Security like RSA, but with much smaller keys</a:t>
            </a:r>
          </a:p>
          <a:p>
            <a:endParaRPr lang="en-SE" dirty="0"/>
          </a:p>
          <a:p>
            <a:endParaRPr lang="en-US" b="0"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209236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39</a:t>
            </a:fld>
            <a:endParaRPr lang="en-US" dirty="0"/>
          </a:p>
        </p:txBody>
      </p:sp>
    </p:spTree>
    <p:extLst>
      <p:ext uri="{BB962C8B-B14F-4D97-AF65-F5344CB8AC3E}">
        <p14:creationId xmlns:p14="http://schemas.microsoft.com/office/powerpoint/2010/main" val="15317401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5465" indent="-532765">
              <a:lnSpc>
                <a:spcPct val="100000"/>
              </a:lnSpc>
              <a:spcBef>
                <a:spcPts val="290"/>
              </a:spcBef>
              <a:buClr>
                <a:srgbClr val="063DE8"/>
              </a:buClr>
              <a:buAutoNum type="arabicPeriod"/>
              <a:tabLst>
                <a:tab pos="545465" algn="l"/>
              </a:tabLst>
            </a:pPr>
            <a:endParaRPr lang="en-GB" sz="1200" dirty="0">
              <a:latin typeface="Times New Roman"/>
              <a:cs typeface="Times New Roman"/>
            </a:endParaRPr>
          </a:p>
          <a:p>
            <a:pPr marL="546100" marR="1170305" indent="-533400">
              <a:lnSpc>
                <a:spcPts val="2590"/>
              </a:lnSpc>
              <a:spcBef>
                <a:spcPts val="615"/>
              </a:spcBef>
              <a:buClr>
                <a:srgbClr val="063DE8"/>
              </a:buClr>
              <a:buAutoNum type="arabicPeriod"/>
              <a:tabLst>
                <a:tab pos="546100" algn="l"/>
              </a:tabLst>
            </a:pPr>
            <a:r>
              <a:rPr lang="en-GB" sz="1200" dirty="0">
                <a:latin typeface="Times New Roman"/>
                <a:cs typeface="Times New Roman"/>
              </a:rPr>
              <a:t>RSA</a:t>
            </a:r>
            <a:r>
              <a:rPr lang="en-GB" sz="1200" spc="-15"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based</a:t>
            </a:r>
            <a:r>
              <a:rPr lang="en-GB" sz="1200" spc="-30" dirty="0">
                <a:latin typeface="Times New Roman"/>
                <a:cs typeface="Times New Roman"/>
              </a:rPr>
              <a:t> </a:t>
            </a:r>
            <a:r>
              <a:rPr lang="en-GB" sz="1200" dirty="0">
                <a:latin typeface="Times New Roman"/>
                <a:cs typeface="Times New Roman"/>
              </a:rPr>
              <a:t>on</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difficulty</a:t>
            </a:r>
            <a:r>
              <a:rPr lang="en-GB" sz="1200" spc="-35" dirty="0">
                <a:latin typeface="Times New Roman"/>
                <a:cs typeface="Times New Roman"/>
              </a:rPr>
              <a:t> </a:t>
            </a:r>
            <a:r>
              <a:rPr lang="en-GB" sz="1200" spc="-25" dirty="0">
                <a:latin typeface="Times New Roman"/>
                <a:cs typeface="Times New Roman"/>
              </a:rPr>
              <a:t>of </a:t>
            </a:r>
            <a:r>
              <a:rPr lang="en-GB" sz="1200" spc="-10" dirty="0">
                <a:latin typeface="Times New Roman"/>
                <a:cs typeface="Times New Roman"/>
              </a:rPr>
              <a:t>factorization.</a:t>
            </a:r>
            <a:endParaRPr lang="en-GB" sz="1200" dirty="0">
              <a:latin typeface="Times New Roman"/>
              <a:cs typeface="Times New Roman"/>
            </a:endParaRPr>
          </a:p>
          <a:p>
            <a:pPr marL="12700">
              <a:lnSpc>
                <a:spcPct val="100000"/>
              </a:lnSpc>
              <a:spcBef>
                <a:spcPts val="385"/>
              </a:spcBef>
            </a:pPr>
            <a:r>
              <a:rPr lang="en-GB" sz="1200" dirty="0">
                <a:latin typeface="Times New Roman"/>
                <a:cs typeface="Times New Roman"/>
              </a:rPr>
              <a:t>Consider</a:t>
            </a:r>
            <a:r>
              <a:rPr lang="en-GB" sz="1200" spc="-45" dirty="0">
                <a:latin typeface="Times New Roman"/>
                <a:cs typeface="Times New Roman"/>
              </a:rPr>
              <a:t> </a:t>
            </a:r>
            <a:r>
              <a:rPr lang="en-GB" sz="1200" dirty="0">
                <a:latin typeface="Times New Roman"/>
                <a:cs typeface="Times New Roman"/>
              </a:rPr>
              <a:t>RSA</a:t>
            </a:r>
            <a:r>
              <a:rPr lang="en-GB" sz="1200" spc="-25" dirty="0">
                <a:latin typeface="Times New Roman"/>
                <a:cs typeface="Times New Roman"/>
              </a:rPr>
              <a:t> </a:t>
            </a:r>
            <a:r>
              <a:rPr lang="en-GB" sz="1200" dirty="0">
                <a:latin typeface="Times New Roman"/>
                <a:cs typeface="Times New Roman"/>
              </a:rPr>
              <a:t>with</a:t>
            </a:r>
            <a:r>
              <a:rPr lang="en-GB" sz="1200" spc="-40" dirty="0">
                <a:latin typeface="Times New Roman"/>
                <a:cs typeface="Times New Roman"/>
              </a:rPr>
              <a:t> </a:t>
            </a:r>
            <a:r>
              <a:rPr lang="en-GB" sz="1200" dirty="0">
                <a:latin typeface="Times New Roman"/>
                <a:cs typeface="Times New Roman"/>
              </a:rPr>
              <a:t>p=7,</a:t>
            </a:r>
            <a:r>
              <a:rPr lang="en-GB" sz="1200" spc="-40" dirty="0">
                <a:latin typeface="Times New Roman"/>
                <a:cs typeface="Times New Roman"/>
              </a:rPr>
              <a:t> </a:t>
            </a:r>
            <a:r>
              <a:rPr lang="en-GB" sz="1200" spc="-20" dirty="0">
                <a:latin typeface="Times New Roman"/>
                <a:cs typeface="Times New Roman"/>
              </a:rPr>
              <a:t>q=17</a:t>
            </a:r>
            <a:endParaRPr lang="en-GB" sz="1200" dirty="0">
              <a:latin typeface="Times New Roman"/>
              <a:cs typeface="Times New Roman"/>
            </a:endParaRPr>
          </a:p>
          <a:p>
            <a:pPr marL="385445" indent="-372745">
              <a:lnSpc>
                <a:spcPct val="100000"/>
              </a:lnSpc>
              <a:spcBef>
                <a:spcPts val="290"/>
              </a:spcBef>
              <a:buAutoNum type="alphaUcPeriod"/>
              <a:tabLst>
                <a:tab pos="385445" algn="l"/>
              </a:tabLst>
            </a:pPr>
            <a:r>
              <a:rPr lang="en-GB" sz="1200" dirty="0">
                <a:latin typeface="Times New Roman"/>
                <a:cs typeface="Times New Roman"/>
              </a:rPr>
              <a:t>what</a:t>
            </a:r>
            <a:r>
              <a:rPr lang="en-GB" sz="1200" spc="-25" dirty="0">
                <a:latin typeface="Times New Roman"/>
                <a:cs typeface="Times New Roman"/>
              </a:rPr>
              <a:t> </a:t>
            </a:r>
            <a:r>
              <a:rPr lang="en-GB" sz="1200" dirty="0">
                <a:latin typeface="Times New Roman"/>
                <a:cs typeface="Times New Roman"/>
              </a:rPr>
              <a:t>are</a:t>
            </a:r>
            <a:r>
              <a:rPr lang="en-GB" sz="1200" spc="-25" dirty="0">
                <a:latin typeface="Times New Roman"/>
                <a:cs typeface="Times New Roman"/>
              </a:rPr>
              <a:t> </a:t>
            </a:r>
            <a:r>
              <a:rPr lang="en-GB" sz="1200" dirty="0">
                <a:latin typeface="Times New Roman"/>
                <a:cs typeface="Times New Roman"/>
              </a:rPr>
              <a:t>n</a:t>
            </a:r>
            <a:r>
              <a:rPr lang="en-GB" sz="1200" spc="-10" dirty="0">
                <a:latin typeface="Times New Roman"/>
                <a:cs typeface="Times New Roman"/>
              </a:rPr>
              <a:t> </a:t>
            </a:r>
            <a:r>
              <a:rPr lang="en-GB" sz="1200" dirty="0">
                <a:latin typeface="Times New Roman"/>
                <a:cs typeface="Times New Roman"/>
              </a:rPr>
              <a:t>and</a:t>
            </a:r>
            <a:r>
              <a:rPr lang="en-GB" sz="1200" spc="-25" dirty="0">
                <a:latin typeface="Times New Roman"/>
                <a:cs typeface="Times New Roman"/>
              </a:rPr>
              <a:t> </a:t>
            </a:r>
            <a:r>
              <a:rPr lang="en-GB" sz="1200" spc="-50" dirty="0">
                <a:latin typeface="Times New Roman"/>
                <a:cs typeface="Times New Roman"/>
              </a:rPr>
              <a:t>z</a:t>
            </a:r>
            <a:endParaRPr lang="en-GB" sz="1200" dirty="0">
              <a:latin typeface="Times New Roman"/>
              <a:cs typeface="Times New Roman"/>
            </a:endParaRPr>
          </a:p>
          <a:p>
            <a:pPr marL="368300" indent="-355600">
              <a:lnSpc>
                <a:spcPct val="100000"/>
              </a:lnSpc>
              <a:spcBef>
                <a:spcPts val="290"/>
              </a:spcBef>
              <a:buAutoNum type="alphaUcPeriod"/>
              <a:tabLst>
                <a:tab pos="368300" algn="l"/>
              </a:tabLst>
            </a:pP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e</a:t>
            </a:r>
            <a:r>
              <a:rPr lang="en-GB" sz="1200" spc="-15" dirty="0">
                <a:latin typeface="Times New Roman"/>
                <a:cs typeface="Times New Roman"/>
              </a:rPr>
              <a:t> </a:t>
            </a:r>
            <a:r>
              <a:rPr lang="en-GB" sz="1200" dirty="0">
                <a:latin typeface="Times New Roman"/>
                <a:cs typeface="Times New Roman"/>
              </a:rPr>
              <a:t>be</a:t>
            </a:r>
            <a:r>
              <a:rPr lang="en-GB" sz="1200" spc="-15" dirty="0">
                <a:latin typeface="Times New Roman"/>
                <a:cs typeface="Times New Roman"/>
              </a:rPr>
              <a:t> </a:t>
            </a:r>
            <a:r>
              <a:rPr lang="en-GB" sz="1200" dirty="0">
                <a:latin typeface="Times New Roman"/>
                <a:cs typeface="Times New Roman"/>
              </a:rPr>
              <a:t>5.</a:t>
            </a:r>
            <a:r>
              <a:rPr lang="en-GB" sz="1200" spc="-10" dirty="0">
                <a:latin typeface="Times New Roman"/>
                <a:cs typeface="Times New Roman"/>
              </a:rPr>
              <a:t> </a:t>
            </a:r>
            <a:r>
              <a:rPr lang="en-GB" sz="1200" dirty="0">
                <a:latin typeface="Times New Roman"/>
                <a:cs typeface="Times New Roman"/>
              </a:rPr>
              <a:t>Why</a:t>
            </a:r>
            <a:r>
              <a:rPr lang="en-GB" sz="1200" spc="-20" dirty="0">
                <a:latin typeface="Times New Roman"/>
                <a:cs typeface="Times New Roman"/>
              </a:rPr>
              <a:t> </a:t>
            </a:r>
            <a:r>
              <a:rPr lang="en-GB" sz="1200" dirty="0">
                <a:latin typeface="Times New Roman"/>
                <a:cs typeface="Times New Roman"/>
              </a:rPr>
              <a:t>is</a:t>
            </a:r>
            <a:r>
              <a:rPr lang="en-GB" sz="1200" spc="-10" dirty="0">
                <a:latin typeface="Times New Roman"/>
                <a:cs typeface="Times New Roman"/>
              </a:rPr>
              <a:t> </a:t>
            </a:r>
            <a:r>
              <a:rPr lang="en-GB" sz="1200" dirty="0">
                <a:latin typeface="Times New Roman"/>
                <a:cs typeface="Times New Roman"/>
              </a:rPr>
              <a:t>this</a:t>
            </a:r>
            <a:r>
              <a:rPr lang="en-GB" sz="1200" spc="-15" dirty="0">
                <a:latin typeface="Times New Roman"/>
                <a:cs typeface="Times New Roman"/>
              </a:rPr>
              <a:t> </a:t>
            </a:r>
            <a:r>
              <a:rPr lang="en-GB" sz="1200" dirty="0">
                <a:latin typeface="Times New Roman"/>
                <a:cs typeface="Times New Roman"/>
              </a:rPr>
              <a:t>an</a:t>
            </a:r>
            <a:r>
              <a:rPr lang="en-GB" sz="1200" spc="-15" dirty="0">
                <a:latin typeface="Times New Roman"/>
                <a:cs typeface="Times New Roman"/>
              </a:rPr>
              <a:t> </a:t>
            </a:r>
            <a:r>
              <a:rPr lang="en-GB" sz="1200" dirty="0">
                <a:latin typeface="Times New Roman"/>
                <a:cs typeface="Times New Roman"/>
              </a:rPr>
              <a:t>acceptable</a:t>
            </a:r>
            <a:r>
              <a:rPr lang="en-GB" sz="1200" spc="-35" dirty="0">
                <a:latin typeface="Times New Roman"/>
                <a:cs typeface="Times New Roman"/>
              </a:rPr>
              <a:t> </a:t>
            </a:r>
            <a:r>
              <a:rPr lang="en-GB" sz="1200" dirty="0">
                <a:latin typeface="Times New Roman"/>
                <a:cs typeface="Times New Roman"/>
              </a:rPr>
              <a:t>choice</a:t>
            </a:r>
            <a:r>
              <a:rPr lang="en-GB" sz="1200" spc="-3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spc="-25" dirty="0">
                <a:latin typeface="Times New Roman"/>
                <a:cs typeface="Times New Roman"/>
              </a:rPr>
              <a:t>e?</a:t>
            </a:r>
            <a:endParaRPr lang="en-GB" sz="1200" dirty="0">
              <a:latin typeface="Times New Roman"/>
              <a:cs typeface="Times New Roman"/>
            </a:endParaRPr>
          </a:p>
          <a:p>
            <a:pPr marL="368300" indent="-355600">
              <a:lnSpc>
                <a:spcPct val="100000"/>
              </a:lnSpc>
              <a:spcBef>
                <a:spcPts val="285"/>
              </a:spcBef>
              <a:buAutoNum type="alphaUcPeriod"/>
              <a:tabLst>
                <a:tab pos="368300" algn="l"/>
              </a:tabLst>
            </a:pPr>
            <a:r>
              <a:rPr lang="en-GB" sz="1200" dirty="0">
                <a:latin typeface="Times New Roman"/>
                <a:cs typeface="Times New Roman"/>
              </a:rPr>
              <a:t>Find</a:t>
            </a:r>
            <a:r>
              <a:rPr lang="en-GB" sz="1200" spc="-15" dirty="0">
                <a:latin typeface="Times New Roman"/>
                <a:cs typeface="Times New Roman"/>
              </a:rPr>
              <a:t> </a:t>
            </a:r>
            <a:r>
              <a:rPr lang="en-GB" sz="1200" dirty="0">
                <a:latin typeface="Times New Roman"/>
                <a:cs typeface="Times New Roman"/>
              </a:rPr>
              <a:t>d</a:t>
            </a:r>
            <a:r>
              <a:rPr lang="en-GB" sz="1200" spc="-15" dirty="0">
                <a:latin typeface="Times New Roman"/>
                <a:cs typeface="Times New Roman"/>
              </a:rPr>
              <a:t> </a:t>
            </a:r>
            <a:r>
              <a:rPr lang="en-GB" sz="1200" dirty="0">
                <a:latin typeface="Times New Roman"/>
                <a:cs typeface="Times New Roman"/>
              </a:rPr>
              <a:t>such</a:t>
            </a:r>
            <a:r>
              <a:rPr lang="en-GB" sz="1200" spc="-25" dirty="0">
                <a:latin typeface="Times New Roman"/>
                <a:cs typeface="Times New Roman"/>
              </a:rPr>
              <a:t> </a:t>
            </a:r>
            <a:r>
              <a:rPr lang="en-GB" sz="1200" dirty="0">
                <a:latin typeface="Times New Roman"/>
                <a:cs typeface="Times New Roman"/>
              </a:rPr>
              <a:t>that</a:t>
            </a:r>
            <a:r>
              <a:rPr lang="en-GB" sz="1200" spc="-25" dirty="0">
                <a:latin typeface="Times New Roman"/>
                <a:cs typeface="Times New Roman"/>
              </a:rPr>
              <a:t> </a:t>
            </a:r>
            <a:r>
              <a:rPr lang="en-GB" sz="1200" dirty="0">
                <a:latin typeface="Times New Roman"/>
                <a:cs typeface="Times New Roman"/>
              </a:rPr>
              <a:t>de=1(mod</a:t>
            </a:r>
            <a:r>
              <a:rPr lang="en-GB" sz="1200" spc="-30" dirty="0">
                <a:latin typeface="Times New Roman"/>
                <a:cs typeface="Times New Roman"/>
              </a:rPr>
              <a:t> </a:t>
            </a:r>
            <a:r>
              <a:rPr lang="en-GB" sz="1200" spc="-25" dirty="0">
                <a:latin typeface="Times New Roman"/>
                <a:cs typeface="Times New Roman"/>
              </a:rPr>
              <a:t>z)</a:t>
            </a:r>
            <a:endParaRPr lang="en-GB" sz="1200" dirty="0">
              <a:latin typeface="Times New Roman"/>
              <a:cs typeface="Times New Roman"/>
            </a:endParaRPr>
          </a:p>
          <a:p>
            <a:pPr marL="355600" marR="5080" indent="-342900">
              <a:lnSpc>
                <a:spcPts val="2590"/>
              </a:lnSpc>
              <a:spcBef>
                <a:spcPts val="615"/>
              </a:spcBef>
              <a:buAutoNum type="alphaUcPeriod"/>
              <a:tabLst>
                <a:tab pos="355600" algn="l"/>
                <a:tab pos="385445" algn="l"/>
                <a:tab pos="6381750" algn="l"/>
              </a:tabLst>
            </a:pPr>
            <a:r>
              <a:rPr lang="en-GB" sz="1200" dirty="0">
                <a:latin typeface="Times New Roman"/>
                <a:cs typeface="Times New Roman"/>
              </a:rPr>
              <a:t>	Encrypt</a:t>
            </a:r>
            <a:r>
              <a:rPr lang="en-GB" sz="1200" spc="-3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message</a:t>
            </a:r>
            <a:r>
              <a:rPr lang="en-GB" sz="1200" spc="-30" dirty="0">
                <a:latin typeface="Times New Roman"/>
                <a:cs typeface="Times New Roman"/>
              </a:rPr>
              <a:t> </a:t>
            </a:r>
            <a:r>
              <a:rPr lang="en-GB" sz="1200" dirty="0">
                <a:latin typeface="Times New Roman"/>
                <a:cs typeface="Times New Roman"/>
              </a:rPr>
              <a:t>m=25</a:t>
            </a:r>
            <a:r>
              <a:rPr lang="en-GB" sz="1200" spc="-30" dirty="0">
                <a:latin typeface="Times New Roman"/>
                <a:cs typeface="Times New Roman"/>
              </a:rPr>
              <a:t> </a:t>
            </a:r>
            <a:r>
              <a:rPr lang="en-GB" sz="1200" dirty="0">
                <a:latin typeface="Times New Roman"/>
                <a:cs typeface="Times New Roman"/>
              </a:rPr>
              <a:t>using</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key</a:t>
            </a:r>
            <a:r>
              <a:rPr lang="en-GB" sz="1200" dirty="0">
                <a:latin typeface="Times New Roman"/>
                <a:cs typeface="Times New Roman"/>
              </a:rPr>
              <a:t>	(n,</a:t>
            </a:r>
            <a:r>
              <a:rPr lang="en-GB" sz="1200" spc="-10" dirty="0">
                <a:latin typeface="Times New Roman"/>
                <a:cs typeface="Times New Roman"/>
              </a:rPr>
              <a:t> </a:t>
            </a:r>
            <a:r>
              <a:rPr lang="en-GB" sz="1200" dirty="0">
                <a:latin typeface="Times New Roman"/>
                <a:cs typeface="Times New Roman"/>
              </a:rPr>
              <a:t>e).</a:t>
            </a:r>
            <a:r>
              <a:rPr lang="en-GB" sz="1200" spc="-20" dirty="0">
                <a:latin typeface="Times New Roman"/>
                <a:cs typeface="Times New Roman"/>
              </a:rPr>
              <a:t> </a:t>
            </a: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c</a:t>
            </a:r>
            <a:r>
              <a:rPr lang="en-GB" sz="1200" spc="-10" dirty="0">
                <a:latin typeface="Times New Roman"/>
                <a:cs typeface="Times New Roman"/>
              </a:rPr>
              <a:t> </a:t>
            </a:r>
            <a:r>
              <a:rPr lang="en-GB" sz="1200" spc="-25" dirty="0">
                <a:latin typeface="Times New Roman"/>
                <a:cs typeface="Times New Roman"/>
              </a:rPr>
              <a:t>be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corresponding</a:t>
            </a:r>
            <a:r>
              <a:rPr lang="en-GB" sz="1200" spc="-45" dirty="0">
                <a:latin typeface="Times New Roman"/>
                <a:cs typeface="Times New Roman"/>
              </a:rPr>
              <a:t> </a:t>
            </a:r>
            <a:r>
              <a:rPr lang="en-GB" sz="1200" spc="-10" dirty="0">
                <a:latin typeface="Times New Roman"/>
                <a:cs typeface="Times New Roman"/>
              </a:rPr>
              <a:t>ciphertext.</a:t>
            </a:r>
            <a:endParaRPr lang="en-GB" sz="1200" dirty="0">
              <a:latin typeface="Times New Roman"/>
              <a:cs typeface="Times New Roman"/>
            </a:endParaRPr>
          </a:p>
          <a:p>
            <a:pPr marL="350520" marR="661670" indent="-337820">
              <a:lnSpc>
                <a:spcPts val="2590"/>
              </a:lnSpc>
              <a:spcBef>
                <a:spcPts val="580"/>
              </a:spcBef>
              <a:buAutoNum type="alphaUcPeriod"/>
              <a:tabLst>
                <a:tab pos="355600" algn="l"/>
              </a:tabLst>
            </a:pPr>
            <a:r>
              <a:rPr lang="en-GB" sz="1200" dirty="0">
                <a:latin typeface="Times New Roman"/>
                <a:cs typeface="Times New Roman"/>
              </a:rPr>
              <a:t>What</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Verify</a:t>
            </a:r>
            <a:r>
              <a:rPr lang="en-GB" sz="1200" spc="-15" dirty="0">
                <a:latin typeface="Times New Roman"/>
                <a:cs typeface="Times New Roman"/>
              </a:rPr>
              <a:t> </a:t>
            </a:r>
            <a:r>
              <a:rPr lang="en-GB" sz="1200" dirty="0">
                <a:latin typeface="Times New Roman"/>
                <a:cs typeface="Times New Roman"/>
              </a:rPr>
              <a:t>that</a:t>
            </a:r>
            <a:r>
              <a:rPr lang="en-GB" sz="1200" spc="-30" dirty="0">
                <a:latin typeface="Times New Roman"/>
                <a:cs typeface="Times New Roman"/>
              </a:rPr>
              <a:t> </a:t>
            </a:r>
            <a:r>
              <a:rPr lang="en-GB" sz="1200" dirty="0">
                <a:latin typeface="Times New Roman"/>
                <a:cs typeface="Times New Roman"/>
              </a:rPr>
              <a:t>we</a:t>
            </a:r>
            <a:r>
              <a:rPr lang="en-GB" sz="1200" spc="-20" dirty="0">
                <a:latin typeface="Times New Roman"/>
                <a:cs typeface="Times New Roman"/>
              </a:rPr>
              <a:t> </a:t>
            </a:r>
            <a:r>
              <a:rPr lang="en-GB" sz="1200" dirty="0">
                <a:latin typeface="Times New Roman"/>
                <a:cs typeface="Times New Roman"/>
              </a:rPr>
              <a:t>can</a:t>
            </a:r>
            <a:r>
              <a:rPr lang="en-GB" sz="1200" spc="-25" dirty="0">
                <a:latin typeface="Times New Roman"/>
                <a:cs typeface="Times New Roman"/>
              </a:rPr>
              <a:t> </a:t>
            </a:r>
            <a:r>
              <a:rPr lang="en-GB" sz="1200" dirty="0">
                <a:latin typeface="Times New Roman"/>
                <a:cs typeface="Times New Roman"/>
              </a:rPr>
              <a:t>get</a:t>
            </a:r>
            <a:r>
              <a:rPr lang="en-GB" sz="1200" spc="-2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spc="-10" dirty="0">
                <a:latin typeface="Times New Roman"/>
                <a:cs typeface="Times New Roman"/>
              </a:rPr>
              <a:t>original 	</a:t>
            </a:r>
            <a:r>
              <a:rPr lang="en-GB" sz="1200" dirty="0">
                <a:latin typeface="Times New Roman"/>
                <a:cs typeface="Times New Roman"/>
              </a:rPr>
              <a:t>message</a:t>
            </a:r>
            <a:r>
              <a:rPr lang="en-GB" sz="1200" spc="-45" dirty="0">
                <a:latin typeface="Times New Roman"/>
                <a:cs typeface="Times New Roman"/>
              </a:rPr>
              <a:t> </a:t>
            </a:r>
            <a:r>
              <a:rPr lang="en-GB" sz="1200" dirty="0">
                <a:latin typeface="Times New Roman"/>
                <a:cs typeface="Times New Roman"/>
              </a:rPr>
              <a:t>using</a:t>
            </a:r>
            <a:r>
              <a:rPr lang="en-GB" sz="1200" spc="-20" dirty="0">
                <a:latin typeface="Times New Roman"/>
                <a:cs typeface="Times New Roman"/>
              </a:rPr>
              <a:t>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35" dirty="0">
                <a:latin typeface="Times New Roman"/>
                <a:cs typeface="Times New Roman"/>
              </a:rPr>
              <a:t> </a:t>
            </a:r>
            <a:r>
              <a:rPr lang="en-GB" sz="1200" dirty="0">
                <a:latin typeface="Times New Roman"/>
                <a:cs typeface="Times New Roman"/>
              </a:rPr>
              <a:t>Show</a:t>
            </a:r>
            <a:r>
              <a:rPr lang="en-GB" sz="1200" spc="-15" dirty="0">
                <a:latin typeface="Times New Roman"/>
                <a:cs typeface="Times New Roman"/>
              </a:rPr>
              <a:t> </a:t>
            </a:r>
            <a:r>
              <a:rPr lang="en-GB" sz="1200" dirty="0">
                <a:latin typeface="Times New Roman"/>
                <a:cs typeface="Times New Roman"/>
              </a:rPr>
              <a:t>all</a:t>
            </a:r>
            <a:r>
              <a:rPr lang="en-GB" sz="1200" spc="-35" dirty="0">
                <a:latin typeface="Times New Roman"/>
                <a:cs typeface="Times New Roman"/>
              </a:rPr>
              <a:t> </a:t>
            </a:r>
            <a:r>
              <a:rPr lang="en-GB" sz="1200" spc="-10" dirty="0">
                <a:latin typeface="Times New Roman"/>
                <a:cs typeface="Times New Roman"/>
              </a:rPr>
              <a:t>work.</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40</a:t>
            </a:fld>
            <a:endParaRPr lang="en-US" dirty="0"/>
          </a:p>
        </p:txBody>
      </p:sp>
    </p:spTree>
    <p:extLst>
      <p:ext uri="{BB962C8B-B14F-4D97-AF65-F5344CB8AC3E}">
        <p14:creationId xmlns:p14="http://schemas.microsoft.com/office/powerpoint/2010/main" val="37342688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AF121E8-9F45-9043-A786-60531465CC15}" type="slidenum">
              <a:rPr lang="en-AU">
                <a:latin typeface="Arial" pitchFamily="-110" charset="0"/>
              </a:rPr>
              <a:pPr/>
              <a:t>41</a:t>
            </a:fld>
            <a:endParaRPr lang="en-AU">
              <a:latin typeface="Arial" pitchFamily="-110"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Encryption protects against passive attack (eavesdropping). A different requirement</a:t>
            </a:r>
          </a:p>
          <a:p>
            <a:r>
              <a:rPr lang="en-US" dirty="0">
                <a:latin typeface="Arial" pitchFamily="-110" charset="0"/>
                <a:ea typeface="ＭＳ Ｐゴシック" pitchFamily="-110" charset="-128"/>
                <a:cs typeface="ＭＳ Ｐゴシック" pitchFamily="-110" charset="-128"/>
              </a:rPr>
              <a:t>is to protect against active attack (falsification of data and transactions). Protection</a:t>
            </a:r>
          </a:p>
          <a:p>
            <a:r>
              <a:rPr lang="en-US" dirty="0">
                <a:latin typeface="Arial" pitchFamily="-110" charset="0"/>
                <a:ea typeface="ＭＳ Ｐゴシック" pitchFamily="-110" charset="-128"/>
                <a:cs typeface="ＭＳ Ｐゴシック" pitchFamily="-110" charset="-128"/>
              </a:rPr>
              <a:t>against such attacks is known as message or data authentication.</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message, file, document, or other collection of data is said to be authentic</a:t>
            </a:r>
          </a:p>
          <a:p>
            <a:r>
              <a:rPr lang="en-US" dirty="0">
                <a:latin typeface="Arial" pitchFamily="-110" charset="0"/>
                <a:ea typeface="ＭＳ Ｐゴシック" pitchFamily="-110" charset="-128"/>
                <a:cs typeface="ＭＳ Ｐゴシック" pitchFamily="-110" charset="-128"/>
              </a:rPr>
              <a:t>when it is genuine and came from its alleged source. Message or data authentication</a:t>
            </a:r>
          </a:p>
          <a:p>
            <a:r>
              <a:rPr lang="en-US" dirty="0">
                <a:latin typeface="Arial" pitchFamily="-110" charset="0"/>
                <a:ea typeface="ＭＳ Ｐゴシック" pitchFamily="-110" charset="-128"/>
                <a:cs typeface="ＭＳ Ｐゴシック" pitchFamily="-110" charset="-128"/>
              </a:rPr>
              <a:t>is a procedure that allows communicating parties to verify that received or stored</a:t>
            </a:r>
          </a:p>
          <a:p>
            <a:r>
              <a:rPr lang="en-US" dirty="0">
                <a:latin typeface="Arial" pitchFamily="-110" charset="0"/>
                <a:ea typeface="ＭＳ Ｐゴシック" pitchFamily="-110" charset="-128"/>
                <a:cs typeface="ＭＳ Ｐゴシック" pitchFamily="-110" charset="-128"/>
              </a:rPr>
              <a:t>messages are authentic. The two important aspects are to verify that the contents of</a:t>
            </a:r>
          </a:p>
          <a:p>
            <a:r>
              <a:rPr lang="en-US" dirty="0">
                <a:latin typeface="Arial" pitchFamily="-110" charset="0"/>
                <a:ea typeface="ＭＳ Ｐゴシック" pitchFamily="-110" charset="-128"/>
                <a:cs typeface="ＭＳ Ｐゴシック" pitchFamily="-110" charset="-128"/>
              </a:rPr>
              <a:t>the message have not been altered and that the source is authentic. We may also wish</a:t>
            </a:r>
          </a:p>
          <a:p>
            <a:r>
              <a:rPr lang="en-US" dirty="0">
                <a:latin typeface="Arial" pitchFamily="-110" charset="0"/>
                <a:ea typeface="ＭＳ Ｐゴシック" pitchFamily="-110" charset="-128"/>
                <a:cs typeface="ＭＳ Ｐゴシック" pitchFamily="-110" charset="-128"/>
              </a:rPr>
              <a:t>to verify a message’s timeliness (it has not been artificially delayed and replayed)</a:t>
            </a:r>
          </a:p>
          <a:p>
            <a:r>
              <a:rPr lang="en-US" dirty="0">
                <a:latin typeface="Arial" pitchFamily="-110" charset="0"/>
                <a:ea typeface="ＭＳ Ｐゴシック" pitchFamily="-110" charset="-128"/>
                <a:cs typeface="ＭＳ Ｐゴシック" pitchFamily="-110" charset="-128"/>
              </a:rPr>
              <a:t>and sequence relative to other messages flowing between two parties. All of these</a:t>
            </a:r>
          </a:p>
          <a:p>
            <a:r>
              <a:rPr lang="en-US" dirty="0">
                <a:latin typeface="Arial" pitchFamily="-110" charset="0"/>
                <a:ea typeface="ＭＳ Ｐゴシック" pitchFamily="-110" charset="-128"/>
                <a:cs typeface="ＭＳ Ｐゴシック" pitchFamily="-110" charset="-128"/>
              </a:rPr>
              <a:t>concerns come under the category of data integrity as described in Chapter 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would seem possible to perform authentication simply by the use of symmetric</a:t>
            </a:r>
          </a:p>
          <a:p>
            <a:r>
              <a:rPr lang="en-US" dirty="0">
                <a:latin typeface="Arial" pitchFamily="-110" charset="0"/>
                <a:ea typeface="ＭＳ Ｐゴシック" pitchFamily="-110" charset="-128"/>
                <a:cs typeface="ＭＳ Ｐゴシック" pitchFamily="-110" charset="-128"/>
              </a:rPr>
              <a:t>encryption. If we assume that only the sender and receiver share a key (which is</a:t>
            </a:r>
          </a:p>
          <a:p>
            <a:r>
              <a:rPr lang="en-US" dirty="0">
                <a:latin typeface="Arial" pitchFamily="-110" charset="0"/>
                <a:ea typeface="ＭＳ Ｐゴシック" pitchFamily="-110" charset="-128"/>
                <a:cs typeface="ＭＳ Ｐゴシック" pitchFamily="-110" charset="-128"/>
              </a:rPr>
              <a:t>as it should be), then only the genuine sender would be able to encrypt a message</a:t>
            </a:r>
          </a:p>
          <a:p>
            <a:r>
              <a:rPr lang="en-US" dirty="0">
                <a:latin typeface="Arial" pitchFamily="-110" charset="0"/>
                <a:ea typeface="ＭＳ Ｐゴシック" pitchFamily="-110" charset="-128"/>
                <a:cs typeface="ＭＳ Ｐゴシック" pitchFamily="-110" charset="-128"/>
              </a:rPr>
              <a:t>successfully for the other participant, provided the receiver can recognize a valid message.</a:t>
            </a:r>
          </a:p>
          <a:p>
            <a:r>
              <a:rPr lang="en-US" dirty="0">
                <a:latin typeface="Arial" pitchFamily="-110" charset="0"/>
                <a:ea typeface="ＭＳ Ｐゴシック" pitchFamily="-110" charset="-128"/>
                <a:cs typeface="ＭＳ Ｐゴシック" pitchFamily="-110" charset="-128"/>
              </a:rPr>
              <a:t>Furthermore, if the message includes an error-detection code and a sequence</a:t>
            </a:r>
          </a:p>
          <a:p>
            <a:r>
              <a:rPr lang="en-US" dirty="0">
                <a:latin typeface="Arial" pitchFamily="-110" charset="0"/>
                <a:ea typeface="ＭＳ Ｐゴシック" pitchFamily="-110" charset="-128"/>
                <a:cs typeface="ＭＳ Ｐゴシック" pitchFamily="-110" charset="-128"/>
              </a:rPr>
              <a:t>number, the receiver is assured that no alterations have been made and that sequencing</a:t>
            </a:r>
          </a:p>
          <a:p>
            <a:r>
              <a:rPr lang="en-US" dirty="0">
                <a:latin typeface="Arial" pitchFamily="-110" charset="0"/>
                <a:ea typeface="ＭＳ Ｐゴシック" pitchFamily="-110" charset="-128"/>
                <a:cs typeface="ＭＳ Ｐゴシック" pitchFamily="-110" charset="-128"/>
              </a:rPr>
              <a:t>is proper. If the message also includes a timestamp, the receiver is assured that the</a:t>
            </a:r>
          </a:p>
          <a:p>
            <a:r>
              <a:rPr lang="en-US" dirty="0">
                <a:latin typeface="Arial" pitchFamily="-110" charset="0"/>
                <a:ea typeface="ＭＳ Ｐゴシック" pitchFamily="-110" charset="-128"/>
                <a:cs typeface="ＭＳ Ｐゴシック" pitchFamily="-110" charset="-128"/>
              </a:rPr>
              <a:t>message has not been delayed beyond that normally expected for network transit.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fact, symmetric encryption alone is not a suitable tool for data authentication.</a:t>
            </a:r>
          </a:p>
          <a:p>
            <a:r>
              <a:rPr lang="en-US" dirty="0">
                <a:latin typeface="Arial" pitchFamily="-110" charset="0"/>
                <a:ea typeface="ＭＳ Ｐゴシック" pitchFamily="-110" charset="-128"/>
                <a:cs typeface="ＭＳ Ｐゴシック" pitchFamily="-110" charset="-128"/>
              </a:rPr>
              <a:t>To give one simple example, in the ECB mode of encryption, if an attacker</a:t>
            </a:r>
          </a:p>
          <a:p>
            <a:r>
              <a:rPr lang="en-US" dirty="0">
                <a:latin typeface="Arial" pitchFamily="-110" charset="0"/>
                <a:ea typeface="ＭＳ Ｐゴシック" pitchFamily="-110" charset="-128"/>
                <a:cs typeface="ＭＳ Ｐゴシック" pitchFamily="-110" charset="-128"/>
              </a:rPr>
              <a:t>reorders the blocks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then each block will still decrypt successfully.</a:t>
            </a:r>
          </a:p>
          <a:p>
            <a:r>
              <a:rPr lang="en-US" dirty="0">
                <a:latin typeface="Arial" pitchFamily="-110" charset="0"/>
                <a:ea typeface="ＭＳ Ｐゴシック" pitchFamily="-110" charset="-128"/>
                <a:cs typeface="ＭＳ Ｐゴシック" pitchFamily="-110" charset="-128"/>
              </a:rPr>
              <a:t>However, the reordering may alter the meaning of the overall data sequence.</a:t>
            </a:r>
          </a:p>
          <a:p>
            <a:r>
              <a:rPr lang="en-US" dirty="0">
                <a:latin typeface="Arial" pitchFamily="-110" charset="0"/>
                <a:ea typeface="ＭＳ Ｐゴシック" pitchFamily="-110" charset="-128"/>
                <a:cs typeface="ＭＳ Ｐゴシック" pitchFamily="-110" charset="-128"/>
              </a:rPr>
              <a:t>Although sequence numbers may be used at some level (e.g., each IP packet), it is</a:t>
            </a:r>
          </a:p>
          <a:p>
            <a:r>
              <a:rPr lang="en-US" dirty="0">
                <a:latin typeface="Arial" pitchFamily="-110" charset="0"/>
                <a:ea typeface="ＭＳ Ｐゴシック" pitchFamily="-110" charset="-128"/>
                <a:cs typeface="ＭＳ Ｐゴシック" pitchFamily="-110" charset="-128"/>
              </a:rPr>
              <a:t>typically not the case that a separate sequence number will be associated with each</a:t>
            </a:r>
          </a:p>
          <a:p>
            <a:r>
              <a:rPr lang="en-US" i="1" dirty="0">
                <a:latin typeface="Arial" pitchFamily="-110" charset="0"/>
                <a:ea typeface="ＭＳ Ｐゴシック" pitchFamily="-110" charset="-128"/>
                <a:cs typeface="ＭＳ Ｐゴシック" pitchFamily="-110" charset="-128"/>
              </a:rPr>
              <a:t>b-bit block of plaintext. Thus, block reordering is a threat.</a:t>
            </a:r>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0286513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MAC needs a shared secret key </a:t>
                </a:r>
                <a14:m>
                  <m:oMath xmlns:m="http://schemas.openxmlformats.org/officeDocument/2006/math">
                    <m:r>
                      <a:rPr lang="en-US" altLang="zh-CN" sz="1200" i="1" dirty="0">
                        <a:latin typeface="Cambria Math" panose="02040503050406030204" pitchFamily="18" charset="0"/>
                      </a:rPr>
                      <m:t>𝐾</m:t>
                    </m:r>
                  </m:oMath>
                </a14:m>
                <a:r>
                  <a:rPr lang="en-US" sz="1200" dirty="0">
                    <a:latin typeface="Times New Roman" panose="02020603050405020304" pitchFamily="18" charset="0"/>
                    <a:cs typeface="Times New Roman" panose="02020603050405020304" pitchFamily="18" charset="0"/>
                  </a:rPr>
                  <a:t>; crypto hash </a:t>
                </a:r>
                <a:r>
                  <a:rPr lang="en-US" altLang="zh-CN" sz="1200" dirty="0">
                    <a:latin typeface="Times New Roman" panose="02020603050405020304" pitchFamily="18" charset="0"/>
                    <a:cs typeface="Times New Roman" panose="02020603050405020304" pitchFamily="18" charset="0"/>
                  </a:rPr>
                  <a:t>does not.</a:t>
                </a:r>
                <a:endParaRPr lang="zh-CN" altLang="en-US" sz="1200" dirty="0">
                  <a:latin typeface="Times New Roman" panose="02020603050405020304" pitchFamily="18" charset="0"/>
                  <a:cs typeface="Times New Roman" panose="02020603050405020304" pitchFamily="18" charset="0"/>
                </a:endParaRPr>
              </a:p>
              <a:p>
                <a:endParaRPr lang="en-SE"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MAC needs a shared secret key </a:t>
                </a:r>
                <a:r>
                  <a:rPr lang="en-US" altLang="zh-CN" sz="1200" i="0" dirty="0">
                    <a:latin typeface="Cambria Math" panose="02040503050406030204" pitchFamily="18" charset="0"/>
                  </a:rPr>
                  <a:t>𝐾</a:t>
                </a:r>
                <a:r>
                  <a:rPr lang="en-US" sz="1200" dirty="0">
                    <a:latin typeface="Times New Roman" panose="02020603050405020304" pitchFamily="18" charset="0"/>
                    <a:cs typeface="Times New Roman" panose="02020603050405020304" pitchFamily="18" charset="0"/>
                  </a:rPr>
                  <a:t>; crypto hash </a:t>
                </a:r>
                <a:r>
                  <a:rPr lang="en-US" altLang="zh-CN" sz="1200" dirty="0">
                    <a:latin typeface="Times New Roman" panose="02020603050405020304" pitchFamily="18" charset="0"/>
                    <a:cs typeface="Times New Roman" panose="02020603050405020304" pitchFamily="18" charset="0"/>
                  </a:rPr>
                  <a:t>does not.</a:t>
                </a:r>
                <a:endParaRPr lang="zh-CN" altLang="en-US" sz="1200" dirty="0">
                  <a:latin typeface="Times New Roman" panose="02020603050405020304" pitchFamily="18" charset="0"/>
                  <a:cs typeface="Times New Roman" panose="02020603050405020304" pitchFamily="18" charset="0"/>
                </a:endParaRPr>
              </a:p>
              <a:p>
                <a:endParaRPr lang="en-SE" dirty="0"/>
              </a:p>
            </p:txBody>
          </p:sp>
        </mc:Fallback>
      </mc:AlternateContent>
      <p:sp>
        <p:nvSpPr>
          <p:cNvPr id="4" name="Slide Number Placeholder 3"/>
          <p:cNvSpPr>
            <a:spLocks noGrp="1"/>
          </p:cNvSpPr>
          <p:nvPr>
            <p:ph type="sldNum" sz="quarter" idx="5"/>
          </p:nvPr>
        </p:nvSpPr>
        <p:spPr/>
        <p:txBody>
          <a:bodyPr/>
          <a:lstStyle/>
          <a:p>
            <a:fld id="{3D91EEAC-CFEF-9647-876F-EABC6B8338D7}" type="slidenum">
              <a:rPr lang="en-US" smtClean="0"/>
              <a:t>42</a:t>
            </a:fld>
            <a:endParaRPr lang="en-US" dirty="0"/>
          </a:p>
        </p:txBody>
      </p:sp>
    </p:spTree>
    <p:extLst>
      <p:ext uri="{BB962C8B-B14F-4D97-AF65-F5344CB8AC3E}">
        <p14:creationId xmlns:p14="http://schemas.microsoft.com/office/powerpoint/2010/main" val="3835875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04C6C18-1759-7149-95F3-F2C3C06D9086}" type="slidenum">
              <a:rPr lang="en-AU">
                <a:latin typeface="Arial" pitchFamily="-110" charset="0"/>
              </a:rPr>
              <a:pPr/>
              <a:t>43</a:t>
            </a:fld>
            <a:endParaRPr lang="en-AU">
              <a:latin typeface="Arial" pitchFamily="-110"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Arial" pitchFamily="-110" charset="0"/>
              <a:ea typeface="ＭＳ Ｐゴシック" pitchFamily="-110" charset="-128"/>
              <a:cs typeface="ＭＳ Ｐゴシック" pitchFamily="-110" charset="-128"/>
            </a:endParaRPr>
          </a:p>
          <a:p>
            <a:pPr marL="367665" indent="-342265">
              <a:lnSpc>
                <a:spcPct val="100000"/>
              </a:lnSpc>
              <a:spcBef>
                <a:spcPts val="675"/>
              </a:spcBef>
              <a:buClr>
                <a:srgbClr val="063DE8"/>
              </a:buClr>
              <a:buSzPct val="75000"/>
              <a:buFont typeface="Wingdings"/>
              <a:buChar char=""/>
              <a:tabLst>
                <a:tab pos="367665" algn="l"/>
              </a:tabLst>
            </a:pPr>
            <a:r>
              <a:rPr lang="en-GB" sz="1200" dirty="0">
                <a:latin typeface="Times New Roman"/>
                <a:cs typeface="Times New Roman"/>
              </a:rPr>
              <a:t>Authentic</a:t>
            </a:r>
            <a:r>
              <a:rPr lang="en-GB" sz="1200" spc="-40" dirty="0">
                <a:latin typeface="Times New Roman"/>
                <a:cs typeface="Times New Roman"/>
              </a:rPr>
              <a:t> </a:t>
            </a:r>
            <a:r>
              <a:rPr lang="en-GB" sz="1200" dirty="0">
                <a:latin typeface="Times New Roman"/>
                <a:cs typeface="Times New Roman"/>
              </a:rPr>
              <a:t>Message</a:t>
            </a:r>
            <a:r>
              <a:rPr lang="en-GB" sz="1200" spc="-30" dirty="0">
                <a:latin typeface="Times New Roman"/>
                <a:cs typeface="Times New Roman"/>
              </a:rPr>
              <a:t> </a:t>
            </a:r>
            <a:r>
              <a:rPr lang="en-GB" sz="1200" dirty="0">
                <a:latin typeface="Times New Roman"/>
                <a:cs typeface="Times New Roman"/>
              </a:rPr>
              <a:t>=</a:t>
            </a:r>
            <a:r>
              <a:rPr lang="en-GB" sz="1200" spc="-25" dirty="0">
                <a:latin typeface="Times New Roman"/>
                <a:cs typeface="Times New Roman"/>
              </a:rPr>
              <a:t> </a:t>
            </a:r>
            <a:r>
              <a:rPr lang="en-GB" sz="1200" dirty="0">
                <a:latin typeface="Times New Roman"/>
                <a:cs typeface="Times New Roman"/>
              </a:rPr>
              <a:t>Contents</a:t>
            </a:r>
            <a:r>
              <a:rPr lang="en-GB" sz="1200" spc="-25" dirty="0">
                <a:latin typeface="Times New Roman"/>
                <a:cs typeface="Times New Roman"/>
              </a:rPr>
              <a:t> </a:t>
            </a:r>
            <a:r>
              <a:rPr lang="en-GB" sz="1200" dirty="0">
                <a:latin typeface="Times New Roman"/>
                <a:cs typeface="Times New Roman"/>
              </a:rPr>
              <a:t>unchanged</a:t>
            </a:r>
            <a:r>
              <a:rPr lang="en-GB" sz="1200" spc="-40" dirty="0">
                <a:latin typeface="Times New Roman"/>
                <a:cs typeface="Times New Roman"/>
              </a:rPr>
              <a:t> </a:t>
            </a:r>
            <a:r>
              <a:rPr lang="en-GB" sz="1200" dirty="0">
                <a:latin typeface="Times New Roman"/>
                <a:cs typeface="Times New Roman"/>
              </a:rPr>
              <a:t>+</a:t>
            </a:r>
            <a:r>
              <a:rPr lang="en-GB" sz="1200" spc="-25" dirty="0">
                <a:latin typeface="Times New Roman"/>
                <a:cs typeface="Times New Roman"/>
              </a:rPr>
              <a:t> </a:t>
            </a:r>
            <a:r>
              <a:rPr lang="en-GB" sz="1200" dirty="0">
                <a:latin typeface="Times New Roman"/>
                <a:cs typeface="Times New Roman"/>
              </a:rPr>
              <a:t>Source</a:t>
            </a:r>
            <a:r>
              <a:rPr lang="en-GB" sz="1200" spc="-15" dirty="0">
                <a:latin typeface="Times New Roman"/>
                <a:cs typeface="Times New Roman"/>
              </a:rPr>
              <a:t> </a:t>
            </a:r>
            <a:r>
              <a:rPr lang="en-GB" sz="1200" spc="-10" dirty="0">
                <a:latin typeface="Times New Roman"/>
                <a:cs typeface="Times New Roman"/>
              </a:rPr>
              <a:t>Verified</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a:latin typeface="Times New Roman"/>
                <a:cs typeface="Times New Roman"/>
              </a:rPr>
              <a:t>May</a:t>
            </a:r>
            <a:r>
              <a:rPr lang="en-GB" sz="1200" spc="-30" dirty="0">
                <a:latin typeface="Times New Roman"/>
                <a:cs typeface="Times New Roman"/>
              </a:rPr>
              <a:t> </a:t>
            </a:r>
            <a:r>
              <a:rPr lang="en-GB" sz="1200" dirty="0">
                <a:latin typeface="Times New Roman"/>
                <a:cs typeface="Times New Roman"/>
              </a:rPr>
              <a:t>also</a:t>
            </a:r>
            <a:r>
              <a:rPr lang="en-GB" sz="1200" spc="-25" dirty="0">
                <a:latin typeface="Times New Roman"/>
                <a:cs typeface="Times New Roman"/>
              </a:rPr>
              <a:t> </a:t>
            </a:r>
            <a:r>
              <a:rPr lang="en-GB" sz="1200" dirty="0">
                <a:latin typeface="Times New Roman"/>
                <a:cs typeface="Times New Roman"/>
              </a:rPr>
              <a:t>want</a:t>
            </a:r>
            <a:r>
              <a:rPr lang="en-GB" sz="1200" spc="-30" dirty="0">
                <a:latin typeface="Times New Roman"/>
                <a:cs typeface="Times New Roman"/>
              </a:rPr>
              <a:t> </a:t>
            </a:r>
            <a:r>
              <a:rPr lang="en-GB" sz="1200" dirty="0">
                <a:latin typeface="Times New Roman"/>
                <a:cs typeface="Times New Roman"/>
              </a:rPr>
              <a:t>to</a:t>
            </a:r>
            <a:r>
              <a:rPr lang="en-GB" sz="1200" spc="-15" dirty="0">
                <a:latin typeface="Times New Roman"/>
                <a:cs typeface="Times New Roman"/>
              </a:rPr>
              <a:t> </a:t>
            </a:r>
            <a:r>
              <a:rPr lang="en-GB" sz="1200" dirty="0">
                <a:latin typeface="Times New Roman"/>
                <a:cs typeface="Times New Roman"/>
              </a:rPr>
              <a:t>ensure</a:t>
            </a:r>
            <a:r>
              <a:rPr lang="en-GB" sz="1200" spc="-25" dirty="0">
                <a:latin typeface="Times New Roman"/>
                <a:cs typeface="Times New Roman"/>
              </a:rPr>
              <a:t> </a:t>
            </a:r>
            <a:r>
              <a:rPr lang="en-GB" sz="1200" dirty="0">
                <a:latin typeface="Times New Roman"/>
                <a:cs typeface="Times New Roman"/>
              </a:rPr>
              <a:t>that</a:t>
            </a:r>
            <a:r>
              <a:rPr lang="en-GB" sz="1200" spc="-3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time</a:t>
            </a:r>
            <a:r>
              <a:rPr lang="en-GB" sz="1200" spc="-40" dirty="0">
                <a:latin typeface="Times New Roman"/>
                <a:cs typeface="Times New Roman"/>
              </a:rPr>
              <a:t> </a:t>
            </a:r>
            <a:r>
              <a:rPr lang="en-GB" sz="1200" dirty="0">
                <a:latin typeface="Times New Roman"/>
                <a:cs typeface="Times New Roman"/>
              </a:rPr>
              <a:t>of</a:t>
            </a:r>
            <a:r>
              <a:rPr lang="en-GB" sz="1200" spc="-2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message</a:t>
            </a:r>
            <a:r>
              <a:rPr lang="en-GB" sz="1200" spc="-40"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spc="-10" dirty="0">
                <a:latin typeface="Times New Roman"/>
                <a:cs typeface="Times New Roman"/>
              </a:rPr>
              <a:t>correct</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err="1">
                <a:latin typeface="Times New Roman"/>
                <a:cs typeface="Times New Roman"/>
              </a:rPr>
              <a:t>Encrypt</a:t>
            </a:r>
            <a:r>
              <a:rPr lang="en-GB" sz="1200" baseline="-20833" dirty="0" err="1">
                <a:latin typeface="Times New Roman"/>
                <a:cs typeface="Times New Roman"/>
              </a:rPr>
              <a:t>secret</a:t>
            </a:r>
            <a:r>
              <a:rPr lang="en-GB" sz="1200" spc="-60" baseline="-20833" dirty="0">
                <a:latin typeface="Times New Roman"/>
                <a:cs typeface="Times New Roman"/>
              </a:rPr>
              <a:t> </a:t>
            </a:r>
            <a:r>
              <a:rPr lang="en-GB" sz="1200" baseline="-20833" dirty="0">
                <a:latin typeface="Times New Roman"/>
                <a:cs typeface="Times New Roman"/>
              </a:rPr>
              <a:t>key</a:t>
            </a:r>
            <a:r>
              <a:rPr lang="en-GB" sz="1200" dirty="0">
                <a:latin typeface="Times New Roman"/>
                <a:cs typeface="Times New Roman"/>
              </a:rPr>
              <a:t>{Message,</a:t>
            </a:r>
            <a:r>
              <a:rPr lang="en-GB" sz="1200" spc="-60" dirty="0">
                <a:latin typeface="Times New Roman"/>
                <a:cs typeface="Times New Roman"/>
              </a:rPr>
              <a:t> </a:t>
            </a:r>
            <a:r>
              <a:rPr lang="en-GB" sz="1200" dirty="0">
                <a:latin typeface="Times New Roman"/>
                <a:cs typeface="Times New Roman"/>
              </a:rPr>
              <a:t>CRC,</a:t>
            </a:r>
            <a:r>
              <a:rPr lang="en-GB" sz="1200" spc="-55" dirty="0">
                <a:latin typeface="Times New Roman"/>
                <a:cs typeface="Times New Roman"/>
              </a:rPr>
              <a:t> </a:t>
            </a:r>
            <a:r>
              <a:rPr lang="en-GB" sz="1200" dirty="0">
                <a:latin typeface="Times New Roman"/>
                <a:cs typeface="Times New Roman"/>
              </a:rPr>
              <a:t>Time</a:t>
            </a:r>
            <a:r>
              <a:rPr lang="en-GB" sz="1200" spc="-50" dirty="0">
                <a:latin typeface="Times New Roman"/>
                <a:cs typeface="Times New Roman"/>
              </a:rPr>
              <a:t> </a:t>
            </a:r>
            <a:r>
              <a:rPr lang="en-GB" sz="1200" spc="-10" dirty="0">
                <a:latin typeface="Times New Roman"/>
                <a:cs typeface="Times New Roman"/>
              </a:rPr>
              <a:t>Stamp}</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a:latin typeface="Times New Roman"/>
                <a:cs typeface="Times New Roman"/>
              </a:rPr>
              <a:t>Message</a:t>
            </a:r>
            <a:r>
              <a:rPr lang="en-GB" sz="1200" spc="-60" dirty="0">
                <a:latin typeface="Times New Roman"/>
                <a:cs typeface="Times New Roman"/>
              </a:rPr>
              <a:t> </a:t>
            </a:r>
            <a:r>
              <a:rPr lang="en-GB" sz="1200" dirty="0">
                <a:latin typeface="Times New Roman"/>
                <a:cs typeface="Times New Roman"/>
              </a:rPr>
              <a:t>+</a:t>
            </a:r>
            <a:r>
              <a:rPr lang="en-GB" sz="1200" spc="-50" dirty="0">
                <a:latin typeface="Times New Roman"/>
                <a:cs typeface="Times New Roman"/>
              </a:rPr>
              <a:t> </a:t>
            </a:r>
            <a:r>
              <a:rPr lang="en-GB" sz="1200" dirty="0" err="1">
                <a:latin typeface="Times New Roman"/>
                <a:cs typeface="Times New Roman"/>
              </a:rPr>
              <a:t>Encrypt</a:t>
            </a:r>
            <a:r>
              <a:rPr lang="en-GB" sz="1200" baseline="-20833" dirty="0" err="1">
                <a:latin typeface="Times New Roman"/>
                <a:cs typeface="Times New Roman"/>
              </a:rPr>
              <a:t>secret</a:t>
            </a:r>
            <a:r>
              <a:rPr lang="en-GB" sz="1200" spc="-60" baseline="-20833" dirty="0">
                <a:latin typeface="Times New Roman"/>
                <a:cs typeface="Times New Roman"/>
              </a:rPr>
              <a:t> </a:t>
            </a:r>
            <a:r>
              <a:rPr lang="en-GB" sz="1200" spc="-15" baseline="-20833" dirty="0">
                <a:latin typeface="Times New Roman"/>
                <a:cs typeface="Times New Roman"/>
              </a:rPr>
              <a:t>key</a:t>
            </a:r>
            <a:r>
              <a:rPr lang="en-GB" sz="1200" spc="-10" dirty="0">
                <a:latin typeface="Times New Roman"/>
                <a:cs typeface="Times New Roman"/>
              </a:rPr>
              <a:t>(Hash)</a:t>
            </a:r>
            <a:endParaRPr lang="en-GB" sz="1200" dirty="0">
              <a:latin typeface="Times New Roman"/>
              <a:cs typeface="Times New Roman"/>
            </a:endParaRPr>
          </a:p>
          <a:p>
            <a:pPr marL="368300">
              <a:lnSpc>
                <a:spcPct val="100000"/>
              </a:lnSpc>
              <a:spcBef>
                <a:spcPts val="5"/>
              </a:spcBef>
            </a:pPr>
            <a:r>
              <a:rPr lang="en-GB" sz="1200" dirty="0">
                <a:latin typeface="Times New Roman"/>
                <a:cs typeface="Times New Roman"/>
              </a:rPr>
              <a:t>Or,</a:t>
            </a:r>
            <a:r>
              <a:rPr lang="en-GB" sz="1200" spc="-45" dirty="0">
                <a:latin typeface="Times New Roman"/>
                <a:cs typeface="Times New Roman"/>
              </a:rPr>
              <a:t> </a:t>
            </a:r>
            <a:r>
              <a:rPr lang="en-GB" sz="1200" dirty="0">
                <a:latin typeface="Times New Roman"/>
                <a:cs typeface="Times New Roman"/>
              </a:rPr>
              <a:t>Message</a:t>
            </a:r>
            <a:r>
              <a:rPr lang="en-GB" sz="1200" spc="-55" dirty="0">
                <a:latin typeface="Times New Roman"/>
                <a:cs typeface="Times New Roman"/>
              </a:rPr>
              <a:t> </a:t>
            </a:r>
            <a:r>
              <a:rPr lang="en-GB" sz="1200" dirty="0">
                <a:latin typeface="Times New Roman"/>
                <a:cs typeface="Times New Roman"/>
              </a:rPr>
              <a:t>+</a:t>
            </a:r>
            <a:r>
              <a:rPr lang="en-GB" sz="1200" spc="-50" dirty="0">
                <a:latin typeface="Times New Roman"/>
                <a:cs typeface="Times New Roman"/>
              </a:rPr>
              <a:t> </a:t>
            </a:r>
            <a:r>
              <a:rPr lang="en-GB" sz="1200" dirty="0" err="1">
                <a:latin typeface="Times New Roman"/>
                <a:cs typeface="Times New Roman"/>
              </a:rPr>
              <a:t>Encrypt</a:t>
            </a:r>
            <a:r>
              <a:rPr lang="en-GB" sz="1200" baseline="-20833" dirty="0" err="1">
                <a:latin typeface="Times New Roman"/>
                <a:cs typeface="Times New Roman"/>
              </a:rPr>
              <a:t>Source’s</a:t>
            </a:r>
            <a:r>
              <a:rPr lang="en-GB" sz="1200" spc="-60" baseline="-20833" dirty="0">
                <a:latin typeface="Times New Roman"/>
                <a:cs typeface="Times New Roman"/>
              </a:rPr>
              <a:t> </a:t>
            </a:r>
            <a:r>
              <a:rPr lang="en-GB" sz="1200" baseline="-20833" dirty="0">
                <a:latin typeface="Times New Roman"/>
                <a:cs typeface="Times New Roman"/>
              </a:rPr>
              <a:t>private</a:t>
            </a:r>
            <a:r>
              <a:rPr lang="en-GB" sz="1200" spc="-37" baseline="-20833" dirty="0">
                <a:latin typeface="Times New Roman"/>
                <a:cs typeface="Times New Roman"/>
              </a:rPr>
              <a:t> </a:t>
            </a:r>
            <a:r>
              <a:rPr lang="en-GB" sz="1200" spc="-15" baseline="-20833" dirty="0">
                <a:latin typeface="Times New Roman"/>
                <a:cs typeface="Times New Roman"/>
              </a:rPr>
              <a:t>key</a:t>
            </a:r>
            <a:r>
              <a:rPr lang="en-GB" sz="1200" spc="-10" dirty="0">
                <a:latin typeface="Times New Roman"/>
                <a:cs typeface="Times New Roman"/>
              </a:rPr>
              <a:t>(Hash)</a:t>
            </a:r>
            <a:endParaRPr lang="en-GB" sz="1200" dirty="0">
              <a:latin typeface="Times New Roman"/>
              <a:cs typeface="Times New Roman"/>
            </a:endParaRPr>
          </a:p>
          <a:p>
            <a:r>
              <a:rPr lang="en-US" dirty="0">
                <a:latin typeface="Arial" pitchFamily="-110" charset="0"/>
                <a:ea typeface="ＭＳ Ｐゴシック" pitchFamily="-110" charset="-128"/>
                <a:cs typeface="ＭＳ Ｐゴシック" pitchFamily="-110" charset="-128"/>
              </a:rPr>
              <a:t>7</a:t>
            </a:r>
          </a:p>
          <a:p>
            <a:r>
              <a:rPr lang="en-US" dirty="0">
                <a:latin typeface="Arial" pitchFamily="-110" charset="0"/>
                <a:ea typeface="ＭＳ Ｐゴシック" pitchFamily="-110" charset="-128"/>
                <a:cs typeface="ＭＳ Ｐゴシック" pitchFamily="-110" charset="-128"/>
              </a:rPr>
              <a:t>One authentication technique involves</a:t>
            </a:r>
          </a:p>
          <a:p>
            <a:r>
              <a:rPr lang="en-US" dirty="0">
                <a:latin typeface="Arial" pitchFamily="-110" charset="0"/>
                <a:ea typeface="ＭＳ Ｐゴシック" pitchFamily="-110" charset="-128"/>
                <a:cs typeface="ＭＳ Ｐゴシック" pitchFamily="-110" charset="-128"/>
              </a:rPr>
              <a:t>the use of a secret key to generate a small block of data, known as a message</a:t>
            </a:r>
          </a:p>
          <a:p>
            <a:r>
              <a:rPr lang="en-US" dirty="0">
                <a:latin typeface="Arial" pitchFamily="-110" charset="0"/>
                <a:ea typeface="ＭＳ Ｐゴシック" pitchFamily="-110" charset="-128"/>
                <a:cs typeface="ＭＳ Ｐゴシック" pitchFamily="-110" charset="-128"/>
              </a:rPr>
              <a:t>authentication code, that is appended to the message. This technique assumes that</a:t>
            </a:r>
          </a:p>
          <a:p>
            <a:r>
              <a:rPr lang="en-US" dirty="0">
                <a:latin typeface="Arial" pitchFamily="-110" charset="0"/>
                <a:ea typeface="ＭＳ Ｐゴシック" pitchFamily="-110" charset="-128"/>
                <a:cs typeface="ＭＳ Ｐゴシック" pitchFamily="-110" charset="-128"/>
              </a:rPr>
              <a:t>two communicating parties, say A and B, share a common secret key </a:t>
            </a:r>
            <a:r>
              <a:rPr lang="en-US" i="1" dirty="0">
                <a:latin typeface="Arial" pitchFamily="-110" charset="0"/>
                <a:ea typeface="ＭＳ Ｐゴシック" pitchFamily="-110" charset="-128"/>
                <a:cs typeface="ＭＳ Ｐゴシック" pitchFamily="-110" charset="-128"/>
              </a:rPr>
              <a:t>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When</a:t>
            </a:r>
          </a:p>
          <a:p>
            <a:r>
              <a:rPr lang="en-US" dirty="0">
                <a:latin typeface="Arial" pitchFamily="-110" charset="0"/>
                <a:ea typeface="ＭＳ Ｐゴシック" pitchFamily="-110" charset="-128"/>
                <a:cs typeface="ＭＳ Ｐゴシック" pitchFamily="-110" charset="-128"/>
              </a:rPr>
              <a:t>A has a message to send to B, it calculates the message authentication code as a</a:t>
            </a:r>
          </a:p>
          <a:p>
            <a:r>
              <a:rPr lang="en-US" dirty="0">
                <a:latin typeface="Arial" pitchFamily="-110" charset="0"/>
                <a:ea typeface="ＭＳ Ｐゴシック" pitchFamily="-110" charset="-128"/>
                <a:cs typeface="ＭＳ Ｐゴシック" pitchFamily="-110" charset="-128"/>
              </a:rPr>
              <a:t>complex function of the message and the key: MAC</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F(K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M). The message</a:t>
            </a:r>
          </a:p>
          <a:p>
            <a:r>
              <a:rPr lang="en-US" dirty="0">
                <a:latin typeface="Arial" pitchFamily="-110" charset="0"/>
                <a:ea typeface="ＭＳ Ｐゴシック" pitchFamily="-110" charset="-128"/>
                <a:cs typeface="ＭＳ Ｐゴシック" pitchFamily="-110" charset="-128"/>
              </a:rPr>
              <a:t>plus code are transmitted to the intended recipient. The recipient performs the same</a:t>
            </a:r>
          </a:p>
          <a:p>
            <a:r>
              <a:rPr lang="en-US" dirty="0">
                <a:latin typeface="Arial" pitchFamily="-110" charset="0"/>
                <a:ea typeface="ＭＳ Ｐゴシック" pitchFamily="-110" charset="-128"/>
                <a:cs typeface="ＭＳ Ｐゴシック" pitchFamily="-110" charset="-128"/>
              </a:rPr>
              <a:t>calculation on the received message, using the same secret key, to generate a new</a:t>
            </a:r>
          </a:p>
          <a:p>
            <a:r>
              <a:rPr lang="en-US" dirty="0">
                <a:latin typeface="Arial" pitchFamily="-110" charset="0"/>
                <a:ea typeface="ＭＳ Ｐゴシック" pitchFamily="-110" charset="-128"/>
                <a:cs typeface="ＭＳ Ｐゴシック" pitchFamily="-110" charset="-128"/>
              </a:rPr>
              <a:t>message authentication code. The received code is compared to the calculated code</a:t>
            </a:r>
          </a:p>
          <a:p>
            <a:r>
              <a:rPr lang="en-US" dirty="0">
                <a:latin typeface="Arial" pitchFamily="-110" charset="0"/>
                <a:ea typeface="ＭＳ Ｐゴシック" pitchFamily="-110" charset="-128"/>
                <a:cs typeface="ＭＳ Ｐゴシック" pitchFamily="-110" charset="-128"/>
              </a:rPr>
              <a:t>(Figure 2.3). If we assume that only the receiver and the sender know the identity of</a:t>
            </a:r>
          </a:p>
          <a:p>
            <a:r>
              <a:rPr lang="en-US" dirty="0">
                <a:latin typeface="Arial" pitchFamily="-110" charset="0"/>
                <a:ea typeface="ＭＳ Ｐゴシック" pitchFamily="-110" charset="-128"/>
                <a:cs typeface="ＭＳ Ｐゴシック" pitchFamily="-110" charset="-128"/>
              </a:rPr>
              <a:t>the secret key, and if the received code matches the calculated code, then</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1. The receiver is assured that the message has not been altered. If an attacker</a:t>
            </a:r>
          </a:p>
          <a:p>
            <a:r>
              <a:rPr lang="en-US" dirty="0">
                <a:latin typeface="Arial" pitchFamily="-110" charset="0"/>
                <a:ea typeface="ＭＳ Ｐゴシック" pitchFamily="-110" charset="-128"/>
                <a:cs typeface="ＭＳ Ｐゴシック" pitchFamily="-110" charset="-128"/>
              </a:rPr>
              <a:t>alters the message but does not alter the code, then the receiver’s calculation</a:t>
            </a:r>
          </a:p>
          <a:p>
            <a:r>
              <a:rPr lang="en-US" dirty="0">
                <a:latin typeface="Arial" pitchFamily="-110" charset="0"/>
                <a:ea typeface="ＭＳ Ｐゴシック" pitchFamily="-110" charset="-128"/>
                <a:cs typeface="ＭＳ Ｐゴシック" pitchFamily="-110" charset="-128"/>
              </a:rPr>
              <a:t>of the code will differ from the received code. Because the attacker is assumed</a:t>
            </a:r>
          </a:p>
          <a:p>
            <a:r>
              <a:rPr lang="en-US" dirty="0">
                <a:latin typeface="Arial" pitchFamily="-110" charset="0"/>
                <a:ea typeface="ＭＳ Ｐゴシック" pitchFamily="-110" charset="-128"/>
                <a:cs typeface="ＭＳ Ｐゴシック" pitchFamily="-110" charset="-128"/>
              </a:rPr>
              <a:t>not to know the secret key, the attacker cannot alter the code to correspond to</a:t>
            </a:r>
          </a:p>
          <a:p>
            <a:r>
              <a:rPr lang="en-US" dirty="0">
                <a:latin typeface="Arial" pitchFamily="-110" charset="0"/>
                <a:ea typeface="ＭＳ Ｐゴシック" pitchFamily="-110" charset="-128"/>
                <a:cs typeface="ＭＳ Ｐゴシック" pitchFamily="-110" charset="-128"/>
              </a:rPr>
              <a:t>the alterations in the message.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2. The receiver is assured that the message is from the alleged sender. Because</a:t>
            </a:r>
          </a:p>
          <a:p>
            <a:r>
              <a:rPr lang="en-US" dirty="0">
                <a:latin typeface="Arial" pitchFamily="-110" charset="0"/>
                <a:ea typeface="ＭＳ Ｐゴシック" pitchFamily="-110" charset="-128"/>
                <a:cs typeface="ＭＳ Ｐゴシック" pitchFamily="-110" charset="-128"/>
              </a:rPr>
              <a:t>no one else knows the secret key, no one else could prepare a message with a</a:t>
            </a:r>
          </a:p>
          <a:p>
            <a:r>
              <a:rPr lang="en-US" dirty="0">
                <a:latin typeface="Arial" pitchFamily="-110" charset="0"/>
                <a:ea typeface="ＭＳ Ｐゴシック" pitchFamily="-110" charset="-128"/>
                <a:cs typeface="ＭＳ Ｐゴシック" pitchFamily="-110" charset="-128"/>
              </a:rPr>
              <a:t>proper code.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3. If the message includes a sequence number (such as is used with X.25, HDLC,</a:t>
            </a:r>
          </a:p>
          <a:p>
            <a:r>
              <a:rPr lang="en-US" dirty="0">
                <a:latin typeface="Arial" pitchFamily="-110" charset="0"/>
                <a:ea typeface="ＭＳ Ｐゴシック" pitchFamily="-110" charset="-128"/>
                <a:cs typeface="ＭＳ Ｐゴシック" pitchFamily="-110" charset="-128"/>
              </a:rPr>
              <a:t>and TCP), then the receiver can be assured of the proper sequence, because</a:t>
            </a:r>
          </a:p>
          <a:p>
            <a:r>
              <a:rPr lang="en-US" dirty="0">
                <a:latin typeface="Arial" pitchFamily="-110" charset="0"/>
                <a:ea typeface="ＭＳ Ｐゴシック" pitchFamily="-110" charset="-128"/>
                <a:cs typeface="ＭＳ Ｐゴシック" pitchFamily="-110" charset="-128"/>
              </a:rPr>
              <a:t>an attacker cannot successfully alter the sequence number.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number of algorithms could be used to generate the code. The NIST specification,</a:t>
            </a:r>
          </a:p>
          <a:p>
            <a:r>
              <a:rPr lang="en-US" dirty="0">
                <a:latin typeface="Arial" pitchFamily="-110" charset="0"/>
                <a:ea typeface="ＭＳ Ｐゴシック" pitchFamily="-110" charset="-128"/>
                <a:cs typeface="ＭＳ Ｐゴシック" pitchFamily="-110" charset="-128"/>
              </a:rPr>
              <a:t>FIPS PUB 113, recommends the use of DES. DES is used to generate an</a:t>
            </a:r>
          </a:p>
          <a:p>
            <a:r>
              <a:rPr lang="en-US" dirty="0">
                <a:latin typeface="Arial" pitchFamily="-110" charset="0"/>
                <a:ea typeface="ＭＳ Ｐゴシック" pitchFamily="-110" charset="-128"/>
                <a:cs typeface="ＭＳ Ｐゴシック" pitchFamily="-110" charset="-128"/>
              </a:rPr>
              <a:t>encrypted version of the message, and the last number of bits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are used</a:t>
            </a:r>
          </a:p>
          <a:p>
            <a:r>
              <a:rPr lang="en-US" dirty="0">
                <a:latin typeface="Arial" pitchFamily="-110" charset="0"/>
                <a:ea typeface="ＭＳ Ｐゴシック" pitchFamily="-110" charset="-128"/>
                <a:cs typeface="ＭＳ Ｐゴシック" pitchFamily="-110" charset="-128"/>
              </a:rPr>
              <a:t>as the code. A 16- or 32-bit code is typical.</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process just described is similar to encryption. One difference is that the</a:t>
            </a:r>
          </a:p>
          <a:p>
            <a:r>
              <a:rPr lang="en-US" dirty="0">
                <a:latin typeface="Arial" pitchFamily="-110" charset="0"/>
                <a:ea typeface="ＭＳ Ｐゴシック" pitchFamily="-110" charset="-128"/>
                <a:cs typeface="ＭＳ Ｐゴシック" pitchFamily="-110" charset="-128"/>
              </a:rPr>
              <a:t>authentication algorithm need not be reversible, as it must for decryption. It turns</a:t>
            </a:r>
          </a:p>
          <a:p>
            <a:r>
              <a:rPr lang="en-US" dirty="0">
                <a:latin typeface="Arial" pitchFamily="-110" charset="0"/>
                <a:ea typeface="ＭＳ Ｐゴシック" pitchFamily="-110" charset="-128"/>
                <a:cs typeface="ＭＳ Ｐゴシック" pitchFamily="-110" charset="-128"/>
              </a:rPr>
              <a:t>out that because of the mathematical properties of the authentication function, it is</a:t>
            </a:r>
          </a:p>
          <a:p>
            <a:r>
              <a:rPr lang="en-US" dirty="0">
                <a:latin typeface="Arial" pitchFamily="-110" charset="0"/>
                <a:ea typeface="ＭＳ Ｐゴシック" pitchFamily="-110" charset="-128"/>
                <a:cs typeface="ＭＳ Ｐゴシック" pitchFamily="-110" charset="-128"/>
              </a:rPr>
              <a:t>less vulnerable to being broken than encryption.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701964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665"/>
              </a:spcBef>
              <a:buClr>
                <a:srgbClr val="063DE8"/>
              </a:buClr>
              <a:buSzPct val="75000"/>
              <a:buFont typeface="Wingdings"/>
              <a:buChar char=""/>
              <a:tabLst>
                <a:tab pos="354965" algn="l"/>
              </a:tabLst>
            </a:pPr>
            <a:r>
              <a:rPr lang="en-GB" sz="1200" dirty="0">
                <a:latin typeface="Times New Roman"/>
                <a:cs typeface="Times New Roman"/>
              </a:rPr>
              <a:t>Keyed</a:t>
            </a:r>
            <a:r>
              <a:rPr lang="en-GB" sz="1200" spc="-25" dirty="0">
                <a:latin typeface="Times New Roman"/>
                <a:cs typeface="Times New Roman"/>
              </a:rPr>
              <a:t> </a:t>
            </a:r>
            <a:r>
              <a:rPr lang="en-GB" sz="1200" dirty="0">
                <a:latin typeface="Times New Roman"/>
                <a:cs typeface="Times New Roman"/>
              </a:rPr>
              <a:t>Hash</a:t>
            </a:r>
            <a:r>
              <a:rPr lang="en-GB" sz="1200" spc="-10" dirty="0">
                <a:latin typeface="Times New Roman"/>
                <a:cs typeface="Times New Roman"/>
              </a:rPr>
              <a:t> </a:t>
            </a:r>
            <a:r>
              <a:rPr lang="en-GB" sz="1200" dirty="0">
                <a:latin typeface="Symbol"/>
                <a:cs typeface="Symbol"/>
              </a:rPr>
              <a:t></a:t>
            </a:r>
            <a:r>
              <a:rPr lang="en-GB" sz="1200" spc="-25" dirty="0">
                <a:latin typeface="Times New Roman"/>
                <a:cs typeface="Times New Roman"/>
              </a:rPr>
              <a:t> </a:t>
            </a:r>
            <a:r>
              <a:rPr lang="en-GB" sz="1200" dirty="0">
                <a:latin typeface="Times New Roman"/>
                <a:cs typeface="Times New Roman"/>
              </a:rPr>
              <a:t>includes</a:t>
            </a:r>
            <a:r>
              <a:rPr lang="en-GB" sz="1200" spc="-25" dirty="0">
                <a:latin typeface="Times New Roman"/>
                <a:cs typeface="Times New Roman"/>
              </a:rPr>
              <a:t> </a:t>
            </a:r>
            <a:r>
              <a:rPr lang="en-GB" sz="1200" dirty="0">
                <a:latin typeface="Times New Roman"/>
                <a:cs typeface="Times New Roman"/>
              </a:rPr>
              <a:t>a</a:t>
            </a:r>
            <a:r>
              <a:rPr lang="en-GB" sz="1200" spc="-15" dirty="0">
                <a:latin typeface="Times New Roman"/>
                <a:cs typeface="Times New Roman"/>
              </a:rPr>
              <a:t> </a:t>
            </a:r>
            <a:r>
              <a:rPr lang="en-GB" sz="1200" dirty="0">
                <a:latin typeface="Times New Roman"/>
                <a:cs typeface="Times New Roman"/>
              </a:rPr>
              <a:t>key</a:t>
            </a:r>
            <a:r>
              <a:rPr lang="en-GB" sz="1200" spc="-20" dirty="0">
                <a:latin typeface="Times New Roman"/>
                <a:cs typeface="Times New Roman"/>
              </a:rPr>
              <a:t> </a:t>
            </a:r>
            <a:r>
              <a:rPr lang="en-GB" sz="1200" dirty="0">
                <a:latin typeface="Times New Roman"/>
                <a:cs typeface="Times New Roman"/>
              </a:rPr>
              <a:t>along</a:t>
            </a:r>
            <a:r>
              <a:rPr lang="en-GB" sz="1200" spc="-30" dirty="0">
                <a:latin typeface="Times New Roman"/>
                <a:cs typeface="Times New Roman"/>
              </a:rPr>
              <a:t> </a:t>
            </a:r>
            <a:r>
              <a:rPr lang="en-GB" sz="1200" dirty="0">
                <a:latin typeface="Times New Roman"/>
                <a:cs typeface="Times New Roman"/>
              </a:rPr>
              <a:t>with</a:t>
            </a:r>
            <a:r>
              <a:rPr lang="en-GB" sz="1200" spc="-1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354965" indent="-342265">
              <a:lnSpc>
                <a:spcPct val="100000"/>
              </a:lnSpc>
              <a:spcBef>
                <a:spcPts val="560"/>
              </a:spcBef>
              <a:buClr>
                <a:srgbClr val="063DE8"/>
              </a:buClr>
              <a:buSzPct val="75000"/>
              <a:buFont typeface="Wingdings"/>
              <a:buChar char=""/>
              <a:tabLst>
                <a:tab pos="354965" algn="l"/>
              </a:tabLst>
            </a:pPr>
            <a:r>
              <a:rPr lang="en-GB" sz="1200" dirty="0">
                <a:latin typeface="Times New Roman"/>
                <a:cs typeface="Times New Roman"/>
              </a:rPr>
              <a:t>HMAC</a:t>
            </a:r>
            <a:r>
              <a:rPr lang="en-GB" sz="1200" spc="-1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a</a:t>
            </a:r>
            <a:r>
              <a:rPr lang="en-GB" sz="1200" spc="-20" dirty="0">
                <a:latin typeface="Times New Roman"/>
                <a:cs typeface="Times New Roman"/>
              </a:rPr>
              <a:t> </a:t>
            </a:r>
            <a:r>
              <a:rPr lang="en-GB" sz="1200" dirty="0">
                <a:latin typeface="Times New Roman"/>
                <a:cs typeface="Times New Roman"/>
              </a:rPr>
              <a:t>general</a:t>
            </a:r>
            <a:r>
              <a:rPr lang="en-GB" sz="1200" spc="-35" dirty="0">
                <a:latin typeface="Times New Roman"/>
                <a:cs typeface="Times New Roman"/>
              </a:rPr>
              <a:t> </a:t>
            </a:r>
            <a:r>
              <a:rPr lang="en-GB" sz="1200" dirty="0">
                <a:latin typeface="Times New Roman"/>
                <a:cs typeface="Times New Roman"/>
              </a:rPr>
              <a:t>design.</a:t>
            </a:r>
            <a:r>
              <a:rPr lang="en-GB" sz="1200" spc="-30" dirty="0">
                <a:latin typeface="Times New Roman"/>
                <a:cs typeface="Times New Roman"/>
              </a:rPr>
              <a:t> </a:t>
            </a:r>
            <a:r>
              <a:rPr lang="en-GB" sz="1200" dirty="0">
                <a:latin typeface="Times New Roman"/>
                <a:cs typeface="Times New Roman"/>
              </a:rPr>
              <a:t>Can</a:t>
            </a:r>
            <a:r>
              <a:rPr lang="en-GB" sz="1200" spc="-30" dirty="0">
                <a:latin typeface="Times New Roman"/>
                <a:cs typeface="Times New Roman"/>
              </a:rPr>
              <a:t> </a:t>
            </a:r>
            <a:r>
              <a:rPr lang="en-GB" sz="1200" dirty="0">
                <a:latin typeface="Times New Roman"/>
                <a:cs typeface="Times New Roman"/>
              </a:rPr>
              <a:t>use</a:t>
            </a:r>
            <a:r>
              <a:rPr lang="en-GB" sz="1200" spc="-15" dirty="0">
                <a:latin typeface="Times New Roman"/>
                <a:cs typeface="Times New Roman"/>
              </a:rPr>
              <a:t> </a:t>
            </a:r>
            <a:r>
              <a:rPr lang="en-GB" sz="1200" dirty="0">
                <a:latin typeface="Times New Roman"/>
                <a:cs typeface="Times New Roman"/>
              </a:rPr>
              <a:t>any</a:t>
            </a:r>
            <a:r>
              <a:rPr lang="en-GB" sz="1200" spc="-25" dirty="0">
                <a:latin typeface="Times New Roman"/>
                <a:cs typeface="Times New Roman"/>
              </a:rPr>
              <a:t> </a:t>
            </a:r>
            <a:r>
              <a:rPr lang="en-GB" sz="1200" dirty="0">
                <a:latin typeface="Times New Roman"/>
                <a:cs typeface="Times New Roman"/>
              </a:rPr>
              <a:t>hash</a:t>
            </a:r>
            <a:r>
              <a:rPr lang="en-GB" sz="1200" spc="-25" dirty="0">
                <a:latin typeface="Times New Roman"/>
                <a:cs typeface="Times New Roman"/>
              </a:rPr>
              <a:t> </a:t>
            </a:r>
            <a:r>
              <a:rPr lang="en-GB" sz="1200" spc="-10" dirty="0">
                <a:latin typeface="Times New Roman"/>
                <a:cs typeface="Times New Roman"/>
              </a:rPr>
              <a:t>function</a:t>
            </a:r>
            <a:endParaRPr lang="en-GB" sz="1200" dirty="0">
              <a:latin typeface="Times New Roman"/>
              <a:cs typeface="Times New Roman"/>
            </a:endParaRPr>
          </a:p>
          <a:p>
            <a:pPr marL="431800">
              <a:lnSpc>
                <a:spcPct val="100000"/>
              </a:lnSpc>
              <a:spcBef>
                <a:spcPts val="15"/>
              </a:spcBef>
            </a:pPr>
            <a:r>
              <a:rPr lang="en-GB" sz="1200" dirty="0">
                <a:latin typeface="Symbol"/>
                <a:cs typeface="Symbol"/>
              </a:rPr>
              <a:t></a:t>
            </a:r>
            <a:r>
              <a:rPr lang="en-GB" sz="1200" spc="10" dirty="0">
                <a:latin typeface="Times New Roman"/>
                <a:cs typeface="Times New Roman"/>
              </a:rPr>
              <a:t> </a:t>
            </a:r>
            <a:r>
              <a:rPr lang="en-GB" sz="1200" spc="-25" dirty="0">
                <a:latin typeface="Times New Roman"/>
                <a:cs typeface="Times New Roman"/>
              </a:rPr>
              <a:t>HMAC-</a:t>
            </a:r>
            <a:r>
              <a:rPr lang="en-GB" sz="1200" dirty="0">
                <a:latin typeface="Times New Roman"/>
                <a:cs typeface="Times New Roman"/>
              </a:rPr>
              <a:t>MD5,</a:t>
            </a:r>
            <a:r>
              <a:rPr lang="en-GB" sz="1200" spc="25" dirty="0">
                <a:latin typeface="Times New Roman"/>
                <a:cs typeface="Times New Roman"/>
              </a:rPr>
              <a:t> </a:t>
            </a:r>
            <a:r>
              <a:rPr lang="en-GB" sz="1200" spc="-25" dirty="0">
                <a:latin typeface="Times New Roman"/>
                <a:cs typeface="Times New Roman"/>
              </a:rPr>
              <a:t>HMAC-AES</a:t>
            </a:r>
            <a:endParaRPr lang="en-GB" sz="1200" dirty="0">
              <a:latin typeface="Times New Roman"/>
              <a:cs typeface="Times New Roman"/>
            </a:endParaRPr>
          </a:p>
          <a:p>
            <a:pPr marL="354965" indent="-342265">
              <a:lnSpc>
                <a:spcPct val="100000"/>
              </a:lnSpc>
              <a:spcBef>
                <a:spcPts val="565"/>
              </a:spcBef>
              <a:buClr>
                <a:srgbClr val="063DE8"/>
              </a:buClr>
              <a:buSzPct val="75000"/>
              <a:buFont typeface="Wingdings"/>
              <a:buChar char=""/>
              <a:tabLst>
                <a:tab pos="354965" algn="l"/>
              </a:tabLst>
            </a:pPr>
            <a:r>
              <a:rPr lang="en-GB" sz="1200" dirty="0">
                <a:latin typeface="Times New Roman"/>
                <a:cs typeface="Times New Roman"/>
              </a:rPr>
              <a:t>Uses</a:t>
            </a:r>
            <a:r>
              <a:rPr lang="en-GB" sz="1200" spc="-30" dirty="0">
                <a:latin typeface="Times New Roman"/>
                <a:cs typeface="Times New Roman"/>
              </a:rPr>
              <a:t> </a:t>
            </a:r>
            <a:r>
              <a:rPr lang="en-GB" sz="1200" dirty="0">
                <a:latin typeface="Times New Roman"/>
                <a:cs typeface="Times New Roman"/>
              </a:rPr>
              <a:t>hash</a:t>
            </a:r>
            <a:r>
              <a:rPr lang="en-GB" sz="1200" spc="-30" dirty="0">
                <a:latin typeface="Times New Roman"/>
                <a:cs typeface="Times New Roman"/>
              </a:rPr>
              <a:t> </a:t>
            </a:r>
            <a:r>
              <a:rPr lang="en-GB" sz="1200" dirty="0">
                <a:latin typeface="Times New Roman"/>
                <a:cs typeface="Times New Roman"/>
              </a:rPr>
              <a:t>functions</a:t>
            </a:r>
            <a:r>
              <a:rPr lang="en-GB" sz="1200" spc="-35" dirty="0">
                <a:latin typeface="Times New Roman"/>
                <a:cs typeface="Times New Roman"/>
              </a:rPr>
              <a:t> </a:t>
            </a:r>
            <a:r>
              <a:rPr lang="en-GB" sz="1200" dirty="0">
                <a:latin typeface="Times New Roman"/>
                <a:cs typeface="Times New Roman"/>
              </a:rPr>
              <a:t>without</a:t>
            </a:r>
            <a:r>
              <a:rPr lang="en-GB" sz="1200" spc="-40" dirty="0">
                <a:latin typeface="Times New Roman"/>
                <a:cs typeface="Times New Roman"/>
              </a:rPr>
              <a:t> </a:t>
            </a:r>
            <a:r>
              <a:rPr lang="en-GB" sz="1200" spc="-10" dirty="0">
                <a:latin typeface="Times New Roman"/>
                <a:cs typeface="Times New Roman"/>
              </a:rPr>
              <a:t>modifications</a:t>
            </a:r>
            <a:endParaRPr lang="en-GB" sz="12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sz="1200" dirty="0">
                <a:latin typeface="Times New Roman"/>
                <a:cs typeface="Times New Roman"/>
              </a:rPr>
              <a:t>Has</a:t>
            </a:r>
            <a:r>
              <a:rPr lang="en-GB" sz="1200" spc="-30" dirty="0">
                <a:latin typeface="Times New Roman"/>
                <a:cs typeface="Times New Roman"/>
              </a:rPr>
              <a:t> </a:t>
            </a:r>
            <a:r>
              <a:rPr lang="en-GB" sz="1200" dirty="0">
                <a:latin typeface="Times New Roman"/>
                <a:cs typeface="Times New Roman"/>
              </a:rPr>
              <a:t>a</a:t>
            </a:r>
            <a:r>
              <a:rPr lang="en-GB" sz="1200" spc="-35" dirty="0">
                <a:latin typeface="Times New Roman"/>
                <a:cs typeface="Times New Roman"/>
              </a:rPr>
              <a:t> </a:t>
            </a:r>
            <a:r>
              <a:rPr lang="en-GB" sz="1200" spc="-10" dirty="0">
                <a:latin typeface="Times New Roman"/>
                <a:cs typeface="Times New Roman"/>
              </a:rPr>
              <a:t>well-</a:t>
            </a:r>
            <a:r>
              <a:rPr lang="en-GB" sz="1200" dirty="0">
                <a:latin typeface="Times New Roman"/>
                <a:cs typeface="Times New Roman"/>
              </a:rPr>
              <a:t>understood</a:t>
            </a:r>
            <a:r>
              <a:rPr lang="en-GB" sz="1200" spc="-45" dirty="0">
                <a:latin typeface="Times New Roman"/>
                <a:cs typeface="Times New Roman"/>
              </a:rPr>
              <a:t> </a:t>
            </a:r>
            <a:r>
              <a:rPr lang="en-GB" sz="1200" dirty="0">
                <a:latin typeface="Times New Roman"/>
                <a:cs typeface="Times New Roman"/>
              </a:rPr>
              <a:t>cryptographic</a:t>
            </a:r>
            <a:r>
              <a:rPr lang="en-GB" sz="1200" spc="-45" dirty="0">
                <a:latin typeface="Times New Roman"/>
                <a:cs typeface="Times New Roman"/>
              </a:rPr>
              <a:t> </a:t>
            </a:r>
            <a:r>
              <a:rPr lang="en-GB" sz="1200" dirty="0">
                <a:latin typeface="Times New Roman"/>
                <a:cs typeface="Times New Roman"/>
              </a:rPr>
              <a:t>analysis</a:t>
            </a:r>
            <a:r>
              <a:rPr lang="en-GB" sz="1200" spc="-50" dirty="0">
                <a:latin typeface="Times New Roman"/>
                <a:cs typeface="Times New Roman"/>
              </a:rPr>
              <a:t> </a:t>
            </a:r>
            <a:r>
              <a:rPr lang="en-GB" sz="1200" dirty="0">
                <a:latin typeface="Times New Roman"/>
                <a:cs typeface="Times New Roman"/>
              </a:rPr>
              <a:t>of</a:t>
            </a:r>
            <a:r>
              <a:rPr lang="en-GB" sz="1200" spc="-30" dirty="0">
                <a:latin typeface="Times New Roman"/>
                <a:cs typeface="Times New Roman"/>
              </a:rPr>
              <a:t> </a:t>
            </a:r>
            <a:r>
              <a:rPr lang="en-GB" sz="1200" spc="-10" dirty="0">
                <a:latin typeface="Times New Roman"/>
                <a:cs typeface="Times New Roman"/>
              </a:rPr>
              <a:t>authentication </a:t>
            </a:r>
            <a:r>
              <a:rPr lang="en-GB" sz="1200" dirty="0">
                <a:latin typeface="Times New Roman"/>
                <a:cs typeface="Times New Roman"/>
              </a:rPr>
              <a:t>mechanism</a:t>
            </a:r>
            <a:r>
              <a:rPr lang="en-GB" sz="1200" spc="-45" dirty="0">
                <a:latin typeface="Times New Roman"/>
                <a:cs typeface="Times New Roman"/>
              </a:rPr>
              <a:t> </a:t>
            </a:r>
            <a:r>
              <a:rPr lang="en-GB" sz="1200" spc="-10" dirty="0">
                <a:latin typeface="Times New Roman"/>
                <a:cs typeface="Times New Roman"/>
              </a:rPr>
              <a:t>strength</a:t>
            </a:r>
          </a:p>
          <a:p>
            <a:pPr marL="355600" marR="5080" indent="-342900">
              <a:lnSpc>
                <a:spcPct val="100000"/>
              </a:lnSpc>
              <a:spcBef>
                <a:spcPts val="575"/>
              </a:spcBef>
              <a:buClr>
                <a:srgbClr val="063DE8"/>
              </a:buClr>
              <a:buSzPct val="75000"/>
              <a:buFont typeface="Wingdings"/>
              <a:buChar char=""/>
              <a:tabLst>
                <a:tab pos="355600" algn="l"/>
              </a:tabLst>
            </a:pPr>
            <a:endParaRPr lang="en-GB" sz="1200" spc="-1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dirty="0"/>
              <a:t>HMAC</a:t>
            </a:r>
            <a:r>
              <a:rPr lang="en-GB" spc="-125" dirty="0"/>
              <a:t> </a:t>
            </a:r>
            <a:r>
              <a:rPr lang="en-GB" spc="-10" dirty="0"/>
              <a:t>Overview</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44</a:t>
            </a:fld>
            <a:endParaRPr lang="en-US" dirty="0"/>
          </a:p>
        </p:txBody>
      </p:sp>
    </p:spTree>
    <p:extLst>
      <p:ext uri="{BB962C8B-B14F-4D97-AF65-F5344CB8AC3E}">
        <p14:creationId xmlns:p14="http://schemas.microsoft.com/office/powerpoint/2010/main" val="39642270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Keyed Hash: includes a key along with message</a:t>
            </a:r>
          </a:p>
          <a:p>
            <a:endParaRPr lang="en-GB" dirty="0"/>
          </a:p>
          <a:p>
            <a:r>
              <a:rPr lang="en-GB" dirty="0"/>
              <a:t>Has well understood cryptographic analysis of authentication mechanism strength</a:t>
            </a:r>
            <a:endParaRPr lang="en-SE"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48</a:t>
            </a:fld>
            <a:endParaRPr lang="en-US" dirty="0"/>
          </a:p>
        </p:txBody>
      </p:sp>
    </p:spTree>
    <p:extLst>
      <p:ext uri="{BB962C8B-B14F-4D97-AF65-F5344CB8AC3E}">
        <p14:creationId xmlns:p14="http://schemas.microsoft.com/office/powerpoint/2010/main" val="27405557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363312-9C5D-9E41-9C15-EAEE56EE6E89}" type="slidenum">
              <a:rPr lang="en-AU">
                <a:latin typeface="Arial" pitchFamily="-110" charset="0"/>
              </a:rPr>
              <a:pPr/>
              <a:t>49</a:t>
            </a:fld>
            <a:endParaRPr lang="en-AU">
              <a:latin typeface="Arial" pitchFamily="-110"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altLang="zh-CN" dirty="0">
                <a:latin typeface="Arial" pitchFamily="-110" charset="0"/>
                <a:ea typeface="ＭＳ Ｐゴシック" pitchFamily="-110" charset="-128"/>
                <a:cs typeface="ＭＳ Ｐゴシック" pitchFamily="-110" charset="-128"/>
              </a:rPr>
              <a:t>An alternative to the message authentication code is the</a:t>
            </a:r>
          </a:p>
          <a:p>
            <a:r>
              <a:rPr lang="en-US" altLang="zh-CN" dirty="0">
                <a:latin typeface="Arial" pitchFamily="-110" charset="0"/>
                <a:ea typeface="ＭＳ Ｐゴシック" pitchFamily="-110" charset="-128"/>
                <a:cs typeface="ＭＳ Ｐゴシック" pitchFamily="-110" charset="-128"/>
              </a:rPr>
              <a:t>one-way hash function. As with the message authentication code, a hash function</a:t>
            </a:r>
          </a:p>
          <a:p>
            <a:r>
              <a:rPr lang="en-US" altLang="zh-CN" dirty="0">
                <a:latin typeface="Arial" pitchFamily="-110" charset="0"/>
                <a:ea typeface="ＭＳ Ｐゴシック" pitchFamily="-110" charset="-128"/>
                <a:cs typeface="ＭＳ Ｐゴシック" pitchFamily="-110" charset="-128"/>
              </a:rPr>
              <a:t>accepts a variable-size message </a:t>
            </a:r>
            <a:r>
              <a:rPr lang="en-US" altLang="zh-CN" i="1" dirty="0">
                <a:latin typeface="Arial" pitchFamily="-110" charset="0"/>
                <a:ea typeface="ＭＳ Ｐゴシック" pitchFamily="-110" charset="-128"/>
                <a:cs typeface="ＭＳ Ｐゴシック" pitchFamily="-110" charset="-128"/>
              </a:rPr>
              <a:t>M as input and produces a fixed-size message digest</a:t>
            </a:r>
          </a:p>
          <a:p>
            <a:r>
              <a:rPr lang="en-US" altLang="zh-CN" dirty="0">
                <a:latin typeface="Arial" pitchFamily="-110" charset="0"/>
                <a:ea typeface="ＭＳ Ｐゴシック" pitchFamily="-110" charset="-128"/>
                <a:cs typeface="ＭＳ Ｐゴシック" pitchFamily="-110" charset="-128"/>
              </a:rPr>
              <a:t>H(</a:t>
            </a:r>
            <a:r>
              <a:rPr lang="en-US" altLang="zh-CN" i="1" dirty="0">
                <a:latin typeface="Arial" pitchFamily="-110" charset="0"/>
                <a:ea typeface="ＭＳ Ｐゴシック" pitchFamily="-110" charset="-128"/>
                <a:cs typeface="ＭＳ Ｐゴシック" pitchFamily="-110" charset="-128"/>
              </a:rPr>
              <a:t>M) as output (Figure 2.4). Typically, the message is padded out to an integer multiple</a:t>
            </a:r>
          </a:p>
          <a:p>
            <a:r>
              <a:rPr lang="en-US" altLang="zh-CN" dirty="0">
                <a:latin typeface="Arial" pitchFamily="-110" charset="0"/>
                <a:ea typeface="ＭＳ Ｐゴシック" pitchFamily="-110" charset="-128"/>
                <a:cs typeface="ＭＳ Ｐゴシック" pitchFamily="-110" charset="-128"/>
              </a:rPr>
              <a:t>of some fixed length (e.g., 1024 bits) and the padding includes the value of the length</a:t>
            </a:r>
          </a:p>
          <a:p>
            <a:r>
              <a:rPr lang="en-US" altLang="zh-CN" dirty="0">
                <a:latin typeface="Arial" pitchFamily="-110" charset="0"/>
                <a:ea typeface="ＭＳ Ｐゴシック" pitchFamily="-110" charset="-128"/>
                <a:cs typeface="ＭＳ Ｐゴシック" pitchFamily="-110" charset="-128"/>
              </a:rPr>
              <a:t>of the original message in bits. The length field is a security measure to increase the</a:t>
            </a:r>
          </a:p>
          <a:p>
            <a:r>
              <a:rPr lang="en-US" altLang="zh-CN" dirty="0">
                <a:latin typeface="Arial" pitchFamily="-110" charset="0"/>
                <a:ea typeface="ＭＳ Ｐゴシック" pitchFamily="-110" charset="-128"/>
                <a:cs typeface="ＭＳ Ｐゴシック" pitchFamily="-110" charset="-128"/>
              </a:rPr>
              <a:t>difficulty for an attacker to produce an alternative message with the same hash value.</a:t>
            </a:r>
            <a:endParaRPr lang="en-US" altLang="zh-CN" dirty="0">
              <a:latin typeface="Times New Roman"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Unlike the MAC, a hash function does not also take a secret key as input.</a:t>
            </a:r>
          </a:p>
          <a:p>
            <a:r>
              <a:rPr lang="en-US" dirty="0">
                <a:latin typeface="Arial" pitchFamily="-110" charset="0"/>
                <a:ea typeface="ＭＳ Ｐゴシック" pitchFamily="-110" charset="-128"/>
                <a:cs typeface="ＭＳ Ｐゴシック" pitchFamily="-110" charset="-128"/>
              </a:rPr>
              <a:t>To authenticate a message, the message digest is sent with the message in such</a:t>
            </a:r>
          </a:p>
          <a:p>
            <a:r>
              <a:rPr lang="en-US" dirty="0">
                <a:latin typeface="Arial" pitchFamily="-110" charset="0"/>
                <a:ea typeface="ＭＳ Ｐゴシック" pitchFamily="-110" charset="-128"/>
                <a:cs typeface="ＭＳ Ｐゴシック" pitchFamily="-110" charset="-128"/>
              </a:rPr>
              <a:t>a way that the message digest is authentic. Figure 2.5 illustrates three ways in</a:t>
            </a:r>
          </a:p>
          <a:p>
            <a:r>
              <a:rPr lang="en-US" dirty="0">
                <a:latin typeface="Arial" pitchFamily="-110" charset="0"/>
                <a:ea typeface="ＭＳ Ｐゴシック" pitchFamily="-110" charset="-128"/>
                <a:cs typeface="ＭＳ Ｐゴシック" pitchFamily="-110" charset="-128"/>
              </a:rPr>
              <a:t>which the message can be authenticated using a hash code. The message digest</a:t>
            </a:r>
          </a:p>
          <a:p>
            <a:r>
              <a:rPr lang="en-US" dirty="0">
                <a:latin typeface="Arial" pitchFamily="-110" charset="0"/>
                <a:ea typeface="ＭＳ Ｐゴシック" pitchFamily="-110" charset="-128"/>
                <a:cs typeface="ＭＳ Ｐゴシック" pitchFamily="-110" charset="-128"/>
              </a:rPr>
              <a:t>can be encrypted using symmetric encryption (part a); if it is assumed that only</a:t>
            </a:r>
          </a:p>
          <a:p>
            <a:r>
              <a:rPr lang="en-US" dirty="0">
                <a:latin typeface="Arial" pitchFamily="-110" charset="0"/>
                <a:ea typeface="ＭＳ Ｐゴシック" pitchFamily="-110" charset="-128"/>
                <a:cs typeface="ＭＳ Ｐゴシック" pitchFamily="-110" charset="-128"/>
              </a:rPr>
              <a:t>the sender and receiver share the encryption key, then authenticity is assured. The</a:t>
            </a:r>
          </a:p>
          <a:p>
            <a:r>
              <a:rPr lang="en-US" dirty="0">
                <a:latin typeface="Arial" pitchFamily="-110" charset="0"/>
                <a:ea typeface="ＭＳ Ｐゴシック" pitchFamily="-110" charset="-128"/>
                <a:cs typeface="ＭＳ Ｐゴシック" pitchFamily="-110" charset="-128"/>
              </a:rPr>
              <a:t>message digest can also be encrypted using public-key encryption (part b); this is</a:t>
            </a:r>
          </a:p>
          <a:p>
            <a:r>
              <a:rPr lang="en-US" dirty="0">
                <a:latin typeface="Arial" pitchFamily="-110" charset="0"/>
                <a:ea typeface="ＭＳ Ｐゴシック" pitchFamily="-110" charset="-128"/>
                <a:cs typeface="ＭＳ Ｐゴシック" pitchFamily="-110" charset="-128"/>
              </a:rPr>
              <a:t>explained in Section 2.3. The public-key approach has two advantages: It provides</a:t>
            </a:r>
          </a:p>
          <a:p>
            <a:r>
              <a:rPr lang="en-US" dirty="0">
                <a:latin typeface="Arial" pitchFamily="-110" charset="0"/>
                <a:ea typeface="ＭＳ Ｐゴシック" pitchFamily="-110" charset="-128"/>
                <a:cs typeface="ＭＳ Ｐゴシック" pitchFamily="-110" charset="-128"/>
              </a:rPr>
              <a:t>a digital signature as well as message authentication; and it does not require the</a:t>
            </a:r>
          </a:p>
          <a:p>
            <a:r>
              <a:rPr lang="en-US" dirty="0">
                <a:latin typeface="Arial" pitchFamily="-110" charset="0"/>
                <a:ea typeface="ＭＳ Ｐゴシック" pitchFamily="-110" charset="-128"/>
                <a:cs typeface="ＭＳ Ｐゴシック" pitchFamily="-110" charset="-128"/>
              </a:rPr>
              <a:t>distribution of keys to communicating parties.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two approaches have an advantage over approaches that encrypt the</a:t>
            </a:r>
          </a:p>
          <a:p>
            <a:r>
              <a:rPr lang="en-US" dirty="0">
                <a:latin typeface="Arial" pitchFamily="-110" charset="0"/>
                <a:ea typeface="ＭＳ Ｐゴシック" pitchFamily="-110" charset="-128"/>
                <a:cs typeface="ＭＳ Ｐゴシック" pitchFamily="-110" charset="-128"/>
              </a:rPr>
              <a:t>entire message in that less computation is required. But an even more common approach is</a:t>
            </a:r>
          </a:p>
          <a:p>
            <a:r>
              <a:rPr lang="en-US" dirty="0">
                <a:latin typeface="Arial" pitchFamily="-110" charset="0"/>
                <a:ea typeface="ＭＳ Ｐゴシック" pitchFamily="-110" charset="-128"/>
                <a:cs typeface="ＭＳ Ｐゴシック" pitchFamily="-110" charset="-128"/>
              </a:rPr>
              <a:t> the use of a technique that avoids encryption altogether. Several reasons</a:t>
            </a:r>
          </a:p>
          <a:p>
            <a:r>
              <a:rPr lang="en-US" dirty="0">
                <a:latin typeface="Arial" pitchFamily="-110" charset="0"/>
                <a:ea typeface="ＭＳ Ｐゴシック" pitchFamily="-110" charset="-128"/>
                <a:cs typeface="ＭＳ Ｐゴシック" pitchFamily="-110" charset="-128"/>
              </a:rPr>
              <a:t>for this interest are pointed out in [TSUD92]:</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software is quite slow. Even though the amount of data to be</a:t>
            </a:r>
          </a:p>
          <a:p>
            <a:r>
              <a:rPr lang="en-US" dirty="0">
                <a:latin typeface="Arial" pitchFamily="-110" charset="0"/>
                <a:ea typeface="ＭＳ Ｐゴシック" pitchFamily="-110" charset="-128"/>
                <a:cs typeface="ＭＳ Ｐゴシック" pitchFamily="-110" charset="-128"/>
              </a:rPr>
              <a:t>encrypted per message is small, there may be a steady stream of messages into</a:t>
            </a:r>
          </a:p>
          <a:p>
            <a:r>
              <a:rPr lang="en-US" dirty="0">
                <a:latin typeface="Arial" pitchFamily="-110" charset="0"/>
                <a:ea typeface="ＭＳ Ｐゴシック" pitchFamily="-110" charset="-128"/>
                <a:cs typeface="ＭＳ Ｐゴシック" pitchFamily="-110" charset="-128"/>
              </a:rPr>
              <a:t>and out of a system.</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costs are non-negligible. Low-cost chip implementations</a:t>
            </a:r>
          </a:p>
          <a:p>
            <a:r>
              <a:rPr lang="en-US" dirty="0">
                <a:latin typeface="Arial" pitchFamily="-110" charset="0"/>
                <a:ea typeface="ＭＳ Ｐゴシック" pitchFamily="-110" charset="-128"/>
                <a:cs typeface="ＭＳ Ｐゴシック" pitchFamily="-110" charset="-128"/>
              </a:rPr>
              <a:t>of DES are available, but the cost adds up if all nodes in a network must have</a:t>
            </a:r>
          </a:p>
          <a:p>
            <a:r>
              <a:rPr lang="en-US" dirty="0">
                <a:latin typeface="Arial" pitchFamily="-110" charset="0"/>
                <a:ea typeface="ＭＳ Ｐゴシック" pitchFamily="-110" charset="-128"/>
                <a:cs typeface="ＭＳ Ｐゴシック" pitchFamily="-110" charset="-128"/>
              </a:rPr>
              <a:t>this capability.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is optimized toward large data sizes. For small blocks of</a:t>
            </a:r>
          </a:p>
          <a:p>
            <a:r>
              <a:rPr lang="en-US" dirty="0">
                <a:latin typeface="Arial" pitchFamily="-110" charset="0"/>
                <a:ea typeface="ＭＳ Ｐゴシック" pitchFamily="-110" charset="-128"/>
                <a:cs typeface="ＭＳ Ｐゴシック" pitchFamily="-110" charset="-128"/>
              </a:rPr>
              <a:t>data, a high proportion of the time is spent in initialization/invocation overhead.</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An encryption algorithm may be protected by a patent.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Figure 2.5c shows a technique that uses a hash function but no encryption</a:t>
            </a:r>
          </a:p>
          <a:p>
            <a:r>
              <a:rPr lang="en-US" dirty="0">
                <a:latin typeface="Arial" pitchFamily="-110" charset="0"/>
                <a:ea typeface="ＭＳ Ｐゴシック" pitchFamily="-110" charset="-128"/>
                <a:cs typeface="ＭＳ Ｐゴシック" pitchFamily="-110" charset="-128"/>
              </a:rPr>
              <a:t>for message authentication. This technique, known as a keyed hash MAC, assumes</a:t>
            </a:r>
          </a:p>
          <a:p>
            <a:r>
              <a:rPr lang="en-US" dirty="0">
                <a:latin typeface="Arial" pitchFamily="-110" charset="0"/>
                <a:ea typeface="ＭＳ Ｐゴシック" pitchFamily="-110" charset="-128"/>
                <a:cs typeface="ＭＳ Ｐゴシック" pitchFamily="-110" charset="-128"/>
              </a:rPr>
              <a:t>that two communicating parties, say A and B, share a common secret key </a:t>
            </a:r>
            <a:r>
              <a:rPr lang="en-US" i="1" dirty="0">
                <a:latin typeface="Arial" pitchFamily="-110" charset="0"/>
                <a:ea typeface="ＭＳ Ｐゴシック" pitchFamily="-110" charset="-128"/>
                <a:cs typeface="ＭＳ Ｐゴシック" pitchFamily="-110" charset="-128"/>
              </a:rPr>
              <a:t>K.</a:t>
            </a:r>
          </a:p>
          <a:p>
            <a:r>
              <a:rPr lang="en-US" dirty="0">
                <a:latin typeface="Arial" pitchFamily="-110" charset="0"/>
                <a:ea typeface="ＭＳ Ｐゴシック" pitchFamily="-110" charset="-128"/>
                <a:cs typeface="ＭＳ Ｐゴシック" pitchFamily="-110" charset="-128"/>
              </a:rPr>
              <a:t>This secret key is incorporated into the process of generating a hash code. In the</a:t>
            </a:r>
          </a:p>
          <a:p>
            <a:r>
              <a:rPr lang="en-US" dirty="0">
                <a:latin typeface="Arial" pitchFamily="-110" charset="0"/>
                <a:ea typeface="ＭＳ Ｐゴシック" pitchFamily="-110" charset="-128"/>
                <a:cs typeface="ＭＳ Ｐゴシック" pitchFamily="-110" charset="-128"/>
              </a:rPr>
              <a:t>approach illustrated in Figure 2.5c, when A has a message to send to B, it calculates</a:t>
            </a:r>
          </a:p>
          <a:p>
            <a:r>
              <a:rPr lang="en-US" dirty="0">
                <a:latin typeface="Arial" pitchFamily="-110" charset="0"/>
                <a:ea typeface="ＭＳ Ｐゴシック" pitchFamily="-110" charset="-128"/>
                <a:cs typeface="ＭＳ Ｐゴシック" pitchFamily="-110" charset="-128"/>
              </a:rPr>
              <a:t>the hash function over the concatenation of the secret key and the message:</a:t>
            </a:r>
          </a:p>
          <a:p>
            <a:r>
              <a:rPr lang="en-US" i="1" dirty="0">
                <a:latin typeface="Arial" pitchFamily="-110" charset="0"/>
                <a:ea typeface="ＭＳ Ｐゴシック" pitchFamily="-110" charset="-128"/>
                <a:cs typeface="ＭＳ Ｐゴシック" pitchFamily="-110" charset="-128"/>
              </a:rPr>
              <a:t>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 H(K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M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K). It then sends [ M ii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to B. Because B possesses K, it can</a:t>
            </a:r>
          </a:p>
          <a:p>
            <a:r>
              <a:rPr lang="en-US" dirty="0" err="1">
                <a:latin typeface="Arial" pitchFamily="-110" charset="0"/>
                <a:ea typeface="ＭＳ Ｐゴシック" pitchFamily="-110" charset="-128"/>
                <a:cs typeface="ＭＳ Ｐゴシック" pitchFamily="-110" charset="-128"/>
              </a:rPr>
              <a:t>recompute</a:t>
            </a:r>
            <a:r>
              <a:rPr lang="en-US" dirty="0">
                <a:latin typeface="Arial" pitchFamily="-110" charset="0"/>
                <a:ea typeface="ＭＳ Ｐゴシック" pitchFamily="-110" charset="-128"/>
                <a:cs typeface="ＭＳ Ｐゴシック" pitchFamily="-110" charset="-128"/>
              </a:rPr>
              <a:t> H(</a:t>
            </a:r>
            <a:r>
              <a:rPr lang="en-US" i="1" dirty="0">
                <a:latin typeface="Arial" pitchFamily="-110" charset="0"/>
                <a:ea typeface="ＭＳ Ｐゴシック" pitchFamily="-110" charset="-128"/>
                <a:cs typeface="ＭＳ Ｐゴシック" pitchFamily="-110" charset="-128"/>
              </a:rPr>
              <a:t>K</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M</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K) and verify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Because the secret key itself is not sent, it</a:t>
            </a:r>
          </a:p>
          <a:p>
            <a:r>
              <a:rPr lang="en-US" dirty="0">
                <a:latin typeface="Arial" pitchFamily="-110" charset="0"/>
                <a:ea typeface="ＭＳ Ｐゴシック" pitchFamily="-110" charset="-128"/>
                <a:cs typeface="ＭＳ Ｐゴシック" pitchFamily="-110" charset="-128"/>
              </a:rPr>
              <a:t>should not be possible for an attacker to modify an intercepted message. As long as</a:t>
            </a:r>
          </a:p>
          <a:p>
            <a:r>
              <a:rPr lang="en-US" dirty="0">
                <a:latin typeface="Arial" pitchFamily="-110" charset="0"/>
                <a:ea typeface="ＭＳ Ｐゴシック" pitchFamily="-110" charset="-128"/>
                <a:cs typeface="ＭＳ Ｐゴシック" pitchFamily="-110" charset="-128"/>
              </a:rPr>
              <a:t>the secret key remains secret, it should not be possible for an attacker to generate a</a:t>
            </a:r>
          </a:p>
          <a:p>
            <a:r>
              <a:rPr lang="en-US" dirty="0">
                <a:latin typeface="Arial" pitchFamily="-110" charset="0"/>
                <a:ea typeface="ＭＳ Ｐゴシック" pitchFamily="-110" charset="-128"/>
                <a:cs typeface="ＭＳ Ｐゴシック" pitchFamily="-110" charset="-128"/>
              </a:rPr>
              <a:t>false message.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Note that the secret key is used as both a prefix and a suffix to the message. If</a:t>
            </a:r>
          </a:p>
          <a:p>
            <a:r>
              <a:rPr lang="en-US" dirty="0">
                <a:latin typeface="Arial" pitchFamily="-110" charset="0"/>
                <a:ea typeface="ＭＳ Ｐゴシック" pitchFamily="-110" charset="-128"/>
                <a:cs typeface="ＭＳ Ｐゴシック" pitchFamily="-110" charset="-128"/>
              </a:rPr>
              <a:t>the secret key is used as either only a prefix or only a suffix, the scheme is less secure.</a:t>
            </a:r>
          </a:p>
          <a:p>
            <a:r>
              <a:rPr lang="en-US" dirty="0">
                <a:latin typeface="Arial" pitchFamily="-110" charset="0"/>
                <a:ea typeface="ＭＳ Ｐゴシック" pitchFamily="-110" charset="-128"/>
                <a:cs typeface="ＭＳ Ｐゴシック" pitchFamily="-110" charset="-128"/>
              </a:rPr>
              <a:t>This topic is discussed in Chapter 21. Chapter 21 also describes a scheme known</a:t>
            </a:r>
          </a:p>
          <a:p>
            <a:r>
              <a:rPr lang="en-US" dirty="0">
                <a:latin typeface="Arial" pitchFamily="-110" charset="0"/>
                <a:ea typeface="ＭＳ Ｐゴシック" pitchFamily="-110" charset="-128"/>
                <a:cs typeface="ＭＳ Ｐゴシック" pitchFamily="-110" charset="-128"/>
              </a:rPr>
              <a:t>as HMAC, which is somewhat more complex than the approach of Figure 2.5c and</a:t>
            </a:r>
          </a:p>
          <a:p>
            <a:r>
              <a:rPr lang="en-US" dirty="0">
                <a:latin typeface="Arial" pitchFamily="-110" charset="0"/>
                <a:ea typeface="ＭＳ Ｐゴシック" pitchFamily="-110" charset="-128"/>
                <a:cs typeface="ＭＳ Ｐゴシック" pitchFamily="-110" charset="-128"/>
              </a:rPr>
              <a:t>which has become the standard approach for a keyed hash MAC.</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75164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marR="4026535" indent="-342900">
              <a:lnSpc>
                <a:spcPts val="2590"/>
              </a:lnSpc>
              <a:spcBef>
                <a:spcPts val="565"/>
              </a:spcBef>
              <a:buSzPct val="75000"/>
              <a:buFont typeface="Wingdings"/>
              <a:buChar char=""/>
              <a:tabLst>
                <a:tab pos="355600" algn="l"/>
              </a:tabLst>
            </a:pPr>
            <a:r>
              <a:rPr lang="en-US" altLang="zh-CN" spc="-10" dirty="0">
                <a:latin typeface="Times New Roman"/>
                <a:cs typeface="Times New Roman"/>
              </a:rPr>
              <a:t>Mechanisms to achieve CIA</a:t>
            </a:r>
            <a:endParaRPr lang="en-GB" sz="2800" dirty="0">
              <a:latin typeface="Times New Roman"/>
              <a:cs typeface="Times New Roman"/>
            </a:endParaRPr>
          </a:p>
          <a:p>
            <a:pPr marL="697865" lvl="1" indent="-342265">
              <a:lnSpc>
                <a:spcPts val="2735"/>
              </a:lnSpc>
              <a:spcBef>
                <a:spcPts val="254"/>
              </a:spcBef>
              <a:buSzPct val="75000"/>
              <a:buFont typeface="Wingdings"/>
              <a:buChar char=""/>
              <a:tabLst>
                <a:tab pos="354965" algn="l"/>
              </a:tabLst>
            </a:pPr>
            <a:r>
              <a:rPr lang="en-GB" b="1" spc="-10" dirty="0">
                <a:solidFill>
                  <a:srgbClr val="063DE8"/>
                </a:solidFill>
                <a:latin typeface="Times New Roman"/>
                <a:cs typeface="Times New Roman"/>
              </a:rPr>
              <a:t>Authentication</a:t>
            </a:r>
            <a:r>
              <a:rPr lang="en-GB" spc="-1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are</a:t>
            </a:r>
            <a:r>
              <a:rPr lang="en-GB" spc="-25" dirty="0">
                <a:latin typeface="Times New Roman"/>
                <a:cs typeface="Times New Roman"/>
              </a:rPr>
              <a:t> </a:t>
            </a:r>
            <a:r>
              <a:rPr lang="en-GB" dirty="0">
                <a:latin typeface="Times New Roman"/>
                <a:cs typeface="Times New Roman"/>
              </a:rPr>
              <a:t>who</a:t>
            </a:r>
            <a:r>
              <a:rPr lang="en-GB" spc="-15"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say</a:t>
            </a:r>
            <a:r>
              <a:rPr lang="en-GB" spc="-2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spc="-20" dirty="0">
                <a:latin typeface="Times New Roman"/>
                <a:cs typeface="Times New Roman"/>
              </a:rPr>
              <a:t>are.</a:t>
            </a:r>
            <a:endParaRPr lang="en-GB" dirty="0">
              <a:latin typeface="Times New Roman"/>
              <a:cs typeface="Times New Roman"/>
            </a:endParaRPr>
          </a:p>
          <a:p>
            <a:pPr marL="698500" marR="3176905" lvl="1" indent="-342900">
              <a:lnSpc>
                <a:spcPts val="2590"/>
              </a:lnSpc>
              <a:spcBef>
                <a:spcPts val="580"/>
              </a:spcBef>
              <a:buSzPct val="75000"/>
              <a:buFont typeface="Wingdings"/>
              <a:buChar char=""/>
              <a:tabLst>
                <a:tab pos="355600" algn="l"/>
              </a:tabLst>
            </a:pPr>
            <a:r>
              <a:rPr lang="en-GB" b="1" dirty="0">
                <a:solidFill>
                  <a:srgbClr val="063DE8"/>
                </a:solidFill>
                <a:latin typeface="Times New Roman"/>
                <a:cs typeface="Times New Roman"/>
              </a:rPr>
              <a:t>Authorization</a:t>
            </a:r>
            <a:r>
              <a:rPr lang="en-GB" b="1" spc="-60" dirty="0">
                <a:solidFill>
                  <a:srgbClr val="063DE8"/>
                </a:solidFill>
                <a:latin typeface="Times New Roman"/>
                <a:cs typeface="Times New Roman"/>
              </a:rPr>
              <a:t> </a:t>
            </a:r>
            <a:r>
              <a:rPr lang="en-GB" dirty="0">
                <a:latin typeface="Times New Roman"/>
                <a:cs typeface="Times New Roman"/>
              </a:rPr>
              <a:t>=</a:t>
            </a:r>
            <a:r>
              <a:rPr lang="en-GB" spc="-65" dirty="0">
                <a:latin typeface="Times New Roman"/>
                <a:cs typeface="Times New Roman"/>
              </a:rPr>
              <a:t> </a:t>
            </a:r>
            <a:r>
              <a:rPr lang="en-GB" dirty="0">
                <a:latin typeface="Times New Roman"/>
                <a:cs typeface="Times New Roman"/>
              </a:rPr>
              <a:t>Access</a:t>
            </a:r>
            <a:r>
              <a:rPr lang="en-GB" spc="-65" dirty="0">
                <a:latin typeface="Times New Roman"/>
                <a:cs typeface="Times New Roman"/>
              </a:rPr>
              <a:t> </a:t>
            </a:r>
            <a:r>
              <a:rPr lang="en-GB" spc="-10" dirty="0">
                <a:latin typeface="Times New Roman"/>
                <a:cs typeface="Times New Roman"/>
              </a:rPr>
              <a:t>Control </a:t>
            </a:r>
            <a:r>
              <a:rPr lang="en-GB" dirty="0">
                <a:latin typeface="Times New Roman"/>
                <a:cs typeface="Times New Roman"/>
              </a:rPr>
              <a:t>Only</a:t>
            </a:r>
            <a:r>
              <a:rPr lang="en-GB" spc="-20" dirty="0">
                <a:latin typeface="Times New Roman"/>
                <a:cs typeface="Times New Roman"/>
              </a:rPr>
              <a:t> </a:t>
            </a:r>
            <a:r>
              <a:rPr lang="en-GB" dirty="0">
                <a:latin typeface="Times New Roman"/>
                <a:cs typeface="Times New Roman"/>
              </a:rPr>
              <a:t>authorized</a:t>
            </a:r>
            <a:r>
              <a:rPr lang="en-GB" spc="-40"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get</a:t>
            </a:r>
            <a:r>
              <a:rPr lang="en-GB" spc="-25"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the</a:t>
            </a:r>
            <a:r>
              <a:rPr lang="en-GB" spc="-25" dirty="0">
                <a:latin typeface="Times New Roman"/>
                <a:cs typeface="Times New Roman"/>
              </a:rPr>
              <a:t> </a:t>
            </a:r>
            <a:r>
              <a:rPr lang="en-GB" spc="-10" dirty="0">
                <a:latin typeface="Times New Roman"/>
                <a:cs typeface="Times New Roman"/>
              </a:rPr>
              <a:t>data.</a:t>
            </a:r>
            <a:endParaRPr lang="en-GB" dirty="0">
              <a:latin typeface="Times New Roman"/>
              <a:cs typeface="Times New Roman"/>
            </a:endParaRPr>
          </a:p>
          <a:p>
            <a:pPr marL="698500" marR="5080" lvl="1" indent="-343535">
              <a:lnSpc>
                <a:spcPts val="2590"/>
              </a:lnSpc>
              <a:spcBef>
                <a:spcPts val="580"/>
              </a:spcBef>
              <a:buSzPct val="75000"/>
              <a:buFont typeface="Wingdings"/>
              <a:buChar char=""/>
              <a:tabLst>
                <a:tab pos="355600" algn="l"/>
              </a:tabLst>
            </a:pPr>
            <a:r>
              <a:rPr lang="en-GB" b="1" spc="-20" dirty="0">
                <a:solidFill>
                  <a:srgbClr val="063DE8"/>
                </a:solidFill>
                <a:latin typeface="Times New Roman"/>
                <a:cs typeface="Times New Roman"/>
              </a:rPr>
              <a:t>Non-</a:t>
            </a:r>
            <a:r>
              <a:rPr lang="en-GB" b="1" dirty="0">
                <a:solidFill>
                  <a:srgbClr val="063DE8"/>
                </a:solidFill>
                <a:latin typeface="Times New Roman"/>
                <a:cs typeface="Times New Roman"/>
              </a:rPr>
              <a:t>repudiation</a:t>
            </a:r>
            <a:r>
              <a:rPr lang="en-GB" dirty="0">
                <a:latin typeface="Times New Roman"/>
                <a:cs typeface="Times New Roman"/>
              </a:rPr>
              <a:t>:</a:t>
            </a:r>
            <a:r>
              <a:rPr lang="en-GB" spc="-20" dirty="0">
                <a:latin typeface="Times New Roman"/>
                <a:cs typeface="Times New Roman"/>
              </a:rPr>
              <a:t> </a:t>
            </a:r>
            <a:r>
              <a:rPr lang="en-GB" dirty="0">
                <a:latin typeface="Times New Roman"/>
                <a:cs typeface="Times New Roman"/>
              </a:rPr>
              <a:t>Neither</a:t>
            </a:r>
            <a:r>
              <a:rPr lang="en-GB" spc="-45" dirty="0">
                <a:latin typeface="Times New Roman"/>
                <a:cs typeface="Times New Roman"/>
              </a:rPr>
              <a:t> </a:t>
            </a:r>
            <a:r>
              <a:rPr lang="en-GB" dirty="0">
                <a:latin typeface="Times New Roman"/>
                <a:cs typeface="Times New Roman"/>
              </a:rPr>
              <a:t>the</a:t>
            </a:r>
            <a:r>
              <a:rPr lang="en-GB" spc="-35" dirty="0">
                <a:latin typeface="Times New Roman"/>
                <a:cs typeface="Times New Roman"/>
              </a:rPr>
              <a:t> </a:t>
            </a:r>
            <a:r>
              <a:rPr lang="en-GB" dirty="0">
                <a:latin typeface="Times New Roman"/>
                <a:cs typeface="Times New Roman"/>
              </a:rPr>
              <a:t>sender</a:t>
            </a:r>
            <a:r>
              <a:rPr lang="en-GB" spc="-45" dirty="0">
                <a:latin typeface="Times New Roman"/>
                <a:cs typeface="Times New Roman"/>
              </a:rPr>
              <a:t> </a:t>
            </a:r>
            <a:r>
              <a:rPr lang="en-GB" dirty="0">
                <a:latin typeface="Times New Roman"/>
                <a:cs typeface="Times New Roman"/>
              </a:rPr>
              <a:t>nor</a:t>
            </a:r>
            <a:r>
              <a:rPr lang="en-GB" spc="-30" dirty="0">
                <a:latin typeface="Times New Roman"/>
                <a:cs typeface="Times New Roman"/>
              </a:rPr>
              <a:t> </a:t>
            </a:r>
            <a:r>
              <a:rPr lang="en-GB" dirty="0">
                <a:latin typeface="Times New Roman"/>
                <a:cs typeface="Times New Roman"/>
              </a:rPr>
              <a:t>the</a:t>
            </a:r>
            <a:r>
              <a:rPr lang="en-GB" spc="-40" dirty="0">
                <a:latin typeface="Times New Roman"/>
                <a:cs typeface="Times New Roman"/>
              </a:rPr>
              <a:t> </a:t>
            </a:r>
            <a:r>
              <a:rPr lang="en-GB" dirty="0">
                <a:latin typeface="Times New Roman"/>
                <a:cs typeface="Times New Roman"/>
              </a:rPr>
              <a:t>receiver</a:t>
            </a:r>
            <a:r>
              <a:rPr lang="en-GB" spc="-40" dirty="0">
                <a:latin typeface="Times New Roman"/>
                <a:cs typeface="Times New Roman"/>
              </a:rPr>
              <a:t> </a:t>
            </a:r>
            <a:r>
              <a:rPr lang="en-GB" dirty="0">
                <a:latin typeface="Times New Roman"/>
                <a:cs typeface="Times New Roman"/>
              </a:rPr>
              <a:t>can</a:t>
            </a:r>
            <a:r>
              <a:rPr lang="en-GB" spc="-45" dirty="0">
                <a:latin typeface="Times New Roman"/>
                <a:cs typeface="Times New Roman"/>
              </a:rPr>
              <a:t> </a:t>
            </a:r>
            <a:r>
              <a:rPr lang="en-GB" spc="-20" dirty="0">
                <a:latin typeface="Times New Roman"/>
                <a:cs typeface="Times New Roman"/>
              </a:rPr>
              <a:t>deny </a:t>
            </a:r>
            <a:r>
              <a:rPr lang="en-GB" dirty="0">
                <a:latin typeface="Times New Roman"/>
                <a:cs typeface="Times New Roman"/>
              </a:rPr>
              <a:t>the</a:t>
            </a:r>
            <a:r>
              <a:rPr lang="en-GB" spc="-20" dirty="0">
                <a:latin typeface="Times New Roman"/>
                <a:cs typeface="Times New Roman"/>
              </a:rPr>
              <a:t> </a:t>
            </a:r>
            <a:r>
              <a:rPr lang="en-GB" dirty="0">
                <a:latin typeface="Times New Roman"/>
                <a:cs typeface="Times New Roman"/>
              </a:rPr>
              <a:t>existence</a:t>
            </a:r>
            <a:r>
              <a:rPr lang="en-GB" spc="-35" dirty="0">
                <a:latin typeface="Times New Roman"/>
                <a:cs typeface="Times New Roman"/>
              </a:rPr>
              <a:t> </a:t>
            </a:r>
            <a:r>
              <a:rPr lang="en-GB" dirty="0">
                <a:latin typeface="Times New Roman"/>
                <a:cs typeface="Times New Roman"/>
              </a:rPr>
              <a:t>of</a:t>
            </a:r>
            <a:r>
              <a:rPr lang="en-GB" spc="-20" dirty="0">
                <a:latin typeface="Times New Roman"/>
                <a:cs typeface="Times New Roman"/>
              </a:rPr>
              <a:t> </a:t>
            </a:r>
            <a:r>
              <a:rPr lang="en-GB" dirty="0">
                <a:latin typeface="Times New Roman"/>
                <a:cs typeface="Times New Roman"/>
              </a:rPr>
              <a:t>a</a:t>
            </a:r>
            <a:r>
              <a:rPr lang="en-GB" spc="-15" dirty="0">
                <a:latin typeface="Times New Roman"/>
                <a:cs typeface="Times New Roman"/>
              </a:rPr>
              <a:t> </a:t>
            </a:r>
            <a:r>
              <a:rPr lang="en-GB" spc="-10" dirty="0">
                <a:latin typeface="Times New Roman"/>
                <a:cs typeface="Times New Roman"/>
              </a:rPr>
              <a:t>message.</a:t>
            </a:r>
            <a:endParaRPr lang="en-GB" dirty="0">
              <a:latin typeface="Times New Roman"/>
              <a:cs typeface="Times New Roman"/>
            </a:endParaRPr>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CD-ROMs and DVDs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66477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51</a:t>
            </a:fld>
            <a:endParaRPr lang="en-US" dirty="0"/>
          </a:p>
        </p:txBody>
      </p:sp>
    </p:spTree>
    <p:extLst>
      <p:ext uri="{BB962C8B-B14F-4D97-AF65-F5344CB8AC3E}">
        <p14:creationId xmlns:p14="http://schemas.microsoft.com/office/powerpoint/2010/main" val="21345586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52</a:t>
            </a:fld>
            <a:endParaRPr lang="en-US" dirty="0"/>
          </a:p>
        </p:txBody>
      </p:sp>
    </p:spTree>
    <p:extLst>
      <p:ext uri="{BB962C8B-B14F-4D97-AF65-F5344CB8AC3E}">
        <p14:creationId xmlns:p14="http://schemas.microsoft.com/office/powerpoint/2010/main" val="32210740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53</a:t>
            </a:fld>
            <a:endParaRPr lang="en-US" dirty="0"/>
          </a:p>
        </p:txBody>
      </p:sp>
    </p:spTree>
    <p:extLst>
      <p:ext uri="{BB962C8B-B14F-4D97-AF65-F5344CB8AC3E}">
        <p14:creationId xmlns:p14="http://schemas.microsoft.com/office/powerpoint/2010/main" val="13653146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55</a:t>
            </a:fld>
            <a:endParaRPr lang="en-US" dirty="0"/>
          </a:p>
        </p:txBody>
      </p:sp>
    </p:spTree>
    <p:extLst>
      <p:ext uri="{BB962C8B-B14F-4D97-AF65-F5344CB8AC3E}">
        <p14:creationId xmlns:p14="http://schemas.microsoft.com/office/powerpoint/2010/main" val="13812319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56</a:t>
            </a:fld>
            <a:endParaRPr lang="en-US" dirty="0"/>
          </a:p>
        </p:txBody>
      </p:sp>
    </p:spTree>
    <p:extLst>
      <p:ext uri="{BB962C8B-B14F-4D97-AF65-F5344CB8AC3E}">
        <p14:creationId xmlns:p14="http://schemas.microsoft.com/office/powerpoint/2010/main" val="7363816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A number of network security algorithms based on cryptography make use of</a:t>
            </a:r>
          </a:p>
          <a:p>
            <a:r>
              <a:rPr lang="en-US" dirty="0">
                <a:latin typeface="Arial" pitchFamily="-110" charset="0"/>
                <a:ea typeface="ＭＳ Ｐゴシック" pitchFamily="-110" charset="-128"/>
                <a:cs typeface="ＭＳ Ｐゴシック" pitchFamily="-110" charset="-128"/>
              </a:rPr>
              <a:t>random numbers. For example,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keys for the RSA public-key encryption algorithm (described</a:t>
            </a:r>
          </a:p>
          <a:p>
            <a:r>
              <a:rPr lang="en-US" dirty="0">
                <a:latin typeface="Arial" pitchFamily="-110" charset="0"/>
                <a:ea typeface="ＭＳ Ｐゴシック" pitchFamily="-110" charset="-128"/>
                <a:cs typeface="ＭＳ Ｐゴシック" pitchFamily="-110" charset="-128"/>
              </a:rPr>
              <a:t>in Chapter 21) and other public-key algorithms.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stream key for symmetric stream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symmetric key for use as a temporary session key or in creating</a:t>
            </a:r>
          </a:p>
          <a:p>
            <a:r>
              <a:rPr lang="en-US" dirty="0">
                <a:latin typeface="Arial" pitchFamily="-110" charset="0"/>
                <a:ea typeface="ＭＳ Ｐゴシック" pitchFamily="-110" charset="-128"/>
                <a:cs typeface="ＭＳ Ｐゴシック" pitchFamily="-110" charset="-128"/>
              </a:rPr>
              <a:t>a digital envelope.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In a number of key distribution scenarios, such as Kerberos (described in</a:t>
            </a:r>
          </a:p>
          <a:p>
            <a:r>
              <a:rPr lang="en-US" dirty="0">
                <a:latin typeface="Arial" pitchFamily="-110" charset="0"/>
                <a:ea typeface="ＭＳ Ｐゴシック" pitchFamily="-110" charset="-128"/>
                <a:cs typeface="ＭＳ Ｐゴシック" pitchFamily="-110" charset="-128"/>
              </a:rPr>
              <a:t>Chapter 23), random numbers are used for handshaking to prevent replay</a:t>
            </a:r>
          </a:p>
          <a:p>
            <a:r>
              <a:rPr lang="en-US" dirty="0">
                <a:latin typeface="Arial" pitchFamily="-110" charset="0"/>
                <a:ea typeface="ＭＳ Ｐゴシック" pitchFamily="-110" charset="-128"/>
                <a:cs typeface="ＭＳ Ｐゴシック" pitchFamily="-110" charset="-128"/>
              </a:rPr>
              <a:t>attacks.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Session key generation, whether done by a key distribution center or by one of</a:t>
            </a:r>
          </a:p>
          <a:p>
            <a:r>
              <a:rPr lang="en-US" dirty="0">
                <a:latin typeface="Arial" pitchFamily="-110" charset="0"/>
                <a:ea typeface="ＭＳ Ｐゴシック" pitchFamily="-110" charset="-128"/>
                <a:cs typeface="ＭＳ Ｐゴシック" pitchFamily="-110" charset="-128"/>
              </a:rPr>
              <a:t>the principals.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applications give rise to two distinct and not necessarily compatible</a:t>
            </a:r>
          </a:p>
          <a:p>
            <a:r>
              <a:rPr lang="en-US" dirty="0">
                <a:latin typeface="Arial" pitchFamily="-110" charset="0"/>
                <a:ea typeface="ＭＳ Ｐゴシック" pitchFamily="-110" charset="-128"/>
                <a:cs typeface="ＭＳ Ｐゴシック" pitchFamily="-110" charset="-128"/>
              </a:rPr>
              <a:t>requirements for a sequence of random numbers: randomness and unpredictability.</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57</a:t>
            </a:fld>
            <a:endParaRPr lang="en-AU" dirty="0"/>
          </a:p>
        </p:txBody>
      </p:sp>
    </p:spTree>
    <p:extLst>
      <p:ext uri="{BB962C8B-B14F-4D97-AF65-F5344CB8AC3E}">
        <p14:creationId xmlns:p14="http://schemas.microsoft.com/office/powerpoint/2010/main" val="236748568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Traditionally, the concern in the generation of a sequence of</a:t>
            </a:r>
          </a:p>
          <a:p>
            <a:pPr>
              <a:defRPr/>
            </a:pPr>
            <a:r>
              <a:rPr lang="en-US" b="0" dirty="0"/>
              <a:t>allegedly random numbers has been that the sequence of numbers be random in</a:t>
            </a:r>
          </a:p>
          <a:p>
            <a:pPr>
              <a:defRPr/>
            </a:pPr>
            <a:r>
              <a:rPr lang="en-US" b="0" dirty="0"/>
              <a:t>some well-defined statistical sense. The following two criteria are used to validate</a:t>
            </a:r>
          </a:p>
          <a:p>
            <a:pPr>
              <a:defRPr/>
            </a:pPr>
            <a:r>
              <a:rPr lang="en-US" b="0" dirty="0"/>
              <a:t>that a sequence of numbers is random:</a:t>
            </a:r>
          </a:p>
          <a:p>
            <a:pPr>
              <a:defRPr/>
            </a:pPr>
            <a:endParaRPr lang="en-US" b="0" dirty="0"/>
          </a:p>
          <a:p>
            <a:pPr>
              <a:defRPr/>
            </a:pPr>
            <a:r>
              <a:rPr lang="en-US" b="0" dirty="0"/>
              <a:t>• Uniform distribution: The distribution of numbers in the sequence should be</a:t>
            </a:r>
          </a:p>
          <a:p>
            <a:pPr>
              <a:defRPr/>
            </a:pPr>
            <a:r>
              <a:rPr lang="en-US" b="0" dirty="0"/>
              <a:t>uniform; that is, the frequency of occurrence of each of the numbers should be</a:t>
            </a:r>
          </a:p>
          <a:p>
            <a:pPr>
              <a:defRPr/>
            </a:pPr>
            <a:r>
              <a:rPr lang="en-US" b="0" dirty="0"/>
              <a:t>approximately the same.</a:t>
            </a:r>
          </a:p>
          <a:p>
            <a:pPr>
              <a:defRPr/>
            </a:pPr>
            <a:endParaRPr lang="en-US" b="0" dirty="0"/>
          </a:p>
          <a:p>
            <a:pPr>
              <a:defRPr/>
            </a:pPr>
            <a:r>
              <a:rPr lang="en-US" b="0" dirty="0"/>
              <a:t>• Independence: No one value in the sequence can be inferred from the others.</a:t>
            </a:r>
          </a:p>
          <a:p>
            <a:pPr>
              <a:defRPr/>
            </a:pPr>
            <a:endParaRPr lang="en-US" b="0" dirty="0"/>
          </a:p>
          <a:p>
            <a:pPr>
              <a:defRPr/>
            </a:pPr>
            <a:r>
              <a:rPr lang="en-US" b="0" dirty="0"/>
              <a:t>Although there are well-defined tests for determining that a sequence of numbers</a:t>
            </a:r>
          </a:p>
          <a:p>
            <a:pPr>
              <a:defRPr/>
            </a:pPr>
            <a:r>
              <a:rPr lang="en-US" b="0" dirty="0"/>
              <a:t>matches a particular distribution, such as the uniform distribution, there is no such</a:t>
            </a:r>
          </a:p>
          <a:p>
            <a:pPr>
              <a:defRPr/>
            </a:pPr>
            <a:r>
              <a:rPr lang="en-US" b="0" dirty="0"/>
              <a:t>test to “prove” independence. Rather, a number of tests can be applied to demonstrate</a:t>
            </a:r>
          </a:p>
          <a:p>
            <a:pPr>
              <a:defRPr/>
            </a:pPr>
            <a:r>
              <a:rPr lang="en-US" b="0" dirty="0"/>
              <a:t>if a sequence does not exhibit independence. The general strategy is to apply a number</a:t>
            </a:r>
          </a:p>
          <a:p>
            <a:pPr>
              <a:defRPr/>
            </a:pPr>
            <a:r>
              <a:rPr lang="en-US" b="0" dirty="0"/>
              <a:t>of such tests until the confidence that independence exists is sufficiently strong.</a:t>
            </a:r>
          </a:p>
          <a:p>
            <a:pPr>
              <a:defRPr/>
            </a:pPr>
            <a:endParaRPr lang="en-US" b="0" dirty="0"/>
          </a:p>
          <a:p>
            <a:pPr>
              <a:defRPr/>
            </a:pPr>
            <a:r>
              <a:rPr lang="en-US" b="0" dirty="0"/>
              <a:t>In the context of our discussion, the use of a sequence of numbers that appear</a:t>
            </a:r>
          </a:p>
          <a:p>
            <a:pPr>
              <a:defRPr/>
            </a:pPr>
            <a:r>
              <a:rPr lang="en-US" b="0" dirty="0"/>
              <a:t>statistically random often occurs in the design of algorithms related to cryptography.</a:t>
            </a:r>
          </a:p>
          <a:p>
            <a:pPr>
              <a:defRPr/>
            </a:pPr>
            <a:r>
              <a:rPr lang="en-US" b="0" dirty="0"/>
              <a:t>In essence, if a</a:t>
            </a:r>
            <a:r>
              <a:rPr lang="en-US" b="0" baseline="0" dirty="0"/>
              <a:t> </a:t>
            </a:r>
            <a:r>
              <a:rPr lang="en-US" b="0" dirty="0"/>
              <a:t>problem is too hard or time-consuming to solve exactly, a simpler, shorter approach</a:t>
            </a:r>
          </a:p>
          <a:p>
            <a:pPr>
              <a:defRPr/>
            </a:pPr>
            <a:r>
              <a:rPr lang="en-US" b="0" dirty="0"/>
              <a:t>based on randomization is used to provide an answer with any desired level of</a:t>
            </a:r>
          </a:p>
          <a:p>
            <a:pPr>
              <a:defRPr/>
            </a:pPr>
            <a:r>
              <a:rPr lang="en-US" b="0" dirty="0"/>
              <a:t>confidence.</a:t>
            </a:r>
          </a:p>
          <a:p>
            <a:pPr>
              <a:defRPr/>
            </a:pPr>
            <a:endParaRPr lang="en-US" b="0" i="1" dirty="0"/>
          </a:p>
          <a:p>
            <a:pPr>
              <a:defRPr/>
            </a:pPr>
            <a:r>
              <a:rPr lang="en-US" b="0" i="1" dirty="0"/>
              <a:t>UNPREDICTABILITY </a:t>
            </a:r>
          </a:p>
          <a:p>
            <a:pPr>
              <a:defRPr/>
            </a:pPr>
            <a:r>
              <a:rPr lang="en-US" b="0" i="1" dirty="0"/>
              <a:t>In applications such as reciprocal authentication and session key</a:t>
            </a:r>
          </a:p>
          <a:p>
            <a:pPr>
              <a:defRPr/>
            </a:pPr>
            <a:r>
              <a:rPr lang="en-US" b="0" dirty="0"/>
              <a:t>generation, the requirement is not so much that the sequence of numbers be statistically</a:t>
            </a:r>
          </a:p>
          <a:p>
            <a:pPr>
              <a:defRPr/>
            </a:pPr>
            <a:r>
              <a:rPr lang="en-US" b="0" dirty="0"/>
              <a:t>random but that the successive members of the sequence are unpredictable. With</a:t>
            </a:r>
          </a:p>
          <a:p>
            <a:pPr>
              <a:defRPr/>
            </a:pPr>
            <a:r>
              <a:rPr lang="en-US" b="0" dirty="0"/>
              <a:t>“true” random sequences, each number is statistically independent of other numbers</a:t>
            </a:r>
          </a:p>
          <a:p>
            <a:pPr>
              <a:defRPr/>
            </a:pPr>
            <a:r>
              <a:rPr lang="en-US" b="0" dirty="0"/>
              <a:t>in the sequence and therefore unpredictable. However, as is discussed shortly, true</a:t>
            </a:r>
          </a:p>
          <a:p>
            <a:pPr>
              <a:defRPr/>
            </a:pPr>
            <a:r>
              <a:rPr lang="en-US" b="0" dirty="0"/>
              <a:t>random numbers are not always used; rather, sequences of numbers that appear to</a:t>
            </a:r>
          </a:p>
          <a:p>
            <a:pPr>
              <a:defRPr/>
            </a:pPr>
            <a:r>
              <a:rPr lang="en-US" b="0" dirty="0"/>
              <a:t>be random are generated by some algorithm. In this latter case, care must be taken</a:t>
            </a:r>
          </a:p>
          <a:p>
            <a:pPr>
              <a:defRPr/>
            </a:pPr>
            <a:r>
              <a:rPr lang="en-US" b="0" dirty="0"/>
              <a:t>that an opponent not be able to predict future elements of the sequence on the basis</a:t>
            </a:r>
          </a:p>
          <a:p>
            <a:pPr>
              <a:defRPr/>
            </a:pPr>
            <a:r>
              <a:rPr lang="en-US" b="0" dirty="0"/>
              <a:t>of earlier elements.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58</a:t>
            </a:fld>
            <a:endParaRPr lang="en-AU" dirty="0"/>
          </a:p>
        </p:txBody>
      </p:sp>
    </p:spTree>
    <p:extLst>
      <p:ext uri="{BB962C8B-B14F-4D97-AF65-F5344CB8AC3E}">
        <p14:creationId xmlns:p14="http://schemas.microsoft.com/office/powerpoint/2010/main" val="88555472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FBD7395-57CF-8946-BDF3-990D47D19D7C}" type="slidenum">
              <a:rPr lang="en-AU">
                <a:latin typeface="Arial" pitchFamily="-110" charset="0"/>
              </a:rPr>
              <a:pPr/>
              <a:t>59</a:t>
            </a:fld>
            <a:endParaRPr lang="en-AU">
              <a:latin typeface="Arial" pitchFamily="-110"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Cryptographic applications typically make use of algorithmic techniques for random</a:t>
            </a:r>
          </a:p>
          <a:p>
            <a:r>
              <a:rPr lang="en-US" dirty="0">
                <a:latin typeface="Arial" pitchFamily="-110" charset="0"/>
                <a:ea typeface="ＭＳ Ｐゴシック" pitchFamily="-110" charset="-128"/>
                <a:cs typeface="ＭＳ Ｐゴシック" pitchFamily="-110" charset="-128"/>
              </a:rPr>
              <a:t>number generation. These algorithms are deterministic and therefore produce</a:t>
            </a:r>
          </a:p>
          <a:p>
            <a:r>
              <a:rPr lang="en-US" dirty="0">
                <a:latin typeface="Arial" pitchFamily="-110" charset="0"/>
                <a:ea typeface="ＭＳ Ｐゴシック" pitchFamily="-110" charset="-128"/>
                <a:cs typeface="ＭＳ Ｐゴシック" pitchFamily="-110" charset="-128"/>
              </a:rPr>
              <a:t>sequences of numbers that are not statistically random. However, if the algorithm is</a:t>
            </a:r>
          </a:p>
          <a:p>
            <a:r>
              <a:rPr lang="en-US" dirty="0">
                <a:latin typeface="Arial" pitchFamily="-110" charset="0"/>
                <a:ea typeface="ＭＳ Ｐゴシック" pitchFamily="-110" charset="-128"/>
                <a:cs typeface="ＭＳ Ｐゴシック" pitchFamily="-110" charset="-128"/>
              </a:rPr>
              <a:t>good, the resulting sequences will pass many reasonable tests of randomness. Such</a:t>
            </a:r>
          </a:p>
          <a:p>
            <a:r>
              <a:rPr lang="en-US" dirty="0">
                <a:latin typeface="Arial" pitchFamily="-110" charset="0"/>
                <a:ea typeface="ＭＳ Ｐゴシック" pitchFamily="-110" charset="-128"/>
                <a:cs typeface="ＭＳ Ｐゴシック" pitchFamily="-110" charset="-128"/>
              </a:rPr>
              <a:t>numbers are referred to as </a:t>
            </a:r>
            <a:r>
              <a:rPr lang="en-US" b="1" dirty="0">
                <a:latin typeface="Arial" pitchFamily="-110" charset="0"/>
                <a:ea typeface="ＭＳ Ｐゴシック" pitchFamily="-110" charset="-128"/>
                <a:cs typeface="ＭＳ Ｐゴシック" pitchFamily="-110" charset="-128"/>
              </a:rPr>
              <a:t>pseudorandom numbers.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You may be somewhat uneasy about the concept of using numbers generated</a:t>
            </a:r>
          </a:p>
          <a:p>
            <a:r>
              <a:rPr lang="en-US" dirty="0">
                <a:latin typeface="Arial" pitchFamily="-110" charset="0"/>
                <a:ea typeface="ＭＳ Ｐゴシック" pitchFamily="-110" charset="-128"/>
                <a:cs typeface="ＭＳ Ｐゴシック" pitchFamily="-110" charset="-128"/>
              </a:rPr>
              <a:t>by a deterministic algorithm as if they were random numbers. Despite what might</a:t>
            </a:r>
          </a:p>
          <a:p>
            <a:r>
              <a:rPr lang="en-US" dirty="0">
                <a:latin typeface="Arial" pitchFamily="-110" charset="0"/>
                <a:ea typeface="ＭＳ Ｐゴシック" pitchFamily="-110" charset="-128"/>
                <a:cs typeface="ＭＳ Ｐゴシック" pitchFamily="-110" charset="-128"/>
              </a:rPr>
              <a:t>be called philosophical objections to such a practice, it generally works. As one</a:t>
            </a:r>
          </a:p>
          <a:p>
            <a:r>
              <a:rPr lang="en-US" dirty="0">
                <a:latin typeface="Arial" pitchFamily="-110" charset="0"/>
                <a:ea typeface="ＭＳ Ｐゴシック" pitchFamily="-110" charset="-128"/>
                <a:cs typeface="ＭＳ Ｐゴシック" pitchFamily="-110" charset="-128"/>
              </a:rPr>
              <a:t>expert on probability theory puts it [HAMM91],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For practical purposes we are forced to accept the awkward concept</a:t>
            </a:r>
          </a:p>
          <a:p>
            <a:r>
              <a:rPr lang="en-US" dirty="0">
                <a:latin typeface="Arial" pitchFamily="-110" charset="0"/>
                <a:ea typeface="ＭＳ Ｐゴシック" pitchFamily="-110" charset="-128"/>
                <a:cs typeface="ＭＳ Ｐゴシック" pitchFamily="-110" charset="-128"/>
              </a:rPr>
              <a:t>of “relatively random” meaning that with regard to the proposed</a:t>
            </a:r>
          </a:p>
          <a:p>
            <a:r>
              <a:rPr lang="en-US" dirty="0">
                <a:latin typeface="Arial" pitchFamily="-110" charset="0"/>
                <a:ea typeface="ＭＳ Ｐゴシック" pitchFamily="-110" charset="-128"/>
                <a:cs typeface="ＭＳ Ｐゴシック" pitchFamily="-110" charset="-128"/>
              </a:rPr>
              <a:t>use we can see no reason why they will not perform as if they were</a:t>
            </a:r>
          </a:p>
          <a:p>
            <a:r>
              <a:rPr lang="en-US" dirty="0">
                <a:latin typeface="Arial" pitchFamily="-110" charset="0"/>
                <a:ea typeface="ＭＳ Ｐゴシック" pitchFamily="-110" charset="-128"/>
                <a:cs typeface="ＭＳ Ｐゴシック" pitchFamily="-110" charset="-128"/>
              </a:rPr>
              <a:t>random (as the theory usually requires). This is highly subjective</a:t>
            </a:r>
          </a:p>
          <a:p>
            <a:r>
              <a:rPr lang="en-US" dirty="0">
                <a:latin typeface="Arial" pitchFamily="-110" charset="0"/>
                <a:ea typeface="ＭＳ Ｐゴシック" pitchFamily="-110" charset="-128"/>
                <a:cs typeface="ＭＳ Ｐゴシック" pitchFamily="-110" charset="-128"/>
              </a:rPr>
              <a:t>and is not very palatable to purists, but it is what statisticians regularly</a:t>
            </a:r>
          </a:p>
          <a:p>
            <a:r>
              <a:rPr lang="en-US" dirty="0">
                <a:latin typeface="Arial" pitchFamily="-110" charset="0"/>
                <a:ea typeface="ＭＳ Ｐゴシック" pitchFamily="-110" charset="-128"/>
                <a:cs typeface="ＭＳ Ｐゴシック" pitchFamily="-110" charset="-128"/>
              </a:rPr>
              <a:t>appeal to when they take “a random sample”—they hope that</a:t>
            </a:r>
          </a:p>
          <a:p>
            <a:r>
              <a:rPr lang="en-US" dirty="0">
                <a:latin typeface="Arial" pitchFamily="-110" charset="0"/>
                <a:ea typeface="ＭＳ Ｐゴシック" pitchFamily="-110" charset="-128"/>
                <a:cs typeface="ＭＳ Ｐゴシック" pitchFamily="-110" charset="-128"/>
              </a:rPr>
              <a:t>any results they use will have approximately the same properties as</a:t>
            </a:r>
          </a:p>
          <a:p>
            <a:r>
              <a:rPr lang="en-US" dirty="0">
                <a:latin typeface="Arial" pitchFamily="-110" charset="0"/>
                <a:ea typeface="ＭＳ Ｐゴシック" pitchFamily="-110" charset="-128"/>
                <a:cs typeface="ＭＳ Ｐゴシック" pitchFamily="-110" charset="-128"/>
              </a:rPr>
              <a:t>a complete counting of the whole sample space that occurs in their</a:t>
            </a:r>
          </a:p>
          <a:p>
            <a:r>
              <a:rPr lang="en-US" dirty="0">
                <a:latin typeface="Arial" pitchFamily="-110" charset="0"/>
                <a:ea typeface="ＭＳ Ｐゴシック" pitchFamily="-110" charset="-128"/>
                <a:cs typeface="ＭＳ Ｐゴシック" pitchFamily="-110" charset="-128"/>
              </a:rPr>
              <a:t>theory.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true random number generator (TRNG) uses a nondeterministic source to</a:t>
            </a:r>
          </a:p>
          <a:p>
            <a:r>
              <a:rPr lang="en-US" dirty="0">
                <a:latin typeface="Arial" pitchFamily="-110" charset="0"/>
                <a:ea typeface="ＭＳ Ｐゴシック" pitchFamily="-110" charset="-128"/>
                <a:cs typeface="ＭＳ Ｐゴシック" pitchFamily="-110" charset="-128"/>
              </a:rPr>
              <a:t>produce randomness. Most operate by measuring unpredictable natural processes,</a:t>
            </a:r>
          </a:p>
          <a:p>
            <a:r>
              <a:rPr lang="en-US" dirty="0">
                <a:latin typeface="Arial" pitchFamily="-110" charset="0"/>
                <a:ea typeface="ＭＳ Ｐゴシック" pitchFamily="-110" charset="-128"/>
                <a:cs typeface="ＭＳ Ｐゴシック" pitchFamily="-110" charset="-128"/>
              </a:rPr>
              <a:t>such as pulse detectors of ionizing radiation events, gas discharge tubes, and leaky</a:t>
            </a:r>
          </a:p>
          <a:p>
            <a:r>
              <a:rPr lang="en-US" dirty="0" err="1">
                <a:latin typeface="Arial" pitchFamily="-110" charset="0"/>
                <a:ea typeface="ＭＳ Ｐゴシック" pitchFamily="-110" charset="-128"/>
                <a:cs typeface="ＭＳ Ｐゴシック" pitchFamily="-110" charset="-128"/>
              </a:rPr>
              <a:t>capac</a:t>
            </a:r>
            <a:r>
              <a:rPr lang="en-US" dirty="0">
                <a:latin typeface="Arial" pitchFamily="-110" charset="0"/>
                <a:ea typeface="ＭＳ Ｐゴシック" pitchFamily="-110" charset="-128"/>
                <a:cs typeface="ＭＳ Ｐゴシック" pitchFamily="-110" charset="-128"/>
              </a:rPr>
              <a:t> </a:t>
            </a:r>
            <a:r>
              <a:rPr lang="en-US" dirty="0" err="1">
                <a:latin typeface="Arial" pitchFamily="-110" charset="0"/>
                <a:ea typeface="ＭＳ Ｐゴシック" pitchFamily="-110" charset="-128"/>
                <a:cs typeface="ＭＳ Ｐゴシック" pitchFamily="-110" charset="-128"/>
              </a:rPr>
              <a:t>itors</a:t>
            </a:r>
            <a:r>
              <a:rPr lang="en-US" dirty="0">
                <a:latin typeface="Arial" pitchFamily="-110" charset="0"/>
                <a:ea typeface="ＭＳ Ｐゴシック" pitchFamily="-110" charset="-128"/>
                <a:cs typeface="ＭＳ Ｐゴシック" pitchFamily="-110" charset="-128"/>
              </a:rPr>
              <a:t>. Intel has developed a commercially available chip that samples thermal</a:t>
            </a:r>
          </a:p>
          <a:p>
            <a:r>
              <a:rPr lang="en-US" dirty="0">
                <a:latin typeface="Arial" pitchFamily="-110" charset="0"/>
                <a:ea typeface="ＭＳ Ｐゴシック" pitchFamily="-110" charset="-128"/>
                <a:cs typeface="ＭＳ Ｐゴシック" pitchFamily="-110" charset="-128"/>
              </a:rPr>
              <a:t>noise by amplifying the voltage measured across </a:t>
            </a:r>
            <a:r>
              <a:rPr lang="en-US" dirty="0" err="1">
                <a:latin typeface="Arial" pitchFamily="-110" charset="0"/>
                <a:ea typeface="ＭＳ Ｐゴシック" pitchFamily="-110" charset="-128"/>
                <a:cs typeface="ＭＳ Ｐゴシック" pitchFamily="-110" charset="-128"/>
              </a:rPr>
              <a:t>undriven</a:t>
            </a:r>
            <a:r>
              <a:rPr lang="en-US" dirty="0">
                <a:latin typeface="Arial" pitchFamily="-110" charset="0"/>
                <a:ea typeface="ＭＳ Ｐゴシック" pitchFamily="-110" charset="-128"/>
                <a:cs typeface="ＭＳ Ｐゴシック" pitchFamily="-110" charset="-128"/>
              </a:rPr>
              <a:t> resistors [JUN99].</a:t>
            </a:r>
          </a:p>
          <a:p>
            <a:r>
              <a:rPr lang="en-US" dirty="0">
                <a:latin typeface="Arial" pitchFamily="-110" charset="0"/>
                <a:ea typeface="ＭＳ Ｐゴシック" pitchFamily="-110" charset="-128"/>
                <a:cs typeface="ＭＳ Ｐゴシック" pitchFamily="-110" charset="-128"/>
              </a:rPr>
              <a:t>A group at Bell Labs has developed a technique that uses the variations in the</a:t>
            </a:r>
          </a:p>
          <a:p>
            <a:r>
              <a:rPr lang="en-US" dirty="0">
                <a:latin typeface="Arial" pitchFamily="-110" charset="0"/>
                <a:ea typeface="ＭＳ Ｐゴシック" pitchFamily="-110" charset="-128"/>
                <a:cs typeface="ＭＳ Ｐゴシック" pitchFamily="-110" charset="-128"/>
              </a:rPr>
              <a:t>response time of raw read requests for one disk sector of a hard disk [JAKO98].</a:t>
            </a:r>
          </a:p>
          <a:p>
            <a:r>
              <a:rPr lang="en-US" dirty="0" err="1">
                <a:latin typeface="Arial" pitchFamily="-110" charset="0"/>
                <a:ea typeface="ＭＳ Ｐゴシック" pitchFamily="-110" charset="-128"/>
                <a:cs typeface="ＭＳ Ｐゴシック" pitchFamily="-110" charset="-128"/>
              </a:rPr>
              <a:t>LavaRnd</a:t>
            </a:r>
            <a:r>
              <a:rPr lang="en-US" dirty="0">
                <a:latin typeface="Arial" pitchFamily="-110" charset="0"/>
                <a:ea typeface="ＭＳ Ｐゴシック" pitchFamily="-110" charset="-128"/>
                <a:cs typeface="ＭＳ Ｐゴシック" pitchFamily="-110" charset="-128"/>
              </a:rPr>
              <a:t> is an open source project for creating truly random numbers using inexpensive</a:t>
            </a:r>
          </a:p>
          <a:p>
            <a:r>
              <a:rPr lang="en-US" dirty="0">
                <a:latin typeface="Arial" pitchFamily="-110" charset="0"/>
                <a:ea typeface="ＭＳ Ｐゴシック" pitchFamily="-110" charset="-128"/>
                <a:cs typeface="ＭＳ Ｐゴシック" pitchFamily="-110" charset="-128"/>
              </a:rPr>
              <a:t>cameras, open source code, and inexpensive hardware. The system uses a</a:t>
            </a:r>
          </a:p>
          <a:p>
            <a:r>
              <a:rPr lang="en-US" dirty="0">
                <a:latin typeface="Arial" pitchFamily="-110" charset="0"/>
                <a:ea typeface="ＭＳ Ｐゴシック" pitchFamily="-110" charset="-128"/>
                <a:cs typeface="ＭＳ Ｐゴシック" pitchFamily="-110" charset="-128"/>
              </a:rPr>
              <a:t>saturated charge- coupled device (CCD) in a light-tight can as a chaotic source to</a:t>
            </a:r>
          </a:p>
          <a:p>
            <a:r>
              <a:rPr lang="en-US" dirty="0">
                <a:latin typeface="Arial" pitchFamily="-110" charset="0"/>
                <a:ea typeface="ＭＳ Ｐゴシック" pitchFamily="-110" charset="-128"/>
                <a:cs typeface="ＭＳ Ｐゴシック" pitchFamily="-110" charset="-128"/>
              </a:rPr>
              <a:t>produce the seed. Software processes the result into truly random numbers in a</a:t>
            </a:r>
          </a:p>
          <a:p>
            <a:r>
              <a:rPr lang="en-US" dirty="0">
                <a:latin typeface="Arial" pitchFamily="-110" charset="0"/>
                <a:ea typeface="ＭＳ Ｐゴシック" pitchFamily="-110" charset="-128"/>
                <a:cs typeface="ＭＳ Ｐゴシック" pitchFamily="-110" charset="-128"/>
              </a:rPr>
              <a:t>variety of formats.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993784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attempt to learn or make use of information from the system 	    that does not affect system resources</a:t>
            </a:r>
          </a:p>
          <a:p>
            <a:pPr lvl="1"/>
            <a:r>
              <a:rPr lang="en-US" dirty="0"/>
              <a:t>Active –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 corrupted , so that it does the wrong thing or gives wrong answers.</a:t>
            </a:r>
          </a:p>
          <a:p>
            <a:r>
              <a:rPr lang="en-US" sz="1200" b="0" kern="1200" baseline="0" dirty="0">
                <a:solidFill>
                  <a:schemeClr val="tx1"/>
                </a:solidFill>
                <a:latin typeface="Arial" pitchFamily="-107" charset="0"/>
                <a:ea typeface="+mn-ea"/>
                <a:cs typeface="+mn-cs"/>
              </a:rPr>
              <a:t>For example, stored data values may differ from what they should be because</a:t>
            </a:r>
          </a:p>
          <a:p>
            <a:r>
              <a:rPr lang="en-US" sz="1200" b="0" kern="1200" baseline="0" dirty="0">
                <a:solidFill>
                  <a:schemeClr val="tx1"/>
                </a:solidFill>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0" kern="1200" baseline="0" dirty="0">
                <a:solidFill>
                  <a:schemeClr val="tx1"/>
                </a:solidFill>
                <a:latin typeface="Arial" pitchFamily="-107" charset="0"/>
                <a:ea typeface="+mn-ea"/>
                <a:cs typeface="+mn-cs"/>
              </a:rPr>
              <a:t>threats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attack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0" kern="1200" baseline="0" dirty="0">
                <a:solidFill>
                  <a:schemeClr val="tx1"/>
                </a:solidFill>
                <a:latin typeface="Arial" pitchFamily="-107" charset="0"/>
                <a:ea typeface="+mn-ea"/>
                <a:cs typeface="+mn-cs"/>
              </a:rPr>
              <a:t>threat agent .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Active attack: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Passive attack: 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Inside attack: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Outside attack: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538896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Attacking Confidentiality</a:t>
            </a:r>
          </a:p>
          <a:p>
            <a:pPr lvl="1"/>
            <a:r>
              <a:rPr lang="en-GB" dirty="0"/>
              <a:t>Eavesdrop: intercept messages</a:t>
            </a:r>
          </a:p>
          <a:p>
            <a:r>
              <a:rPr lang="en-GB" dirty="0"/>
              <a:t>Attacking Integrity</a:t>
            </a:r>
          </a:p>
          <a:p>
            <a:pPr lvl="1"/>
            <a:r>
              <a:rPr lang="en-GB" dirty="0"/>
              <a:t>Actively insert messages into connection</a:t>
            </a:r>
          </a:p>
          <a:p>
            <a:pPr lvl="1"/>
            <a:r>
              <a:rPr lang="en-GB" dirty="0"/>
              <a:t>Impersonation: can fake (spoof) source address in packet (or any field in packet)</a:t>
            </a:r>
          </a:p>
          <a:p>
            <a:pPr lvl="1"/>
            <a:r>
              <a:rPr lang="en-GB" dirty="0"/>
              <a:t>Hijacking: “take over” ongoing connection by removing sender or receiver, inserting himself in place</a:t>
            </a:r>
          </a:p>
          <a:p>
            <a:r>
              <a:rPr lang="en-GB" dirty="0"/>
              <a:t>Attacking </a:t>
            </a:r>
            <a:r>
              <a:rPr lang="en-GB" dirty="0">
                <a:latin typeface="Times New Roman" panose="02020603050405020304" pitchFamily="18" charset="0"/>
                <a:cs typeface="Times New Roman" panose="02020603050405020304" pitchFamily="18" charset="0"/>
              </a:rPr>
              <a:t>Availability</a:t>
            </a:r>
            <a:endParaRPr lang="en-GB" dirty="0"/>
          </a:p>
          <a:p>
            <a:pPr lvl="1"/>
            <a:r>
              <a:rPr lang="en-GB" dirty="0"/>
              <a:t>Denial of service: prevent service from being used by others (e.g.,  by overloading resources)</a:t>
            </a:r>
          </a:p>
          <a:p>
            <a:endParaRPr lang="en-GB" dirty="0"/>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99339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688028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8</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1419385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Attack surfaces can be categorized in the following way:</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Network attack surface:  This category refers to vulnerabilities over an enterprise</a:t>
            </a:r>
          </a:p>
          <a:p>
            <a:r>
              <a:rPr lang="en-US" sz="1200" b="0" i="0" u="none" strike="noStrike" kern="1200" baseline="0" dirty="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attack surface:  This refers to vulnerabilities in application, utility,</a:t>
            </a:r>
          </a:p>
          <a:p>
            <a:r>
              <a:rPr lang="en-US" sz="1200" b="0" i="0" u="none" strike="noStrike" kern="1200" baseline="0" dirty="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a:solidFill>
                  <a:schemeClr val="tx1"/>
                </a:solidFill>
                <a:latin typeface="Arial" pitchFamily="-107" charset="0"/>
                <a:ea typeface="+mn-ea"/>
                <a:cs typeface="+mn-cs"/>
              </a:rPr>
              <a:t>software.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Human attack surface:  This category refers to vulnerabilities created by personnel</a:t>
            </a:r>
          </a:p>
          <a:p>
            <a:r>
              <a:rPr lang="en-US" sz="1200" b="0" i="0" u="none" strike="noStrike" kern="1200" baseline="0" dirty="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a:solidFill>
                  <a:schemeClr val="tx1"/>
                </a:solidFill>
                <a:latin typeface="Arial" pitchFamily="-107" charset="0"/>
                <a:ea typeface="+mn-ea"/>
                <a:cs typeface="+mn-cs"/>
              </a:rPr>
              <a:t>security measures, or modifying the service or application.</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158463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7FCE7FE1-AA7D-1973-D68C-B0D9CF052D99}"/>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4.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9.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10.wmf"/><Relationship Id="rId5" Type="http://schemas.openxmlformats.org/officeDocument/2006/relationships/image" Target="../media/image37.wmf"/><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42.xml"/><Relationship Id="rId1" Type="http://schemas.openxmlformats.org/officeDocument/2006/relationships/slideLayout" Target="../slideLayouts/slideLayout3.xml"/><Relationship Id="rId5" Type="http://schemas.openxmlformats.org/officeDocument/2006/relationships/image" Target="../media/image37.wmf"/><Relationship Id="rId4" Type="http://schemas.openxmlformats.org/officeDocument/2006/relationships/image" Target="../media/image10.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slide" Target="slide39.xml"/><Relationship Id="rId2" Type="http://schemas.openxmlformats.org/officeDocument/2006/relationships/notesSlide" Target="../notesSlides/notesSlide4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38.wmf"/><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10.wmf"/><Relationship Id="rId7" Type="http://schemas.openxmlformats.org/officeDocument/2006/relationships/slide" Target="slide47.xml"/><Relationship Id="rId2" Type="http://schemas.openxmlformats.org/officeDocument/2006/relationships/notesSlide" Target="../notesSlides/notesSlide44.xml"/><Relationship Id="rId1" Type="http://schemas.openxmlformats.org/officeDocument/2006/relationships/slideLayout" Target="../slideLayouts/slideLayout3.xml"/><Relationship Id="rId6" Type="http://schemas.openxmlformats.org/officeDocument/2006/relationships/image" Target="../media/image38.wmf"/><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4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12A0"/>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8</a:t>
            </a:r>
            <a:br>
              <a:rPr lang="en-US" altLang="en-US" sz="6000" b="1" dirty="0">
                <a:solidFill>
                  <a:srgbClr val="000099"/>
                </a:solidFill>
                <a:latin typeface="+mj-lt"/>
              </a:rPr>
            </a:br>
            <a:r>
              <a:rPr lang="en-US" altLang="en-US" sz="5400" b="1" dirty="0">
                <a:solidFill>
                  <a:srgbClr val="000099"/>
                </a:solidFill>
                <a:latin typeface="+mj-lt"/>
              </a:rPr>
              <a:t>Security</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C0B390AC-6947-3AA9-393C-A1EF85A3FFD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AA1C9F-C262-4FDF-AE90-788ADE282A57}"/>
              </a:ext>
            </a:extLst>
          </p:cNvPr>
          <p:cNvSpPr>
            <a:spLocks noGrp="1"/>
          </p:cNvSpPr>
          <p:nvPr>
            <p:ph type="title"/>
          </p:nvPr>
        </p:nvSpPr>
        <p:spPr>
          <a:xfrm>
            <a:off x="838200" y="190564"/>
            <a:ext cx="10515600" cy="894622"/>
          </a:xfrm>
        </p:spPr>
        <p:txBody>
          <a:bodyPr/>
          <a:lstStyle/>
          <a:p>
            <a:r>
              <a:rPr lang="en-US" dirty="0"/>
              <a:t>Security Risk</a:t>
            </a:r>
            <a:endParaRPr lang="en-SE" dirty="0"/>
          </a:p>
        </p:txBody>
      </p:sp>
      <p:sp>
        <p:nvSpPr>
          <p:cNvPr id="5" name="Content Placeholder 4">
            <a:extLst>
              <a:ext uri="{FF2B5EF4-FFF2-40B4-BE49-F238E27FC236}">
                <a16:creationId xmlns:a16="http://schemas.microsoft.com/office/drawing/2014/main" id="{CF577CBC-7388-45A1-89A2-F6CABC616CEE}"/>
              </a:ext>
            </a:extLst>
          </p:cNvPr>
          <p:cNvSpPr>
            <a:spLocks noGrp="1"/>
          </p:cNvSpPr>
          <p:nvPr>
            <p:ph idx="1"/>
          </p:nvPr>
        </p:nvSpPr>
        <p:spPr>
          <a:xfrm>
            <a:off x="838200" y="978195"/>
            <a:ext cx="10123714" cy="180753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Defense in depth is a concept used in information security in which multiple layers of security controls (defense) are placed throughout the system.</a:t>
            </a:r>
          </a:p>
          <a:p>
            <a:r>
              <a:rPr lang="en-US" dirty="0">
                <a:latin typeface="Times New Roman" panose="02020603050405020304" pitchFamily="18" charset="0"/>
                <a:cs typeface="Times New Roman" panose="02020603050405020304" pitchFamily="18" charset="0"/>
              </a:rPr>
              <a:t>Security risk can be determined by defense in depth layering (shallow or deep) and attack Surface (small or large).</a:t>
            </a:r>
            <a:endParaRPr lang="en-SE" dirty="0">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10</a:t>
            </a:fld>
            <a:endParaRPr lang="en-US" dirty="0"/>
          </a:p>
        </p:txBody>
      </p:sp>
      <p:pic>
        <p:nvPicPr>
          <p:cNvPr id="6" name="Picture 5">
            <a:extLst>
              <a:ext uri="{FF2B5EF4-FFF2-40B4-BE49-F238E27FC236}">
                <a16:creationId xmlns:a16="http://schemas.microsoft.com/office/drawing/2014/main" id="{F56312FF-96DE-4C60-8AAE-DD7539AA5669}"/>
              </a:ext>
            </a:extLst>
          </p:cNvPr>
          <p:cNvPicPr>
            <a:picLocks noChangeAspect="1"/>
          </p:cNvPicPr>
          <p:nvPr/>
        </p:nvPicPr>
        <p:blipFill>
          <a:blip r:embed="rId3"/>
          <a:stretch>
            <a:fillRect/>
          </a:stretch>
        </p:blipFill>
        <p:spPr>
          <a:xfrm>
            <a:off x="4295698" y="2705019"/>
            <a:ext cx="3600604" cy="4082902"/>
          </a:xfrm>
          <a:prstGeom prst="rect">
            <a:avLst/>
          </a:prstGeom>
        </p:spPr>
      </p:pic>
    </p:spTree>
    <p:extLst>
      <p:ext uri="{BB962C8B-B14F-4D97-AF65-F5344CB8AC3E}">
        <p14:creationId xmlns:p14="http://schemas.microsoft.com/office/powerpoint/2010/main" val="389812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Terminology</a:t>
            </a:r>
            <a:endParaRPr lang="zh-CN" altLang="en-US" dirty="0"/>
          </a:p>
        </p:txBody>
      </p:sp>
      <p:sp>
        <p:nvSpPr>
          <p:cNvPr id="3" name="Content Placeholder 2">
            <a:extLst>
              <a:ext uri="{FF2B5EF4-FFF2-40B4-BE49-F238E27FC236}">
                <a16:creationId xmlns:a16="http://schemas.microsoft.com/office/drawing/2014/main" id="{06B1CE61-D672-46D2-A2E8-B31F1D471FA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Plaintext</a:t>
            </a:r>
          </a:p>
          <a:p>
            <a:pPr lvl="1"/>
            <a:r>
              <a:rPr lang="en-US" dirty="0">
                <a:latin typeface="Times New Roman" panose="02020603050405020304" pitchFamily="18" charset="0"/>
                <a:cs typeface="Times New Roman" panose="02020603050405020304" pitchFamily="18" charset="0"/>
              </a:rPr>
              <a:t>Also called cleartext </a:t>
            </a:r>
          </a:p>
          <a:p>
            <a:r>
              <a:rPr lang="en-US" dirty="0">
                <a:latin typeface="Times New Roman" panose="02020603050405020304" pitchFamily="18" charset="0"/>
                <a:cs typeface="Times New Roman" panose="02020603050405020304" pitchFamily="18" charset="0"/>
              </a:rPr>
              <a:t>Ciphertext</a:t>
            </a:r>
          </a:p>
          <a:p>
            <a:pPr lvl="1"/>
            <a:r>
              <a:rPr lang="en-US" dirty="0">
                <a:latin typeface="Times New Roman" panose="02020603050405020304" pitchFamily="18" charset="0"/>
                <a:cs typeface="Times New Roman" panose="02020603050405020304" pitchFamily="18" charset="0"/>
              </a:rPr>
              <a:t>Scrambled message produced as output</a:t>
            </a:r>
          </a:p>
          <a:p>
            <a:r>
              <a:rPr lang="en-US" dirty="0">
                <a:latin typeface="Times New Roman" panose="02020603050405020304" pitchFamily="18" charset="0"/>
                <a:cs typeface="Times New Roman" panose="02020603050405020304" pitchFamily="18" charset="0"/>
              </a:rPr>
              <a:t>Encryption algorithm</a:t>
            </a:r>
          </a:p>
          <a:p>
            <a:pPr lvl="1"/>
            <a:r>
              <a:rPr lang="en-US" dirty="0">
                <a:latin typeface="Times New Roman" panose="02020603050405020304" pitchFamily="18" charset="0"/>
                <a:cs typeface="Times New Roman" panose="02020603050405020304" pitchFamily="18" charset="0"/>
              </a:rPr>
              <a:t>Transforms plaintext to ciphertext</a:t>
            </a:r>
          </a:p>
          <a:p>
            <a:r>
              <a:rPr lang="en-US" dirty="0">
                <a:latin typeface="Times New Roman" panose="02020603050405020304" pitchFamily="18" charset="0"/>
                <a:cs typeface="Times New Roman" panose="02020603050405020304" pitchFamily="18" charset="0"/>
              </a:rPr>
              <a:t>Decryption algorithm</a:t>
            </a:r>
          </a:p>
          <a:p>
            <a:pPr lvl="1"/>
            <a:r>
              <a:rPr lang="en-US" dirty="0">
                <a:latin typeface="Times New Roman" panose="02020603050405020304" pitchFamily="18" charset="0"/>
                <a:cs typeface="Times New Roman" panose="02020603050405020304" pitchFamily="18" charset="0"/>
              </a:rPr>
              <a:t>Transforms ciphertext to plaintext</a:t>
            </a:r>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dirty="0">
              <a:solidFill>
                <a:prstClr val="white">
                  <a:lumMod val="65000"/>
                  <a:lumOff val="35000"/>
                </a:prstClr>
              </a:solidFill>
            </a:endParaRPr>
          </a:p>
        </p:txBody>
      </p:sp>
    </p:spTree>
    <p:extLst>
      <p:ext uri="{BB962C8B-B14F-4D97-AF65-F5344CB8AC3E}">
        <p14:creationId xmlns:p14="http://schemas.microsoft.com/office/powerpoint/2010/main" val="222653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434012-3F68-9E56-E85E-652D0521FE19}"/>
              </a:ext>
            </a:extLst>
          </p:cNvPr>
          <p:cNvSpPr>
            <a:spLocks noGrp="1"/>
          </p:cNvSpPr>
          <p:nvPr>
            <p:ph type="title"/>
          </p:nvPr>
        </p:nvSpPr>
        <p:spPr/>
        <p:txBody>
          <a:bodyPr/>
          <a:lstStyle/>
          <a:p>
            <a:r>
              <a:rPr lang="en-GB" dirty="0"/>
              <a:t>Friends and enemies: Alice, Bob, Trudy</a:t>
            </a:r>
            <a:endParaRPr lang="en-SE" dirty="0"/>
          </a:p>
        </p:txBody>
      </p:sp>
      <p:sp>
        <p:nvSpPr>
          <p:cNvPr id="4" name="Slide Number Placeholder 3">
            <a:extLst>
              <a:ext uri="{FF2B5EF4-FFF2-40B4-BE49-F238E27FC236}">
                <a16:creationId xmlns:a16="http://schemas.microsoft.com/office/drawing/2014/main" id="{DC91C857-0CB8-6D7A-1243-76E355EE4942}"/>
              </a:ext>
            </a:extLst>
          </p:cNvPr>
          <p:cNvSpPr>
            <a:spLocks noGrp="1"/>
          </p:cNvSpPr>
          <p:nvPr>
            <p:ph type="sldNum" sz="quarter" idx="4"/>
          </p:nvPr>
        </p:nvSpPr>
        <p:spPr/>
        <p:txBody>
          <a:bodyPr/>
          <a:lstStyle/>
          <a:p>
            <a:r>
              <a:rPr lang="en-US"/>
              <a:t>Security: 8- </a:t>
            </a:r>
            <a:fld id="{C4204591-24BD-A542-B9D5-F8D8A88D2FEE}" type="slidenum">
              <a:rPr lang="en-US" smtClean="0"/>
              <a:pPr/>
              <a:t>12</a:t>
            </a:fld>
            <a:endParaRPr lang="en-US" dirty="0"/>
          </a:p>
        </p:txBody>
      </p:sp>
      <p:grpSp>
        <p:nvGrpSpPr>
          <p:cNvPr id="5" name="Group 4">
            <a:extLst>
              <a:ext uri="{FF2B5EF4-FFF2-40B4-BE49-F238E27FC236}">
                <a16:creationId xmlns:a16="http://schemas.microsoft.com/office/drawing/2014/main" id="{C0A935C8-8390-CBA7-A58C-F058F975F180}"/>
              </a:ext>
            </a:extLst>
          </p:cNvPr>
          <p:cNvGrpSpPr/>
          <p:nvPr/>
        </p:nvGrpSpPr>
        <p:grpSpPr>
          <a:xfrm>
            <a:off x="4313903" y="4671067"/>
            <a:ext cx="1909916" cy="306675"/>
            <a:chOff x="1616358" y="2551230"/>
            <a:chExt cx="2141698" cy="218510"/>
          </a:xfrm>
        </p:grpSpPr>
        <p:sp>
          <p:nvSpPr>
            <p:cNvPr id="6" name="Rectangle 5">
              <a:extLst>
                <a:ext uri="{FF2B5EF4-FFF2-40B4-BE49-F238E27FC236}">
                  <a16:creationId xmlns:a16="http://schemas.microsoft.com/office/drawing/2014/main" id="{8828413E-96C0-B35E-D38C-94C56B4A89AE}"/>
                </a:ext>
              </a:extLst>
            </p:cNvPr>
            <p:cNvSpPr/>
            <p:nvPr/>
          </p:nvSpPr>
          <p:spPr>
            <a:xfrm>
              <a:off x="1673508" y="2551230"/>
              <a:ext cx="2027398"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7" name="Oval 6">
              <a:extLst>
                <a:ext uri="{FF2B5EF4-FFF2-40B4-BE49-F238E27FC236}">
                  <a16:creationId xmlns:a16="http://schemas.microsoft.com/office/drawing/2014/main" id="{04E3C7CD-C5D8-1B58-18C4-9A1101117243}"/>
                </a:ext>
              </a:extLst>
            </p:cNvPr>
            <p:cNvSpPr/>
            <p:nvPr/>
          </p:nvSpPr>
          <p:spPr>
            <a:xfrm>
              <a:off x="1616358" y="2551231"/>
              <a:ext cx="114299" cy="216734"/>
            </a:xfrm>
            <a:prstGeom prst="ellipse">
              <a:avLst/>
            </a:prstGeom>
            <a:solidFill>
              <a:srgbClr val="7ACCF4"/>
            </a:soli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8" name="Oval 7">
              <a:extLst>
                <a:ext uri="{FF2B5EF4-FFF2-40B4-BE49-F238E27FC236}">
                  <a16:creationId xmlns:a16="http://schemas.microsoft.com/office/drawing/2014/main" id="{3E9DF23F-BE91-9141-25E5-4DEC647878A5}"/>
                </a:ext>
              </a:extLst>
            </p:cNvPr>
            <p:cNvSpPr/>
            <p:nvPr/>
          </p:nvSpPr>
          <p:spPr>
            <a:xfrm>
              <a:off x="3643756" y="2551230"/>
              <a:ext cx="114300" cy="218510"/>
            </a:xfrm>
            <a:prstGeom prst="ellipse">
              <a:avLst/>
            </a:prstGeom>
            <a:gradFill flip="none" rotWithShape="1">
              <a:gsLst>
                <a:gs pos="0">
                  <a:srgbClr val="011199"/>
                </a:gs>
                <a:gs pos="100000">
                  <a:srgbClr val="011199"/>
                </a:gs>
                <a:gs pos="50000">
                  <a:srgbClr val="7ACCF4"/>
                </a:gs>
              </a:gsLst>
              <a:lin ang="16200000" scaled="0"/>
              <a:tileRect/>
            </a:gra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9" name="Rectangle 8">
              <a:extLst>
                <a:ext uri="{FF2B5EF4-FFF2-40B4-BE49-F238E27FC236}">
                  <a16:creationId xmlns:a16="http://schemas.microsoft.com/office/drawing/2014/main" id="{3FD86C4C-15BF-3C54-4CDE-975C271CFC48}"/>
                </a:ext>
              </a:extLst>
            </p:cNvPr>
            <p:cNvSpPr/>
            <p:nvPr/>
          </p:nvSpPr>
          <p:spPr>
            <a:xfrm>
              <a:off x="3491356" y="2551230"/>
              <a:ext cx="209550"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grpSp>
      <p:sp>
        <p:nvSpPr>
          <p:cNvPr id="10" name="Rectangle 3">
            <a:extLst>
              <a:ext uri="{FF2B5EF4-FFF2-40B4-BE49-F238E27FC236}">
                <a16:creationId xmlns:a16="http://schemas.microsoft.com/office/drawing/2014/main" id="{2BB11F43-7DFB-1BC1-EE55-9721F8D1B02A}"/>
              </a:ext>
            </a:extLst>
          </p:cNvPr>
          <p:cNvSpPr txBox="1">
            <a:spLocks noChangeArrowheads="1"/>
          </p:cNvSpPr>
          <p:nvPr/>
        </p:nvSpPr>
        <p:spPr>
          <a:xfrm>
            <a:off x="990600" y="1497765"/>
            <a:ext cx="8142288" cy="1617663"/>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dirty="0"/>
              <a:t>Well-known in network security world</a:t>
            </a:r>
          </a:p>
          <a:p>
            <a:pPr indent="-287338"/>
            <a:r>
              <a:rPr lang="en-US" dirty="0"/>
              <a:t>Bob, Alice want to communicate “</a:t>
            </a:r>
            <a:r>
              <a:rPr lang="en-US" altLang="ja-JP" dirty="0"/>
              <a:t>securely”</a:t>
            </a:r>
          </a:p>
          <a:p>
            <a:pPr indent="-287338"/>
            <a:r>
              <a:rPr lang="en-US" dirty="0"/>
              <a:t>Trudy (intruder) may intercept, delete, add messages</a:t>
            </a:r>
          </a:p>
        </p:txBody>
      </p:sp>
      <p:pic>
        <p:nvPicPr>
          <p:cNvPr id="11" name="Picture 10" descr="Alice">
            <a:extLst>
              <a:ext uri="{FF2B5EF4-FFF2-40B4-BE49-F238E27FC236}">
                <a16:creationId xmlns:a16="http://schemas.microsoft.com/office/drawing/2014/main" id="{79B0D8F0-F840-F69D-BC28-50C4B033B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559" y="3577045"/>
            <a:ext cx="698500" cy="862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descr="Bob">
            <a:extLst>
              <a:ext uri="{FF2B5EF4-FFF2-40B4-BE49-F238E27FC236}">
                <a16:creationId xmlns:a16="http://schemas.microsoft.com/office/drawing/2014/main" id="{1C002C45-BE2F-55E6-B477-3842C2656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4434" y="3624670"/>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9" descr="Eve">
            <a:extLst>
              <a:ext uri="{FF2B5EF4-FFF2-40B4-BE49-F238E27FC236}">
                <a16:creationId xmlns:a16="http://schemas.microsoft.com/office/drawing/2014/main" id="{73E8E2B4-F539-0933-8D15-24569F546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071097" y="5543957"/>
            <a:ext cx="1082675" cy="1295400"/>
          </a:xfrm>
          <a:prstGeom prst="rect">
            <a:avLst/>
          </a:prstGeom>
          <a:noFill/>
        </p:spPr>
      </p:pic>
      <p:sp>
        <p:nvSpPr>
          <p:cNvPr id="14" name="Rectangle 11">
            <a:extLst>
              <a:ext uri="{FF2B5EF4-FFF2-40B4-BE49-F238E27FC236}">
                <a16:creationId xmlns:a16="http://schemas.microsoft.com/office/drawing/2014/main" id="{6563272C-F0AA-1176-4886-C08EBCBFA2AD}"/>
              </a:ext>
            </a:extLst>
          </p:cNvPr>
          <p:cNvSpPr>
            <a:spLocks noChangeArrowheads="1"/>
          </p:cNvSpPr>
          <p:nvPr/>
        </p:nvSpPr>
        <p:spPr bwMode="auto">
          <a:xfrm>
            <a:off x="2700959" y="4412070"/>
            <a:ext cx="1293813"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5" name="Text Box 12">
            <a:extLst>
              <a:ext uri="{FF2B5EF4-FFF2-40B4-BE49-F238E27FC236}">
                <a16:creationId xmlns:a16="http://schemas.microsoft.com/office/drawing/2014/main" id="{55C35CE7-E04F-0D6E-643D-4D4306D05C0C}"/>
              </a:ext>
            </a:extLst>
          </p:cNvPr>
          <p:cNvSpPr txBox="1">
            <a:spLocks noChangeArrowheads="1"/>
          </p:cNvSpPr>
          <p:nvPr/>
        </p:nvSpPr>
        <p:spPr bwMode="auto">
          <a:xfrm>
            <a:off x="2828511" y="4402474"/>
            <a:ext cx="1043876"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sender</a:t>
            </a:r>
          </a:p>
        </p:txBody>
      </p:sp>
      <p:grpSp>
        <p:nvGrpSpPr>
          <p:cNvPr id="16" name="Group 15">
            <a:extLst>
              <a:ext uri="{FF2B5EF4-FFF2-40B4-BE49-F238E27FC236}">
                <a16:creationId xmlns:a16="http://schemas.microsoft.com/office/drawing/2014/main" id="{0E66F04C-825E-D79C-08D8-16C943CD0E92}"/>
              </a:ext>
            </a:extLst>
          </p:cNvPr>
          <p:cNvGrpSpPr/>
          <p:nvPr/>
        </p:nvGrpSpPr>
        <p:grpSpPr>
          <a:xfrm>
            <a:off x="6455950" y="4428428"/>
            <a:ext cx="1293812" cy="839374"/>
            <a:chOff x="7224576" y="4365211"/>
            <a:chExt cx="1293812" cy="839374"/>
          </a:xfrm>
        </p:grpSpPr>
        <p:sp>
          <p:nvSpPr>
            <p:cNvPr id="17" name="Rectangle 13">
              <a:extLst>
                <a:ext uri="{FF2B5EF4-FFF2-40B4-BE49-F238E27FC236}">
                  <a16:creationId xmlns:a16="http://schemas.microsoft.com/office/drawing/2014/main" id="{D1A2CBAC-236A-FC98-F186-FD36CD0A7864}"/>
                </a:ext>
              </a:extLst>
            </p:cNvPr>
            <p:cNvSpPr>
              <a:spLocks noChangeArrowheads="1"/>
            </p:cNvSpPr>
            <p:nvPr/>
          </p:nvSpPr>
          <p:spPr bwMode="auto">
            <a:xfrm>
              <a:off x="7224576" y="4401310"/>
              <a:ext cx="1293812"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8" name="Text Box 14">
              <a:extLst>
                <a:ext uri="{FF2B5EF4-FFF2-40B4-BE49-F238E27FC236}">
                  <a16:creationId xmlns:a16="http://schemas.microsoft.com/office/drawing/2014/main" id="{E7B29C48-3C18-EA8E-9DE0-D6301DAF593F}"/>
                </a:ext>
              </a:extLst>
            </p:cNvPr>
            <p:cNvSpPr txBox="1">
              <a:spLocks noChangeArrowheads="1"/>
            </p:cNvSpPr>
            <p:nvPr/>
          </p:nvSpPr>
          <p:spPr bwMode="auto">
            <a:xfrm>
              <a:off x="7311886" y="4365211"/>
              <a:ext cx="119391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receiver</a:t>
              </a:r>
            </a:p>
          </p:txBody>
        </p:sp>
      </p:grpSp>
      <p:sp>
        <p:nvSpPr>
          <p:cNvPr id="19" name="Text Box 18">
            <a:extLst>
              <a:ext uri="{FF2B5EF4-FFF2-40B4-BE49-F238E27FC236}">
                <a16:creationId xmlns:a16="http://schemas.microsoft.com/office/drawing/2014/main" id="{BF445E2F-6E1A-0735-82B7-880067ABBA16}"/>
              </a:ext>
            </a:extLst>
          </p:cNvPr>
          <p:cNvSpPr txBox="1">
            <a:spLocks noChangeArrowheads="1"/>
          </p:cNvSpPr>
          <p:nvPr/>
        </p:nvSpPr>
        <p:spPr bwMode="auto">
          <a:xfrm>
            <a:off x="3715372" y="3667532"/>
            <a:ext cx="117211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channel</a:t>
            </a:r>
          </a:p>
        </p:txBody>
      </p:sp>
      <p:sp>
        <p:nvSpPr>
          <p:cNvPr id="20" name="Line 19">
            <a:extLst>
              <a:ext uri="{FF2B5EF4-FFF2-40B4-BE49-F238E27FC236}">
                <a16:creationId xmlns:a16="http://schemas.microsoft.com/office/drawing/2014/main" id="{6E21A597-61EE-C585-C938-D1ADA1DB171B}"/>
              </a:ext>
            </a:extLst>
          </p:cNvPr>
          <p:cNvSpPr>
            <a:spLocks noChangeShapeType="1"/>
          </p:cNvSpPr>
          <p:nvPr/>
        </p:nvSpPr>
        <p:spPr bwMode="auto">
          <a:xfrm>
            <a:off x="4431334" y="4089807"/>
            <a:ext cx="238125" cy="4492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dirty="0"/>
          </a:p>
        </p:txBody>
      </p:sp>
      <p:sp>
        <p:nvSpPr>
          <p:cNvPr id="21" name="Line 17">
            <a:extLst>
              <a:ext uri="{FF2B5EF4-FFF2-40B4-BE49-F238E27FC236}">
                <a16:creationId xmlns:a16="http://schemas.microsoft.com/office/drawing/2014/main" id="{7E41E85F-8644-4AD0-DCB1-22A4A4374408}"/>
              </a:ext>
            </a:extLst>
          </p:cNvPr>
          <p:cNvSpPr>
            <a:spLocks noChangeShapeType="1"/>
          </p:cNvSpPr>
          <p:nvPr/>
        </p:nvSpPr>
        <p:spPr bwMode="auto">
          <a:xfrm flipV="1">
            <a:off x="4037634" y="4823232"/>
            <a:ext cx="2460625" cy="0"/>
          </a:xfrm>
          <a:prstGeom prst="line">
            <a:avLst/>
          </a:prstGeom>
          <a:noFill/>
          <a:ln w="762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2" name="Text Box 23">
            <a:extLst>
              <a:ext uri="{FF2B5EF4-FFF2-40B4-BE49-F238E27FC236}">
                <a16:creationId xmlns:a16="http://schemas.microsoft.com/office/drawing/2014/main" id="{1304D143-9CFC-A9D4-0219-A70286E8ED27}"/>
              </a:ext>
            </a:extLst>
          </p:cNvPr>
          <p:cNvSpPr txBox="1">
            <a:spLocks noChangeArrowheads="1"/>
          </p:cNvSpPr>
          <p:nvPr/>
        </p:nvSpPr>
        <p:spPr bwMode="auto">
          <a:xfrm>
            <a:off x="4863134" y="3624670"/>
            <a:ext cx="1889125"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mn-lt"/>
                <a:cs typeface="Arial" charset="0"/>
              </a:rPr>
              <a:t>data, control messages</a:t>
            </a:r>
          </a:p>
        </p:txBody>
      </p:sp>
      <p:sp>
        <p:nvSpPr>
          <p:cNvPr id="23" name="Line 24">
            <a:extLst>
              <a:ext uri="{FF2B5EF4-FFF2-40B4-BE49-F238E27FC236}">
                <a16:creationId xmlns:a16="http://schemas.microsoft.com/office/drawing/2014/main" id="{79972B4E-9191-03DF-A75D-9DFEB8603609}"/>
              </a:ext>
            </a:extLst>
          </p:cNvPr>
          <p:cNvSpPr>
            <a:spLocks noChangeShapeType="1"/>
          </p:cNvSpPr>
          <p:nvPr/>
        </p:nvSpPr>
        <p:spPr bwMode="auto">
          <a:xfrm>
            <a:off x="5709272" y="4242207"/>
            <a:ext cx="223837" cy="5175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dirty="0"/>
          </a:p>
        </p:txBody>
      </p:sp>
      <p:sp>
        <p:nvSpPr>
          <p:cNvPr id="24" name="Freeform 25">
            <a:extLst>
              <a:ext uri="{FF2B5EF4-FFF2-40B4-BE49-F238E27FC236}">
                <a16:creationId xmlns:a16="http://schemas.microsoft.com/office/drawing/2014/main" id="{EEA2DE90-11C1-F397-6230-5D6F74DBA9EE}"/>
              </a:ext>
            </a:extLst>
          </p:cNvPr>
          <p:cNvSpPr>
            <a:spLocks/>
          </p:cNvSpPr>
          <p:nvPr/>
        </p:nvSpPr>
        <p:spPr bwMode="auto">
          <a:xfrm>
            <a:off x="4517059" y="4921912"/>
            <a:ext cx="573088"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25" name="Freeform 26">
            <a:extLst>
              <a:ext uri="{FF2B5EF4-FFF2-40B4-BE49-F238E27FC236}">
                <a16:creationId xmlns:a16="http://schemas.microsoft.com/office/drawing/2014/main" id="{9851006B-5983-46CF-9E17-2930C7238ED3}"/>
              </a:ext>
            </a:extLst>
          </p:cNvPr>
          <p:cNvSpPr>
            <a:spLocks/>
          </p:cNvSpPr>
          <p:nvPr/>
        </p:nvSpPr>
        <p:spPr bwMode="auto">
          <a:xfrm flipH="1">
            <a:off x="5191747" y="4935072"/>
            <a:ext cx="573087"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26" name="Line 27">
            <a:extLst>
              <a:ext uri="{FF2B5EF4-FFF2-40B4-BE49-F238E27FC236}">
                <a16:creationId xmlns:a16="http://schemas.microsoft.com/office/drawing/2014/main" id="{C3505E66-1E44-C649-0058-B99C9E616AE5}"/>
              </a:ext>
            </a:extLst>
          </p:cNvPr>
          <p:cNvSpPr>
            <a:spLocks noChangeShapeType="1"/>
          </p:cNvSpPr>
          <p:nvPr/>
        </p:nvSpPr>
        <p:spPr bwMode="auto">
          <a:xfrm flipV="1">
            <a:off x="1824147" y="4800444"/>
            <a:ext cx="814388"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7" name="Text Box 28">
            <a:extLst>
              <a:ext uri="{FF2B5EF4-FFF2-40B4-BE49-F238E27FC236}">
                <a16:creationId xmlns:a16="http://schemas.microsoft.com/office/drawing/2014/main" id="{1A2E7F06-9DAF-2EE8-63FA-1E243C75DF13}"/>
              </a:ext>
            </a:extLst>
          </p:cNvPr>
          <p:cNvSpPr txBox="1">
            <a:spLocks noChangeArrowheads="1"/>
          </p:cNvSpPr>
          <p:nvPr/>
        </p:nvSpPr>
        <p:spPr bwMode="auto">
          <a:xfrm>
            <a:off x="1196931" y="4596937"/>
            <a:ext cx="73744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28" name="Line 29">
            <a:extLst>
              <a:ext uri="{FF2B5EF4-FFF2-40B4-BE49-F238E27FC236}">
                <a16:creationId xmlns:a16="http://schemas.microsoft.com/office/drawing/2014/main" id="{E5DC1259-F577-9468-1316-CF5D268F3BEE}"/>
              </a:ext>
            </a:extLst>
          </p:cNvPr>
          <p:cNvSpPr>
            <a:spLocks noChangeShapeType="1"/>
          </p:cNvSpPr>
          <p:nvPr/>
        </p:nvSpPr>
        <p:spPr bwMode="auto">
          <a:xfrm flipV="1">
            <a:off x="7852447" y="4829275"/>
            <a:ext cx="814388"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9" name="Text Box 30">
            <a:extLst>
              <a:ext uri="{FF2B5EF4-FFF2-40B4-BE49-F238E27FC236}">
                <a16:creationId xmlns:a16="http://schemas.microsoft.com/office/drawing/2014/main" id="{99370245-2E7B-C6AB-0D8C-3C41C45EBC16}"/>
              </a:ext>
            </a:extLst>
          </p:cNvPr>
          <p:cNvSpPr txBox="1">
            <a:spLocks noChangeArrowheads="1"/>
          </p:cNvSpPr>
          <p:nvPr/>
        </p:nvSpPr>
        <p:spPr bwMode="auto">
          <a:xfrm>
            <a:off x="8617725" y="4618393"/>
            <a:ext cx="73744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30" name="Text Box 31">
            <a:extLst>
              <a:ext uri="{FF2B5EF4-FFF2-40B4-BE49-F238E27FC236}">
                <a16:creationId xmlns:a16="http://schemas.microsoft.com/office/drawing/2014/main" id="{83BBAFD6-CA9B-BD91-2221-A1504A046F3C}"/>
              </a:ext>
            </a:extLst>
          </p:cNvPr>
          <p:cNvSpPr txBox="1">
            <a:spLocks noChangeArrowheads="1"/>
          </p:cNvSpPr>
          <p:nvPr/>
        </p:nvSpPr>
        <p:spPr bwMode="auto">
          <a:xfrm>
            <a:off x="1271519" y="3720127"/>
            <a:ext cx="78739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12A0"/>
                </a:solidFill>
                <a:latin typeface="+mn-lt"/>
                <a:cs typeface="Arial" charset="0"/>
              </a:rPr>
              <a:t>Alice</a:t>
            </a:r>
          </a:p>
        </p:txBody>
      </p:sp>
      <p:sp>
        <p:nvSpPr>
          <p:cNvPr id="31" name="Text Box 32">
            <a:extLst>
              <a:ext uri="{FF2B5EF4-FFF2-40B4-BE49-F238E27FC236}">
                <a16:creationId xmlns:a16="http://schemas.microsoft.com/office/drawing/2014/main" id="{3544C340-F026-510F-8DE9-9694C26AA6CF}"/>
              </a:ext>
            </a:extLst>
          </p:cNvPr>
          <p:cNvSpPr txBox="1">
            <a:spLocks noChangeArrowheads="1"/>
          </p:cNvSpPr>
          <p:nvPr/>
        </p:nvSpPr>
        <p:spPr bwMode="auto">
          <a:xfrm>
            <a:off x="8426175" y="3704735"/>
            <a:ext cx="75854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12A0"/>
                </a:solidFill>
                <a:latin typeface="+mn-lt"/>
                <a:cs typeface="Arial" charset="0"/>
              </a:rPr>
              <a:t>Bob</a:t>
            </a:r>
          </a:p>
        </p:txBody>
      </p:sp>
      <p:sp>
        <p:nvSpPr>
          <p:cNvPr id="32" name="Text Box 33">
            <a:extLst>
              <a:ext uri="{FF2B5EF4-FFF2-40B4-BE49-F238E27FC236}">
                <a16:creationId xmlns:a16="http://schemas.microsoft.com/office/drawing/2014/main" id="{248F2956-B3BD-4420-787F-D28E36F4EE44}"/>
              </a:ext>
            </a:extLst>
          </p:cNvPr>
          <p:cNvSpPr txBox="1">
            <a:spLocks noChangeArrowheads="1"/>
          </p:cNvSpPr>
          <p:nvPr/>
        </p:nvSpPr>
        <p:spPr bwMode="auto">
          <a:xfrm>
            <a:off x="4021759" y="5934482"/>
            <a:ext cx="88690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0099"/>
                </a:solidFill>
                <a:latin typeface="+mn-lt"/>
                <a:cs typeface="Arial" charset="0"/>
              </a:rPr>
              <a:t>Trudy</a:t>
            </a:r>
          </a:p>
        </p:txBody>
      </p:sp>
    </p:spTree>
    <p:extLst>
      <p:ext uri="{BB962C8B-B14F-4D97-AF65-F5344CB8AC3E}">
        <p14:creationId xmlns:p14="http://schemas.microsoft.com/office/powerpoint/2010/main" val="154627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defRPr/>
            </a:pPr>
            <a:r>
              <a:rPr lang="en-GB" altLang="en-US" dirty="0"/>
              <a:t>Symmetric Encryption</a:t>
            </a:r>
            <a:endParaRPr lang="en-AU" altLang="en-US"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1506876" y="3186249"/>
            <a:ext cx="8820465" cy="3105287"/>
          </a:xfrm>
          <a:prstGeom prst="rect">
            <a:avLst/>
          </a:prstGeom>
        </p:spPr>
      </p:pic>
      <p:sp>
        <p:nvSpPr>
          <p:cNvPr id="6" name="Content Placeholder 2">
            <a:extLst>
              <a:ext uri="{FF2B5EF4-FFF2-40B4-BE49-F238E27FC236}">
                <a16:creationId xmlns:a16="http://schemas.microsoft.com/office/drawing/2014/main" id="{4E079E01-E8ED-43DF-9451-89CEFA51F77B}"/>
              </a:ext>
            </a:extLst>
          </p:cNvPr>
          <p:cNvSpPr>
            <a:spLocks noGrp="1"/>
          </p:cNvSpPr>
          <p:nvPr>
            <p:ph idx="1"/>
          </p:nvPr>
        </p:nvSpPr>
        <p:spPr>
          <a:xfrm>
            <a:off x="1021976" y="1196754"/>
            <a:ext cx="10515600" cy="2345100"/>
          </a:xfrm>
        </p:spPr>
        <p:txBody>
          <a:bodyPr>
            <a:normAutofit/>
          </a:bodyPr>
          <a:lstStyle/>
          <a:p>
            <a:pPr marL="354965" indent="-342265">
              <a:lnSpc>
                <a:spcPct val="100000"/>
              </a:lnSpc>
              <a:spcBef>
                <a:spcPts val="290"/>
              </a:spcBef>
              <a:buClr>
                <a:srgbClr val="063DE8"/>
              </a:buClr>
              <a:buSzPct val="75000"/>
              <a:buFont typeface="Wingdings"/>
              <a:buChar char=""/>
              <a:tabLst>
                <a:tab pos="354965" algn="l"/>
              </a:tabLst>
            </a:pPr>
            <a:r>
              <a:rPr lang="en-GB" sz="2800" dirty="0" err="1">
                <a:latin typeface="Times New Roman"/>
                <a:cs typeface="Times New Roman"/>
              </a:rPr>
              <a:t>Encrypted_Message</a:t>
            </a:r>
            <a:r>
              <a:rPr lang="en-GB" sz="2800" spc="-75" dirty="0">
                <a:latin typeface="Times New Roman"/>
                <a:cs typeface="Times New Roman"/>
              </a:rPr>
              <a:t> </a:t>
            </a:r>
            <a:r>
              <a:rPr lang="en-GB" sz="2800" dirty="0">
                <a:latin typeface="Times New Roman"/>
                <a:cs typeface="Times New Roman"/>
              </a:rPr>
              <a:t>=</a:t>
            </a:r>
            <a:r>
              <a:rPr lang="en-GB" sz="2800" spc="-60" dirty="0">
                <a:latin typeface="Times New Roman"/>
                <a:cs typeface="Times New Roman"/>
              </a:rPr>
              <a:t> </a:t>
            </a:r>
            <a:r>
              <a:rPr lang="en-GB" sz="2800" dirty="0">
                <a:latin typeface="Times New Roman"/>
                <a:cs typeface="Times New Roman"/>
              </a:rPr>
              <a:t>Encrypt(Key,</a:t>
            </a:r>
            <a:r>
              <a:rPr lang="en-GB" sz="2800" spc="-65" dirty="0">
                <a:latin typeface="Times New Roman"/>
                <a:cs typeface="Times New Roman"/>
              </a:rPr>
              <a:t> </a:t>
            </a:r>
            <a:r>
              <a:rPr lang="en-GB" sz="2800" spc="-10" dirty="0">
                <a:latin typeface="Times New Roman"/>
                <a:cs typeface="Times New Roman"/>
              </a:rPr>
              <a:t>Message)</a:t>
            </a:r>
            <a:endParaRPr lang="en-GB" sz="28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800" dirty="0">
                <a:latin typeface="Times New Roman"/>
                <a:cs typeface="Times New Roman"/>
              </a:rPr>
              <a:t>Message</a:t>
            </a:r>
            <a:r>
              <a:rPr lang="en-GB" sz="2800" spc="-55" dirty="0">
                <a:latin typeface="Times New Roman"/>
                <a:cs typeface="Times New Roman"/>
              </a:rPr>
              <a:t> </a:t>
            </a:r>
            <a:r>
              <a:rPr lang="en-GB" sz="2800" dirty="0">
                <a:latin typeface="Times New Roman"/>
                <a:cs typeface="Times New Roman"/>
              </a:rPr>
              <a:t>=</a:t>
            </a:r>
            <a:r>
              <a:rPr lang="en-GB" sz="2800" spc="-45" dirty="0">
                <a:latin typeface="Times New Roman"/>
                <a:cs typeface="Times New Roman"/>
              </a:rPr>
              <a:t> </a:t>
            </a:r>
            <a:r>
              <a:rPr lang="en-GB" sz="2800" dirty="0">
                <a:latin typeface="Times New Roman"/>
                <a:cs typeface="Times New Roman"/>
              </a:rPr>
              <a:t>Decrypt(Key,</a:t>
            </a:r>
            <a:r>
              <a:rPr lang="en-GB" sz="2800" spc="-55" dirty="0">
                <a:latin typeface="Times New Roman"/>
                <a:cs typeface="Times New Roman"/>
              </a:rPr>
              <a:t> </a:t>
            </a:r>
            <a:r>
              <a:rPr lang="en-GB" sz="2800" spc="-10" dirty="0" err="1">
                <a:latin typeface="Times New Roman"/>
                <a:cs typeface="Times New Roman"/>
              </a:rPr>
              <a:t>Encrypted_Message</a:t>
            </a:r>
            <a:r>
              <a:rPr lang="en-GB" sz="2800" spc="-10" dirty="0">
                <a:latin typeface="Times New Roman"/>
                <a:cs typeface="Times New Roman"/>
              </a:rPr>
              <a:t>)</a:t>
            </a:r>
            <a:endParaRPr lang="en-GB" sz="2800" dirty="0">
              <a:latin typeface="Times New Roman"/>
              <a:cs typeface="Times New Roman"/>
            </a:endParaRPr>
          </a:p>
          <a:p>
            <a:r>
              <a:rPr lang="en-US" dirty="0">
                <a:latin typeface="Times New Roman" panose="02020603050405020304" pitchFamily="18" charset="0"/>
                <a:cs typeface="Times New Roman" panose="02020603050405020304" pitchFamily="18" charset="0"/>
              </a:rPr>
              <a:t>Also called secret-key cryptography, for protecting confidentiality</a:t>
            </a:r>
          </a:p>
          <a:p>
            <a:pPr lvl="1"/>
            <a:r>
              <a:rPr lang="en-US" dirty="0">
                <a:latin typeface="Times New Roman" panose="02020603050405020304" pitchFamily="18" charset="0"/>
                <a:cs typeface="Times New Roman" panose="02020603050405020304" pitchFamily="18" charset="0"/>
              </a:rPr>
              <a:t>Sender and receiver must share the same secret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Simple encryption scheme</a:t>
            </a:r>
            <a:endParaRPr lang="en-US" sz="4400" dirty="0"/>
          </a:p>
        </p:txBody>
      </p:sp>
      <p:sp>
        <p:nvSpPr>
          <p:cNvPr id="35" name="Rectangle 3">
            <a:extLst>
              <a:ext uri="{FF2B5EF4-FFF2-40B4-BE49-F238E27FC236}">
                <a16:creationId xmlns:a16="http://schemas.microsoft.com/office/drawing/2014/main" id="{38AC6FFB-FD32-C146-AB47-7F7B20F2D6AA}"/>
              </a:ext>
            </a:extLst>
          </p:cNvPr>
          <p:cNvSpPr txBox="1">
            <a:spLocks noChangeArrowheads="1"/>
          </p:cNvSpPr>
          <p:nvPr/>
        </p:nvSpPr>
        <p:spPr>
          <a:xfrm>
            <a:off x="809556" y="1199806"/>
            <a:ext cx="10680078" cy="12144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i="1" dirty="0">
                <a:solidFill>
                  <a:srgbClr val="C00000"/>
                </a:solidFill>
                <a:latin typeface="Times New Roman" panose="02020603050405020304" pitchFamily="18" charset="0"/>
                <a:cs typeface="Times New Roman" panose="02020603050405020304" pitchFamily="18" charset="0"/>
              </a:rPr>
              <a:t>substitution cipher: </a:t>
            </a:r>
            <a:r>
              <a:rPr lang="en-US" dirty="0">
                <a:latin typeface="Times New Roman" panose="02020603050405020304" pitchFamily="18" charset="0"/>
                <a:cs typeface="Times New Roman" panose="02020603050405020304" pitchFamily="18" charset="0"/>
              </a:rPr>
              <a:t>substituting one thing for another</a:t>
            </a:r>
          </a:p>
          <a:p>
            <a:pPr lvl="1">
              <a:buFont typeface="Wingdings" charset="2"/>
              <a:buChar char="§"/>
            </a:pPr>
            <a:r>
              <a:rPr lang="en-US" sz="2800" dirty="0">
                <a:latin typeface="Times New Roman" panose="02020603050405020304" pitchFamily="18" charset="0"/>
                <a:cs typeface="Times New Roman" panose="02020603050405020304" pitchFamily="18" charset="0"/>
              </a:rPr>
              <a:t>monoalphabetic cipher: substitute one letter for another</a:t>
            </a:r>
            <a:endParaRPr lang="en-US" sz="3200" dirty="0">
              <a:latin typeface="Times New Roman" panose="02020603050405020304" pitchFamily="18" charset="0"/>
              <a:cs typeface="Times New Roman" panose="02020603050405020304" pitchFamily="18" charset="0"/>
            </a:endParaRPr>
          </a:p>
        </p:txBody>
      </p:sp>
      <p:sp>
        <p:nvSpPr>
          <p:cNvPr id="43" name="Rectangle 4">
            <a:extLst>
              <a:ext uri="{FF2B5EF4-FFF2-40B4-BE49-F238E27FC236}">
                <a16:creationId xmlns:a16="http://schemas.microsoft.com/office/drawing/2014/main" id="{B3412139-8CBB-DD4E-91B7-450CC2CAAB2C}"/>
              </a:ext>
            </a:extLst>
          </p:cNvPr>
          <p:cNvSpPr>
            <a:spLocks noChangeArrowheads="1"/>
          </p:cNvSpPr>
          <p:nvPr/>
        </p:nvSpPr>
        <p:spPr bwMode="auto">
          <a:xfrm>
            <a:off x="1730304" y="2463180"/>
            <a:ext cx="72031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plaintext:  abcdefghijklmnopqrstuvwxyz</a:t>
            </a:r>
          </a:p>
        </p:txBody>
      </p:sp>
      <p:sp>
        <p:nvSpPr>
          <p:cNvPr id="44" name="Rectangle 5">
            <a:extLst>
              <a:ext uri="{FF2B5EF4-FFF2-40B4-BE49-F238E27FC236}">
                <a16:creationId xmlns:a16="http://schemas.microsoft.com/office/drawing/2014/main" id="{F6BD0E9A-C7F8-5F4E-AE93-E336351F1A52}"/>
              </a:ext>
            </a:extLst>
          </p:cNvPr>
          <p:cNvSpPr>
            <a:spLocks noChangeArrowheads="1"/>
          </p:cNvSpPr>
          <p:nvPr/>
        </p:nvSpPr>
        <p:spPr bwMode="auto">
          <a:xfrm>
            <a:off x="1565725" y="3242642"/>
            <a:ext cx="738781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ciphertext:  mnbvcxzasdfghjklpoiuytrewq</a:t>
            </a:r>
          </a:p>
        </p:txBody>
      </p:sp>
      <p:sp>
        <p:nvSpPr>
          <p:cNvPr id="45" name="Line 6">
            <a:extLst>
              <a:ext uri="{FF2B5EF4-FFF2-40B4-BE49-F238E27FC236}">
                <a16:creationId xmlns:a16="http://schemas.microsoft.com/office/drawing/2014/main" id="{4A7E4B0C-B805-8D45-B761-B5546DF09DA0}"/>
              </a:ext>
            </a:extLst>
          </p:cNvPr>
          <p:cNvSpPr>
            <a:spLocks noChangeShapeType="1"/>
          </p:cNvSpPr>
          <p:nvPr/>
        </p:nvSpPr>
        <p:spPr bwMode="auto">
          <a:xfrm>
            <a:off x="4133298" y="2872755"/>
            <a:ext cx="0" cy="493712"/>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6" name="Line 7">
            <a:extLst>
              <a:ext uri="{FF2B5EF4-FFF2-40B4-BE49-F238E27FC236}">
                <a16:creationId xmlns:a16="http://schemas.microsoft.com/office/drawing/2014/main" id="{15944278-71E1-604D-A12B-C3FC18367DCF}"/>
              </a:ext>
            </a:extLst>
          </p:cNvPr>
          <p:cNvSpPr>
            <a:spLocks noChangeShapeType="1"/>
          </p:cNvSpPr>
          <p:nvPr/>
        </p:nvSpPr>
        <p:spPr bwMode="auto">
          <a:xfrm>
            <a:off x="8706886" y="2836242"/>
            <a:ext cx="0" cy="493713"/>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7" name="Rectangle 8">
            <a:extLst>
              <a:ext uri="{FF2B5EF4-FFF2-40B4-BE49-F238E27FC236}">
                <a16:creationId xmlns:a16="http://schemas.microsoft.com/office/drawing/2014/main" id="{39C5A038-5B82-9445-AEB5-8EB6B0C16304}"/>
              </a:ext>
            </a:extLst>
          </p:cNvPr>
          <p:cNvSpPr>
            <a:spLocks noChangeArrowheads="1"/>
          </p:cNvSpPr>
          <p:nvPr/>
        </p:nvSpPr>
        <p:spPr bwMode="auto">
          <a:xfrm>
            <a:off x="2681788" y="4014167"/>
            <a:ext cx="627963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Plaintext: bob. i love you. alice</a:t>
            </a:r>
          </a:p>
        </p:txBody>
      </p:sp>
      <p:sp>
        <p:nvSpPr>
          <p:cNvPr id="48" name="Rectangle 9">
            <a:extLst>
              <a:ext uri="{FF2B5EF4-FFF2-40B4-BE49-F238E27FC236}">
                <a16:creationId xmlns:a16="http://schemas.microsoft.com/office/drawing/2014/main" id="{80D4BCB1-BB8B-1140-8F2A-FE5981733B47}"/>
              </a:ext>
            </a:extLst>
          </p:cNvPr>
          <p:cNvSpPr>
            <a:spLocks noChangeArrowheads="1"/>
          </p:cNvSpPr>
          <p:nvPr/>
        </p:nvSpPr>
        <p:spPr bwMode="auto">
          <a:xfrm>
            <a:off x="2525146" y="4439617"/>
            <a:ext cx="646433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ciphertext: nkn. s gktc wky. mgsbc</a:t>
            </a:r>
          </a:p>
        </p:txBody>
      </p:sp>
      <p:sp>
        <p:nvSpPr>
          <p:cNvPr id="49" name="Text Box 10">
            <a:extLst>
              <a:ext uri="{FF2B5EF4-FFF2-40B4-BE49-F238E27FC236}">
                <a16:creationId xmlns:a16="http://schemas.microsoft.com/office/drawing/2014/main" id="{9653B653-82E5-3F44-AD23-2BB86DB4F5AC}"/>
              </a:ext>
            </a:extLst>
          </p:cNvPr>
          <p:cNvSpPr txBox="1">
            <a:spLocks noChangeArrowheads="1"/>
          </p:cNvSpPr>
          <p:nvPr/>
        </p:nvSpPr>
        <p:spPr bwMode="auto">
          <a:xfrm>
            <a:off x="1780623" y="3949080"/>
            <a:ext cx="782638"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000099"/>
                </a:solidFill>
                <a:latin typeface="Arial" charset="0"/>
                <a:cs typeface="Arial" charset="0"/>
              </a:rPr>
              <a:t>e.g.:</a:t>
            </a:r>
          </a:p>
        </p:txBody>
      </p:sp>
      <p:sp>
        <p:nvSpPr>
          <p:cNvPr id="50" name="Text Box 12">
            <a:extLst>
              <a:ext uri="{FF2B5EF4-FFF2-40B4-BE49-F238E27FC236}">
                <a16:creationId xmlns:a16="http://schemas.microsoft.com/office/drawing/2014/main" id="{3163F96C-C81B-A24C-BA43-B755712B6DE1}"/>
              </a:ext>
            </a:extLst>
          </p:cNvPr>
          <p:cNvSpPr txBox="1">
            <a:spLocks noChangeArrowheads="1"/>
          </p:cNvSpPr>
          <p:nvPr/>
        </p:nvSpPr>
        <p:spPr bwMode="auto">
          <a:xfrm>
            <a:off x="2142573" y="5279405"/>
            <a:ext cx="9545844"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indent="-1554163">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i="1" dirty="0">
                <a:solidFill>
                  <a:srgbClr val="C00000"/>
                </a:solidFill>
                <a:latin typeface="Times New Roman" panose="02020603050405020304" pitchFamily="18" charset="0"/>
                <a:cs typeface="Times New Roman" panose="02020603050405020304" pitchFamily="18" charset="0"/>
              </a:rPr>
              <a:t>Encryption key: </a:t>
            </a:r>
            <a:r>
              <a:rPr lang="en-US" sz="3200" dirty="0">
                <a:latin typeface="Times New Roman" panose="02020603050405020304" pitchFamily="18" charset="0"/>
                <a:cs typeface="Times New Roman" panose="02020603050405020304" pitchFamily="18" charset="0"/>
              </a:rPr>
              <a:t>mapping from set of 26 letters</a:t>
            </a:r>
          </a:p>
          <a:p>
            <a:r>
              <a:rPr lang="en-US" sz="3200" dirty="0">
                <a:latin typeface="Times New Roman" panose="02020603050405020304" pitchFamily="18" charset="0"/>
                <a:cs typeface="Times New Roman" panose="02020603050405020304" pitchFamily="18" charset="0"/>
              </a:rPr>
              <a:t>                     to set of 26 letters</a:t>
            </a:r>
          </a:p>
        </p:txBody>
      </p:sp>
      <p:pic>
        <p:nvPicPr>
          <p:cNvPr id="51" name="Picture 25" descr="BS00768_[1]">
            <a:extLst>
              <a:ext uri="{FF2B5EF4-FFF2-40B4-BE49-F238E27FC236}">
                <a16:creationId xmlns:a16="http://schemas.microsoft.com/office/drawing/2014/main" id="{59C2FE99-CEC9-D44D-82A0-374E79D85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623461" y="5422280"/>
            <a:ext cx="465137"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14</a:t>
            </a:fld>
            <a:endParaRPr lang="en-US" dirty="0"/>
          </a:p>
        </p:txBody>
      </p:sp>
    </p:spTree>
    <p:extLst>
      <p:ext uri="{BB962C8B-B14F-4D97-AF65-F5344CB8AC3E}">
        <p14:creationId xmlns:p14="http://schemas.microsoft.com/office/powerpoint/2010/main" val="301140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 more sophisticated encryption approach</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15</a:t>
            </a:fld>
            <a:endParaRPr lang="en-US" dirty="0"/>
          </a:p>
        </p:txBody>
      </p:sp>
      <p:sp>
        <p:nvSpPr>
          <p:cNvPr id="14" name="Rectangle 3">
            <a:extLst>
              <a:ext uri="{FF2B5EF4-FFF2-40B4-BE49-F238E27FC236}">
                <a16:creationId xmlns:a16="http://schemas.microsoft.com/office/drawing/2014/main" id="{A107A275-985F-8F45-B664-34A810FD7A1C}"/>
              </a:ext>
            </a:extLst>
          </p:cNvPr>
          <p:cNvSpPr txBox="1">
            <a:spLocks noChangeArrowheads="1"/>
          </p:cNvSpPr>
          <p:nvPr/>
        </p:nvSpPr>
        <p:spPr>
          <a:xfrm>
            <a:off x="890173" y="1203947"/>
            <a:ext cx="106127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n substitution ciphers, M</a:t>
            </a:r>
            <a:r>
              <a:rPr lang="en-US" sz="3200" baseline="-25000" dirty="0"/>
              <a:t>1</a:t>
            </a:r>
            <a:r>
              <a:rPr lang="en-US" sz="3200" dirty="0"/>
              <a:t>,M</a:t>
            </a:r>
            <a:r>
              <a:rPr lang="en-US" sz="3200" baseline="-25000" dirty="0"/>
              <a:t>2</a:t>
            </a:r>
            <a:r>
              <a:rPr lang="en-US" sz="3200" dirty="0"/>
              <a:t>,…,M</a:t>
            </a:r>
            <a:r>
              <a:rPr lang="en-US" sz="3200" baseline="-25000" dirty="0"/>
              <a:t>n</a:t>
            </a:r>
          </a:p>
          <a:p>
            <a:r>
              <a:rPr lang="en-US" sz="3200" dirty="0"/>
              <a:t>cycling pattern:</a:t>
            </a:r>
          </a:p>
          <a:p>
            <a:pPr lvl="1"/>
            <a:r>
              <a:rPr lang="en-US" dirty="0">
                <a:solidFill>
                  <a:srgbClr val="008000"/>
                </a:solidFill>
              </a:rPr>
              <a:t>e.g., n=4: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a:t>
            </a:r>
            <a:r>
              <a:rPr lang="en-US" dirty="0"/>
              <a:t> ..</a:t>
            </a:r>
          </a:p>
          <a:p>
            <a:r>
              <a:rPr lang="en-US" sz="3200" dirty="0"/>
              <a:t>for each new plaintext symbol, use subsequent substitution pattern in cyclic pattern</a:t>
            </a:r>
          </a:p>
          <a:p>
            <a:pPr lvl="1"/>
            <a:r>
              <a:rPr lang="en-US" dirty="0">
                <a:solidFill>
                  <a:srgbClr val="008000"/>
                </a:solidFill>
              </a:rPr>
              <a:t>dog: d from M</a:t>
            </a:r>
            <a:r>
              <a:rPr lang="en-US" baseline="-25000" dirty="0">
                <a:solidFill>
                  <a:srgbClr val="008000"/>
                </a:solidFill>
              </a:rPr>
              <a:t>1</a:t>
            </a:r>
            <a:r>
              <a:rPr lang="en-US" dirty="0">
                <a:solidFill>
                  <a:srgbClr val="008000"/>
                </a:solidFill>
              </a:rPr>
              <a:t>, o from M</a:t>
            </a:r>
            <a:r>
              <a:rPr lang="en-US" baseline="-25000" dirty="0">
                <a:solidFill>
                  <a:srgbClr val="008000"/>
                </a:solidFill>
              </a:rPr>
              <a:t>3</a:t>
            </a:r>
            <a:r>
              <a:rPr lang="en-US" dirty="0">
                <a:solidFill>
                  <a:srgbClr val="008000"/>
                </a:solidFill>
              </a:rPr>
              <a:t>, g from M</a:t>
            </a:r>
            <a:r>
              <a:rPr lang="en-US" baseline="-25000" dirty="0">
                <a:solidFill>
                  <a:srgbClr val="008000"/>
                </a:solidFill>
              </a:rPr>
              <a:t>4</a:t>
            </a:r>
          </a:p>
          <a:p>
            <a:pPr lvl="1">
              <a:buFont typeface="Wingdings" charset="0"/>
              <a:buNone/>
            </a:pPr>
            <a:endParaRPr lang="en-US" baseline="-25000" dirty="0">
              <a:solidFill>
                <a:srgbClr val="008000"/>
              </a:solidFill>
              <a:latin typeface="Gill Sans MT" charset="0"/>
            </a:endParaRPr>
          </a:p>
          <a:p>
            <a:pPr lvl="1">
              <a:buFont typeface="Wingdings" charset="0"/>
              <a:buNone/>
            </a:pPr>
            <a:r>
              <a:rPr lang="en-US" sz="3200" i="1" dirty="0">
                <a:solidFill>
                  <a:srgbClr val="C00000"/>
                </a:solidFill>
              </a:rPr>
              <a:t>Encryption key: </a:t>
            </a:r>
            <a:r>
              <a:rPr lang="en-US" sz="3200" dirty="0"/>
              <a:t>n substitution ciphers, and cyclic pattern</a:t>
            </a:r>
          </a:p>
        </p:txBody>
      </p:sp>
      <p:pic>
        <p:nvPicPr>
          <p:cNvPr id="15" name="Picture 25" descr="BS00768_[1]">
            <a:extLst>
              <a:ext uri="{FF2B5EF4-FFF2-40B4-BE49-F238E27FC236}">
                <a16:creationId xmlns:a16="http://schemas.microsoft.com/office/drawing/2014/main" id="{0AEAE18D-B61A-BC45-AE08-B0E69B12A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807624" y="4524997"/>
            <a:ext cx="465137"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96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altLang="en-US" dirty="0"/>
              <a:t>Block &amp; Stream Ciphers</a:t>
            </a:r>
          </a:p>
        </p:txBody>
      </p:sp>
      <p:sp>
        <p:nvSpPr>
          <p:cNvPr id="3" name="Content Placeholder 2">
            <a:extLst>
              <a:ext uri="{FF2B5EF4-FFF2-40B4-BE49-F238E27FC236}">
                <a16:creationId xmlns:a16="http://schemas.microsoft.com/office/drawing/2014/main" id="{04896958-A3A9-4CF2-80BA-CC6AAE5DAFCF}"/>
              </a:ext>
            </a:extLst>
          </p:cNvPr>
          <p:cNvSpPr>
            <a:spLocks noGrp="1"/>
          </p:cNvSpPr>
          <p:nvPr>
            <p:ph idx="1"/>
          </p:nvPr>
        </p:nvSpPr>
        <p:spPr/>
        <p:txBody>
          <a:bodyPr>
            <a:normAutofit/>
          </a:bodyPr>
          <a:lstStyle/>
          <a:p>
            <a:r>
              <a:rPr lang="en-US" sz="3200" dirty="0"/>
              <a:t>Stream Cipher</a:t>
            </a:r>
          </a:p>
          <a:p>
            <a:pPr lvl="1"/>
            <a:r>
              <a:rPr lang="en-US" sz="2800" dirty="0"/>
              <a:t>Processes the input elements continuously, producing output one element at a time</a:t>
            </a:r>
          </a:p>
          <a:p>
            <a:pPr lvl="1"/>
            <a:r>
              <a:rPr lang="en-US" sz="2800" dirty="0"/>
              <a:t>One element may be 1 bit, 1 Byte, or more than 1 Byte </a:t>
            </a:r>
          </a:p>
          <a:p>
            <a:pPr lvl="1"/>
            <a:r>
              <a:rPr lang="en-US" sz="2800" dirty="0"/>
              <a:t>Faster than block ciphers</a:t>
            </a:r>
          </a:p>
          <a:p>
            <a:r>
              <a:rPr lang="en-US" sz="3200" dirty="0"/>
              <a:t>Block Cipher</a:t>
            </a:r>
          </a:p>
          <a:p>
            <a:pPr lvl="1"/>
            <a:r>
              <a:rPr lang="en-US" sz="2800" dirty="0"/>
              <a:t>Processes input data one block at a time</a:t>
            </a:r>
          </a:p>
          <a:p>
            <a:pPr lvl="1"/>
            <a:r>
              <a:rPr lang="en-US" sz="2800" dirty="0"/>
              <a:t>Produces an output block for each input block</a:t>
            </a:r>
          </a:p>
          <a:p>
            <a:pPr lvl="1"/>
            <a:r>
              <a:rPr lang="en-US" sz="2800" dirty="0"/>
              <a:t>We focus on block cipher in this lecture</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dirty="0">
              <a:solidFill>
                <a:prstClr val="white">
                  <a:lumMod val="65000"/>
                  <a:lumOff val="35000"/>
                </a:prstClr>
              </a:solidFill>
            </a:endParaRPr>
          </a:p>
        </p:txBody>
      </p:sp>
      <p:sp>
        <p:nvSpPr>
          <p:cNvPr id="4" name="Rectangle 3">
            <a:extLst>
              <a:ext uri="{FF2B5EF4-FFF2-40B4-BE49-F238E27FC236}">
                <a16:creationId xmlns:a16="http://schemas.microsoft.com/office/drawing/2014/main" id="{DAE79426-9033-40CC-A0D2-57AC37EAFD83}"/>
              </a:ext>
            </a:extLst>
          </p:cNvPr>
          <p:cNvSpPr/>
          <p:nvPr/>
        </p:nvSpPr>
        <p:spPr>
          <a:xfrm>
            <a:off x="2514600" y="1981200"/>
            <a:ext cx="7162800" cy="4419600"/>
          </a:xfrm>
          <a:prstGeom prst="rect">
            <a:avLst/>
          </a:prstGeom>
        </p:spPr>
        <p:txBody>
          <a:bodyPr/>
          <a:lstStyle/>
          <a:p>
            <a:pPr lvl="0">
              <a:buChar char="•"/>
            </a:pPr>
            <a:endParaRPr lang="en-US" dirty="0">
              <a:latin typeface="+mj-lt"/>
            </a:endParaRPr>
          </a:p>
        </p:txBody>
      </p:sp>
    </p:spTree>
    <p:extLst>
      <p:ext uri="{BB962C8B-B14F-4D97-AF65-F5344CB8AC3E}">
        <p14:creationId xmlns:p14="http://schemas.microsoft.com/office/powerpoint/2010/main" val="211805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522"/>
            <a:ext cx="10515600" cy="894622"/>
          </a:xfrm>
        </p:spPr>
        <p:txBody>
          <a:bodyPr/>
          <a:lstStyle/>
          <a:p>
            <a:pPr eaLnBrk="1" hangingPunct="1">
              <a:defRPr/>
            </a:pPr>
            <a:r>
              <a:rPr lang="en-US" altLang="zh-CN" dirty="0"/>
              <a:t>An Example Stream Cypher</a:t>
            </a:r>
            <a:endParaRPr lang="en-US" altLang="en-US" dirty="0"/>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1148346B-7664-4927-9B36-7062B6BB5057}"/>
              </a:ext>
            </a:extLst>
          </p:cNvPr>
          <p:cNvPicPr>
            <a:picLocks noChangeAspect="1"/>
          </p:cNvPicPr>
          <p:nvPr/>
        </p:nvPicPr>
        <p:blipFill>
          <a:blip r:embed="rId3"/>
          <a:stretch>
            <a:fillRect/>
          </a:stretch>
        </p:blipFill>
        <p:spPr>
          <a:xfrm>
            <a:off x="2691359" y="3587400"/>
            <a:ext cx="6809282" cy="32706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74A1DE5-A9AE-405F-ACAD-77D36C146AA2}"/>
                  </a:ext>
                </a:extLst>
              </p:cNvPr>
              <p:cNvSpPr>
                <a:spLocks noGrp="1"/>
              </p:cNvSpPr>
              <p:nvPr>
                <p:ph idx="1"/>
              </p:nvPr>
            </p:nvSpPr>
            <p:spPr>
              <a:xfrm>
                <a:off x="838200" y="957841"/>
                <a:ext cx="10618694" cy="292567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 stream cypher that stream cipher that operates one bit at a time:</a:t>
                </a:r>
              </a:p>
              <a:p>
                <a:pPr lvl="1"/>
                <a:r>
                  <a:rPr lang="en-US" dirty="0">
                    <a:latin typeface="Times New Roman" panose="02020603050405020304" pitchFamily="18" charset="0"/>
                    <a:cs typeface="Times New Roman" panose="02020603050405020304" pitchFamily="18" charset="0"/>
                  </a:rPr>
                  <a:t>Sender and receiver share a secrete key </a:t>
                </a:r>
                <a14:m>
                  <m:oMath xmlns:m="http://schemas.openxmlformats.org/officeDocument/2006/math">
                    <m:r>
                      <a:rPr lang="en-US" b="0" i="1" smtClean="0">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which can be input to a pseudorandom byte generator that produces a pseudorandom stream of bytes, called a keystream </a:t>
                </a:r>
                <a14:m>
                  <m:oMath xmlns:m="http://schemas.openxmlformats.org/officeDocument/2006/math">
                    <m:r>
                      <a:rPr lang="en-US" b="0" i="1" smtClean="0">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b="0" i="1" smtClean="0">
                        <a:latin typeface="Cambria Math" panose="02040503050406030204" pitchFamily="18" charset="0"/>
                      </a:rPr>
                      <m:t>𝑘</m:t>
                    </m:r>
                  </m:oMath>
                </a14:m>
                <a:r>
                  <a:rPr lang="en-US" dirty="0">
                    <a:latin typeface="Times New Roman" panose="02020603050405020304" pitchFamily="18" charset="0"/>
                    <a:cs typeface="Times New Roman" panose="02020603050405020304" pitchFamily="18" charset="0"/>
                  </a:rPr>
                  <a:t> in the figure). </a:t>
                </a:r>
              </a:p>
              <a:p>
                <a:pPr lvl="1"/>
                <a:r>
                  <a:rPr lang="en-US" dirty="0">
                    <a:latin typeface="Times New Roman" panose="02020603050405020304" pitchFamily="18" charset="0"/>
                    <a:cs typeface="Times New Roman" panose="02020603050405020304" pitchFamily="18" charset="0"/>
                  </a:rPr>
                  <a:t>The plaintext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bit-by-bit to produce the cyphertext: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𝑀</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𝑋𝑂𝑅</m:t>
                    </m:r>
                    <m:r>
                      <a:rPr lang="en-US" i="1" dirty="0" smtClean="0">
                        <a:latin typeface="Cambria Math" panose="02040503050406030204" pitchFamily="18" charset="0"/>
                      </a:rPr>
                      <m:t> </m:t>
                    </m:r>
                    <m:r>
                      <a:rPr lang="en-US" i="1" dirty="0" err="1" smtClean="0">
                        <a:latin typeface="Cambria Math" panose="02040503050406030204" pitchFamily="18" charset="0"/>
                      </a:rPr>
                      <m:t>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cyphertext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the same keystream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to recover the plaintext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𝑋𝑂𝑅</m:t>
                    </m:r>
                    <m:r>
                      <a:rPr lang="en-US" i="1" dirty="0">
                        <a:latin typeface="Cambria Math" panose="02040503050406030204" pitchFamily="18" charset="0"/>
                      </a:rPr>
                      <m:t> </m:t>
                    </m:r>
                    <m:r>
                      <a:rPr lang="en-US" i="1" dirty="0" err="1">
                        <a:latin typeface="Cambria Math" panose="02040503050406030204" pitchFamily="18" charset="0"/>
                      </a:rPr>
                      <m:t>𝐾</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relies on sender and receiver sharing a secrete key </a:t>
                </a:r>
                <a14:m>
                  <m:oMath xmlns:m="http://schemas.openxmlformats.org/officeDocument/2006/math">
                    <m:r>
                      <a:rPr lang="en-US" i="1">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and using the same key stream generator algorithm</a:t>
                </a:r>
                <a:endParaRPr lang="en-SE" dirty="0">
                  <a:latin typeface="Times New Roman" panose="02020603050405020304" pitchFamily="18" charset="0"/>
                  <a:cs typeface="Times New Roman" panose="02020603050405020304" pitchFamily="18" charset="0"/>
                </a:endParaRPr>
              </a:p>
            </p:txBody>
          </p:sp>
        </mc:Choice>
        <mc:Fallback xmlns="">
          <p:sp>
            <p:nvSpPr>
              <p:cNvPr id="6" name="Content Placeholder 2">
                <a:extLst>
                  <a:ext uri="{FF2B5EF4-FFF2-40B4-BE49-F238E27FC236}">
                    <a16:creationId xmlns:a16="http://schemas.microsoft.com/office/drawing/2014/main" id="{674A1DE5-A9AE-405F-ACAD-77D36C146AA2}"/>
                  </a:ext>
                </a:extLst>
              </p:cNvPr>
              <p:cNvSpPr>
                <a:spLocks noGrp="1" noRot="1" noChangeAspect="1" noMove="1" noResize="1" noEditPoints="1" noAdjustHandles="1" noChangeArrowheads="1" noChangeShapeType="1" noTextEdit="1"/>
              </p:cNvSpPr>
              <p:nvPr>
                <p:ph idx="1"/>
              </p:nvPr>
            </p:nvSpPr>
            <p:spPr>
              <a:xfrm>
                <a:off x="838200" y="957841"/>
                <a:ext cx="10618694" cy="2925670"/>
              </a:xfrm>
              <a:blipFill>
                <a:blip r:embed="rId4"/>
                <a:stretch>
                  <a:fillRect t="-5625" r="-689"/>
                </a:stretch>
              </a:blipFill>
            </p:spPr>
            <p:txBody>
              <a:bodyPr/>
              <a:lstStyle/>
              <a:p>
                <a:r>
                  <a:rPr lang="en-SE">
                    <a:noFill/>
                  </a:rPr>
                  <a:t> </a:t>
                </a:r>
              </a:p>
            </p:txBody>
          </p:sp>
        </mc:Fallback>
      </mc:AlternateContent>
    </p:spTree>
    <p:extLst>
      <p:ext uri="{BB962C8B-B14F-4D97-AF65-F5344CB8AC3E}">
        <p14:creationId xmlns:p14="http://schemas.microsoft.com/office/powerpoint/2010/main" val="140247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FE9C2B-3E2A-FF3E-567C-B0FA2C65F5C9}"/>
              </a:ext>
            </a:extLst>
          </p:cNvPr>
          <p:cNvSpPr>
            <a:spLocks noGrp="1"/>
          </p:cNvSpPr>
          <p:nvPr>
            <p:ph type="title"/>
          </p:nvPr>
        </p:nvSpPr>
        <p:spPr/>
        <p:txBody>
          <a:bodyPr/>
          <a:lstStyle/>
          <a:p>
            <a:r>
              <a:rPr lang="en-GB" dirty="0"/>
              <a:t>Block</a:t>
            </a:r>
            <a:r>
              <a:rPr lang="en-GB" spc="-75" dirty="0"/>
              <a:t> </a:t>
            </a:r>
            <a:r>
              <a:rPr lang="en-GB" spc="-10" dirty="0"/>
              <a:t>Encryption</a:t>
            </a:r>
            <a:endParaRPr lang="en-SE" dirty="0"/>
          </a:p>
        </p:txBody>
      </p:sp>
      <p:sp>
        <p:nvSpPr>
          <p:cNvPr id="4" name="Slide Number Placeholder 3">
            <a:extLst>
              <a:ext uri="{FF2B5EF4-FFF2-40B4-BE49-F238E27FC236}">
                <a16:creationId xmlns:a16="http://schemas.microsoft.com/office/drawing/2014/main" id="{463B8E59-AC72-208D-364A-448B0A702E07}"/>
              </a:ext>
            </a:extLst>
          </p:cNvPr>
          <p:cNvSpPr>
            <a:spLocks noGrp="1"/>
          </p:cNvSpPr>
          <p:nvPr>
            <p:ph type="sldNum" sz="quarter" idx="4"/>
          </p:nvPr>
        </p:nvSpPr>
        <p:spPr/>
        <p:txBody>
          <a:bodyPr/>
          <a:lstStyle/>
          <a:p>
            <a:r>
              <a:rPr lang="en-US"/>
              <a:t>Security: 8- </a:t>
            </a:r>
            <a:fld id="{C4204591-24BD-A542-B9D5-F8D8A88D2FEE}" type="slidenum">
              <a:rPr lang="en-US" smtClean="0"/>
              <a:pPr/>
              <a:t>18</a:t>
            </a:fld>
            <a:endParaRPr lang="en-US" dirty="0"/>
          </a:p>
        </p:txBody>
      </p:sp>
      <p:pic>
        <p:nvPicPr>
          <p:cNvPr id="9" name="object 6">
            <a:extLst>
              <a:ext uri="{FF2B5EF4-FFF2-40B4-BE49-F238E27FC236}">
                <a16:creationId xmlns:a16="http://schemas.microsoft.com/office/drawing/2014/main" id="{E6246B92-5D04-545B-8D62-DDAC1E7EDF0D}"/>
              </a:ext>
            </a:extLst>
          </p:cNvPr>
          <p:cNvPicPr/>
          <p:nvPr/>
        </p:nvPicPr>
        <p:blipFill>
          <a:blip r:embed="rId2" cstate="print"/>
          <a:stretch>
            <a:fillRect/>
          </a:stretch>
        </p:blipFill>
        <p:spPr>
          <a:xfrm>
            <a:off x="1872764" y="1939168"/>
            <a:ext cx="6400799" cy="4221601"/>
          </a:xfrm>
          <a:prstGeom prst="rect">
            <a:avLst/>
          </a:prstGeom>
        </p:spPr>
      </p:pic>
      <p:sp>
        <p:nvSpPr>
          <p:cNvPr id="10" name="object 8">
            <a:extLst>
              <a:ext uri="{FF2B5EF4-FFF2-40B4-BE49-F238E27FC236}">
                <a16:creationId xmlns:a16="http://schemas.microsoft.com/office/drawing/2014/main" id="{3BCC36BB-4159-6F3C-4196-9831F42FABF7}"/>
              </a:ext>
            </a:extLst>
          </p:cNvPr>
          <p:cNvSpPr txBox="1"/>
          <p:nvPr/>
        </p:nvSpPr>
        <p:spPr>
          <a:xfrm>
            <a:off x="808502" y="2765552"/>
            <a:ext cx="1616710"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63DE8"/>
                </a:solidFill>
                <a:latin typeface="Times New Roman"/>
                <a:cs typeface="Times New Roman"/>
              </a:rPr>
              <a:t>Substitution</a:t>
            </a:r>
            <a:endParaRPr sz="2400">
              <a:latin typeface="Times New Roman"/>
              <a:cs typeface="Times New Roman"/>
            </a:endParaRPr>
          </a:p>
        </p:txBody>
      </p:sp>
      <p:sp>
        <p:nvSpPr>
          <p:cNvPr id="11" name="object 9">
            <a:extLst>
              <a:ext uri="{FF2B5EF4-FFF2-40B4-BE49-F238E27FC236}">
                <a16:creationId xmlns:a16="http://schemas.microsoft.com/office/drawing/2014/main" id="{80A3BE5A-2C35-A9A2-967B-8C19083D221E}"/>
              </a:ext>
            </a:extLst>
          </p:cNvPr>
          <p:cNvSpPr txBox="1"/>
          <p:nvPr/>
        </p:nvSpPr>
        <p:spPr>
          <a:xfrm>
            <a:off x="808502" y="4960111"/>
            <a:ext cx="2430145" cy="1092200"/>
          </a:xfrm>
          <a:prstGeom prst="rect">
            <a:avLst/>
          </a:prstGeom>
        </p:spPr>
        <p:txBody>
          <a:bodyPr vert="horz" wrap="square" lIns="0" tIns="180340" rIns="0" bIns="0" rtlCol="0">
            <a:spAutoFit/>
          </a:bodyPr>
          <a:lstStyle/>
          <a:p>
            <a:pPr marL="12700">
              <a:lnSpc>
                <a:spcPct val="100000"/>
              </a:lnSpc>
              <a:spcBef>
                <a:spcPts val="1420"/>
              </a:spcBef>
            </a:pPr>
            <a:r>
              <a:rPr sz="2400" b="1" spc="-10" dirty="0">
                <a:solidFill>
                  <a:srgbClr val="063DE8"/>
                </a:solidFill>
                <a:latin typeface="Times New Roman"/>
                <a:cs typeface="Times New Roman"/>
              </a:rPr>
              <a:t>Permutation</a:t>
            </a:r>
            <a:endParaRPr sz="2400">
              <a:latin typeface="Times New Roman"/>
              <a:cs typeface="Times New Roman"/>
            </a:endParaRPr>
          </a:p>
          <a:p>
            <a:pPr marL="1536700">
              <a:lnSpc>
                <a:spcPct val="100000"/>
              </a:lnSpc>
              <a:spcBef>
                <a:spcPts val="1320"/>
              </a:spcBef>
            </a:pPr>
            <a:r>
              <a:rPr sz="2400" b="1" spc="-10" dirty="0">
                <a:solidFill>
                  <a:srgbClr val="063DE8"/>
                </a:solidFill>
                <a:latin typeface="Times New Roman"/>
                <a:cs typeface="Times New Roman"/>
              </a:rPr>
              <a:t>Round</a:t>
            </a:r>
            <a:endParaRPr sz="2400">
              <a:latin typeface="Times New Roman"/>
              <a:cs typeface="Times New Roman"/>
            </a:endParaRPr>
          </a:p>
        </p:txBody>
      </p:sp>
      <p:sp>
        <p:nvSpPr>
          <p:cNvPr id="12" name="object 10">
            <a:extLst>
              <a:ext uri="{FF2B5EF4-FFF2-40B4-BE49-F238E27FC236}">
                <a16:creationId xmlns:a16="http://schemas.microsoft.com/office/drawing/2014/main" id="{1B426F63-5F65-857D-0E1F-3DF0A81C05DE}"/>
              </a:ext>
            </a:extLst>
          </p:cNvPr>
          <p:cNvSpPr txBox="1"/>
          <p:nvPr/>
        </p:nvSpPr>
        <p:spPr>
          <a:xfrm>
            <a:off x="7133104" y="4005198"/>
            <a:ext cx="964565" cy="238760"/>
          </a:xfrm>
          <a:prstGeom prst="rect">
            <a:avLst/>
          </a:prstGeom>
        </p:spPr>
        <p:txBody>
          <a:bodyPr vert="horz" wrap="square" lIns="0" tIns="12065" rIns="0" bIns="0" rtlCol="0">
            <a:spAutoFit/>
          </a:bodyPr>
          <a:lstStyle/>
          <a:p>
            <a:pPr marL="12700">
              <a:lnSpc>
                <a:spcPct val="100000"/>
              </a:lnSpc>
              <a:spcBef>
                <a:spcPts val="95"/>
              </a:spcBef>
            </a:pPr>
            <a:r>
              <a:rPr sz="1400" dirty="0">
                <a:solidFill>
                  <a:srgbClr val="FF0000"/>
                </a:solidFill>
                <a:latin typeface="Times New Roman"/>
                <a:cs typeface="Times New Roman"/>
              </a:rPr>
              <a:t>Using</a:t>
            </a:r>
            <a:r>
              <a:rPr sz="1400" spc="-25" dirty="0">
                <a:solidFill>
                  <a:srgbClr val="FF0000"/>
                </a:solidFill>
                <a:latin typeface="Times New Roman"/>
                <a:cs typeface="Times New Roman"/>
              </a:rPr>
              <a:t> </a:t>
            </a:r>
            <a:r>
              <a:rPr sz="1400" dirty="0">
                <a:solidFill>
                  <a:srgbClr val="FF0000"/>
                </a:solidFill>
                <a:latin typeface="Times New Roman"/>
                <a:cs typeface="Times New Roman"/>
              </a:rPr>
              <a:t>a</a:t>
            </a:r>
            <a:r>
              <a:rPr sz="1400" spc="-25" dirty="0">
                <a:solidFill>
                  <a:srgbClr val="FF0000"/>
                </a:solidFill>
                <a:latin typeface="Times New Roman"/>
                <a:cs typeface="Times New Roman"/>
              </a:rPr>
              <a:t> </a:t>
            </a:r>
            <a:r>
              <a:rPr sz="1400" spc="-10" dirty="0">
                <a:solidFill>
                  <a:srgbClr val="FF0000"/>
                </a:solidFill>
                <a:latin typeface="Times New Roman"/>
                <a:cs typeface="Times New Roman"/>
              </a:rPr>
              <a:t>table</a:t>
            </a:r>
            <a:endParaRPr sz="1400">
              <a:latin typeface="Times New Roman"/>
              <a:cs typeface="Times New Roman"/>
            </a:endParaRPr>
          </a:p>
        </p:txBody>
      </p:sp>
      <p:sp>
        <p:nvSpPr>
          <p:cNvPr id="13" name="object 7">
            <a:extLst>
              <a:ext uri="{FF2B5EF4-FFF2-40B4-BE49-F238E27FC236}">
                <a16:creationId xmlns:a16="http://schemas.microsoft.com/office/drawing/2014/main" id="{DA081F25-F2FE-4940-6332-4AFE2E1F9741}"/>
              </a:ext>
            </a:extLst>
          </p:cNvPr>
          <p:cNvSpPr txBox="1"/>
          <p:nvPr/>
        </p:nvSpPr>
        <p:spPr>
          <a:xfrm>
            <a:off x="306387" y="1147572"/>
            <a:ext cx="6144260" cy="1094740"/>
          </a:xfrm>
          <a:prstGeom prst="rect">
            <a:avLst/>
          </a:prstGeom>
        </p:spPr>
        <p:txBody>
          <a:bodyPr vert="horz" wrap="square" lIns="0" tIns="181610" rIns="0" bIns="0" rtlCol="0">
            <a:spAutoFit/>
          </a:bodyPr>
          <a:lstStyle/>
          <a:p>
            <a:pPr marL="354965" indent="-342265">
              <a:lnSpc>
                <a:spcPct val="100000"/>
              </a:lnSpc>
              <a:spcBef>
                <a:spcPts val="1430"/>
              </a:spcBef>
              <a:buClr>
                <a:srgbClr val="063DE8"/>
              </a:buClr>
              <a:buSzPct val="75000"/>
              <a:buFont typeface="Wingdings"/>
              <a:buChar char=""/>
              <a:tabLst>
                <a:tab pos="354965" algn="l"/>
              </a:tabLst>
            </a:pPr>
            <a:r>
              <a:rPr sz="2400" dirty="0">
                <a:latin typeface="Times New Roman"/>
                <a:cs typeface="Times New Roman"/>
              </a:rPr>
              <a:t>Block</a:t>
            </a:r>
            <a:r>
              <a:rPr sz="2400" spc="-20" dirty="0">
                <a:latin typeface="Times New Roman"/>
                <a:cs typeface="Times New Roman"/>
              </a:rPr>
              <a:t> </a:t>
            </a:r>
            <a:r>
              <a:rPr sz="2400" spc="-10" dirty="0">
                <a:latin typeface="Times New Roman"/>
                <a:cs typeface="Times New Roman"/>
              </a:rPr>
              <a:t>Encryption</a:t>
            </a:r>
            <a:r>
              <a:rPr lang="en-GB" sz="2400" spc="-10" dirty="0">
                <a:latin typeface="Times New Roman"/>
                <a:cs typeface="Times New Roman"/>
              </a:rPr>
              <a:t> for each block</a:t>
            </a:r>
            <a:endParaRPr sz="2400" dirty="0">
              <a:latin typeface="Times New Roman"/>
              <a:cs typeface="Times New Roman"/>
            </a:endParaRPr>
          </a:p>
          <a:p>
            <a:pPr marL="5385435">
              <a:lnSpc>
                <a:spcPct val="100000"/>
              </a:lnSpc>
              <a:spcBef>
                <a:spcPts val="1330"/>
              </a:spcBef>
            </a:pPr>
            <a:r>
              <a:rPr sz="2400" b="1" spc="-10" dirty="0">
                <a:solidFill>
                  <a:srgbClr val="063DE8"/>
                </a:solidFill>
                <a:latin typeface="Times New Roman"/>
                <a:cs typeface="Times New Roman"/>
              </a:rPr>
              <a:t>Block</a:t>
            </a:r>
            <a:endParaRPr sz="2400" dirty="0">
              <a:latin typeface="Times New Roman"/>
              <a:cs typeface="Times New Roman"/>
            </a:endParaRPr>
          </a:p>
        </p:txBody>
      </p:sp>
    </p:spTree>
    <p:extLst>
      <p:ext uri="{BB962C8B-B14F-4D97-AF65-F5344CB8AC3E}">
        <p14:creationId xmlns:p14="http://schemas.microsoft.com/office/powerpoint/2010/main" val="17396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76EE17-A966-E230-F23C-4E410963F411}"/>
              </a:ext>
            </a:extLst>
          </p:cNvPr>
          <p:cNvSpPr>
            <a:spLocks noGrp="1"/>
          </p:cNvSpPr>
          <p:nvPr>
            <p:ph type="title"/>
          </p:nvPr>
        </p:nvSpPr>
        <p:spPr/>
        <p:txBody>
          <a:bodyPr/>
          <a:lstStyle/>
          <a:p>
            <a:r>
              <a:rPr lang="en-GB" dirty="0"/>
              <a:t>Block</a:t>
            </a:r>
            <a:r>
              <a:rPr lang="en-GB" spc="-60" dirty="0"/>
              <a:t> </a:t>
            </a:r>
            <a:r>
              <a:rPr lang="en-GB" dirty="0"/>
              <a:t>Encryption</a:t>
            </a:r>
            <a:r>
              <a:rPr lang="en-GB" spc="-60" dirty="0"/>
              <a:t> </a:t>
            </a:r>
            <a:r>
              <a:rPr lang="en-GB" spc="-10" dirty="0"/>
              <a:t>(</a:t>
            </a:r>
            <a:r>
              <a:rPr lang="en-GB" spc="-10" dirty="0" err="1"/>
              <a:t>Cont</a:t>
            </a:r>
            <a:r>
              <a:rPr lang="en-GB" spc="-10" dirty="0"/>
              <a:t>)</a:t>
            </a:r>
            <a:endParaRPr lang="en-SE" dirty="0"/>
          </a:p>
        </p:txBody>
      </p:sp>
      <p:sp>
        <p:nvSpPr>
          <p:cNvPr id="4" name="Slide Number Placeholder 3">
            <a:extLst>
              <a:ext uri="{FF2B5EF4-FFF2-40B4-BE49-F238E27FC236}">
                <a16:creationId xmlns:a16="http://schemas.microsoft.com/office/drawing/2014/main" id="{B4AD9AEA-8A6A-68A0-7279-E8A692E19F05}"/>
              </a:ext>
            </a:extLst>
          </p:cNvPr>
          <p:cNvSpPr>
            <a:spLocks noGrp="1"/>
          </p:cNvSpPr>
          <p:nvPr>
            <p:ph type="sldNum" sz="quarter" idx="4"/>
          </p:nvPr>
        </p:nvSpPr>
        <p:spPr/>
        <p:txBody>
          <a:bodyPr/>
          <a:lstStyle/>
          <a:p>
            <a:r>
              <a:rPr lang="en-US"/>
              <a:t>Security: 8- </a:t>
            </a:r>
            <a:fld id="{C4204591-24BD-A542-B9D5-F8D8A88D2FEE}" type="slidenum">
              <a:rPr lang="en-US" smtClean="0"/>
              <a:pPr/>
              <a:t>19</a:t>
            </a:fld>
            <a:endParaRPr lang="en-US" dirty="0"/>
          </a:p>
        </p:txBody>
      </p:sp>
      <p:sp>
        <p:nvSpPr>
          <p:cNvPr id="5" name="object 9">
            <a:extLst>
              <a:ext uri="{FF2B5EF4-FFF2-40B4-BE49-F238E27FC236}">
                <a16:creationId xmlns:a16="http://schemas.microsoft.com/office/drawing/2014/main" id="{147A0B66-44AD-15E1-150C-948256A5E3D0}"/>
              </a:ext>
            </a:extLst>
          </p:cNvPr>
          <p:cNvSpPr txBox="1"/>
          <p:nvPr/>
        </p:nvSpPr>
        <p:spPr>
          <a:xfrm>
            <a:off x="852438" y="1529241"/>
            <a:ext cx="10916428" cy="3464410"/>
          </a:xfrm>
          <a:prstGeom prst="rect">
            <a:avLst/>
          </a:prstGeom>
        </p:spPr>
        <p:txBody>
          <a:bodyPr vert="horz" wrap="square" lIns="0" tIns="47625" rIns="0" bIns="0" rtlCol="0">
            <a:spAutoFit/>
          </a:bodyPr>
          <a:lstStyle/>
          <a:p>
            <a:pPr marL="354965" indent="-342265">
              <a:lnSpc>
                <a:spcPct val="100000"/>
              </a:lnSpc>
              <a:spcBef>
                <a:spcPts val="275"/>
              </a:spcBef>
              <a:buClr>
                <a:srgbClr val="063DE8"/>
              </a:buClr>
              <a:buSzPct val="75000"/>
              <a:buFont typeface="Wingdings"/>
              <a:buChar char=""/>
              <a:tabLst>
                <a:tab pos="354965" algn="l"/>
              </a:tabLst>
            </a:pPr>
            <a:r>
              <a:rPr sz="2400" spc="-10" dirty="0">
                <a:latin typeface="Times New Roman"/>
                <a:cs typeface="Times New Roman"/>
              </a:rPr>
              <a:t>64-</a:t>
            </a:r>
            <a:r>
              <a:rPr sz="2400" dirty="0">
                <a:latin typeface="Times New Roman"/>
                <a:cs typeface="Times New Roman"/>
              </a:rPr>
              <a:t>bit </a:t>
            </a:r>
            <a:r>
              <a:rPr sz="2400" spc="-20" dirty="0">
                <a:latin typeface="Times New Roman"/>
                <a:cs typeface="Times New Roman"/>
              </a:rPr>
              <a:t>block</a:t>
            </a:r>
            <a:endParaRPr lang="en-GB" sz="2400" spc="-20" dirty="0">
              <a:latin typeface="Times New Roman"/>
              <a:cs typeface="Times New Roman"/>
            </a:endParaRPr>
          </a:p>
          <a:p>
            <a:pPr marL="812165" lvl="1" indent="-342265">
              <a:spcBef>
                <a:spcPts val="275"/>
              </a:spcBef>
              <a:buClr>
                <a:srgbClr val="063DE8"/>
              </a:buClr>
              <a:buSzPct val="75000"/>
              <a:buFont typeface="Wingdings"/>
              <a:buChar char=""/>
              <a:tabLst>
                <a:tab pos="354965" algn="l"/>
              </a:tabLst>
            </a:pPr>
            <a:r>
              <a:rPr lang="en-GB" sz="2400" dirty="0">
                <a:latin typeface="Times New Roman"/>
                <a:cs typeface="Times New Roman"/>
              </a:rPr>
              <a:t>Short</a:t>
            </a:r>
            <a:r>
              <a:rPr lang="en-GB" sz="2400" spc="-20" dirty="0">
                <a:latin typeface="Times New Roman"/>
                <a:cs typeface="Times New Roman"/>
              </a:rPr>
              <a:t> </a:t>
            </a:r>
            <a:r>
              <a:rPr lang="en-GB" sz="2400" dirty="0">
                <a:latin typeface="Times New Roman"/>
                <a:cs typeface="Times New Roman"/>
              </a:rPr>
              <a:t>block</a:t>
            </a:r>
            <a:r>
              <a:rPr lang="en-GB" sz="2400" spc="-35" dirty="0">
                <a:latin typeface="Times New Roman"/>
                <a:cs typeface="Times New Roman"/>
              </a:rPr>
              <a:t> </a:t>
            </a:r>
            <a:r>
              <a:rPr lang="en-GB" sz="2400" dirty="0">
                <a:latin typeface="Times New Roman"/>
                <a:cs typeface="Times New Roman"/>
              </a:rPr>
              <a:t>length</a:t>
            </a:r>
            <a:r>
              <a:rPr lang="en-GB" sz="2400" spc="-30" dirty="0">
                <a:latin typeface="Times New Roman"/>
                <a:cs typeface="Times New Roman"/>
              </a:rPr>
              <a:t> </a:t>
            </a:r>
            <a:r>
              <a:rPr lang="en-GB" sz="2400" dirty="0">
                <a:latin typeface="Symbol"/>
                <a:cs typeface="Symbol"/>
              </a:rPr>
              <a:t></a:t>
            </a:r>
            <a:r>
              <a:rPr lang="en-GB" sz="2400" spc="-25" dirty="0">
                <a:latin typeface="Times New Roman"/>
                <a:cs typeface="Times New Roman"/>
              </a:rPr>
              <a:t> </a:t>
            </a:r>
            <a:r>
              <a:rPr lang="en-GB" sz="2400" dirty="0">
                <a:latin typeface="Times New Roman"/>
                <a:cs typeface="Times New Roman"/>
              </a:rPr>
              <a:t>tabular</a:t>
            </a:r>
            <a:r>
              <a:rPr lang="en-GB" sz="2400" spc="-35" dirty="0">
                <a:latin typeface="Times New Roman"/>
                <a:cs typeface="Times New Roman"/>
              </a:rPr>
              <a:t> </a:t>
            </a:r>
            <a:r>
              <a:rPr lang="en-GB" sz="2400" spc="-10" dirty="0">
                <a:latin typeface="Times New Roman"/>
                <a:cs typeface="Times New Roman"/>
              </a:rPr>
              <a:t>attack</a:t>
            </a:r>
            <a:endParaRPr lang="en-GB"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400" spc="-10" dirty="0">
                <a:latin typeface="Times New Roman"/>
                <a:cs typeface="Times New Roman"/>
              </a:rPr>
              <a:t>T</a:t>
            </a:r>
            <a:r>
              <a:rPr sz="2400" spc="-10" dirty="0" err="1">
                <a:latin typeface="Times New Roman"/>
                <a:cs typeface="Times New Roman"/>
              </a:rPr>
              <a:t>ransformations</a:t>
            </a:r>
            <a:r>
              <a:rPr sz="2400" spc="-10" dirty="0">
                <a:latin typeface="Times New Roman"/>
                <a:cs typeface="Times New Roman"/>
              </a:rPr>
              <a:t>:</a:t>
            </a:r>
            <a:endParaRPr sz="2400" dirty="0">
              <a:latin typeface="Times New Roman"/>
              <a:cs typeface="Times New Roman"/>
            </a:endParaRPr>
          </a:p>
          <a:p>
            <a:pPr marL="755650" marR="368300" lvl="1" indent="-286385">
              <a:lnSpc>
                <a:spcPts val="2590"/>
              </a:lnSpc>
              <a:spcBef>
                <a:spcPts val="615"/>
              </a:spcBef>
              <a:buSzPct val="64583"/>
              <a:buFont typeface="Wingdings"/>
              <a:buChar char=""/>
              <a:tabLst>
                <a:tab pos="755650" algn="l"/>
              </a:tabLst>
            </a:pPr>
            <a:r>
              <a:rPr sz="2400" dirty="0">
                <a:latin typeface="Times New Roman"/>
                <a:cs typeface="Times New Roman"/>
              </a:rPr>
              <a:t>Substitution:</a:t>
            </a:r>
            <a:r>
              <a:rPr sz="2400" spc="-35" dirty="0">
                <a:latin typeface="Times New Roman"/>
                <a:cs typeface="Times New Roman"/>
              </a:rPr>
              <a:t> </a:t>
            </a:r>
            <a:r>
              <a:rPr sz="2400" dirty="0">
                <a:latin typeface="Times New Roman"/>
                <a:cs typeface="Times New Roman"/>
              </a:rPr>
              <a:t>replace</a:t>
            </a:r>
            <a:r>
              <a:rPr sz="2400" spc="-40"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dirty="0">
                <a:latin typeface="Times New Roman"/>
                <a:cs typeface="Times New Roman"/>
              </a:rPr>
              <a:t>input</a:t>
            </a:r>
            <a:r>
              <a:rPr sz="2400" spc="-25" dirty="0">
                <a:latin typeface="Times New Roman"/>
                <a:cs typeface="Times New Roman"/>
              </a:rPr>
              <a:t> </a:t>
            </a:r>
            <a:r>
              <a:rPr sz="2400" dirty="0">
                <a:latin typeface="Times New Roman"/>
                <a:cs typeface="Times New Roman"/>
              </a:rPr>
              <a:t>blocks</a:t>
            </a:r>
            <a:r>
              <a:rPr sz="2400" spc="-25" dirty="0">
                <a:latin typeface="Times New Roman"/>
                <a:cs typeface="Times New Roman"/>
              </a:rPr>
              <a:t> </a:t>
            </a:r>
            <a:r>
              <a:rPr sz="2400" dirty="0">
                <a:latin typeface="Times New Roman"/>
                <a:cs typeface="Times New Roman"/>
              </a:rPr>
              <a:t>with</a:t>
            </a:r>
            <a:r>
              <a:rPr sz="2400" spc="-25"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spc="-10" dirty="0">
                <a:latin typeface="Times New Roman"/>
                <a:cs typeface="Times New Roman"/>
              </a:rPr>
              <a:t>output blocks</a:t>
            </a:r>
            <a:endParaRPr sz="2400" dirty="0">
              <a:latin typeface="Times New Roman"/>
              <a:cs typeface="Times New Roman"/>
            </a:endParaRPr>
          </a:p>
          <a:p>
            <a:pPr marL="755650" marR="2686050" lvl="1" indent="-285750">
              <a:lnSpc>
                <a:spcPts val="2600"/>
              </a:lnSpc>
              <a:spcBef>
                <a:spcPts val="570"/>
              </a:spcBef>
              <a:buSzPct val="64583"/>
              <a:buFont typeface="Wingdings"/>
              <a:buChar char=""/>
              <a:tabLst>
                <a:tab pos="755650" algn="l"/>
              </a:tabLst>
            </a:pPr>
            <a:r>
              <a:rPr sz="2400" dirty="0">
                <a:latin typeface="Times New Roman"/>
                <a:cs typeface="Times New Roman"/>
              </a:rPr>
              <a:t>Permutation:</a:t>
            </a:r>
            <a:r>
              <a:rPr sz="2400" spc="-40" dirty="0">
                <a:latin typeface="Times New Roman"/>
                <a:cs typeface="Times New Roman"/>
              </a:rPr>
              <a:t> </a:t>
            </a:r>
            <a:r>
              <a:rPr sz="2400" dirty="0">
                <a:latin typeface="Times New Roman"/>
                <a:cs typeface="Times New Roman"/>
              </a:rPr>
              <a:t>move</a:t>
            </a:r>
            <a:r>
              <a:rPr sz="2400" spc="-35" dirty="0">
                <a:latin typeface="Times New Roman"/>
                <a:cs typeface="Times New Roman"/>
              </a:rPr>
              <a:t> </a:t>
            </a:r>
            <a:r>
              <a:rPr sz="2400" dirty="0">
                <a:latin typeface="Times New Roman"/>
                <a:cs typeface="Times New Roman"/>
              </a:rPr>
              <a:t>input</a:t>
            </a:r>
            <a:r>
              <a:rPr sz="2400" spc="-30" dirty="0">
                <a:latin typeface="Times New Roman"/>
                <a:cs typeface="Times New Roman"/>
              </a:rPr>
              <a:t> </a:t>
            </a:r>
            <a:r>
              <a:rPr sz="2400" dirty="0">
                <a:latin typeface="Times New Roman"/>
                <a:cs typeface="Times New Roman"/>
              </a:rPr>
              <a:t>bits</a:t>
            </a:r>
            <a:r>
              <a:rPr sz="2400" spc="-25" dirty="0">
                <a:latin typeface="Times New Roman"/>
                <a:cs typeface="Times New Roman"/>
              </a:rPr>
              <a:t> </a:t>
            </a:r>
            <a:r>
              <a:rPr sz="2400" spc="-10" dirty="0">
                <a:latin typeface="Times New Roman"/>
                <a:cs typeface="Times New Roman"/>
              </a:rPr>
              <a:t>around. </a:t>
            </a:r>
            <a:r>
              <a:rPr sz="2400" dirty="0">
                <a:latin typeface="Times New Roman"/>
                <a:cs typeface="Times New Roman"/>
              </a:rPr>
              <a:t>1 </a:t>
            </a:r>
            <a:r>
              <a:rPr sz="2400" dirty="0">
                <a:latin typeface="Symbol"/>
                <a:cs typeface="Symbol"/>
              </a:rPr>
              <a:t></a:t>
            </a:r>
            <a:r>
              <a:rPr sz="2400" spc="-5" dirty="0">
                <a:latin typeface="Times New Roman"/>
                <a:cs typeface="Times New Roman"/>
              </a:rPr>
              <a:t> </a:t>
            </a:r>
            <a:r>
              <a:rPr sz="2400" dirty="0">
                <a:latin typeface="Times New Roman"/>
                <a:cs typeface="Times New Roman"/>
              </a:rPr>
              <a:t>13, 2 </a:t>
            </a:r>
            <a:r>
              <a:rPr sz="2400" dirty="0">
                <a:latin typeface="Symbol"/>
                <a:cs typeface="Symbol"/>
              </a:rPr>
              <a:t></a:t>
            </a:r>
            <a:r>
              <a:rPr sz="2400" spc="-5" dirty="0">
                <a:latin typeface="Times New Roman"/>
                <a:cs typeface="Times New Roman"/>
              </a:rPr>
              <a:t> </a:t>
            </a:r>
            <a:r>
              <a:rPr sz="2400" dirty="0">
                <a:latin typeface="Times New Roman"/>
                <a:cs typeface="Times New Roman"/>
              </a:rPr>
              <a:t>61, </a:t>
            </a:r>
            <a:r>
              <a:rPr sz="2400" spc="-20" dirty="0">
                <a:latin typeface="Times New Roman"/>
                <a:cs typeface="Times New Roman"/>
              </a:rPr>
              <a:t>etc.</a:t>
            </a:r>
            <a:endParaRPr sz="2400" dirty="0">
              <a:latin typeface="Times New Roman"/>
              <a:cs typeface="Times New Roman"/>
            </a:endParaRPr>
          </a:p>
          <a:p>
            <a:pPr marL="355600" marR="5080" indent="-342900">
              <a:lnSpc>
                <a:spcPts val="2590"/>
              </a:lnSpc>
              <a:spcBef>
                <a:spcPts val="570"/>
              </a:spcBef>
              <a:buClr>
                <a:srgbClr val="063DE8"/>
              </a:buClr>
              <a:buSzPct val="75000"/>
              <a:buFont typeface="Wingdings"/>
              <a:buChar char=""/>
              <a:tabLst>
                <a:tab pos="355600" algn="l"/>
              </a:tabLst>
            </a:pPr>
            <a:r>
              <a:rPr sz="2400" dirty="0">
                <a:latin typeface="Times New Roman"/>
                <a:cs typeface="Times New Roman"/>
              </a:rPr>
              <a:t>Round:</a:t>
            </a:r>
            <a:r>
              <a:rPr sz="2400" spc="-40" dirty="0">
                <a:latin typeface="Times New Roman"/>
                <a:cs typeface="Times New Roman"/>
              </a:rPr>
              <a:t> </a:t>
            </a:r>
            <a:r>
              <a:rPr sz="2400" dirty="0">
                <a:latin typeface="Times New Roman"/>
                <a:cs typeface="Times New Roman"/>
              </a:rPr>
              <a:t>Substitution</a:t>
            </a:r>
            <a:r>
              <a:rPr sz="2400" spc="-45" dirty="0">
                <a:latin typeface="Times New Roman"/>
                <a:cs typeface="Times New Roman"/>
              </a:rPr>
              <a:t> </a:t>
            </a:r>
            <a:r>
              <a:rPr sz="2400" dirty="0">
                <a:latin typeface="Times New Roman"/>
                <a:cs typeface="Times New Roman"/>
              </a:rPr>
              <a:t>round</a:t>
            </a:r>
            <a:r>
              <a:rPr sz="2400" spc="-25" dirty="0">
                <a:latin typeface="Times New Roman"/>
                <a:cs typeface="Times New Roman"/>
              </a:rPr>
              <a:t> </a:t>
            </a:r>
            <a:r>
              <a:rPr sz="2400" dirty="0">
                <a:latin typeface="Times New Roman"/>
                <a:cs typeface="Times New Roman"/>
              </a:rPr>
              <a:t>followed</a:t>
            </a:r>
            <a:r>
              <a:rPr sz="2400" spc="-40" dirty="0">
                <a:latin typeface="Times New Roman"/>
                <a:cs typeface="Times New Roman"/>
              </a:rPr>
              <a:t> </a:t>
            </a:r>
            <a:r>
              <a:rPr sz="2400" dirty="0">
                <a:latin typeface="Times New Roman"/>
                <a:cs typeface="Times New Roman"/>
              </a:rPr>
              <a:t>by</a:t>
            </a:r>
            <a:r>
              <a:rPr sz="2400" spc="-30" dirty="0">
                <a:latin typeface="Times New Roman"/>
                <a:cs typeface="Times New Roman"/>
              </a:rPr>
              <a:t> </a:t>
            </a:r>
            <a:r>
              <a:rPr sz="2400" dirty="0">
                <a:latin typeface="Times New Roman"/>
                <a:cs typeface="Times New Roman"/>
              </a:rPr>
              <a:t>permutation</a:t>
            </a:r>
            <a:r>
              <a:rPr sz="2400" spc="-45" dirty="0">
                <a:latin typeface="Times New Roman"/>
                <a:cs typeface="Times New Roman"/>
              </a:rPr>
              <a:t> </a:t>
            </a:r>
            <a:r>
              <a:rPr sz="2400" dirty="0">
                <a:latin typeface="Times New Roman"/>
                <a:cs typeface="Times New Roman"/>
              </a:rPr>
              <a:t>round</a:t>
            </a:r>
            <a:r>
              <a:rPr lang="en-GB" sz="2400" dirty="0">
                <a:latin typeface="Times New Roman"/>
                <a:cs typeface="Times New Roman"/>
              </a:rPr>
              <a:t> to achieve</a:t>
            </a:r>
            <a:r>
              <a:rPr sz="2400" spc="-15" dirty="0">
                <a:latin typeface="Times New Roman"/>
                <a:cs typeface="Times New Roman"/>
              </a:rPr>
              <a:t> </a:t>
            </a:r>
            <a:r>
              <a:rPr sz="2400" dirty="0">
                <a:latin typeface="Times New Roman"/>
                <a:cs typeface="Times New Roman"/>
              </a:rPr>
              <a:t>Diffusion</a:t>
            </a:r>
            <a:r>
              <a:rPr sz="2400" spc="-15"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spc="-10" dirty="0">
                <a:latin typeface="Times New Roman"/>
                <a:cs typeface="Times New Roman"/>
              </a:rPr>
              <a:t>Confusion.</a:t>
            </a:r>
            <a:endParaRPr sz="2400" dirty="0">
              <a:latin typeface="Times New Roman"/>
              <a:cs typeface="Times New Roman"/>
            </a:endParaRPr>
          </a:p>
          <a:p>
            <a:pPr marL="354965" marR="391795">
              <a:lnSpc>
                <a:spcPts val="2580"/>
              </a:lnSpc>
              <a:spcBef>
                <a:spcPts val="25"/>
              </a:spcBef>
            </a:pPr>
            <a:r>
              <a:rPr sz="2400" dirty="0">
                <a:solidFill>
                  <a:srgbClr val="FF0000"/>
                </a:solidFill>
                <a:latin typeface="Times New Roman"/>
                <a:cs typeface="Times New Roman"/>
              </a:rPr>
              <a:t>Diffusion</a:t>
            </a:r>
            <a:r>
              <a:rPr sz="2400" spc="-15" dirty="0">
                <a:solidFill>
                  <a:srgbClr val="FF0000"/>
                </a:solidFill>
                <a:latin typeface="Times New Roman"/>
                <a:cs typeface="Times New Roman"/>
              </a:rPr>
              <a:t> </a:t>
            </a:r>
            <a:r>
              <a:rPr sz="2400" dirty="0">
                <a:solidFill>
                  <a:srgbClr val="FF0000"/>
                </a:solidFill>
                <a:latin typeface="Symbol"/>
                <a:cs typeface="Symbol"/>
              </a:rPr>
              <a:t></a:t>
            </a:r>
            <a:r>
              <a:rPr sz="2400" spc="-10" dirty="0">
                <a:solidFill>
                  <a:srgbClr val="FF0000"/>
                </a:solidFill>
                <a:latin typeface="Times New Roman"/>
                <a:cs typeface="Times New Roman"/>
              </a:rPr>
              <a:t> 1-</a:t>
            </a:r>
            <a:r>
              <a:rPr sz="2400" dirty="0">
                <a:solidFill>
                  <a:srgbClr val="FF0000"/>
                </a:solidFill>
                <a:latin typeface="Times New Roman"/>
                <a:cs typeface="Times New Roman"/>
              </a:rPr>
              <a:t>bit</a:t>
            </a:r>
            <a:r>
              <a:rPr sz="2400" spc="-20" dirty="0">
                <a:solidFill>
                  <a:srgbClr val="FF0000"/>
                </a:solidFill>
                <a:latin typeface="Times New Roman"/>
                <a:cs typeface="Times New Roman"/>
              </a:rPr>
              <a:t> </a:t>
            </a:r>
            <a:r>
              <a:rPr sz="2400" dirty="0">
                <a:solidFill>
                  <a:srgbClr val="FF0000"/>
                </a:solidFill>
                <a:latin typeface="Times New Roman"/>
                <a:cs typeface="Times New Roman"/>
              </a:rPr>
              <a:t>change</a:t>
            </a:r>
            <a:r>
              <a:rPr sz="2400" spc="-20" dirty="0">
                <a:solidFill>
                  <a:srgbClr val="FF0000"/>
                </a:solidFill>
                <a:latin typeface="Times New Roman"/>
                <a:cs typeface="Times New Roman"/>
              </a:rPr>
              <a:t> </a:t>
            </a:r>
            <a:r>
              <a:rPr sz="2400" dirty="0">
                <a:solidFill>
                  <a:srgbClr val="FF0000"/>
                </a:solidFill>
                <a:latin typeface="Times New Roman"/>
                <a:cs typeface="Times New Roman"/>
              </a:rPr>
              <a:t>in</a:t>
            </a:r>
            <a:r>
              <a:rPr sz="2400" spc="-20" dirty="0">
                <a:solidFill>
                  <a:srgbClr val="FF0000"/>
                </a:solidFill>
                <a:latin typeface="Times New Roman"/>
                <a:cs typeface="Times New Roman"/>
              </a:rPr>
              <a:t> </a:t>
            </a:r>
            <a:r>
              <a:rPr sz="2400" dirty="0">
                <a:solidFill>
                  <a:srgbClr val="FF0000"/>
                </a:solidFill>
                <a:latin typeface="Times New Roman"/>
                <a:cs typeface="Times New Roman"/>
              </a:rPr>
              <a:t>input</a:t>
            </a:r>
            <a:r>
              <a:rPr sz="2400" spc="-20" dirty="0">
                <a:solidFill>
                  <a:srgbClr val="FF0000"/>
                </a:solidFill>
                <a:latin typeface="Times New Roman"/>
                <a:cs typeface="Times New Roman"/>
              </a:rPr>
              <a:t> </a:t>
            </a:r>
            <a:r>
              <a:rPr sz="2400" dirty="0">
                <a:solidFill>
                  <a:srgbClr val="FF0000"/>
                </a:solidFill>
                <a:latin typeface="Times New Roman"/>
                <a:cs typeface="Times New Roman"/>
              </a:rPr>
              <a:t>changes</a:t>
            </a:r>
            <a:r>
              <a:rPr sz="2400" spc="-30" dirty="0">
                <a:solidFill>
                  <a:srgbClr val="FF0000"/>
                </a:solidFill>
                <a:latin typeface="Times New Roman"/>
                <a:cs typeface="Times New Roman"/>
              </a:rPr>
              <a:t> </a:t>
            </a:r>
            <a:r>
              <a:rPr sz="2400" dirty="0">
                <a:solidFill>
                  <a:srgbClr val="FF0000"/>
                </a:solidFill>
                <a:latin typeface="Times New Roman"/>
                <a:cs typeface="Times New Roman"/>
              </a:rPr>
              <a:t>many</a:t>
            </a:r>
            <a:r>
              <a:rPr sz="2400" spc="-20" dirty="0">
                <a:solidFill>
                  <a:srgbClr val="FF0000"/>
                </a:solidFill>
                <a:latin typeface="Times New Roman"/>
                <a:cs typeface="Times New Roman"/>
              </a:rPr>
              <a:t> </a:t>
            </a:r>
            <a:r>
              <a:rPr sz="2400" dirty="0">
                <a:solidFill>
                  <a:srgbClr val="FF0000"/>
                </a:solidFill>
                <a:latin typeface="Times New Roman"/>
                <a:cs typeface="Times New Roman"/>
              </a:rPr>
              <a:t>bits</a:t>
            </a:r>
            <a:r>
              <a:rPr sz="2400" spc="-15" dirty="0">
                <a:solidFill>
                  <a:srgbClr val="FF0000"/>
                </a:solidFill>
                <a:latin typeface="Times New Roman"/>
                <a:cs typeface="Times New Roman"/>
              </a:rPr>
              <a:t> </a:t>
            </a:r>
            <a:r>
              <a:rPr sz="2400" dirty="0">
                <a:solidFill>
                  <a:srgbClr val="FF0000"/>
                </a:solidFill>
                <a:latin typeface="Times New Roman"/>
                <a:cs typeface="Times New Roman"/>
              </a:rPr>
              <a:t>in</a:t>
            </a:r>
            <a:r>
              <a:rPr sz="2400" spc="-20" dirty="0">
                <a:solidFill>
                  <a:srgbClr val="FF0000"/>
                </a:solidFill>
                <a:latin typeface="Times New Roman"/>
                <a:cs typeface="Times New Roman"/>
              </a:rPr>
              <a:t> </a:t>
            </a:r>
            <a:r>
              <a:rPr sz="2400" spc="-25" dirty="0">
                <a:solidFill>
                  <a:srgbClr val="FF0000"/>
                </a:solidFill>
                <a:latin typeface="Times New Roman"/>
                <a:cs typeface="Times New Roman"/>
              </a:rPr>
              <a:t>the </a:t>
            </a:r>
            <a:r>
              <a:rPr sz="2400" spc="-10" dirty="0">
                <a:solidFill>
                  <a:srgbClr val="FF0000"/>
                </a:solidFill>
                <a:latin typeface="Times New Roman"/>
                <a:cs typeface="Times New Roman"/>
              </a:rPr>
              <a:t>output.</a:t>
            </a:r>
            <a:endParaRPr sz="2400" dirty="0">
              <a:latin typeface="Times New Roman"/>
              <a:cs typeface="Times New Roman"/>
            </a:endParaRPr>
          </a:p>
          <a:p>
            <a:pPr marL="354965" marR="924560">
              <a:lnSpc>
                <a:spcPts val="2580"/>
              </a:lnSpc>
              <a:spcBef>
                <a:spcPts val="25"/>
              </a:spcBef>
            </a:pPr>
            <a:r>
              <a:rPr sz="2400" dirty="0">
                <a:solidFill>
                  <a:srgbClr val="FF0000"/>
                </a:solidFill>
                <a:latin typeface="Times New Roman"/>
                <a:cs typeface="Times New Roman"/>
              </a:rPr>
              <a:t>Confusion</a:t>
            </a:r>
            <a:r>
              <a:rPr sz="2400" spc="-20" dirty="0">
                <a:solidFill>
                  <a:srgbClr val="FF0000"/>
                </a:solidFill>
                <a:latin typeface="Times New Roman"/>
                <a:cs typeface="Times New Roman"/>
              </a:rPr>
              <a:t> </a:t>
            </a:r>
            <a:r>
              <a:rPr sz="2400" dirty="0">
                <a:solidFill>
                  <a:srgbClr val="FF0000"/>
                </a:solidFill>
                <a:latin typeface="Symbol"/>
                <a:cs typeface="Symbol"/>
              </a:rPr>
              <a:t></a:t>
            </a:r>
            <a:r>
              <a:rPr sz="2400" spc="-30" dirty="0">
                <a:solidFill>
                  <a:srgbClr val="FF0000"/>
                </a:solidFill>
                <a:latin typeface="Times New Roman"/>
                <a:cs typeface="Times New Roman"/>
              </a:rPr>
              <a:t> </a:t>
            </a:r>
            <a:r>
              <a:rPr sz="2400" dirty="0">
                <a:solidFill>
                  <a:srgbClr val="FF0000"/>
                </a:solidFill>
                <a:latin typeface="Times New Roman"/>
                <a:cs typeface="Times New Roman"/>
              </a:rPr>
              <a:t>Relationship</a:t>
            </a:r>
            <a:r>
              <a:rPr sz="2400" spc="-40" dirty="0">
                <a:solidFill>
                  <a:srgbClr val="FF0000"/>
                </a:solidFill>
                <a:latin typeface="Times New Roman"/>
                <a:cs typeface="Times New Roman"/>
              </a:rPr>
              <a:t> </a:t>
            </a:r>
            <a:r>
              <a:rPr sz="2400" dirty="0">
                <a:solidFill>
                  <a:srgbClr val="FF0000"/>
                </a:solidFill>
                <a:latin typeface="Times New Roman"/>
                <a:cs typeface="Times New Roman"/>
              </a:rPr>
              <a:t>between</a:t>
            </a:r>
            <a:r>
              <a:rPr sz="2400" spc="-40" dirty="0">
                <a:solidFill>
                  <a:srgbClr val="FF0000"/>
                </a:solidFill>
                <a:latin typeface="Times New Roman"/>
                <a:cs typeface="Times New Roman"/>
              </a:rPr>
              <a:t> </a:t>
            </a:r>
            <a:r>
              <a:rPr sz="2400" dirty="0">
                <a:solidFill>
                  <a:srgbClr val="FF0000"/>
                </a:solidFill>
                <a:latin typeface="Times New Roman"/>
                <a:cs typeface="Times New Roman"/>
              </a:rPr>
              <a:t>input</a:t>
            </a:r>
            <a:r>
              <a:rPr sz="2400" spc="-25" dirty="0">
                <a:solidFill>
                  <a:srgbClr val="FF0000"/>
                </a:solidFill>
                <a:latin typeface="Times New Roman"/>
                <a:cs typeface="Times New Roman"/>
              </a:rPr>
              <a:t> </a:t>
            </a:r>
            <a:r>
              <a:rPr sz="2400" dirty="0">
                <a:solidFill>
                  <a:srgbClr val="FF0000"/>
                </a:solidFill>
                <a:latin typeface="Times New Roman"/>
                <a:cs typeface="Times New Roman"/>
              </a:rPr>
              <a:t>and</a:t>
            </a:r>
            <a:r>
              <a:rPr sz="2400" spc="-30" dirty="0">
                <a:solidFill>
                  <a:srgbClr val="FF0000"/>
                </a:solidFill>
                <a:latin typeface="Times New Roman"/>
                <a:cs typeface="Times New Roman"/>
              </a:rPr>
              <a:t> </a:t>
            </a:r>
            <a:r>
              <a:rPr sz="2400" dirty="0">
                <a:solidFill>
                  <a:srgbClr val="FF0000"/>
                </a:solidFill>
                <a:latin typeface="Times New Roman"/>
                <a:cs typeface="Times New Roman"/>
              </a:rPr>
              <a:t>output</a:t>
            </a:r>
            <a:r>
              <a:rPr sz="2400" spc="-30" dirty="0">
                <a:solidFill>
                  <a:srgbClr val="FF0000"/>
                </a:solidFill>
                <a:latin typeface="Times New Roman"/>
                <a:cs typeface="Times New Roman"/>
              </a:rPr>
              <a:t> </a:t>
            </a:r>
            <a:r>
              <a:rPr sz="2400" spc="-25" dirty="0">
                <a:solidFill>
                  <a:srgbClr val="FF0000"/>
                </a:solidFill>
                <a:latin typeface="Times New Roman"/>
                <a:cs typeface="Times New Roman"/>
              </a:rPr>
              <a:t>is </a:t>
            </a:r>
            <a:r>
              <a:rPr sz="2400" spc="-10" dirty="0">
                <a:solidFill>
                  <a:srgbClr val="FF0000"/>
                </a:solidFill>
                <a:latin typeface="Times New Roman"/>
                <a:cs typeface="Times New Roman"/>
              </a:rPr>
              <a:t>complex.</a:t>
            </a:r>
            <a:endParaRPr sz="2400" dirty="0">
              <a:latin typeface="Times New Roman"/>
              <a:cs typeface="Times New Roman"/>
            </a:endParaRPr>
          </a:p>
        </p:txBody>
      </p:sp>
    </p:spTree>
    <p:extLst>
      <p:ext uri="{BB962C8B-B14F-4D97-AF65-F5344CB8AC3E}">
        <p14:creationId xmlns:p14="http://schemas.microsoft.com/office/powerpoint/2010/main" val="355209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4315-0F5D-4A8E-9985-5C1610A0ECB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01CB6E87-AA49-42E9-BE7A-DD986BB6B27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Overview</a:t>
            </a:r>
          </a:p>
          <a:p>
            <a:r>
              <a:rPr lang="en-US" dirty="0">
                <a:latin typeface="Times New Roman" panose="02020603050405020304" pitchFamily="18" charset="0"/>
                <a:cs typeface="Times New Roman" panose="02020603050405020304" pitchFamily="18" charset="0"/>
              </a:rPr>
              <a:t>Symmetric encryption</a:t>
            </a:r>
          </a:p>
          <a:p>
            <a:r>
              <a:rPr lang="en-AU" dirty="0">
                <a:latin typeface="Times New Roman" panose="02020603050405020304" pitchFamily="18" charset="0"/>
                <a:cs typeface="Times New Roman" panose="02020603050405020304" pitchFamily="18" charset="0"/>
              </a:rPr>
              <a:t>Public-key cryptography</a:t>
            </a:r>
          </a:p>
          <a:p>
            <a:r>
              <a:rPr lang="en-US" dirty="0">
                <a:latin typeface="Times New Roman" panose="02020603050405020304" pitchFamily="18" charset="0"/>
                <a:cs typeface="Times New Roman" panose="02020603050405020304" pitchFamily="18" charset="0"/>
              </a:rPr>
              <a:t>Message authentication and hash functions</a:t>
            </a:r>
          </a:p>
          <a:p>
            <a:r>
              <a:rPr lang="en-AU" dirty="0">
                <a:latin typeface="Times New Roman" panose="02020603050405020304" pitchFamily="18" charset="0"/>
                <a:cs typeface="Times New Roman" panose="02020603050405020304" pitchFamily="18" charset="0"/>
              </a:rPr>
              <a:t>Digital signatures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and pseudorandom numbers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A6B82A-1EB8-49B2-96D0-A9FF04F39806}"/>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65419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3600" dirty="0"/>
              <a:t>Block Cipher: </a:t>
            </a:r>
            <a:r>
              <a:rPr lang="en-US" altLang="zh-CN" sz="3600" dirty="0"/>
              <a:t>Electronic </a:t>
            </a:r>
            <a:r>
              <a:rPr lang="en-US" altLang="zh-CN" sz="3600" dirty="0" err="1"/>
              <a:t>CodeBook</a:t>
            </a:r>
            <a:r>
              <a:rPr lang="en-US" altLang="zh-CN" sz="3600" dirty="0"/>
              <a:t> (ECB)</a:t>
            </a:r>
            <a:endParaRPr lang="en-US"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46443"/>
                <a:ext cx="10515600" cy="4728922"/>
              </a:xfrm>
            </p:spPr>
            <p:txBody>
              <a:bodyPr>
                <a:normAutofit/>
              </a:bodyPr>
              <a:lstStyle/>
              <a:p>
                <a:r>
                  <a:rPr lang="en-US" altLang="zh-CN" dirty="0">
                    <a:latin typeface="Times New Roman" panose="02020603050405020304" pitchFamily="18" charset="0"/>
                    <a:cs typeface="Times New Roman" panose="02020603050405020304" pitchFamily="18" charset="0"/>
                  </a:rPr>
                  <a:t>Each plaintext block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(e.g., 64 or 128 bits) is encoded independently using the same key </a:t>
                </a:r>
                <a14:m>
                  <m:oMath xmlns:m="http://schemas.openxmlformats.org/officeDocument/2006/math">
                    <m:r>
                      <a:rPr lang="en-US" altLang="zh-CN" i="1">
                        <a:latin typeface="Cambria Math" panose="02040503050406030204" pitchFamily="18" charset="0"/>
                      </a:rPr>
                      <m:t>𝐾</m:t>
                    </m:r>
                  </m:oMath>
                </a14:m>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Attacker may exploit regularities in the plaintext to perform cryptoanalysis, since same plaintext block generates same cyphertext block. </a:t>
                </a:r>
                <a:endParaRPr lang="en-US" altLang="zh-CN" sz="1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46443"/>
                <a:ext cx="10515600" cy="4728922"/>
              </a:xfrm>
              <a:blipFill>
                <a:blip r:embed="rId3"/>
                <a:stretch>
                  <a:fillRect t="-2320"/>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20</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432C135F-0EC0-45F5-A761-3C7BB19FA60B}"/>
              </a:ext>
            </a:extLst>
          </p:cNvPr>
          <p:cNvPicPr>
            <a:picLocks noChangeAspect="1"/>
          </p:cNvPicPr>
          <p:nvPr/>
        </p:nvPicPr>
        <p:blipFill>
          <a:blip r:embed="rId4"/>
          <a:stretch>
            <a:fillRect/>
          </a:stretch>
        </p:blipFill>
        <p:spPr>
          <a:xfrm>
            <a:off x="2852383" y="3239398"/>
            <a:ext cx="6487235" cy="3618602"/>
          </a:xfrm>
          <a:prstGeom prst="rect">
            <a:avLst/>
          </a:prstGeom>
        </p:spPr>
      </p:pic>
    </p:spTree>
    <p:extLst>
      <p:ext uri="{BB962C8B-B14F-4D97-AF65-F5344CB8AC3E}">
        <p14:creationId xmlns:p14="http://schemas.microsoft.com/office/powerpoint/2010/main" val="293132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38B-E64E-4AB2-AC99-1DF31AADC9C1}"/>
              </a:ext>
            </a:extLst>
          </p:cNvPr>
          <p:cNvSpPr>
            <a:spLocks noGrp="1"/>
          </p:cNvSpPr>
          <p:nvPr>
            <p:ph type="title"/>
          </p:nvPr>
        </p:nvSpPr>
        <p:spPr>
          <a:xfrm>
            <a:off x="1605024" y="188640"/>
            <a:ext cx="8986777" cy="868362"/>
          </a:xfrm>
        </p:spPr>
        <p:txBody>
          <a:bodyPr/>
          <a:lstStyle/>
          <a:p>
            <a:r>
              <a:rPr lang="en-US" altLang="en-US" sz="3600" dirty="0"/>
              <a:t>Block Cipher: </a:t>
            </a:r>
            <a:r>
              <a:rPr lang="en-US" altLang="zh-CN" sz="3600" dirty="0"/>
              <a:t>Cipher Block Chaining (CBC)</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902E7-4494-45F5-AA2E-06CCD537C182}"/>
                  </a:ext>
                </a:extLst>
              </p:cNvPr>
              <p:cNvSpPr>
                <a:spLocks noGrp="1"/>
              </p:cNvSpPr>
              <p:nvPr>
                <p:ph idx="1"/>
              </p:nvPr>
            </p:nvSpPr>
            <p:spPr>
              <a:xfrm>
                <a:off x="1" y="1057002"/>
                <a:ext cx="5314278" cy="5612358"/>
              </a:xfrm>
            </p:spPr>
            <p:txBody>
              <a:bodyPr>
                <a:normAutofit fontScale="77500" lnSpcReduction="20000"/>
              </a:bodyPr>
              <a:lstStyle/>
              <a:p>
                <a:r>
                  <a:rPr lang="en-GB" sz="2800" dirty="0">
                    <a:latin typeface="Times New Roman" panose="02020603050405020304" pitchFamily="18" charset="0"/>
                    <a:cs typeface="Times New Roman" panose="02020603050405020304" pitchFamily="18" charset="0"/>
                  </a:rPr>
                  <a:t>Goal:</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same</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block</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encoded</a:t>
                </a:r>
                <a:r>
                  <a:rPr lang="en-GB" sz="2800" spc="-3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differently each time.</a:t>
                </a:r>
                <a:endParaRPr lang="en-GB" sz="28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Input to the encryption algorithm is the XOR of the plaintext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and the preceding ciphertext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i="1">
                            <a:latin typeface="Cambria Math" panose="02040503050406030204" pitchFamily="18" charset="0"/>
                          </a:rPr>
                          <m:t>−1</m:t>
                        </m:r>
                      </m:sub>
                    </m:sSub>
                  </m:oMath>
                </a14:m>
                <a:r>
                  <a:rPr lang="en-US" altLang="zh-CN"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The first block is XORed with an Initialization Vector (IV),</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 have no fixed relationship, removing the </a:t>
                </a:r>
                <a:r>
                  <a:rPr lang="en-US" altLang="zh-CN" dirty="0">
                    <a:latin typeface="Times New Roman" panose="02020603050405020304" pitchFamily="18" charset="0"/>
                    <a:cs typeface="Times New Roman" panose="02020603050405020304" pitchFamily="18" charset="0"/>
                  </a:rPr>
                  <a:t>regularities in the plaintext for ECB, hence more secure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Exclusive OR (XOR) operator</a:t>
                </a:r>
              </a:p>
              <a:p>
                <a:pPr lvl="1"/>
                <a:r>
                  <a:rPr lang="en-US" dirty="0">
                    <a:latin typeface="Times New Roman" panose="02020603050405020304" pitchFamily="18" charset="0"/>
                    <a:cs typeface="Times New Roman" panose="02020603050405020304" pitchFamily="18" charset="0"/>
                  </a:rPr>
                  <a:t>0 XOR 0 = 0</a:t>
                </a:r>
              </a:p>
              <a:p>
                <a:pPr lvl="1"/>
                <a:r>
                  <a:rPr lang="en-US" dirty="0">
                    <a:latin typeface="Times New Roman" panose="02020603050405020304" pitchFamily="18" charset="0"/>
                    <a:cs typeface="Times New Roman" panose="02020603050405020304" pitchFamily="18" charset="0"/>
                  </a:rPr>
                  <a:t>0 XOR 1 = 1</a:t>
                </a:r>
              </a:p>
              <a:p>
                <a:pPr lvl="1"/>
                <a:r>
                  <a:rPr lang="en-US" dirty="0">
                    <a:latin typeface="Times New Roman" panose="02020603050405020304" pitchFamily="18" charset="0"/>
                    <a:cs typeface="Times New Roman" panose="02020603050405020304" pitchFamily="18" charset="0"/>
                  </a:rPr>
                  <a:t>1 XOR 0 = 1</a:t>
                </a:r>
              </a:p>
              <a:p>
                <a:pPr lvl="1"/>
                <a:r>
                  <a:rPr lang="en-US" dirty="0">
                    <a:latin typeface="Times New Roman" panose="02020603050405020304" pitchFamily="18" charset="0"/>
                    <a:cs typeface="Times New Roman" panose="02020603050405020304" pitchFamily="18" charset="0"/>
                  </a:rPr>
                  <a:t>1 XOR 1 = 0 </a:t>
                </a:r>
              </a:p>
              <a:p>
                <a:pPr lvl="1"/>
                <a:r>
                  <a:rPr lang="en-US" dirty="0">
                    <a:latin typeface="Times New Roman" panose="02020603050405020304" pitchFamily="18" charset="0"/>
                    <a:cs typeface="Times New Roman" panose="02020603050405020304" pitchFamily="18" charset="0"/>
                  </a:rPr>
                  <a:t>0101 XOR 0011 = 0110</a:t>
                </a:r>
              </a:p>
              <a:p>
                <a:pPr lvl="1"/>
                <a:r>
                  <a:rPr lang="en-US" dirty="0">
                    <a:latin typeface="Times New Roman" panose="02020603050405020304" pitchFamily="18" charset="0"/>
                    <a:cs typeface="Times New Roman" panose="02020603050405020304" pitchFamily="18" charset="0"/>
                  </a:rPr>
                  <a:t>Properties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𝑋𝑂𝑅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latin typeface="Times New Roman" panose="02020603050405020304" pitchFamily="18" charset="0"/>
                    <a:cs typeface="Times New Roman" panose="02020603050405020304" pitchFamily="18" charset="0"/>
                  </a:rPr>
                  <a:t> (any string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itself is all 0’s).</a:t>
                </a:r>
              </a:p>
              <a:p>
                <a:pPr lvl="2"/>
                <a14:m>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𝑋𝑂𝑅</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oMath>
                </a14:m>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any string is the same string).</a:t>
                </a:r>
              </a:p>
            </p:txBody>
          </p:sp>
        </mc:Choice>
        <mc:Fallback xmlns="">
          <p:sp>
            <p:nvSpPr>
              <p:cNvPr id="3" name="Content Placeholder 2">
                <a:extLst>
                  <a:ext uri="{FF2B5EF4-FFF2-40B4-BE49-F238E27FC236}">
                    <a16:creationId xmlns:a16="http://schemas.microsoft.com/office/drawing/2014/main" id="{930902E7-4494-45F5-AA2E-06CCD537C182}"/>
                  </a:ext>
                </a:extLst>
              </p:cNvPr>
              <p:cNvSpPr>
                <a:spLocks noGrp="1" noRot="1" noChangeAspect="1" noMove="1" noResize="1" noEditPoints="1" noAdjustHandles="1" noChangeArrowheads="1" noChangeShapeType="1" noTextEdit="1"/>
              </p:cNvSpPr>
              <p:nvPr>
                <p:ph idx="1"/>
              </p:nvPr>
            </p:nvSpPr>
            <p:spPr>
              <a:xfrm>
                <a:off x="1" y="1057002"/>
                <a:ext cx="5314278" cy="5612358"/>
              </a:xfrm>
              <a:blipFill>
                <a:blip r:embed="rId3"/>
                <a:stretch>
                  <a:fillRect t="-2280" r="-45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387B4BF-0498-4443-A4DC-C807A70AE693}"/>
              </a:ext>
            </a:extLst>
          </p:cNvPr>
          <p:cNvPicPr>
            <a:picLocks noChangeAspect="1"/>
          </p:cNvPicPr>
          <p:nvPr/>
        </p:nvPicPr>
        <p:blipFill>
          <a:blip r:embed="rId4"/>
          <a:stretch>
            <a:fillRect/>
          </a:stretch>
        </p:blipFill>
        <p:spPr>
          <a:xfrm>
            <a:off x="5195944" y="1136560"/>
            <a:ext cx="6760782" cy="5283016"/>
          </a:xfrm>
          <a:prstGeom prst="rect">
            <a:avLst/>
          </a:prstGeom>
        </p:spPr>
      </p:pic>
    </p:spTree>
    <p:extLst>
      <p:ext uri="{BB962C8B-B14F-4D97-AF65-F5344CB8AC3E}">
        <p14:creationId xmlns:p14="http://schemas.microsoft.com/office/powerpoint/2010/main" val="187879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C757C1-990B-E0D4-997C-6C792B8F265E}"/>
              </a:ext>
            </a:extLst>
          </p:cNvPr>
          <p:cNvSpPr>
            <a:spLocks noGrp="1"/>
          </p:cNvSpPr>
          <p:nvPr>
            <p:ph type="title"/>
          </p:nvPr>
        </p:nvSpPr>
        <p:spPr/>
        <p:txBody>
          <a:bodyPr/>
          <a:lstStyle/>
          <a:p>
            <a:r>
              <a:rPr lang="en-GB" dirty="0"/>
              <a:t>Data</a:t>
            </a:r>
            <a:r>
              <a:rPr lang="en-GB" spc="-55" dirty="0"/>
              <a:t> </a:t>
            </a:r>
            <a:r>
              <a:rPr lang="en-GB" dirty="0"/>
              <a:t>Encryption</a:t>
            </a:r>
            <a:r>
              <a:rPr lang="en-GB" spc="-55" dirty="0"/>
              <a:t> </a:t>
            </a:r>
            <a:r>
              <a:rPr lang="en-GB" dirty="0"/>
              <a:t>Standard</a:t>
            </a:r>
            <a:r>
              <a:rPr lang="en-GB" spc="-60" dirty="0"/>
              <a:t> </a:t>
            </a:r>
            <a:r>
              <a:rPr lang="en-GB" spc="-10" dirty="0"/>
              <a:t>(DES)</a:t>
            </a:r>
            <a:endParaRPr lang="en-SE" dirty="0"/>
          </a:p>
        </p:txBody>
      </p:sp>
      <p:sp>
        <p:nvSpPr>
          <p:cNvPr id="4" name="Slide Number Placeholder 3">
            <a:extLst>
              <a:ext uri="{FF2B5EF4-FFF2-40B4-BE49-F238E27FC236}">
                <a16:creationId xmlns:a16="http://schemas.microsoft.com/office/drawing/2014/main" id="{A75C6CCB-E0FE-C146-234A-C58387F1686F}"/>
              </a:ext>
            </a:extLst>
          </p:cNvPr>
          <p:cNvSpPr>
            <a:spLocks noGrp="1"/>
          </p:cNvSpPr>
          <p:nvPr>
            <p:ph type="sldNum" sz="quarter" idx="4"/>
          </p:nvPr>
        </p:nvSpPr>
        <p:spPr/>
        <p:txBody>
          <a:bodyPr/>
          <a:lstStyle/>
          <a:p>
            <a:r>
              <a:rPr lang="en-US"/>
              <a:t>Security: 8- </a:t>
            </a:r>
            <a:fld id="{C4204591-24BD-A542-B9D5-F8D8A88D2FEE}" type="slidenum">
              <a:rPr lang="en-US" smtClean="0"/>
              <a:pPr/>
              <a:t>22</a:t>
            </a:fld>
            <a:endParaRPr lang="en-US" dirty="0"/>
          </a:p>
        </p:txBody>
      </p:sp>
      <p:sp>
        <p:nvSpPr>
          <p:cNvPr id="5" name="object 6">
            <a:extLst>
              <a:ext uri="{FF2B5EF4-FFF2-40B4-BE49-F238E27FC236}">
                <a16:creationId xmlns:a16="http://schemas.microsoft.com/office/drawing/2014/main" id="{1D1A6E6C-9EB5-A7B5-0261-EAA3D332541A}"/>
              </a:ext>
            </a:extLst>
          </p:cNvPr>
          <p:cNvSpPr txBox="1"/>
          <p:nvPr/>
        </p:nvSpPr>
        <p:spPr>
          <a:xfrm>
            <a:off x="838200" y="1701265"/>
            <a:ext cx="8650045" cy="3211777"/>
          </a:xfrm>
          <a:prstGeom prst="rect">
            <a:avLst/>
          </a:prstGeom>
        </p:spPr>
        <p:txBody>
          <a:bodyPr vert="horz" wrap="square" lIns="0" tIns="48895" rIns="0" bIns="0" rtlCol="0">
            <a:spAutoFit/>
          </a:bodyPr>
          <a:lstStyle/>
          <a:p>
            <a:pPr marL="354965" indent="-342265">
              <a:lnSpc>
                <a:spcPct val="100000"/>
              </a:lnSpc>
              <a:spcBef>
                <a:spcPts val="385"/>
              </a:spcBef>
              <a:buClr>
                <a:srgbClr val="063DE8"/>
              </a:buClr>
              <a:buSzPct val="75000"/>
              <a:buFont typeface="Wingdings"/>
              <a:buChar char=""/>
              <a:tabLst>
                <a:tab pos="354965" algn="l"/>
              </a:tabLst>
            </a:pPr>
            <a:r>
              <a:rPr sz="2400" dirty="0">
                <a:latin typeface="Times New Roman"/>
                <a:cs typeface="Times New Roman"/>
              </a:rPr>
              <a:t>Published</a:t>
            </a:r>
            <a:r>
              <a:rPr sz="2400" spc="-35" dirty="0">
                <a:latin typeface="Times New Roman"/>
                <a:cs typeface="Times New Roman"/>
              </a:rPr>
              <a:t> </a:t>
            </a:r>
            <a:r>
              <a:rPr sz="2400" dirty="0">
                <a:latin typeface="Times New Roman"/>
                <a:cs typeface="Times New Roman"/>
              </a:rPr>
              <a:t>by</a:t>
            </a:r>
            <a:r>
              <a:rPr lang="en-GB" sz="2400" dirty="0">
                <a:latin typeface="Times New Roman"/>
                <a:cs typeface="Times New Roman"/>
              </a:rPr>
              <a:t> National Institute of Standards and Technology (NIST)</a:t>
            </a:r>
            <a:r>
              <a:rPr sz="2400" spc="-15" dirty="0">
                <a:latin typeface="Times New Roman"/>
                <a:cs typeface="Times New Roman"/>
              </a:rPr>
              <a:t> </a:t>
            </a:r>
            <a:r>
              <a:rPr sz="2400" dirty="0">
                <a:latin typeface="Times New Roman"/>
                <a:cs typeface="Times New Roman"/>
              </a:rPr>
              <a:t>in</a:t>
            </a:r>
            <a:r>
              <a:rPr sz="2400" spc="-35" dirty="0">
                <a:latin typeface="Times New Roman"/>
                <a:cs typeface="Times New Roman"/>
              </a:rPr>
              <a:t> </a:t>
            </a:r>
            <a:r>
              <a:rPr sz="2400" spc="-20" dirty="0">
                <a:latin typeface="Times New Roman"/>
                <a:cs typeface="Times New Roman"/>
              </a:rPr>
              <a:t>1977</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For</a:t>
            </a:r>
            <a:r>
              <a:rPr sz="2400" spc="-35" dirty="0">
                <a:latin typeface="Times New Roman"/>
                <a:cs typeface="Times New Roman"/>
              </a:rPr>
              <a:t> </a:t>
            </a:r>
            <a:r>
              <a:rPr sz="2400" dirty="0">
                <a:latin typeface="Times New Roman"/>
                <a:cs typeface="Times New Roman"/>
              </a:rPr>
              <a:t>commercial</a:t>
            </a:r>
            <a:r>
              <a:rPr sz="2400" spc="-50" dirty="0">
                <a:latin typeface="Times New Roman"/>
                <a:cs typeface="Times New Roman"/>
              </a:rPr>
              <a:t> </a:t>
            </a:r>
            <a:r>
              <a:rPr sz="2400" dirty="0">
                <a:latin typeface="Times New Roman"/>
                <a:cs typeface="Times New Roman"/>
              </a:rPr>
              <a:t>and</a:t>
            </a:r>
            <a:r>
              <a:rPr sz="2400" spc="-35" dirty="0">
                <a:latin typeface="Times New Roman"/>
                <a:cs typeface="Times New Roman"/>
              </a:rPr>
              <a:t> </a:t>
            </a:r>
            <a:r>
              <a:rPr sz="2400" i="1" dirty="0">
                <a:latin typeface="Times New Roman"/>
                <a:cs typeface="Times New Roman"/>
              </a:rPr>
              <a:t>unclassified</a:t>
            </a:r>
            <a:r>
              <a:rPr sz="2400" i="1" spc="-50" dirty="0">
                <a:latin typeface="Times New Roman"/>
                <a:cs typeface="Times New Roman"/>
              </a:rPr>
              <a:t> </a:t>
            </a:r>
            <a:r>
              <a:rPr sz="2400" dirty="0">
                <a:latin typeface="Times New Roman"/>
                <a:cs typeface="Times New Roman"/>
              </a:rPr>
              <a:t>government</a:t>
            </a:r>
            <a:r>
              <a:rPr sz="2400" spc="-50" dirty="0">
                <a:latin typeface="Times New Roman"/>
                <a:cs typeface="Times New Roman"/>
              </a:rPr>
              <a:t> </a:t>
            </a:r>
            <a:r>
              <a:rPr sz="2400" spc="-10" dirty="0">
                <a:latin typeface="Times New Roman"/>
                <a:cs typeface="Times New Roman"/>
              </a:rPr>
              <a:t>applications</a:t>
            </a:r>
            <a:endParaRPr sz="2400" dirty="0">
              <a:latin typeface="Times New Roman"/>
              <a:cs typeface="Times New Roman"/>
            </a:endParaRPr>
          </a:p>
          <a:p>
            <a:pPr marL="354965" indent="-342265">
              <a:lnSpc>
                <a:spcPts val="2740"/>
              </a:lnSpc>
              <a:spcBef>
                <a:spcPts val="290"/>
              </a:spcBef>
              <a:buClr>
                <a:srgbClr val="063DE8"/>
              </a:buClr>
              <a:buSzPct val="75000"/>
              <a:buFont typeface="Wingdings"/>
              <a:buChar char=""/>
              <a:tabLst>
                <a:tab pos="354965" algn="l"/>
              </a:tabLst>
            </a:pPr>
            <a:r>
              <a:rPr sz="2400" spc="-10" dirty="0">
                <a:latin typeface="Times New Roman"/>
                <a:cs typeface="Times New Roman"/>
              </a:rPr>
              <a:t>Eight-</a:t>
            </a:r>
            <a:r>
              <a:rPr sz="2400" dirty="0">
                <a:latin typeface="Times New Roman"/>
                <a:cs typeface="Times New Roman"/>
              </a:rPr>
              <a:t>octet</a:t>
            </a:r>
            <a:r>
              <a:rPr sz="2400" spc="-15" dirty="0">
                <a:latin typeface="Times New Roman"/>
                <a:cs typeface="Times New Roman"/>
              </a:rPr>
              <a:t> </a:t>
            </a:r>
            <a:r>
              <a:rPr sz="2400" spc="-10" dirty="0">
                <a:latin typeface="Times New Roman"/>
                <a:cs typeface="Times New Roman"/>
              </a:rPr>
              <a:t>(64-</a:t>
            </a:r>
            <a:r>
              <a:rPr sz="2400" dirty="0">
                <a:latin typeface="Times New Roman"/>
                <a:cs typeface="Times New Roman"/>
              </a:rPr>
              <a:t>bit)</a:t>
            </a:r>
            <a:r>
              <a:rPr sz="2400" spc="1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354965" indent="-342265">
              <a:lnSpc>
                <a:spcPct val="100000"/>
              </a:lnSpc>
              <a:spcBef>
                <a:spcPts val="275"/>
              </a:spcBef>
              <a:buClr>
                <a:srgbClr val="063DE8"/>
              </a:buClr>
              <a:buSzPct val="75000"/>
              <a:buFont typeface="Wingdings"/>
              <a:buChar char=""/>
              <a:tabLst>
                <a:tab pos="354965" algn="l"/>
              </a:tabLst>
            </a:pPr>
            <a:r>
              <a:rPr sz="2400" dirty="0">
                <a:latin typeface="Times New Roman"/>
                <a:cs typeface="Times New Roman"/>
              </a:rPr>
              <a:t>Efficient</a:t>
            </a:r>
            <a:r>
              <a:rPr sz="2400" spc="-75" dirty="0">
                <a:latin typeface="Times New Roman"/>
                <a:cs typeface="Times New Roman"/>
              </a:rPr>
              <a:t> </a:t>
            </a:r>
            <a:r>
              <a:rPr sz="2400" dirty="0">
                <a:latin typeface="Times New Roman"/>
                <a:cs typeface="Times New Roman"/>
              </a:rPr>
              <a:t>hardware</a:t>
            </a:r>
            <a:r>
              <a:rPr sz="2400" spc="-65" dirty="0">
                <a:latin typeface="Times New Roman"/>
                <a:cs typeface="Times New Roman"/>
              </a:rPr>
              <a:t> </a:t>
            </a:r>
            <a:r>
              <a:rPr sz="2400" spc="-10" dirty="0">
                <a:latin typeface="Times New Roman"/>
                <a:cs typeface="Times New Roman"/>
              </a:rPr>
              <a:t>implementation</a:t>
            </a:r>
            <a:endParaRPr sz="2400" dirty="0">
              <a:latin typeface="Times New Roman"/>
              <a:cs typeface="Times New Roman"/>
            </a:endParaRPr>
          </a:p>
          <a:p>
            <a:pPr marL="354965" indent="-342265">
              <a:lnSpc>
                <a:spcPct val="100000"/>
              </a:lnSpc>
              <a:spcBef>
                <a:spcPts val="285"/>
              </a:spcBef>
              <a:buClr>
                <a:srgbClr val="063DE8"/>
              </a:buClr>
              <a:buSzPct val="75000"/>
              <a:buFont typeface="Wingdings"/>
              <a:buChar char=""/>
              <a:tabLst>
                <a:tab pos="354965" algn="l"/>
              </a:tabLst>
            </a:pP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in</a:t>
            </a:r>
            <a:r>
              <a:rPr sz="2400" spc="-30" dirty="0">
                <a:latin typeface="Times New Roman"/>
                <a:cs typeface="Times New Roman"/>
              </a:rPr>
              <a:t> </a:t>
            </a:r>
            <a:r>
              <a:rPr sz="2400" dirty="0">
                <a:latin typeface="Times New Roman"/>
                <a:cs typeface="Times New Roman"/>
              </a:rPr>
              <a:t>most</a:t>
            </a:r>
            <a:r>
              <a:rPr sz="2400" spc="-30" dirty="0">
                <a:latin typeface="Times New Roman"/>
                <a:cs typeface="Times New Roman"/>
              </a:rPr>
              <a:t> </a:t>
            </a:r>
            <a:r>
              <a:rPr sz="2400" dirty="0">
                <a:latin typeface="Times New Roman"/>
                <a:cs typeface="Times New Roman"/>
              </a:rPr>
              <a:t>financial</a:t>
            </a:r>
            <a:r>
              <a:rPr sz="2400" spc="-50" dirty="0">
                <a:latin typeface="Times New Roman"/>
                <a:cs typeface="Times New Roman"/>
              </a:rPr>
              <a:t> </a:t>
            </a:r>
            <a:r>
              <a:rPr sz="2400" spc="-10" dirty="0">
                <a:latin typeface="Times New Roman"/>
                <a:cs typeface="Times New Roman"/>
              </a:rPr>
              <a:t>transactions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Computing</a:t>
            </a:r>
            <a:r>
              <a:rPr sz="2400" spc="-35" dirty="0">
                <a:latin typeface="Times New Roman"/>
                <a:cs typeface="Times New Roman"/>
              </a:rPr>
              <a:t> </a:t>
            </a:r>
            <a:r>
              <a:rPr sz="2400" dirty="0">
                <a:latin typeface="Times New Roman"/>
                <a:cs typeface="Times New Roman"/>
              </a:rPr>
              <a:t>power</a:t>
            </a:r>
            <a:r>
              <a:rPr sz="2400" spc="-20" dirty="0">
                <a:latin typeface="Times New Roman"/>
                <a:cs typeface="Times New Roman"/>
              </a:rPr>
              <a:t> </a:t>
            </a:r>
            <a:r>
              <a:rPr sz="2400" dirty="0">
                <a:latin typeface="Times New Roman"/>
                <a:cs typeface="Times New Roman"/>
              </a:rPr>
              <a:t>goes</a:t>
            </a:r>
            <a:r>
              <a:rPr sz="2400" spc="-25" dirty="0">
                <a:latin typeface="Times New Roman"/>
                <a:cs typeface="Times New Roman"/>
              </a:rPr>
              <a:t> </a:t>
            </a:r>
            <a:r>
              <a:rPr sz="2400" dirty="0">
                <a:latin typeface="Times New Roman"/>
                <a:cs typeface="Times New Roman"/>
              </a:rPr>
              <a:t>up</a:t>
            </a:r>
            <a:r>
              <a:rPr sz="2400" spc="-15" dirty="0">
                <a:latin typeface="Times New Roman"/>
                <a:cs typeface="Times New Roman"/>
              </a:rPr>
              <a:t> </a:t>
            </a:r>
            <a:r>
              <a:rPr sz="2400" dirty="0">
                <a:latin typeface="Times New Roman"/>
                <a:cs typeface="Times New Roman"/>
              </a:rPr>
              <a:t>one</a:t>
            </a:r>
            <a:r>
              <a:rPr sz="2400" spc="-25" dirty="0">
                <a:latin typeface="Times New Roman"/>
                <a:cs typeface="Times New Roman"/>
              </a:rPr>
              <a:t> </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every</a:t>
            </a:r>
            <a:r>
              <a:rPr sz="2400" spc="-25" dirty="0">
                <a:latin typeface="Times New Roman"/>
                <a:cs typeface="Times New Roman"/>
              </a:rPr>
              <a:t> </a:t>
            </a:r>
            <a:r>
              <a:rPr sz="2400" dirty="0">
                <a:latin typeface="Times New Roman"/>
                <a:cs typeface="Times New Roman"/>
              </a:rPr>
              <a:t>two</a:t>
            </a:r>
            <a:r>
              <a:rPr sz="2400" spc="-20" dirty="0">
                <a:latin typeface="Times New Roman"/>
                <a:cs typeface="Times New Roman"/>
              </a:rPr>
              <a:t> </a:t>
            </a:r>
            <a:r>
              <a:rPr sz="2400" spc="-10" dirty="0">
                <a:latin typeface="Times New Roman"/>
                <a:cs typeface="Times New Roman"/>
              </a:rPr>
              <a:t>years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spc="-10" dirty="0">
                <a:latin typeface="Times New Roman"/>
                <a:cs typeface="Times New Roman"/>
              </a:rPr>
              <a:t>56-</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was</a:t>
            </a:r>
            <a:r>
              <a:rPr sz="2400" spc="-15"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1977</a:t>
            </a:r>
            <a:r>
              <a:rPr sz="2400" spc="-10" dirty="0">
                <a:latin typeface="Times New Roman"/>
                <a:cs typeface="Times New Roman"/>
              </a:rPr>
              <a:t> </a:t>
            </a:r>
            <a:r>
              <a:rPr sz="2400" dirty="0">
                <a:latin typeface="Times New Roman"/>
                <a:cs typeface="Times New Roman"/>
              </a:rPr>
              <a:t>but</a:t>
            </a:r>
            <a:r>
              <a:rPr sz="2400" spc="-20"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not</a:t>
            </a:r>
            <a:r>
              <a:rPr sz="2400" spc="-20"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spc="-10" dirty="0">
                <a:latin typeface="Times New Roman"/>
                <a:cs typeface="Times New Roman"/>
              </a:rPr>
              <a:t>today</a:t>
            </a:r>
            <a:endParaRPr sz="2400" dirty="0">
              <a:latin typeface="Times New Roman"/>
              <a:cs typeface="Times New Roman"/>
            </a:endParaRPr>
          </a:p>
        </p:txBody>
      </p:sp>
    </p:spTree>
    <p:extLst>
      <p:ext uri="{BB962C8B-B14F-4D97-AF65-F5344CB8AC3E}">
        <p14:creationId xmlns:p14="http://schemas.microsoft.com/office/powerpoint/2010/main" val="198441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0EEE-8095-4AC0-B2D9-59AEFC3EEA41}"/>
              </a:ext>
            </a:extLst>
          </p:cNvPr>
          <p:cNvSpPr>
            <a:spLocks noGrp="1"/>
          </p:cNvSpPr>
          <p:nvPr>
            <p:ph type="title"/>
          </p:nvPr>
        </p:nvSpPr>
        <p:spPr/>
        <p:txBody>
          <a:bodyPr/>
          <a:lstStyle/>
          <a:p>
            <a:r>
              <a:rPr lang="en-US" dirty="0"/>
              <a:t>Triple DES (3DES)</a:t>
            </a:r>
            <a:endParaRPr lang="en-SE" dirty="0"/>
          </a:p>
        </p:txBody>
      </p:sp>
      <p:sp>
        <p:nvSpPr>
          <p:cNvPr id="3" name="Content Placeholder 2">
            <a:extLst>
              <a:ext uri="{FF2B5EF4-FFF2-40B4-BE49-F238E27FC236}">
                <a16:creationId xmlns:a16="http://schemas.microsoft.com/office/drawing/2014/main" id="{8F0E6827-3155-4B74-890F-14B208ECC268}"/>
              </a:ext>
            </a:extLst>
          </p:cNvPr>
          <p:cNvSpPr>
            <a:spLocks noGrp="1"/>
          </p:cNvSpPr>
          <p:nvPr>
            <p:ph idx="1"/>
          </p:nvPr>
        </p:nvSpPr>
        <p:spPr>
          <a:xfrm>
            <a:off x="333488" y="1196751"/>
            <a:ext cx="6461676" cy="5591169"/>
          </a:xfrm>
        </p:spPr>
        <p:txBody>
          <a:bodyPr>
            <a:normAutofit lnSpcReduction="10000"/>
          </a:bodyPr>
          <a:lstStyle/>
          <a:p>
            <a:r>
              <a:rPr lang="en-US" dirty="0">
                <a:latin typeface="Times New Roman" panose="02020603050405020304" pitchFamily="18" charset="0"/>
                <a:cs typeface="Times New Roman" panose="02020603050405020304" pitchFamily="18" charset="0"/>
              </a:rPr>
              <a:t>Repeats DES three times using either 2 or 3 unique keys, with total key length of 112 or 168 bits</a:t>
            </a:r>
          </a:p>
          <a:p>
            <a:pPr lvl="1"/>
            <a:r>
              <a:rPr lang="en-GB" dirty="0">
                <a:solidFill>
                  <a:srgbClr val="FF0000"/>
                </a:solidFill>
                <a:latin typeface="Times New Roman" panose="02020603050405020304" pitchFamily="18" charset="0"/>
                <a:cs typeface="Times New Roman" panose="02020603050405020304" pitchFamily="18" charset="0"/>
              </a:rPr>
              <a:t>Ciphertext=</a:t>
            </a:r>
            <a:r>
              <a:rPr lang="en-GB" spc="-8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DES(K2,</a:t>
            </a:r>
            <a:r>
              <a:rPr lang="en-GB" spc="-4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Plain</a:t>
            </a:r>
            <a:r>
              <a:rPr lang="en-GB" spc="-65" dirty="0">
                <a:solidFill>
                  <a:srgbClr val="FF0000"/>
                </a:solidFill>
                <a:latin typeface="Times New Roman" panose="02020603050405020304" pitchFamily="18" charset="0"/>
                <a:cs typeface="Times New Roman" panose="02020603050405020304" pitchFamily="18" charset="0"/>
              </a:rPr>
              <a:t> </a:t>
            </a:r>
            <a:r>
              <a:rPr lang="en-GB" spc="-10" dirty="0">
                <a:solidFill>
                  <a:srgbClr val="FF0000"/>
                </a:solidFill>
                <a:latin typeface="Times New Roman" panose="02020603050405020304" pitchFamily="18" charset="0"/>
                <a:cs typeface="Times New Roman" panose="02020603050405020304" pitchFamily="18" charset="0"/>
              </a:rPr>
              <a:t>Text))) or</a:t>
            </a:r>
            <a:endParaRPr lang="en-GB" dirty="0">
              <a:latin typeface="Times New Roman" panose="02020603050405020304" pitchFamily="18" charset="0"/>
              <a:cs typeface="Times New Roman" panose="02020603050405020304" pitchFamily="18" charset="0"/>
            </a:endParaRPr>
          </a:p>
          <a:p>
            <a:pPr lvl="1"/>
            <a:r>
              <a:rPr lang="en-GB" dirty="0">
                <a:solidFill>
                  <a:srgbClr val="FF0000"/>
                </a:solidFill>
                <a:latin typeface="Times New Roman" panose="02020603050405020304" pitchFamily="18" charset="0"/>
                <a:cs typeface="Times New Roman" panose="02020603050405020304" pitchFamily="18" charset="0"/>
              </a:rPr>
              <a:t>Ciphertext=</a:t>
            </a:r>
            <a:r>
              <a:rPr lang="en-GB" spc="-8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DES(K3,</a:t>
            </a:r>
            <a:r>
              <a:rPr lang="en-GB" spc="-5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DES(K2,</a:t>
            </a:r>
            <a:r>
              <a:rPr lang="en-GB" spc="-4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Plain</a:t>
            </a:r>
            <a:r>
              <a:rPr lang="en-GB" spc="-65" dirty="0">
                <a:solidFill>
                  <a:srgbClr val="FF0000"/>
                </a:solidFill>
                <a:latin typeface="Times New Roman" panose="02020603050405020304" pitchFamily="18" charset="0"/>
                <a:cs typeface="Times New Roman" panose="02020603050405020304" pitchFamily="18" charset="0"/>
              </a:rPr>
              <a:t> </a:t>
            </a:r>
            <a:r>
              <a:rPr lang="en-GB" spc="-10" dirty="0">
                <a:solidFill>
                  <a:srgbClr val="FF0000"/>
                </a:solidFill>
                <a:latin typeface="Times New Roman" panose="02020603050405020304" pitchFamily="18" charset="0"/>
                <a:cs typeface="Times New Roman" panose="02020603050405020304" pitchFamily="18" charset="0"/>
              </a:rPr>
              <a:t>Text)))</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Pros:</a:t>
            </a:r>
          </a:p>
          <a:p>
            <a:pPr lvl="1"/>
            <a:r>
              <a:rPr lang="en-US" dirty="0">
                <a:latin typeface="Times New Roman" panose="02020603050405020304" pitchFamily="18" charset="0"/>
                <a:cs typeface="Times New Roman" panose="02020603050405020304" pitchFamily="18" charset="0"/>
              </a:rPr>
              <a:t>Key length of 112/168 bits removes the vulnerability to brute-force attacks</a:t>
            </a:r>
          </a:p>
          <a:p>
            <a:r>
              <a:rPr lang="en-US" dirty="0">
                <a:latin typeface="Times New Roman" panose="02020603050405020304" pitchFamily="18" charset="0"/>
                <a:cs typeface="Times New Roman" panose="02020603050405020304" pitchFamily="18" charset="0"/>
              </a:rPr>
              <a:t>Cons:</a:t>
            </a:r>
          </a:p>
          <a:p>
            <a:pPr lvl="1"/>
            <a:r>
              <a:rPr lang="en-US" dirty="0">
                <a:latin typeface="Times New Roman" panose="02020603050405020304" pitchFamily="18" charset="0"/>
                <a:cs typeface="Times New Roman" panose="02020603050405020304" pitchFamily="18" charset="0"/>
              </a:rPr>
              <a:t>Performance is slow: three times as many calculations as DES.</a:t>
            </a:r>
          </a:p>
          <a:p>
            <a:pPr lvl="1"/>
            <a:r>
              <a:rPr lang="en-US" dirty="0">
                <a:latin typeface="Times New Roman" panose="02020603050405020304" pitchFamily="18" charset="0"/>
                <a:cs typeface="Times New Roman" panose="02020603050405020304" pitchFamily="18" charset="0"/>
              </a:rPr>
              <a:t>Block size larger than 64 bits is desirable for efficiency and security.</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40BFA61-0DF2-4193-AACD-218FF2C68737}"/>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23</a:t>
            </a:fld>
            <a:endParaRPr lang="en-US" altLang="zh-CN" dirty="0"/>
          </a:p>
        </p:txBody>
      </p:sp>
      <p:pic>
        <p:nvPicPr>
          <p:cNvPr id="5" name="图片 2">
            <a:extLst>
              <a:ext uri="{FF2B5EF4-FFF2-40B4-BE49-F238E27FC236}">
                <a16:creationId xmlns:a16="http://schemas.microsoft.com/office/drawing/2014/main" id="{5594A704-1739-4836-B73B-590AD62DA1B5}"/>
              </a:ext>
            </a:extLst>
          </p:cNvPr>
          <p:cNvPicPr>
            <a:picLocks noChangeAspect="1"/>
          </p:cNvPicPr>
          <p:nvPr/>
        </p:nvPicPr>
        <p:blipFill>
          <a:blip r:embed="rId3"/>
          <a:stretch>
            <a:fillRect/>
          </a:stretch>
        </p:blipFill>
        <p:spPr>
          <a:xfrm>
            <a:off x="6795163" y="2041463"/>
            <a:ext cx="5145597" cy="3315845"/>
          </a:xfrm>
          <a:prstGeom prst="rect">
            <a:avLst/>
          </a:prstGeom>
        </p:spPr>
      </p:pic>
    </p:spTree>
    <p:extLst>
      <p:ext uri="{BB962C8B-B14F-4D97-AF65-F5344CB8AC3E}">
        <p14:creationId xmlns:p14="http://schemas.microsoft.com/office/powerpoint/2010/main" val="148386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9D4CAC-749B-7F79-4BE7-DA0323CEC397}"/>
              </a:ext>
            </a:extLst>
          </p:cNvPr>
          <p:cNvSpPr>
            <a:spLocks noGrp="1"/>
          </p:cNvSpPr>
          <p:nvPr>
            <p:ph idx="1"/>
          </p:nvPr>
        </p:nvSpPr>
        <p:spPr>
          <a:xfrm>
            <a:off x="664029" y="1572216"/>
            <a:ext cx="10515600" cy="4318630"/>
          </a:xfrm>
        </p:spPr>
        <p:txBody>
          <a:bodyPr>
            <a:normAutofit/>
          </a:bodyPr>
          <a:lstStyle/>
          <a:p>
            <a:pPr marL="355600" marR="5080" indent="-342900">
              <a:lnSpc>
                <a:spcPct val="100000"/>
              </a:lnSpc>
              <a:spcBef>
                <a:spcPts val="100"/>
              </a:spcBef>
              <a:buClr>
                <a:srgbClr val="063DE8"/>
              </a:buClr>
              <a:buSzPct val="75000"/>
              <a:buFont typeface="Wingdings"/>
              <a:buChar char=""/>
              <a:tabLst>
                <a:tab pos="355600" algn="l"/>
              </a:tabLst>
            </a:pPr>
            <a:r>
              <a:rPr lang="en-GB" sz="2800" dirty="0">
                <a:latin typeface="Times New Roman"/>
                <a:cs typeface="Times New Roman"/>
              </a:rPr>
              <a:t>Designed</a:t>
            </a:r>
            <a:r>
              <a:rPr lang="en-GB" sz="2800" spc="-35" dirty="0">
                <a:latin typeface="Times New Roman"/>
                <a:cs typeface="Times New Roman"/>
              </a:rPr>
              <a:t> </a:t>
            </a:r>
            <a:r>
              <a:rPr lang="en-GB" sz="2800" dirty="0">
                <a:latin typeface="Times New Roman"/>
                <a:cs typeface="Times New Roman"/>
              </a:rPr>
              <a:t>in</a:t>
            </a:r>
            <a:r>
              <a:rPr lang="en-GB" sz="2800" spc="-15" dirty="0">
                <a:latin typeface="Times New Roman"/>
                <a:cs typeface="Times New Roman"/>
              </a:rPr>
              <a:t> </a:t>
            </a:r>
            <a:r>
              <a:rPr lang="en-GB" sz="2800" spc="-10" dirty="0">
                <a:latin typeface="Times New Roman"/>
                <a:cs typeface="Times New Roman"/>
              </a:rPr>
              <a:t>1997-</a:t>
            </a:r>
            <a:r>
              <a:rPr lang="en-GB" sz="2800" dirty="0">
                <a:latin typeface="Times New Roman"/>
                <a:cs typeface="Times New Roman"/>
              </a:rPr>
              <a:t>2001</a:t>
            </a:r>
            <a:r>
              <a:rPr lang="en-GB" sz="2800" spc="-15" dirty="0">
                <a:latin typeface="Times New Roman"/>
                <a:cs typeface="Times New Roman"/>
              </a:rPr>
              <a:t> </a:t>
            </a:r>
            <a:r>
              <a:rPr lang="en-GB" sz="2800" dirty="0">
                <a:latin typeface="Times New Roman"/>
                <a:cs typeface="Times New Roman"/>
              </a:rPr>
              <a:t>by</a:t>
            </a:r>
            <a:r>
              <a:rPr lang="en-GB" sz="2800" spc="-20" dirty="0">
                <a:latin typeface="Times New Roman"/>
                <a:cs typeface="Times New Roman"/>
              </a:rPr>
              <a:t> </a:t>
            </a:r>
            <a:r>
              <a:rPr lang="en-GB" sz="2800" dirty="0">
                <a:latin typeface="Times New Roman"/>
                <a:cs typeface="Times New Roman"/>
              </a:rPr>
              <a:t>National</a:t>
            </a:r>
            <a:r>
              <a:rPr lang="en-GB" sz="2800" spc="-35" dirty="0">
                <a:latin typeface="Times New Roman"/>
                <a:cs typeface="Times New Roman"/>
              </a:rPr>
              <a:t> </a:t>
            </a:r>
            <a:r>
              <a:rPr lang="en-GB" sz="2800" dirty="0">
                <a:latin typeface="Times New Roman"/>
                <a:cs typeface="Times New Roman"/>
              </a:rPr>
              <a:t>Institute</a:t>
            </a:r>
            <a:r>
              <a:rPr lang="en-GB" sz="2800" spc="-35" dirty="0">
                <a:latin typeface="Times New Roman"/>
                <a:cs typeface="Times New Roman"/>
              </a:rPr>
              <a:t> </a:t>
            </a:r>
            <a:r>
              <a:rPr lang="en-GB" sz="2800" dirty="0">
                <a:latin typeface="Times New Roman"/>
                <a:cs typeface="Times New Roman"/>
              </a:rPr>
              <a:t>of</a:t>
            </a:r>
            <a:r>
              <a:rPr lang="en-GB" sz="2800" spc="-20" dirty="0">
                <a:latin typeface="Times New Roman"/>
                <a:cs typeface="Times New Roman"/>
              </a:rPr>
              <a:t> </a:t>
            </a:r>
            <a:r>
              <a:rPr lang="en-GB" sz="2800" spc="-10" dirty="0">
                <a:latin typeface="Times New Roman"/>
                <a:cs typeface="Times New Roman"/>
              </a:rPr>
              <a:t>Standards </a:t>
            </a:r>
            <a:r>
              <a:rPr lang="en-GB" sz="2800" dirty="0">
                <a:latin typeface="Times New Roman"/>
                <a:cs typeface="Times New Roman"/>
              </a:rPr>
              <a:t>and</a:t>
            </a:r>
            <a:r>
              <a:rPr lang="en-GB" sz="2800" spc="-15" dirty="0">
                <a:latin typeface="Times New Roman"/>
                <a:cs typeface="Times New Roman"/>
              </a:rPr>
              <a:t> </a:t>
            </a:r>
            <a:r>
              <a:rPr lang="en-GB" sz="2800" dirty="0">
                <a:latin typeface="Times New Roman"/>
                <a:cs typeface="Times New Roman"/>
              </a:rPr>
              <a:t>Technology</a:t>
            </a:r>
            <a:r>
              <a:rPr lang="en-GB" sz="2800" spc="-25" dirty="0">
                <a:latin typeface="Times New Roman"/>
                <a:cs typeface="Times New Roman"/>
              </a:rPr>
              <a:t> </a:t>
            </a:r>
            <a:r>
              <a:rPr lang="en-GB" sz="2800" spc="-10" dirty="0">
                <a:latin typeface="Times New Roman"/>
                <a:cs typeface="Times New Roman"/>
              </a:rPr>
              <a:t>(NIST) as </a:t>
            </a:r>
            <a:r>
              <a:rPr lang="en-GB" sz="2800" dirty="0">
                <a:latin typeface="Times New Roman"/>
                <a:cs typeface="Times New Roman"/>
              </a:rPr>
              <a:t>Federal</a:t>
            </a:r>
            <a:r>
              <a:rPr lang="en-GB" sz="2800" spc="-70" dirty="0">
                <a:latin typeface="Times New Roman"/>
                <a:cs typeface="Times New Roman"/>
              </a:rPr>
              <a:t> </a:t>
            </a:r>
            <a:r>
              <a:rPr lang="en-GB" sz="2800" dirty="0">
                <a:latin typeface="Times New Roman"/>
                <a:cs typeface="Times New Roman"/>
              </a:rPr>
              <a:t>information</a:t>
            </a:r>
            <a:r>
              <a:rPr lang="en-GB" sz="2800" spc="-65" dirty="0">
                <a:latin typeface="Times New Roman"/>
                <a:cs typeface="Times New Roman"/>
              </a:rPr>
              <a:t> </a:t>
            </a:r>
            <a:r>
              <a:rPr lang="en-GB" sz="2800" dirty="0">
                <a:latin typeface="Times New Roman"/>
                <a:cs typeface="Times New Roman"/>
              </a:rPr>
              <a:t>processing</a:t>
            </a:r>
            <a:r>
              <a:rPr lang="en-GB" sz="2800" spc="-65" dirty="0">
                <a:latin typeface="Times New Roman"/>
                <a:cs typeface="Times New Roman"/>
              </a:rPr>
              <a:t> </a:t>
            </a:r>
            <a:r>
              <a:rPr lang="en-GB" sz="2800" dirty="0">
                <a:latin typeface="Times New Roman"/>
                <a:cs typeface="Times New Roman"/>
              </a:rPr>
              <a:t>standard</a:t>
            </a:r>
            <a:r>
              <a:rPr lang="en-GB" sz="2800" spc="-65" dirty="0">
                <a:latin typeface="Times New Roman"/>
                <a:cs typeface="Times New Roman"/>
              </a:rPr>
              <a:t> </a:t>
            </a:r>
            <a:r>
              <a:rPr lang="en-GB" sz="2800" dirty="0">
                <a:latin typeface="Times New Roman"/>
                <a:cs typeface="Times New Roman"/>
              </a:rPr>
              <a:t>(FIPS</a:t>
            </a:r>
            <a:r>
              <a:rPr lang="en-GB" sz="2800" spc="-35" dirty="0">
                <a:latin typeface="Times New Roman"/>
                <a:cs typeface="Times New Roman"/>
              </a:rPr>
              <a:t> </a:t>
            </a:r>
            <a:r>
              <a:rPr lang="en-GB" sz="2800" spc="-20" dirty="0">
                <a:latin typeface="Times New Roman"/>
                <a:cs typeface="Times New Roman"/>
              </a:rPr>
              <a:t>197)</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A</a:t>
            </a:r>
            <a:r>
              <a:rPr lang="en-GB" sz="2800" spc="-10" dirty="0">
                <a:latin typeface="Times New Roman"/>
                <a:cs typeface="Times New Roman"/>
              </a:rPr>
              <a:t> </a:t>
            </a:r>
            <a:r>
              <a:rPr lang="en-GB" sz="2800" dirty="0">
                <a:latin typeface="Times New Roman"/>
                <a:cs typeface="Times New Roman"/>
              </a:rPr>
              <a:t>symmetric</a:t>
            </a:r>
            <a:r>
              <a:rPr lang="en-GB" sz="2800" spc="-35" dirty="0">
                <a:latin typeface="Times New Roman"/>
                <a:cs typeface="Times New Roman"/>
              </a:rPr>
              <a:t> </a:t>
            </a:r>
            <a:r>
              <a:rPr lang="en-GB" sz="2800" dirty="0">
                <a:latin typeface="Times New Roman"/>
                <a:cs typeface="Times New Roman"/>
              </a:rPr>
              <a:t>block</a:t>
            </a:r>
            <a:r>
              <a:rPr lang="en-GB" sz="2800" spc="-25" dirty="0">
                <a:latin typeface="Times New Roman"/>
                <a:cs typeface="Times New Roman"/>
              </a:rPr>
              <a:t> </a:t>
            </a:r>
            <a:r>
              <a:rPr lang="en-GB" sz="2800" dirty="0">
                <a:latin typeface="Times New Roman"/>
                <a:cs typeface="Times New Roman"/>
              </a:rPr>
              <a:t>cipher</a:t>
            </a:r>
            <a:r>
              <a:rPr lang="en-GB" sz="2800" spc="-30" dirty="0">
                <a:latin typeface="Times New Roman"/>
                <a:cs typeface="Times New Roman"/>
              </a:rPr>
              <a:t> </a:t>
            </a:r>
            <a:r>
              <a:rPr lang="en-GB" sz="2800" dirty="0">
                <a:latin typeface="Times New Roman"/>
                <a:cs typeface="Times New Roman"/>
              </a:rPr>
              <a:t>with</a:t>
            </a:r>
            <a:r>
              <a:rPr lang="en-GB" sz="2800" spc="-15" dirty="0">
                <a:latin typeface="Times New Roman"/>
                <a:cs typeface="Times New Roman"/>
              </a:rPr>
              <a:t> </a:t>
            </a:r>
            <a:r>
              <a:rPr lang="en-GB" sz="2800" dirty="0">
                <a:latin typeface="Times New Roman"/>
                <a:cs typeface="Times New Roman"/>
              </a:rPr>
              <a:t>a</a:t>
            </a:r>
            <a:r>
              <a:rPr lang="en-GB" sz="2800" spc="-15" dirty="0">
                <a:latin typeface="Times New Roman"/>
                <a:cs typeface="Times New Roman"/>
              </a:rPr>
              <a:t> </a:t>
            </a:r>
            <a:r>
              <a:rPr lang="en-GB" sz="2800" dirty="0">
                <a:latin typeface="Times New Roman"/>
                <a:cs typeface="Times New Roman"/>
              </a:rPr>
              <a:t>block</a:t>
            </a:r>
            <a:r>
              <a:rPr lang="en-GB" sz="2800" spc="-30" dirty="0">
                <a:latin typeface="Times New Roman"/>
                <a:cs typeface="Times New Roman"/>
              </a:rPr>
              <a:t> </a:t>
            </a:r>
            <a:r>
              <a:rPr lang="en-GB" sz="2800" dirty="0">
                <a:latin typeface="Times New Roman"/>
                <a:cs typeface="Times New Roman"/>
              </a:rPr>
              <a:t>length</a:t>
            </a:r>
            <a:r>
              <a:rPr lang="en-GB" sz="2800" spc="-25" dirty="0">
                <a:latin typeface="Times New Roman"/>
                <a:cs typeface="Times New Roman"/>
              </a:rPr>
              <a:t> </a:t>
            </a:r>
            <a:r>
              <a:rPr lang="en-GB" sz="2800" dirty="0">
                <a:latin typeface="Times New Roman"/>
                <a:cs typeface="Times New Roman"/>
              </a:rPr>
              <a:t>of</a:t>
            </a:r>
            <a:r>
              <a:rPr lang="en-GB" sz="2800" spc="-15"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spc="-20" dirty="0">
                <a:latin typeface="Times New Roman"/>
                <a:cs typeface="Times New Roman"/>
              </a:rPr>
              <a:t>bits</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Key</a:t>
            </a:r>
            <a:r>
              <a:rPr lang="en-GB" sz="2800" spc="-10" dirty="0">
                <a:latin typeface="Times New Roman"/>
                <a:cs typeface="Times New Roman"/>
              </a:rPr>
              <a:t> </a:t>
            </a:r>
            <a:r>
              <a:rPr lang="en-GB" sz="2800" dirty="0">
                <a:latin typeface="Times New Roman"/>
                <a:cs typeface="Times New Roman"/>
              </a:rPr>
              <a:t>lengths</a:t>
            </a:r>
            <a:r>
              <a:rPr lang="en-GB" sz="2800" spc="-20"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dirty="0">
                <a:latin typeface="Times New Roman"/>
                <a:cs typeface="Times New Roman"/>
              </a:rPr>
              <a:t>192,</a:t>
            </a:r>
            <a:r>
              <a:rPr lang="en-GB" sz="2800" spc="-10" dirty="0">
                <a:latin typeface="Times New Roman"/>
                <a:cs typeface="Times New Roman"/>
              </a:rPr>
              <a:t> </a:t>
            </a:r>
            <a:r>
              <a:rPr lang="en-GB" sz="2800" dirty="0">
                <a:latin typeface="Times New Roman"/>
                <a:cs typeface="Times New Roman"/>
              </a:rPr>
              <a:t>and</a:t>
            </a:r>
            <a:r>
              <a:rPr lang="en-GB" sz="2800" spc="-20" dirty="0">
                <a:latin typeface="Times New Roman"/>
                <a:cs typeface="Times New Roman"/>
              </a:rPr>
              <a:t> </a:t>
            </a:r>
            <a:r>
              <a:rPr lang="en-GB" sz="2800" dirty="0">
                <a:latin typeface="Times New Roman"/>
                <a:cs typeface="Times New Roman"/>
              </a:rPr>
              <a:t>256</a:t>
            </a:r>
            <a:r>
              <a:rPr lang="en-GB" sz="2800" spc="-10" dirty="0">
                <a:latin typeface="Times New Roman"/>
                <a:cs typeface="Times New Roman"/>
              </a:rPr>
              <a:t> bits.</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C6F3BCBC-8430-E55F-1DAF-FDA6E2FEBF37}"/>
              </a:ext>
            </a:extLst>
          </p:cNvPr>
          <p:cNvSpPr>
            <a:spLocks noGrp="1"/>
          </p:cNvSpPr>
          <p:nvPr>
            <p:ph type="title"/>
          </p:nvPr>
        </p:nvSpPr>
        <p:spPr/>
        <p:txBody>
          <a:bodyPr/>
          <a:lstStyle/>
          <a:p>
            <a:r>
              <a:rPr lang="en-GB" dirty="0"/>
              <a:t>Advanced</a:t>
            </a:r>
            <a:r>
              <a:rPr lang="en-GB" spc="-45" dirty="0"/>
              <a:t> </a:t>
            </a:r>
            <a:r>
              <a:rPr lang="en-GB" dirty="0"/>
              <a:t>Encryption</a:t>
            </a:r>
            <a:r>
              <a:rPr lang="en-GB" spc="-45" dirty="0"/>
              <a:t> </a:t>
            </a:r>
            <a:r>
              <a:rPr lang="en-GB" dirty="0"/>
              <a:t>Standard</a:t>
            </a:r>
            <a:r>
              <a:rPr lang="en-GB" spc="-50" dirty="0"/>
              <a:t> </a:t>
            </a:r>
            <a:r>
              <a:rPr lang="en-GB" spc="-10" dirty="0"/>
              <a:t>(AES)</a:t>
            </a:r>
            <a:endParaRPr lang="en-SE" dirty="0"/>
          </a:p>
        </p:txBody>
      </p:sp>
      <p:sp>
        <p:nvSpPr>
          <p:cNvPr id="4" name="Slide Number Placeholder 3">
            <a:extLst>
              <a:ext uri="{FF2B5EF4-FFF2-40B4-BE49-F238E27FC236}">
                <a16:creationId xmlns:a16="http://schemas.microsoft.com/office/drawing/2014/main" id="{2C98521A-E5F3-9AE9-842E-7373C879B876}"/>
              </a:ext>
            </a:extLst>
          </p:cNvPr>
          <p:cNvSpPr>
            <a:spLocks noGrp="1"/>
          </p:cNvSpPr>
          <p:nvPr>
            <p:ph type="sldNum" sz="quarter" idx="4"/>
          </p:nvPr>
        </p:nvSpPr>
        <p:spPr/>
        <p:txBody>
          <a:bodyPr/>
          <a:lstStyle/>
          <a:p>
            <a:r>
              <a:rPr lang="en-US"/>
              <a:t>Security: 8- </a:t>
            </a:r>
            <a:fld id="{C4204591-24BD-A542-B9D5-F8D8A88D2FEE}" type="slidenum">
              <a:rPr lang="en-US" smtClean="0"/>
              <a:pPr/>
              <a:t>24</a:t>
            </a:fld>
            <a:endParaRPr lang="en-US" dirty="0"/>
          </a:p>
        </p:txBody>
      </p:sp>
      <p:pic>
        <p:nvPicPr>
          <p:cNvPr id="6" name="Picture 5">
            <a:extLst>
              <a:ext uri="{FF2B5EF4-FFF2-40B4-BE49-F238E27FC236}">
                <a16:creationId xmlns:a16="http://schemas.microsoft.com/office/drawing/2014/main" id="{9C67B45B-1D05-63BD-0069-90535F1EC968}"/>
              </a:ext>
            </a:extLst>
          </p:cNvPr>
          <p:cNvPicPr>
            <a:picLocks noChangeAspect="1"/>
          </p:cNvPicPr>
          <p:nvPr/>
        </p:nvPicPr>
        <p:blipFill rotWithShape="1">
          <a:blip r:embed="rId3"/>
          <a:srcRect t="-19918" b="-15935"/>
          <a:stretch/>
        </p:blipFill>
        <p:spPr>
          <a:xfrm>
            <a:off x="2085720" y="3958126"/>
            <a:ext cx="8020560" cy="2814918"/>
          </a:xfrm>
          <a:prstGeom prst="rect">
            <a:avLst/>
          </a:prstGeom>
          <a:solidFill>
            <a:schemeClr val="accent3">
              <a:lumMod val="20000"/>
              <a:lumOff val="80000"/>
            </a:schemeClr>
          </a:solidFill>
        </p:spPr>
      </p:pic>
    </p:spTree>
    <p:extLst>
      <p:ext uri="{BB962C8B-B14F-4D97-AF65-F5344CB8AC3E}">
        <p14:creationId xmlns:p14="http://schemas.microsoft.com/office/powerpoint/2010/main" val="199793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Attacks against Symmetric Encryption </a:t>
            </a:r>
            <a:endParaRPr lang="en-US" sz="4400" dirty="0"/>
          </a:p>
        </p:txBody>
      </p:sp>
      <p:sp>
        <p:nvSpPr>
          <p:cNvPr id="32" name="Rectangle 3">
            <a:extLst>
              <a:ext uri="{FF2B5EF4-FFF2-40B4-BE49-F238E27FC236}">
                <a16:creationId xmlns:a16="http://schemas.microsoft.com/office/drawing/2014/main" id="{B9FFFFE1-D802-1748-BFAC-D0920ABBEBAF}"/>
              </a:ext>
            </a:extLst>
          </p:cNvPr>
          <p:cNvSpPr txBox="1">
            <a:spLocks noChangeArrowheads="1"/>
          </p:cNvSpPr>
          <p:nvPr/>
        </p:nvSpPr>
        <p:spPr>
          <a:xfrm>
            <a:off x="758686" y="1586949"/>
            <a:ext cx="5006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Cipher-text only attack: </a:t>
            </a:r>
            <a:r>
              <a:rPr lang="en-US" sz="3200" dirty="0"/>
              <a:t>Trudy has ciphertext she can analyze</a:t>
            </a:r>
          </a:p>
          <a:p>
            <a:r>
              <a:rPr lang="en-US" sz="3200" dirty="0">
                <a:solidFill>
                  <a:srgbClr val="C00000"/>
                </a:solidFill>
              </a:rPr>
              <a:t>Two approaches:</a:t>
            </a:r>
          </a:p>
          <a:p>
            <a:pPr lvl="1"/>
            <a:r>
              <a:rPr lang="en-US" sz="3200" dirty="0"/>
              <a:t>brute force: search through all </a:t>
            </a:r>
            <a:r>
              <a:rPr lang="en-US" sz="2800" dirty="0"/>
              <a:t>keys </a:t>
            </a:r>
          </a:p>
          <a:p>
            <a:pPr lvl="1"/>
            <a:r>
              <a:rPr lang="en-US" sz="3200" dirty="0"/>
              <a:t>statistical</a:t>
            </a:r>
            <a:r>
              <a:rPr lang="en-US" sz="2800" dirty="0"/>
              <a:t> </a:t>
            </a:r>
            <a:r>
              <a:rPr lang="en-US" sz="3200" dirty="0"/>
              <a:t>analysis</a:t>
            </a:r>
          </a:p>
        </p:txBody>
      </p:sp>
      <p:sp>
        <p:nvSpPr>
          <p:cNvPr id="35" name="Rectangle 4">
            <a:extLst>
              <a:ext uri="{FF2B5EF4-FFF2-40B4-BE49-F238E27FC236}">
                <a16:creationId xmlns:a16="http://schemas.microsoft.com/office/drawing/2014/main" id="{42A404FF-A272-674C-BE1D-A2017B786F34}"/>
              </a:ext>
            </a:extLst>
          </p:cNvPr>
          <p:cNvSpPr txBox="1">
            <a:spLocks noChangeArrowheads="1"/>
          </p:cNvSpPr>
          <p:nvPr/>
        </p:nvSpPr>
        <p:spPr>
          <a:xfrm>
            <a:off x="6374295" y="1586950"/>
            <a:ext cx="518160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Known-plaintext attack: </a:t>
            </a:r>
            <a:r>
              <a:rPr lang="en-US" sz="3200" dirty="0"/>
              <a:t>Trudy has plaintext corresponding to ciphertext</a:t>
            </a:r>
          </a:p>
          <a:p>
            <a:pPr lvl="1"/>
            <a:r>
              <a:rPr lang="en-US" sz="2800" i="1" dirty="0"/>
              <a:t>e.g., </a:t>
            </a:r>
            <a:r>
              <a:rPr lang="en-US" sz="2800" dirty="0"/>
              <a:t>in monoalphabetic cipher, Trudy determines pairings for a,l,i,c,e,b,o,</a:t>
            </a:r>
          </a:p>
          <a:p>
            <a:r>
              <a:rPr lang="en-US" sz="3200" dirty="0">
                <a:solidFill>
                  <a:srgbClr val="C00000"/>
                </a:solidFill>
              </a:rPr>
              <a:t>Chosen-plaintext attack: </a:t>
            </a:r>
            <a:r>
              <a:rPr lang="en-US" sz="3200" dirty="0"/>
              <a:t>Trudy can get ciphertext for chosen plaintext</a:t>
            </a:r>
          </a:p>
          <a:p>
            <a:pPr>
              <a:buFont typeface="Wingdings" charset="0"/>
              <a:buNone/>
            </a:pPr>
            <a:endParaRPr lang="en-US" dirty="0"/>
          </a:p>
        </p:txBody>
      </p:sp>
      <p:sp>
        <p:nvSpPr>
          <p:cNvPr id="37" name="Slide Number Placeholder 2">
            <a:extLst>
              <a:ext uri="{FF2B5EF4-FFF2-40B4-BE49-F238E27FC236}">
                <a16:creationId xmlns:a16="http://schemas.microsoft.com/office/drawing/2014/main" id="{EA96C7A9-2CD0-BA4E-803F-B253CD6DEB00}"/>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25</a:t>
            </a:fld>
            <a:endParaRPr lang="en-US" dirty="0"/>
          </a:p>
        </p:txBody>
      </p:sp>
    </p:spTree>
    <p:extLst>
      <p:ext uri="{BB962C8B-B14F-4D97-AF65-F5344CB8AC3E}">
        <p14:creationId xmlns:p14="http://schemas.microsoft.com/office/powerpoint/2010/main" val="264580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Autofit/>
          </a:bodyPr>
          <a:lstStyle/>
          <a:p>
            <a:pPr>
              <a:defRPr/>
            </a:pPr>
            <a:r>
              <a:rPr lang="en-US" altLang="en-US" sz="4000" dirty="0"/>
              <a:t>Time Required for Brute-Force Attack</a:t>
            </a:r>
          </a:p>
        </p:txBody>
      </p:sp>
      <p:sp>
        <p:nvSpPr>
          <p:cNvPr id="4" name="Content Placeholder 3">
            <a:extLst>
              <a:ext uri="{FF2B5EF4-FFF2-40B4-BE49-F238E27FC236}">
                <a16:creationId xmlns:a16="http://schemas.microsoft.com/office/drawing/2014/main" id="{0620D220-F9BD-42EE-877E-2EA6BFB94FC0}"/>
              </a:ext>
            </a:extLst>
          </p:cNvPr>
          <p:cNvSpPr>
            <a:spLocks noGrp="1"/>
          </p:cNvSpPr>
          <p:nvPr>
            <p:ph idx="1"/>
          </p:nvPr>
        </p:nvSpPr>
        <p:spPr/>
        <p:txBody>
          <a:bodyPr/>
          <a:lstStyle/>
          <a:p>
            <a:endParaRPr lang="en-SE"/>
          </a:p>
        </p:txBody>
      </p:sp>
      <p:pic>
        <p:nvPicPr>
          <p:cNvPr id="2" name="Picture 1"/>
          <p:cNvPicPr>
            <a:picLocks noChangeAspect="1"/>
          </p:cNvPicPr>
          <p:nvPr/>
        </p:nvPicPr>
        <p:blipFill>
          <a:blip r:embed="rId3"/>
          <a:stretch>
            <a:fillRect/>
          </a:stretch>
        </p:blipFill>
        <p:spPr>
          <a:xfrm>
            <a:off x="1206051" y="1724027"/>
            <a:ext cx="10359516" cy="4887788"/>
          </a:xfrm>
          <a:prstGeom prst="rect">
            <a:avLst/>
          </a:prstGeom>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6727A-E7EB-BF6B-42C9-F78B371A20D4}"/>
              </a:ext>
            </a:extLst>
          </p:cNvPr>
          <p:cNvSpPr>
            <a:spLocks noGrp="1"/>
          </p:cNvSpPr>
          <p:nvPr>
            <p:ph idx="1"/>
          </p:nvPr>
        </p:nvSpPr>
        <p:spPr/>
        <p:txBody>
          <a:bodyPr/>
          <a:lstStyle/>
          <a:p>
            <a:pPr marL="545465" indent="-532765">
              <a:lnSpc>
                <a:spcPct val="100000"/>
              </a:lnSpc>
              <a:spcBef>
                <a:spcPts val="675"/>
              </a:spcBef>
              <a:buClr>
                <a:srgbClr val="063DE8"/>
              </a:buClr>
              <a:buAutoNum type="arabicPeriod"/>
              <a:tabLst>
                <a:tab pos="545465" algn="l"/>
              </a:tabLst>
            </a:pPr>
            <a:r>
              <a:rPr lang="en-GB" dirty="0"/>
              <a:t>Secret</a:t>
            </a:r>
            <a:r>
              <a:rPr lang="en-GB" spc="-35" dirty="0"/>
              <a:t> </a:t>
            </a:r>
            <a:r>
              <a:rPr lang="en-GB" dirty="0"/>
              <a:t>key</a:t>
            </a:r>
            <a:r>
              <a:rPr lang="en-GB" spc="-30" dirty="0"/>
              <a:t> </a:t>
            </a:r>
            <a:r>
              <a:rPr lang="en-GB" dirty="0"/>
              <a:t>encryption</a:t>
            </a:r>
            <a:r>
              <a:rPr lang="en-GB" spc="-40" dirty="0"/>
              <a:t> </a:t>
            </a:r>
            <a:r>
              <a:rPr lang="en-GB" dirty="0"/>
              <a:t>requires</a:t>
            </a:r>
            <a:r>
              <a:rPr lang="en-GB" spc="-25" dirty="0"/>
              <a:t> </a:t>
            </a:r>
            <a:r>
              <a:rPr lang="en-GB" dirty="0"/>
              <a:t>a</a:t>
            </a:r>
            <a:r>
              <a:rPr lang="en-GB" spc="-25" dirty="0"/>
              <a:t> </a:t>
            </a:r>
            <a:r>
              <a:rPr lang="en-GB" dirty="0"/>
              <a:t>shared</a:t>
            </a:r>
            <a:r>
              <a:rPr lang="en-GB" spc="-30" dirty="0"/>
              <a:t> </a:t>
            </a:r>
            <a:r>
              <a:rPr lang="en-GB" dirty="0"/>
              <a:t>secret</a:t>
            </a:r>
            <a:r>
              <a:rPr lang="en-GB" spc="-40" dirty="0"/>
              <a:t> </a:t>
            </a:r>
            <a:r>
              <a:rPr lang="en-GB" spc="-25" dirty="0"/>
              <a:t>key</a:t>
            </a:r>
          </a:p>
          <a:p>
            <a:pPr marL="546100" marR="228600" indent="-533400">
              <a:lnSpc>
                <a:spcPct val="100000"/>
              </a:lnSpc>
              <a:spcBef>
                <a:spcPts val="575"/>
              </a:spcBef>
              <a:buClr>
                <a:srgbClr val="063DE8"/>
              </a:buClr>
              <a:buAutoNum type="arabicPeriod"/>
              <a:tabLst>
                <a:tab pos="546100" algn="l"/>
              </a:tabLst>
            </a:pPr>
            <a:r>
              <a:rPr lang="en-GB" dirty="0"/>
              <a:t>Block</a:t>
            </a:r>
            <a:r>
              <a:rPr lang="en-GB" spc="-45" dirty="0"/>
              <a:t> </a:t>
            </a:r>
            <a:r>
              <a:rPr lang="en-GB" dirty="0"/>
              <a:t>encryption,</a:t>
            </a:r>
            <a:r>
              <a:rPr lang="en-GB" spc="-40" dirty="0"/>
              <a:t> </a:t>
            </a:r>
            <a:r>
              <a:rPr lang="en-GB" dirty="0"/>
              <a:t>e.g.,</a:t>
            </a:r>
            <a:r>
              <a:rPr lang="en-GB" spc="-35" dirty="0"/>
              <a:t> </a:t>
            </a:r>
            <a:r>
              <a:rPr lang="en-GB" dirty="0"/>
              <a:t>DES,</a:t>
            </a:r>
            <a:r>
              <a:rPr lang="en-GB" spc="-25" dirty="0"/>
              <a:t> </a:t>
            </a:r>
            <a:r>
              <a:rPr lang="en-GB" dirty="0"/>
              <a:t>3DES,</a:t>
            </a:r>
            <a:r>
              <a:rPr lang="en-GB" spc="-15" dirty="0"/>
              <a:t> </a:t>
            </a:r>
            <a:r>
              <a:rPr lang="en-GB" dirty="0"/>
              <a:t>AES,</a:t>
            </a:r>
            <a:r>
              <a:rPr lang="en-GB" spc="-25" dirty="0"/>
              <a:t> </a:t>
            </a:r>
            <a:r>
              <a:rPr lang="en-GB" dirty="0"/>
              <a:t>break cleartext</a:t>
            </a:r>
            <a:r>
              <a:rPr lang="en-GB" spc="-35" dirty="0"/>
              <a:t> </a:t>
            </a:r>
            <a:r>
              <a:rPr lang="en-GB" dirty="0"/>
              <a:t>into</a:t>
            </a:r>
            <a:r>
              <a:rPr lang="en-GB" spc="-35" dirty="0"/>
              <a:t> </a:t>
            </a:r>
            <a:r>
              <a:rPr lang="en-GB" spc="-10" dirty="0"/>
              <a:t>fixed-</a:t>
            </a:r>
            <a:r>
              <a:rPr lang="en-GB" dirty="0"/>
              <a:t>size</a:t>
            </a:r>
            <a:r>
              <a:rPr lang="en-GB" spc="-25" dirty="0"/>
              <a:t> </a:t>
            </a:r>
            <a:r>
              <a:rPr lang="en-GB" dirty="0"/>
              <a:t>blocks</a:t>
            </a:r>
            <a:r>
              <a:rPr lang="en-GB" spc="-20" dirty="0"/>
              <a:t> </a:t>
            </a:r>
            <a:r>
              <a:rPr lang="en-GB" dirty="0"/>
              <a:t>and</a:t>
            </a:r>
            <a:r>
              <a:rPr lang="en-GB" spc="-25" dirty="0"/>
              <a:t> </a:t>
            </a:r>
            <a:r>
              <a:rPr lang="en-GB" spc="-10" dirty="0"/>
              <a:t>encrypt</a:t>
            </a:r>
          </a:p>
          <a:p>
            <a:pPr marL="546100" marR="5080" indent="-533400">
              <a:lnSpc>
                <a:spcPct val="100000"/>
              </a:lnSpc>
              <a:spcBef>
                <a:spcPts val="575"/>
              </a:spcBef>
              <a:buClr>
                <a:srgbClr val="063DE8"/>
              </a:buClr>
              <a:buAutoNum type="arabicPeriod"/>
              <a:tabLst>
                <a:tab pos="546100" algn="l"/>
              </a:tabLst>
            </a:pPr>
            <a:r>
              <a:rPr lang="en-GB" dirty="0"/>
              <a:t>CBC</a:t>
            </a:r>
            <a:r>
              <a:rPr lang="en-GB" spc="-25" dirty="0"/>
              <a:t> </a:t>
            </a:r>
            <a:r>
              <a:rPr lang="en-GB" dirty="0"/>
              <a:t>ensures</a:t>
            </a:r>
            <a:r>
              <a:rPr lang="en-GB" spc="-15" dirty="0"/>
              <a:t> </a:t>
            </a:r>
            <a:r>
              <a:rPr lang="en-GB" dirty="0"/>
              <a:t>that</a:t>
            </a:r>
            <a:r>
              <a:rPr lang="en-GB" spc="-30" dirty="0"/>
              <a:t> </a:t>
            </a:r>
            <a:r>
              <a:rPr lang="en-GB" dirty="0"/>
              <a:t>the</a:t>
            </a:r>
            <a:r>
              <a:rPr lang="en-GB" spc="-20" dirty="0"/>
              <a:t> </a:t>
            </a:r>
            <a:r>
              <a:rPr lang="en-GB" dirty="0"/>
              <a:t>same</a:t>
            </a:r>
            <a:r>
              <a:rPr lang="en-GB" spc="-20" dirty="0"/>
              <a:t> </a:t>
            </a:r>
            <a:r>
              <a:rPr lang="en-GB" dirty="0"/>
              <a:t>plain</a:t>
            </a:r>
            <a:r>
              <a:rPr lang="en-GB" spc="-25" dirty="0"/>
              <a:t> </a:t>
            </a:r>
            <a:r>
              <a:rPr lang="en-GB" spc="-20" dirty="0"/>
              <a:t>text </a:t>
            </a:r>
            <a:r>
              <a:rPr lang="en-GB" dirty="0"/>
              <a:t>results</a:t>
            </a:r>
            <a:r>
              <a:rPr lang="en-GB" spc="-40" dirty="0"/>
              <a:t> </a:t>
            </a:r>
            <a:r>
              <a:rPr lang="en-GB" dirty="0"/>
              <a:t>in</a:t>
            </a:r>
            <a:r>
              <a:rPr lang="en-GB" spc="-40" dirty="0"/>
              <a:t> </a:t>
            </a:r>
            <a:r>
              <a:rPr lang="en-GB" dirty="0"/>
              <a:t>different</a:t>
            </a:r>
            <a:r>
              <a:rPr lang="en-GB" spc="-45" dirty="0"/>
              <a:t> </a:t>
            </a:r>
            <a:r>
              <a:rPr lang="en-GB" spc="-10" dirty="0"/>
              <a:t>ciphertexts.</a:t>
            </a:r>
          </a:p>
        </p:txBody>
      </p:sp>
      <p:sp>
        <p:nvSpPr>
          <p:cNvPr id="3" name="Title 2">
            <a:extLst>
              <a:ext uri="{FF2B5EF4-FFF2-40B4-BE49-F238E27FC236}">
                <a16:creationId xmlns:a16="http://schemas.microsoft.com/office/drawing/2014/main" id="{2D70E354-1A8A-6390-21C6-174E4B62CCE6}"/>
              </a:ext>
            </a:extLst>
          </p:cNvPr>
          <p:cNvSpPr>
            <a:spLocks noGrp="1"/>
          </p:cNvSpPr>
          <p:nvPr>
            <p:ph type="title"/>
          </p:nvPr>
        </p:nvSpPr>
        <p:spPr/>
        <p:txBody>
          <a:bodyPr/>
          <a:lstStyle/>
          <a:p>
            <a:r>
              <a:rPr lang="en-GB" dirty="0"/>
              <a:t>Symmetric</a:t>
            </a:r>
            <a:r>
              <a:rPr lang="en-GB" spc="-60" dirty="0"/>
              <a:t> </a:t>
            </a:r>
            <a:r>
              <a:rPr lang="en-GB" dirty="0"/>
              <a:t>Key</a:t>
            </a:r>
            <a:r>
              <a:rPr lang="en-GB" spc="-65" dirty="0"/>
              <a:t> </a:t>
            </a:r>
            <a:r>
              <a:rPr lang="en-GB" dirty="0"/>
              <a:t>Encryption:</a:t>
            </a:r>
            <a:r>
              <a:rPr lang="en-GB" spc="-75" dirty="0"/>
              <a:t> </a:t>
            </a:r>
            <a:r>
              <a:rPr lang="en-GB" spc="-10" dirty="0"/>
              <a:t>Summary</a:t>
            </a:r>
            <a:endParaRPr lang="en-SE" dirty="0"/>
          </a:p>
        </p:txBody>
      </p:sp>
      <p:sp>
        <p:nvSpPr>
          <p:cNvPr id="4" name="Slide Number Placeholder 3">
            <a:extLst>
              <a:ext uri="{FF2B5EF4-FFF2-40B4-BE49-F238E27FC236}">
                <a16:creationId xmlns:a16="http://schemas.microsoft.com/office/drawing/2014/main" id="{C6398128-853F-703A-68D7-ECAAF240E4BA}"/>
              </a:ext>
            </a:extLst>
          </p:cNvPr>
          <p:cNvSpPr>
            <a:spLocks noGrp="1"/>
          </p:cNvSpPr>
          <p:nvPr>
            <p:ph type="sldNum" sz="quarter" idx="4"/>
          </p:nvPr>
        </p:nvSpPr>
        <p:spPr/>
        <p:txBody>
          <a:bodyPr/>
          <a:lstStyle/>
          <a:p>
            <a:r>
              <a:rPr lang="en-US"/>
              <a:t>Security: 8- </a:t>
            </a:r>
            <a:fld id="{C4204591-24BD-A542-B9D5-F8D8A88D2FEE}" type="slidenum">
              <a:rPr lang="en-US" smtClean="0"/>
              <a:pPr/>
              <a:t>27</a:t>
            </a:fld>
            <a:endParaRPr lang="en-US" dirty="0"/>
          </a:p>
        </p:txBody>
      </p:sp>
    </p:spTree>
    <p:extLst>
      <p:ext uri="{BB962C8B-B14F-4D97-AF65-F5344CB8AC3E}">
        <p14:creationId xmlns:p14="http://schemas.microsoft.com/office/powerpoint/2010/main" val="179136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4AB85-0D28-C8E5-EC16-DF50E3772110}"/>
              </a:ext>
            </a:extLst>
          </p:cNvPr>
          <p:cNvSpPr>
            <a:spLocks noGrp="1"/>
          </p:cNvSpPr>
          <p:nvPr>
            <p:ph type="title"/>
          </p:nvPr>
        </p:nvSpPr>
        <p:spPr/>
        <p:txBody>
          <a:bodyPr/>
          <a:lstStyle/>
          <a:p>
            <a:r>
              <a:rPr lang="en-GB" dirty="0"/>
              <a:t>Quiz</a:t>
            </a:r>
            <a:endParaRPr lang="en-SE" dirty="0"/>
          </a:p>
        </p:txBody>
      </p:sp>
      <p:sp>
        <p:nvSpPr>
          <p:cNvPr id="4" name="Slide Number Placeholder 3">
            <a:extLst>
              <a:ext uri="{FF2B5EF4-FFF2-40B4-BE49-F238E27FC236}">
                <a16:creationId xmlns:a16="http://schemas.microsoft.com/office/drawing/2014/main" id="{08100F45-4937-573D-76D7-2025CFAA4C70}"/>
              </a:ext>
            </a:extLst>
          </p:cNvPr>
          <p:cNvSpPr>
            <a:spLocks noGrp="1"/>
          </p:cNvSpPr>
          <p:nvPr>
            <p:ph type="sldNum" sz="quarter" idx="4"/>
          </p:nvPr>
        </p:nvSpPr>
        <p:spPr/>
        <p:txBody>
          <a:bodyPr/>
          <a:lstStyle/>
          <a:p>
            <a:r>
              <a:rPr lang="en-US"/>
              <a:t>Security: 8- </a:t>
            </a:r>
            <a:fld id="{C4204591-24BD-A542-B9D5-F8D8A88D2FEE}" type="slidenum">
              <a:rPr lang="en-US" smtClean="0"/>
              <a:pPr/>
              <a:t>28</a:t>
            </a:fld>
            <a:endParaRPr lang="en-US" dirty="0"/>
          </a:p>
        </p:txBody>
      </p:sp>
      <p:sp>
        <p:nvSpPr>
          <p:cNvPr id="5" name="object 6">
            <a:extLst>
              <a:ext uri="{FF2B5EF4-FFF2-40B4-BE49-F238E27FC236}">
                <a16:creationId xmlns:a16="http://schemas.microsoft.com/office/drawing/2014/main" id="{132C1605-77DC-4A30-EDF2-C0B087727664}"/>
              </a:ext>
            </a:extLst>
          </p:cNvPr>
          <p:cNvSpPr txBox="1"/>
          <p:nvPr/>
        </p:nvSpPr>
        <p:spPr>
          <a:xfrm>
            <a:off x="838200" y="1587566"/>
            <a:ext cx="7758430" cy="391160"/>
          </a:xfrm>
          <a:prstGeom prst="rect">
            <a:avLst/>
          </a:prstGeom>
        </p:spPr>
        <p:txBody>
          <a:bodyPr vert="horz" wrap="square" lIns="0" tIns="12700" rIns="0" bIns="0" rtlCol="0">
            <a:spAutoFit/>
          </a:bodyPr>
          <a:lstStyle/>
          <a:p>
            <a:pPr marL="354965" indent="-342265">
              <a:lnSpc>
                <a:spcPct val="100000"/>
              </a:lnSpc>
              <a:spcBef>
                <a:spcPts val="100"/>
              </a:spcBef>
              <a:buClr>
                <a:srgbClr val="063DE8"/>
              </a:buClr>
              <a:buSzPct val="75000"/>
              <a:buFont typeface="Wingdings"/>
              <a:buChar char=""/>
              <a:tabLst>
                <a:tab pos="354965" algn="l"/>
              </a:tabLst>
            </a:pPr>
            <a:r>
              <a:rPr sz="2400" dirty="0">
                <a:latin typeface="Times New Roman"/>
                <a:cs typeface="Times New Roman"/>
              </a:rPr>
              <a:t>[6</a:t>
            </a:r>
            <a:r>
              <a:rPr sz="2400" spc="-15" dirty="0">
                <a:latin typeface="Times New Roman"/>
                <a:cs typeface="Times New Roman"/>
              </a:rPr>
              <a:t> </a:t>
            </a:r>
            <a:r>
              <a:rPr sz="2400" dirty="0">
                <a:latin typeface="Times New Roman"/>
                <a:cs typeface="Times New Roman"/>
              </a:rPr>
              <a:t>points]</a:t>
            </a:r>
            <a:r>
              <a:rPr sz="2400" spc="-20" dirty="0">
                <a:latin typeface="Times New Roman"/>
                <a:cs typeface="Times New Roman"/>
              </a:rPr>
              <a:t> </a:t>
            </a:r>
            <a:r>
              <a:rPr sz="2400" dirty="0">
                <a:latin typeface="Times New Roman"/>
                <a:cs typeface="Times New Roman"/>
              </a:rPr>
              <a:t>Consider</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20" dirty="0">
                <a:latin typeface="Times New Roman"/>
                <a:cs typeface="Times New Roman"/>
              </a:rPr>
              <a:t> </a:t>
            </a:r>
            <a:r>
              <a:rPr sz="2400" dirty="0">
                <a:latin typeface="Times New Roman"/>
                <a:cs typeface="Times New Roman"/>
              </a:rPr>
              <a:t>block</a:t>
            </a:r>
            <a:r>
              <a:rPr sz="2400" spc="-25" dirty="0">
                <a:latin typeface="Times New Roman"/>
                <a:cs typeface="Times New Roman"/>
              </a:rPr>
              <a:t> </a:t>
            </a:r>
            <a:r>
              <a:rPr sz="2400" dirty="0">
                <a:latin typeface="Times New Roman"/>
                <a:cs typeface="Times New Roman"/>
              </a:rPr>
              <a:t>cipher</a:t>
            </a:r>
            <a:r>
              <a:rPr sz="2400" spc="-3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Table</a:t>
            </a:r>
            <a:r>
              <a:rPr sz="2400" spc="-30" dirty="0">
                <a:latin typeface="Times New Roman"/>
                <a:cs typeface="Times New Roman"/>
              </a:rPr>
              <a:t> </a:t>
            </a:r>
            <a:r>
              <a:rPr sz="2400" spc="-10" dirty="0">
                <a:latin typeface="Times New Roman"/>
                <a:cs typeface="Times New Roman"/>
              </a:rPr>
              <a:t>below</a:t>
            </a:r>
            <a:endParaRPr sz="2400" dirty="0">
              <a:latin typeface="Times New Roman"/>
              <a:cs typeface="Times New Roman"/>
            </a:endParaRPr>
          </a:p>
        </p:txBody>
      </p:sp>
      <p:sp>
        <p:nvSpPr>
          <p:cNvPr id="6" name="object 7">
            <a:extLst>
              <a:ext uri="{FF2B5EF4-FFF2-40B4-BE49-F238E27FC236}">
                <a16:creationId xmlns:a16="http://schemas.microsoft.com/office/drawing/2014/main" id="{F49605AA-7221-50BC-6303-4E90FB6C3FC9}"/>
              </a:ext>
            </a:extLst>
          </p:cNvPr>
          <p:cNvSpPr txBox="1"/>
          <p:nvPr/>
        </p:nvSpPr>
        <p:spPr>
          <a:xfrm>
            <a:off x="838200" y="2831150"/>
            <a:ext cx="8083550" cy="3244215"/>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sz="2400" dirty="0">
                <a:latin typeface="Times New Roman"/>
                <a:cs typeface="Times New Roman"/>
              </a:rPr>
              <a:t>Suppose</a:t>
            </a:r>
            <a:r>
              <a:rPr sz="2400" spc="-3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plaintext</a:t>
            </a:r>
            <a:r>
              <a:rPr sz="2400" spc="-50" dirty="0">
                <a:latin typeface="Times New Roman"/>
                <a:cs typeface="Times New Roman"/>
              </a:rPr>
              <a:t> </a:t>
            </a:r>
            <a:r>
              <a:rPr sz="2400" dirty="0">
                <a:latin typeface="Times New Roman"/>
                <a:cs typeface="Times New Roman"/>
              </a:rPr>
              <a:t>is</a:t>
            </a:r>
            <a:r>
              <a:rPr sz="2400" spc="-35" dirty="0">
                <a:latin typeface="Times New Roman"/>
                <a:cs typeface="Times New Roman"/>
              </a:rPr>
              <a:t> </a:t>
            </a:r>
            <a:r>
              <a:rPr sz="2400" spc="-10" dirty="0">
                <a:latin typeface="Times New Roman"/>
                <a:cs typeface="Times New Roman"/>
              </a:rPr>
              <a:t>100101100.</a:t>
            </a:r>
            <a:endParaRPr sz="2400" dirty="0">
              <a:latin typeface="Times New Roman"/>
              <a:cs typeface="Times New Roman"/>
            </a:endParaRPr>
          </a:p>
          <a:p>
            <a:pPr marL="355600" marR="436245" indent="-342900">
              <a:lnSpc>
                <a:spcPct val="100000"/>
              </a:lnSpc>
              <a:spcBef>
                <a:spcPts val="575"/>
              </a:spcBef>
              <a:buAutoNum type="alphaLcParenBoth"/>
              <a:tabLst>
                <a:tab pos="355600" algn="l"/>
                <a:tab pos="425450" algn="l"/>
              </a:tabLst>
            </a:pPr>
            <a:r>
              <a:rPr sz="2400" dirty="0">
                <a:latin typeface="Times New Roman"/>
                <a:cs typeface="Times New Roman"/>
              </a:rPr>
              <a:t>	Initially</a:t>
            </a:r>
            <a:r>
              <a:rPr sz="2400" spc="-35" dirty="0">
                <a:latin typeface="Times New Roman"/>
                <a:cs typeface="Times New Roman"/>
              </a:rPr>
              <a:t> </a:t>
            </a:r>
            <a:r>
              <a:rPr sz="2400" dirty="0">
                <a:latin typeface="Times New Roman"/>
                <a:cs typeface="Times New Roman"/>
              </a:rPr>
              <a:t>assume</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not</a:t>
            </a:r>
            <a:r>
              <a:rPr sz="2400" spc="-25" dirty="0">
                <a:latin typeface="Times New Roman"/>
                <a:cs typeface="Times New Roman"/>
              </a:rPr>
              <a:t> </a:t>
            </a:r>
            <a:r>
              <a:rPr sz="2400" dirty="0">
                <a:latin typeface="Times New Roman"/>
                <a:cs typeface="Times New Roman"/>
              </a:rPr>
              <a:t>used.</a:t>
            </a:r>
            <a:r>
              <a:rPr sz="2400" spc="-1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resulting ciphertext?</a:t>
            </a:r>
            <a:endParaRPr sz="2400" dirty="0">
              <a:latin typeface="Times New Roman"/>
              <a:cs typeface="Times New Roman"/>
            </a:endParaRPr>
          </a:p>
          <a:p>
            <a:pPr marL="355600" marR="5080" indent="-342900">
              <a:lnSpc>
                <a:spcPct val="100000"/>
              </a:lnSpc>
              <a:spcBef>
                <a:spcPts val="575"/>
              </a:spcBef>
              <a:buAutoNum type="alphaLcParenBoth"/>
              <a:tabLst>
                <a:tab pos="355600" algn="l"/>
                <a:tab pos="443230" algn="l"/>
              </a:tabLst>
            </a:pPr>
            <a:r>
              <a:rPr sz="2400" dirty="0">
                <a:latin typeface="Times New Roman"/>
                <a:cs typeface="Times New Roman"/>
              </a:rPr>
              <a:t>	Suppose</a:t>
            </a:r>
            <a:r>
              <a:rPr sz="2400" spc="-40" dirty="0">
                <a:latin typeface="Times New Roman"/>
                <a:cs typeface="Times New Roman"/>
              </a:rPr>
              <a:t> </a:t>
            </a:r>
            <a:r>
              <a:rPr sz="2400" dirty="0">
                <a:latin typeface="Times New Roman"/>
                <a:cs typeface="Times New Roman"/>
              </a:rPr>
              <a:t>Trudy</a:t>
            </a:r>
            <a:r>
              <a:rPr sz="2400" spc="-40" dirty="0">
                <a:latin typeface="Times New Roman"/>
                <a:cs typeface="Times New Roman"/>
              </a:rPr>
              <a:t> </a:t>
            </a:r>
            <a:r>
              <a:rPr sz="2400" dirty="0">
                <a:latin typeface="Times New Roman"/>
                <a:cs typeface="Times New Roman"/>
              </a:rPr>
              <a:t>sniffs</a:t>
            </a:r>
            <a:r>
              <a:rPr sz="2400" spc="-30" dirty="0">
                <a:latin typeface="Times New Roman"/>
                <a:cs typeface="Times New Roman"/>
              </a:rPr>
              <a:t> </a:t>
            </a:r>
            <a:r>
              <a:rPr sz="2400" dirty="0">
                <a:latin typeface="Times New Roman"/>
                <a:cs typeface="Times New Roman"/>
              </a:rPr>
              <a:t>the</a:t>
            </a:r>
            <a:r>
              <a:rPr sz="2400" spc="-50" dirty="0">
                <a:latin typeface="Times New Roman"/>
                <a:cs typeface="Times New Roman"/>
              </a:rPr>
              <a:t> </a:t>
            </a:r>
            <a:r>
              <a:rPr sz="2400" dirty="0">
                <a:latin typeface="Times New Roman"/>
                <a:cs typeface="Times New Roman"/>
              </a:rPr>
              <a:t>ciphertext.</a:t>
            </a:r>
            <a:r>
              <a:rPr sz="2400" spc="-55" dirty="0">
                <a:latin typeface="Times New Roman"/>
                <a:cs typeface="Times New Roman"/>
              </a:rPr>
              <a:t> </a:t>
            </a:r>
            <a:r>
              <a:rPr sz="2400" dirty="0">
                <a:latin typeface="Times New Roman"/>
                <a:cs typeface="Times New Roman"/>
              </a:rPr>
              <a:t>Assuming</a:t>
            </a:r>
            <a:r>
              <a:rPr sz="2400" spc="-35" dirty="0">
                <a:latin typeface="Times New Roman"/>
                <a:cs typeface="Times New Roman"/>
              </a:rPr>
              <a:t> </a:t>
            </a:r>
            <a:r>
              <a:rPr sz="2400" dirty="0">
                <a:latin typeface="Times New Roman"/>
                <a:cs typeface="Times New Roman"/>
              </a:rPr>
              <a:t>she</a:t>
            </a:r>
            <a:r>
              <a:rPr sz="2400" spc="-45" dirty="0">
                <a:latin typeface="Times New Roman"/>
                <a:cs typeface="Times New Roman"/>
              </a:rPr>
              <a:t> </a:t>
            </a:r>
            <a:r>
              <a:rPr sz="2400" dirty="0">
                <a:latin typeface="Times New Roman"/>
                <a:cs typeface="Times New Roman"/>
              </a:rPr>
              <a:t>knows</a:t>
            </a:r>
            <a:r>
              <a:rPr sz="2400" spc="-30" dirty="0">
                <a:latin typeface="Times New Roman"/>
                <a:cs typeface="Times New Roman"/>
              </a:rPr>
              <a:t> </a:t>
            </a:r>
            <a:r>
              <a:rPr sz="2400" spc="-20" dirty="0">
                <a:latin typeface="Times New Roman"/>
                <a:cs typeface="Times New Roman"/>
              </a:rPr>
              <a:t>that </a:t>
            </a:r>
            <a:r>
              <a:rPr sz="2400" dirty="0">
                <a:latin typeface="Times New Roman"/>
                <a:cs typeface="Times New Roman"/>
              </a:rPr>
              <a:t>a</a:t>
            </a:r>
            <a:r>
              <a:rPr sz="2400" spc="-1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15" dirty="0">
                <a:latin typeface="Times New Roman"/>
                <a:cs typeface="Times New Roman"/>
              </a:rPr>
              <a:t> </a:t>
            </a:r>
            <a:r>
              <a:rPr sz="2400" dirty="0">
                <a:latin typeface="Times New Roman"/>
                <a:cs typeface="Times New Roman"/>
              </a:rPr>
              <a:t>block</a:t>
            </a:r>
            <a:r>
              <a:rPr sz="2400" spc="-15" dirty="0">
                <a:latin typeface="Times New Roman"/>
                <a:cs typeface="Times New Roman"/>
              </a:rPr>
              <a:t> </a:t>
            </a:r>
            <a:r>
              <a:rPr sz="2400" dirty="0">
                <a:latin typeface="Times New Roman"/>
                <a:cs typeface="Times New Roman"/>
              </a:rPr>
              <a:t>cipher</a:t>
            </a:r>
            <a:r>
              <a:rPr sz="2400" spc="-20" dirty="0">
                <a:latin typeface="Times New Roman"/>
                <a:cs typeface="Times New Roman"/>
              </a:rPr>
              <a:t> </a:t>
            </a:r>
            <a:r>
              <a:rPr sz="2400" dirty="0">
                <a:latin typeface="Times New Roman"/>
                <a:cs typeface="Times New Roman"/>
              </a:rPr>
              <a:t>without</a:t>
            </a:r>
            <a:r>
              <a:rPr sz="2400" spc="-20" dirty="0">
                <a:latin typeface="Times New Roman"/>
                <a:cs typeface="Times New Roman"/>
              </a:rPr>
              <a:t> </a:t>
            </a:r>
            <a:r>
              <a:rPr sz="2400" dirty="0">
                <a:latin typeface="Times New Roman"/>
                <a:cs typeface="Times New Roman"/>
              </a:rPr>
              <a:t>CBC</a:t>
            </a:r>
            <a:r>
              <a:rPr sz="2400" spc="-1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being</a:t>
            </a:r>
            <a:r>
              <a:rPr sz="2400" spc="-15" dirty="0">
                <a:latin typeface="Times New Roman"/>
                <a:cs typeface="Times New Roman"/>
              </a:rPr>
              <a:t> </a:t>
            </a:r>
            <a:r>
              <a:rPr sz="2400" dirty="0">
                <a:latin typeface="Times New Roman"/>
                <a:cs typeface="Times New Roman"/>
              </a:rPr>
              <a:t>employed</a:t>
            </a:r>
            <a:r>
              <a:rPr sz="2400" spc="-30" dirty="0">
                <a:latin typeface="Times New Roman"/>
                <a:cs typeface="Times New Roman"/>
              </a:rPr>
              <a:t> </a:t>
            </a:r>
            <a:r>
              <a:rPr sz="2400" spc="-20" dirty="0">
                <a:latin typeface="Times New Roman"/>
                <a:cs typeface="Times New Roman"/>
              </a:rPr>
              <a:t>(but </a:t>
            </a:r>
            <a:r>
              <a:rPr sz="2400" dirty="0">
                <a:latin typeface="Times New Roman"/>
                <a:cs typeface="Times New Roman"/>
              </a:rPr>
              <a:t>doesn’t</a:t>
            </a:r>
            <a:r>
              <a:rPr sz="2400" spc="-40" dirty="0">
                <a:latin typeface="Times New Roman"/>
                <a:cs typeface="Times New Roman"/>
              </a:rPr>
              <a:t> </a:t>
            </a:r>
            <a:r>
              <a:rPr sz="2400" dirty="0">
                <a:latin typeface="Times New Roman"/>
                <a:cs typeface="Times New Roman"/>
              </a:rPr>
              <a:t>know</a:t>
            </a:r>
            <a:r>
              <a:rPr sz="2400" spc="-2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specific</a:t>
            </a:r>
            <a:r>
              <a:rPr sz="2400" spc="-45" dirty="0">
                <a:latin typeface="Times New Roman"/>
                <a:cs typeface="Times New Roman"/>
              </a:rPr>
              <a:t> </a:t>
            </a:r>
            <a:r>
              <a:rPr sz="2400" dirty="0">
                <a:latin typeface="Times New Roman"/>
                <a:cs typeface="Times New Roman"/>
              </a:rPr>
              <a:t>cipher),</a:t>
            </a:r>
            <a:r>
              <a:rPr sz="2400" spc="-4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can</a:t>
            </a:r>
            <a:r>
              <a:rPr sz="2400" spc="-40" dirty="0">
                <a:latin typeface="Times New Roman"/>
                <a:cs typeface="Times New Roman"/>
              </a:rPr>
              <a:t> </a:t>
            </a:r>
            <a:r>
              <a:rPr sz="2400" dirty="0">
                <a:latin typeface="Times New Roman"/>
                <a:cs typeface="Times New Roman"/>
              </a:rPr>
              <a:t>she</a:t>
            </a:r>
            <a:r>
              <a:rPr sz="2400" spc="-30" dirty="0">
                <a:latin typeface="Times New Roman"/>
                <a:cs typeface="Times New Roman"/>
              </a:rPr>
              <a:t> </a:t>
            </a:r>
            <a:r>
              <a:rPr sz="2400" spc="-10" dirty="0">
                <a:latin typeface="Times New Roman"/>
                <a:cs typeface="Times New Roman"/>
              </a:rPr>
              <a:t>surmise?</a:t>
            </a:r>
            <a:endParaRPr sz="2400" dirty="0">
              <a:latin typeface="Times New Roman"/>
              <a:cs typeface="Times New Roman"/>
            </a:endParaRPr>
          </a:p>
          <a:p>
            <a:pPr marL="355600" marR="673735" indent="-342900">
              <a:lnSpc>
                <a:spcPct val="100000"/>
              </a:lnSpc>
              <a:spcBef>
                <a:spcPts val="575"/>
              </a:spcBef>
              <a:buAutoNum type="alphaLcParenBoth"/>
              <a:tabLst>
                <a:tab pos="355600" algn="l"/>
                <a:tab pos="425450" algn="l"/>
              </a:tabLst>
            </a:pPr>
            <a:r>
              <a:rPr sz="2400" dirty="0">
                <a:latin typeface="Times New Roman"/>
                <a:cs typeface="Times New Roman"/>
              </a:rPr>
              <a:t>	Now,</a:t>
            </a:r>
            <a:r>
              <a:rPr sz="2400" spc="-15" dirty="0">
                <a:latin typeface="Times New Roman"/>
                <a:cs typeface="Times New Roman"/>
              </a:rPr>
              <a:t> </a:t>
            </a:r>
            <a:r>
              <a:rPr sz="2400" dirty="0">
                <a:latin typeface="Times New Roman"/>
                <a:cs typeface="Times New Roman"/>
              </a:rPr>
              <a:t>suppose</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with</a:t>
            </a:r>
            <a:r>
              <a:rPr sz="2400" spc="-20" dirty="0">
                <a:latin typeface="Times New Roman"/>
                <a:cs typeface="Times New Roman"/>
              </a:rPr>
              <a:t> IV-</a:t>
            </a:r>
            <a:r>
              <a:rPr sz="2400" dirty="0">
                <a:latin typeface="Times New Roman"/>
                <a:cs typeface="Times New Roman"/>
              </a:rPr>
              <a:t>111.</a:t>
            </a:r>
            <a:r>
              <a:rPr sz="2400" spc="-10" dirty="0">
                <a:latin typeface="Times New Roman"/>
                <a:cs typeface="Times New Roman"/>
              </a:rPr>
              <a:t> </a:t>
            </a:r>
            <a:r>
              <a:rPr sz="2400" dirty="0">
                <a:latin typeface="Times New Roman"/>
                <a:cs typeface="Times New Roman"/>
              </a:rPr>
              <a:t>What</a:t>
            </a:r>
            <a:r>
              <a:rPr sz="2400" spc="-30"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spc="-25" dirty="0">
                <a:latin typeface="Times New Roman"/>
                <a:cs typeface="Times New Roman"/>
              </a:rPr>
              <a:t>the </a:t>
            </a:r>
            <a:r>
              <a:rPr sz="2400" dirty="0">
                <a:latin typeface="Times New Roman"/>
                <a:cs typeface="Times New Roman"/>
              </a:rPr>
              <a:t>resulting</a:t>
            </a:r>
            <a:r>
              <a:rPr sz="2400" spc="-55" dirty="0">
                <a:latin typeface="Times New Roman"/>
                <a:cs typeface="Times New Roman"/>
              </a:rPr>
              <a:t> </a:t>
            </a:r>
            <a:r>
              <a:rPr sz="2400" spc="-10" dirty="0">
                <a:latin typeface="Times New Roman"/>
                <a:cs typeface="Times New Roman"/>
              </a:rPr>
              <a:t>ciphertext?</a:t>
            </a:r>
            <a:endParaRPr sz="2400" dirty="0">
              <a:latin typeface="Times New Roman"/>
              <a:cs typeface="Times New Roman"/>
            </a:endParaRPr>
          </a:p>
        </p:txBody>
      </p:sp>
      <p:graphicFrame>
        <p:nvGraphicFramePr>
          <p:cNvPr id="7" name="object 8">
            <a:extLst>
              <a:ext uri="{FF2B5EF4-FFF2-40B4-BE49-F238E27FC236}">
                <a16:creationId xmlns:a16="http://schemas.microsoft.com/office/drawing/2014/main" id="{71D47F29-8A82-D190-147A-B5B836CC12B7}"/>
              </a:ext>
            </a:extLst>
          </p:cNvPr>
          <p:cNvGraphicFramePr>
            <a:graphicFrameLocks noGrp="1"/>
          </p:cNvGraphicFramePr>
          <p:nvPr>
            <p:extLst>
              <p:ext uri="{D42A27DB-BD31-4B8C-83A1-F6EECF244321}">
                <p14:modId xmlns:p14="http://schemas.microsoft.com/office/powerpoint/2010/main" val="2918721173"/>
              </p:ext>
            </p:extLst>
          </p:nvPr>
        </p:nvGraphicFramePr>
        <p:xfrm>
          <a:off x="2132012" y="209988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147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9FB151-384C-9DC5-76A1-FD33648F1CB7}"/>
              </a:ext>
            </a:extLst>
          </p:cNvPr>
          <p:cNvSpPr>
            <a:spLocks noGrp="1"/>
          </p:cNvSpPr>
          <p:nvPr>
            <p:ph idx="1"/>
          </p:nvPr>
        </p:nvSpPr>
        <p:spPr>
          <a:xfrm>
            <a:off x="838199" y="1724026"/>
            <a:ext cx="10984455" cy="4870411"/>
          </a:xfrm>
        </p:spPr>
        <p:txBody>
          <a:bodyPr>
            <a:normAutofit fontScale="70000" lnSpcReduction="20000"/>
          </a:bodyPr>
          <a:lstStyle/>
          <a:p>
            <a:pPr marL="355600" marR="436245" indent="-342900">
              <a:lnSpc>
                <a:spcPct val="120000"/>
              </a:lnSpc>
              <a:spcBef>
                <a:spcPts val="575"/>
              </a:spcBef>
              <a:buAutoNum type="alphaLcParenBoth"/>
              <a:tabLst>
                <a:tab pos="355600" algn="l"/>
                <a:tab pos="425450" algn="l"/>
              </a:tabLst>
            </a:pPr>
            <a:r>
              <a:rPr lang="en-GB" sz="3100" dirty="0">
                <a:latin typeface="Times New Roman"/>
                <a:cs typeface="Times New Roman"/>
              </a:rPr>
              <a:t>	Initially assume that CBC is not used. What is the resulting ciphertext?</a:t>
            </a:r>
          </a:p>
          <a:p>
            <a:pPr marL="12700" marR="436245" indent="0">
              <a:lnSpc>
                <a:spcPct val="120000"/>
              </a:lnSpc>
              <a:spcBef>
                <a:spcPts val="575"/>
              </a:spcBef>
              <a:buNone/>
              <a:tabLst>
                <a:tab pos="355600" algn="l"/>
                <a:tab pos="425450" algn="l"/>
              </a:tabLst>
            </a:pPr>
            <a:r>
              <a:rPr lang="en-GB" sz="3100" dirty="0">
                <a:latin typeface="Times New Roman"/>
                <a:cs typeface="Times New Roman"/>
              </a:rPr>
              <a:t>ANS: Ciphertext for plaintext 100101100 is 011010011, since 100 maps to 011, 101 maps to 010, 100 maps to 011</a:t>
            </a:r>
          </a:p>
          <a:p>
            <a:pPr marL="12700" marR="436245" indent="0">
              <a:lnSpc>
                <a:spcPct val="120000"/>
              </a:lnSpc>
              <a:spcBef>
                <a:spcPts val="575"/>
              </a:spcBef>
              <a:buNone/>
              <a:tabLst>
                <a:tab pos="355600" algn="l"/>
                <a:tab pos="425450" algn="l"/>
              </a:tabLst>
            </a:pPr>
            <a:r>
              <a:rPr lang="en-GB" sz="3100" dirty="0">
                <a:solidFill>
                  <a:srgbClr val="011199"/>
                </a:solidFill>
                <a:latin typeface="Times New Roman"/>
                <a:cs typeface="Times New Roman"/>
              </a:rPr>
              <a:t>(b) </a:t>
            </a:r>
            <a:r>
              <a:rPr lang="en-GB" sz="3100" dirty="0">
                <a:latin typeface="Times New Roman"/>
                <a:cs typeface="Times New Roman"/>
              </a:rPr>
              <a:t>Suppose Trudy sniffs the ciphertext. Assuming she knows that a 3-bit block cipher without CBC </a:t>
            </a:r>
            <a:r>
              <a:rPr lang="en-GB" sz="2800" dirty="0">
                <a:latin typeface="Times New Roman" panose="02020603050405020304" pitchFamily="18" charset="0"/>
                <a:cs typeface="Times New Roman" panose="02020603050405020304" pitchFamily="18" charset="0"/>
              </a:rPr>
              <a:t>is</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being</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employed</a:t>
            </a:r>
            <a:r>
              <a:rPr lang="en-GB" sz="2800" spc="-30" dirty="0">
                <a:latin typeface="Times New Roman" panose="02020603050405020304" pitchFamily="18" charset="0"/>
                <a:cs typeface="Times New Roman" panose="02020603050405020304" pitchFamily="18" charset="0"/>
              </a:rPr>
              <a:t> </a:t>
            </a:r>
            <a:r>
              <a:rPr lang="en-GB" sz="2800" spc="-20" dirty="0">
                <a:latin typeface="Times New Roman" panose="02020603050405020304" pitchFamily="18" charset="0"/>
                <a:cs typeface="Times New Roman" panose="02020603050405020304" pitchFamily="18" charset="0"/>
              </a:rPr>
              <a:t>(but </a:t>
            </a:r>
            <a:r>
              <a:rPr lang="en-GB" sz="2800" dirty="0">
                <a:latin typeface="Times New Roman" panose="02020603050405020304" pitchFamily="18" charset="0"/>
                <a:cs typeface="Times New Roman" panose="02020603050405020304" pitchFamily="18" charset="0"/>
              </a:rPr>
              <a:t>doesn’t</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know</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specific</a:t>
            </a:r>
            <a:r>
              <a:rPr lang="en-GB" sz="2800" spc="-4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cipher),</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can</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she</a:t>
            </a:r>
            <a:r>
              <a:rPr lang="en-GB" sz="2800" spc="-30"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surmise?</a:t>
            </a:r>
          </a:p>
          <a:p>
            <a:pPr marL="12700" marR="5080" indent="0">
              <a:lnSpc>
                <a:spcPct val="100000"/>
              </a:lnSpc>
              <a:spcBef>
                <a:spcPts val="575"/>
              </a:spcBef>
              <a:buNone/>
              <a:tabLst>
                <a:tab pos="355600" algn="l"/>
                <a:tab pos="443230" algn="l"/>
              </a:tabLst>
            </a:pPr>
            <a:r>
              <a:rPr lang="en-GB" sz="2800" dirty="0">
                <a:latin typeface="Times New Roman" panose="02020603050405020304" pitchFamily="18" charset="0"/>
                <a:cs typeface="Times New Roman" panose="02020603050405020304" pitchFamily="18" charset="0"/>
              </a:rPr>
              <a:t>ANS: Without CBC, each identical plaintext block will always map to the same ciphertext block. This makes it easier for Trudy to recognize patterns in repeated blocks of data. If Trudy intercepts enough ciphertexts, she could perform frequency analysis on the blocks. For example, if certain ciphertext blocks appear more frequently, she might guess that they correspond to more common plaintext blocks (like spaces or common letters in text). Or if it is known that the message always starts out with certain predefined fields, then the cryptanalyst may have a number of known plaintext-ciphertext pairs to work with.</a:t>
            </a:r>
          </a:p>
          <a:p>
            <a:pPr marL="12700" marR="673735" indent="0">
              <a:lnSpc>
                <a:spcPct val="100000"/>
              </a:lnSpc>
              <a:spcBef>
                <a:spcPts val="575"/>
              </a:spcBef>
              <a:buNone/>
              <a:tabLst>
                <a:tab pos="355600" algn="l"/>
                <a:tab pos="425450" algn="l"/>
              </a:tabLst>
            </a:pPr>
            <a:r>
              <a:rPr lang="en-GB" dirty="0">
                <a:solidFill>
                  <a:srgbClr val="011199"/>
                </a:solidFill>
                <a:latin typeface="Times New Roman" panose="02020603050405020304" pitchFamily="18" charset="0"/>
                <a:cs typeface="Times New Roman" panose="02020603050405020304" pitchFamily="18" charset="0"/>
              </a:rPr>
              <a:t>(c) </a:t>
            </a:r>
            <a:r>
              <a:rPr lang="en-GB" sz="2800" dirty="0">
                <a:latin typeface="Times New Roman" panose="02020603050405020304" pitchFamily="18" charset="0"/>
                <a:cs typeface="Times New Roman" panose="02020603050405020304" pitchFamily="18" charset="0"/>
              </a:rPr>
              <a:t>Now,</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suppose</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CBC</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used</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with</a:t>
            </a:r>
            <a:r>
              <a:rPr lang="en-GB" sz="2800" spc="-20" dirty="0">
                <a:latin typeface="Times New Roman" panose="02020603050405020304" pitchFamily="18" charset="0"/>
                <a:cs typeface="Times New Roman" panose="02020603050405020304" pitchFamily="18" charset="0"/>
              </a:rPr>
              <a:t> IV=</a:t>
            </a:r>
            <a:r>
              <a:rPr lang="en-GB" sz="2800" dirty="0">
                <a:latin typeface="Times New Roman" panose="02020603050405020304" pitchFamily="18" charset="0"/>
                <a:cs typeface="Times New Roman" panose="02020603050405020304" pitchFamily="18" charset="0"/>
              </a:rPr>
              <a:t>111.</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spc="-25" dirty="0">
                <a:latin typeface="Times New Roman" panose="02020603050405020304" pitchFamily="18" charset="0"/>
                <a:cs typeface="Times New Roman" panose="02020603050405020304" pitchFamily="18" charset="0"/>
              </a:rPr>
              <a:t>the </a:t>
            </a:r>
            <a:r>
              <a:rPr lang="en-GB" sz="2800" dirty="0">
                <a:latin typeface="Times New Roman" panose="02020603050405020304" pitchFamily="18" charset="0"/>
                <a:cs typeface="Times New Roman" panose="02020603050405020304" pitchFamily="18" charset="0"/>
              </a:rPr>
              <a:t>resulting</a:t>
            </a:r>
            <a:r>
              <a:rPr lang="en-GB" sz="2800" spc="-5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ciphertext?</a:t>
            </a:r>
          </a:p>
          <a:p>
            <a:pPr marL="12700" marR="673735" indent="0">
              <a:lnSpc>
                <a:spcPct val="100000"/>
              </a:lnSpc>
              <a:spcBef>
                <a:spcPts val="575"/>
              </a:spcBef>
              <a:buNone/>
              <a:tabLst>
                <a:tab pos="355600" algn="l"/>
                <a:tab pos="425450" algn="l"/>
              </a:tabLst>
            </a:pPr>
            <a:r>
              <a:rPr lang="en-GB" spc="-10" dirty="0">
                <a:latin typeface="Times New Roman" panose="02020603050405020304" pitchFamily="18" charset="0"/>
                <a:cs typeface="Times New Roman" panose="02020603050405020304" pitchFamily="18" charset="0"/>
              </a:rPr>
              <a:t>ANS:  </a:t>
            </a:r>
            <a:r>
              <a:rPr lang="en-GB" dirty="0">
                <a:latin typeface="Times New Roman" panose="02020603050405020304" pitchFamily="18" charset="0"/>
                <a:cs typeface="Times New Roman" panose="02020603050405020304" pitchFamily="18" charset="0"/>
              </a:rPr>
              <a:t>With CBC and IV = 111, resulting ciphertext for plaintext 100101100 is 100111100. See next page.</a:t>
            </a:r>
            <a:endParaRPr lang="en-SE"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92AE0A8-F64D-1253-C2F7-B4AEDB0EE20A}"/>
              </a:ext>
            </a:extLst>
          </p:cNvPr>
          <p:cNvSpPr>
            <a:spLocks noGrp="1"/>
          </p:cNvSpPr>
          <p:nvPr>
            <p:ph type="title"/>
          </p:nvPr>
        </p:nvSpPr>
        <p:spPr/>
        <p:txBody>
          <a:bodyPr/>
          <a:lstStyle/>
          <a:p>
            <a:r>
              <a:rPr lang="en-GB" dirty="0"/>
              <a:t>Quiz ANS</a:t>
            </a:r>
            <a:endParaRPr lang="en-SE" dirty="0"/>
          </a:p>
        </p:txBody>
      </p:sp>
      <p:sp>
        <p:nvSpPr>
          <p:cNvPr id="4" name="Slide Number Placeholder 3">
            <a:extLst>
              <a:ext uri="{FF2B5EF4-FFF2-40B4-BE49-F238E27FC236}">
                <a16:creationId xmlns:a16="http://schemas.microsoft.com/office/drawing/2014/main" id="{B5DB6926-60C0-F22D-19B3-49C887C5E747}"/>
              </a:ext>
            </a:extLst>
          </p:cNvPr>
          <p:cNvSpPr>
            <a:spLocks noGrp="1"/>
          </p:cNvSpPr>
          <p:nvPr>
            <p:ph type="sldNum" sz="quarter" idx="4"/>
          </p:nvPr>
        </p:nvSpPr>
        <p:spPr/>
        <p:txBody>
          <a:bodyPr/>
          <a:lstStyle/>
          <a:p>
            <a:r>
              <a:rPr lang="en-US"/>
              <a:t>Security: 8- </a:t>
            </a:r>
            <a:fld id="{C4204591-24BD-A542-B9D5-F8D8A88D2FEE}" type="slidenum">
              <a:rPr lang="en-US" smtClean="0"/>
              <a:pPr/>
              <a:t>29</a:t>
            </a:fld>
            <a:endParaRPr lang="en-US" dirty="0"/>
          </a:p>
        </p:txBody>
      </p:sp>
      <p:graphicFrame>
        <p:nvGraphicFramePr>
          <p:cNvPr id="5" name="object 8">
            <a:extLst>
              <a:ext uri="{FF2B5EF4-FFF2-40B4-BE49-F238E27FC236}">
                <a16:creationId xmlns:a16="http://schemas.microsoft.com/office/drawing/2014/main" id="{35FF0462-3B01-77B1-43C2-75B1DA566F71}"/>
              </a:ext>
            </a:extLst>
          </p:cNvPr>
          <p:cNvGraphicFramePr>
            <a:graphicFrameLocks noGrp="1"/>
          </p:cNvGraphicFramePr>
          <p:nvPr>
            <p:extLst>
              <p:ext uri="{D42A27DB-BD31-4B8C-83A1-F6EECF244321}">
                <p14:modId xmlns:p14="http://schemas.microsoft.com/office/powerpoint/2010/main" val="2340903799"/>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8112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D9F8-E81C-44C7-9921-FDB0E1260AE4}"/>
              </a:ext>
            </a:extLst>
          </p:cNvPr>
          <p:cNvSpPr>
            <a:spLocks noGrp="1"/>
          </p:cNvSpPr>
          <p:nvPr>
            <p:ph type="title"/>
          </p:nvPr>
        </p:nvSpPr>
        <p:spPr/>
        <p:txBody>
          <a:bodyPr/>
          <a:lstStyle/>
          <a:p>
            <a:r>
              <a:rPr lang="en-US" dirty="0"/>
              <a:t>The CIA Triad</a:t>
            </a:r>
            <a:endParaRPr lang="en-SE" dirty="0"/>
          </a:p>
        </p:txBody>
      </p:sp>
      <p:sp>
        <p:nvSpPr>
          <p:cNvPr id="3" name="Content Placeholder 2">
            <a:extLst>
              <a:ext uri="{FF2B5EF4-FFF2-40B4-BE49-F238E27FC236}">
                <a16:creationId xmlns:a16="http://schemas.microsoft.com/office/drawing/2014/main" id="{4B6EE71C-73F3-42AC-BB9F-65223B11A0F0}"/>
              </a:ext>
            </a:extLst>
          </p:cNvPr>
          <p:cNvSpPr>
            <a:spLocks noGrp="1"/>
          </p:cNvSpPr>
          <p:nvPr>
            <p:ph idx="1"/>
          </p:nvPr>
        </p:nvSpPr>
        <p:spPr>
          <a:xfrm>
            <a:off x="369540" y="1319391"/>
            <a:ext cx="8860521" cy="5538609"/>
          </a:xfrm>
        </p:spPr>
        <p:txBody>
          <a:bodyPr>
            <a:normAutofit/>
          </a:bodyPr>
          <a:lstStyle/>
          <a:p>
            <a:r>
              <a:rPr lang="en-GB" dirty="0">
                <a:latin typeface="Times New Roman" panose="02020603050405020304" pitchFamily="18" charset="0"/>
                <a:cs typeface="Times New Roman" panose="02020603050405020304" pitchFamily="18" charset="0"/>
              </a:rPr>
              <a:t>Confidentiality: only sender, intended receiver should “understand” message contents</a:t>
            </a:r>
          </a:p>
          <a:p>
            <a:pPr lvl="1"/>
            <a:r>
              <a:rPr lang="en-GB" dirty="0">
                <a:latin typeface="Times New Roman" panose="02020603050405020304" pitchFamily="18" charset="0"/>
                <a:cs typeface="Times New Roman" panose="02020603050405020304" pitchFamily="18" charset="0"/>
              </a:rPr>
              <a:t>sender encrypts message</a:t>
            </a:r>
          </a:p>
          <a:p>
            <a:pPr lvl="1"/>
            <a:r>
              <a:rPr lang="en-GB" dirty="0">
                <a:latin typeface="Times New Roman" panose="02020603050405020304" pitchFamily="18" charset="0"/>
                <a:cs typeface="Times New Roman" panose="02020603050405020304" pitchFamily="18" charset="0"/>
              </a:rPr>
              <a:t>receiver decrypts message</a:t>
            </a:r>
          </a:p>
          <a:p>
            <a:r>
              <a:rPr lang="en-GB" dirty="0">
                <a:latin typeface="Times New Roman" panose="02020603050405020304" pitchFamily="18" charset="0"/>
                <a:cs typeface="Times New Roman" panose="02020603050405020304" pitchFamily="18" charset="0"/>
              </a:rPr>
              <a:t>Integrity: sender, receiver want to ensure message not altered (in transit, or afterwards) without detection;  authentication: sender, receiver want to confirm identity of each other </a:t>
            </a:r>
          </a:p>
          <a:p>
            <a:r>
              <a:rPr lang="en-GB" dirty="0">
                <a:latin typeface="Times New Roman" panose="02020603050405020304" pitchFamily="18" charset="0"/>
                <a:cs typeface="Times New Roman" panose="02020603050405020304" pitchFamily="18" charset="0"/>
              </a:rPr>
              <a:t>Availability: services must be accessible and available to users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A29722-16EA-488C-AFDA-6DEAEFC8F12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a:t>
            </a:fld>
            <a:endParaRPr lang="en-US" altLang="zh-CN" dirty="0"/>
          </a:p>
        </p:txBody>
      </p:sp>
      <p:pic>
        <p:nvPicPr>
          <p:cNvPr id="7" name="Picture 6">
            <a:extLst>
              <a:ext uri="{FF2B5EF4-FFF2-40B4-BE49-F238E27FC236}">
                <a16:creationId xmlns:a16="http://schemas.microsoft.com/office/drawing/2014/main" id="{D0EF621D-D381-4C1F-BDC9-1536C16AA799}"/>
              </a:ext>
            </a:extLst>
          </p:cNvPr>
          <p:cNvPicPr>
            <a:picLocks noChangeAspect="1"/>
          </p:cNvPicPr>
          <p:nvPr/>
        </p:nvPicPr>
        <p:blipFill>
          <a:blip r:embed="rId3"/>
          <a:stretch>
            <a:fillRect/>
          </a:stretch>
        </p:blipFill>
        <p:spPr>
          <a:xfrm>
            <a:off x="9067800" y="2214013"/>
            <a:ext cx="2950603" cy="2901426"/>
          </a:xfrm>
          <a:prstGeom prst="rect">
            <a:avLst/>
          </a:prstGeom>
        </p:spPr>
      </p:pic>
    </p:spTree>
    <p:extLst>
      <p:ext uri="{BB962C8B-B14F-4D97-AF65-F5344CB8AC3E}">
        <p14:creationId xmlns:p14="http://schemas.microsoft.com/office/powerpoint/2010/main" val="132559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B549BE-A5E1-C079-62D3-A46C8881DBD1}"/>
              </a:ext>
            </a:extLst>
          </p:cNvPr>
          <p:cNvSpPr>
            <a:spLocks noGrp="1"/>
          </p:cNvSpPr>
          <p:nvPr>
            <p:ph idx="1"/>
          </p:nvPr>
        </p:nvSpPr>
        <p:spPr>
          <a:xfrm>
            <a:off x="838200" y="1075765"/>
            <a:ext cx="10515600" cy="4999600"/>
          </a:xfrm>
        </p:spPr>
        <p:txBody>
          <a:bodyPr>
            <a:normAutofit fontScale="92500" lnSpcReduction="10000"/>
          </a:bodyPr>
          <a:lstStyle/>
          <a:p>
            <a:endParaRPr lang="en-GB" dirty="0"/>
          </a:p>
          <a:p>
            <a:r>
              <a:rPr lang="en-GB" dirty="0"/>
              <a:t>The first step is to XOR the first plaintext block with IV = 111</a:t>
            </a:r>
          </a:p>
          <a:p>
            <a:pPr lvl="1"/>
            <a:r>
              <a:rPr lang="en-GB" dirty="0"/>
              <a:t>First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t>Second Block: Now we XOR the second plaintext block with the first ciphertext block:</a:t>
            </a:r>
          </a:p>
          <a:p>
            <a:pPr lvl="1"/>
            <a:r>
              <a:rPr lang="en-GB" dirty="0"/>
              <a:t>Second plaintext block: 101, so 101⊕100=001</a:t>
            </a:r>
          </a:p>
          <a:p>
            <a:pPr lvl="1"/>
            <a:r>
              <a:rPr lang="en-GB" dirty="0"/>
              <a:t>Now we encrypt this result (001) using our cipher table: 001 maps to </a:t>
            </a:r>
            <a:r>
              <a:rPr lang="en-GB" dirty="0">
                <a:solidFill>
                  <a:srgbClr val="FF0000"/>
                </a:solidFill>
              </a:rPr>
              <a:t>111</a:t>
            </a:r>
            <a:r>
              <a:rPr lang="en-GB" dirty="0"/>
              <a:t>.</a:t>
            </a:r>
          </a:p>
          <a:p>
            <a:r>
              <a:rPr lang="en-GB" dirty="0"/>
              <a:t>Third Block: Finally, we XOR the third plaintext block with the second ciphertext block:</a:t>
            </a:r>
          </a:p>
          <a:p>
            <a:pPr lvl="1"/>
            <a:r>
              <a:rPr lang="en-GB" dirty="0"/>
              <a:t>Third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latin typeface="Times New Roman" panose="02020603050405020304" pitchFamily="18" charset="0"/>
                <a:cs typeface="Times New Roman" panose="02020603050405020304" pitchFamily="18" charset="0"/>
              </a:rPr>
              <a:t>Resulting ciphertext for plaintext 100101100 is 100111100. </a:t>
            </a:r>
            <a:endParaRPr lang="en-GB" dirty="0"/>
          </a:p>
        </p:txBody>
      </p:sp>
      <p:sp>
        <p:nvSpPr>
          <p:cNvPr id="3" name="Title 2">
            <a:extLst>
              <a:ext uri="{FF2B5EF4-FFF2-40B4-BE49-F238E27FC236}">
                <a16:creationId xmlns:a16="http://schemas.microsoft.com/office/drawing/2014/main" id="{F73962B9-C231-C4DC-9AAC-30F6490365E4}"/>
              </a:ext>
            </a:extLst>
          </p:cNvPr>
          <p:cNvSpPr>
            <a:spLocks noGrp="1"/>
          </p:cNvSpPr>
          <p:nvPr>
            <p:ph type="title"/>
          </p:nvPr>
        </p:nvSpPr>
        <p:spPr/>
        <p:txBody>
          <a:bodyPr/>
          <a:lstStyle/>
          <a:p>
            <a:r>
              <a:rPr lang="en-GB" dirty="0"/>
              <a:t>Quiz ANS </a:t>
            </a:r>
            <a:r>
              <a:rPr lang="en-GB" dirty="0" err="1"/>
              <a:t>cont</a:t>
            </a:r>
            <a:endParaRPr lang="en-SE" dirty="0"/>
          </a:p>
        </p:txBody>
      </p:sp>
      <p:sp>
        <p:nvSpPr>
          <p:cNvPr id="4" name="Slide Number Placeholder 3">
            <a:extLst>
              <a:ext uri="{FF2B5EF4-FFF2-40B4-BE49-F238E27FC236}">
                <a16:creationId xmlns:a16="http://schemas.microsoft.com/office/drawing/2014/main" id="{F5F3098E-32B5-5B55-320A-5046F0FE5119}"/>
              </a:ext>
            </a:extLst>
          </p:cNvPr>
          <p:cNvSpPr>
            <a:spLocks noGrp="1"/>
          </p:cNvSpPr>
          <p:nvPr>
            <p:ph type="sldNum" sz="quarter" idx="4"/>
          </p:nvPr>
        </p:nvSpPr>
        <p:spPr/>
        <p:txBody>
          <a:bodyPr/>
          <a:lstStyle/>
          <a:p>
            <a:r>
              <a:rPr lang="en-US"/>
              <a:t>Security: 8- </a:t>
            </a:r>
            <a:fld id="{C4204591-24BD-A542-B9D5-F8D8A88D2FEE}" type="slidenum">
              <a:rPr lang="en-US" smtClean="0"/>
              <a:pPr/>
              <a:t>30</a:t>
            </a:fld>
            <a:endParaRPr lang="en-US" dirty="0"/>
          </a:p>
        </p:txBody>
      </p:sp>
      <p:graphicFrame>
        <p:nvGraphicFramePr>
          <p:cNvPr id="6" name="object 8">
            <a:extLst>
              <a:ext uri="{FF2B5EF4-FFF2-40B4-BE49-F238E27FC236}">
                <a16:creationId xmlns:a16="http://schemas.microsoft.com/office/drawing/2014/main" id="{335D830B-1706-BD66-6B3F-E41F54AAB336}"/>
              </a:ext>
            </a:extLst>
          </p:cNvPr>
          <p:cNvGraphicFramePr>
            <a:graphicFrameLocks noGrp="1"/>
          </p:cNvGraphicFramePr>
          <p:nvPr>
            <p:extLst>
              <p:ext uri="{D42A27DB-BD31-4B8C-83A1-F6EECF244321}">
                <p14:modId xmlns:p14="http://schemas.microsoft.com/office/powerpoint/2010/main" val="3079089590"/>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52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7477F4-7788-963B-22AC-D42A7EED7A84}"/>
              </a:ext>
            </a:extLst>
          </p:cNvPr>
          <p:cNvSpPr>
            <a:spLocks noGrp="1"/>
          </p:cNvSpPr>
          <p:nvPr>
            <p:ph type="title"/>
          </p:nvPr>
        </p:nvSpPr>
        <p:spPr>
          <a:xfrm>
            <a:off x="838200" y="143472"/>
            <a:ext cx="10515600" cy="894622"/>
          </a:xfrm>
        </p:spPr>
        <p:txBody>
          <a:bodyPr/>
          <a:lstStyle/>
          <a:p>
            <a:r>
              <a:rPr lang="en-GB" dirty="0"/>
              <a:t>Public</a:t>
            </a:r>
            <a:r>
              <a:rPr lang="en-GB" spc="-35" dirty="0"/>
              <a:t> </a:t>
            </a:r>
            <a:r>
              <a:rPr lang="en-GB" dirty="0"/>
              <a:t>Key</a:t>
            </a:r>
            <a:r>
              <a:rPr lang="en-GB" spc="-15" dirty="0"/>
              <a:t> </a:t>
            </a:r>
            <a:r>
              <a:rPr lang="en-US" sz="4400" dirty="0"/>
              <a:t>Cryptography</a:t>
            </a:r>
            <a:endParaRPr lang="en-SE" dirty="0"/>
          </a:p>
        </p:txBody>
      </p:sp>
      <p:sp>
        <p:nvSpPr>
          <p:cNvPr id="4" name="Slide Number Placeholder 3">
            <a:extLst>
              <a:ext uri="{FF2B5EF4-FFF2-40B4-BE49-F238E27FC236}">
                <a16:creationId xmlns:a16="http://schemas.microsoft.com/office/drawing/2014/main" id="{BEC0D86A-DAB9-21DB-191E-E224ACA52C70}"/>
              </a:ext>
            </a:extLst>
          </p:cNvPr>
          <p:cNvSpPr>
            <a:spLocks noGrp="1"/>
          </p:cNvSpPr>
          <p:nvPr>
            <p:ph type="sldNum" sz="quarter" idx="4"/>
          </p:nvPr>
        </p:nvSpPr>
        <p:spPr/>
        <p:txBody>
          <a:bodyPr/>
          <a:lstStyle/>
          <a:p>
            <a:r>
              <a:rPr lang="en-US"/>
              <a:t>Security: 8- </a:t>
            </a:r>
            <a:fld id="{C4204591-24BD-A542-B9D5-F8D8A88D2FEE}" type="slidenum">
              <a:rPr lang="en-US" smtClean="0"/>
              <a:pPr/>
              <a:t>31</a:t>
            </a:fld>
            <a:endParaRPr lang="en-US" dirty="0"/>
          </a:p>
        </p:txBody>
      </p:sp>
      <p:sp>
        <p:nvSpPr>
          <p:cNvPr id="7" name="object 8">
            <a:extLst>
              <a:ext uri="{FF2B5EF4-FFF2-40B4-BE49-F238E27FC236}">
                <a16:creationId xmlns:a16="http://schemas.microsoft.com/office/drawing/2014/main" id="{C1C11A3A-9BDA-D46F-D5B7-EDF63109CD25}"/>
              </a:ext>
            </a:extLst>
          </p:cNvPr>
          <p:cNvSpPr txBox="1"/>
          <p:nvPr/>
        </p:nvSpPr>
        <p:spPr>
          <a:xfrm>
            <a:off x="873987" y="824393"/>
            <a:ext cx="10597399" cy="3113032"/>
          </a:xfrm>
          <a:prstGeom prst="rect">
            <a:avLst/>
          </a:prstGeom>
        </p:spPr>
        <p:txBody>
          <a:bodyPr vert="horz" wrap="square" lIns="0" tIns="85725" rIns="0" bIns="0" rtlCol="0">
            <a:spAutoFit/>
          </a:bodyPr>
          <a:lstStyle/>
          <a:p>
            <a:pPr marL="354965" indent="-342265">
              <a:spcBef>
                <a:spcPts val="675"/>
              </a:spcBef>
              <a:buClr>
                <a:srgbClr val="063DE8"/>
              </a:buClr>
              <a:buSzPct val="75000"/>
              <a:buFont typeface="Wingdings"/>
              <a:buChar char=""/>
              <a:tabLst>
                <a:tab pos="354965" algn="l"/>
              </a:tabLst>
            </a:pPr>
            <a:r>
              <a:rPr lang="en-GB" sz="2000" spc="-10" dirty="0">
                <a:latin typeface="Times New Roman"/>
                <a:cs typeface="Times New Roman"/>
              </a:rPr>
              <a:t>Each user has two separate keys</a:t>
            </a:r>
          </a:p>
          <a:p>
            <a:pPr marL="812165" lvl="1" indent="-342265">
              <a:spcBef>
                <a:spcPts val="675"/>
              </a:spcBef>
              <a:buClr>
                <a:srgbClr val="063DE8"/>
              </a:buClr>
              <a:buSzPct val="75000"/>
              <a:buFont typeface="Wingdings"/>
              <a:buChar char=""/>
              <a:tabLst>
                <a:tab pos="354965" algn="l"/>
              </a:tabLst>
            </a:pPr>
            <a:r>
              <a:rPr lang="en-GB" sz="2000" spc="-10" dirty="0" err="1">
                <a:latin typeface="Times New Roman"/>
                <a:cs typeface="Times New Roman"/>
              </a:rPr>
              <a:t>PU</a:t>
            </a:r>
            <a:r>
              <a:rPr lang="en-GB" sz="2000" spc="-10" baseline="-25000" dirty="0" err="1">
                <a:latin typeface="Times New Roman"/>
                <a:cs typeface="Times New Roman"/>
              </a:rPr>
              <a:t>a</a:t>
            </a:r>
            <a:r>
              <a:rPr lang="en-GB" sz="2000" spc="-10" dirty="0">
                <a:latin typeface="Times New Roman"/>
                <a:cs typeface="Times New Roman"/>
              </a:rPr>
              <a:t>: Alice’s Public Key; </a:t>
            </a:r>
            <a:r>
              <a:rPr lang="en-GB" sz="2000" spc="-10" dirty="0" err="1">
                <a:latin typeface="Times New Roman"/>
                <a:cs typeface="Times New Roman"/>
              </a:rPr>
              <a:t>PR</a:t>
            </a:r>
            <a:r>
              <a:rPr lang="en-GB" sz="2000" spc="-10" baseline="-25000" dirty="0" err="1">
                <a:latin typeface="Times New Roman"/>
                <a:cs typeface="Times New Roman"/>
              </a:rPr>
              <a:t>a</a:t>
            </a:r>
            <a:r>
              <a:rPr lang="en-GB" sz="2000" spc="-10" dirty="0">
                <a:latin typeface="Times New Roman"/>
                <a:cs typeface="Times New Roman"/>
              </a:rPr>
              <a:t>: Alice’s Private Key</a:t>
            </a:r>
            <a:endParaRPr lang="en-SE" sz="2000" spc="-10" dirty="0">
              <a:latin typeface="Times New Roman"/>
              <a:cs typeface="Times New Roman"/>
            </a:endParaRPr>
          </a:p>
          <a:p>
            <a:pPr marL="812165" lvl="1" indent="-342265">
              <a:spcBef>
                <a:spcPts val="675"/>
              </a:spcBef>
              <a:buClr>
                <a:srgbClr val="063DE8"/>
              </a:buClr>
              <a:buSzPct val="75000"/>
              <a:buFont typeface="Wingdings"/>
              <a:buChar char=""/>
              <a:tabLst>
                <a:tab pos="354965" algn="l"/>
              </a:tabLst>
            </a:pPr>
            <a:r>
              <a:rPr lang="en-GB" sz="2000" spc="-10" dirty="0" err="1">
                <a:latin typeface="Times New Roman"/>
                <a:cs typeface="Times New Roman"/>
              </a:rPr>
              <a:t>PU</a:t>
            </a:r>
            <a:r>
              <a:rPr lang="en-GB" sz="2000" spc="-10" baseline="-25000" dirty="0" err="1">
                <a:latin typeface="Times New Roman"/>
                <a:cs typeface="Times New Roman"/>
              </a:rPr>
              <a:t>b</a:t>
            </a:r>
            <a:r>
              <a:rPr lang="en-GB" sz="2000" spc="-10" dirty="0">
                <a:latin typeface="Times New Roman"/>
                <a:cs typeface="Times New Roman"/>
              </a:rPr>
              <a:t>: Bob’s Public Key; </a:t>
            </a:r>
            <a:r>
              <a:rPr lang="en-GB" sz="2000" spc="-10" dirty="0" err="1">
                <a:latin typeface="Times New Roman"/>
                <a:cs typeface="Times New Roman"/>
              </a:rPr>
              <a:t>PR</a:t>
            </a:r>
            <a:r>
              <a:rPr lang="en-GB" sz="2000" spc="-10" baseline="-25000" dirty="0" err="1">
                <a:latin typeface="Times New Roman"/>
                <a:cs typeface="Times New Roman"/>
              </a:rPr>
              <a:t>b</a:t>
            </a:r>
            <a:r>
              <a:rPr lang="en-GB" sz="2000" spc="-10" dirty="0">
                <a:latin typeface="Times New Roman"/>
                <a:cs typeface="Times New Roman"/>
              </a:rPr>
              <a:t>: Bob’s Private Key</a:t>
            </a:r>
            <a:endParaRPr lang="en-SE" sz="2000" spc="-1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000" spc="-10" dirty="0">
                <a:latin typeface="Times New Roman"/>
                <a:cs typeface="Times New Roman"/>
              </a:rPr>
              <a:t>Encrypted with private key. decrypted with public key</a:t>
            </a:r>
          </a:p>
          <a:p>
            <a:pPr marL="812165" lvl="1" indent="-342265">
              <a:spcBef>
                <a:spcPts val="575"/>
              </a:spcBef>
              <a:buClr>
                <a:srgbClr val="063DE8"/>
              </a:buClr>
              <a:buSzPct val="75000"/>
              <a:buFont typeface="Wingdings"/>
              <a:buChar char=""/>
              <a:tabLst>
                <a:tab pos="354965" algn="l"/>
              </a:tabLst>
            </a:pPr>
            <a:r>
              <a:rPr lang="en-GB" sz="2000" spc="-10" dirty="0">
                <a:latin typeface="Times New Roman"/>
                <a:cs typeface="Times New Roman"/>
              </a:rPr>
              <a:t>Message=Decrypt(</a:t>
            </a:r>
            <a:r>
              <a:rPr lang="en-GB" sz="2000" spc="-10" dirty="0" err="1">
                <a:latin typeface="Times New Roman"/>
                <a:cs typeface="Times New Roman"/>
              </a:rPr>
              <a:t>PU</a:t>
            </a:r>
            <a:r>
              <a:rPr lang="en-GB" sz="2000" spc="-10" baseline="-25000" dirty="0" err="1">
                <a:latin typeface="Times New Roman"/>
                <a:cs typeface="Times New Roman"/>
              </a:rPr>
              <a:t>a</a:t>
            </a:r>
            <a:r>
              <a:rPr lang="en-GB" sz="2000" spc="-10" dirty="0">
                <a:latin typeface="Times New Roman"/>
                <a:cs typeface="Times New Roman"/>
              </a:rPr>
              <a:t>,</a:t>
            </a:r>
            <a:r>
              <a:rPr lang="en-GB" sz="2000" spc="-35" dirty="0">
                <a:latin typeface="Times New Roman"/>
                <a:cs typeface="Times New Roman"/>
              </a:rPr>
              <a:t> </a:t>
            </a:r>
            <a:r>
              <a:rPr lang="en-GB" sz="2000" dirty="0">
                <a:latin typeface="Times New Roman"/>
                <a:cs typeface="Times New Roman"/>
              </a:rPr>
              <a:t>Encrypt(</a:t>
            </a:r>
            <a:r>
              <a:rPr lang="en-GB" sz="2000" spc="-10" dirty="0" err="1">
                <a:latin typeface="Times New Roman"/>
                <a:cs typeface="Times New Roman"/>
              </a:rPr>
              <a:t>PR</a:t>
            </a:r>
            <a:r>
              <a:rPr lang="en-GB" sz="2000" spc="-10" baseline="-25000" dirty="0" err="1">
                <a:latin typeface="Times New Roman"/>
                <a:cs typeface="Times New Roman"/>
              </a:rPr>
              <a:t>a</a:t>
            </a:r>
            <a:r>
              <a:rPr lang="en-GB" sz="2000" dirty="0">
                <a:latin typeface="Times New Roman"/>
                <a:cs typeface="Times New Roman"/>
              </a:rPr>
              <a:t>,</a:t>
            </a:r>
            <a:r>
              <a:rPr lang="en-GB" sz="2000" spc="-35" dirty="0">
                <a:latin typeface="Times New Roman"/>
                <a:cs typeface="Times New Roman"/>
              </a:rPr>
              <a:t> </a:t>
            </a:r>
            <a:r>
              <a:rPr lang="en-GB" sz="2000" spc="-10" dirty="0">
                <a:latin typeface="Times New Roman"/>
                <a:cs typeface="Times New Roman"/>
              </a:rPr>
              <a:t>Message))</a:t>
            </a:r>
            <a:endParaRPr lang="en-GB" sz="20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000" spc="-10" dirty="0">
                <a:latin typeface="Times New Roman"/>
                <a:cs typeface="Times New Roman"/>
              </a:rPr>
              <a:t>Encrypted with public key, decrypted with private key</a:t>
            </a:r>
          </a:p>
          <a:p>
            <a:pPr marL="812165" lvl="1" indent="-342265">
              <a:spcBef>
                <a:spcPts val="575"/>
              </a:spcBef>
              <a:buClr>
                <a:srgbClr val="063DE8"/>
              </a:buClr>
              <a:buSzPct val="75000"/>
              <a:buFont typeface="Wingdings"/>
              <a:buChar char=""/>
              <a:tabLst>
                <a:tab pos="354965" algn="l"/>
              </a:tabLst>
            </a:pPr>
            <a:r>
              <a:rPr lang="en-GB" sz="2000" spc="-10" dirty="0">
                <a:latin typeface="Times New Roman"/>
                <a:cs typeface="Times New Roman"/>
              </a:rPr>
              <a:t>Message=Decrypt(</a:t>
            </a:r>
            <a:r>
              <a:rPr lang="en-GB" sz="2000" spc="-10" dirty="0" err="1">
                <a:latin typeface="Times New Roman"/>
                <a:cs typeface="Times New Roman"/>
              </a:rPr>
              <a:t>PR</a:t>
            </a:r>
            <a:r>
              <a:rPr lang="en-GB" sz="2000" spc="-10" baseline="-25000" dirty="0" err="1">
                <a:latin typeface="Times New Roman"/>
                <a:cs typeface="Times New Roman"/>
              </a:rPr>
              <a:t>a</a:t>
            </a:r>
            <a:r>
              <a:rPr lang="en-GB" sz="2000" spc="-10" dirty="0">
                <a:latin typeface="Times New Roman"/>
                <a:cs typeface="Times New Roman"/>
              </a:rPr>
              <a:t>,</a:t>
            </a:r>
            <a:r>
              <a:rPr lang="en-GB" sz="2000" spc="-30" dirty="0">
                <a:latin typeface="Times New Roman"/>
                <a:cs typeface="Times New Roman"/>
              </a:rPr>
              <a:t> </a:t>
            </a:r>
            <a:r>
              <a:rPr lang="en-GB" sz="2000" dirty="0">
                <a:latin typeface="Times New Roman"/>
                <a:cs typeface="Times New Roman"/>
              </a:rPr>
              <a:t>Encrypt(</a:t>
            </a:r>
            <a:r>
              <a:rPr lang="en-GB" sz="2000" spc="-10" dirty="0" err="1">
                <a:latin typeface="Times New Roman"/>
                <a:cs typeface="Times New Roman"/>
              </a:rPr>
              <a:t>PU</a:t>
            </a:r>
            <a:r>
              <a:rPr lang="en-GB" sz="2000" spc="-10" baseline="-25000" dirty="0" err="1">
                <a:latin typeface="Times New Roman"/>
                <a:cs typeface="Times New Roman"/>
              </a:rPr>
              <a:t>a</a:t>
            </a:r>
            <a:r>
              <a:rPr lang="en-GB" sz="2000" dirty="0">
                <a:latin typeface="Times New Roman"/>
                <a:cs typeface="Times New Roman"/>
              </a:rPr>
              <a:t>,</a:t>
            </a:r>
            <a:r>
              <a:rPr lang="en-GB" sz="2000" spc="-30" dirty="0">
                <a:latin typeface="Times New Roman"/>
                <a:cs typeface="Times New Roman"/>
              </a:rPr>
              <a:t> </a:t>
            </a:r>
            <a:r>
              <a:rPr lang="en-GB" sz="2000" spc="-10" dirty="0">
                <a:latin typeface="Times New Roman"/>
                <a:cs typeface="Times New Roman"/>
              </a:rPr>
              <a:t>Message))</a:t>
            </a:r>
          </a:p>
          <a:p>
            <a:pPr marL="354965" indent="-342265">
              <a:spcBef>
                <a:spcPts val="575"/>
              </a:spcBef>
              <a:buClr>
                <a:srgbClr val="063DE8"/>
              </a:buClr>
              <a:buSzPct val="75000"/>
              <a:buFont typeface="Wingdings"/>
              <a:buChar char=""/>
              <a:tabLst>
                <a:tab pos="354965" algn="l"/>
              </a:tabLst>
            </a:pPr>
            <a:r>
              <a:rPr lang="en-GB" sz="2000" dirty="0">
                <a:latin typeface="Times New Roman"/>
                <a:cs typeface="Times New Roman"/>
              </a:rPr>
              <a:t>Requirement: given public key, it is computationally infeasible to compute private key</a:t>
            </a:r>
          </a:p>
        </p:txBody>
      </p:sp>
      <p:grpSp>
        <p:nvGrpSpPr>
          <p:cNvPr id="9" name="object 10">
            <a:extLst>
              <a:ext uri="{FF2B5EF4-FFF2-40B4-BE49-F238E27FC236}">
                <a16:creationId xmlns:a16="http://schemas.microsoft.com/office/drawing/2014/main" id="{9FB76C10-3ED2-9675-C2DA-1F059812198F}"/>
              </a:ext>
            </a:extLst>
          </p:cNvPr>
          <p:cNvGrpSpPr/>
          <p:nvPr/>
        </p:nvGrpSpPr>
        <p:grpSpPr>
          <a:xfrm>
            <a:off x="5766933" y="4069920"/>
            <a:ext cx="863600" cy="1244600"/>
            <a:chOff x="3950080" y="3416680"/>
            <a:chExt cx="863600" cy="1244600"/>
          </a:xfrm>
        </p:grpSpPr>
        <p:pic>
          <p:nvPicPr>
            <p:cNvPr id="10" name="object 11">
              <a:extLst>
                <a:ext uri="{FF2B5EF4-FFF2-40B4-BE49-F238E27FC236}">
                  <a16:creationId xmlns:a16="http://schemas.microsoft.com/office/drawing/2014/main" id="{9E269A0F-5868-CD64-D1C6-18A89B00CD41}"/>
                </a:ext>
              </a:extLst>
            </p:cNvPr>
            <p:cNvPicPr/>
            <p:nvPr/>
          </p:nvPicPr>
          <p:blipFill>
            <a:blip r:embed="rId3" cstate="print"/>
            <a:stretch>
              <a:fillRect/>
            </a:stretch>
          </p:blipFill>
          <p:spPr>
            <a:xfrm>
              <a:off x="3962780" y="3429380"/>
              <a:ext cx="838200" cy="1219200"/>
            </a:xfrm>
            <a:prstGeom prst="rect">
              <a:avLst/>
            </a:prstGeom>
          </p:spPr>
        </p:pic>
        <p:sp>
          <p:nvSpPr>
            <p:cNvPr id="11" name="object 12">
              <a:extLst>
                <a:ext uri="{FF2B5EF4-FFF2-40B4-BE49-F238E27FC236}">
                  <a16:creationId xmlns:a16="http://schemas.microsoft.com/office/drawing/2014/main" id="{B1DFD155-C7CC-585F-9EB1-373A12FD6BC8}"/>
                </a:ext>
              </a:extLst>
            </p:cNvPr>
            <p:cNvSpPr/>
            <p:nvPr/>
          </p:nvSpPr>
          <p:spPr>
            <a:xfrm>
              <a:off x="3962780" y="3429380"/>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sz="1600"/>
            </a:p>
          </p:txBody>
        </p:sp>
        <p:sp>
          <p:nvSpPr>
            <p:cNvPr id="12" name="object 13">
              <a:extLst>
                <a:ext uri="{FF2B5EF4-FFF2-40B4-BE49-F238E27FC236}">
                  <a16:creationId xmlns:a16="http://schemas.microsoft.com/office/drawing/2014/main" id="{B5372F25-4667-DFEB-2188-8FA146685D74}"/>
                </a:ext>
              </a:extLst>
            </p:cNvPr>
            <p:cNvSpPr/>
            <p:nvPr/>
          </p:nvSpPr>
          <p:spPr>
            <a:xfrm>
              <a:off x="4041654" y="3505866"/>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7"/>
                  </a:lnTo>
                  <a:lnTo>
                    <a:pt x="113118" y="115823"/>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68"/>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sz="1600"/>
            </a:p>
          </p:txBody>
        </p:sp>
        <p:pic>
          <p:nvPicPr>
            <p:cNvPr id="13" name="object 14">
              <a:extLst>
                <a:ext uri="{FF2B5EF4-FFF2-40B4-BE49-F238E27FC236}">
                  <a16:creationId xmlns:a16="http://schemas.microsoft.com/office/drawing/2014/main" id="{81C65EA1-E0B8-C7A8-12ED-E39CE409E0D7}"/>
                </a:ext>
              </a:extLst>
            </p:cNvPr>
            <p:cNvPicPr/>
            <p:nvPr/>
          </p:nvPicPr>
          <p:blipFill>
            <a:blip r:embed="rId4" cstate="print"/>
            <a:stretch>
              <a:fillRect/>
            </a:stretch>
          </p:blipFill>
          <p:spPr>
            <a:xfrm>
              <a:off x="4355834" y="4251817"/>
              <a:ext cx="85623" cy="173355"/>
            </a:xfrm>
            <a:prstGeom prst="rect">
              <a:avLst/>
            </a:prstGeom>
          </p:spPr>
        </p:pic>
        <p:sp>
          <p:nvSpPr>
            <p:cNvPr id="14" name="object 15">
              <a:extLst>
                <a:ext uri="{FF2B5EF4-FFF2-40B4-BE49-F238E27FC236}">
                  <a16:creationId xmlns:a16="http://schemas.microsoft.com/office/drawing/2014/main" id="{1EA21667-799C-B6BC-0F45-595E40BB7699}"/>
                </a:ext>
              </a:extLst>
            </p:cNvPr>
            <p:cNvSpPr/>
            <p:nvPr/>
          </p:nvSpPr>
          <p:spPr>
            <a:xfrm>
              <a:off x="4041654" y="3505866"/>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3"/>
                  </a:lnTo>
                  <a:lnTo>
                    <a:pt x="126873" y="94487"/>
                  </a:lnTo>
                  <a:lnTo>
                    <a:pt x="165862" y="58293"/>
                  </a:lnTo>
                  <a:lnTo>
                    <a:pt x="213283" y="29857"/>
                  </a:lnTo>
                  <a:lnTo>
                    <a:pt x="273646" y="9245"/>
                  </a:lnTo>
                  <a:lnTo>
                    <a:pt x="346303" y="0"/>
                  </a:lnTo>
                  <a:lnTo>
                    <a:pt x="378396" y="2146"/>
                  </a:lnTo>
                  <a:lnTo>
                    <a:pt x="425030" y="11379"/>
                  </a:lnTo>
                  <a:lnTo>
                    <a:pt x="473176" y="28435"/>
                  </a:lnTo>
                  <a:lnTo>
                    <a:pt x="489242" y="36956"/>
                  </a:lnTo>
                  <a:lnTo>
                    <a:pt x="495350" y="40525"/>
                  </a:lnTo>
                  <a:lnTo>
                    <a:pt x="502246" y="44767"/>
                  </a:lnTo>
                  <a:lnTo>
                    <a:pt x="503758" y="45478"/>
                  </a:lnTo>
                  <a:lnTo>
                    <a:pt x="509104" y="49771"/>
                  </a:lnTo>
                  <a:lnTo>
                    <a:pt x="514464" y="54013"/>
                  </a:lnTo>
                  <a:lnTo>
                    <a:pt x="519811" y="59677"/>
                  </a:lnTo>
                  <a:lnTo>
                    <a:pt x="525919" y="64668"/>
                  </a:lnTo>
                  <a:lnTo>
                    <a:pt x="544283" y="81724"/>
                  </a:lnTo>
                  <a:lnTo>
                    <a:pt x="555752" y="94487"/>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sz="1600"/>
            </a:p>
          </p:txBody>
        </p:sp>
        <p:pic>
          <p:nvPicPr>
            <p:cNvPr id="15" name="object 16">
              <a:extLst>
                <a:ext uri="{FF2B5EF4-FFF2-40B4-BE49-F238E27FC236}">
                  <a16:creationId xmlns:a16="http://schemas.microsoft.com/office/drawing/2014/main" id="{A4CA97F0-0B55-487A-5ECC-42F5A1D3C90B}"/>
                </a:ext>
              </a:extLst>
            </p:cNvPr>
            <p:cNvPicPr/>
            <p:nvPr/>
          </p:nvPicPr>
          <p:blipFill>
            <a:blip r:embed="rId5" cstate="print"/>
            <a:stretch>
              <a:fillRect/>
            </a:stretch>
          </p:blipFill>
          <p:spPr>
            <a:xfrm>
              <a:off x="4336784" y="4232767"/>
              <a:ext cx="123723" cy="211455"/>
            </a:xfrm>
            <a:prstGeom prst="rect">
              <a:avLst/>
            </a:prstGeom>
          </p:spPr>
        </p:pic>
      </p:grpSp>
      <p:sp>
        <p:nvSpPr>
          <p:cNvPr id="16" name="object 17">
            <a:extLst>
              <a:ext uri="{FF2B5EF4-FFF2-40B4-BE49-F238E27FC236}">
                <a16:creationId xmlns:a16="http://schemas.microsoft.com/office/drawing/2014/main" id="{71DF92E0-9545-6657-CA4C-5BAC8974BA63}"/>
              </a:ext>
            </a:extLst>
          </p:cNvPr>
          <p:cNvSpPr txBox="1"/>
          <p:nvPr/>
        </p:nvSpPr>
        <p:spPr>
          <a:xfrm>
            <a:off x="3609038" y="4759666"/>
            <a:ext cx="1388110" cy="628377"/>
          </a:xfrm>
          <a:prstGeom prst="rect">
            <a:avLst/>
          </a:prstGeom>
        </p:spPr>
        <p:txBody>
          <a:bodyPr vert="horz" wrap="square" lIns="0" tIns="12700" rIns="0" bIns="0" rtlCol="0">
            <a:spAutoFit/>
          </a:bodyPr>
          <a:lstStyle/>
          <a:p>
            <a:pPr marL="12700" marR="5080" indent="24892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a:t>
            </a:r>
            <a:r>
              <a:rPr sz="2000" dirty="0" err="1">
                <a:latin typeface="Times New Roman"/>
                <a:cs typeface="Times New Roman"/>
              </a:rPr>
              <a:t>ublic</a:t>
            </a:r>
            <a:r>
              <a:rPr sz="2000" spc="-35"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17" name="object 18">
            <a:extLst>
              <a:ext uri="{FF2B5EF4-FFF2-40B4-BE49-F238E27FC236}">
                <a16:creationId xmlns:a16="http://schemas.microsoft.com/office/drawing/2014/main" id="{8695EBC3-D250-7FBE-3871-95634559AB87}"/>
              </a:ext>
            </a:extLst>
          </p:cNvPr>
          <p:cNvSpPr txBox="1"/>
          <p:nvPr/>
        </p:nvSpPr>
        <p:spPr>
          <a:xfrm>
            <a:off x="2388733" y="4082620"/>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sp>
        <p:nvSpPr>
          <p:cNvPr id="18" name="object 19">
            <a:extLst>
              <a:ext uri="{FF2B5EF4-FFF2-40B4-BE49-F238E27FC236}">
                <a16:creationId xmlns:a16="http://schemas.microsoft.com/office/drawing/2014/main" id="{1A9D5D7E-2446-B1B7-63B2-AD7746FF781C}"/>
              </a:ext>
            </a:extLst>
          </p:cNvPr>
          <p:cNvSpPr txBox="1"/>
          <p:nvPr/>
        </p:nvSpPr>
        <p:spPr>
          <a:xfrm>
            <a:off x="9246734" y="4082620"/>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grpSp>
        <p:nvGrpSpPr>
          <p:cNvPr id="19" name="object 20">
            <a:extLst>
              <a:ext uri="{FF2B5EF4-FFF2-40B4-BE49-F238E27FC236}">
                <a16:creationId xmlns:a16="http://schemas.microsoft.com/office/drawing/2014/main" id="{8A7CE746-68E6-13FD-2FE3-9D1F9438F0B3}"/>
              </a:ext>
            </a:extLst>
          </p:cNvPr>
          <p:cNvGrpSpPr/>
          <p:nvPr/>
        </p:nvGrpSpPr>
        <p:grpSpPr>
          <a:xfrm>
            <a:off x="3379333" y="4730318"/>
            <a:ext cx="1905000" cy="76200"/>
            <a:chOff x="1562480" y="4077078"/>
            <a:chExt cx="1905000" cy="76200"/>
          </a:xfrm>
        </p:grpSpPr>
        <p:sp>
          <p:nvSpPr>
            <p:cNvPr id="20" name="object 21">
              <a:extLst>
                <a:ext uri="{FF2B5EF4-FFF2-40B4-BE49-F238E27FC236}">
                  <a16:creationId xmlns:a16="http://schemas.microsoft.com/office/drawing/2014/main" id="{3101BBA9-8462-8278-8DBF-0631EEE59D9C}"/>
                </a:ext>
              </a:extLst>
            </p:cNvPr>
            <p:cNvSpPr/>
            <p:nvPr/>
          </p:nvSpPr>
          <p:spPr>
            <a:xfrm>
              <a:off x="15624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21" name="object 22">
              <a:extLst>
                <a:ext uri="{FF2B5EF4-FFF2-40B4-BE49-F238E27FC236}">
                  <a16:creationId xmlns:a16="http://schemas.microsoft.com/office/drawing/2014/main" id="{5399F39D-5E78-8EBD-27F4-4360D6A62F29}"/>
                </a:ext>
              </a:extLst>
            </p:cNvPr>
            <p:cNvSpPr/>
            <p:nvPr/>
          </p:nvSpPr>
          <p:spPr>
            <a:xfrm>
              <a:off x="33912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grpSp>
        <p:nvGrpSpPr>
          <p:cNvPr id="22" name="object 23">
            <a:extLst>
              <a:ext uri="{FF2B5EF4-FFF2-40B4-BE49-F238E27FC236}">
                <a16:creationId xmlns:a16="http://schemas.microsoft.com/office/drawing/2014/main" id="{0E587F4A-B3A6-F5E5-6CF9-E6C89539B26F}"/>
              </a:ext>
            </a:extLst>
          </p:cNvPr>
          <p:cNvGrpSpPr/>
          <p:nvPr/>
        </p:nvGrpSpPr>
        <p:grpSpPr>
          <a:xfrm>
            <a:off x="6884533" y="4730318"/>
            <a:ext cx="1905000" cy="76200"/>
            <a:chOff x="5067680" y="4077078"/>
            <a:chExt cx="1905000" cy="76200"/>
          </a:xfrm>
        </p:grpSpPr>
        <p:sp>
          <p:nvSpPr>
            <p:cNvPr id="23" name="object 24">
              <a:extLst>
                <a:ext uri="{FF2B5EF4-FFF2-40B4-BE49-F238E27FC236}">
                  <a16:creationId xmlns:a16="http://schemas.microsoft.com/office/drawing/2014/main" id="{9E4CC0D7-407E-EA53-AB81-278650353A4F}"/>
                </a:ext>
              </a:extLst>
            </p:cNvPr>
            <p:cNvSpPr/>
            <p:nvPr/>
          </p:nvSpPr>
          <p:spPr>
            <a:xfrm>
              <a:off x="50676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24" name="object 25">
              <a:extLst>
                <a:ext uri="{FF2B5EF4-FFF2-40B4-BE49-F238E27FC236}">
                  <a16:creationId xmlns:a16="http://schemas.microsoft.com/office/drawing/2014/main" id="{A6EE8C44-0F01-3B6D-2278-80ADF7E17060}"/>
                </a:ext>
              </a:extLst>
            </p:cNvPr>
            <p:cNvSpPr/>
            <p:nvPr/>
          </p:nvSpPr>
          <p:spPr>
            <a:xfrm>
              <a:off x="68964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sp>
        <p:nvSpPr>
          <p:cNvPr id="25" name="object 26">
            <a:extLst>
              <a:ext uri="{FF2B5EF4-FFF2-40B4-BE49-F238E27FC236}">
                <a16:creationId xmlns:a16="http://schemas.microsoft.com/office/drawing/2014/main" id="{2B553936-E6F7-4830-13C5-43881F928308}"/>
              </a:ext>
            </a:extLst>
          </p:cNvPr>
          <p:cNvSpPr txBox="1"/>
          <p:nvPr/>
        </p:nvSpPr>
        <p:spPr>
          <a:xfrm>
            <a:off x="7037823" y="4759666"/>
            <a:ext cx="1471930" cy="628377"/>
          </a:xfrm>
          <a:prstGeom prst="rect">
            <a:avLst/>
          </a:prstGeom>
        </p:spPr>
        <p:txBody>
          <a:bodyPr vert="horz" wrap="square" lIns="0" tIns="12700" rIns="0" bIns="0" rtlCol="0">
            <a:spAutoFit/>
          </a:bodyPr>
          <a:lstStyle/>
          <a:p>
            <a:pPr marL="12700" marR="5080" indent="290830">
              <a:lnSpc>
                <a:spcPct val="100000"/>
              </a:lnSpc>
              <a:spcBef>
                <a:spcPts val="100"/>
              </a:spcBef>
            </a:pPr>
            <a:r>
              <a:rPr sz="2000" spc="-10" dirty="0">
                <a:latin typeface="Times New Roman"/>
                <a:cs typeface="Times New Roman"/>
              </a:rPr>
              <a:t>Alice’s </a:t>
            </a:r>
            <a:r>
              <a:rPr sz="2000" dirty="0">
                <a:latin typeface="Times New Roman"/>
                <a:cs typeface="Times New Roman"/>
              </a:rPr>
              <a:t>Private</a:t>
            </a:r>
            <a:r>
              <a:rPr sz="2000" spc="-55"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grpSp>
        <p:nvGrpSpPr>
          <p:cNvPr id="26" name="object 27">
            <a:extLst>
              <a:ext uri="{FF2B5EF4-FFF2-40B4-BE49-F238E27FC236}">
                <a16:creationId xmlns:a16="http://schemas.microsoft.com/office/drawing/2014/main" id="{9C50E7F4-B768-514D-5E62-481AF6D7F7E7}"/>
              </a:ext>
            </a:extLst>
          </p:cNvPr>
          <p:cNvGrpSpPr/>
          <p:nvPr/>
        </p:nvGrpSpPr>
        <p:grpSpPr>
          <a:xfrm>
            <a:off x="5766933" y="5428706"/>
            <a:ext cx="863600" cy="1244600"/>
            <a:chOff x="3950080" y="4817998"/>
            <a:chExt cx="863600" cy="1244600"/>
          </a:xfrm>
        </p:grpSpPr>
        <p:pic>
          <p:nvPicPr>
            <p:cNvPr id="27" name="object 28">
              <a:extLst>
                <a:ext uri="{FF2B5EF4-FFF2-40B4-BE49-F238E27FC236}">
                  <a16:creationId xmlns:a16="http://schemas.microsoft.com/office/drawing/2014/main" id="{A35AC597-35CD-7207-4198-F5FB0413279C}"/>
                </a:ext>
              </a:extLst>
            </p:cNvPr>
            <p:cNvPicPr/>
            <p:nvPr/>
          </p:nvPicPr>
          <p:blipFill>
            <a:blip r:embed="rId6" cstate="print"/>
            <a:stretch>
              <a:fillRect/>
            </a:stretch>
          </p:blipFill>
          <p:spPr>
            <a:xfrm>
              <a:off x="3962780" y="4830698"/>
              <a:ext cx="838200" cy="1219200"/>
            </a:xfrm>
            <a:prstGeom prst="rect">
              <a:avLst/>
            </a:prstGeom>
          </p:spPr>
        </p:pic>
        <p:sp>
          <p:nvSpPr>
            <p:cNvPr id="28" name="object 29">
              <a:extLst>
                <a:ext uri="{FF2B5EF4-FFF2-40B4-BE49-F238E27FC236}">
                  <a16:creationId xmlns:a16="http://schemas.microsoft.com/office/drawing/2014/main" id="{DD98E576-202C-9C57-F72A-1109E7A035E1}"/>
                </a:ext>
              </a:extLst>
            </p:cNvPr>
            <p:cNvSpPr/>
            <p:nvPr/>
          </p:nvSpPr>
          <p:spPr>
            <a:xfrm>
              <a:off x="3962780" y="4830698"/>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sz="1600"/>
            </a:p>
          </p:txBody>
        </p:sp>
        <p:sp>
          <p:nvSpPr>
            <p:cNvPr id="29" name="object 30">
              <a:extLst>
                <a:ext uri="{FF2B5EF4-FFF2-40B4-BE49-F238E27FC236}">
                  <a16:creationId xmlns:a16="http://schemas.microsoft.com/office/drawing/2014/main" id="{0F66737F-A847-554C-CB02-947476344BE1}"/>
                </a:ext>
              </a:extLst>
            </p:cNvPr>
            <p:cNvSpPr/>
            <p:nvPr/>
          </p:nvSpPr>
          <p:spPr>
            <a:xfrm>
              <a:off x="4041654" y="4907184"/>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8"/>
                  </a:lnTo>
                  <a:lnTo>
                    <a:pt x="113118" y="115824"/>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81"/>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sz="1600"/>
            </a:p>
          </p:txBody>
        </p:sp>
        <p:pic>
          <p:nvPicPr>
            <p:cNvPr id="30" name="object 31">
              <a:extLst>
                <a:ext uri="{FF2B5EF4-FFF2-40B4-BE49-F238E27FC236}">
                  <a16:creationId xmlns:a16="http://schemas.microsoft.com/office/drawing/2014/main" id="{9F782436-3BE3-7F20-1C60-119B05C5C7D0}"/>
                </a:ext>
              </a:extLst>
            </p:cNvPr>
            <p:cNvPicPr/>
            <p:nvPr/>
          </p:nvPicPr>
          <p:blipFill>
            <a:blip r:embed="rId4" cstate="print"/>
            <a:stretch>
              <a:fillRect/>
            </a:stretch>
          </p:blipFill>
          <p:spPr>
            <a:xfrm>
              <a:off x="4355834" y="5653134"/>
              <a:ext cx="85623" cy="173355"/>
            </a:xfrm>
            <a:prstGeom prst="rect">
              <a:avLst/>
            </a:prstGeom>
          </p:spPr>
        </p:pic>
        <p:sp>
          <p:nvSpPr>
            <p:cNvPr id="31" name="object 32">
              <a:extLst>
                <a:ext uri="{FF2B5EF4-FFF2-40B4-BE49-F238E27FC236}">
                  <a16:creationId xmlns:a16="http://schemas.microsoft.com/office/drawing/2014/main" id="{8BED7832-1C2E-7F16-7143-F53F945E844A}"/>
                </a:ext>
              </a:extLst>
            </p:cNvPr>
            <p:cNvSpPr/>
            <p:nvPr/>
          </p:nvSpPr>
          <p:spPr>
            <a:xfrm>
              <a:off x="4041654" y="4907184"/>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4"/>
                  </a:lnTo>
                  <a:lnTo>
                    <a:pt x="126873" y="94488"/>
                  </a:lnTo>
                  <a:lnTo>
                    <a:pt x="165862" y="58293"/>
                  </a:lnTo>
                  <a:lnTo>
                    <a:pt x="213283" y="29857"/>
                  </a:lnTo>
                  <a:lnTo>
                    <a:pt x="273646" y="9245"/>
                  </a:lnTo>
                  <a:lnTo>
                    <a:pt x="346303" y="0"/>
                  </a:lnTo>
                  <a:lnTo>
                    <a:pt x="378396" y="2146"/>
                  </a:lnTo>
                  <a:lnTo>
                    <a:pt x="425030" y="11379"/>
                  </a:lnTo>
                  <a:lnTo>
                    <a:pt x="473176" y="28435"/>
                  </a:lnTo>
                  <a:lnTo>
                    <a:pt x="489242" y="36957"/>
                  </a:lnTo>
                  <a:lnTo>
                    <a:pt x="495350" y="40525"/>
                  </a:lnTo>
                  <a:lnTo>
                    <a:pt x="502246" y="44767"/>
                  </a:lnTo>
                  <a:lnTo>
                    <a:pt x="503758" y="45478"/>
                  </a:lnTo>
                  <a:lnTo>
                    <a:pt x="509104" y="49771"/>
                  </a:lnTo>
                  <a:lnTo>
                    <a:pt x="514464" y="54013"/>
                  </a:lnTo>
                  <a:lnTo>
                    <a:pt x="519811" y="59677"/>
                  </a:lnTo>
                  <a:lnTo>
                    <a:pt x="525919" y="64681"/>
                  </a:lnTo>
                  <a:lnTo>
                    <a:pt x="544283" y="81724"/>
                  </a:lnTo>
                  <a:lnTo>
                    <a:pt x="555752" y="94488"/>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sz="1600"/>
            </a:p>
          </p:txBody>
        </p:sp>
        <p:pic>
          <p:nvPicPr>
            <p:cNvPr id="32" name="object 33">
              <a:extLst>
                <a:ext uri="{FF2B5EF4-FFF2-40B4-BE49-F238E27FC236}">
                  <a16:creationId xmlns:a16="http://schemas.microsoft.com/office/drawing/2014/main" id="{30AC54FE-18B5-637E-BE01-E7490BBCB6B5}"/>
                </a:ext>
              </a:extLst>
            </p:cNvPr>
            <p:cNvPicPr/>
            <p:nvPr/>
          </p:nvPicPr>
          <p:blipFill>
            <a:blip r:embed="rId5" cstate="print"/>
            <a:stretch>
              <a:fillRect/>
            </a:stretch>
          </p:blipFill>
          <p:spPr>
            <a:xfrm>
              <a:off x="4336784" y="5634084"/>
              <a:ext cx="123723" cy="211455"/>
            </a:xfrm>
            <a:prstGeom prst="rect">
              <a:avLst/>
            </a:prstGeom>
          </p:spPr>
        </p:pic>
      </p:grpSp>
      <p:sp>
        <p:nvSpPr>
          <p:cNvPr id="33" name="object 34">
            <a:extLst>
              <a:ext uri="{FF2B5EF4-FFF2-40B4-BE49-F238E27FC236}">
                <a16:creationId xmlns:a16="http://schemas.microsoft.com/office/drawing/2014/main" id="{88EC93E3-A9C1-7DBF-4F46-F354B0719FA9}"/>
              </a:ext>
            </a:extLst>
          </p:cNvPr>
          <p:cNvSpPr txBox="1"/>
          <p:nvPr/>
        </p:nvSpPr>
        <p:spPr>
          <a:xfrm>
            <a:off x="3684129" y="6118574"/>
            <a:ext cx="1615577" cy="628377"/>
          </a:xfrm>
          <a:prstGeom prst="rect">
            <a:avLst/>
          </a:prstGeom>
        </p:spPr>
        <p:txBody>
          <a:bodyPr vert="horz" wrap="square" lIns="0" tIns="12700" rIns="0" bIns="0" rtlCol="0">
            <a:spAutoFit/>
          </a:bodyPr>
          <a:lstStyle/>
          <a:p>
            <a:pPr marL="12700" marR="5080" indent="29083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Private</a:t>
            </a:r>
            <a:r>
              <a:rPr lang="en-GB" sz="2000" spc="-55" dirty="0">
                <a:latin typeface="Times New Roman"/>
                <a:cs typeface="Times New Roman"/>
              </a:rPr>
              <a:t> </a:t>
            </a:r>
            <a:r>
              <a:rPr lang="en-GB" sz="2000" spc="-25" dirty="0">
                <a:latin typeface="Times New Roman"/>
                <a:cs typeface="Times New Roman"/>
              </a:rPr>
              <a:t>Key</a:t>
            </a:r>
            <a:endParaRPr lang="en-GB" sz="2000" dirty="0">
              <a:latin typeface="Times New Roman"/>
              <a:cs typeface="Times New Roman"/>
            </a:endParaRPr>
          </a:p>
        </p:txBody>
      </p:sp>
      <p:sp>
        <p:nvSpPr>
          <p:cNvPr id="34" name="object 35">
            <a:extLst>
              <a:ext uri="{FF2B5EF4-FFF2-40B4-BE49-F238E27FC236}">
                <a16:creationId xmlns:a16="http://schemas.microsoft.com/office/drawing/2014/main" id="{FCB9BEE2-A493-DAA2-5198-0684CA00F9DE}"/>
              </a:ext>
            </a:extLst>
          </p:cNvPr>
          <p:cNvSpPr txBox="1"/>
          <p:nvPr/>
        </p:nvSpPr>
        <p:spPr>
          <a:xfrm>
            <a:off x="2388733" y="5441406"/>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sp>
        <p:nvSpPr>
          <p:cNvPr id="35" name="object 36">
            <a:extLst>
              <a:ext uri="{FF2B5EF4-FFF2-40B4-BE49-F238E27FC236}">
                <a16:creationId xmlns:a16="http://schemas.microsoft.com/office/drawing/2014/main" id="{DCEBE97E-F491-CC91-DDDC-8C6179432AA7}"/>
              </a:ext>
            </a:extLst>
          </p:cNvPr>
          <p:cNvSpPr txBox="1"/>
          <p:nvPr/>
        </p:nvSpPr>
        <p:spPr>
          <a:xfrm>
            <a:off x="9246734" y="5441406"/>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grpSp>
        <p:nvGrpSpPr>
          <p:cNvPr id="36" name="object 37">
            <a:extLst>
              <a:ext uri="{FF2B5EF4-FFF2-40B4-BE49-F238E27FC236}">
                <a16:creationId xmlns:a16="http://schemas.microsoft.com/office/drawing/2014/main" id="{AB2BEA7D-94A8-241F-B36B-243E864E136F}"/>
              </a:ext>
            </a:extLst>
          </p:cNvPr>
          <p:cNvGrpSpPr/>
          <p:nvPr/>
        </p:nvGrpSpPr>
        <p:grpSpPr>
          <a:xfrm>
            <a:off x="3379333" y="6089104"/>
            <a:ext cx="1905000" cy="76200"/>
            <a:chOff x="1562480" y="5478396"/>
            <a:chExt cx="1905000" cy="76200"/>
          </a:xfrm>
        </p:grpSpPr>
        <p:sp>
          <p:nvSpPr>
            <p:cNvPr id="37" name="object 38">
              <a:extLst>
                <a:ext uri="{FF2B5EF4-FFF2-40B4-BE49-F238E27FC236}">
                  <a16:creationId xmlns:a16="http://schemas.microsoft.com/office/drawing/2014/main" id="{5C94D4A3-9296-8DE4-BD6F-897623E880BD}"/>
                </a:ext>
              </a:extLst>
            </p:cNvPr>
            <p:cNvSpPr/>
            <p:nvPr/>
          </p:nvSpPr>
          <p:spPr>
            <a:xfrm>
              <a:off x="15624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38" name="object 39">
              <a:extLst>
                <a:ext uri="{FF2B5EF4-FFF2-40B4-BE49-F238E27FC236}">
                  <a16:creationId xmlns:a16="http://schemas.microsoft.com/office/drawing/2014/main" id="{057D4C0D-C329-7379-E56A-F5C4CB3C90C6}"/>
                </a:ext>
              </a:extLst>
            </p:cNvPr>
            <p:cNvSpPr/>
            <p:nvPr/>
          </p:nvSpPr>
          <p:spPr>
            <a:xfrm>
              <a:off x="33912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00"/>
            </a:p>
          </p:txBody>
        </p:sp>
      </p:grpSp>
      <p:grpSp>
        <p:nvGrpSpPr>
          <p:cNvPr id="39" name="object 40">
            <a:extLst>
              <a:ext uri="{FF2B5EF4-FFF2-40B4-BE49-F238E27FC236}">
                <a16:creationId xmlns:a16="http://schemas.microsoft.com/office/drawing/2014/main" id="{4941C846-05C9-1FC1-A318-F8A882DBA9B0}"/>
              </a:ext>
            </a:extLst>
          </p:cNvPr>
          <p:cNvGrpSpPr/>
          <p:nvPr/>
        </p:nvGrpSpPr>
        <p:grpSpPr>
          <a:xfrm>
            <a:off x="6884533" y="6089104"/>
            <a:ext cx="1905000" cy="76200"/>
            <a:chOff x="5067680" y="5478396"/>
            <a:chExt cx="1905000" cy="76200"/>
          </a:xfrm>
        </p:grpSpPr>
        <p:sp>
          <p:nvSpPr>
            <p:cNvPr id="40" name="object 41">
              <a:extLst>
                <a:ext uri="{FF2B5EF4-FFF2-40B4-BE49-F238E27FC236}">
                  <a16:creationId xmlns:a16="http://schemas.microsoft.com/office/drawing/2014/main" id="{86AC8E09-AA15-C311-9BF4-C2AAABB7C023}"/>
                </a:ext>
              </a:extLst>
            </p:cNvPr>
            <p:cNvSpPr/>
            <p:nvPr/>
          </p:nvSpPr>
          <p:spPr>
            <a:xfrm>
              <a:off x="50676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41" name="object 42">
              <a:extLst>
                <a:ext uri="{FF2B5EF4-FFF2-40B4-BE49-F238E27FC236}">
                  <a16:creationId xmlns:a16="http://schemas.microsoft.com/office/drawing/2014/main" id="{81874057-0CEA-74D1-152A-912F0723C71E}"/>
                </a:ext>
              </a:extLst>
            </p:cNvPr>
            <p:cNvSpPr/>
            <p:nvPr/>
          </p:nvSpPr>
          <p:spPr>
            <a:xfrm>
              <a:off x="68964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00"/>
            </a:p>
          </p:txBody>
        </p:sp>
      </p:grpSp>
      <p:sp>
        <p:nvSpPr>
          <p:cNvPr id="42" name="object 43">
            <a:extLst>
              <a:ext uri="{FF2B5EF4-FFF2-40B4-BE49-F238E27FC236}">
                <a16:creationId xmlns:a16="http://schemas.microsoft.com/office/drawing/2014/main" id="{17F231F1-2C4E-4CDC-8A97-5E95F75CF2DC}"/>
              </a:ext>
            </a:extLst>
          </p:cNvPr>
          <p:cNvSpPr txBox="1"/>
          <p:nvPr/>
        </p:nvSpPr>
        <p:spPr>
          <a:xfrm>
            <a:off x="7109638" y="6118574"/>
            <a:ext cx="1616395" cy="628377"/>
          </a:xfrm>
          <a:prstGeom prst="rect">
            <a:avLst/>
          </a:prstGeom>
        </p:spPr>
        <p:txBody>
          <a:bodyPr vert="horz" wrap="square" lIns="0" tIns="12700" rIns="0" bIns="0" rtlCol="0">
            <a:spAutoFit/>
          </a:bodyPr>
          <a:lstStyle/>
          <a:p>
            <a:pPr marL="12700" marR="5080" indent="24892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Public</a:t>
            </a:r>
            <a:r>
              <a:rPr lang="en-GB" sz="2000" spc="-35" dirty="0">
                <a:latin typeface="Times New Roman"/>
                <a:cs typeface="Times New Roman"/>
              </a:rPr>
              <a:t> </a:t>
            </a:r>
            <a:r>
              <a:rPr lang="en-GB" sz="2000" spc="-25" dirty="0">
                <a:latin typeface="Times New Roman"/>
                <a:cs typeface="Times New Roman"/>
              </a:rPr>
              <a:t>Key</a:t>
            </a:r>
            <a:endParaRPr lang="en-GB" sz="2000" dirty="0">
              <a:latin typeface="Times New Roman"/>
              <a:cs typeface="Times New Roman"/>
            </a:endParaRPr>
          </a:p>
        </p:txBody>
      </p:sp>
    </p:spTree>
    <p:extLst>
      <p:ext uri="{BB962C8B-B14F-4D97-AF65-F5344CB8AC3E}">
        <p14:creationId xmlns:p14="http://schemas.microsoft.com/office/powerpoint/2010/main" val="286426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D3BA2-0C77-4F69-B1EE-9F5F61068994}"/>
              </a:ext>
            </a:extLst>
          </p:cNvPr>
          <p:cNvSpPr>
            <a:spLocks noGrp="1"/>
          </p:cNvSpPr>
          <p:nvPr>
            <p:ph type="title"/>
          </p:nvPr>
        </p:nvSpPr>
        <p:spPr>
          <a:xfrm>
            <a:off x="838200" y="302131"/>
            <a:ext cx="10515600" cy="894622"/>
          </a:xfrm>
        </p:spPr>
        <p:txBody>
          <a:bodyPr>
            <a:normAutofit/>
          </a:bodyPr>
          <a:lstStyle/>
          <a:p>
            <a:r>
              <a:rPr lang="en-US" sz="4000" dirty="0"/>
              <a:t>Public-Key Crypto for Confidentiality</a:t>
            </a:r>
            <a:endParaRPr lang="en-SE" sz="4000" dirty="0"/>
          </a:p>
        </p:txBody>
      </p:sp>
      <p:sp>
        <p:nvSpPr>
          <p:cNvPr id="4" name="Content Placeholder 3">
            <a:extLst>
              <a:ext uri="{FF2B5EF4-FFF2-40B4-BE49-F238E27FC236}">
                <a16:creationId xmlns:a16="http://schemas.microsoft.com/office/drawing/2014/main" id="{407E983D-B1A4-45E1-93C8-C8E76FD7D2A9}"/>
              </a:ext>
            </a:extLst>
          </p:cNvPr>
          <p:cNvSpPr>
            <a:spLocks noGrp="1"/>
          </p:cNvSpPr>
          <p:nvPr>
            <p:ph idx="1"/>
          </p:nvPr>
        </p:nvSpPr>
        <p:spPr>
          <a:xfrm>
            <a:off x="838200" y="1196753"/>
            <a:ext cx="10392784" cy="1801090"/>
          </a:xfrm>
        </p:spPr>
        <p:txBody>
          <a:bodyPr>
            <a:normAutofit/>
          </a:bodyPr>
          <a:lstStyle/>
          <a:p>
            <a:r>
              <a:rPr lang="en-US" dirty="0"/>
              <a:t>Sender encrypts data using the receiver’s public key</a:t>
            </a:r>
          </a:p>
          <a:p>
            <a:r>
              <a:rPr lang="en-US" dirty="0"/>
              <a:t>Receiver decrypts data using his own private key</a:t>
            </a:r>
          </a:p>
          <a:p>
            <a:pPr lvl="1"/>
            <a:r>
              <a:rPr lang="en-US" dirty="0"/>
              <a:t>Use of a public/private key pair removes the need for sharing a secret key</a:t>
            </a:r>
          </a:p>
          <a:p>
            <a:endParaRPr lang="en-US" dirty="0"/>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32</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96EF9182-4FC5-48C7-9291-1C43A419BB8E}"/>
              </a:ext>
            </a:extLst>
          </p:cNvPr>
          <p:cNvPicPr>
            <a:picLocks noChangeAspect="1"/>
          </p:cNvPicPr>
          <p:nvPr/>
        </p:nvPicPr>
        <p:blipFill>
          <a:blip r:embed="rId3"/>
          <a:stretch>
            <a:fillRect/>
          </a:stretch>
        </p:blipFill>
        <p:spPr>
          <a:xfrm>
            <a:off x="2644919" y="2600417"/>
            <a:ext cx="6902162" cy="4187504"/>
          </a:xfrm>
          <a:prstGeom prst="rect">
            <a:avLst/>
          </a:prstGeom>
        </p:spPr>
      </p:pic>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8B3AD-6E21-46D8-9F19-FF43707BB213}"/>
              </a:ext>
            </a:extLst>
          </p:cNvPr>
          <p:cNvSpPr>
            <a:spLocks noGrp="1"/>
          </p:cNvSpPr>
          <p:nvPr>
            <p:ph type="title"/>
          </p:nvPr>
        </p:nvSpPr>
        <p:spPr>
          <a:xfrm>
            <a:off x="988806" y="70079"/>
            <a:ext cx="10650967" cy="894622"/>
          </a:xfrm>
        </p:spPr>
        <p:txBody>
          <a:bodyPr>
            <a:noAutofit/>
          </a:bodyPr>
          <a:lstStyle/>
          <a:p>
            <a:r>
              <a:rPr lang="en-US" sz="4000" dirty="0"/>
              <a:t>Public-Key Crypto for Integrity and Non-Repudiation</a:t>
            </a:r>
            <a:endParaRPr lang="en-SE" sz="4000" dirty="0"/>
          </a:p>
        </p:txBody>
      </p:sp>
      <p:sp>
        <p:nvSpPr>
          <p:cNvPr id="5" name="Content Placeholder 4">
            <a:extLst>
              <a:ext uri="{FF2B5EF4-FFF2-40B4-BE49-F238E27FC236}">
                <a16:creationId xmlns:a16="http://schemas.microsoft.com/office/drawing/2014/main" id="{D3D96742-7817-4EAC-B385-71DFCCCCAF0E}"/>
              </a:ext>
            </a:extLst>
          </p:cNvPr>
          <p:cNvSpPr>
            <a:spLocks noGrp="1"/>
          </p:cNvSpPr>
          <p:nvPr>
            <p:ph idx="1"/>
          </p:nvPr>
        </p:nvSpPr>
        <p:spPr>
          <a:xfrm>
            <a:off x="219419" y="962475"/>
            <a:ext cx="4799633" cy="5825446"/>
          </a:xfrm>
        </p:spPr>
        <p:txBody>
          <a:bodyPr>
            <a:normAutofit/>
          </a:bodyPr>
          <a:lstStyle/>
          <a:p>
            <a:r>
              <a:rPr lang="en-US" dirty="0"/>
              <a:t>Sender encrypts data using his or her private key</a:t>
            </a:r>
          </a:p>
          <a:p>
            <a:r>
              <a:rPr lang="en-US" dirty="0"/>
              <a:t>Receiver, or anyone else, can decrypt the message using sender’s public key.</a:t>
            </a:r>
          </a:p>
          <a:p>
            <a:pPr lvl="1"/>
            <a:r>
              <a:rPr lang="en-US" dirty="0"/>
              <a:t>There are more efficient methods based on MAC or crypto hash function (discussed later).</a:t>
            </a:r>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33</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909A20E-0491-47AD-8C03-896691462342}"/>
              </a:ext>
            </a:extLst>
          </p:cNvPr>
          <p:cNvPicPr>
            <a:picLocks noChangeAspect="1"/>
          </p:cNvPicPr>
          <p:nvPr/>
        </p:nvPicPr>
        <p:blipFill>
          <a:blip r:embed="rId3"/>
          <a:stretch>
            <a:fillRect/>
          </a:stretch>
        </p:blipFill>
        <p:spPr>
          <a:xfrm>
            <a:off x="5019052" y="1187216"/>
            <a:ext cx="6733547" cy="4253443"/>
          </a:xfrm>
          <a:prstGeom prst="rect">
            <a:avLst/>
          </a:prstGeom>
        </p:spPr>
      </p:pic>
      <p:sp>
        <p:nvSpPr>
          <p:cNvPr id="6" name="object 13">
            <a:extLst>
              <a:ext uri="{FF2B5EF4-FFF2-40B4-BE49-F238E27FC236}">
                <a16:creationId xmlns:a16="http://schemas.microsoft.com/office/drawing/2014/main" id="{C3D722F6-A300-0477-39CC-3553CB979CF7}"/>
              </a:ext>
            </a:extLst>
          </p:cNvPr>
          <p:cNvSpPr txBox="1"/>
          <p:nvPr/>
        </p:nvSpPr>
        <p:spPr>
          <a:xfrm>
            <a:off x="9711346" y="5814697"/>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FE304F7A-9849-65B5-B158-93018AA10D7E}"/>
              </a:ext>
            </a:extLst>
          </p:cNvPr>
          <p:cNvSpPr txBox="1"/>
          <p:nvPr/>
        </p:nvSpPr>
        <p:spPr>
          <a:xfrm>
            <a:off x="7653946" y="5662297"/>
            <a:ext cx="4318635" cy="965200"/>
          </a:xfrm>
          <a:prstGeom prst="rect">
            <a:avLst/>
          </a:prstGeom>
          <a:ln w="25400">
            <a:solidFill>
              <a:srgbClr val="000000"/>
            </a:solidFill>
          </a:ln>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spcBef>
                <a:spcPts val="150"/>
              </a:spcBef>
            </a:pPr>
            <a:endParaRPr sz="2000" dirty="0">
              <a:latin typeface="Times New Roman"/>
              <a:cs typeface="Times New Roman"/>
            </a:endParaRPr>
          </a:p>
          <a:p>
            <a:pPr marL="344170">
              <a:lnSpc>
                <a:spcPct val="100000"/>
              </a:lnSpc>
            </a:pPr>
            <a:r>
              <a:rPr sz="2000" dirty="0">
                <a:latin typeface="Times New Roman"/>
                <a:cs typeface="Times New Roman"/>
              </a:rPr>
              <a:t>My</a:t>
            </a:r>
            <a:r>
              <a:rPr sz="2000" spc="-30" dirty="0">
                <a:latin typeface="Times New Roman"/>
                <a:cs typeface="Times New Roman"/>
              </a:rPr>
              <a:t> </a:t>
            </a:r>
            <a:r>
              <a:rPr sz="2000" dirty="0">
                <a:latin typeface="Times New Roman"/>
                <a:cs typeface="Times New Roman"/>
              </a:rPr>
              <a:t>Private</a:t>
            </a:r>
            <a:r>
              <a:rPr sz="2000" spc="-50"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8" name="object 15">
            <a:extLst>
              <a:ext uri="{FF2B5EF4-FFF2-40B4-BE49-F238E27FC236}">
                <a16:creationId xmlns:a16="http://schemas.microsoft.com/office/drawing/2014/main" id="{58DD8CD7-A846-8915-125E-A7021DB37239}"/>
              </a:ext>
            </a:extLst>
          </p:cNvPr>
          <p:cNvSpPr txBox="1"/>
          <p:nvPr/>
        </p:nvSpPr>
        <p:spPr>
          <a:xfrm>
            <a:off x="5917386" y="6280253"/>
            <a:ext cx="1720214" cy="330200"/>
          </a:xfrm>
          <a:prstGeom prst="rect">
            <a:avLst/>
          </a:prstGeom>
        </p:spPr>
        <p:txBody>
          <a:bodyPr vert="horz" wrap="square" lIns="0" tIns="12065" rIns="0" bIns="0" rtlCol="0">
            <a:spAutoFit/>
          </a:bodyPr>
          <a:lstStyle/>
          <a:p>
            <a:pPr marL="12700">
              <a:lnSpc>
                <a:spcPct val="100000"/>
              </a:lnSpc>
              <a:spcBef>
                <a:spcPts val="95"/>
              </a:spcBef>
            </a:pPr>
            <a:r>
              <a:rPr sz="2000" spc="-45" dirty="0">
                <a:latin typeface="Times New Roman"/>
                <a:cs typeface="Times New Roman"/>
              </a:rPr>
              <a:t>Your</a:t>
            </a:r>
            <a:r>
              <a:rPr sz="2000" spc="-60" dirty="0">
                <a:latin typeface="Times New Roman"/>
                <a:cs typeface="Times New Roman"/>
              </a:rPr>
              <a:t> </a:t>
            </a:r>
            <a:r>
              <a:rPr sz="2000" dirty="0">
                <a:latin typeface="Times New Roman"/>
                <a:cs typeface="Times New Roman"/>
              </a:rPr>
              <a:t>Public</a:t>
            </a:r>
            <a:r>
              <a:rPr sz="2000" spc="-65" dirty="0">
                <a:latin typeface="Times New Roman"/>
                <a:cs typeface="Times New Roman"/>
              </a:rPr>
              <a:t> </a:t>
            </a:r>
            <a:r>
              <a:rPr sz="2000" spc="-25" dirty="0">
                <a:latin typeface="Times New Roman"/>
                <a:cs typeface="Times New Roman"/>
              </a:rPr>
              <a:t>Key</a:t>
            </a:r>
            <a:endParaRPr sz="2000">
              <a:latin typeface="Times New Roman"/>
              <a:cs typeface="Times New Roman"/>
            </a:endParaRPr>
          </a:p>
        </p:txBody>
      </p:sp>
      <p:pic>
        <p:nvPicPr>
          <p:cNvPr id="9" name="object 16">
            <a:extLst>
              <a:ext uri="{FF2B5EF4-FFF2-40B4-BE49-F238E27FC236}">
                <a16:creationId xmlns:a16="http://schemas.microsoft.com/office/drawing/2014/main" id="{70A09498-DFAE-A10D-4807-F9FC90B0963F}"/>
              </a:ext>
            </a:extLst>
          </p:cNvPr>
          <p:cNvPicPr/>
          <p:nvPr/>
        </p:nvPicPr>
        <p:blipFill>
          <a:blip r:embed="rId4" cstate="print"/>
          <a:stretch>
            <a:fillRect/>
          </a:stretch>
        </p:blipFill>
        <p:spPr>
          <a:xfrm>
            <a:off x="9317011" y="5953763"/>
            <a:ext cx="368807" cy="368045"/>
          </a:xfrm>
          <a:prstGeom prst="rect">
            <a:avLst/>
          </a:prstGeom>
        </p:spPr>
      </p:pic>
      <p:pic>
        <p:nvPicPr>
          <p:cNvPr id="10" name="object 17">
            <a:extLst>
              <a:ext uri="{FF2B5EF4-FFF2-40B4-BE49-F238E27FC236}">
                <a16:creationId xmlns:a16="http://schemas.microsoft.com/office/drawing/2014/main" id="{EC2A46FA-C16A-E4E6-E9E7-28A46D0DC9C4}"/>
              </a:ext>
            </a:extLst>
          </p:cNvPr>
          <p:cNvPicPr/>
          <p:nvPr/>
        </p:nvPicPr>
        <p:blipFill>
          <a:blip r:embed="rId5" cstate="print"/>
          <a:stretch>
            <a:fillRect/>
          </a:stretch>
        </p:blipFill>
        <p:spPr>
          <a:xfrm>
            <a:off x="7323818" y="5953763"/>
            <a:ext cx="259442" cy="368045"/>
          </a:xfrm>
          <a:prstGeom prst="rect">
            <a:avLst/>
          </a:prstGeom>
        </p:spPr>
      </p:pic>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ABB6DF-D68B-76EF-A2AA-989C22B1494E}"/>
              </a:ext>
            </a:extLst>
          </p:cNvPr>
          <p:cNvSpPr>
            <a:spLocks noGrp="1"/>
          </p:cNvSpPr>
          <p:nvPr>
            <p:ph type="title"/>
          </p:nvPr>
        </p:nvSpPr>
        <p:spPr/>
        <p:txBody>
          <a:bodyPr>
            <a:normAutofit fontScale="90000"/>
          </a:bodyPr>
          <a:lstStyle/>
          <a:p>
            <a:r>
              <a:rPr lang="en-US" sz="4400" dirty="0"/>
              <a:t>Public-Key Crypto for both </a:t>
            </a:r>
            <a:r>
              <a:rPr lang="en-GB" sz="4400" dirty="0"/>
              <a:t>Confidentiality and </a:t>
            </a:r>
            <a:r>
              <a:rPr lang="en-US" sz="4400" dirty="0"/>
              <a:t>Integrity/Non-Repudiation</a:t>
            </a:r>
            <a:endParaRPr lang="en-SE" dirty="0"/>
          </a:p>
        </p:txBody>
      </p:sp>
      <p:sp>
        <p:nvSpPr>
          <p:cNvPr id="4" name="Slide Number Placeholder 3">
            <a:extLst>
              <a:ext uri="{FF2B5EF4-FFF2-40B4-BE49-F238E27FC236}">
                <a16:creationId xmlns:a16="http://schemas.microsoft.com/office/drawing/2014/main" id="{AE87C75D-1709-5E13-F69D-8933510B8FB8}"/>
              </a:ext>
            </a:extLst>
          </p:cNvPr>
          <p:cNvSpPr>
            <a:spLocks noGrp="1"/>
          </p:cNvSpPr>
          <p:nvPr>
            <p:ph type="sldNum" sz="quarter" idx="4"/>
          </p:nvPr>
        </p:nvSpPr>
        <p:spPr/>
        <p:txBody>
          <a:bodyPr/>
          <a:lstStyle/>
          <a:p>
            <a:r>
              <a:rPr lang="en-US"/>
              <a:t>Security: 8- </a:t>
            </a:r>
            <a:fld id="{C4204591-24BD-A542-B9D5-F8D8A88D2FEE}" type="slidenum">
              <a:rPr lang="en-US" smtClean="0"/>
              <a:pPr/>
              <a:t>34</a:t>
            </a:fld>
            <a:endParaRPr lang="en-US" dirty="0"/>
          </a:p>
        </p:txBody>
      </p:sp>
      <p:sp>
        <p:nvSpPr>
          <p:cNvPr id="5" name="object 9">
            <a:extLst>
              <a:ext uri="{FF2B5EF4-FFF2-40B4-BE49-F238E27FC236}">
                <a16:creationId xmlns:a16="http://schemas.microsoft.com/office/drawing/2014/main" id="{FE3D3D51-0AE5-7EF0-0670-A4F700604E93}"/>
              </a:ext>
            </a:extLst>
          </p:cNvPr>
          <p:cNvSpPr txBox="1"/>
          <p:nvPr/>
        </p:nvSpPr>
        <p:spPr>
          <a:xfrm>
            <a:off x="838200" y="1724027"/>
            <a:ext cx="11353800" cy="2559034"/>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Combine the previous two approaches</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a:t>
            </a:r>
            <a:r>
              <a:rPr sz="2400" spc="-20" dirty="0">
                <a:latin typeface="Times New Roman"/>
                <a:cs typeface="Times New Roman"/>
              </a:rPr>
              <a:t> </a:t>
            </a:r>
            <a:r>
              <a:rPr lang="en-GB" sz="2400" spc="-20" dirty="0">
                <a:latin typeface="Times New Roman"/>
                <a:cs typeface="Times New Roman"/>
              </a:rPr>
              <a:t>sends message </a:t>
            </a:r>
            <a:r>
              <a:rPr sz="2400" dirty="0">
                <a:latin typeface="Times New Roman"/>
                <a:cs typeface="Times New Roman"/>
              </a:rPr>
              <a:t>to</a:t>
            </a:r>
            <a:r>
              <a:rPr lang="en-GB" sz="2400" dirty="0">
                <a:latin typeface="Times New Roman"/>
                <a:cs typeface="Times New Roman"/>
              </a:rPr>
              <a:t> Alice </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 performs</a:t>
            </a:r>
            <a:r>
              <a:rPr sz="2400" spc="-25" dirty="0">
                <a:latin typeface="Times New Roman"/>
                <a:cs typeface="Times New Roman"/>
              </a:rPr>
              <a:t>:</a:t>
            </a:r>
            <a:r>
              <a:rPr lang="en-GB" sz="2400" spc="-25" dirty="0">
                <a:latin typeface="Times New Roman"/>
                <a:cs typeface="Times New Roman"/>
              </a:rPr>
              <a:t> </a:t>
            </a:r>
            <a:r>
              <a:rPr sz="2400" spc="-10" dirty="0" err="1">
                <a:latin typeface="Times New Roman"/>
                <a:cs typeface="Times New Roman"/>
              </a:rPr>
              <a:t>Encrypted_Message</a:t>
            </a:r>
            <a:r>
              <a:rPr lang="en-GB" sz="2400" spc="-10" dirty="0">
                <a:latin typeface="Times New Roman"/>
                <a:cs typeface="Times New Roman"/>
              </a:rPr>
              <a:t> </a:t>
            </a:r>
            <a:r>
              <a:rPr sz="2400" dirty="0">
                <a:latin typeface="Times New Roman"/>
                <a:cs typeface="Times New Roman"/>
              </a:rPr>
              <a:t>=</a:t>
            </a:r>
            <a:r>
              <a:rPr sz="2400" spc="-5" dirty="0">
                <a:latin typeface="Times New Roman"/>
                <a:cs typeface="Times New Roman"/>
              </a:rPr>
              <a:t> </a:t>
            </a:r>
            <a:r>
              <a:rPr sz="2400" spc="-10" dirty="0">
                <a:latin typeface="Times New Roman"/>
                <a:cs typeface="Times New Roman"/>
              </a:rPr>
              <a:t>Encrypt(</a:t>
            </a:r>
            <a:r>
              <a:rPr sz="2400" spc="-10" dirty="0" err="1">
                <a:latin typeface="Times New Roman"/>
                <a:cs typeface="Times New Roman"/>
              </a:rPr>
              <a:t>P</a:t>
            </a:r>
            <a:r>
              <a:rPr lang="en-US" sz="2400" spc="-10" dirty="0" err="1">
                <a:latin typeface="Times New Roman"/>
                <a:cs typeface="Times New Roman"/>
              </a:rPr>
              <a:t>U</a:t>
            </a:r>
            <a:r>
              <a:rPr lang="en-US" sz="2400" spc="-10" baseline="-25000" dirty="0" err="1">
                <a:latin typeface="Times New Roman"/>
                <a:cs typeface="Times New Roman"/>
              </a:rPr>
              <a:t>a</a:t>
            </a:r>
            <a:r>
              <a:rPr lang="en-US" sz="2400" spc="-10" dirty="0">
                <a:latin typeface="Times New Roman"/>
                <a:cs typeface="Times New Roman"/>
              </a:rPr>
              <a:t> </a:t>
            </a:r>
            <a:r>
              <a:rPr sz="2400" spc="-10" dirty="0" err="1">
                <a:latin typeface="Times New Roman"/>
                <a:cs typeface="Times New Roman"/>
              </a:rPr>
              <a:t>ublic_Key</a:t>
            </a:r>
            <a:r>
              <a:rPr lang="en-GB" sz="2400" spc="-10" dirty="0">
                <a:latin typeface="Times New Roman"/>
                <a:cs typeface="Times New Roman"/>
              </a:rPr>
              <a:t>_Alice</a:t>
            </a:r>
            <a:r>
              <a:rPr sz="2400" spc="-10" dirty="0">
                <a:latin typeface="Times New Roman"/>
                <a:cs typeface="Times New Roman"/>
              </a:rPr>
              <a:t>, </a:t>
            </a:r>
            <a:r>
              <a:rPr sz="2400" dirty="0">
                <a:latin typeface="Times New Roman"/>
                <a:cs typeface="Times New Roman"/>
              </a:rPr>
              <a:t>Encrypt(P</a:t>
            </a:r>
            <a:r>
              <a:rPr lang="en-GB" sz="2400" dirty="0">
                <a:latin typeface="Times New Roman"/>
                <a:cs typeface="Times New Roman"/>
              </a:rPr>
              <a:t>R</a:t>
            </a:r>
            <a:r>
              <a:rPr lang="en-GB" sz="2400" baseline="-25000" dirty="0">
                <a:latin typeface="Times New Roman"/>
                <a:cs typeface="Times New Roman"/>
              </a:rPr>
              <a:t>b</a:t>
            </a:r>
            <a:r>
              <a:rPr sz="2400" dirty="0">
                <a:latin typeface="Times New Roman"/>
                <a:cs typeface="Times New Roman"/>
              </a:rPr>
              <a:t>,</a:t>
            </a:r>
            <a:r>
              <a:rPr sz="2400" spc="-140" dirty="0">
                <a:latin typeface="Times New Roman"/>
                <a:cs typeface="Times New Roman"/>
              </a:rPr>
              <a:t> </a:t>
            </a:r>
            <a:r>
              <a:rPr sz="2400" spc="-10" dirty="0">
                <a:latin typeface="Times New Roman"/>
                <a:cs typeface="Times New Roman"/>
              </a:rPr>
              <a:t>Message))</a:t>
            </a:r>
            <a:endParaRPr sz="24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sz="2400" dirty="0">
                <a:latin typeface="Times New Roman"/>
                <a:cs typeface="Times New Roman"/>
              </a:rPr>
              <a:t>Alice performs: Cleartext_</a:t>
            </a:r>
            <a:r>
              <a:rPr sz="2400" dirty="0">
                <a:latin typeface="Times New Roman"/>
                <a:cs typeface="Times New Roman"/>
              </a:rPr>
              <a:t>Message</a:t>
            </a:r>
            <a:r>
              <a:rPr sz="2400" spc="-70" dirty="0">
                <a:latin typeface="Times New Roman"/>
                <a:cs typeface="Times New Roman"/>
              </a:rPr>
              <a:t> </a:t>
            </a:r>
            <a:r>
              <a:rPr sz="2400" dirty="0">
                <a:latin typeface="Times New Roman"/>
                <a:cs typeface="Times New Roman"/>
              </a:rPr>
              <a:t>=</a:t>
            </a:r>
            <a:r>
              <a:rPr sz="2400" spc="-60" dirty="0">
                <a:latin typeface="Times New Roman"/>
                <a:cs typeface="Times New Roman"/>
              </a:rPr>
              <a:t> </a:t>
            </a:r>
            <a:r>
              <a:rPr sz="2400" dirty="0">
                <a:latin typeface="Times New Roman"/>
                <a:cs typeface="Times New Roman"/>
              </a:rPr>
              <a:t>Decrypt(</a:t>
            </a:r>
            <a:r>
              <a:rPr sz="2400" dirty="0" err="1">
                <a:latin typeface="Times New Roman"/>
                <a:cs typeface="Times New Roman"/>
              </a:rPr>
              <a:t>Public_Key</a:t>
            </a:r>
            <a:r>
              <a:rPr lang="en-GB" sz="2400" dirty="0">
                <a:latin typeface="Times New Roman"/>
                <a:cs typeface="Times New Roman"/>
              </a:rPr>
              <a:t>_Bob</a:t>
            </a:r>
            <a:r>
              <a:rPr sz="2400" dirty="0">
                <a:latin typeface="Times New Roman"/>
                <a:cs typeface="Times New Roman"/>
              </a:rPr>
              <a:t>,</a:t>
            </a:r>
            <a:r>
              <a:rPr sz="2400" spc="-75" dirty="0">
                <a:latin typeface="Times New Roman"/>
                <a:cs typeface="Times New Roman"/>
              </a:rPr>
              <a:t> </a:t>
            </a:r>
            <a:r>
              <a:rPr sz="2400" spc="-10" dirty="0">
                <a:latin typeface="Times New Roman"/>
                <a:cs typeface="Times New Roman"/>
              </a:rPr>
              <a:t>Decrypt(</a:t>
            </a:r>
            <a:r>
              <a:rPr sz="2400" spc="-10" dirty="0" err="1">
                <a:latin typeface="Times New Roman"/>
                <a:cs typeface="Times New Roman"/>
              </a:rPr>
              <a:t>Private_Key</a:t>
            </a:r>
            <a:r>
              <a:rPr lang="en-GB" sz="2400" spc="-10" dirty="0">
                <a:latin typeface="Times New Roman"/>
                <a:cs typeface="Times New Roman"/>
              </a:rPr>
              <a:t>_Alice</a:t>
            </a:r>
            <a:r>
              <a:rPr sz="2400" spc="-10" dirty="0">
                <a:latin typeface="Times New Roman"/>
                <a:cs typeface="Times New Roman"/>
              </a:rPr>
              <a:t>, </a:t>
            </a:r>
            <a:r>
              <a:rPr sz="2400" spc="-10" dirty="0" err="1">
                <a:latin typeface="Times New Roman"/>
                <a:cs typeface="Times New Roman"/>
              </a:rPr>
              <a:t>Encrypted_Message</a:t>
            </a:r>
            <a:r>
              <a:rPr sz="2400" spc="-10" dirty="0">
                <a:latin typeface="Times New Roman"/>
                <a:cs typeface="Times New Roman"/>
              </a:rPr>
              <a:t>)</a:t>
            </a:r>
            <a:endParaRPr sz="2400" dirty="0">
              <a:latin typeface="Times New Roman"/>
              <a:cs typeface="Times New Roman"/>
            </a:endParaRPr>
          </a:p>
        </p:txBody>
      </p:sp>
      <p:sp>
        <p:nvSpPr>
          <p:cNvPr id="6" name="object 13">
            <a:extLst>
              <a:ext uri="{FF2B5EF4-FFF2-40B4-BE49-F238E27FC236}">
                <a16:creationId xmlns:a16="http://schemas.microsoft.com/office/drawing/2014/main" id="{0B818F0D-1587-CA9F-BE49-3C93C8F83B74}"/>
              </a:ext>
            </a:extLst>
          </p:cNvPr>
          <p:cNvSpPr txBox="1"/>
          <p:nvPr/>
        </p:nvSpPr>
        <p:spPr>
          <a:xfrm>
            <a:off x="6829292" y="5372624"/>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92C90FA0-2D8D-424C-54A7-8AAD65019A12}"/>
              </a:ext>
            </a:extLst>
          </p:cNvPr>
          <p:cNvSpPr txBox="1"/>
          <p:nvPr/>
        </p:nvSpPr>
        <p:spPr>
          <a:xfrm>
            <a:off x="4578252" y="5220224"/>
            <a:ext cx="4447414" cy="965200"/>
          </a:xfrm>
          <a:prstGeom prst="rect">
            <a:avLst/>
          </a:prstGeom>
          <a:ln w="25400">
            <a:solidFill>
              <a:srgbClr val="000000"/>
            </a:solidFill>
          </a:ln>
        </p:spPr>
        <p:txBody>
          <a:bodyPr vert="horz" wrap="square" lIns="0" tIns="0" rIns="0" bIns="0" rtlCol="0">
            <a:spAutoFit/>
          </a:bodyPr>
          <a:lstStyle/>
          <a:p>
            <a:pPr>
              <a:lnSpc>
                <a:spcPct val="100000"/>
              </a:lnSpc>
            </a:pPr>
            <a:endParaRPr lang="en-GB" sz="2000" dirty="0">
              <a:latin typeface="Times New Roman"/>
              <a:cs typeface="Times New Roman"/>
            </a:endParaRPr>
          </a:p>
          <a:p>
            <a:pPr>
              <a:lnSpc>
                <a:spcPct val="100000"/>
              </a:lnSpc>
              <a:spcBef>
                <a:spcPts val="150"/>
              </a:spcBef>
            </a:pPr>
            <a:endParaRPr lang="en-GB" sz="2000" dirty="0">
              <a:latin typeface="Times New Roman"/>
              <a:cs typeface="Times New Roman"/>
            </a:endParaRPr>
          </a:p>
          <a:p>
            <a:pPr marL="344170">
              <a:lnSpc>
                <a:spcPct val="100000"/>
              </a:lnSpc>
            </a:pPr>
            <a:r>
              <a:rPr lang="en-GB" sz="2000" dirty="0" err="1">
                <a:latin typeface="Times New Roman"/>
                <a:cs typeface="Times New Roman"/>
              </a:rPr>
              <a:t>Private_Key_Bob</a:t>
            </a:r>
            <a:endParaRPr lang="en-GB" sz="2000" dirty="0">
              <a:latin typeface="Times New Roman"/>
              <a:cs typeface="Times New Roman"/>
            </a:endParaRPr>
          </a:p>
        </p:txBody>
      </p:sp>
      <p:sp>
        <p:nvSpPr>
          <p:cNvPr id="8" name="object 15">
            <a:extLst>
              <a:ext uri="{FF2B5EF4-FFF2-40B4-BE49-F238E27FC236}">
                <a16:creationId xmlns:a16="http://schemas.microsoft.com/office/drawing/2014/main" id="{7D7A0518-3A6A-A838-3387-D068983CA9EE}"/>
              </a:ext>
            </a:extLst>
          </p:cNvPr>
          <p:cNvSpPr txBox="1"/>
          <p:nvPr/>
        </p:nvSpPr>
        <p:spPr>
          <a:xfrm>
            <a:off x="2753958" y="5838180"/>
            <a:ext cx="1807948" cy="319959"/>
          </a:xfrm>
          <a:prstGeom prst="rect">
            <a:avLst/>
          </a:prstGeom>
        </p:spPr>
        <p:txBody>
          <a:bodyPr vert="horz" wrap="square" lIns="0" tIns="12065" rIns="0" bIns="0" rtlCol="0">
            <a:spAutoFit/>
          </a:bodyPr>
          <a:lstStyle/>
          <a:p>
            <a:pPr marL="12700">
              <a:lnSpc>
                <a:spcPct val="100000"/>
              </a:lnSpc>
              <a:spcBef>
                <a:spcPts val="95"/>
              </a:spcBef>
            </a:pPr>
            <a:r>
              <a:rPr lang="en-GB" sz="2000" spc="-45" dirty="0" err="1">
                <a:latin typeface="Times New Roman"/>
                <a:cs typeface="Times New Roman"/>
              </a:rPr>
              <a:t>Public_Key_Alice</a:t>
            </a:r>
            <a:endParaRPr sz="2000" dirty="0">
              <a:latin typeface="Times New Roman"/>
              <a:cs typeface="Times New Roman"/>
            </a:endParaRPr>
          </a:p>
        </p:txBody>
      </p:sp>
      <p:pic>
        <p:nvPicPr>
          <p:cNvPr id="9" name="object 16">
            <a:extLst>
              <a:ext uri="{FF2B5EF4-FFF2-40B4-BE49-F238E27FC236}">
                <a16:creationId xmlns:a16="http://schemas.microsoft.com/office/drawing/2014/main" id="{4BA692C6-EEB4-AB83-FE85-27D07129318B}"/>
              </a:ext>
            </a:extLst>
          </p:cNvPr>
          <p:cNvPicPr/>
          <p:nvPr/>
        </p:nvPicPr>
        <p:blipFill>
          <a:blip r:embed="rId2" cstate="print"/>
          <a:stretch>
            <a:fillRect/>
          </a:stretch>
        </p:blipFill>
        <p:spPr>
          <a:xfrm>
            <a:off x="6434957" y="5511690"/>
            <a:ext cx="368807" cy="368045"/>
          </a:xfrm>
          <a:prstGeom prst="rect">
            <a:avLst/>
          </a:prstGeom>
        </p:spPr>
      </p:pic>
      <p:pic>
        <p:nvPicPr>
          <p:cNvPr id="10" name="object 17">
            <a:extLst>
              <a:ext uri="{FF2B5EF4-FFF2-40B4-BE49-F238E27FC236}">
                <a16:creationId xmlns:a16="http://schemas.microsoft.com/office/drawing/2014/main" id="{FAB80AFF-597C-AC6B-6DA8-B63541B4382D}"/>
              </a:ext>
            </a:extLst>
          </p:cNvPr>
          <p:cNvPicPr/>
          <p:nvPr/>
        </p:nvPicPr>
        <p:blipFill>
          <a:blip r:embed="rId3" cstate="print"/>
          <a:stretch>
            <a:fillRect/>
          </a:stretch>
        </p:blipFill>
        <p:spPr>
          <a:xfrm>
            <a:off x="4248124" y="5511690"/>
            <a:ext cx="259442" cy="368045"/>
          </a:xfrm>
          <a:prstGeom prst="rect">
            <a:avLst/>
          </a:prstGeom>
        </p:spPr>
      </p:pic>
    </p:spTree>
    <p:extLst>
      <p:ext uri="{BB962C8B-B14F-4D97-AF65-F5344CB8AC3E}">
        <p14:creationId xmlns:p14="http://schemas.microsoft.com/office/powerpoint/2010/main" val="259395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F8F26C-52F9-4FF8-A1F3-7B8BD98B1387}"/>
              </a:ext>
            </a:extLst>
          </p:cNvPr>
          <p:cNvSpPr>
            <a:spLocks noGrp="1"/>
          </p:cNvSpPr>
          <p:nvPr>
            <p:ph type="title"/>
          </p:nvPr>
        </p:nvSpPr>
        <p:spPr/>
        <p:txBody>
          <a:bodyPr/>
          <a:lstStyle/>
          <a:p>
            <a:r>
              <a:rPr lang="en-US" dirty="0"/>
              <a:t>Public-Key Crypto Algorithms and Protocols</a:t>
            </a:r>
            <a:endParaRPr lang="en-SE" dirty="0"/>
          </a:p>
        </p:txBody>
      </p:sp>
      <p:sp>
        <p:nvSpPr>
          <p:cNvPr id="6" name="Content Placeholder 5">
            <a:extLst>
              <a:ext uri="{FF2B5EF4-FFF2-40B4-BE49-F238E27FC236}">
                <a16:creationId xmlns:a16="http://schemas.microsoft.com/office/drawing/2014/main" id="{FBA3FCD9-07C9-4350-9386-8BAE011ABADB}"/>
              </a:ext>
            </a:extLst>
          </p:cNvPr>
          <p:cNvSpPr>
            <a:spLocks noGrp="1"/>
          </p:cNvSpPr>
          <p:nvPr>
            <p:ph idx="1"/>
          </p:nvPr>
        </p:nvSpPr>
        <p:spPr/>
        <p:txBody>
          <a:bodyPr>
            <a:normAutofit/>
          </a:bodyPr>
          <a:lstStyle/>
          <a:p>
            <a:r>
              <a:rPr lang="en-US" sz="3200" dirty="0"/>
              <a:t>RSA (</a:t>
            </a:r>
            <a:r>
              <a:rPr lang="en-US" sz="3200" dirty="0" err="1"/>
              <a:t>Rivest</a:t>
            </a:r>
            <a:r>
              <a:rPr lang="en-US" sz="3200" dirty="0"/>
              <a:t>-Shamir-Adelman)</a:t>
            </a:r>
          </a:p>
          <a:p>
            <a:pPr lvl="1"/>
            <a:r>
              <a:rPr lang="en-US" sz="2800" dirty="0"/>
              <a:t>Key generation, encryption, decryption</a:t>
            </a:r>
          </a:p>
          <a:p>
            <a:r>
              <a:rPr lang="en-US" sz="3200" dirty="0"/>
              <a:t>Elliptic Curve Cryptography (ECC)</a:t>
            </a:r>
          </a:p>
          <a:p>
            <a:pPr lvl="1"/>
            <a:r>
              <a:rPr lang="en-US" sz="2800" dirty="0"/>
              <a:t>Lightweight public key algorithm for embedded and IoT devices</a:t>
            </a:r>
          </a:p>
          <a:p>
            <a:r>
              <a:rPr lang="en-US" sz="3200" dirty="0"/>
              <a:t>Diffie-Hellman</a:t>
            </a:r>
          </a:p>
          <a:p>
            <a:pPr lvl="1"/>
            <a:r>
              <a:rPr lang="en-US" sz="2800" dirty="0"/>
              <a:t>Key exchange protocol used to establish a shared secret between two parties, e.g., a secret key for symmetric encryption </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35</a:t>
            </a:fld>
            <a:endParaRPr lang="en-US" dirty="0">
              <a:solidFill>
                <a:prstClr val="white">
                  <a:lumMod val="65000"/>
                  <a:lumOff val="35000"/>
                </a:prstClr>
              </a:solidFill>
            </a:endParaRPr>
          </a:p>
        </p:txBody>
      </p:sp>
      <p:sp>
        <p:nvSpPr>
          <p:cNvPr id="5" name="文本框 4">
            <a:extLst>
              <a:ext uri="{FF2B5EF4-FFF2-40B4-BE49-F238E27FC236}">
                <a16:creationId xmlns:a16="http://schemas.microsoft.com/office/drawing/2014/main" id="{D7A9871A-F38A-4C39-B621-73A3EF5C5789}"/>
              </a:ext>
            </a:extLst>
          </p:cNvPr>
          <p:cNvSpPr txBox="1"/>
          <p:nvPr/>
        </p:nvSpPr>
        <p:spPr>
          <a:xfrm>
            <a:off x="1551286" y="7240290"/>
            <a:ext cx="184731" cy="461665"/>
          </a:xfrm>
          <a:prstGeom prst="rect">
            <a:avLst/>
          </a:prstGeom>
          <a:noFill/>
        </p:spPr>
        <p:txBody>
          <a:bodyPr wrap="none" rtlCol="0">
            <a:spAutoFit/>
          </a:bodyPr>
          <a:lstStyle/>
          <a:p>
            <a:endParaRPr lang="zh-CN" altLang="en-US" sz="2400" dirty="0"/>
          </a:p>
        </p:txBody>
      </p:sp>
    </p:spTree>
  </p:cSld>
  <p:clrMapOvr>
    <a:masterClrMapping/>
  </p:clrMapOvr>
  <p:transition spd="slow">
    <p:wipe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Prerequisite: Modular Arithmetic</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36</a:t>
            </a:fld>
            <a:endParaRPr lang="en-US" dirty="0"/>
          </a:p>
        </p:txBody>
      </p:sp>
      <p:sp>
        <p:nvSpPr>
          <p:cNvPr id="33" name="Rectangle 3">
            <a:extLst>
              <a:ext uri="{FF2B5EF4-FFF2-40B4-BE49-F238E27FC236}">
                <a16:creationId xmlns:a16="http://schemas.microsoft.com/office/drawing/2014/main" id="{08911B89-9610-2444-AA32-6F70FF90FBCC}"/>
              </a:ext>
            </a:extLst>
          </p:cNvPr>
          <p:cNvSpPr txBox="1">
            <a:spLocks noChangeArrowheads="1"/>
          </p:cNvSpPr>
          <p:nvPr/>
        </p:nvSpPr>
        <p:spPr>
          <a:xfrm>
            <a:off x="957470" y="1414670"/>
            <a:ext cx="8973608" cy="499938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r>
              <a:rPr lang="en-US" sz="3200" dirty="0">
                <a:latin typeface="Times New Roman" panose="02020603050405020304" pitchFamily="18" charset="0"/>
                <a:cs typeface="Times New Roman" panose="02020603050405020304" pitchFamily="18" charset="0"/>
              </a:rPr>
              <a:t>x mod n = remainder of x when divide by n</a:t>
            </a:r>
          </a:p>
          <a:p>
            <a:pPr marL="277813" indent="-277813"/>
            <a:r>
              <a:rPr lang="en-US" sz="3200" dirty="0">
                <a:latin typeface="Times New Roman" panose="02020603050405020304" pitchFamily="18" charset="0"/>
                <a:cs typeface="Times New Roman" panose="02020603050405020304" pitchFamily="18" charset="0"/>
              </a:rPr>
              <a:t>facts:</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indent="-277813"/>
            <a:r>
              <a:rPr lang="en-US" sz="3200" dirty="0">
                <a:latin typeface="Times New Roman" panose="02020603050405020304" pitchFamily="18" charset="0"/>
                <a:cs typeface="Times New Roman" panose="02020603050405020304" pitchFamily="18" charset="0"/>
              </a:rPr>
              <a:t>thus</a:t>
            </a:r>
          </a:p>
          <a:p>
            <a:pPr marL="277813" indent="-277813">
              <a:buFont typeface="Wingdings" charset="0"/>
              <a:buNone/>
            </a:pPr>
            <a:r>
              <a:rPr lang="en-US" sz="3200" dirty="0">
                <a:latin typeface="Times New Roman" panose="02020603050405020304" pitchFamily="18" charset="0"/>
                <a:cs typeface="Times New Roman" panose="02020603050405020304" pitchFamily="18" charset="0"/>
              </a:rPr>
              <a:t>    </a:t>
            </a:r>
            <a:r>
              <a:rPr lang="en-US" sz="3200" dirty="0">
                <a:solidFill>
                  <a:srgbClr val="000099"/>
                </a:solidFill>
                <a:latin typeface="Times New Roman" panose="02020603050405020304" pitchFamily="18" charset="0"/>
                <a:cs typeface="Times New Roman" panose="02020603050405020304" pitchFamily="18" charset="0"/>
              </a:rPr>
              <a:t>(a mod n)</a:t>
            </a:r>
            <a:r>
              <a:rPr lang="en-US" sz="3200" baseline="30000" dirty="0">
                <a:solidFill>
                  <a:srgbClr val="000099"/>
                </a:solidFill>
                <a:latin typeface="Times New Roman" panose="02020603050405020304" pitchFamily="18" charset="0"/>
                <a:cs typeface="Times New Roman" panose="02020603050405020304" pitchFamily="18" charset="0"/>
              </a:rPr>
              <a:t>d</a:t>
            </a:r>
            <a:r>
              <a:rPr lang="en-US" sz="3200" dirty="0">
                <a:solidFill>
                  <a:srgbClr val="000099"/>
                </a:solidFill>
                <a:latin typeface="Times New Roman" panose="02020603050405020304" pitchFamily="18" charset="0"/>
                <a:cs typeface="Times New Roman" panose="02020603050405020304" pitchFamily="18" charset="0"/>
              </a:rPr>
              <a:t> mod n = a</a:t>
            </a:r>
            <a:r>
              <a:rPr lang="en-US" sz="3200" baseline="30000" dirty="0">
                <a:solidFill>
                  <a:srgbClr val="000099"/>
                </a:solidFill>
                <a:latin typeface="Times New Roman" panose="02020603050405020304" pitchFamily="18" charset="0"/>
                <a:cs typeface="Times New Roman" panose="02020603050405020304" pitchFamily="18" charset="0"/>
              </a:rPr>
              <a:t>d</a:t>
            </a:r>
            <a:r>
              <a:rPr lang="en-US" sz="3200" dirty="0">
                <a:solidFill>
                  <a:srgbClr val="000099"/>
                </a:solidFill>
                <a:latin typeface="Times New Roman" panose="02020603050405020304" pitchFamily="18" charset="0"/>
                <a:cs typeface="Times New Roman" panose="02020603050405020304" pitchFamily="18" charset="0"/>
              </a:rPr>
              <a:t> mod n</a:t>
            </a:r>
          </a:p>
          <a:p>
            <a:pPr marL="277813" indent="-277813">
              <a:lnSpc>
                <a:spcPct val="110000"/>
              </a:lnSpc>
            </a:pPr>
            <a:r>
              <a:rPr lang="en-US" sz="3200" dirty="0">
                <a:latin typeface="Times New Roman" panose="02020603050405020304" pitchFamily="18" charset="0"/>
                <a:cs typeface="Times New Roman" panose="02020603050405020304" pitchFamily="18" charset="0"/>
              </a:rPr>
              <a:t>example: x=14, n=10, d=2:</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(x mod n)</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mod n = 4</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mod 10 = 6</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x</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 14</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 196   x</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mod 10  = 6 </a:t>
            </a:r>
          </a:p>
        </p:txBody>
      </p:sp>
    </p:spTree>
    <p:extLst>
      <p:ext uri="{BB962C8B-B14F-4D97-AF65-F5344CB8AC3E}">
        <p14:creationId xmlns:p14="http://schemas.microsoft.com/office/powerpoint/2010/main" val="87479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A1AE-8A26-4C74-B778-1F8D399AB692}"/>
              </a:ext>
            </a:extLst>
          </p:cNvPr>
          <p:cNvSpPr>
            <a:spLocks noGrp="1"/>
          </p:cNvSpPr>
          <p:nvPr>
            <p:ph type="title"/>
          </p:nvPr>
        </p:nvSpPr>
        <p:spPr>
          <a:xfrm>
            <a:off x="838200" y="162380"/>
            <a:ext cx="10515600" cy="894622"/>
          </a:xfrm>
        </p:spPr>
        <p:txBody>
          <a:bodyPr/>
          <a:lstStyle/>
          <a:p>
            <a:r>
              <a:rPr lang="en-US" dirty="0"/>
              <a:t>Diffie-Hellman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7534F-EF67-47AE-8880-60896F685211}"/>
                  </a:ext>
                </a:extLst>
              </p:cNvPr>
              <p:cNvSpPr>
                <a:spLocks noGrp="1"/>
              </p:cNvSpPr>
              <p:nvPr>
                <p:ph idx="1"/>
              </p:nvPr>
            </p:nvSpPr>
            <p:spPr>
              <a:xfrm>
                <a:off x="1054248" y="1057002"/>
                <a:ext cx="10112190" cy="5638618"/>
              </a:xfrm>
            </p:spPr>
            <p:txBody>
              <a:bodyPr>
                <a:normAutofit fontScale="92500"/>
              </a:bodyPr>
              <a:lstStyle/>
              <a:p>
                <a:r>
                  <a:rPr lang="en-US" dirty="0">
                    <a:latin typeface="Times New Roman" panose="02020603050405020304" pitchFamily="18" charset="0"/>
                    <a:cs typeface="Times New Roman" panose="02020603050405020304" pitchFamily="18" charset="0"/>
                  </a:rPr>
                  <a:t>Alice and Bob agree on:</a:t>
                </a:r>
              </a:p>
              <a:p>
                <a:pPr lvl="1"/>
                <a:r>
                  <a:rPr lang="en-US" dirty="0">
                    <a:latin typeface="Times New Roman" panose="02020603050405020304" pitchFamily="18" charset="0"/>
                    <a:cs typeface="Times New Roman" panose="02020603050405020304" pitchFamily="18" charset="0"/>
                  </a:rPr>
                  <a:t>A sufficiently large prime number </a:t>
                </a:r>
                <a14:m>
                  <m:oMath xmlns:m="http://schemas.openxmlformats.org/officeDocument/2006/math">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base number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&lt;</m:t>
                    </m:r>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chooses a secret number </a:t>
                </a:r>
                <a14:m>
                  <m:oMath xmlns:m="http://schemas.openxmlformats.org/officeDocument/2006/math">
                    <m:r>
                      <a:rPr lang="en-US" b="0" i="1" smtClean="0">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𝑎</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chooses a secret number </a:t>
                </a:r>
                <a14:m>
                  <m:oMath xmlns:m="http://schemas.openxmlformats.org/officeDocument/2006/math">
                    <m:r>
                      <a:rPr lang="en-US" b="0" i="1" smtClean="0">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b="0" i="1" smtClean="0">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latin typeface="Times New Roman" panose="02020603050405020304" pitchFamily="18" charset="0"/>
                    <a:cs typeface="Times New Roman" panose="02020603050405020304" pitchFamily="18" charset="0"/>
                  </a:rPr>
                  <a:t> are all public; only Alice knows secret </a:t>
                </a:r>
                <a14:m>
                  <m:oMath xmlns:m="http://schemas.openxmlformats.org/officeDocument/2006/math">
                    <m:r>
                      <a:rPr lang="en-US" i="1">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only Bob knows secret </a:t>
                </a:r>
                <a14:m>
                  <m:oMath xmlns:m="http://schemas.openxmlformats.org/officeDocument/2006/math">
                    <m:r>
                      <a:rPr lang="en-US" i="1">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A117534F-EF67-47AE-8880-60896F685211}"/>
                  </a:ext>
                </a:extLst>
              </p:cNvPr>
              <p:cNvSpPr>
                <a:spLocks noGrp="1" noRot="1" noChangeAspect="1" noMove="1" noResize="1" noEditPoints="1" noAdjustHandles="1" noChangeArrowheads="1" noChangeShapeType="1" noTextEdit="1"/>
              </p:cNvSpPr>
              <p:nvPr>
                <p:ph idx="1"/>
              </p:nvPr>
            </p:nvSpPr>
            <p:spPr>
              <a:xfrm>
                <a:off x="1054248" y="1057002"/>
                <a:ext cx="10112190" cy="5638618"/>
              </a:xfrm>
              <a:blipFill>
                <a:blip r:embed="rId3"/>
                <a:stretch>
                  <a:fillRect t="-1622" b="-129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F43BD77-84CA-42DA-9401-7AC8EFE28D92}"/>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95517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pPr>
              <a:defRPr/>
            </a:pPr>
            <a:r>
              <a:rPr lang="en-US" altLang="en-US" dirty="0"/>
              <a:t>Requirements for Public-Key Crypto</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38</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02368F2-5F91-4C19-A68D-69030E00F73A}"/>
              </a:ext>
            </a:extLst>
          </p:cNvPr>
          <p:cNvSpPr>
            <a:spLocks noGrp="1"/>
          </p:cNvSpPr>
          <p:nvPr>
            <p:ph idx="1"/>
          </p:nvPr>
        </p:nvSpPr>
        <p:spPr/>
        <p:txBody>
          <a:bodyPr/>
          <a:lstStyle/>
          <a:p>
            <a:pPr lvl="0" rtl="0"/>
            <a:r>
              <a:rPr lang="en-US" dirty="0">
                <a:latin typeface="Times New Roman" panose="02020603050405020304" pitchFamily="18" charset="0"/>
                <a:cs typeface="Times New Roman" panose="02020603050405020304" pitchFamily="18" charset="0"/>
              </a:rPr>
              <a:t>Computationally easy to </a:t>
            </a:r>
          </a:p>
          <a:p>
            <a:pPr lvl="1"/>
            <a:r>
              <a:rPr lang="en-US" dirty="0">
                <a:latin typeface="Times New Roman" panose="02020603050405020304" pitchFamily="18" charset="0"/>
                <a:cs typeface="Times New Roman" panose="02020603050405020304" pitchFamily="18" charset="0"/>
              </a:rPr>
              <a:t>create key pairs</a:t>
            </a:r>
          </a:p>
          <a:p>
            <a:pPr lvl="1"/>
            <a:r>
              <a:rPr lang="en-US" dirty="0">
                <a:latin typeface="Times New Roman" panose="02020603050405020304" pitchFamily="18" charset="0"/>
                <a:cs typeface="Times New Roman" panose="02020603050405020304" pitchFamily="18" charset="0"/>
              </a:rPr>
              <a:t>encrypt/decrypt messages using either public or private key</a:t>
            </a:r>
          </a:p>
          <a:p>
            <a:pPr lvl="0" rtl="0"/>
            <a:r>
              <a:rPr lang="en-US" dirty="0">
                <a:latin typeface="Times New Roman" panose="02020603050405020304" pitchFamily="18" charset="0"/>
                <a:cs typeface="Times New Roman" panose="02020603050405020304" pitchFamily="18" charset="0"/>
              </a:rPr>
              <a:t>Computationally infeasible to </a:t>
            </a:r>
          </a:p>
          <a:p>
            <a:pPr lvl="1"/>
            <a:r>
              <a:rPr lang="en-US" dirty="0">
                <a:latin typeface="Times New Roman" panose="02020603050405020304" pitchFamily="18" charset="0"/>
                <a:cs typeface="Times New Roman" panose="02020603050405020304" pitchFamily="18" charset="0"/>
              </a:rPr>
              <a:t>determine private key from public key</a:t>
            </a:r>
          </a:p>
          <a:p>
            <a:pPr lvl="1"/>
            <a:r>
              <a:rPr lang="en-US" dirty="0">
                <a:latin typeface="Times New Roman" panose="02020603050405020304" pitchFamily="18" charset="0"/>
                <a:cs typeface="Times New Roman" panose="02020603050405020304" pitchFamily="18" charset="0"/>
              </a:rPr>
              <a:t>recover cleartext without key</a:t>
            </a:r>
          </a:p>
          <a:p>
            <a:pPr lvl="0" rtl="0"/>
            <a:r>
              <a:rPr lang="en-US" dirty="0">
                <a:latin typeface="Times New Roman" panose="02020603050405020304" pitchFamily="18" charset="0"/>
                <a:cs typeface="Times New Roman" panose="02020603050405020304" pitchFamily="18" charset="0"/>
              </a:rPr>
              <a:t>Either key can be used for each role (public/private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Public-Key Crypto in Practice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39</a:t>
            </a:fld>
            <a:endParaRPr lang="en-US" dirty="0"/>
          </a:p>
        </p:txBody>
      </p:sp>
      <p:sp>
        <p:nvSpPr>
          <p:cNvPr id="5" name="Rectangle 3">
            <a:extLst>
              <a:ext uri="{FF2B5EF4-FFF2-40B4-BE49-F238E27FC236}">
                <a16:creationId xmlns:a16="http://schemas.microsoft.com/office/drawing/2014/main" id="{DB9CF750-12CC-3F42-84BE-176B87ACB504}"/>
              </a:ext>
            </a:extLst>
          </p:cNvPr>
          <p:cNvSpPr txBox="1">
            <a:spLocks noChangeArrowheads="1"/>
          </p:cNvSpPr>
          <p:nvPr/>
        </p:nvSpPr>
        <p:spPr>
          <a:xfrm>
            <a:off x="959608" y="1354068"/>
            <a:ext cx="10424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t>Public-key crypto, e.g., RSA is computationally intensive</a:t>
            </a:r>
          </a:p>
          <a:p>
            <a:pPr lvl="1" indent="-339725"/>
            <a:r>
              <a:rPr lang="en-US" sz="2800" dirty="0"/>
              <a:t>DES is at least 100 times faster than RSA</a:t>
            </a:r>
          </a:p>
          <a:p>
            <a:pPr indent="-339725"/>
            <a:r>
              <a:rPr lang="en-US" sz="3200" dirty="0"/>
              <a:t>In practice: use public key crypto to establish secure connection, then use symmetric encryption for encrypting data</a:t>
            </a:r>
          </a:p>
          <a:p>
            <a:pPr>
              <a:spcBef>
                <a:spcPct val="60000"/>
              </a:spcBef>
              <a:buFont typeface="Wingdings" charset="0"/>
              <a:buNone/>
            </a:pPr>
            <a:r>
              <a:rPr lang="en-US" sz="3200" dirty="0">
                <a:solidFill>
                  <a:srgbClr val="0012A0"/>
                </a:solidFill>
              </a:rPr>
              <a:t>session key, K</a:t>
            </a:r>
            <a:r>
              <a:rPr lang="en-US" sz="3200" baseline="-25000" dirty="0">
                <a:solidFill>
                  <a:srgbClr val="0012A0"/>
                </a:solidFill>
              </a:rPr>
              <a:t>S</a:t>
            </a:r>
          </a:p>
          <a:p>
            <a:pPr marL="457200"/>
            <a:r>
              <a:rPr lang="en-US" dirty="0"/>
              <a:t>Bob and Alice use public-key crypto to exchange a symmetric session key K</a:t>
            </a:r>
            <a:r>
              <a:rPr lang="en-US" baseline="-25000" dirty="0"/>
              <a:t>S</a:t>
            </a:r>
          </a:p>
          <a:p>
            <a:pPr marL="457200"/>
            <a:r>
              <a:rPr lang="en-US" dirty="0"/>
              <a:t>Then use K</a:t>
            </a:r>
            <a:r>
              <a:rPr lang="en-US" baseline="-25000" dirty="0"/>
              <a:t>S</a:t>
            </a:r>
            <a:r>
              <a:rPr lang="en-US" dirty="0"/>
              <a:t> for symmetric </a:t>
            </a:r>
            <a:r>
              <a:rPr lang="en-US" sz="2800" dirty="0"/>
              <a:t>encryption/decryption</a:t>
            </a:r>
            <a:endParaRPr lang="en-US" dirty="0">
              <a:latin typeface="Gill Sans MT" charset="0"/>
            </a:endParaRPr>
          </a:p>
        </p:txBody>
      </p:sp>
    </p:spTree>
    <p:extLst>
      <p:ext uri="{BB962C8B-B14F-4D97-AF65-F5344CB8AC3E}">
        <p14:creationId xmlns:p14="http://schemas.microsoft.com/office/powerpoint/2010/main" val="1684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31505" y="980728"/>
            <a:ext cx="8921829" cy="6040822"/>
          </a:xfrm>
          <a:prstGeom prst="rect">
            <a:avLst/>
          </a:prstGeom>
        </p:spPr>
      </p:pic>
      <p:sp>
        <p:nvSpPr>
          <p:cNvPr id="4" name="Title 3">
            <a:extLst>
              <a:ext uri="{FF2B5EF4-FFF2-40B4-BE49-F238E27FC236}">
                <a16:creationId xmlns:a16="http://schemas.microsoft.com/office/drawing/2014/main" id="{9BD72EF4-D371-41F3-BA4A-EC40B8241F3B}"/>
              </a:ext>
            </a:extLst>
          </p:cNvPr>
          <p:cNvSpPr>
            <a:spLocks noGrp="1"/>
          </p:cNvSpPr>
          <p:nvPr>
            <p:ph type="title"/>
          </p:nvPr>
        </p:nvSpPr>
        <p:spPr>
          <a:xfrm>
            <a:off x="1807942" y="94762"/>
            <a:ext cx="8568952" cy="868362"/>
          </a:xfrm>
        </p:spPr>
        <p:txBody>
          <a:bodyPr/>
          <a:lstStyle/>
          <a:p>
            <a:r>
              <a:rPr lang="en-US" dirty="0"/>
              <a:t>CIA Examples</a:t>
            </a:r>
            <a:endParaRPr lang="en-SE" dirty="0"/>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dirty="0"/>
          </a:p>
        </p:txBody>
      </p:sp>
    </p:spTree>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E86DC9-A42C-0441-7C87-4CD726CB1F01}"/>
              </a:ext>
            </a:extLst>
          </p:cNvPr>
          <p:cNvSpPr>
            <a:spLocks noGrp="1"/>
          </p:cNvSpPr>
          <p:nvPr>
            <p:ph idx="1"/>
          </p:nvPr>
        </p:nvSpPr>
        <p:spPr/>
        <p:txBody>
          <a:bodyPr/>
          <a:lstStyle/>
          <a:p>
            <a:pPr marL="545465" indent="-532765">
              <a:lnSpc>
                <a:spcPct val="100000"/>
              </a:lnSpc>
              <a:spcBef>
                <a:spcPts val="385"/>
              </a:spcBef>
              <a:buClr>
                <a:srgbClr val="063DE8"/>
              </a:buClr>
              <a:buAutoNum type="arabicPeriod"/>
              <a:tabLst>
                <a:tab pos="545465" algn="l"/>
              </a:tabLst>
            </a:pP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Key</a:t>
            </a:r>
            <a:r>
              <a:rPr lang="en-GB" sz="2800" spc="-30" dirty="0">
                <a:latin typeface="Times New Roman"/>
                <a:cs typeface="Times New Roman"/>
              </a:rPr>
              <a:t> </a:t>
            </a:r>
            <a:r>
              <a:rPr lang="en-GB" sz="2800" dirty="0">
                <a:latin typeface="Times New Roman"/>
                <a:cs typeface="Times New Roman"/>
              </a:rPr>
              <a:t>Encryption</a:t>
            </a:r>
            <a:r>
              <a:rPr lang="en-GB" sz="2800" spc="-35" dirty="0">
                <a:latin typeface="Times New Roman"/>
                <a:cs typeface="Times New Roman"/>
              </a:rPr>
              <a:t> </a:t>
            </a:r>
            <a:r>
              <a:rPr lang="en-GB" sz="2800" dirty="0">
                <a:latin typeface="Times New Roman"/>
                <a:cs typeface="Times New Roman"/>
              </a:rPr>
              <a:t>uses</a:t>
            </a:r>
            <a:r>
              <a:rPr lang="en-GB" sz="2800" spc="-30" dirty="0">
                <a:latin typeface="Times New Roman"/>
                <a:cs typeface="Times New Roman"/>
              </a:rPr>
              <a:t> </a:t>
            </a:r>
            <a:r>
              <a:rPr lang="en-GB" sz="2800" dirty="0">
                <a:latin typeface="Times New Roman"/>
                <a:cs typeface="Times New Roman"/>
              </a:rPr>
              <a:t>two</a:t>
            </a:r>
            <a:r>
              <a:rPr lang="en-GB" sz="2800" spc="-25" dirty="0">
                <a:latin typeface="Times New Roman"/>
                <a:cs typeface="Times New Roman"/>
              </a:rPr>
              <a:t> </a:t>
            </a:r>
            <a:r>
              <a:rPr lang="en-GB" sz="2800" dirty="0">
                <a:latin typeface="Times New Roman"/>
                <a:cs typeface="Times New Roman"/>
              </a:rPr>
              <a:t>keys:</a:t>
            </a:r>
            <a:r>
              <a:rPr lang="en-GB" sz="2800" spc="-35" dirty="0">
                <a:latin typeface="Times New Roman"/>
                <a:cs typeface="Times New Roman"/>
              </a:rPr>
              <a:t> </a:t>
            </a: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and</a:t>
            </a:r>
            <a:r>
              <a:rPr lang="en-GB" sz="2800" spc="-35" dirty="0">
                <a:latin typeface="Times New Roman"/>
                <a:cs typeface="Times New Roman"/>
              </a:rPr>
              <a:t> </a:t>
            </a:r>
            <a:r>
              <a:rPr lang="en-GB" sz="2800" spc="-10" dirty="0">
                <a:latin typeface="Times New Roman"/>
                <a:cs typeface="Times New Roman"/>
              </a:rPr>
              <a:t>Private.</a:t>
            </a:r>
            <a:endParaRPr lang="en-GB" sz="2800" dirty="0">
              <a:latin typeface="Times New Roman"/>
              <a:cs typeface="Times New Roman"/>
            </a:endParaRPr>
          </a:p>
          <a:p>
            <a:pPr marL="545465" indent="-532765">
              <a:lnSpc>
                <a:spcPct val="100000"/>
              </a:lnSpc>
              <a:spcBef>
                <a:spcPts val="290"/>
              </a:spcBef>
              <a:buClr>
                <a:srgbClr val="063DE8"/>
              </a:buClr>
              <a:buAutoNum type="arabicPeriod"/>
              <a:tabLst>
                <a:tab pos="545465" algn="l"/>
              </a:tabLst>
            </a:pPr>
            <a:r>
              <a:rPr lang="en-GB" sz="2800" dirty="0">
                <a:latin typeface="Times New Roman"/>
                <a:cs typeface="Times New Roman"/>
              </a:rPr>
              <a:t>Either</a:t>
            </a:r>
            <a:r>
              <a:rPr lang="en-GB" sz="2800" spc="-25"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can</a:t>
            </a:r>
            <a:r>
              <a:rPr lang="en-GB" sz="2800" spc="-25" dirty="0">
                <a:latin typeface="Times New Roman"/>
                <a:cs typeface="Times New Roman"/>
              </a:rPr>
              <a:t> </a:t>
            </a:r>
            <a:r>
              <a:rPr lang="en-GB" sz="2800" dirty="0">
                <a:latin typeface="Times New Roman"/>
                <a:cs typeface="Times New Roman"/>
              </a:rPr>
              <a:t>be</a:t>
            </a:r>
            <a:r>
              <a:rPr lang="en-GB" sz="2800" spc="-10" dirty="0">
                <a:latin typeface="Times New Roman"/>
                <a:cs typeface="Times New Roman"/>
              </a:rPr>
              <a:t> </a:t>
            </a:r>
            <a:r>
              <a:rPr lang="en-GB" sz="2800" dirty="0">
                <a:latin typeface="Times New Roman"/>
                <a:cs typeface="Times New Roman"/>
              </a:rPr>
              <a:t>used</a:t>
            </a:r>
            <a:r>
              <a:rPr lang="en-GB" sz="2800" spc="-10" dirty="0">
                <a:latin typeface="Times New Roman"/>
                <a:cs typeface="Times New Roman"/>
              </a:rPr>
              <a:t> </a:t>
            </a:r>
            <a:r>
              <a:rPr lang="en-GB" sz="2800" dirty="0">
                <a:latin typeface="Times New Roman"/>
                <a:cs typeface="Times New Roman"/>
              </a:rPr>
              <a:t>to</a:t>
            </a:r>
            <a:r>
              <a:rPr lang="en-GB" sz="2800" spc="-20" dirty="0">
                <a:latin typeface="Times New Roman"/>
                <a:cs typeface="Times New Roman"/>
              </a:rPr>
              <a:t> </a:t>
            </a:r>
            <a:r>
              <a:rPr lang="en-GB" sz="2800" dirty="0">
                <a:latin typeface="Times New Roman"/>
                <a:cs typeface="Times New Roman"/>
              </a:rPr>
              <a:t>encrypt.</a:t>
            </a:r>
            <a:r>
              <a:rPr lang="en-GB" sz="2800" spc="-25" dirty="0">
                <a:latin typeface="Times New Roman"/>
                <a:cs typeface="Times New Roman"/>
              </a:rPr>
              <a:t> </a:t>
            </a:r>
            <a:r>
              <a:rPr lang="en-GB" sz="2800" dirty="0">
                <a:latin typeface="Times New Roman"/>
                <a:cs typeface="Times New Roman"/>
              </a:rPr>
              <a:t>The</a:t>
            </a:r>
            <a:r>
              <a:rPr lang="en-GB" sz="2800" spc="-10" dirty="0">
                <a:latin typeface="Times New Roman"/>
                <a:cs typeface="Times New Roman"/>
              </a:rPr>
              <a:t> </a:t>
            </a:r>
            <a:r>
              <a:rPr lang="en-GB" sz="2800" dirty="0">
                <a:latin typeface="Times New Roman"/>
                <a:cs typeface="Times New Roman"/>
              </a:rPr>
              <a:t>other</a:t>
            </a:r>
            <a:r>
              <a:rPr lang="en-GB" sz="2800" spc="-20"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will</a:t>
            </a:r>
            <a:r>
              <a:rPr lang="en-GB" sz="2800" spc="-20" dirty="0">
                <a:latin typeface="Times New Roman"/>
                <a:cs typeface="Times New Roman"/>
              </a:rPr>
              <a:t> </a:t>
            </a:r>
            <a:r>
              <a:rPr lang="en-GB" sz="2800" spc="-10" dirty="0">
                <a:latin typeface="Times New Roman"/>
                <a:cs typeface="Times New Roman"/>
              </a:rPr>
              <a:t>decrypt.</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40FBE1C5-98D0-6FFF-7407-5725C46E62E7}"/>
              </a:ext>
            </a:extLst>
          </p:cNvPr>
          <p:cNvSpPr>
            <a:spLocks noGrp="1"/>
          </p:cNvSpPr>
          <p:nvPr>
            <p:ph type="title"/>
          </p:nvPr>
        </p:nvSpPr>
        <p:spPr/>
        <p:txBody>
          <a:bodyPr/>
          <a:lstStyle/>
          <a:p>
            <a:r>
              <a:rPr lang="en-GB" dirty="0"/>
              <a:t>Public</a:t>
            </a:r>
            <a:r>
              <a:rPr lang="en-GB" spc="-70" dirty="0"/>
              <a:t> </a:t>
            </a:r>
            <a:r>
              <a:rPr lang="en-GB" dirty="0"/>
              <a:t>Key</a:t>
            </a:r>
            <a:r>
              <a:rPr lang="en-GB" spc="-50" dirty="0"/>
              <a:t> </a:t>
            </a:r>
            <a:r>
              <a:rPr lang="en-US" sz="4400" dirty="0"/>
              <a:t>Crypto</a:t>
            </a:r>
            <a:r>
              <a:rPr lang="en-GB" dirty="0"/>
              <a:t>:</a:t>
            </a:r>
            <a:r>
              <a:rPr lang="en-GB" spc="-65" dirty="0"/>
              <a:t> </a:t>
            </a:r>
            <a:r>
              <a:rPr lang="en-GB" spc="-10" dirty="0"/>
              <a:t>Summary</a:t>
            </a:r>
            <a:endParaRPr lang="en-SE" dirty="0"/>
          </a:p>
        </p:txBody>
      </p:sp>
      <p:sp>
        <p:nvSpPr>
          <p:cNvPr id="4" name="Slide Number Placeholder 3">
            <a:extLst>
              <a:ext uri="{FF2B5EF4-FFF2-40B4-BE49-F238E27FC236}">
                <a16:creationId xmlns:a16="http://schemas.microsoft.com/office/drawing/2014/main" id="{A3EEA2F1-359A-4A21-7ABF-DF9FB1E7C703}"/>
              </a:ext>
            </a:extLst>
          </p:cNvPr>
          <p:cNvSpPr>
            <a:spLocks noGrp="1"/>
          </p:cNvSpPr>
          <p:nvPr>
            <p:ph type="sldNum" sz="quarter" idx="4"/>
          </p:nvPr>
        </p:nvSpPr>
        <p:spPr/>
        <p:txBody>
          <a:bodyPr/>
          <a:lstStyle/>
          <a:p>
            <a:r>
              <a:rPr lang="en-US"/>
              <a:t>Security: 8- </a:t>
            </a:r>
            <a:fld id="{C4204591-24BD-A542-B9D5-F8D8A88D2FEE}" type="slidenum">
              <a:rPr lang="en-US" smtClean="0"/>
              <a:pPr/>
              <a:t>40</a:t>
            </a:fld>
            <a:endParaRPr lang="en-US" dirty="0"/>
          </a:p>
        </p:txBody>
      </p:sp>
    </p:spTree>
    <p:extLst>
      <p:ext uri="{BB962C8B-B14F-4D97-AF65-F5344CB8AC3E}">
        <p14:creationId xmlns:p14="http://schemas.microsoft.com/office/powerpoint/2010/main" val="135828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a:defRPr/>
            </a:pPr>
            <a:r>
              <a:rPr lang="en-US" altLang="en-US" dirty="0"/>
              <a:t>Message Authentication</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41</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33BA5D75-14D1-4C2F-B19A-8F0EB50705BD}"/>
              </a:ext>
            </a:extLst>
          </p:cNvPr>
          <p:cNvSpPr>
            <a:spLocks noGrp="1"/>
          </p:cNvSpPr>
          <p:nvPr>
            <p:ph idx="1"/>
          </p:nvPr>
        </p:nvSpPr>
        <p:spPr/>
        <p:txBody>
          <a:bodyPr>
            <a:normAutofit/>
          </a:bodyPr>
          <a:lstStyle/>
          <a:p>
            <a:pPr lvl="0" rtl="0"/>
            <a:r>
              <a:rPr lang="en-US" sz="3200" b="0" dirty="0">
                <a:latin typeface="Times New Roman" panose="02020603050405020304" pitchFamily="18" charset="0"/>
                <a:cs typeface="Times New Roman" panose="02020603050405020304" pitchFamily="18" charset="0"/>
              </a:rPr>
              <a:t>Verifies received message is authentic, i.e., </a:t>
            </a:r>
            <a:r>
              <a:rPr lang="en-GB" dirty="0">
                <a:latin typeface="Times New Roman"/>
                <a:cs typeface="Times New Roman"/>
              </a:rPr>
              <a:t>Contents</a:t>
            </a:r>
            <a:r>
              <a:rPr lang="en-GB" spc="-25" dirty="0">
                <a:latin typeface="Times New Roman"/>
                <a:cs typeface="Times New Roman"/>
              </a:rPr>
              <a:t> </a:t>
            </a:r>
            <a:r>
              <a:rPr lang="en-GB" dirty="0">
                <a:latin typeface="Times New Roman"/>
                <a:cs typeface="Times New Roman"/>
              </a:rPr>
              <a:t>unchanged</a:t>
            </a:r>
            <a:r>
              <a:rPr lang="en-GB" spc="-40" dirty="0">
                <a:latin typeface="Times New Roman"/>
                <a:cs typeface="Times New Roman"/>
              </a:rPr>
              <a:t> </a:t>
            </a:r>
            <a:r>
              <a:rPr lang="en-GB" dirty="0">
                <a:latin typeface="Times New Roman"/>
                <a:cs typeface="Times New Roman"/>
              </a:rPr>
              <a:t>+</a:t>
            </a:r>
            <a:r>
              <a:rPr lang="en-GB" spc="-25" dirty="0">
                <a:latin typeface="Times New Roman"/>
                <a:cs typeface="Times New Roman"/>
              </a:rPr>
              <a:t> </a:t>
            </a:r>
            <a:r>
              <a:rPr lang="en-GB" dirty="0">
                <a:latin typeface="Times New Roman"/>
                <a:cs typeface="Times New Roman"/>
              </a:rPr>
              <a:t>Source</a:t>
            </a:r>
            <a:r>
              <a:rPr lang="en-GB" spc="-15" dirty="0">
                <a:latin typeface="Times New Roman"/>
                <a:cs typeface="Times New Roman"/>
              </a:rPr>
              <a:t> </a:t>
            </a:r>
            <a:r>
              <a:rPr lang="en-GB" spc="-10" dirty="0">
                <a:latin typeface="Times New Roman"/>
                <a:cs typeface="Times New Roman"/>
              </a:rPr>
              <a:t>Verified</a:t>
            </a:r>
          </a:p>
          <a:p>
            <a:pPr lvl="1"/>
            <a:r>
              <a:rPr lang="en-GB" sz="2800" b="0" dirty="0">
                <a:latin typeface="Times New Roman" panose="02020603050405020304" pitchFamily="18" charset="0"/>
                <a:cs typeface="Times New Roman" panose="02020603050405020304" pitchFamily="18" charset="0"/>
              </a:rPr>
              <a:t>Its content has not been altered (authentic content), and it is from the alleged sender (authentic source)</a:t>
            </a:r>
            <a:endParaRPr lang="en-US" sz="2800" b="0" dirty="0">
              <a:latin typeface="Times New Roman" panose="02020603050405020304" pitchFamily="18" charset="0"/>
              <a:cs typeface="Times New Roman" panose="02020603050405020304" pitchFamily="18" charset="0"/>
            </a:endParaRPr>
          </a:p>
          <a:p>
            <a:pPr lvl="0" rtl="0"/>
            <a:r>
              <a:rPr lang="en-US" sz="3200" b="0" dirty="0">
                <a:latin typeface="Times New Roman" panose="02020603050405020304" pitchFamily="18" charset="0"/>
                <a:cs typeface="Times New Roman" panose="02020603050405020304" pitchFamily="18" charset="0"/>
              </a:rPr>
              <a:t>Can use public-key crypto</a:t>
            </a:r>
          </a:p>
          <a:p>
            <a:pPr lvl="1" rtl="0"/>
            <a:r>
              <a:rPr lang="en-US" sz="2800" b="0" dirty="0">
                <a:latin typeface="Times New Roman" panose="02020603050405020304" pitchFamily="18" charset="0"/>
                <a:cs typeface="Times New Roman" panose="02020603050405020304" pitchFamily="18" charset="0"/>
              </a:rPr>
              <a:t>Sender Bob encrypts the message with his private key, receiver Alice decrypts it with Bob’s public key</a:t>
            </a:r>
          </a:p>
          <a:p>
            <a:pPr lvl="1" rtl="0"/>
            <a:r>
              <a:rPr lang="en-US" sz="2800" b="0" dirty="0">
                <a:latin typeface="Times New Roman" panose="02020603050405020304" pitchFamily="18" charset="0"/>
                <a:cs typeface="Times New Roman" panose="02020603050405020304" pitchFamily="18" charset="0"/>
              </a:rPr>
              <a:t>But computationally inefficient for large messages</a:t>
            </a:r>
          </a:p>
        </p:txBody>
      </p:sp>
    </p:spTree>
    <p:extLst>
      <p:ext uri="{BB962C8B-B14F-4D97-AF65-F5344CB8AC3E}">
        <p14:creationId xmlns:p14="http://schemas.microsoft.com/office/powerpoint/2010/main" val="229705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91796-092B-484F-8901-6DE2B669A255}"/>
              </a:ext>
            </a:extLst>
          </p:cNvPr>
          <p:cNvSpPr>
            <a:spLocks noGrp="1"/>
          </p:cNvSpPr>
          <p:nvPr>
            <p:ph type="title"/>
          </p:nvPr>
        </p:nvSpPr>
        <p:spPr/>
        <p:txBody>
          <a:bodyPr>
            <a:normAutofit/>
          </a:bodyPr>
          <a:lstStyle/>
          <a:p>
            <a:r>
              <a:rPr lang="en-US" altLang="zh-CN" dirty="0"/>
              <a:t>Message Authentication Approaches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27D758C-1F91-4C36-B000-D6F4ACEDE7D8}"/>
                  </a:ext>
                </a:extLst>
              </p:cNvPr>
              <p:cNvSpPr>
                <a:spLocks noGrp="1"/>
              </p:cNvSpPr>
              <p:nvPr>
                <p:ph idx="1"/>
              </p:nvPr>
            </p:nvSpPr>
            <p:spPr>
              <a:xfrm>
                <a:off x="838200" y="1550407"/>
                <a:ext cx="10515600" cy="4351338"/>
              </a:xfrm>
            </p:spPr>
            <p:txBody>
              <a:bodyPr>
                <a:normAutofit/>
              </a:bodyPr>
              <a:lstStyle/>
              <a:p>
                <a:r>
                  <a:rPr lang="en-US" altLang="zh-CN" dirty="0">
                    <a:latin typeface="Times New Roman" panose="02020603050405020304" pitchFamily="18" charset="0"/>
                    <a:ea typeface="ＭＳ Ｐゴシック" pitchFamily="-110" charset="-128"/>
                    <a:cs typeface="Times New Roman" panose="02020603050405020304" pitchFamily="18" charset="0"/>
                  </a:rPr>
                  <a:t>Message Authentication Code (MAC)</a:t>
                </a:r>
              </a:p>
              <a:p>
                <a:pPr lvl="1"/>
                <a:r>
                  <a:rPr lang="en-US" altLang="zh-CN" dirty="0">
                    <a:latin typeface="Times New Roman" panose="02020603050405020304" pitchFamily="18" charset="0"/>
                    <a:cs typeface="Times New Roman" panose="02020603050405020304" pitchFamily="18" charset="0"/>
                  </a:rPr>
                  <a:t>Sender and receiver have </a:t>
                </a:r>
                <a:r>
                  <a:rPr lang="en-US" dirty="0">
                    <a:latin typeface="Times New Roman" panose="02020603050405020304" pitchFamily="18" charset="0"/>
                    <a:cs typeface="Times New Roman" panose="02020603050405020304" pitchFamily="18" charset="0"/>
                  </a:rPr>
                  <a:t>shared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a:t>
                </a:r>
              </a:p>
              <a:p>
                <a:pPr lvl="1"/>
                <a:r>
                  <a:rPr lang="en-US" altLang="zh-CN" dirty="0">
                    <a:latin typeface="Times New Roman" panose="02020603050405020304" pitchFamily="18" charset="0"/>
                    <a:cs typeface="Times New Roman" panose="02020603050405020304" pitchFamily="18" charset="0"/>
                  </a:rPr>
                  <a:t>Computes </a:t>
                </a:r>
                <a14:m>
                  <m:oMath xmlns:m="http://schemas.openxmlformats.org/officeDocument/2006/math">
                    <m:r>
                      <a:rPr lang="en-US" altLang="zh-CN" i="1" dirty="0" smtClean="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for input message </a:t>
                </a:r>
                <a14:m>
                  <m:oMath xmlns:m="http://schemas.openxmlformats.org/officeDocument/2006/math">
                    <m:r>
                      <a:rPr lang="en-US" altLang="zh-CN" i="1" dirty="0" smtClean="0">
                        <a:latin typeface="Cambria Math" panose="02040503050406030204" pitchFamily="18" charset="0"/>
                      </a:rPr>
                      <m:t>𝑀</m:t>
                    </m:r>
                  </m:oMath>
                </a14:m>
                <a:r>
                  <a:rPr lang="en-US" altLang="zh-CN" dirty="0">
                    <a:latin typeface="Times New Roman" panose="02020603050405020304" pitchFamily="18" charset="0"/>
                    <a:cs typeface="Times New Roman" panose="02020603050405020304" pitchFamily="18" charset="0"/>
                  </a:rPr>
                  <a:t>, with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 as a fixed-length output (e.g., 16 or 32 bits), e.g., using symmetric encryption algorithm AES to generate MAC of 128 bits.</a:t>
                </a:r>
              </a:p>
              <a:p>
                <a:r>
                  <a:rPr lang="en-US" dirty="0">
                    <a:latin typeface="Times New Roman" panose="02020603050405020304" pitchFamily="18" charset="0"/>
                    <a:cs typeface="Times New Roman" panose="02020603050405020304" pitchFamily="18" charset="0"/>
                  </a:rPr>
                  <a:t>Cryptography Hash Function</a:t>
                </a:r>
              </a:p>
              <a:p>
                <a:pPr lvl="1"/>
                <a:r>
                  <a:rPr lang="en-US" dirty="0">
                    <a:latin typeface="Times New Roman" panose="02020603050405020304" pitchFamily="18" charset="0"/>
                    <a:cs typeface="Times New Roman" panose="02020603050405020304" pitchFamily="18" charset="0"/>
                  </a:rPr>
                  <a:t>Does not require a shared secret key </a:t>
                </a:r>
                <a14:m>
                  <m:oMath xmlns:m="http://schemas.openxmlformats.org/officeDocument/2006/math">
                    <m:r>
                      <a:rPr lang="en-US" altLang="zh-CN" i="1" dirty="0">
                        <a:latin typeface="Cambria Math" panose="02040503050406030204" pitchFamily="18" charset="0"/>
                      </a:rPr>
                      <m:t>𝐾</m:t>
                    </m:r>
                  </m:oMath>
                </a14:m>
                <a:r>
                  <a:rPr lang="en-US" altLang="zh-CN"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Computes a hash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b="0" i="1" dirty="0" smtClean="0">
                        <a:latin typeface="Cambria Math" panose="02040503050406030204" pitchFamily="18" charset="0"/>
                      </a:rPr>
                      <m:t>𝑀</m:t>
                    </m:r>
                    <m:r>
                      <a:rPr lang="en-US" i="1" dirty="0" smtClean="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for input message </a:t>
                </a:r>
                <a14:m>
                  <m:oMath xmlns:m="http://schemas.openxmlformats.org/officeDocument/2006/math">
                    <m:r>
                      <a:rPr lang="en-US" b="0" i="1" dirty="0" smtClean="0">
                        <a:latin typeface="Cambria Math" panose="02040503050406030204" pitchFamily="18" charset="0"/>
                      </a:rPr>
                      <m:t>𝑀</m:t>
                    </m:r>
                  </m:oMath>
                </a14:m>
                <a:r>
                  <a:rPr lang="en-US" dirty="0">
                    <a:latin typeface="Times New Roman" panose="02020603050405020304" pitchFamily="18" charset="0"/>
                    <a:cs typeface="Times New Roman" panose="02020603050405020304" pitchFamily="18" charset="0"/>
                  </a:rPr>
                  <a:t> of any size, with fixed-length output (e.g., 128-512 bits), also called a message digest.</a:t>
                </a:r>
              </a:p>
            </p:txBody>
          </p:sp>
        </mc:Choice>
        <mc:Fallback>
          <p:sp>
            <p:nvSpPr>
              <p:cNvPr id="3" name="内容占位符 2">
                <a:extLst>
                  <a:ext uri="{FF2B5EF4-FFF2-40B4-BE49-F238E27FC236}">
                    <a16:creationId xmlns:a16="http://schemas.microsoft.com/office/drawing/2014/main" id="{227D758C-1F91-4C36-B000-D6F4ACEDE7D8}"/>
                  </a:ext>
                </a:extLst>
              </p:cNvPr>
              <p:cNvSpPr>
                <a:spLocks noGrp="1" noRot="1" noChangeAspect="1" noMove="1" noResize="1" noEditPoints="1" noAdjustHandles="1" noChangeArrowheads="1" noChangeShapeType="1" noTextEdit="1"/>
              </p:cNvSpPr>
              <p:nvPr>
                <p:ph idx="1"/>
              </p:nvPr>
            </p:nvSpPr>
            <p:spPr>
              <a:xfrm>
                <a:off x="838200" y="1550407"/>
                <a:ext cx="10515600" cy="4351338"/>
              </a:xfrm>
              <a:blipFill>
                <a:blip r:embed="rId3"/>
                <a:stretch>
                  <a:fillRect t="-2381"/>
                </a:stretch>
              </a:blipFill>
            </p:spPr>
            <p:txBody>
              <a:bodyPr/>
              <a:lstStyle/>
              <a:p>
                <a:r>
                  <a:rPr lang="en-SE">
                    <a:noFill/>
                  </a:rPr>
                  <a:t> </a:t>
                </a:r>
              </a:p>
            </p:txBody>
          </p:sp>
        </mc:Fallback>
      </mc:AlternateContent>
      <p:grpSp>
        <p:nvGrpSpPr>
          <p:cNvPr id="5" name="Group 4">
            <a:extLst>
              <a:ext uri="{FF2B5EF4-FFF2-40B4-BE49-F238E27FC236}">
                <a16:creationId xmlns:a16="http://schemas.microsoft.com/office/drawing/2014/main" id="{90FCAC80-7D80-2E67-4CEB-7BA057AEE805}"/>
              </a:ext>
            </a:extLst>
          </p:cNvPr>
          <p:cNvGrpSpPr/>
          <p:nvPr/>
        </p:nvGrpSpPr>
        <p:grpSpPr>
          <a:xfrm>
            <a:off x="3935406" y="5170266"/>
            <a:ext cx="4575174" cy="1008822"/>
            <a:chOff x="6463887" y="636104"/>
            <a:chExt cx="4575174" cy="1008822"/>
          </a:xfrm>
        </p:grpSpPr>
        <p:grpSp>
          <p:nvGrpSpPr>
            <p:cNvPr id="6" name="Group 5">
              <a:extLst>
                <a:ext uri="{FF2B5EF4-FFF2-40B4-BE49-F238E27FC236}">
                  <a16:creationId xmlns:a16="http://schemas.microsoft.com/office/drawing/2014/main" id="{BE03D85E-BB9D-70B8-E433-C7C9171DDB1C}"/>
                </a:ext>
              </a:extLst>
            </p:cNvPr>
            <p:cNvGrpSpPr/>
            <p:nvPr/>
          </p:nvGrpSpPr>
          <p:grpSpPr>
            <a:xfrm>
              <a:off x="6463887" y="636104"/>
              <a:ext cx="1384938" cy="1008822"/>
              <a:chOff x="434147" y="4121426"/>
              <a:chExt cx="1384938" cy="1008822"/>
            </a:xfrm>
          </p:grpSpPr>
          <p:pic>
            <p:nvPicPr>
              <p:cNvPr id="12" name="Picture 11">
                <a:extLst>
                  <a:ext uri="{FF2B5EF4-FFF2-40B4-BE49-F238E27FC236}">
                    <a16:creationId xmlns:a16="http://schemas.microsoft.com/office/drawing/2014/main" id="{31AC58A5-7564-7CD1-3B0C-D16F42F5FE83}"/>
                  </a:ext>
                </a:extLst>
              </p:cNvPr>
              <p:cNvPicPr>
                <a:picLocks noChangeAspect="1"/>
              </p:cNvPicPr>
              <p:nvPr/>
            </p:nvPicPr>
            <p:blipFill>
              <a:blip r:embed="rId4"/>
              <a:stretch>
                <a:fillRect/>
              </a:stretch>
            </p:blipFill>
            <p:spPr>
              <a:xfrm>
                <a:off x="447019" y="4121426"/>
                <a:ext cx="1372066" cy="1008822"/>
              </a:xfrm>
              <a:prstGeom prst="rect">
                <a:avLst/>
              </a:prstGeom>
            </p:spPr>
          </p:pic>
          <p:sp>
            <p:nvSpPr>
              <p:cNvPr id="13" name="Text Box 7">
                <a:extLst>
                  <a:ext uri="{FF2B5EF4-FFF2-40B4-BE49-F238E27FC236}">
                    <a16:creationId xmlns:a16="http://schemas.microsoft.com/office/drawing/2014/main" id="{4F6EA600-6F66-E69A-9A01-25823C6197DB}"/>
                  </a:ext>
                </a:extLst>
              </p:cNvPr>
              <p:cNvSpPr txBox="1">
                <a:spLocks noChangeArrowheads="1"/>
              </p:cNvSpPr>
              <p:nvPr/>
            </p:nvSpPr>
            <p:spPr bwMode="auto">
              <a:xfrm>
                <a:off x="434147" y="4139580"/>
                <a:ext cx="1343025" cy="98610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lnSpc>
                    <a:spcPct val="80000"/>
                  </a:lnSpc>
                  <a:defRPr/>
                </a:pPr>
                <a:r>
                  <a:rPr lang="en-US" sz="2400" dirty="0">
                    <a:solidFill>
                      <a:srgbClr val="C00000"/>
                    </a:solidFill>
                    <a:latin typeface="+mn-lt"/>
                    <a:cs typeface="Arial" charset="0"/>
                  </a:rPr>
                  <a:t>large </a:t>
                </a:r>
              </a:p>
              <a:p>
                <a:pPr algn="ctr">
                  <a:lnSpc>
                    <a:spcPct val="80000"/>
                  </a:lnSpc>
                  <a:defRPr/>
                </a:pPr>
                <a:r>
                  <a:rPr lang="en-US" sz="2400" dirty="0">
                    <a:solidFill>
                      <a:srgbClr val="C00000"/>
                    </a:solidFill>
                    <a:latin typeface="+mn-lt"/>
                    <a:cs typeface="Arial" charset="0"/>
                  </a:rPr>
                  <a:t>message</a:t>
                </a:r>
              </a:p>
              <a:p>
                <a:pPr algn="ctr">
                  <a:lnSpc>
                    <a:spcPct val="80000"/>
                  </a:lnSpc>
                  <a:defRPr/>
                </a:pPr>
                <a:r>
                  <a:rPr lang="en-US" sz="2400" dirty="0">
                    <a:solidFill>
                      <a:srgbClr val="C00000"/>
                    </a:solidFill>
                    <a:latin typeface="+mn-lt"/>
                    <a:cs typeface="Arial" charset="0"/>
                  </a:rPr>
                  <a:t>m</a:t>
                </a:r>
              </a:p>
            </p:txBody>
          </p:sp>
        </p:grpSp>
        <p:sp>
          <p:nvSpPr>
            <p:cNvPr id="7" name="Rectangle 8">
              <a:extLst>
                <a:ext uri="{FF2B5EF4-FFF2-40B4-BE49-F238E27FC236}">
                  <a16:creationId xmlns:a16="http://schemas.microsoft.com/office/drawing/2014/main" id="{7E704E2F-8AA2-CF5D-C403-AC7C605EC539}"/>
                </a:ext>
              </a:extLst>
            </p:cNvPr>
            <p:cNvSpPr>
              <a:spLocks noChangeArrowheads="1"/>
            </p:cNvSpPr>
            <p:nvPr/>
          </p:nvSpPr>
          <p:spPr bwMode="auto">
            <a:xfrm>
              <a:off x="8362607" y="781257"/>
              <a:ext cx="1108075" cy="758825"/>
            </a:xfrm>
            <a:prstGeom prst="rect">
              <a:avLst/>
            </a:prstGeom>
            <a:solidFill>
              <a:srgbClr val="0012A0"/>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8" name="Text Box 9">
              <a:extLst>
                <a:ext uri="{FF2B5EF4-FFF2-40B4-BE49-F238E27FC236}">
                  <a16:creationId xmlns:a16="http://schemas.microsoft.com/office/drawing/2014/main" id="{E36046E6-D27B-7F56-80C7-FBB50817F2DE}"/>
                </a:ext>
              </a:extLst>
            </p:cNvPr>
            <p:cNvSpPr txBox="1">
              <a:spLocks noChangeArrowheads="1"/>
            </p:cNvSpPr>
            <p:nvPr/>
          </p:nvSpPr>
          <p:spPr bwMode="auto">
            <a:xfrm>
              <a:off x="8349423" y="802999"/>
              <a:ext cx="1190625" cy="7016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dirty="0">
                  <a:solidFill>
                    <a:schemeClr val="bg1"/>
                  </a:solidFill>
                  <a:latin typeface="Arial" charset="0"/>
                  <a:cs typeface="Arial" charset="0"/>
                </a:rPr>
                <a:t>H: Hash</a:t>
              </a:r>
            </a:p>
            <a:p>
              <a:pPr algn="ctr">
                <a:defRPr/>
              </a:pPr>
              <a:r>
                <a:rPr lang="en-US" dirty="0">
                  <a:solidFill>
                    <a:schemeClr val="bg1"/>
                  </a:solidFill>
                  <a:latin typeface="Arial" charset="0"/>
                  <a:cs typeface="Arial" charset="0"/>
                </a:rPr>
                <a:t>Function</a:t>
              </a:r>
            </a:p>
          </p:txBody>
        </p:sp>
        <p:sp>
          <p:nvSpPr>
            <p:cNvPr id="9" name="Line 10">
              <a:extLst>
                <a:ext uri="{FF2B5EF4-FFF2-40B4-BE49-F238E27FC236}">
                  <a16:creationId xmlns:a16="http://schemas.microsoft.com/office/drawing/2014/main" id="{324A4431-C720-EB0D-D13E-7172C3715F3B}"/>
                </a:ext>
              </a:extLst>
            </p:cNvPr>
            <p:cNvSpPr>
              <a:spLocks noChangeShapeType="1"/>
            </p:cNvSpPr>
            <p:nvPr/>
          </p:nvSpPr>
          <p:spPr bwMode="auto">
            <a:xfrm>
              <a:off x="7842390" y="1161774"/>
              <a:ext cx="506413"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sp>
          <p:nvSpPr>
            <p:cNvPr id="10" name="Text Box 11">
              <a:extLst>
                <a:ext uri="{FF2B5EF4-FFF2-40B4-BE49-F238E27FC236}">
                  <a16:creationId xmlns:a16="http://schemas.microsoft.com/office/drawing/2014/main" id="{B7AE7BAF-9284-6207-6CE3-A082A2C2B8F7}"/>
                </a:ext>
              </a:extLst>
            </p:cNvPr>
            <p:cNvSpPr txBox="1">
              <a:spLocks noChangeArrowheads="1"/>
            </p:cNvSpPr>
            <p:nvPr/>
          </p:nvSpPr>
          <p:spPr bwMode="auto">
            <a:xfrm>
              <a:off x="9872180" y="924133"/>
              <a:ext cx="1166881" cy="52322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defRPr/>
              </a:pPr>
              <a:r>
                <a:rPr lang="en-US" sz="2800" dirty="0">
                  <a:solidFill>
                    <a:srgbClr val="C00000"/>
                  </a:solidFill>
                  <a:latin typeface="+mn-lt"/>
                  <a:cs typeface="Arial" charset="0"/>
                </a:rPr>
                <a:t>H(m)</a:t>
              </a:r>
            </a:p>
          </p:txBody>
        </p:sp>
        <p:sp>
          <p:nvSpPr>
            <p:cNvPr id="11" name="Line 10">
              <a:extLst>
                <a:ext uri="{FF2B5EF4-FFF2-40B4-BE49-F238E27FC236}">
                  <a16:creationId xmlns:a16="http://schemas.microsoft.com/office/drawing/2014/main" id="{9A15C630-38D5-2963-D28D-7F782D03D0D5}"/>
                </a:ext>
              </a:extLst>
            </p:cNvPr>
            <p:cNvSpPr>
              <a:spLocks noChangeShapeType="1"/>
            </p:cNvSpPr>
            <p:nvPr/>
          </p:nvSpPr>
          <p:spPr bwMode="auto">
            <a:xfrm>
              <a:off x="9518790" y="1194904"/>
              <a:ext cx="506413" cy="0"/>
            </a:xfrm>
            <a:prstGeom prst="line">
              <a:avLst/>
            </a:prstGeom>
            <a:noFill/>
            <a:ln w="381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cs typeface="+mn-cs"/>
              </a:endParaRPr>
            </a:p>
          </p:txBody>
        </p:sp>
      </p:grpSp>
    </p:spTree>
    <p:extLst>
      <p:ext uri="{BB962C8B-B14F-4D97-AF65-F5344CB8AC3E}">
        <p14:creationId xmlns:p14="http://schemas.microsoft.com/office/powerpoint/2010/main" val="269083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45BBFE-AEED-4342-BA3A-50C53F7159BC}"/>
              </a:ext>
            </a:extLst>
          </p:cNvPr>
          <p:cNvSpPr>
            <a:spLocks noGrp="1"/>
          </p:cNvSpPr>
          <p:nvPr>
            <p:ph type="title"/>
          </p:nvPr>
        </p:nvSpPr>
        <p:spPr/>
        <p:txBody>
          <a:bodyPr>
            <a:normAutofit/>
          </a:bodyPr>
          <a:lstStyle/>
          <a:p>
            <a:r>
              <a:rPr lang="en-US" sz="4000" dirty="0"/>
              <a:t>Message Authentication Code (MAC)</a:t>
            </a:r>
            <a:endParaRPr lang="en-SE" sz="4000" dirty="0"/>
          </a:p>
        </p:txBody>
      </p:sp>
      <mc:AlternateContent xmlns:mc="http://schemas.openxmlformats.org/markup-compatibility/2006">
        <mc:Choice xmlns:a14="http://schemas.microsoft.com/office/drawing/2010/main" Requires="a14">
          <p:sp>
            <p:nvSpPr>
              <p:cNvPr id="7" name="Content Placeholder 6">
                <a:extLst>
                  <a:ext uri="{FF2B5EF4-FFF2-40B4-BE49-F238E27FC236}">
                    <a16:creationId xmlns:a16="http://schemas.microsoft.com/office/drawing/2014/main" id="{7DF9987A-737F-4FAF-92BD-8702D2197928}"/>
                  </a:ext>
                </a:extLst>
              </p:cNvPr>
              <p:cNvSpPr>
                <a:spLocks noGrp="1"/>
              </p:cNvSpPr>
              <p:nvPr>
                <p:ph idx="1"/>
              </p:nvPr>
            </p:nvSpPr>
            <p:spPr>
              <a:xfrm>
                <a:off x="236668" y="1346131"/>
                <a:ext cx="5554964" cy="5114114"/>
              </a:xfrm>
            </p:spPr>
            <p:txBody>
              <a:bodyPr>
                <a:normAutofit/>
              </a:bodyPr>
              <a:lstStyle/>
              <a:p>
                <a:r>
                  <a:rPr lang="en-US" dirty="0"/>
                  <a:t>Sender and receiver share a secret key </a:t>
                </a:r>
                <a14:m>
                  <m:oMath xmlns:m="http://schemas.openxmlformats.org/officeDocument/2006/math">
                    <m:r>
                      <a:rPr lang="en-US" i="1" dirty="0" smtClean="0">
                        <a:latin typeface="Cambria Math" panose="02040503050406030204" pitchFamily="18" charset="0"/>
                      </a:rPr>
                      <m:t>𝐾</m:t>
                    </m:r>
                  </m:oMath>
                </a14:m>
                <a:r>
                  <a:rPr lang="en-US" dirty="0"/>
                  <a:t>. Sender calculates MAC as a function of message and key: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a:t>
                </a:r>
              </a:p>
              <a:p>
                <a:r>
                  <a:rPr lang="en-US" dirty="0"/>
                  <a:t>Receiver recomputes the MAC with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𝐾</m:t>
                    </m:r>
                    <m:r>
                      <a:rPr lang="en-US" i="1" dirty="0" smtClean="0">
                        <a:latin typeface="Cambria Math" panose="02040503050406030204" pitchFamily="18" charset="0"/>
                      </a:rPr>
                      <m:t>, </m:t>
                    </m:r>
                    <m:r>
                      <a:rPr lang="en-US" i="1" dirty="0" err="1">
                        <a:latin typeface="Cambria Math" panose="02040503050406030204" pitchFamily="18" charset="0"/>
                      </a:rPr>
                      <m:t>𝑟</m:t>
                    </m:r>
                    <m:r>
                      <a:rPr lang="en-US" i="1" dirty="0" smtClean="0">
                        <a:latin typeface="Cambria Math" panose="02040503050406030204" pitchFamily="18" charset="0"/>
                      </a:rPr>
                      <m:t>𝑒𝑐𝑒𝑖</m:t>
                    </m:r>
                    <m:r>
                      <a:rPr lang="en-US" i="1" dirty="0" err="1">
                        <a:latin typeface="Cambria Math" panose="02040503050406030204" pitchFamily="18" charset="0"/>
                      </a:rPr>
                      <m:t>𝑣𝑒𝑑𝑀</m:t>
                    </m:r>
                    <m:r>
                      <a:rPr lang="en-US" i="1" dirty="0">
                        <a:latin typeface="Cambria Math" panose="02040503050406030204" pitchFamily="18" charset="0"/>
                      </a:rPr>
                      <m:t>)</m:t>
                    </m:r>
                  </m:oMath>
                </a14:m>
                <a:r>
                  <a:rPr lang="en-US" dirty="0"/>
                  <a:t>, and compares it with the received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oMath>
                </a14:m>
                <a:r>
                  <a:rPr lang="en-US" dirty="0"/>
                  <a:t>. If they match, then message is authenticated: </a:t>
                </a:r>
                <a14:m>
                  <m:oMath xmlns:m="http://schemas.openxmlformats.org/officeDocument/2006/math">
                    <m:r>
                      <a:rPr lang="en-US" i="1" dirty="0" smtClean="0">
                        <a:latin typeface="Cambria Math" panose="02040503050406030204" pitchFamily="18" charset="0"/>
                      </a:rPr>
                      <m:t>𝑟𝑒𝑐𝑒𝑖𝑣𝑒𝑑𝑀</m:t>
                    </m:r>
                    <m:r>
                      <a:rPr lang="en-US" i="1" dirty="0">
                        <a:latin typeface="Cambria Math" panose="02040503050406030204" pitchFamily="18" charset="0"/>
                      </a:rPr>
                      <m:t>=</m:t>
                    </m:r>
                    <m:r>
                      <a:rPr lang="en-US" i="1" dirty="0">
                        <a:latin typeface="Cambria Math" panose="02040503050406030204" pitchFamily="18" charset="0"/>
                      </a:rPr>
                      <m:t>𝑀</m:t>
                    </m:r>
                  </m:oMath>
                </a14:m>
                <a:r>
                  <a:rPr lang="en-US" dirty="0"/>
                  <a:t>, and it is from the alleged sender with secrete key </a:t>
                </a:r>
                <a14:m>
                  <m:oMath xmlns:m="http://schemas.openxmlformats.org/officeDocument/2006/math">
                    <m:r>
                      <a:rPr lang="en-US" i="1" dirty="0" smtClean="0">
                        <a:latin typeface="Cambria Math" panose="02040503050406030204" pitchFamily="18" charset="0"/>
                      </a:rPr>
                      <m:t>𝐾</m:t>
                    </m:r>
                  </m:oMath>
                </a14:m>
                <a:r>
                  <a:rPr lang="en-US" dirty="0"/>
                  <a:t>.</a:t>
                </a:r>
                <a:endParaRPr lang="en-SE" dirty="0"/>
              </a:p>
            </p:txBody>
          </p:sp>
        </mc:Choice>
        <mc:Fallback>
          <p:sp>
            <p:nvSpPr>
              <p:cNvPr id="7" name="Content Placeholder 6">
                <a:extLst>
                  <a:ext uri="{FF2B5EF4-FFF2-40B4-BE49-F238E27FC236}">
                    <a16:creationId xmlns:a16="http://schemas.microsoft.com/office/drawing/2014/main" id="{7DF9987A-737F-4FAF-92BD-8702D2197928}"/>
                  </a:ext>
                </a:extLst>
              </p:cNvPr>
              <p:cNvSpPr>
                <a:spLocks noGrp="1" noRot="1" noChangeAspect="1" noMove="1" noResize="1" noEditPoints="1" noAdjustHandles="1" noChangeArrowheads="1" noChangeShapeType="1" noTextEdit="1"/>
              </p:cNvSpPr>
              <p:nvPr>
                <p:ph idx="1"/>
              </p:nvPr>
            </p:nvSpPr>
            <p:spPr>
              <a:xfrm>
                <a:off x="236668" y="1346131"/>
                <a:ext cx="5554964" cy="5114114"/>
              </a:xfrm>
              <a:blipFill>
                <a:blip r:embed="rId3"/>
                <a:stretch>
                  <a:fillRect t="-2026" r="-2744"/>
                </a:stretch>
              </a:blipFill>
            </p:spPr>
            <p:txBody>
              <a:bodyPr/>
              <a:lstStyle/>
              <a:p>
                <a:r>
                  <a:rPr lang="en-SE">
                    <a:noFill/>
                  </a:rPr>
                  <a:t> </a:t>
                </a:r>
              </a:p>
            </p:txBody>
          </p:sp>
        </mc:Fallback>
      </mc:AlternateContent>
      <p:sp>
        <p:nvSpPr>
          <p:cNvPr id="4" name="Rectangle 2">
            <a:extLst>
              <a:ext uri="{FF2B5EF4-FFF2-40B4-BE49-F238E27FC236}">
                <a16:creationId xmlns:a16="http://schemas.microsoft.com/office/drawing/2014/main" id="{7F0EF6D1-716A-47A8-92BC-1779CE0B7F41}"/>
              </a:ext>
            </a:extLst>
          </p:cNvPr>
          <p:cNvSpPr txBox="1">
            <a:spLocks noChangeArrowheads="1"/>
          </p:cNvSpPr>
          <p:nvPr/>
        </p:nvSpPr>
        <p:spPr>
          <a:xfrm>
            <a:off x="1524000" y="0"/>
            <a:ext cx="9180512" cy="1052736"/>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
        <p:nvSpPr>
          <p:cNvPr id="5" name="Content Placeholder 16">
            <a:extLst>
              <a:ext uri="{FF2B5EF4-FFF2-40B4-BE49-F238E27FC236}">
                <a16:creationId xmlns:a16="http://schemas.microsoft.com/office/drawing/2014/main" id="{BF053D68-8070-479A-8DBA-A2EADBB55A68}"/>
              </a:ext>
            </a:extLst>
          </p:cNvPr>
          <p:cNvSpPr txBox="1">
            <a:spLocks/>
          </p:cNvSpPr>
          <p:nvPr/>
        </p:nvSpPr>
        <p:spPr>
          <a:xfrm>
            <a:off x="6250115" y="1459806"/>
            <a:ext cx="4264058" cy="489654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buSzPct val="70000"/>
              <a:buFont typeface="Wingdings" pitchFamily="33" charset="2"/>
              <a:buChar char=""/>
              <a:defRPr/>
            </a:pPr>
            <a:endParaRPr lang="en-US" altLang="zh-CN" sz="1800" dirty="0"/>
          </a:p>
        </p:txBody>
      </p:sp>
      <p:pic>
        <p:nvPicPr>
          <p:cNvPr id="9" name="Picture 8" descr="f3.pdf">
            <a:extLst>
              <a:ext uri="{FF2B5EF4-FFF2-40B4-BE49-F238E27FC236}">
                <a16:creationId xmlns:a16="http://schemas.microsoft.com/office/drawing/2014/main" id="{CA9A5436-1D4A-4B78-8E90-66B64EB13056}"/>
              </a:ext>
            </a:extLst>
          </p:cNvPr>
          <p:cNvPicPr>
            <a:picLocks noChangeAspect="1"/>
          </p:cNvPicPr>
          <p:nvPr/>
        </p:nvPicPr>
        <p:blipFill rotWithShape="1">
          <a:blip r:embed="rId4">
            <a:extLst>
              <a:ext uri="{28A0092B-C50C-407E-A947-70E740481C1C}">
                <a14:useLocalDpi xmlns:a14="http://schemas.microsoft.com/office/drawing/2010/main" val="0"/>
              </a:ext>
            </a:extLst>
          </a:blip>
          <a:srcRect l="7428" t="4689" r="8070" b="7531"/>
          <a:stretch/>
        </p:blipFill>
        <p:spPr>
          <a:xfrm>
            <a:off x="5680038" y="1303354"/>
            <a:ext cx="6371135" cy="5114114"/>
          </a:xfrm>
          <a:prstGeom prst="rect">
            <a:avLst/>
          </a:prstGeom>
          <a:solidFill>
            <a:sysClr val="window" lastClr="FFFFFF"/>
          </a:solidFill>
        </p:spPr>
      </p:pic>
    </p:spTree>
    <p:extLst>
      <p:ext uri="{BB962C8B-B14F-4D97-AF65-F5344CB8AC3E}">
        <p14:creationId xmlns:p14="http://schemas.microsoft.com/office/powerpoint/2010/main" val="1110675375"/>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A8C5-C5BF-4237-A9EC-8C52A4F8E1E9}"/>
              </a:ext>
            </a:extLst>
          </p:cNvPr>
          <p:cNvSpPr>
            <a:spLocks noGrp="1"/>
          </p:cNvSpPr>
          <p:nvPr>
            <p:ph type="title"/>
          </p:nvPr>
        </p:nvSpPr>
        <p:spPr/>
        <p:txBody>
          <a:bodyPr/>
          <a:lstStyle/>
          <a:p>
            <a:r>
              <a:rPr lang="en-US" dirty="0"/>
              <a:t>MAC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DFC5AE-E6E9-42EA-8D1B-22ECEA71DE45}"/>
                  </a:ext>
                </a:extLst>
              </p:cNvPr>
              <p:cNvSpPr>
                <a:spLocks noGrp="1"/>
              </p:cNvSpPr>
              <p:nvPr>
                <p:ph idx="1"/>
              </p:nvPr>
            </p:nvSpPr>
            <p:spPr>
              <a:xfrm>
                <a:off x="838200" y="1346443"/>
                <a:ext cx="10515600" cy="4351338"/>
              </a:xfrm>
            </p:spPr>
            <p:txBody>
              <a:bodyPr>
                <a:noAutofit/>
              </a:bodyPr>
              <a:lstStyle/>
              <a:p>
                <a:r>
                  <a:rPr lang="en-US" dirty="0">
                    <a:latin typeface="Times New Roman" panose="02020603050405020304" pitchFamily="18" charset="0"/>
                    <a:ea typeface="ＭＳ Ｐゴシック" pitchFamily="-110" charset="-128"/>
                    <a:cs typeface="Times New Roman" panose="02020603050405020304" pitchFamily="18" charset="0"/>
                  </a:rPr>
                  <a:t>If only the sender and receiver know the secret key </a:t>
                </a:r>
                <a14:m>
                  <m:oMath xmlns:m="http://schemas.openxmlformats.org/officeDocument/2006/math">
                    <m:r>
                      <a:rPr lang="en-US" b="0" i="1" dirty="0">
                        <a:latin typeface="Cambria Math" panose="02040503050406030204" pitchFamily="18" charset="0"/>
                      </a:rPr>
                      <m:t>𝐾</m:t>
                    </m:r>
                  </m:oMath>
                </a14:m>
                <a:r>
                  <a:rPr lang="en-US" dirty="0">
                    <a:latin typeface="Times New Roman" panose="02020603050405020304" pitchFamily="18" charset="0"/>
                    <a:ea typeface="ＭＳ Ｐゴシック" pitchFamily="-110" charset="-128"/>
                    <a:cs typeface="Times New Roman" panose="02020603050405020304" pitchFamily="18" charset="0"/>
                  </a:rPr>
                  <a:t>, and if the received MAC matches the </a:t>
                </a:r>
                <a:r>
                  <a:rPr lang="en-US" dirty="0">
                    <a:latin typeface="Times New Roman" panose="02020603050405020304" pitchFamily="18" charset="0"/>
                    <a:cs typeface="Times New Roman" panose="02020603050405020304" pitchFamily="18" charset="0"/>
                  </a:rPr>
                  <a:t>receiver-computed MAC</a:t>
                </a:r>
                <a:r>
                  <a:rPr lang="en-US" dirty="0">
                    <a:latin typeface="Times New Roman" panose="02020603050405020304" pitchFamily="18" charset="0"/>
                    <a:ea typeface="ＭＳ Ｐゴシック" pitchFamily="-110" charset="-128"/>
                    <a:cs typeface="Times New Roman" panose="02020603050405020304" pitchFamily="18" charset="0"/>
                  </a:rPr>
                  <a:t>, then</a:t>
                </a:r>
              </a:p>
              <a:p>
                <a:r>
                  <a:rPr lang="en-US" dirty="0">
                    <a:latin typeface="Times New Roman" panose="02020603050405020304" pitchFamily="18" charset="0"/>
                    <a:ea typeface="ＭＳ Ｐゴシック" pitchFamily="-110" charset="-128"/>
                    <a:cs typeface="Times New Roman" panose="02020603050405020304" pitchFamily="18" charset="0"/>
                  </a:rPr>
                  <a:t>1. The receiver is assured that the message has not been altered. </a:t>
                </a:r>
              </a:p>
              <a:p>
                <a:pPr lvl="1"/>
                <a:r>
                  <a:rPr lang="en-US" dirty="0">
                    <a:latin typeface="Times New Roman" panose="02020603050405020304" pitchFamily="18" charset="0"/>
                    <a:ea typeface="ＭＳ Ｐゴシック" pitchFamily="-110" charset="-128"/>
                    <a:cs typeface="Times New Roman" panose="02020603050405020304" pitchFamily="18" charset="0"/>
                  </a:rPr>
                  <a:t>If an attacker alters the message but does not alter the MAC, then the receiver’s calculation of the MAC will differ from the received MAC. Because the attacker does not know the secret key, the attacker cannot alter the MAC to correspond to the alterations in the message.</a:t>
                </a:r>
              </a:p>
              <a:p>
                <a:r>
                  <a:rPr lang="en-US" dirty="0">
                    <a:latin typeface="Times New Roman" panose="02020603050405020304" pitchFamily="18" charset="0"/>
                    <a:ea typeface="ＭＳ Ｐゴシック" pitchFamily="-110" charset="-128"/>
                    <a:cs typeface="Times New Roman" panose="02020603050405020304" pitchFamily="18" charset="0"/>
                  </a:rPr>
                  <a:t>2. The receiver is assured that the message is from the alleged sender.</a:t>
                </a:r>
              </a:p>
              <a:p>
                <a:pPr lvl="1"/>
                <a:r>
                  <a:rPr lang="en-US" dirty="0">
                    <a:latin typeface="Times New Roman" panose="02020603050405020304" pitchFamily="18" charset="0"/>
                    <a:ea typeface="ＭＳ Ｐゴシック" pitchFamily="-110" charset="-128"/>
                    <a:cs typeface="Times New Roman" panose="02020603050405020304" pitchFamily="18" charset="0"/>
                  </a:rPr>
                  <a:t>Because no one else knows the secret key </a:t>
                </a:r>
                <a14:m>
                  <m:oMath xmlns:m="http://schemas.openxmlformats.org/officeDocument/2006/math">
                    <m:r>
                      <a:rPr lang="en-US" i="1" dirty="0">
                        <a:latin typeface="Cambria Math" panose="02040503050406030204" pitchFamily="18" charset="0"/>
                      </a:rPr>
                      <m:t>𝐾</m:t>
                    </m:r>
                  </m:oMath>
                </a14:m>
                <a:r>
                  <a:rPr lang="en-US" dirty="0">
                    <a:latin typeface="Times New Roman" panose="02020603050405020304" pitchFamily="18" charset="0"/>
                    <a:ea typeface="ＭＳ Ｐゴシック" pitchFamily="-110" charset="-128"/>
                    <a:cs typeface="Times New Roman" panose="02020603050405020304" pitchFamily="18" charset="0"/>
                  </a:rPr>
                  <a:t>, no one else could prepare a message with a proper MAC.</a:t>
                </a:r>
              </a:p>
              <a:p>
                <a:r>
                  <a:rPr lang="en-US" dirty="0">
                    <a:latin typeface="Times New Roman" panose="02020603050405020304" pitchFamily="18" charset="0"/>
                    <a:ea typeface="ＭＳ Ｐゴシック" pitchFamily="-110" charset="-128"/>
                    <a:cs typeface="Times New Roman" panose="02020603050405020304" pitchFamily="18" charset="0"/>
                  </a:rPr>
                  <a:t>3. If the message includes a sequence number (such as in TCP) </a:t>
                </a:r>
              </a:p>
              <a:p>
                <a:pPr lvl="1"/>
                <a:r>
                  <a:rPr lang="en-US" dirty="0">
                    <a:latin typeface="Times New Roman" panose="02020603050405020304" pitchFamily="18" charset="0"/>
                    <a:ea typeface="ＭＳ Ｐゴシック" pitchFamily="-110" charset="-128"/>
                    <a:cs typeface="Times New Roman" panose="02020603050405020304" pitchFamily="18" charset="0"/>
                  </a:rPr>
                  <a:t>Then the receiver can be assured of the proper sequence, because an attacker cannot successfully alter the sequence number.</a:t>
                </a:r>
                <a:endParaRPr lang="en-SE"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8DFC5AE-E6E9-42EA-8D1B-22ECEA71DE45}"/>
                  </a:ext>
                </a:extLst>
              </p:cNvPr>
              <p:cNvSpPr>
                <a:spLocks noGrp="1" noRot="1" noChangeAspect="1" noMove="1" noResize="1" noEditPoints="1" noAdjustHandles="1" noChangeArrowheads="1" noChangeShapeType="1" noTextEdit="1"/>
              </p:cNvSpPr>
              <p:nvPr>
                <p:ph idx="1"/>
              </p:nvPr>
            </p:nvSpPr>
            <p:spPr>
              <a:xfrm>
                <a:off x="838200" y="1346443"/>
                <a:ext cx="10515600" cy="4351338"/>
              </a:xfrm>
              <a:blipFill>
                <a:blip r:embed="rId3"/>
                <a:stretch>
                  <a:fillRect t="-2521" r="-1333" b="-2310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94E3ADDC-AEF5-4B00-88B5-713B6EADA5FE}"/>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44</a:t>
            </a:fld>
            <a:endParaRPr lang="en-US" altLang="zh-CN" dirty="0"/>
          </a:p>
        </p:txBody>
      </p:sp>
    </p:spTree>
    <p:extLst>
      <p:ext uri="{BB962C8B-B14F-4D97-AF65-F5344CB8AC3E}">
        <p14:creationId xmlns:p14="http://schemas.microsoft.com/office/powerpoint/2010/main" val="53472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54D9ED-DF25-275C-12E2-3CEB3159F499}"/>
              </a:ext>
            </a:extLst>
          </p:cNvPr>
          <p:cNvSpPr>
            <a:spLocks noGrp="1"/>
          </p:cNvSpPr>
          <p:nvPr>
            <p:ph type="title"/>
          </p:nvPr>
        </p:nvSpPr>
        <p:spPr/>
        <p:txBody>
          <a:bodyPr/>
          <a:lstStyle/>
          <a:p>
            <a:r>
              <a:rPr lang="en-GB" dirty="0"/>
              <a:t>Hash</a:t>
            </a:r>
            <a:r>
              <a:rPr lang="en-GB" spc="-10" dirty="0"/>
              <a:t> Functions</a:t>
            </a:r>
            <a:endParaRPr lang="en-SE" dirty="0"/>
          </a:p>
        </p:txBody>
      </p:sp>
      <p:sp>
        <p:nvSpPr>
          <p:cNvPr id="4" name="Slide Number Placeholder 3">
            <a:extLst>
              <a:ext uri="{FF2B5EF4-FFF2-40B4-BE49-F238E27FC236}">
                <a16:creationId xmlns:a16="http://schemas.microsoft.com/office/drawing/2014/main" id="{F9E55098-DD6A-5225-A8F7-EDAC0B09D9D8}"/>
              </a:ext>
            </a:extLst>
          </p:cNvPr>
          <p:cNvSpPr>
            <a:spLocks noGrp="1"/>
          </p:cNvSpPr>
          <p:nvPr>
            <p:ph type="sldNum" sz="quarter" idx="4"/>
          </p:nvPr>
        </p:nvSpPr>
        <p:spPr/>
        <p:txBody>
          <a:bodyPr/>
          <a:lstStyle/>
          <a:p>
            <a:r>
              <a:rPr lang="en-US"/>
              <a:t>Security: 8- </a:t>
            </a:r>
            <a:fld id="{C4204591-24BD-A542-B9D5-F8D8A88D2FEE}" type="slidenum">
              <a:rPr lang="en-US" smtClean="0"/>
              <a:pPr/>
              <a:t>45</a:t>
            </a:fld>
            <a:endParaRPr lang="en-US" dirty="0"/>
          </a:p>
        </p:txBody>
      </p:sp>
      <p:sp>
        <p:nvSpPr>
          <p:cNvPr id="5" name="object 5">
            <a:extLst>
              <a:ext uri="{FF2B5EF4-FFF2-40B4-BE49-F238E27FC236}">
                <a16:creationId xmlns:a16="http://schemas.microsoft.com/office/drawing/2014/main" id="{E1E2BB48-3029-AB57-BD81-9D86CD430068}"/>
              </a:ext>
            </a:extLst>
          </p:cNvPr>
          <p:cNvSpPr txBox="1"/>
          <p:nvPr/>
        </p:nvSpPr>
        <p:spPr>
          <a:xfrm>
            <a:off x="1042035" y="2843529"/>
            <a:ext cx="6351270" cy="1049655"/>
          </a:xfrm>
          <a:prstGeom prst="rect">
            <a:avLst/>
          </a:prstGeom>
        </p:spPr>
        <p:txBody>
          <a:bodyPr vert="horz" wrap="square" lIns="0" tIns="12700" rIns="0" bIns="0" rtlCol="0">
            <a:spAutoFit/>
          </a:bodyPr>
          <a:lstStyle/>
          <a:p>
            <a:pPr marL="12700">
              <a:lnSpc>
                <a:spcPts val="2590"/>
              </a:lnSpc>
              <a:spcBef>
                <a:spcPts val="100"/>
              </a:spcBef>
            </a:pPr>
            <a:r>
              <a:rPr sz="2400" b="1" dirty="0">
                <a:solidFill>
                  <a:srgbClr val="063DE8"/>
                </a:solidFill>
                <a:latin typeface="Times New Roman"/>
                <a:cs typeface="Times New Roman"/>
              </a:rPr>
              <a:t>Example:</a:t>
            </a:r>
            <a:r>
              <a:rPr sz="2400" b="1" spc="-20" dirty="0">
                <a:solidFill>
                  <a:srgbClr val="063DE8"/>
                </a:solidFill>
                <a:latin typeface="Times New Roman"/>
                <a:cs typeface="Times New Roman"/>
              </a:rPr>
              <a:t> </a:t>
            </a:r>
            <a:r>
              <a:rPr sz="2400" dirty="0">
                <a:latin typeface="Times New Roman"/>
                <a:cs typeface="Times New Roman"/>
              </a:rPr>
              <a:t>CRC</a:t>
            </a:r>
            <a:r>
              <a:rPr sz="2400" spc="-20" dirty="0">
                <a:latin typeface="Times New Roman"/>
                <a:cs typeface="Times New Roman"/>
              </a:rPr>
              <a:t> </a:t>
            </a:r>
            <a:r>
              <a:rPr sz="2400" dirty="0">
                <a:latin typeface="Times New Roman"/>
                <a:cs typeface="Times New Roman"/>
              </a:rPr>
              <a:t>can</a:t>
            </a:r>
            <a:r>
              <a:rPr sz="2400" spc="-25" dirty="0">
                <a:latin typeface="Times New Roman"/>
                <a:cs typeface="Times New Roman"/>
              </a:rPr>
              <a:t> </a:t>
            </a:r>
            <a:r>
              <a:rPr sz="2400" dirty="0">
                <a:latin typeface="Times New Roman"/>
                <a:cs typeface="Times New Roman"/>
              </a:rPr>
              <a:t>be</a:t>
            </a:r>
            <a:r>
              <a:rPr sz="2400" spc="-20"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as</a:t>
            </a:r>
            <a:r>
              <a:rPr sz="2400" spc="-10" dirty="0">
                <a:latin typeface="Times New Roman"/>
                <a:cs typeface="Times New Roman"/>
              </a:rPr>
              <a:t> </a:t>
            </a:r>
            <a:r>
              <a:rPr sz="2400" dirty="0">
                <a:latin typeface="Times New Roman"/>
                <a:cs typeface="Times New Roman"/>
              </a:rPr>
              <a:t>a</a:t>
            </a:r>
            <a:r>
              <a:rPr sz="2400" spc="-20" dirty="0">
                <a:latin typeface="Times New Roman"/>
                <a:cs typeface="Times New Roman"/>
              </a:rPr>
              <a:t> hash</a:t>
            </a:r>
            <a:endParaRPr sz="2400">
              <a:latin typeface="Times New Roman"/>
              <a:cs typeface="Times New Roman"/>
            </a:endParaRPr>
          </a:p>
          <a:p>
            <a:pPr marL="927100">
              <a:lnSpc>
                <a:spcPts val="2590"/>
              </a:lnSpc>
            </a:pPr>
            <a:r>
              <a:rPr sz="2400" dirty="0">
                <a:latin typeface="Times New Roman"/>
                <a:cs typeface="Times New Roman"/>
              </a:rPr>
              <a:t>(not</a:t>
            </a:r>
            <a:r>
              <a:rPr sz="2400" spc="-40" dirty="0">
                <a:latin typeface="Times New Roman"/>
                <a:cs typeface="Times New Roman"/>
              </a:rPr>
              <a:t> </a:t>
            </a:r>
            <a:r>
              <a:rPr sz="2400" dirty="0">
                <a:latin typeface="Times New Roman"/>
                <a:cs typeface="Times New Roman"/>
              </a:rPr>
              <a:t>recommended</a:t>
            </a:r>
            <a:r>
              <a:rPr sz="2400" spc="-50" dirty="0">
                <a:latin typeface="Times New Roman"/>
                <a:cs typeface="Times New Roman"/>
              </a:rPr>
              <a:t> </a:t>
            </a:r>
            <a:r>
              <a:rPr sz="2400" dirty="0">
                <a:latin typeface="Times New Roman"/>
                <a:cs typeface="Times New Roman"/>
              </a:rPr>
              <a:t>for</a:t>
            </a:r>
            <a:r>
              <a:rPr sz="2400" spc="-30" dirty="0">
                <a:latin typeface="Times New Roman"/>
                <a:cs typeface="Times New Roman"/>
              </a:rPr>
              <a:t> </a:t>
            </a:r>
            <a:r>
              <a:rPr sz="2400" dirty="0">
                <a:latin typeface="Times New Roman"/>
                <a:cs typeface="Times New Roman"/>
              </a:rPr>
              <a:t>security</a:t>
            </a:r>
            <a:r>
              <a:rPr sz="2400" spc="-45" dirty="0">
                <a:latin typeface="Times New Roman"/>
                <a:cs typeface="Times New Roman"/>
              </a:rPr>
              <a:t> </a:t>
            </a:r>
            <a:r>
              <a:rPr sz="2400" spc="-10" dirty="0">
                <a:latin typeface="Times New Roman"/>
                <a:cs typeface="Times New Roman"/>
              </a:rPr>
              <a:t>applications)</a:t>
            </a:r>
            <a:endParaRPr sz="2400">
              <a:latin typeface="Times New Roman"/>
              <a:cs typeface="Times New Roman"/>
            </a:endParaRPr>
          </a:p>
          <a:p>
            <a:pPr marL="12700">
              <a:lnSpc>
                <a:spcPct val="100000"/>
              </a:lnSpc>
            </a:pPr>
            <a:r>
              <a:rPr sz="2400" b="1" spc="-10" dirty="0">
                <a:solidFill>
                  <a:srgbClr val="063DE8"/>
                </a:solidFill>
                <a:latin typeface="Times New Roman"/>
                <a:cs typeface="Times New Roman"/>
              </a:rPr>
              <a:t>Requirements</a:t>
            </a:r>
            <a:r>
              <a:rPr sz="2400" spc="-10" dirty="0">
                <a:latin typeface="Times New Roman"/>
                <a:cs typeface="Times New Roman"/>
              </a:rPr>
              <a:t>:</a:t>
            </a:r>
            <a:endParaRPr sz="2400">
              <a:latin typeface="Times New Roman"/>
              <a:cs typeface="Times New Roman"/>
            </a:endParaRPr>
          </a:p>
        </p:txBody>
      </p:sp>
      <p:sp>
        <p:nvSpPr>
          <p:cNvPr id="6" name="object 6">
            <a:extLst>
              <a:ext uri="{FF2B5EF4-FFF2-40B4-BE49-F238E27FC236}">
                <a16:creationId xmlns:a16="http://schemas.microsoft.com/office/drawing/2014/main" id="{E2A8F13A-BAC1-3C58-4847-E84E0BF60A44}"/>
              </a:ext>
            </a:extLst>
          </p:cNvPr>
          <p:cNvSpPr txBox="1"/>
          <p:nvPr/>
        </p:nvSpPr>
        <p:spPr>
          <a:xfrm>
            <a:off x="1042035" y="3867657"/>
            <a:ext cx="8126730" cy="2514600"/>
          </a:xfrm>
          <a:prstGeom prst="rect">
            <a:avLst/>
          </a:prstGeom>
        </p:spPr>
        <p:txBody>
          <a:bodyPr vert="horz" wrap="square" lIns="0" tIns="12700" rIns="0" bIns="0" rtlCol="0">
            <a:spAutoFit/>
          </a:bodyPr>
          <a:lstStyle/>
          <a:p>
            <a:pPr marL="545465" indent="-532765">
              <a:lnSpc>
                <a:spcPct val="100000"/>
              </a:lnSpc>
              <a:spcBef>
                <a:spcPts val="100"/>
              </a:spcBef>
              <a:buClr>
                <a:srgbClr val="063DE8"/>
              </a:buClr>
              <a:buAutoNum type="arabicPeriod"/>
              <a:tabLst>
                <a:tab pos="545465" algn="l"/>
              </a:tabLst>
            </a:pPr>
            <a:r>
              <a:rPr sz="2400" dirty="0">
                <a:latin typeface="Times New Roman"/>
                <a:cs typeface="Times New Roman"/>
              </a:rPr>
              <a:t>Applicable</a:t>
            </a:r>
            <a:r>
              <a:rPr sz="2400" spc="-35"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any</a:t>
            </a:r>
            <a:r>
              <a:rPr sz="2400" spc="-20" dirty="0">
                <a:latin typeface="Times New Roman"/>
                <a:cs typeface="Times New Roman"/>
              </a:rPr>
              <a:t> </a:t>
            </a:r>
            <a:r>
              <a:rPr sz="2400" dirty="0">
                <a:latin typeface="Times New Roman"/>
                <a:cs typeface="Times New Roman"/>
              </a:rPr>
              <a:t>size</a:t>
            </a:r>
            <a:r>
              <a:rPr sz="2400" spc="-25" dirty="0">
                <a:latin typeface="Times New Roman"/>
                <a:cs typeface="Times New Roman"/>
              </a:rPr>
              <a:t> </a:t>
            </a:r>
            <a:r>
              <a:rPr sz="2400" spc="-10" dirty="0">
                <a:latin typeface="Times New Roman"/>
                <a:cs typeface="Times New Roman"/>
              </a:rPr>
              <a:t>message</a:t>
            </a:r>
            <a:endParaRPr sz="2400">
              <a:latin typeface="Times New Roman"/>
              <a:cs typeface="Times New Roman"/>
            </a:endParaRPr>
          </a:p>
          <a:p>
            <a:pPr marL="545465" indent="-532765">
              <a:lnSpc>
                <a:spcPct val="100000"/>
              </a:lnSpc>
              <a:buClr>
                <a:srgbClr val="063DE8"/>
              </a:buClr>
              <a:buAutoNum type="arabicPeriod"/>
              <a:tabLst>
                <a:tab pos="545465" algn="l"/>
              </a:tabLst>
            </a:pPr>
            <a:r>
              <a:rPr sz="2400" dirty="0">
                <a:latin typeface="Times New Roman"/>
                <a:cs typeface="Times New Roman"/>
              </a:rPr>
              <a:t>Fixed</a:t>
            </a:r>
            <a:r>
              <a:rPr sz="2400" spc="-30" dirty="0">
                <a:latin typeface="Times New Roman"/>
                <a:cs typeface="Times New Roman"/>
              </a:rPr>
              <a:t> </a:t>
            </a:r>
            <a:r>
              <a:rPr sz="2400" dirty="0">
                <a:latin typeface="Times New Roman"/>
                <a:cs typeface="Times New Roman"/>
              </a:rPr>
              <a:t>length</a:t>
            </a:r>
            <a:r>
              <a:rPr sz="2400" spc="-30" dirty="0">
                <a:latin typeface="Times New Roman"/>
                <a:cs typeface="Times New Roman"/>
              </a:rPr>
              <a:t> </a:t>
            </a:r>
            <a:r>
              <a:rPr sz="2400" spc="-10" dirty="0">
                <a:latin typeface="Times New Roman"/>
                <a:cs typeface="Times New Roman"/>
              </a:rPr>
              <a:t>output</a:t>
            </a:r>
            <a:endParaRPr sz="2400">
              <a:latin typeface="Times New Roman"/>
              <a:cs typeface="Times New Roman"/>
            </a:endParaRPr>
          </a:p>
          <a:p>
            <a:pPr marL="545465" indent="-532765">
              <a:lnSpc>
                <a:spcPct val="100000"/>
              </a:lnSpc>
              <a:buClr>
                <a:srgbClr val="063DE8"/>
              </a:buClr>
              <a:buAutoNum type="arabicPeriod"/>
              <a:tabLst>
                <a:tab pos="545465" algn="l"/>
              </a:tabLst>
            </a:pPr>
            <a:r>
              <a:rPr sz="2400" dirty="0">
                <a:latin typeface="Times New Roman"/>
                <a:cs typeface="Times New Roman"/>
              </a:rPr>
              <a:t>Easy</a:t>
            </a:r>
            <a:r>
              <a:rPr sz="2400" spc="-20" dirty="0">
                <a:latin typeface="Times New Roman"/>
                <a:cs typeface="Times New Roman"/>
              </a:rPr>
              <a:t> </a:t>
            </a:r>
            <a:r>
              <a:rPr sz="2400" dirty="0">
                <a:latin typeface="Times New Roman"/>
                <a:cs typeface="Times New Roman"/>
              </a:rPr>
              <a:t>to</a:t>
            </a:r>
            <a:r>
              <a:rPr sz="2400" spc="-10" dirty="0">
                <a:latin typeface="Times New Roman"/>
                <a:cs typeface="Times New Roman"/>
              </a:rPr>
              <a:t> compute</a:t>
            </a:r>
            <a:endParaRPr sz="2400">
              <a:latin typeface="Times New Roman"/>
              <a:cs typeface="Times New Roman"/>
            </a:endParaRPr>
          </a:p>
          <a:p>
            <a:pPr marL="545465" indent="-532765">
              <a:lnSpc>
                <a:spcPct val="100000"/>
              </a:lnSpc>
              <a:spcBef>
                <a:spcPts val="10"/>
              </a:spcBef>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Invert</a:t>
            </a:r>
            <a:r>
              <a:rPr sz="2400" spc="-15" dirty="0">
                <a:latin typeface="Times New Roman"/>
                <a:cs typeface="Times New Roman"/>
              </a:rPr>
              <a:t> </a:t>
            </a:r>
            <a:r>
              <a:rPr sz="2400" dirty="0">
                <a:latin typeface="Symbol"/>
                <a:cs typeface="Symbol"/>
              </a:rPr>
              <a:t></a:t>
            </a:r>
            <a:r>
              <a:rPr sz="2400" spc="-25" dirty="0">
                <a:latin typeface="Times New Roman"/>
                <a:cs typeface="Times New Roman"/>
              </a:rPr>
              <a:t> </a:t>
            </a:r>
            <a:r>
              <a:rPr sz="2400" dirty="0">
                <a:latin typeface="Times New Roman"/>
                <a:cs typeface="Times New Roman"/>
              </a:rPr>
              <a:t>Can’t</a:t>
            </a:r>
            <a:r>
              <a:rPr sz="2400" spc="-25" dirty="0">
                <a:latin typeface="Times New Roman"/>
                <a:cs typeface="Times New Roman"/>
              </a:rPr>
              <a:t> </a:t>
            </a:r>
            <a:r>
              <a:rPr sz="2400" dirty="0">
                <a:latin typeface="Times New Roman"/>
                <a:cs typeface="Times New Roman"/>
              </a:rPr>
              <a:t>find</a:t>
            </a:r>
            <a:r>
              <a:rPr sz="2400" spc="-10" dirty="0">
                <a:latin typeface="Times New Roman"/>
                <a:cs typeface="Times New Roman"/>
              </a:rPr>
              <a:t> </a:t>
            </a:r>
            <a:r>
              <a:rPr sz="2400" i="1" dirty="0">
                <a:latin typeface="Times New Roman"/>
                <a:cs typeface="Times New Roman"/>
              </a:rPr>
              <a:t>x</a:t>
            </a:r>
            <a:r>
              <a:rPr sz="2400" i="1" spc="-20" dirty="0">
                <a:latin typeface="Times New Roman"/>
                <a:cs typeface="Times New Roman"/>
              </a:rPr>
              <a:t> </a:t>
            </a:r>
            <a:r>
              <a:rPr sz="2400" dirty="0">
                <a:latin typeface="Times New Roman"/>
                <a:cs typeface="Times New Roman"/>
              </a:rPr>
              <a:t>given</a:t>
            </a:r>
            <a:r>
              <a:rPr sz="2400" spc="-2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dirty="0">
                <a:latin typeface="Symbol"/>
                <a:cs typeface="Symbol"/>
              </a:rPr>
              <a:t></a:t>
            </a:r>
            <a:r>
              <a:rPr sz="2400" spc="-30" dirty="0">
                <a:latin typeface="Times New Roman"/>
                <a:cs typeface="Times New Roman"/>
              </a:rPr>
              <a:t> </a:t>
            </a:r>
            <a:r>
              <a:rPr sz="2400" spc="-20" dirty="0">
                <a:latin typeface="Times New Roman"/>
                <a:cs typeface="Times New Roman"/>
              </a:rPr>
              <a:t>One-</a:t>
            </a:r>
            <a:r>
              <a:rPr sz="2400" spc="-25" dirty="0">
                <a:latin typeface="Times New Roman"/>
                <a:cs typeface="Times New Roman"/>
              </a:rPr>
              <a:t>way</a:t>
            </a:r>
            <a:endParaRPr sz="2400">
              <a:latin typeface="Times New Roman"/>
              <a:cs typeface="Times New Roman"/>
            </a:endParaRPr>
          </a:p>
          <a:p>
            <a:pPr marL="545465" indent="-532765">
              <a:lnSpc>
                <a:spcPts val="2875"/>
              </a:lnSpc>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find</a:t>
            </a:r>
            <a:r>
              <a:rPr sz="2400" spc="-15" dirty="0">
                <a:latin typeface="Times New Roman"/>
                <a:cs typeface="Times New Roman"/>
              </a:rPr>
              <a:t> </a:t>
            </a:r>
            <a:r>
              <a:rPr sz="2400" dirty="0">
                <a:latin typeface="Times New Roman"/>
                <a:cs typeface="Times New Roman"/>
              </a:rPr>
              <a:t>y,</a:t>
            </a:r>
            <a:r>
              <a:rPr sz="2400" spc="-15" dirty="0">
                <a:latin typeface="Times New Roman"/>
                <a:cs typeface="Times New Roman"/>
              </a:rPr>
              <a:t> </a:t>
            </a:r>
            <a:r>
              <a:rPr sz="2400" dirty="0">
                <a:latin typeface="Times New Roman"/>
                <a:cs typeface="Times New Roman"/>
              </a:rPr>
              <a:t>such</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dirty="0">
                <a:latin typeface="Times New Roman"/>
                <a:cs typeface="Times New Roman"/>
              </a:rPr>
              <a:t>H(</a:t>
            </a:r>
            <a:r>
              <a:rPr sz="2400" i="1" dirty="0">
                <a:latin typeface="Times New Roman"/>
                <a:cs typeface="Times New Roman"/>
              </a:rPr>
              <a:t>y</a:t>
            </a:r>
            <a:r>
              <a:rPr sz="2400" dirty="0">
                <a:latin typeface="Times New Roman"/>
                <a:cs typeface="Times New Roman"/>
              </a:rPr>
              <a:t>)</a:t>
            </a:r>
            <a:r>
              <a:rPr sz="2400" spc="-20" dirty="0">
                <a:latin typeface="Times New Roman"/>
                <a:cs typeface="Times New Roman"/>
              </a:rPr>
              <a:t> </a:t>
            </a:r>
            <a:r>
              <a:rPr sz="2400" dirty="0">
                <a:latin typeface="Symbol"/>
                <a:cs typeface="Symbol"/>
              </a:rPr>
              <a:t></a:t>
            </a:r>
            <a:r>
              <a:rPr sz="2400" spc="-25" dirty="0">
                <a:latin typeface="Times New Roman"/>
                <a:cs typeface="Times New Roman"/>
              </a:rPr>
              <a:t> </a:t>
            </a:r>
            <a:r>
              <a:rPr sz="2400" dirty="0">
                <a:latin typeface="Times New Roman"/>
                <a:cs typeface="Times New Roman"/>
              </a:rPr>
              <a:t>Can’t</a:t>
            </a:r>
            <a:r>
              <a:rPr sz="2400" spc="-30" dirty="0">
                <a:latin typeface="Times New Roman"/>
                <a:cs typeface="Times New Roman"/>
              </a:rPr>
              <a:t> </a:t>
            </a:r>
            <a:r>
              <a:rPr sz="2400" dirty="0">
                <a:latin typeface="Times New Roman"/>
                <a:cs typeface="Times New Roman"/>
              </a:rPr>
              <a:t>change</a:t>
            </a:r>
            <a:r>
              <a:rPr sz="2400" spc="-25" dirty="0">
                <a:latin typeface="Times New Roman"/>
                <a:cs typeface="Times New Roman"/>
              </a:rPr>
              <a:t> msg</a:t>
            </a:r>
            <a:endParaRPr sz="2400">
              <a:latin typeface="Times New Roman"/>
              <a:cs typeface="Times New Roman"/>
            </a:endParaRPr>
          </a:p>
          <a:p>
            <a:pPr marL="545465" indent="-532765">
              <a:lnSpc>
                <a:spcPts val="2590"/>
              </a:lnSpc>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find</a:t>
            </a:r>
            <a:r>
              <a:rPr sz="2400" spc="-10" dirty="0">
                <a:latin typeface="Times New Roman"/>
                <a:cs typeface="Times New Roman"/>
              </a:rPr>
              <a:t> </a:t>
            </a:r>
            <a:r>
              <a:rPr sz="2400" i="1" dirty="0">
                <a:latin typeface="Times New Roman"/>
                <a:cs typeface="Times New Roman"/>
              </a:rPr>
              <a:t>any</a:t>
            </a:r>
            <a:r>
              <a:rPr sz="2400" i="1" spc="-20" dirty="0">
                <a:latin typeface="Times New Roman"/>
                <a:cs typeface="Times New Roman"/>
              </a:rPr>
              <a:t> </a:t>
            </a:r>
            <a:r>
              <a:rPr sz="2400" dirty="0">
                <a:latin typeface="Times New Roman"/>
                <a:cs typeface="Times New Roman"/>
              </a:rPr>
              <a:t>pair</a:t>
            </a:r>
            <a:r>
              <a:rPr sz="2400" spc="-25" dirty="0">
                <a:latin typeface="Times New Roman"/>
                <a:cs typeface="Times New Roman"/>
              </a:rPr>
              <a:t> </a:t>
            </a:r>
            <a:r>
              <a:rPr sz="2400" dirty="0">
                <a:latin typeface="Times New Roman"/>
                <a:cs typeface="Times New Roman"/>
              </a:rPr>
              <a:t>(</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i="1" dirty="0">
                <a:latin typeface="Times New Roman"/>
                <a:cs typeface="Times New Roman"/>
              </a:rPr>
              <a:t>y</a:t>
            </a:r>
            <a:r>
              <a:rPr sz="2400" dirty="0">
                <a:latin typeface="Times New Roman"/>
                <a:cs typeface="Times New Roman"/>
              </a:rPr>
              <a:t>)</a:t>
            </a:r>
            <a:r>
              <a:rPr sz="2400" spc="-25" dirty="0">
                <a:latin typeface="Times New Roman"/>
                <a:cs typeface="Times New Roman"/>
              </a:rPr>
              <a:t> </a:t>
            </a:r>
            <a:r>
              <a:rPr sz="2400" dirty="0">
                <a:latin typeface="Times New Roman"/>
                <a:cs typeface="Times New Roman"/>
              </a:rPr>
              <a:t>such</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5" dirty="0">
                <a:latin typeface="Times New Roman"/>
                <a:cs typeface="Times New Roman"/>
              </a:rPr>
              <a:t> </a:t>
            </a:r>
            <a:r>
              <a:rPr sz="2400" dirty="0">
                <a:latin typeface="Times New Roman"/>
                <a:cs typeface="Times New Roman"/>
              </a:rPr>
              <a:t>=</a:t>
            </a:r>
            <a:r>
              <a:rPr sz="2400" spc="-20" dirty="0">
                <a:latin typeface="Times New Roman"/>
                <a:cs typeface="Times New Roman"/>
              </a:rPr>
              <a:t> H(</a:t>
            </a:r>
            <a:r>
              <a:rPr sz="2400" i="1" spc="-20" dirty="0">
                <a:latin typeface="Times New Roman"/>
                <a:cs typeface="Times New Roman"/>
              </a:rPr>
              <a:t>y</a:t>
            </a:r>
            <a:r>
              <a:rPr sz="2400" spc="-20" dirty="0">
                <a:latin typeface="Times New Roman"/>
                <a:cs typeface="Times New Roman"/>
              </a:rPr>
              <a:t>)</a:t>
            </a:r>
            <a:endParaRPr sz="2400">
              <a:latin typeface="Times New Roman"/>
              <a:cs typeface="Times New Roman"/>
            </a:endParaRPr>
          </a:p>
          <a:p>
            <a:pPr marL="622300">
              <a:lnSpc>
                <a:spcPts val="2600"/>
              </a:lnSpc>
            </a:pPr>
            <a:r>
              <a:rPr sz="2400" dirty="0">
                <a:latin typeface="Symbol"/>
                <a:cs typeface="Symbol"/>
              </a:rPr>
              <a:t></a:t>
            </a:r>
            <a:r>
              <a:rPr sz="2400" spc="-25" dirty="0">
                <a:latin typeface="Times New Roman"/>
                <a:cs typeface="Times New Roman"/>
              </a:rPr>
              <a:t> </a:t>
            </a:r>
            <a:r>
              <a:rPr sz="2400" dirty="0">
                <a:latin typeface="Times New Roman"/>
                <a:cs typeface="Times New Roman"/>
              </a:rPr>
              <a:t>Strong</a:t>
            </a:r>
            <a:r>
              <a:rPr sz="2400" spc="-20" dirty="0">
                <a:latin typeface="Times New Roman"/>
                <a:cs typeface="Times New Roman"/>
              </a:rPr>
              <a:t> hash</a:t>
            </a:r>
            <a:endParaRPr sz="2400">
              <a:latin typeface="Times New Roman"/>
              <a:cs typeface="Times New Roman"/>
            </a:endParaRPr>
          </a:p>
        </p:txBody>
      </p:sp>
      <p:graphicFrame>
        <p:nvGraphicFramePr>
          <p:cNvPr id="7" name="object 7">
            <a:extLst>
              <a:ext uri="{FF2B5EF4-FFF2-40B4-BE49-F238E27FC236}">
                <a16:creationId xmlns:a16="http://schemas.microsoft.com/office/drawing/2014/main" id="{B310CBE4-AF28-1268-1640-297132C7CA75}"/>
              </a:ext>
            </a:extLst>
          </p:cNvPr>
          <p:cNvGraphicFramePr>
            <a:graphicFrameLocks noGrp="1"/>
          </p:cNvGraphicFramePr>
          <p:nvPr/>
        </p:nvGraphicFramePr>
        <p:xfrm>
          <a:off x="7200328" y="1130680"/>
          <a:ext cx="685800" cy="1524000"/>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20000"/>
                    </a:ext>
                  </a:extLst>
                </a:gridCol>
              </a:tblGrid>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7"/>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8"/>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9"/>
                  </a:ext>
                </a:extLst>
              </a:tr>
            </a:tbl>
          </a:graphicData>
        </a:graphic>
      </p:graphicFrame>
      <p:sp>
        <p:nvSpPr>
          <p:cNvPr id="8" name="object 8">
            <a:extLst>
              <a:ext uri="{FF2B5EF4-FFF2-40B4-BE49-F238E27FC236}">
                <a16:creationId xmlns:a16="http://schemas.microsoft.com/office/drawing/2014/main" id="{5EF2028F-0CA7-F804-731B-D4EA1D6EE59D}"/>
              </a:ext>
            </a:extLst>
          </p:cNvPr>
          <p:cNvSpPr txBox="1"/>
          <p:nvPr/>
        </p:nvSpPr>
        <p:spPr>
          <a:xfrm>
            <a:off x="2412428" y="1330833"/>
            <a:ext cx="2797810" cy="407163"/>
          </a:xfrm>
          <a:prstGeom prst="rect">
            <a:avLst/>
          </a:prstGeom>
          <a:ln w="25400">
            <a:solidFill>
              <a:srgbClr val="000000"/>
            </a:solidFill>
          </a:ln>
        </p:spPr>
        <p:txBody>
          <a:bodyPr vert="horz" wrap="square" lIns="0" tIns="37465" rIns="0" bIns="0" rtlCol="0">
            <a:spAutoFit/>
          </a:bodyPr>
          <a:lstStyle/>
          <a:p>
            <a:pPr marL="102235">
              <a:lnSpc>
                <a:spcPct val="100000"/>
              </a:lnSpc>
              <a:spcBef>
                <a:spcPts val="295"/>
              </a:spcBef>
            </a:pPr>
            <a:r>
              <a:rPr sz="2400" spc="-10" dirty="0">
                <a:latin typeface="Times New Roman"/>
                <a:cs typeface="Times New Roman"/>
              </a:rPr>
              <a:t>12345678901234</a:t>
            </a:r>
            <a:r>
              <a:rPr sz="2400" spc="-10" dirty="0">
                <a:solidFill>
                  <a:srgbClr val="FF0000"/>
                </a:solidFill>
                <a:latin typeface="Times New Roman"/>
                <a:cs typeface="Times New Roman"/>
              </a:rPr>
              <a:t>5</a:t>
            </a:r>
            <a:r>
              <a:rPr sz="2400" spc="-10" dirty="0">
                <a:latin typeface="Times New Roman"/>
                <a:cs typeface="Times New Roman"/>
              </a:rPr>
              <a:t>67</a:t>
            </a:r>
            <a:endParaRPr sz="2400" dirty="0">
              <a:latin typeface="Times New Roman"/>
              <a:cs typeface="Times New Roman"/>
            </a:endParaRPr>
          </a:p>
        </p:txBody>
      </p:sp>
      <p:grpSp>
        <p:nvGrpSpPr>
          <p:cNvPr id="9" name="object 9">
            <a:extLst>
              <a:ext uri="{FF2B5EF4-FFF2-40B4-BE49-F238E27FC236}">
                <a16:creationId xmlns:a16="http://schemas.microsoft.com/office/drawing/2014/main" id="{6EB2381E-00B2-9040-32B4-8D63068E28EF}"/>
              </a:ext>
            </a:extLst>
          </p:cNvPr>
          <p:cNvGrpSpPr/>
          <p:nvPr/>
        </p:nvGrpSpPr>
        <p:grpSpPr>
          <a:xfrm>
            <a:off x="5371528" y="1587880"/>
            <a:ext cx="1765300" cy="475615"/>
            <a:chOff x="4635880" y="1587880"/>
            <a:chExt cx="1765300" cy="475615"/>
          </a:xfrm>
        </p:grpSpPr>
        <p:sp>
          <p:nvSpPr>
            <p:cNvPr id="10" name="object 10">
              <a:extLst>
                <a:ext uri="{FF2B5EF4-FFF2-40B4-BE49-F238E27FC236}">
                  <a16:creationId xmlns:a16="http://schemas.microsoft.com/office/drawing/2014/main" id="{B3ACC0DB-64E2-4B22-5909-F478C023E0BC}"/>
                </a:ext>
              </a:extLst>
            </p:cNvPr>
            <p:cNvSpPr/>
            <p:nvPr/>
          </p:nvSpPr>
          <p:spPr>
            <a:xfrm>
              <a:off x="4648580" y="1600580"/>
              <a:ext cx="1691005" cy="367665"/>
            </a:xfrm>
            <a:custGeom>
              <a:avLst/>
              <a:gdLst/>
              <a:ahLst/>
              <a:cxnLst/>
              <a:rect l="l" t="t" r="r" b="b"/>
              <a:pathLst>
                <a:path w="1691004" h="367664">
                  <a:moveTo>
                    <a:pt x="0" y="0"/>
                  </a:moveTo>
                  <a:lnTo>
                    <a:pt x="1690547" y="367512"/>
                  </a:lnTo>
                </a:path>
              </a:pathLst>
            </a:custGeom>
            <a:ln w="25399">
              <a:solidFill>
                <a:srgbClr val="000000"/>
              </a:solidFill>
            </a:ln>
          </p:spPr>
          <p:txBody>
            <a:bodyPr wrap="square" lIns="0" tIns="0" rIns="0" bIns="0" rtlCol="0"/>
            <a:lstStyle/>
            <a:p>
              <a:endParaRPr/>
            </a:p>
          </p:txBody>
        </p:sp>
        <p:sp>
          <p:nvSpPr>
            <p:cNvPr id="11" name="object 11">
              <a:extLst>
                <a:ext uri="{FF2B5EF4-FFF2-40B4-BE49-F238E27FC236}">
                  <a16:creationId xmlns:a16="http://schemas.microsoft.com/office/drawing/2014/main" id="{6523E83D-0DE8-7474-8556-D39A629DB9A3}"/>
                </a:ext>
              </a:extLst>
            </p:cNvPr>
            <p:cNvSpPr/>
            <p:nvPr/>
          </p:nvSpPr>
          <p:spPr>
            <a:xfrm>
              <a:off x="6318623" y="1928159"/>
              <a:ext cx="83185" cy="74930"/>
            </a:xfrm>
            <a:custGeom>
              <a:avLst/>
              <a:gdLst/>
              <a:ahLst/>
              <a:cxnLst/>
              <a:rect l="l" t="t" r="r" b="b"/>
              <a:pathLst>
                <a:path w="83185" h="74930">
                  <a:moveTo>
                    <a:pt x="16192" y="0"/>
                  </a:moveTo>
                  <a:lnTo>
                    <a:pt x="0" y="74460"/>
                  </a:lnTo>
                  <a:lnTo>
                    <a:pt x="82562" y="53416"/>
                  </a:lnTo>
                  <a:lnTo>
                    <a:pt x="16192" y="0"/>
                  </a:lnTo>
                  <a:close/>
                </a:path>
              </a:pathLst>
            </a:custGeom>
            <a:solidFill>
              <a:srgbClr val="000000"/>
            </a:solidFill>
          </p:spPr>
          <p:txBody>
            <a:bodyPr wrap="square" lIns="0" tIns="0" rIns="0" bIns="0" rtlCol="0"/>
            <a:lstStyle/>
            <a:p>
              <a:endParaRPr/>
            </a:p>
          </p:txBody>
        </p:sp>
        <p:sp>
          <p:nvSpPr>
            <p:cNvPr id="12" name="object 12">
              <a:extLst>
                <a:ext uri="{FF2B5EF4-FFF2-40B4-BE49-F238E27FC236}">
                  <a16:creationId xmlns:a16="http://schemas.microsoft.com/office/drawing/2014/main" id="{927399D0-F527-54FB-A4B9-C76E3ABF0AE8}"/>
                </a:ext>
              </a:extLst>
            </p:cNvPr>
            <p:cNvSpPr/>
            <p:nvPr/>
          </p:nvSpPr>
          <p:spPr>
            <a:xfrm>
              <a:off x="5105400" y="1600199"/>
              <a:ext cx="814705" cy="463550"/>
            </a:xfrm>
            <a:custGeom>
              <a:avLst/>
              <a:gdLst/>
              <a:ahLst/>
              <a:cxnLst/>
              <a:rect l="l" t="t" r="r" b="b"/>
              <a:pathLst>
                <a:path w="814704" h="463550">
                  <a:moveTo>
                    <a:pt x="814577" y="0"/>
                  </a:moveTo>
                  <a:lnTo>
                    <a:pt x="0" y="0"/>
                  </a:lnTo>
                  <a:lnTo>
                    <a:pt x="0" y="463296"/>
                  </a:lnTo>
                  <a:lnTo>
                    <a:pt x="814577" y="463296"/>
                  </a:lnTo>
                  <a:lnTo>
                    <a:pt x="814577" y="0"/>
                  </a:lnTo>
                  <a:close/>
                </a:path>
              </a:pathLst>
            </a:custGeom>
            <a:solidFill>
              <a:srgbClr val="FFFFFF"/>
            </a:solidFill>
          </p:spPr>
          <p:txBody>
            <a:bodyPr wrap="square" lIns="0" tIns="0" rIns="0" bIns="0" rtlCol="0"/>
            <a:lstStyle/>
            <a:p>
              <a:endParaRPr/>
            </a:p>
          </p:txBody>
        </p:sp>
      </p:grpSp>
      <p:sp>
        <p:nvSpPr>
          <p:cNvPr id="13" name="object 13">
            <a:extLst>
              <a:ext uri="{FF2B5EF4-FFF2-40B4-BE49-F238E27FC236}">
                <a16:creationId xmlns:a16="http://schemas.microsoft.com/office/drawing/2014/main" id="{9ED883CE-E126-95E5-F881-AD9DAA5F7C13}"/>
              </a:ext>
            </a:extLst>
          </p:cNvPr>
          <p:cNvSpPr txBox="1"/>
          <p:nvPr/>
        </p:nvSpPr>
        <p:spPr>
          <a:xfrm>
            <a:off x="5918347" y="1623631"/>
            <a:ext cx="65341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Hash</a:t>
            </a:r>
            <a:endParaRPr sz="2400">
              <a:latin typeface="Times New Roman"/>
              <a:cs typeface="Times New Roman"/>
            </a:endParaRPr>
          </a:p>
        </p:txBody>
      </p:sp>
      <p:sp>
        <p:nvSpPr>
          <p:cNvPr id="14" name="object 14">
            <a:extLst>
              <a:ext uri="{FF2B5EF4-FFF2-40B4-BE49-F238E27FC236}">
                <a16:creationId xmlns:a16="http://schemas.microsoft.com/office/drawing/2014/main" id="{2120B6DD-4F0B-01A5-B41B-8927BF07105F}"/>
              </a:ext>
            </a:extLst>
          </p:cNvPr>
          <p:cNvSpPr txBox="1"/>
          <p:nvPr/>
        </p:nvSpPr>
        <p:spPr>
          <a:xfrm>
            <a:off x="2412428" y="2143886"/>
            <a:ext cx="2797810" cy="407163"/>
          </a:xfrm>
          <a:prstGeom prst="rect">
            <a:avLst/>
          </a:prstGeom>
          <a:ln w="25400">
            <a:solidFill>
              <a:srgbClr val="000000"/>
            </a:solidFill>
          </a:ln>
        </p:spPr>
        <p:txBody>
          <a:bodyPr vert="horz" wrap="square" lIns="0" tIns="37465" rIns="0" bIns="0" rtlCol="0">
            <a:spAutoFit/>
          </a:bodyPr>
          <a:lstStyle/>
          <a:p>
            <a:pPr marL="102235">
              <a:lnSpc>
                <a:spcPct val="100000"/>
              </a:lnSpc>
              <a:spcBef>
                <a:spcPts val="295"/>
              </a:spcBef>
            </a:pPr>
            <a:r>
              <a:rPr sz="2400" spc="-10" dirty="0">
                <a:latin typeface="Times New Roman"/>
                <a:cs typeface="Times New Roman"/>
              </a:rPr>
              <a:t>12345678901234</a:t>
            </a:r>
            <a:r>
              <a:rPr sz="2400" spc="-10" dirty="0">
                <a:solidFill>
                  <a:srgbClr val="FF0000"/>
                </a:solidFill>
                <a:latin typeface="Times New Roman"/>
                <a:cs typeface="Times New Roman"/>
              </a:rPr>
              <a:t>7</a:t>
            </a:r>
            <a:r>
              <a:rPr sz="2400" spc="-10" dirty="0">
                <a:latin typeface="Times New Roman"/>
                <a:cs typeface="Times New Roman"/>
              </a:rPr>
              <a:t>67</a:t>
            </a:r>
            <a:endParaRPr sz="2400" dirty="0">
              <a:latin typeface="Times New Roman"/>
              <a:cs typeface="Times New Roman"/>
            </a:endParaRPr>
          </a:p>
        </p:txBody>
      </p:sp>
      <p:grpSp>
        <p:nvGrpSpPr>
          <p:cNvPr id="15" name="object 15">
            <a:extLst>
              <a:ext uri="{FF2B5EF4-FFF2-40B4-BE49-F238E27FC236}">
                <a16:creationId xmlns:a16="http://schemas.microsoft.com/office/drawing/2014/main" id="{78A880E4-7ADF-6A4C-D300-B9F71C31C88A}"/>
              </a:ext>
            </a:extLst>
          </p:cNvPr>
          <p:cNvGrpSpPr/>
          <p:nvPr/>
        </p:nvGrpSpPr>
        <p:grpSpPr>
          <a:xfrm>
            <a:off x="5219128" y="2209800"/>
            <a:ext cx="1993900" cy="463550"/>
            <a:chOff x="4483480" y="2209800"/>
            <a:chExt cx="1993900" cy="463550"/>
          </a:xfrm>
        </p:grpSpPr>
        <p:sp>
          <p:nvSpPr>
            <p:cNvPr id="16" name="object 16">
              <a:extLst>
                <a:ext uri="{FF2B5EF4-FFF2-40B4-BE49-F238E27FC236}">
                  <a16:creationId xmlns:a16="http://schemas.microsoft.com/office/drawing/2014/main" id="{2FCE8729-9DFE-F1C5-64E5-DDA8222BE5F8}"/>
                </a:ext>
              </a:extLst>
            </p:cNvPr>
            <p:cNvSpPr/>
            <p:nvPr/>
          </p:nvSpPr>
          <p:spPr>
            <a:xfrm>
              <a:off x="4496180" y="2362580"/>
              <a:ext cx="1918335" cy="74295"/>
            </a:xfrm>
            <a:custGeom>
              <a:avLst/>
              <a:gdLst/>
              <a:ahLst/>
              <a:cxnLst/>
              <a:rect l="l" t="t" r="r" b="b"/>
              <a:pathLst>
                <a:path w="1918335" h="74294">
                  <a:moveTo>
                    <a:pt x="0" y="0"/>
                  </a:moveTo>
                  <a:lnTo>
                    <a:pt x="1917750" y="73761"/>
                  </a:lnTo>
                </a:path>
              </a:pathLst>
            </a:custGeom>
            <a:ln w="25399">
              <a:solidFill>
                <a:srgbClr val="000000"/>
              </a:solidFill>
            </a:ln>
          </p:spPr>
          <p:txBody>
            <a:bodyPr wrap="square" lIns="0" tIns="0" rIns="0" bIns="0" rtlCol="0"/>
            <a:lstStyle/>
            <a:p>
              <a:endParaRPr/>
            </a:p>
          </p:txBody>
        </p:sp>
        <p:sp>
          <p:nvSpPr>
            <p:cNvPr id="17" name="object 17">
              <a:extLst>
                <a:ext uri="{FF2B5EF4-FFF2-40B4-BE49-F238E27FC236}">
                  <a16:creationId xmlns:a16="http://schemas.microsoft.com/office/drawing/2014/main" id="{873A8C3F-CF4A-C6B7-B1B1-636AFD45947B}"/>
                </a:ext>
              </a:extLst>
            </p:cNvPr>
            <p:cNvSpPr/>
            <p:nvPr/>
          </p:nvSpPr>
          <p:spPr>
            <a:xfrm>
              <a:off x="6399770" y="2397776"/>
              <a:ext cx="78105" cy="76200"/>
            </a:xfrm>
            <a:custGeom>
              <a:avLst/>
              <a:gdLst/>
              <a:ahLst/>
              <a:cxnLst/>
              <a:rect l="l" t="t" r="r" b="b"/>
              <a:pathLst>
                <a:path w="78104" h="76200">
                  <a:moveTo>
                    <a:pt x="2933" y="0"/>
                  </a:moveTo>
                  <a:lnTo>
                    <a:pt x="0" y="76149"/>
                  </a:lnTo>
                  <a:lnTo>
                    <a:pt x="77609" y="41008"/>
                  </a:lnTo>
                  <a:lnTo>
                    <a:pt x="2933" y="0"/>
                  </a:lnTo>
                  <a:close/>
                </a:path>
              </a:pathLst>
            </a:custGeom>
            <a:solidFill>
              <a:srgbClr val="000000"/>
            </a:solidFill>
          </p:spPr>
          <p:txBody>
            <a:bodyPr wrap="square" lIns="0" tIns="0" rIns="0" bIns="0" rtlCol="0"/>
            <a:lstStyle/>
            <a:p>
              <a:endParaRPr/>
            </a:p>
          </p:txBody>
        </p:sp>
        <p:sp>
          <p:nvSpPr>
            <p:cNvPr id="18" name="object 18">
              <a:extLst>
                <a:ext uri="{FF2B5EF4-FFF2-40B4-BE49-F238E27FC236}">
                  <a16:creationId xmlns:a16="http://schemas.microsoft.com/office/drawing/2014/main" id="{6DBCC34F-0FCD-1A88-FC4D-73DDDBDCCE4D}"/>
                </a:ext>
              </a:extLst>
            </p:cNvPr>
            <p:cNvSpPr/>
            <p:nvPr/>
          </p:nvSpPr>
          <p:spPr>
            <a:xfrm>
              <a:off x="5105400" y="2209800"/>
              <a:ext cx="814705" cy="463550"/>
            </a:xfrm>
            <a:custGeom>
              <a:avLst/>
              <a:gdLst/>
              <a:ahLst/>
              <a:cxnLst/>
              <a:rect l="l" t="t" r="r" b="b"/>
              <a:pathLst>
                <a:path w="814704" h="463550">
                  <a:moveTo>
                    <a:pt x="814577" y="0"/>
                  </a:moveTo>
                  <a:lnTo>
                    <a:pt x="0" y="0"/>
                  </a:lnTo>
                  <a:lnTo>
                    <a:pt x="0" y="463296"/>
                  </a:lnTo>
                  <a:lnTo>
                    <a:pt x="814577" y="463296"/>
                  </a:lnTo>
                  <a:lnTo>
                    <a:pt x="814577" y="0"/>
                  </a:lnTo>
                  <a:close/>
                </a:path>
              </a:pathLst>
            </a:custGeom>
            <a:solidFill>
              <a:srgbClr val="FFFFFF"/>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9CFDA883-15FC-080C-4B9E-E5CCD568B4A6}"/>
              </a:ext>
            </a:extLst>
          </p:cNvPr>
          <p:cNvSpPr txBox="1"/>
          <p:nvPr/>
        </p:nvSpPr>
        <p:spPr>
          <a:xfrm>
            <a:off x="5918347" y="2233231"/>
            <a:ext cx="65341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Hash</a:t>
            </a:r>
            <a:endParaRPr sz="2400">
              <a:latin typeface="Times New Roman"/>
              <a:cs typeface="Times New Roman"/>
            </a:endParaRPr>
          </a:p>
        </p:txBody>
      </p:sp>
    </p:spTree>
    <p:extLst>
      <p:ext uri="{BB962C8B-B14F-4D97-AF65-F5344CB8AC3E}">
        <p14:creationId xmlns:p14="http://schemas.microsoft.com/office/powerpoint/2010/main" val="399921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793D-7F6F-4E11-B2B5-0693E0487BC8}"/>
              </a:ext>
            </a:extLst>
          </p:cNvPr>
          <p:cNvSpPr>
            <a:spLocks noGrp="1"/>
          </p:cNvSpPr>
          <p:nvPr>
            <p:ph type="title"/>
          </p:nvPr>
        </p:nvSpPr>
        <p:spPr>
          <a:xfrm>
            <a:off x="838200" y="178767"/>
            <a:ext cx="10515600" cy="894622"/>
          </a:xfrm>
        </p:spPr>
        <p:txBody>
          <a:bodyPr/>
          <a:lstStyle/>
          <a:p>
            <a:r>
              <a:rPr lang="en-US" dirty="0"/>
              <a:t>Crypto Hash Function</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DCF7888-C095-497F-AD90-9CA73357DBD1}"/>
                  </a:ext>
                </a:extLst>
              </p:cNvPr>
              <p:cNvSpPr>
                <a:spLocks noGrp="1"/>
              </p:cNvSpPr>
              <p:nvPr>
                <p:ph idx="1"/>
              </p:nvPr>
            </p:nvSpPr>
            <p:spPr>
              <a:xfrm>
                <a:off x="277946" y="1073388"/>
                <a:ext cx="6643715" cy="5605845"/>
              </a:xfrm>
            </p:spPr>
            <p:txBody>
              <a:bodyPr>
                <a:normAutofit/>
              </a:bodyPr>
              <a:lstStyle/>
              <a:p>
                <a:r>
                  <a:rPr lang="en-US" dirty="0">
                    <a:latin typeface="Times New Roman" panose="02020603050405020304" pitchFamily="18" charset="0"/>
                    <a:cs typeface="Times New Roman" panose="02020603050405020304" pitchFamily="18" charset="0"/>
                  </a:rPr>
                  <a:t>The crypto hash function accepts a variable-size message </a:t>
                </a:r>
                <a14:m>
                  <m:oMath xmlns:m="http://schemas.openxmlformats.org/officeDocument/2006/math">
                    <m:r>
                      <a:rPr lang="en-US" i="1" dirty="0" smtClean="0">
                        <a:latin typeface="Cambria Math" panose="02040503050406030204" pitchFamily="18" charset="0"/>
                      </a:rPr>
                      <m:t>𝑀</m:t>
                    </m:r>
                  </m:oMath>
                </a14:m>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input and produces as output a fixed-size message digest, </a:t>
                </a:r>
                <a14:m>
                  <m:oMath xmlns:m="http://schemas.openxmlformats.org/officeDocument/2006/math">
                    <m:r>
                      <a:rPr lang="en-US" i="1" dirty="0" smtClean="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Given message digest </a:t>
                </a:r>
                <a14:m>
                  <m:oMath xmlns:m="http://schemas.openxmlformats.org/officeDocument/2006/math">
                    <m:r>
                      <a:rPr lang="en-GB" i="1" dirty="0">
                        <a:latin typeface="Cambria Math" panose="02040503050406030204" pitchFamily="18" charset="0"/>
                      </a:rPr>
                      <m:t>𝑥</m:t>
                    </m:r>
                  </m:oMath>
                </a14:m>
                <a:r>
                  <a:rPr lang="en-GB" dirty="0">
                    <a:latin typeface="Times New Roman" panose="02020603050405020304" pitchFamily="18" charset="0"/>
                    <a:cs typeface="Times New Roman" panose="02020603050405020304" pitchFamily="18" charset="0"/>
                  </a:rPr>
                  <a:t>, computationally infeasible to find message </a:t>
                </a:r>
                <a14:m>
                  <m:oMath xmlns:m="http://schemas.openxmlformats.org/officeDocument/2006/math">
                    <m:r>
                      <a:rPr lang="en-US" i="1" dirty="0" smtClean="0">
                        <a:latin typeface="Cambria Math" panose="02040503050406030204" pitchFamily="18" charset="0"/>
                      </a:rPr>
                      <m:t>𝑀</m:t>
                    </m:r>
                  </m:oMath>
                </a14:m>
                <a:r>
                  <a:rPr lang="en-GB" dirty="0">
                    <a:latin typeface="Times New Roman" panose="02020603050405020304" pitchFamily="18" charset="0"/>
                    <a:cs typeface="Times New Roman" panose="02020603050405020304" pitchFamily="18" charset="0"/>
                  </a:rPr>
                  <a:t> such that </a:t>
                </a:r>
                <a14:m>
                  <m:oMath xmlns:m="http://schemas.openxmlformats.org/officeDocument/2006/math">
                    <m:r>
                      <a:rPr lang="en-GB" b="0" i="1" dirty="0" smtClean="0">
                        <a:latin typeface="Cambria Math" panose="02040503050406030204" pitchFamily="18" charset="0"/>
                      </a:rPr>
                      <m:t>𝑥</m:t>
                    </m:r>
                    <m:r>
                      <a:rPr lang="en-GB" b="0" i="1" dirty="0" smtClean="0">
                        <a:latin typeface="Cambria Math" panose="02040503050406030204" pitchFamily="18" charset="0"/>
                      </a:rPr>
                      <m:t>=</m:t>
                    </m:r>
                    <m:r>
                      <a:rPr lang="en-US" i="1" dirty="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GB" dirty="0">
                    <a:latin typeface="Times New Roman" panose="02020603050405020304" pitchFamily="18" charset="0"/>
                    <a:cs typeface="Times New Roman" panose="02020603050405020304" pitchFamily="18" charset="0"/>
                  </a:rPr>
                  <a:t>, e.g.,</a:t>
                </a:r>
              </a:p>
              <a:p>
                <a:pPr marL="697865" lvl="1" indent="-342265">
                  <a:lnSpc>
                    <a:spcPct val="100000"/>
                  </a:lnSpc>
                  <a:spcBef>
                    <a:spcPts val="675"/>
                  </a:spcBef>
                  <a:buClr>
                    <a:srgbClr val="063DE8"/>
                  </a:buClr>
                  <a:buSzPct val="75000"/>
                  <a:buFont typeface="Wingdings"/>
                  <a:buChar char=""/>
                  <a:tabLst>
                    <a:tab pos="354965" algn="l"/>
                  </a:tabLst>
                </a:pPr>
                <a:r>
                  <a:rPr lang="en-GB" spc="-10" dirty="0">
                    <a:latin typeface="Times New Roman"/>
                    <a:cs typeface="Times New Roman"/>
                  </a:rPr>
                  <a:t>MD5</a:t>
                </a:r>
              </a:p>
              <a:p>
                <a:pPr marL="1145540" lvl="2" indent="-342265">
                  <a:lnSpc>
                    <a:spcPct val="100000"/>
                  </a:lnSpc>
                  <a:spcBef>
                    <a:spcPts val="675"/>
                  </a:spcBef>
                  <a:buClr>
                    <a:srgbClr val="063DE8"/>
                  </a:buClr>
                  <a:buSzPct val="75000"/>
                  <a:buFont typeface="Wingdings"/>
                  <a:buChar char=""/>
                  <a:tabLst>
                    <a:tab pos="354965" algn="l"/>
                  </a:tabLst>
                </a:pPr>
                <a:r>
                  <a:rPr lang="en-GB" spc="-10" dirty="0">
                    <a:latin typeface="Times New Roman"/>
                    <a:cs typeface="Times New Roman"/>
                  </a:rPr>
                  <a:t>128-</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hash</a:t>
                </a:r>
                <a:r>
                  <a:rPr lang="en-GB" spc="-5" dirty="0">
                    <a:latin typeface="Times New Roman"/>
                    <a:cs typeface="Times New Roman"/>
                  </a:rPr>
                  <a:t> </a:t>
                </a:r>
                <a:r>
                  <a:rPr lang="en-GB" dirty="0">
                    <a:latin typeface="Times New Roman"/>
                    <a:cs typeface="Times New Roman"/>
                  </a:rPr>
                  <a:t>using</a:t>
                </a:r>
                <a:r>
                  <a:rPr lang="en-GB" spc="-15" dirty="0">
                    <a:latin typeface="Times New Roman"/>
                    <a:cs typeface="Times New Roman"/>
                  </a:rPr>
                  <a:t> </a:t>
                </a:r>
                <a:r>
                  <a:rPr lang="en-GB" spc="-10" dirty="0">
                    <a:latin typeface="Times New Roman"/>
                    <a:cs typeface="Times New Roman"/>
                  </a:rPr>
                  <a:t>512-</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blocks</a:t>
                </a:r>
                <a:r>
                  <a:rPr lang="en-GB" spc="-5" dirty="0">
                    <a:latin typeface="Times New Roman"/>
                    <a:cs typeface="Times New Roman"/>
                  </a:rPr>
                  <a:t> </a:t>
                </a:r>
                <a:r>
                  <a:rPr lang="en-GB" dirty="0">
                    <a:latin typeface="Times New Roman"/>
                    <a:cs typeface="Times New Roman"/>
                  </a:rPr>
                  <a:t>using</a:t>
                </a:r>
                <a:r>
                  <a:rPr lang="en-GB" spc="-5" dirty="0">
                    <a:latin typeface="Times New Roman"/>
                    <a:cs typeface="Times New Roman"/>
                  </a:rPr>
                  <a:t> </a:t>
                </a:r>
                <a:r>
                  <a:rPr lang="en-GB" spc="-10" dirty="0">
                    <a:latin typeface="Times New Roman"/>
                    <a:cs typeface="Times New Roman"/>
                  </a:rPr>
                  <a:t>32-</a:t>
                </a:r>
                <a:r>
                  <a:rPr lang="en-GB" dirty="0">
                    <a:latin typeface="Times New Roman"/>
                    <a:cs typeface="Times New Roman"/>
                  </a:rPr>
                  <a:t>bit</a:t>
                </a:r>
                <a:r>
                  <a:rPr lang="en-GB" spc="-15" dirty="0">
                    <a:latin typeface="Times New Roman"/>
                    <a:cs typeface="Times New Roman"/>
                  </a:rPr>
                  <a:t> </a:t>
                </a:r>
                <a:r>
                  <a:rPr lang="en-GB" spc="-10" dirty="0">
                    <a:latin typeface="Times New Roman"/>
                    <a:cs typeface="Times New Roman"/>
                  </a:rPr>
                  <a:t>operations</a:t>
                </a:r>
              </a:p>
              <a:p>
                <a:pPr marL="698500" marR="5080" lvl="1" indent="-342900">
                  <a:lnSpc>
                    <a:spcPct val="100000"/>
                  </a:lnSpc>
                  <a:spcBef>
                    <a:spcPts val="575"/>
                  </a:spcBef>
                  <a:buClr>
                    <a:srgbClr val="063DE8"/>
                  </a:buClr>
                  <a:buSzPct val="75000"/>
                  <a:buFont typeface="Wingdings"/>
                  <a:buChar char=""/>
                  <a:tabLst>
                    <a:tab pos="355600" algn="l"/>
                  </a:tabLst>
                </a:pPr>
                <a:r>
                  <a:rPr lang="en-GB" dirty="0">
                    <a:latin typeface="Times New Roman"/>
                    <a:cs typeface="Times New Roman"/>
                  </a:rPr>
                  <a:t>SHA-1 Algorithm</a:t>
                </a:r>
              </a:p>
              <a:p>
                <a:pPr marL="1234440" lvl="2" indent="-418465">
                  <a:lnSpc>
                    <a:spcPct val="100000"/>
                  </a:lnSpc>
                  <a:spcBef>
                    <a:spcPts val="675"/>
                  </a:spcBef>
                  <a:buClr>
                    <a:srgbClr val="063DE8"/>
                  </a:buClr>
                  <a:buSzPct val="75000"/>
                  <a:buFont typeface="Wingdings"/>
                  <a:buChar char=""/>
                  <a:tabLst>
                    <a:tab pos="443865" algn="l"/>
                  </a:tabLst>
                </a:pPr>
                <a:r>
                  <a:rPr lang="en-GB" sz="1600" spc="-10" dirty="0">
                    <a:latin typeface="Times New Roman"/>
                    <a:cs typeface="Times New Roman"/>
                  </a:rPr>
                  <a:t>160-</a:t>
                </a:r>
                <a:r>
                  <a:rPr lang="en-GB" sz="1600" dirty="0">
                    <a:latin typeface="Times New Roman"/>
                    <a:cs typeface="Times New Roman"/>
                  </a:rPr>
                  <a:t>bit</a:t>
                </a:r>
                <a:r>
                  <a:rPr lang="en-GB" sz="1600" spc="-15" dirty="0">
                    <a:latin typeface="Times New Roman"/>
                    <a:cs typeface="Times New Roman"/>
                  </a:rPr>
                  <a:t> </a:t>
                </a:r>
                <a:r>
                  <a:rPr lang="en-GB" sz="1600" dirty="0">
                    <a:latin typeface="Times New Roman"/>
                    <a:cs typeface="Times New Roman"/>
                  </a:rPr>
                  <a:t>hash using</a:t>
                </a:r>
                <a:r>
                  <a:rPr lang="en-GB" sz="1600" spc="-10" dirty="0">
                    <a:latin typeface="Times New Roman"/>
                    <a:cs typeface="Times New Roman"/>
                  </a:rPr>
                  <a:t> 512-</a:t>
                </a:r>
                <a:r>
                  <a:rPr lang="en-GB" sz="1600" dirty="0">
                    <a:latin typeface="Times New Roman"/>
                    <a:cs typeface="Times New Roman"/>
                  </a:rPr>
                  <a:t>bit</a:t>
                </a:r>
                <a:r>
                  <a:rPr lang="en-GB" sz="1600" spc="-10" dirty="0">
                    <a:latin typeface="Times New Roman"/>
                    <a:cs typeface="Times New Roman"/>
                  </a:rPr>
                  <a:t> </a:t>
                </a:r>
                <a:r>
                  <a:rPr lang="en-GB" sz="1600" dirty="0">
                    <a:latin typeface="Times New Roman"/>
                    <a:cs typeface="Times New Roman"/>
                  </a:rPr>
                  <a:t>blocks</a:t>
                </a:r>
                <a:r>
                  <a:rPr lang="en-GB" sz="1600" spc="-5" dirty="0">
                    <a:latin typeface="Times New Roman"/>
                    <a:cs typeface="Times New Roman"/>
                  </a:rPr>
                  <a:t> </a:t>
                </a:r>
                <a:r>
                  <a:rPr lang="en-GB" sz="1600" dirty="0">
                    <a:latin typeface="Times New Roman"/>
                    <a:cs typeface="Times New Roman"/>
                  </a:rPr>
                  <a:t>and</a:t>
                </a:r>
                <a:r>
                  <a:rPr lang="en-GB" sz="1600" spc="-10" dirty="0">
                    <a:latin typeface="Times New Roman"/>
                    <a:cs typeface="Times New Roman"/>
                  </a:rPr>
                  <a:t> 32-</a:t>
                </a:r>
                <a:r>
                  <a:rPr lang="en-GB" sz="1600" dirty="0">
                    <a:latin typeface="Times New Roman"/>
                    <a:cs typeface="Times New Roman"/>
                  </a:rPr>
                  <a:t>bit</a:t>
                </a:r>
                <a:r>
                  <a:rPr lang="en-GB" sz="1600" spc="-10" dirty="0">
                    <a:latin typeface="Times New Roman"/>
                    <a:cs typeface="Times New Roman"/>
                  </a:rPr>
                  <a:t> operations</a:t>
                </a:r>
                <a:endParaRPr lang="en-US" dirty="0">
                  <a:latin typeface="Times New Roman" panose="02020603050405020304" pitchFamily="18" charset="0"/>
                  <a:cs typeface="Times New Roman" panose="02020603050405020304" pitchFamily="18" charset="0"/>
                </a:endParaRPr>
              </a:p>
              <a:p>
                <a:endParaRPr lang="en-SE"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8DCF7888-C095-497F-AD90-9CA73357DBD1}"/>
                  </a:ext>
                </a:extLst>
              </p:cNvPr>
              <p:cNvSpPr>
                <a:spLocks noGrp="1" noRot="1" noChangeAspect="1" noMove="1" noResize="1" noEditPoints="1" noAdjustHandles="1" noChangeArrowheads="1" noChangeShapeType="1" noTextEdit="1"/>
              </p:cNvSpPr>
              <p:nvPr>
                <p:ph idx="1"/>
              </p:nvPr>
            </p:nvSpPr>
            <p:spPr>
              <a:xfrm>
                <a:off x="277946" y="1073388"/>
                <a:ext cx="6643715" cy="5605845"/>
              </a:xfrm>
              <a:blipFill>
                <a:blip r:embed="rId2"/>
                <a:stretch>
                  <a:fillRect t="-1848"/>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2557F17F-36DA-422B-A279-BE11C1290D67}"/>
              </a:ext>
            </a:extLst>
          </p:cNvPr>
          <p:cNvPicPr>
            <a:picLocks noChangeAspect="1"/>
          </p:cNvPicPr>
          <p:nvPr/>
        </p:nvPicPr>
        <p:blipFill>
          <a:blip r:embed="rId3"/>
          <a:stretch>
            <a:fillRect/>
          </a:stretch>
        </p:blipFill>
        <p:spPr>
          <a:xfrm>
            <a:off x="6921661" y="1255796"/>
            <a:ext cx="4992393" cy="4528815"/>
          </a:xfrm>
          <a:prstGeom prst="rect">
            <a:avLst/>
          </a:prstGeom>
        </p:spPr>
      </p:pic>
    </p:spTree>
    <p:extLst>
      <p:ext uri="{BB962C8B-B14F-4D97-AF65-F5344CB8AC3E}">
        <p14:creationId xmlns:p14="http://schemas.microsoft.com/office/powerpoint/2010/main" val="48484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54EA3841-B3EE-333F-4AB0-06567DE6E571}"/>
              </a:ext>
            </a:extLst>
          </p:cNvPr>
          <p:cNvPicPr>
            <a:picLocks noChangeAspect="1"/>
          </p:cNvPicPr>
          <p:nvPr/>
        </p:nvPicPr>
        <p:blipFill>
          <a:blip r:embed="rId2"/>
          <a:srcRect/>
          <a:stretch/>
        </p:blipFill>
        <p:spPr>
          <a:xfrm>
            <a:off x="3027831" y="4013864"/>
            <a:ext cx="6613576" cy="2354571"/>
          </a:xfrm>
          <a:prstGeom prst="rect">
            <a:avLst/>
          </a:prstGeom>
        </p:spPr>
      </p:pic>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AAFDED88-39C8-6247-6438-7041B7632FC2}"/>
                  </a:ext>
                </a:extLst>
              </p:cNvPr>
              <p:cNvSpPr>
                <a:spLocks noGrp="1"/>
              </p:cNvSpPr>
              <p:nvPr>
                <p:ph idx="1"/>
              </p:nvPr>
            </p:nvSpPr>
            <p:spPr>
              <a:xfrm>
                <a:off x="426721" y="1232143"/>
                <a:ext cx="11398134" cy="2996890"/>
              </a:xfrm>
            </p:spPr>
            <p:txBody>
              <a:bodyPr>
                <a:normAutofit fontScale="77500" lnSpcReduction="20000"/>
              </a:bodyPr>
              <a:lstStyle/>
              <a:p>
                <a:pPr marL="354965" indent="-342265">
                  <a:lnSpc>
                    <a:spcPct val="100000"/>
                  </a:lnSpc>
                  <a:spcBef>
                    <a:spcPts val="675"/>
                  </a:spcBef>
                  <a:buClr>
                    <a:srgbClr val="063DE8"/>
                  </a:buClr>
                  <a:buSzPct val="75000"/>
                  <a:buFont typeface="Wingdings"/>
                  <a:buChar char=""/>
                  <a:tabLst>
                    <a:tab pos="354965" algn="l"/>
                  </a:tabLst>
                </a:pPr>
                <a:r>
                  <a:rPr lang="en-US" altLang="zh-CN" sz="2800" dirty="0">
                    <a:solidFill>
                      <a:schemeClr val="tx1"/>
                    </a:solidFill>
                    <a:latin typeface="Times New Roman" panose="02020603050405020304" pitchFamily="18" charset="0"/>
                    <a:cs typeface="Times New Roman" panose="02020603050405020304" pitchFamily="18" charset="0"/>
                  </a:rPr>
                  <a:t>Apply crypto hash function to generate </a:t>
                </a:r>
                <a:r>
                  <a:rPr lang="en-US" altLang="zh-CN" dirty="0">
                    <a:latin typeface="Times New Roman" panose="02020603050405020304" pitchFamily="18" charset="0"/>
                    <a:cs typeface="Times New Roman" panose="02020603050405020304" pitchFamily="18" charset="0"/>
                  </a:rPr>
                  <a:t>message digest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𝑀</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which is encrypted with sender’s private key </a:t>
                </a:r>
                <a14:m>
                  <m:oMath xmlns:m="http://schemas.openxmlformats.org/officeDocument/2006/math">
                    <m:r>
                      <a:rPr lang="en-US" altLang="zh-CN" sz="2800" i="1" dirty="0">
                        <a:solidFill>
                          <a:schemeClr val="tx1"/>
                        </a:solidFill>
                        <a:latin typeface="Cambria Math" panose="02040503050406030204" pitchFamily="18" charset="0"/>
                      </a:rPr>
                      <m:t>𝑃𝑅</m:t>
                    </m:r>
                    <m:r>
                      <a:rPr lang="en-US" altLang="zh-CN" sz="2800" i="1" baseline="-25000" dirty="0" err="1">
                        <a:solidFill>
                          <a:schemeClr val="tx1"/>
                        </a:solidFill>
                        <a:latin typeface="Cambria Math" panose="02040503050406030204" pitchFamily="18" charset="0"/>
                      </a:rPr>
                      <m:t>𝑎</m:t>
                    </m:r>
                  </m:oMath>
                </a14:m>
                <a:r>
                  <a:rPr lang="en-US" altLang="zh-CN" sz="2800" dirty="0">
                    <a:solidFill>
                      <a:schemeClr val="tx1"/>
                    </a:solidFill>
                    <a:latin typeface="Times New Roman" panose="02020603050405020304" pitchFamily="18" charset="0"/>
                    <a:cs typeface="Times New Roman" panose="02020603050405020304" pitchFamily="18" charset="0"/>
                  </a:rPr>
                  <a:t> to generate a </a:t>
                </a:r>
                <a:r>
                  <a:rPr lang="en-US" dirty="0">
                    <a:latin typeface="Times New Roman" panose="02020603050405020304" pitchFamily="18" charset="0"/>
                    <a:cs typeface="Times New Roman" panose="02020603050405020304" pitchFamily="18" charset="0"/>
                  </a:rPr>
                  <a:t>digital signature. </a:t>
                </a:r>
                <a:r>
                  <a:rPr lang="en-US" altLang="zh-CN" sz="2800" dirty="0">
                    <a:solidFill>
                      <a:schemeClr val="tx1"/>
                    </a:solidFill>
                    <a:latin typeface="Times New Roman" panose="02020603050405020304" pitchFamily="18" charset="0"/>
                    <a:cs typeface="Times New Roman" panose="02020603050405020304" pitchFamily="18" charset="0"/>
                  </a:rPr>
                  <a:t>Receiver </a:t>
                </a:r>
                <a:r>
                  <a:rPr lang="en-US" altLang="zh-CN" dirty="0">
                    <a:latin typeface="Times New Roman" panose="02020603050405020304" pitchFamily="18" charset="0"/>
                    <a:cs typeface="Times New Roman" panose="02020603050405020304" pitchFamily="18" charset="0"/>
                  </a:rPr>
                  <a:t>decrypts </a:t>
                </a:r>
                <a14:m>
                  <m:oMath xmlns:m="http://schemas.openxmlformats.org/officeDocument/2006/math">
                    <m:r>
                      <a:rPr lang="en-US" altLang="zh-CN" i="1" dirty="0">
                        <a:latin typeface="Cambria Math" panose="02040503050406030204" pitchFamily="18" charset="0"/>
                      </a:rPr>
                      <m:t>𝐻</m:t>
                    </m:r>
                    <m:r>
                      <a:rPr lang="en-US" altLang="zh-CN" i="1" dirty="0">
                        <a:latin typeface="Cambria Math" panose="02040503050406030204" pitchFamily="18" charset="0"/>
                      </a:rPr>
                      <m:t>(</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latin typeface="Times New Roman" panose="02020603050405020304" pitchFamily="18" charset="0"/>
                    <a:cs typeface="Times New Roman" panose="02020603050405020304" pitchFamily="18" charset="0"/>
                  </a:rPr>
                  <a:t> with sender’s public key </a:t>
                </a:r>
                <a14:m>
                  <m:oMath xmlns:m="http://schemas.openxmlformats.org/officeDocument/2006/math">
                    <m:r>
                      <a:rPr lang="en-US" altLang="zh-CN" i="1" dirty="0">
                        <a:latin typeface="Cambria Math" panose="02040503050406030204" pitchFamily="18" charset="0"/>
                      </a:rPr>
                      <m:t>𝑃</m:t>
                    </m:r>
                    <m:r>
                      <a:rPr lang="en-GB" altLang="zh-CN" b="0" i="1" dirty="0" smtClean="0">
                        <a:latin typeface="Cambria Math" panose="02040503050406030204" pitchFamily="18" charset="0"/>
                      </a:rPr>
                      <m:t>𝑈</m:t>
                    </m:r>
                    <m:r>
                      <a:rPr lang="en-US" altLang="zh-CN" i="1" baseline="-25000" dirty="0" err="1">
                        <a:latin typeface="Cambria Math" panose="02040503050406030204" pitchFamily="18" charset="0"/>
                      </a:rPr>
                      <m:t>𝑎</m:t>
                    </m:r>
                  </m:oMath>
                </a14:m>
                <a:r>
                  <a:rPr lang="en-US" altLang="zh-CN" dirty="0">
                    <a:latin typeface="Times New Roman" panose="02020603050405020304" pitchFamily="18" charset="0"/>
                    <a:cs typeface="Times New Roman" panose="02020603050405020304" pitchFamily="18" charset="0"/>
                  </a:rPr>
                  <a:t>.</a:t>
                </a:r>
                <a:r>
                  <a:rPr lang="en-US" altLang="zh-CN" sz="2800" dirty="0">
                    <a:solidFill>
                      <a:schemeClr val="tx1"/>
                    </a:solidFill>
                    <a:latin typeface="Times New Roman" panose="02020603050405020304" pitchFamily="18" charset="0"/>
                    <a:cs typeface="Times New Roman" panose="02020603050405020304" pitchFamily="18" charset="0"/>
                  </a:rPr>
                  <a:t> and compares it to the </a:t>
                </a:r>
                <a:r>
                  <a:rPr lang="en-US" altLang="zh-CN" dirty="0">
                    <a:latin typeface="Times New Roman" panose="02020603050405020304" pitchFamily="18" charset="0"/>
                    <a:cs typeface="Times New Roman" panose="02020603050405020304" pitchFamily="18" charset="0"/>
                  </a:rPr>
                  <a:t>recomputed message digest </a:t>
                </a:r>
                <a14:m>
                  <m:oMath xmlns:m="http://schemas.openxmlformats.org/officeDocument/2006/math">
                    <m:r>
                      <a:rPr lang="en-US" altLang="zh-CN" i="1" dirty="0">
                        <a:latin typeface="Cambria Math" panose="02040503050406030204" pitchFamily="18" charset="0"/>
                      </a:rPr>
                      <m:t>𝐻</m:t>
                    </m:r>
                    <m:r>
                      <a:rPr lang="en-US" altLang="zh-CN" i="1" dirty="0">
                        <a:latin typeface="Cambria Math" panose="02040503050406030204" pitchFamily="18" charset="0"/>
                      </a:rPr>
                      <m:t>(</m:t>
                    </m:r>
                    <m:r>
                      <a:rPr lang="en-US" altLang="zh-CN" i="1" dirty="0">
                        <a:latin typeface="Cambria Math" panose="02040503050406030204" pitchFamily="18" charset="0"/>
                      </a:rPr>
                      <m:t>𝑟𝑒𝑐𝑒𝑖𝑣𝑒𝑑𝑀</m:t>
                    </m:r>
                    <m:r>
                      <a:rPr lang="en-US" altLang="zh-CN" i="1" dirty="0">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If they match, then message is authenticated.</a:t>
                </a:r>
                <a:endParaRPr lang="en-GB" sz="2800" spc="-10" dirty="0">
                  <a:latin typeface="Times New Roman"/>
                  <a:cs typeface="Times New Roman"/>
                </a:endParaRPr>
              </a:p>
              <a:p>
                <a:pPr marL="354965" indent="-342265">
                  <a:lnSpc>
                    <a:spcPct val="100000"/>
                  </a:lnSpc>
                  <a:spcBef>
                    <a:spcPts val="675"/>
                  </a:spcBef>
                  <a:buClr>
                    <a:srgbClr val="063DE8"/>
                  </a:buClr>
                  <a:buSzPct val="75000"/>
                  <a:buFont typeface="Wingdings"/>
                  <a:buChar char=""/>
                  <a:tabLst>
                    <a:tab pos="354965" algn="l"/>
                  </a:tabLst>
                </a:pPr>
                <a:r>
                  <a:rPr lang="en-GB" sz="2800" spc="-10" dirty="0">
                    <a:latin typeface="Times New Roman"/>
                    <a:cs typeface="Times New Roman"/>
                  </a:rPr>
                  <a:t>A digital signature is a cryptographic technique used to verify the authenticity and integrity of a digital message or document. It serves a similar purpose to a handwritten signature or a stamped seal, but it provides far more security due to its cryptographic foundations.</a:t>
                </a:r>
              </a:p>
              <a:p>
                <a:pPr marL="354965" indent="-342265">
                  <a:lnSpc>
                    <a:spcPct val="100000"/>
                  </a:lnSpc>
                  <a:spcBef>
                    <a:spcPts val="675"/>
                  </a:spcBef>
                  <a:buClr>
                    <a:srgbClr val="063DE8"/>
                  </a:buClr>
                  <a:buSzPct val="75000"/>
                  <a:buFont typeface="Wingdings"/>
                  <a:buChar char=""/>
                  <a:tabLst>
                    <a:tab pos="354965" algn="l"/>
                  </a:tabLst>
                </a:pPr>
                <a:r>
                  <a:rPr lang="en-US" altLang="zh-CN" dirty="0">
                    <a:latin typeface="Times New Roman" panose="02020603050405020304" pitchFamily="18" charset="0"/>
                    <a:cs typeface="Times New Roman" panose="02020603050405020304" pitchFamily="18" charset="0"/>
                  </a:rPr>
                  <a:t>M</a:t>
                </a:r>
                <a:r>
                  <a:rPr lang="en-US" altLang="zh-CN" sz="2800" dirty="0">
                    <a:solidFill>
                      <a:schemeClr val="tx1"/>
                    </a:solidFill>
                    <a:latin typeface="Times New Roman" panose="02020603050405020304" pitchFamily="18" charset="0"/>
                    <a:cs typeface="Times New Roman" panose="02020603050405020304" pitchFamily="18" charset="0"/>
                  </a:rPr>
                  <a:t>ore efficient than MAC approach, since encryption/decryption is applied to the message digest, not the entire message</a:t>
                </a:r>
                <a:endParaRPr lang="en-GB" sz="2800" spc="-10" dirty="0">
                  <a:latin typeface="Times New Roman"/>
                  <a:cs typeface="Times New Roman"/>
                </a:endParaRPr>
              </a:p>
            </p:txBody>
          </p:sp>
        </mc:Choice>
        <mc:Fallback>
          <p:sp>
            <p:nvSpPr>
              <p:cNvPr id="2" name="Content Placeholder 1">
                <a:extLst>
                  <a:ext uri="{FF2B5EF4-FFF2-40B4-BE49-F238E27FC236}">
                    <a16:creationId xmlns:a16="http://schemas.microsoft.com/office/drawing/2014/main" id="{AAFDED88-39C8-6247-6438-7041B7632FC2}"/>
                  </a:ext>
                </a:extLst>
              </p:cNvPr>
              <p:cNvSpPr>
                <a:spLocks noGrp="1" noRot="1" noChangeAspect="1" noMove="1" noResize="1" noEditPoints="1" noAdjustHandles="1" noChangeArrowheads="1" noChangeShapeType="1" noTextEdit="1"/>
              </p:cNvSpPr>
              <p:nvPr>
                <p:ph idx="1"/>
              </p:nvPr>
            </p:nvSpPr>
            <p:spPr>
              <a:xfrm>
                <a:off x="426721" y="1232143"/>
                <a:ext cx="11398134" cy="2996890"/>
              </a:xfrm>
              <a:blipFill>
                <a:blip r:embed="rId3"/>
                <a:stretch>
                  <a:fillRect l="-107" t="-3659" r="-1337"/>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04FE1D91-AC6F-B531-315E-33E820FBC282}"/>
              </a:ext>
            </a:extLst>
          </p:cNvPr>
          <p:cNvSpPr>
            <a:spLocks noGrp="1"/>
          </p:cNvSpPr>
          <p:nvPr>
            <p:ph type="title"/>
          </p:nvPr>
        </p:nvSpPr>
        <p:spPr/>
        <p:txBody>
          <a:bodyPr/>
          <a:lstStyle/>
          <a:p>
            <a:r>
              <a:rPr lang="en-GB" dirty="0"/>
              <a:t>Digital signature</a:t>
            </a:r>
            <a:endParaRPr lang="en-SE" dirty="0"/>
          </a:p>
        </p:txBody>
      </p:sp>
      <p:sp>
        <p:nvSpPr>
          <p:cNvPr id="4" name="Slide Number Placeholder 3">
            <a:extLst>
              <a:ext uri="{FF2B5EF4-FFF2-40B4-BE49-F238E27FC236}">
                <a16:creationId xmlns:a16="http://schemas.microsoft.com/office/drawing/2014/main" id="{BAC5319C-4C32-E8BF-4B88-B90062B1F3C5}"/>
              </a:ext>
            </a:extLst>
          </p:cNvPr>
          <p:cNvSpPr>
            <a:spLocks noGrp="1"/>
          </p:cNvSpPr>
          <p:nvPr>
            <p:ph type="sldNum" sz="quarter" idx="4"/>
          </p:nvPr>
        </p:nvSpPr>
        <p:spPr/>
        <p:txBody>
          <a:bodyPr/>
          <a:lstStyle/>
          <a:p>
            <a:r>
              <a:rPr lang="en-US"/>
              <a:t>Security: 8- </a:t>
            </a:r>
            <a:fld id="{C4204591-24BD-A542-B9D5-F8D8A88D2FEE}" type="slidenum">
              <a:rPr lang="en-US" smtClean="0"/>
              <a:pPr/>
              <a:t>47</a:t>
            </a:fld>
            <a:endParaRPr lang="en-US" dirty="0"/>
          </a:p>
        </p:txBody>
      </p:sp>
      <p:sp>
        <p:nvSpPr>
          <p:cNvPr id="25" name="object 26">
            <a:extLst>
              <a:ext uri="{FF2B5EF4-FFF2-40B4-BE49-F238E27FC236}">
                <a16:creationId xmlns:a16="http://schemas.microsoft.com/office/drawing/2014/main" id="{A01D9682-BD4C-4740-4C80-D9DC963EEAA7}"/>
              </a:ext>
            </a:extLst>
          </p:cNvPr>
          <p:cNvSpPr txBox="1"/>
          <p:nvPr/>
        </p:nvSpPr>
        <p:spPr>
          <a:xfrm>
            <a:off x="2644219" y="6368435"/>
            <a:ext cx="14936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Message </a:t>
            </a:r>
            <a:r>
              <a:rPr spc="-10" dirty="0">
                <a:latin typeface="Times New Roman"/>
                <a:cs typeface="Times New Roman"/>
              </a:rPr>
              <a:t>Digest</a:t>
            </a:r>
            <a:endParaRPr dirty="0">
              <a:latin typeface="Times New Roman"/>
              <a:cs typeface="Times New Roman"/>
            </a:endParaRPr>
          </a:p>
        </p:txBody>
      </p:sp>
      <p:sp>
        <p:nvSpPr>
          <p:cNvPr id="27" name="object 26">
            <a:extLst>
              <a:ext uri="{FF2B5EF4-FFF2-40B4-BE49-F238E27FC236}">
                <a16:creationId xmlns:a16="http://schemas.microsoft.com/office/drawing/2014/main" id="{EC21765F-EB99-0B25-70DF-63B30635DCB7}"/>
              </a:ext>
            </a:extLst>
          </p:cNvPr>
          <p:cNvSpPr txBox="1"/>
          <p:nvPr/>
        </p:nvSpPr>
        <p:spPr>
          <a:xfrm>
            <a:off x="5015068" y="6087688"/>
            <a:ext cx="1723943"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Digital Signature</a:t>
            </a:r>
            <a:endParaRPr dirty="0">
              <a:latin typeface="Times New Roman"/>
              <a:cs typeface="Times New Roman"/>
            </a:endParaRPr>
          </a:p>
        </p:txBody>
      </p:sp>
      <p:sp>
        <p:nvSpPr>
          <p:cNvPr id="32" name="object 26">
            <a:extLst>
              <a:ext uri="{FF2B5EF4-FFF2-40B4-BE49-F238E27FC236}">
                <a16:creationId xmlns:a16="http://schemas.microsoft.com/office/drawing/2014/main" id="{959EFB64-3364-E626-72F1-88D633A47AE4}"/>
              </a:ext>
            </a:extLst>
          </p:cNvPr>
          <p:cNvSpPr txBox="1"/>
          <p:nvPr/>
        </p:nvSpPr>
        <p:spPr>
          <a:xfrm>
            <a:off x="8650165" y="6377634"/>
            <a:ext cx="14936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Message </a:t>
            </a:r>
            <a:r>
              <a:rPr spc="-10" dirty="0">
                <a:latin typeface="Times New Roman"/>
                <a:cs typeface="Times New Roman"/>
              </a:rPr>
              <a:t>Digest</a:t>
            </a:r>
            <a:endParaRPr dirty="0">
              <a:latin typeface="Times New Roman"/>
              <a:cs typeface="Times New Roman"/>
            </a:endParaRPr>
          </a:p>
        </p:txBody>
      </p:sp>
    </p:spTree>
    <p:extLst>
      <p:ext uri="{BB962C8B-B14F-4D97-AF65-F5344CB8AC3E}">
        <p14:creationId xmlns:p14="http://schemas.microsoft.com/office/powerpoint/2010/main" val="397975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0719C9-A289-2278-B0BC-E18FE602ADDE}"/>
              </a:ext>
            </a:extLst>
          </p:cNvPr>
          <p:cNvPicPr>
            <a:picLocks noChangeAspect="1"/>
          </p:cNvPicPr>
          <p:nvPr/>
        </p:nvPicPr>
        <p:blipFill>
          <a:blip r:embed="rId3"/>
          <a:srcRect/>
          <a:stretch/>
        </p:blipFill>
        <p:spPr>
          <a:xfrm>
            <a:off x="3241963" y="3997579"/>
            <a:ext cx="6369783" cy="2408600"/>
          </a:xfrm>
          <a:prstGeom prst="rect">
            <a:avLst/>
          </a:prstGeom>
        </p:spPr>
      </p:pic>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F2AA52E1-8D51-BE02-3D4F-8920C3F93061}"/>
                  </a:ext>
                </a:extLst>
              </p:cNvPr>
              <p:cNvSpPr>
                <a:spLocks noGrp="1"/>
              </p:cNvSpPr>
              <p:nvPr>
                <p:ph idx="1"/>
              </p:nvPr>
            </p:nvSpPr>
            <p:spPr>
              <a:xfrm>
                <a:off x="290944" y="1216254"/>
                <a:ext cx="11786463" cy="2846569"/>
              </a:xfrm>
            </p:spPr>
            <p:txBody>
              <a:bodyPr>
                <a:normAutofit fontScale="85000" lnSpcReduction="20000"/>
              </a:bodyPr>
              <a:lstStyle/>
              <a:p>
                <a:r>
                  <a:rPr lang="en-GB" dirty="0">
                    <a:latin typeface="Times New Roman" panose="02020603050405020304" pitchFamily="18" charset="0"/>
                    <a:cs typeface="Times New Roman" panose="02020603050405020304" pitchFamily="18" charset="0"/>
                  </a:rPr>
                  <a:t>HMAC (Hash-based Message Authentication Code)</a:t>
                </a:r>
                <a:r>
                  <a:rPr lang="en-US" altLang="zh-CN" sz="2800" dirty="0">
                    <a:solidFill>
                      <a:schemeClr val="tx1"/>
                    </a:solidFill>
                    <a:latin typeface="Times New Roman" panose="02020603050405020304" pitchFamily="18" charset="0"/>
                    <a:cs typeface="Times New Roman" panose="02020603050405020304" pitchFamily="18" charset="0"/>
                  </a:rPr>
                  <a:t>: sender and receiver share a secret key K. Apply hash function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on the concatenation of secret key K and the message to generate </a:t>
                </a:r>
                <a:r>
                  <a:rPr lang="en-US" altLang="zh-CN" dirty="0">
                    <a:latin typeface="Times New Roman" panose="02020603050405020304" pitchFamily="18" charset="0"/>
                    <a:cs typeface="Times New Roman" panose="02020603050405020304" pitchFamily="18" charset="0"/>
                  </a:rPr>
                  <a:t>Keyed Hash </a:t>
                </a:r>
                <a14:m>
                  <m:oMath xmlns:m="http://schemas.openxmlformats.org/officeDocument/2006/math">
                    <m:r>
                      <a:rPr lang="en-US" altLang="zh-CN" sz="2800" i="1" dirty="0">
                        <a:solidFill>
                          <a:schemeClr val="tx1"/>
                        </a:solidFill>
                        <a:latin typeface="Cambria Math" panose="02040503050406030204" pitchFamily="18" charset="0"/>
                      </a:rPr>
                      <m:t>𝐻</m:t>
                    </m:r>
                    <m:d>
                      <m:dPr>
                        <m:ctrlPr>
                          <a:rPr lang="en-US" altLang="zh-CN" sz="2800" i="1" dirty="0">
                            <a:solidFill>
                              <a:schemeClr val="tx1"/>
                            </a:solidFill>
                            <a:latin typeface="Cambria Math" panose="02040503050406030204" pitchFamily="18" charset="0"/>
                          </a:rPr>
                        </m:ctrlPr>
                      </m:dPr>
                      <m:e>
                        <m:r>
                          <a:rPr lang="en-US" altLang="zh-CN" sz="2800" i="1" dirty="0">
                            <a:solidFill>
                              <a:schemeClr val="tx1"/>
                            </a:solidFill>
                            <a:latin typeface="Cambria Math" panose="02040503050406030204" pitchFamily="18" charset="0"/>
                          </a:rPr>
                          <m:t>𝐾</m:t>
                        </m:r>
                        <m:d>
                          <m:dPr>
                            <m:begChr m:val="|"/>
                            <m:endChr m:val="|"/>
                            <m:ctrlPr>
                              <a:rPr lang="en-US" altLang="zh-CN" sz="2800" i="1" dirty="0">
                                <a:solidFill>
                                  <a:schemeClr val="tx1"/>
                                </a:solidFill>
                                <a:latin typeface="Cambria Math" panose="02040503050406030204" pitchFamily="18" charset="0"/>
                              </a:rPr>
                            </m:ctrlPr>
                          </m:dPr>
                          <m:e>
                            <m:d>
                              <m:dPr>
                                <m:begChr m:val="|"/>
                                <m:endChr m:val="|"/>
                                <m:ctrlPr>
                                  <a:rPr lang="en-US" altLang="zh-CN" sz="2800" i="1" dirty="0">
                                    <a:solidFill>
                                      <a:schemeClr val="tx1"/>
                                    </a:solidFill>
                                    <a:latin typeface="Cambria Math" panose="02040503050406030204" pitchFamily="18" charset="0"/>
                                  </a:rPr>
                                </m:ctrlPr>
                              </m:dPr>
                              <m:e>
                                <m:r>
                                  <a:rPr lang="en-US" altLang="zh-CN" sz="2800" i="1" dirty="0">
                                    <a:solidFill>
                                      <a:schemeClr val="tx1"/>
                                    </a:solidFill>
                                    <a:latin typeface="Cambria Math" panose="02040503050406030204" pitchFamily="18" charset="0"/>
                                  </a:rPr>
                                  <m:t>𝑀</m:t>
                                </m:r>
                              </m:e>
                            </m:d>
                          </m:e>
                        </m:d>
                        <m:r>
                          <a:rPr lang="en-US" altLang="zh-CN" sz="2800" i="1" dirty="0">
                            <a:solidFill>
                              <a:schemeClr val="tx1"/>
                            </a:solidFill>
                            <a:latin typeface="Cambria Math" panose="02040503050406030204" pitchFamily="18" charset="0"/>
                          </a:rPr>
                          <m:t>𝐾</m:t>
                        </m:r>
                      </m:e>
                    </m:d>
                  </m:oMath>
                </a14:m>
                <a:r>
                  <a:rPr lang="en-US" altLang="zh-CN" sz="2800" dirty="0">
                    <a:solidFill>
                      <a:schemeClr val="tx1"/>
                    </a:solidFill>
                    <a:latin typeface="Times New Roman" panose="02020603050405020304" pitchFamily="18" charset="0"/>
                    <a:cs typeface="Times New Roman" panose="02020603050405020304" pitchFamily="18" charset="0"/>
                  </a:rPr>
                  <a:t>. Receiver recomputes </a:t>
                </a:r>
                <a14:m>
                  <m:oMath xmlns:m="http://schemas.openxmlformats.org/officeDocument/2006/math">
                    <m:r>
                      <a:rPr lang="en-US" altLang="zh-CN" sz="2800" i="1" dirty="0">
                        <a:solidFill>
                          <a:schemeClr val="tx1"/>
                        </a:solidFill>
                        <a:latin typeface="Cambria Math" panose="02040503050406030204" pitchFamily="18" charset="0"/>
                      </a:rPr>
                      <m:t>𝐻</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𝐾</m:t>
                    </m:r>
                    <m:r>
                      <a:rPr lang="en-US" altLang="zh-CN" sz="2800" i="1" dirty="0">
                        <a:solidFill>
                          <a:schemeClr val="tx1"/>
                        </a:solidFill>
                        <a:latin typeface="Cambria Math" panose="02040503050406030204" pitchFamily="18" charset="0"/>
                      </a:rPr>
                      <m:t>||</m:t>
                    </m:r>
                    <m:r>
                      <a:rPr lang="en-US" altLang="zh-CN" sz="2800" i="1" dirty="0" err="1">
                        <a:solidFill>
                          <a:schemeClr val="tx1"/>
                        </a:solidFill>
                        <a:latin typeface="Cambria Math" panose="02040503050406030204" pitchFamily="18" charset="0"/>
                      </a:rPr>
                      <m:t>𝑟𝑒𝑐𝑒𝑖𝑣𝑒𝑑𝑀</m:t>
                    </m:r>
                    <m:r>
                      <a:rPr lang="en-US" altLang="zh-CN" sz="2800" i="1" dirty="0">
                        <a:solidFill>
                          <a:schemeClr val="tx1"/>
                        </a:solidFill>
                        <a:latin typeface="Cambria Math" panose="02040503050406030204" pitchFamily="18" charset="0"/>
                      </a:rPr>
                      <m:t>||</m:t>
                    </m:r>
                    <m:r>
                      <a:rPr lang="en-US" altLang="zh-CN" sz="2800" i="1" dirty="0">
                        <a:solidFill>
                          <a:schemeClr val="tx1"/>
                        </a:solidFill>
                        <a:latin typeface="Cambria Math" panose="02040503050406030204" pitchFamily="18" charset="0"/>
                      </a:rPr>
                      <m:t>𝐾</m:t>
                    </m:r>
                    <m:r>
                      <a:rPr lang="en-US" altLang="zh-CN" sz="2800" i="1" dirty="0">
                        <a:solidFill>
                          <a:schemeClr val="tx1"/>
                        </a:solidFill>
                        <a:latin typeface="Cambria Math" panose="02040503050406030204" pitchFamily="18" charset="0"/>
                      </a:rPr>
                      <m:t>)</m:t>
                    </m:r>
                  </m:oMath>
                </a14:m>
                <a:r>
                  <a:rPr lang="en-US" altLang="zh-CN" sz="2800" dirty="0">
                    <a:solidFill>
                      <a:schemeClr val="tx1"/>
                    </a:solidFill>
                    <a:latin typeface="Times New Roman" panose="02020603050405020304" pitchFamily="18" charset="0"/>
                    <a:cs typeface="Times New Roman" panose="02020603050405020304" pitchFamily="18" charset="0"/>
                  </a:rPr>
                  <a:t> and compares it with received </a:t>
                </a:r>
                <a:r>
                  <a:rPr lang="en-US" altLang="zh-CN" dirty="0">
                    <a:latin typeface="Times New Roman" panose="02020603050405020304" pitchFamily="18" charset="0"/>
                    <a:cs typeface="Times New Roman" panose="02020603050405020304" pitchFamily="18" charset="0"/>
                  </a:rPr>
                  <a:t>Keyed Hash</a:t>
                </a:r>
                <a:r>
                  <a:rPr lang="en-US" altLang="zh-CN" sz="2800" dirty="0">
                    <a:solidFill>
                      <a:schemeClr val="tx1"/>
                    </a:solidFill>
                    <a:latin typeface="Times New Roman" panose="02020603050405020304" pitchFamily="18" charset="0"/>
                    <a:cs typeface="Times New Roman" panose="02020603050405020304" pitchFamily="18" charset="0"/>
                  </a:rPr>
                  <a:t>. </a:t>
                </a:r>
              </a:p>
              <a:p>
                <a:pPr lvl="1"/>
                <a:r>
                  <a:rPr lang="en-GB" dirty="0">
                    <a:latin typeface="Times New Roman" panose="02020603050405020304" pitchFamily="18" charset="0"/>
                    <a:cs typeface="Times New Roman" panose="02020603050405020304" pitchFamily="18" charset="0"/>
                  </a:rPr>
                  <a:t>HMAC is a general design. Can use any hash function ⇒ HMAC-MD5, HMAC-AES.</a:t>
                </a:r>
              </a:p>
              <a:p>
                <a:pPr lvl="1"/>
                <a:r>
                  <a:rPr lang="en-GB" dirty="0">
                    <a:latin typeface="Times New Roman" panose="02020603050405020304" pitchFamily="18" charset="0"/>
                    <a:cs typeface="Times New Roman" panose="02020603050405020304" pitchFamily="18" charset="0"/>
                  </a:rPr>
                  <a:t>Efficient, since it does not perform encryption/decryption.</a:t>
                </a:r>
              </a:p>
              <a:p>
                <a:r>
                  <a:rPr lang="en-GB" dirty="0">
                    <a:latin typeface="Times New Roman" panose="02020603050405020304" pitchFamily="18" charset="0"/>
                    <a:cs typeface="Times New Roman" panose="02020603050405020304" pitchFamily="18" charset="0"/>
                  </a:rPr>
                  <a:t>HMAC can ensure both the integrity and authenticity of a message. It combines a cryptographic hash function with a secret key to generate a keyed hash that can only be generated or verified by someone who knows the secret key.</a:t>
                </a:r>
              </a:p>
            </p:txBody>
          </p:sp>
        </mc:Choice>
        <mc:Fallback>
          <p:sp>
            <p:nvSpPr>
              <p:cNvPr id="2" name="Content Placeholder 1">
                <a:extLst>
                  <a:ext uri="{FF2B5EF4-FFF2-40B4-BE49-F238E27FC236}">
                    <a16:creationId xmlns:a16="http://schemas.microsoft.com/office/drawing/2014/main" id="{F2AA52E1-8D51-BE02-3D4F-8920C3F93061}"/>
                  </a:ext>
                </a:extLst>
              </p:cNvPr>
              <p:cNvSpPr>
                <a:spLocks noGrp="1" noRot="1" noChangeAspect="1" noMove="1" noResize="1" noEditPoints="1" noAdjustHandles="1" noChangeArrowheads="1" noChangeShapeType="1" noTextEdit="1"/>
              </p:cNvSpPr>
              <p:nvPr>
                <p:ph idx="1"/>
              </p:nvPr>
            </p:nvSpPr>
            <p:spPr>
              <a:xfrm>
                <a:off x="290944" y="1216254"/>
                <a:ext cx="11786463" cy="2846569"/>
              </a:xfrm>
              <a:blipFill>
                <a:blip r:embed="rId4"/>
                <a:stretch>
                  <a:fillRect t="-5150" r="-207"/>
                </a:stretch>
              </a:blipFill>
            </p:spPr>
            <p:txBody>
              <a:bodyPr/>
              <a:lstStyle/>
              <a:p>
                <a:r>
                  <a:rPr lang="en-SE">
                    <a:noFill/>
                  </a:rPr>
                  <a:t> </a:t>
                </a:r>
              </a:p>
            </p:txBody>
          </p:sp>
        </mc:Fallback>
      </mc:AlternateContent>
      <p:sp>
        <p:nvSpPr>
          <p:cNvPr id="3" name="Title 2">
            <a:extLst>
              <a:ext uri="{FF2B5EF4-FFF2-40B4-BE49-F238E27FC236}">
                <a16:creationId xmlns:a16="http://schemas.microsoft.com/office/drawing/2014/main" id="{8681CAF7-DDFE-FA42-2037-D550B93FDDF9}"/>
              </a:ext>
            </a:extLst>
          </p:cNvPr>
          <p:cNvSpPr>
            <a:spLocks noGrp="1"/>
          </p:cNvSpPr>
          <p:nvPr>
            <p:ph type="title"/>
          </p:nvPr>
        </p:nvSpPr>
        <p:spPr/>
        <p:txBody>
          <a:bodyPr/>
          <a:lstStyle/>
          <a:p>
            <a:r>
              <a:rPr lang="en-GB" dirty="0"/>
              <a:t>HMAC</a:t>
            </a:r>
            <a:endParaRPr lang="en-SE" dirty="0"/>
          </a:p>
        </p:txBody>
      </p:sp>
      <p:sp>
        <p:nvSpPr>
          <p:cNvPr id="4" name="Slide Number Placeholder 3">
            <a:extLst>
              <a:ext uri="{FF2B5EF4-FFF2-40B4-BE49-F238E27FC236}">
                <a16:creationId xmlns:a16="http://schemas.microsoft.com/office/drawing/2014/main" id="{5027D54E-748D-CAC4-74D0-6F79DE8856EF}"/>
              </a:ext>
            </a:extLst>
          </p:cNvPr>
          <p:cNvSpPr>
            <a:spLocks noGrp="1"/>
          </p:cNvSpPr>
          <p:nvPr>
            <p:ph type="sldNum" sz="quarter" idx="4"/>
          </p:nvPr>
        </p:nvSpPr>
        <p:spPr/>
        <p:txBody>
          <a:bodyPr/>
          <a:lstStyle/>
          <a:p>
            <a:r>
              <a:rPr lang="en-US"/>
              <a:t>Security: 8- </a:t>
            </a:r>
            <a:fld id="{C4204591-24BD-A542-B9D5-F8D8A88D2FEE}" type="slidenum">
              <a:rPr lang="en-US" smtClean="0"/>
              <a:pPr/>
              <a:t>48</a:t>
            </a:fld>
            <a:endParaRPr lang="en-US" dirty="0"/>
          </a:p>
        </p:txBody>
      </p:sp>
      <p:sp>
        <p:nvSpPr>
          <p:cNvPr id="5" name="object 26">
            <a:extLst>
              <a:ext uri="{FF2B5EF4-FFF2-40B4-BE49-F238E27FC236}">
                <a16:creationId xmlns:a16="http://schemas.microsoft.com/office/drawing/2014/main" id="{7E72DA42-D02F-8191-ABA0-8E6BB9AA6776}"/>
              </a:ext>
            </a:extLst>
          </p:cNvPr>
          <p:cNvSpPr txBox="1"/>
          <p:nvPr/>
        </p:nvSpPr>
        <p:spPr>
          <a:xfrm>
            <a:off x="2962713" y="6406179"/>
            <a:ext cx="13412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Keyed Hash</a:t>
            </a:r>
            <a:endParaRPr dirty="0">
              <a:latin typeface="Times New Roman"/>
              <a:cs typeface="Times New Roman"/>
            </a:endParaRPr>
          </a:p>
        </p:txBody>
      </p:sp>
      <p:sp>
        <p:nvSpPr>
          <p:cNvPr id="11" name="object 26">
            <a:extLst>
              <a:ext uri="{FF2B5EF4-FFF2-40B4-BE49-F238E27FC236}">
                <a16:creationId xmlns:a16="http://schemas.microsoft.com/office/drawing/2014/main" id="{4E1C7F93-614C-876E-C2ED-97775822D387}"/>
              </a:ext>
            </a:extLst>
          </p:cNvPr>
          <p:cNvSpPr txBox="1"/>
          <p:nvPr/>
        </p:nvSpPr>
        <p:spPr>
          <a:xfrm>
            <a:off x="8558646" y="6372380"/>
            <a:ext cx="1341282" cy="28982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lang="en-GB" spc="-10" dirty="0">
                <a:latin typeface="Times New Roman"/>
                <a:cs typeface="Times New Roman"/>
              </a:rPr>
              <a:t>Keyed Hash</a:t>
            </a:r>
            <a:endParaRPr dirty="0">
              <a:latin typeface="Times New Roman"/>
              <a:cs typeface="Times New Roman"/>
            </a:endParaRPr>
          </a:p>
        </p:txBody>
      </p:sp>
    </p:spTree>
    <p:extLst>
      <p:ext uri="{BB962C8B-B14F-4D97-AF65-F5344CB8AC3E}">
        <p14:creationId xmlns:p14="http://schemas.microsoft.com/office/powerpoint/2010/main" val="49208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7C70-25E0-43EB-A615-F9EACBF63DF4}"/>
              </a:ext>
            </a:extLst>
          </p:cNvPr>
          <p:cNvSpPr>
            <a:spLocks noGrp="1"/>
          </p:cNvSpPr>
          <p:nvPr>
            <p:ph type="title"/>
          </p:nvPr>
        </p:nvSpPr>
        <p:spPr/>
        <p:txBody>
          <a:bodyPr/>
          <a:lstStyle/>
          <a:p>
            <a:r>
              <a:rPr lang="en-US" dirty="0"/>
              <a:t>Crypto Hash Function Requirements</a:t>
            </a:r>
            <a:endParaRPr lang="en-SE"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47747A7-D855-4920-9C27-9ABDBDF6EE1D}"/>
                  </a:ext>
                </a:extLst>
              </p:cNvPr>
              <p:cNvSpPr>
                <a:spLocks noGrp="1"/>
              </p:cNvSpPr>
              <p:nvPr>
                <p:ph idx="1"/>
              </p:nvPr>
            </p:nvSpPr>
            <p:spPr>
              <a:xfrm>
                <a:off x="682387" y="1196752"/>
                <a:ext cx="11013743" cy="5661248"/>
              </a:xfrm>
            </p:spPr>
            <p:txBody>
              <a:bodyPr>
                <a:normAutofit/>
              </a:bodyPr>
              <a:lstStyle/>
              <a:p>
                <a:r>
                  <a:rPr lang="en-US" dirty="0"/>
                  <a:t>One-way function: Easy to compute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given </a:t>
                </a:r>
                <a14:m>
                  <m:oMath xmlns:m="http://schemas.openxmlformats.org/officeDocument/2006/math">
                    <m:r>
                      <a:rPr lang="en-US" i="1" dirty="0" smtClean="0">
                        <a:latin typeface="Cambria Math" panose="02040503050406030204" pitchFamily="18" charset="0"/>
                      </a:rPr>
                      <m:t>𝑥</m:t>
                    </m:r>
                  </m:oMath>
                </a14:m>
                <a:r>
                  <a:rPr lang="en-US" dirty="0"/>
                  <a:t>, but computationally infeasible to find </a:t>
                </a:r>
                <a14:m>
                  <m:oMath xmlns:m="http://schemas.openxmlformats.org/officeDocument/2006/math">
                    <m:r>
                      <a:rPr lang="en-US" i="1" dirty="0" smtClean="0">
                        <a:latin typeface="Cambria Math" panose="02040503050406030204" pitchFamily="18" charset="0"/>
                      </a:rPr>
                      <m:t>𝑥</m:t>
                    </m:r>
                  </m:oMath>
                </a14:m>
                <a:r>
                  <a:rPr lang="en-US" dirty="0"/>
                  <a:t> given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a:t>
                </a:r>
              </a:p>
              <a:p>
                <a:r>
                  <a:rPr lang="en-US" dirty="0"/>
                  <a:t>Weak collision resistance: given </a:t>
                </a:r>
                <a14:m>
                  <m:oMath xmlns:m="http://schemas.openxmlformats.org/officeDocument/2006/math">
                    <m:r>
                      <a:rPr lang="en-US" i="1" dirty="0" smtClean="0">
                        <a:latin typeface="Cambria Math" panose="02040503050406030204" pitchFamily="18" charset="0"/>
                      </a:rPr>
                      <m:t>𝑥</m:t>
                    </m:r>
                  </m:oMath>
                </a14:m>
                <a:r>
                  <a:rPr lang="en-US" dirty="0"/>
                  <a:t>, computationally infeasible to find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𝑥</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endParaRPr lang="en-US" dirty="0"/>
              </a:p>
              <a:p>
                <a:pPr lvl="1"/>
                <a:r>
                  <a:rPr lang="en-US" dirty="0"/>
                  <a:t>Otherwise, attacker can substitute a fake message </a:t>
                </a:r>
                <a14:m>
                  <m:oMath xmlns:m="http://schemas.openxmlformats.org/officeDocument/2006/math">
                    <m:r>
                      <a:rPr lang="en-US" i="1" dirty="0" smtClean="0">
                        <a:latin typeface="Cambria Math" panose="02040503050406030204" pitchFamily="18" charset="0"/>
                      </a:rPr>
                      <m:t>𝑦</m:t>
                    </m:r>
                  </m:oMath>
                </a14:m>
                <a:r>
                  <a:rPr lang="en-US" dirty="0"/>
                  <a:t> for a given authentic message </a:t>
                </a:r>
                <a14:m>
                  <m:oMath xmlns:m="http://schemas.openxmlformats.org/officeDocument/2006/math">
                    <m:r>
                      <a:rPr lang="en-US" i="1" dirty="0" smtClean="0">
                        <a:latin typeface="Cambria Math" panose="02040503050406030204" pitchFamily="18" charset="0"/>
                      </a:rPr>
                      <m:t>𝑥</m:t>
                    </m:r>
                  </m:oMath>
                </a14:m>
                <a:r>
                  <a:rPr lang="en-US" dirty="0"/>
                  <a:t> </a:t>
                </a:r>
              </a:p>
              <a:p>
                <a:r>
                  <a:rPr lang="en-US" dirty="0"/>
                  <a:t>Strong collision resistance: computationally infeasible to find any pair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𝑦</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endParaRPr lang="en-US" dirty="0"/>
              </a:p>
              <a:p>
                <a:pPr lvl="1"/>
                <a:r>
                  <a:rPr lang="en-US" dirty="0"/>
                  <a:t>Otherwise, attacker Bob can generate two messages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with same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Msg </a:t>
                </a:r>
                <a14:m>
                  <m:oMath xmlns:m="http://schemas.openxmlformats.org/officeDocument/2006/math">
                    <m:r>
                      <a:rPr lang="en-US" i="1" dirty="0" smtClean="0">
                        <a:latin typeface="Cambria Math" panose="02040503050406030204" pitchFamily="18" charset="0"/>
                      </a:rPr>
                      <m:t>𝑥</m:t>
                    </m:r>
                  </m:oMath>
                </a14:m>
                <a:r>
                  <a:rPr lang="en-US" dirty="0"/>
                  <a:t> is an IOU</a:t>
                </a:r>
                <a:r>
                  <a:rPr lang="en-US" altLang="zh-CN" dirty="0"/>
                  <a:t> </a:t>
                </a:r>
                <a:r>
                  <a:rPr lang="en-US" dirty="0"/>
                  <a:t>for $10, and Msg </a:t>
                </a:r>
                <a14:m>
                  <m:oMath xmlns:m="http://schemas.openxmlformats.org/officeDocument/2006/math">
                    <m:r>
                      <a:rPr lang="en-US" i="1" dirty="0" smtClean="0">
                        <a:latin typeface="Cambria Math" panose="02040503050406030204" pitchFamily="18" charset="0"/>
                      </a:rPr>
                      <m:t>𝑦</m:t>
                    </m:r>
                  </m:oMath>
                </a14:m>
                <a:r>
                  <a:rPr lang="en-US" dirty="0"/>
                  <a:t> is an IOU for $100. Bob sends </a:t>
                </a:r>
                <a14:m>
                  <m:oMath xmlns:m="http://schemas.openxmlformats.org/officeDocument/2006/math">
                    <m:r>
                      <a:rPr lang="en-US" i="1" dirty="0" smtClean="0">
                        <a:latin typeface="Cambria Math" panose="02040503050406030204" pitchFamily="18" charset="0"/>
                      </a:rPr>
                      <m:t>𝑥</m:t>
                    </m:r>
                  </m:oMath>
                </a14:m>
                <a:r>
                  <a:rPr lang="en-US" dirty="0"/>
                  <a:t> to Alice, who computes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and encrypts it with her private key as signature of message </a:t>
                </a:r>
                <a14:m>
                  <m:oMath xmlns:m="http://schemas.openxmlformats.org/officeDocument/2006/math">
                    <m:r>
                      <a:rPr lang="en-US" i="1" dirty="0" smtClean="0">
                        <a:latin typeface="Cambria Math" panose="02040503050406030204" pitchFamily="18" charset="0"/>
                      </a:rPr>
                      <m:t>𝑥</m:t>
                    </m:r>
                  </m:oMath>
                </a14:m>
                <a:r>
                  <a:rPr lang="en-US" dirty="0"/>
                  <a:t>. Bob can use Msg </a:t>
                </a:r>
                <a14:m>
                  <m:oMath xmlns:m="http://schemas.openxmlformats.org/officeDocument/2006/math">
                    <m:r>
                      <a:rPr lang="en-US" i="1" dirty="0" smtClean="0">
                        <a:latin typeface="Cambria Math" panose="02040503050406030204" pitchFamily="18" charset="0"/>
                      </a:rPr>
                      <m:t>𝑦</m:t>
                    </m:r>
                  </m:oMath>
                </a14:m>
                <a:r>
                  <a:rPr lang="en-US" dirty="0"/>
                  <a:t> in conjunction with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as proof that Alice owes him $100 instead of $10. </a:t>
                </a:r>
              </a:p>
              <a:p>
                <a:endParaRPr lang="en-SE" dirty="0"/>
              </a:p>
            </p:txBody>
          </p:sp>
        </mc:Choice>
        <mc:Fallback xmlns="">
          <p:sp>
            <p:nvSpPr>
              <p:cNvPr id="4" name="Content Placeholder 3">
                <a:extLst>
                  <a:ext uri="{FF2B5EF4-FFF2-40B4-BE49-F238E27FC236}">
                    <a16:creationId xmlns:a16="http://schemas.microsoft.com/office/drawing/2014/main" id="{547747A7-D855-4920-9C27-9ABDBDF6EE1D}"/>
                  </a:ext>
                </a:extLst>
              </p:cNvPr>
              <p:cNvSpPr>
                <a:spLocks noGrp="1" noRot="1" noChangeAspect="1" noMove="1" noResize="1" noEditPoints="1" noAdjustHandles="1" noChangeArrowheads="1" noChangeShapeType="1" noTextEdit="1"/>
              </p:cNvSpPr>
              <p:nvPr>
                <p:ph idx="1"/>
              </p:nvPr>
            </p:nvSpPr>
            <p:spPr>
              <a:xfrm>
                <a:off x="682387" y="1196752"/>
                <a:ext cx="11013743" cy="5661248"/>
              </a:xfrm>
              <a:blipFill>
                <a:blip r:embed="rId3"/>
                <a:stretch>
                  <a:fillRect t="-1722" r="-1384"/>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49</a:t>
            </a:fld>
            <a:endParaRPr lang="en-US" dirty="0">
              <a:solidFill>
                <a:prstClr val="white">
                  <a:lumMod val="65000"/>
                  <a:lumOff val="35000"/>
                </a:prstClr>
              </a:solidFill>
            </a:endParaRPr>
          </a:p>
        </p:txBody>
      </p:sp>
      <p:sp>
        <p:nvSpPr>
          <p:cNvPr id="7" name="Rectangle 2"/>
          <p:cNvSpPr txBox="1">
            <a:spLocks noChangeArrowheads="1"/>
          </p:cNvSpPr>
          <p:nvPr/>
        </p:nvSpPr>
        <p:spPr>
          <a:xfrm>
            <a:off x="152400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46051799"/>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8E4A-C7ED-4DAC-9EAC-D68E349DF80C}"/>
              </a:ext>
            </a:extLst>
          </p:cNvPr>
          <p:cNvSpPr>
            <a:spLocks noGrp="1"/>
          </p:cNvSpPr>
          <p:nvPr>
            <p:ph type="title"/>
          </p:nvPr>
        </p:nvSpPr>
        <p:spPr/>
        <p:txBody>
          <a:bodyPr/>
          <a:lstStyle/>
          <a:p>
            <a:r>
              <a:rPr lang="en-US" dirty="0"/>
              <a:t>Vulnerabilities, Threats and Attacks</a:t>
            </a:r>
            <a:endParaRPr lang="en-SE" dirty="0"/>
          </a:p>
        </p:txBody>
      </p:sp>
      <p:sp>
        <p:nvSpPr>
          <p:cNvPr id="3" name="Content Placeholder 2">
            <a:extLst>
              <a:ext uri="{FF2B5EF4-FFF2-40B4-BE49-F238E27FC236}">
                <a16:creationId xmlns:a16="http://schemas.microsoft.com/office/drawing/2014/main" id="{1056ABB1-F7E6-4269-910E-53FBE39221A1}"/>
              </a:ext>
            </a:extLst>
          </p:cNvPr>
          <p:cNvSpPr>
            <a:spLocks noGrp="1"/>
          </p:cNvSpPr>
          <p:nvPr>
            <p:ph idx="1"/>
          </p:nvPr>
        </p:nvSpPr>
        <p:spPr>
          <a:xfrm>
            <a:off x="163626" y="1346444"/>
            <a:ext cx="6258946" cy="5337386"/>
          </a:xfrm>
        </p:spPr>
        <p:txBody>
          <a:bodyPr>
            <a:normAutofit/>
          </a:bodyPr>
          <a:lstStyle/>
          <a:p>
            <a:r>
              <a:rPr lang="en-US" dirty="0">
                <a:latin typeface="Times New Roman" panose="02020603050405020304" pitchFamily="18" charset="0"/>
                <a:cs typeface="Times New Roman" panose="02020603050405020304" pitchFamily="18" charset="0"/>
              </a:rPr>
              <a:t>Categories of vulnerabilities</a:t>
            </a:r>
          </a:p>
          <a:p>
            <a:pPr lvl="1"/>
            <a:r>
              <a:rPr lang="en-US" dirty="0">
                <a:latin typeface="Times New Roman" panose="02020603050405020304" pitchFamily="18" charset="0"/>
                <a:cs typeface="Times New Roman" panose="02020603050405020304" pitchFamily="18" charset="0"/>
              </a:rPr>
              <a:t>Corrupted (loss of integrity)</a:t>
            </a:r>
          </a:p>
          <a:p>
            <a:pPr lvl="1"/>
            <a:r>
              <a:rPr lang="en-US" dirty="0">
                <a:latin typeface="Times New Roman" panose="02020603050405020304" pitchFamily="18" charset="0"/>
                <a:cs typeface="Times New Roman" panose="02020603050405020304" pitchFamily="18" charset="0"/>
              </a:rPr>
              <a:t>Leaky (loss of confidentiality)</a:t>
            </a:r>
          </a:p>
          <a:p>
            <a:pPr lvl="1"/>
            <a:r>
              <a:rPr lang="en-US" dirty="0">
                <a:latin typeface="Times New Roman" panose="02020603050405020304" pitchFamily="18" charset="0"/>
                <a:cs typeface="Times New Roman" panose="02020603050405020304" pitchFamily="18" charset="0"/>
              </a:rPr>
              <a:t>Unavailable or very slow (loss of availability)</a:t>
            </a:r>
          </a:p>
          <a:p>
            <a:r>
              <a:rPr lang="en-US" dirty="0">
                <a:latin typeface="Times New Roman" panose="02020603050405020304" pitchFamily="18" charset="0"/>
                <a:cs typeface="Times New Roman" panose="02020603050405020304" pitchFamily="18" charset="0"/>
              </a:rPr>
              <a:t>Threats</a:t>
            </a:r>
          </a:p>
          <a:p>
            <a:pPr lvl="1"/>
            <a:r>
              <a:rPr lang="en-US" dirty="0">
                <a:latin typeface="Times New Roman" panose="02020603050405020304" pitchFamily="18" charset="0"/>
                <a:cs typeface="Times New Roman" panose="02020603050405020304" pitchFamily="18" charset="0"/>
              </a:rPr>
              <a:t>Capable of exploiting vulnerabilities</a:t>
            </a:r>
          </a:p>
          <a:p>
            <a:pPr lvl="1"/>
            <a:r>
              <a:rPr lang="en-US" dirty="0">
                <a:latin typeface="Times New Roman" panose="02020603050405020304" pitchFamily="18" charset="0"/>
                <a:cs typeface="Times New Roman" panose="02020603050405020304" pitchFamily="18" charset="0"/>
              </a:rPr>
              <a:t>Represent potential security harm to an asset</a:t>
            </a:r>
          </a:p>
          <a:p>
            <a:r>
              <a:rPr lang="en-US" dirty="0">
                <a:latin typeface="Times New Roman" panose="02020603050405020304" pitchFamily="18" charset="0"/>
                <a:cs typeface="Times New Roman" panose="02020603050405020304" pitchFamily="18" charset="0"/>
              </a:rPr>
              <a:t>Attacks (threats carried out)</a:t>
            </a:r>
          </a:p>
          <a:p>
            <a:pPr lvl="1"/>
            <a:r>
              <a:rPr lang="en-US" dirty="0">
                <a:latin typeface="Times New Roman" panose="02020603050405020304" pitchFamily="18" charset="0"/>
                <a:cs typeface="Times New Roman" panose="02020603050405020304" pitchFamily="18" charset="0"/>
              </a:rPr>
              <a:t>Insider vs. outsider</a:t>
            </a:r>
          </a:p>
          <a:p>
            <a:pPr lvl="1"/>
            <a:r>
              <a:rPr lang="en-US" dirty="0">
                <a:latin typeface="Times New Roman" panose="02020603050405020304" pitchFamily="18" charset="0"/>
                <a:cs typeface="Times New Roman" panose="02020603050405020304" pitchFamily="18" charset="0"/>
              </a:rPr>
              <a:t>Passive vs. active</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5180DA-7843-45AB-B9F7-1C4294E346BA}"/>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a:t>
            </a:fld>
            <a:endParaRPr lang="en-US" altLang="zh-CN" dirty="0"/>
          </a:p>
        </p:txBody>
      </p:sp>
      <p:pic>
        <p:nvPicPr>
          <p:cNvPr id="5" name="Picture 4">
            <a:extLst>
              <a:ext uri="{FF2B5EF4-FFF2-40B4-BE49-F238E27FC236}">
                <a16:creationId xmlns:a16="http://schemas.microsoft.com/office/drawing/2014/main" id="{0759C401-A575-5718-13B2-5D2C0BEACBD7}"/>
              </a:ext>
            </a:extLst>
          </p:cNvPr>
          <p:cNvPicPr>
            <a:picLocks noChangeAspect="1"/>
          </p:cNvPicPr>
          <p:nvPr/>
        </p:nvPicPr>
        <p:blipFill>
          <a:blip r:embed="rId3"/>
          <a:stretch>
            <a:fillRect/>
          </a:stretch>
        </p:blipFill>
        <p:spPr>
          <a:xfrm>
            <a:off x="6292795" y="1545776"/>
            <a:ext cx="5735580" cy="4529589"/>
          </a:xfrm>
          <a:prstGeom prst="rect">
            <a:avLst/>
          </a:prstGeom>
        </p:spPr>
      </p:pic>
    </p:spTree>
    <p:extLst>
      <p:ext uri="{BB962C8B-B14F-4D97-AF65-F5344CB8AC3E}">
        <p14:creationId xmlns:p14="http://schemas.microsoft.com/office/powerpoint/2010/main" val="280319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686720-36A7-497A-9E30-F8F28A717E31}"/>
              </a:ext>
            </a:extLst>
          </p:cNvPr>
          <p:cNvSpPr>
            <a:spLocks noGrp="1"/>
          </p:cNvSpPr>
          <p:nvPr>
            <p:ph type="title"/>
          </p:nvPr>
        </p:nvSpPr>
        <p:spPr/>
        <p:txBody>
          <a:bodyPr/>
          <a:lstStyle/>
          <a:p>
            <a:r>
              <a:rPr lang="en-US" dirty="0"/>
              <a:t>Additional Hash Function Applications</a:t>
            </a:r>
            <a:endParaRPr lang="en-SE"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5E8E9A4-BEDD-4890-9492-D579C4BBBB9A}"/>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UNIX password checking</a:t>
                </a:r>
              </a:p>
              <a:p>
                <a:pPr lvl="1"/>
                <a:r>
                  <a:rPr lang="en-US" sz="2800" dirty="0">
                    <a:latin typeface="Times New Roman" panose="02020603050405020304" pitchFamily="18" charset="0"/>
                    <a:cs typeface="Times New Roman" panose="02020603050405020304" pitchFamily="18" charset="0"/>
                  </a:rPr>
                  <a:t>password hash values are stored in the file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/passwd. When user tries to log in,  system computes hash of user-entered password and compares with stored password hash</a:t>
                </a:r>
              </a:p>
              <a:p>
                <a:r>
                  <a:rPr lang="en-US" sz="3200" dirty="0">
                    <a:latin typeface="Times New Roman" panose="02020603050405020304" pitchFamily="18" charset="0"/>
                    <a:cs typeface="Times New Roman" panose="02020603050405020304" pitchFamily="18" charset="0"/>
                  </a:rPr>
                  <a:t>Intrusion detection </a:t>
                </a:r>
              </a:p>
              <a:p>
                <a:pPr lvl="1"/>
                <a:r>
                  <a:rPr lang="en-US" sz="2800" dirty="0">
                    <a:latin typeface="Times New Roman" panose="02020603050405020304" pitchFamily="18" charset="0"/>
                    <a:cs typeface="Times New Roman" panose="02020603050405020304" pitchFamily="18" charset="0"/>
                  </a:rPr>
                  <a:t>Hash value </a:t>
                </a:r>
                <a14:m>
                  <m:oMath xmlns:m="http://schemas.openxmlformats.org/officeDocument/2006/math">
                    <m:r>
                      <a:rPr lang="en-US" sz="2800" i="1" dirty="0" smtClean="0">
                        <a:latin typeface="Cambria Math" panose="02040503050406030204" pitchFamily="18" charset="0"/>
                      </a:rPr>
                      <m:t>𝐻</m:t>
                    </m:r>
                    <m:r>
                      <a:rPr lang="en-US" sz="2800" i="1" dirty="0" smtClean="0">
                        <a:latin typeface="Cambria Math" panose="02040503050406030204" pitchFamily="18" charset="0"/>
                      </a:rPr>
                      <m:t>(</m:t>
                    </m:r>
                    <m:r>
                      <a:rPr lang="en-US" sz="2800" i="1" dirty="0" smtClean="0">
                        <a:latin typeface="Cambria Math" panose="02040503050406030204" pitchFamily="18" charset="0"/>
                      </a:rPr>
                      <m:t>𝐹</m:t>
                    </m:r>
                    <m:r>
                      <a:rPr lang="en-US" sz="2800" i="1" dirty="0" smtClean="0">
                        <a:latin typeface="Cambria Math" panose="02040503050406030204" pitchFamily="18" charset="0"/>
                      </a:rPr>
                      <m:t>)</m:t>
                    </m:r>
                  </m:oMath>
                </a14:m>
                <a:r>
                  <a:rPr lang="en-US" sz="2800" dirty="0">
                    <a:latin typeface="Times New Roman" panose="02020603050405020304" pitchFamily="18" charset="0"/>
                    <a:cs typeface="Times New Roman" panose="02020603050405020304" pitchFamily="18" charset="0"/>
                  </a:rPr>
                  <a:t> for a file </a:t>
                </a:r>
                <a14:m>
                  <m:oMath xmlns:m="http://schemas.openxmlformats.org/officeDocument/2006/math">
                    <m:r>
                      <a:rPr lang="en-US" sz="2800" i="1" dirty="0">
                        <a:latin typeface="Cambria Math" panose="02040503050406030204" pitchFamily="18" charset="0"/>
                      </a:rPr>
                      <m:t>𝐹</m:t>
                    </m:r>
                  </m:oMath>
                </a14:m>
                <a:r>
                  <a:rPr lang="en-US" sz="2800" dirty="0">
                    <a:latin typeface="Times New Roman" panose="02020603050405020304" pitchFamily="18" charset="0"/>
                    <a:cs typeface="Times New Roman" panose="02020603050405020304" pitchFamily="18" charset="0"/>
                  </a:rPr>
                  <a:t> is stored in a secure location to detect any alteration of file contents</a:t>
                </a:r>
              </a:p>
            </p:txBody>
          </p:sp>
        </mc:Choice>
        <mc:Fallback xmlns="">
          <p:sp>
            <p:nvSpPr>
              <p:cNvPr id="6" name="Content Placeholder 5">
                <a:extLst>
                  <a:ext uri="{FF2B5EF4-FFF2-40B4-BE49-F238E27FC236}">
                    <a16:creationId xmlns:a16="http://schemas.microsoft.com/office/drawing/2014/main" id="{35E8E9A4-BEDD-4890-9492-D579C4BBBB9A}"/>
                  </a:ext>
                </a:extLst>
              </p:cNvPr>
              <p:cNvSpPr>
                <a:spLocks noGrp="1" noRot="1" noChangeAspect="1" noMove="1" noResize="1" noEditPoints="1" noAdjustHandles="1" noChangeArrowheads="1" noChangeShapeType="1" noTextEdit="1"/>
              </p:cNvSpPr>
              <p:nvPr>
                <p:ph idx="1"/>
              </p:nvPr>
            </p:nvSpPr>
            <p:spPr>
              <a:blipFill>
                <a:blip r:embed="rId2"/>
                <a:stretch>
                  <a:fillRect l="-116" t="-3081" r="-1507"/>
                </a:stretch>
              </a:blipFill>
            </p:spPr>
            <p:txBody>
              <a:bodyPr/>
              <a:lstStyle/>
              <a:p>
                <a:r>
                  <a:rPr lang="en-SE">
                    <a:noFill/>
                  </a:rPr>
                  <a:t> </a:t>
                </a:r>
              </a:p>
            </p:txBody>
          </p:sp>
        </mc:Fallback>
      </mc:AlternateContent>
      <p:sp>
        <p:nvSpPr>
          <p:cNvPr id="2" name="灯片编号占位符 1">
            <a:extLst>
              <a:ext uri="{FF2B5EF4-FFF2-40B4-BE49-F238E27FC236}">
                <a16:creationId xmlns:a16="http://schemas.microsoft.com/office/drawing/2014/main" id="{77DAFED7-F4C3-4FF9-9840-F33BAF0F2957}"/>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50</a:t>
            </a:fld>
            <a:endParaRPr lang="en-US" dirty="0">
              <a:solidFill>
                <a:prstClr val="white">
                  <a:lumMod val="65000"/>
                  <a:lumOff val="35000"/>
                </a:prstClr>
              </a:solidFill>
            </a:endParaRPr>
          </a:p>
        </p:txBody>
      </p:sp>
      <p:sp>
        <p:nvSpPr>
          <p:cNvPr id="3" name="TextBox 14">
            <a:extLst>
              <a:ext uri="{FF2B5EF4-FFF2-40B4-BE49-F238E27FC236}">
                <a16:creationId xmlns:a16="http://schemas.microsoft.com/office/drawing/2014/main" id="{B2C97FCF-D42D-4C07-B946-82DFD380E480}"/>
              </a:ext>
            </a:extLst>
          </p:cNvPr>
          <p:cNvSpPr txBox="1"/>
          <p:nvPr/>
        </p:nvSpPr>
        <p:spPr>
          <a:xfrm>
            <a:off x="1359699" y="1457133"/>
            <a:ext cx="9006011" cy="367473"/>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endParaRPr lang="en-US" altLang="zh-CN" sz="2400" dirty="0">
              <a:latin typeface="+mj-lt"/>
              <a:ea typeface="ＭＳ Ｐゴシック" pitchFamily="-110" charset="-128"/>
              <a:cs typeface="ＭＳ Ｐゴシック" pitchFamily="-110" charset="-128"/>
            </a:endParaRPr>
          </a:p>
        </p:txBody>
      </p:sp>
      <p:sp>
        <p:nvSpPr>
          <p:cNvPr id="4" name="Rectangle 2">
            <a:extLst>
              <a:ext uri="{FF2B5EF4-FFF2-40B4-BE49-F238E27FC236}">
                <a16:creationId xmlns:a16="http://schemas.microsoft.com/office/drawing/2014/main" id="{A2EFBAD3-7626-4420-8020-5DAE2F72FD45}"/>
              </a:ext>
            </a:extLst>
          </p:cNvPr>
          <p:cNvSpPr txBox="1">
            <a:spLocks noChangeArrowheads="1"/>
          </p:cNvSpPr>
          <p:nvPr/>
        </p:nvSpPr>
        <p:spPr>
          <a:xfrm>
            <a:off x="152400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5448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Need for </a:t>
            </a:r>
            <a:r>
              <a:rPr lang="en-US" altLang="zh-CN" b="0" dirty="0">
                <a:latin typeface="+mn-lt"/>
              </a:rPr>
              <a:t>C</a:t>
            </a:r>
            <a:r>
              <a:rPr lang="en-US" b="0" dirty="0">
                <a:latin typeface="+mn-lt"/>
              </a:rPr>
              <a:t>ertified Public Keys</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51</a:t>
            </a:fld>
            <a:endParaRPr lang="en-US" dirty="0"/>
          </a:p>
        </p:txBody>
      </p:sp>
      <p:sp>
        <p:nvSpPr>
          <p:cNvPr id="107" name="Rectangle 3">
            <a:extLst>
              <a:ext uri="{FF2B5EF4-FFF2-40B4-BE49-F238E27FC236}">
                <a16:creationId xmlns:a16="http://schemas.microsoft.com/office/drawing/2014/main" id="{C2AED11F-995A-084B-92BE-14113A55714D}"/>
              </a:ext>
            </a:extLst>
          </p:cNvPr>
          <p:cNvSpPr txBox="1">
            <a:spLocks noChangeArrowheads="1"/>
          </p:cNvSpPr>
          <p:nvPr/>
        </p:nvSpPr>
        <p:spPr>
          <a:xfrm>
            <a:off x="533400" y="1490663"/>
            <a:ext cx="7749209" cy="753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Motivation: Trudy plays pizza prank on Bob</a:t>
            </a:r>
          </a:p>
          <a:p>
            <a:pPr lvl="1"/>
            <a:endParaRPr lang="en-US" dirty="0">
              <a:latin typeface="Gill Sans MT" charset="0"/>
            </a:endParaRPr>
          </a:p>
        </p:txBody>
      </p:sp>
      <p:sp>
        <p:nvSpPr>
          <p:cNvPr id="109" name="Rectangle 3">
            <a:extLst>
              <a:ext uri="{FF2B5EF4-FFF2-40B4-BE49-F238E27FC236}">
                <a16:creationId xmlns:a16="http://schemas.microsoft.com/office/drawing/2014/main" id="{19B001DB-C120-F941-A274-01407236A44C}"/>
              </a:ext>
            </a:extLst>
          </p:cNvPr>
          <p:cNvSpPr txBox="1">
            <a:spLocks noChangeArrowheads="1"/>
          </p:cNvSpPr>
          <p:nvPr/>
        </p:nvSpPr>
        <p:spPr>
          <a:xfrm>
            <a:off x="416689" y="2059478"/>
            <a:ext cx="10810754" cy="434210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46125" lvl="1" indent="-288925"/>
            <a:r>
              <a:rPr lang="en-US" sz="2800" dirty="0">
                <a:latin typeface="Times New Roman" panose="02020603050405020304" pitchFamily="18" charset="0"/>
                <a:cs typeface="Times New Roman" panose="02020603050405020304" pitchFamily="18" charset="0"/>
              </a:rPr>
              <a:t>Trudy creates e-mail order: </a:t>
            </a:r>
            <a:br>
              <a:rPr lang="en-US" sz="2800" dirty="0">
                <a:latin typeface="Times New Roman" panose="02020603050405020304" pitchFamily="18" charset="0"/>
                <a:cs typeface="Times New Roman" panose="02020603050405020304" pitchFamily="18" charset="0"/>
              </a:rPr>
            </a:br>
            <a:r>
              <a:rPr lang="en-US" sz="2800" i="1" dirty="0">
                <a:latin typeface="Times New Roman" panose="02020603050405020304" pitchFamily="18" charset="0"/>
                <a:cs typeface="Times New Roman" panose="02020603050405020304" pitchFamily="18" charset="0"/>
              </a:rPr>
              <a:t>Dear Pizza Store, Please deliver to me four pepperoni pizzas. Thank you, Bob</a:t>
            </a:r>
          </a:p>
          <a:p>
            <a:pPr lvl="1"/>
            <a:r>
              <a:rPr lang="en-US" sz="2800" dirty="0">
                <a:latin typeface="Times New Roman" panose="02020603050405020304" pitchFamily="18" charset="0"/>
                <a:cs typeface="Times New Roman" panose="02020603050405020304" pitchFamily="18" charset="0"/>
              </a:rPr>
              <a:t>Trudy signs order with </a:t>
            </a:r>
            <a:r>
              <a:rPr lang="en-US" sz="2800" dirty="0">
                <a:solidFill>
                  <a:srgbClr val="FF0000"/>
                </a:solidFill>
                <a:latin typeface="Times New Roman" panose="02020603050405020304" pitchFamily="18" charset="0"/>
                <a:cs typeface="Times New Roman" panose="02020603050405020304" pitchFamily="18" charset="0"/>
              </a:rPr>
              <a:t>her private key</a:t>
            </a:r>
          </a:p>
          <a:p>
            <a:pPr lvl="1"/>
            <a:r>
              <a:rPr lang="en-US" sz="2800" dirty="0">
                <a:latin typeface="Times New Roman" panose="02020603050405020304" pitchFamily="18" charset="0"/>
                <a:cs typeface="Times New Roman" panose="02020603050405020304" pitchFamily="18" charset="0"/>
              </a:rPr>
              <a:t>Trudy sends order to Pizza Store</a:t>
            </a:r>
          </a:p>
          <a:p>
            <a:pPr lvl="1"/>
            <a:r>
              <a:rPr lang="en-US" sz="2800" dirty="0">
                <a:latin typeface="Times New Roman" panose="02020603050405020304" pitchFamily="18" charset="0"/>
                <a:cs typeface="Times New Roman" panose="02020603050405020304" pitchFamily="18" charset="0"/>
              </a:rPr>
              <a:t>Trudy sends to Pizza Store </a:t>
            </a:r>
            <a:r>
              <a:rPr lang="en-US" sz="2800" dirty="0">
                <a:solidFill>
                  <a:srgbClr val="FF0000"/>
                </a:solidFill>
                <a:latin typeface="Times New Roman" panose="02020603050405020304" pitchFamily="18" charset="0"/>
                <a:cs typeface="Times New Roman" panose="02020603050405020304" pitchFamily="18" charset="0"/>
              </a:rPr>
              <a:t>her public key</a:t>
            </a:r>
            <a:r>
              <a:rPr lang="en-US" sz="2800" dirty="0">
                <a:latin typeface="Times New Roman" panose="02020603050405020304" pitchFamily="18" charset="0"/>
                <a:cs typeface="Times New Roman" panose="02020603050405020304" pitchFamily="18" charset="0"/>
              </a:rPr>
              <a:t>, but </a:t>
            </a:r>
            <a:r>
              <a:rPr lang="en-US" sz="2800" dirty="0">
                <a:solidFill>
                  <a:srgbClr val="FF0000"/>
                </a:solidFill>
                <a:latin typeface="Times New Roman" panose="02020603050405020304" pitchFamily="18" charset="0"/>
                <a:cs typeface="Times New Roman" panose="02020603050405020304" pitchFamily="18" charset="0"/>
              </a:rPr>
              <a:t>says it</a:t>
            </a:r>
            <a:r>
              <a:rPr lang="en-US" altLang="ja-JP" sz="2800" dirty="0">
                <a:solidFill>
                  <a:srgbClr val="FF0000"/>
                </a:solidFill>
                <a:latin typeface="Times New Roman" panose="02020603050405020304" pitchFamily="18" charset="0"/>
                <a:cs typeface="Times New Roman" panose="02020603050405020304" pitchFamily="18" charset="0"/>
              </a:rPr>
              <a:t>’s Bob’s public key</a:t>
            </a:r>
          </a:p>
          <a:p>
            <a:pPr lvl="1"/>
            <a:r>
              <a:rPr lang="en-US" sz="2800" dirty="0">
                <a:latin typeface="Times New Roman" panose="02020603050405020304" pitchFamily="18" charset="0"/>
                <a:cs typeface="Times New Roman" panose="02020603050405020304" pitchFamily="18" charset="0"/>
              </a:rPr>
              <a:t>Pizza Store verifies signature; then delivers four pepperoni pizzas to Bob</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292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Effect transition="in" filter="dissolve">
                                      <p:cBhvr>
                                        <p:cTn id="7"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Authority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52</a:t>
            </a:fld>
            <a:endParaRPr lang="en-US" dirty="0"/>
          </a:p>
        </p:txBody>
      </p:sp>
      <p:sp>
        <p:nvSpPr>
          <p:cNvPr id="6" name="Rectangle 3">
            <a:extLst>
              <a:ext uri="{FF2B5EF4-FFF2-40B4-BE49-F238E27FC236}">
                <a16:creationId xmlns:a16="http://schemas.microsoft.com/office/drawing/2014/main" id="{B93E8B2A-A755-5E48-807C-4B3E8C517B43}"/>
              </a:ext>
            </a:extLst>
          </p:cNvPr>
          <p:cNvSpPr txBox="1">
            <a:spLocks noChangeArrowheads="1"/>
          </p:cNvSpPr>
          <p:nvPr/>
        </p:nvSpPr>
        <p:spPr>
          <a:xfrm>
            <a:off x="747505" y="1236939"/>
            <a:ext cx="10424078"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rgbClr val="C00000"/>
                </a:solidFill>
                <a:latin typeface="Times New Roman" panose="02020603050405020304" pitchFamily="18" charset="0"/>
                <a:cs typeface="Times New Roman" panose="02020603050405020304" pitchFamily="18" charset="0"/>
              </a:rPr>
              <a:t>Certification Authority (CA) </a:t>
            </a:r>
            <a:r>
              <a:rPr lang="en-US" dirty="0">
                <a:latin typeface="Times New Roman" panose="02020603050405020304" pitchFamily="18" charset="0"/>
                <a:cs typeface="Times New Roman" panose="02020603050405020304" pitchFamily="18" charset="0"/>
              </a:rPr>
              <a:t>binds public key to particular entity, E</a:t>
            </a:r>
          </a:p>
          <a:p>
            <a:r>
              <a:rPr lang="en-US" dirty="0">
                <a:latin typeface="Times New Roman" panose="02020603050405020304" pitchFamily="18" charset="0"/>
                <a:cs typeface="Times New Roman" panose="02020603050405020304" pitchFamily="18" charset="0"/>
              </a:rPr>
              <a:t>Entity Bob (person, website, router) registers its public key with CE provides </a:t>
            </a:r>
            <a:r>
              <a:rPr lang="en-US" altLang="ja-JP" dirty="0">
                <a:latin typeface="Times New Roman" panose="02020603050405020304" pitchFamily="18" charset="0"/>
                <a:cs typeface="Times New Roman" panose="02020603050405020304" pitchFamily="18" charset="0"/>
              </a:rPr>
              <a:t>“proof of identity” to CA</a:t>
            </a:r>
          </a:p>
          <a:p>
            <a:pPr lvl="1"/>
            <a:r>
              <a:rPr lang="en-US" dirty="0">
                <a:latin typeface="Times New Roman" panose="02020603050405020304" pitchFamily="18" charset="0"/>
                <a:cs typeface="Times New Roman" panose="02020603050405020304" pitchFamily="18" charset="0"/>
              </a:rPr>
              <a:t>CA creates certificate binding identity </a:t>
            </a:r>
            <a:r>
              <a:rPr lang="en-US" altLang="ja-JP" dirty="0">
                <a:latin typeface="Times New Roman" panose="02020603050405020304" pitchFamily="18" charset="0"/>
                <a:cs typeface="Times New Roman" panose="02020603050405020304" pitchFamily="18" charset="0"/>
              </a:rPr>
              <a:t>Bob</a:t>
            </a:r>
            <a:r>
              <a:rPr lang="en-US" dirty="0">
                <a:latin typeface="Times New Roman" panose="02020603050405020304" pitchFamily="18" charset="0"/>
                <a:cs typeface="Times New Roman" panose="02020603050405020304" pitchFamily="18" charset="0"/>
              </a:rPr>
              <a:t> to his public key</a:t>
            </a:r>
          </a:p>
          <a:p>
            <a:pPr lvl="1"/>
            <a:r>
              <a:rPr lang="en-US" dirty="0">
                <a:latin typeface="Times New Roman" panose="02020603050405020304" pitchFamily="18" charset="0"/>
                <a:cs typeface="Times New Roman" panose="02020603050405020304" pitchFamily="18" charset="0"/>
              </a:rPr>
              <a:t>certificate containing </a:t>
            </a:r>
            <a:r>
              <a:rPr lang="en-US" altLang="ja-JP" dirty="0">
                <a:latin typeface="Times New Roman" panose="02020603050405020304" pitchFamily="18" charset="0"/>
                <a:cs typeface="Times New Roman" panose="02020603050405020304" pitchFamily="18" charset="0"/>
              </a:rPr>
              <a:t>Bob</a:t>
            </a:r>
            <a:r>
              <a:rPr lang="en-US" dirty="0">
                <a:latin typeface="Times New Roman" panose="02020603050405020304" pitchFamily="18" charset="0"/>
                <a:cs typeface="Times New Roman" panose="02020603050405020304" pitchFamily="18" charset="0"/>
              </a:rPr>
              <a:t>’</a:t>
            </a:r>
            <a:r>
              <a:rPr lang="en-US" altLang="ja-JP" dirty="0">
                <a:latin typeface="Times New Roman" panose="02020603050405020304" pitchFamily="18" charset="0"/>
                <a:cs typeface="Times New Roman" panose="02020603050405020304" pitchFamily="18" charset="0"/>
              </a:rPr>
              <a:t>s public key digitally signed by CA: CA says “this is Bob’s public key”</a:t>
            </a:r>
            <a:endParaRPr lang="en-US" dirty="0">
              <a:latin typeface="Times New Roman" panose="02020603050405020304" pitchFamily="18" charset="0"/>
              <a:cs typeface="Times New Roman" panose="02020603050405020304" pitchFamily="18" charset="0"/>
            </a:endParaRPr>
          </a:p>
        </p:txBody>
      </p:sp>
      <p:pic>
        <p:nvPicPr>
          <p:cNvPr id="7" name="Picture 4" descr="j0175664[1]">
            <a:extLst>
              <a:ext uri="{FF2B5EF4-FFF2-40B4-BE49-F238E27FC236}">
                <a16:creationId xmlns:a16="http://schemas.microsoft.com/office/drawing/2014/main" id="{23CAD533-9FA9-104F-B787-25857E08A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397651" y="4860718"/>
            <a:ext cx="1155700" cy="917575"/>
          </a:xfrm>
          <a:prstGeom prst="rect">
            <a:avLst/>
          </a:prstGeom>
          <a:noFill/>
        </p:spPr>
      </p:pic>
      <p:pic>
        <p:nvPicPr>
          <p:cNvPr id="8" name="Picture 5" descr="Bob">
            <a:extLst>
              <a:ext uri="{FF2B5EF4-FFF2-40B4-BE49-F238E27FC236}">
                <a16:creationId xmlns:a16="http://schemas.microsoft.com/office/drawing/2014/main" id="{0548BCFD-B7B1-C642-A6A8-74DD77F00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3814" y="5583030"/>
            <a:ext cx="590550" cy="60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 name="Line 13">
            <a:extLst>
              <a:ext uri="{FF2B5EF4-FFF2-40B4-BE49-F238E27FC236}">
                <a16:creationId xmlns:a16="http://schemas.microsoft.com/office/drawing/2014/main" id="{514DEAE9-3473-A94A-B6EB-D6509081EC31}"/>
              </a:ext>
            </a:extLst>
          </p:cNvPr>
          <p:cNvSpPr>
            <a:spLocks noChangeShapeType="1"/>
          </p:cNvSpPr>
          <p:nvPr/>
        </p:nvSpPr>
        <p:spPr bwMode="auto">
          <a:xfrm>
            <a:off x="3635651" y="4532105"/>
            <a:ext cx="698500" cy="615950"/>
          </a:xfrm>
          <a:prstGeom prst="line">
            <a:avLst/>
          </a:prstGeom>
          <a:noFill/>
          <a:ln w="38100">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17" name="Text Box 14">
            <a:extLst>
              <a:ext uri="{FF2B5EF4-FFF2-40B4-BE49-F238E27FC236}">
                <a16:creationId xmlns:a16="http://schemas.microsoft.com/office/drawing/2014/main" id="{B959E000-A13C-AB4A-B282-6A69824979D0}"/>
              </a:ext>
            </a:extLst>
          </p:cNvPr>
          <p:cNvSpPr txBox="1">
            <a:spLocks noChangeArrowheads="1"/>
          </p:cNvSpPr>
          <p:nvPr/>
        </p:nvSpPr>
        <p:spPr bwMode="auto">
          <a:xfrm>
            <a:off x="1638576" y="5387768"/>
            <a:ext cx="1309688"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a:r>
              <a:rPr lang="en-US" sz="1600" dirty="0">
                <a:latin typeface="Arial" charset="0"/>
                <a:cs typeface="Arial" charset="0"/>
              </a:rPr>
              <a:t>Bob</a:t>
            </a:r>
            <a:r>
              <a:rPr lang="ja-JP" altLang="en-US" sz="1600">
                <a:latin typeface="Arial" charset="0"/>
                <a:cs typeface="Arial" charset="0"/>
              </a:rPr>
              <a:t>’</a:t>
            </a:r>
            <a:r>
              <a:rPr lang="en-US" altLang="ja-JP" sz="1600" dirty="0">
                <a:latin typeface="Arial" charset="0"/>
                <a:cs typeface="Arial" charset="0"/>
              </a:rPr>
              <a:t>s </a:t>
            </a:r>
          </a:p>
          <a:p>
            <a:pPr algn="r"/>
            <a:r>
              <a:rPr lang="en-US" sz="1600" dirty="0">
                <a:latin typeface="Arial" charset="0"/>
                <a:cs typeface="Arial" charset="0"/>
              </a:rPr>
              <a:t>identifying information </a:t>
            </a:r>
          </a:p>
        </p:txBody>
      </p:sp>
      <p:sp>
        <p:nvSpPr>
          <p:cNvPr id="18" name="Line 15">
            <a:extLst>
              <a:ext uri="{FF2B5EF4-FFF2-40B4-BE49-F238E27FC236}">
                <a16:creationId xmlns:a16="http://schemas.microsoft.com/office/drawing/2014/main" id="{1B9863CF-92EF-BC44-9CCC-D015F7212CD7}"/>
              </a:ext>
            </a:extLst>
          </p:cNvPr>
          <p:cNvSpPr>
            <a:spLocks noChangeShapeType="1"/>
          </p:cNvSpPr>
          <p:nvPr/>
        </p:nvSpPr>
        <p:spPr bwMode="auto">
          <a:xfrm flipV="1">
            <a:off x="3599139" y="5314743"/>
            <a:ext cx="741362" cy="341312"/>
          </a:xfrm>
          <a:prstGeom prst="line">
            <a:avLst/>
          </a:prstGeom>
          <a:noFill/>
          <a:ln w="38100">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29" name="Line 26">
            <a:extLst>
              <a:ext uri="{FF2B5EF4-FFF2-40B4-BE49-F238E27FC236}">
                <a16:creationId xmlns:a16="http://schemas.microsoft.com/office/drawing/2014/main" id="{9D776C03-EA8C-2848-85F8-6B5E0D3EEAB6}"/>
              </a:ext>
            </a:extLst>
          </p:cNvPr>
          <p:cNvSpPr>
            <a:spLocks noChangeShapeType="1"/>
          </p:cNvSpPr>
          <p:nvPr/>
        </p:nvSpPr>
        <p:spPr bwMode="auto">
          <a:xfrm>
            <a:off x="3686451" y="4349543"/>
            <a:ext cx="2222500" cy="635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sp>
        <p:nvSpPr>
          <p:cNvPr id="30" name="Line 27">
            <a:extLst>
              <a:ext uri="{FF2B5EF4-FFF2-40B4-BE49-F238E27FC236}">
                <a16:creationId xmlns:a16="http://schemas.microsoft.com/office/drawing/2014/main" id="{746B9D1E-91F6-E34F-93A3-36FF0A9C8CFF}"/>
              </a:ext>
            </a:extLst>
          </p:cNvPr>
          <p:cNvSpPr>
            <a:spLocks noChangeShapeType="1"/>
          </p:cNvSpPr>
          <p:nvPr/>
        </p:nvSpPr>
        <p:spPr bwMode="auto">
          <a:xfrm flipV="1">
            <a:off x="7163076" y="4376530"/>
            <a:ext cx="1133475" cy="9525"/>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dirty="0"/>
          </a:p>
        </p:txBody>
      </p:sp>
      <p:grpSp>
        <p:nvGrpSpPr>
          <p:cNvPr id="31" name="Group 28">
            <a:extLst>
              <a:ext uri="{FF2B5EF4-FFF2-40B4-BE49-F238E27FC236}">
                <a16:creationId xmlns:a16="http://schemas.microsoft.com/office/drawing/2014/main" id="{B42AC924-4113-6146-9190-3E0B43B0D2A6}"/>
              </a:ext>
            </a:extLst>
          </p:cNvPr>
          <p:cNvGrpSpPr>
            <a:grpSpLocks/>
          </p:cNvGrpSpPr>
          <p:nvPr/>
        </p:nvGrpSpPr>
        <p:grpSpPr bwMode="auto">
          <a:xfrm>
            <a:off x="8307077" y="4044674"/>
            <a:ext cx="858838" cy="1158875"/>
            <a:chOff x="4446" y="2648"/>
            <a:chExt cx="541" cy="730"/>
          </a:xfrm>
        </p:grpSpPr>
        <p:pic>
          <p:nvPicPr>
            <p:cNvPr id="32" name="Picture 29" descr="SO00109_[1]">
              <a:extLst>
                <a:ext uri="{FF2B5EF4-FFF2-40B4-BE49-F238E27FC236}">
                  <a16:creationId xmlns:a16="http://schemas.microsoft.com/office/drawing/2014/main" id="{2A42DF74-0987-5743-815C-6D6077F50B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 name="Text Box 32">
              <a:extLst>
                <a:ext uri="{FF2B5EF4-FFF2-40B4-BE49-F238E27FC236}">
                  <a16:creationId xmlns:a16="http://schemas.microsoft.com/office/drawing/2014/main" id="{69E50F96-6F41-304B-AA4E-F0D481927F31}"/>
                </a:ext>
              </a:extLst>
            </p:cNvPr>
            <p:cNvSpPr txBox="1">
              <a:spLocks noChangeArrowheads="1"/>
            </p:cNvSpPr>
            <p:nvPr/>
          </p:nvSpPr>
          <p:spPr bwMode="auto">
            <a:xfrm>
              <a:off x="4513" y="2755"/>
              <a:ext cx="446" cy="25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pic>
          <p:nvPicPr>
            <p:cNvPr id="34" name="Picture 35" descr="BS00768_[1]">
              <a:extLst>
                <a:ext uri="{FF2B5EF4-FFF2-40B4-BE49-F238E27FC236}">
                  <a16:creationId xmlns:a16="http://schemas.microsoft.com/office/drawing/2014/main" id="{E90EC5A6-F279-6E4A-A0F4-1F5B775A530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39" name="Text Box 36">
            <a:extLst>
              <a:ext uri="{FF2B5EF4-FFF2-40B4-BE49-F238E27FC236}">
                <a16:creationId xmlns:a16="http://schemas.microsoft.com/office/drawing/2014/main" id="{AEC96A95-A24E-234D-BFA0-CAD51D07B35D}"/>
              </a:ext>
            </a:extLst>
          </p:cNvPr>
          <p:cNvSpPr txBox="1">
            <a:spLocks noChangeArrowheads="1"/>
          </p:cNvSpPr>
          <p:nvPr/>
        </p:nvSpPr>
        <p:spPr bwMode="auto">
          <a:xfrm>
            <a:off x="8175142" y="5204723"/>
            <a:ext cx="3261484" cy="5909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dirty="0">
                <a:latin typeface="+mn-lt"/>
                <a:cs typeface="Arial" charset="0"/>
              </a:rPr>
              <a:t>certificate for Bob’</a:t>
            </a:r>
            <a:r>
              <a:rPr lang="en-US" altLang="ja-JP" dirty="0">
                <a:latin typeface="+mn-lt"/>
                <a:cs typeface="Arial" charset="0"/>
              </a:rPr>
              <a:t>s public key, signed by CA</a:t>
            </a:r>
            <a:endParaRPr lang="en-US" dirty="0">
              <a:latin typeface="+mn-lt"/>
              <a:cs typeface="Arial" charset="0"/>
            </a:endParaRPr>
          </a:p>
        </p:txBody>
      </p:sp>
      <p:grpSp>
        <p:nvGrpSpPr>
          <p:cNvPr id="40" name="Group 39">
            <a:extLst>
              <a:ext uri="{FF2B5EF4-FFF2-40B4-BE49-F238E27FC236}">
                <a16:creationId xmlns:a16="http://schemas.microsoft.com/office/drawing/2014/main" id="{33A104D4-6597-8545-AE1E-4577D2F09F17}"/>
              </a:ext>
            </a:extLst>
          </p:cNvPr>
          <p:cNvGrpSpPr/>
          <p:nvPr/>
        </p:nvGrpSpPr>
        <p:grpSpPr>
          <a:xfrm>
            <a:off x="2120145" y="4048470"/>
            <a:ext cx="1566585" cy="707473"/>
            <a:chOff x="1914734" y="3557588"/>
            <a:chExt cx="1566585" cy="707473"/>
          </a:xfrm>
        </p:grpSpPr>
        <p:sp>
          <p:nvSpPr>
            <p:cNvPr id="41" name="Text Box 16">
              <a:extLst>
                <a:ext uri="{FF2B5EF4-FFF2-40B4-BE49-F238E27FC236}">
                  <a16:creationId xmlns:a16="http://schemas.microsoft.com/office/drawing/2014/main" id="{D5506696-77AB-1B40-A4F7-5FFAF0CC1AB8}"/>
                </a:ext>
              </a:extLst>
            </p:cNvPr>
            <p:cNvSpPr txBox="1">
              <a:spLocks noChangeArrowheads="1"/>
            </p:cNvSpPr>
            <p:nvPr/>
          </p:nvSpPr>
          <p:spPr bwMode="auto">
            <a:xfrm>
              <a:off x="1914734" y="3557588"/>
              <a:ext cx="960437" cy="688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Bob’s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42" name="Picture 17" descr="BS00768_[1]">
              <a:extLst>
                <a:ext uri="{FF2B5EF4-FFF2-40B4-BE49-F238E27FC236}">
                  <a16:creationId xmlns:a16="http://schemas.microsoft.com/office/drawing/2014/main" id="{A7ECB05D-E6D2-A048-986D-B97CF60632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66129" y="3559038"/>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7" name="Text Box 20">
              <a:extLst>
                <a:ext uri="{FF2B5EF4-FFF2-40B4-BE49-F238E27FC236}">
                  <a16:creationId xmlns:a16="http://schemas.microsoft.com/office/drawing/2014/main" id="{DEAC77C3-BAA5-F443-8C94-D92E5D6CD6A6}"/>
                </a:ext>
              </a:extLst>
            </p:cNvPr>
            <p:cNvSpPr txBox="1">
              <a:spLocks noChangeArrowheads="1"/>
            </p:cNvSpPr>
            <p:nvPr/>
          </p:nvSpPr>
          <p:spPr bwMode="auto">
            <a:xfrm>
              <a:off x="2773293" y="3865011"/>
              <a:ext cx="708026" cy="40005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cxnSp>
          <p:nvCxnSpPr>
            <p:cNvPr id="44" name="Straight Arrow Connector 43">
              <a:extLst>
                <a:ext uri="{FF2B5EF4-FFF2-40B4-BE49-F238E27FC236}">
                  <a16:creationId xmlns:a16="http://schemas.microsoft.com/office/drawing/2014/main" id="{7F59881B-A1F9-7A4D-BDB2-822CB1AC868C}"/>
                </a:ext>
              </a:extLst>
            </p:cNvPr>
            <p:cNvCxnSpPr>
              <a:cxnSpLocks/>
            </p:cNvCxnSpPr>
            <p:nvPr/>
          </p:nvCxnSpPr>
          <p:spPr>
            <a:xfrm>
              <a:off x="2809461" y="3869635"/>
              <a:ext cx="59634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EA3BB3F4-B2E4-CB40-9B41-6B747981F1D1}"/>
              </a:ext>
            </a:extLst>
          </p:cNvPr>
          <p:cNvGrpSpPr/>
          <p:nvPr/>
        </p:nvGrpSpPr>
        <p:grpSpPr>
          <a:xfrm>
            <a:off x="5939324" y="3900693"/>
            <a:ext cx="1192213" cy="759977"/>
            <a:chOff x="4296054" y="3224833"/>
            <a:chExt cx="1192213" cy="955675"/>
          </a:xfrm>
        </p:grpSpPr>
        <p:sp>
          <p:nvSpPr>
            <p:cNvPr id="50" name="Rectangle 14">
              <a:extLst>
                <a:ext uri="{FF2B5EF4-FFF2-40B4-BE49-F238E27FC236}">
                  <a16:creationId xmlns:a16="http://schemas.microsoft.com/office/drawing/2014/main" id="{9F86004E-57D3-2B47-A9C8-B12CCB4E64A4}"/>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51" name="Text Box 15">
              <a:extLst>
                <a:ext uri="{FF2B5EF4-FFF2-40B4-BE49-F238E27FC236}">
                  <a16:creationId xmlns:a16="http://schemas.microsoft.com/office/drawing/2014/main" id="{94D9C94A-2C78-EF44-95ED-65E34026B52C}"/>
                </a:ext>
              </a:extLst>
            </p:cNvPr>
            <p:cNvSpPr txBox="1">
              <a:spLocks noChangeArrowheads="1"/>
            </p:cNvSpPr>
            <p:nvPr/>
          </p:nvSpPr>
          <p:spPr bwMode="auto">
            <a:xfrm>
              <a:off x="4349814" y="3482446"/>
              <a:ext cx="1138453" cy="395173"/>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mn-lt"/>
                  <a:ea typeface="ＭＳ Ｐゴシック" charset="0"/>
                  <a:cs typeface="Arial" charset="0"/>
                </a:rPr>
                <a:t>Encrypt</a:t>
              </a:r>
            </a:p>
          </p:txBody>
        </p:sp>
      </p:grpSp>
      <p:grpSp>
        <p:nvGrpSpPr>
          <p:cNvPr id="53" name="Group 52">
            <a:extLst>
              <a:ext uri="{FF2B5EF4-FFF2-40B4-BE49-F238E27FC236}">
                <a16:creationId xmlns:a16="http://schemas.microsoft.com/office/drawing/2014/main" id="{83C9228D-7D76-B749-BF6B-5CD50A49737B}"/>
              </a:ext>
            </a:extLst>
          </p:cNvPr>
          <p:cNvGrpSpPr/>
          <p:nvPr/>
        </p:nvGrpSpPr>
        <p:grpSpPr>
          <a:xfrm>
            <a:off x="5466319" y="4680778"/>
            <a:ext cx="1696757" cy="858342"/>
            <a:chOff x="1914734" y="3458819"/>
            <a:chExt cx="1696757" cy="858342"/>
          </a:xfrm>
        </p:grpSpPr>
        <p:sp>
          <p:nvSpPr>
            <p:cNvPr id="54" name="Text Box 16">
              <a:extLst>
                <a:ext uri="{FF2B5EF4-FFF2-40B4-BE49-F238E27FC236}">
                  <a16:creationId xmlns:a16="http://schemas.microsoft.com/office/drawing/2014/main" id="{F1F72D12-E9EA-EA4E-9462-C0194DDA2F41}"/>
                </a:ext>
              </a:extLst>
            </p:cNvPr>
            <p:cNvSpPr txBox="1">
              <a:spLocks noChangeArrowheads="1"/>
            </p:cNvSpPr>
            <p:nvPr/>
          </p:nvSpPr>
          <p:spPr bwMode="auto">
            <a:xfrm>
              <a:off x="1914734" y="3623848"/>
              <a:ext cx="960437" cy="688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sz="1600"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private</a:t>
              </a:r>
            </a:p>
            <a:p>
              <a:pPr algn="r" eaLnBrk="0" fontAlgn="base" hangingPunct="0">
                <a:lnSpc>
                  <a:spcPct val="80000"/>
                </a:lnSpc>
                <a:spcBef>
                  <a:spcPct val="0"/>
                </a:spcBef>
                <a:spcAft>
                  <a:spcPct val="0"/>
                </a:spcAft>
                <a:defRPr/>
              </a:pPr>
              <a:r>
                <a:rPr lang="en-US" sz="1600" dirty="0">
                  <a:solidFill>
                    <a:srgbClr val="000000"/>
                  </a:solidFill>
                  <a:latin typeface="+mn-lt"/>
                  <a:cs typeface="Arial" charset="0"/>
                </a:rPr>
                <a:t>key </a:t>
              </a:r>
            </a:p>
          </p:txBody>
        </p:sp>
        <p:pic>
          <p:nvPicPr>
            <p:cNvPr id="55" name="Picture 17" descr="BS00768_[1]">
              <a:extLst>
                <a:ext uri="{FF2B5EF4-FFF2-40B4-BE49-F238E27FC236}">
                  <a16:creationId xmlns:a16="http://schemas.microsoft.com/office/drawing/2014/main" id="{64902A97-E370-9644-A285-6713693008F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0" name="Text Box 20">
              <a:extLst>
                <a:ext uri="{FF2B5EF4-FFF2-40B4-BE49-F238E27FC236}">
                  <a16:creationId xmlns:a16="http://schemas.microsoft.com/office/drawing/2014/main" id="{95F49427-0650-9F48-AD60-F4AD83D70445}"/>
                </a:ext>
              </a:extLst>
            </p:cNvPr>
            <p:cNvSpPr txBox="1">
              <a:spLocks noChangeArrowheads="1"/>
            </p:cNvSpPr>
            <p:nvPr/>
          </p:nvSpPr>
          <p:spPr bwMode="auto">
            <a:xfrm>
              <a:off x="2832110" y="3917051"/>
              <a:ext cx="779381"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PR</a:t>
              </a:r>
              <a:r>
                <a:rPr lang="en-US" baseline="-25000" dirty="0">
                  <a:solidFill>
                    <a:srgbClr val="C00000"/>
                  </a:solidFill>
                  <a:latin typeface="Arial" charset="0"/>
                  <a:cs typeface="Arial" charset="0"/>
                </a:rPr>
                <a:t>CA</a:t>
              </a:r>
              <a:endParaRPr lang="en-US" dirty="0">
                <a:solidFill>
                  <a:srgbClr val="C00000"/>
                </a:solidFill>
                <a:latin typeface="Arial" charset="0"/>
                <a:cs typeface="Arial" charset="0"/>
              </a:endParaRPr>
            </a:p>
          </p:txBody>
        </p:sp>
        <p:cxnSp>
          <p:nvCxnSpPr>
            <p:cNvPr id="57" name="Straight Arrow Connector 56">
              <a:extLst>
                <a:ext uri="{FF2B5EF4-FFF2-40B4-BE49-F238E27FC236}">
                  <a16:creationId xmlns:a16="http://schemas.microsoft.com/office/drawing/2014/main" id="{D8B9612A-2D92-F647-989B-3FD2B6A73367}"/>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309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 key Certification Authority (CA)</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53</a:t>
            </a:fld>
            <a:endParaRPr lang="en-US" dirty="0"/>
          </a:p>
        </p:txBody>
      </p:sp>
      <p:pic>
        <p:nvPicPr>
          <p:cNvPr id="62" name="Picture 4" descr="j0175664[1]">
            <a:extLst>
              <a:ext uri="{FF2B5EF4-FFF2-40B4-BE49-F238E27FC236}">
                <a16:creationId xmlns:a16="http://schemas.microsoft.com/office/drawing/2014/main" id="{86204907-90B2-284B-BA6F-A051EB0C0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139690" y="4177335"/>
            <a:ext cx="908948" cy="744538"/>
          </a:xfrm>
          <a:prstGeom prst="rect">
            <a:avLst/>
          </a:prstGeom>
          <a:noFill/>
        </p:spPr>
      </p:pic>
      <p:sp>
        <p:nvSpPr>
          <p:cNvPr id="63" name="Text Box 5">
            <a:extLst>
              <a:ext uri="{FF2B5EF4-FFF2-40B4-BE49-F238E27FC236}">
                <a16:creationId xmlns:a16="http://schemas.microsoft.com/office/drawing/2014/main" id="{BF16691C-9BDB-1D4F-AA2F-7065045EC2AB}"/>
              </a:ext>
            </a:extLst>
          </p:cNvPr>
          <p:cNvSpPr txBox="1">
            <a:spLocks noChangeArrowheads="1"/>
          </p:cNvSpPr>
          <p:nvPr/>
        </p:nvSpPr>
        <p:spPr bwMode="auto">
          <a:xfrm>
            <a:off x="8883887" y="3293897"/>
            <a:ext cx="960438" cy="8371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nSpc>
                <a:spcPct val="80000"/>
              </a:lnSpc>
            </a:pPr>
            <a:r>
              <a:rPr lang="en-US" dirty="0">
                <a:latin typeface="+mn-lt"/>
                <a:cs typeface="Arial" charset="0"/>
              </a:rPr>
              <a:t>Bob</a:t>
            </a:r>
            <a:r>
              <a:rPr lang="en-US" altLang="ja-JP" dirty="0">
                <a:latin typeface="+mn-lt"/>
                <a:cs typeface="Arial" charset="0"/>
              </a:rPr>
              <a:t>’s </a:t>
            </a:r>
          </a:p>
          <a:p>
            <a:pPr>
              <a:lnSpc>
                <a:spcPct val="80000"/>
              </a:lnSpc>
            </a:pPr>
            <a:r>
              <a:rPr lang="en-US" dirty="0">
                <a:latin typeface="+mn-lt"/>
                <a:cs typeface="Arial" charset="0"/>
              </a:rPr>
              <a:t>public</a:t>
            </a:r>
          </a:p>
          <a:p>
            <a:pPr>
              <a:lnSpc>
                <a:spcPct val="80000"/>
              </a:lnSpc>
            </a:pPr>
            <a:r>
              <a:rPr lang="en-US" dirty="0">
                <a:latin typeface="+mn-lt"/>
                <a:cs typeface="Arial" charset="0"/>
              </a:rPr>
              <a:t>key </a:t>
            </a:r>
          </a:p>
        </p:txBody>
      </p:sp>
      <p:pic>
        <p:nvPicPr>
          <p:cNvPr id="64" name="Picture 6" descr="BS00768_[1]">
            <a:extLst>
              <a:ext uri="{FF2B5EF4-FFF2-40B4-BE49-F238E27FC236}">
                <a16:creationId xmlns:a16="http://schemas.microsoft.com/office/drawing/2014/main" id="{8280B673-28A1-4F46-858C-8C7273B4D6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8156851" y="3393730"/>
            <a:ext cx="458788" cy="23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2" name="Group 24">
            <a:extLst>
              <a:ext uri="{FF2B5EF4-FFF2-40B4-BE49-F238E27FC236}">
                <a16:creationId xmlns:a16="http://schemas.microsoft.com/office/drawing/2014/main" id="{1723C1A2-8445-2D4C-A1AC-7941C67B6447}"/>
              </a:ext>
            </a:extLst>
          </p:cNvPr>
          <p:cNvGrpSpPr>
            <a:grpSpLocks/>
          </p:cNvGrpSpPr>
          <p:nvPr/>
        </p:nvGrpSpPr>
        <p:grpSpPr bwMode="auto">
          <a:xfrm>
            <a:off x="3029916" y="3212410"/>
            <a:ext cx="858838" cy="1158875"/>
            <a:chOff x="4446" y="2648"/>
            <a:chExt cx="541" cy="730"/>
          </a:xfrm>
        </p:grpSpPr>
        <p:pic>
          <p:nvPicPr>
            <p:cNvPr id="83" name="Picture 25" descr="SO00109_[1]">
              <a:extLst>
                <a:ext uri="{FF2B5EF4-FFF2-40B4-BE49-F238E27FC236}">
                  <a16:creationId xmlns:a16="http://schemas.microsoft.com/office/drawing/2014/main" id="{884E3D47-2931-0749-BC1C-167192A82B0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6" y="2648"/>
              <a:ext cx="541" cy="7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84" name="Group 26">
              <a:extLst>
                <a:ext uri="{FF2B5EF4-FFF2-40B4-BE49-F238E27FC236}">
                  <a16:creationId xmlns:a16="http://schemas.microsoft.com/office/drawing/2014/main" id="{C26DAA83-3F07-2948-9CB4-F03941CB541A}"/>
                </a:ext>
              </a:extLst>
            </p:cNvPr>
            <p:cNvGrpSpPr>
              <a:grpSpLocks/>
            </p:cNvGrpSpPr>
            <p:nvPr/>
          </p:nvGrpSpPr>
          <p:grpSpPr bwMode="auto">
            <a:xfrm>
              <a:off x="4610" y="2766"/>
              <a:ext cx="309" cy="381"/>
              <a:chOff x="2994" y="2073"/>
              <a:chExt cx="309" cy="381"/>
            </a:xfrm>
          </p:grpSpPr>
          <p:grpSp>
            <p:nvGrpSpPr>
              <p:cNvPr id="86" name="Group 27">
                <a:extLst>
                  <a:ext uri="{FF2B5EF4-FFF2-40B4-BE49-F238E27FC236}">
                    <a16:creationId xmlns:a16="http://schemas.microsoft.com/office/drawing/2014/main" id="{3D9235A1-82B6-9A4D-B692-364CBCFC81DA}"/>
                  </a:ext>
                </a:extLst>
              </p:cNvPr>
              <p:cNvGrpSpPr>
                <a:grpSpLocks/>
              </p:cNvGrpSpPr>
              <p:nvPr/>
            </p:nvGrpSpPr>
            <p:grpSpPr bwMode="auto">
              <a:xfrm>
                <a:off x="2994" y="2144"/>
                <a:ext cx="309" cy="310"/>
                <a:chOff x="2994" y="2144"/>
                <a:chExt cx="309" cy="310"/>
              </a:xfrm>
            </p:grpSpPr>
            <p:sp>
              <p:nvSpPr>
                <p:cNvPr id="88" name="Text Box 28">
                  <a:extLst>
                    <a:ext uri="{FF2B5EF4-FFF2-40B4-BE49-F238E27FC236}">
                      <a16:creationId xmlns:a16="http://schemas.microsoft.com/office/drawing/2014/main" id="{26A0F4D4-6AF6-9E47-A61A-CF82F0B94738}"/>
                    </a:ext>
                  </a:extLst>
                </p:cNvPr>
                <p:cNvSpPr txBox="1">
                  <a:spLocks noChangeArrowheads="1"/>
                </p:cNvSpPr>
                <p:nvPr/>
              </p:nvSpPr>
              <p:spPr bwMode="auto">
                <a:xfrm>
                  <a:off x="2994" y="2144"/>
                  <a:ext cx="269" cy="25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dirty="0">
                      <a:solidFill>
                        <a:srgbClr val="FF0000"/>
                      </a:solidFill>
                      <a:latin typeface="Arial" charset="0"/>
                      <a:cs typeface="Arial" charset="0"/>
                    </a:rPr>
                    <a:t>K </a:t>
                  </a:r>
                </a:p>
              </p:txBody>
            </p:sp>
            <p:sp>
              <p:nvSpPr>
                <p:cNvPr id="89" name="Text Box 29">
                  <a:extLst>
                    <a:ext uri="{FF2B5EF4-FFF2-40B4-BE49-F238E27FC236}">
                      <a16:creationId xmlns:a16="http://schemas.microsoft.com/office/drawing/2014/main" id="{61B19EC3-D708-D648-BBA1-846CA65A0D48}"/>
                    </a:ext>
                  </a:extLst>
                </p:cNvPr>
                <p:cNvSpPr txBox="1">
                  <a:spLocks noChangeArrowheads="1"/>
                </p:cNvSpPr>
                <p:nvPr/>
              </p:nvSpPr>
              <p:spPr bwMode="auto">
                <a:xfrm>
                  <a:off x="3101" y="2241"/>
                  <a:ext cx="20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B</a:t>
                  </a:r>
                </a:p>
              </p:txBody>
            </p:sp>
          </p:grpSp>
          <p:sp>
            <p:nvSpPr>
              <p:cNvPr id="87" name="Text Box 30">
                <a:extLst>
                  <a:ext uri="{FF2B5EF4-FFF2-40B4-BE49-F238E27FC236}">
                    <a16:creationId xmlns:a16="http://schemas.microsoft.com/office/drawing/2014/main" id="{8115967C-E3FB-BE48-ABEF-FBE72FA5419F}"/>
                  </a:ext>
                </a:extLst>
              </p:cNvPr>
              <p:cNvSpPr txBox="1">
                <a:spLocks noChangeArrowheads="1"/>
              </p:cNvSpPr>
              <p:nvPr/>
            </p:nvSpPr>
            <p:spPr bwMode="auto">
              <a:xfrm>
                <a:off x="3106" y="2073"/>
                <a:ext cx="192" cy="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1600" dirty="0">
                    <a:solidFill>
                      <a:srgbClr val="FF0000"/>
                    </a:solidFill>
                    <a:latin typeface="Arial" charset="0"/>
                    <a:cs typeface="Arial" charset="0"/>
                  </a:rPr>
                  <a:t>+</a:t>
                </a:r>
              </a:p>
            </p:txBody>
          </p:sp>
        </p:grpSp>
        <p:pic>
          <p:nvPicPr>
            <p:cNvPr id="85" name="Picture 31" descr="BS00768_[1]">
              <a:extLst>
                <a:ext uri="{FF2B5EF4-FFF2-40B4-BE49-F238E27FC236}">
                  <a16:creationId xmlns:a16="http://schemas.microsoft.com/office/drawing/2014/main" id="{00CF9311-3C9B-3A4F-9436-75CF9002FF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4640" y="3118"/>
              <a:ext cx="289" cy="1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90" name="Rectangle 3">
            <a:extLst>
              <a:ext uri="{FF2B5EF4-FFF2-40B4-BE49-F238E27FC236}">
                <a16:creationId xmlns:a16="http://schemas.microsoft.com/office/drawing/2014/main" id="{A9D3E564-4A02-0341-99A6-4CA77C4481EE}"/>
              </a:ext>
            </a:extLst>
          </p:cNvPr>
          <p:cNvSpPr txBox="1">
            <a:spLocks noChangeArrowheads="1"/>
          </p:cNvSpPr>
          <p:nvPr/>
        </p:nvSpPr>
        <p:spPr>
          <a:xfrm>
            <a:off x="809901" y="1325563"/>
            <a:ext cx="11196568" cy="1642924"/>
          </a:xfrm>
          <a:prstGeom prst="rect">
            <a:avLst/>
          </a:prstGeom>
        </p:spPr>
        <p:txBody>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sz="3200" dirty="0">
                <a:solidFill>
                  <a:schemeClr val="tx2"/>
                </a:solidFill>
              </a:rPr>
              <a:t>When Alice wants Bob</a:t>
            </a:r>
            <a:r>
              <a:rPr lang="en-US" altLang="ja-JP" sz="3200" dirty="0">
                <a:solidFill>
                  <a:schemeClr val="tx2"/>
                </a:solidFill>
              </a:rPr>
              <a:t>’s public key</a:t>
            </a:r>
            <a:r>
              <a:rPr lang="en-US" altLang="ja-JP" dirty="0">
                <a:solidFill>
                  <a:schemeClr val="tx2"/>
                </a:solidFill>
              </a:rPr>
              <a:t>:</a:t>
            </a:r>
          </a:p>
          <a:p>
            <a:pPr lvl="1"/>
            <a:r>
              <a:rPr lang="en-US" sz="2800" dirty="0">
                <a:solidFill>
                  <a:schemeClr val="tx2"/>
                </a:solidFill>
              </a:rPr>
              <a:t>Gets Bob</a:t>
            </a:r>
            <a:r>
              <a:rPr lang="en-US" altLang="ja-JP" sz="2800" dirty="0">
                <a:solidFill>
                  <a:schemeClr val="tx2"/>
                </a:solidFill>
              </a:rPr>
              <a:t>’s certificate (Bob or elsewhere) </a:t>
            </a:r>
          </a:p>
          <a:p>
            <a:pPr lvl="1"/>
            <a:r>
              <a:rPr lang="en-US" sz="2800" dirty="0">
                <a:solidFill>
                  <a:schemeClr val="tx2"/>
                </a:solidFill>
              </a:rPr>
              <a:t>Apply CA</a:t>
            </a:r>
            <a:r>
              <a:rPr lang="en-US" altLang="ja-JP" sz="2800" dirty="0">
                <a:solidFill>
                  <a:schemeClr val="tx2"/>
                </a:solidFill>
              </a:rPr>
              <a:t>’s public key to Bob</a:t>
            </a:r>
            <a:r>
              <a:rPr lang="ja-JP" altLang="en-US" sz="2800" dirty="0">
                <a:solidFill>
                  <a:schemeClr val="tx2"/>
                </a:solidFill>
              </a:rPr>
              <a:t>’</a:t>
            </a:r>
            <a:r>
              <a:rPr lang="en-US" altLang="ja-JP" sz="2800" dirty="0">
                <a:solidFill>
                  <a:schemeClr val="tx2"/>
                </a:solidFill>
              </a:rPr>
              <a:t>s certificate, get Bob’s public key</a:t>
            </a:r>
            <a:endParaRPr lang="en-US" sz="2800" dirty="0">
              <a:solidFill>
                <a:schemeClr val="tx2"/>
              </a:solidFill>
            </a:endParaRPr>
          </a:p>
        </p:txBody>
      </p:sp>
      <p:grpSp>
        <p:nvGrpSpPr>
          <p:cNvPr id="91" name="Group 90">
            <a:extLst>
              <a:ext uri="{FF2B5EF4-FFF2-40B4-BE49-F238E27FC236}">
                <a16:creationId xmlns:a16="http://schemas.microsoft.com/office/drawing/2014/main" id="{F18F6ED6-01A5-0E45-82CA-E5937DA040AC}"/>
              </a:ext>
            </a:extLst>
          </p:cNvPr>
          <p:cNvGrpSpPr/>
          <p:nvPr/>
        </p:nvGrpSpPr>
        <p:grpSpPr>
          <a:xfrm>
            <a:off x="4869530" y="4097684"/>
            <a:ext cx="1517579" cy="949172"/>
            <a:chOff x="1914734" y="3458819"/>
            <a:chExt cx="1517579" cy="949172"/>
          </a:xfrm>
        </p:grpSpPr>
        <p:sp>
          <p:nvSpPr>
            <p:cNvPr id="92" name="Text Box 16">
              <a:extLst>
                <a:ext uri="{FF2B5EF4-FFF2-40B4-BE49-F238E27FC236}">
                  <a16:creationId xmlns:a16="http://schemas.microsoft.com/office/drawing/2014/main" id="{623C5444-33AE-A745-BE15-55AD9A0EE115}"/>
                </a:ext>
              </a:extLst>
            </p:cNvPr>
            <p:cNvSpPr txBox="1">
              <a:spLocks noChangeArrowheads="1"/>
            </p:cNvSpPr>
            <p:nvPr/>
          </p:nvSpPr>
          <p:spPr bwMode="auto">
            <a:xfrm>
              <a:off x="1914734" y="3570839"/>
              <a:ext cx="960437" cy="83715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r" eaLnBrk="0" fontAlgn="base" hangingPunct="0">
                <a:lnSpc>
                  <a:spcPct val="80000"/>
                </a:lnSpc>
                <a:spcBef>
                  <a:spcPct val="0"/>
                </a:spcBef>
                <a:spcAft>
                  <a:spcPct val="0"/>
                </a:spcAft>
                <a:defRPr/>
              </a:pPr>
              <a:r>
                <a:rPr lang="en-US" dirty="0">
                  <a:solidFill>
                    <a:srgbClr val="000000"/>
                  </a:solidFill>
                  <a:latin typeface="+mn-lt"/>
                  <a:cs typeface="Arial" charset="0"/>
                </a:rPr>
                <a:t>CA’s </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public</a:t>
              </a:r>
            </a:p>
            <a:p>
              <a:pPr algn="r" eaLnBrk="0" fontAlgn="base" hangingPunct="0">
                <a:lnSpc>
                  <a:spcPct val="80000"/>
                </a:lnSpc>
                <a:spcBef>
                  <a:spcPct val="0"/>
                </a:spcBef>
                <a:spcAft>
                  <a:spcPct val="0"/>
                </a:spcAft>
                <a:defRPr/>
              </a:pPr>
              <a:r>
                <a:rPr lang="en-US" dirty="0">
                  <a:solidFill>
                    <a:srgbClr val="000000"/>
                  </a:solidFill>
                  <a:latin typeface="+mn-lt"/>
                  <a:cs typeface="Arial" charset="0"/>
                </a:rPr>
                <a:t>key</a:t>
              </a:r>
              <a:r>
                <a:rPr lang="en-US" sz="1800" dirty="0">
                  <a:solidFill>
                    <a:srgbClr val="000000"/>
                  </a:solidFill>
                  <a:latin typeface="+mn-lt"/>
                  <a:cs typeface="Arial" charset="0"/>
                </a:rPr>
                <a:t> </a:t>
              </a:r>
            </a:p>
          </p:txBody>
        </p:sp>
        <p:pic>
          <p:nvPicPr>
            <p:cNvPr id="93" name="Picture 17" descr="BS00768_[1]">
              <a:extLst>
                <a:ext uri="{FF2B5EF4-FFF2-40B4-BE49-F238E27FC236}">
                  <a16:creationId xmlns:a16="http://schemas.microsoft.com/office/drawing/2014/main" id="{D7837F94-C73E-4F4B-9E5D-BA3F3F58A1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flipV="1">
              <a:off x="2879381" y="3638551"/>
              <a:ext cx="458787" cy="23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95" name="Straight Arrow Connector 94">
              <a:extLst>
                <a:ext uri="{FF2B5EF4-FFF2-40B4-BE49-F238E27FC236}">
                  <a16:creationId xmlns:a16="http://schemas.microsoft.com/office/drawing/2014/main" id="{75A1564F-7EB2-0A4C-BE2B-C0FE1A5F909F}"/>
                </a:ext>
              </a:extLst>
            </p:cNvPr>
            <p:cNvCxnSpPr>
              <a:cxnSpLocks/>
            </p:cNvCxnSpPr>
            <p:nvPr/>
          </p:nvCxnSpPr>
          <p:spPr>
            <a:xfrm flipV="1">
              <a:off x="3430736" y="3458819"/>
              <a:ext cx="1577" cy="6350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0" name="Group 99">
            <a:extLst>
              <a:ext uri="{FF2B5EF4-FFF2-40B4-BE49-F238E27FC236}">
                <a16:creationId xmlns:a16="http://schemas.microsoft.com/office/drawing/2014/main" id="{61BF86D7-C3B3-2847-ACEE-C8C1FEB25E60}"/>
              </a:ext>
            </a:extLst>
          </p:cNvPr>
          <p:cNvGrpSpPr/>
          <p:nvPr/>
        </p:nvGrpSpPr>
        <p:grpSpPr>
          <a:xfrm>
            <a:off x="5521879" y="3212133"/>
            <a:ext cx="1192213" cy="700366"/>
            <a:chOff x="4296054" y="3224833"/>
            <a:chExt cx="1192213" cy="955675"/>
          </a:xfrm>
        </p:grpSpPr>
        <p:sp>
          <p:nvSpPr>
            <p:cNvPr id="101" name="Rectangle 14">
              <a:extLst>
                <a:ext uri="{FF2B5EF4-FFF2-40B4-BE49-F238E27FC236}">
                  <a16:creationId xmlns:a16="http://schemas.microsoft.com/office/drawing/2014/main" id="{73BE9E8D-6C46-A342-B10D-C6ECD8AED7BD}"/>
                </a:ext>
              </a:extLst>
            </p:cNvPr>
            <p:cNvSpPr>
              <a:spLocks noChangeArrowheads="1"/>
            </p:cNvSpPr>
            <p:nvPr/>
          </p:nvSpPr>
          <p:spPr bwMode="auto">
            <a:xfrm>
              <a:off x="4296054" y="3224833"/>
              <a:ext cx="1192213" cy="955675"/>
            </a:xfrm>
            <a:prstGeom prst="rect">
              <a:avLst/>
            </a:prstGeom>
            <a:solidFill>
              <a:srgbClr val="0012A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102" name="Text Box 15">
              <a:extLst>
                <a:ext uri="{FF2B5EF4-FFF2-40B4-BE49-F238E27FC236}">
                  <a16:creationId xmlns:a16="http://schemas.microsoft.com/office/drawing/2014/main" id="{669CFD21-9EEE-4149-A26A-FB28FA2D2158}"/>
                </a:ext>
              </a:extLst>
            </p:cNvPr>
            <p:cNvSpPr txBox="1">
              <a:spLocks noChangeArrowheads="1"/>
            </p:cNvSpPr>
            <p:nvPr/>
          </p:nvSpPr>
          <p:spPr bwMode="auto">
            <a:xfrm>
              <a:off x="4307705" y="3474566"/>
              <a:ext cx="1168910" cy="539228"/>
            </a:xfrm>
            <a:prstGeom prst="rect">
              <a:avLst/>
            </a:prstGeom>
            <a:no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algn="ctr" defTabSz="914400" eaLnBrk="0" fontAlgn="base" latinLnBrk="0" hangingPunct="0">
                <a:lnSpc>
                  <a:spcPct val="8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mn-lt"/>
                  <a:ea typeface="ＭＳ Ｐゴシック" charset="0"/>
                  <a:cs typeface="Arial" charset="0"/>
                </a:rPr>
                <a:t>Decrypt</a:t>
              </a:r>
            </a:p>
          </p:txBody>
        </p:sp>
      </p:grpSp>
      <p:cxnSp>
        <p:nvCxnSpPr>
          <p:cNvPr id="4" name="Straight Arrow Connector 3">
            <a:extLst>
              <a:ext uri="{FF2B5EF4-FFF2-40B4-BE49-F238E27FC236}">
                <a16:creationId xmlns:a16="http://schemas.microsoft.com/office/drawing/2014/main" id="{00504F19-7FCB-A149-8908-2F307F1C15D6}"/>
              </a:ext>
            </a:extLst>
          </p:cNvPr>
          <p:cNvCxnSpPr/>
          <p:nvPr/>
        </p:nvCxnSpPr>
        <p:spPr>
          <a:xfrm>
            <a:off x="3919234" y="3685873"/>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C339D3AD-1952-B248-B66E-C59F9B8324E8}"/>
              </a:ext>
            </a:extLst>
          </p:cNvPr>
          <p:cNvCxnSpPr/>
          <p:nvPr/>
        </p:nvCxnSpPr>
        <p:spPr>
          <a:xfrm>
            <a:off x="6778487" y="3690731"/>
            <a:ext cx="149749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 Box 20">
            <a:extLst>
              <a:ext uri="{FF2B5EF4-FFF2-40B4-BE49-F238E27FC236}">
                <a16:creationId xmlns:a16="http://schemas.microsoft.com/office/drawing/2014/main" id="{3E0DA398-9036-4000-02A8-D2638A4DA318}"/>
              </a:ext>
            </a:extLst>
          </p:cNvPr>
          <p:cNvSpPr txBox="1">
            <a:spLocks noChangeArrowheads="1"/>
          </p:cNvSpPr>
          <p:nvPr/>
        </p:nvSpPr>
        <p:spPr bwMode="auto">
          <a:xfrm>
            <a:off x="5761991" y="4509653"/>
            <a:ext cx="779381" cy="40011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000">
                <a:solidFill>
                  <a:schemeClr val="tx1"/>
                </a:solidFill>
                <a:latin typeface="Comic Sans MS" charset="0"/>
                <a:ea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a:solidFill>
                  <a:srgbClr val="C00000"/>
                </a:solidFill>
                <a:latin typeface="Arial" charset="0"/>
                <a:cs typeface="Arial" charset="0"/>
              </a:rPr>
              <a:t>PU</a:t>
            </a:r>
            <a:r>
              <a:rPr lang="en-US" baseline="-25000" dirty="0">
                <a:solidFill>
                  <a:srgbClr val="C00000"/>
                </a:solidFill>
                <a:latin typeface="Arial" charset="0"/>
                <a:cs typeface="Arial" charset="0"/>
              </a:rPr>
              <a:t>CA</a:t>
            </a:r>
            <a:endParaRPr lang="en-US" dirty="0">
              <a:solidFill>
                <a:srgbClr val="C00000"/>
              </a:solidFill>
              <a:latin typeface="Arial" charset="0"/>
              <a:cs typeface="Arial" charset="0"/>
            </a:endParaRPr>
          </a:p>
        </p:txBody>
      </p:sp>
      <p:sp>
        <p:nvSpPr>
          <p:cNvPr id="5" name="Text Box 32">
            <a:extLst>
              <a:ext uri="{FF2B5EF4-FFF2-40B4-BE49-F238E27FC236}">
                <a16:creationId xmlns:a16="http://schemas.microsoft.com/office/drawing/2014/main" id="{8F36D892-F416-917B-07B8-21DC7AF3F735}"/>
              </a:ext>
            </a:extLst>
          </p:cNvPr>
          <p:cNvSpPr txBox="1">
            <a:spLocks noChangeArrowheads="1"/>
          </p:cNvSpPr>
          <p:nvPr/>
        </p:nvSpPr>
        <p:spPr bwMode="auto">
          <a:xfrm>
            <a:off x="8059427" y="3758510"/>
            <a:ext cx="708025" cy="400050"/>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eaLnBrk="0" fontAlgn="base" hangingPunct="0">
              <a:spcBef>
                <a:spcPct val="0"/>
              </a:spcBef>
              <a:spcAft>
                <a:spcPct val="0"/>
              </a:spcAft>
              <a:defRPr/>
            </a:pPr>
            <a:r>
              <a:rPr lang="en-US" dirty="0" err="1">
                <a:solidFill>
                  <a:srgbClr val="C00000"/>
                </a:solidFill>
                <a:latin typeface="Arial" charset="0"/>
                <a:cs typeface="Arial" charset="0"/>
              </a:rPr>
              <a:t>PU</a:t>
            </a:r>
            <a:r>
              <a:rPr lang="en-US" baseline="-25000" dirty="0" err="1">
                <a:solidFill>
                  <a:srgbClr val="C00000"/>
                </a:solidFill>
                <a:latin typeface="Arial" charset="0"/>
                <a:cs typeface="Arial" charset="0"/>
              </a:rPr>
              <a:t>b</a:t>
            </a:r>
            <a:r>
              <a:rPr lang="en-US" dirty="0">
                <a:solidFill>
                  <a:srgbClr val="C00000"/>
                </a:solidFill>
                <a:latin typeface="Arial" charset="0"/>
                <a:cs typeface="Arial" charset="0"/>
              </a:rPr>
              <a:t> </a:t>
            </a:r>
          </a:p>
        </p:txBody>
      </p:sp>
    </p:spTree>
    <p:extLst>
      <p:ext uri="{BB962C8B-B14F-4D97-AF65-F5344CB8AC3E}">
        <p14:creationId xmlns:p14="http://schemas.microsoft.com/office/powerpoint/2010/main" val="2803671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E842-8B1E-6656-22F9-AA9B96A756DA}"/>
              </a:ext>
            </a:extLst>
          </p:cNvPr>
          <p:cNvSpPr>
            <a:spLocks noGrp="1"/>
          </p:cNvSpPr>
          <p:nvPr>
            <p:ph type="title"/>
          </p:nvPr>
        </p:nvSpPr>
        <p:spPr/>
        <p:txBody>
          <a:bodyPr/>
          <a:lstStyle/>
          <a:p>
            <a:r>
              <a:rPr lang="en-GB" sz="4400" dirty="0"/>
              <a:t>Hashes,</a:t>
            </a:r>
            <a:r>
              <a:rPr lang="en-GB" sz="4400" spc="-85" dirty="0"/>
              <a:t> </a:t>
            </a:r>
            <a:r>
              <a:rPr lang="en-GB" sz="4400" dirty="0"/>
              <a:t>Signatures,</a:t>
            </a:r>
            <a:r>
              <a:rPr lang="en-GB" sz="4400" spc="-85" dirty="0"/>
              <a:t> </a:t>
            </a:r>
            <a:r>
              <a:rPr lang="en-GB" sz="4400" spc="-10" dirty="0"/>
              <a:t>Certificates: Summary </a:t>
            </a:r>
            <a:endParaRPr lang="en-SE" dirty="0"/>
          </a:p>
        </p:txBody>
      </p:sp>
      <p:sp>
        <p:nvSpPr>
          <p:cNvPr id="3" name="Slide Number Placeholder 2">
            <a:extLst>
              <a:ext uri="{FF2B5EF4-FFF2-40B4-BE49-F238E27FC236}">
                <a16:creationId xmlns:a16="http://schemas.microsoft.com/office/drawing/2014/main" id="{FF535AC9-9B4B-7B42-435A-A5D49105D860}"/>
              </a:ext>
            </a:extLst>
          </p:cNvPr>
          <p:cNvSpPr>
            <a:spLocks noGrp="1"/>
          </p:cNvSpPr>
          <p:nvPr>
            <p:ph type="sldNum" sz="quarter" idx="4"/>
          </p:nvPr>
        </p:nvSpPr>
        <p:spPr/>
        <p:txBody>
          <a:bodyPr/>
          <a:lstStyle/>
          <a:p>
            <a:r>
              <a:rPr lang="en-US"/>
              <a:t>Security: 8- </a:t>
            </a:r>
            <a:fld id="{C4204591-24BD-A542-B9D5-F8D8A88D2FEE}" type="slidenum">
              <a:rPr lang="en-US" smtClean="0"/>
              <a:pPr/>
              <a:t>54</a:t>
            </a:fld>
            <a:endParaRPr lang="en-US" dirty="0"/>
          </a:p>
        </p:txBody>
      </p:sp>
      <p:sp>
        <p:nvSpPr>
          <p:cNvPr id="4" name="object 23">
            <a:extLst>
              <a:ext uri="{FF2B5EF4-FFF2-40B4-BE49-F238E27FC236}">
                <a16:creationId xmlns:a16="http://schemas.microsoft.com/office/drawing/2014/main" id="{DADFAAE3-7CB1-07A8-38A4-FE3CC8D3B8C1}"/>
              </a:ext>
            </a:extLst>
          </p:cNvPr>
          <p:cNvSpPr txBox="1"/>
          <p:nvPr/>
        </p:nvSpPr>
        <p:spPr>
          <a:xfrm>
            <a:off x="447064" y="1813305"/>
            <a:ext cx="10906736" cy="2619307"/>
          </a:xfrm>
          <a:prstGeom prst="rect">
            <a:avLst/>
          </a:prstGeom>
        </p:spPr>
        <p:txBody>
          <a:bodyPr vert="horz" wrap="square" lIns="0" tIns="53975" rIns="0" bIns="0" rtlCol="0">
            <a:spAutoFit/>
          </a:bodyPr>
          <a:lstStyle/>
          <a:p>
            <a:pPr marL="546100" marR="285750" indent="-533400">
              <a:lnSpc>
                <a:spcPts val="2590"/>
              </a:lnSpc>
              <a:spcBef>
                <a:spcPts val="425"/>
              </a:spcBef>
              <a:buClr>
                <a:srgbClr val="063DE8"/>
              </a:buClr>
              <a:buAutoNum type="arabicPeriod"/>
              <a:tabLst>
                <a:tab pos="546100" algn="l"/>
              </a:tabLst>
            </a:pPr>
            <a:r>
              <a:rPr sz="2400" dirty="0">
                <a:latin typeface="Times New Roman"/>
                <a:cs typeface="Times New Roman"/>
              </a:rPr>
              <a:t>Hashes</a:t>
            </a:r>
            <a:r>
              <a:rPr sz="2400" spc="-30" dirty="0">
                <a:latin typeface="Times New Roman"/>
                <a:cs typeface="Times New Roman"/>
              </a:rPr>
              <a:t> </a:t>
            </a:r>
            <a:r>
              <a:rPr sz="2400" dirty="0">
                <a:latin typeface="Times New Roman"/>
                <a:cs typeface="Times New Roman"/>
              </a:rPr>
              <a:t>are</a:t>
            </a:r>
            <a:r>
              <a:rPr sz="2400" spc="-25" dirty="0">
                <a:latin typeface="Times New Roman"/>
                <a:cs typeface="Times New Roman"/>
              </a:rPr>
              <a:t> </a:t>
            </a:r>
            <a:r>
              <a:rPr sz="2400" spc="-10" dirty="0">
                <a:latin typeface="Times New Roman"/>
                <a:cs typeface="Times New Roman"/>
              </a:rPr>
              <a:t>one-</a:t>
            </a:r>
            <a:r>
              <a:rPr sz="2400" dirty="0">
                <a:latin typeface="Times New Roman"/>
                <a:cs typeface="Times New Roman"/>
              </a:rPr>
              <a:t>way</a:t>
            </a:r>
            <a:r>
              <a:rPr sz="2400" spc="-30" dirty="0">
                <a:latin typeface="Times New Roman"/>
                <a:cs typeface="Times New Roman"/>
              </a:rPr>
              <a:t> </a:t>
            </a:r>
            <a:r>
              <a:rPr sz="2400" dirty="0">
                <a:latin typeface="Times New Roman"/>
                <a:cs typeface="Times New Roman"/>
              </a:rPr>
              <a:t>functions</a:t>
            </a:r>
            <a:r>
              <a:rPr sz="2400" spc="-30" dirty="0">
                <a:latin typeface="Times New Roman"/>
                <a:cs typeface="Times New Roman"/>
              </a:rPr>
              <a:t> </a:t>
            </a:r>
            <a:r>
              <a:rPr sz="2400" dirty="0">
                <a:latin typeface="Times New Roman"/>
                <a:cs typeface="Times New Roman"/>
              </a:rPr>
              <a:t>such</a:t>
            </a:r>
            <a:r>
              <a:rPr sz="2400" spc="-2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it</a:t>
            </a:r>
            <a:r>
              <a:rPr sz="2400" spc="-35"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dirty="0">
                <a:latin typeface="Times New Roman"/>
                <a:cs typeface="Times New Roman"/>
              </a:rPr>
              <a:t>difficult</a:t>
            </a:r>
            <a:r>
              <a:rPr sz="2400" spc="-40" dirty="0">
                <a:latin typeface="Times New Roman"/>
                <a:cs typeface="Times New Roman"/>
              </a:rPr>
              <a:t> </a:t>
            </a:r>
            <a:r>
              <a:rPr sz="2400" dirty="0">
                <a:latin typeface="Times New Roman"/>
                <a:cs typeface="Times New Roman"/>
              </a:rPr>
              <a:t>to</a:t>
            </a:r>
            <a:r>
              <a:rPr sz="2400" spc="-30" dirty="0">
                <a:latin typeface="Times New Roman"/>
                <a:cs typeface="Times New Roman"/>
              </a:rPr>
              <a:t> </a:t>
            </a:r>
            <a:r>
              <a:rPr sz="2400" spc="-20" dirty="0">
                <a:latin typeface="Times New Roman"/>
                <a:cs typeface="Times New Roman"/>
              </a:rPr>
              <a:t>find </a:t>
            </a:r>
            <a:r>
              <a:rPr sz="2400" dirty="0">
                <a:latin typeface="Times New Roman"/>
                <a:cs typeface="Times New Roman"/>
              </a:rPr>
              <a:t>another</a:t>
            </a:r>
            <a:r>
              <a:rPr sz="2400" spc="-30" dirty="0">
                <a:latin typeface="Times New Roman"/>
                <a:cs typeface="Times New Roman"/>
              </a:rPr>
              <a:t> </a:t>
            </a:r>
            <a:r>
              <a:rPr sz="2400" dirty="0">
                <a:latin typeface="Times New Roman"/>
                <a:cs typeface="Times New Roman"/>
              </a:rPr>
              <a:t>input</a:t>
            </a:r>
            <a:r>
              <a:rPr sz="2400" spc="-20" dirty="0">
                <a:latin typeface="Times New Roman"/>
                <a:cs typeface="Times New Roman"/>
              </a:rPr>
              <a:t> </a:t>
            </a:r>
            <a:r>
              <a:rPr sz="2400" dirty="0">
                <a:latin typeface="Times New Roman"/>
                <a:cs typeface="Times New Roman"/>
              </a:rPr>
              <a:t>with</a:t>
            </a:r>
            <a:r>
              <a:rPr sz="2400" spc="-2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same</a:t>
            </a:r>
            <a:r>
              <a:rPr sz="2400" spc="-20" dirty="0">
                <a:latin typeface="Times New Roman"/>
                <a:cs typeface="Times New Roman"/>
              </a:rPr>
              <a:t> </a:t>
            </a:r>
            <a:r>
              <a:rPr sz="2400" dirty="0">
                <a:latin typeface="Times New Roman"/>
                <a:cs typeface="Times New Roman"/>
              </a:rPr>
              <a:t>hash,</a:t>
            </a:r>
            <a:r>
              <a:rPr sz="2400" spc="-20" dirty="0">
                <a:latin typeface="Times New Roman"/>
                <a:cs typeface="Times New Roman"/>
              </a:rPr>
              <a:t> </a:t>
            </a:r>
            <a:r>
              <a:rPr sz="2400" dirty="0">
                <a:latin typeface="Times New Roman"/>
                <a:cs typeface="Times New Roman"/>
              </a:rPr>
              <a:t>like</a:t>
            </a:r>
            <a:r>
              <a:rPr sz="2400" spc="-20" dirty="0">
                <a:latin typeface="Times New Roman"/>
                <a:cs typeface="Times New Roman"/>
              </a:rPr>
              <a:t> </a:t>
            </a:r>
            <a:r>
              <a:rPr sz="2400" dirty="0">
                <a:latin typeface="Times New Roman"/>
                <a:cs typeface="Times New Roman"/>
              </a:rPr>
              <a:t>MD5</a:t>
            </a:r>
            <a:r>
              <a:rPr sz="2400" spc="-5" dirty="0">
                <a:latin typeface="Times New Roman"/>
                <a:cs typeface="Times New Roman"/>
              </a:rPr>
              <a:t> </a:t>
            </a:r>
            <a:r>
              <a:rPr sz="2400" dirty="0">
                <a:latin typeface="Times New Roman"/>
                <a:cs typeface="Times New Roman"/>
              </a:rPr>
              <a:t>and</a:t>
            </a:r>
            <a:r>
              <a:rPr sz="2400" spc="-20" dirty="0">
                <a:latin typeface="Times New Roman"/>
                <a:cs typeface="Times New Roman"/>
              </a:rPr>
              <a:t> SHA-</a:t>
            </a:r>
            <a:r>
              <a:rPr sz="2400" spc="-25" dirty="0">
                <a:latin typeface="Times New Roman"/>
                <a:cs typeface="Times New Roman"/>
              </a:rPr>
              <a:t>1.</a:t>
            </a:r>
            <a:endParaRPr sz="2400" dirty="0">
              <a:latin typeface="Times New Roman"/>
              <a:cs typeface="Times New Roman"/>
            </a:endParaRPr>
          </a:p>
          <a:p>
            <a:pPr marL="546100" marR="701040" indent="-533400">
              <a:lnSpc>
                <a:spcPts val="2590"/>
              </a:lnSpc>
              <a:spcBef>
                <a:spcPts val="580"/>
              </a:spcBef>
              <a:buClr>
                <a:srgbClr val="063DE8"/>
              </a:buClr>
              <a:buAutoNum type="arabicPeriod"/>
              <a:tabLst>
                <a:tab pos="546100" algn="l"/>
              </a:tabLst>
            </a:pPr>
            <a:r>
              <a:rPr sz="2400" dirty="0">
                <a:latin typeface="Times New Roman"/>
                <a:cs typeface="Times New Roman"/>
              </a:rPr>
              <a:t>Message</a:t>
            </a:r>
            <a:r>
              <a:rPr sz="2400" spc="-55" dirty="0">
                <a:latin typeface="Times New Roman"/>
                <a:cs typeface="Times New Roman"/>
              </a:rPr>
              <a:t> </a:t>
            </a:r>
            <a:r>
              <a:rPr sz="2400" dirty="0">
                <a:latin typeface="Times New Roman"/>
                <a:cs typeface="Times New Roman"/>
              </a:rPr>
              <a:t>Authentication</a:t>
            </a:r>
            <a:r>
              <a:rPr sz="2400" spc="-60" dirty="0">
                <a:latin typeface="Times New Roman"/>
                <a:cs typeface="Times New Roman"/>
              </a:rPr>
              <a:t> </a:t>
            </a:r>
            <a:r>
              <a:rPr sz="2400" dirty="0">
                <a:latin typeface="Times New Roman"/>
                <a:cs typeface="Times New Roman"/>
              </a:rPr>
              <a:t>Code</a:t>
            </a:r>
            <a:r>
              <a:rPr sz="2400" spc="-45" dirty="0">
                <a:latin typeface="Times New Roman"/>
                <a:cs typeface="Times New Roman"/>
              </a:rPr>
              <a:t> </a:t>
            </a:r>
            <a:r>
              <a:rPr sz="2400" dirty="0">
                <a:latin typeface="Times New Roman"/>
                <a:cs typeface="Times New Roman"/>
              </a:rPr>
              <a:t>(MAC)</a:t>
            </a:r>
            <a:r>
              <a:rPr sz="2400" spc="-45" dirty="0">
                <a:latin typeface="Times New Roman"/>
                <a:cs typeface="Times New Roman"/>
              </a:rPr>
              <a:t> </a:t>
            </a:r>
            <a:r>
              <a:rPr sz="2400" dirty="0">
                <a:latin typeface="Times New Roman"/>
                <a:cs typeface="Times New Roman"/>
              </a:rPr>
              <a:t>ensures</a:t>
            </a:r>
            <a:r>
              <a:rPr sz="2400" spc="-45" dirty="0">
                <a:latin typeface="Times New Roman"/>
                <a:cs typeface="Times New Roman"/>
              </a:rPr>
              <a:t> </a:t>
            </a:r>
            <a:r>
              <a:rPr sz="2400" spc="-10" dirty="0">
                <a:latin typeface="Times New Roman"/>
                <a:cs typeface="Times New Roman"/>
              </a:rPr>
              <a:t>message </a:t>
            </a:r>
            <a:r>
              <a:rPr sz="2400" dirty="0">
                <a:latin typeface="Times New Roman"/>
                <a:cs typeface="Times New Roman"/>
              </a:rPr>
              <a:t>integrity</a:t>
            </a:r>
            <a:r>
              <a:rPr sz="2400" spc="-50" dirty="0">
                <a:latin typeface="Times New Roman"/>
                <a:cs typeface="Times New Roman"/>
              </a:rPr>
              <a:t> </a:t>
            </a:r>
            <a:r>
              <a:rPr sz="2400" dirty="0">
                <a:latin typeface="Times New Roman"/>
                <a:cs typeface="Times New Roman"/>
              </a:rPr>
              <a:t>and</a:t>
            </a:r>
            <a:r>
              <a:rPr sz="2400" spc="-40" dirty="0">
                <a:latin typeface="Times New Roman"/>
                <a:cs typeface="Times New Roman"/>
              </a:rPr>
              <a:t> </a:t>
            </a:r>
            <a:r>
              <a:rPr sz="2400" dirty="0">
                <a:latin typeface="Times New Roman"/>
                <a:cs typeface="Times New Roman"/>
              </a:rPr>
              <a:t>source</a:t>
            </a:r>
            <a:r>
              <a:rPr sz="2400" spc="-35" dirty="0">
                <a:latin typeface="Times New Roman"/>
                <a:cs typeface="Times New Roman"/>
              </a:rPr>
              <a:t> </a:t>
            </a:r>
            <a:r>
              <a:rPr sz="2400" dirty="0">
                <a:latin typeface="Times New Roman"/>
                <a:cs typeface="Times New Roman"/>
              </a:rPr>
              <a:t>authentication</a:t>
            </a:r>
            <a:r>
              <a:rPr sz="2400" spc="-45" dirty="0">
                <a:latin typeface="Times New Roman"/>
                <a:cs typeface="Times New Roman"/>
              </a:rPr>
              <a:t> </a:t>
            </a:r>
            <a:r>
              <a:rPr sz="2400" dirty="0">
                <a:latin typeface="Times New Roman"/>
                <a:cs typeface="Times New Roman"/>
              </a:rPr>
              <a:t>using</a:t>
            </a:r>
            <a:r>
              <a:rPr sz="2400" spc="-30" dirty="0">
                <a:latin typeface="Times New Roman"/>
                <a:cs typeface="Times New Roman"/>
              </a:rPr>
              <a:t> </a:t>
            </a:r>
            <a:r>
              <a:rPr sz="2400" dirty="0">
                <a:latin typeface="Times New Roman"/>
                <a:cs typeface="Times New Roman"/>
              </a:rPr>
              <a:t>hash</a:t>
            </a:r>
            <a:r>
              <a:rPr sz="2400" spc="-40" dirty="0">
                <a:latin typeface="Times New Roman"/>
                <a:cs typeface="Times New Roman"/>
              </a:rPr>
              <a:t> </a:t>
            </a:r>
            <a:r>
              <a:rPr sz="2400" spc="-10" dirty="0">
                <a:latin typeface="Times New Roman"/>
                <a:cs typeface="Times New Roman"/>
              </a:rPr>
              <a:t>functions.</a:t>
            </a:r>
            <a:endParaRPr sz="2400" dirty="0">
              <a:latin typeface="Times New Roman"/>
              <a:cs typeface="Times New Roman"/>
            </a:endParaRPr>
          </a:p>
          <a:p>
            <a:pPr marL="546100" marR="5080" indent="-533400">
              <a:lnSpc>
                <a:spcPts val="2590"/>
              </a:lnSpc>
              <a:spcBef>
                <a:spcPts val="580"/>
              </a:spcBef>
              <a:buClr>
                <a:srgbClr val="063DE8"/>
              </a:buClr>
              <a:buAutoNum type="arabicPeriod"/>
              <a:tabLst>
                <a:tab pos="546100" algn="l"/>
              </a:tabLst>
            </a:pPr>
            <a:r>
              <a:rPr sz="2400" dirty="0">
                <a:latin typeface="Times New Roman"/>
                <a:cs typeface="Times New Roman"/>
              </a:rPr>
              <a:t>Digital</a:t>
            </a:r>
            <a:r>
              <a:rPr sz="2400" spc="-45" dirty="0">
                <a:latin typeface="Times New Roman"/>
                <a:cs typeface="Times New Roman"/>
              </a:rPr>
              <a:t> </a:t>
            </a:r>
            <a:r>
              <a:rPr sz="2400" dirty="0">
                <a:latin typeface="Times New Roman"/>
                <a:cs typeface="Times New Roman"/>
              </a:rPr>
              <a:t>Signature</a:t>
            </a:r>
            <a:r>
              <a:rPr sz="2400" spc="-30" dirty="0">
                <a:latin typeface="Times New Roman"/>
                <a:cs typeface="Times New Roman"/>
              </a:rPr>
              <a:t> </a:t>
            </a:r>
            <a:r>
              <a:rPr sz="2400" dirty="0">
                <a:latin typeface="Times New Roman"/>
                <a:cs typeface="Times New Roman"/>
              </a:rPr>
              <a:t>consists</a:t>
            </a:r>
            <a:r>
              <a:rPr sz="2400" spc="-30"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encrypting</a:t>
            </a:r>
            <a:r>
              <a:rPr sz="2400" spc="-4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hash</a:t>
            </a:r>
            <a:r>
              <a:rPr sz="2400" spc="-25"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a</a:t>
            </a:r>
            <a:r>
              <a:rPr sz="2400" spc="-30" dirty="0">
                <a:latin typeface="Times New Roman"/>
                <a:cs typeface="Times New Roman"/>
              </a:rPr>
              <a:t> </a:t>
            </a:r>
            <a:r>
              <a:rPr sz="2400" spc="-10" dirty="0">
                <a:latin typeface="Times New Roman"/>
                <a:cs typeface="Times New Roman"/>
              </a:rPr>
              <a:t>message </a:t>
            </a:r>
            <a:r>
              <a:rPr sz="2400" dirty="0">
                <a:latin typeface="Times New Roman"/>
                <a:cs typeface="Times New Roman"/>
              </a:rPr>
              <a:t>using</a:t>
            </a:r>
            <a:r>
              <a:rPr sz="2400" spc="-2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private</a:t>
            </a:r>
            <a:r>
              <a:rPr sz="2400" spc="-3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546100" marR="147955" indent="-533400">
              <a:lnSpc>
                <a:spcPts val="2590"/>
              </a:lnSpc>
              <a:spcBef>
                <a:spcPts val="580"/>
              </a:spcBef>
              <a:buClr>
                <a:srgbClr val="063DE8"/>
              </a:buClr>
              <a:buAutoNum type="arabicPeriod"/>
              <a:tabLst>
                <a:tab pos="546100" algn="l"/>
              </a:tabLst>
            </a:pPr>
            <a:r>
              <a:rPr sz="2400" dirty="0">
                <a:latin typeface="Times New Roman"/>
                <a:cs typeface="Times New Roman"/>
              </a:rPr>
              <a:t>Digital</a:t>
            </a:r>
            <a:r>
              <a:rPr sz="2400" spc="-50" dirty="0">
                <a:latin typeface="Times New Roman"/>
                <a:cs typeface="Times New Roman"/>
              </a:rPr>
              <a:t> </a:t>
            </a:r>
            <a:r>
              <a:rPr sz="2400" dirty="0">
                <a:latin typeface="Times New Roman"/>
                <a:cs typeface="Times New Roman"/>
              </a:rPr>
              <a:t>certificates</a:t>
            </a:r>
            <a:r>
              <a:rPr sz="2400" spc="-45" dirty="0">
                <a:latin typeface="Times New Roman"/>
                <a:cs typeface="Times New Roman"/>
              </a:rPr>
              <a:t> </a:t>
            </a:r>
            <a:r>
              <a:rPr sz="2400" dirty="0">
                <a:latin typeface="Times New Roman"/>
                <a:cs typeface="Times New Roman"/>
              </a:rPr>
              <a:t>are</a:t>
            </a:r>
            <a:r>
              <a:rPr sz="2400" spc="-35" dirty="0">
                <a:latin typeface="Times New Roman"/>
                <a:cs typeface="Times New Roman"/>
              </a:rPr>
              <a:t> </a:t>
            </a:r>
            <a:r>
              <a:rPr sz="2400" dirty="0">
                <a:latin typeface="Times New Roman"/>
                <a:cs typeface="Times New Roman"/>
              </a:rPr>
              <a:t>signed</a:t>
            </a:r>
            <a:r>
              <a:rPr sz="2400" spc="-35" dirty="0">
                <a:latin typeface="Times New Roman"/>
                <a:cs typeface="Times New Roman"/>
              </a:rPr>
              <a:t> </a:t>
            </a:r>
            <a:r>
              <a:rPr sz="2400" dirty="0">
                <a:latin typeface="Times New Roman"/>
                <a:cs typeface="Times New Roman"/>
              </a:rPr>
              <a:t>by</a:t>
            </a:r>
            <a:r>
              <a:rPr sz="2400" spc="-30" dirty="0">
                <a:latin typeface="Times New Roman"/>
                <a:cs typeface="Times New Roman"/>
              </a:rPr>
              <a:t> </a:t>
            </a:r>
            <a:r>
              <a:rPr lang="en-GB" sz="2400" dirty="0">
                <a:latin typeface="Times New Roman"/>
                <a:cs typeface="Times New Roman"/>
              </a:rPr>
              <a:t>C</a:t>
            </a:r>
            <a:r>
              <a:rPr sz="2400" dirty="0" err="1">
                <a:latin typeface="Times New Roman"/>
                <a:cs typeface="Times New Roman"/>
              </a:rPr>
              <a:t>ertification</a:t>
            </a:r>
            <a:r>
              <a:rPr sz="2400" spc="-50" dirty="0">
                <a:latin typeface="Times New Roman"/>
                <a:cs typeface="Times New Roman"/>
              </a:rPr>
              <a:t> </a:t>
            </a:r>
            <a:r>
              <a:rPr lang="en-GB" sz="2400" spc="-10" dirty="0">
                <a:latin typeface="Times New Roman"/>
                <a:cs typeface="Times New Roman"/>
              </a:rPr>
              <a:t>A</a:t>
            </a:r>
            <a:r>
              <a:rPr sz="2400" spc="-10" dirty="0" err="1">
                <a:latin typeface="Times New Roman"/>
                <a:cs typeface="Times New Roman"/>
              </a:rPr>
              <a:t>uthorities</a:t>
            </a:r>
            <a:r>
              <a:rPr lang="en-GB" sz="2400" spc="-10" dirty="0">
                <a:latin typeface="Times New Roman"/>
                <a:cs typeface="Times New Roman"/>
              </a:rPr>
              <a:t> (CAs)</a:t>
            </a:r>
            <a:r>
              <a:rPr sz="2400" spc="-10"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contain</a:t>
            </a:r>
            <a:r>
              <a:rPr sz="2400" spc="-25" dirty="0">
                <a:latin typeface="Times New Roman"/>
                <a:cs typeface="Times New Roman"/>
              </a:rPr>
              <a:t> </a:t>
            </a:r>
            <a:r>
              <a:rPr sz="2400" dirty="0">
                <a:latin typeface="Times New Roman"/>
                <a:cs typeface="Times New Roman"/>
              </a:rPr>
              <a:t>public</a:t>
            </a:r>
            <a:r>
              <a:rPr sz="2400" spc="-15" dirty="0">
                <a:latin typeface="Times New Roman"/>
                <a:cs typeface="Times New Roman"/>
              </a:rPr>
              <a:t> </a:t>
            </a:r>
            <a:r>
              <a:rPr sz="2400" spc="-20" dirty="0">
                <a:latin typeface="Times New Roman"/>
                <a:cs typeface="Times New Roman"/>
              </a:rPr>
              <a:t>keys.</a:t>
            </a:r>
            <a:endParaRPr sz="2400" dirty="0">
              <a:latin typeface="Times New Roman"/>
              <a:cs typeface="Times New Roman"/>
            </a:endParaRPr>
          </a:p>
        </p:txBody>
      </p:sp>
    </p:spTree>
    <p:extLst>
      <p:ext uri="{BB962C8B-B14F-4D97-AF65-F5344CB8AC3E}">
        <p14:creationId xmlns:p14="http://schemas.microsoft.com/office/powerpoint/2010/main" val="177170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1" name="Straight Arrow Connector 290">
            <a:extLst>
              <a:ext uri="{FF2B5EF4-FFF2-40B4-BE49-F238E27FC236}">
                <a16:creationId xmlns:a16="http://schemas.microsoft.com/office/drawing/2014/main" id="{FF664698-2E27-2E4F-852C-7F80EA1D4B1F}"/>
              </a:ext>
            </a:extLst>
          </p:cNvPr>
          <p:cNvCxnSpPr/>
          <p:nvPr/>
        </p:nvCxnSpPr>
        <p:spPr>
          <a:xfrm>
            <a:off x="7079973" y="3187148"/>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30ACC18-AD01-564E-BB8B-8855CF57E420}"/>
              </a:ext>
            </a:extLst>
          </p:cNvPr>
          <p:cNvCxnSpPr/>
          <p:nvPr/>
        </p:nvCxnSpPr>
        <p:spPr>
          <a:xfrm>
            <a:off x="4651513" y="3200400"/>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6472681" cy="894622"/>
          </a:xfrm>
        </p:spPr>
        <p:txBody>
          <a:bodyPr>
            <a:normAutofit fontScale="90000"/>
          </a:bodyPr>
          <a:lstStyle/>
          <a:p>
            <a:r>
              <a:rPr lang="en-US" b="0" dirty="0">
                <a:latin typeface="+mn-lt"/>
              </a:rPr>
              <a:t>Secure e-mail: confidentiality </a:t>
            </a: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55</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7569316"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mn-lt"/>
              </a:rPr>
              <a:t> Alice wants to send </a:t>
            </a:r>
            <a:r>
              <a:rPr lang="en-US" sz="2800" i="1" dirty="0">
                <a:solidFill>
                  <a:srgbClr val="0012A0"/>
                </a:solidFill>
                <a:latin typeface="+mn-lt"/>
              </a:rPr>
              <a:t>confidential</a:t>
            </a:r>
            <a:r>
              <a:rPr lang="en-US" sz="2800" dirty="0">
                <a:solidFill>
                  <a:srgbClr val="000000"/>
                </a:solidFill>
                <a:latin typeface="+mn-lt"/>
              </a:rPr>
              <a:t> e-mail, m, to Bob.</a:t>
            </a:r>
          </a:p>
        </p:txBody>
      </p:sp>
      <p:sp>
        <p:nvSpPr>
          <p:cNvPr id="218" name="Freeform 6">
            <a:extLst>
              <a:ext uri="{FF2B5EF4-FFF2-40B4-BE49-F238E27FC236}">
                <a16:creationId xmlns:a16="http://schemas.microsoft.com/office/drawing/2014/main" id="{6CD555F4-CA4B-074A-8785-8FAD92888E75}"/>
              </a:ext>
            </a:extLst>
          </p:cNvPr>
          <p:cNvSpPr>
            <a:spLocks/>
          </p:cNvSpPr>
          <p:nvPr/>
        </p:nvSpPr>
        <p:spPr bwMode="auto">
          <a:xfrm>
            <a:off x="5606568" y="2924035"/>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19" name="Line 7">
            <a:extLst>
              <a:ext uri="{FF2B5EF4-FFF2-40B4-BE49-F238E27FC236}">
                <a16:creationId xmlns:a16="http://schemas.microsoft.com/office/drawing/2014/main" id="{A6AEB2B1-BA60-FD48-A28E-555D520C1CC7}"/>
              </a:ext>
            </a:extLst>
          </p:cNvPr>
          <p:cNvSpPr>
            <a:spLocks noChangeShapeType="1"/>
          </p:cNvSpPr>
          <p:nvPr/>
        </p:nvSpPr>
        <p:spPr bwMode="auto">
          <a:xfrm>
            <a:off x="2332524" y="2595423"/>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pic>
        <p:nvPicPr>
          <p:cNvPr id="220" name="Picture 8" descr="BS00768_[1]">
            <a:extLst>
              <a:ext uri="{FF2B5EF4-FFF2-40B4-BE49-F238E27FC236}">
                <a16:creationId xmlns:a16="http://schemas.microsoft.com/office/drawing/2014/main" id="{E26E87B5-C443-844F-93F0-B1F64DA8F4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256449" y="1861998"/>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22" name="Group 10">
            <a:extLst>
              <a:ext uri="{FF2B5EF4-FFF2-40B4-BE49-F238E27FC236}">
                <a16:creationId xmlns:a16="http://schemas.microsoft.com/office/drawing/2014/main" id="{B3338351-7863-584E-A2BF-3E9752B05348}"/>
              </a:ext>
            </a:extLst>
          </p:cNvPr>
          <p:cNvGrpSpPr>
            <a:grpSpLocks/>
          </p:cNvGrpSpPr>
          <p:nvPr/>
        </p:nvGrpSpPr>
        <p:grpSpPr bwMode="auto">
          <a:xfrm>
            <a:off x="2829412" y="2122348"/>
            <a:ext cx="754063" cy="727075"/>
            <a:chOff x="1645" y="264"/>
            <a:chExt cx="475" cy="458"/>
          </a:xfrm>
        </p:grpSpPr>
        <p:sp>
          <p:nvSpPr>
            <p:cNvPr id="281" name="Rectangle 11">
              <a:extLst>
                <a:ext uri="{FF2B5EF4-FFF2-40B4-BE49-F238E27FC236}">
                  <a16:creationId xmlns:a16="http://schemas.microsoft.com/office/drawing/2014/main" id="{5B6EC3BE-FAC9-554A-8157-9ABE0F93425A}"/>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82" name="Text Box 12">
              <a:extLst>
                <a:ext uri="{FF2B5EF4-FFF2-40B4-BE49-F238E27FC236}">
                  <a16:creationId xmlns:a16="http://schemas.microsoft.com/office/drawing/2014/main" id="{08D9BCA8-2B3D-644E-8E42-71412F3C1D76}"/>
                </a:ext>
              </a:extLst>
            </p:cNvPr>
            <p:cNvSpPr txBox="1">
              <a:spLocks noChangeArrowheads="1"/>
            </p:cNvSpPr>
            <p:nvPr/>
          </p:nvSpPr>
          <p:spPr bwMode="auto">
            <a:xfrm>
              <a:off x="1654" y="456"/>
              <a:ext cx="42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83" name="Text Box 13">
              <a:extLst>
                <a:ext uri="{FF2B5EF4-FFF2-40B4-BE49-F238E27FC236}">
                  <a16:creationId xmlns:a16="http://schemas.microsoft.com/office/drawing/2014/main" id="{2AD3B9EF-EE74-CF4E-8FB2-62F534311F1D}"/>
                </a:ext>
              </a:extLst>
            </p:cNvPr>
            <p:cNvSpPr txBox="1">
              <a:spLocks noChangeArrowheads="1"/>
            </p:cNvSpPr>
            <p:nvPr/>
          </p:nvSpPr>
          <p:spPr bwMode="auto">
            <a:xfrm>
              <a:off x="1844" y="264"/>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grpSp>
        <p:nvGrpSpPr>
          <p:cNvPr id="223" name="Group 14">
            <a:extLst>
              <a:ext uri="{FF2B5EF4-FFF2-40B4-BE49-F238E27FC236}">
                <a16:creationId xmlns:a16="http://schemas.microsoft.com/office/drawing/2014/main" id="{1B74ED03-2B4C-8949-BE82-3D83179789FB}"/>
              </a:ext>
            </a:extLst>
          </p:cNvPr>
          <p:cNvGrpSpPr>
            <a:grpSpLocks/>
          </p:cNvGrpSpPr>
          <p:nvPr/>
        </p:nvGrpSpPr>
        <p:grpSpPr bwMode="auto">
          <a:xfrm>
            <a:off x="2853224" y="3351073"/>
            <a:ext cx="814388" cy="708025"/>
            <a:chOff x="2144" y="3240"/>
            <a:chExt cx="513" cy="446"/>
          </a:xfrm>
        </p:grpSpPr>
        <p:sp>
          <p:nvSpPr>
            <p:cNvPr id="277" name="Rectangle 15">
              <a:extLst>
                <a:ext uri="{FF2B5EF4-FFF2-40B4-BE49-F238E27FC236}">
                  <a16:creationId xmlns:a16="http://schemas.microsoft.com/office/drawing/2014/main" id="{72B4BC9C-E5D4-E241-AAB2-5BB4EBE05A7D}"/>
                </a:ext>
              </a:extLst>
            </p:cNvPr>
            <p:cNvSpPr>
              <a:spLocks noChangeArrowheads="1"/>
            </p:cNvSpPr>
            <p:nvPr/>
          </p:nvSpPr>
          <p:spPr bwMode="auto">
            <a:xfrm>
              <a:off x="2144" y="3397"/>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8" name="Text Box 16">
              <a:extLst>
                <a:ext uri="{FF2B5EF4-FFF2-40B4-BE49-F238E27FC236}">
                  <a16:creationId xmlns:a16="http://schemas.microsoft.com/office/drawing/2014/main" id="{574C01F9-512F-C94E-8E54-5BD0FB118E62}"/>
                </a:ext>
              </a:extLst>
            </p:cNvPr>
            <p:cNvSpPr txBox="1">
              <a:spLocks noChangeArrowheads="1"/>
            </p:cNvSpPr>
            <p:nvPr/>
          </p:nvSpPr>
          <p:spPr bwMode="auto">
            <a:xfrm>
              <a:off x="2148" y="3432"/>
              <a:ext cx="50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79" name="Text Box 17">
              <a:extLst>
                <a:ext uri="{FF2B5EF4-FFF2-40B4-BE49-F238E27FC236}">
                  <a16:creationId xmlns:a16="http://schemas.microsoft.com/office/drawing/2014/main" id="{1B0822E5-C511-4643-AF89-4C837BEC0DFB}"/>
                </a:ext>
              </a:extLst>
            </p:cNvPr>
            <p:cNvSpPr txBox="1">
              <a:spLocks noChangeArrowheads="1"/>
            </p:cNvSpPr>
            <p:nvPr/>
          </p:nvSpPr>
          <p:spPr bwMode="auto">
            <a:xfrm>
              <a:off x="2429" y="3240"/>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26" name="Line 25">
            <a:extLst>
              <a:ext uri="{FF2B5EF4-FFF2-40B4-BE49-F238E27FC236}">
                <a16:creationId xmlns:a16="http://schemas.microsoft.com/office/drawing/2014/main" id="{0D2B37ED-C6CE-7046-B034-106D8661B30A}"/>
              </a:ext>
            </a:extLst>
          </p:cNvPr>
          <p:cNvSpPr>
            <a:spLocks noChangeShapeType="1"/>
          </p:cNvSpPr>
          <p:nvPr/>
        </p:nvSpPr>
        <p:spPr bwMode="auto">
          <a:xfrm>
            <a:off x="2383324" y="3822560"/>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27" name="Text Box 26">
            <a:extLst>
              <a:ext uri="{FF2B5EF4-FFF2-40B4-BE49-F238E27FC236}">
                <a16:creationId xmlns:a16="http://schemas.microsoft.com/office/drawing/2014/main" id="{0457F625-44DB-8442-A226-7B398F9B95F2}"/>
              </a:ext>
            </a:extLst>
          </p:cNvPr>
          <p:cNvSpPr txBox="1">
            <a:spLocks noChangeArrowheads="1"/>
          </p:cNvSpPr>
          <p:nvPr/>
        </p:nvSpPr>
        <p:spPr bwMode="auto">
          <a:xfrm>
            <a:off x="3573949" y="2216010"/>
            <a:ext cx="8794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71" name="Text Box 28">
            <a:extLst>
              <a:ext uri="{FF2B5EF4-FFF2-40B4-BE49-F238E27FC236}">
                <a16:creationId xmlns:a16="http://schemas.microsoft.com/office/drawing/2014/main" id="{292C87C3-4A72-1D42-94BC-4559AABC4477}"/>
              </a:ext>
            </a:extLst>
          </p:cNvPr>
          <p:cNvSpPr txBox="1">
            <a:spLocks noChangeArrowheads="1"/>
          </p:cNvSpPr>
          <p:nvPr/>
        </p:nvSpPr>
        <p:spPr bwMode="auto">
          <a:xfrm>
            <a:off x="3588633" y="3801923"/>
            <a:ext cx="1076326"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29" name="Freeform 30">
            <a:extLst>
              <a:ext uri="{FF2B5EF4-FFF2-40B4-BE49-F238E27FC236}">
                <a16:creationId xmlns:a16="http://schemas.microsoft.com/office/drawing/2014/main" id="{E2495C76-E002-B842-9952-6D4CA66E750A}"/>
              </a:ext>
            </a:extLst>
          </p:cNvPr>
          <p:cNvSpPr>
            <a:spLocks/>
          </p:cNvSpPr>
          <p:nvPr/>
        </p:nvSpPr>
        <p:spPr bwMode="auto">
          <a:xfrm>
            <a:off x="3585062" y="260336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0" name="Freeform 31">
            <a:extLst>
              <a:ext uri="{FF2B5EF4-FFF2-40B4-BE49-F238E27FC236}">
                <a16:creationId xmlns:a16="http://schemas.microsoft.com/office/drawing/2014/main" id="{A59EFB8D-275D-0B46-B002-46DB5110F671}"/>
              </a:ext>
            </a:extLst>
          </p:cNvPr>
          <p:cNvSpPr>
            <a:spLocks/>
          </p:cNvSpPr>
          <p:nvPr/>
        </p:nvSpPr>
        <p:spPr bwMode="auto">
          <a:xfrm flipV="1">
            <a:off x="3607287" y="3424098"/>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31" name="Text Box 32">
            <a:extLst>
              <a:ext uri="{FF2B5EF4-FFF2-40B4-BE49-F238E27FC236}">
                <a16:creationId xmlns:a16="http://schemas.microsoft.com/office/drawing/2014/main" id="{9CEEB54F-D9C0-6C42-AF0B-4A703427ABD2}"/>
              </a:ext>
            </a:extLst>
          </p:cNvPr>
          <p:cNvSpPr txBox="1">
            <a:spLocks noChangeArrowheads="1"/>
          </p:cNvSpPr>
          <p:nvPr/>
        </p:nvSpPr>
        <p:spPr bwMode="auto">
          <a:xfrm>
            <a:off x="1956287" y="2374760"/>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32" name="Text Box 33">
            <a:extLst>
              <a:ext uri="{FF2B5EF4-FFF2-40B4-BE49-F238E27FC236}">
                <a16:creationId xmlns:a16="http://schemas.microsoft.com/office/drawing/2014/main" id="{504C787D-5FD2-5441-8299-EDD8508A8A90}"/>
              </a:ext>
            </a:extLst>
          </p:cNvPr>
          <p:cNvSpPr txBox="1">
            <a:spLocks noChangeArrowheads="1"/>
          </p:cNvSpPr>
          <p:nvPr/>
        </p:nvSpPr>
        <p:spPr bwMode="auto">
          <a:xfrm>
            <a:off x="8955846" y="3052623"/>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33" name="Text Box 34">
            <a:extLst>
              <a:ext uri="{FF2B5EF4-FFF2-40B4-BE49-F238E27FC236}">
                <a16:creationId xmlns:a16="http://schemas.microsoft.com/office/drawing/2014/main" id="{983299C2-71F6-8342-BFCF-874B286DA317}"/>
              </a:ext>
            </a:extLst>
          </p:cNvPr>
          <p:cNvSpPr txBox="1">
            <a:spLocks noChangeArrowheads="1"/>
          </p:cNvSpPr>
          <p:nvPr/>
        </p:nvSpPr>
        <p:spPr bwMode="auto">
          <a:xfrm>
            <a:off x="2824649" y="1752460"/>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grpSp>
        <p:nvGrpSpPr>
          <p:cNvPr id="235" name="Group 36">
            <a:extLst>
              <a:ext uri="{FF2B5EF4-FFF2-40B4-BE49-F238E27FC236}">
                <a16:creationId xmlns:a16="http://schemas.microsoft.com/office/drawing/2014/main" id="{B97A4572-6D2F-BB4C-8149-9880CEC9DC3B}"/>
              </a:ext>
            </a:extLst>
          </p:cNvPr>
          <p:cNvGrpSpPr>
            <a:grpSpLocks/>
          </p:cNvGrpSpPr>
          <p:nvPr/>
        </p:nvGrpSpPr>
        <p:grpSpPr bwMode="auto">
          <a:xfrm>
            <a:off x="2818299" y="4105135"/>
            <a:ext cx="471488" cy="474663"/>
            <a:chOff x="2643" y="716"/>
            <a:chExt cx="297" cy="299"/>
          </a:xfrm>
        </p:grpSpPr>
        <p:sp>
          <p:nvSpPr>
            <p:cNvPr id="269" name="Text Box 37">
              <a:extLst>
                <a:ext uri="{FF2B5EF4-FFF2-40B4-BE49-F238E27FC236}">
                  <a16:creationId xmlns:a16="http://schemas.microsoft.com/office/drawing/2014/main" id="{511EE41B-163B-B840-B4EA-F53907AB0ABC}"/>
                </a:ext>
              </a:extLst>
            </p:cNvPr>
            <p:cNvSpPr txBox="1">
              <a:spLocks noChangeArrowheads="1"/>
            </p:cNvSpPr>
            <p:nvPr/>
          </p:nvSpPr>
          <p:spPr bwMode="auto">
            <a:xfrm>
              <a:off x="2643" y="763"/>
              <a:ext cx="285"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70" name="Text Box 38">
              <a:extLst>
                <a:ext uri="{FF2B5EF4-FFF2-40B4-BE49-F238E27FC236}">
                  <a16:creationId xmlns:a16="http://schemas.microsoft.com/office/drawing/2014/main" id="{8EF72EFE-FDCF-CE4E-BCC6-5D4E761C03A9}"/>
                </a:ext>
              </a:extLst>
            </p:cNvPr>
            <p:cNvSpPr txBox="1">
              <a:spLocks noChangeArrowheads="1"/>
            </p:cNvSpPr>
            <p:nvPr/>
          </p:nvSpPr>
          <p:spPr bwMode="auto">
            <a:xfrm>
              <a:off x="2730" y="716"/>
              <a:ext cx="210"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pic>
        <p:nvPicPr>
          <p:cNvPr id="238" name="Picture 41" descr="Alice">
            <a:extLst>
              <a:ext uri="{FF2B5EF4-FFF2-40B4-BE49-F238E27FC236}">
                <a16:creationId xmlns:a16="http://schemas.microsoft.com/office/drawing/2014/main" id="{0C371DC6-AA5F-4442-B6FF-9BE6B85B9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0074" y="2898635"/>
            <a:ext cx="527050" cy="65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1" name="Picture 44" descr="BS00592_[1]">
            <a:extLst>
              <a:ext uri="{FF2B5EF4-FFF2-40B4-BE49-F238E27FC236}">
                <a16:creationId xmlns:a16="http://schemas.microsoft.com/office/drawing/2014/main" id="{1BABC6C8-3277-624B-BF93-A243C8C5AA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71372" y="2808148"/>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2" name="Text Box 45">
            <a:extLst>
              <a:ext uri="{FF2B5EF4-FFF2-40B4-BE49-F238E27FC236}">
                <a16:creationId xmlns:a16="http://schemas.microsoft.com/office/drawing/2014/main" id="{DB84A17E-181E-A340-909B-0A4D03E1CA89}"/>
              </a:ext>
            </a:extLst>
          </p:cNvPr>
          <p:cNvSpPr txBox="1">
            <a:spLocks noChangeArrowheads="1"/>
          </p:cNvSpPr>
          <p:nvPr/>
        </p:nvSpPr>
        <p:spPr bwMode="auto">
          <a:xfrm>
            <a:off x="5811355" y="3101835"/>
            <a:ext cx="9667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sp>
        <p:nvSpPr>
          <p:cNvPr id="243" name="Freeform 46">
            <a:extLst>
              <a:ext uri="{FF2B5EF4-FFF2-40B4-BE49-F238E27FC236}">
                <a16:creationId xmlns:a16="http://schemas.microsoft.com/office/drawing/2014/main" id="{7DE99CFA-70C2-9B43-B751-7B0444EE535D}"/>
              </a:ext>
            </a:extLst>
          </p:cNvPr>
          <p:cNvSpPr>
            <a:spLocks/>
          </p:cNvSpPr>
          <p:nvPr/>
        </p:nvSpPr>
        <p:spPr bwMode="auto">
          <a:xfrm flipH="1">
            <a:off x="8120821" y="2597010"/>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grpSp>
        <p:nvGrpSpPr>
          <p:cNvPr id="244" name="Group 47">
            <a:extLst>
              <a:ext uri="{FF2B5EF4-FFF2-40B4-BE49-F238E27FC236}">
                <a16:creationId xmlns:a16="http://schemas.microsoft.com/office/drawing/2014/main" id="{207449D9-5A1F-5649-A266-919B61BC51A3}"/>
              </a:ext>
            </a:extLst>
          </p:cNvPr>
          <p:cNvGrpSpPr>
            <a:grpSpLocks/>
          </p:cNvGrpSpPr>
          <p:nvPr/>
        </p:nvGrpSpPr>
        <p:grpSpPr bwMode="auto">
          <a:xfrm>
            <a:off x="8844721" y="2114410"/>
            <a:ext cx="754063" cy="714375"/>
            <a:chOff x="1645" y="272"/>
            <a:chExt cx="475" cy="450"/>
          </a:xfrm>
        </p:grpSpPr>
        <p:sp>
          <p:nvSpPr>
            <p:cNvPr id="266" name="Rectangle 48">
              <a:extLst>
                <a:ext uri="{FF2B5EF4-FFF2-40B4-BE49-F238E27FC236}">
                  <a16:creationId xmlns:a16="http://schemas.microsoft.com/office/drawing/2014/main" id="{89514FFD-273C-5147-916A-9C739C9AEAAE}"/>
                </a:ext>
              </a:extLst>
            </p:cNvPr>
            <p:cNvSpPr>
              <a:spLocks noChangeArrowheads="1"/>
            </p:cNvSpPr>
            <p:nvPr/>
          </p:nvSpPr>
          <p:spPr bwMode="auto">
            <a:xfrm>
              <a:off x="1645" y="439"/>
              <a:ext cx="475" cy="28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7" name="Text Box 49">
              <a:extLst>
                <a:ext uri="{FF2B5EF4-FFF2-40B4-BE49-F238E27FC236}">
                  <a16:creationId xmlns:a16="http://schemas.microsoft.com/office/drawing/2014/main" id="{6723362B-8F17-E747-9DFA-66010D5BAC84}"/>
                </a:ext>
              </a:extLst>
            </p:cNvPr>
            <p:cNvSpPr txBox="1">
              <a:spLocks noChangeArrowheads="1"/>
            </p:cNvSpPr>
            <p:nvPr/>
          </p:nvSpPr>
          <p:spPr bwMode="auto">
            <a:xfrm>
              <a:off x="1654" y="456"/>
              <a:ext cx="42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8" name="Text Box 50">
              <a:extLst>
                <a:ext uri="{FF2B5EF4-FFF2-40B4-BE49-F238E27FC236}">
                  <a16:creationId xmlns:a16="http://schemas.microsoft.com/office/drawing/2014/main" id="{F928449F-C7A9-1546-9C40-35F3BAA45E4E}"/>
                </a:ext>
              </a:extLst>
            </p:cNvPr>
            <p:cNvSpPr txBox="1">
              <a:spLocks noChangeArrowheads="1"/>
            </p:cNvSpPr>
            <p:nvPr/>
          </p:nvSpPr>
          <p:spPr bwMode="auto">
            <a:xfrm>
              <a:off x="1844" y="272"/>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grpSp>
      <p:sp>
        <p:nvSpPr>
          <p:cNvPr id="245" name="Freeform 51">
            <a:extLst>
              <a:ext uri="{FF2B5EF4-FFF2-40B4-BE49-F238E27FC236}">
                <a16:creationId xmlns:a16="http://schemas.microsoft.com/office/drawing/2014/main" id="{AA04EF99-94C0-2148-AA70-D2970F6E6E46}"/>
              </a:ext>
            </a:extLst>
          </p:cNvPr>
          <p:cNvSpPr>
            <a:spLocks/>
          </p:cNvSpPr>
          <p:nvPr/>
        </p:nvSpPr>
        <p:spPr bwMode="auto">
          <a:xfrm flipH="1" flipV="1">
            <a:off x="8143046" y="3432035"/>
            <a:ext cx="755650" cy="392113"/>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rgbClr val="000000"/>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62" name="Rectangle 53">
            <a:extLst>
              <a:ext uri="{FF2B5EF4-FFF2-40B4-BE49-F238E27FC236}">
                <a16:creationId xmlns:a16="http://schemas.microsoft.com/office/drawing/2014/main" id="{CCAF72D3-A522-D54B-85CC-0CE7802D0AFD}"/>
              </a:ext>
            </a:extLst>
          </p:cNvPr>
          <p:cNvSpPr>
            <a:spLocks noChangeArrowheads="1"/>
          </p:cNvSpPr>
          <p:nvPr/>
        </p:nvSpPr>
        <p:spPr bwMode="auto">
          <a:xfrm>
            <a:off x="8868537" y="3592373"/>
            <a:ext cx="754064" cy="449263"/>
          </a:xfrm>
          <a:prstGeom prst="rect">
            <a:avLst/>
          </a:prstGeom>
          <a:solidFill>
            <a:srgbClr val="FFFFFF"/>
          </a:solidFill>
          <a:ln w="9525">
            <a:solidFill>
              <a:srgbClr val="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3" name="Text Box 54">
            <a:extLst>
              <a:ext uri="{FF2B5EF4-FFF2-40B4-BE49-F238E27FC236}">
                <a16:creationId xmlns:a16="http://schemas.microsoft.com/office/drawing/2014/main" id="{67004EF0-0664-6249-96F6-E6744C406381}"/>
              </a:ext>
            </a:extLst>
          </p:cNvPr>
          <p:cNvSpPr txBox="1">
            <a:spLocks noChangeArrowheads="1"/>
          </p:cNvSpPr>
          <p:nvPr/>
        </p:nvSpPr>
        <p:spPr bwMode="auto">
          <a:xfrm>
            <a:off x="8839962" y="3613010"/>
            <a:ext cx="985839"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sp>
        <p:nvSpPr>
          <p:cNvPr id="264" name="Text Box 55">
            <a:extLst>
              <a:ext uri="{FF2B5EF4-FFF2-40B4-BE49-F238E27FC236}">
                <a16:creationId xmlns:a16="http://schemas.microsoft.com/office/drawing/2014/main" id="{F7120163-D2CD-7B4F-8237-7CDF133D0C74}"/>
              </a:ext>
            </a:extLst>
          </p:cNvPr>
          <p:cNvSpPr txBox="1">
            <a:spLocks noChangeArrowheads="1"/>
          </p:cNvSpPr>
          <p:nvPr/>
        </p:nvSpPr>
        <p:spPr bwMode="auto">
          <a:xfrm>
            <a:off x="9271897" y="3319322"/>
            <a:ext cx="496888"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a:t>
            </a:r>
          </a:p>
        </p:txBody>
      </p:sp>
      <p:pic>
        <p:nvPicPr>
          <p:cNvPr id="248" name="Picture 58" descr="BS00768_[1]">
            <a:extLst>
              <a:ext uri="{FF2B5EF4-FFF2-40B4-BE49-F238E27FC236}">
                <a16:creationId xmlns:a16="http://schemas.microsoft.com/office/drawing/2014/main" id="{5630412B-C927-FE4F-BA3D-EBD5524396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365421" y="3155810"/>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49" name="Group 59">
            <a:extLst>
              <a:ext uri="{FF2B5EF4-FFF2-40B4-BE49-F238E27FC236}">
                <a16:creationId xmlns:a16="http://schemas.microsoft.com/office/drawing/2014/main" id="{CA05ADE8-6BBE-3548-8E4F-254F16D2FED0}"/>
              </a:ext>
            </a:extLst>
          </p:cNvPr>
          <p:cNvGrpSpPr>
            <a:grpSpLocks/>
          </p:cNvGrpSpPr>
          <p:nvPr/>
        </p:nvGrpSpPr>
        <p:grpSpPr bwMode="auto">
          <a:xfrm>
            <a:off x="8544685" y="4097197"/>
            <a:ext cx="590551" cy="466725"/>
            <a:chOff x="2590" y="716"/>
            <a:chExt cx="372" cy="294"/>
          </a:xfrm>
        </p:grpSpPr>
        <p:sp>
          <p:nvSpPr>
            <p:cNvPr id="260" name="Text Box 60">
              <a:extLst>
                <a:ext uri="{FF2B5EF4-FFF2-40B4-BE49-F238E27FC236}">
                  <a16:creationId xmlns:a16="http://schemas.microsoft.com/office/drawing/2014/main" id="{7515D35F-082C-834B-8B82-EDC0267A4D23}"/>
                </a:ext>
              </a:extLst>
            </p:cNvPr>
            <p:cNvSpPr txBox="1">
              <a:spLocks noChangeArrowheads="1"/>
            </p:cNvSpPr>
            <p:nvPr/>
          </p:nvSpPr>
          <p:spPr bwMode="auto">
            <a:xfrm>
              <a:off x="2590" y="777"/>
              <a:ext cx="37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61" name="Text Box 61">
              <a:extLst>
                <a:ext uri="{FF2B5EF4-FFF2-40B4-BE49-F238E27FC236}">
                  <a16:creationId xmlns:a16="http://schemas.microsoft.com/office/drawing/2014/main" id="{0323DED8-DBB5-A447-A69A-8618C7EA1032}"/>
                </a:ext>
              </a:extLst>
            </p:cNvPr>
            <p:cNvSpPr txBox="1">
              <a:spLocks noChangeArrowheads="1"/>
            </p:cNvSpPr>
            <p:nvPr/>
          </p:nvSpPr>
          <p:spPr bwMode="auto">
            <a:xfrm>
              <a:off x="2735" y="716"/>
              <a:ext cx="116" cy="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252" name="Text Box 64">
            <a:extLst>
              <a:ext uri="{FF2B5EF4-FFF2-40B4-BE49-F238E27FC236}">
                <a16:creationId xmlns:a16="http://schemas.microsoft.com/office/drawing/2014/main" id="{A7E10D4A-19BB-6543-BC7F-0495AE12385A}"/>
              </a:ext>
            </a:extLst>
          </p:cNvPr>
          <p:cNvSpPr txBox="1">
            <a:spLocks noChangeArrowheads="1"/>
          </p:cNvSpPr>
          <p:nvPr/>
        </p:nvSpPr>
        <p:spPr bwMode="auto">
          <a:xfrm>
            <a:off x="1995974" y="3639998"/>
            <a:ext cx="4810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p>
        </p:txBody>
      </p:sp>
      <p:sp>
        <p:nvSpPr>
          <p:cNvPr id="253" name="Line 65">
            <a:extLst>
              <a:ext uri="{FF2B5EF4-FFF2-40B4-BE49-F238E27FC236}">
                <a16:creationId xmlns:a16="http://schemas.microsoft.com/office/drawing/2014/main" id="{E2786FB4-957F-7B46-A134-64D2A9099ED7}"/>
              </a:ext>
            </a:extLst>
          </p:cNvPr>
          <p:cNvSpPr>
            <a:spLocks noChangeShapeType="1"/>
          </p:cNvSpPr>
          <p:nvPr/>
        </p:nvSpPr>
        <p:spPr bwMode="auto">
          <a:xfrm>
            <a:off x="9609896" y="2601773"/>
            <a:ext cx="506413" cy="0"/>
          </a:xfrm>
          <a:prstGeom prst="line">
            <a:avLst/>
          </a:prstGeom>
          <a:noFill/>
          <a:ln w="38100">
            <a:solidFill>
              <a:srgbClr val="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54" name="Text Box 66">
            <a:extLst>
              <a:ext uri="{FF2B5EF4-FFF2-40B4-BE49-F238E27FC236}">
                <a16:creationId xmlns:a16="http://schemas.microsoft.com/office/drawing/2014/main" id="{C5832857-87AB-5041-9D63-DB19AECC5F73}"/>
              </a:ext>
            </a:extLst>
          </p:cNvPr>
          <p:cNvSpPr txBox="1">
            <a:spLocks noChangeArrowheads="1"/>
          </p:cNvSpPr>
          <p:nvPr/>
        </p:nvSpPr>
        <p:spPr bwMode="auto">
          <a:xfrm>
            <a:off x="10103609" y="2395398"/>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pic>
        <p:nvPicPr>
          <p:cNvPr id="255" name="Picture 67" descr="Bob">
            <a:extLst>
              <a:ext uri="{FF2B5EF4-FFF2-40B4-BE49-F238E27FC236}">
                <a16:creationId xmlns:a16="http://schemas.microsoft.com/office/drawing/2014/main" id="{5045B734-7259-3046-A38E-F20FEAFE08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17884" y="3039923"/>
            <a:ext cx="642938"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 name="Text Box 68">
            <a:extLst>
              <a:ext uri="{FF2B5EF4-FFF2-40B4-BE49-F238E27FC236}">
                <a16:creationId xmlns:a16="http://schemas.microsoft.com/office/drawing/2014/main" id="{3E4F1AE1-4DF6-A146-8288-D083ABA61623}"/>
              </a:ext>
            </a:extLst>
          </p:cNvPr>
          <p:cNvSpPr txBox="1">
            <a:spLocks noChangeArrowheads="1"/>
          </p:cNvSpPr>
          <p:nvPr/>
        </p:nvSpPr>
        <p:spPr bwMode="auto">
          <a:xfrm>
            <a:off x="7906509" y="2208073"/>
            <a:ext cx="8794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(m)</a:t>
            </a:r>
          </a:p>
        </p:txBody>
      </p:sp>
      <p:sp>
        <p:nvSpPr>
          <p:cNvPr id="258" name="Text Box 70">
            <a:extLst>
              <a:ext uri="{FF2B5EF4-FFF2-40B4-BE49-F238E27FC236}">
                <a16:creationId xmlns:a16="http://schemas.microsoft.com/office/drawing/2014/main" id="{3F2A083A-A8E3-9845-A9A5-F7ACDE4C2C01}"/>
              </a:ext>
            </a:extLst>
          </p:cNvPr>
          <p:cNvSpPr txBox="1">
            <a:spLocks noChangeArrowheads="1"/>
          </p:cNvSpPr>
          <p:nvPr/>
        </p:nvSpPr>
        <p:spPr bwMode="auto">
          <a:xfrm>
            <a:off x="7628486" y="3812341"/>
            <a:ext cx="107593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b</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(K</a:t>
            </a:r>
            <a:r>
              <a:rPr kumimoji="0" lang="en-US" sz="2000" b="0" i="0" u="none" strike="noStrike" kern="0" cap="none" spc="0" normalizeH="0" baseline="-25000" noProof="0" dirty="0">
                <a:ln>
                  <a:noFill/>
                </a:ln>
                <a:solidFill>
                  <a:srgbClr val="000000"/>
                </a:solidFill>
                <a:effectLst/>
                <a:uLnTx/>
                <a:uFillTx/>
                <a:latin typeface="Arial" charset="0"/>
                <a:ea typeface="ＭＳ Ｐゴシック" charset="0"/>
                <a:cs typeface="Arial" charset="0"/>
              </a:rPr>
              <a:t>S</a:t>
            </a:r>
            <a:r>
              <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Arial" charset="0"/>
              </a:rPr>
              <a:t> )</a:t>
            </a:r>
          </a:p>
        </p:txBody>
      </p:sp>
      <p:pic>
        <p:nvPicPr>
          <p:cNvPr id="221" name="Picture 9" descr="BS00592_[1]">
            <a:extLst>
              <a:ext uri="{FF2B5EF4-FFF2-40B4-BE49-F238E27FC236}">
                <a16:creationId xmlns:a16="http://schemas.microsoft.com/office/drawing/2014/main" id="{269569C0-0F8C-3947-95A7-605BC08D45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9475" y="2867025"/>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84" name="Text Box 3">
            <a:extLst>
              <a:ext uri="{FF2B5EF4-FFF2-40B4-BE49-F238E27FC236}">
                <a16:creationId xmlns:a16="http://schemas.microsoft.com/office/drawing/2014/main" id="{8F65192A-556A-A141-AA63-E5E573B1CAF5}"/>
              </a:ext>
            </a:extLst>
          </p:cNvPr>
          <p:cNvSpPr txBox="1">
            <a:spLocks noChangeArrowheads="1"/>
          </p:cNvSpPr>
          <p:nvPr/>
        </p:nvSpPr>
        <p:spPr bwMode="auto">
          <a:xfrm>
            <a:off x="116443" y="4617989"/>
            <a:ext cx="6175236"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Times New Roman" panose="02020603050405020304" pitchFamily="18" charset="0"/>
                <a:cs typeface="Times New Roman" panose="02020603050405020304" pitchFamily="18" charset="0"/>
              </a:rPr>
              <a:t>Alice:</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generates random private session key, K</a:t>
            </a:r>
            <a:r>
              <a:rPr lang="en-US" sz="2400" baseline="-25000" dirty="0">
                <a:latin typeface="Times New Roman" panose="02020603050405020304" pitchFamily="18" charset="0"/>
                <a:cs typeface="Times New Roman" panose="02020603050405020304" pitchFamily="18" charset="0"/>
              </a:rPr>
              <a:t>S</a:t>
            </a:r>
            <a:endParaRPr lang="en-US" sz="2400" dirty="0">
              <a:latin typeface="Times New Roman" panose="02020603050405020304" pitchFamily="18" charset="0"/>
              <a:cs typeface="Times New Roman" panose="02020603050405020304" pitchFamily="18" charset="0"/>
            </a:endParaRP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encrypts message with K</a:t>
            </a:r>
            <a:r>
              <a:rPr lang="en-US" sz="2400" baseline="-25000" dirty="0">
                <a:latin typeface="Times New Roman" panose="02020603050405020304" pitchFamily="18" charset="0"/>
                <a:cs typeface="Times New Roman" panose="02020603050405020304" pitchFamily="18" charset="0"/>
              </a:rPr>
              <a:t>S  </a:t>
            </a:r>
            <a:r>
              <a:rPr lang="en-US" sz="2400" dirty="0">
                <a:latin typeface="Times New Roman" panose="02020603050405020304" pitchFamily="18" charset="0"/>
                <a:cs typeface="Times New Roman" panose="02020603050405020304" pitchFamily="18" charset="0"/>
              </a:rPr>
              <a:t>(for efficiency)</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also encrypts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with Bob’</a:t>
            </a:r>
            <a:r>
              <a:rPr lang="en-US" altLang="ja-JP" sz="2400" dirty="0">
                <a:latin typeface="Times New Roman" panose="02020603050405020304" pitchFamily="18" charset="0"/>
                <a:cs typeface="Times New Roman" panose="02020603050405020304" pitchFamily="18" charset="0"/>
              </a:rPr>
              <a:t>s public key</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sends both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(m) and </a:t>
            </a:r>
            <a:r>
              <a:rPr lang="en-US" sz="2400" dirty="0" err="1">
                <a:latin typeface="Times New Roman" panose="02020603050405020304" pitchFamily="18" charset="0"/>
                <a:cs typeface="Times New Roman" panose="02020603050405020304" pitchFamily="18" charset="0"/>
              </a:rPr>
              <a:t>PU</a:t>
            </a:r>
            <a:r>
              <a:rPr lang="en-US" sz="2400" baseline="-25000" dirty="0" err="1">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to Bob§</a:t>
            </a:r>
          </a:p>
        </p:txBody>
      </p:sp>
      <p:grpSp>
        <p:nvGrpSpPr>
          <p:cNvPr id="6" name="Group 5">
            <a:extLst>
              <a:ext uri="{FF2B5EF4-FFF2-40B4-BE49-F238E27FC236}">
                <a16:creationId xmlns:a16="http://schemas.microsoft.com/office/drawing/2014/main" id="{899682B5-A8C2-0C4E-8879-4830396806FE}"/>
              </a:ext>
            </a:extLst>
          </p:cNvPr>
          <p:cNvGrpSpPr/>
          <p:nvPr/>
        </p:nvGrpSpPr>
        <p:grpSpPr>
          <a:xfrm>
            <a:off x="4161184" y="2928730"/>
            <a:ext cx="389850" cy="584775"/>
            <a:chOff x="9846364" y="1192696"/>
            <a:chExt cx="389850" cy="584775"/>
          </a:xfrm>
        </p:grpSpPr>
        <p:sp>
          <p:nvSpPr>
            <p:cNvPr id="3" name="Oval 2">
              <a:extLst>
                <a:ext uri="{FF2B5EF4-FFF2-40B4-BE49-F238E27FC236}">
                  <a16:creationId xmlns:a16="http://schemas.microsoft.com/office/drawing/2014/main" id="{1F6CCB7A-264F-5147-8F07-12CBBF002BB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7DC78BD-0454-BA48-A9E6-43B885EB2B74}"/>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88" name="Group 287">
            <a:extLst>
              <a:ext uri="{FF2B5EF4-FFF2-40B4-BE49-F238E27FC236}">
                <a16:creationId xmlns:a16="http://schemas.microsoft.com/office/drawing/2014/main" id="{DDD79F7A-72D1-0448-B4D5-0C28EC6E5181}"/>
              </a:ext>
            </a:extLst>
          </p:cNvPr>
          <p:cNvGrpSpPr/>
          <p:nvPr/>
        </p:nvGrpSpPr>
        <p:grpSpPr>
          <a:xfrm>
            <a:off x="7981121" y="2908854"/>
            <a:ext cx="344557" cy="584775"/>
            <a:chOff x="9859617" y="1179444"/>
            <a:chExt cx="344557" cy="584775"/>
          </a:xfrm>
        </p:grpSpPr>
        <p:sp>
          <p:nvSpPr>
            <p:cNvPr id="289" name="Oval 288">
              <a:extLst>
                <a:ext uri="{FF2B5EF4-FFF2-40B4-BE49-F238E27FC236}">
                  <a16:creationId xmlns:a16="http://schemas.microsoft.com/office/drawing/2014/main" id="{2C228A61-3219-9A4D-9195-FB9653EE0B26}"/>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TextBox 289">
              <a:extLst>
                <a:ext uri="{FF2B5EF4-FFF2-40B4-BE49-F238E27FC236}">
                  <a16:creationId xmlns:a16="http://schemas.microsoft.com/office/drawing/2014/main" id="{D05F3754-154C-1648-B8E1-0BD1733AEF59}"/>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292" name="Straight Arrow Connector 291">
            <a:extLst>
              <a:ext uri="{FF2B5EF4-FFF2-40B4-BE49-F238E27FC236}">
                <a16:creationId xmlns:a16="http://schemas.microsoft.com/office/drawing/2014/main" id="{52D2062F-CA48-1640-B3D5-A53B91C43E7F}"/>
              </a:ext>
            </a:extLst>
          </p:cNvPr>
          <p:cNvCxnSpPr/>
          <p:nvPr/>
        </p:nvCxnSpPr>
        <p:spPr>
          <a:xfrm>
            <a:off x="3220100" y="20109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9404D262-2707-184F-A734-C5EDC8CE3D5E}"/>
              </a:ext>
            </a:extLst>
          </p:cNvPr>
          <p:cNvCxnSpPr>
            <a:cxnSpLocks/>
          </p:cNvCxnSpPr>
          <p:nvPr/>
        </p:nvCxnSpPr>
        <p:spPr>
          <a:xfrm flipH="1" flipV="1">
            <a:off x="3238142" y="4070415"/>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4AEFA32B-1A87-E643-B480-9E16BF81B052}"/>
              </a:ext>
            </a:extLst>
          </p:cNvPr>
          <p:cNvCxnSpPr>
            <a:cxnSpLocks/>
          </p:cNvCxnSpPr>
          <p:nvPr/>
        </p:nvCxnSpPr>
        <p:spPr>
          <a:xfrm flipH="1" flipV="1">
            <a:off x="9042677" y="4068369"/>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43377ED2-37FB-2A48-9457-CB5C224CA256}"/>
              </a:ext>
            </a:extLst>
          </p:cNvPr>
          <p:cNvCxnSpPr>
            <a:cxnSpLocks/>
          </p:cNvCxnSpPr>
          <p:nvPr/>
        </p:nvCxnSpPr>
        <p:spPr>
          <a:xfrm flipV="1">
            <a:off x="8996473" y="2842592"/>
            <a:ext cx="0" cy="70294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296" name="Picture 40" descr="BS00768_[1]">
            <a:extLst>
              <a:ext uri="{FF2B5EF4-FFF2-40B4-BE49-F238E27FC236}">
                <a16:creationId xmlns:a16="http://schemas.microsoft.com/office/drawing/2014/main" id="{25CD6C53-D478-0F45-AF7C-0B7FA20E33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305662" y="4290910"/>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 name="Picture 63" descr="BS00768_[1]">
            <a:extLst>
              <a:ext uri="{FF2B5EF4-FFF2-40B4-BE49-F238E27FC236}">
                <a16:creationId xmlns:a16="http://schemas.microsoft.com/office/drawing/2014/main" id="{58DA2BF2-4146-C74A-B07F-46340CB5EA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116184" y="4303068"/>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3">
            <a:extLst>
              <a:ext uri="{FF2B5EF4-FFF2-40B4-BE49-F238E27FC236}">
                <a16:creationId xmlns:a16="http://schemas.microsoft.com/office/drawing/2014/main" id="{487CAB7B-D480-766B-13CC-BF869A75F5AC}"/>
              </a:ext>
            </a:extLst>
          </p:cNvPr>
          <p:cNvSpPr txBox="1">
            <a:spLocks noChangeArrowheads="1"/>
          </p:cNvSpPr>
          <p:nvPr/>
        </p:nvSpPr>
        <p:spPr bwMode="auto">
          <a:xfrm>
            <a:off x="6326160" y="4617989"/>
            <a:ext cx="5340626" cy="16312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Times New Roman" panose="02020603050405020304" pitchFamily="18" charset="0"/>
                <a:cs typeface="Times New Roman" panose="02020603050405020304" pitchFamily="18" charset="0"/>
              </a:rPr>
              <a:t>Bob:</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his private key to decrypt and recover K</a:t>
            </a:r>
            <a:r>
              <a:rPr lang="en-US" sz="2400" baseline="-25000" dirty="0">
                <a:latin typeface="Times New Roman" panose="02020603050405020304" pitchFamily="18" charset="0"/>
                <a:cs typeface="Times New Roman" panose="02020603050405020304" pitchFamily="18" charset="0"/>
              </a:rPr>
              <a:t>S</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 to decrypt K</a:t>
            </a:r>
            <a:r>
              <a:rPr lang="en-US" sz="2400" baseline="-25000" dirty="0">
                <a:latin typeface="Times New Roman" panose="02020603050405020304" pitchFamily="18" charset="0"/>
                <a:cs typeface="Times New Roman" panose="02020603050405020304" pitchFamily="18" charset="0"/>
              </a:rPr>
              <a:t>S</a:t>
            </a:r>
            <a:r>
              <a:rPr lang="en-US" sz="2400" dirty="0">
                <a:latin typeface="Times New Roman" panose="02020603050405020304" pitchFamily="18" charset="0"/>
                <a:cs typeface="Times New Roman" panose="02020603050405020304" pitchFamily="18" charset="0"/>
              </a:rPr>
              <a:t>(m) to recover m</a:t>
            </a:r>
          </a:p>
        </p:txBody>
      </p:sp>
      <p:sp>
        <p:nvSpPr>
          <p:cNvPr id="11" name="TextBox 10">
            <a:extLst>
              <a:ext uri="{FF2B5EF4-FFF2-40B4-BE49-F238E27FC236}">
                <a16:creationId xmlns:a16="http://schemas.microsoft.com/office/drawing/2014/main" id="{5113842E-D34C-7D25-BE99-42EDFB80E0A0}"/>
              </a:ext>
            </a:extLst>
          </p:cNvPr>
          <p:cNvSpPr txBox="1"/>
          <p:nvPr/>
        </p:nvSpPr>
        <p:spPr>
          <a:xfrm>
            <a:off x="7027888" y="326986"/>
            <a:ext cx="5141792" cy="861774"/>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GB" sz="1600" dirty="0"/>
              <a:t>Q: Why not encrypt the whole email with Bob’s public key?</a:t>
            </a:r>
          </a:p>
          <a:p>
            <a:r>
              <a:rPr lang="en-GB" sz="1600" dirty="0"/>
              <a:t>A: Since public key crypto is inefficient, this will be too slow.</a:t>
            </a:r>
          </a:p>
          <a:p>
            <a:r>
              <a:rPr lang="en-GB" sz="1600" dirty="0"/>
              <a:t>Recall </a:t>
            </a:r>
            <a:r>
              <a:rPr lang="en-GB" sz="1600" dirty="0">
                <a:hlinkClick r:id="rId7" action="ppaction://hlinksldjump"/>
              </a:rPr>
              <a:t>Slide 39 “Public-Key Crypto in Practice”</a:t>
            </a:r>
            <a:endParaRPr lang="en-SE" sz="1600" dirty="0"/>
          </a:p>
        </p:txBody>
      </p:sp>
    </p:spTree>
    <p:extLst>
      <p:ext uri="{BB962C8B-B14F-4D97-AF65-F5344CB8AC3E}">
        <p14:creationId xmlns:p14="http://schemas.microsoft.com/office/powerpoint/2010/main" val="1324481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Freeform 6">
            <a:extLst>
              <a:ext uri="{FF2B5EF4-FFF2-40B4-BE49-F238E27FC236}">
                <a16:creationId xmlns:a16="http://schemas.microsoft.com/office/drawing/2014/main" id="{FBC63C4B-D566-DA4A-87E0-DB2C8EA31F36}"/>
              </a:ext>
            </a:extLst>
          </p:cNvPr>
          <p:cNvSpPr>
            <a:spLocks/>
          </p:cNvSpPr>
          <p:nvPr/>
        </p:nvSpPr>
        <p:spPr bwMode="auto">
          <a:xfrm>
            <a:off x="5566811" y="3122817"/>
            <a:ext cx="1335088" cy="782638"/>
          </a:xfrm>
          <a:custGeom>
            <a:avLst/>
            <a:gdLst>
              <a:gd name="T0" fmla="*/ 0 w 2135"/>
              <a:gd name="T1" fmla="*/ 0 h 1662"/>
              <a:gd name="T2" fmla="*/ 0 w 2135"/>
              <a:gd name="T3" fmla="*/ 0 h 1662"/>
              <a:gd name="T4" fmla="*/ 2 w 2135"/>
              <a:gd name="T5" fmla="*/ 0 h 1662"/>
              <a:gd name="T6" fmla="*/ 4 w 2135"/>
              <a:gd name="T7" fmla="*/ 0 h 1662"/>
              <a:gd name="T8" fmla="*/ 7 w 2135"/>
              <a:gd name="T9" fmla="*/ 0 h 1662"/>
              <a:gd name="T10" fmla="*/ 7 w 2135"/>
              <a:gd name="T11" fmla="*/ 1 h 1662"/>
              <a:gd name="T12" fmla="*/ 6 w 2135"/>
              <a:gd name="T13" fmla="*/ 1 h 1662"/>
              <a:gd name="T14" fmla="*/ 3 w 2135"/>
              <a:gd name="T15" fmla="*/ 1 h 1662"/>
              <a:gd name="T16" fmla="*/ 2 w 2135"/>
              <a:gd name="T17" fmla="*/ 1 h 1662"/>
              <a:gd name="T18" fmla="*/ 1 w 2135"/>
              <a:gd name="T19" fmla="*/ 1 h 1662"/>
              <a:gd name="T20" fmla="*/ 0 w 2135"/>
              <a:gd name="T21" fmla="*/ 0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9AE0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6103208" cy="894622"/>
          </a:xfrm>
        </p:spPr>
        <p:txBody>
          <a:bodyPr>
            <a:normAutofit fontScale="90000"/>
          </a:bodyPr>
          <a:lstStyle/>
          <a:p>
            <a:r>
              <a:rPr lang="en-US" b="0" dirty="0">
                <a:latin typeface="+mn-lt"/>
              </a:rPr>
              <a:t>Secure e-mail: </a:t>
            </a:r>
            <a:r>
              <a:rPr lang="en-US" sz="4000" b="0" dirty="0">
                <a:latin typeface="+mn-lt"/>
              </a:rPr>
              <a:t>integrity, authentication</a:t>
            </a:r>
            <a:endParaRPr lang="en-US"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56</a:t>
            </a:fld>
            <a:endParaRPr lang="en-US" dirty="0"/>
          </a:p>
        </p:txBody>
      </p:sp>
      <p:sp>
        <p:nvSpPr>
          <p:cNvPr id="216" name="Text Box 4">
            <a:extLst>
              <a:ext uri="{FF2B5EF4-FFF2-40B4-BE49-F238E27FC236}">
                <a16:creationId xmlns:a16="http://schemas.microsoft.com/office/drawing/2014/main" id="{C0184D23-BADA-4B4B-BE0B-C3C7FA375CDE}"/>
              </a:ext>
            </a:extLst>
          </p:cNvPr>
          <p:cNvSpPr txBox="1">
            <a:spLocks noChangeArrowheads="1"/>
          </p:cNvSpPr>
          <p:nvPr/>
        </p:nvSpPr>
        <p:spPr bwMode="auto">
          <a:xfrm>
            <a:off x="830677" y="1195663"/>
            <a:ext cx="10332829"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eaLnBrk="0" fontAlgn="base" hangingPunct="0">
              <a:spcBef>
                <a:spcPct val="0"/>
              </a:spcBef>
              <a:spcAft>
                <a:spcPct val="0"/>
              </a:spcAft>
              <a:buClr>
                <a:srgbClr val="000099"/>
              </a:buClr>
              <a:buSzPct val="75000"/>
            </a:pPr>
            <a:r>
              <a:rPr lang="en-US" sz="2800" dirty="0">
                <a:solidFill>
                  <a:srgbClr val="000000"/>
                </a:solidFill>
                <a:latin typeface="Times New Roman" panose="02020603050405020304" pitchFamily="18" charset="0"/>
                <a:cs typeface="Times New Roman" panose="02020603050405020304" pitchFamily="18" charset="0"/>
              </a:rPr>
              <a:t> Alice wants to send m to Bob, with </a:t>
            </a:r>
            <a:r>
              <a:rPr lang="en-US" sz="2800" i="1" dirty="0">
                <a:solidFill>
                  <a:srgbClr val="0012A0"/>
                </a:solidFill>
                <a:latin typeface="Times New Roman" panose="02020603050405020304" pitchFamily="18" charset="0"/>
                <a:cs typeface="Times New Roman" panose="02020603050405020304" pitchFamily="18" charset="0"/>
              </a:rPr>
              <a:t>message integrity</a:t>
            </a:r>
            <a:r>
              <a:rPr lang="en-US" sz="2800" dirty="0">
                <a:solidFill>
                  <a:srgbClr val="000000"/>
                </a:solidFill>
                <a:latin typeface="Times New Roman" panose="02020603050405020304" pitchFamily="18" charset="0"/>
                <a:cs typeface="Times New Roman" panose="02020603050405020304" pitchFamily="18" charset="0"/>
              </a:rPr>
              <a:t>, </a:t>
            </a:r>
            <a:r>
              <a:rPr lang="en-US" sz="2800" i="1" dirty="0">
                <a:solidFill>
                  <a:srgbClr val="0012A0"/>
                </a:solidFill>
                <a:latin typeface="Times New Roman" panose="02020603050405020304" pitchFamily="18" charset="0"/>
                <a:cs typeface="Times New Roman" panose="02020603050405020304" pitchFamily="18" charset="0"/>
              </a:rPr>
              <a:t>authentication</a:t>
            </a:r>
          </a:p>
        </p:txBody>
      </p:sp>
      <p:sp>
        <p:nvSpPr>
          <p:cNvPr id="136" name="Freeform 6">
            <a:extLst>
              <a:ext uri="{FF2B5EF4-FFF2-40B4-BE49-F238E27FC236}">
                <a16:creationId xmlns:a16="http://schemas.microsoft.com/office/drawing/2014/main" id="{CDA921A5-71DA-7348-AE6D-AED7C35DE016}"/>
              </a:ext>
            </a:extLst>
          </p:cNvPr>
          <p:cNvSpPr>
            <a:spLocks/>
          </p:cNvSpPr>
          <p:nvPr/>
        </p:nvSpPr>
        <p:spPr bwMode="auto">
          <a:xfrm>
            <a:off x="3309110" y="2832340"/>
            <a:ext cx="989013" cy="406400"/>
          </a:xfrm>
          <a:custGeom>
            <a:avLst/>
            <a:gdLst>
              <a:gd name="T0" fmla="*/ 0 w 476"/>
              <a:gd name="T1" fmla="*/ 0 h 247"/>
              <a:gd name="T2" fmla="*/ 2393 w 476"/>
              <a:gd name="T3" fmla="*/ 0 h 247"/>
              <a:gd name="T4" fmla="*/ 2393 w 476"/>
              <a:gd name="T5" fmla="*/ 306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grpSp>
        <p:nvGrpSpPr>
          <p:cNvPr id="140" name="Group 10">
            <a:extLst>
              <a:ext uri="{FF2B5EF4-FFF2-40B4-BE49-F238E27FC236}">
                <a16:creationId xmlns:a16="http://schemas.microsoft.com/office/drawing/2014/main" id="{B1196B51-736F-8E46-8418-FE6F04F3A461}"/>
              </a:ext>
            </a:extLst>
          </p:cNvPr>
          <p:cNvGrpSpPr>
            <a:grpSpLocks/>
          </p:cNvGrpSpPr>
          <p:nvPr/>
        </p:nvGrpSpPr>
        <p:grpSpPr bwMode="auto">
          <a:xfrm>
            <a:off x="2583623" y="2337040"/>
            <a:ext cx="754063" cy="725487"/>
            <a:chOff x="694" y="2457"/>
            <a:chExt cx="475" cy="457"/>
          </a:xfrm>
        </p:grpSpPr>
        <p:sp>
          <p:nvSpPr>
            <p:cNvPr id="194" name="Rectangle 11">
              <a:extLst>
                <a:ext uri="{FF2B5EF4-FFF2-40B4-BE49-F238E27FC236}">
                  <a16:creationId xmlns:a16="http://schemas.microsoft.com/office/drawing/2014/main" id="{B72747EF-1E71-3E40-8C3C-2E9F66519F20}"/>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5" name="Text Box 12">
              <a:extLst>
                <a:ext uri="{FF2B5EF4-FFF2-40B4-BE49-F238E27FC236}">
                  <a16:creationId xmlns:a16="http://schemas.microsoft.com/office/drawing/2014/main" id="{17E01511-07B5-7443-9FD2-D645D53E5374}"/>
                </a:ext>
              </a:extLst>
            </p:cNvPr>
            <p:cNvSpPr txBox="1">
              <a:spLocks noChangeArrowheads="1"/>
            </p:cNvSpPr>
            <p:nvPr/>
          </p:nvSpPr>
          <p:spPr bwMode="auto">
            <a:xfrm>
              <a:off x="754" y="2657"/>
              <a:ext cx="35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96" name="Text Box 13">
              <a:extLst>
                <a:ext uri="{FF2B5EF4-FFF2-40B4-BE49-F238E27FC236}">
                  <a16:creationId xmlns:a16="http://schemas.microsoft.com/office/drawing/2014/main" id="{F03AD360-92D5-3F4F-8585-69010AEE616D}"/>
                </a:ext>
              </a:extLst>
            </p:cNvPr>
            <p:cNvSpPr txBox="1">
              <a:spLocks noChangeArrowheads="1"/>
            </p:cNvSpPr>
            <p:nvPr/>
          </p:nvSpPr>
          <p:spPr bwMode="auto">
            <a:xfrm>
              <a:off x="887" y="2457"/>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90" name="Rectangle 15">
            <a:extLst>
              <a:ext uri="{FF2B5EF4-FFF2-40B4-BE49-F238E27FC236}">
                <a16:creationId xmlns:a16="http://schemas.microsoft.com/office/drawing/2014/main" id="{F52BF3D6-1581-884C-89DC-1E614FC1092D}"/>
              </a:ext>
            </a:extLst>
          </p:cNvPr>
          <p:cNvSpPr>
            <a:spLocks noChangeArrowheads="1"/>
          </p:cNvSpPr>
          <p:nvPr/>
        </p:nvSpPr>
        <p:spPr bwMode="auto">
          <a:xfrm>
            <a:off x="3453573" y="2595803"/>
            <a:ext cx="754063" cy="44926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91" name="Text Box 16">
            <a:extLst>
              <a:ext uri="{FF2B5EF4-FFF2-40B4-BE49-F238E27FC236}">
                <a16:creationId xmlns:a16="http://schemas.microsoft.com/office/drawing/2014/main" id="{64158AE7-EA74-484B-A754-66C43ED40270}"/>
              </a:ext>
            </a:extLst>
          </p:cNvPr>
          <p:cNvSpPr txBox="1">
            <a:spLocks noChangeArrowheads="1"/>
          </p:cNvSpPr>
          <p:nvPr/>
        </p:nvSpPr>
        <p:spPr bwMode="auto">
          <a:xfrm>
            <a:off x="3450397" y="2651365"/>
            <a:ext cx="94960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 )</a:t>
            </a:r>
          </a:p>
        </p:txBody>
      </p:sp>
      <p:sp>
        <p:nvSpPr>
          <p:cNvPr id="192" name="Text Box 17">
            <a:extLst>
              <a:ext uri="{FF2B5EF4-FFF2-40B4-BE49-F238E27FC236}">
                <a16:creationId xmlns:a16="http://schemas.microsoft.com/office/drawing/2014/main" id="{6B7AE559-51F7-8142-B595-D975A8D3F6DE}"/>
              </a:ext>
            </a:extLst>
          </p:cNvPr>
          <p:cNvSpPr txBox="1">
            <a:spLocks noChangeArrowheads="1"/>
          </p:cNvSpPr>
          <p:nvPr/>
        </p:nvSpPr>
        <p:spPr bwMode="auto">
          <a:xfrm>
            <a:off x="3881683" y="2339898"/>
            <a:ext cx="3270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144" name="Text Box 25">
            <a:extLst>
              <a:ext uri="{FF2B5EF4-FFF2-40B4-BE49-F238E27FC236}">
                <a16:creationId xmlns:a16="http://schemas.microsoft.com/office/drawing/2014/main" id="{28C8EE68-97D2-FF41-82E7-33345F4D0BBB}"/>
              </a:ext>
            </a:extLst>
          </p:cNvPr>
          <p:cNvSpPr txBox="1">
            <a:spLocks noChangeArrowheads="1"/>
          </p:cNvSpPr>
          <p:nvPr/>
        </p:nvSpPr>
        <p:spPr bwMode="auto">
          <a:xfrm>
            <a:off x="9946648" y="2526444"/>
            <a:ext cx="8794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sp>
        <p:nvSpPr>
          <p:cNvPr id="184" name="Text Box 27">
            <a:extLst>
              <a:ext uri="{FF2B5EF4-FFF2-40B4-BE49-F238E27FC236}">
                <a16:creationId xmlns:a16="http://schemas.microsoft.com/office/drawing/2014/main" id="{A3D2B037-32E5-0245-B8DB-4BC6E843B1A6}"/>
              </a:ext>
            </a:extLst>
          </p:cNvPr>
          <p:cNvSpPr txBox="1">
            <a:spLocks noChangeArrowheads="1"/>
          </p:cNvSpPr>
          <p:nvPr/>
        </p:nvSpPr>
        <p:spPr bwMode="auto">
          <a:xfrm>
            <a:off x="4188585" y="2470390"/>
            <a:ext cx="12911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(H(m))</a:t>
            </a:r>
          </a:p>
        </p:txBody>
      </p:sp>
      <p:sp>
        <p:nvSpPr>
          <p:cNvPr id="146" name="Freeform 29">
            <a:extLst>
              <a:ext uri="{FF2B5EF4-FFF2-40B4-BE49-F238E27FC236}">
                <a16:creationId xmlns:a16="http://schemas.microsoft.com/office/drawing/2014/main" id="{2A230624-3976-DB45-8513-B2545A36D998}"/>
              </a:ext>
            </a:extLst>
          </p:cNvPr>
          <p:cNvSpPr>
            <a:spLocks/>
          </p:cNvSpPr>
          <p:nvPr/>
        </p:nvSpPr>
        <p:spPr bwMode="auto">
          <a:xfrm flipV="1">
            <a:off x="2361373" y="3667365"/>
            <a:ext cx="1958975" cy="392112"/>
          </a:xfrm>
          <a:custGeom>
            <a:avLst/>
            <a:gdLst>
              <a:gd name="T0" fmla="*/ 0 w 476"/>
              <a:gd name="T1" fmla="*/ 0 h 247"/>
              <a:gd name="T2" fmla="*/ 144489 w 476"/>
              <a:gd name="T3" fmla="*/ 0 h 247"/>
              <a:gd name="T4" fmla="*/ 144489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rot="10800000"/>
          <a:lstStyle/>
          <a:p>
            <a:endParaRPr lang="en-US" dirty="0"/>
          </a:p>
        </p:txBody>
      </p:sp>
      <p:sp>
        <p:nvSpPr>
          <p:cNvPr id="147" name="Text Box 30">
            <a:extLst>
              <a:ext uri="{FF2B5EF4-FFF2-40B4-BE49-F238E27FC236}">
                <a16:creationId xmlns:a16="http://schemas.microsoft.com/office/drawing/2014/main" id="{DABE9DE2-F780-A849-ACDB-E6DCB3DE9067}"/>
              </a:ext>
            </a:extLst>
          </p:cNvPr>
          <p:cNvSpPr txBox="1">
            <a:spLocks noChangeArrowheads="1"/>
          </p:cNvSpPr>
          <p:nvPr/>
        </p:nvSpPr>
        <p:spPr bwMode="auto">
          <a:xfrm>
            <a:off x="1789873" y="2605328"/>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sp>
        <p:nvSpPr>
          <p:cNvPr id="182" name="Text Box 32">
            <a:extLst>
              <a:ext uri="{FF2B5EF4-FFF2-40B4-BE49-F238E27FC236}">
                <a16:creationId xmlns:a16="http://schemas.microsoft.com/office/drawing/2014/main" id="{B887643E-BB09-9446-90F6-D0C86C8BB0D8}"/>
              </a:ext>
            </a:extLst>
          </p:cNvPr>
          <p:cNvSpPr txBox="1">
            <a:spLocks noChangeArrowheads="1"/>
          </p:cNvSpPr>
          <p:nvPr/>
        </p:nvSpPr>
        <p:spPr bwMode="auto">
          <a:xfrm>
            <a:off x="3244720" y="2049291"/>
            <a:ext cx="59022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endParaRPr lang="en-US" sz="1800" dirty="0">
              <a:latin typeface="Arial" charset="0"/>
              <a:cs typeface="Arial" charset="0"/>
            </a:endParaRPr>
          </a:p>
        </p:txBody>
      </p:sp>
      <p:pic>
        <p:nvPicPr>
          <p:cNvPr id="150" name="Picture 35" descr="BS00768_[1]">
            <a:extLst>
              <a:ext uri="{FF2B5EF4-FFF2-40B4-BE49-F238E27FC236}">
                <a16:creationId xmlns:a16="http://schemas.microsoft.com/office/drawing/2014/main" id="{760325FC-447E-8641-AB3A-BD40E45D3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3872131" y="2141182"/>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1" name="Picture 36" descr="Alice">
            <a:extLst>
              <a:ext uri="{FF2B5EF4-FFF2-40B4-BE49-F238E27FC236}">
                <a16:creationId xmlns:a16="http://schemas.microsoft.com/office/drawing/2014/main" id="{6F5B1E19-8AE4-3D48-9575-18C9928530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7485" y="3141903"/>
            <a:ext cx="527050" cy="650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6" name="Freeform 41">
            <a:extLst>
              <a:ext uri="{FF2B5EF4-FFF2-40B4-BE49-F238E27FC236}">
                <a16:creationId xmlns:a16="http://schemas.microsoft.com/office/drawing/2014/main" id="{55D2C347-2435-E542-9A79-6C7EC0C3DA50}"/>
              </a:ext>
            </a:extLst>
          </p:cNvPr>
          <p:cNvSpPr>
            <a:spLocks/>
          </p:cNvSpPr>
          <p:nvPr/>
        </p:nvSpPr>
        <p:spPr bwMode="auto">
          <a:xfrm flipH="1">
            <a:off x="8131245" y="2840278"/>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157" name="Freeform 42">
            <a:extLst>
              <a:ext uri="{FF2B5EF4-FFF2-40B4-BE49-F238E27FC236}">
                <a16:creationId xmlns:a16="http://schemas.microsoft.com/office/drawing/2014/main" id="{F807986B-0E09-FA4F-881F-706A27FC7F4F}"/>
              </a:ext>
            </a:extLst>
          </p:cNvPr>
          <p:cNvSpPr>
            <a:spLocks/>
          </p:cNvSpPr>
          <p:nvPr/>
        </p:nvSpPr>
        <p:spPr bwMode="auto">
          <a:xfrm flipH="1" flipV="1">
            <a:off x="8153470" y="3675303"/>
            <a:ext cx="755650" cy="392112"/>
          </a:xfrm>
          <a:custGeom>
            <a:avLst/>
            <a:gdLst>
              <a:gd name="T0" fmla="*/ 0 w 476"/>
              <a:gd name="T1" fmla="*/ 0 h 247"/>
              <a:gd name="T2" fmla="*/ 476 w 476"/>
              <a:gd name="T3" fmla="*/ 0 h 247"/>
              <a:gd name="T4" fmla="*/ 476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type="triangle" w="med" len="med"/>
            <a:tailEnd/>
          </a:ln>
          <a:extLst>
            <a:ext uri="{909E8E84-426E-40dd-AFC4-6F175D3DCCD1}">
              <a14:hiddenFill xmlns="" xmlns:a14="http://schemas.microsoft.com/office/drawing/2010/main">
                <a:solidFill>
                  <a:srgbClr val="FFFFFF"/>
                </a:solidFill>
              </a14:hiddenFill>
            </a:ext>
          </a:extLst>
        </p:spPr>
        <p:txBody>
          <a:bodyPr rot="10800000"/>
          <a:lstStyle/>
          <a:p>
            <a:endParaRPr lang="en-US" dirty="0"/>
          </a:p>
        </p:txBody>
      </p:sp>
      <p:pic>
        <p:nvPicPr>
          <p:cNvPr id="158" name="Picture 43" descr="Bob">
            <a:extLst>
              <a:ext uri="{FF2B5EF4-FFF2-40B4-BE49-F238E27FC236}">
                <a16:creationId xmlns:a16="http://schemas.microsoft.com/office/drawing/2014/main" id="{9D615FF3-AB81-364A-B0F1-CE29503EA26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91858" y="3065703"/>
            <a:ext cx="642938"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59" name="Text Box 44">
            <a:extLst>
              <a:ext uri="{FF2B5EF4-FFF2-40B4-BE49-F238E27FC236}">
                <a16:creationId xmlns:a16="http://schemas.microsoft.com/office/drawing/2014/main" id="{A018A8CA-0525-644A-A2E4-930729E29ED3}"/>
              </a:ext>
            </a:extLst>
          </p:cNvPr>
          <p:cNvSpPr txBox="1">
            <a:spLocks noChangeArrowheads="1"/>
          </p:cNvSpPr>
          <p:nvPr/>
        </p:nvSpPr>
        <p:spPr bwMode="auto">
          <a:xfrm>
            <a:off x="1994660" y="3836607"/>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sp>
        <p:nvSpPr>
          <p:cNvPr id="178" name="Rectangle 46">
            <a:extLst>
              <a:ext uri="{FF2B5EF4-FFF2-40B4-BE49-F238E27FC236}">
                <a16:creationId xmlns:a16="http://schemas.microsoft.com/office/drawing/2014/main" id="{3DF6F0B4-7F43-4A45-8970-FF3F4C695487}"/>
              </a:ext>
            </a:extLst>
          </p:cNvPr>
          <p:cNvSpPr>
            <a:spLocks noChangeArrowheads="1"/>
          </p:cNvSpPr>
          <p:nvPr/>
        </p:nvSpPr>
        <p:spPr bwMode="auto">
          <a:xfrm>
            <a:off x="8898008" y="2575166"/>
            <a:ext cx="754063" cy="44926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pic>
        <p:nvPicPr>
          <p:cNvPr id="162" name="Picture 51" descr="BS00768_[1]">
            <a:extLst>
              <a:ext uri="{FF2B5EF4-FFF2-40B4-BE49-F238E27FC236}">
                <a16:creationId xmlns:a16="http://schemas.microsoft.com/office/drawing/2014/main" id="{211576C7-23B5-8C41-BD5B-D7E4BDB8D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9601812" y="2121140"/>
            <a:ext cx="40005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5" name="Text Box 58">
            <a:extLst>
              <a:ext uri="{FF2B5EF4-FFF2-40B4-BE49-F238E27FC236}">
                <a16:creationId xmlns:a16="http://schemas.microsoft.com/office/drawing/2014/main" id="{4DA86245-D925-3446-A4D0-A81E917FB30E}"/>
              </a:ext>
            </a:extLst>
          </p:cNvPr>
          <p:cNvSpPr txBox="1">
            <a:spLocks noChangeArrowheads="1"/>
          </p:cNvSpPr>
          <p:nvPr/>
        </p:nvSpPr>
        <p:spPr bwMode="auto">
          <a:xfrm>
            <a:off x="8120133" y="4042015"/>
            <a:ext cx="3984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Arial" charset="0"/>
                <a:cs typeface="Arial" charset="0"/>
              </a:rPr>
              <a:t>m</a:t>
            </a:r>
          </a:p>
        </p:txBody>
      </p:sp>
      <p:grpSp>
        <p:nvGrpSpPr>
          <p:cNvPr id="166" name="Group 59">
            <a:extLst>
              <a:ext uri="{FF2B5EF4-FFF2-40B4-BE49-F238E27FC236}">
                <a16:creationId xmlns:a16="http://schemas.microsoft.com/office/drawing/2014/main" id="{A97BD907-9DC7-7041-9D34-2BBEA9A1D328}"/>
              </a:ext>
            </a:extLst>
          </p:cNvPr>
          <p:cNvGrpSpPr>
            <a:grpSpLocks/>
          </p:cNvGrpSpPr>
          <p:nvPr/>
        </p:nvGrpSpPr>
        <p:grpSpPr bwMode="auto">
          <a:xfrm>
            <a:off x="8915470" y="3532428"/>
            <a:ext cx="754063" cy="712787"/>
            <a:chOff x="694" y="2465"/>
            <a:chExt cx="475" cy="449"/>
          </a:xfrm>
        </p:grpSpPr>
        <p:sp>
          <p:nvSpPr>
            <p:cNvPr id="171" name="Rectangle 60">
              <a:extLst>
                <a:ext uri="{FF2B5EF4-FFF2-40B4-BE49-F238E27FC236}">
                  <a16:creationId xmlns:a16="http://schemas.microsoft.com/office/drawing/2014/main" id="{1D293FAC-5E22-D141-A5E4-DB02E8BB0818}"/>
                </a:ext>
              </a:extLst>
            </p:cNvPr>
            <p:cNvSpPr>
              <a:spLocks noChangeArrowheads="1"/>
            </p:cNvSpPr>
            <p:nvPr/>
          </p:nvSpPr>
          <p:spPr bwMode="auto">
            <a:xfrm>
              <a:off x="694" y="2631"/>
              <a:ext cx="475" cy="283"/>
            </a:xfrm>
            <a:prstGeom prst="rect">
              <a:avLst/>
            </a:prstGeom>
            <a:solidFill>
              <a:schemeClr val="bg1"/>
            </a:solidFill>
            <a:ln w="9525">
              <a:solidFill>
                <a:schemeClr val="tx1"/>
              </a:solidFill>
              <a:miter lim="800000"/>
              <a:headEnd/>
              <a:tailEnd/>
            </a:ln>
          </p:spPr>
          <p:txBody>
            <a:bodyPr wrap="none" anchor="ctr"/>
            <a:lstStyle/>
            <a:p>
              <a:endParaRPr lang="en-US" dirty="0">
                <a:latin typeface="Arial" charset="0"/>
                <a:cs typeface="Arial" charset="0"/>
              </a:endParaRPr>
            </a:p>
          </p:txBody>
        </p:sp>
        <p:sp>
          <p:nvSpPr>
            <p:cNvPr id="172" name="Text Box 61">
              <a:extLst>
                <a:ext uri="{FF2B5EF4-FFF2-40B4-BE49-F238E27FC236}">
                  <a16:creationId xmlns:a16="http://schemas.microsoft.com/office/drawing/2014/main" id="{A757629A-2626-2944-9DE4-3E353D0AB6FF}"/>
                </a:ext>
              </a:extLst>
            </p:cNvPr>
            <p:cNvSpPr txBox="1">
              <a:spLocks noChangeArrowheads="1"/>
            </p:cNvSpPr>
            <p:nvPr/>
          </p:nvSpPr>
          <p:spPr bwMode="auto">
            <a:xfrm>
              <a:off x="754" y="2657"/>
              <a:ext cx="359"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 )</a:t>
              </a:r>
            </a:p>
          </p:txBody>
        </p:sp>
        <p:sp>
          <p:nvSpPr>
            <p:cNvPr id="173" name="Text Box 62">
              <a:extLst>
                <a:ext uri="{FF2B5EF4-FFF2-40B4-BE49-F238E27FC236}">
                  <a16:creationId xmlns:a16="http://schemas.microsoft.com/office/drawing/2014/main" id="{1B39B42A-EF1C-E746-A3FD-3109C0DDE1F3}"/>
                </a:ext>
              </a:extLst>
            </p:cNvPr>
            <p:cNvSpPr txBox="1">
              <a:spLocks noChangeArrowheads="1"/>
            </p:cNvSpPr>
            <p:nvPr/>
          </p:nvSpPr>
          <p:spPr bwMode="auto">
            <a:xfrm>
              <a:off x="885" y="2465"/>
              <a:ext cx="206" cy="4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grpSp>
      <p:sp>
        <p:nvSpPr>
          <p:cNvPr id="167" name="Freeform 63">
            <a:extLst>
              <a:ext uri="{FF2B5EF4-FFF2-40B4-BE49-F238E27FC236}">
                <a16:creationId xmlns:a16="http://schemas.microsoft.com/office/drawing/2014/main" id="{4691EE9B-BA40-2640-9979-67370B5C964C}"/>
              </a:ext>
            </a:extLst>
          </p:cNvPr>
          <p:cNvSpPr>
            <a:spLocks/>
          </p:cNvSpPr>
          <p:nvPr/>
        </p:nvSpPr>
        <p:spPr bwMode="auto">
          <a:xfrm flipV="1">
            <a:off x="9696520" y="36673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rot="10800000"/>
          <a:lstStyle/>
          <a:p>
            <a:endParaRPr lang="en-US" dirty="0"/>
          </a:p>
        </p:txBody>
      </p:sp>
      <p:sp>
        <p:nvSpPr>
          <p:cNvPr id="168" name="Freeform 64">
            <a:extLst>
              <a:ext uri="{FF2B5EF4-FFF2-40B4-BE49-F238E27FC236}">
                <a16:creationId xmlns:a16="http://schemas.microsoft.com/office/drawing/2014/main" id="{B7C4584F-BF1A-0544-926F-EA048B2C95C9}"/>
              </a:ext>
            </a:extLst>
          </p:cNvPr>
          <p:cNvSpPr>
            <a:spLocks/>
          </p:cNvSpPr>
          <p:nvPr/>
        </p:nvSpPr>
        <p:spPr bwMode="auto">
          <a:xfrm>
            <a:off x="9675883" y="2791065"/>
            <a:ext cx="304800" cy="392112"/>
          </a:xfrm>
          <a:custGeom>
            <a:avLst/>
            <a:gdLst>
              <a:gd name="T0" fmla="*/ 0 w 476"/>
              <a:gd name="T1" fmla="*/ 0 h 247"/>
              <a:gd name="T2" fmla="*/ 2 w 476"/>
              <a:gd name="T3" fmla="*/ 0 h 247"/>
              <a:gd name="T4" fmla="*/ 2 w 476"/>
              <a:gd name="T5" fmla="*/ 247 h 247"/>
              <a:gd name="T6" fmla="*/ 0 60000 65536"/>
              <a:gd name="T7" fmla="*/ 0 60000 65536"/>
              <a:gd name="T8" fmla="*/ 0 60000 65536"/>
              <a:gd name="T9" fmla="*/ 0 w 476"/>
              <a:gd name="T10" fmla="*/ 0 h 247"/>
              <a:gd name="T11" fmla="*/ 476 w 476"/>
              <a:gd name="T12" fmla="*/ 247 h 247"/>
            </a:gdLst>
            <a:ahLst/>
            <a:cxnLst>
              <a:cxn ang="T6">
                <a:pos x="T0" y="T1"/>
              </a:cxn>
              <a:cxn ang="T7">
                <a:pos x="T2" y="T3"/>
              </a:cxn>
              <a:cxn ang="T8">
                <a:pos x="T4" y="T5"/>
              </a:cxn>
            </a:cxnLst>
            <a:rect l="T9" t="T10" r="T11" b="T12"/>
            <a:pathLst>
              <a:path w="476" h="247">
                <a:moveTo>
                  <a:pt x="0" y="0"/>
                </a:moveTo>
                <a:lnTo>
                  <a:pt x="476" y="0"/>
                </a:lnTo>
                <a:lnTo>
                  <a:pt x="476" y="247"/>
                </a:ln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dirty="0"/>
          </a:p>
        </p:txBody>
      </p:sp>
      <p:sp>
        <p:nvSpPr>
          <p:cNvPr id="169" name="Text Box 65">
            <a:extLst>
              <a:ext uri="{FF2B5EF4-FFF2-40B4-BE49-F238E27FC236}">
                <a16:creationId xmlns:a16="http://schemas.microsoft.com/office/drawing/2014/main" id="{F7D43E61-3100-7A4D-BECB-A3331CE38490}"/>
              </a:ext>
            </a:extLst>
          </p:cNvPr>
          <p:cNvSpPr txBox="1">
            <a:spLocks noChangeArrowheads="1"/>
          </p:cNvSpPr>
          <p:nvPr/>
        </p:nvSpPr>
        <p:spPr bwMode="auto">
          <a:xfrm>
            <a:off x="9990828" y="3973269"/>
            <a:ext cx="8794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dirty="0">
                <a:latin typeface="Arial" charset="0"/>
                <a:cs typeface="Arial" charset="0"/>
              </a:rPr>
              <a:t>H(m )</a:t>
            </a:r>
          </a:p>
        </p:txBody>
      </p:sp>
      <p:sp>
        <p:nvSpPr>
          <p:cNvPr id="170" name="Text Box 66">
            <a:extLst>
              <a:ext uri="{FF2B5EF4-FFF2-40B4-BE49-F238E27FC236}">
                <a16:creationId xmlns:a16="http://schemas.microsoft.com/office/drawing/2014/main" id="{1C0EFBE4-3204-B04F-B170-3873C8B04F38}"/>
              </a:ext>
            </a:extLst>
          </p:cNvPr>
          <p:cNvSpPr txBox="1">
            <a:spLocks noChangeArrowheads="1"/>
          </p:cNvSpPr>
          <p:nvPr/>
        </p:nvSpPr>
        <p:spPr bwMode="auto">
          <a:xfrm>
            <a:off x="9487276" y="3240592"/>
            <a:ext cx="13589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1800" i="1" dirty="0">
                <a:solidFill>
                  <a:srgbClr val="C00000"/>
                </a:solidFill>
                <a:latin typeface="+mn-lt"/>
                <a:cs typeface="Arial" charset="0"/>
              </a:rPr>
              <a:t>compare</a:t>
            </a:r>
          </a:p>
        </p:txBody>
      </p:sp>
      <p:cxnSp>
        <p:nvCxnSpPr>
          <p:cNvPr id="197" name="Straight Arrow Connector 196">
            <a:extLst>
              <a:ext uri="{FF2B5EF4-FFF2-40B4-BE49-F238E27FC236}">
                <a16:creationId xmlns:a16="http://schemas.microsoft.com/office/drawing/2014/main" id="{E085666D-A10E-EE47-B430-1A938BB519D5}"/>
              </a:ext>
            </a:extLst>
          </p:cNvPr>
          <p:cNvCxnSpPr/>
          <p:nvPr/>
        </p:nvCxnSpPr>
        <p:spPr>
          <a:xfrm>
            <a:off x="7040216" y="3412435"/>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A1E527DE-00E9-2C4B-9615-EAC39E329EA7}"/>
              </a:ext>
            </a:extLst>
          </p:cNvPr>
          <p:cNvCxnSpPr/>
          <p:nvPr/>
        </p:nvCxnSpPr>
        <p:spPr>
          <a:xfrm>
            <a:off x="4611756" y="3425687"/>
            <a:ext cx="8216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00" name="Picture 44" descr="BS00592_[1]">
            <a:extLst>
              <a:ext uri="{FF2B5EF4-FFF2-40B4-BE49-F238E27FC236}">
                <a16:creationId xmlns:a16="http://schemas.microsoft.com/office/drawing/2014/main" id="{0FF485A1-9AA8-6F46-8E70-E9180D86E8E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1615" y="3033435"/>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01" name="Text Box 45">
            <a:extLst>
              <a:ext uri="{FF2B5EF4-FFF2-40B4-BE49-F238E27FC236}">
                <a16:creationId xmlns:a16="http://schemas.microsoft.com/office/drawing/2014/main" id="{A0823A43-D9DE-EE42-9EF2-86A11D7DC6A5}"/>
              </a:ext>
            </a:extLst>
          </p:cNvPr>
          <p:cNvSpPr txBox="1">
            <a:spLocks noChangeArrowheads="1"/>
          </p:cNvSpPr>
          <p:nvPr/>
        </p:nvSpPr>
        <p:spPr bwMode="auto">
          <a:xfrm>
            <a:off x="5771598" y="3327122"/>
            <a:ext cx="9667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mn-lt"/>
                <a:ea typeface="ＭＳ Ｐゴシック" charset="0"/>
                <a:cs typeface="Arial" charset="0"/>
              </a:rPr>
              <a:t>Internet</a:t>
            </a:r>
          </a:p>
        </p:txBody>
      </p:sp>
      <p:pic>
        <p:nvPicPr>
          <p:cNvPr id="202" name="Picture 9" descr="BS00592_[1]">
            <a:extLst>
              <a:ext uri="{FF2B5EF4-FFF2-40B4-BE49-F238E27FC236}">
                <a16:creationId xmlns:a16="http://schemas.microsoft.com/office/drawing/2014/main" id="{A2B82B1E-9E0E-AB4B-B59F-4CA155D8C9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9718" y="3092312"/>
            <a:ext cx="544513" cy="666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03" name="Group 202">
            <a:extLst>
              <a:ext uri="{FF2B5EF4-FFF2-40B4-BE49-F238E27FC236}">
                <a16:creationId xmlns:a16="http://schemas.microsoft.com/office/drawing/2014/main" id="{9439904A-0258-7748-9607-D776C1BE1087}"/>
              </a:ext>
            </a:extLst>
          </p:cNvPr>
          <p:cNvGrpSpPr/>
          <p:nvPr/>
        </p:nvGrpSpPr>
        <p:grpSpPr>
          <a:xfrm>
            <a:off x="4121427" y="3167270"/>
            <a:ext cx="389850" cy="584775"/>
            <a:chOff x="9846364" y="1192696"/>
            <a:chExt cx="389850" cy="584775"/>
          </a:xfrm>
        </p:grpSpPr>
        <p:sp>
          <p:nvSpPr>
            <p:cNvPr id="204" name="Oval 203">
              <a:extLst>
                <a:ext uri="{FF2B5EF4-FFF2-40B4-BE49-F238E27FC236}">
                  <a16:creationId xmlns:a16="http://schemas.microsoft.com/office/drawing/2014/main" id="{819D590E-EFF1-A644-A99A-1437DDD19481}"/>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TextBox 204">
              <a:extLst>
                <a:ext uri="{FF2B5EF4-FFF2-40B4-BE49-F238E27FC236}">
                  <a16:creationId xmlns:a16="http://schemas.microsoft.com/office/drawing/2014/main" id="{11E886BA-0494-1D48-8DAF-FFC6CAA40B1D}"/>
                </a:ext>
              </a:extLst>
            </p:cNvPr>
            <p:cNvSpPr txBox="1"/>
            <p:nvPr/>
          </p:nvSpPr>
          <p:spPr>
            <a:xfrm>
              <a:off x="9846364" y="1192696"/>
              <a:ext cx="389850" cy="584775"/>
            </a:xfrm>
            <a:prstGeom prst="rect">
              <a:avLst/>
            </a:prstGeom>
            <a:noFill/>
          </p:spPr>
          <p:txBody>
            <a:bodyPr wrap="none" rtlCol="0">
              <a:spAutoFit/>
            </a:bodyPr>
            <a:lstStyle/>
            <a:p>
              <a:r>
                <a:rPr lang="en-US" sz="3200" dirty="0"/>
                <a:t>+</a:t>
              </a:r>
            </a:p>
          </p:txBody>
        </p:sp>
      </p:grpSp>
      <p:grpSp>
        <p:nvGrpSpPr>
          <p:cNvPr id="206" name="Group 205">
            <a:extLst>
              <a:ext uri="{FF2B5EF4-FFF2-40B4-BE49-F238E27FC236}">
                <a16:creationId xmlns:a16="http://schemas.microsoft.com/office/drawing/2014/main" id="{FBA5BB77-4637-7B46-B5F9-DEC82AA783F5}"/>
              </a:ext>
            </a:extLst>
          </p:cNvPr>
          <p:cNvGrpSpPr/>
          <p:nvPr/>
        </p:nvGrpSpPr>
        <p:grpSpPr>
          <a:xfrm>
            <a:off x="7967869" y="3147393"/>
            <a:ext cx="344557" cy="584775"/>
            <a:chOff x="9859617" y="1179444"/>
            <a:chExt cx="344557" cy="584775"/>
          </a:xfrm>
        </p:grpSpPr>
        <p:sp>
          <p:nvSpPr>
            <p:cNvPr id="207" name="Oval 206">
              <a:extLst>
                <a:ext uri="{FF2B5EF4-FFF2-40B4-BE49-F238E27FC236}">
                  <a16:creationId xmlns:a16="http://schemas.microsoft.com/office/drawing/2014/main" id="{00E3AD53-6CBA-714C-953B-F457A80C2164}"/>
                </a:ext>
              </a:extLst>
            </p:cNvPr>
            <p:cNvSpPr/>
            <p:nvPr/>
          </p:nvSpPr>
          <p:spPr>
            <a:xfrm>
              <a:off x="9859617" y="1325217"/>
              <a:ext cx="344557" cy="331305"/>
            </a:xfrm>
            <a:prstGeom prst="ellipse">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TextBox 207">
              <a:extLst>
                <a:ext uri="{FF2B5EF4-FFF2-40B4-BE49-F238E27FC236}">
                  <a16:creationId xmlns:a16="http://schemas.microsoft.com/office/drawing/2014/main" id="{76DC195A-36B0-204A-AEA3-DF2912DA03EB}"/>
                </a:ext>
              </a:extLst>
            </p:cNvPr>
            <p:cNvSpPr txBox="1"/>
            <p:nvPr/>
          </p:nvSpPr>
          <p:spPr>
            <a:xfrm>
              <a:off x="9886120" y="1179444"/>
              <a:ext cx="309700" cy="584775"/>
            </a:xfrm>
            <a:prstGeom prst="rect">
              <a:avLst/>
            </a:prstGeom>
            <a:noFill/>
          </p:spPr>
          <p:txBody>
            <a:bodyPr wrap="none" rtlCol="0">
              <a:spAutoFit/>
            </a:bodyPr>
            <a:lstStyle/>
            <a:p>
              <a:r>
                <a:rPr lang="en-US" sz="3200" dirty="0"/>
                <a:t>-</a:t>
              </a:r>
            </a:p>
          </p:txBody>
        </p:sp>
      </p:grpSp>
      <p:cxnSp>
        <p:nvCxnSpPr>
          <p:cNvPr id="9" name="Straight Arrow Connector 8">
            <a:extLst>
              <a:ext uri="{FF2B5EF4-FFF2-40B4-BE49-F238E27FC236}">
                <a16:creationId xmlns:a16="http://schemas.microsoft.com/office/drawing/2014/main" id="{86F5A402-7072-5B45-AFAB-4AEC66343ECF}"/>
              </a:ext>
            </a:extLst>
          </p:cNvPr>
          <p:cNvCxnSpPr/>
          <p:nvPr/>
        </p:nvCxnSpPr>
        <p:spPr>
          <a:xfrm>
            <a:off x="2147404" y="2834861"/>
            <a:ext cx="397566"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13887DD-8C89-4442-BCD5-79933D3AA18F}"/>
              </a:ext>
            </a:extLst>
          </p:cNvPr>
          <p:cNvCxnSpPr/>
          <p:nvPr/>
        </p:nvCxnSpPr>
        <p:spPr>
          <a:xfrm>
            <a:off x="3807329" y="2195527"/>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8FC684D3-661D-214E-8AAA-803D5741950F}"/>
              </a:ext>
            </a:extLst>
          </p:cNvPr>
          <p:cNvCxnSpPr/>
          <p:nvPr/>
        </p:nvCxnSpPr>
        <p:spPr>
          <a:xfrm>
            <a:off x="9516467" y="2187153"/>
            <a:ext cx="0" cy="35780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 Box 16">
            <a:extLst>
              <a:ext uri="{FF2B5EF4-FFF2-40B4-BE49-F238E27FC236}">
                <a16:creationId xmlns:a16="http://schemas.microsoft.com/office/drawing/2014/main" id="{2D7166DC-549D-9E65-21F4-5330E51A8AB7}"/>
              </a:ext>
            </a:extLst>
          </p:cNvPr>
          <p:cNvSpPr txBox="1">
            <a:spLocks noChangeArrowheads="1"/>
          </p:cNvSpPr>
          <p:nvPr/>
        </p:nvSpPr>
        <p:spPr bwMode="auto">
          <a:xfrm>
            <a:off x="8886895" y="2640979"/>
            <a:ext cx="94960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 )</a:t>
            </a:r>
          </a:p>
        </p:txBody>
      </p:sp>
      <p:sp>
        <p:nvSpPr>
          <p:cNvPr id="4" name="Text Box 17">
            <a:extLst>
              <a:ext uri="{FF2B5EF4-FFF2-40B4-BE49-F238E27FC236}">
                <a16:creationId xmlns:a16="http://schemas.microsoft.com/office/drawing/2014/main" id="{E4811112-8797-6EDA-FFE2-317D11E62400}"/>
              </a:ext>
            </a:extLst>
          </p:cNvPr>
          <p:cNvSpPr txBox="1">
            <a:spLocks noChangeArrowheads="1"/>
          </p:cNvSpPr>
          <p:nvPr/>
        </p:nvSpPr>
        <p:spPr bwMode="auto">
          <a:xfrm>
            <a:off x="9318181" y="2329512"/>
            <a:ext cx="327025"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4000" dirty="0">
                <a:latin typeface="Arial" charset="0"/>
                <a:cs typeface="Arial" charset="0"/>
              </a:rPr>
              <a:t>.</a:t>
            </a:r>
          </a:p>
        </p:txBody>
      </p:sp>
      <p:sp>
        <p:nvSpPr>
          <p:cNvPr id="5" name="Text Box 27">
            <a:extLst>
              <a:ext uri="{FF2B5EF4-FFF2-40B4-BE49-F238E27FC236}">
                <a16:creationId xmlns:a16="http://schemas.microsoft.com/office/drawing/2014/main" id="{C78AE12B-A75D-0BF4-5282-43566C3F8F6B}"/>
              </a:ext>
            </a:extLst>
          </p:cNvPr>
          <p:cNvSpPr txBox="1">
            <a:spLocks noChangeArrowheads="1"/>
          </p:cNvSpPr>
          <p:nvPr/>
        </p:nvSpPr>
        <p:spPr bwMode="auto">
          <a:xfrm>
            <a:off x="7571895" y="2441151"/>
            <a:ext cx="1291188"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PR</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r>
              <a:rPr lang="en-US" sz="1800" dirty="0">
                <a:latin typeface="Arial" charset="0"/>
                <a:cs typeface="Arial" charset="0"/>
              </a:rPr>
              <a:t>(H(m))</a:t>
            </a:r>
          </a:p>
        </p:txBody>
      </p:sp>
      <p:sp>
        <p:nvSpPr>
          <p:cNvPr id="8" name="Text Box 32">
            <a:extLst>
              <a:ext uri="{FF2B5EF4-FFF2-40B4-BE49-F238E27FC236}">
                <a16:creationId xmlns:a16="http://schemas.microsoft.com/office/drawing/2014/main" id="{17C5592D-0C03-1154-CE45-0EAB8DF0450B}"/>
              </a:ext>
            </a:extLst>
          </p:cNvPr>
          <p:cNvSpPr txBox="1">
            <a:spLocks noChangeArrowheads="1"/>
          </p:cNvSpPr>
          <p:nvPr/>
        </p:nvSpPr>
        <p:spPr bwMode="auto">
          <a:xfrm>
            <a:off x="8955482" y="2049291"/>
            <a:ext cx="59022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kumimoji="0" lang="en-US" sz="1800" b="0" i="0" u="none" strike="noStrike" kern="0" cap="none" spc="0" normalizeH="0" baseline="0" noProof="0" dirty="0" err="1">
                <a:ln>
                  <a:noFill/>
                </a:ln>
                <a:solidFill>
                  <a:srgbClr val="000000"/>
                </a:solidFill>
                <a:effectLst/>
                <a:uLnTx/>
                <a:uFillTx/>
                <a:latin typeface="Arial" charset="0"/>
                <a:ea typeface="ＭＳ Ｐゴシック" charset="0"/>
                <a:cs typeface="Arial" charset="0"/>
              </a:rPr>
              <a:t>PU</a:t>
            </a:r>
            <a:r>
              <a:rPr kumimoji="0" lang="en-US" sz="1800" b="0" i="0" u="none" strike="noStrike" kern="0" cap="none" spc="0" normalizeH="0" baseline="-25000" noProof="0" dirty="0" err="1">
                <a:ln>
                  <a:noFill/>
                </a:ln>
                <a:solidFill>
                  <a:srgbClr val="000000"/>
                </a:solidFill>
                <a:effectLst/>
                <a:uLnTx/>
                <a:uFillTx/>
                <a:latin typeface="Arial" charset="0"/>
                <a:ea typeface="ＭＳ Ｐゴシック" charset="0"/>
                <a:cs typeface="Arial" charset="0"/>
              </a:rPr>
              <a:t>a</a:t>
            </a:r>
            <a:endParaRPr lang="en-US" sz="1800" dirty="0">
              <a:latin typeface="Arial" charset="0"/>
              <a:cs typeface="Arial" charset="0"/>
            </a:endParaRPr>
          </a:p>
        </p:txBody>
      </p:sp>
      <p:sp>
        <p:nvSpPr>
          <p:cNvPr id="12" name="TextBox 11">
            <a:extLst>
              <a:ext uri="{FF2B5EF4-FFF2-40B4-BE49-F238E27FC236}">
                <a16:creationId xmlns:a16="http://schemas.microsoft.com/office/drawing/2014/main" id="{9ACFF9C4-D46D-9E0A-7830-BB655CA8DA25}"/>
              </a:ext>
            </a:extLst>
          </p:cNvPr>
          <p:cNvSpPr txBox="1"/>
          <p:nvPr/>
        </p:nvSpPr>
        <p:spPr>
          <a:xfrm>
            <a:off x="8294336" y="429386"/>
            <a:ext cx="3304623" cy="369332"/>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GB" dirty="0"/>
              <a:t>Recall </a:t>
            </a:r>
            <a:r>
              <a:rPr lang="en-GB" dirty="0">
                <a:hlinkClick r:id="rId7" action="ppaction://hlinksldjump"/>
              </a:rPr>
              <a:t>Slide 49 “Digital Signature”</a:t>
            </a:r>
            <a:endParaRPr lang="en-SE" dirty="0"/>
          </a:p>
        </p:txBody>
      </p:sp>
      <mc:AlternateContent xmlns:mc="http://schemas.openxmlformats.org/markup-compatibility/2006">
        <mc:Choice xmlns:a14="http://schemas.microsoft.com/office/drawing/2010/main" Requires="a14">
          <p:sp>
            <p:nvSpPr>
              <p:cNvPr id="14" name="Text Box 3">
                <a:extLst>
                  <a:ext uri="{FF2B5EF4-FFF2-40B4-BE49-F238E27FC236}">
                    <a16:creationId xmlns:a16="http://schemas.microsoft.com/office/drawing/2014/main" id="{D83B377D-F7BF-611F-A422-B640B967239E}"/>
                  </a:ext>
                </a:extLst>
              </p:cNvPr>
              <p:cNvSpPr txBox="1">
                <a:spLocks noChangeArrowheads="1"/>
              </p:cNvSpPr>
              <p:nvPr/>
            </p:nvSpPr>
            <p:spPr bwMode="auto">
              <a:xfrm>
                <a:off x="338653" y="4391476"/>
                <a:ext cx="6175236" cy="1938992"/>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C00000"/>
                    </a:solidFill>
                    <a:latin typeface="Times New Roman" panose="02020603050405020304" pitchFamily="18" charset="0"/>
                    <a:cs typeface="Times New Roman" panose="02020603050405020304" pitchFamily="18" charset="0"/>
                  </a:rPr>
                  <a:t>Alice:</a:t>
                </a:r>
              </a:p>
              <a:p>
                <a:pPr marL="342900"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Digitally signs message digest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with her private key to create a digital signature</a:t>
                </a:r>
              </a:p>
              <a:p>
                <a:pPr marL="342900"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sends both message (cleartext) and digital signature to Bob</a:t>
                </a:r>
              </a:p>
            </p:txBody>
          </p:sp>
        </mc:Choice>
        <mc:Fallback>
          <p:sp>
            <p:nvSpPr>
              <p:cNvPr id="14" name="Text Box 3">
                <a:extLst>
                  <a:ext uri="{FF2B5EF4-FFF2-40B4-BE49-F238E27FC236}">
                    <a16:creationId xmlns:a16="http://schemas.microsoft.com/office/drawing/2014/main" id="{D83B377D-F7BF-611F-A422-B640B967239E}"/>
                  </a:ext>
                </a:extLst>
              </p:cNvPr>
              <p:cNvSpPr txBox="1">
                <a:spLocks noRot="1" noChangeAspect="1" noMove="1" noResize="1" noEditPoints="1" noAdjustHandles="1" noChangeArrowheads="1" noChangeShapeType="1" noTextEdit="1"/>
              </p:cNvSpPr>
              <p:nvPr/>
            </p:nvSpPr>
            <p:spPr bwMode="auto">
              <a:xfrm>
                <a:off x="338653" y="4391476"/>
                <a:ext cx="6175236" cy="1938992"/>
              </a:xfrm>
              <a:prstGeom prst="rect">
                <a:avLst/>
              </a:prstGeom>
              <a:blipFill>
                <a:blip r:embed="rId8"/>
                <a:stretch>
                  <a:fillRect l="-1579" t="-2516" r="-1876" b="-6289"/>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15" name="Text Box 3">
                <a:extLst>
                  <a:ext uri="{FF2B5EF4-FFF2-40B4-BE49-F238E27FC236}">
                    <a16:creationId xmlns:a16="http://schemas.microsoft.com/office/drawing/2014/main" id="{29E48118-9BD9-7F02-D91C-868285C8C41B}"/>
                  </a:ext>
                </a:extLst>
              </p:cNvPr>
              <p:cNvSpPr txBox="1">
                <a:spLocks noChangeArrowheads="1"/>
              </p:cNvSpPr>
              <p:nvPr/>
            </p:nvSpPr>
            <p:spPr bwMode="auto">
              <a:xfrm>
                <a:off x="6548370" y="4391476"/>
                <a:ext cx="5340626" cy="1631216"/>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wrap="squar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C00000"/>
                    </a:solidFill>
                    <a:latin typeface="Times New Roman" panose="02020603050405020304" pitchFamily="18" charset="0"/>
                    <a:cs typeface="Times New Roman" panose="02020603050405020304" pitchFamily="18" charset="0"/>
                  </a:rPr>
                  <a:t>Bob:</a:t>
                </a: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uses Alice’s private key to decrypt and recover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endParaRPr lang="en-US" sz="2400" baseline="-25000" dirty="0">
                  <a:latin typeface="Times New Roman" panose="02020603050405020304" pitchFamily="18" charset="0"/>
                  <a:cs typeface="Times New Roman" panose="02020603050405020304" pitchFamily="18" charset="0"/>
                </a:endParaRPr>
              </a:p>
              <a:p>
                <a:pPr marL="396875" indent="-277813">
                  <a:buClr>
                    <a:srgbClr val="000090"/>
                  </a:buClr>
                  <a:buSzPct val="100000"/>
                  <a:buFont typeface="Wingdings" charset="2"/>
                  <a:buChar char="§"/>
                </a:pPr>
                <a:r>
                  <a:rPr lang="en-US" sz="2400" dirty="0">
                    <a:latin typeface="Times New Roman" panose="02020603050405020304" pitchFamily="18" charset="0"/>
                    <a:cs typeface="Times New Roman" panose="02020603050405020304" pitchFamily="18" charset="0"/>
                  </a:rPr>
                  <a:t>Compares with the recomputed </a:t>
                </a:r>
                <a14:m>
                  <m:oMath xmlns:m="http://schemas.openxmlformats.org/officeDocument/2006/math">
                    <m:r>
                      <a:rPr lang="en-GB" sz="2400" b="0" i="1" smtClean="0">
                        <a:latin typeface="Cambria Math" panose="02040503050406030204" pitchFamily="18" charset="0"/>
                      </a:rPr>
                      <m:t>𝐻</m:t>
                    </m:r>
                    <m:r>
                      <a:rPr lang="en-GB" sz="2400" b="0" i="1" smtClean="0">
                        <a:latin typeface="Cambria Math" panose="02040503050406030204" pitchFamily="18" charset="0"/>
                      </a:rPr>
                      <m:t>(</m:t>
                    </m:r>
                    <m:r>
                      <a:rPr lang="en-GB" sz="2400" b="0" i="1" smtClean="0">
                        <a:latin typeface="Cambria Math" panose="02040503050406030204" pitchFamily="18" charset="0"/>
                      </a:rPr>
                      <m:t>𝑚</m:t>
                    </m:r>
                    <m:r>
                      <a:rPr lang="en-GB" sz="2400" b="0" i="1" smtClean="0">
                        <a:latin typeface="Cambria Math" panose="02040503050406030204" pitchFamily="18" charset="0"/>
                      </a:rPr>
                      <m:t>)</m:t>
                    </m:r>
                  </m:oMath>
                </a14:m>
                <a:endParaRPr lang="en-US" sz="2400" baseline="-25000" dirty="0">
                  <a:latin typeface="Times New Roman" panose="02020603050405020304" pitchFamily="18" charset="0"/>
                  <a:cs typeface="Times New Roman" panose="02020603050405020304" pitchFamily="18" charset="0"/>
                </a:endParaRPr>
              </a:p>
            </p:txBody>
          </p:sp>
        </mc:Choice>
        <mc:Fallback>
          <p:sp>
            <p:nvSpPr>
              <p:cNvPr id="15" name="Text Box 3">
                <a:extLst>
                  <a:ext uri="{FF2B5EF4-FFF2-40B4-BE49-F238E27FC236}">
                    <a16:creationId xmlns:a16="http://schemas.microsoft.com/office/drawing/2014/main" id="{29E48118-9BD9-7F02-D91C-868285C8C41B}"/>
                  </a:ext>
                </a:extLst>
              </p:cNvPr>
              <p:cNvSpPr txBox="1">
                <a:spLocks noRot="1" noChangeAspect="1" noMove="1" noResize="1" noEditPoints="1" noAdjustHandles="1" noChangeArrowheads="1" noChangeShapeType="1" noTextEdit="1"/>
              </p:cNvSpPr>
              <p:nvPr/>
            </p:nvSpPr>
            <p:spPr bwMode="auto">
              <a:xfrm>
                <a:off x="6548370" y="4391476"/>
                <a:ext cx="5340626" cy="1631216"/>
              </a:xfrm>
              <a:prstGeom prst="rect">
                <a:avLst/>
              </a:prstGeom>
              <a:blipFill>
                <a:blip r:embed="rId9"/>
                <a:stretch>
                  <a:fillRect l="-2283" t="-3731" r="-2169" b="-7463"/>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spTree>
    <p:extLst>
      <p:ext uri="{BB962C8B-B14F-4D97-AF65-F5344CB8AC3E}">
        <p14:creationId xmlns:p14="http://schemas.microsoft.com/office/powerpoint/2010/main" val="38356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7AD1-186A-4E11-9068-AC04412C2C8E}"/>
              </a:ext>
            </a:extLst>
          </p:cNvPr>
          <p:cNvSpPr>
            <a:spLocks noGrp="1"/>
          </p:cNvSpPr>
          <p:nvPr>
            <p:ph type="title"/>
          </p:nvPr>
        </p:nvSpPr>
        <p:spPr/>
        <p:txBody>
          <a:bodyPr/>
          <a:lstStyle/>
          <a:p>
            <a:r>
              <a:rPr lang="en-US" altLang="en-US" dirty="0"/>
              <a:t>Random Numbers</a:t>
            </a:r>
            <a:endParaRPr lang="en-SE" dirty="0"/>
          </a:p>
        </p:txBody>
      </p:sp>
      <p:sp>
        <p:nvSpPr>
          <p:cNvPr id="3" name="Content Placeholder 2">
            <a:extLst>
              <a:ext uri="{FF2B5EF4-FFF2-40B4-BE49-F238E27FC236}">
                <a16:creationId xmlns:a16="http://schemas.microsoft.com/office/drawing/2014/main" id="{C2D9EDF9-09A2-416D-87F6-6BDAC93AC813}"/>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Used to generate:</a:t>
            </a:r>
          </a:p>
          <a:p>
            <a:pPr lvl="1"/>
            <a:r>
              <a:rPr lang="en-US" sz="2800" dirty="0">
                <a:latin typeface="Times New Roman" panose="02020603050405020304" pitchFamily="18" charset="0"/>
                <a:cs typeface="Times New Roman" panose="02020603050405020304" pitchFamily="18" charset="0"/>
              </a:rPr>
              <a:t>Keys for public-key algorithms</a:t>
            </a:r>
          </a:p>
          <a:p>
            <a:pPr lvl="1"/>
            <a:r>
              <a:rPr lang="en-US" sz="2800" dirty="0">
                <a:latin typeface="Times New Roman" panose="02020603050405020304" pitchFamily="18" charset="0"/>
                <a:cs typeface="Times New Roman" panose="02020603050405020304" pitchFamily="18" charset="0"/>
              </a:rPr>
              <a:t>Stream key for symmetric stream cipher</a:t>
            </a:r>
          </a:p>
          <a:p>
            <a:pPr lvl="1"/>
            <a:r>
              <a:rPr lang="en-US" sz="2800" dirty="0">
                <a:latin typeface="Times New Roman" panose="02020603050405020304" pitchFamily="18" charset="0"/>
                <a:cs typeface="Times New Roman" panose="02020603050405020304" pitchFamily="18" charset="0"/>
              </a:rPr>
              <a:t>Symmetric key for use as a temporary session key or in creating a digital envelope</a:t>
            </a:r>
          </a:p>
          <a:p>
            <a:pPr lvl="1"/>
            <a:r>
              <a:rPr lang="en-US" sz="2800" dirty="0">
                <a:latin typeface="Times New Roman" panose="02020603050405020304" pitchFamily="18" charset="0"/>
                <a:cs typeface="Times New Roman" panose="02020603050405020304" pitchFamily="18" charset="0"/>
              </a:rPr>
              <a:t>Handshaking to prevent replay attacks</a:t>
            </a:r>
          </a:p>
          <a:p>
            <a:pPr lvl="1"/>
            <a:r>
              <a:rPr lang="en-US" sz="2800" dirty="0">
                <a:latin typeface="Times New Roman" panose="02020603050405020304" pitchFamily="18" charset="0"/>
                <a:cs typeface="Times New Roman" panose="02020603050405020304" pitchFamily="18" charset="0"/>
              </a:rPr>
              <a:t>Session key</a:t>
            </a:r>
            <a:endParaRPr lang="en-SE"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99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F466-4956-41E6-864C-3152551C79B7}"/>
              </a:ext>
            </a:extLst>
          </p:cNvPr>
          <p:cNvSpPr>
            <a:spLocks noGrp="1"/>
          </p:cNvSpPr>
          <p:nvPr>
            <p:ph type="title"/>
          </p:nvPr>
        </p:nvSpPr>
        <p:spPr/>
        <p:txBody>
          <a:bodyPr/>
          <a:lstStyle/>
          <a:p>
            <a:r>
              <a:rPr lang="en-US" altLang="en-US" dirty="0"/>
              <a:t>Random Number Requirements</a:t>
            </a:r>
            <a:endParaRPr lang="en-SE" dirty="0"/>
          </a:p>
        </p:txBody>
      </p:sp>
      <p:sp>
        <p:nvSpPr>
          <p:cNvPr id="3" name="Content Placeholder 2">
            <a:extLst>
              <a:ext uri="{FF2B5EF4-FFF2-40B4-BE49-F238E27FC236}">
                <a16:creationId xmlns:a16="http://schemas.microsoft.com/office/drawing/2014/main" id="{201D4858-9FC2-488C-B884-BFFAA3F5FD19}"/>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Randomness</a:t>
            </a:r>
          </a:p>
          <a:p>
            <a:pPr lvl="1"/>
            <a:r>
              <a:rPr lang="en-US" sz="2800" dirty="0">
                <a:latin typeface="Times New Roman" panose="02020603050405020304" pitchFamily="18" charset="0"/>
                <a:cs typeface="Times New Roman" panose="02020603050405020304" pitchFamily="18" charset="0"/>
              </a:rPr>
              <a:t>Uniform distribution</a:t>
            </a:r>
          </a:p>
          <a:p>
            <a:pPr lvl="2"/>
            <a:r>
              <a:rPr lang="en-US" sz="2400" dirty="0">
                <a:latin typeface="Times New Roman" panose="02020603050405020304" pitchFamily="18" charset="0"/>
                <a:cs typeface="Times New Roman" panose="02020603050405020304" pitchFamily="18" charset="0"/>
              </a:rPr>
              <a:t>Frequency of occurrence of each of the numbers should be approximately the same</a:t>
            </a:r>
          </a:p>
          <a:p>
            <a:pPr lvl="1"/>
            <a:r>
              <a:rPr lang="en-US" sz="2800" dirty="0">
                <a:latin typeface="Times New Roman" panose="02020603050405020304" pitchFamily="18" charset="0"/>
                <a:cs typeface="Times New Roman" panose="02020603050405020304" pitchFamily="18" charset="0"/>
              </a:rPr>
              <a:t>Independence</a:t>
            </a:r>
          </a:p>
          <a:p>
            <a:pPr lvl="2"/>
            <a:r>
              <a:rPr lang="en-US" sz="2400" dirty="0">
                <a:latin typeface="Times New Roman" panose="02020603050405020304" pitchFamily="18" charset="0"/>
                <a:cs typeface="Times New Roman" panose="02020603050405020304" pitchFamily="18" charset="0"/>
              </a:rPr>
              <a:t>No one value in the sequence can be inferred from the others</a:t>
            </a:r>
          </a:p>
          <a:p>
            <a:r>
              <a:rPr lang="en-US" sz="3200" dirty="0">
                <a:latin typeface="Times New Roman" panose="02020603050405020304" pitchFamily="18" charset="0"/>
                <a:cs typeface="Times New Roman" panose="02020603050405020304" pitchFamily="18" charset="0"/>
              </a:rPr>
              <a:t>Unpredictability</a:t>
            </a:r>
          </a:p>
          <a:p>
            <a:pPr lvl="1"/>
            <a:r>
              <a:rPr lang="en-US" sz="2800" dirty="0">
                <a:latin typeface="Times New Roman" panose="02020603050405020304" pitchFamily="18" charset="0"/>
                <a:cs typeface="Times New Roman" panose="02020603050405020304" pitchFamily="18" charset="0"/>
              </a:rPr>
              <a:t>Each number is statistically independent of others in the sequence, so future elements of the sequence cannot be predicted based on past elements</a:t>
            </a:r>
            <a:endParaRPr lang="en-SE"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4F7DD6-E906-419A-8DE0-29A63E36081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58</a:t>
            </a:fld>
            <a:endParaRPr lang="en-US" altLang="zh-CN" dirty="0"/>
          </a:p>
        </p:txBody>
      </p:sp>
    </p:spTree>
    <p:extLst>
      <p:ext uri="{BB962C8B-B14F-4D97-AF65-F5344CB8AC3E}">
        <p14:creationId xmlns:p14="http://schemas.microsoft.com/office/powerpoint/2010/main" val="348592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a:defRPr/>
            </a:pPr>
            <a:r>
              <a:rPr lang="en-US" altLang="en-US" dirty="0"/>
              <a:t>Pseudorandom vs. Random Numbers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59</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CD9B914-F45F-4811-AA7F-70B9B5CCBE89}"/>
              </a:ext>
            </a:extLst>
          </p:cNvPr>
          <p:cNvSpPr>
            <a:spLocks noGrp="1"/>
          </p:cNvSpPr>
          <p:nvPr>
            <p:ph idx="1"/>
          </p:nvPr>
        </p:nvSpPr>
        <p:spPr>
          <a:xfrm>
            <a:off x="838200" y="1196753"/>
            <a:ext cx="10830636" cy="5591168"/>
          </a:xfrm>
        </p:spPr>
        <p:txBody>
          <a:bodyPr>
            <a:normAutofit/>
          </a:bodyPr>
          <a:lstStyle/>
          <a:p>
            <a:pPr lvl="0"/>
            <a:r>
              <a:rPr lang="en-US" sz="3200" dirty="0">
                <a:latin typeface="Times New Roman" panose="02020603050405020304" pitchFamily="18" charset="0"/>
                <a:cs typeface="Times New Roman" panose="02020603050405020304" pitchFamily="18" charset="0"/>
              </a:rPr>
              <a:t>Pseudorandom numbers are generated with deterministic algorithms with random seeds:</a:t>
            </a:r>
          </a:p>
          <a:p>
            <a:pPr lvl="1"/>
            <a:r>
              <a:rPr lang="en-US" dirty="0">
                <a:latin typeface="Times New Roman" panose="02020603050405020304" pitchFamily="18" charset="0"/>
                <a:cs typeface="Times New Roman" panose="02020603050405020304" pitchFamily="18" charset="0"/>
              </a:rPr>
              <a:t>The same seed results in the same sequence of random numbers</a:t>
            </a:r>
          </a:p>
          <a:p>
            <a:pPr lvl="1"/>
            <a:r>
              <a:rPr lang="en-US" dirty="0">
                <a:latin typeface="Times New Roman" panose="02020603050405020304" pitchFamily="18" charset="0"/>
                <a:cs typeface="Times New Roman" panose="02020603050405020304" pitchFamily="18" charset="0"/>
              </a:rPr>
              <a:t>The sequence produced are not truly statistically random, but may pass </a:t>
            </a:r>
            <a:r>
              <a:rPr lang="en-US" dirty="0">
                <a:latin typeface="Times New Roman" panose="02020603050405020304" pitchFamily="18" charset="0"/>
                <a:ea typeface="ＭＳ Ｐゴシック" pitchFamily="-110" charset="-128"/>
                <a:cs typeface="Times New Roman" panose="02020603050405020304" pitchFamily="18" charset="0"/>
              </a:rPr>
              <a:t>many reasonable tests of randomness</a:t>
            </a:r>
            <a:endParaRPr lang="en-US" dirty="0">
              <a:latin typeface="Times New Roman" panose="02020603050405020304" pitchFamily="18" charset="0"/>
              <a:cs typeface="Times New Roman" panose="02020603050405020304" pitchFamily="18" charset="0"/>
            </a:endParaRPr>
          </a:p>
          <a:p>
            <a:pPr lvl="0" rtl="0"/>
            <a:r>
              <a:rPr lang="en-US" sz="3200" dirty="0">
                <a:latin typeface="Times New Roman" panose="02020603050405020304" pitchFamily="18" charset="0"/>
                <a:cs typeface="Times New Roman" panose="02020603050405020304" pitchFamily="18" charset="0"/>
              </a:rPr>
              <a:t>True random number generator (TRNG):</a:t>
            </a:r>
          </a:p>
          <a:p>
            <a:pPr lvl="1" rtl="0"/>
            <a:r>
              <a:rPr lang="en-US" dirty="0">
                <a:latin typeface="Times New Roman" panose="02020603050405020304" pitchFamily="18" charset="0"/>
                <a:cs typeface="Times New Roman" panose="02020603050405020304" pitchFamily="18" charset="0"/>
              </a:rPr>
              <a:t>Uses a nondeterministic source to produce randomness</a:t>
            </a:r>
          </a:p>
          <a:p>
            <a:pPr lvl="1" rtl="0"/>
            <a:r>
              <a:rPr lang="en-US" dirty="0">
                <a:latin typeface="Times New Roman" panose="02020603050405020304" pitchFamily="18" charset="0"/>
                <a:cs typeface="Times New Roman" panose="02020603050405020304" pitchFamily="18" charset="0"/>
              </a:rPr>
              <a:t>Most operate by measuring unpredictable natural processes</a:t>
            </a:r>
          </a:p>
          <a:p>
            <a:pPr lvl="2" rtl="0"/>
            <a:r>
              <a:rPr lang="en-US" sz="2400" dirty="0">
                <a:latin typeface="Times New Roman" panose="02020603050405020304" pitchFamily="18" charset="0"/>
                <a:cs typeface="Times New Roman" panose="02020603050405020304" pitchFamily="18" charset="0"/>
              </a:rPr>
              <a:t>e.g. radiation, gas discharge, leaky capacitors</a:t>
            </a:r>
          </a:p>
        </p:txBody>
      </p:sp>
    </p:spTree>
    <p:extLst>
      <p:ext uri="{BB962C8B-B14F-4D97-AF65-F5344CB8AC3E}">
        <p14:creationId xmlns:p14="http://schemas.microsoft.com/office/powerpoint/2010/main" val="5218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2E27-FFF3-435F-839D-3DFCAE7EC804}"/>
              </a:ext>
            </a:extLst>
          </p:cNvPr>
          <p:cNvSpPr>
            <a:spLocks noGrp="1"/>
          </p:cNvSpPr>
          <p:nvPr>
            <p:ph type="title"/>
          </p:nvPr>
        </p:nvSpPr>
        <p:spPr/>
        <p:txBody>
          <a:bodyPr/>
          <a:lstStyle/>
          <a:p>
            <a:r>
              <a:rPr lang="en-US" dirty="0"/>
              <a:t>Passive Attacks to Compromise Confidentiality</a:t>
            </a:r>
            <a:endParaRPr lang="en-SE" dirty="0"/>
          </a:p>
        </p:txBody>
      </p:sp>
      <p:sp>
        <p:nvSpPr>
          <p:cNvPr id="3" name="Content Placeholder 2">
            <a:extLst>
              <a:ext uri="{FF2B5EF4-FFF2-40B4-BE49-F238E27FC236}">
                <a16:creationId xmlns:a16="http://schemas.microsoft.com/office/drawing/2014/main" id="{35598BF2-C724-4D37-A253-B13781DC89AC}"/>
              </a:ext>
            </a:extLst>
          </p:cNvPr>
          <p:cNvSpPr>
            <a:spLocks noGrp="1"/>
          </p:cNvSpPr>
          <p:nvPr>
            <p:ph idx="1"/>
          </p:nvPr>
        </p:nvSpPr>
        <p:spPr>
          <a:xfrm>
            <a:off x="838200" y="1513113"/>
            <a:ext cx="10515600" cy="4789715"/>
          </a:xfrm>
        </p:spPr>
        <p:txBody>
          <a:bodyPr>
            <a:normAutofit/>
          </a:bodyPr>
          <a:lstStyle/>
          <a:p>
            <a:r>
              <a:rPr lang="en-US" dirty="0">
                <a:latin typeface="Times New Roman" panose="02020603050405020304" pitchFamily="18" charset="0"/>
                <a:cs typeface="Times New Roman" panose="02020603050405020304" pitchFamily="18" charset="0"/>
              </a:rPr>
              <a:t>In passive attacks, attacker attempts to learn or make use of information from the system but does not affect system resources</a:t>
            </a:r>
          </a:p>
          <a:p>
            <a:pPr lvl="1"/>
            <a:r>
              <a:rPr lang="en-US" dirty="0">
                <a:latin typeface="Times New Roman" panose="02020603050405020304" pitchFamily="18" charset="0"/>
                <a:cs typeface="Times New Roman" panose="02020603050405020304" pitchFamily="18" charset="0"/>
              </a:rPr>
              <a:t>Eavesdropping on, or monitoring of, transmissions</a:t>
            </a:r>
          </a:p>
          <a:p>
            <a:pPr lvl="1"/>
            <a:r>
              <a:rPr lang="en-US" dirty="0">
                <a:latin typeface="Times New Roman" panose="02020603050405020304" pitchFamily="18" charset="0"/>
                <a:cs typeface="Times New Roman" panose="02020603050405020304" pitchFamily="18" charset="0"/>
              </a:rPr>
              <a:t>Goal of attacker is to obtain information that is being transmitted</a:t>
            </a:r>
          </a:p>
          <a:p>
            <a:r>
              <a:rPr lang="en-US" dirty="0">
                <a:latin typeface="Times New Roman" panose="02020603050405020304" pitchFamily="18" charset="0"/>
                <a:cs typeface="Times New Roman" panose="02020603050405020304" pitchFamily="18" charset="0"/>
              </a:rPr>
              <a:t>Two categories :</a:t>
            </a:r>
          </a:p>
          <a:p>
            <a:pPr lvl="1"/>
            <a:r>
              <a:rPr lang="en-US" dirty="0">
                <a:latin typeface="Times New Roman" panose="02020603050405020304" pitchFamily="18" charset="0"/>
                <a:cs typeface="Times New Roman" panose="02020603050405020304" pitchFamily="18" charset="0"/>
              </a:rPr>
              <a:t>Leaking of message content</a:t>
            </a:r>
          </a:p>
          <a:p>
            <a:pPr lvl="1"/>
            <a:r>
              <a:rPr lang="en-US" dirty="0">
                <a:latin typeface="Times New Roman" panose="02020603050405020304" pitchFamily="18" charset="0"/>
                <a:cs typeface="Times New Roman" panose="02020603050405020304" pitchFamily="18" charset="0"/>
              </a:rPr>
              <a:t>Traffic analysis: attacker infers information from network traffic patterns, </a:t>
            </a:r>
            <a:r>
              <a:rPr lang="en-US" kern="1200" dirty="0">
                <a:latin typeface="Times New Roman" panose="02020603050405020304" pitchFamily="18" charset="0"/>
                <a:cs typeface="Times New Roman" panose="02020603050405020304" pitchFamily="18" charset="0"/>
              </a:rPr>
              <a:t>even though message content is not leaked (e.g., with encryption)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0FF986F-1C60-4AF9-9F6E-F31B0082E9A5}"/>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8094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CBBE-2597-BB34-8ECC-79E97CB6E764}"/>
              </a:ext>
            </a:extLst>
          </p:cNvPr>
          <p:cNvSpPr>
            <a:spLocks noGrp="1"/>
          </p:cNvSpPr>
          <p:nvPr>
            <p:ph type="title"/>
          </p:nvPr>
        </p:nvSpPr>
        <p:spPr/>
        <p:txBody>
          <a:bodyPr/>
          <a:lstStyle/>
          <a:p>
            <a:r>
              <a:rPr lang="en-GB" dirty="0"/>
              <a:t>Summary</a:t>
            </a:r>
            <a:endParaRPr lang="en-SE" dirty="0"/>
          </a:p>
        </p:txBody>
      </p:sp>
      <p:sp>
        <p:nvSpPr>
          <p:cNvPr id="3" name="Slide Number Placeholder 2">
            <a:extLst>
              <a:ext uri="{FF2B5EF4-FFF2-40B4-BE49-F238E27FC236}">
                <a16:creationId xmlns:a16="http://schemas.microsoft.com/office/drawing/2014/main" id="{7075092A-2393-3733-CD8E-5E042356231F}"/>
              </a:ext>
            </a:extLst>
          </p:cNvPr>
          <p:cNvSpPr>
            <a:spLocks noGrp="1"/>
          </p:cNvSpPr>
          <p:nvPr>
            <p:ph type="sldNum" sz="quarter" idx="4"/>
          </p:nvPr>
        </p:nvSpPr>
        <p:spPr/>
        <p:txBody>
          <a:bodyPr/>
          <a:lstStyle/>
          <a:p>
            <a:r>
              <a:rPr lang="en-US"/>
              <a:t>Security: 8- </a:t>
            </a:r>
            <a:fld id="{C4204591-24BD-A542-B9D5-F8D8A88D2FEE}" type="slidenum">
              <a:rPr lang="en-US" smtClean="0"/>
              <a:pPr/>
              <a:t>60</a:t>
            </a:fld>
            <a:endParaRPr lang="en-US" dirty="0"/>
          </a:p>
        </p:txBody>
      </p:sp>
      <p:sp>
        <p:nvSpPr>
          <p:cNvPr id="4" name="object 22">
            <a:extLst>
              <a:ext uri="{FF2B5EF4-FFF2-40B4-BE49-F238E27FC236}">
                <a16:creationId xmlns:a16="http://schemas.microsoft.com/office/drawing/2014/main" id="{41A38582-1D51-9C29-ECA3-C0426D1FB043}"/>
              </a:ext>
            </a:extLst>
          </p:cNvPr>
          <p:cNvSpPr txBox="1"/>
          <p:nvPr/>
        </p:nvSpPr>
        <p:spPr>
          <a:xfrm>
            <a:off x="827442" y="1628549"/>
            <a:ext cx="8015344" cy="443711"/>
          </a:xfrm>
          <a:prstGeom prst="rect">
            <a:avLst/>
          </a:prstGeom>
        </p:spPr>
        <p:txBody>
          <a:bodyPr vert="horz" wrap="square" lIns="0" tIns="12700" rIns="0" bIns="0" rtlCol="0">
            <a:spAutoFit/>
          </a:bodyPr>
          <a:lstStyle/>
          <a:p>
            <a:pPr marL="12700">
              <a:lnSpc>
                <a:spcPct val="100000"/>
              </a:lnSpc>
              <a:spcBef>
                <a:spcPts val="100"/>
              </a:spcBef>
              <a:tabLst>
                <a:tab pos="545465" algn="l"/>
              </a:tabLst>
            </a:pPr>
            <a:r>
              <a:rPr sz="2800" spc="-25" dirty="0">
                <a:solidFill>
                  <a:srgbClr val="063DE8"/>
                </a:solidFill>
                <a:latin typeface="Times New Roman"/>
                <a:cs typeface="Times New Roman"/>
              </a:rPr>
              <a:t>1.</a:t>
            </a:r>
            <a:r>
              <a:rPr sz="2800" dirty="0">
                <a:solidFill>
                  <a:srgbClr val="063DE8"/>
                </a:solidFill>
                <a:latin typeface="Times New Roman"/>
                <a:cs typeface="Times New Roman"/>
              </a:rPr>
              <a:t>	</a:t>
            </a:r>
            <a:r>
              <a:rPr sz="2800" dirty="0">
                <a:latin typeface="Times New Roman"/>
                <a:cs typeface="Times New Roman"/>
              </a:rPr>
              <a:t>Network</a:t>
            </a:r>
            <a:r>
              <a:rPr sz="2800" spc="-65" dirty="0">
                <a:latin typeface="Times New Roman"/>
                <a:cs typeface="Times New Roman"/>
              </a:rPr>
              <a:t> </a:t>
            </a:r>
            <a:r>
              <a:rPr sz="2800" dirty="0">
                <a:latin typeface="Times New Roman"/>
                <a:cs typeface="Times New Roman"/>
              </a:rPr>
              <a:t>security</a:t>
            </a:r>
            <a:r>
              <a:rPr sz="2800" spc="-75" dirty="0">
                <a:latin typeface="Times New Roman"/>
                <a:cs typeface="Times New Roman"/>
              </a:rPr>
              <a:t> </a:t>
            </a:r>
            <a:r>
              <a:rPr sz="2800" dirty="0">
                <a:latin typeface="Times New Roman"/>
                <a:cs typeface="Times New Roman"/>
              </a:rPr>
              <a:t>requires</a:t>
            </a:r>
            <a:r>
              <a:rPr sz="2800" spc="-70" dirty="0">
                <a:latin typeface="Times New Roman"/>
                <a:cs typeface="Times New Roman"/>
              </a:rPr>
              <a:t> </a:t>
            </a:r>
            <a:r>
              <a:rPr sz="2800" dirty="0">
                <a:latin typeface="Times New Roman"/>
                <a:cs typeface="Times New Roman"/>
              </a:rPr>
              <a:t>confidentiality,</a:t>
            </a:r>
            <a:r>
              <a:rPr sz="2800" spc="-80" dirty="0">
                <a:latin typeface="Times New Roman"/>
                <a:cs typeface="Times New Roman"/>
              </a:rPr>
              <a:t> </a:t>
            </a:r>
            <a:r>
              <a:rPr sz="2800" spc="-10" dirty="0">
                <a:latin typeface="Times New Roman"/>
                <a:cs typeface="Times New Roman"/>
              </a:rPr>
              <a:t>integrity,</a:t>
            </a:r>
            <a:endParaRPr sz="2800" dirty="0">
              <a:latin typeface="Times New Roman"/>
              <a:cs typeface="Times New Roman"/>
            </a:endParaRPr>
          </a:p>
        </p:txBody>
      </p:sp>
      <p:sp>
        <p:nvSpPr>
          <p:cNvPr id="5" name="object 23">
            <a:extLst>
              <a:ext uri="{FF2B5EF4-FFF2-40B4-BE49-F238E27FC236}">
                <a16:creationId xmlns:a16="http://schemas.microsoft.com/office/drawing/2014/main" id="{A7CD5E41-AE0E-1511-70A8-0CB2CBFEE75A}"/>
              </a:ext>
            </a:extLst>
          </p:cNvPr>
          <p:cNvSpPr txBox="1"/>
          <p:nvPr/>
        </p:nvSpPr>
        <p:spPr>
          <a:xfrm>
            <a:off x="838200" y="1972875"/>
            <a:ext cx="10515600" cy="2848344"/>
          </a:xfrm>
          <a:prstGeom prst="rect">
            <a:avLst/>
          </a:prstGeom>
        </p:spPr>
        <p:txBody>
          <a:bodyPr vert="horz" wrap="square" lIns="0" tIns="48895" rIns="0" bIns="0" rtlCol="0">
            <a:spAutoFit/>
          </a:bodyPr>
          <a:lstStyle/>
          <a:p>
            <a:pPr marL="546100" algn="just">
              <a:lnSpc>
                <a:spcPct val="100000"/>
              </a:lnSpc>
              <a:spcBef>
                <a:spcPts val="385"/>
              </a:spcBef>
            </a:pPr>
            <a:r>
              <a:rPr sz="2800" dirty="0">
                <a:latin typeface="Times New Roman"/>
                <a:cs typeface="Times New Roman"/>
              </a:rPr>
              <a:t>availability,</a:t>
            </a:r>
            <a:r>
              <a:rPr sz="2800" spc="-40" dirty="0">
                <a:latin typeface="Times New Roman"/>
                <a:cs typeface="Times New Roman"/>
              </a:rPr>
              <a:t> </a:t>
            </a:r>
            <a:r>
              <a:rPr sz="2800" dirty="0">
                <a:latin typeface="Times New Roman"/>
                <a:cs typeface="Times New Roman"/>
              </a:rPr>
              <a:t>authentication,</a:t>
            </a:r>
            <a:r>
              <a:rPr sz="2800" spc="-40"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spc="-10" dirty="0">
                <a:latin typeface="Times New Roman"/>
                <a:cs typeface="Times New Roman"/>
              </a:rPr>
              <a:t>non-repudiation.</a:t>
            </a:r>
            <a:endParaRPr sz="2800" dirty="0">
              <a:latin typeface="Times New Roman"/>
              <a:cs typeface="Times New Roman"/>
            </a:endParaRPr>
          </a:p>
          <a:p>
            <a:pPr marL="546100" marR="83185" indent="-533400" algn="just">
              <a:lnSpc>
                <a:spcPts val="2590"/>
              </a:lnSpc>
              <a:spcBef>
                <a:spcPts val="615"/>
              </a:spcBef>
              <a:buClr>
                <a:srgbClr val="063DE8"/>
              </a:buClr>
              <a:buAutoNum type="arabicPeriod" startAt="2"/>
              <a:tabLst>
                <a:tab pos="546100" algn="l"/>
              </a:tabLst>
            </a:pPr>
            <a:r>
              <a:rPr sz="2800" dirty="0">
                <a:latin typeface="Times New Roman"/>
                <a:cs typeface="Times New Roman"/>
              </a:rPr>
              <a:t>Encryption</a:t>
            </a:r>
            <a:r>
              <a:rPr sz="2800" spc="-35" dirty="0">
                <a:latin typeface="Times New Roman"/>
                <a:cs typeface="Times New Roman"/>
              </a:rPr>
              <a:t> </a:t>
            </a:r>
            <a:r>
              <a:rPr sz="2800" dirty="0">
                <a:latin typeface="Times New Roman"/>
                <a:cs typeface="Times New Roman"/>
              </a:rPr>
              <a:t>can</a:t>
            </a:r>
            <a:r>
              <a:rPr sz="2800" spc="-30" dirty="0">
                <a:latin typeface="Times New Roman"/>
                <a:cs typeface="Times New Roman"/>
              </a:rPr>
              <a:t> </a:t>
            </a:r>
            <a:r>
              <a:rPr sz="2800" dirty="0">
                <a:latin typeface="Times New Roman"/>
                <a:cs typeface="Times New Roman"/>
              </a:rPr>
              <a:t>use</a:t>
            </a:r>
            <a:r>
              <a:rPr sz="2800" spc="-20" dirty="0">
                <a:latin typeface="Times New Roman"/>
                <a:cs typeface="Times New Roman"/>
              </a:rPr>
              <a:t> </a:t>
            </a:r>
            <a:r>
              <a:rPr sz="2800" dirty="0">
                <a:latin typeface="Times New Roman"/>
                <a:cs typeface="Times New Roman"/>
              </a:rPr>
              <a:t>one</a:t>
            </a:r>
            <a:r>
              <a:rPr sz="2800" spc="-20" dirty="0">
                <a:latin typeface="Times New Roman"/>
                <a:cs typeface="Times New Roman"/>
              </a:rPr>
              <a:t> </a:t>
            </a:r>
            <a:r>
              <a:rPr sz="2800" dirty="0">
                <a:latin typeface="Times New Roman"/>
                <a:cs typeface="Times New Roman"/>
              </a:rPr>
              <a:t>secret</a:t>
            </a:r>
            <a:r>
              <a:rPr sz="2800" spc="-35" dirty="0">
                <a:latin typeface="Times New Roman"/>
                <a:cs typeface="Times New Roman"/>
              </a:rPr>
              <a:t> </a:t>
            </a:r>
            <a:r>
              <a:rPr sz="2800" dirty="0">
                <a:latin typeface="Times New Roman"/>
                <a:cs typeface="Times New Roman"/>
              </a:rPr>
              <a:t>key</a:t>
            </a:r>
            <a:r>
              <a:rPr sz="2800" spc="-30" dirty="0">
                <a:latin typeface="Times New Roman"/>
                <a:cs typeface="Times New Roman"/>
              </a:rPr>
              <a:t> </a:t>
            </a:r>
            <a:r>
              <a:rPr sz="2800" dirty="0">
                <a:latin typeface="Times New Roman"/>
                <a:cs typeface="Times New Roman"/>
              </a:rPr>
              <a:t>or</a:t>
            </a:r>
            <a:r>
              <a:rPr sz="2800" spc="-20" dirty="0">
                <a:latin typeface="Times New Roman"/>
                <a:cs typeface="Times New Roman"/>
              </a:rPr>
              <a:t> </a:t>
            </a:r>
            <a:r>
              <a:rPr sz="2800" dirty="0">
                <a:latin typeface="Times New Roman"/>
                <a:cs typeface="Times New Roman"/>
              </a:rPr>
              <a:t>two</a:t>
            </a:r>
            <a:r>
              <a:rPr sz="2800" spc="-20" dirty="0">
                <a:latin typeface="Times New Roman"/>
                <a:cs typeface="Times New Roman"/>
              </a:rPr>
              <a:t> </a:t>
            </a:r>
            <a:r>
              <a:rPr sz="2800" dirty="0">
                <a:latin typeface="Times New Roman"/>
                <a:cs typeface="Times New Roman"/>
              </a:rPr>
              <a:t>keys</a:t>
            </a:r>
            <a:r>
              <a:rPr sz="2800" spc="-15" dirty="0">
                <a:latin typeface="Times New Roman"/>
                <a:cs typeface="Times New Roman"/>
              </a:rPr>
              <a:t> </a:t>
            </a:r>
            <a:r>
              <a:rPr sz="2800" dirty="0">
                <a:latin typeface="Times New Roman"/>
                <a:cs typeface="Times New Roman"/>
              </a:rPr>
              <a:t>(public</a:t>
            </a:r>
            <a:r>
              <a:rPr sz="2800" spc="-30" dirty="0">
                <a:latin typeface="Times New Roman"/>
                <a:cs typeface="Times New Roman"/>
              </a:rPr>
              <a:t> </a:t>
            </a:r>
            <a:r>
              <a:rPr sz="2800" spc="-25" dirty="0">
                <a:latin typeface="Times New Roman"/>
                <a:cs typeface="Times New Roman"/>
              </a:rPr>
              <a:t>and </a:t>
            </a:r>
            <a:r>
              <a:rPr sz="2800" spc="-10" dirty="0">
                <a:latin typeface="Times New Roman"/>
                <a:cs typeface="Times New Roman"/>
              </a:rPr>
              <a:t>private)</a:t>
            </a:r>
            <a:endParaRPr sz="2800" dirty="0">
              <a:latin typeface="Times New Roman"/>
              <a:cs typeface="Times New Roman"/>
            </a:endParaRPr>
          </a:p>
          <a:p>
            <a:pPr marL="546100" marR="135255" indent="-534035" algn="just">
              <a:lnSpc>
                <a:spcPts val="2590"/>
              </a:lnSpc>
              <a:spcBef>
                <a:spcPts val="580"/>
              </a:spcBef>
              <a:buClr>
                <a:srgbClr val="063DE8"/>
              </a:buClr>
              <a:buAutoNum type="arabicPeriod" startAt="2"/>
              <a:tabLst>
                <a:tab pos="546100" algn="l"/>
              </a:tabLst>
            </a:pPr>
            <a:r>
              <a:rPr lang="en-GB" sz="2800" dirty="0">
                <a:latin typeface="Times New Roman"/>
                <a:cs typeface="Times New Roman"/>
              </a:rPr>
              <a:t>P</a:t>
            </a:r>
            <a:r>
              <a:rPr sz="2800" dirty="0" err="1">
                <a:latin typeface="Times New Roman"/>
                <a:cs typeface="Times New Roman"/>
              </a:rPr>
              <a:t>ublic</a:t>
            </a:r>
            <a:r>
              <a:rPr sz="2800" spc="-15" dirty="0">
                <a:latin typeface="Times New Roman"/>
                <a:cs typeface="Times New Roman"/>
              </a:rPr>
              <a:t> </a:t>
            </a:r>
            <a:r>
              <a:rPr sz="2800" dirty="0">
                <a:latin typeface="Times New Roman"/>
                <a:cs typeface="Times New Roman"/>
              </a:rPr>
              <a:t>key</a:t>
            </a:r>
            <a:r>
              <a:rPr lang="en-GB" sz="2800" dirty="0">
                <a:latin typeface="Times New Roman"/>
                <a:cs typeface="Times New Roman"/>
              </a:rPr>
              <a:t> crypto</a:t>
            </a:r>
            <a:r>
              <a:rPr sz="2800" spc="-15" dirty="0">
                <a:latin typeface="Times New Roman"/>
                <a:cs typeface="Times New Roman"/>
              </a:rPr>
              <a:t> </a:t>
            </a:r>
            <a:r>
              <a:rPr sz="2800" dirty="0">
                <a:latin typeface="Times New Roman"/>
                <a:cs typeface="Times New Roman"/>
              </a:rPr>
              <a:t>is</a:t>
            </a:r>
            <a:r>
              <a:rPr sz="2800" spc="-5" dirty="0">
                <a:latin typeface="Times New Roman"/>
                <a:cs typeface="Times New Roman"/>
              </a:rPr>
              <a:t> </a:t>
            </a:r>
            <a:r>
              <a:rPr sz="2800" dirty="0">
                <a:latin typeface="Times New Roman"/>
                <a:cs typeface="Times New Roman"/>
              </a:rPr>
              <a:t>very</a:t>
            </a:r>
            <a:r>
              <a:rPr sz="2800" spc="-15" dirty="0">
                <a:latin typeface="Times New Roman"/>
                <a:cs typeface="Times New Roman"/>
              </a:rPr>
              <a:t> </a:t>
            </a:r>
            <a:r>
              <a:rPr sz="2800" spc="-10" dirty="0">
                <a:latin typeface="Times New Roman"/>
                <a:cs typeface="Times New Roman"/>
              </a:rPr>
              <a:t>compute-</a:t>
            </a:r>
            <a:r>
              <a:rPr sz="2800" dirty="0">
                <a:latin typeface="Times New Roman"/>
                <a:cs typeface="Times New Roman"/>
              </a:rPr>
              <a:t>intensive</a:t>
            </a:r>
            <a:r>
              <a:rPr sz="2800" spc="-30" dirty="0">
                <a:latin typeface="Times New Roman"/>
                <a:cs typeface="Times New Roman"/>
              </a:rPr>
              <a:t> </a:t>
            </a:r>
            <a:r>
              <a:rPr sz="2800" dirty="0">
                <a:latin typeface="Times New Roman"/>
                <a:cs typeface="Times New Roman"/>
              </a:rPr>
              <a:t>and</a:t>
            </a:r>
            <a:r>
              <a:rPr sz="2800" spc="-15" dirty="0">
                <a:latin typeface="Times New Roman"/>
                <a:cs typeface="Times New Roman"/>
              </a:rPr>
              <a:t> </a:t>
            </a:r>
            <a:r>
              <a:rPr sz="2800" dirty="0">
                <a:latin typeface="Times New Roman"/>
                <a:cs typeface="Times New Roman"/>
              </a:rPr>
              <a:t>is</a:t>
            </a:r>
            <a:r>
              <a:rPr sz="2800" spc="-5" dirty="0">
                <a:latin typeface="Times New Roman"/>
                <a:cs typeface="Times New Roman"/>
              </a:rPr>
              <a:t> </a:t>
            </a:r>
            <a:r>
              <a:rPr sz="2800" spc="-10" dirty="0">
                <a:latin typeface="Times New Roman"/>
                <a:cs typeface="Times New Roman"/>
              </a:rPr>
              <a:t>generally </a:t>
            </a:r>
            <a:r>
              <a:rPr sz="2800" dirty="0">
                <a:latin typeface="Times New Roman"/>
                <a:cs typeface="Times New Roman"/>
              </a:rPr>
              <a:t>used</a:t>
            </a:r>
            <a:r>
              <a:rPr sz="2800" spc="-25" dirty="0">
                <a:latin typeface="Times New Roman"/>
                <a:cs typeface="Times New Roman"/>
              </a:rPr>
              <a:t> </a:t>
            </a:r>
            <a:r>
              <a:rPr sz="2800" dirty="0">
                <a:latin typeface="Times New Roman"/>
                <a:cs typeface="Times New Roman"/>
              </a:rPr>
              <a:t>to</a:t>
            </a:r>
            <a:r>
              <a:rPr sz="2800" spc="-15" dirty="0">
                <a:latin typeface="Times New Roman"/>
                <a:cs typeface="Times New Roman"/>
              </a:rPr>
              <a:t> </a:t>
            </a:r>
            <a:r>
              <a:rPr sz="2800" dirty="0">
                <a:latin typeface="Times New Roman"/>
                <a:cs typeface="Times New Roman"/>
              </a:rPr>
              <a:t>send</a:t>
            </a:r>
            <a:r>
              <a:rPr sz="2800" spc="-20"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dirty="0">
                <a:latin typeface="Times New Roman"/>
                <a:cs typeface="Times New Roman"/>
              </a:rPr>
              <a:t>secret</a:t>
            </a:r>
            <a:r>
              <a:rPr sz="2800" spc="-30" dirty="0">
                <a:latin typeface="Times New Roman"/>
                <a:cs typeface="Times New Roman"/>
              </a:rPr>
              <a:t> </a:t>
            </a:r>
            <a:r>
              <a:rPr sz="2800" spc="-25" dirty="0">
                <a:latin typeface="Times New Roman"/>
                <a:cs typeface="Times New Roman"/>
              </a:rPr>
              <a:t>key</a:t>
            </a:r>
            <a:endParaRPr sz="2800" dirty="0">
              <a:latin typeface="Times New Roman"/>
              <a:cs typeface="Times New Roman"/>
            </a:endParaRPr>
          </a:p>
          <a:p>
            <a:pPr marL="546100" indent="-533400" algn="just">
              <a:lnSpc>
                <a:spcPct val="100000"/>
              </a:lnSpc>
              <a:spcBef>
                <a:spcPts val="254"/>
              </a:spcBef>
              <a:buClr>
                <a:srgbClr val="063DE8"/>
              </a:buClr>
              <a:buAutoNum type="arabicPeriod" startAt="2"/>
              <a:tabLst>
                <a:tab pos="546100" algn="l"/>
              </a:tabLst>
            </a:pPr>
            <a:r>
              <a:rPr sz="2800" dirty="0">
                <a:latin typeface="Times New Roman"/>
                <a:cs typeface="Times New Roman"/>
              </a:rPr>
              <a:t>A</a:t>
            </a:r>
            <a:r>
              <a:rPr sz="2800" spc="-20" dirty="0">
                <a:latin typeface="Times New Roman"/>
                <a:cs typeface="Times New Roman"/>
              </a:rPr>
              <a:t> </a:t>
            </a:r>
            <a:r>
              <a:rPr sz="2800" dirty="0">
                <a:latin typeface="Times New Roman"/>
                <a:cs typeface="Times New Roman"/>
              </a:rPr>
              <a:t>digital</a:t>
            </a:r>
            <a:r>
              <a:rPr sz="2800" spc="-50" dirty="0">
                <a:latin typeface="Times New Roman"/>
                <a:cs typeface="Times New Roman"/>
              </a:rPr>
              <a:t> </a:t>
            </a:r>
            <a:r>
              <a:rPr sz="2800" dirty="0">
                <a:latin typeface="Times New Roman"/>
                <a:cs typeface="Times New Roman"/>
              </a:rPr>
              <a:t>certificate</a:t>
            </a:r>
            <a:r>
              <a:rPr sz="2800" spc="-45" dirty="0">
                <a:latin typeface="Times New Roman"/>
                <a:cs typeface="Times New Roman"/>
              </a:rPr>
              <a:t> </a:t>
            </a:r>
            <a:r>
              <a:rPr sz="2800" dirty="0">
                <a:latin typeface="Times New Roman"/>
                <a:cs typeface="Times New Roman"/>
              </a:rPr>
              <a:t>system</a:t>
            </a:r>
            <a:r>
              <a:rPr sz="2800" spc="-35" dirty="0">
                <a:latin typeface="Times New Roman"/>
                <a:cs typeface="Times New Roman"/>
              </a:rPr>
              <a:t> </a:t>
            </a:r>
            <a:r>
              <a:rPr sz="2800" dirty="0">
                <a:latin typeface="Times New Roman"/>
                <a:cs typeface="Times New Roman"/>
              </a:rPr>
              <a:t>is</a:t>
            </a:r>
            <a:r>
              <a:rPr sz="2800" spc="-25" dirty="0">
                <a:latin typeface="Times New Roman"/>
                <a:cs typeface="Times New Roman"/>
              </a:rPr>
              <a:t> </a:t>
            </a:r>
            <a:r>
              <a:rPr sz="2800" dirty="0">
                <a:latin typeface="Times New Roman"/>
                <a:cs typeface="Times New Roman"/>
              </a:rPr>
              <a:t>used</a:t>
            </a:r>
            <a:r>
              <a:rPr sz="2800" spc="-20" dirty="0">
                <a:latin typeface="Times New Roman"/>
                <a:cs typeface="Times New Roman"/>
              </a:rPr>
              <a:t> </a:t>
            </a:r>
            <a:r>
              <a:rPr sz="2800" dirty="0">
                <a:latin typeface="Times New Roman"/>
                <a:cs typeface="Times New Roman"/>
              </a:rPr>
              <a:t>to</a:t>
            </a:r>
            <a:r>
              <a:rPr sz="2800" spc="-35" dirty="0">
                <a:latin typeface="Times New Roman"/>
                <a:cs typeface="Times New Roman"/>
              </a:rPr>
              <a:t> </a:t>
            </a:r>
            <a:r>
              <a:rPr sz="2800" dirty="0">
                <a:latin typeface="Times New Roman"/>
                <a:cs typeface="Times New Roman"/>
              </a:rPr>
              <a:t>certify</a:t>
            </a:r>
            <a:r>
              <a:rPr sz="2800" spc="-35" dirty="0">
                <a:latin typeface="Times New Roman"/>
                <a:cs typeface="Times New Roman"/>
              </a:rPr>
              <a:t> </a:t>
            </a:r>
            <a:r>
              <a:rPr sz="2800" dirty="0">
                <a:latin typeface="Times New Roman"/>
                <a:cs typeface="Times New Roman"/>
              </a:rPr>
              <a:t>the</a:t>
            </a:r>
            <a:r>
              <a:rPr sz="2800" spc="-30" dirty="0">
                <a:latin typeface="Times New Roman"/>
                <a:cs typeface="Times New Roman"/>
              </a:rPr>
              <a:t> </a:t>
            </a:r>
            <a:r>
              <a:rPr sz="2800" dirty="0">
                <a:latin typeface="Times New Roman"/>
                <a:cs typeface="Times New Roman"/>
              </a:rPr>
              <a:t>public</a:t>
            </a:r>
            <a:r>
              <a:rPr sz="2800" spc="-35" dirty="0">
                <a:latin typeface="Times New Roman"/>
                <a:cs typeface="Times New Roman"/>
              </a:rPr>
              <a:t> </a:t>
            </a:r>
            <a:r>
              <a:rPr sz="2800" spc="-25" dirty="0">
                <a:latin typeface="Times New Roman"/>
                <a:cs typeface="Times New Roman"/>
              </a:rPr>
              <a:t>key</a:t>
            </a:r>
            <a:endParaRPr sz="2800" dirty="0">
              <a:latin typeface="Times New Roman"/>
              <a:cs typeface="Times New Roman"/>
            </a:endParaRPr>
          </a:p>
          <a:p>
            <a:pPr marL="546100" marR="69850" indent="-533400" algn="just">
              <a:lnSpc>
                <a:spcPts val="2590"/>
              </a:lnSpc>
              <a:spcBef>
                <a:spcPts val="615"/>
              </a:spcBef>
              <a:buClr>
                <a:srgbClr val="063DE8"/>
              </a:buClr>
              <a:buAutoNum type="arabicPeriod" startAt="2"/>
              <a:tabLst>
                <a:tab pos="546100" algn="l"/>
              </a:tabLst>
            </a:pPr>
            <a:r>
              <a:rPr sz="2800" dirty="0">
                <a:latin typeface="Times New Roman"/>
                <a:cs typeface="Times New Roman"/>
              </a:rPr>
              <a:t>Secure</a:t>
            </a:r>
            <a:r>
              <a:rPr sz="2800" spc="-30" dirty="0">
                <a:latin typeface="Times New Roman"/>
                <a:cs typeface="Times New Roman"/>
              </a:rPr>
              <a:t> </a:t>
            </a:r>
            <a:r>
              <a:rPr sz="2800" spc="-10" dirty="0">
                <a:latin typeface="Times New Roman"/>
                <a:cs typeface="Times New Roman"/>
              </a:rPr>
              <a:t>e-</a:t>
            </a:r>
            <a:r>
              <a:rPr sz="2800" dirty="0">
                <a:latin typeface="Times New Roman"/>
                <a:cs typeface="Times New Roman"/>
              </a:rPr>
              <a:t>mail</a:t>
            </a:r>
            <a:r>
              <a:rPr sz="2800" spc="-55" dirty="0">
                <a:latin typeface="Times New Roman"/>
                <a:cs typeface="Times New Roman"/>
              </a:rPr>
              <a:t> </a:t>
            </a:r>
            <a:r>
              <a:rPr sz="2800" dirty="0">
                <a:latin typeface="Times New Roman"/>
                <a:cs typeface="Times New Roman"/>
              </a:rPr>
              <a:t>uses</a:t>
            </a:r>
            <a:r>
              <a:rPr sz="2800" spc="-25" dirty="0">
                <a:latin typeface="Times New Roman"/>
                <a:cs typeface="Times New Roman"/>
              </a:rPr>
              <a:t> </a:t>
            </a:r>
            <a:r>
              <a:rPr sz="2800" dirty="0">
                <a:latin typeface="Times New Roman"/>
                <a:cs typeface="Times New Roman"/>
              </a:rPr>
              <a:t>confidentiality</a:t>
            </a:r>
            <a:r>
              <a:rPr sz="2800" spc="-40" dirty="0">
                <a:latin typeface="Times New Roman"/>
                <a:cs typeface="Times New Roman"/>
              </a:rPr>
              <a:t> </a:t>
            </a:r>
            <a:r>
              <a:rPr sz="2800" dirty="0">
                <a:latin typeface="Times New Roman"/>
                <a:cs typeface="Times New Roman"/>
              </a:rPr>
              <a:t>using</a:t>
            </a:r>
            <a:r>
              <a:rPr sz="2800" spc="-25" dirty="0">
                <a:latin typeface="Times New Roman"/>
                <a:cs typeface="Times New Roman"/>
              </a:rPr>
              <a:t> </a:t>
            </a:r>
            <a:r>
              <a:rPr sz="2800" dirty="0">
                <a:latin typeface="Times New Roman"/>
                <a:cs typeface="Times New Roman"/>
              </a:rPr>
              <a:t>a</a:t>
            </a:r>
            <a:r>
              <a:rPr sz="2800" spc="-30" dirty="0">
                <a:latin typeface="Times New Roman"/>
                <a:cs typeface="Times New Roman"/>
              </a:rPr>
              <a:t> </a:t>
            </a:r>
            <a:r>
              <a:rPr sz="2800" dirty="0">
                <a:latin typeface="Times New Roman"/>
                <a:cs typeface="Times New Roman"/>
              </a:rPr>
              <a:t>secret</a:t>
            </a:r>
            <a:r>
              <a:rPr sz="2800" spc="-45" dirty="0">
                <a:latin typeface="Times New Roman"/>
                <a:cs typeface="Times New Roman"/>
              </a:rPr>
              <a:t> </a:t>
            </a:r>
            <a:r>
              <a:rPr sz="2800" dirty="0">
                <a:latin typeface="Times New Roman"/>
                <a:cs typeface="Times New Roman"/>
              </a:rPr>
              <a:t>key,</a:t>
            </a:r>
            <a:r>
              <a:rPr sz="2800" spc="-35" dirty="0">
                <a:latin typeface="Times New Roman"/>
                <a:cs typeface="Times New Roman"/>
              </a:rPr>
              <a:t> </a:t>
            </a:r>
            <a:r>
              <a:rPr sz="2800" spc="-20" dirty="0">
                <a:latin typeface="Times New Roman"/>
                <a:cs typeface="Times New Roman"/>
              </a:rPr>
              <a:t>uses </a:t>
            </a:r>
            <a:r>
              <a:rPr sz="2800" dirty="0">
                <a:latin typeface="Times New Roman"/>
                <a:cs typeface="Times New Roman"/>
              </a:rPr>
              <a:t>certificates</a:t>
            </a:r>
            <a:r>
              <a:rPr sz="2800" spc="-35"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dirty="0">
                <a:latin typeface="Times New Roman"/>
                <a:cs typeface="Times New Roman"/>
              </a:rPr>
              <a:t>public</a:t>
            </a:r>
            <a:r>
              <a:rPr sz="2800" spc="-20" dirty="0">
                <a:latin typeface="Times New Roman"/>
                <a:cs typeface="Times New Roman"/>
              </a:rPr>
              <a:t> </a:t>
            </a:r>
            <a:r>
              <a:rPr sz="2800" dirty="0">
                <a:latin typeface="Times New Roman"/>
                <a:cs typeface="Times New Roman"/>
              </a:rPr>
              <a:t>keys</a:t>
            </a:r>
            <a:r>
              <a:rPr sz="2800" spc="-20" dirty="0">
                <a:latin typeface="Times New Roman"/>
                <a:cs typeface="Times New Roman"/>
              </a:rPr>
              <a:t> </a:t>
            </a:r>
            <a:r>
              <a:rPr sz="2800" dirty="0">
                <a:latin typeface="Times New Roman"/>
                <a:cs typeface="Times New Roman"/>
              </a:rPr>
              <a:t>to</a:t>
            </a:r>
            <a:r>
              <a:rPr sz="2800" spc="-10" dirty="0">
                <a:latin typeface="Times New Roman"/>
                <a:cs typeface="Times New Roman"/>
              </a:rPr>
              <a:t> </a:t>
            </a:r>
            <a:r>
              <a:rPr sz="2800" dirty="0">
                <a:latin typeface="Times New Roman"/>
                <a:cs typeface="Times New Roman"/>
              </a:rPr>
              <a:t>sign</a:t>
            </a:r>
            <a:r>
              <a:rPr sz="2800" spc="-25"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spc="-10" dirty="0">
                <a:latin typeface="Times New Roman"/>
                <a:cs typeface="Times New Roman"/>
              </a:rPr>
              <a:t>e-</a:t>
            </a:r>
            <a:r>
              <a:rPr sz="2800" dirty="0">
                <a:latin typeface="Times New Roman"/>
                <a:cs typeface="Times New Roman"/>
              </a:rPr>
              <a:t>mail</a:t>
            </a:r>
            <a:r>
              <a:rPr sz="2800" spc="-30"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dirty="0">
                <a:latin typeface="Times New Roman"/>
                <a:cs typeface="Times New Roman"/>
              </a:rPr>
              <a:t>send</a:t>
            </a:r>
            <a:r>
              <a:rPr sz="2800" spc="-20" dirty="0">
                <a:latin typeface="Times New Roman"/>
                <a:cs typeface="Times New Roman"/>
              </a:rPr>
              <a:t> </a:t>
            </a:r>
            <a:r>
              <a:rPr sz="2800" spc="-25" dirty="0">
                <a:latin typeface="Times New Roman"/>
                <a:cs typeface="Times New Roman"/>
              </a:rPr>
              <a:t>the </a:t>
            </a:r>
            <a:r>
              <a:rPr sz="2800" dirty="0">
                <a:latin typeface="Times New Roman"/>
                <a:cs typeface="Times New Roman"/>
              </a:rPr>
              <a:t>secret</a:t>
            </a:r>
            <a:r>
              <a:rPr sz="2800" spc="-25" dirty="0">
                <a:latin typeface="Times New Roman"/>
                <a:cs typeface="Times New Roman"/>
              </a:rPr>
              <a:t> key</a:t>
            </a:r>
            <a:endParaRPr sz="2800" dirty="0">
              <a:latin typeface="Times New Roman"/>
              <a:cs typeface="Times New Roman"/>
            </a:endParaRPr>
          </a:p>
        </p:txBody>
      </p:sp>
    </p:spTree>
    <p:extLst>
      <p:ext uri="{BB962C8B-B14F-4D97-AF65-F5344CB8AC3E}">
        <p14:creationId xmlns:p14="http://schemas.microsoft.com/office/powerpoint/2010/main" val="332502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4D30-6019-4740-84FF-D014C81D8617}"/>
              </a:ext>
            </a:extLst>
          </p:cNvPr>
          <p:cNvSpPr>
            <a:spLocks noGrp="1"/>
          </p:cNvSpPr>
          <p:nvPr>
            <p:ph type="title"/>
          </p:nvPr>
        </p:nvSpPr>
        <p:spPr/>
        <p:txBody>
          <a:bodyPr>
            <a:normAutofit fontScale="90000"/>
          </a:bodyPr>
          <a:lstStyle/>
          <a:p>
            <a:r>
              <a:rPr lang="en-US" dirty="0"/>
              <a:t>Active Attacks to Compromise Integrity &amp; Availability</a:t>
            </a:r>
            <a:endParaRPr lang="en-SE" dirty="0"/>
          </a:p>
        </p:txBody>
      </p:sp>
      <p:sp>
        <p:nvSpPr>
          <p:cNvPr id="3" name="Content Placeholder 2">
            <a:extLst>
              <a:ext uri="{FF2B5EF4-FFF2-40B4-BE49-F238E27FC236}">
                <a16:creationId xmlns:a16="http://schemas.microsoft.com/office/drawing/2014/main" id="{AE974F37-A27F-4BAF-A02F-335C934010DE}"/>
              </a:ext>
            </a:extLst>
          </p:cNvPr>
          <p:cNvSpPr>
            <a:spLocks noGrp="1"/>
          </p:cNvSpPr>
          <p:nvPr>
            <p:ph idx="1"/>
          </p:nvPr>
        </p:nvSpPr>
        <p:spPr>
          <a:xfrm>
            <a:off x="320040" y="1524000"/>
            <a:ext cx="11414760" cy="5145361"/>
          </a:xfrm>
        </p:spPr>
        <p:txBody>
          <a:bodyPr>
            <a:normAutofit/>
          </a:bodyPr>
          <a:lstStyle/>
          <a:p>
            <a:r>
              <a:rPr lang="en-US" dirty="0">
                <a:latin typeface="Times New Roman" panose="02020603050405020304" pitchFamily="18" charset="0"/>
                <a:cs typeface="Times New Roman" panose="02020603050405020304" pitchFamily="18" charset="0"/>
              </a:rPr>
              <a:t>In active attacks, attacker attempts to alter system resources or affect their operation.</a:t>
            </a:r>
          </a:p>
          <a:p>
            <a:pPr lvl="1"/>
            <a:r>
              <a:rPr lang="en-US" dirty="0">
                <a:latin typeface="Times New Roman" panose="02020603050405020304" pitchFamily="18" charset="0"/>
                <a:cs typeface="Times New Roman" panose="02020603050405020304" pitchFamily="18" charset="0"/>
              </a:rPr>
              <a:t>Involve some modification of the data stream or the creation of a false stream.</a:t>
            </a:r>
          </a:p>
          <a:p>
            <a:r>
              <a:rPr lang="en-US" dirty="0">
                <a:latin typeface="Times New Roman" panose="02020603050405020304" pitchFamily="18" charset="0"/>
                <a:cs typeface="Times New Roman" panose="02020603050405020304" pitchFamily="18" charset="0"/>
              </a:rPr>
              <a:t>Four categories:</a:t>
            </a:r>
          </a:p>
          <a:p>
            <a:pPr lvl="2"/>
            <a:r>
              <a:rPr lang="en-US" dirty="0">
                <a:latin typeface="Times New Roman" panose="02020603050405020304" pitchFamily="18" charset="0"/>
                <a:cs typeface="Times New Roman" panose="02020603050405020304" pitchFamily="18" charset="0"/>
              </a:rPr>
              <a:t>Replay: attacker captures a message and subsequent retransmits it to produce an unauthorized effect.</a:t>
            </a:r>
          </a:p>
          <a:p>
            <a:pPr lvl="2"/>
            <a:r>
              <a:rPr lang="en-US" dirty="0">
                <a:latin typeface="Times New Roman" panose="02020603050405020304" pitchFamily="18" charset="0"/>
                <a:cs typeface="Times New Roman" panose="02020603050405020304" pitchFamily="18" charset="0"/>
              </a:rPr>
              <a:t>Masquerade / Impersonation: one entity pretends to be a different entity, e.g., </a:t>
            </a:r>
            <a:r>
              <a:rPr lang="en-GB" dirty="0">
                <a:latin typeface="Times New Roman" panose="02020603050405020304" pitchFamily="18" charset="0"/>
                <a:cs typeface="Times New Roman" panose="02020603050405020304" pitchFamily="18" charset="0"/>
              </a:rPr>
              <a:t>can fake (spoof) source address in packet (or any field in packet)</a:t>
            </a:r>
          </a:p>
          <a:p>
            <a:pPr lvl="2"/>
            <a:r>
              <a:rPr lang="en-US" dirty="0">
                <a:latin typeface="Times New Roman" panose="02020603050405020304" pitchFamily="18" charset="0"/>
                <a:cs typeface="Times New Roman" panose="02020603050405020304" pitchFamily="18" charset="0"/>
              </a:rPr>
              <a:t>Modification of messages: some portion of a message is altered, or messages are delayed or reordered.</a:t>
            </a:r>
          </a:p>
          <a:p>
            <a:pPr lvl="2"/>
            <a:r>
              <a:rPr lang="en-US" dirty="0">
                <a:latin typeface="Times New Roman" panose="02020603050405020304" pitchFamily="18" charset="0"/>
                <a:cs typeface="Times New Roman" panose="02020603050405020304" pitchFamily="18" charset="0"/>
              </a:rPr>
              <a:t>Denial of Service: </a:t>
            </a:r>
            <a:r>
              <a:rPr lang="en-US" kern="1200" dirty="0">
                <a:latin typeface="Times New Roman" panose="02020603050405020304" pitchFamily="18" charset="0"/>
                <a:cs typeface="Times New Roman" panose="02020603050405020304" pitchFamily="18" charset="0"/>
              </a:rPr>
              <a:t>prevents or inhibits the normal use of the target system.</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5CAB9D3-4AA0-4E57-BA6E-CF7D2C173B2E}"/>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401229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dirty="0"/>
              <a:t>Countermeasures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8</a:t>
            </a:fld>
            <a:endParaRPr lang="en-US" dirty="0"/>
          </a:p>
        </p:txBody>
      </p:sp>
      <p:sp>
        <p:nvSpPr>
          <p:cNvPr id="3" name="Content Placeholder 2">
            <a:extLst>
              <a:ext uri="{FF2B5EF4-FFF2-40B4-BE49-F238E27FC236}">
                <a16:creationId xmlns:a16="http://schemas.microsoft.com/office/drawing/2014/main" id="{F2D15FA1-0F6E-41C4-8942-87FA36F42AB3}"/>
              </a:ext>
            </a:extLst>
          </p:cNvPr>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Means used to deal with security attacks</a:t>
            </a:r>
          </a:p>
          <a:p>
            <a:pPr lvl="1"/>
            <a:r>
              <a:rPr lang="en-US" dirty="0">
                <a:latin typeface="Times New Roman" panose="02020603050405020304" pitchFamily="18" charset="0"/>
                <a:cs typeface="Times New Roman" panose="02020603050405020304" pitchFamily="18" charset="0"/>
              </a:rPr>
              <a:t>Prevent, Detect, Recover</a:t>
            </a:r>
          </a:p>
          <a:p>
            <a:pPr lvl="1"/>
            <a:r>
              <a:rPr lang="en-US" dirty="0">
                <a:latin typeface="Times New Roman" panose="02020603050405020304" pitchFamily="18" charset="0"/>
                <a:cs typeface="Times New Roman" panose="02020603050405020304" pitchFamily="18" charset="0"/>
              </a:rPr>
              <a:t>Goal is to minimize residual level of risk to the assets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Attack Surface</a:t>
            </a: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9</a:t>
            </a:fld>
            <a:endParaRPr lang="en-US" dirty="0"/>
          </a:p>
        </p:txBody>
      </p:sp>
      <p:sp>
        <p:nvSpPr>
          <p:cNvPr id="4" name="Content Placeholder 3">
            <a:extLst>
              <a:ext uri="{FF2B5EF4-FFF2-40B4-BE49-F238E27FC236}">
                <a16:creationId xmlns:a16="http://schemas.microsoft.com/office/drawing/2014/main" id="{B9B039C8-15C3-4C99-A4E7-84C4980C6930}"/>
              </a:ext>
            </a:extLst>
          </p:cNvPr>
          <p:cNvSpPr>
            <a:spLocks noGrp="1"/>
          </p:cNvSpPr>
          <p:nvPr>
            <p:ph idx="1"/>
          </p:nvPr>
        </p:nvSpPr>
        <p:spPr>
          <a:xfrm>
            <a:off x="685800" y="1346443"/>
            <a:ext cx="10983686" cy="5441478"/>
          </a:xfrm>
        </p:spPr>
        <p:txBody>
          <a:bodyPr>
            <a:normAutofit/>
          </a:bodyPr>
          <a:lstStyle/>
          <a:p>
            <a:pPr lvl="0"/>
            <a:r>
              <a:rPr lang="en-US" dirty="0">
                <a:latin typeface="Times New Roman" panose="02020603050405020304" pitchFamily="18" charset="0"/>
                <a:cs typeface="Times New Roman" panose="02020603050405020304" pitchFamily="18" charset="0"/>
              </a:rPr>
              <a:t>An attack surface consists of the reachable and exploitable vulnerabilities in a system, including:</a:t>
            </a:r>
          </a:p>
          <a:p>
            <a:pPr lvl="1"/>
            <a:r>
              <a:rPr lang="en-US" dirty="0">
                <a:latin typeface="Times New Roman" panose="02020603050405020304" pitchFamily="18" charset="0"/>
                <a:cs typeface="Times New Roman" panose="02020603050405020304" pitchFamily="18" charset="0"/>
              </a:rPr>
              <a:t>Network Attack Surface</a:t>
            </a:r>
          </a:p>
          <a:p>
            <a:pPr lvl="2"/>
            <a:r>
              <a:rPr lang="en-US" dirty="0">
                <a:latin typeface="Times New Roman" panose="02020603050405020304" pitchFamily="18" charset="0"/>
                <a:cs typeface="Times New Roman" panose="02020603050405020304" pitchFamily="18" charset="0"/>
              </a:rPr>
              <a:t>Vulnerabilities over an enterprise network, wide-area network, or the Internet</a:t>
            </a:r>
          </a:p>
          <a:p>
            <a:pPr lvl="2"/>
            <a:r>
              <a:rPr lang="en-US" dirty="0">
                <a:latin typeface="Times New Roman" panose="02020603050405020304" pitchFamily="18" charset="0"/>
                <a:cs typeface="Times New Roman" panose="02020603050405020304" pitchFamily="18" charset="0"/>
              </a:rPr>
              <a:t>Including network protocol vulnerabilities, such as those used for DoS attacks</a:t>
            </a:r>
          </a:p>
          <a:p>
            <a:pPr lvl="1"/>
            <a:r>
              <a:rPr lang="en-US" dirty="0">
                <a:latin typeface="Times New Roman" panose="02020603050405020304" pitchFamily="18" charset="0"/>
                <a:cs typeface="Times New Roman" panose="02020603050405020304" pitchFamily="18" charset="0"/>
              </a:rPr>
              <a:t>Software Attack Surface</a:t>
            </a:r>
          </a:p>
          <a:p>
            <a:pPr lvl="2"/>
            <a:r>
              <a:rPr lang="en-US" dirty="0">
                <a:latin typeface="Times New Roman" panose="02020603050405020304" pitchFamily="18" charset="0"/>
                <a:cs typeface="Times New Roman" panose="02020603050405020304" pitchFamily="18" charset="0"/>
              </a:rPr>
              <a:t>Vulnerabilities in application, utility, or operating system code</a:t>
            </a:r>
          </a:p>
          <a:p>
            <a:pPr lvl="1"/>
            <a:r>
              <a:rPr lang="en-US" dirty="0">
                <a:latin typeface="Times New Roman" panose="02020603050405020304" pitchFamily="18" charset="0"/>
                <a:cs typeface="Times New Roman" panose="02020603050405020304" pitchFamily="18" charset="0"/>
              </a:rPr>
              <a:t>Human Attack Surface</a:t>
            </a:r>
          </a:p>
          <a:p>
            <a:pPr lvl="2"/>
            <a:r>
              <a:rPr lang="en-US" dirty="0">
                <a:latin typeface="Times New Roman" panose="02020603050405020304" pitchFamily="18" charset="0"/>
                <a:cs typeface="Times New Roman" panose="02020603050405020304" pitchFamily="18" charset="0"/>
              </a:rPr>
              <a:t>Social engineering, human error, and trusted insiders</a:t>
            </a:r>
          </a:p>
        </p:txBody>
      </p:sp>
    </p:spTree>
    <p:extLst>
      <p:ext uri="{BB962C8B-B14F-4D97-AF65-F5344CB8AC3E}">
        <p14:creationId xmlns:p14="http://schemas.microsoft.com/office/powerpoint/2010/main" val="297693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31597</TotalTime>
  <Words>13749</Words>
  <Application>Microsoft Office PowerPoint</Application>
  <PresentationFormat>Widescreen</PresentationFormat>
  <Paragraphs>1539</Paragraphs>
  <Slides>60</Slides>
  <Notes>47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60</vt:i4>
      </vt:variant>
    </vt:vector>
  </HeadingPairs>
  <TitlesOfParts>
    <vt:vector size="71" baseType="lpstr">
      <vt:lpstr>__fkGroteskNeue_598ab8</vt:lpstr>
      <vt:lpstr>Arial</vt:lpstr>
      <vt:lpstr>Calibri</vt:lpstr>
      <vt:lpstr>Calibri Light</vt:lpstr>
      <vt:lpstr>Cambria Math</vt:lpstr>
      <vt:lpstr>Courier New</vt:lpstr>
      <vt:lpstr>Gill Sans MT</vt:lpstr>
      <vt:lpstr>Symbol</vt:lpstr>
      <vt:lpstr>Times New Roman</vt:lpstr>
      <vt:lpstr>Wingdings</vt:lpstr>
      <vt:lpstr>Office Theme</vt:lpstr>
      <vt:lpstr>PowerPoint Presentation</vt:lpstr>
      <vt:lpstr>Outline</vt:lpstr>
      <vt:lpstr>The CIA Triad</vt:lpstr>
      <vt:lpstr>CIA Examples</vt:lpstr>
      <vt:lpstr>Vulnerabilities, Threats and Attacks</vt:lpstr>
      <vt:lpstr>Passive Attacks to Compromise Confidentiality</vt:lpstr>
      <vt:lpstr>Active Attacks to Compromise Integrity &amp; Availability</vt:lpstr>
      <vt:lpstr>Countermeasures</vt:lpstr>
      <vt:lpstr>Attack Surface</vt:lpstr>
      <vt:lpstr>Security Risk</vt:lpstr>
      <vt:lpstr>Terminology</vt:lpstr>
      <vt:lpstr>Friends and enemies: Alice, Bob, Trudy</vt:lpstr>
      <vt:lpstr>Symmetric Encryption</vt:lpstr>
      <vt:lpstr>Simple encryption scheme</vt:lpstr>
      <vt:lpstr>A more sophisticated encryption approach</vt:lpstr>
      <vt:lpstr>Block &amp; Stream Ciphers</vt:lpstr>
      <vt:lpstr>An Example Stream Cypher</vt:lpstr>
      <vt:lpstr>Block Encryption</vt:lpstr>
      <vt:lpstr>Block Encryption (Cont)</vt:lpstr>
      <vt:lpstr>Block Cipher: Electronic CodeBook (ECB)</vt:lpstr>
      <vt:lpstr>Block Cipher: Cipher Block Chaining (CBC)</vt:lpstr>
      <vt:lpstr>Data Encryption Standard (DES)</vt:lpstr>
      <vt:lpstr>Triple DES (3DES)</vt:lpstr>
      <vt:lpstr>Advanced Encryption Standard (AES)</vt:lpstr>
      <vt:lpstr>Attacks against Symmetric Encryption </vt:lpstr>
      <vt:lpstr>Time Required for Brute-Force Attack</vt:lpstr>
      <vt:lpstr>Symmetric Key Encryption: Summary</vt:lpstr>
      <vt:lpstr>Quiz</vt:lpstr>
      <vt:lpstr>Quiz ANS</vt:lpstr>
      <vt:lpstr>Quiz ANS cont</vt:lpstr>
      <vt:lpstr>Public Key Cryptography</vt:lpstr>
      <vt:lpstr>Public-Key Crypto for Confidentiality</vt:lpstr>
      <vt:lpstr>Public-Key Crypto for Integrity and Non-Repudiation</vt:lpstr>
      <vt:lpstr>Public-Key Crypto for both Confidentiality and Integrity/Non-Repudiation</vt:lpstr>
      <vt:lpstr>Public-Key Crypto Algorithms and Protocols</vt:lpstr>
      <vt:lpstr>Prerequisite: Modular Arithmetic</vt:lpstr>
      <vt:lpstr>Diffie-Hellman</vt:lpstr>
      <vt:lpstr>Requirements for Public-Key Crypto</vt:lpstr>
      <vt:lpstr>Public-Key Crypto in Practice</vt:lpstr>
      <vt:lpstr>Public Key Crypto: Summary</vt:lpstr>
      <vt:lpstr>Message Authentication</vt:lpstr>
      <vt:lpstr>Message Authentication Approaches</vt:lpstr>
      <vt:lpstr>Message Authentication Code (MAC)</vt:lpstr>
      <vt:lpstr>MAC Explanations</vt:lpstr>
      <vt:lpstr>Hash Functions</vt:lpstr>
      <vt:lpstr>Crypto Hash Function</vt:lpstr>
      <vt:lpstr>Digital signature</vt:lpstr>
      <vt:lpstr>HMAC</vt:lpstr>
      <vt:lpstr>Crypto Hash Function Requirements</vt:lpstr>
      <vt:lpstr>Additional Hash Function Applications</vt:lpstr>
      <vt:lpstr>Need for Certified Public Keys</vt:lpstr>
      <vt:lpstr>Public key Certification Authority (CA)</vt:lpstr>
      <vt:lpstr>Public key Certification Authority (CA)</vt:lpstr>
      <vt:lpstr>Hashes, Signatures, Certificates: Summary </vt:lpstr>
      <vt:lpstr>Secure e-mail: confidentiality </vt:lpstr>
      <vt:lpstr>Secure e-mail: integrity, authentication</vt:lpstr>
      <vt:lpstr>Random Numbers</vt:lpstr>
      <vt:lpstr>Random Number Requirements</vt:lpstr>
      <vt:lpstr>Pseudorandom vs. Random Numbers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1090</cp:revision>
  <dcterms:created xsi:type="dcterms:W3CDTF">2020-01-18T07:24:59Z</dcterms:created>
  <dcterms:modified xsi:type="dcterms:W3CDTF">2024-11-10T20:17:27Z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