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11.jpg" ContentType="image/jpg"/>
  <Override PartName="/ppt/media/image19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960" r:id="rId2"/>
    <p:sldId id="962" r:id="rId3"/>
    <p:sldId id="979" r:id="rId4"/>
    <p:sldId id="980" r:id="rId5"/>
    <p:sldId id="981" r:id="rId6"/>
    <p:sldId id="982" r:id="rId7"/>
    <p:sldId id="998" r:id="rId8"/>
    <p:sldId id="999" r:id="rId9"/>
    <p:sldId id="1001" r:id="rId10"/>
    <p:sldId id="1002" r:id="rId11"/>
    <p:sldId id="1003" r:id="rId12"/>
    <p:sldId id="1004" r:id="rId13"/>
    <p:sldId id="1005" r:id="rId14"/>
    <p:sldId id="1006" r:id="rId15"/>
    <p:sldId id="1007" r:id="rId16"/>
    <p:sldId id="1008" r:id="rId17"/>
    <p:sldId id="1009" r:id="rId18"/>
    <p:sldId id="1010" r:id="rId19"/>
    <p:sldId id="1011" r:id="rId20"/>
    <p:sldId id="1012" r:id="rId21"/>
    <p:sldId id="1013" r:id="rId22"/>
    <p:sldId id="1014" r:id="rId23"/>
    <p:sldId id="1015" r:id="rId24"/>
    <p:sldId id="1016" r:id="rId25"/>
    <p:sldId id="1017" r:id="rId26"/>
    <p:sldId id="1018" r:id="rId27"/>
    <p:sldId id="1019" r:id="rId28"/>
    <p:sldId id="1020" r:id="rId29"/>
    <p:sldId id="1022" r:id="rId30"/>
    <p:sldId id="1023" r:id="rId31"/>
    <p:sldId id="1024" r:id="rId32"/>
    <p:sldId id="1025" r:id="rId33"/>
    <p:sldId id="1026" r:id="rId34"/>
    <p:sldId id="994" r:id="rId35"/>
    <p:sldId id="967" r:id="rId36"/>
    <p:sldId id="997" r:id="rId37"/>
    <p:sldId id="42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199"/>
    <a:srgbClr val="0012A0"/>
    <a:srgbClr val="9AE0FF"/>
    <a:srgbClr val="66ACD3"/>
    <a:srgbClr val="6EBFF0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845" y="67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3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It is efficient since no encryption/decryption is used.</a:t>
            </a: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Message</a:t>
            </a:r>
            <a:r>
              <a:rPr lang="en-GB" sz="1200" spc="-4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Digest</a:t>
            </a:r>
            <a:r>
              <a:rPr lang="en-GB" sz="1200" spc="-4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=</a:t>
            </a:r>
            <a:r>
              <a:rPr lang="en-GB" sz="1200" spc="-4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Hash(Message)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1840864" algn="l"/>
              </a:tabLst>
            </a:pPr>
            <a:r>
              <a:rPr lang="en-GB" sz="1200" spc="-10" dirty="0">
                <a:latin typeface="Times New Roman"/>
                <a:cs typeface="Times New Roman"/>
              </a:rPr>
              <a:t>Signature</a:t>
            </a:r>
            <a:r>
              <a:rPr lang="en-GB" sz="1200" dirty="0">
                <a:latin typeface="Times New Roman"/>
                <a:cs typeface="Times New Roman"/>
              </a:rPr>
              <a:t>	=</a:t>
            </a:r>
            <a:r>
              <a:rPr lang="en-GB" sz="1200" spc="-6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Encrypt(</a:t>
            </a:r>
            <a:r>
              <a:rPr lang="en-GB" sz="1200" dirty="0" err="1">
                <a:latin typeface="Times New Roman"/>
                <a:cs typeface="Times New Roman"/>
              </a:rPr>
              <a:t>Private_Key</a:t>
            </a:r>
            <a:r>
              <a:rPr lang="en-GB" sz="1200" dirty="0">
                <a:latin typeface="Times New Roman"/>
                <a:cs typeface="Times New Roman"/>
              </a:rPr>
              <a:t>,</a:t>
            </a:r>
            <a:r>
              <a:rPr lang="en-GB" sz="1200" spc="-8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Hash)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74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Hash(Message)</a:t>
            </a:r>
            <a:r>
              <a:rPr lang="en-GB" sz="1200" spc="-9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=</a:t>
            </a:r>
            <a:r>
              <a:rPr lang="en-GB" sz="1200" spc="-8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Decrypt(</a:t>
            </a:r>
            <a:r>
              <a:rPr lang="en-GB" sz="1200" dirty="0" err="1">
                <a:latin typeface="Times New Roman"/>
                <a:cs typeface="Times New Roman"/>
              </a:rPr>
              <a:t>Public_Key</a:t>
            </a:r>
            <a:r>
              <a:rPr lang="en-GB" sz="1200" dirty="0">
                <a:latin typeface="Times New Roman"/>
                <a:cs typeface="Times New Roman"/>
              </a:rPr>
              <a:t>,</a:t>
            </a:r>
            <a:r>
              <a:rPr lang="en-GB" sz="1200" spc="-10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Signature)</a:t>
            </a:r>
            <a:endParaRPr lang="en-GB" sz="1200" dirty="0">
              <a:latin typeface="Times New Roman"/>
              <a:cs typeface="Times New Roman"/>
            </a:endParaRPr>
          </a:p>
          <a:p>
            <a:pPr marL="355600">
              <a:lnSpc>
                <a:spcPts val="2740"/>
              </a:lnSpc>
            </a:pP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Authentic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2910840">
              <a:lnSpc>
                <a:spcPct val="100000"/>
              </a:lnSpc>
              <a:spcBef>
                <a:spcPts val="1625"/>
              </a:spcBef>
            </a:pPr>
            <a:r>
              <a:rPr lang="en-GB" sz="1400" dirty="0">
                <a:latin typeface="Times New Roman"/>
                <a:cs typeface="Times New Roman"/>
              </a:rPr>
              <a:t>Private</a:t>
            </a:r>
            <a:r>
              <a:rPr lang="en-GB" sz="1400" spc="-60" dirty="0">
                <a:latin typeface="Times New Roman"/>
                <a:cs typeface="Times New Roman"/>
              </a:rPr>
              <a:t> </a:t>
            </a:r>
            <a:r>
              <a:rPr lang="en-GB" sz="1400" spc="-25" dirty="0">
                <a:latin typeface="Times New Roman"/>
                <a:cs typeface="Times New Roman"/>
              </a:rPr>
              <a:t>Key</a:t>
            </a:r>
            <a:endParaRPr lang="en-GB" sz="14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4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E7FE1-AA7D-1973-D68C-B0D9CF052D9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TP/3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Psec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ME" TargetMode="External"/><Relationship Id="rId2" Type="http://schemas.openxmlformats.org/officeDocument/2006/relationships/hyperlink" Target="http://en.wikipedia.org/wiki/Pretty_Good_Privacy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0B390AC-6947-3AA9-393C-A1EF85A3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3471-C31C-97AB-1155-886ACE2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</a:t>
            </a:r>
            <a:r>
              <a:rPr lang="en-GB" spc="-95"/>
              <a:t> </a:t>
            </a:r>
            <a:r>
              <a:rPr lang="en-GB"/>
              <a:t>Traffic</a:t>
            </a:r>
            <a:r>
              <a:rPr lang="en-GB" spc="-90"/>
              <a:t> </a:t>
            </a:r>
            <a:r>
              <a:rPr lang="en-GB"/>
              <a:t>Security</a:t>
            </a:r>
            <a:r>
              <a:rPr lang="en-GB" spc="-90"/>
              <a:t> </a:t>
            </a:r>
            <a:r>
              <a:rPr lang="en-GB" spc="-10"/>
              <a:t>Approaches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C843-75F2-4A1B-377B-88C4337B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DC22846F-5B8F-58C4-F7A2-CCA65EAD1F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045" y="1230916"/>
            <a:ext cx="8354942" cy="1975652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C6236BC7-142C-A1B5-E084-575CA398EF85}"/>
              </a:ext>
            </a:extLst>
          </p:cNvPr>
          <p:cNvSpPr txBox="1"/>
          <p:nvPr/>
        </p:nvSpPr>
        <p:spPr>
          <a:xfrm>
            <a:off x="593566" y="3316912"/>
            <a:ext cx="11004868" cy="253210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85"/>
              </a:spcBef>
            </a:pPr>
            <a:endParaRPr lang="en-GB" sz="1800" dirty="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3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930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SSL/TLS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provides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the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following</a:t>
            </a:r>
            <a:r>
              <a:rPr lang="en-GB" sz="2400" spc="-4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services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over</a:t>
            </a:r>
            <a:r>
              <a:rPr lang="en-GB" sz="2400" b="1" spc="-3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the</a:t>
            </a:r>
            <a:r>
              <a:rPr lang="en-GB" sz="2400" b="1" spc="-2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TCP</a:t>
            </a:r>
            <a:r>
              <a:rPr lang="en-GB" sz="2400" b="1" spc="-2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layer:</a:t>
            </a:r>
            <a:endParaRPr lang="en-GB" sz="2400" dirty="0">
              <a:latin typeface="Times New Roman"/>
              <a:cs typeface="Times New Roman"/>
            </a:endParaRPr>
          </a:p>
          <a:p>
            <a:pPr marL="850900" marR="895985" lvl="1" indent="-381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buAutoNum type="arabicPeriod"/>
              <a:tabLst>
                <a:tab pos="850900" algn="l"/>
              </a:tabLst>
            </a:pP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Crypto</a:t>
            </a:r>
            <a:r>
              <a:rPr lang="en-GB" sz="2400" b="1" spc="-5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Negotiation</a:t>
            </a:r>
            <a:r>
              <a:rPr lang="en-GB" sz="2400" dirty="0">
                <a:latin typeface="Times New Roman"/>
                <a:cs typeface="Times New Roman"/>
              </a:rPr>
              <a:t>:</a:t>
            </a:r>
            <a:r>
              <a:rPr lang="en-GB" sz="2400" spc="-6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Negotiate</a:t>
            </a:r>
            <a:r>
              <a:rPr lang="en-GB" sz="2400" spc="-7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encryption</a:t>
            </a:r>
            <a:r>
              <a:rPr lang="en-GB" sz="2400" spc="-7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</a:t>
            </a:r>
            <a:r>
              <a:rPr lang="en-GB" sz="2400" spc="-65" dirty="0">
                <a:latin typeface="Times New Roman"/>
                <a:cs typeface="Times New Roman"/>
              </a:rPr>
              <a:t> </a:t>
            </a:r>
            <a:r>
              <a:rPr lang="en-GB" sz="2400" spc="-20" dirty="0">
                <a:latin typeface="Times New Roman"/>
                <a:cs typeface="Times New Roman"/>
              </a:rPr>
              <a:t>hash </a:t>
            </a:r>
            <a:r>
              <a:rPr lang="en-GB" sz="2400" spc="-10" dirty="0">
                <a:latin typeface="Times New Roman"/>
                <a:cs typeface="Times New Roman"/>
              </a:rPr>
              <a:t>methods</a:t>
            </a:r>
            <a:endParaRPr lang="en-GB" sz="2400" dirty="0">
              <a:latin typeface="Times New Roman"/>
              <a:cs typeface="Times New Roman"/>
            </a:endParaRPr>
          </a:p>
          <a:p>
            <a:pPr marL="850900" marR="660400" lvl="1" indent="-3810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buAutoNum type="arabicPeriod"/>
              <a:tabLst>
                <a:tab pos="850900" algn="l"/>
              </a:tabLst>
            </a:pP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Key</a:t>
            </a:r>
            <a:r>
              <a:rPr lang="en-GB" sz="2400" b="1" spc="-3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Exchange</a:t>
            </a:r>
            <a:r>
              <a:rPr lang="en-GB" sz="2400" dirty="0">
                <a:latin typeface="Times New Roman"/>
                <a:cs typeface="Times New Roman"/>
              </a:rPr>
              <a:t>: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Secret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key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exchange</a:t>
            </a:r>
            <a:r>
              <a:rPr lang="en-GB" sz="2400" spc="-4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using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public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key </a:t>
            </a:r>
            <a:r>
              <a:rPr lang="en-GB" sz="2400" spc="-10" dirty="0">
                <a:latin typeface="Times New Roman"/>
                <a:cs typeface="Times New Roman"/>
              </a:rPr>
              <a:t>certificates</a:t>
            </a:r>
            <a:endParaRPr lang="en-GB" sz="2400" dirty="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buAutoNum type="arabicPeriod"/>
              <a:tabLst>
                <a:tab pos="850265" algn="l"/>
              </a:tabLst>
            </a:pP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Privacy</a:t>
            </a:r>
            <a:r>
              <a:rPr lang="en-GB" sz="2400" dirty="0">
                <a:latin typeface="Times New Roman"/>
                <a:cs typeface="Times New Roman"/>
              </a:rPr>
              <a:t>:</a:t>
            </a:r>
            <a:r>
              <a:rPr lang="en-GB" sz="2400" spc="-4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Encryption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using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secret</a:t>
            </a:r>
            <a:r>
              <a:rPr lang="en-GB" sz="2400" spc="-40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key</a:t>
            </a:r>
            <a:endParaRPr lang="en-GB" sz="2400" dirty="0">
              <a:latin typeface="Times New Roman"/>
              <a:cs typeface="Times New Roman"/>
            </a:endParaRPr>
          </a:p>
          <a:p>
            <a:pPr marL="850265" lvl="1" indent="-38036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buAutoNum type="arabicPeriod"/>
              <a:tabLst>
                <a:tab pos="850265" algn="l"/>
              </a:tabLst>
            </a:pPr>
            <a:r>
              <a:rPr lang="en-GB"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Integrity</a:t>
            </a:r>
            <a:r>
              <a:rPr lang="en-GB" sz="2400" dirty="0">
                <a:latin typeface="Times New Roman"/>
                <a:cs typeface="Times New Roman"/>
              </a:rPr>
              <a:t>:</a:t>
            </a:r>
            <a:r>
              <a:rPr lang="en-GB" sz="2400" spc="-4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Message</a:t>
            </a:r>
            <a:r>
              <a:rPr lang="en-GB" sz="2400" spc="-4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authentication</a:t>
            </a:r>
            <a:r>
              <a:rPr lang="en-GB" sz="2400" spc="-4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using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solidFill>
                  <a:srgbClr val="063DE8"/>
                </a:solidFill>
                <a:latin typeface="Times New Roman"/>
                <a:cs typeface="Times New Roman"/>
              </a:rPr>
              <a:t>keyed</a:t>
            </a:r>
            <a:r>
              <a:rPr lang="en-GB" sz="2400" spc="-4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lang="en-GB" sz="2400" spc="-20" dirty="0">
                <a:latin typeface="Times New Roman"/>
                <a:cs typeface="Times New Roman"/>
              </a:rPr>
              <a:t>hash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85F2-C155-4628-52A0-937341E8EF46}"/>
              </a:ext>
            </a:extLst>
          </p:cNvPr>
          <p:cNvSpPr txBox="1"/>
          <p:nvPr/>
        </p:nvSpPr>
        <p:spPr>
          <a:xfrm>
            <a:off x="7203697" y="3132246"/>
            <a:ext cx="27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Times New Roman"/>
                <a:cs typeface="Times New Roman"/>
              </a:rPr>
              <a:t>(Not</a:t>
            </a:r>
            <a:r>
              <a:rPr lang="en-GB" sz="1800" spc="-3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covered</a:t>
            </a:r>
            <a:r>
              <a:rPr lang="en-GB" sz="1800" spc="-2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in</a:t>
            </a:r>
            <a:r>
              <a:rPr lang="en-GB" sz="1800" spc="-2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this</a:t>
            </a:r>
            <a:r>
              <a:rPr lang="en-GB" sz="1800" spc="-20" dirty="0">
                <a:latin typeface="Times New Roman"/>
                <a:cs typeface="Times New Roman"/>
              </a:rPr>
              <a:t> </a:t>
            </a:r>
            <a:r>
              <a:rPr lang="en-GB" sz="1800" spc="-10" dirty="0">
                <a:latin typeface="Times New Roman"/>
                <a:cs typeface="Times New Roman"/>
              </a:rPr>
              <a:t>course)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098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15FA-798F-8644-B070-1AFAB19D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SSL/TLS</a:t>
            </a:r>
            <a:r>
              <a:rPr lang="en-GB" spc="-20" dirty="0"/>
              <a:t> </a:t>
            </a:r>
            <a:r>
              <a:rPr lang="en-GB" spc="-10" dirty="0"/>
              <a:t>Architecture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D8536-DC46-DA70-7D20-158DF23A2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B7140E5-78D7-B705-EEB4-A4982BA56940}"/>
              </a:ext>
            </a:extLst>
          </p:cNvPr>
          <p:cNvSpPr txBox="1"/>
          <p:nvPr/>
        </p:nvSpPr>
        <p:spPr>
          <a:xfrm>
            <a:off x="675664" y="1231375"/>
            <a:ext cx="10515600" cy="26103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SSL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layers</a:t>
            </a:r>
            <a:endParaRPr sz="2400" dirty="0">
              <a:latin typeface="Times New Roman"/>
              <a:cs typeface="Times New Roman"/>
            </a:endParaRPr>
          </a:p>
          <a:p>
            <a:pPr marL="469900" marR="374650" indent="-457200">
              <a:lnSpc>
                <a:spcPct val="100000"/>
              </a:lnSpc>
              <a:spcBef>
                <a:spcPts val="575"/>
              </a:spcBef>
              <a:buSzPct val="75000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Handshake</a:t>
            </a:r>
            <a:r>
              <a:rPr sz="2400" b="1" spc="-5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protocol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Negotiates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“SSL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session”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“SSL/TCP connections.”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SzPct val="75000"/>
              <a:buAutoNum type="arabicPeriod"/>
              <a:tabLst>
                <a:tab pos="469265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Record</a:t>
            </a:r>
            <a:r>
              <a:rPr sz="2400" b="1" spc="-4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Protocol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MAC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SzPct val="75000"/>
              <a:buAutoNum type="arabicPeriod"/>
              <a:tabLst>
                <a:tab pos="469265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Alert</a:t>
            </a:r>
            <a:r>
              <a:rPr sz="2400" b="1" spc="-3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protocol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problems</a:t>
            </a:r>
            <a:endParaRPr sz="2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80"/>
              </a:spcBef>
              <a:buSzPct val="75000"/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Change</a:t>
            </a:r>
            <a:r>
              <a:rPr sz="2400" b="1" spc="-3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Cipher</a:t>
            </a:r>
            <a:r>
              <a:rPr sz="2400" b="1" spc="-4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Spec</a:t>
            </a:r>
            <a:r>
              <a:rPr sz="2400" b="1" spc="-4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Protocol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negotiated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crypto parameters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373D9289-A041-7127-6A88-37284380F0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889" y="4453512"/>
            <a:ext cx="3505847" cy="22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DBF5-7B90-14DE-0EB6-1D402864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SSL/TLS</a:t>
            </a:r>
            <a:r>
              <a:rPr lang="en-GB" spc="-25" dirty="0"/>
              <a:t> </a:t>
            </a:r>
            <a:r>
              <a:rPr lang="en-GB" dirty="0"/>
              <a:t>Handshake</a:t>
            </a:r>
            <a:r>
              <a:rPr lang="en-GB" spc="-25" dirty="0"/>
              <a:t> </a:t>
            </a:r>
            <a:r>
              <a:rPr lang="en-GB" spc="-10" dirty="0"/>
              <a:t>Protocol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7400E-0C3E-EAD9-BBDF-11B2E9580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B065D0C-2D1D-5568-0244-A269135828DA}"/>
              </a:ext>
            </a:extLst>
          </p:cNvPr>
          <p:cNvSpPr txBox="1"/>
          <p:nvPr/>
        </p:nvSpPr>
        <p:spPr>
          <a:xfrm>
            <a:off x="674052" y="1361605"/>
            <a:ext cx="400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621665" algn="l"/>
              </a:tabLst>
            </a:pP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9E3B6C3-70C6-7B2D-2C47-79D78D92CDD7}"/>
              </a:ext>
            </a:extLst>
          </p:cNvPr>
          <p:cNvSpPr txBox="1"/>
          <p:nvPr/>
        </p:nvSpPr>
        <p:spPr>
          <a:xfrm>
            <a:off x="1131252" y="1727365"/>
            <a:ext cx="592899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675"/>
              </a:spcBef>
              <a:buSzPct val="64583"/>
              <a:buFont typeface="Wingdings"/>
              <a:buChar char=""/>
              <a:tabLst>
                <a:tab pos="545465" algn="l"/>
              </a:tabLst>
            </a:pPr>
            <a:r>
              <a:rPr sz="2400" dirty="0">
                <a:latin typeface="Times New Roman"/>
                <a:cs typeface="Times New Roman"/>
              </a:rPr>
              <a:t>Authenticate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other</a:t>
            </a:r>
            <a:endParaRPr sz="2400">
              <a:latin typeface="Times New Roman"/>
              <a:cs typeface="Times New Roman"/>
            </a:endParaRPr>
          </a:p>
          <a:p>
            <a:pPr marL="545465" indent="-53276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545465" algn="l"/>
              </a:tabLst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negotiate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  <a:p>
            <a:pPr marL="545465" indent="-53276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545465" algn="l"/>
              </a:tabLst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negotiate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cryptographic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A4BBE2B-63F3-E498-02E8-B38932A55A3C}"/>
              </a:ext>
            </a:extLst>
          </p:cNvPr>
          <p:cNvSpPr txBox="1"/>
          <p:nvPr/>
        </p:nvSpPr>
        <p:spPr>
          <a:xfrm>
            <a:off x="674052" y="3044101"/>
            <a:ext cx="602107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621665" algn="l"/>
              </a:tabLst>
            </a:pPr>
            <a:r>
              <a:rPr sz="2400" dirty="0">
                <a:latin typeface="Times New Roman"/>
                <a:cs typeface="Times New Roman"/>
              </a:rPr>
              <a:t>Comprises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phases</a:t>
            </a:r>
            <a:endParaRPr sz="2400">
              <a:latin typeface="Times New Roman"/>
              <a:cs typeface="Times New Roman"/>
            </a:endParaRPr>
          </a:p>
          <a:p>
            <a:pPr marL="1002665" lvl="1" indent="-532765">
              <a:lnSpc>
                <a:spcPct val="100000"/>
              </a:lnSpc>
              <a:spcBef>
                <a:spcPts val="575"/>
              </a:spcBef>
              <a:buSzPct val="64583"/>
              <a:buAutoNum type="arabicPeriod"/>
              <a:tabLst>
                <a:tab pos="1002665" algn="l"/>
              </a:tabLst>
            </a:pPr>
            <a:r>
              <a:rPr sz="2400" dirty="0">
                <a:latin typeface="Times New Roman"/>
                <a:cs typeface="Times New Roman"/>
              </a:rPr>
              <a:t>Establish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Capabilities</a:t>
            </a:r>
            <a:endParaRPr sz="2400">
              <a:latin typeface="Times New Roman"/>
              <a:cs typeface="Times New Roman"/>
            </a:endParaRPr>
          </a:p>
          <a:p>
            <a:pPr marL="1002665" lvl="1" indent="-532765">
              <a:lnSpc>
                <a:spcPct val="100000"/>
              </a:lnSpc>
              <a:spcBef>
                <a:spcPts val="575"/>
              </a:spcBef>
              <a:buSzPct val="64583"/>
              <a:buAutoNum type="arabicPeriod"/>
              <a:tabLst>
                <a:tab pos="1002665" algn="l"/>
              </a:tabLst>
            </a:pP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</a:t>
            </a:r>
            <a:endParaRPr sz="2400">
              <a:latin typeface="Times New Roman"/>
              <a:cs typeface="Times New Roman"/>
            </a:endParaRPr>
          </a:p>
          <a:p>
            <a:pPr marL="1002665" lvl="1" indent="-532765">
              <a:lnSpc>
                <a:spcPct val="100000"/>
              </a:lnSpc>
              <a:spcBef>
                <a:spcPts val="575"/>
              </a:spcBef>
              <a:buSzPct val="64583"/>
              <a:buAutoNum type="arabicPeriod"/>
              <a:tabLst>
                <a:tab pos="1002665" algn="l"/>
              </a:tabLst>
            </a:pPr>
            <a:r>
              <a:rPr sz="2400" dirty="0">
                <a:latin typeface="Times New Roman"/>
                <a:cs typeface="Times New Roman"/>
              </a:rPr>
              <a:t>Client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Exchange</a:t>
            </a:r>
            <a:endParaRPr sz="2400">
              <a:latin typeface="Times New Roman"/>
              <a:cs typeface="Times New Roman"/>
            </a:endParaRPr>
          </a:p>
          <a:p>
            <a:pPr marL="1002665" lvl="1" indent="-532765">
              <a:lnSpc>
                <a:spcPct val="100000"/>
              </a:lnSpc>
              <a:spcBef>
                <a:spcPts val="580"/>
              </a:spcBef>
              <a:buSzPct val="64583"/>
              <a:buAutoNum type="arabicPeriod"/>
              <a:tabLst>
                <a:tab pos="1002665" algn="l"/>
              </a:tabLst>
            </a:pPr>
            <a:r>
              <a:rPr sz="2400" spc="-10" dirty="0">
                <a:latin typeface="Times New Roman"/>
                <a:cs typeface="Times New Roman"/>
              </a:rPr>
              <a:t>Finish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28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43A3-71DB-41A1-E854-80D3302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SSL/TLS</a:t>
            </a:r>
            <a:r>
              <a:rPr lang="en-GB" spc="-55" dirty="0"/>
              <a:t> </a:t>
            </a:r>
            <a:r>
              <a:rPr lang="en-GB" dirty="0"/>
              <a:t>Handshake</a:t>
            </a:r>
            <a:r>
              <a:rPr lang="en-GB" spc="-60" dirty="0"/>
              <a:t> </a:t>
            </a:r>
            <a:r>
              <a:rPr lang="en-GB" dirty="0"/>
              <a:t>Protocol</a:t>
            </a:r>
            <a:r>
              <a:rPr lang="en-GB" spc="-45" dirty="0"/>
              <a:t> </a:t>
            </a:r>
            <a:r>
              <a:rPr lang="en-GB" spc="-10" dirty="0"/>
              <a:t>Actions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A1F73-FF3A-E22A-D0E0-19E1C112C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65AB323-6640-473A-6059-3AA5EA555BA6}"/>
              </a:ext>
            </a:extLst>
          </p:cNvPr>
          <p:cNvSpPr txBox="1"/>
          <p:nvPr/>
        </p:nvSpPr>
        <p:spPr>
          <a:xfrm>
            <a:off x="1776774" y="1430114"/>
            <a:ext cx="59556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Client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Hello: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Crypto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Choices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(Protocol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Version,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Cipher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Suite,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Compression,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350" spc="-15" baseline="-21604" dirty="0">
                <a:latin typeface="Times New Roman"/>
                <a:cs typeface="Times New Roman"/>
              </a:rPr>
              <a:t>Client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F3BD54D-D305-C412-12A0-545ED4411B13}"/>
              </a:ext>
            </a:extLst>
          </p:cNvPr>
          <p:cNvSpPr txBox="1"/>
          <p:nvPr/>
        </p:nvSpPr>
        <p:spPr>
          <a:xfrm>
            <a:off x="3059240" y="1731040"/>
            <a:ext cx="3863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Hello: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Crypto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Selected,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1950" spc="-15" baseline="-21367" dirty="0">
                <a:latin typeface="Times New Roman"/>
                <a:cs typeface="Times New Roman"/>
              </a:rPr>
              <a:t>Server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E487263-3149-D442-4835-840942FFDEC5}"/>
              </a:ext>
            </a:extLst>
          </p:cNvPr>
          <p:cNvSpPr txBox="1"/>
          <p:nvPr/>
        </p:nvSpPr>
        <p:spPr>
          <a:xfrm>
            <a:off x="2758205" y="2126329"/>
            <a:ext cx="41427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Certificate: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Certificate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(Optional)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1B9D080-4CDD-1775-AB74-0849570226B4}"/>
              </a:ext>
            </a:extLst>
          </p:cNvPr>
          <p:cNvSpPr txBox="1"/>
          <p:nvPr/>
        </p:nvSpPr>
        <p:spPr>
          <a:xfrm>
            <a:off x="3263920" y="2917001"/>
            <a:ext cx="30968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Certificate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(Optional)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9847F00-DE95-D332-1818-BE03042EE994}"/>
              </a:ext>
            </a:extLst>
          </p:cNvPr>
          <p:cNvSpPr txBox="1"/>
          <p:nvPr/>
        </p:nvSpPr>
        <p:spPr>
          <a:xfrm>
            <a:off x="2535923" y="3707674"/>
            <a:ext cx="297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Certificate: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Certificate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A586E5A5-AC5D-1D8D-2D98-0A8C185A0A45}"/>
              </a:ext>
            </a:extLst>
          </p:cNvPr>
          <p:cNvSpPr txBox="1"/>
          <p:nvPr/>
        </p:nvSpPr>
        <p:spPr>
          <a:xfrm>
            <a:off x="2020032" y="4103010"/>
            <a:ext cx="5895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E(K</a:t>
            </a:r>
            <a:r>
              <a:rPr sz="1950" baseline="-21367" dirty="0">
                <a:latin typeface="Times New Roman"/>
                <a:cs typeface="Times New Roman"/>
              </a:rPr>
              <a:t>server</a:t>
            </a:r>
            <a:r>
              <a:rPr sz="1950" spc="15" baseline="-21367" dirty="0">
                <a:latin typeface="Times New Roman"/>
                <a:cs typeface="Times New Roman"/>
              </a:rPr>
              <a:t> </a:t>
            </a:r>
            <a:r>
              <a:rPr sz="1950" baseline="-21367" dirty="0">
                <a:latin typeface="Times New Roman"/>
                <a:cs typeface="Times New Roman"/>
              </a:rPr>
              <a:t>Public</a:t>
            </a:r>
            <a:r>
              <a:rPr sz="1950" spc="-15" baseline="-21367" dirty="0">
                <a:latin typeface="Times New Roman"/>
                <a:cs typeface="Times New Roman"/>
              </a:rPr>
              <a:t> </a:t>
            </a:r>
            <a:r>
              <a:rPr sz="1950" baseline="-21367" dirty="0">
                <a:latin typeface="Times New Roman"/>
                <a:cs typeface="Times New Roman"/>
              </a:rPr>
              <a:t>Key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PreMasterSecret)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ABCF425-718E-3FB3-79F9-902334CAF2B8}"/>
              </a:ext>
            </a:extLst>
          </p:cNvPr>
          <p:cNvSpPr txBox="1"/>
          <p:nvPr/>
        </p:nvSpPr>
        <p:spPr>
          <a:xfrm>
            <a:off x="3737420" y="4891661"/>
            <a:ext cx="2113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Cipher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Spec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638E478-7DA4-3CE6-8663-B9D2B347D230}"/>
              </a:ext>
            </a:extLst>
          </p:cNvPr>
          <p:cNvSpPr txBox="1"/>
          <p:nvPr/>
        </p:nvSpPr>
        <p:spPr>
          <a:xfrm>
            <a:off x="1827981" y="5286997"/>
            <a:ext cx="6068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Handshake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Finished: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463B6D1-53B1-D2C0-6ABC-F70A56CAD606}"/>
              </a:ext>
            </a:extLst>
          </p:cNvPr>
          <p:cNvSpPr txBox="1"/>
          <p:nvPr/>
        </p:nvSpPr>
        <p:spPr>
          <a:xfrm>
            <a:off x="3737420" y="5682334"/>
            <a:ext cx="2113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Cipher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Spec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74931D30-34E6-A402-1F55-2214365A64CF}"/>
              </a:ext>
            </a:extLst>
          </p:cNvPr>
          <p:cNvSpPr txBox="1"/>
          <p:nvPr/>
        </p:nvSpPr>
        <p:spPr>
          <a:xfrm>
            <a:off x="3748077" y="6077670"/>
            <a:ext cx="20935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Handshake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Finished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202B13C4-B2E6-DD9E-3C15-2B1BFAA9B559}"/>
              </a:ext>
            </a:extLst>
          </p:cNvPr>
          <p:cNvGrpSpPr/>
          <p:nvPr/>
        </p:nvGrpSpPr>
        <p:grpSpPr>
          <a:xfrm>
            <a:off x="1532353" y="1527395"/>
            <a:ext cx="6457315" cy="5086350"/>
            <a:chOff x="1236725" y="1191005"/>
            <a:chExt cx="6457315" cy="5086350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6E0CA43B-4C97-C965-D641-B6DCF59C91BC}"/>
                </a:ext>
              </a:extLst>
            </p:cNvPr>
            <p:cNvSpPr/>
            <p:nvPr/>
          </p:nvSpPr>
          <p:spPr>
            <a:xfrm>
              <a:off x="1259204" y="4137279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0" y="0"/>
                  </a:moveTo>
                  <a:lnTo>
                    <a:pt x="633653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6A28BE88-A613-09BC-E795-F0948FC5F5AB}"/>
                </a:ext>
              </a:extLst>
            </p:cNvPr>
            <p:cNvSpPr/>
            <p:nvPr/>
          </p:nvSpPr>
          <p:spPr>
            <a:xfrm>
              <a:off x="7583044" y="409917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23DF4BBE-6291-FFA1-10AD-AE0B317BEAAF}"/>
                </a:ext>
              </a:extLst>
            </p:cNvPr>
            <p:cNvSpPr/>
            <p:nvPr/>
          </p:nvSpPr>
          <p:spPr>
            <a:xfrm>
              <a:off x="1259204" y="1371980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0" y="0"/>
                  </a:moveTo>
                  <a:lnTo>
                    <a:pt x="633653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CF3DD43B-C34B-A4B4-EEE0-2E6FF340CE8E}"/>
                </a:ext>
              </a:extLst>
            </p:cNvPr>
            <p:cNvSpPr/>
            <p:nvPr/>
          </p:nvSpPr>
          <p:spPr>
            <a:xfrm>
              <a:off x="7583044" y="1333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32FC7DE3-F04E-1055-6D44-5C72E170A9F7}"/>
                </a:ext>
              </a:extLst>
            </p:cNvPr>
            <p:cNvSpPr/>
            <p:nvPr/>
          </p:nvSpPr>
          <p:spPr>
            <a:xfrm>
              <a:off x="1322704" y="1767458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633653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FEBF0B30-B756-D954-8260-1D2340297F09}"/>
                </a:ext>
              </a:extLst>
            </p:cNvPr>
            <p:cNvSpPr/>
            <p:nvPr/>
          </p:nvSpPr>
          <p:spPr>
            <a:xfrm>
              <a:off x="1259202" y="17293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72F86640-A9CB-BFAE-A957-4CC33FE8749C}"/>
                </a:ext>
              </a:extLst>
            </p:cNvPr>
            <p:cNvSpPr/>
            <p:nvPr/>
          </p:nvSpPr>
          <p:spPr>
            <a:xfrm>
              <a:off x="1322704" y="2162936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633653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E4B8BDAD-D70C-DBB6-FC0C-EDC5420EE1F7}"/>
                </a:ext>
              </a:extLst>
            </p:cNvPr>
            <p:cNvSpPr/>
            <p:nvPr/>
          </p:nvSpPr>
          <p:spPr>
            <a:xfrm>
              <a:off x="1259202" y="21248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9EAACD6C-3802-E1B4-0CD6-CBC3F243B77B}"/>
                </a:ext>
              </a:extLst>
            </p:cNvPr>
            <p:cNvSpPr/>
            <p:nvPr/>
          </p:nvSpPr>
          <p:spPr>
            <a:xfrm>
              <a:off x="1322704" y="2951607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633653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4197BB2B-4DE3-D589-193E-40FF295B531A}"/>
                </a:ext>
              </a:extLst>
            </p:cNvPr>
            <p:cNvSpPr/>
            <p:nvPr/>
          </p:nvSpPr>
          <p:spPr>
            <a:xfrm>
              <a:off x="1259202" y="29135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A62594B7-A261-F7A3-6200-947F8D5CB25B}"/>
                </a:ext>
              </a:extLst>
            </p:cNvPr>
            <p:cNvSpPr/>
            <p:nvPr/>
          </p:nvSpPr>
          <p:spPr>
            <a:xfrm>
              <a:off x="1259204" y="3741801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0" y="0"/>
                  </a:moveTo>
                  <a:lnTo>
                    <a:pt x="633653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2B1E1C8F-67C5-E7A8-ED6E-7D7839F2B926}"/>
                </a:ext>
              </a:extLst>
            </p:cNvPr>
            <p:cNvSpPr/>
            <p:nvPr/>
          </p:nvSpPr>
          <p:spPr>
            <a:xfrm>
              <a:off x="7583044" y="3703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67E87A5B-2B7B-444F-7FF8-68EF01FA512D}"/>
                </a:ext>
              </a:extLst>
            </p:cNvPr>
            <p:cNvSpPr/>
            <p:nvPr/>
          </p:nvSpPr>
          <p:spPr>
            <a:xfrm>
              <a:off x="1259204" y="4928234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0" y="0"/>
                  </a:moveTo>
                  <a:lnTo>
                    <a:pt x="633653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2DA7589D-BCC4-AE39-C200-6A24E37E28F9}"/>
                </a:ext>
              </a:extLst>
            </p:cNvPr>
            <p:cNvSpPr/>
            <p:nvPr/>
          </p:nvSpPr>
          <p:spPr>
            <a:xfrm>
              <a:off x="7583044" y="489013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9DE6A742-5A48-5433-69B7-EEC6BD0616B3}"/>
                </a:ext>
              </a:extLst>
            </p:cNvPr>
            <p:cNvSpPr/>
            <p:nvPr/>
          </p:nvSpPr>
          <p:spPr>
            <a:xfrm>
              <a:off x="1259204" y="5322951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0" y="0"/>
                  </a:moveTo>
                  <a:lnTo>
                    <a:pt x="633653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9615AC5C-992A-3322-47E8-746B3AC37045}"/>
                </a:ext>
              </a:extLst>
            </p:cNvPr>
            <p:cNvSpPr/>
            <p:nvPr/>
          </p:nvSpPr>
          <p:spPr>
            <a:xfrm>
              <a:off x="7583044" y="52848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FA9AA5F7-C726-03E8-9ADE-198F459FC3A8}"/>
                </a:ext>
              </a:extLst>
            </p:cNvPr>
            <p:cNvSpPr/>
            <p:nvPr/>
          </p:nvSpPr>
          <p:spPr>
            <a:xfrm>
              <a:off x="1322704" y="5718428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633653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1BEF1F74-4941-9A12-9CB4-B0736E356C75}"/>
                </a:ext>
              </a:extLst>
            </p:cNvPr>
            <p:cNvSpPr/>
            <p:nvPr/>
          </p:nvSpPr>
          <p:spPr>
            <a:xfrm>
              <a:off x="1259202" y="56803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4">
              <a:extLst>
                <a:ext uri="{FF2B5EF4-FFF2-40B4-BE49-F238E27FC236}">
                  <a16:creationId xmlns:a16="http://schemas.microsoft.com/office/drawing/2014/main" id="{302A0CD5-DA26-3987-CA4F-A4BADEBC8499}"/>
                </a:ext>
              </a:extLst>
            </p:cNvPr>
            <p:cNvSpPr/>
            <p:nvPr/>
          </p:nvSpPr>
          <p:spPr>
            <a:xfrm>
              <a:off x="1322704" y="6112383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633653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5">
              <a:extLst>
                <a:ext uri="{FF2B5EF4-FFF2-40B4-BE49-F238E27FC236}">
                  <a16:creationId xmlns:a16="http://schemas.microsoft.com/office/drawing/2014/main" id="{5F8428E3-3992-DBAE-3158-9F8F9AEE7F70}"/>
                </a:ext>
              </a:extLst>
            </p:cNvPr>
            <p:cNvSpPr/>
            <p:nvPr/>
          </p:nvSpPr>
          <p:spPr>
            <a:xfrm>
              <a:off x="1259202" y="60742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6">
              <a:extLst>
                <a:ext uri="{FF2B5EF4-FFF2-40B4-BE49-F238E27FC236}">
                  <a16:creationId xmlns:a16="http://schemas.microsoft.com/office/drawing/2014/main" id="{032F2024-D279-792B-24F0-D204E172B1A6}"/>
                </a:ext>
              </a:extLst>
            </p:cNvPr>
            <p:cNvSpPr/>
            <p:nvPr/>
          </p:nvSpPr>
          <p:spPr>
            <a:xfrm>
              <a:off x="1265300" y="1219580"/>
              <a:ext cx="0" cy="5029200"/>
            </a:xfrm>
            <a:custGeom>
              <a:avLst/>
              <a:gdLst/>
              <a:ahLst/>
              <a:cxnLst/>
              <a:rect l="l" t="t" r="r" b="b"/>
              <a:pathLst>
                <a:path h="50292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7">
              <a:extLst>
                <a:ext uri="{FF2B5EF4-FFF2-40B4-BE49-F238E27FC236}">
                  <a16:creationId xmlns:a16="http://schemas.microsoft.com/office/drawing/2014/main" id="{EE7D2396-D489-F1E6-A04C-F8529E79AF1F}"/>
                </a:ext>
              </a:extLst>
            </p:cNvPr>
            <p:cNvSpPr/>
            <p:nvPr/>
          </p:nvSpPr>
          <p:spPr>
            <a:xfrm>
              <a:off x="7665338" y="1219580"/>
              <a:ext cx="0" cy="5029200"/>
            </a:xfrm>
            <a:custGeom>
              <a:avLst/>
              <a:gdLst/>
              <a:ahLst/>
              <a:cxnLst/>
              <a:rect l="l" t="t" r="r" b="b"/>
              <a:pathLst>
                <a:path h="5029200">
                  <a:moveTo>
                    <a:pt x="0" y="50292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8">
            <a:extLst>
              <a:ext uri="{FF2B5EF4-FFF2-40B4-BE49-F238E27FC236}">
                <a16:creationId xmlns:a16="http://schemas.microsoft.com/office/drawing/2014/main" id="{17743685-15C5-7945-9310-2626EFA00740}"/>
              </a:ext>
            </a:extLst>
          </p:cNvPr>
          <p:cNvSpPr txBox="1"/>
          <p:nvPr/>
        </p:nvSpPr>
        <p:spPr>
          <a:xfrm>
            <a:off x="741366" y="1390617"/>
            <a:ext cx="811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0755" algn="l"/>
              </a:tabLst>
            </a:pPr>
            <a:r>
              <a:rPr sz="2400" spc="-10" dirty="0">
                <a:latin typeface="Times New Roman"/>
                <a:cs typeface="Times New Roman"/>
              </a:rPr>
              <a:t>Client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8" name="object 39">
            <a:extLst>
              <a:ext uri="{FF2B5EF4-FFF2-40B4-BE49-F238E27FC236}">
                <a16:creationId xmlns:a16="http://schemas.microsoft.com/office/drawing/2014/main" id="{7B410E7F-2B9E-2817-0A5E-2A27E88B3BF0}"/>
              </a:ext>
            </a:extLst>
          </p:cNvPr>
          <p:cNvGrpSpPr/>
          <p:nvPr/>
        </p:nvGrpSpPr>
        <p:grpSpPr>
          <a:xfrm>
            <a:off x="1328011" y="4184868"/>
            <a:ext cx="233045" cy="76200"/>
            <a:chOff x="1032383" y="3848478"/>
            <a:chExt cx="233045" cy="76200"/>
          </a:xfrm>
        </p:grpSpPr>
        <p:sp>
          <p:nvSpPr>
            <p:cNvPr id="39" name="object 40">
              <a:extLst>
                <a:ext uri="{FF2B5EF4-FFF2-40B4-BE49-F238E27FC236}">
                  <a16:creationId xmlns:a16="http://schemas.microsoft.com/office/drawing/2014/main" id="{6426CB41-4282-A2E2-6237-A9C42870B77D}"/>
                </a:ext>
              </a:extLst>
            </p:cNvPr>
            <p:cNvSpPr/>
            <p:nvPr/>
          </p:nvSpPr>
          <p:spPr>
            <a:xfrm>
              <a:off x="1045083" y="388658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7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1">
              <a:extLst>
                <a:ext uri="{FF2B5EF4-FFF2-40B4-BE49-F238E27FC236}">
                  <a16:creationId xmlns:a16="http://schemas.microsoft.com/office/drawing/2014/main" id="{110BA998-5CA5-B186-A840-3C9AE9BC2A95}"/>
                </a:ext>
              </a:extLst>
            </p:cNvPr>
            <p:cNvSpPr/>
            <p:nvPr/>
          </p:nvSpPr>
          <p:spPr>
            <a:xfrm>
              <a:off x="1189103" y="38484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2">
            <a:extLst>
              <a:ext uri="{FF2B5EF4-FFF2-40B4-BE49-F238E27FC236}">
                <a16:creationId xmlns:a16="http://schemas.microsoft.com/office/drawing/2014/main" id="{8416D3E6-BA4B-D423-8A20-C3971D167C61}"/>
              </a:ext>
            </a:extLst>
          </p:cNvPr>
          <p:cNvSpPr txBox="1"/>
          <p:nvPr/>
        </p:nvSpPr>
        <p:spPr>
          <a:xfrm>
            <a:off x="591572" y="3716113"/>
            <a:ext cx="67691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11430" indent="-49530" algn="just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Generate random </a:t>
            </a:r>
            <a:r>
              <a:rPr sz="1400" dirty="0">
                <a:latin typeface="Times New Roman"/>
                <a:cs typeface="Times New Roman"/>
              </a:rPr>
              <a:t>PMS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45415" marR="5080" indent="-133350" algn="just">
              <a:lnSpc>
                <a:spcPct val="100000"/>
              </a:lnSpc>
              <a:spcBef>
                <a:spcPts val="960"/>
              </a:spcBef>
            </a:pPr>
            <a:r>
              <a:rPr sz="1400" spc="-10" dirty="0">
                <a:latin typeface="Times New Roman"/>
                <a:cs typeface="Times New Roman"/>
              </a:rPr>
              <a:t>Compute </a:t>
            </a:r>
            <a:r>
              <a:rPr sz="1400" dirty="0">
                <a:latin typeface="Times New Roman"/>
                <a:cs typeface="Times New Roman"/>
              </a:rPr>
              <a:t>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2" name="object 43">
            <a:extLst>
              <a:ext uri="{FF2B5EF4-FFF2-40B4-BE49-F238E27FC236}">
                <a16:creationId xmlns:a16="http://schemas.microsoft.com/office/drawing/2014/main" id="{67575EE1-F140-D9C7-D87D-F0BB71D4017E}"/>
              </a:ext>
            </a:extLst>
          </p:cNvPr>
          <p:cNvGrpSpPr/>
          <p:nvPr/>
        </p:nvGrpSpPr>
        <p:grpSpPr>
          <a:xfrm>
            <a:off x="1328011" y="4718268"/>
            <a:ext cx="233045" cy="76200"/>
            <a:chOff x="1032383" y="4381878"/>
            <a:chExt cx="233045" cy="76200"/>
          </a:xfrm>
        </p:grpSpPr>
        <p:sp>
          <p:nvSpPr>
            <p:cNvPr id="43" name="object 44">
              <a:extLst>
                <a:ext uri="{FF2B5EF4-FFF2-40B4-BE49-F238E27FC236}">
                  <a16:creationId xmlns:a16="http://schemas.microsoft.com/office/drawing/2014/main" id="{BACD2E0C-5C2C-5D81-3668-E19476BA6496}"/>
                </a:ext>
              </a:extLst>
            </p:cNvPr>
            <p:cNvSpPr/>
            <p:nvPr/>
          </p:nvSpPr>
          <p:spPr>
            <a:xfrm>
              <a:off x="1045083" y="441998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7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>
              <a:extLst>
                <a:ext uri="{FF2B5EF4-FFF2-40B4-BE49-F238E27FC236}">
                  <a16:creationId xmlns:a16="http://schemas.microsoft.com/office/drawing/2014/main" id="{7F3364BC-6AC9-AE6D-FF64-B6166E0F8A15}"/>
                </a:ext>
              </a:extLst>
            </p:cNvPr>
            <p:cNvSpPr/>
            <p:nvPr/>
          </p:nvSpPr>
          <p:spPr>
            <a:xfrm>
              <a:off x="1189103" y="4381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6">
            <a:extLst>
              <a:ext uri="{FF2B5EF4-FFF2-40B4-BE49-F238E27FC236}">
                <a16:creationId xmlns:a16="http://schemas.microsoft.com/office/drawing/2014/main" id="{1F35A715-B001-E6DF-C8F9-917D1A1A52DE}"/>
              </a:ext>
            </a:extLst>
          </p:cNvPr>
          <p:cNvSpPr txBox="1"/>
          <p:nvPr/>
        </p:nvSpPr>
        <p:spPr>
          <a:xfrm>
            <a:off x="8024453" y="4478113"/>
            <a:ext cx="676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 marR="5080" indent="-13335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Compute </a:t>
            </a:r>
            <a:r>
              <a:rPr sz="1400" dirty="0">
                <a:latin typeface="Times New Roman"/>
                <a:cs typeface="Times New Roman"/>
              </a:rPr>
              <a:t>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6" name="object 47">
            <a:extLst>
              <a:ext uri="{FF2B5EF4-FFF2-40B4-BE49-F238E27FC236}">
                <a16:creationId xmlns:a16="http://schemas.microsoft.com/office/drawing/2014/main" id="{4B7F26C8-0F9D-B4A5-0B90-FA0AF0C5D035}"/>
              </a:ext>
            </a:extLst>
          </p:cNvPr>
          <p:cNvGrpSpPr/>
          <p:nvPr/>
        </p:nvGrpSpPr>
        <p:grpSpPr>
          <a:xfrm>
            <a:off x="7960964" y="4718268"/>
            <a:ext cx="233679" cy="76200"/>
            <a:chOff x="7665336" y="4381878"/>
            <a:chExt cx="233679" cy="76200"/>
          </a:xfrm>
        </p:grpSpPr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0D9E91BE-2F80-4365-B003-F9E0325F4C9F}"/>
                </a:ext>
              </a:extLst>
            </p:cNvPr>
            <p:cNvSpPr/>
            <p:nvPr/>
          </p:nvSpPr>
          <p:spPr>
            <a:xfrm>
              <a:off x="7728839" y="4419980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47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2602FCE2-8D71-8514-F767-41C082456D01}"/>
                </a:ext>
              </a:extLst>
            </p:cNvPr>
            <p:cNvSpPr/>
            <p:nvPr/>
          </p:nvSpPr>
          <p:spPr>
            <a:xfrm>
              <a:off x="7665336" y="4381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E43BADA4-A290-A713-C1D5-C7B9D213B68E}"/>
              </a:ext>
            </a:extLst>
          </p:cNvPr>
          <p:cNvSpPr txBox="1"/>
          <p:nvPr/>
        </p:nvSpPr>
        <p:spPr>
          <a:xfrm>
            <a:off x="3104561" y="2521616"/>
            <a:ext cx="3425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(Optional)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0" name="object 51">
            <a:extLst>
              <a:ext uri="{FF2B5EF4-FFF2-40B4-BE49-F238E27FC236}">
                <a16:creationId xmlns:a16="http://schemas.microsoft.com/office/drawing/2014/main" id="{1C2E7936-48D8-5BAF-E0B3-CA3BB60E3ED5}"/>
              </a:ext>
            </a:extLst>
          </p:cNvPr>
          <p:cNvGrpSpPr/>
          <p:nvPr/>
        </p:nvGrpSpPr>
        <p:grpSpPr>
          <a:xfrm>
            <a:off x="1554830" y="2855940"/>
            <a:ext cx="6412865" cy="76200"/>
            <a:chOff x="1259202" y="2519550"/>
            <a:chExt cx="6412865" cy="76200"/>
          </a:xfrm>
        </p:grpSpPr>
        <p:sp>
          <p:nvSpPr>
            <p:cNvPr id="51" name="object 52">
              <a:extLst>
                <a:ext uri="{FF2B5EF4-FFF2-40B4-BE49-F238E27FC236}">
                  <a16:creationId xmlns:a16="http://schemas.microsoft.com/office/drawing/2014/main" id="{6432F061-1C6C-41F1-0968-8BA5C0FF724C}"/>
                </a:ext>
              </a:extLst>
            </p:cNvPr>
            <p:cNvSpPr/>
            <p:nvPr/>
          </p:nvSpPr>
          <p:spPr>
            <a:xfrm>
              <a:off x="1322705" y="2557653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633653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3">
              <a:extLst>
                <a:ext uri="{FF2B5EF4-FFF2-40B4-BE49-F238E27FC236}">
                  <a16:creationId xmlns:a16="http://schemas.microsoft.com/office/drawing/2014/main" id="{9F1CBEA4-331B-1B5F-8FD2-470C4E514A95}"/>
                </a:ext>
              </a:extLst>
            </p:cNvPr>
            <p:cNvSpPr/>
            <p:nvPr/>
          </p:nvSpPr>
          <p:spPr>
            <a:xfrm>
              <a:off x="1259202" y="2519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4">
            <a:extLst>
              <a:ext uri="{FF2B5EF4-FFF2-40B4-BE49-F238E27FC236}">
                <a16:creationId xmlns:a16="http://schemas.microsoft.com/office/drawing/2014/main" id="{8DB5B12F-0F67-245A-DA33-EECA75653324}"/>
              </a:ext>
            </a:extLst>
          </p:cNvPr>
          <p:cNvSpPr txBox="1"/>
          <p:nvPr/>
        </p:nvSpPr>
        <p:spPr>
          <a:xfrm>
            <a:off x="3826395" y="3312191"/>
            <a:ext cx="19278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Hello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Done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4" name="object 55">
            <a:extLst>
              <a:ext uri="{FF2B5EF4-FFF2-40B4-BE49-F238E27FC236}">
                <a16:creationId xmlns:a16="http://schemas.microsoft.com/office/drawing/2014/main" id="{BA404A50-11A0-F371-8B41-EB7164EF7C24}"/>
              </a:ext>
            </a:extLst>
          </p:cNvPr>
          <p:cNvGrpSpPr/>
          <p:nvPr/>
        </p:nvGrpSpPr>
        <p:grpSpPr>
          <a:xfrm>
            <a:off x="1542133" y="3645372"/>
            <a:ext cx="6425565" cy="1262380"/>
            <a:chOff x="1246505" y="3308982"/>
            <a:chExt cx="6425565" cy="1262380"/>
          </a:xfrm>
        </p:grpSpPr>
        <p:sp>
          <p:nvSpPr>
            <p:cNvPr id="55" name="object 56">
              <a:extLst>
                <a:ext uri="{FF2B5EF4-FFF2-40B4-BE49-F238E27FC236}">
                  <a16:creationId xmlns:a16="http://schemas.microsoft.com/office/drawing/2014/main" id="{AF7A16D8-D1FF-17CB-F003-B0E8B86B2C75}"/>
                </a:ext>
              </a:extLst>
            </p:cNvPr>
            <p:cNvSpPr/>
            <p:nvPr/>
          </p:nvSpPr>
          <p:spPr>
            <a:xfrm>
              <a:off x="1322705" y="3347085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633653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7">
              <a:extLst>
                <a:ext uri="{FF2B5EF4-FFF2-40B4-BE49-F238E27FC236}">
                  <a16:creationId xmlns:a16="http://schemas.microsoft.com/office/drawing/2014/main" id="{C1432F52-C755-4DB4-5E2E-15EBA2106E02}"/>
                </a:ext>
              </a:extLst>
            </p:cNvPr>
            <p:cNvSpPr/>
            <p:nvPr/>
          </p:nvSpPr>
          <p:spPr>
            <a:xfrm>
              <a:off x="1259202" y="33089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8">
              <a:extLst>
                <a:ext uri="{FF2B5EF4-FFF2-40B4-BE49-F238E27FC236}">
                  <a16:creationId xmlns:a16="http://schemas.microsoft.com/office/drawing/2014/main" id="{4F289676-D2F5-620E-4EAB-41167F567B79}"/>
                </a:ext>
              </a:extLst>
            </p:cNvPr>
            <p:cNvSpPr/>
            <p:nvPr/>
          </p:nvSpPr>
          <p:spPr>
            <a:xfrm>
              <a:off x="1259205" y="4532757"/>
              <a:ext cx="6336665" cy="0"/>
            </a:xfrm>
            <a:custGeom>
              <a:avLst/>
              <a:gdLst/>
              <a:ahLst/>
              <a:cxnLst/>
              <a:rect l="l" t="t" r="r" b="b"/>
              <a:pathLst>
                <a:path w="6336665">
                  <a:moveTo>
                    <a:pt x="0" y="0"/>
                  </a:moveTo>
                  <a:lnTo>
                    <a:pt x="633653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9">
              <a:extLst>
                <a:ext uri="{FF2B5EF4-FFF2-40B4-BE49-F238E27FC236}">
                  <a16:creationId xmlns:a16="http://schemas.microsoft.com/office/drawing/2014/main" id="{9E67110B-40EA-B467-5218-31F0666B76B4}"/>
                </a:ext>
              </a:extLst>
            </p:cNvPr>
            <p:cNvSpPr/>
            <p:nvPr/>
          </p:nvSpPr>
          <p:spPr>
            <a:xfrm>
              <a:off x="7583044" y="44946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60">
            <a:extLst>
              <a:ext uri="{FF2B5EF4-FFF2-40B4-BE49-F238E27FC236}">
                <a16:creationId xmlns:a16="http://schemas.microsoft.com/office/drawing/2014/main" id="{BEFE8913-1DFF-D01C-C7F8-72EC4284C638}"/>
              </a:ext>
            </a:extLst>
          </p:cNvPr>
          <p:cNvSpPr txBox="1"/>
          <p:nvPr/>
        </p:nvSpPr>
        <p:spPr>
          <a:xfrm>
            <a:off x="3878502" y="4498054"/>
            <a:ext cx="1786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Certificate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Verify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0" name="object 61">
            <a:extLst>
              <a:ext uri="{FF2B5EF4-FFF2-40B4-BE49-F238E27FC236}">
                <a16:creationId xmlns:a16="http://schemas.microsoft.com/office/drawing/2014/main" id="{83AD5A83-C93E-389D-F199-839D57EC65FE}"/>
              </a:ext>
            </a:extLst>
          </p:cNvPr>
          <p:cNvGrpSpPr/>
          <p:nvPr/>
        </p:nvGrpSpPr>
        <p:grpSpPr>
          <a:xfrm>
            <a:off x="827122" y="2175222"/>
            <a:ext cx="7576820" cy="2750185"/>
            <a:chOff x="531494" y="1838832"/>
            <a:chExt cx="7576820" cy="2750185"/>
          </a:xfrm>
        </p:grpSpPr>
        <p:sp>
          <p:nvSpPr>
            <p:cNvPr id="61" name="object 62">
              <a:extLst>
                <a:ext uri="{FF2B5EF4-FFF2-40B4-BE49-F238E27FC236}">
                  <a16:creationId xmlns:a16="http://schemas.microsoft.com/office/drawing/2014/main" id="{0890186B-1338-67D7-7C98-296421EA238E}"/>
                </a:ext>
              </a:extLst>
            </p:cNvPr>
            <p:cNvSpPr/>
            <p:nvPr/>
          </p:nvSpPr>
          <p:spPr>
            <a:xfrm>
              <a:off x="531494" y="1845182"/>
              <a:ext cx="7576820" cy="0"/>
            </a:xfrm>
            <a:custGeom>
              <a:avLst/>
              <a:gdLst/>
              <a:ahLst/>
              <a:cxnLst/>
              <a:rect l="l" t="t" r="r" b="b"/>
              <a:pathLst>
                <a:path w="7576820">
                  <a:moveTo>
                    <a:pt x="0" y="0"/>
                  </a:moveTo>
                  <a:lnTo>
                    <a:pt x="7576566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3">
              <a:extLst>
                <a:ext uri="{FF2B5EF4-FFF2-40B4-BE49-F238E27FC236}">
                  <a16:creationId xmlns:a16="http://schemas.microsoft.com/office/drawing/2014/main" id="{6B8BC95F-C265-EB6C-36E1-DE5A3C67244A}"/>
                </a:ext>
              </a:extLst>
            </p:cNvPr>
            <p:cNvSpPr/>
            <p:nvPr/>
          </p:nvSpPr>
          <p:spPr>
            <a:xfrm>
              <a:off x="531494" y="3429380"/>
              <a:ext cx="7576820" cy="0"/>
            </a:xfrm>
            <a:custGeom>
              <a:avLst/>
              <a:gdLst/>
              <a:ahLst/>
              <a:cxnLst/>
              <a:rect l="l" t="t" r="r" b="b"/>
              <a:pathLst>
                <a:path w="7576820">
                  <a:moveTo>
                    <a:pt x="0" y="0"/>
                  </a:moveTo>
                  <a:lnTo>
                    <a:pt x="7576566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4">
              <a:extLst>
                <a:ext uri="{FF2B5EF4-FFF2-40B4-BE49-F238E27FC236}">
                  <a16:creationId xmlns:a16="http://schemas.microsoft.com/office/drawing/2014/main" id="{B35C2C63-26F4-52A9-2ADF-C8224D19DF5D}"/>
                </a:ext>
              </a:extLst>
            </p:cNvPr>
            <p:cNvSpPr/>
            <p:nvPr/>
          </p:nvSpPr>
          <p:spPr>
            <a:xfrm>
              <a:off x="531494" y="4582286"/>
              <a:ext cx="7576820" cy="0"/>
            </a:xfrm>
            <a:custGeom>
              <a:avLst/>
              <a:gdLst/>
              <a:ahLst/>
              <a:cxnLst/>
              <a:rect l="l" t="t" r="r" b="b"/>
              <a:pathLst>
                <a:path w="7576820">
                  <a:moveTo>
                    <a:pt x="0" y="0"/>
                  </a:moveTo>
                  <a:lnTo>
                    <a:pt x="7576566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04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B365-EEB7-AD81-24FD-F0106561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Cryptographic</a:t>
            </a:r>
            <a:r>
              <a:rPr lang="en-GB" spc="-150" dirty="0"/>
              <a:t> </a:t>
            </a:r>
            <a:r>
              <a:rPr lang="en-GB" spc="-10" dirty="0"/>
              <a:t>Computations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B8CA5-4A77-080B-89FC-9A66FE6EE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4BEE67E-F130-B843-9284-FCD7427AD8ED}"/>
              </a:ext>
            </a:extLst>
          </p:cNvPr>
          <p:cNvSpPr txBox="1"/>
          <p:nvPr/>
        </p:nvSpPr>
        <p:spPr>
          <a:xfrm>
            <a:off x="838200" y="1374187"/>
            <a:ext cx="3058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Master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5C61447-2ACA-E113-6F2B-2CA186364FA3}"/>
              </a:ext>
            </a:extLst>
          </p:cNvPr>
          <p:cNvSpPr txBox="1"/>
          <p:nvPr/>
        </p:nvSpPr>
        <p:spPr>
          <a:xfrm>
            <a:off x="1295400" y="1739946"/>
            <a:ext cx="7365365" cy="271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SzPct val="64583"/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one-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48-</a:t>
            </a:r>
            <a:r>
              <a:rPr sz="2400" dirty="0"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nonces</a:t>
            </a:r>
            <a:endParaRPr sz="2400" dirty="0">
              <a:latin typeface="Times New Roman"/>
              <a:cs typeface="Times New Roman"/>
            </a:endParaRPr>
          </a:p>
          <a:p>
            <a:pPr marL="298450" marR="6985" indent="-286385">
              <a:lnSpc>
                <a:spcPct val="8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48-</a:t>
            </a:r>
            <a:r>
              <a:rPr sz="2400" dirty="0">
                <a:latin typeface="Times New Roman"/>
                <a:cs typeface="Times New Roman"/>
              </a:rPr>
              <a:t>byte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pre-</a:t>
            </a:r>
            <a:r>
              <a:rPr sz="2400" dirty="0">
                <a:latin typeface="Times New Roman"/>
                <a:cs typeface="Times New Roman"/>
              </a:rPr>
              <a:t>master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exchanged/generated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secure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(RSA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Diffie-</a:t>
            </a:r>
            <a:r>
              <a:rPr sz="2400" dirty="0">
                <a:latin typeface="Times New Roman"/>
                <a:cs typeface="Times New Roman"/>
              </a:rPr>
              <a:t>Hellman)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then </a:t>
            </a:r>
            <a:r>
              <a:rPr sz="2400" spc="-10" dirty="0">
                <a:latin typeface="Times New Roman"/>
                <a:cs typeface="Times New Roman"/>
              </a:rPr>
              <a:t>hashing:</a:t>
            </a:r>
            <a:endParaRPr sz="24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80000"/>
              </a:lnSpc>
              <a:spcBef>
                <a:spcPts val="455"/>
              </a:spcBef>
              <a:buSzPct val="63888"/>
              <a:buFont typeface="Wingdings"/>
              <a:buChar char=""/>
              <a:tabLst>
                <a:tab pos="298450" algn="l"/>
              </a:tabLst>
            </a:pPr>
            <a:r>
              <a:rPr sz="1800" i="1" dirty="0">
                <a:latin typeface="Times New Roman"/>
                <a:cs typeface="Times New Roman"/>
              </a:rPr>
              <a:t>Master_Secret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=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MD5(Pre_master_Secret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SHA(‘A’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pre_master_secret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|| </a:t>
            </a:r>
            <a:r>
              <a:rPr sz="1800" i="1" spc="-10" dirty="0">
                <a:latin typeface="Times New Roman"/>
                <a:cs typeface="Times New Roman"/>
              </a:rPr>
              <a:t>clientHello.random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3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ServerHello.random))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||</a:t>
            </a:r>
            <a:endParaRPr sz="1800" dirty="0">
              <a:latin typeface="Times New Roman"/>
              <a:cs typeface="Times New Roman"/>
            </a:endParaRPr>
          </a:p>
          <a:p>
            <a:pPr marL="298450" marR="1288415">
              <a:lnSpc>
                <a:spcPct val="80000"/>
              </a:lnSpc>
            </a:pPr>
            <a:r>
              <a:rPr sz="1800" i="1" spc="-10" dirty="0">
                <a:latin typeface="Times New Roman"/>
                <a:cs typeface="Times New Roman"/>
              </a:rPr>
              <a:t>MD5(Pre_master_Secret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SHA(‘BBB’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pre_master_secret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|| </a:t>
            </a:r>
            <a:r>
              <a:rPr sz="1800" i="1" spc="-10" dirty="0">
                <a:latin typeface="Times New Roman"/>
                <a:cs typeface="Times New Roman"/>
              </a:rPr>
              <a:t>clientHello.random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3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ServerHello.random))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|| </a:t>
            </a:r>
            <a:r>
              <a:rPr sz="1800" i="1" spc="-10" dirty="0">
                <a:latin typeface="Times New Roman"/>
                <a:cs typeface="Times New Roman"/>
              </a:rPr>
              <a:t>MD5(Pre_master_Secret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SHA(‘CCC’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pre_master_secret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|| </a:t>
            </a:r>
            <a:r>
              <a:rPr sz="1800" i="1" spc="-10" dirty="0">
                <a:latin typeface="Times New Roman"/>
                <a:cs typeface="Times New Roman"/>
              </a:rPr>
              <a:t>clientHello.random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||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ServerHello.random))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0412B6C-CBBB-FA7F-3D7C-EA3D8063AD04}"/>
              </a:ext>
            </a:extLst>
          </p:cNvPr>
          <p:cNvSpPr txBox="1"/>
          <p:nvPr/>
        </p:nvSpPr>
        <p:spPr>
          <a:xfrm>
            <a:off x="838200" y="4428282"/>
            <a:ext cx="7982584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cryptographic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parameters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300"/>
              </a:lnSpc>
              <a:spcBef>
                <a:spcPts val="560"/>
              </a:spcBef>
              <a:buSzPct val="64583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“client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secret,”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secret,” </a:t>
            </a:r>
            <a:r>
              <a:rPr sz="2400" dirty="0">
                <a:latin typeface="Times New Roman"/>
                <a:cs typeface="Times New Roman"/>
              </a:rPr>
              <a:t>“a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key,”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key,”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write </a:t>
            </a:r>
            <a:r>
              <a:rPr sz="2400" dirty="0">
                <a:latin typeface="Times New Roman"/>
                <a:cs typeface="Times New Roman"/>
              </a:rPr>
              <a:t>IV,”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IV.”</a:t>
            </a:r>
            <a:endParaRPr sz="2400">
              <a:latin typeface="Times New Roman"/>
              <a:cs typeface="Times New Roman"/>
            </a:endParaRPr>
          </a:p>
          <a:p>
            <a:pPr marL="831215" lvl="1" indent="-361315">
              <a:lnSpc>
                <a:spcPct val="100000"/>
              </a:lnSpc>
              <a:spcBef>
                <a:spcPts val="25"/>
              </a:spcBef>
              <a:buSzPct val="64583"/>
              <a:buFont typeface="Wingdings"/>
              <a:buChar char=""/>
              <a:tabLst>
                <a:tab pos="831215" algn="l"/>
              </a:tabLst>
            </a:pPr>
            <a:r>
              <a:rPr sz="2400" dirty="0">
                <a:latin typeface="Times New Roman"/>
                <a:cs typeface="Times New Roman"/>
              </a:rPr>
              <a:t>Generated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secret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261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1866-A218-ECB4-BC0C-85A4E129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SSL/TLS</a:t>
            </a:r>
            <a:r>
              <a:rPr lang="en-GB" sz="4400" spc="-70" dirty="0"/>
              <a:t> </a:t>
            </a:r>
            <a:r>
              <a:rPr lang="en-GB" sz="4400" dirty="0"/>
              <a:t>Change</a:t>
            </a:r>
            <a:r>
              <a:rPr lang="en-GB" sz="4400" spc="-70" dirty="0"/>
              <a:t> </a:t>
            </a:r>
            <a:r>
              <a:rPr lang="en-GB" sz="4400" dirty="0"/>
              <a:t>Cipher</a:t>
            </a:r>
            <a:r>
              <a:rPr lang="en-GB" sz="4400" spc="-65" dirty="0"/>
              <a:t> </a:t>
            </a:r>
            <a:r>
              <a:rPr lang="en-GB" sz="4400" dirty="0"/>
              <a:t>Spec</a:t>
            </a:r>
            <a:r>
              <a:rPr lang="en-GB" sz="4400" spc="-60" dirty="0"/>
              <a:t> </a:t>
            </a:r>
            <a:r>
              <a:rPr lang="en-GB" sz="4400" spc="-10" dirty="0"/>
              <a:t>Protocol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9D4E6-AA9B-CBDE-D25B-F20E7EB62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A85CD38-45A0-1596-FFBD-B0096C426F1A}"/>
              </a:ext>
            </a:extLst>
          </p:cNvPr>
          <p:cNvSpPr txBox="1"/>
          <p:nvPr/>
        </p:nvSpPr>
        <p:spPr>
          <a:xfrm>
            <a:off x="838200" y="1435101"/>
            <a:ext cx="626046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1-</a:t>
            </a:r>
            <a:r>
              <a:rPr sz="2400" dirty="0">
                <a:latin typeface="Times New Roman"/>
                <a:cs typeface="Times New Roman"/>
              </a:rPr>
              <a:t>byte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Causes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negotiated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current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cipher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use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387CD99C-1C23-2A65-4BDA-1092665B53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4021" y="4318000"/>
            <a:ext cx="2146288" cy="11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3DD1-24DC-4913-30B2-A50B8EA2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SSL/TLS</a:t>
            </a:r>
            <a:r>
              <a:rPr lang="en-GB" spc="-55" dirty="0"/>
              <a:t> </a:t>
            </a:r>
            <a:r>
              <a:rPr lang="en-GB" dirty="0"/>
              <a:t>Alert</a:t>
            </a:r>
            <a:r>
              <a:rPr lang="en-GB" spc="-40" dirty="0"/>
              <a:t> </a:t>
            </a:r>
            <a:r>
              <a:rPr lang="en-GB" spc="-10" dirty="0"/>
              <a:t>Protocol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CB835-46CD-3A57-D9B3-0A313B1AA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17F349C-4E95-527A-4468-70BB89025C36}"/>
              </a:ext>
            </a:extLst>
          </p:cNvPr>
          <p:cNvSpPr txBox="1"/>
          <p:nvPr/>
        </p:nvSpPr>
        <p:spPr>
          <a:xfrm>
            <a:off x="838200" y="1436016"/>
            <a:ext cx="69875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Conveys</a:t>
            </a:r>
            <a:r>
              <a:rPr sz="2400" spc="-20" dirty="0">
                <a:latin typeface="Times New Roman"/>
                <a:cs typeface="Times New Roman"/>
              </a:rPr>
              <a:t> SSL-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alerts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entity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320"/>
              </a:lnSpc>
              <a:spcBef>
                <a:spcPts val="545"/>
              </a:spcBef>
            </a:pPr>
            <a:r>
              <a:rPr sz="2400" spc="-20" dirty="0">
                <a:latin typeface="Times New Roman"/>
                <a:cs typeface="Times New Roman"/>
              </a:rPr>
              <a:t>Two-</a:t>
            </a:r>
            <a:r>
              <a:rPr sz="2400" dirty="0">
                <a:latin typeface="Times New Roman"/>
                <a:cs typeface="Times New Roman"/>
              </a:rPr>
              <a:t>byte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Level-</a:t>
            </a:r>
            <a:r>
              <a:rPr sz="2400" dirty="0">
                <a:latin typeface="Times New Roman"/>
                <a:cs typeface="Times New Roman"/>
              </a:rPr>
              <a:t>Alert,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fatal, </a:t>
            </a:r>
            <a:r>
              <a:rPr sz="2400" dirty="0">
                <a:latin typeface="Times New Roman"/>
                <a:cs typeface="Times New Roman"/>
              </a:rPr>
              <a:t>fatal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Immediate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termination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9205AD-1A9F-B14F-3CE5-5DB733821A00}"/>
              </a:ext>
            </a:extLst>
          </p:cNvPr>
          <p:cNvSpPr txBox="1"/>
          <p:nvPr/>
        </p:nvSpPr>
        <p:spPr>
          <a:xfrm>
            <a:off x="838810" y="2460145"/>
            <a:ext cx="3302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21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41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42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44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D11B88F-9FEC-9C95-ABBF-7C608C818DB6}"/>
              </a:ext>
            </a:extLst>
          </p:cNvPr>
          <p:cNvSpPr txBox="1"/>
          <p:nvPr/>
        </p:nvSpPr>
        <p:spPr>
          <a:xfrm>
            <a:off x="1753210" y="2460145"/>
            <a:ext cx="571754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421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notify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(warning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fatal) </a:t>
            </a:r>
            <a:r>
              <a:rPr sz="2400" dirty="0">
                <a:latin typeface="Times New Roman"/>
                <a:cs typeface="Times New Roman"/>
              </a:rPr>
              <a:t>Unexpected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(fatal) </a:t>
            </a:r>
            <a:r>
              <a:rPr sz="2400" dirty="0">
                <a:latin typeface="Times New Roman"/>
                <a:cs typeface="Times New Roman"/>
              </a:rPr>
              <a:t>Bad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(fatal)</a:t>
            </a:r>
            <a:endParaRPr sz="2400">
              <a:latin typeface="Times New Roman"/>
              <a:cs typeface="Times New Roman"/>
            </a:endParaRPr>
          </a:p>
          <a:p>
            <a:pPr marL="12700" marR="14287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Decryption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(fatal,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only) </a:t>
            </a:r>
            <a:r>
              <a:rPr sz="2400" dirty="0">
                <a:latin typeface="Times New Roman"/>
                <a:cs typeface="Times New Roman"/>
              </a:rPr>
              <a:t>Record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overflow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(fatal,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only)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certificate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(SSL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v3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fatal) </a:t>
            </a:r>
            <a:r>
              <a:rPr sz="2400" dirty="0">
                <a:latin typeface="Times New Roman"/>
                <a:cs typeface="Times New Roman"/>
              </a:rPr>
              <a:t>Bad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certificate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(warning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fatal)</a:t>
            </a:r>
            <a:endParaRPr sz="2400">
              <a:latin typeface="Times New Roman"/>
              <a:cs typeface="Times New Roman"/>
            </a:endParaRPr>
          </a:p>
          <a:p>
            <a:pPr marL="12700" marR="60579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Unsupported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certificate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(warning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fatal) </a:t>
            </a:r>
            <a:r>
              <a:rPr sz="2400" dirty="0">
                <a:latin typeface="Times New Roman"/>
                <a:cs typeface="Times New Roman"/>
              </a:rPr>
              <a:t>Certificate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revoked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fatal)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16452D2-F8A9-8971-5B48-8F39C78A9720}"/>
              </a:ext>
            </a:extLst>
          </p:cNvPr>
          <p:cNvSpPr txBox="1"/>
          <p:nvPr/>
        </p:nvSpPr>
        <p:spPr>
          <a:xfrm>
            <a:off x="838810" y="5751984"/>
            <a:ext cx="543623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45</a:t>
            </a:r>
            <a:r>
              <a:rPr sz="2400" dirty="0">
                <a:latin typeface="Times New Roman"/>
                <a:cs typeface="Times New Roman"/>
              </a:rPr>
              <a:t>	Certificate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expired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fatal)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90"/>
              </a:lnSpc>
            </a:pPr>
            <a:r>
              <a:rPr sz="2400" spc="-25" dirty="0">
                <a:latin typeface="Times New Roman"/>
                <a:cs typeface="Times New Roman"/>
              </a:rPr>
              <a:t>….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6DB34E52-52FC-DF60-0AEB-89DAF65E83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338" y="2724559"/>
            <a:ext cx="1143203" cy="10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ADFB-6AD7-1268-EB3F-92334B3E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SSL/TLS</a:t>
            </a:r>
            <a:r>
              <a:rPr lang="en-GB" spc="-85" dirty="0"/>
              <a:t> </a:t>
            </a:r>
            <a:r>
              <a:rPr lang="en-GB" dirty="0"/>
              <a:t>Record</a:t>
            </a:r>
            <a:r>
              <a:rPr lang="en-GB" spc="-70" dirty="0"/>
              <a:t> </a:t>
            </a:r>
            <a:r>
              <a:rPr lang="en-GB" dirty="0"/>
              <a:t>Protocol</a:t>
            </a:r>
            <a:r>
              <a:rPr lang="en-GB" spc="-65" dirty="0"/>
              <a:t> </a:t>
            </a:r>
            <a:r>
              <a:rPr lang="en-GB" spc="-10" dirty="0"/>
              <a:t>Services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028FE-BF2E-8DBD-5C27-11E110CC9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4C3DE65-5A42-EECC-0375-A27C19564DB9}"/>
              </a:ext>
            </a:extLst>
          </p:cNvPr>
          <p:cNvSpPr txBox="1"/>
          <p:nvPr/>
        </p:nvSpPr>
        <p:spPr>
          <a:xfrm>
            <a:off x="838200" y="1346443"/>
            <a:ext cx="8100695" cy="3500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Confidentiality</a:t>
            </a:r>
            <a:endParaRPr sz="2400">
              <a:latin typeface="Times New Roman"/>
              <a:cs typeface="Times New Roman"/>
            </a:endParaRPr>
          </a:p>
          <a:p>
            <a:pPr marL="755650" marR="868044" lvl="1" indent="-285750">
              <a:lnSpc>
                <a:spcPts val="2590"/>
              </a:lnSpc>
              <a:spcBef>
                <a:spcPts val="615"/>
              </a:spcBef>
              <a:buSzPct val="64583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Handshake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580"/>
              </a:spcBef>
              <a:buSzPct val="64583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AES,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RC2-</a:t>
            </a:r>
            <a:r>
              <a:rPr sz="2400" dirty="0">
                <a:latin typeface="Times New Roman"/>
                <a:cs typeface="Times New Roman"/>
              </a:rPr>
              <a:t>40,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DES-</a:t>
            </a:r>
            <a:r>
              <a:rPr sz="2400" dirty="0">
                <a:latin typeface="Times New Roman"/>
                <a:cs typeface="Times New Roman"/>
              </a:rPr>
              <a:t>40,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3DES,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Fortezza,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RC4- </a:t>
            </a:r>
            <a:r>
              <a:rPr sz="2400" dirty="0">
                <a:latin typeface="Times New Roman"/>
                <a:cs typeface="Times New Roman"/>
              </a:rPr>
              <a:t>40,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RC4-</a:t>
            </a:r>
            <a:r>
              <a:rPr sz="2400" spc="-25" dirty="0">
                <a:latin typeface="Times New Roman"/>
                <a:cs typeface="Times New Roman"/>
              </a:rPr>
              <a:t>128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54"/>
              </a:spcBef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compressed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encryption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Message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integrity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HMAC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padding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8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00CD-6D72-5924-D093-685CA7B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SSL/TLS</a:t>
            </a:r>
            <a:r>
              <a:rPr lang="en-GB" spc="-85" dirty="0"/>
              <a:t> </a:t>
            </a:r>
            <a:r>
              <a:rPr lang="en-GB" dirty="0"/>
              <a:t>Record</a:t>
            </a:r>
            <a:r>
              <a:rPr lang="en-GB" spc="-70" dirty="0"/>
              <a:t> </a:t>
            </a:r>
            <a:r>
              <a:rPr lang="en-GB" dirty="0"/>
              <a:t>Protocol</a:t>
            </a:r>
            <a:r>
              <a:rPr lang="en-GB" spc="-65" dirty="0"/>
              <a:t> </a:t>
            </a:r>
            <a:r>
              <a:rPr lang="en-GB" spc="-10" dirty="0"/>
              <a:t>Operation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3F33A-1073-C951-D6B2-0D76F13BB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2691ABC8-3387-522E-8583-E0907E36D4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82" y="1600113"/>
            <a:ext cx="6956963" cy="40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FAA8-7E33-D970-5AE0-429EAB36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</a:t>
            </a:r>
            <a:r>
              <a:rPr lang="en-GB" spc="-40" dirty="0"/>
              <a:t> </a:t>
            </a:r>
            <a:r>
              <a:rPr lang="en-GB" dirty="0"/>
              <a:t>HTTP</a:t>
            </a:r>
            <a:r>
              <a:rPr lang="en-GB" spc="-40" dirty="0"/>
              <a:t> </a:t>
            </a:r>
            <a:r>
              <a:rPr lang="en-GB" spc="-10" dirty="0"/>
              <a:t>(HTTPS)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D7300-A3CA-7550-ACC0-BE1A1B512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D5DED64-FBC7-B307-5C77-6EB788D094DE}"/>
              </a:ext>
            </a:extLst>
          </p:cNvPr>
          <p:cNvSpPr txBox="1"/>
          <p:nvPr/>
        </p:nvSpPr>
        <p:spPr>
          <a:xfrm>
            <a:off x="803578" y="1409446"/>
            <a:ext cx="7971155" cy="17932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HTTPS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(HTTP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SSL)</a:t>
            </a:r>
            <a:endParaRPr sz="20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SSL/TLS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between </a:t>
            </a:r>
            <a:r>
              <a:rPr sz="2000" dirty="0">
                <a:latin typeface="Times New Roman"/>
                <a:cs typeface="Times New Roman"/>
              </a:rPr>
              <a:t>browser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[RFC2818]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HTTPS://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HTTP://.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443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Encrypts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cookies,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headers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870DFD7-F011-42AC-D46C-D264D9E63595}"/>
              </a:ext>
            </a:extLst>
          </p:cNvPr>
          <p:cNvSpPr txBox="1"/>
          <p:nvPr/>
        </p:nvSpPr>
        <p:spPr>
          <a:xfrm>
            <a:off x="2685210" y="3353358"/>
            <a:ext cx="1381125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HTTP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EDEE755-75C6-7BF9-BBE4-8BF9F7FB3281}"/>
              </a:ext>
            </a:extLst>
          </p:cNvPr>
          <p:cNvSpPr txBox="1"/>
          <p:nvPr/>
        </p:nvSpPr>
        <p:spPr>
          <a:xfrm>
            <a:off x="4768772" y="3353358"/>
            <a:ext cx="1193800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Times New Roman"/>
                <a:cs typeface="Times New Roman"/>
              </a:rPr>
              <a:t>HTTP/2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202ED7D6-599C-BFBA-D9CB-1E6B04CA0488}"/>
              </a:ext>
            </a:extLst>
          </p:cNvPr>
          <p:cNvSpPr txBox="1"/>
          <p:nvPr/>
        </p:nvSpPr>
        <p:spPr>
          <a:xfrm>
            <a:off x="6650911" y="3353358"/>
            <a:ext cx="1191260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2400" spc="-10" dirty="0">
                <a:latin typeface="Times New Roman"/>
                <a:cs typeface="Times New Roman"/>
              </a:rPr>
              <a:t>HTTP/3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037A95E-28A5-5F52-5330-95CBB64BB0DD}"/>
              </a:ext>
            </a:extLst>
          </p:cNvPr>
          <p:cNvSpPr txBox="1"/>
          <p:nvPr/>
        </p:nvSpPr>
        <p:spPr>
          <a:xfrm>
            <a:off x="2685210" y="3939718"/>
            <a:ext cx="1381125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80"/>
              </a:spcBef>
            </a:pPr>
            <a:r>
              <a:rPr sz="2400" spc="-10" dirty="0">
                <a:latin typeface="Times New Roman"/>
                <a:cs typeface="Times New Roman"/>
              </a:rPr>
              <a:t>TLS/SSL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1A2B1BE5-0E89-D2C5-6C39-32A440951D0C}"/>
              </a:ext>
            </a:extLst>
          </p:cNvPr>
          <p:cNvSpPr txBox="1"/>
          <p:nvPr/>
        </p:nvSpPr>
        <p:spPr>
          <a:xfrm>
            <a:off x="4705526" y="3939718"/>
            <a:ext cx="1365885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1.2+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F9D5F01C-0275-F471-BE40-06343A2BBA83}"/>
              </a:ext>
            </a:extLst>
          </p:cNvPr>
          <p:cNvSpPr txBox="1"/>
          <p:nvPr/>
        </p:nvSpPr>
        <p:spPr>
          <a:xfrm>
            <a:off x="6650911" y="3939718"/>
            <a:ext cx="1191260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1.3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A621739E-53DA-4204-A5B0-6E7F355C777E}"/>
              </a:ext>
            </a:extLst>
          </p:cNvPr>
          <p:cNvSpPr txBox="1"/>
          <p:nvPr/>
        </p:nvSpPr>
        <p:spPr>
          <a:xfrm>
            <a:off x="6900847" y="4520743"/>
            <a:ext cx="941069" cy="462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spc="-20" dirty="0">
                <a:latin typeface="Times New Roman"/>
                <a:cs typeface="Times New Roman"/>
              </a:rPr>
              <a:t>QUIC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B2E83439-3B2F-C328-1C38-6C7775564E25}"/>
              </a:ext>
            </a:extLst>
          </p:cNvPr>
          <p:cNvSpPr/>
          <p:nvPr/>
        </p:nvSpPr>
        <p:spPr>
          <a:xfrm>
            <a:off x="6539659" y="5098338"/>
            <a:ext cx="829944" cy="462280"/>
          </a:xfrm>
          <a:custGeom>
            <a:avLst/>
            <a:gdLst/>
            <a:ahLst/>
            <a:cxnLst/>
            <a:rect l="l" t="t" r="r" b="b"/>
            <a:pathLst>
              <a:path w="829945" h="462279">
                <a:moveTo>
                  <a:pt x="0" y="0"/>
                </a:moveTo>
                <a:lnTo>
                  <a:pt x="829818" y="0"/>
                </a:lnTo>
                <a:lnTo>
                  <a:pt x="82981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4768076D-890C-58D9-2F09-3C90BA2C7C14}"/>
              </a:ext>
            </a:extLst>
          </p:cNvPr>
          <p:cNvSpPr txBox="1"/>
          <p:nvPr/>
        </p:nvSpPr>
        <p:spPr>
          <a:xfrm>
            <a:off x="6553947" y="5120818"/>
            <a:ext cx="82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BABFE4A8-DACE-323E-0544-F9830D25A35F}"/>
              </a:ext>
            </a:extLst>
          </p:cNvPr>
          <p:cNvSpPr txBox="1"/>
          <p:nvPr/>
        </p:nvSpPr>
        <p:spPr>
          <a:xfrm>
            <a:off x="2685210" y="5691175"/>
            <a:ext cx="5278755" cy="462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275"/>
              </a:spcBef>
            </a:pPr>
            <a:r>
              <a:rPr sz="2400" spc="-10" dirty="0">
                <a:latin typeface="Times New Roman"/>
                <a:cs typeface="Times New Roman"/>
              </a:rPr>
              <a:t>IPv4/IPv6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A84FA7C6-6E7A-7E30-1A56-2598FBD192CE}"/>
              </a:ext>
            </a:extLst>
          </p:cNvPr>
          <p:cNvSpPr/>
          <p:nvPr/>
        </p:nvSpPr>
        <p:spPr>
          <a:xfrm>
            <a:off x="3378502" y="3817798"/>
            <a:ext cx="2540" cy="119380"/>
          </a:xfrm>
          <a:custGeom>
            <a:avLst/>
            <a:gdLst/>
            <a:ahLst/>
            <a:cxnLst/>
            <a:rect l="l" t="t" r="r" b="b"/>
            <a:pathLst>
              <a:path w="2539" h="119379">
                <a:moveTo>
                  <a:pt x="0" y="0"/>
                </a:moveTo>
                <a:lnTo>
                  <a:pt x="2032" y="1188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7DF34F01-8038-4B43-3DBE-85CAD2D4F7AE}"/>
              </a:ext>
            </a:extLst>
          </p:cNvPr>
          <p:cNvSpPr/>
          <p:nvPr/>
        </p:nvSpPr>
        <p:spPr>
          <a:xfrm>
            <a:off x="5357416" y="3812463"/>
            <a:ext cx="31115" cy="128270"/>
          </a:xfrm>
          <a:custGeom>
            <a:avLst/>
            <a:gdLst/>
            <a:ahLst/>
            <a:cxnLst/>
            <a:rect l="l" t="t" r="r" b="b"/>
            <a:pathLst>
              <a:path w="31114" h="128270">
                <a:moveTo>
                  <a:pt x="0" y="0"/>
                </a:moveTo>
                <a:lnTo>
                  <a:pt x="30988" y="1282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B37CE6AB-E71D-7281-0C7F-E63711FECE72}"/>
              </a:ext>
            </a:extLst>
          </p:cNvPr>
          <p:cNvSpPr/>
          <p:nvPr/>
        </p:nvSpPr>
        <p:spPr>
          <a:xfrm>
            <a:off x="7266227" y="3822369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3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D0BE37DF-70DB-A453-5BA6-4FC47D0B6664}"/>
              </a:ext>
            </a:extLst>
          </p:cNvPr>
          <p:cNvSpPr/>
          <p:nvPr/>
        </p:nvSpPr>
        <p:spPr>
          <a:xfrm>
            <a:off x="7247177" y="4397680"/>
            <a:ext cx="19685" cy="123825"/>
          </a:xfrm>
          <a:custGeom>
            <a:avLst/>
            <a:gdLst/>
            <a:ahLst/>
            <a:cxnLst/>
            <a:rect l="l" t="t" r="r" b="b"/>
            <a:pathLst>
              <a:path w="19684" h="123825">
                <a:moveTo>
                  <a:pt x="0" y="0"/>
                </a:moveTo>
                <a:lnTo>
                  <a:pt x="19062" y="1235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22">
            <a:extLst>
              <a:ext uri="{FF2B5EF4-FFF2-40B4-BE49-F238E27FC236}">
                <a16:creationId xmlns:a16="http://schemas.microsoft.com/office/drawing/2014/main" id="{625C4EB2-7A17-1211-EC32-3D3EB964137A}"/>
              </a:ext>
            </a:extLst>
          </p:cNvPr>
          <p:cNvGrpSpPr/>
          <p:nvPr/>
        </p:nvGrpSpPr>
        <p:grpSpPr>
          <a:xfrm>
            <a:off x="6796327" y="4397680"/>
            <a:ext cx="635635" cy="1306830"/>
            <a:chOff x="6300089" y="4247007"/>
            <a:chExt cx="635635" cy="1306830"/>
          </a:xfrm>
        </p:grpSpPr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8A5A1DE8-C97B-0F6F-F7B9-4396BDC689F1}"/>
                </a:ext>
              </a:extLst>
            </p:cNvPr>
            <p:cNvSpPr/>
            <p:nvPr/>
          </p:nvSpPr>
          <p:spPr>
            <a:xfrm>
              <a:off x="6312789" y="4247007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h="701039">
                  <a:moveTo>
                    <a:pt x="0" y="0"/>
                  </a:moveTo>
                  <a:lnTo>
                    <a:pt x="0" y="70091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84F3BD02-68F3-BFA0-F0FC-9E0CB8E511F9}"/>
                </a:ext>
              </a:extLst>
            </p:cNvPr>
            <p:cNvSpPr/>
            <p:nvPr/>
          </p:nvSpPr>
          <p:spPr>
            <a:xfrm>
              <a:off x="6922386" y="4832223"/>
              <a:ext cx="635" cy="709295"/>
            </a:xfrm>
            <a:custGeom>
              <a:avLst/>
              <a:gdLst/>
              <a:ahLst/>
              <a:cxnLst/>
              <a:rect l="l" t="t" r="r" b="b"/>
              <a:pathLst>
                <a:path w="634" h="709295">
                  <a:moveTo>
                    <a:pt x="203" y="0"/>
                  </a:moveTo>
                  <a:lnTo>
                    <a:pt x="0" y="708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EC32DD59-C6E1-B6CA-B275-CD987A3404DF}"/>
                </a:ext>
              </a:extLst>
            </p:cNvPr>
            <p:cNvSpPr/>
            <p:nvPr/>
          </p:nvSpPr>
          <p:spPr>
            <a:xfrm>
              <a:off x="6446393" y="53971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12699"/>
                  </a:moveTo>
                  <a:lnTo>
                    <a:pt x="3719" y="3719"/>
                  </a:lnTo>
                  <a:lnTo>
                    <a:pt x="12700" y="0"/>
                  </a:lnTo>
                  <a:lnTo>
                    <a:pt x="21680" y="3719"/>
                  </a:lnTo>
                  <a:lnTo>
                    <a:pt x="25400" y="12699"/>
                  </a:lnTo>
                  <a:lnTo>
                    <a:pt x="21680" y="21680"/>
                  </a:lnTo>
                  <a:lnTo>
                    <a:pt x="12700" y="25399"/>
                  </a:lnTo>
                  <a:lnTo>
                    <a:pt x="3719" y="2168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19F6A98A-0218-B0AC-BD57-ACECD8CEAE52}"/>
                </a:ext>
              </a:extLst>
            </p:cNvPr>
            <p:cNvSpPr/>
            <p:nvPr/>
          </p:nvSpPr>
          <p:spPr>
            <a:xfrm>
              <a:off x="6459093" y="5409819"/>
              <a:ext cx="6985" cy="131445"/>
            </a:xfrm>
            <a:custGeom>
              <a:avLst/>
              <a:gdLst/>
              <a:ahLst/>
              <a:cxnLst/>
              <a:rect l="l" t="t" r="r" b="b"/>
              <a:pathLst>
                <a:path w="6985" h="131445">
                  <a:moveTo>
                    <a:pt x="0" y="0"/>
                  </a:moveTo>
                  <a:lnTo>
                    <a:pt x="6642" y="13131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7">
            <a:extLst>
              <a:ext uri="{FF2B5EF4-FFF2-40B4-BE49-F238E27FC236}">
                <a16:creationId xmlns:a16="http://schemas.microsoft.com/office/drawing/2014/main" id="{C457BBCA-EAC4-F844-3815-20E1989F3FE7}"/>
              </a:ext>
            </a:extLst>
          </p:cNvPr>
          <p:cNvSpPr/>
          <p:nvPr/>
        </p:nvSpPr>
        <p:spPr>
          <a:xfrm>
            <a:off x="5388659" y="4403013"/>
            <a:ext cx="0" cy="1289685"/>
          </a:xfrm>
          <a:custGeom>
            <a:avLst/>
            <a:gdLst/>
            <a:ahLst/>
            <a:cxnLst/>
            <a:rect l="l" t="t" r="r" b="b"/>
            <a:pathLst>
              <a:path h="1289685">
                <a:moveTo>
                  <a:pt x="0" y="0"/>
                </a:moveTo>
                <a:lnTo>
                  <a:pt x="0" y="12891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C46DB53E-475A-022B-1E0C-203F6460653E}"/>
              </a:ext>
            </a:extLst>
          </p:cNvPr>
          <p:cNvSpPr/>
          <p:nvPr/>
        </p:nvSpPr>
        <p:spPr>
          <a:xfrm>
            <a:off x="3378502" y="4403013"/>
            <a:ext cx="0" cy="1289685"/>
          </a:xfrm>
          <a:custGeom>
            <a:avLst/>
            <a:gdLst/>
            <a:ahLst/>
            <a:cxnLst/>
            <a:rect l="l" t="t" r="r" b="b"/>
            <a:pathLst>
              <a:path h="1289685">
                <a:moveTo>
                  <a:pt x="0" y="0"/>
                </a:moveTo>
                <a:lnTo>
                  <a:pt x="0" y="12891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369639BA-BBFF-4206-6F2E-804F376FE646}"/>
              </a:ext>
            </a:extLst>
          </p:cNvPr>
          <p:cNvSpPr/>
          <p:nvPr/>
        </p:nvSpPr>
        <p:spPr>
          <a:xfrm>
            <a:off x="2266745" y="3228009"/>
            <a:ext cx="200025" cy="1289050"/>
          </a:xfrm>
          <a:custGeom>
            <a:avLst/>
            <a:gdLst/>
            <a:ahLst/>
            <a:cxnLst/>
            <a:rect l="l" t="t" r="r" b="b"/>
            <a:pathLst>
              <a:path w="200025" h="1289050">
                <a:moveTo>
                  <a:pt x="199644" y="1288542"/>
                </a:moveTo>
                <a:lnTo>
                  <a:pt x="160788" y="1287235"/>
                </a:lnTo>
                <a:lnTo>
                  <a:pt x="129058" y="1283671"/>
                </a:lnTo>
                <a:lnTo>
                  <a:pt x="107666" y="1278383"/>
                </a:lnTo>
                <a:lnTo>
                  <a:pt x="99821" y="1271905"/>
                </a:lnTo>
                <a:lnTo>
                  <a:pt x="99821" y="660908"/>
                </a:lnTo>
                <a:lnTo>
                  <a:pt x="91977" y="654429"/>
                </a:lnTo>
                <a:lnTo>
                  <a:pt x="70585" y="649141"/>
                </a:lnTo>
                <a:lnTo>
                  <a:pt x="38855" y="645577"/>
                </a:lnTo>
                <a:lnTo>
                  <a:pt x="0" y="644271"/>
                </a:lnTo>
                <a:lnTo>
                  <a:pt x="38855" y="642964"/>
                </a:lnTo>
                <a:lnTo>
                  <a:pt x="70585" y="639400"/>
                </a:lnTo>
                <a:lnTo>
                  <a:pt x="91977" y="634112"/>
                </a:lnTo>
                <a:lnTo>
                  <a:pt x="99821" y="627634"/>
                </a:lnTo>
                <a:lnTo>
                  <a:pt x="99821" y="16637"/>
                </a:lnTo>
                <a:lnTo>
                  <a:pt x="107666" y="10158"/>
                </a:lnTo>
                <a:lnTo>
                  <a:pt x="129058" y="4870"/>
                </a:lnTo>
                <a:lnTo>
                  <a:pt x="160788" y="1306"/>
                </a:lnTo>
                <a:lnTo>
                  <a:pt x="19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135E29B3-AAF4-13E3-635F-2F1B7F7291E3}"/>
              </a:ext>
            </a:extLst>
          </p:cNvPr>
          <p:cNvSpPr/>
          <p:nvPr/>
        </p:nvSpPr>
        <p:spPr>
          <a:xfrm>
            <a:off x="2266745" y="4595038"/>
            <a:ext cx="200025" cy="965835"/>
          </a:xfrm>
          <a:custGeom>
            <a:avLst/>
            <a:gdLst/>
            <a:ahLst/>
            <a:cxnLst/>
            <a:rect l="l" t="t" r="r" b="b"/>
            <a:pathLst>
              <a:path w="200025" h="965835">
                <a:moveTo>
                  <a:pt x="199644" y="965454"/>
                </a:moveTo>
                <a:lnTo>
                  <a:pt x="160788" y="964147"/>
                </a:lnTo>
                <a:lnTo>
                  <a:pt x="129058" y="960585"/>
                </a:lnTo>
                <a:lnTo>
                  <a:pt x="107666" y="955300"/>
                </a:lnTo>
                <a:lnTo>
                  <a:pt x="99821" y="948829"/>
                </a:lnTo>
                <a:lnTo>
                  <a:pt x="99821" y="499351"/>
                </a:lnTo>
                <a:lnTo>
                  <a:pt x="91977" y="492880"/>
                </a:lnTo>
                <a:lnTo>
                  <a:pt x="70585" y="487595"/>
                </a:lnTo>
                <a:lnTo>
                  <a:pt x="38855" y="484033"/>
                </a:lnTo>
                <a:lnTo>
                  <a:pt x="0" y="482727"/>
                </a:lnTo>
                <a:lnTo>
                  <a:pt x="38855" y="481420"/>
                </a:lnTo>
                <a:lnTo>
                  <a:pt x="70585" y="477858"/>
                </a:lnTo>
                <a:lnTo>
                  <a:pt x="91977" y="472573"/>
                </a:lnTo>
                <a:lnTo>
                  <a:pt x="99821" y="466102"/>
                </a:lnTo>
                <a:lnTo>
                  <a:pt x="99821" y="16624"/>
                </a:lnTo>
                <a:lnTo>
                  <a:pt x="107666" y="10153"/>
                </a:lnTo>
                <a:lnTo>
                  <a:pt x="129058" y="4868"/>
                </a:lnTo>
                <a:lnTo>
                  <a:pt x="160788" y="1306"/>
                </a:lnTo>
                <a:lnTo>
                  <a:pt x="19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6C169FE1-F016-56E5-7FF2-84F574BF650A}"/>
              </a:ext>
            </a:extLst>
          </p:cNvPr>
          <p:cNvSpPr txBox="1"/>
          <p:nvPr/>
        </p:nvSpPr>
        <p:spPr>
          <a:xfrm>
            <a:off x="805165" y="3613410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6C9C1E04-18BB-0F7D-C67C-AEF4DA448537}"/>
              </a:ext>
            </a:extLst>
          </p:cNvPr>
          <p:cNvSpPr txBox="1"/>
          <p:nvPr/>
        </p:nvSpPr>
        <p:spPr>
          <a:xfrm>
            <a:off x="1015782" y="485821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19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CCE719-36EF-26F1-C968-B07C0706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Secret Key Encryption</a:t>
            </a:r>
          </a:p>
          <a:p>
            <a:r>
              <a:rPr lang="en-GB" dirty="0"/>
              <a:t>Public Key Encryption</a:t>
            </a:r>
          </a:p>
          <a:p>
            <a:r>
              <a:rPr lang="en-GB" dirty="0"/>
              <a:t>Hash Functions, Digital Signature, Digital Certificates</a:t>
            </a:r>
          </a:p>
          <a:p>
            <a:r>
              <a:rPr lang="en-GB" dirty="0"/>
              <a:t>Secure e-mail</a:t>
            </a:r>
          </a:p>
          <a:p>
            <a:r>
              <a:rPr lang="en-GB" dirty="0"/>
              <a:t>Transport Level Security (TLS)</a:t>
            </a:r>
          </a:p>
          <a:p>
            <a:r>
              <a:rPr lang="en-GB" dirty="0"/>
              <a:t>IP Security (IPsec)</a:t>
            </a:r>
          </a:p>
          <a:p>
            <a:r>
              <a:rPr lang="en-GB" dirty="0"/>
              <a:t>Firewalls and Intrusion detection systems (IDS)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2463B-38EC-3397-8DB3-5D8D775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51C2-F6D1-0A10-6045-F1199A72A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43DB-38AD-E0C8-B335-E1311B92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</a:t>
            </a:r>
            <a:r>
              <a:rPr lang="en-GB" spc="-40" dirty="0"/>
              <a:t> </a:t>
            </a:r>
            <a:r>
              <a:rPr lang="en-GB" dirty="0"/>
              <a:t>HTTP</a:t>
            </a:r>
            <a:r>
              <a:rPr lang="en-GB" spc="-40" dirty="0"/>
              <a:t> </a:t>
            </a:r>
            <a:r>
              <a:rPr lang="en-GB" spc="-10" dirty="0"/>
              <a:t>(HTTPS)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EBEBE-2940-5A40-E5AC-CC0E98150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9BF07D6-BADF-75F3-F500-243691BD1C73}"/>
              </a:ext>
            </a:extLst>
          </p:cNvPr>
          <p:cNvSpPr txBox="1"/>
          <p:nvPr/>
        </p:nvSpPr>
        <p:spPr>
          <a:xfrm>
            <a:off x="694201" y="1317955"/>
            <a:ext cx="7971155" cy="17932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HTTPS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(HTTP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SSL)</a:t>
            </a:r>
            <a:endParaRPr sz="20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0"/>
              </a:spcBef>
              <a:buSzPct val="65000"/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SSL/TLS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between </a:t>
            </a:r>
            <a:r>
              <a:rPr sz="2000" dirty="0">
                <a:latin typeface="Times New Roman"/>
                <a:cs typeface="Times New Roman"/>
              </a:rPr>
              <a:t>browser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[RFC2818]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HTTPS://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HTTP://.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443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Encrypts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cookies,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headers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F6BA3A1-3748-9F9D-9D27-AA2B393735EB}"/>
              </a:ext>
            </a:extLst>
          </p:cNvPr>
          <p:cNvSpPr txBox="1"/>
          <p:nvPr/>
        </p:nvSpPr>
        <p:spPr>
          <a:xfrm>
            <a:off x="694201" y="6105143"/>
            <a:ext cx="3442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Ref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https://en.wikipedia.org/wiki/HTTP/3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8059A4C2-610A-D0AA-9327-F69FD4DDDCA5}"/>
              </a:ext>
            </a:extLst>
          </p:cNvPr>
          <p:cNvSpPr txBox="1"/>
          <p:nvPr/>
        </p:nvSpPr>
        <p:spPr>
          <a:xfrm>
            <a:off x="2575833" y="3261867"/>
            <a:ext cx="1381125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HTTP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4449F95E-549D-41E1-D477-6FA09A49D2ED}"/>
              </a:ext>
            </a:extLst>
          </p:cNvPr>
          <p:cNvSpPr txBox="1"/>
          <p:nvPr/>
        </p:nvSpPr>
        <p:spPr>
          <a:xfrm>
            <a:off x="4659395" y="3261867"/>
            <a:ext cx="1193800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Times New Roman"/>
                <a:cs typeface="Times New Roman"/>
              </a:rPr>
              <a:t>HTTP/2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6E2BBBD-AC9B-0140-5559-A13A5D284011}"/>
              </a:ext>
            </a:extLst>
          </p:cNvPr>
          <p:cNvSpPr txBox="1"/>
          <p:nvPr/>
        </p:nvSpPr>
        <p:spPr>
          <a:xfrm>
            <a:off x="6541534" y="3261867"/>
            <a:ext cx="1191260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2400" spc="-10" dirty="0">
                <a:latin typeface="Times New Roman"/>
                <a:cs typeface="Times New Roman"/>
              </a:rPr>
              <a:t>HTTP/3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F8D7469E-BA19-64D3-A826-9E334996A078}"/>
              </a:ext>
            </a:extLst>
          </p:cNvPr>
          <p:cNvSpPr txBox="1"/>
          <p:nvPr/>
        </p:nvSpPr>
        <p:spPr>
          <a:xfrm>
            <a:off x="2575833" y="3848227"/>
            <a:ext cx="1381125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80"/>
              </a:spcBef>
            </a:pPr>
            <a:r>
              <a:rPr sz="2400" spc="-10" dirty="0">
                <a:latin typeface="Times New Roman"/>
                <a:cs typeface="Times New Roman"/>
              </a:rPr>
              <a:t>TLS/SSL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1C81D305-9673-5A9D-1902-9C5EE2AC36FB}"/>
              </a:ext>
            </a:extLst>
          </p:cNvPr>
          <p:cNvSpPr txBox="1"/>
          <p:nvPr/>
        </p:nvSpPr>
        <p:spPr>
          <a:xfrm>
            <a:off x="4596149" y="3848227"/>
            <a:ext cx="1365885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1.2+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77B74E22-A0BE-5616-D5C0-A9FF12F7FF10}"/>
              </a:ext>
            </a:extLst>
          </p:cNvPr>
          <p:cNvSpPr txBox="1"/>
          <p:nvPr/>
        </p:nvSpPr>
        <p:spPr>
          <a:xfrm>
            <a:off x="6541534" y="3848227"/>
            <a:ext cx="1191260" cy="46164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Times New Roman"/>
                <a:cs typeface="Times New Roman"/>
              </a:rPr>
              <a:t>TLS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1.3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0CA8DC21-8E7C-F7AC-6C9F-B6DFE457555C}"/>
              </a:ext>
            </a:extLst>
          </p:cNvPr>
          <p:cNvSpPr txBox="1"/>
          <p:nvPr/>
        </p:nvSpPr>
        <p:spPr>
          <a:xfrm>
            <a:off x="6791470" y="4429252"/>
            <a:ext cx="941069" cy="462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spc="-20" dirty="0">
                <a:latin typeface="Times New Roman"/>
                <a:cs typeface="Times New Roman"/>
              </a:rPr>
              <a:t>QUIC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57FEB60D-61A1-79EC-8F99-8D5CA4A0E9D7}"/>
              </a:ext>
            </a:extLst>
          </p:cNvPr>
          <p:cNvSpPr/>
          <p:nvPr/>
        </p:nvSpPr>
        <p:spPr>
          <a:xfrm>
            <a:off x="6430282" y="5006847"/>
            <a:ext cx="829944" cy="462280"/>
          </a:xfrm>
          <a:custGeom>
            <a:avLst/>
            <a:gdLst/>
            <a:ahLst/>
            <a:cxnLst/>
            <a:rect l="l" t="t" r="r" b="b"/>
            <a:pathLst>
              <a:path w="829945" h="462279">
                <a:moveTo>
                  <a:pt x="0" y="0"/>
                </a:moveTo>
                <a:lnTo>
                  <a:pt x="829818" y="0"/>
                </a:lnTo>
                <a:lnTo>
                  <a:pt x="82981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9202D9C5-1132-D04B-99A1-679082F7F301}"/>
              </a:ext>
            </a:extLst>
          </p:cNvPr>
          <p:cNvSpPr txBox="1"/>
          <p:nvPr/>
        </p:nvSpPr>
        <p:spPr>
          <a:xfrm>
            <a:off x="6444570" y="5029327"/>
            <a:ext cx="82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7E42B163-80A4-9C3A-6F84-3A3BD4543196}"/>
              </a:ext>
            </a:extLst>
          </p:cNvPr>
          <p:cNvSpPr txBox="1"/>
          <p:nvPr/>
        </p:nvSpPr>
        <p:spPr>
          <a:xfrm>
            <a:off x="2575833" y="5599684"/>
            <a:ext cx="5278755" cy="4622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275"/>
              </a:spcBef>
            </a:pPr>
            <a:r>
              <a:rPr sz="2400" spc="-10" dirty="0">
                <a:latin typeface="Times New Roman"/>
                <a:cs typeface="Times New Roman"/>
              </a:rPr>
              <a:t>IPv4/IPv6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D1C685F-8335-BC4C-75C6-F9521AD40594}"/>
              </a:ext>
            </a:extLst>
          </p:cNvPr>
          <p:cNvSpPr/>
          <p:nvPr/>
        </p:nvSpPr>
        <p:spPr>
          <a:xfrm>
            <a:off x="3269125" y="3726307"/>
            <a:ext cx="2540" cy="119380"/>
          </a:xfrm>
          <a:custGeom>
            <a:avLst/>
            <a:gdLst/>
            <a:ahLst/>
            <a:cxnLst/>
            <a:rect l="l" t="t" r="r" b="b"/>
            <a:pathLst>
              <a:path w="2539" h="119379">
                <a:moveTo>
                  <a:pt x="0" y="0"/>
                </a:moveTo>
                <a:lnTo>
                  <a:pt x="2032" y="1188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19D1D1D8-DCDB-3987-EDD2-AE8AF6A0F19C}"/>
              </a:ext>
            </a:extLst>
          </p:cNvPr>
          <p:cNvSpPr/>
          <p:nvPr/>
        </p:nvSpPr>
        <p:spPr>
          <a:xfrm>
            <a:off x="5248039" y="3720972"/>
            <a:ext cx="31115" cy="128270"/>
          </a:xfrm>
          <a:custGeom>
            <a:avLst/>
            <a:gdLst/>
            <a:ahLst/>
            <a:cxnLst/>
            <a:rect l="l" t="t" r="r" b="b"/>
            <a:pathLst>
              <a:path w="31114" h="128270">
                <a:moveTo>
                  <a:pt x="0" y="0"/>
                </a:moveTo>
                <a:lnTo>
                  <a:pt x="30988" y="1282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D956A6C6-DEB6-81EA-DE54-0ED9D583010C}"/>
              </a:ext>
            </a:extLst>
          </p:cNvPr>
          <p:cNvSpPr/>
          <p:nvPr/>
        </p:nvSpPr>
        <p:spPr>
          <a:xfrm>
            <a:off x="7156850" y="3730878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3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349C108B-C710-7E9C-83D1-0F4FC1AF8868}"/>
              </a:ext>
            </a:extLst>
          </p:cNvPr>
          <p:cNvSpPr/>
          <p:nvPr/>
        </p:nvSpPr>
        <p:spPr>
          <a:xfrm>
            <a:off x="7137800" y="4306189"/>
            <a:ext cx="19685" cy="123825"/>
          </a:xfrm>
          <a:custGeom>
            <a:avLst/>
            <a:gdLst/>
            <a:ahLst/>
            <a:cxnLst/>
            <a:rect l="l" t="t" r="r" b="b"/>
            <a:pathLst>
              <a:path w="19684" h="123825">
                <a:moveTo>
                  <a:pt x="0" y="0"/>
                </a:moveTo>
                <a:lnTo>
                  <a:pt x="19062" y="1235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2">
            <a:extLst>
              <a:ext uri="{FF2B5EF4-FFF2-40B4-BE49-F238E27FC236}">
                <a16:creationId xmlns:a16="http://schemas.microsoft.com/office/drawing/2014/main" id="{E3D963B2-756A-8D19-81E1-B786BB647C14}"/>
              </a:ext>
            </a:extLst>
          </p:cNvPr>
          <p:cNvGrpSpPr/>
          <p:nvPr/>
        </p:nvGrpSpPr>
        <p:grpSpPr>
          <a:xfrm>
            <a:off x="6686950" y="4306189"/>
            <a:ext cx="635635" cy="1306830"/>
            <a:chOff x="6300089" y="4247007"/>
            <a:chExt cx="635635" cy="1306830"/>
          </a:xfrm>
        </p:grpSpPr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55070430-8F38-F423-D9A1-E68E2D999999}"/>
                </a:ext>
              </a:extLst>
            </p:cNvPr>
            <p:cNvSpPr/>
            <p:nvPr/>
          </p:nvSpPr>
          <p:spPr>
            <a:xfrm>
              <a:off x="6312789" y="4247007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h="701039">
                  <a:moveTo>
                    <a:pt x="0" y="0"/>
                  </a:moveTo>
                  <a:lnTo>
                    <a:pt x="0" y="70091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96F58986-CE17-F740-152E-ED8EF0FC7A5C}"/>
                </a:ext>
              </a:extLst>
            </p:cNvPr>
            <p:cNvSpPr/>
            <p:nvPr/>
          </p:nvSpPr>
          <p:spPr>
            <a:xfrm>
              <a:off x="6922386" y="4832223"/>
              <a:ext cx="635" cy="709295"/>
            </a:xfrm>
            <a:custGeom>
              <a:avLst/>
              <a:gdLst/>
              <a:ahLst/>
              <a:cxnLst/>
              <a:rect l="l" t="t" r="r" b="b"/>
              <a:pathLst>
                <a:path w="634" h="709295">
                  <a:moveTo>
                    <a:pt x="203" y="0"/>
                  </a:moveTo>
                  <a:lnTo>
                    <a:pt x="0" y="708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22D26216-B161-71A4-EE2C-6D894EFA87CB}"/>
                </a:ext>
              </a:extLst>
            </p:cNvPr>
            <p:cNvSpPr/>
            <p:nvPr/>
          </p:nvSpPr>
          <p:spPr>
            <a:xfrm>
              <a:off x="6446393" y="53971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12699"/>
                  </a:moveTo>
                  <a:lnTo>
                    <a:pt x="3719" y="3719"/>
                  </a:lnTo>
                  <a:lnTo>
                    <a:pt x="12700" y="0"/>
                  </a:lnTo>
                  <a:lnTo>
                    <a:pt x="21680" y="3719"/>
                  </a:lnTo>
                  <a:lnTo>
                    <a:pt x="25400" y="12699"/>
                  </a:lnTo>
                  <a:lnTo>
                    <a:pt x="21680" y="21680"/>
                  </a:lnTo>
                  <a:lnTo>
                    <a:pt x="12700" y="25399"/>
                  </a:lnTo>
                  <a:lnTo>
                    <a:pt x="3719" y="2168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71032D07-CDA9-D174-61DA-C272F3340F3D}"/>
                </a:ext>
              </a:extLst>
            </p:cNvPr>
            <p:cNvSpPr/>
            <p:nvPr/>
          </p:nvSpPr>
          <p:spPr>
            <a:xfrm>
              <a:off x="6459093" y="5409819"/>
              <a:ext cx="6985" cy="131445"/>
            </a:xfrm>
            <a:custGeom>
              <a:avLst/>
              <a:gdLst/>
              <a:ahLst/>
              <a:cxnLst/>
              <a:rect l="l" t="t" r="r" b="b"/>
              <a:pathLst>
                <a:path w="6985" h="131445">
                  <a:moveTo>
                    <a:pt x="0" y="0"/>
                  </a:moveTo>
                  <a:lnTo>
                    <a:pt x="6642" y="13131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7">
            <a:extLst>
              <a:ext uri="{FF2B5EF4-FFF2-40B4-BE49-F238E27FC236}">
                <a16:creationId xmlns:a16="http://schemas.microsoft.com/office/drawing/2014/main" id="{30DBD250-2FA0-5C12-1D80-3485AA5CE6E2}"/>
              </a:ext>
            </a:extLst>
          </p:cNvPr>
          <p:cNvSpPr/>
          <p:nvPr/>
        </p:nvSpPr>
        <p:spPr>
          <a:xfrm>
            <a:off x="5279282" y="4311522"/>
            <a:ext cx="0" cy="1289685"/>
          </a:xfrm>
          <a:custGeom>
            <a:avLst/>
            <a:gdLst/>
            <a:ahLst/>
            <a:cxnLst/>
            <a:rect l="l" t="t" r="r" b="b"/>
            <a:pathLst>
              <a:path h="1289685">
                <a:moveTo>
                  <a:pt x="0" y="0"/>
                </a:moveTo>
                <a:lnTo>
                  <a:pt x="0" y="12891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D3F34CA3-86E0-1E50-96E9-3663D1EF1812}"/>
              </a:ext>
            </a:extLst>
          </p:cNvPr>
          <p:cNvSpPr/>
          <p:nvPr/>
        </p:nvSpPr>
        <p:spPr>
          <a:xfrm>
            <a:off x="3269125" y="4311522"/>
            <a:ext cx="0" cy="1289685"/>
          </a:xfrm>
          <a:custGeom>
            <a:avLst/>
            <a:gdLst/>
            <a:ahLst/>
            <a:cxnLst/>
            <a:rect l="l" t="t" r="r" b="b"/>
            <a:pathLst>
              <a:path h="1289685">
                <a:moveTo>
                  <a:pt x="0" y="0"/>
                </a:moveTo>
                <a:lnTo>
                  <a:pt x="0" y="12891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5C4D8E00-F2FF-D494-39B6-19FAFADCBA5D}"/>
              </a:ext>
            </a:extLst>
          </p:cNvPr>
          <p:cNvSpPr/>
          <p:nvPr/>
        </p:nvSpPr>
        <p:spPr>
          <a:xfrm>
            <a:off x="2157368" y="3136518"/>
            <a:ext cx="200025" cy="1289050"/>
          </a:xfrm>
          <a:custGeom>
            <a:avLst/>
            <a:gdLst/>
            <a:ahLst/>
            <a:cxnLst/>
            <a:rect l="l" t="t" r="r" b="b"/>
            <a:pathLst>
              <a:path w="200025" h="1289050">
                <a:moveTo>
                  <a:pt x="199644" y="1288542"/>
                </a:moveTo>
                <a:lnTo>
                  <a:pt x="160788" y="1287235"/>
                </a:lnTo>
                <a:lnTo>
                  <a:pt x="129058" y="1283671"/>
                </a:lnTo>
                <a:lnTo>
                  <a:pt x="107666" y="1278383"/>
                </a:lnTo>
                <a:lnTo>
                  <a:pt x="99821" y="1271905"/>
                </a:lnTo>
                <a:lnTo>
                  <a:pt x="99821" y="660908"/>
                </a:lnTo>
                <a:lnTo>
                  <a:pt x="91977" y="654429"/>
                </a:lnTo>
                <a:lnTo>
                  <a:pt x="70585" y="649141"/>
                </a:lnTo>
                <a:lnTo>
                  <a:pt x="38855" y="645577"/>
                </a:lnTo>
                <a:lnTo>
                  <a:pt x="0" y="644271"/>
                </a:lnTo>
                <a:lnTo>
                  <a:pt x="38855" y="642964"/>
                </a:lnTo>
                <a:lnTo>
                  <a:pt x="70585" y="639400"/>
                </a:lnTo>
                <a:lnTo>
                  <a:pt x="91977" y="634112"/>
                </a:lnTo>
                <a:lnTo>
                  <a:pt x="99821" y="627634"/>
                </a:lnTo>
                <a:lnTo>
                  <a:pt x="99821" y="16637"/>
                </a:lnTo>
                <a:lnTo>
                  <a:pt x="107666" y="10158"/>
                </a:lnTo>
                <a:lnTo>
                  <a:pt x="129058" y="4870"/>
                </a:lnTo>
                <a:lnTo>
                  <a:pt x="160788" y="1306"/>
                </a:lnTo>
                <a:lnTo>
                  <a:pt x="19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97312D70-0AB9-8756-DBC0-C0E8B807449A}"/>
              </a:ext>
            </a:extLst>
          </p:cNvPr>
          <p:cNvSpPr/>
          <p:nvPr/>
        </p:nvSpPr>
        <p:spPr>
          <a:xfrm>
            <a:off x="2157368" y="4503547"/>
            <a:ext cx="200025" cy="965835"/>
          </a:xfrm>
          <a:custGeom>
            <a:avLst/>
            <a:gdLst/>
            <a:ahLst/>
            <a:cxnLst/>
            <a:rect l="l" t="t" r="r" b="b"/>
            <a:pathLst>
              <a:path w="200025" h="965835">
                <a:moveTo>
                  <a:pt x="199644" y="965454"/>
                </a:moveTo>
                <a:lnTo>
                  <a:pt x="160788" y="964147"/>
                </a:lnTo>
                <a:lnTo>
                  <a:pt x="129058" y="960585"/>
                </a:lnTo>
                <a:lnTo>
                  <a:pt x="107666" y="955300"/>
                </a:lnTo>
                <a:lnTo>
                  <a:pt x="99821" y="948829"/>
                </a:lnTo>
                <a:lnTo>
                  <a:pt x="99821" y="499351"/>
                </a:lnTo>
                <a:lnTo>
                  <a:pt x="91977" y="492880"/>
                </a:lnTo>
                <a:lnTo>
                  <a:pt x="70585" y="487595"/>
                </a:lnTo>
                <a:lnTo>
                  <a:pt x="38855" y="484033"/>
                </a:lnTo>
                <a:lnTo>
                  <a:pt x="0" y="482727"/>
                </a:lnTo>
                <a:lnTo>
                  <a:pt x="38855" y="481420"/>
                </a:lnTo>
                <a:lnTo>
                  <a:pt x="70585" y="477858"/>
                </a:lnTo>
                <a:lnTo>
                  <a:pt x="91977" y="472573"/>
                </a:lnTo>
                <a:lnTo>
                  <a:pt x="99821" y="466102"/>
                </a:lnTo>
                <a:lnTo>
                  <a:pt x="99821" y="16624"/>
                </a:lnTo>
                <a:lnTo>
                  <a:pt x="107666" y="10153"/>
                </a:lnTo>
                <a:lnTo>
                  <a:pt x="129058" y="4868"/>
                </a:lnTo>
                <a:lnTo>
                  <a:pt x="160788" y="1306"/>
                </a:lnTo>
                <a:lnTo>
                  <a:pt x="19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06AF93AC-3B2C-657F-C517-4EADE6EEEC6C}"/>
              </a:ext>
            </a:extLst>
          </p:cNvPr>
          <p:cNvSpPr txBox="1"/>
          <p:nvPr/>
        </p:nvSpPr>
        <p:spPr>
          <a:xfrm>
            <a:off x="695788" y="3521919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45C0D350-2653-ABD1-B3C4-17D8B0895D90}"/>
              </a:ext>
            </a:extLst>
          </p:cNvPr>
          <p:cNvSpPr txBox="1"/>
          <p:nvPr/>
        </p:nvSpPr>
        <p:spPr>
          <a:xfrm>
            <a:off x="906405" y="4766722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73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52B0-2687-3DF0-DC78-5A710287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TLS:</a:t>
            </a:r>
            <a:r>
              <a:rPr lang="en-GB" spc="-25" dirty="0"/>
              <a:t> </a:t>
            </a:r>
            <a:r>
              <a:rPr lang="en-GB" spc="-10" dirty="0"/>
              <a:t>Summary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287BF-DF02-5691-5449-46D72C5B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3A88011-C5D7-76A9-BC7A-284238EB4E29}"/>
              </a:ext>
            </a:extLst>
          </p:cNvPr>
          <p:cNvSpPr txBox="1"/>
          <p:nvPr/>
        </p:nvSpPr>
        <p:spPr>
          <a:xfrm>
            <a:off x="706437" y="1551876"/>
            <a:ext cx="7626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spc="-25" dirty="0">
                <a:solidFill>
                  <a:srgbClr val="063DE8"/>
                </a:solidFill>
                <a:latin typeface="Times New Roman"/>
                <a:cs typeface="Times New Roman"/>
              </a:rPr>
              <a:t>1.</a:t>
            </a:r>
            <a:r>
              <a:rPr sz="2800" dirty="0">
                <a:solidFill>
                  <a:srgbClr val="063DE8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Netscape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invented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SSL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secure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transactions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1F7BB7C1-EC4F-7AC7-C01F-D01AD5DD3D4C}"/>
              </a:ext>
            </a:extLst>
          </p:cNvPr>
          <p:cNvSpPr txBox="1"/>
          <p:nvPr/>
        </p:nvSpPr>
        <p:spPr>
          <a:xfrm>
            <a:off x="706437" y="1978596"/>
            <a:ext cx="55499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AutoNum type="arabicPeriod" startAt="2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TLS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version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SSL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V3</a:t>
            </a:r>
            <a:endParaRPr sz="28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Clr>
                <a:srgbClr val="063DE8"/>
              </a:buClr>
              <a:buAutoNum type="arabicPeriod" startAt="2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TLS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provides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24">
            <a:extLst>
              <a:ext uri="{FF2B5EF4-FFF2-40B4-BE49-F238E27FC236}">
                <a16:creationId xmlns:a16="http://schemas.microsoft.com/office/drawing/2014/main" id="{65F4D91B-1A46-AB0E-C102-B6D16E8F2D6B}"/>
              </a:ext>
            </a:extLst>
          </p:cNvPr>
          <p:cNvSpPr txBox="1"/>
          <p:nvPr/>
        </p:nvSpPr>
        <p:spPr>
          <a:xfrm>
            <a:off x="1106487" y="2832036"/>
            <a:ext cx="463613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6415" algn="l"/>
              </a:tabLst>
            </a:pPr>
            <a:r>
              <a:rPr sz="2800" dirty="0">
                <a:latin typeface="Times New Roman"/>
                <a:cs typeface="Times New Roman"/>
              </a:rPr>
              <a:t>Crypto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negotiation,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AutoNum type="alphaLcPeriod"/>
              <a:tabLst>
                <a:tab pos="526415" algn="l"/>
              </a:tabLst>
            </a:pPr>
            <a:r>
              <a:rPr sz="2800" dirty="0">
                <a:latin typeface="Times New Roman"/>
                <a:cs typeface="Times New Roman"/>
              </a:rPr>
              <a:t>Secure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exchange,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AutoNum type="alphaLcPeriod"/>
              <a:tabLst>
                <a:tab pos="526415" algn="l"/>
              </a:tabLst>
            </a:pPr>
            <a:r>
              <a:rPr sz="2800" dirty="0">
                <a:latin typeface="Times New Roman"/>
                <a:cs typeface="Times New Roman"/>
              </a:rPr>
              <a:t>Privacy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encryption,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AutoNum type="alphaLcPeriod"/>
              <a:tabLst>
                <a:tab pos="526415" algn="l"/>
              </a:tabLst>
            </a:pPr>
            <a:r>
              <a:rPr sz="2800" dirty="0">
                <a:latin typeface="Times New Roman"/>
                <a:cs typeface="Times New Roman"/>
              </a:rPr>
              <a:t>Integrity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hash.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437627A9-8030-7C81-416B-98FF56DF9EAE}"/>
              </a:ext>
            </a:extLst>
          </p:cNvPr>
          <p:cNvSpPr txBox="1"/>
          <p:nvPr/>
        </p:nvSpPr>
        <p:spPr>
          <a:xfrm>
            <a:off x="706437" y="4538916"/>
            <a:ext cx="5913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spc="-25" dirty="0">
                <a:solidFill>
                  <a:srgbClr val="063DE8"/>
                </a:solidFill>
                <a:latin typeface="Times New Roman"/>
                <a:cs typeface="Times New Roman"/>
              </a:rPr>
              <a:t>4.</a:t>
            </a:r>
            <a:r>
              <a:rPr sz="2800" dirty="0">
                <a:solidFill>
                  <a:srgbClr val="063DE8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HTTP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HTTPS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19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F237-ED1A-8A73-624A-BDABEB8C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</a:t>
            </a:r>
            <a:r>
              <a:rPr lang="en-GB" spc="-55" dirty="0"/>
              <a:t> </a:t>
            </a:r>
            <a:r>
              <a:rPr lang="en-GB" dirty="0"/>
              <a:t>Security</a:t>
            </a:r>
            <a:r>
              <a:rPr lang="en-GB" spc="-55" dirty="0"/>
              <a:t> </a:t>
            </a:r>
            <a:r>
              <a:rPr lang="en-GB" dirty="0"/>
              <a:t>(IPsec)</a:t>
            </a:r>
            <a:r>
              <a:rPr lang="en-GB" spc="-45" dirty="0"/>
              <a:t> </a:t>
            </a:r>
            <a:r>
              <a:rPr lang="en-GB" dirty="0"/>
              <a:t>and</a:t>
            </a:r>
            <a:r>
              <a:rPr lang="en-GB" spc="-60" dirty="0"/>
              <a:t> </a:t>
            </a:r>
            <a:r>
              <a:rPr lang="en-GB" spc="-20" dirty="0"/>
              <a:t>VPNs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16694-DCF3-4F09-42FC-BDC74A417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7A033C0-138A-02B1-17BD-9D22807529F3}"/>
              </a:ext>
            </a:extLst>
          </p:cNvPr>
          <p:cNvSpPr txBox="1"/>
          <p:nvPr/>
        </p:nvSpPr>
        <p:spPr>
          <a:xfrm>
            <a:off x="706437" y="1334991"/>
            <a:ext cx="472821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65"/>
              </a:spcBef>
              <a:buClr>
                <a:srgbClr val="063DE8"/>
              </a:buClr>
              <a:buSzPct val="75000"/>
              <a:buAutoNum type="arabicPeriod"/>
              <a:tabLst>
                <a:tab pos="469265" algn="l"/>
              </a:tabLst>
            </a:pPr>
            <a:r>
              <a:rPr sz="3200" dirty="0">
                <a:latin typeface="Times New Roman"/>
                <a:cs typeface="Times New Roman"/>
              </a:rPr>
              <a:t>IPsec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Applications: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VPNs</a:t>
            </a:r>
            <a:endParaRPr sz="32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770"/>
              </a:spcBef>
              <a:buClr>
                <a:srgbClr val="063DE8"/>
              </a:buClr>
              <a:buSzPct val="75000"/>
              <a:buAutoNum type="arabicPeriod"/>
              <a:tabLst>
                <a:tab pos="469265" algn="l"/>
              </a:tabLst>
            </a:pP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ways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secure: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08007365-CB75-8389-2E07-B007969A3E36}"/>
              </a:ext>
            </a:extLst>
          </p:cNvPr>
          <p:cNvSpPr txBox="1"/>
          <p:nvPr/>
        </p:nvSpPr>
        <p:spPr>
          <a:xfrm>
            <a:off x="1106487" y="2603265"/>
            <a:ext cx="5191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2050" spc="-25" dirty="0">
                <a:latin typeface="Times New Roman"/>
                <a:cs typeface="Times New Roman"/>
              </a:rPr>
              <a:t>a.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Authentication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(AH)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55071B0A-DD66-E49B-118B-0784680C173C}"/>
              </a:ext>
            </a:extLst>
          </p:cNvPr>
          <p:cNvSpPr txBox="1"/>
          <p:nvPr/>
        </p:nvSpPr>
        <p:spPr>
          <a:xfrm>
            <a:off x="706437" y="3090640"/>
            <a:ext cx="7182484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865"/>
              </a:spcBef>
              <a:tabLst>
                <a:tab pos="926465" algn="l"/>
              </a:tabLst>
            </a:pPr>
            <a:r>
              <a:rPr sz="2050" spc="-25" dirty="0">
                <a:latin typeface="Times New Roman"/>
                <a:cs typeface="Times New Roman"/>
              </a:rPr>
              <a:t>b.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Encapsulating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Security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Payload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(ESP)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400" spc="-25" dirty="0">
                <a:solidFill>
                  <a:srgbClr val="063DE8"/>
                </a:solidFill>
                <a:latin typeface="Times New Roman"/>
                <a:cs typeface="Times New Roman"/>
              </a:rPr>
              <a:t>3.</a:t>
            </a:r>
            <a:r>
              <a:rPr sz="2400" dirty="0">
                <a:solidFill>
                  <a:srgbClr val="063DE8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Exchange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(IKE)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88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87D2-FE79-82C5-45C8-6D20EED8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</a:t>
            </a:r>
            <a:r>
              <a:rPr lang="en-GB" spc="-30" dirty="0"/>
              <a:t> </a:t>
            </a:r>
            <a:r>
              <a:rPr lang="en-GB" spc="-10" dirty="0"/>
              <a:t>Security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2454B-93BD-64B3-8360-B16DA3D4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492E692-D996-B578-3C82-056F5C66A8E7}"/>
              </a:ext>
            </a:extLst>
          </p:cNvPr>
          <p:cNvSpPr txBox="1"/>
          <p:nvPr/>
        </p:nvSpPr>
        <p:spPr>
          <a:xfrm>
            <a:off x="838200" y="1204906"/>
            <a:ext cx="7814309" cy="53797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IPsec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provides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Access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control: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authentication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integrity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origin</a:t>
            </a:r>
            <a:r>
              <a:rPr sz="2200" spc="-10" dirty="0">
                <a:latin typeface="Times New Roman"/>
                <a:cs typeface="Times New Roman"/>
              </a:rPr>
              <a:t> authentication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Rejection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replayed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packets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60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Confidentiality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(encryption)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Limited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traffic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flow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confidentiality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Benefits: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70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Security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Layer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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Applies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10" dirty="0">
                <a:latin typeface="Times New Roman"/>
                <a:cs typeface="Times New Roman"/>
              </a:rPr>
              <a:t> transports/applications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ts val="2510"/>
              </a:lnSpc>
              <a:spcBef>
                <a:spcPts val="259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implemented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Firewall/router</a:t>
            </a:r>
            <a:endParaRPr sz="2200" dirty="0">
              <a:latin typeface="Times New Roman"/>
              <a:cs typeface="Times New Roman"/>
            </a:endParaRPr>
          </a:p>
          <a:p>
            <a:pPr marL="755650">
              <a:lnSpc>
                <a:spcPts val="2510"/>
              </a:lnSpc>
            </a:pPr>
            <a:r>
              <a:rPr sz="2200" dirty="0">
                <a:latin typeface="Symbol"/>
                <a:cs typeface="Symbol"/>
              </a:rPr>
              <a:t>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Security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traffic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crossing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perimeter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54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Transparent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applications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transparent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end-users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security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individual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users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Applications: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VPNs,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Branch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Offices,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Remote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Users,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Extranets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Times New Roman"/>
                <a:cs typeface="Times New Roman"/>
              </a:rPr>
              <a:t>Ref: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http://en.wikipedia.org/wiki/IPsec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5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357F-8F9A-26E3-0ED9-1551673E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</a:t>
            </a:r>
            <a:r>
              <a:rPr lang="en-GB" spc="-75" dirty="0"/>
              <a:t> </a:t>
            </a:r>
            <a:r>
              <a:rPr lang="en-GB" dirty="0"/>
              <a:t>Security</a:t>
            </a:r>
            <a:r>
              <a:rPr lang="en-GB" spc="-65" dirty="0"/>
              <a:t> </a:t>
            </a:r>
            <a:r>
              <a:rPr lang="en-GB" spc="-10" dirty="0"/>
              <a:t>Applications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C4202-0713-EDE8-CD63-06F8C06D2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CE6EC3AF-E206-EED6-68A4-87625E0CF3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384" y="1251250"/>
            <a:ext cx="7715249" cy="51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24A-62D8-D0F2-F665-4F2AE916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</a:t>
            </a:r>
            <a:r>
              <a:rPr lang="en-GB" spc="-75" dirty="0"/>
              <a:t> </a:t>
            </a:r>
            <a:r>
              <a:rPr lang="en-GB" dirty="0"/>
              <a:t>Security</a:t>
            </a:r>
            <a:r>
              <a:rPr lang="en-GB" spc="-65" dirty="0"/>
              <a:t> </a:t>
            </a:r>
            <a:r>
              <a:rPr lang="en-GB" spc="-10" dirty="0"/>
              <a:t>Architecture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209D3-5DA3-FE5B-DBC9-34304E059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1AFEE1A-AB6E-FB41-8EE8-9FBB6662D0FD}"/>
              </a:ext>
            </a:extLst>
          </p:cNvPr>
          <p:cNvSpPr txBox="1"/>
          <p:nvPr/>
        </p:nvSpPr>
        <p:spPr>
          <a:xfrm>
            <a:off x="838200" y="1322197"/>
            <a:ext cx="4977130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(IKE)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IPsec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(SAD)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(SPD)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C39C44AC-5CEA-4B9F-0D19-C57BA042C0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468" y="3147440"/>
            <a:ext cx="7486649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C8E-9FB6-66F7-15E2-170A140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  <a:r>
              <a:rPr lang="en-GB" spc="-60" dirty="0"/>
              <a:t> </a:t>
            </a:r>
            <a:r>
              <a:rPr lang="en-GB" dirty="0"/>
              <a:t>Association</a:t>
            </a:r>
            <a:r>
              <a:rPr lang="en-GB" spc="-55" dirty="0"/>
              <a:t> </a:t>
            </a:r>
            <a:r>
              <a:rPr lang="en-GB" dirty="0"/>
              <a:t>Database</a:t>
            </a:r>
            <a:r>
              <a:rPr lang="en-GB" spc="-60" dirty="0"/>
              <a:t> </a:t>
            </a:r>
            <a:r>
              <a:rPr lang="en-GB" spc="-10" dirty="0"/>
              <a:t>(SAD)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CCC46C-4633-9AFD-E5AF-F0463E830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2486123B-BE2A-E6C9-B937-CD2D9AA9C4CF}"/>
              </a:ext>
            </a:extLst>
          </p:cNvPr>
          <p:cNvSpPr txBox="1"/>
          <p:nvPr/>
        </p:nvSpPr>
        <p:spPr>
          <a:xfrm>
            <a:off x="871025" y="1346443"/>
            <a:ext cx="6794500" cy="4993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(SAs)</a:t>
            </a:r>
            <a:endParaRPr sz="2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170"/>
              </a:lnSpc>
              <a:spcBef>
                <a:spcPts val="50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418465" algn="l"/>
              </a:tabLst>
            </a:pPr>
            <a:r>
              <a:rPr sz="2000" dirty="0">
                <a:latin typeface="Times New Roman"/>
                <a:cs typeface="Times New Roman"/>
              </a:rPr>
              <a:t>SA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One-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relationship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receiver 	</a:t>
            </a:r>
            <a:r>
              <a:rPr sz="2000" spc="-20" dirty="0">
                <a:latin typeface="Times New Roman"/>
                <a:cs typeface="Times New Roman"/>
              </a:rPr>
              <a:t>Two-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SA’s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required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9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parameters: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(SPI)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Destination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Address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Identifier: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ESP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contains: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spc="-25" dirty="0">
                <a:latin typeface="Times New Roman"/>
                <a:cs typeface="Times New Roman"/>
              </a:rPr>
              <a:t>SPI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overflow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flag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spc="-10" dirty="0">
                <a:latin typeface="Times New Roman"/>
                <a:cs typeface="Times New Roman"/>
              </a:rPr>
              <a:t>Anti-</a:t>
            </a:r>
            <a:r>
              <a:rPr sz="2000" dirty="0">
                <a:latin typeface="Times New Roman"/>
                <a:cs typeface="Times New Roman"/>
              </a:rPr>
              <a:t>replay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(Acceptable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#s)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AH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lifetime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SA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Mode: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tunnel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wildcard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SzPct val="65000"/>
              <a:buFont typeface="Wingdings"/>
              <a:buChar char="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MTU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7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C4C4-741C-A6B8-0502-3E341B80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  <a:r>
              <a:rPr lang="en-GB" spc="-80" dirty="0"/>
              <a:t> </a:t>
            </a:r>
            <a:r>
              <a:rPr lang="en-GB" dirty="0"/>
              <a:t>Policy</a:t>
            </a:r>
            <a:r>
              <a:rPr lang="en-GB" spc="-70" dirty="0"/>
              <a:t> </a:t>
            </a:r>
            <a:r>
              <a:rPr lang="en-GB" dirty="0"/>
              <a:t>Database</a:t>
            </a:r>
            <a:r>
              <a:rPr lang="en-GB" spc="-65" dirty="0"/>
              <a:t> </a:t>
            </a:r>
            <a:r>
              <a:rPr lang="en-GB" spc="-10" dirty="0"/>
              <a:t>(SPD)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0C2F9-A3DB-A2E2-3599-208EFB2D4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BEEA34C-9366-3CF6-DFAA-EB51BF8D7B1B}"/>
              </a:ext>
            </a:extLst>
          </p:cNvPr>
          <p:cNvSpPr txBox="1">
            <a:spLocks/>
          </p:cNvSpPr>
          <p:nvPr/>
        </p:nvSpPr>
        <p:spPr>
          <a:xfrm>
            <a:off x="838200" y="1243330"/>
            <a:ext cx="7996555" cy="28784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2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6235" algn="l"/>
              </a:tabLst>
            </a:pPr>
            <a:r>
              <a:rPr lang="en-GB"/>
              <a:t>Relates</a:t>
            </a:r>
            <a:r>
              <a:rPr lang="en-GB" spc="-50"/>
              <a:t> </a:t>
            </a:r>
            <a:r>
              <a:rPr lang="en-GB"/>
              <a:t>IP</a:t>
            </a:r>
            <a:r>
              <a:rPr lang="en-GB" spc="-25"/>
              <a:t> </a:t>
            </a:r>
            <a:r>
              <a:rPr lang="en-GB"/>
              <a:t>traffic</a:t>
            </a:r>
            <a:r>
              <a:rPr lang="en-GB" spc="-40"/>
              <a:t> </a:t>
            </a:r>
            <a:r>
              <a:rPr lang="en-GB"/>
              <a:t>to</a:t>
            </a:r>
            <a:r>
              <a:rPr lang="en-GB" spc="-30"/>
              <a:t> </a:t>
            </a:r>
            <a:r>
              <a:rPr lang="en-GB"/>
              <a:t>specific</a:t>
            </a:r>
            <a:r>
              <a:rPr lang="en-GB" spc="-50"/>
              <a:t> </a:t>
            </a:r>
            <a:r>
              <a:rPr lang="en-GB" spc="-25"/>
              <a:t>SAs</a:t>
            </a:r>
          </a:p>
          <a:p>
            <a:pPr marL="755650" lvl="1" indent="-28511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6285" algn="l"/>
              </a:tabLst>
            </a:pPr>
            <a:r>
              <a:rPr lang="en-GB">
                <a:latin typeface="Times New Roman"/>
                <a:cs typeface="Times New Roman"/>
              </a:rPr>
              <a:t>Match</a:t>
            </a:r>
            <a:r>
              <a:rPr lang="en-GB" spc="-4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subset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of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IP</a:t>
            </a:r>
            <a:r>
              <a:rPr lang="en-GB" spc="-2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traffic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to</a:t>
            </a:r>
            <a:r>
              <a:rPr lang="en-GB" spc="-3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relevant</a:t>
            </a:r>
            <a:r>
              <a:rPr lang="en-GB" spc="-55">
                <a:latin typeface="Times New Roman"/>
                <a:cs typeface="Times New Roman"/>
              </a:rPr>
              <a:t> </a:t>
            </a:r>
            <a:r>
              <a:rPr lang="en-GB" spc="-25">
                <a:latin typeface="Times New Roman"/>
                <a:cs typeface="Times New Roman"/>
              </a:rPr>
              <a:t>SA</a:t>
            </a:r>
            <a:endParaRPr lang="en-GB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6285" algn="l"/>
              </a:tabLst>
            </a:pPr>
            <a:r>
              <a:rPr lang="en-GB">
                <a:latin typeface="Times New Roman"/>
                <a:cs typeface="Times New Roman"/>
              </a:rPr>
              <a:t>Use</a:t>
            </a:r>
            <a:r>
              <a:rPr lang="en-GB" spc="-3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selectors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to</a:t>
            </a:r>
            <a:r>
              <a:rPr lang="en-GB" spc="-4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filter</a:t>
            </a:r>
            <a:r>
              <a:rPr lang="en-GB" spc="-4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outgoing</a:t>
            </a:r>
            <a:r>
              <a:rPr lang="en-GB" spc="-4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traffic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to</a:t>
            </a:r>
            <a:r>
              <a:rPr lang="en-GB" spc="-30">
                <a:latin typeface="Times New Roman"/>
                <a:cs typeface="Times New Roman"/>
              </a:rPr>
              <a:t> </a:t>
            </a:r>
            <a:r>
              <a:rPr lang="en-GB" spc="-25">
                <a:latin typeface="Times New Roman"/>
                <a:cs typeface="Times New Roman"/>
              </a:rPr>
              <a:t>map</a:t>
            </a:r>
            <a:endParaRPr lang="en-GB">
              <a:latin typeface="Times New Roman"/>
              <a:cs typeface="Times New Roman"/>
            </a:endParaRPr>
          </a:p>
          <a:p>
            <a:pPr marL="756285" marR="508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6920" algn="l"/>
              </a:tabLst>
            </a:pPr>
            <a:r>
              <a:rPr lang="en-GB">
                <a:latin typeface="Times New Roman"/>
                <a:cs typeface="Times New Roman"/>
              </a:rPr>
              <a:t>Based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on:</a:t>
            </a:r>
            <a:r>
              <a:rPr lang="en-GB" spc="-2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local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&amp;</a:t>
            </a:r>
            <a:r>
              <a:rPr lang="en-GB" spc="-2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remote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IP</a:t>
            </a:r>
            <a:r>
              <a:rPr lang="en-GB" spc="-1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addresses,</a:t>
            </a:r>
            <a:r>
              <a:rPr lang="en-GB" spc="-3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next</a:t>
            </a:r>
            <a:r>
              <a:rPr lang="en-GB" spc="-3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layer</a:t>
            </a:r>
            <a:r>
              <a:rPr lang="en-GB" spc="-30">
                <a:latin typeface="Times New Roman"/>
                <a:cs typeface="Times New Roman"/>
              </a:rPr>
              <a:t> </a:t>
            </a:r>
            <a:r>
              <a:rPr lang="en-GB" spc="-10">
                <a:latin typeface="Times New Roman"/>
                <a:cs typeface="Times New Roman"/>
              </a:rPr>
              <a:t>protocol, </a:t>
            </a:r>
            <a:r>
              <a:rPr lang="en-GB">
                <a:latin typeface="Times New Roman"/>
                <a:cs typeface="Times New Roman"/>
              </a:rPr>
              <a:t>name,</a:t>
            </a:r>
            <a:r>
              <a:rPr lang="en-GB" spc="-2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local</a:t>
            </a:r>
            <a:r>
              <a:rPr lang="en-GB" spc="-3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&amp;</a:t>
            </a:r>
            <a:r>
              <a:rPr lang="en-GB" spc="-15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remote</a:t>
            </a:r>
            <a:r>
              <a:rPr lang="en-GB" spc="-30">
                <a:latin typeface="Times New Roman"/>
                <a:cs typeface="Times New Roman"/>
              </a:rPr>
              <a:t> </a:t>
            </a:r>
            <a:r>
              <a:rPr lang="en-GB" spc="-20">
                <a:latin typeface="Times New Roman"/>
                <a:cs typeface="Times New Roman"/>
              </a:rPr>
              <a:t>ports</a:t>
            </a:r>
            <a:endParaRPr lang="en-GB">
              <a:latin typeface="Times New Roman"/>
              <a:cs typeface="Times New Roman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5755FF43-361D-2BA8-984F-7A322B312E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17" y="3524250"/>
            <a:ext cx="6031991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18D5-241C-6E22-85AB-DF62383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" dirty="0"/>
              <a:t>IPsec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5B25ED-A124-1A59-FBB0-F165F030A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A3DF44B7-9263-0831-5CDB-9FDA97E9072F}"/>
              </a:ext>
            </a:extLst>
          </p:cNvPr>
          <p:cNvSpPr txBox="1">
            <a:spLocks/>
          </p:cNvSpPr>
          <p:nvPr/>
        </p:nvSpPr>
        <p:spPr>
          <a:xfrm>
            <a:off x="721085" y="1238152"/>
            <a:ext cx="10867176" cy="290271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dirty="0"/>
              <a:t>Secure</a:t>
            </a:r>
            <a:r>
              <a:rPr lang="en-GB" spc="-45" dirty="0"/>
              <a:t> </a:t>
            </a:r>
            <a:r>
              <a:rPr lang="en-GB" dirty="0"/>
              <a:t>IP:</a:t>
            </a:r>
            <a:r>
              <a:rPr lang="en-GB" spc="-40" dirty="0"/>
              <a:t> </a:t>
            </a:r>
            <a:r>
              <a:rPr lang="en-GB" dirty="0"/>
              <a:t>A</a:t>
            </a:r>
            <a:r>
              <a:rPr lang="en-GB" spc="-35" dirty="0"/>
              <a:t> </a:t>
            </a:r>
            <a:r>
              <a:rPr lang="en-GB" dirty="0"/>
              <a:t>series</a:t>
            </a:r>
            <a:r>
              <a:rPr lang="en-GB" spc="-45" dirty="0"/>
              <a:t> </a:t>
            </a:r>
            <a:r>
              <a:rPr lang="en-GB" dirty="0"/>
              <a:t>of</a:t>
            </a:r>
            <a:r>
              <a:rPr lang="en-GB" spc="-40" dirty="0"/>
              <a:t> </a:t>
            </a:r>
            <a:r>
              <a:rPr lang="en-GB" dirty="0"/>
              <a:t>proposals</a:t>
            </a:r>
            <a:r>
              <a:rPr lang="en-GB" spc="-40" dirty="0"/>
              <a:t> </a:t>
            </a:r>
            <a:r>
              <a:rPr lang="en-GB" dirty="0"/>
              <a:t>from</a:t>
            </a:r>
            <a:r>
              <a:rPr lang="en-GB" spc="-40" dirty="0"/>
              <a:t> </a:t>
            </a:r>
            <a:r>
              <a:rPr lang="en-GB" spc="-20" dirty="0"/>
              <a:t>IETF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dirty="0"/>
              <a:t>Separate</a:t>
            </a:r>
            <a:r>
              <a:rPr lang="en-GB" spc="-50" dirty="0"/>
              <a:t> </a:t>
            </a:r>
            <a:r>
              <a:rPr lang="en-GB" dirty="0"/>
              <a:t>authentication</a:t>
            </a:r>
            <a:r>
              <a:rPr lang="en-GB" spc="-45" dirty="0"/>
              <a:t> </a:t>
            </a:r>
            <a:r>
              <a:rPr lang="en-GB" dirty="0"/>
              <a:t>and</a:t>
            </a:r>
            <a:r>
              <a:rPr lang="en-GB" spc="-30" dirty="0"/>
              <a:t> </a:t>
            </a:r>
            <a:r>
              <a:rPr lang="en-GB" spc="-10" dirty="0"/>
              <a:t>privacy</a:t>
            </a:r>
          </a:p>
          <a:p>
            <a:pPr marL="354965" marR="334645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dirty="0"/>
              <a:t>Authentication</a:t>
            </a:r>
            <a:r>
              <a:rPr lang="en-GB" spc="-55" dirty="0"/>
              <a:t> </a:t>
            </a:r>
            <a:r>
              <a:rPr lang="en-GB" dirty="0"/>
              <a:t>Header</a:t>
            </a:r>
            <a:r>
              <a:rPr lang="en-GB" spc="-45" dirty="0"/>
              <a:t> </a:t>
            </a:r>
            <a:r>
              <a:rPr lang="en-GB" dirty="0"/>
              <a:t>(AH)</a:t>
            </a:r>
            <a:r>
              <a:rPr lang="en-GB" spc="-25" dirty="0"/>
              <a:t> </a:t>
            </a:r>
            <a:r>
              <a:rPr lang="en-GB" dirty="0"/>
              <a:t>ensures</a:t>
            </a:r>
            <a:r>
              <a:rPr lang="en-GB" spc="-40" dirty="0"/>
              <a:t> </a:t>
            </a:r>
            <a:r>
              <a:rPr lang="en-GB" dirty="0"/>
              <a:t>data</a:t>
            </a:r>
            <a:r>
              <a:rPr lang="en-GB" spc="-35" dirty="0"/>
              <a:t> </a:t>
            </a:r>
            <a:r>
              <a:rPr lang="en-GB" i="1" dirty="0">
                <a:latin typeface="Times New Roman"/>
                <a:cs typeface="Times New Roman"/>
              </a:rPr>
              <a:t>integrity</a:t>
            </a:r>
            <a:r>
              <a:rPr lang="en-GB" i="1" spc="-55" dirty="0">
                <a:latin typeface="Times New Roman"/>
                <a:cs typeface="Times New Roman"/>
              </a:rPr>
              <a:t> </a:t>
            </a:r>
            <a:r>
              <a:rPr lang="en-GB" dirty="0"/>
              <a:t>and</a:t>
            </a:r>
            <a:r>
              <a:rPr lang="en-GB" spc="-40" dirty="0"/>
              <a:t> </a:t>
            </a:r>
            <a:r>
              <a:rPr lang="en-GB" i="1" spc="-20" dirty="0">
                <a:latin typeface="Times New Roman"/>
                <a:cs typeface="Times New Roman"/>
              </a:rPr>
              <a:t>data </a:t>
            </a:r>
            <a:r>
              <a:rPr lang="en-GB" i="1" dirty="0">
                <a:latin typeface="Times New Roman"/>
                <a:cs typeface="Times New Roman"/>
              </a:rPr>
              <a:t>origin</a:t>
            </a:r>
            <a:r>
              <a:rPr lang="en-GB" i="1" spc="-45" dirty="0">
                <a:latin typeface="Times New Roman"/>
                <a:cs typeface="Times New Roman"/>
              </a:rPr>
              <a:t> </a:t>
            </a:r>
            <a:r>
              <a:rPr lang="en-GB" i="1" spc="-10" dirty="0">
                <a:latin typeface="Times New Roman"/>
                <a:cs typeface="Times New Roman"/>
              </a:rPr>
              <a:t>authentication.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dirty="0"/>
              <a:t>Encapsulating</a:t>
            </a:r>
            <a:r>
              <a:rPr lang="en-GB" spc="-70" dirty="0"/>
              <a:t> </a:t>
            </a:r>
            <a:r>
              <a:rPr lang="en-GB" dirty="0"/>
              <a:t>Security</a:t>
            </a:r>
            <a:r>
              <a:rPr lang="en-GB" spc="-65" dirty="0"/>
              <a:t> </a:t>
            </a:r>
            <a:r>
              <a:rPr lang="en-GB" dirty="0"/>
              <a:t>Protocol</a:t>
            </a:r>
            <a:r>
              <a:rPr lang="en-GB" spc="-65" dirty="0"/>
              <a:t> </a:t>
            </a:r>
            <a:r>
              <a:rPr lang="en-GB" dirty="0"/>
              <a:t>(ESP)</a:t>
            </a:r>
            <a:r>
              <a:rPr lang="en-GB" spc="-40" dirty="0"/>
              <a:t> </a:t>
            </a:r>
            <a:r>
              <a:rPr lang="en-GB" dirty="0"/>
              <a:t>ensures</a:t>
            </a:r>
            <a:r>
              <a:rPr lang="en-GB" spc="-50" dirty="0"/>
              <a:t> </a:t>
            </a:r>
            <a:r>
              <a:rPr lang="en-GB" i="1" spc="-10" dirty="0">
                <a:latin typeface="Times New Roman"/>
                <a:cs typeface="Times New Roman"/>
              </a:rPr>
              <a:t>confidentiality, </a:t>
            </a:r>
            <a:r>
              <a:rPr lang="en-GB" i="1" dirty="0">
                <a:latin typeface="Times New Roman"/>
                <a:cs typeface="Times New Roman"/>
              </a:rPr>
              <a:t>data</a:t>
            </a:r>
            <a:r>
              <a:rPr lang="en-GB" i="1" spc="-40" dirty="0">
                <a:latin typeface="Times New Roman"/>
                <a:cs typeface="Times New Roman"/>
              </a:rPr>
              <a:t> </a:t>
            </a:r>
            <a:r>
              <a:rPr lang="en-GB" i="1" dirty="0">
                <a:latin typeface="Times New Roman"/>
                <a:cs typeface="Times New Roman"/>
              </a:rPr>
              <a:t>origin</a:t>
            </a:r>
            <a:r>
              <a:rPr lang="en-GB" i="1" spc="-30" dirty="0">
                <a:latin typeface="Times New Roman"/>
                <a:cs typeface="Times New Roman"/>
              </a:rPr>
              <a:t> </a:t>
            </a:r>
            <a:r>
              <a:rPr lang="en-GB" i="1" dirty="0">
                <a:latin typeface="Times New Roman"/>
                <a:cs typeface="Times New Roman"/>
              </a:rPr>
              <a:t>authentication,</a:t>
            </a:r>
            <a:r>
              <a:rPr lang="en-GB" i="1" spc="-45" dirty="0">
                <a:latin typeface="Times New Roman"/>
                <a:cs typeface="Times New Roman"/>
              </a:rPr>
              <a:t> </a:t>
            </a:r>
            <a:r>
              <a:rPr lang="en-GB" i="1" dirty="0">
                <a:latin typeface="Times New Roman"/>
                <a:cs typeface="Times New Roman"/>
              </a:rPr>
              <a:t>connectionless</a:t>
            </a:r>
            <a:r>
              <a:rPr lang="en-GB" i="1" spc="-40" dirty="0">
                <a:latin typeface="Times New Roman"/>
                <a:cs typeface="Times New Roman"/>
              </a:rPr>
              <a:t> </a:t>
            </a:r>
            <a:r>
              <a:rPr lang="en-GB" i="1" dirty="0">
                <a:latin typeface="Times New Roman"/>
                <a:cs typeface="Times New Roman"/>
              </a:rPr>
              <a:t>integrity,</a:t>
            </a:r>
            <a:r>
              <a:rPr lang="en-GB" i="1" spc="-45" dirty="0">
                <a:latin typeface="Times New Roman"/>
                <a:cs typeface="Times New Roman"/>
              </a:rPr>
              <a:t> </a:t>
            </a:r>
            <a:r>
              <a:rPr lang="en-GB" i="1" dirty="0">
                <a:latin typeface="Times New Roman"/>
                <a:cs typeface="Times New Roman"/>
              </a:rPr>
              <a:t>and</a:t>
            </a:r>
            <a:r>
              <a:rPr lang="en-GB" i="1" spc="-30" dirty="0">
                <a:latin typeface="Times New Roman"/>
                <a:cs typeface="Times New Roman"/>
              </a:rPr>
              <a:t> </a:t>
            </a:r>
            <a:r>
              <a:rPr lang="en-GB" i="1" spc="-25" dirty="0">
                <a:latin typeface="Times New Roman"/>
                <a:cs typeface="Times New Roman"/>
              </a:rPr>
              <a:t>an </a:t>
            </a:r>
            <a:r>
              <a:rPr lang="en-GB" i="1" spc="-10" dirty="0">
                <a:latin typeface="Times New Roman"/>
                <a:cs typeface="Times New Roman"/>
              </a:rPr>
              <a:t>anti-</a:t>
            </a:r>
            <a:r>
              <a:rPr lang="en-GB" i="1" dirty="0">
                <a:latin typeface="Times New Roman"/>
                <a:cs typeface="Times New Roman"/>
              </a:rPr>
              <a:t>replay</a:t>
            </a:r>
            <a:r>
              <a:rPr lang="en-GB" i="1" spc="-25" dirty="0">
                <a:latin typeface="Times New Roman"/>
                <a:cs typeface="Times New Roman"/>
              </a:rPr>
              <a:t> </a:t>
            </a:r>
            <a:r>
              <a:rPr lang="en-GB" i="1" spc="-10" dirty="0">
                <a:latin typeface="Times New Roman"/>
                <a:cs typeface="Times New Roman"/>
              </a:rPr>
              <a:t>service.</a:t>
            </a:r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AD734369-A360-23C0-78A9-E5537DFCDA4F}"/>
              </a:ext>
            </a:extLst>
          </p:cNvPr>
          <p:cNvGrpSpPr/>
          <p:nvPr/>
        </p:nvGrpSpPr>
        <p:grpSpPr>
          <a:xfrm>
            <a:off x="783379" y="5553231"/>
            <a:ext cx="2527300" cy="304800"/>
            <a:chOff x="368681" y="5558409"/>
            <a:chExt cx="2527300" cy="304800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A98D91E2-7020-1669-D5D9-CFF1FFB85F9A}"/>
                </a:ext>
              </a:extLst>
            </p:cNvPr>
            <p:cNvSpPr/>
            <p:nvPr/>
          </p:nvSpPr>
          <p:spPr>
            <a:xfrm>
              <a:off x="456311" y="5710809"/>
              <a:ext cx="2439670" cy="0"/>
            </a:xfrm>
            <a:custGeom>
              <a:avLst/>
              <a:gdLst/>
              <a:ahLst/>
              <a:cxnLst/>
              <a:rect l="l" t="t" r="r" b="b"/>
              <a:pathLst>
                <a:path w="2439670">
                  <a:moveTo>
                    <a:pt x="0" y="0"/>
                  </a:moveTo>
                  <a:lnTo>
                    <a:pt x="243928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54CE2F65-141A-2C1B-6C64-1BB4CA9BCE9D}"/>
                </a:ext>
              </a:extLst>
            </p:cNvPr>
            <p:cNvSpPr/>
            <p:nvPr/>
          </p:nvSpPr>
          <p:spPr>
            <a:xfrm>
              <a:off x="392812" y="567270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5">
              <a:extLst>
                <a:ext uri="{FF2B5EF4-FFF2-40B4-BE49-F238E27FC236}">
                  <a16:creationId xmlns:a16="http://schemas.microsoft.com/office/drawing/2014/main" id="{B5A64C32-EF7B-082B-5460-7F4DEA7B22C3}"/>
                </a:ext>
              </a:extLst>
            </p:cNvPr>
            <p:cNvSpPr/>
            <p:nvPr/>
          </p:nvSpPr>
          <p:spPr>
            <a:xfrm>
              <a:off x="381381" y="555840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16">
            <a:extLst>
              <a:ext uri="{FF2B5EF4-FFF2-40B4-BE49-F238E27FC236}">
                <a16:creationId xmlns:a16="http://schemas.microsoft.com/office/drawing/2014/main" id="{75FA7C5B-B34C-BD9D-C617-94A76ACDAB4B}"/>
              </a:ext>
            </a:extLst>
          </p:cNvPr>
          <p:cNvGrpSpPr/>
          <p:nvPr/>
        </p:nvGrpSpPr>
        <p:grpSpPr>
          <a:xfrm>
            <a:off x="5485045" y="5248431"/>
            <a:ext cx="3401060" cy="609600"/>
            <a:chOff x="5070347" y="5253609"/>
            <a:chExt cx="3401060" cy="609600"/>
          </a:xfrm>
        </p:grpSpPr>
        <p:sp>
          <p:nvSpPr>
            <p:cNvPr id="10" name="object 17">
              <a:extLst>
                <a:ext uri="{FF2B5EF4-FFF2-40B4-BE49-F238E27FC236}">
                  <a16:creationId xmlns:a16="http://schemas.microsoft.com/office/drawing/2014/main" id="{6D8A7C6A-6D9C-E2AF-8D9E-02AC556333B1}"/>
                </a:ext>
              </a:extLst>
            </p:cNvPr>
            <p:cNvSpPr/>
            <p:nvPr/>
          </p:nvSpPr>
          <p:spPr>
            <a:xfrm>
              <a:off x="5070347" y="5710809"/>
              <a:ext cx="3324860" cy="0"/>
            </a:xfrm>
            <a:custGeom>
              <a:avLst/>
              <a:gdLst/>
              <a:ahLst/>
              <a:cxnLst/>
              <a:rect l="l" t="t" r="r" b="b"/>
              <a:pathLst>
                <a:path w="3324859">
                  <a:moveTo>
                    <a:pt x="0" y="0"/>
                  </a:moveTo>
                  <a:lnTo>
                    <a:pt x="332473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8">
              <a:extLst>
                <a:ext uri="{FF2B5EF4-FFF2-40B4-BE49-F238E27FC236}">
                  <a16:creationId xmlns:a16="http://schemas.microsoft.com/office/drawing/2014/main" id="{1F857C9C-E021-263A-E77A-1B662581ABC0}"/>
                </a:ext>
              </a:extLst>
            </p:cNvPr>
            <p:cNvSpPr/>
            <p:nvPr/>
          </p:nvSpPr>
          <p:spPr>
            <a:xfrm>
              <a:off x="8382383" y="567270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2BBC5765-F6AD-2968-6663-21AA54E30E18}"/>
                </a:ext>
              </a:extLst>
            </p:cNvPr>
            <p:cNvSpPr/>
            <p:nvPr/>
          </p:nvSpPr>
          <p:spPr>
            <a:xfrm>
              <a:off x="6963155" y="5406009"/>
              <a:ext cx="1431925" cy="0"/>
            </a:xfrm>
            <a:custGeom>
              <a:avLst/>
              <a:gdLst/>
              <a:ahLst/>
              <a:cxnLst/>
              <a:rect l="l" t="t" r="r" b="b"/>
              <a:pathLst>
                <a:path w="1431925">
                  <a:moveTo>
                    <a:pt x="0" y="0"/>
                  </a:moveTo>
                  <a:lnTo>
                    <a:pt x="14319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0">
              <a:extLst>
                <a:ext uri="{FF2B5EF4-FFF2-40B4-BE49-F238E27FC236}">
                  <a16:creationId xmlns:a16="http://schemas.microsoft.com/office/drawing/2014/main" id="{9E322BE3-985B-28EF-7E73-44990124EE89}"/>
                </a:ext>
              </a:extLst>
            </p:cNvPr>
            <p:cNvSpPr/>
            <p:nvPr/>
          </p:nvSpPr>
          <p:spPr>
            <a:xfrm>
              <a:off x="8382383" y="536790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1">
              <a:extLst>
                <a:ext uri="{FF2B5EF4-FFF2-40B4-BE49-F238E27FC236}">
                  <a16:creationId xmlns:a16="http://schemas.microsoft.com/office/drawing/2014/main" id="{FA85811F-6074-67BD-984A-CAFE6C6281FF}"/>
                </a:ext>
              </a:extLst>
            </p:cNvPr>
            <p:cNvSpPr/>
            <p:nvPr/>
          </p:nvSpPr>
          <p:spPr>
            <a:xfrm>
              <a:off x="8458580" y="5253609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5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2">
            <a:extLst>
              <a:ext uri="{FF2B5EF4-FFF2-40B4-BE49-F238E27FC236}">
                <a16:creationId xmlns:a16="http://schemas.microsoft.com/office/drawing/2014/main" id="{3569ECD5-7DF2-6D76-ECD7-BD5BA9F346C2}"/>
              </a:ext>
            </a:extLst>
          </p:cNvPr>
          <p:cNvSpPr txBox="1"/>
          <p:nvPr/>
        </p:nvSpPr>
        <p:spPr>
          <a:xfrm>
            <a:off x="3389037" y="5421087"/>
            <a:ext cx="2018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Authenticated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23">
            <a:extLst>
              <a:ext uri="{FF2B5EF4-FFF2-40B4-BE49-F238E27FC236}">
                <a16:creationId xmlns:a16="http://schemas.microsoft.com/office/drawing/2014/main" id="{510FDB93-69A7-34DC-48DB-D9DE7AA7835C}"/>
              </a:ext>
            </a:extLst>
          </p:cNvPr>
          <p:cNvGrpSpPr/>
          <p:nvPr/>
        </p:nvGrpSpPr>
        <p:grpSpPr>
          <a:xfrm>
            <a:off x="4440978" y="5248431"/>
            <a:ext cx="1292225" cy="304800"/>
            <a:chOff x="4026280" y="5253609"/>
            <a:chExt cx="1292225" cy="304800"/>
          </a:xfrm>
        </p:grpSpPr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6E43E484-084F-FF66-731D-3127DCB59F69}"/>
                </a:ext>
              </a:extLst>
            </p:cNvPr>
            <p:cNvSpPr/>
            <p:nvPr/>
          </p:nvSpPr>
          <p:spPr>
            <a:xfrm>
              <a:off x="4102480" y="5406009"/>
              <a:ext cx="1216025" cy="0"/>
            </a:xfrm>
            <a:custGeom>
              <a:avLst/>
              <a:gdLst/>
              <a:ahLst/>
              <a:cxnLst/>
              <a:rect l="l" t="t" r="r" b="b"/>
              <a:pathLst>
                <a:path w="1216025">
                  <a:moveTo>
                    <a:pt x="0" y="0"/>
                  </a:moveTo>
                  <a:lnTo>
                    <a:pt x="121551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5">
              <a:extLst>
                <a:ext uri="{FF2B5EF4-FFF2-40B4-BE49-F238E27FC236}">
                  <a16:creationId xmlns:a16="http://schemas.microsoft.com/office/drawing/2014/main" id="{ED7756CD-59CD-CDB8-A380-233B558A67EE}"/>
                </a:ext>
              </a:extLst>
            </p:cNvPr>
            <p:cNvSpPr/>
            <p:nvPr/>
          </p:nvSpPr>
          <p:spPr>
            <a:xfrm>
              <a:off x="4038983" y="536790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6">
              <a:extLst>
                <a:ext uri="{FF2B5EF4-FFF2-40B4-BE49-F238E27FC236}">
                  <a16:creationId xmlns:a16="http://schemas.microsoft.com/office/drawing/2014/main" id="{E353B273-BE02-D822-6BBF-EB67F1E857D8}"/>
                </a:ext>
              </a:extLst>
            </p:cNvPr>
            <p:cNvSpPr/>
            <p:nvPr/>
          </p:nvSpPr>
          <p:spPr>
            <a:xfrm>
              <a:off x="4038980" y="525360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7">
            <a:extLst>
              <a:ext uri="{FF2B5EF4-FFF2-40B4-BE49-F238E27FC236}">
                <a16:creationId xmlns:a16="http://schemas.microsoft.com/office/drawing/2014/main" id="{9F5668C0-FF89-9A2F-0676-06A02EA99DD2}"/>
              </a:ext>
            </a:extLst>
          </p:cNvPr>
          <p:cNvSpPr txBox="1"/>
          <p:nvPr/>
        </p:nvSpPr>
        <p:spPr>
          <a:xfrm>
            <a:off x="5811563" y="5116287"/>
            <a:ext cx="14878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Encrypted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8">
            <a:extLst>
              <a:ext uri="{FF2B5EF4-FFF2-40B4-BE49-F238E27FC236}">
                <a16:creationId xmlns:a16="http://schemas.microsoft.com/office/drawing/2014/main" id="{4C4EF772-4056-4062-8C2F-985A66DB8AFE}"/>
              </a:ext>
            </a:extLst>
          </p:cNvPr>
          <p:cNvGrpSpPr/>
          <p:nvPr/>
        </p:nvGrpSpPr>
        <p:grpSpPr>
          <a:xfrm>
            <a:off x="4453678" y="4257831"/>
            <a:ext cx="4419600" cy="914400"/>
            <a:chOff x="4038980" y="4263009"/>
            <a:chExt cx="4419600" cy="914400"/>
          </a:xfrm>
        </p:grpSpPr>
        <p:pic>
          <p:nvPicPr>
            <p:cNvPr id="22" name="object 29">
              <a:extLst>
                <a:ext uri="{FF2B5EF4-FFF2-40B4-BE49-F238E27FC236}">
                  <a16:creationId xmlns:a16="http://schemas.microsoft.com/office/drawing/2014/main" id="{9DE1E4CE-13C0-424C-7919-CE341957EE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980" y="4263009"/>
              <a:ext cx="1905000" cy="914400"/>
            </a:xfrm>
            <a:prstGeom prst="rect">
              <a:avLst/>
            </a:prstGeom>
          </p:spPr>
        </p:pic>
        <p:pic>
          <p:nvPicPr>
            <p:cNvPr id="23" name="object 30">
              <a:extLst>
                <a:ext uri="{FF2B5EF4-FFF2-40B4-BE49-F238E27FC236}">
                  <a16:creationId xmlns:a16="http://schemas.microsoft.com/office/drawing/2014/main" id="{51A4D41B-8D7D-1C6E-ACD8-455BA3C6BAC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980" y="4263009"/>
              <a:ext cx="2514600" cy="914400"/>
            </a:xfrm>
            <a:prstGeom prst="rect">
              <a:avLst/>
            </a:prstGeom>
          </p:spPr>
        </p:pic>
      </p:grpSp>
      <p:graphicFrame>
        <p:nvGraphicFramePr>
          <p:cNvPr id="24" name="object 31">
            <a:extLst>
              <a:ext uri="{FF2B5EF4-FFF2-40B4-BE49-F238E27FC236}">
                <a16:creationId xmlns:a16="http://schemas.microsoft.com/office/drawing/2014/main" id="{7793228A-7DF0-70AB-DFAB-BA35D95532D0}"/>
              </a:ext>
            </a:extLst>
          </p:cNvPr>
          <p:cNvGraphicFramePr>
            <a:graphicFrameLocks noGrp="1"/>
          </p:cNvGraphicFramePr>
          <p:nvPr/>
        </p:nvGraphicFramePr>
        <p:xfrm>
          <a:off x="794809" y="4245131"/>
          <a:ext cx="806767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IP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Header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[AH]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[ESP]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11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 marR="146050" indent="20510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Original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28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Header*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0" marR="656590" indent="-2578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Original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32">
            <a:extLst>
              <a:ext uri="{FF2B5EF4-FFF2-40B4-BE49-F238E27FC236}">
                <a16:creationId xmlns:a16="http://schemas.microsoft.com/office/drawing/2014/main" id="{E96AF890-A6C4-A042-A884-546AEE1BCDFB}"/>
              </a:ext>
            </a:extLst>
          </p:cNvPr>
          <p:cNvSpPr txBox="1"/>
          <p:nvPr/>
        </p:nvSpPr>
        <p:spPr>
          <a:xfrm>
            <a:off x="4485049" y="5868816"/>
            <a:ext cx="27882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Optional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817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FD11-5DA1-C941-5468-DF06301E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Tunnel</a:t>
            </a:r>
            <a:r>
              <a:rPr lang="en-GB" spc="-60" dirty="0"/>
              <a:t> </a:t>
            </a:r>
            <a:r>
              <a:rPr lang="en-GB" dirty="0"/>
              <a:t>vs.</a:t>
            </a:r>
            <a:r>
              <a:rPr lang="en-GB" spc="-35" dirty="0"/>
              <a:t> </a:t>
            </a:r>
            <a:r>
              <a:rPr lang="en-GB" dirty="0"/>
              <a:t>Transport</a:t>
            </a:r>
            <a:r>
              <a:rPr lang="en-GB" spc="-45" dirty="0"/>
              <a:t> </a:t>
            </a:r>
            <a:r>
              <a:rPr lang="en-GB" spc="-20" dirty="0"/>
              <a:t>Mode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CE51-4CDA-B7D3-B9B0-E8AF2AFB0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4470570-3885-10E5-A8FE-278A0EBD4960}"/>
              </a:ext>
            </a:extLst>
          </p:cNvPr>
          <p:cNvSpPr txBox="1"/>
          <p:nvPr/>
        </p:nvSpPr>
        <p:spPr>
          <a:xfrm>
            <a:off x="966724" y="1316482"/>
            <a:ext cx="472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Gateway-to-</a:t>
            </a:r>
            <a:r>
              <a:rPr sz="2400" dirty="0">
                <a:latin typeface="Times New Roman"/>
                <a:cs typeface="Times New Roman"/>
              </a:rPr>
              <a:t>gateway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vs. </a:t>
            </a:r>
            <a:r>
              <a:rPr sz="2400" spc="-10" dirty="0">
                <a:latin typeface="Times New Roman"/>
                <a:cs typeface="Times New Roman"/>
              </a:rPr>
              <a:t>end-to-</a:t>
            </a:r>
            <a:r>
              <a:rPr sz="2400" spc="-25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E48B8B41-5B75-36E8-254A-539CD0E0648D}"/>
              </a:ext>
            </a:extLst>
          </p:cNvPr>
          <p:cNvGrpSpPr/>
          <p:nvPr/>
        </p:nvGrpSpPr>
        <p:grpSpPr>
          <a:xfrm>
            <a:off x="888937" y="2008575"/>
            <a:ext cx="8172450" cy="4211955"/>
            <a:chOff x="228600" y="2008575"/>
            <a:chExt cx="8172450" cy="4211955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F3C82DD-F2AA-8080-5F02-545A4BBD19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4495800"/>
              <a:ext cx="8172449" cy="1724405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A033BB4C-F3FA-4F29-22EC-9EA953CA939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99" y="2072584"/>
              <a:ext cx="2205281" cy="1190720"/>
            </a:xfrm>
            <a:prstGeom prst="rect">
              <a:avLst/>
            </a:prstGeom>
          </p:spPr>
        </p:pic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B36F2B34-57D1-2C72-BAE2-890D87FC74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3" y="2008575"/>
              <a:ext cx="1139846" cy="1344223"/>
            </a:xfrm>
            <a:prstGeom prst="rect">
              <a:avLst/>
            </a:prstGeom>
          </p:spPr>
        </p:pic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E0E843B1-0A6D-2B36-BBDB-42934CB321DE}"/>
                </a:ext>
              </a:extLst>
            </p:cNvPr>
            <p:cNvSpPr/>
            <p:nvPr/>
          </p:nvSpPr>
          <p:spPr>
            <a:xfrm>
              <a:off x="3353181" y="2591181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2438400" y="0"/>
                  </a:lnTo>
                </a:path>
                <a:path w="3962400">
                  <a:moveTo>
                    <a:pt x="3352800" y="0"/>
                  </a:moveTo>
                  <a:lnTo>
                    <a:pt x="396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9F67F58F-D6B3-B577-BD43-8D60310CA4F8}"/>
                </a:ext>
              </a:extLst>
            </p:cNvPr>
            <p:cNvSpPr/>
            <p:nvPr/>
          </p:nvSpPr>
          <p:spPr>
            <a:xfrm>
              <a:off x="2438781" y="236258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399" y="0"/>
                  </a:lnTo>
                  <a:lnTo>
                    <a:pt x="914399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F13FD740-17EF-7174-6251-5C760009ACEC}"/>
              </a:ext>
            </a:extLst>
          </p:cNvPr>
          <p:cNvSpPr txBox="1"/>
          <p:nvPr/>
        </p:nvSpPr>
        <p:spPr>
          <a:xfrm>
            <a:off x="3111817" y="2422652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32B7F03C-ECE8-3360-7D85-D160E56B584F}"/>
              </a:ext>
            </a:extLst>
          </p:cNvPr>
          <p:cNvSpPr/>
          <p:nvPr/>
        </p:nvSpPr>
        <p:spPr>
          <a:xfrm>
            <a:off x="6451917" y="240068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0"/>
                </a:moveTo>
                <a:lnTo>
                  <a:pt x="914400" y="0"/>
                </a:lnTo>
                <a:lnTo>
                  <a:pt x="9144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2F3E271F-9E88-6912-80F6-6297F6C3F6C7}"/>
              </a:ext>
            </a:extLst>
          </p:cNvPr>
          <p:cNvSpPr txBox="1"/>
          <p:nvPr/>
        </p:nvSpPr>
        <p:spPr>
          <a:xfrm>
            <a:off x="6464617" y="2460752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E329851D-2247-CBDB-8272-B80E058AFF12}"/>
              </a:ext>
            </a:extLst>
          </p:cNvPr>
          <p:cNvGrpSpPr/>
          <p:nvPr/>
        </p:nvGrpSpPr>
        <p:grpSpPr>
          <a:xfrm>
            <a:off x="1410017" y="2819400"/>
            <a:ext cx="6883400" cy="1080135"/>
            <a:chOff x="749680" y="2819400"/>
            <a:chExt cx="6883400" cy="108013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211F2AC9-36FF-6B3F-4BB4-D824ACBE6B4D}"/>
                </a:ext>
              </a:extLst>
            </p:cNvPr>
            <p:cNvSpPr/>
            <p:nvPr/>
          </p:nvSpPr>
          <p:spPr>
            <a:xfrm>
              <a:off x="2895980" y="297218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07B5399C-C9A7-9714-8582-D0D615DFAE03}"/>
                </a:ext>
              </a:extLst>
            </p:cNvPr>
            <p:cNvSpPr/>
            <p:nvPr/>
          </p:nvSpPr>
          <p:spPr>
            <a:xfrm>
              <a:off x="6248780" y="297218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BA97E52-7762-6D99-299E-E52588F10A85}"/>
                </a:ext>
              </a:extLst>
            </p:cNvPr>
            <p:cNvSpPr/>
            <p:nvPr/>
          </p:nvSpPr>
          <p:spPr>
            <a:xfrm>
              <a:off x="762380" y="335318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9B7CFFC5-50D1-A9FF-A212-7681BE6332F5}"/>
                </a:ext>
              </a:extLst>
            </p:cNvPr>
            <p:cNvSpPr/>
            <p:nvPr/>
          </p:nvSpPr>
          <p:spPr>
            <a:xfrm>
              <a:off x="7620380" y="335318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CE7324E5-AB63-C3E9-8BD0-95109844E587}"/>
                </a:ext>
              </a:extLst>
            </p:cNvPr>
            <p:cNvSpPr/>
            <p:nvPr/>
          </p:nvSpPr>
          <p:spPr>
            <a:xfrm>
              <a:off x="2959480" y="3124581"/>
              <a:ext cx="3225800" cy="0"/>
            </a:xfrm>
            <a:custGeom>
              <a:avLst/>
              <a:gdLst/>
              <a:ahLst/>
              <a:cxnLst/>
              <a:rect l="l" t="t" r="r" b="b"/>
              <a:pathLst>
                <a:path w="3225800">
                  <a:moveTo>
                    <a:pt x="0" y="0"/>
                  </a:moveTo>
                  <a:lnTo>
                    <a:pt x="240919" y="0"/>
                  </a:lnTo>
                </a:path>
                <a:path w="3225800">
                  <a:moveTo>
                    <a:pt x="3029839" y="0"/>
                  </a:moveTo>
                  <a:lnTo>
                    <a:pt x="32257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8B40358-7938-1946-D810-0896B645FB8D}"/>
                </a:ext>
              </a:extLst>
            </p:cNvPr>
            <p:cNvSpPr/>
            <p:nvPr/>
          </p:nvSpPr>
          <p:spPr>
            <a:xfrm>
              <a:off x="2895981" y="3086480"/>
              <a:ext cx="3352800" cy="76200"/>
            </a:xfrm>
            <a:custGeom>
              <a:avLst/>
              <a:gdLst/>
              <a:ahLst/>
              <a:cxnLst/>
              <a:rect l="l" t="t" r="r" b="b"/>
              <a:pathLst>
                <a:path w="3352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3352800" h="76200">
                  <a:moveTo>
                    <a:pt x="3352800" y="38100"/>
                  </a:moveTo>
                  <a:lnTo>
                    <a:pt x="3276600" y="0"/>
                  </a:lnTo>
                  <a:lnTo>
                    <a:pt x="3276600" y="76200"/>
                  </a:lnTo>
                  <a:lnTo>
                    <a:pt x="3352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DD16A6A9-8118-DBAC-6CE8-2751CE5286DB}"/>
                </a:ext>
              </a:extLst>
            </p:cNvPr>
            <p:cNvSpPr/>
            <p:nvPr/>
          </p:nvSpPr>
          <p:spPr>
            <a:xfrm>
              <a:off x="3200400" y="2819400"/>
              <a:ext cx="2788920" cy="457200"/>
            </a:xfrm>
            <a:custGeom>
              <a:avLst/>
              <a:gdLst/>
              <a:ahLst/>
              <a:cxnLst/>
              <a:rect l="l" t="t" r="r" b="b"/>
              <a:pathLst>
                <a:path w="2788920" h="457200">
                  <a:moveTo>
                    <a:pt x="278892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788920" y="457200"/>
                  </a:lnTo>
                  <a:lnTo>
                    <a:pt x="2788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3">
            <a:extLst>
              <a:ext uri="{FF2B5EF4-FFF2-40B4-BE49-F238E27FC236}">
                <a16:creationId xmlns:a16="http://schemas.microsoft.com/office/drawing/2014/main" id="{63860C15-76F6-31CD-85E5-9D4BD280FC44}"/>
              </a:ext>
            </a:extLst>
          </p:cNvPr>
          <p:cNvSpPr txBox="1"/>
          <p:nvPr/>
        </p:nvSpPr>
        <p:spPr>
          <a:xfrm>
            <a:off x="3939477" y="2841752"/>
            <a:ext cx="263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Gateway-to-Gateway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4">
            <a:extLst>
              <a:ext uri="{FF2B5EF4-FFF2-40B4-BE49-F238E27FC236}">
                <a16:creationId xmlns:a16="http://schemas.microsoft.com/office/drawing/2014/main" id="{58F790E2-B282-5340-029D-9E38C9C8CFE4}"/>
              </a:ext>
            </a:extLst>
          </p:cNvPr>
          <p:cNvGrpSpPr/>
          <p:nvPr/>
        </p:nvGrpSpPr>
        <p:grpSpPr>
          <a:xfrm>
            <a:off x="1346519" y="3619877"/>
            <a:ext cx="6934200" cy="76200"/>
            <a:chOff x="686182" y="3619877"/>
            <a:chExt cx="6934200" cy="76200"/>
          </a:xfrm>
        </p:grpSpPr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91F3BBD6-C125-7A16-AC10-513418554267}"/>
                </a:ext>
              </a:extLst>
            </p:cNvPr>
            <p:cNvSpPr/>
            <p:nvPr/>
          </p:nvSpPr>
          <p:spPr>
            <a:xfrm>
              <a:off x="749681" y="3657980"/>
              <a:ext cx="6807200" cy="0"/>
            </a:xfrm>
            <a:custGeom>
              <a:avLst/>
              <a:gdLst/>
              <a:ahLst/>
              <a:cxnLst/>
              <a:rect l="l" t="t" r="r" b="b"/>
              <a:pathLst>
                <a:path w="6807200">
                  <a:moveTo>
                    <a:pt x="0" y="0"/>
                  </a:moveTo>
                  <a:lnTo>
                    <a:pt x="2626741" y="0"/>
                  </a:lnTo>
                </a:path>
                <a:path w="6807200">
                  <a:moveTo>
                    <a:pt x="4181221" y="0"/>
                  </a:moveTo>
                  <a:lnTo>
                    <a:pt x="68072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3FDFC328-4B26-7D4D-1ABB-FCA43058E99B}"/>
                </a:ext>
              </a:extLst>
            </p:cNvPr>
            <p:cNvSpPr/>
            <p:nvPr/>
          </p:nvSpPr>
          <p:spPr>
            <a:xfrm>
              <a:off x="686181" y="3619880"/>
              <a:ext cx="6934200" cy="76200"/>
            </a:xfrm>
            <a:custGeom>
              <a:avLst/>
              <a:gdLst/>
              <a:ahLst/>
              <a:cxnLst/>
              <a:rect l="l" t="t" r="r" b="b"/>
              <a:pathLst>
                <a:path w="6934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934200" h="76200">
                  <a:moveTo>
                    <a:pt x="6934200" y="38100"/>
                  </a:moveTo>
                  <a:lnTo>
                    <a:pt x="6858000" y="0"/>
                  </a:lnTo>
                  <a:lnTo>
                    <a:pt x="6858000" y="76200"/>
                  </a:lnTo>
                  <a:lnTo>
                    <a:pt x="6934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7">
            <a:extLst>
              <a:ext uri="{FF2B5EF4-FFF2-40B4-BE49-F238E27FC236}">
                <a16:creationId xmlns:a16="http://schemas.microsoft.com/office/drawing/2014/main" id="{0FC798FC-2075-3E3E-A667-CB35CAC53895}"/>
              </a:ext>
            </a:extLst>
          </p:cNvPr>
          <p:cNvSpPr txBox="1"/>
          <p:nvPr/>
        </p:nvSpPr>
        <p:spPr>
          <a:xfrm>
            <a:off x="4115689" y="3416427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End-to-</a:t>
            </a:r>
            <a:r>
              <a:rPr sz="2400" spc="-25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8">
            <a:extLst>
              <a:ext uri="{FF2B5EF4-FFF2-40B4-BE49-F238E27FC236}">
                <a16:creationId xmlns:a16="http://schemas.microsoft.com/office/drawing/2014/main" id="{2F68C8E9-C090-1E2B-D1A3-EE5D552E3008}"/>
              </a:ext>
            </a:extLst>
          </p:cNvPr>
          <p:cNvGrpSpPr/>
          <p:nvPr/>
        </p:nvGrpSpPr>
        <p:grpSpPr>
          <a:xfrm>
            <a:off x="2248217" y="3256658"/>
            <a:ext cx="4414520" cy="1252855"/>
            <a:chOff x="1587880" y="3256658"/>
            <a:chExt cx="4414520" cy="1252855"/>
          </a:xfrm>
        </p:grpSpPr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F4B8FA52-630F-4374-576F-23CA7B8BE2D3}"/>
                </a:ext>
              </a:extLst>
            </p:cNvPr>
            <p:cNvSpPr/>
            <p:nvPr/>
          </p:nvSpPr>
          <p:spPr>
            <a:xfrm>
              <a:off x="5791580" y="3269358"/>
              <a:ext cx="198120" cy="1096645"/>
            </a:xfrm>
            <a:custGeom>
              <a:avLst/>
              <a:gdLst/>
              <a:ahLst/>
              <a:cxnLst/>
              <a:rect l="l" t="t" r="r" b="b"/>
              <a:pathLst>
                <a:path w="198120" h="1096645">
                  <a:moveTo>
                    <a:pt x="0" y="997394"/>
                  </a:moveTo>
                  <a:lnTo>
                    <a:pt x="49530" y="997394"/>
                  </a:lnTo>
                  <a:lnTo>
                    <a:pt x="49530" y="0"/>
                  </a:lnTo>
                  <a:lnTo>
                    <a:pt x="148590" y="0"/>
                  </a:lnTo>
                  <a:lnTo>
                    <a:pt x="148590" y="997394"/>
                  </a:lnTo>
                  <a:lnTo>
                    <a:pt x="198120" y="997394"/>
                  </a:lnTo>
                  <a:lnTo>
                    <a:pt x="99060" y="1096518"/>
                  </a:lnTo>
                  <a:lnTo>
                    <a:pt x="0" y="99739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0BD0B15-E937-4466-1635-D566FF38E179}"/>
                </a:ext>
              </a:extLst>
            </p:cNvPr>
            <p:cNvSpPr/>
            <p:nvPr/>
          </p:nvSpPr>
          <p:spPr>
            <a:xfrm>
              <a:off x="1600580" y="3810387"/>
              <a:ext cx="222885" cy="685800"/>
            </a:xfrm>
            <a:custGeom>
              <a:avLst/>
              <a:gdLst/>
              <a:ahLst/>
              <a:cxnLst/>
              <a:rect l="l" t="t" r="r" b="b"/>
              <a:pathLst>
                <a:path w="222885" h="685800">
                  <a:moveTo>
                    <a:pt x="0" y="574192"/>
                  </a:moveTo>
                  <a:lnTo>
                    <a:pt x="55626" y="574192"/>
                  </a:lnTo>
                  <a:lnTo>
                    <a:pt x="55626" y="0"/>
                  </a:lnTo>
                  <a:lnTo>
                    <a:pt x="166878" y="0"/>
                  </a:lnTo>
                  <a:lnTo>
                    <a:pt x="166878" y="574192"/>
                  </a:lnTo>
                  <a:lnTo>
                    <a:pt x="222504" y="574192"/>
                  </a:lnTo>
                  <a:lnTo>
                    <a:pt x="111252" y="685799"/>
                  </a:lnTo>
                  <a:lnTo>
                    <a:pt x="0" y="574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39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4BE9D8-4F3D-743E-9592-4134B19E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7665" indent="-342265">
              <a:lnSpc>
                <a:spcPct val="100000"/>
              </a:lnSpc>
              <a:spcBef>
                <a:spcPts val="3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Rivest,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Shamir,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and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Adelson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(RSA)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method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Example: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Key1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&lt;3,187&gt;,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Key2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&lt;107,187&gt;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 err="1">
                <a:latin typeface="Times New Roman"/>
                <a:cs typeface="Times New Roman"/>
              </a:rPr>
              <a:t>Encrypted_Message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</a:t>
            </a:r>
            <a:r>
              <a:rPr lang="en-GB" sz="2800" baseline="24305" dirty="0">
                <a:latin typeface="Times New Roman"/>
                <a:cs typeface="Times New Roman"/>
              </a:rPr>
              <a:t>3</a:t>
            </a:r>
            <a:r>
              <a:rPr lang="en-GB" sz="2800" spc="254" baseline="2430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25" dirty="0">
                <a:latin typeface="Times New Roman"/>
                <a:cs typeface="Times New Roman"/>
              </a:rPr>
              <a:t> 187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Message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Encrypted_Message</a:t>
            </a:r>
            <a:r>
              <a:rPr lang="en-GB" sz="2800" baseline="24305" dirty="0">
                <a:latin typeface="Times New Roman"/>
                <a:cs typeface="Times New Roman"/>
              </a:rPr>
              <a:t>107</a:t>
            </a:r>
            <a:r>
              <a:rPr lang="en-GB" sz="2800" spc="202" baseline="2430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spc="-25" dirty="0">
                <a:latin typeface="Times New Roman"/>
                <a:cs typeface="Times New Roman"/>
              </a:rPr>
              <a:t>187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Message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spc="-50" dirty="0">
                <a:latin typeface="Times New Roman"/>
                <a:cs typeface="Times New Roman"/>
              </a:rPr>
              <a:t>5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Encrypted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Message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5</a:t>
            </a:r>
            <a:r>
              <a:rPr lang="en-GB" sz="2800" baseline="24305" dirty="0">
                <a:latin typeface="Times New Roman"/>
                <a:cs typeface="Times New Roman"/>
              </a:rPr>
              <a:t>3</a:t>
            </a:r>
            <a:r>
              <a:rPr lang="en-GB" sz="2800" spc="277" baseline="2430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125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187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spc="-25" dirty="0">
                <a:latin typeface="Times New Roman"/>
                <a:cs typeface="Times New Roman"/>
              </a:rPr>
              <a:t>125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ts val="2375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Message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125</a:t>
            </a:r>
            <a:r>
              <a:rPr lang="en-GB" sz="2800" baseline="24305" dirty="0">
                <a:latin typeface="Times New Roman"/>
                <a:cs typeface="Times New Roman"/>
              </a:rPr>
              <a:t>107</a:t>
            </a:r>
            <a:r>
              <a:rPr lang="en-GB" sz="2800" spc="270" baseline="2430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187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spc="-50" dirty="0">
                <a:latin typeface="Times New Roman"/>
                <a:cs typeface="Times New Roman"/>
              </a:rPr>
              <a:t>5</a:t>
            </a:r>
            <a:r>
              <a:rPr lang="en-GB" spc="-50" dirty="0">
                <a:latin typeface="Times New Roman"/>
                <a:cs typeface="Times New Roman"/>
              </a:rPr>
              <a:t>. But direct computation will cause arithmetic overflow</a:t>
            </a:r>
            <a:endParaRPr lang="en-GB" sz="2800" dirty="0">
              <a:latin typeface="Times New Roman"/>
              <a:cs typeface="Times New Roman"/>
            </a:endParaRPr>
          </a:p>
          <a:p>
            <a:pPr marL="368300">
              <a:lnSpc>
                <a:spcPts val="2375"/>
              </a:lnSpc>
            </a:pPr>
            <a:r>
              <a:rPr lang="en-GB" sz="4000" baseline="-16203" dirty="0">
                <a:latin typeface="Times New Roman"/>
                <a:cs typeface="Times New Roman"/>
              </a:rPr>
              <a:t>=</a:t>
            </a:r>
            <a:r>
              <a:rPr lang="en-GB" sz="4000" spc="-37" baseline="-16203" dirty="0">
                <a:latin typeface="Times New Roman"/>
                <a:cs typeface="Times New Roman"/>
              </a:rPr>
              <a:t> </a:t>
            </a:r>
            <a:r>
              <a:rPr lang="en-GB" sz="4000" baseline="-16203" dirty="0">
                <a:latin typeface="Times New Roman"/>
                <a:cs typeface="Times New Roman"/>
              </a:rPr>
              <a:t>125</a:t>
            </a:r>
            <a:r>
              <a:rPr lang="en-GB" sz="1800" dirty="0">
                <a:latin typeface="Times New Roman"/>
                <a:cs typeface="Times New Roman"/>
              </a:rPr>
              <a:t>(64+32+8+2+1)</a:t>
            </a:r>
            <a:r>
              <a:rPr lang="en-GB" sz="1800" spc="-30" dirty="0">
                <a:latin typeface="Times New Roman"/>
                <a:cs typeface="Times New Roman"/>
              </a:rPr>
              <a:t> </a:t>
            </a:r>
            <a:r>
              <a:rPr lang="en-GB" sz="4000" baseline="-16203" dirty="0">
                <a:latin typeface="Times New Roman"/>
                <a:cs typeface="Times New Roman"/>
              </a:rPr>
              <a:t>mod</a:t>
            </a:r>
            <a:r>
              <a:rPr lang="en-GB" sz="4000" spc="-30" baseline="-16203" dirty="0">
                <a:latin typeface="Times New Roman"/>
                <a:cs typeface="Times New Roman"/>
              </a:rPr>
              <a:t> </a:t>
            </a:r>
            <a:r>
              <a:rPr lang="en-GB" sz="4000" spc="-37" baseline="-16203" dirty="0">
                <a:latin typeface="Times New Roman"/>
                <a:cs typeface="Times New Roman"/>
              </a:rPr>
              <a:t>187</a:t>
            </a:r>
            <a:endParaRPr lang="en-GB" sz="4000" baseline="-16203" dirty="0">
              <a:latin typeface="Times New Roman"/>
              <a:cs typeface="Times New Roman"/>
            </a:endParaRPr>
          </a:p>
          <a:p>
            <a:pPr marL="368300">
              <a:lnSpc>
                <a:spcPts val="2735"/>
              </a:lnSpc>
              <a:spcBef>
                <a:spcPts val="430"/>
              </a:spcBef>
            </a:pP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{(125</a:t>
            </a:r>
            <a:r>
              <a:rPr lang="en-GB" sz="2800" baseline="24305" dirty="0">
                <a:latin typeface="Times New Roman"/>
                <a:cs typeface="Times New Roman"/>
              </a:rPr>
              <a:t>64</a:t>
            </a:r>
            <a:r>
              <a:rPr lang="en-GB" sz="2800" spc="270" baseline="2430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187)(125</a:t>
            </a:r>
            <a:r>
              <a:rPr lang="en-GB" sz="2800" baseline="24305" dirty="0">
                <a:latin typeface="Times New Roman"/>
                <a:cs typeface="Times New Roman"/>
              </a:rPr>
              <a:t>32</a:t>
            </a:r>
            <a:r>
              <a:rPr lang="en-GB" sz="2800" spc="270" baseline="2430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187)...</a:t>
            </a:r>
            <a:endParaRPr lang="en-GB" sz="2800" dirty="0">
              <a:latin typeface="Times New Roman"/>
              <a:cs typeface="Times New Roman"/>
            </a:endParaRPr>
          </a:p>
          <a:p>
            <a:pPr marL="368300">
              <a:lnSpc>
                <a:spcPts val="2735"/>
              </a:lnSpc>
            </a:pPr>
            <a:r>
              <a:rPr lang="en-GB" sz="2800" dirty="0">
                <a:latin typeface="Times New Roman"/>
                <a:cs typeface="Times New Roman"/>
              </a:rPr>
              <a:t>(125</a:t>
            </a:r>
            <a:r>
              <a:rPr lang="en-GB" sz="2800" baseline="24305" dirty="0">
                <a:latin typeface="Times New Roman"/>
                <a:cs typeface="Times New Roman"/>
              </a:rPr>
              <a:t>2</a:t>
            </a:r>
            <a:r>
              <a:rPr lang="en-GB" sz="2800" spc="262" baseline="2430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187)(125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187)}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mod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spc="-25" dirty="0">
                <a:latin typeface="Times New Roman"/>
                <a:cs typeface="Times New Roman"/>
              </a:rPr>
              <a:t>187</a:t>
            </a:r>
            <a:endParaRPr lang="en-GB" sz="2800" dirty="0"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64ECA-255A-4415-9780-A6BE25C9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  <a:r>
              <a:rPr lang="en-GB" spc="-65" dirty="0"/>
              <a:t> </a:t>
            </a:r>
            <a:r>
              <a:rPr lang="en-GB" dirty="0"/>
              <a:t>Key</a:t>
            </a:r>
            <a:r>
              <a:rPr lang="en-GB" spc="-45" dirty="0"/>
              <a:t> </a:t>
            </a:r>
            <a:r>
              <a:rPr lang="en-GB" dirty="0"/>
              <a:t>Encryption</a:t>
            </a:r>
            <a:r>
              <a:rPr lang="en-GB" spc="-55" dirty="0"/>
              <a:t> </a:t>
            </a:r>
            <a:r>
              <a:rPr lang="en-GB" spc="-10" dirty="0"/>
              <a:t>Method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E5F1-2B13-E9CB-98C9-6477365A0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AF9D-CEFC-0619-6D8B-5717613F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  <a:r>
              <a:rPr lang="en-GB" spc="-85" dirty="0"/>
              <a:t> </a:t>
            </a:r>
            <a:r>
              <a:rPr lang="en-GB" dirty="0"/>
              <a:t>Header</a:t>
            </a:r>
            <a:r>
              <a:rPr lang="en-GB" spc="-75" dirty="0"/>
              <a:t> </a:t>
            </a:r>
            <a:r>
              <a:rPr lang="en-GB" spc="-20" dirty="0"/>
              <a:t>(AH)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C6A64-DF20-9CCE-61F5-AF4203105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CA08304-C141-E56C-1154-CD5492615155}"/>
              </a:ext>
            </a:extLst>
          </p:cNvPr>
          <p:cNvSpPr txBox="1"/>
          <p:nvPr/>
        </p:nvSpPr>
        <p:spPr>
          <a:xfrm>
            <a:off x="838200" y="1371140"/>
            <a:ext cx="781050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shared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key.</a:t>
            </a:r>
            <a:endParaRPr sz="2400" dirty="0">
              <a:latin typeface="Times New Roman"/>
              <a:cs typeface="Times New Roman"/>
            </a:endParaRPr>
          </a:p>
          <a:p>
            <a:pPr marL="355600" marR="10668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Integrity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(ICV)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covers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datagram.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Guarantees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MAC).</a:t>
            </a:r>
            <a:endParaRPr sz="2400" dirty="0">
              <a:latin typeface="Times New Roman"/>
              <a:cs typeface="Times New Roman"/>
            </a:endParaRPr>
          </a:p>
          <a:p>
            <a:pPr marL="355600" marR="183515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Optionally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replay attacks.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32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5645-42FF-DBB4-F60C-F7A32267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Encapsulating</a:t>
            </a:r>
            <a:r>
              <a:rPr lang="en-GB" sz="4400" spc="-85" dirty="0"/>
              <a:t> </a:t>
            </a:r>
            <a:r>
              <a:rPr lang="en-GB" sz="4400" dirty="0"/>
              <a:t>Security</a:t>
            </a:r>
            <a:r>
              <a:rPr lang="en-GB" sz="4400" spc="-85" dirty="0"/>
              <a:t> </a:t>
            </a:r>
            <a:r>
              <a:rPr lang="en-GB" sz="4400" dirty="0"/>
              <a:t>Payload</a:t>
            </a:r>
            <a:r>
              <a:rPr lang="en-GB" sz="4400" spc="-110" dirty="0"/>
              <a:t> </a:t>
            </a:r>
            <a:r>
              <a:rPr lang="en-GB" sz="4400" spc="-10" dirty="0"/>
              <a:t>(ESP)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B507B-974C-E991-BA2D-67D74CF68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C10E00A-F1EB-831E-778F-3F59FF612ADA}"/>
              </a:ext>
            </a:extLst>
          </p:cNvPr>
          <p:cNvSpPr txBox="1"/>
          <p:nvPr/>
        </p:nvSpPr>
        <p:spPr>
          <a:xfrm>
            <a:off x="838200" y="1346443"/>
            <a:ext cx="8124190" cy="35737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10" dirty="0">
                <a:latin typeface="Times New Roman"/>
                <a:cs typeface="Times New Roman"/>
              </a:rPr>
              <a:t>Provides: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confidentiality,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authentication,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Connectionless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integrity,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Anti-</a:t>
            </a:r>
            <a:r>
              <a:rPr sz="2400" dirty="0">
                <a:latin typeface="Times New Roman"/>
                <a:cs typeface="Times New Roman"/>
              </a:rPr>
              <a:t>replay </a:t>
            </a:r>
            <a:r>
              <a:rPr sz="2400" spc="-10" dirty="0">
                <a:latin typeface="Times New Roman"/>
                <a:cs typeface="Times New Roman"/>
              </a:rPr>
              <a:t>service,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Limited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raffic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onfidentiality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(TFC)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Security </a:t>
            </a:r>
            <a:r>
              <a:rPr sz="2400" dirty="0">
                <a:latin typeface="Times New Roman"/>
                <a:cs typeface="Times New Roman"/>
              </a:rPr>
              <a:t>Association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location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6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FDF6-C7E6-B582-3A3B-E772A5B4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IPsec</a:t>
            </a:r>
            <a:r>
              <a:rPr lang="en-GB" spc="-90" dirty="0"/>
              <a:t> </a:t>
            </a:r>
            <a:r>
              <a:rPr lang="en-GB" dirty="0"/>
              <a:t>Key</a:t>
            </a:r>
            <a:r>
              <a:rPr lang="en-GB" spc="-90" dirty="0"/>
              <a:t> </a:t>
            </a:r>
            <a:r>
              <a:rPr lang="en-GB" dirty="0"/>
              <a:t>Management</a:t>
            </a:r>
            <a:r>
              <a:rPr lang="en-GB" spc="-90" dirty="0"/>
              <a:t> </a:t>
            </a:r>
            <a:r>
              <a:rPr lang="en-GB" spc="-10" dirty="0"/>
              <a:t>(IKE)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3F8B0-6076-8281-6B8C-180F8805B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96F21E5-D002-FB55-35EE-56D2D3BD67B1}"/>
              </a:ext>
            </a:extLst>
          </p:cNvPr>
          <p:cNvSpPr txBox="1"/>
          <p:nvPr/>
        </p:nvSpPr>
        <p:spPr>
          <a:xfrm>
            <a:off x="838200" y="1525954"/>
            <a:ext cx="7958455" cy="31711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Handles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distribution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Typically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keys</a:t>
            </a:r>
            <a:endParaRPr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confidentiality.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Manual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administrator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manually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Automated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sz="24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590"/>
              </a:lnSpc>
              <a:spcBef>
                <a:spcPts val="615"/>
              </a:spcBef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Automated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on-</a:t>
            </a:r>
            <a:r>
              <a:rPr sz="2400" dirty="0">
                <a:latin typeface="Times New Roman"/>
                <a:cs typeface="Times New Roman"/>
              </a:rPr>
              <a:t>demand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SAs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902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9D66-483A-A4BD-908C-6C017F88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Summary:</a:t>
            </a:r>
            <a:r>
              <a:rPr lang="en-GB" spc="-140" dirty="0"/>
              <a:t> </a:t>
            </a:r>
            <a:r>
              <a:rPr lang="en-GB" spc="-20" dirty="0"/>
              <a:t>IPsec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D4993-1670-5B8A-CD27-416EFA318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A415590F-7C82-8B79-312E-BDBFBE93A309}"/>
              </a:ext>
            </a:extLst>
          </p:cNvPr>
          <p:cNvSpPr txBox="1"/>
          <p:nvPr/>
        </p:nvSpPr>
        <p:spPr>
          <a:xfrm>
            <a:off x="622910" y="1491023"/>
            <a:ext cx="7602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spc="-25" dirty="0">
                <a:solidFill>
                  <a:srgbClr val="063DE8"/>
                </a:solidFill>
                <a:latin typeface="Times New Roman"/>
                <a:cs typeface="Times New Roman"/>
              </a:rPr>
              <a:t>1.</a:t>
            </a:r>
            <a:r>
              <a:rPr sz="2800" dirty="0">
                <a:solidFill>
                  <a:srgbClr val="063DE8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IPsec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authentication,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confidentiality,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7C85EEDE-9384-ABE6-CED9-B617B1C6469C}"/>
              </a:ext>
            </a:extLst>
          </p:cNvPr>
          <p:cNvSpPr txBox="1"/>
          <p:nvPr/>
        </p:nvSpPr>
        <p:spPr>
          <a:xfrm>
            <a:off x="622910" y="1832287"/>
            <a:ext cx="8147684" cy="38665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marR="678180" algn="just">
              <a:lnSpc>
                <a:spcPct val="8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traffic </a:t>
            </a:r>
            <a:r>
              <a:rPr sz="2800" dirty="0">
                <a:latin typeface="Times New Roman"/>
                <a:cs typeface="Times New Roman"/>
              </a:rPr>
              <a:t>passing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IP.</a:t>
            </a:r>
            <a:endParaRPr sz="28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80000"/>
              </a:lnSpc>
              <a:spcBef>
                <a:spcPts val="670"/>
              </a:spcBef>
              <a:buClr>
                <a:srgbClr val="063DE8"/>
              </a:buClr>
              <a:buAutoNum type="arabicPeriod" startAt="2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Security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associations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one-</a:t>
            </a:r>
            <a:r>
              <a:rPr sz="2800" dirty="0">
                <a:latin typeface="Times New Roman"/>
                <a:cs typeface="Times New Roman"/>
              </a:rPr>
              <a:t>way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bundled together.</a:t>
            </a:r>
            <a:endParaRPr sz="28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buClr>
                <a:srgbClr val="063DE8"/>
              </a:buClr>
              <a:buAutoNum type="arabicPeriod" startAt="2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Authentication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marR="1726564" indent="-457200" algn="just">
              <a:lnSpc>
                <a:spcPct val="80000"/>
              </a:lnSpc>
              <a:spcBef>
                <a:spcPts val="675"/>
              </a:spcBef>
              <a:buClr>
                <a:srgbClr val="063DE8"/>
              </a:buClr>
              <a:buAutoNum type="arabicPeriod" startAt="2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Encapsulating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security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(ESP)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confidentiality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integrity</a:t>
            </a:r>
            <a:endParaRPr sz="2800">
              <a:latin typeface="Times New Roman"/>
              <a:cs typeface="Times New Roman"/>
            </a:endParaRPr>
          </a:p>
          <a:p>
            <a:pPr marL="469900" marR="763270" indent="-457200" algn="just">
              <a:lnSpc>
                <a:spcPct val="80000"/>
              </a:lnSpc>
              <a:spcBef>
                <a:spcPts val="670"/>
              </a:spcBef>
              <a:buClr>
                <a:srgbClr val="063DE8"/>
              </a:buClr>
              <a:buAutoNum type="arabicPeriod" startAt="2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end-to-</a:t>
            </a:r>
            <a:r>
              <a:rPr sz="2800" dirty="0">
                <a:latin typeface="Times New Roman"/>
                <a:cs typeface="Times New Roman"/>
              </a:rPr>
              <a:t>end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original</a:t>
            </a:r>
            <a:r>
              <a:rPr sz="2800" spc="-25" dirty="0">
                <a:latin typeface="Times New Roman"/>
                <a:cs typeface="Times New Roman"/>
              </a:rPr>
              <a:t> IP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(Tunnel)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without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original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IP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(Transport)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mode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89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BAB-FC9D-D8F3-710A-CC148C27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  <a:r>
              <a:rPr lang="en-GB" spc="-25" dirty="0"/>
              <a:t> </a:t>
            </a:r>
            <a:r>
              <a:rPr lang="en-GB" dirty="0"/>
              <a:t>Point</a:t>
            </a:r>
            <a:r>
              <a:rPr lang="en-GB" spc="-30" dirty="0"/>
              <a:t> </a:t>
            </a:r>
            <a:r>
              <a:rPr lang="en-GB" spc="-10" dirty="0"/>
              <a:t>Authentication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F1D8F-4166-3364-C458-18E858CE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6392AA97-E092-570D-6816-2A2C03CE41D8}"/>
              </a:ext>
            </a:extLst>
          </p:cNvPr>
          <p:cNvSpPr txBox="1"/>
          <p:nvPr/>
        </p:nvSpPr>
        <p:spPr>
          <a:xfrm>
            <a:off x="838200" y="1450594"/>
            <a:ext cx="10515600" cy="79573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Passwords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clear </a:t>
            </a:r>
            <a:r>
              <a:rPr sz="2400" dirty="0">
                <a:latin typeface="Times New Roman"/>
                <a:cs typeface="Times New Roman"/>
              </a:rPr>
              <a:t>Nonce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umber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once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certificates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3A28072F-E39E-11CC-BA66-4F1F1CDD9035}"/>
              </a:ext>
            </a:extLst>
          </p:cNvPr>
          <p:cNvSpPr txBox="1"/>
          <p:nvPr/>
        </p:nvSpPr>
        <p:spPr>
          <a:xfrm>
            <a:off x="1682115" y="3619369"/>
            <a:ext cx="504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9940ACCA-76FE-9EE5-7358-B73805643B08}"/>
              </a:ext>
            </a:extLst>
          </p:cNvPr>
          <p:cNvSpPr txBox="1"/>
          <p:nvPr/>
        </p:nvSpPr>
        <p:spPr>
          <a:xfrm>
            <a:off x="6972465" y="3816023"/>
            <a:ext cx="688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F8E70420-AADC-DBC2-4FAE-4ECBE8E2F7B3}"/>
              </a:ext>
            </a:extLst>
          </p:cNvPr>
          <p:cNvSpPr txBox="1"/>
          <p:nvPr/>
        </p:nvSpPr>
        <p:spPr>
          <a:xfrm>
            <a:off x="4399227" y="4078142"/>
            <a:ext cx="14001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Hi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5C0DBC2A-EC86-DCB6-64BA-22E9A8A8C1C7}"/>
              </a:ext>
            </a:extLst>
          </p:cNvPr>
          <p:cNvSpPr txBox="1"/>
          <p:nvPr/>
        </p:nvSpPr>
        <p:spPr>
          <a:xfrm>
            <a:off x="2516939" y="4602382"/>
            <a:ext cx="51701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Please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‘n’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password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73EA66BD-C07C-5EB4-DAC4-8F5E553C54FF}"/>
              </a:ext>
            </a:extLst>
          </p:cNvPr>
          <p:cNvSpPr txBox="1"/>
          <p:nvPr/>
        </p:nvSpPr>
        <p:spPr>
          <a:xfrm>
            <a:off x="2693547" y="5126621"/>
            <a:ext cx="48107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‘n’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password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2A29CF41-848E-DA36-7958-ED9EEAB78676}"/>
              </a:ext>
            </a:extLst>
          </p:cNvPr>
          <p:cNvGrpSpPr/>
          <p:nvPr/>
        </p:nvGrpSpPr>
        <p:grpSpPr>
          <a:xfrm>
            <a:off x="2378011" y="3792093"/>
            <a:ext cx="5467985" cy="1930400"/>
            <a:chOff x="1846198" y="3621404"/>
            <a:chExt cx="5467985" cy="1930400"/>
          </a:xfrm>
        </p:grpSpPr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5A75FFBF-4D03-3BB2-C165-AEBC9D08AFD9}"/>
                </a:ext>
              </a:extLst>
            </p:cNvPr>
            <p:cNvSpPr/>
            <p:nvPr/>
          </p:nvSpPr>
          <p:spPr>
            <a:xfrm>
              <a:off x="1858898" y="4258436"/>
              <a:ext cx="5353685" cy="0"/>
            </a:xfrm>
            <a:custGeom>
              <a:avLst/>
              <a:gdLst/>
              <a:ahLst/>
              <a:cxnLst/>
              <a:rect l="l" t="t" r="r" b="b"/>
              <a:pathLst>
                <a:path w="5353684">
                  <a:moveTo>
                    <a:pt x="0" y="0"/>
                  </a:moveTo>
                  <a:lnTo>
                    <a:pt x="535355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4">
              <a:extLst>
                <a:ext uri="{FF2B5EF4-FFF2-40B4-BE49-F238E27FC236}">
                  <a16:creationId xmlns:a16="http://schemas.microsoft.com/office/drawing/2014/main" id="{A105AA05-6AE0-5A41-29B6-6BCA94B8FCC9}"/>
                </a:ext>
              </a:extLst>
            </p:cNvPr>
            <p:cNvSpPr/>
            <p:nvPr/>
          </p:nvSpPr>
          <p:spPr>
            <a:xfrm>
              <a:off x="7199759" y="42203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5">
              <a:extLst>
                <a:ext uri="{FF2B5EF4-FFF2-40B4-BE49-F238E27FC236}">
                  <a16:creationId xmlns:a16="http://schemas.microsoft.com/office/drawing/2014/main" id="{9A7C225E-3AE5-910F-532A-6CB15C75B220}"/>
                </a:ext>
              </a:extLst>
            </p:cNvPr>
            <p:cNvSpPr/>
            <p:nvPr/>
          </p:nvSpPr>
          <p:spPr>
            <a:xfrm>
              <a:off x="1922398" y="4800980"/>
              <a:ext cx="5353685" cy="0"/>
            </a:xfrm>
            <a:custGeom>
              <a:avLst/>
              <a:gdLst/>
              <a:ahLst/>
              <a:cxnLst/>
              <a:rect l="l" t="t" r="r" b="b"/>
              <a:pathLst>
                <a:path w="5353684">
                  <a:moveTo>
                    <a:pt x="535355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6">
              <a:extLst>
                <a:ext uri="{FF2B5EF4-FFF2-40B4-BE49-F238E27FC236}">
                  <a16:creationId xmlns:a16="http://schemas.microsoft.com/office/drawing/2014/main" id="{69D4E092-BC77-AF8D-154E-1BCB67B23712}"/>
                </a:ext>
              </a:extLst>
            </p:cNvPr>
            <p:cNvSpPr/>
            <p:nvPr/>
          </p:nvSpPr>
          <p:spPr>
            <a:xfrm>
              <a:off x="1858896" y="4762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A1BA05A2-A961-E3B7-49DE-CEC65F9FB443}"/>
                </a:ext>
              </a:extLst>
            </p:cNvPr>
            <p:cNvSpPr/>
            <p:nvPr/>
          </p:nvSpPr>
          <p:spPr>
            <a:xfrm>
              <a:off x="1858898" y="5325236"/>
              <a:ext cx="5353685" cy="0"/>
            </a:xfrm>
            <a:custGeom>
              <a:avLst/>
              <a:gdLst/>
              <a:ahLst/>
              <a:cxnLst/>
              <a:rect l="l" t="t" r="r" b="b"/>
              <a:pathLst>
                <a:path w="5353684">
                  <a:moveTo>
                    <a:pt x="0" y="0"/>
                  </a:moveTo>
                  <a:lnTo>
                    <a:pt x="535355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8">
              <a:extLst>
                <a:ext uri="{FF2B5EF4-FFF2-40B4-BE49-F238E27FC236}">
                  <a16:creationId xmlns:a16="http://schemas.microsoft.com/office/drawing/2014/main" id="{BB60611D-08E1-8BAB-DC2E-BB6447EAA8A6}"/>
                </a:ext>
              </a:extLst>
            </p:cNvPr>
            <p:cNvSpPr/>
            <p:nvPr/>
          </p:nvSpPr>
          <p:spPr>
            <a:xfrm>
              <a:off x="7199759" y="52871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9">
              <a:extLst>
                <a:ext uri="{FF2B5EF4-FFF2-40B4-BE49-F238E27FC236}">
                  <a16:creationId xmlns:a16="http://schemas.microsoft.com/office/drawing/2014/main" id="{67DBD508-809C-156F-5D6A-AD04CBC338DB}"/>
                </a:ext>
              </a:extLst>
            </p:cNvPr>
            <p:cNvSpPr/>
            <p:nvPr/>
          </p:nvSpPr>
          <p:spPr>
            <a:xfrm>
              <a:off x="1858898" y="3621404"/>
              <a:ext cx="0" cy="1930400"/>
            </a:xfrm>
            <a:custGeom>
              <a:avLst/>
              <a:gdLst/>
              <a:ahLst/>
              <a:cxnLst/>
              <a:rect l="l" t="t" r="r" b="b"/>
              <a:pathLst>
                <a:path h="1930400">
                  <a:moveTo>
                    <a:pt x="0" y="193014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4B6054A2-0925-129A-BC0A-765DBA1C9EFB}"/>
                </a:ext>
              </a:extLst>
            </p:cNvPr>
            <p:cNvSpPr/>
            <p:nvPr/>
          </p:nvSpPr>
          <p:spPr>
            <a:xfrm>
              <a:off x="7301102" y="3621404"/>
              <a:ext cx="0" cy="1930400"/>
            </a:xfrm>
            <a:custGeom>
              <a:avLst/>
              <a:gdLst/>
              <a:ahLst/>
              <a:cxnLst/>
              <a:rect l="l" t="t" r="r" b="b"/>
              <a:pathLst>
                <a:path h="1930400">
                  <a:moveTo>
                    <a:pt x="0" y="193014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21">
            <a:extLst>
              <a:ext uri="{FF2B5EF4-FFF2-40B4-BE49-F238E27FC236}">
                <a16:creationId xmlns:a16="http://schemas.microsoft.com/office/drawing/2014/main" id="{2EB7D07A-84AB-5F4A-1C12-DE5B11B66B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8202" y="2805685"/>
            <a:ext cx="1110233" cy="921257"/>
          </a:xfrm>
          <a:prstGeom prst="rect">
            <a:avLst/>
          </a:prstGeom>
        </p:spPr>
      </p:pic>
      <p:pic>
        <p:nvPicPr>
          <p:cNvPr id="37" name="object 22">
            <a:extLst>
              <a:ext uri="{FF2B5EF4-FFF2-40B4-BE49-F238E27FC236}">
                <a16:creationId xmlns:a16="http://schemas.microsoft.com/office/drawing/2014/main" id="{2D313C0F-330A-809D-4EF2-95A644BAC7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898" y="2743963"/>
            <a:ext cx="983741" cy="982979"/>
          </a:xfrm>
          <a:prstGeom prst="rect">
            <a:avLst/>
          </a:prstGeom>
        </p:spPr>
      </p:pic>
      <p:sp>
        <p:nvSpPr>
          <p:cNvPr id="38" name="object 23">
            <a:extLst>
              <a:ext uri="{FF2B5EF4-FFF2-40B4-BE49-F238E27FC236}">
                <a16:creationId xmlns:a16="http://schemas.microsoft.com/office/drawing/2014/main" id="{11BB4FB7-78F3-48F9-942D-D65C1A24AE2A}"/>
              </a:ext>
            </a:extLst>
          </p:cNvPr>
          <p:cNvSpPr txBox="1"/>
          <p:nvPr/>
        </p:nvSpPr>
        <p:spPr>
          <a:xfrm>
            <a:off x="2147252" y="5893753"/>
            <a:ext cx="574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Requires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store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passwords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clear.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E6D70D-ABB3-9AE0-1C1A-891E0EFE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Symmetric Encryption Simple Algorithm:</a:t>
            </a:r>
            <a:r>
              <a:rPr lang="en-GB" spc="-50" dirty="0"/>
              <a:t> Substitution-based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BD8EE-E090-E7D9-7CB2-691C91295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0CA74FD-AB2E-E26E-E736-14D4FC8127DA}"/>
              </a:ext>
            </a:extLst>
          </p:cNvPr>
          <p:cNvSpPr txBox="1"/>
          <p:nvPr/>
        </p:nvSpPr>
        <p:spPr>
          <a:xfrm>
            <a:off x="1296987" y="4985516"/>
            <a:ext cx="106658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5305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Polyalphabetic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substitutions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C1,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C2,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…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substitution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position.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position</a:t>
            </a:r>
            <a:r>
              <a:rPr lang="en-GB" sz="2400" spc="-1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4FEA9F5-4BB2-DBA8-D82C-094945107C41}"/>
              </a:ext>
            </a:extLst>
          </p:cNvPr>
          <p:cNvSpPr txBox="1"/>
          <p:nvPr/>
        </p:nvSpPr>
        <p:spPr>
          <a:xfrm>
            <a:off x="1296987" y="1474220"/>
            <a:ext cx="6932295" cy="13804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Substitution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Substituting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another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Monoalphabetic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substitute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another</a:t>
            </a:r>
            <a:endParaRPr sz="2400" dirty="0">
              <a:latin typeface="Times New Roman"/>
              <a:cs typeface="Times New Roman"/>
            </a:endParaRPr>
          </a:p>
          <a:p>
            <a:pPr marL="1979930">
              <a:lnSpc>
                <a:spcPct val="100000"/>
              </a:lnSpc>
              <a:spcBef>
                <a:spcPts val="875"/>
              </a:spcBef>
              <a:tabLst>
                <a:tab pos="3279775" algn="l"/>
              </a:tabLst>
            </a:pPr>
            <a:r>
              <a:rPr sz="2400" spc="-10" dirty="0">
                <a:latin typeface="Times New Roman"/>
                <a:cs typeface="Times New Roman"/>
              </a:rPr>
              <a:t>plaintext: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abcdefghijklmnopqrstuvwxyz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27D374B-1505-0AD8-D8BA-BE40234C9025}"/>
              </a:ext>
            </a:extLst>
          </p:cNvPr>
          <p:cNvSpPr txBox="1"/>
          <p:nvPr/>
        </p:nvSpPr>
        <p:spPr>
          <a:xfrm>
            <a:off x="3117253" y="3242364"/>
            <a:ext cx="511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4310" algn="l"/>
              </a:tabLst>
            </a:pPr>
            <a:r>
              <a:rPr sz="2400" spc="-10" dirty="0">
                <a:latin typeface="Times New Roman"/>
                <a:cs typeface="Times New Roman"/>
              </a:rPr>
              <a:t>ciphertext: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mnbvcxzasdfghjklpoiuytrewq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9">
            <a:extLst>
              <a:ext uri="{FF2B5EF4-FFF2-40B4-BE49-F238E27FC236}">
                <a16:creationId xmlns:a16="http://schemas.microsoft.com/office/drawing/2014/main" id="{949B5EF5-672E-A061-FD23-25F6AB07B20E}"/>
              </a:ext>
            </a:extLst>
          </p:cNvPr>
          <p:cNvGrpSpPr/>
          <p:nvPr/>
        </p:nvGrpSpPr>
        <p:grpSpPr>
          <a:xfrm>
            <a:off x="4512186" y="2851026"/>
            <a:ext cx="76200" cy="493395"/>
            <a:chOff x="3521586" y="2620136"/>
            <a:chExt cx="76200" cy="493395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E429D1DD-EC07-DCCE-A49D-97BBB433321E}"/>
                </a:ext>
              </a:extLst>
            </p:cNvPr>
            <p:cNvSpPr/>
            <p:nvPr/>
          </p:nvSpPr>
          <p:spPr>
            <a:xfrm>
              <a:off x="3559683" y="2620136"/>
              <a:ext cx="0" cy="429895"/>
            </a:xfrm>
            <a:custGeom>
              <a:avLst/>
              <a:gdLst/>
              <a:ahLst/>
              <a:cxnLst/>
              <a:rect l="l" t="t" r="r" b="b"/>
              <a:pathLst>
                <a:path h="429894">
                  <a:moveTo>
                    <a:pt x="0" y="0"/>
                  </a:moveTo>
                  <a:lnTo>
                    <a:pt x="0" y="4295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4A44F5DC-EFCE-4F9B-EDC8-2EF6EDA37C66}"/>
                </a:ext>
              </a:extLst>
            </p:cNvPr>
            <p:cNvSpPr/>
            <p:nvPr/>
          </p:nvSpPr>
          <p:spPr>
            <a:xfrm>
              <a:off x="3521586" y="303695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C940A432-C197-A340-A5C9-8235266C71E4}"/>
              </a:ext>
            </a:extLst>
          </p:cNvPr>
          <p:cNvGrpSpPr/>
          <p:nvPr/>
        </p:nvGrpSpPr>
        <p:grpSpPr>
          <a:xfrm>
            <a:off x="8247510" y="2854075"/>
            <a:ext cx="76200" cy="494030"/>
            <a:chOff x="7256910" y="2623185"/>
            <a:chExt cx="76200" cy="494030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6E26B1DE-D015-7B3A-38FD-16BED8059919}"/>
                </a:ext>
              </a:extLst>
            </p:cNvPr>
            <p:cNvSpPr/>
            <p:nvPr/>
          </p:nvSpPr>
          <p:spPr>
            <a:xfrm>
              <a:off x="7295006" y="2623185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27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BAA8739C-B82E-48E2-2527-96B2ADB09D32}"/>
                </a:ext>
              </a:extLst>
            </p:cNvPr>
            <p:cNvSpPr/>
            <p:nvPr/>
          </p:nvSpPr>
          <p:spPr>
            <a:xfrm>
              <a:off x="7256910" y="30407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5">
            <a:extLst>
              <a:ext uri="{FF2B5EF4-FFF2-40B4-BE49-F238E27FC236}">
                <a16:creationId xmlns:a16="http://schemas.microsoft.com/office/drawing/2014/main" id="{CE0BF239-12B8-0F15-9B43-BB898F30C5A3}"/>
              </a:ext>
            </a:extLst>
          </p:cNvPr>
          <p:cNvSpPr txBox="1"/>
          <p:nvPr/>
        </p:nvSpPr>
        <p:spPr>
          <a:xfrm>
            <a:off x="4262146" y="3954288"/>
            <a:ext cx="4260850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135">
              <a:lnSpc>
                <a:spcPct val="1163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Plaintext: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bob.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you.</a:t>
            </a:r>
            <a:r>
              <a:rPr sz="2400" spc="-10" dirty="0">
                <a:latin typeface="Times New Roman"/>
                <a:cs typeface="Times New Roman"/>
              </a:rPr>
              <a:t> alice </a:t>
            </a:r>
            <a:r>
              <a:rPr sz="2400" dirty="0">
                <a:latin typeface="Times New Roman"/>
                <a:cs typeface="Times New Roman"/>
              </a:rPr>
              <a:t>ciphertext: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nkn.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gktc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wky.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mgsbc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676411EB-B43D-8F50-8439-C3CCB055A8F6}"/>
              </a:ext>
            </a:extLst>
          </p:cNvPr>
          <p:cNvSpPr txBox="1"/>
          <p:nvPr/>
        </p:nvSpPr>
        <p:spPr>
          <a:xfrm>
            <a:off x="2287587" y="3948942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063DE8"/>
                </a:solidFill>
                <a:uFill>
                  <a:solidFill>
                    <a:srgbClr val="063DE8"/>
                  </a:solidFill>
                </a:uFill>
                <a:latin typeface="Times New Roman"/>
                <a:cs typeface="Times New Roman"/>
              </a:rPr>
              <a:t>E.g.: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02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813A-ECB3-DBE3-026B-32F08C1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</a:t>
            </a:r>
            <a:r>
              <a:rPr lang="en-GB" spc="-75" dirty="0"/>
              <a:t> </a:t>
            </a:r>
            <a:r>
              <a:rPr lang="en-GB" spc="-10" dirty="0"/>
              <a:t>E-</a:t>
            </a:r>
            <a:r>
              <a:rPr lang="en-GB" spc="-20" dirty="0"/>
              <a:t>Mail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744F1-D7D4-48FE-72C7-C8111B42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F7E6BB94-1EE9-7BDD-9324-C1754C8007C3}"/>
              </a:ext>
            </a:extLst>
          </p:cNvPr>
          <p:cNvSpPr txBox="1"/>
          <p:nvPr/>
        </p:nvSpPr>
        <p:spPr>
          <a:xfrm>
            <a:off x="838200" y="1438020"/>
            <a:ext cx="679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Alice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confidential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e-mail,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E7B6C6C5-865E-9531-E100-8060194CB8A3}"/>
              </a:ext>
            </a:extLst>
          </p:cNvPr>
          <p:cNvSpPr txBox="1"/>
          <p:nvPr/>
        </p:nvSpPr>
        <p:spPr>
          <a:xfrm>
            <a:off x="6182678" y="4556442"/>
            <a:ext cx="492997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indent="-18732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0454"/>
              <a:buFont typeface="Wingdings"/>
              <a:buChar char=""/>
              <a:tabLst>
                <a:tab pos="225425" algn="l"/>
              </a:tabLst>
            </a:pPr>
            <a:r>
              <a:rPr sz="2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Bob:</a:t>
            </a:r>
            <a:endParaRPr sz="2200" dirty="0">
              <a:latin typeface="Times New Roman"/>
              <a:cs typeface="Times New Roman"/>
            </a:endParaRPr>
          </a:p>
          <a:p>
            <a:pPr marL="38100" marR="30480" indent="278765">
              <a:lnSpc>
                <a:spcPct val="100000"/>
              </a:lnSpc>
              <a:buAutoNum type="arabicPeriod" startAt="4"/>
              <a:tabLst>
                <a:tab pos="316865" algn="l"/>
              </a:tabLst>
            </a:pPr>
            <a:r>
              <a:rPr sz="2200" dirty="0">
                <a:latin typeface="Times New Roman"/>
                <a:cs typeface="Times New Roman"/>
              </a:rPr>
              <a:t>Bob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private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recover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K</a:t>
            </a:r>
            <a:r>
              <a:rPr sz="2175" spc="-37" baseline="-21072" dirty="0">
                <a:latin typeface="Times New Roman"/>
                <a:cs typeface="Times New Roman"/>
              </a:rPr>
              <a:t>s</a:t>
            </a:r>
            <a:endParaRPr sz="2175" baseline="-21072" dirty="0">
              <a:latin typeface="Times New Roman"/>
              <a:cs typeface="Times New Roman"/>
            </a:endParaRPr>
          </a:p>
          <a:p>
            <a:pPr marL="38100" marR="393700" indent="278765">
              <a:lnSpc>
                <a:spcPct val="100000"/>
              </a:lnSpc>
              <a:buAutoNum type="arabicPeriod" startAt="4"/>
              <a:tabLst>
                <a:tab pos="316865" algn="l"/>
              </a:tabLst>
            </a:pPr>
            <a:r>
              <a:rPr sz="2200" dirty="0">
                <a:latin typeface="Times New Roman"/>
                <a:cs typeface="Times New Roman"/>
              </a:rPr>
              <a:t>Bob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decrypts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message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38950BF-9C5C-3777-F363-B6F4DE282A6D}"/>
              </a:ext>
            </a:extLst>
          </p:cNvPr>
          <p:cNvSpPr txBox="1"/>
          <p:nvPr/>
        </p:nvSpPr>
        <p:spPr>
          <a:xfrm>
            <a:off x="852489" y="4567682"/>
            <a:ext cx="416052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ts val="251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80365" algn="l"/>
              </a:tabLst>
            </a:pP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Alice:</a:t>
            </a:r>
            <a:endParaRPr sz="2200">
              <a:latin typeface="Times New Roman"/>
              <a:cs typeface="Times New Roman"/>
            </a:endParaRPr>
          </a:p>
          <a:p>
            <a:pPr marL="107950">
              <a:lnSpc>
                <a:spcPts val="2510"/>
              </a:lnSpc>
            </a:pPr>
            <a:r>
              <a:rPr sz="2200" dirty="0">
                <a:latin typeface="Times New Roman"/>
                <a:cs typeface="Times New Roman"/>
              </a:rPr>
              <a:t>0.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Generates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random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secret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key,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K</a:t>
            </a:r>
            <a:r>
              <a:rPr sz="2175" spc="-37" baseline="-21072" dirty="0">
                <a:latin typeface="Times New Roman"/>
                <a:cs typeface="Times New Roman"/>
              </a:rPr>
              <a:t>S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A9FBD35F-7248-6142-75DD-2FE308AB1D1B}"/>
              </a:ext>
            </a:extLst>
          </p:cNvPr>
          <p:cNvSpPr txBox="1"/>
          <p:nvPr/>
        </p:nvSpPr>
        <p:spPr>
          <a:xfrm>
            <a:off x="947863" y="5171180"/>
            <a:ext cx="50431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0" algn="l"/>
              </a:tabLst>
            </a:pPr>
            <a:r>
              <a:rPr sz="2200" dirty="0">
                <a:latin typeface="Times New Roman"/>
                <a:cs typeface="Times New Roman"/>
              </a:rPr>
              <a:t>1.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Encrypts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message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	(for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efficiency)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B01512AB-F360-F852-96DF-FA6515010A17}"/>
              </a:ext>
            </a:extLst>
          </p:cNvPr>
          <p:cNvSpPr txBox="1"/>
          <p:nvPr/>
        </p:nvSpPr>
        <p:spPr>
          <a:xfrm>
            <a:off x="922606" y="5334254"/>
            <a:ext cx="4839335" cy="802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3570">
              <a:lnSpc>
                <a:spcPts val="1410"/>
              </a:lnSpc>
              <a:spcBef>
                <a:spcPts val="110"/>
              </a:spcBef>
            </a:pPr>
            <a:r>
              <a:rPr sz="1450" spc="-5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  <a:p>
            <a:pPr marL="300990" indent="-262890">
              <a:lnSpc>
                <a:spcPts val="2180"/>
              </a:lnSpc>
              <a:buAutoNum type="arabicPeriod" startAt="2"/>
              <a:tabLst>
                <a:tab pos="300990" algn="l"/>
              </a:tabLst>
            </a:pPr>
            <a:r>
              <a:rPr sz="2200" dirty="0">
                <a:latin typeface="Times New Roman"/>
                <a:cs typeface="Times New Roman"/>
              </a:rPr>
              <a:t>Also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encrypts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175" baseline="-21072" dirty="0">
                <a:latin typeface="Times New Roman"/>
                <a:cs typeface="Times New Roman"/>
              </a:rPr>
              <a:t>S</a:t>
            </a:r>
            <a:r>
              <a:rPr sz="2175" spc="225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Bob’s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public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key.</a:t>
            </a:r>
            <a:endParaRPr sz="2200">
              <a:latin typeface="Times New Roman"/>
              <a:cs typeface="Times New Roman"/>
            </a:endParaRPr>
          </a:p>
          <a:p>
            <a:pPr marL="316230" indent="-278130">
              <a:lnSpc>
                <a:spcPts val="2510"/>
              </a:lnSpc>
              <a:buAutoNum type="arabicPeriod" startAt="2"/>
              <a:tabLst>
                <a:tab pos="316230" algn="l"/>
              </a:tabLst>
            </a:pPr>
            <a:r>
              <a:rPr sz="2200" dirty="0">
                <a:latin typeface="Times New Roman"/>
                <a:cs typeface="Times New Roman"/>
              </a:rPr>
              <a:t>Sends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both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175" baseline="-21072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(m)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175" baseline="-21072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(K</a:t>
            </a:r>
            <a:r>
              <a:rPr sz="2175" baseline="-21072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Bob.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FA3CA6FC-437A-443A-DE6C-909B79306F3F}"/>
              </a:ext>
            </a:extLst>
          </p:cNvPr>
          <p:cNvSpPr txBox="1"/>
          <p:nvPr/>
        </p:nvSpPr>
        <p:spPr>
          <a:xfrm>
            <a:off x="1084643" y="2036826"/>
            <a:ext cx="992505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9BEF67B2-2046-187F-046E-C1419588E4BC}"/>
              </a:ext>
            </a:extLst>
          </p:cNvPr>
          <p:cNvSpPr/>
          <p:nvPr/>
        </p:nvSpPr>
        <p:spPr>
          <a:xfrm>
            <a:off x="2408999" y="2023873"/>
            <a:ext cx="963294" cy="422275"/>
          </a:xfrm>
          <a:custGeom>
            <a:avLst/>
            <a:gdLst/>
            <a:ahLst/>
            <a:cxnLst/>
            <a:rect l="l" t="t" r="r" b="b"/>
            <a:pathLst>
              <a:path w="963294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892810" y="0"/>
                </a:lnTo>
                <a:lnTo>
                  <a:pt x="920198" y="5528"/>
                </a:lnTo>
                <a:lnTo>
                  <a:pt x="942562" y="20605"/>
                </a:lnTo>
                <a:lnTo>
                  <a:pt x="957639" y="42969"/>
                </a:lnTo>
                <a:lnTo>
                  <a:pt x="963168" y="70358"/>
                </a:lnTo>
                <a:lnTo>
                  <a:pt x="963168" y="351790"/>
                </a:lnTo>
                <a:lnTo>
                  <a:pt x="957639" y="379172"/>
                </a:lnTo>
                <a:lnTo>
                  <a:pt x="942562" y="401537"/>
                </a:lnTo>
                <a:lnTo>
                  <a:pt x="920198" y="416617"/>
                </a:lnTo>
                <a:lnTo>
                  <a:pt x="892810" y="422148"/>
                </a:lnTo>
                <a:lnTo>
                  <a:pt x="70358" y="422148"/>
                </a:lnTo>
                <a:lnTo>
                  <a:pt x="42969" y="416617"/>
                </a:lnTo>
                <a:lnTo>
                  <a:pt x="20605" y="401537"/>
                </a:lnTo>
                <a:lnTo>
                  <a:pt x="5528" y="379172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8B897FB8-9E8E-58B6-1C90-AC3F3AB90AF2}"/>
              </a:ext>
            </a:extLst>
          </p:cNvPr>
          <p:cNvSpPr txBox="1"/>
          <p:nvPr/>
        </p:nvSpPr>
        <p:spPr>
          <a:xfrm>
            <a:off x="2289365" y="2660142"/>
            <a:ext cx="1203325" cy="370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Secret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id="{99233FA0-3A14-66AB-40D1-8C2F414FED25}"/>
              </a:ext>
            </a:extLst>
          </p:cNvPr>
          <p:cNvSpPr/>
          <p:nvPr/>
        </p:nvSpPr>
        <p:spPr>
          <a:xfrm>
            <a:off x="2408999" y="3377947"/>
            <a:ext cx="963294" cy="422275"/>
          </a:xfrm>
          <a:custGeom>
            <a:avLst/>
            <a:gdLst/>
            <a:ahLst/>
            <a:cxnLst/>
            <a:rect l="l" t="t" r="r" b="b"/>
            <a:pathLst>
              <a:path w="963294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892810" y="0"/>
                </a:lnTo>
                <a:lnTo>
                  <a:pt x="920198" y="5528"/>
                </a:lnTo>
                <a:lnTo>
                  <a:pt x="942562" y="20605"/>
                </a:lnTo>
                <a:lnTo>
                  <a:pt x="957639" y="42969"/>
                </a:lnTo>
                <a:lnTo>
                  <a:pt x="963168" y="70358"/>
                </a:lnTo>
                <a:lnTo>
                  <a:pt x="963168" y="351790"/>
                </a:lnTo>
                <a:lnTo>
                  <a:pt x="957639" y="379172"/>
                </a:lnTo>
                <a:lnTo>
                  <a:pt x="942562" y="401537"/>
                </a:lnTo>
                <a:lnTo>
                  <a:pt x="920198" y="416617"/>
                </a:lnTo>
                <a:lnTo>
                  <a:pt x="892810" y="422148"/>
                </a:lnTo>
                <a:lnTo>
                  <a:pt x="70358" y="422148"/>
                </a:lnTo>
                <a:lnTo>
                  <a:pt x="42969" y="416617"/>
                </a:lnTo>
                <a:lnTo>
                  <a:pt x="20605" y="401537"/>
                </a:lnTo>
                <a:lnTo>
                  <a:pt x="5528" y="379172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4">
            <a:extLst>
              <a:ext uri="{FF2B5EF4-FFF2-40B4-BE49-F238E27FC236}">
                <a16:creationId xmlns:a16="http://schemas.microsoft.com/office/drawing/2014/main" id="{FA222735-2365-B41B-E22B-B3C685DDE3AF}"/>
              </a:ext>
            </a:extLst>
          </p:cNvPr>
          <p:cNvSpPr txBox="1"/>
          <p:nvPr/>
        </p:nvSpPr>
        <p:spPr>
          <a:xfrm>
            <a:off x="2515902" y="3423643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Encrypt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D092598F-7C94-AB68-28BC-310D35B9C1F3}"/>
              </a:ext>
            </a:extLst>
          </p:cNvPr>
          <p:cNvSpPr txBox="1"/>
          <p:nvPr/>
        </p:nvSpPr>
        <p:spPr>
          <a:xfrm>
            <a:off x="1984565" y="4016501"/>
            <a:ext cx="1812925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Times New Roman"/>
                <a:cs typeface="Times New Roman"/>
              </a:rPr>
              <a:t>Bob’s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26">
            <a:extLst>
              <a:ext uri="{FF2B5EF4-FFF2-40B4-BE49-F238E27FC236}">
                <a16:creationId xmlns:a16="http://schemas.microsoft.com/office/drawing/2014/main" id="{AF5B0003-7A22-D9EC-F481-84E8D0C6E630}"/>
              </a:ext>
            </a:extLst>
          </p:cNvPr>
          <p:cNvGrpSpPr/>
          <p:nvPr/>
        </p:nvGrpSpPr>
        <p:grpSpPr>
          <a:xfrm>
            <a:off x="3681793" y="2671826"/>
            <a:ext cx="1017905" cy="394970"/>
            <a:chOff x="3149980" y="2477135"/>
            <a:chExt cx="1017905" cy="394970"/>
          </a:xfrm>
        </p:grpSpPr>
        <p:pic>
          <p:nvPicPr>
            <p:cNvPr id="16" name="object 27">
              <a:extLst>
                <a:ext uri="{FF2B5EF4-FFF2-40B4-BE49-F238E27FC236}">
                  <a16:creationId xmlns:a16="http://schemas.microsoft.com/office/drawing/2014/main" id="{5A7B21A1-C932-0223-FBC7-B0806A33AB0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680" y="2489835"/>
              <a:ext cx="992123" cy="369570"/>
            </a:xfrm>
            <a:prstGeom prst="rect">
              <a:avLst/>
            </a:prstGeom>
          </p:spPr>
        </p:pic>
        <p:sp>
          <p:nvSpPr>
            <p:cNvPr id="17" name="object 28">
              <a:extLst>
                <a:ext uri="{FF2B5EF4-FFF2-40B4-BE49-F238E27FC236}">
                  <a16:creationId xmlns:a16="http://schemas.microsoft.com/office/drawing/2014/main" id="{8EF48FB8-4466-953A-8859-DEE60A09735D}"/>
                </a:ext>
              </a:extLst>
            </p:cNvPr>
            <p:cNvSpPr/>
            <p:nvPr/>
          </p:nvSpPr>
          <p:spPr>
            <a:xfrm>
              <a:off x="3162680" y="2489835"/>
              <a:ext cx="992505" cy="369570"/>
            </a:xfrm>
            <a:custGeom>
              <a:avLst/>
              <a:gdLst/>
              <a:ahLst/>
              <a:cxnLst/>
              <a:rect l="l" t="t" r="r" b="b"/>
              <a:pathLst>
                <a:path w="992504" h="369569">
                  <a:moveTo>
                    <a:pt x="0" y="0"/>
                  </a:moveTo>
                  <a:lnTo>
                    <a:pt x="992123" y="0"/>
                  </a:lnTo>
                  <a:lnTo>
                    <a:pt x="992123" y="369570"/>
                  </a:lnTo>
                  <a:lnTo>
                    <a:pt x="0" y="36957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9">
            <a:extLst>
              <a:ext uri="{FF2B5EF4-FFF2-40B4-BE49-F238E27FC236}">
                <a16:creationId xmlns:a16="http://schemas.microsoft.com/office/drawing/2014/main" id="{E7B41403-4FDA-31B5-4640-00480C01FD24}"/>
              </a:ext>
            </a:extLst>
          </p:cNvPr>
          <p:cNvSpPr txBox="1"/>
          <p:nvPr/>
        </p:nvSpPr>
        <p:spPr>
          <a:xfrm>
            <a:off x="3707193" y="2709291"/>
            <a:ext cx="96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30">
            <a:extLst>
              <a:ext uri="{FF2B5EF4-FFF2-40B4-BE49-F238E27FC236}">
                <a16:creationId xmlns:a16="http://schemas.microsoft.com/office/drawing/2014/main" id="{54864806-B0F4-1F5C-285B-73DEDFB6E8C9}"/>
              </a:ext>
            </a:extLst>
          </p:cNvPr>
          <p:cNvGrpSpPr/>
          <p:nvPr/>
        </p:nvGrpSpPr>
        <p:grpSpPr>
          <a:xfrm>
            <a:off x="4682299" y="2671826"/>
            <a:ext cx="1228725" cy="394970"/>
            <a:chOff x="4150486" y="2477135"/>
            <a:chExt cx="1228725" cy="394970"/>
          </a:xfrm>
        </p:grpSpPr>
        <p:pic>
          <p:nvPicPr>
            <p:cNvPr id="20" name="object 31">
              <a:extLst>
                <a:ext uri="{FF2B5EF4-FFF2-40B4-BE49-F238E27FC236}">
                  <a16:creationId xmlns:a16="http://schemas.microsoft.com/office/drawing/2014/main" id="{B3ADCCC7-6899-448A-E78D-2588734C54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3186" y="2489835"/>
              <a:ext cx="1203198" cy="369570"/>
            </a:xfrm>
            <a:prstGeom prst="rect">
              <a:avLst/>
            </a:prstGeom>
          </p:spPr>
        </p:pic>
        <p:sp>
          <p:nvSpPr>
            <p:cNvPr id="21" name="object 32">
              <a:extLst>
                <a:ext uri="{FF2B5EF4-FFF2-40B4-BE49-F238E27FC236}">
                  <a16:creationId xmlns:a16="http://schemas.microsoft.com/office/drawing/2014/main" id="{C8804E80-165F-834C-0271-A4E84AA16109}"/>
                </a:ext>
              </a:extLst>
            </p:cNvPr>
            <p:cNvSpPr/>
            <p:nvPr/>
          </p:nvSpPr>
          <p:spPr>
            <a:xfrm>
              <a:off x="4163186" y="2489835"/>
              <a:ext cx="1203325" cy="369570"/>
            </a:xfrm>
            <a:custGeom>
              <a:avLst/>
              <a:gdLst/>
              <a:ahLst/>
              <a:cxnLst/>
              <a:rect l="l" t="t" r="r" b="b"/>
              <a:pathLst>
                <a:path w="1203325" h="369569">
                  <a:moveTo>
                    <a:pt x="0" y="0"/>
                  </a:moveTo>
                  <a:lnTo>
                    <a:pt x="1203198" y="0"/>
                  </a:lnTo>
                  <a:lnTo>
                    <a:pt x="1203198" y="369570"/>
                  </a:lnTo>
                  <a:lnTo>
                    <a:pt x="0" y="36957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33">
            <a:extLst>
              <a:ext uri="{FF2B5EF4-FFF2-40B4-BE49-F238E27FC236}">
                <a16:creationId xmlns:a16="http://schemas.microsoft.com/office/drawing/2014/main" id="{48EC5EBA-0336-22C0-58E3-3EEEDC997636}"/>
              </a:ext>
            </a:extLst>
          </p:cNvPr>
          <p:cNvSpPr txBox="1"/>
          <p:nvPr/>
        </p:nvSpPr>
        <p:spPr>
          <a:xfrm>
            <a:off x="4707699" y="2709291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Secret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34">
            <a:extLst>
              <a:ext uri="{FF2B5EF4-FFF2-40B4-BE49-F238E27FC236}">
                <a16:creationId xmlns:a16="http://schemas.microsoft.com/office/drawing/2014/main" id="{132490E0-9797-1320-2A92-301B109E67CA}"/>
              </a:ext>
            </a:extLst>
          </p:cNvPr>
          <p:cNvGrpSpPr/>
          <p:nvPr/>
        </p:nvGrpSpPr>
        <p:grpSpPr>
          <a:xfrm>
            <a:off x="2118170" y="2011171"/>
            <a:ext cx="811530" cy="648970"/>
            <a:chOff x="1586357" y="1816480"/>
            <a:chExt cx="811530" cy="648970"/>
          </a:xfrm>
        </p:grpSpPr>
        <p:sp>
          <p:nvSpPr>
            <p:cNvPr id="24" name="object 35">
              <a:extLst>
                <a:ext uri="{FF2B5EF4-FFF2-40B4-BE49-F238E27FC236}">
                  <a16:creationId xmlns:a16="http://schemas.microsoft.com/office/drawing/2014/main" id="{17324422-E0B3-65C6-4D05-A1C1F24420C3}"/>
                </a:ext>
              </a:extLst>
            </p:cNvPr>
            <p:cNvSpPr/>
            <p:nvPr/>
          </p:nvSpPr>
          <p:spPr>
            <a:xfrm>
              <a:off x="2359533" y="2298826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5">
                  <a:moveTo>
                    <a:pt x="0" y="16662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6">
              <a:extLst>
                <a:ext uri="{FF2B5EF4-FFF2-40B4-BE49-F238E27FC236}">
                  <a16:creationId xmlns:a16="http://schemas.microsoft.com/office/drawing/2014/main" id="{DB5ECA15-6104-328B-2D23-DF9ADCB27A25}"/>
                </a:ext>
              </a:extLst>
            </p:cNvPr>
            <p:cNvSpPr/>
            <p:nvPr/>
          </p:nvSpPr>
          <p:spPr>
            <a:xfrm>
              <a:off x="2321436" y="22353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7">
              <a:extLst>
                <a:ext uri="{FF2B5EF4-FFF2-40B4-BE49-F238E27FC236}">
                  <a16:creationId xmlns:a16="http://schemas.microsoft.com/office/drawing/2014/main" id="{907469A4-EE71-B49C-B1C6-3C70E378ADF5}"/>
                </a:ext>
              </a:extLst>
            </p:cNvPr>
            <p:cNvSpPr/>
            <p:nvPr/>
          </p:nvSpPr>
          <p:spPr>
            <a:xfrm>
              <a:off x="1599057" y="1829180"/>
              <a:ext cx="236220" cy="369570"/>
            </a:xfrm>
            <a:custGeom>
              <a:avLst/>
              <a:gdLst/>
              <a:ahLst/>
              <a:cxnLst/>
              <a:rect l="l" t="t" r="r" b="b"/>
              <a:pathLst>
                <a:path w="236219" h="369569">
                  <a:moveTo>
                    <a:pt x="0" y="92392"/>
                  </a:moveTo>
                  <a:lnTo>
                    <a:pt x="177165" y="92392"/>
                  </a:lnTo>
                  <a:lnTo>
                    <a:pt x="177165" y="0"/>
                  </a:lnTo>
                  <a:lnTo>
                    <a:pt x="236220" y="184784"/>
                  </a:lnTo>
                  <a:lnTo>
                    <a:pt x="177165" y="369569"/>
                  </a:lnTo>
                  <a:lnTo>
                    <a:pt x="177165" y="277177"/>
                  </a:lnTo>
                  <a:lnTo>
                    <a:pt x="0" y="277177"/>
                  </a:lnTo>
                  <a:lnTo>
                    <a:pt x="0" y="923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38">
            <a:extLst>
              <a:ext uri="{FF2B5EF4-FFF2-40B4-BE49-F238E27FC236}">
                <a16:creationId xmlns:a16="http://schemas.microsoft.com/office/drawing/2014/main" id="{DFFC3FB7-8C6E-04D0-B15C-292F1F69A9F9}"/>
              </a:ext>
            </a:extLst>
          </p:cNvPr>
          <p:cNvSpPr/>
          <p:nvPr/>
        </p:nvSpPr>
        <p:spPr>
          <a:xfrm>
            <a:off x="6606096" y="2023873"/>
            <a:ext cx="976630" cy="422275"/>
          </a:xfrm>
          <a:custGeom>
            <a:avLst/>
            <a:gdLst/>
            <a:ahLst/>
            <a:cxnLst/>
            <a:rect l="l" t="t" r="r" b="b"/>
            <a:pathLst>
              <a:path w="97662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905763" y="0"/>
                </a:lnTo>
                <a:lnTo>
                  <a:pt x="933152" y="5528"/>
                </a:lnTo>
                <a:lnTo>
                  <a:pt x="955516" y="20605"/>
                </a:lnTo>
                <a:lnTo>
                  <a:pt x="970593" y="42969"/>
                </a:lnTo>
                <a:lnTo>
                  <a:pt x="976122" y="70358"/>
                </a:lnTo>
                <a:lnTo>
                  <a:pt x="976122" y="351790"/>
                </a:lnTo>
                <a:lnTo>
                  <a:pt x="970593" y="379178"/>
                </a:lnTo>
                <a:lnTo>
                  <a:pt x="955516" y="401542"/>
                </a:lnTo>
                <a:lnTo>
                  <a:pt x="933152" y="416619"/>
                </a:lnTo>
                <a:lnTo>
                  <a:pt x="905763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39">
            <a:extLst>
              <a:ext uri="{FF2B5EF4-FFF2-40B4-BE49-F238E27FC236}">
                <a16:creationId xmlns:a16="http://schemas.microsoft.com/office/drawing/2014/main" id="{FC0F90A8-8593-185E-0695-2DA1FFF70610}"/>
              </a:ext>
            </a:extLst>
          </p:cNvPr>
          <p:cNvGrpSpPr/>
          <p:nvPr/>
        </p:nvGrpSpPr>
        <p:grpSpPr>
          <a:xfrm>
            <a:off x="2723198" y="3077971"/>
            <a:ext cx="394970" cy="938530"/>
            <a:chOff x="2191385" y="2883280"/>
            <a:chExt cx="394970" cy="938530"/>
          </a:xfrm>
        </p:grpSpPr>
        <p:sp>
          <p:nvSpPr>
            <p:cNvPr id="29" name="object 40">
              <a:extLst>
                <a:ext uri="{FF2B5EF4-FFF2-40B4-BE49-F238E27FC236}">
                  <a16:creationId xmlns:a16="http://schemas.microsoft.com/office/drawing/2014/main" id="{74AD8938-DBDE-BB43-4B61-B0D35EC1B524}"/>
                </a:ext>
              </a:extLst>
            </p:cNvPr>
            <p:cNvSpPr/>
            <p:nvPr/>
          </p:nvSpPr>
          <p:spPr>
            <a:xfrm>
              <a:off x="2359533" y="3655186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4">
                  <a:moveTo>
                    <a:pt x="0" y="16662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1">
              <a:extLst>
                <a:ext uri="{FF2B5EF4-FFF2-40B4-BE49-F238E27FC236}">
                  <a16:creationId xmlns:a16="http://schemas.microsoft.com/office/drawing/2014/main" id="{25BF73F7-050F-D9EA-332E-EE294847C9FD}"/>
                </a:ext>
              </a:extLst>
            </p:cNvPr>
            <p:cNvSpPr/>
            <p:nvPr/>
          </p:nvSpPr>
          <p:spPr>
            <a:xfrm>
              <a:off x="2321436" y="359168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2">
              <a:extLst>
                <a:ext uri="{FF2B5EF4-FFF2-40B4-BE49-F238E27FC236}">
                  <a16:creationId xmlns:a16="http://schemas.microsoft.com/office/drawing/2014/main" id="{F223E529-43C5-E51B-BC2B-C9C7162493AD}"/>
                </a:ext>
              </a:extLst>
            </p:cNvPr>
            <p:cNvSpPr/>
            <p:nvPr/>
          </p:nvSpPr>
          <p:spPr>
            <a:xfrm>
              <a:off x="2204085" y="2895980"/>
              <a:ext cx="369570" cy="236220"/>
            </a:xfrm>
            <a:custGeom>
              <a:avLst/>
              <a:gdLst/>
              <a:ahLst/>
              <a:cxnLst/>
              <a:rect l="l" t="t" r="r" b="b"/>
              <a:pathLst>
                <a:path w="369569" h="236219">
                  <a:moveTo>
                    <a:pt x="92392" y="0"/>
                  </a:moveTo>
                  <a:lnTo>
                    <a:pt x="92392" y="177165"/>
                  </a:lnTo>
                  <a:lnTo>
                    <a:pt x="0" y="177165"/>
                  </a:lnTo>
                  <a:lnTo>
                    <a:pt x="184785" y="236220"/>
                  </a:lnTo>
                  <a:lnTo>
                    <a:pt x="369570" y="177165"/>
                  </a:lnTo>
                  <a:lnTo>
                    <a:pt x="277177" y="177165"/>
                  </a:lnTo>
                  <a:lnTo>
                    <a:pt x="277177" y="0"/>
                  </a:lnTo>
                  <a:lnTo>
                    <a:pt x="92392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43">
            <a:extLst>
              <a:ext uri="{FF2B5EF4-FFF2-40B4-BE49-F238E27FC236}">
                <a16:creationId xmlns:a16="http://schemas.microsoft.com/office/drawing/2014/main" id="{04EF84D1-7E43-BF66-B332-0A475B8B5C46}"/>
              </a:ext>
            </a:extLst>
          </p:cNvPr>
          <p:cNvSpPr txBox="1"/>
          <p:nvPr/>
        </p:nvSpPr>
        <p:spPr>
          <a:xfrm>
            <a:off x="2515902" y="2069504"/>
            <a:ext cx="495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8780" algn="l"/>
              </a:tabLst>
            </a:pPr>
            <a:r>
              <a:rPr sz="1800" spc="-10" dirty="0">
                <a:latin typeface="Times New Roman"/>
                <a:cs typeface="Times New Roman"/>
              </a:rPr>
              <a:t>Encrypt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Decrypt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44">
            <a:extLst>
              <a:ext uri="{FF2B5EF4-FFF2-40B4-BE49-F238E27FC236}">
                <a16:creationId xmlns:a16="http://schemas.microsoft.com/office/drawing/2014/main" id="{6FD35BD0-3278-74F8-85A9-D590064F068C}"/>
              </a:ext>
            </a:extLst>
          </p:cNvPr>
          <p:cNvSpPr txBox="1"/>
          <p:nvPr/>
        </p:nvSpPr>
        <p:spPr>
          <a:xfrm>
            <a:off x="6493320" y="2660142"/>
            <a:ext cx="1203325" cy="370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Secret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45">
            <a:extLst>
              <a:ext uri="{FF2B5EF4-FFF2-40B4-BE49-F238E27FC236}">
                <a16:creationId xmlns:a16="http://schemas.microsoft.com/office/drawing/2014/main" id="{6328E618-9A69-09C5-1A40-8AAE908F7370}"/>
              </a:ext>
            </a:extLst>
          </p:cNvPr>
          <p:cNvSpPr/>
          <p:nvPr/>
        </p:nvSpPr>
        <p:spPr>
          <a:xfrm>
            <a:off x="6606096" y="3377947"/>
            <a:ext cx="976630" cy="422275"/>
          </a:xfrm>
          <a:custGeom>
            <a:avLst/>
            <a:gdLst/>
            <a:ahLst/>
            <a:cxnLst/>
            <a:rect l="l" t="t" r="r" b="b"/>
            <a:pathLst>
              <a:path w="97662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905763" y="0"/>
                </a:lnTo>
                <a:lnTo>
                  <a:pt x="933152" y="5528"/>
                </a:lnTo>
                <a:lnTo>
                  <a:pt x="955516" y="20605"/>
                </a:lnTo>
                <a:lnTo>
                  <a:pt x="970593" y="42969"/>
                </a:lnTo>
                <a:lnTo>
                  <a:pt x="976122" y="70358"/>
                </a:lnTo>
                <a:lnTo>
                  <a:pt x="976122" y="351790"/>
                </a:lnTo>
                <a:lnTo>
                  <a:pt x="970593" y="379178"/>
                </a:lnTo>
                <a:lnTo>
                  <a:pt x="955516" y="401542"/>
                </a:lnTo>
                <a:lnTo>
                  <a:pt x="933152" y="416619"/>
                </a:lnTo>
                <a:lnTo>
                  <a:pt x="905763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6">
            <a:extLst>
              <a:ext uri="{FF2B5EF4-FFF2-40B4-BE49-F238E27FC236}">
                <a16:creationId xmlns:a16="http://schemas.microsoft.com/office/drawing/2014/main" id="{161939A9-1BC3-D838-6F27-509A770CFA23}"/>
              </a:ext>
            </a:extLst>
          </p:cNvPr>
          <p:cNvSpPr txBox="1"/>
          <p:nvPr/>
        </p:nvSpPr>
        <p:spPr>
          <a:xfrm>
            <a:off x="6712490" y="3423643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Decrypt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47">
            <a:extLst>
              <a:ext uri="{FF2B5EF4-FFF2-40B4-BE49-F238E27FC236}">
                <a16:creationId xmlns:a16="http://schemas.microsoft.com/office/drawing/2014/main" id="{0D49CC87-BAB8-5DB7-D477-B41934905754}"/>
              </a:ext>
            </a:extLst>
          </p:cNvPr>
          <p:cNvSpPr txBox="1"/>
          <p:nvPr/>
        </p:nvSpPr>
        <p:spPr>
          <a:xfrm>
            <a:off x="6156516" y="4016501"/>
            <a:ext cx="187706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Times New Roman"/>
                <a:cs typeface="Times New Roman"/>
              </a:rPr>
              <a:t>Bob’s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Private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48">
            <a:extLst>
              <a:ext uri="{FF2B5EF4-FFF2-40B4-BE49-F238E27FC236}">
                <a16:creationId xmlns:a16="http://schemas.microsoft.com/office/drawing/2014/main" id="{25A0F998-A442-F679-5116-7487C90F158D}"/>
              </a:ext>
            </a:extLst>
          </p:cNvPr>
          <p:cNvGrpSpPr/>
          <p:nvPr/>
        </p:nvGrpSpPr>
        <p:grpSpPr>
          <a:xfrm>
            <a:off x="4432491" y="2074534"/>
            <a:ext cx="2701290" cy="1948814"/>
            <a:chOff x="3900678" y="1879843"/>
            <a:chExt cx="2701290" cy="1948814"/>
          </a:xfrm>
        </p:grpSpPr>
        <p:sp>
          <p:nvSpPr>
            <p:cNvPr id="38" name="object 49">
              <a:extLst>
                <a:ext uri="{FF2B5EF4-FFF2-40B4-BE49-F238E27FC236}">
                  <a16:creationId xmlns:a16="http://schemas.microsoft.com/office/drawing/2014/main" id="{841F3C17-467E-41D6-3CDD-C82E6028DBEF}"/>
                </a:ext>
              </a:extLst>
            </p:cNvPr>
            <p:cNvSpPr/>
            <p:nvPr/>
          </p:nvSpPr>
          <p:spPr>
            <a:xfrm>
              <a:off x="6563487" y="3655186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4">
                  <a:moveTo>
                    <a:pt x="0" y="16662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0">
              <a:extLst>
                <a:ext uri="{FF2B5EF4-FFF2-40B4-BE49-F238E27FC236}">
                  <a16:creationId xmlns:a16="http://schemas.microsoft.com/office/drawing/2014/main" id="{BEB28BD2-3258-8232-A711-2FDD20120855}"/>
                </a:ext>
              </a:extLst>
            </p:cNvPr>
            <p:cNvSpPr/>
            <p:nvPr/>
          </p:nvSpPr>
          <p:spPr>
            <a:xfrm>
              <a:off x="6525391" y="359168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51">
              <a:extLst>
                <a:ext uri="{FF2B5EF4-FFF2-40B4-BE49-F238E27FC236}">
                  <a16:creationId xmlns:a16="http://schemas.microsoft.com/office/drawing/2014/main" id="{EC7A7200-CE67-00A7-1760-CE0A318D7D23}"/>
                </a:ext>
              </a:extLst>
            </p:cNvPr>
            <p:cNvSpPr/>
            <p:nvPr/>
          </p:nvSpPr>
          <p:spPr>
            <a:xfrm>
              <a:off x="6563487" y="2298826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h="167005">
                  <a:moveTo>
                    <a:pt x="0" y="16662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2">
              <a:extLst>
                <a:ext uri="{FF2B5EF4-FFF2-40B4-BE49-F238E27FC236}">
                  <a16:creationId xmlns:a16="http://schemas.microsoft.com/office/drawing/2014/main" id="{D77494DF-F8B6-C906-2B30-1237B64EDA2D}"/>
                </a:ext>
              </a:extLst>
            </p:cNvPr>
            <p:cNvSpPr/>
            <p:nvPr/>
          </p:nvSpPr>
          <p:spPr>
            <a:xfrm>
              <a:off x="6525391" y="22353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3">
              <a:extLst>
                <a:ext uri="{FF2B5EF4-FFF2-40B4-BE49-F238E27FC236}">
                  <a16:creationId xmlns:a16="http://schemas.microsoft.com/office/drawing/2014/main" id="{36872F80-B587-ECE1-F2BF-6AE86A353E97}"/>
                </a:ext>
              </a:extLst>
            </p:cNvPr>
            <p:cNvSpPr/>
            <p:nvPr/>
          </p:nvSpPr>
          <p:spPr>
            <a:xfrm>
              <a:off x="5080254" y="2881121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39">
                  <a:moveTo>
                    <a:pt x="0" y="0"/>
                  </a:moveTo>
                  <a:lnTo>
                    <a:pt x="0" y="40843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54">
              <a:extLst>
                <a:ext uri="{FF2B5EF4-FFF2-40B4-BE49-F238E27FC236}">
                  <a16:creationId xmlns:a16="http://schemas.microsoft.com/office/drawing/2014/main" id="{CE152B14-2FC9-5804-032A-7362EC0BA3BE}"/>
                </a:ext>
              </a:extLst>
            </p:cNvPr>
            <p:cNvSpPr/>
            <p:nvPr/>
          </p:nvSpPr>
          <p:spPr>
            <a:xfrm>
              <a:off x="5080254" y="3289553"/>
              <a:ext cx="803275" cy="0"/>
            </a:xfrm>
            <a:custGeom>
              <a:avLst/>
              <a:gdLst/>
              <a:ahLst/>
              <a:cxnLst/>
              <a:rect l="l" t="t" r="r" b="b"/>
              <a:pathLst>
                <a:path w="803275">
                  <a:moveTo>
                    <a:pt x="0" y="0"/>
                  </a:moveTo>
                  <a:lnTo>
                    <a:pt x="80314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5">
              <a:extLst>
                <a:ext uri="{FF2B5EF4-FFF2-40B4-BE49-F238E27FC236}">
                  <a16:creationId xmlns:a16="http://schemas.microsoft.com/office/drawing/2014/main" id="{C4861AD4-707B-D08D-DBC9-AFC3694E397D}"/>
                </a:ext>
              </a:extLst>
            </p:cNvPr>
            <p:cNvSpPr/>
            <p:nvPr/>
          </p:nvSpPr>
          <p:spPr>
            <a:xfrm>
              <a:off x="5845294" y="3175243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12" y="0"/>
                  </a:moveTo>
                  <a:lnTo>
                    <a:pt x="0" y="228600"/>
                  </a:lnTo>
                  <a:lnTo>
                    <a:pt x="228612" y="1143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6">
              <a:extLst>
                <a:ext uri="{FF2B5EF4-FFF2-40B4-BE49-F238E27FC236}">
                  <a16:creationId xmlns:a16="http://schemas.microsoft.com/office/drawing/2014/main" id="{F65E6412-9DB9-1B1E-C64D-5A5F28391D06}"/>
                </a:ext>
              </a:extLst>
            </p:cNvPr>
            <p:cNvSpPr/>
            <p:nvPr/>
          </p:nvSpPr>
          <p:spPr>
            <a:xfrm>
              <a:off x="3938778" y="1994153"/>
              <a:ext cx="0" cy="471170"/>
            </a:xfrm>
            <a:custGeom>
              <a:avLst/>
              <a:gdLst/>
              <a:ahLst/>
              <a:cxnLst/>
              <a:rect l="l" t="t" r="r" b="b"/>
              <a:pathLst>
                <a:path h="471169">
                  <a:moveTo>
                    <a:pt x="0" y="470915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7">
              <a:extLst>
                <a:ext uri="{FF2B5EF4-FFF2-40B4-BE49-F238E27FC236}">
                  <a16:creationId xmlns:a16="http://schemas.microsoft.com/office/drawing/2014/main" id="{D8E8FEBC-CAE5-CE54-B9F2-FC8C5763DB46}"/>
                </a:ext>
              </a:extLst>
            </p:cNvPr>
            <p:cNvSpPr/>
            <p:nvPr/>
          </p:nvSpPr>
          <p:spPr>
            <a:xfrm>
              <a:off x="3938778" y="1994153"/>
              <a:ext cx="1945005" cy="0"/>
            </a:xfrm>
            <a:custGeom>
              <a:avLst/>
              <a:gdLst/>
              <a:ahLst/>
              <a:cxnLst/>
              <a:rect l="l" t="t" r="r" b="b"/>
              <a:pathLst>
                <a:path w="1945004">
                  <a:moveTo>
                    <a:pt x="0" y="0"/>
                  </a:moveTo>
                  <a:lnTo>
                    <a:pt x="1944624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8">
              <a:extLst>
                <a:ext uri="{FF2B5EF4-FFF2-40B4-BE49-F238E27FC236}">
                  <a16:creationId xmlns:a16="http://schemas.microsoft.com/office/drawing/2014/main" id="{08F1CBBD-FC56-D7CB-ADF8-D1499984AADB}"/>
                </a:ext>
              </a:extLst>
            </p:cNvPr>
            <p:cNvSpPr/>
            <p:nvPr/>
          </p:nvSpPr>
          <p:spPr>
            <a:xfrm>
              <a:off x="5845294" y="1879843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12" y="0"/>
                  </a:moveTo>
                  <a:lnTo>
                    <a:pt x="0" y="228600"/>
                  </a:lnTo>
                  <a:lnTo>
                    <a:pt x="228612" y="1143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59">
            <a:extLst>
              <a:ext uri="{FF2B5EF4-FFF2-40B4-BE49-F238E27FC236}">
                <a16:creationId xmlns:a16="http://schemas.microsoft.com/office/drawing/2014/main" id="{ECDD3287-B5D6-49A4-4BCD-46C77BE3EDE3}"/>
              </a:ext>
            </a:extLst>
          </p:cNvPr>
          <p:cNvSpPr txBox="1"/>
          <p:nvPr/>
        </p:nvSpPr>
        <p:spPr>
          <a:xfrm>
            <a:off x="7864919" y="2036826"/>
            <a:ext cx="992505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9" name="object 60">
            <a:extLst>
              <a:ext uri="{FF2B5EF4-FFF2-40B4-BE49-F238E27FC236}">
                <a16:creationId xmlns:a16="http://schemas.microsoft.com/office/drawing/2014/main" id="{EB1BD7BB-984B-45B1-96CA-2FD936DF3459}"/>
              </a:ext>
            </a:extLst>
          </p:cNvPr>
          <p:cNvGrpSpPr/>
          <p:nvPr/>
        </p:nvGrpSpPr>
        <p:grpSpPr>
          <a:xfrm>
            <a:off x="3494595" y="2335276"/>
            <a:ext cx="1722755" cy="1155700"/>
            <a:chOff x="2962782" y="2140585"/>
            <a:chExt cx="1722755" cy="1155700"/>
          </a:xfrm>
        </p:grpSpPr>
        <p:sp>
          <p:nvSpPr>
            <p:cNvPr id="50" name="object 61">
              <a:extLst>
                <a:ext uri="{FF2B5EF4-FFF2-40B4-BE49-F238E27FC236}">
                  <a16:creationId xmlns:a16="http://schemas.microsoft.com/office/drawing/2014/main" id="{6E624033-7FEB-05FA-65C5-5E9C4AE68C46}"/>
                </a:ext>
              </a:extLst>
            </p:cNvPr>
            <p:cNvSpPr/>
            <p:nvPr/>
          </p:nvSpPr>
          <p:spPr>
            <a:xfrm>
              <a:off x="2969132" y="2146935"/>
              <a:ext cx="445134" cy="285115"/>
            </a:xfrm>
            <a:custGeom>
              <a:avLst/>
              <a:gdLst/>
              <a:ahLst/>
              <a:cxnLst/>
              <a:rect l="l" t="t" r="r" b="b"/>
              <a:pathLst>
                <a:path w="445135" h="285114">
                  <a:moveTo>
                    <a:pt x="0" y="0"/>
                  </a:moveTo>
                  <a:lnTo>
                    <a:pt x="444995" y="284848"/>
                  </a:lnTo>
                </a:path>
              </a:pathLst>
            </a:custGeom>
            <a:ln w="12700">
              <a:solidFill>
                <a:srgbClr val="FC01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62">
              <a:extLst>
                <a:ext uri="{FF2B5EF4-FFF2-40B4-BE49-F238E27FC236}">
                  <a16:creationId xmlns:a16="http://schemas.microsoft.com/office/drawing/2014/main" id="{9C118DE9-0258-5C8E-2DDD-0EDC84F8024F}"/>
                </a:ext>
              </a:extLst>
            </p:cNvPr>
            <p:cNvSpPr/>
            <p:nvPr/>
          </p:nvSpPr>
          <p:spPr>
            <a:xfrm>
              <a:off x="3382890" y="2392850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89" h="73660">
                  <a:moveTo>
                    <a:pt x="41084" y="0"/>
                  </a:moveTo>
                  <a:lnTo>
                    <a:pt x="0" y="64173"/>
                  </a:lnTo>
                  <a:lnTo>
                    <a:pt x="84721" y="73177"/>
                  </a:lnTo>
                  <a:lnTo>
                    <a:pt x="41084" y="0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63">
              <a:extLst>
                <a:ext uri="{FF2B5EF4-FFF2-40B4-BE49-F238E27FC236}">
                  <a16:creationId xmlns:a16="http://schemas.microsoft.com/office/drawing/2014/main" id="{C092774F-5C26-A391-7532-AF18132BEAC4}"/>
                </a:ext>
              </a:extLst>
            </p:cNvPr>
            <p:cNvSpPr/>
            <p:nvPr/>
          </p:nvSpPr>
          <p:spPr>
            <a:xfrm>
              <a:off x="2969132" y="2896196"/>
              <a:ext cx="1654810" cy="393700"/>
            </a:xfrm>
            <a:custGeom>
              <a:avLst/>
              <a:gdLst/>
              <a:ahLst/>
              <a:cxnLst/>
              <a:rect l="l" t="t" r="r" b="b"/>
              <a:pathLst>
                <a:path w="1654810" h="393700">
                  <a:moveTo>
                    <a:pt x="0" y="393293"/>
                  </a:moveTo>
                  <a:lnTo>
                    <a:pt x="1654314" y="0"/>
                  </a:lnTo>
                </a:path>
              </a:pathLst>
            </a:custGeom>
            <a:ln w="12699">
              <a:solidFill>
                <a:srgbClr val="FD002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64">
              <a:extLst>
                <a:ext uri="{FF2B5EF4-FFF2-40B4-BE49-F238E27FC236}">
                  <a16:creationId xmlns:a16="http://schemas.microsoft.com/office/drawing/2014/main" id="{AC1FC48E-336C-843C-C175-B5A7C53B94DD}"/>
                </a:ext>
              </a:extLst>
            </p:cNvPr>
            <p:cNvSpPr/>
            <p:nvPr/>
          </p:nvSpPr>
          <p:spPr>
            <a:xfrm>
              <a:off x="4602275" y="2862068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5" h="74294">
                  <a:moveTo>
                    <a:pt x="0" y="0"/>
                  </a:moveTo>
                  <a:lnTo>
                    <a:pt x="17627" y="74129"/>
                  </a:lnTo>
                  <a:lnTo>
                    <a:pt x="82943" y="19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0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65">
            <a:extLst>
              <a:ext uri="{FF2B5EF4-FFF2-40B4-BE49-F238E27FC236}">
                <a16:creationId xmlns:a16="http://schemas.microsoft.com/office/drawing/2014/main" id="{82FDF39C-2E94-D2EE-75B5-A60D5D2B19F0}"/>
              </a:ext>
            </a:extLst>
          </p:cNvPr>
          <p:cNvSpPr txBox="1"/>
          <p:nvPr/>
        </p:nvSpPr>
        <p:spPr>
          <a:xfrm>
            <a:off x="3710940" y="217195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66">
            <a:extLst>
              <a:ext uri="{FF2B5EF4-FFF2-40B4-BE49-F238E27FC236}">
                <a16:creationId xmlns:a16="http://schemas.microsoft.com/office/drawing/2014/main" id="{7BA70C77-D71C-1A9A-7E84-7A63EA326903}"/>
              </a:ext>
            </a:extLst>
          </p:cNvPr>
          <p:cNvSpPr txBox="1"/>
          <p:nvPr/>
        </p:nvSpPr>
        <p:spPr>
          <a:xfrm>
            <a:off x="4012644" y="34594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67">
            <a:extLst>
              <a:ext uri="{FF2B5EF4-FFF2-40B4-BE49-F238E27FC236}">
                <a16:creationId xmlns:a16="http://schemas.microsoft.com/office/drawing/2014/main" id="{FEACC200-25EC-7E16-BEF2-F8CA98F01CB7}"/>
              </a:ext>
            </a:extLst>
          </p:cNvPr>
          <p:cNvSpPr txBox="1"/>
          <p:nvPr/>
        </p:nvSpPr>
        <p:spPr>
          <a:xfrm>
            <a:off x="5719086" y="310066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68">
            <a:extLst>
              <a:ext uri="{FF2B5EF4-FFF2-40B4-BE49-F238E27FC236}">
                <a16:creationId xmlns:a16="http://schemas.microsoft.com/office/drawing/2014/main" id="{10E1553F-5899-19E1-813D-134E841602BF}"/>
              </a:ext>
            </a:extLst>
          </p:cNvPr>
          <p:cNvSpPr txBox="1"/>
          <p:nvPr/>
        </p:nvSpPr>
        <p:spPr>
          <a:xfrm>
            <a:off x="5157038" y="2216359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8" name="object 69">
            <a:extLst>
              <a:ext uri="{FF2B5EF4-FFF2-40B4-BE49-F238E27FC236}">
                <a16:creationId xmlns:a16="http://schemas.microsoft.com/office/drawing/2014/main" id="{697ED01A-A3EF-840E-600A-D0D67B7E3766}"/>
              </a:ext>
            </a:extLst>
          </p:cNvPr>
          <p:cNvGrpSpPr/>
          <p:nvPr/>
        </p:nvGrpSpPr>
        <p:grpSpPr>
          <a:xfrm>
            <a:off x="6048820" y="2900169"/>
            <a:ext cx="311150" cy="76200"/>
            <a:chOff x="5517007" y="2705478"/>
            <a:chExt cx="311150" cy="76200"/>
          </a:xfrm>
        </p:grpSpPr>
        <p:sp>
          <p:nvSpPr>
            <p:cNvPr id="59" name="object 70">
              <a:extLst>
                <a:ext uri="{FF2B5EF4-FFF2-40B4-BE49-F238E27FC236}">
                  <a16:creationId xmlns:a16="http://schemas.microsoft.com/office/drawing/2014/main" id="{A08210E2-E895-2C05-E6E9-AFA4D9F79F87}"/>
                </a:ext>
              </a:extLst>
            </p:cNvPr>
            <p:cNvSpPr/>
            <p:nvPr/>
          </p:nvSpPr>
          <p:spPr>
            <a:xfrm>
              <a:off x="5523357" y="2743581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00">
              <a:solidFill>
                <a:srgbClr val="FD002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71">
              <a:extLst>
                <a:ext uri="{FF2B5EF4-FFF2-40B4-BE49-F238E27FC236}">
                  <a16:creationId xmlns:a16="http://schemas.microsoft.com/office/drawing/2014/main" id="{893CA3FA-24BC-5DEC-0BCC-1A6BAFC19AFA}"/>
                </a:ext>
              </a:extLst>
            </p:cNvPr>
            <p:cNvSpPr/>
            <p:nvPr/>
          </p:nvSpPr>
          <p:spPr>
            <a:xfrm>
              <a:off x="5751959" y="27054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0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72">
            <a:extLst>
              <a:ext uri="{FF2B5EF4-FFF2-40B4-BE49-F238E27FC236}">
                <a16:creationId xmlns:a16="http://schemas.microsoft.com/office/drawing/2014/main" id="{52C36A36-0378-3292-A7E0-DA28B5CA7F84}"/>
              </a:ext>
            </a:extLst>
          </p:cNvPr>
          <p:cNvSpPr txBox="1"/>
          <p:nvPr/>
        </p:nvSpPr>
        <p:spPr>
          <a:xfrm>
            <a:off x="6125528" y="2638679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2" name="object 74">
            <a:extLst>
              <a:ext uri="{FF2B5EF4-FFF2-40B4-BE49-F238E27FC236}">
                <a16:creationId xmlns:a16="http://schemas.microsoft.com/office/drawing/2014/main" id="{82115800-ADC7-7B21-D44D-43631E33D46F}"/>
              </a:ext>
            </a:extLst>
          </p:cNvPr>
          <p:cNvGrpSpPr/>
          <p:nvPr/>
        </p:nvGrpSpPr>
        <p:grpSpPr>
          <a:xfrm>
            <a:off x="6848666" y="2011171"/>
            <a:ext cx="1000125" cy="1320800"/>
            <a:chOff x="6316853" y="1816480"/>
            <a:chExt cx="1000125" cy="1320800"/>
          </a:xfrm>
        </p:grpSpPr>
        <p:sp>
          <p:nvSpPr>
            <p:cNvPr id="63" name="object 75">
              <a:extLst>
                <a:ext uri="{FF2B5EF4-FFF2-40B4-BE49-F238E27FC236}">
                  <a16:creationId xmlns:a16="http://schemas.microsoft.com/office/drawing/2014/main" id="{FC0478D9-A849-4BB1-5EDC-23CC09A89B56}"/>
                </a:ext>
              </a:extLst>
            </p:cNvPr>
            <p:cNvSpPr/>
            <p:nvPr/>
          </p:nvSpPr>
          <p:spPr>
            <a:xfrm>
              <a:off x="7067931" y="1829180"/>
              <a:ext cx="236220" cy="369570"/>
            </a:xfrm>
            <a:custGeom>
              <a:avLst/>
              <a:gdLst/>
              <a:ahLst/>
              <a:cxnLst/>
              <a:rect l="l" t="t" r="r" b="b"/>
              <a:pathLst>
                <a:path w="236220" h="369569">
                  <a:moveTo>
                    <a:pt x="0" y="92392"/>
                  </a:moveTo>
                  <a:lnTo>
                    <a:pt x="177165" y="92392"/>
                  </a:lnTo>
                  <a:lnTo>
                    <a:pt x="177165" y="0"/>
                  </a:lnTo>
                  <a:lnTo>
                    <a:pt x="236220" y="184784"/>
                  </a:lnTo>
                  <a:lnTo>
                    <a:pt x="177165" y="369569"/>
                  </a:lnTo>
                  <a:lnTo>
                    <a:pt x="177165" y="277177"/>
                  </a:lnTo>
                  <a:lnTo>
                    <a:pt x="0" y="277177"/>
                  </a:lnTo>
                  <a:lnTo>
                    <a:pt x="0" y="923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76">
              <a:extLst>
                <a:ext uri="{FF2B5EF4-FFF2-40B4-BE49-F238E27FC236}">
                  <a16:creationId xmlns:a16="http://schemas.microsoft.com/office/drawing/2014/main" id="{0852EDBF-BBDD-A991-4B2C-24E0FED40BB5}"/>
                </a:ext>
              </a:extLst>
            </p:cNvPr>
            <p:cNvSpPr/>
            <p:nvPr/>
          </p:nvSpPr>
          <p:spPr>
            <a:xfrm>
              <a:off x="6329553" y="2888361"/>
              <a:ext cx="370840" cy="236220"/>
            </a:xfrm>
            <a:custGeom>
              <a:avLst/>
              <a:gdLst/>
              <a:ahLst/>
              <a:cxnLst/>
              <a:rect l="l" t="t" r="r" b="b"/>
              <a:pathLst>
                <a:path w="370840" h="236219">
                  <a:moveTo>
                    <a:pt x="92583" y="236220"/>
                  </a:moveTo>
                  <a:lnTo>
                    <a:pt x="92583" y="59055"/>
                  </a:lnTo>
                  <a:lnTo>
                    <a:pt x="0" y="59055"/>
                  </a:lnTo>
                  <a:lnTo>
                    <a:pt x="185166" y="0"/>
                  </a:lnTo>
                  <a:lnTo>
                    <a:pt x="370332" y="59055"/>
                  </a:lnTo>
                  <a:lnTo>
                    <a:pt x="277749" y="59055"/>
                  </a:lnTo>
                  <a:lnTo>
                    <a:pt x="277749" y="236220"/>
                  </a:lnTo>
                  <a:lnTo>
                    <a:pt x="92583" y="23622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77">
            <a:extLst>
              <a:ext uri="{FF2B5EF4-FFF2-40B4-BE49-F238E27FC236}">
                <a16:creationId xmlns:a16="http://schemas.microsoft.com/office/drawing/2014/main" id="{64553024-D36B-FE15-CC54-B38889450B28}"/>
              </a:ext>
            </a:extLst>
          </p:cNvPr>
          <p:cNvSpPr txBox="1"/>
          <p:nvPr/>
        </p:nvSpPr>
        <p:spPr>
          <a:xfrm>
            <a:off x="1793240" y="264274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6" name="object 78">
            <a:extLst>
              <a:ext uri="{FF2B5EF4-FFF2-40B4-BE49-F238E27FC236}">
                <a16:creationId xmlns:a16="http://schemas.microsoft.com/office/drawing/2014/main" id="{D2E44022-5D0D-A840-7C9F-DAB20D8C13AC}"/>
              </a:ext>
            </a:extLst>
          </p:cNvPr>
          <p:cNvGrpSpPr/>
          <p:nvPr/>
        </p:nvGrpSpPr>
        <p:grpSpPr>
          <a:xfrm>
            <a:off x="2046796" y="2808505"/>
            <a:ext cx="243204" cy="76200"/>
            <a:chOff x="1514983" y="2613814"/>
            <a:chExt cx="243204" cy="76200"/>
          </a:xfrm>
        </p:grpSpPr>
        <p:sp>
          <p:nvSpPr>
            <p:cNvPr id="67" name="object 79">
              <a:extLst>
                <a:ext uri="{FF2B5EF4-FFF2-40B4-BE49-F238E27FC236}">
                  <a16:creationId xmlns:a16="http://schemas.microsoft.com/office/drawing/2014/main" id="{C7DB0B59-5836-C172-5C2C-D91DF446C84C}"/>
                </a:ext>
              </a:extLst>
            </p:cNvPr>
            <p:cNvSpPr/>
            <p:nvPr/>
          </p:nvSpPr>
          <p:spPr>
            <a:xfrm>
              <a:off x="1521333" y="2651556"/>
              <a:ext cx="173355" cy="5080"/>
            </a:xfrm>
            <a:custGeom>
              <a:avLst/>
              <a:gdLst/>
              <a:ahLst/>
              <a:cxnLst/>
              <a:rect l="l" t="t" r="r" b="b"/>
              <a:pathLst>
                <a:path w="173355" h="5080">
                  <a:moveTo>
                    <a:pt x="0" y="4648"/>
                  </a:moveTo>
                  <a:lnTo>
                    <a:pt x="173062" y="0"/>
                  </a:lnTo>
                </a:path>
              </a:pathLst>
            </a:custGeom>
            <a:ln w="12700">
              <a:solidFill>
                <a:srgbClr val="FD002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80">
              <a:extLst>
                <a:ext uri="{FF2B5EF4-FFF2-40B4-BE49-F238E27FC236}">
                  <a16:creationId xmlns:a16="http://schemas.microsoft.com/office/drawing/2014/main" id="{550BBD59-31DF-40F2-8567-44714710A331}"/>
                </a:ext>
              </a:extLst>
            </p:cNvPr>
            <p:cNvSpPr/>
            <p:nvPr/>
          </p:nvSpPr>
          <p:spPr>
            <a:xfrm>
              <a:off x="1680677" y="2613814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69" h="76200">
                  <a:moveTo>
                    <a:pt x="0" y="0"/>
                  </a:moveTo>
                  <a:lnTo>
                    <a:pt x="2044" y="76174"/>
                  </a:lnTo>
                  <a:lnTo>
                    <a:pt x="77190" y="36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0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381476F-AB3F-B0A4-39E1-4763ABB6F60D}"/>
              </a:ext>
            </a:extLst>
          </p:cNvPr>
          <p:cNvSpPr txBox="1"/>
          <p:nvPr/>
        </p:nvSpPr>
        <p:spPr>
          <a:xfrm>
            <a:off x="5719086" y="5690318"/>
            <a:ext cx="6393866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Q: Why not encrypt the whole email with Bob’s public key?</a:t>
            </a:r>
          </a:p>
          <a:p>
            <a:r>
              <a:rPr lang="en-GB" sz="2000" dirty="0"/>
              <a:t>A: Since public key crypto is inefficient, this will be too slow.</a:t>
            </a:r>
          </a:p>
          <a:p>
            <a:r>
              <a:rPr lang="en-GB" sz="2000" dirty="0"/>
              <a:t>Recall </a:t>
            </a:r>
            <a:r>
              <a:rPr lang="en-GB" sz="2000" dirty="0">
                <a:hlinkClick r:id="" action="ppaction://noaction"/>
              </a:rPr>
              <a:t>Slide 39 “Public-Key Crypto in Practice”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4681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94AD3-98C1-4E10-BE0C-7086C65F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638" y="188640"/>
            <a:ext cx="4126842" cy="868362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9C9457-9190-405D-907A-35A38345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43446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107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A84F4-64C5-45D1-9F0E-674CE575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40" y="1"/>
            <a:ext cx="4831361" cy="6857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6">
                <a:extLst>
                  <a:ext uri="{FF2B5EF4-FFF2-40B4-BE49-F238E27FC236}">
                    <a16:creationId xmlns:a16="http://schemas.microsoft.com/office/drawing/2014/main" id="{BA3A3148-4CCE-4A22-9166-9E3B703EB8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559" y="85970"/>
                <a:ext cx="5025562" cy="685799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SzPct val="70000"/>
                  <a:buNone/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crypto hash function to generate hash value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encrypted using either </a:t>
                </a:r>
              </a:p>
              <a:p>
                <a:pPr marL="0" indent="0">
                  <a:buSzPct val="70000"/>
                  <a:buNone/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symmetric encryption with shared secret key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(b) public-key encryption with sender’s private key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altLang="zh-CN" sz="20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Receiver recomputes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𝑟𝑒𝑐𝑒𝑖𝑣𝑒𝑑𝑀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compares it with the received and decrypted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they match, then message is authenticated.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encrypted hash is called the digital signature.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SzPct val="70000"/>
                  <a:buNone/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HMAC or Keyed hash: sender and receiver share a secret key K. Apply hash function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concatenation of secret key K and the message to generate Message Digest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altLang="zh-CN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Receiver recomputes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𝑟𝑒𝑐𝑒𝑖𝑣𝑒𝑑𝑀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compares it with received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altLang="zh-CN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SzPct val="70000"/>
                  <a:buNone/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(a)(b) are more efficient than MAC approach, since encryption/decryption is applied to the hash, not the entire message.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avoids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encryption/decryption altogether.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16">
                <a:extLst>
                  <a:ext uri="{FF2B5EF4-FFF2-40B4-BE49-F238E27FC236}">
                    <a16:creationId xmlns:a16="http://schemas.microsoft.com/office/drawing/2014/main" id="{BA3A3148-4CCE-4A22-9166-9E3B703E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9" y="85970"/>
                <a:ext cx="5025562" cy="6857999"/>
              </a:xfrm>
              <a:prstGeom prst="rect">
                <a:avLst/>
              </a:prstGeom>
              <a:blipFill>
                <a:blip r:embed="rId4"/>
                <a:stretch>
                  <a:fillRect l="-1335" t="-444" r="-13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0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6CD9A-A7D9-96A1-82C5-3E0C94B5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</a:t>
            </a:r>
            <a:r>
              <a:rPr lang="en-GB" spc="-90" dirty="0"/>
              <a:t> </a:t>
            </a:r>
            <a:r>
              <a:rPr lang="en-GB" spc="-10" dirty="0"/>
              <a:t>Arithmetic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AE566-08F1-5F54-98F5-2A3A087E7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DF7E60B-DAC7-0643-8DD2-9A23928269CB}"/>
              </a:ext>
            </a:extLst>
          </p:cNvPr>
          <p:cNvSpPr txBox="1"/>
          <p:nvPr/>
        </p:nvSpPr>
        <p:spPr>
          <a:xfrm>
            <a:off x="1639824" y="3109329"/>
            <a:ext cx="3319779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70405" algn="l"/>
                <a:tab pos="3213735" algn="l"/>
              </a:tabLst>
            </a:pPr>
            <a:r>
              <a:rPr sz="1450" spc="-50" dirty="0">
                <a:latin typeface="Times New Roman"/>
                <a:cs typeface="Times New Roman"/>
              </a:rPr>
              <a:t>4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2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C93E268-C290-CD7D-9FE6-4842F6A8E9A9}"/>
              </a:ext>
            </a:extLst>
          </p:cNvPr>
          <p:cNvSpPr txBox="1"/>
          <p:nvPr/>
        </p:nvSpPr>
        <p:spPr>
          <a:xfrm>
            <a:off x="863600" y="1423023"/>
            <a:ext cx="5165090" cy="230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sz="2200" i="1" dirty="0">
                <a:latin typeface="Times New Roman"/>
                <a:cs typeface="Times New Roman"/>
              </a:rPr>
              <a:t>xy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y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m</a:t>
            </a:r>
            <a:endParaRPr sz="22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175" i="1" baseline="24904" dirty="0">
                <a:latin typeface="Times New Roman"/>
                <a:cs typeface="Times New Roman"/>
              </a:rPr>
              <a:t>4</a:t>
            </a:r>
            <a:r>
              <a:rPr sz="2175" i="1" spc="262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175" i="1" baseline="24904" dirty="0">
                <a:latin typeface="Times New Roman"/>
                <a:cs typeface="Times New Roman"/>
              </a:rPr>
              <a:t>2</a:t>
            </a:r>
            <a:r>
              <a:rPr sz="2175" i="1" spc="27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)(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175" i="1" baseline="24904" dirty="0">
                <a:latin typeface="Times New Roman"/>
                <a:cs typeface="Times New Roman"/>
              </a:rPr>
              <a:t>2</a:t>
            </a:r>
            <a:r>
              <a:rPr sz="2175" i="1" spc="270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m</a:t>
            </a:r>
            <a:endParaRPr sz="22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175" i="1" baseline="24904" dirty="0">
                <a:latin typeface="Times New Roman"/>
                <a:cs typeface="Times New Roman"/>
              </a:rPr>
              <a:t>ij</a:t>
            </a:r>
            <a:r>
              <a:rPr sz="2175" i="1" spc="27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175" i="1" baseline="24904" dirty="0">
                <a:latin typeface="Times New Roman"/>
                <a:cs typeface="Times New Roman"/>
              </a:rPr>
              <a:t>i</a:t>
            </a:r>
            <a:r>
              <a:rPr sz="2175" i="1" spc="27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175" i="1" baseline="24904" dirty="0">
                <a:latin typeface="Times New Roman"/>
                <a:cs typeface="Times New Roman"/>
              </a:rPr>
              <a:t>j</a:t>
            </a:r>
            <a:r>
              <a:rPr sz="2175" i="1" spc="27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m</a:t>
            </a:r>
            <a:endParaRPr sz="22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sz="2200" dirty="0">
                <a:latin typeface="Times New Roman"/>
                <a:cs typeface="Times New Roman"/>
              </a:rPr>
              <a:t>125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125</a:t>
            </a:r>
            <a:endParaRPr sz="22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sz="2200" dirty="0">
                <a:latin typeface="Times New Roman"/>
                <a:cs typeface="Times New Roman"/>
              </a:rPr>
              <a:t>125</a:t>
            </a:r>
            <a:r>
              <a:rPr sz="2175" baseline="24904" dirty="0">
                <a:latin typeface="Times New Roman"/>
                <a:cs typeface="Times New Roman"/>
              </a:rPr>
              <a:t>2</a:t>
            </a:r>
            <a:r>
              <a:rPr sz="2175" spc="262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15625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104</a:t>
            </a:r>
            <a:endParaRPr sz="2200" dirty="0">
              <a:latin typeface="Times New Roman"/>
              <a:cs typeface="Times New Roman"/>
            </a:endParaRPr>
          </a:p>
          <a:p>
            <a:pPr marL="367665" indent="-342265">
              <a:lnSpc>
                <a:spcPts val="2375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950594" algn="l"/>
                <a:tab pos="2908935" algn="l"/>
                <a:tab pos="4152900" algn="l"/>
              </a:tabLst>
            </a:pPr>
            <a:r>
              <a:rPr sz="2200" spc="-25" dirty="0">
                <a:latin typeface="Times New Roman"/>
                <a:cs typeface="Times New Roman"/>
              </a:rPr>
              <a:t>125</a:t>
            </a:r>
            <a:r>
              <a:rPr sz="2200" dirty="0">
                <a:latin typeface="Times New Roman"/>
                <a:cs typeface="Times New Roman"/>
              </a:rPr>
              <a:t>	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(125</a:t>
            </a:r>
            <a:r>
              <a:rPr sz="2200" dirty="0">
                <a:latin typeface="Times New Roman"/>
                <a:cs typeface="Times New Roman"/>
              </a:rPr>
              <a:t>	mod</a:t>
            </a:r>
            <a:r>
              <a:rPr sz="2200" spc="-20" dirty="0">
                <a:latin typeface="Times New Roman"/>
                <a:cs typeface="Times New Roman"/>
              </a:rPr>
              <a:t> 187)</a:t>
            </a:r>
            <a:r>
              <a:rPr sz="2200" dirty="0">
                <a:latin typeface="Times New Roman"/>
                <a:cs typeface="Times New Roman"/>
              </a:rPr>
              <a:t>	mod</a:t>
            </a:r>
            <a:r>
              <a:rPr sz="2200" spc="-25" dirty="0">
                <a:latin typeface="Times New Roman"/>
                <a:cs typeface="Times New Roman"/>
              </a:rPr>
              <a:t> 187</a:t>
            </a:r>
            <a:endParaRPr sz="2200" dirty="0">
              <a:latin typeface="Times New Roman"/>
              <a:cs typeface="Times New Roman"/>
            </a:endParaRPr>
          </a:p>
          <a:p>
            <a:pPr marL="36830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104</a:t>
            </a:r>
            <a:r>
              <a:rPr sz="2175" baseline="24904" dirty="0">
                <a:latin typeface="Times New Roman"/>
                <a:cs typeface="Times New Roman"/>
              </a:rPr>
              <a:t>2</a:t>
            </a:r>
            <a:r>
              <a:rPr sz="2175" spc="-15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10816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157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59E7C8F7-393E-5044-04D4-C24E874DF344}"/>
              </a:ext>
            </a:extLst>
          </p:cNvPr>
          <p:cNvSpPr txBox="1"/>
          <p:nvPr/>
        </p:nvSpPr>
        <p:spPr>
          <a:xfrm>
            <a:off x="1639824" y="3712833"/>
            <a:ext cx="1983739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77695" algn="l"/>
              </a:tabLst>
            </a:pPr>
            <a:r>
              <a:rPr sz="1450" spc="-50" dirty="0">
                <a:latin typeface="Times New Roman"/>
                <a:cs typeface="Times New Roman"/>
              </a:rPr>
              <a:t>8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2056F36-CCFC-9DE0-B2E5-0EF8A2B51AB4}"/>
              </a:ext>
            </a:extLst>
          </p:cNvPr>
          <p:cNvSpPr txBox="1"/>
          <p:nvPr/>
        </p:nvSpPr>
        <p:spPr>
          <a:xfrm>
            <a:off x="1639824" y="4048113"/>
            <a:ext cx="207772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71675" algn="l"/>
              </a:tabLst>
            </a:pPr>
            <a:r>
              <a:rPr sz="1450" spc="-25" dirty="0">
                <a:latin typeface="Times New Roman"/>
                <a:cs typeface="Times New Roman"/>
              </a:rPr>
              <a:t>16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42A7D93C-E58A-7250-6A7F-E6399B856A38}"/>
              </a:ext>
            </a:extLst>
          </p:cNvPr>
          <p:cNvSpPr txBox="1"/>
          <p:nvPr/>
        </p:nvSpPr>
        <p:spPr>
          <a:xfrm>
            <a:off x="838200" y="3702927"/>
            <a:ext cx="8068309" cy="257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93065" algn="l"/>
                <a:tab pos="975994" algn="l"/>
                <a:tab pos="2841625" algn="l"/>
              </a:tabLst>
            </a:pPr>
            <a:r>
              <a:rPr sz="2200" spc="-25" dirty="0">
                <a:latin typeface="Times New Roman"/>
                <a:cs typeface="Times New Roman"/>
              </a:rPr>
              <a:t>125</a:t>
            </a:r>
            <a:r>
              <a:rPr sz="2200" dirty="0">
                <a:latin typeface="Times New Roman"/>
                <a:cs typeface="Times New Roman"/>
              </a:rPr>
              <a:t>	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157</a:t>
            </a:r>
            <a:r>
              <a:rPr sz="2200" dirty="0">
                <a:latin typeface="Times New Roman"/>
                <a:cs typeface="Times New Roman"/>
              </a:rPr>
              <a:t>	mod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152</a:t>
            </a:r>
            <a:endParaRPr sz="220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93065" algn="l"/>
                <a:tab pos="1069975" algn="l"/>
                <a:tab pos="2910840" algn="l"/>
              </a:tabLst>
            </a:pPr>
            <a:r>
              <a:rPr sz="2200" spc="-25" dirty="0">
                <a:latin typeface="Times New Roman"/>
                <a:cs typeface="Times New Roman"/>
              </a:rPr>
              <a:t>125</a:t>
            </a:r>
            <a:r>
              <a:rPr sz="2200" dirty="0">
                <a:latin typeface="Times New Roman"/>
                <a:cs typeface="Times New Roman"/>
              </a:rPr>
              <a:t>	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152</a:t>
            </a:r>
            <a:r>
              <a:rPr sz="2200" dirty="0">
                <a:latin typeface="Times New Roman"/>
                <a:cs typeface="Times New Roman"/>
              </a:rPr>
              <a:t>	mod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103</a:t>
            </a:r>
            <a:endParaRPr sz="220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125</a:t>
            </a:r>
            <a:r>
              <a:rPr sz="2175" baseline="24904" dirty="0">
                <a:latin typeface="Times New Roman"/>
                <a:cs typeface="Times New Roman"/>
              </a:rPr>
              <a:t>32</a:t>
            </a:r>
            <a:r>
              <a:rPr sz="2175" spc="27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103</a:t>
            </a:r>
            <a:r>
              <a:rPr sz="2175" baseline="24904" dirty="0">
                <a:latin typeface="Times New Roman"/>
                <a:cs typeface="Times New Roman"/>
              </a:rPr>
              <a:t>2</a:t>
            </a:r>
            <a:r>
              <a:rPr sz="2175" spc="262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137</a:t>
            </a:r>
            <a:endParaRPr sz="2200">
              <a:latin typeface="Times New Roman"/>
              <a:cs typeface="Times New Roman"/>
            </a:endParaRPr>
          </a:p>
          <a:p>
            <a:pPr marL="393065" indent="-342265">
              <a:lnSpc>
                <a:spcPts val="231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125</a:t>
            </a:r>
            <a:r>
              <a:rPr sz="2175" baseline="24904" dirty="0">
                <a:latin typeface="Times New Roman"/>
                <a:cs typeface="Times New Roman"/>
              </a:rPr>
              <a:t>64</a:t>
            </a:r>
            <a:r>
              <a:rPr sz="2175" spc="-15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137</a:t>
            </a:r>
            <a:r>
              <a:rPr sz="2175" baseline="24904" dirty="0">
                <a:latin typeface="Times New Roman"/>
                <a:cs typeface="Times New Roman"/>
              </a:rPr>
              <a:t>2</a:t>
            </a:r>
            <a:r>
              <a:rPr sz="2175" spc="262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69</a:t>
            </a:r>
            <a:endParaRPr sz="2200">
              <a:latin typeface="Times New Roman"/>
              <a:cs typeface="Times New Roman"/>
            </a:endParaRPr>
          </a:p>
          <a:p>
            <a:pPr marL="393065" indent="-342265">
              <a:lnSpc>
                <a:spcPts val="231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93065" algn="l"/>
              </a:tabLst>
            </a:pPr>
            <a:r>
              <a:rPr sz="3300" baseline="-16414" dirty="0">
                <a:latin typeface="Times New Roman"/>
                <a:cs typeface="Times New Roman"/>
              </a:rPr>
              <a:t>125</a:t>
            </a:r>
            <a:r>
              <a:rPr sz="1450" dirty="0">
                <a:latin typeface="Times New Roman"/>
                <a:cs typeface="Times New Roman"/>
              </a:rPr>
              <a:t>107</a:t>
            </a:r>
            <a:r>
              <a:rPr sz="3300" baseline="-16414" dirty="0">
                <a:latin typeface="Times New Roman"/>
                <a:cs typeface="Times New Roman"/>
              </a:rPr>
              <a:t>=</a:t>
            </a:r>
            <a:r>
              <a:rPr sz="3300" spc="37" baseline="-16414" dirty="0">
                <a:latin typeface="Times New Roman"/>
                <a:cs typeface="Times New Roman"/>
              </a:rPr>
              <a:t> </a:t>
            </a:r>
            <a:r>
              <a:rPr sz="3300" baseline="-16414" dirty="0">
                <a:latin typeface="Times New Roman"/>
                <a:cs typeface="Times New Roman"/>
              </a:rPr>
              <a:t>125</a:t>
            </a:r>
            <a:r>
              <a:rPr sz="1450" dirty="0">
                <a:latin typeface="Times New Roman"/>
                <a:cs typeface="Times New Roman"/>
              </a:rPr>
              <a:t>64+32+8+2+1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3300" baseline="-16414" dirty="0">
                <a:latin typeface="Times New Roman"/>
                <a:cs typeface="Times New Roman"/>
              </a:rPr>
              <a:t>mod</a:t>
            </a:r>
            <a:r>
              <a:rPr sz="3300" spc="30" baseline="-16414" dirty="0">
                <a:latin typeface="Times New Roman"/>
                <a:cs typeface="Times New Roman"/>
              </a:rPr>
              <a:t> </a:t>
            </a:r>
            <a:r>
              <a:rPr sz="3300" spc="-37" baseline="-16414" dirty="0">
                <a:latin typeface="Times New Roman"/>
                <a:cs typeface="Times New Roman"/>
              </a:rPr>
              <a:t>187</a:t>
            </a:r>
            <a:endParaRPr sz="3300" baseline="-16414">
              <a:latin typeface="Times New Roman"/>
              <a:cs typeface="Times New Roman"/>
            </a:endParaRPr>
          </a:p>
          <a:p>
            <a:pPr marL="393065">
              <a:lnSpc>
                <a:spcPts val="2375"/>
              </a:lnSpc>
              <a:spcBef>
                <a:spcPts val="130"/>
              </a:spcBef>
            </a:pP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69×137×152×104×125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25" dirty="0">
                <a:latin typeface="Times New Roman"/>
                <a:cs typeface="Times New Roman"/>
              </a:rPr>
              <a:t> 187</a:t>
            </a:r>
            <a:endParaRPr sz="2200">
              <a:latin typeface="Times New Roman"/>
              <a:cs typeface="Times New Roman"/>
            </a:endParaRPr>
          </a:p>
          <a:p>
            <a:pPr marL="393065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18679128000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187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9306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You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able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additions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convert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107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64+32+8+2+1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D0EAB953-CC86-673C-FB6F-87D8A3BABF88}"/>
              </a:ext>
            </a:extLst>
          </p:cNvPr>
          <p:cNvSpPr txBox="1"/>
          <p:nvPr/>
        </p:nvSpPr>
        <p:spPr>
          <a:xfrm>
            <a:off x="6661722" y="2078216"/>
            <a:ext cx="2438400" cy="2308225"/>
          </a:xfrm>
          <a:prstGeom prst="rect">
            <a:avLst/>
          </a:prstGeom>
          <a:ln w="9525">
            <a:solidFill>
              <a:srgbClr val="FC012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Notation:</a:t>
            </a:r>
            <a:endParaRPr sz="2400">
              <a:latin typeface="Times New Roman"/>
              <a:cs typeface="Times New Roman"/>
            </a:endParaRPr>
          </a:p>
          <a:p>
            <a:pPr marL="90805" marR="88201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 mod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z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90805" marR="67818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(mod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z) or</a:t>
            </a: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z =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15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F5F6FD-B7C2-8987-A9C8-E7D134E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76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Ron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Rivest,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Adi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Shamir,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Adleman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at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MIT</a:t>
            </a:r>
            <a:r>
              <a:rPr lang="en-GB" sz="2400" spc="-20" dirty="0">
                <a:latin typeface="Times New Roman"/>
                <a:cs typeface="Times New Roman"/>
              </a:rPr>
              <a:t> 1978</a:t>
            </a:r>
            <a:endParaRPr lang="en-GB" sz="24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83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Both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plain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text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ciphertext</a:t>
            </a:r>
            <a:r>
              <a:rPr lang="en-GB" sz="2400" spc="-4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are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integers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between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0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and </a:t>
            </a:r>
            <a:r>
              <a:rPr lang="en-GB" sz="2400" spc="-10" dirty="0">
                <a:latin typeface="Times New Roman"/>
                <a:cs typeface="Times New Roman"/>
              </a:rPr>
              <a:t>n-</a:t>
            </a:r>
            <a:r>
              <a:rPr lang="en-GB" sz="2400" spc="-25" dirty="0">
                <a:latin typeface="Times New Roman"/>
                <a:cs typeface="Times New Roman"/>
              </a:rPr>
              <a:t>1.</a:t>
            </a:r>
            <a:endParaRPr lang="en-GB" sz="2400" dirty="0">
              <a:latin typeface="Times New Roman"/>
              <a:cs typeface="Times New Roman"/>
            </a:endParaRPr>
          </a:p>
          <a:p>
            <a:pPr marL="368300" marR="5714365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83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Key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{e,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n}, </a:t>
            </a:r>
            <a:r>
              <a:rPr lang="en-GB" sz="2400" dirty="0">
                <a:latin typeface="Times New Roman"/>
                <a:cs typeface="Times New Roman"/>
              </a:rPr>
              <a:t>Key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2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{d,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spc="-35" dirty="0">
                <a:latin typeface="Times New Roman"/>
                <a:cs typeface="Times New Roman"/>
              </a:rPr>
              <a:t>n}</a:t>
            </a:r>
            <a:endParaRPr lang="en-GB" sz="2400" dirty="0">
              <a:latin typeface="Times New Roman"/>
              <a:cs typeface="Times New Roman"/>
            </a:endParaRPr>
          </a:p>
          <a:p>
            <a:pPr marL="367665" marR="5836285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</a:t>
            </a:r>
            <a:r>
              <a:rPr lang="en-GB" sz="2400" baseline="24305" dirty="0">
                <a:latin typeface="Times New Roman"/>
                <a:cs typeface="Times New Roman"/>
              </a:rPr>
              <a:t>e</a:t>
            </a:r>
            <a:r>
              <a:rPr lang="en-GB" sz="2400" spc="284" baseline="2430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mod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n </a:t>
            </a:r>
          </a:p>
          <a:p>
            <a:pPr marL="367665" marR="5836285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M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baseline="24305" dirty="0">
                <a:latin typeface="Times New Roman"/>
                <a:cs typeface="Times New Roman"/>
              </a:rPr>
              <a:t>d</a:t>
            </a:r>
            <a:r>
              <a:rPr lang="en-GB" sz="2400" spc="284" baseline="2430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mod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n</a:t>
            </a:r>
            <a:endParaRPr lang="en-GB" sz="24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How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to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construct</a:t>
            </a:r>
            <a:r>
              <a:rPr lang="en-GB" sz="2400" spc="-55" dirty="0">
                <a:latin typeface="Times New Roman"/>
                <a:cs typeface="Times New Roman"/>
              </a:rPr>
              <a:t> </a:t>
            </a:r>
            <a:r>
              <a:rPr lang="en-GB" sz="2400" spc="-20" dirty="0">
                <a:latin typeface="Times New Roman"/>
                <a:cs typeface="Times New Roman"/>
              </a:rPr>
              <a:t>keys:</a:t>
            </a:r>
            <a:endParaRPr lang="en-GB" sz="2400" dirty="0">
              <a:latin typeface="Times New Roman"/>
              <a:cs typeface="Times New Roman"/>
            </a:endParaRPr>
          </a:p>
          <a:p>
            <a:pPr marL="7677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Select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two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large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primes: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q,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≠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q</a:t>
            </a:r>
            <a:endParaRPr lang="en-GB" sz="2400" dirty="0">
              <a:latin typeface="Times New Roman"/>
              <a:cs typeface="Times New Roman"/>
            </a:endParaRPr>
          </a:p>
          <a:p>
            <a:pPr marL="7677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n 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spc="-25" dirty="0" err="1">
                <a:latin typeface="Times New Roman"/>
                <a:cs typeface="Times New Roman"/>
              </a:rPr>
              <a:t>p×q</a:t>
            </a:r>
            <a:endParaRPr lang="en-GB" sz="2400" dirty="0">
              <a:latin typeface="Times New Roman"/>
              <a:cs typeface="Times New Roman"/>
            </a:endParaRPr>
          </a:p>
          <a:p>
            <a:pPr marL="7677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Calculate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z</a:t>
            </a:r>
            <a:r>
              <a:rPr lang="en-GB" sz="2400" spc="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5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(p-</a:t>
            </a:r>
            <a:r>
              <a:rPr lang="en-GB" sz="2400" spc="-20" dirty="0">
                <a:latin typeface="Times New Roman"/>
                <a:cs typeface="Times New Roman"/>
              </a:rPr>
              <a:t>1)(q-</a:t>
            </a:r>
            <a:r>
              <a:rPr lang="en-GB" sz="2400" spc="-25" dirty="0">
                <a:latin typeface="Times New Roman"/>
                <a:cs typeface="Times New Roman"/>
              </a:rPr>
              <a:t>1)</a:t>
            </a:r>
            <a:endParaRPr lang="en-GB" sz="2400" dirty="0">
              <a:latin typeface="Times New Roman"/>
              <a:cs typeface="Times New Roman"/>
            </a:endParaRPr>
          </a:p>
          <a:p>
            <a:pPr marL="7677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Select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such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that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 err="1">
                <a:latin typeface="Times New Roman"/>
                <a:cs typeface="Times New Roman"/>
              </a:rPr>
              <a:t>gcd</a:t>
            </a:r>
            <a:r>
              <a:rPr lang="en-GB" sz="2400" dirty="0">
                <a:latin typeface="Times New Roman"/>
                <a:cs typeface="Times New Roman"/>
              </a:rPr>
              <a:t>(z,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e)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1;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0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&lt;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&lt;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z</a:t>
            </a:r>
            <a:endParaRPr lang="en-GB" sz="2400" dirty="0">
              <a:latin typeface="Times New Roman"/>
              <a:cs typeface="Times New Roman"/>
            </a:endParaRPr>
          </a:p>
          <a:p>
            <a:pPr marL="7677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Calculate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such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that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de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mod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z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1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465BA2-1D7E-4934-5E8A-5F210F4E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</a:t>
            </a:r>
            <a:r>
              <a:rPr lang="en-GB" spc="-55" dirty="0"/>
              <a:t> </a:t>
            </a:r>
            <a:r>
              <a:rPr lang="en-GB" dirty="0"/>
              <a:t>Public</a:t>
            </a:r>
            <a:r>
              <a:rPr lang="en-GB" spc="-60" dirty="0"/>
              <a:t> </a:t>
            </a:r>
            <a:r>
              <a:rPr lang="en-GB" dirty="0"/>
              <a:t>Key</a:t>
            </a:r>
            <a:r>
              <a:rPr lang="en-GB" spc="-40" dirty="0"/>
              <a:t> </a:t>
            </a:r>
            <a:r>
              <a:rPr lang="en-GB" spc="-10" dirty="0"/>
              <a:t>Encryption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CBC47-E761-C000-4DB4-445FE173A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BAA2F-30A0-073E-C89F-8A461B79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344295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Select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two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large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primes: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q,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p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≠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q </a:t>
            </a:r>
            <a:r>
              <a:rPr lang="en-GB" sz="2400" dirty="0">
                <a:latin typeface="Times New Roman"/>
                <a:cs typeface="Times New Roman"/>
              </a:rPr>
              <a:t>p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17, q 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11</a:t>
            </a:r>
            <a:endParaRPr lang="en-GB"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n 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 err="1">
                <a:latin typeface="Times New Roman"/>
                <a:cs typeface="Times New Roman"/>
              </a:rPr>
              <a:t>p×q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17×11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187</a:t>
            </a:r>
            <a:endParaRPr lang="en-GB"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Calculate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z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(p-</a:t>
            </a:r>
            <a:r>
              <a:rPr lang="en-GB" sz="2400" spc="-20" dirty="0">
                <a:latin typeface="Times New Roman"/>
                <a:cs typeface="Times New Roman"/>
              </a:rPr>
              <a:t>1)(q-</a:t>
            </a:r>
            <a:r>
              <a:rPr lang="en-GB" sz="2400" dirty="0">
                <a:latin typeface="Times New Roman"/>
                <a:cs typeface="Times New Roman"/>
              </a:rPr>
              <a:t>1)</a:t>
            </a:r>
            <a:r>
              <a:rPr lang="en-GB" sz="2400" spc="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 16x10 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160</a:t>
            </a:r>
            <a:endParaRPr lang="en-GB" sz="2400" dirty="0">
              <a:latin typeface="Times New Roman"/>
              <a:cs typeface="Times New Roman"/>
            </a:endParaRPr>
          </a:p>
          <a:p>
            <a:pPr marL="355600" marR="558165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Select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such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that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 err="1">
                <a:latin typeface="Times New Roman"/>
                <a:cs typeface="Times New Roman"/>
              </a:rPr>
              <a:t>gcd</a:t>
            </a:r>
            <a:r>
              <a:rPr lang="en-GB" sz="2400" dirty="0">
                <a:latin typeface="Times New Roman"/>
                <a:cs typeface="Times New Roman"/>
              </a:rPr>
              <a:t>(z,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e)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1;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0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&lt;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&lt;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z </a:t>
            </a:r>
            <a:r>
              <a:rPr lang="en-GB" sz="2400" dirty="0">
                <a:latin typeface="Times New Roman"/>
                <a:cs typeface="Times New Roman"/>
              </a:rPr>
              <a:t>say,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7</a:t>
            </a:r>
            <a:endParaRPr lang="en-GB"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Calculate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such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that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de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mod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z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1</a:t>
            </a:r>
            <a:endParaRPr lang="en-GB"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160k+1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161, 321, 481, </a:t>
            </a:r>
            <a:r>
              <a:rPr lang="en-GB" sz="2400" spc="-25" dirty="0">
                <a:latin typeface="Times New Roman"/>
                <a:cs typeface="Times New Roman"/>
              </a:rPr>
              <a:t>641</a:t>
            </a:r>
            <a:endParaRPr lang="en-GB"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Check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which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of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these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is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divisible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by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spc="-50" dirty="0">
                <a:latin typeface="Times New Roman"/>
                <a:cs typeface="Times New Roman"/>
              </a:rPr>
              <a:t>7</a:t>
            </a:r>
            <a:endParaRPr lang="en-GB"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SzPct val="64583"/>
              <a:buFont typeface="Wingdings"/>
              <a:buChar char=""/>
              <a:tabLst>
                <a:tab pos="75501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161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is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divisible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by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7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giving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161/7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spc="-25" dirty="0">
                <a:latin typeface="Times New Roman"/>
                <a:cs typeface="Times New Roman"/>
              </a:rPr>
              <a:t>23</a:t>
            </a:r>
            <a:endParaRPr lang="en-GB"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Key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{7,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187},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Key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2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=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{23,</a:t>
            </a:r>
            <a:r>
              <a:rPr lang="en-GB" sz="2400" spc="-20" dirty="0">
                <a:latin typeface="Times New Roman"/>
                <a:cs typeface="Times New Roman"/>
              </a:rPr>
              <a:t> 187}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2DF6-020A-40F9-F7C3-99E6531E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</a:t>
            </a:r>
            <a:r>
              <a:rPr lang="en-GB" spc="-90" dirty="0"/>
              <a:t> </a:t>
            </a:r>
            <a:r>
              <a:rPr lang="en-GB" dirty="0"/>
              <a:t>Algorithm:</a:t>
            </a:r>
            <a:r>
              <a:rPr lang="en-GB" spc="-80" dirty="0"/>
              <a:t> </a:t>
            </a:r>
            <a:r>
              <a:rPr lang="en-GB" spc="-10" dirty="0"/>
              <a:t>Example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3D4E6-AAD2-25C1-0E0F-B48A4E49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0E27-1FCA-D2D1-2E22-296E3552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</a:t>
            </a:r>
            <a:r>
              <a:rPr lang="en-GB" spc="-60" dirty="0"/>
              <a:t> </a:t>
            </a:r>
            <a:r>
              <a:rPr lang="en-GB" dirty="0"/>
              <a:t>Secure</a:t>
            </a:r>
            <a:r>
              <a:rPr lang="en-GB" spc="-45" dirty="0"/>
              <a:t> </a:t>
            </a:r>
            <a:r>
              <a:rPr lang="en-GB" spc="-10" dirty="0"/>
              <a:t>E-</a:t>
            </a:r>
            <a:r>
              <a:rPr lang="en-GB" spc="-20" dirty="0"/>
              <a:t>Mail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2F69E-3AD9-A5F2-07CA-BAAFF184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E43570BF-BE07-B5EE-0BAC-F89F459317BB}"/>
              </a:ext>
            </a:extLst>
          </p:cNvPr>
          <p:cNvSpPr txBox="1"/>
          <p:nvPr/>
        </p:nvSpPr>
        <p:spPr>
          <a:xfrm>
            <a:off x="761999" y="1357566"/>
            <a:ext cx="9360945" cy="37959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Alice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secrecy,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 integrity.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9196EC42-0231-64B2-5A24-5340FEF54FE1}"/>
              </a:ext>
            </a:extLst>
          </p:cNvPr>
          <p:cNvSpPr txBox="1"/>
          <p:nvPr/>
        </p:nvSpPr>
        <p:spPr>
          <a:xfrm>
            <a:off x="761999" y="4596194"/>
            <a:ext cx="1029686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Alice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Bob’s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newly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private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recover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secret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  <a:p>
            <a:pPr marL="355600" marR="337820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Bob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Alice’s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verify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came </a:t>
            </a:r>
            <a:r>
              <a:rPr sz="2400" spc="-10" dirty="0">
                <a:latin typeface="Times New Roman"/>
                <a:cs typeface="Times New Roman"/>
              </a:rPr>
              <a:t>from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6278277F-4BFD-654A-A6D9-8F1B0544C9D3}"/>
              </a:ext>
            </a:extLst>
          </p:cNvPr>
          <p:cNvSpPr/>
          <p:nvPr/>
        </p:nvSpPr>
        <p:spPr>
          <a:xfrm>
            <a:off x="987869" y="2129345"/>
            <a:ext cx="816610" cy="307975"/>
          </a:xfrm>
          <a:custGeom>
            <a:avLst/>
            <a:gdLst/>
            <a:ahLst/>
            <a:cxnLst/>
            <a:rect l="l" t="t" r="r" b="b"/>
            <a:pathLst>
              <a:path w="816610" h="307975">
                <a:moveTo>
                  <a:pt x="0" y="0"/>
                </a:moveTo>
                <a:lnTo>
                  <a:pt x="816102" y="0"/>
                </a:lnTo>
                <a:lnTo>
                  <a:pt x="816102" y="307848"/>
                </a:lnTo>
                <a:lnTo>
                  <a:pt x="0" y="3078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DE6388C3-E100-7118-DE3E-0CB7EDBEAAA0}"/>
              </a:ext>
            </a:extLst>
          </p:cNvPr>
          <p:cNvSpPr txBox="1"/>
          <p:nvPr/>
        </p:nvSpPr>
        <p:spPr>
          <a:xfrm>
            <a:off x="1066165" y="2155698"/>
            <a:ext cx="647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Message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18">
            <a:extLst>
              <a:ext uri="{FF2B5EF4-FFF2-40B4-BE49-F238E27FC236}">
                <a16:creationId xmlns:a16="http://schemas.microsoft.com/office/drawing/2014/main" id="{A600AAB9-E96B-C7F0-48F3-EFD4EE060C27}"/>
              </a:ext>
            </a:extLst>
          </p:cNvPr>
          <p:cNvGrpSpPr/>
          <p:nvPr/>
        </p:nvGrpSpPr>
        <p:grpSpPr>
          <a:xfrm>
            <a:off x="4170997" y="2757488"/>
            <a:ext cx="1035050" cy="740410"/>
            <a:chOff x="3715384" y="2643251"/>
            <a:chExt cx="1035050" cy="740410"/>
          </a:xfrm>
        </p:grpSpPr>
        <p:pic>
          <p:nvPicPr>
            <p:cNvPr id="9" name="object 19">
              <a:extLst>
                <a:ext uri="{FF2B5EF4-FFF2-40B4-BE49-F238E27FC236}">
                  <a16:creationId xmlns:a16="http://schemas.microsoft.com/office/drawing/2014/main" id="{A326FB10-F257-9EB2-CB2C-2F3E79BEB6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8084" y="2655951"/>
              <a:ext cx="1009650" cy="714755"/>
            </a:xfrm>
            <a:prstGeom prst="rect">
              <a:avLst/>
            </a:prstGeom>
          </p:spPr>
        </p:pic>
        <p:sp>
          <p:nvSpPr>
            <p:cNvPr id="10" name="object 20">
              <a:extLst>
                <a:ext uri="{FF2B5EF4-FFF2-40B4-BE49-F238E27FC236}">
                  <a16:creationId xmlns:a16="http://schemas.microsoft.com/office/drawing/2014/main" id="{10F8C383-A9F8-FABD-BEAE-27E077A076C2}"/>
                </a:ext>
              </a:extLst>
            </p:cNvPr>
            <p:cNvSpPr/>
            <p:nvPr/>
          </p:nvSpPr>
          <p:spPr>
            <a:xfrm>
              <a:off x="3728084" y="2655951"/>
              <a:ext cx="1009650" cy="715010"/>
            </a:xfrm>
            <a:custGeom>
              <a:avLst/>
              <a:gdLst/>
              <a:ahLst/>
              <a:cxnLst/>
              <a:rect l="l" t="t" r="r" b="b"/>
              <a:pathLst>
                <a:path w="1009650" h="715010">
                  <a:moveTo>
                    <a:pt x="0" y="0"/>
                  </a:moveTo>
                  <a:lnTo>
                    <a:pt x="1009650" y="0"/>
                  </a:lnTo>
                  <a:lnTo>
                    <a:pt x="1009650" y="714755"/>
                  </a:lnTo>
                  <a:lnTo>
                    <a:pt x="0" y="7147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21">
            <a:extLst>
              <a:ext uri="{FF2B5EF4-FFF2-40B4-BE49-F238E27FC236}">
                <a16:creationId xmlns:a16="http://schemas.microsoft.com/office/drawing/2014/main" id="{C5563CE3-BC74-BF05-B006-0CCF3CF7AB8D}"/>
              </a:ext>
            </a:extLst>
          </p:cNvPr>
          <p:cNvSpPr txBox="1"/>
          <p:nvPr/>
        </p:nvSpPr>
        <p:spPr>
          <a:xfrm>
            <a:off x="4196397" y="2797048"/>
            <a:ext cx="9671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Message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3F2A56FD-4287-0246-F45A-83C1DEC7A3BA}"/>
              </a:ext>
            </a:extLst>
          </p:cNvPr>
          <p:cNvSpPr/>
          <p:nvPr/>
        </p:nvSpPr>
        <p:spPr>
          <a:xfrm>
            <a:off x="1084643" y="2808289"/>
            <a:ext cx="588010" cy="341630"/>
          </a:xfrm>
          <a:custGeom>
            <a:avLst/>
            <a:gdLst/>
            <a:ahLst/>
            <a:cxnLst/>
            <a:rect l="l" t="t" r="r" b="b"/>
            <a:pathLst>
              <a:path w="588010" h="341630">
                <a:moveTo>
                  <a:pt x="0" y="56896"/>
                </a:moveTo>
                <a:lnTo>
                  <a:pt x="4471" y="34750"/>
                </a:lnTo>
                <a:lnTo>
                  <a:pt x="16665" y="16665"/>
                </a:lnTo>
                <a:lnTo>
                  <a:pt x="34750" y="4471"/>
                </a:lnTo>
                <a:lnTo>
                  <a:pt x="56896" y="0"/>
                </a:lnTo>
                <a:lnTo>
                  <a:pt x="530606" y="0"/>
                </a:lnTo>
                <a:lnTo>
                  <a:pt x="552751" y="4471"/>
                </a:lnTo>
                <a:lnTo>
                  <a:pt x="570836" y="16665"/>
                </a:lnTo>
                <a:lnTo>
                  <a:pt x="583030" y="34750"/>
                </a:lnTo>
                <a:lnTo>
                  <a:pt x="587502" y="56896"/>
                </a:lnTo>
                <a:lnTo>
                  <a:pt x="587502" y="284480"/>
                </a:lnTo>
                <a:lnTo>
                  <a:pt x="583030" y="306625"/>
                </a:lnTo>
                <a:lnTo>
                  <a:pt x="570836" y="324710"/>
                </a:lnTo>
                <a:lnTo>
                  <a:pt x="552751" y="336904"/>
                </a:lnTo>
                <a:lnTo>
                  <a:pt x="530606" y="341376"/>
                </a:lnTo>
                <a:lnTo>
                  <a:pt x="56896" y="341376"/>
                </a:lnTo>
                <a:lnTo>
                  <a:pt x="34750" y="336904"/>
                </a:lnTo>
                <a:lnTo>
                  <a:pt x="16665" y="324710"/>
                </a:lnTo>
                <a:lnTo>
                  <a:pt x="4471" y="306625"/>
                </a:lnTo>
                <a:lnTo>
                  <a:pt x="0" y="284480"/>
                </a:lnTo>
                <a:lnTo>
                  <a:pt x="0" y="5689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74A783FF-59A8-4F0E-BC90-4905D07EDDB3}"/>
              </a:ext>
            </a:extLst>
          </p:cNvPr>
          <p:cNvSpPr txBox="1"/>
          <p:nvPr/>
        </p:nvSpPr>
        <p:spPr>
          <a:xfrm>
            <a:off x="1179664" y="2851809"/>
            <a:ext cx="3905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Times New Roman"/>
                <a:cs typeface="Times New Roman"/>
              </a:rPr>
              <a:t>Hash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5855E394-D28B-58BA-D870-1F7425E467C6}"/>
              </a:ext>
            </a:extLst>
          </p:cNvPr>
          <p:cNvSpPr txBox="1"/>
          <p:nvPr/>
        </p:nvSpPr>
        <p:spPr>
          <a:xfrm>
            <a:off x="2140014" y="4077017"/>
            <a:ext cx="1592580" cy="3079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400" spc="-10" dirty="0">
                <a:latin typeface="Times New Roman"/>
                <a:cs typeface="Times New Roman"/>
              </a:rPr>
              <a:t>Alice’s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Private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Key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25">
            <a:extLst>
              <a:ext uri="{FF2B5EF4-FFF2-40B4-BE49-F238E27FC236}">
                <a16:creationId xmlns:a16="http://schemas.microsoft.com/office/drawing/2014/main" id="{3BFE1692-5A31-58D4-BC58-727A19401136}"/>
              </a:ext>
            </a:extLst>
          </p:cNvPr>
          <p:cNvSpPr/>
          <p:nvPr/>
        </p:nvSpPr>
        <p:spPr>
          <a:xfrm>
            <a:off x="766890" y="3521520"/>
            <a:ext cx="1330960" cy="307975"/>
          </a:xfrm>
          <a:custGeom>
            <a:avLst/>
            <a:gdLst/>
            <a:ahLst/>
            <a:cxnLst/>
            <a:rect l="l" t="t" r="r" b="b"/>
            <a:pathLst>
              <a:path w="1330960" h="307975">
                <a:moveTo>
                  <a:pt x="0" y="0"/>
                </a:moveTo>
                <a:lnTo>
                  <a:pt x="1330452" y="0"/>
                </a:lnTo>
                <a:lnTo>
                  <a:pt x="1330452" y="307848"/>
                </a:lnTo>
                <a:lnTo>
                  <a:pt x="0" y="3078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6">
            <a:extLst>
              <a:ext uri="{FF2B5EF4-FFF2-40B4-BE49-F238E27FC236}">
                <a16:creationId xmlns:a16="http://schemas.microsoft.com/office/drawing/2014/main" id="{CEC5FE16-E7AD-CF96-AA72-0C44384B89D6}"/>
              </a:ext>
            </a:extLst>
          </p:cNvPr>
          <p:cNvSpPr txBox="1"/>
          <p:nvPr/>
        </p:nvSpPr>
        <p:spPr>
          <a:xfrm>
            <a:off x="845503" y="3547935"/>
            <a:ext cx="11595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Message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Digest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27">
            <a:extLst>
              <a:ext uri="{FF2B5EF4-FFF2-40B4-BE49-F238E27FC236}">
                <a16:creationId xmlns:a16="http://schemas.microsoft.com/office/drawing/2014/main" id="{036F9B9C-994E-4A3A-D983-232E2E239621}"/>
              </a:ext>
            </a:extLst>
          </p:cNvPr>
          <p:cNvSpPr txBox="1"/>
          <p:nvPr/>
        </p:nvSpPr>
        <p:spPr>
          <a:xfrm>
            <a:off x="3732850" y="3474964"/>
            <a:ext cx="7969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Secret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Key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28">
            <a:extLst>
              <a:ext uri="{FF2B5EF4-FFF2-40B4-BE49-F238E27FC236}">
                <a16:creationId xmlns:a16="http://schemas.microsoft.com/office/drawing/2014/main" id="{673A109E-B704-7FE6-05B8-B64446AA4E3E}"/>
              </a:ext>
            </a:extLst>
          </p:cNvPr>
          <p:cNvGrpSpPr/>
          <p:nvPr/>
        </p:nvGrpSpPr>
        <p:grpSpPr>
          <a:xfrm>
            <a:off x="7698295" y="2781872"/>
            <a:ext cx="1244600" cy="623570"/>
            <a:chOff x="7242682" y="2667635"/>
            <a:chExt cx="1244600" cy="623570"/>
          </a:xfrm>
        </p:grpSpPr>
        <p:pic>
          <p:nvPicPr>
            <p:cNvPr id="19" name="object 29">
              <a:extLst>
                <a:ext uri="{FF2B5EF4-FFF2-40B4-BE49-F238E27FC236}">
                  <a16:creationId xmlns:a16="http://schemas.microsoft.com/office/drawing/2014/main" id="{FA45ED75-49DE-3565-9F9E-105AAE5CC94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5382" y="2680335"/>
              <a:ext cx="1219200" cy="598170"/>
            </a:xfrm>
            <a:prstGeom prst="rect">
              <a:avLst/>
            </a:prstGeom>
          </p:spPr>
        </p:pic>
        <p:sp>
          <p:nvSpPr>
            <p:cNvPr id="20" name="object 30">
              <a:extLst>
                <a:ext uri="{FF2B5EF4-FFF2-40B4-BE49-F238E27FC236}">
                  <a16:creationId xmlns:a16="http://schemas.microsoft.com/office/drawing/2014/main" id="{54027641-D129-AFC3-F1F8-8EAEC858A965}"/>
                </a:ext>
              </a:extLst>
            </p:cNvPr>
            <p:cNvSpPr/>
            <p:nvPr/>
          </p:nvSpPr>
          <p:spPr>
            <a:xfrm>
              <a:off x="7255382" y="2680335"/>
              <a:ext cx="1219200" cy="598170"/>
            </a:xfrm>
            <a:custGeom>
              <a:avLst/>
              <a:gdLst/>
              <a:ahLst/>
              <a:cxnLst/>
              <a:rect l="l" t="t" r="r" b="b"/>
              <a:pathLst>
                <a:path w="1219200" h="598170">
                  <a:moveTo>
                    <a:pt x="0" y="0"/>
                  </a:moveTo>
                  <a:lnTo>
                    <a:pt x="1219200" y="0"/>
                  </a:lnTo>
                  <a:lnTo>
                    <a:pt x="1219200" y="598170"/>
                  </a:lnTo>
                  <a:lnTo>
                    <a:pt x="0" y="59817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31">
            <a:extLst>
              <a:ext uri="{FF2B5EF4-FFF2-40B4-BE49-F238E27FC236}">
                <a16:creationId xmlns:a16="http://schemas.microsoft.com/office/drawing/2014/main" id="{46BFBFA4-3FC6-C762-60E9-AFDF360B8E68}"/>
              </a:ext>
            </a:extLst>
          </p:cNvPr>
          <p:cNvSpPr txBox="1"/>
          <p:nvPr/>
        </p:nvSpPr>
        <p:spPr>
          <a:xfrm>
            <a:off x="7801928" y="2820861"/>
            <a:ext cx="7969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Secret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Key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32">
            <a:extLst>
              <a:ext uri="{FF2B5EF4-FFF2-40B4-BE49-F238E27FC236}">
                <a16:creationId xmlns:a16="http://schemas.microsoft.com/office/drawing/2014/main" id="{6AA6177A-D34C-7060-C437-A05CF576F63C}"/>
              </a:ext>
            </a:extLst>
          </p:cNvPr>
          <p:cNvSpPr txBox="1"/>
          <p:nvPr/>
        </p:nvSpPr>
        <p:spPr>
          <a:xfrm>
            <a:off x="7444740" y="3342322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Bob’s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3" name="object 33">
            <a:extLst>
              <a:ext uri="{FF2B5EF4-FFF2-40B4-BE49-F238E27FC236}">
                <a16:creationId xmlns:a16="http://schemas.microsoft.com/office/drawing/2014/main" id="{923A2F44-61FE-23E3-67A9-D5A259950508}"/>
              </a:ext>
            </a:extLst>
          </p:cNvPr>
          <p:cNvGrpSpPr/>
          <p:nvPr/>
        </p:nvGrpSpPr>
        <p:grpSpPr>
          <a:xfrm>
            <a:off x="5412296" y="2839022"/>
            <a:ext cx="1689100" cy="417195"/>
            <a:chOff x="4956683" y="2724785"/>
            <a:chExt cx="1689100" cy="417195"/>
          </a:xfrm>
        </p:grpSpPr>
        <p:pic>
          <p:nvPicPr>
            <p:cNvPr id="24" name="object 34">
              <a:extLst>
                <a:ext uri="{FF2B5EF4-FFF2-40B4-BE49-F238E27FC236}">
                  <a16:creationId xmlns:a16="http://schemas.microsoft.com/office/drawing/2014/main" id="{86EFABDB-0C8A-31D4-DDD9-1656F702882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383" y="2737485"/>
              <a:ext cx="1663445" cy="391667"/>
            </a:xfrm>
            <a:prstGeom prst="rect">
              <a:avLst/>
            </a:prstGeom>
          </p:spPr>
        </p:pic>
        <p:sp>
          <p:nvSpPr>
            <p:cNvPr id="25" name="object 35">
              <a:extLst>
                <a:ext uri="{FF2B5EF4-FFF2-40B4-BE49-F238E27FC236}">
                  <a16:creationId xmlns:a16="http://schemas.microsoft.com/office/drawing/2014/main" id="{29D92489-CBD4-5E7B-DB00-2B9ACA74E0C4}"/>
                </a:ext>
              </a:extLst>
            </p:cNvPr>
            <p:cNvSpPr/>
            <p:nvPr/>
          </p:nvSpPr>
          <p:spPr>
            <a:xfrm>
              <a:off x="4969383" y="2737485"/>
              <a:ext cx="1663700" cy="391795"/>
            </a:xfrm>
            <a:custGeom>
              <a:avLst/>
              <a:gdLst/>
              <a:ahLst/>
              <a:cxnLst/>
              <a:rect l="l" t="t" r="r" b="b"/>
              <a:pathLst>
                <a:path w="1663700" h="391794">
                  <a:moveTo>
                    <a:pt x="0" y="0"/>
                  </a:moveTo>
                  <a:lnTo>
                    <a:pt x="1663445" y="0"/>
                  </a:lnTo>
                  <a:lnTo>
                    <a:pt x="1663445" y="391667"/>
                  </a:lnTo>
                  <a:lnTo>
                    <a:pt x="0" y="39166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36">
            <a:extLst>
              <a:ext uri="{FF2B5EF4-FFF2-40B4-BE49-F238E27FC236}">
                <a16:creationId xmlns:a16="http://schemas.microsoft.com/office/drawing/2014/main" id="{EB4D4870-E8ED-604C-6406-2B19430D08A0}"/>
              </a:ext>
            </a:extLst>
          </p:cNvPr>
          <p:cNvSpPr txBox="1"/>
          <p:nvPr/>
        </p:nvSpPr>
        <p:spPr>
          <a:xfrm>
            <a:off x="5206047" y="2878011"/>
            <a:ext cx="2092325" cy="58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40715" algn="r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Message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Digest</a:t>
            </a:r>
            <a:endParaRPr sz="1400">
              <a:latin typeface="Times New Roman"/>
              <a:cs typeface="Times New Roman"/>
            </a:endParaRPr>
          </a:p>
          <a:p>
            <a:pPr marR="627380" algn="r">
              <a:lnSpc>
                <a:spcPct val="100000"/>
              </a:lnSpc>
              <a:spcBef>
                <a:spcPts val="1045"/>
              </a:spcBef>
            </a:pPr>
            <a:r>
              <a:rPr sz="1400" spc="-10" dirty="0">
                <a:latin typeface="Times New Roman"/>
                <a:cs typeface="Times New Roman"/>
              </a:rPr>
              <a:t>Alice’s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Private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Key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37">
            <a:extLst>
              <a:ext uri="{FF2B5EF4-FFF2-40B4-BE49-F238E27FC236}">
                <a16:creationId xmlns:a16="http://schemas.microsoft.com/office/drawing/2014/main" id="{7149A668-AE5E-6F41-DA68-F7F9D2E7C16E}"/>
              </a:ext>
            </a:extLst>
          </p:cNvPr>
          <p:cNvGrpSpPr/>
          <p:nvPr/>
        </p:nvGrpSpPr>
        <p:grpSpPr>
          <a:xfrm>
            <a:off x="2475548" y="2755963"/>
            <a:ext cx="4848225" cy="1065530"/>
            <a:chOff x="2019935" y="2641726"/>
            <a:chExt cx="4848225" cy="1065530"/>
          </a:xfrm>
        </p:grpSpPr>
        <p:sp>
          <p:nvSpPr>
            <p:cNvPr id="28" name="object 38">
              <a:extLst>
                <a:ext uri="{FF2B5EF4-FFF2-40B4-BE49-F238E27FC236}">
                  <a16:creationId xmlns:a16="http://schemas.microsoft.com/office/drawing/2014/main" id="{1362F993-1C90-4651-6B45-55394ED4E002}"/>
                </a:ext>
              </a:extLst>
            </p:cNvPr>
            <p:cNvSpPr/>
            <p:nvPr/>
          </p:nvSpPr>
          <p:spPr>
            <a:xfrm>
              <a:off x="4720208" y="2654426"/>
              <a:ext cx="2135505" cy="716280"/>
            </a:xfrm>
            <a:custGeom>
              <a:avLst/>
              <a:gdLst/>
              <a:ahLst/>
              <a:cxnLst/>
              <a:rect l="l" t="t" r="r" b="b"/>
              <a:pathLst>
                <a:path w="2135504" h="716279">
                  <a:moveTo>
                    <a:pt x="0" y="0"/>
                  </a:moveTo>
                  <a:lnTo>
                    <a:pt x="2135123" y="0"/>
                  </a:lnTo>
                  <a:lnTo>
                    <a:pt x="2135123" y="716279"/>
                  </a:lnTo>
                  <a:lnTo>
                    <a:pt x="0" y="7162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9">
              <a:extLst>
                <a:ext uri="{FF2B5EF4-FFF2-40B4-BE49-F238E27FC236}">
                  <a16:creationId xmlns:a16="http://schemas.microsoft.com/office/drawing/2014/main" id="{71761B48-BAED-ADF1-3122-80DE463C2B94}"/>
                </a:ext>
              </a:extLst>
            </p:cNvPr>
            <p:cNvSpPr/>
            <p:nvPr/>
          </p:nvSpPr>
          <p:spPr>
            <a:xfrm>
              <a:off x="2032635" y="3353182"/>
              <a:ext cx="781050" cy="341630"/>
            </a:xfrm>
            <a:custGeom>
              <a:avLst/>
              <a:gdLst/>
              <a:ahLst/>
              <a:cxnLst/>
              <a:rect l="l" t="t" r="r" b="b"/>
              <a:pathLst>
                <a:path w="781050" h="341629">
                  <a:moveTo>
                    <a:pt x="0" y="56896"/>
                  </a:moveTo>
                  <a:lnTo>
                    <a:pt x="4471" y="34750"/>
                  </a:lnTo>
                  <a:lnTo>
                    <a:pt x="16665" y="16665"/>
                  </a:lnTo>
                  <a:lnTo>
                    <a:pt x="34750" y="4471"/>
                  </a:lnTo>
                  <a:lnTo>
                    <a:pt x="56896" y="0"/>
                  </a:lnTo>
                  <a:lnTo>
                    <a:pt x="724154" y="0"/>
                  </a:lnTo>
                  <a:lnTo>
                    <a:pt x="746299" y="4471"/>
                  </a:lnTo>
                  <a:lnTo>
                    <a:pt x="764384" y="16665"/>
                  </a:lnTo>
                  <a:lnTo>
                    <a:pt x="776578" y="34750"/>
                  </a:lnTo>
                  <a:lnTo>
                    <a:pt x="781050" y="56896"/>
                  </a:lnTo>
                  <a:lnTo>
                    <a:pt x="781050" y="284480"/>
                  </a:lnTo>
                  <a:lnTo>
                    <a:pt x="776578" y="306625"/>
                  </a:lnTo>
                  <a:lnTo>
                    <a:pt x="764384" y="324710"/>
                  </a:lnTo>
                  <a:lnTo>
                    <a:pt x="746299" y="336904"/>
                  </a:lnTo>
                  <a:lnTo>
                    <a:pt x="724154" y="341376"/>
                  </a:lnTo>
                  <a:lnTo>
                    <a:pt x="56896" y="341376"/>
                  </a:lnTo>
                  <a:lnTo>
                    <a:pt x="34750" y="336904"/>
                  </a:lnTo>
                  <a:lnTo>
                    <a:pt x="16665" y="324710"/>
                  </a:lnTo>
                  <a:lnTo>
                    <a:pt x="4471" y="306625"/>
                  </a:lnTo>
                  <a:lnTo>
                    <a:pt x="0" y="284480"/>
                  </a:lnTo>
                  <a:lnTo>
                    <a:pt x="0" y="568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40">
            <a:extLst>
              <a:ext uri="{FF2B5EF4-FFF2-40B4-BE49-F238E27FC236}">
                <a16:creationId xmlns:a16="http://schemas.microsoft.com/office/drawing/2014/main" id="{E317FAF7-78E3-6825-A132-1C186C65434E}"/>
              </a:ext>
            </a:extLst>
          </p:cNvPr>
          <p:cNvSpPr txBox="1"/>
          <p:nvPr/>
        </p:nvSpPr>
        <p:spPr>
          <a:xfrm>
            <a:off x="2583015" y="3510623"/>
            <a:ext cx="5886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Encrypt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41">
            <a:extLst>
              <a:ext uri="{FF2B5EF4-FFF2-40B4-BE49-F238E27FC236}">
                <a16:creationId xmlns:a16="http://schemas.microsoft.com/office/drawing/2014/main" id="{F9694D02-FDEC-C4C4-4161-9AFC624DFFAC}"/>
              </a:ext>
            </a:extLst>
          </p:cNvPr>
          <p:cNvSpPr/>
          <p:nvPr/>
        </p:nvSpPr>
        <p:spPr>
          <a:xfrm>
            <a:off x="1043496" y="2541588"/>
            <a:ext cx="611505" cy="237490"/>
          </a:xfrm>
          <a:custGeom>
            <a:avLst/>
            <a:gdLst/>
            <a:ahLst/>
            <a:cxnLst/>
            <a:rect l="l" t="t" r="r" b="b"/>
            <a:pathLst>
              <a:path w="611505" h="237489">
                <a:moveTo>
                  <a:pt x="458343" y="0"/>
                </a:moveTo>
                <a:lnTo>
                  <a:pt x="458343" y="177736"/>
                </a:lnTo>
                <a:lnTo>
                  <a:pt x="611124" y="177736"/>
                </a:lnTo>
                <a:lnTo>
                  <a:pt x="305562" y="236982"/>
                </a:lnTo>
                <a:lnTo>
                  <a:pt x="0" y="177736"/>
                </a:lnTo>
                <a:lnTo>
                  <a:pt x="152781" y="177736"/>
                </a:lnTo>
                <a:lnTo>
                  <a:pt x="152781" y="0"/>
                </a:lnTo>
                <a:lnTo>
                  <a:pt x="4583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2">
            <a:extLst>
              <a:ext uri="{FF2B5EF4-FFF2-40B4-BE49-F238E27FC236}">
                <a16:creationId xmlns:a16="http://schemas.microsoft.com/office/drawing/2014/main" id="{1160032E-271A-7C57-E5CB-459B92BFC6B5}"/>
              </a:ext>
            </a:extLst>
          </p:cNvPr>
          <p:cNvSpPr/>
          <p:nvPr/>
        </p:nvSpPr>
        <p:spPr>
          <a:xfrm>
            <a:off x="1043496" y="3244913"/>
            <a:ext cx="611505" cy="216535"/>
          </a:xfrm>
          <a:custGeom>
            <a:avLst/>
            <a:gdLst/>
            <a:ahLst/>
            <a:cxnLst/>
            <a:rect l="l" t="t" r="r" b="b"/>
            <a:pathLst>
              <a:path w="611505" h="216535">
                <a:moveTo>
                  <a:pt x="458343" y="0"/>
                </a:moveTo>
                <a:lnTo>
                  <a:pt x="458343" y="162306"/>
                </a:lnTo>
                <a:lnTo>
                  <a:pt x="611124" y="162306"/>
                </a:lnTo>
                <a:lnTo>
                  <a:pt x="305562" y="216408"/>
                </a:lnTo>
                <a:lnTo>
                  <a:pt x="0" y="162306"/>
                </a:lnTo>
                <a:lnTo>
                  <a:pt x="152781" y="162306"/>
                </a:lnTo>
                <a:lnTo>
                  <a:pt x="152781" y="0"/>
                </a:lnTo>
                <a:lnTo>
                  <a:pt x="4583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44">
            <a:extLst>
              <a:ext uri="{FF2B5EF4-FFF2-40B4-BE49-F238E27FC236}">
                <a16:creationId xmlns:a16="http://schemas.microsoft.com/office/drawing/2014/main" id="{21AFA1AF-6C8E-370C-6C4F-E5F3ED80CFB2}"/>
              </a:ext>
            </a:extLst>
          </p:cNvPr>
          <p:cNvGrpSpPr/>
          <p:nvPr/>
        </p:nvGrpSpPr>
        <p:grpSpPr>
          <a:xfrm>
            <a:off x="2165414" y="2274507"/>
            <a:ext cx="6913880" cy="1802764"/>
            <a:chOff x="1709801" y="2160270"/>
            <a:chExt cx="6913880" cy="1802764"/>
          </a:xfrm>
        </p:grpSpPr>
        <p:sp>
          <p:nvSpPr>
            <p:cNvPr id="34" name="object 45">
              <a:extLst>
                <a:ext uri="{FF2B5EF4-FFF2-40B4-BE49-F238E27FC236}">
                  <a16:creationId xmlns:a16="http://schemas.microsoft.com/office/drawing/2014/main" id="{372D692C-7123-78C6-700C-864B27DFED7E}"/>
                </a:ext>
              </a:extLst>
            </p:cNvPr>
            <p:cNvSpPr/>
            <p:nvPr/>
          </p:nvSpPr>
          <p:spPr>
            <a:xfrm>
              <a:off x="1722501" y="3294507"/>
              <a:ext cx="251460" cy="611505"/>
            </a:xfrm>
            <a:custGeom>
              <a:avLst/>
              <a:gdLst/>
              <a:ahLst/>
              <a:cxnLst/>
              <a:rect l="l" t="t" r="r" b="b"/>
              <a:pathLst>
                <a:path w="251460" h="611504">
                  <a:moveTo>
                    <a:pt x="0" y="152780"/>
                  </a:moveTo>
                  <a:lnTo>
                    <a:pt x="90360" y="152780"/>
                  </a:lnTo>
                  <a:lnTo>
                    <a:pt x="90360" y="0"/>
                  </a:lnTo>
                  <a:lnTo>
                    <a:pt x="251460" y="305561"/>
                  </a:lnTo>
                  <a:lnTo>
                    <a:pt x="90360" y="611123"/>
                  </a:lnTo>
                  <a:lnTo>
                    <a:pt x="90360" y="458342"/>
                  </a:lnTo>
                  <a:lnTo>
                    <a:pt x="0" y="458342"/>
                  </a:lnTo>
                  <a:lnTo>
                    <a:pt x="0" y="1527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6">
              <a:extLst>
                <a:ext uri="{FF2B5EF4-FFF2-40B4-BE49-F238E27FC236}">
                  <a16:creationId xmlns:a16="http://schemas.microsoft.com/office/drawing/2014/main" id="{75772C06-E492-79C8-C34A-064E588785D6}"/>
                </a:ext>
              </a:extLst>
            </p:cNvPr>
            <p:cNvSpPr/>
            <p:nvPr/>
          </p:nvSpPr>
          <p:spPr>
            <a:xfrm>
              <a:off x="2381631" y="3721481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2413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7">
              <a:extLst>
                <a:ext uri="{FF2B5EF4-FFF2-40B4-BE49-F238E27FC236}">
                  <a16:creationId xmlns:a16="http://schemas.microsoft.com/office/drawing/2014/main" id="{6D4659A5-71F9-E3EF-AAE5-36882319A533}"/>
                </a:ext>
              </a:extLst>
            </p:cNvPr>
            <p:cNvSpPr/>
            <p:nvPr/>
          </p:nvSpPr>
          <p:spPr>
            <a:xfrm>
              <a:off x="2343534" y="36579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8">
              <a:extLst>
                <a:ext uri="{FF2B5EF4-FFF2-40B4-BE49-F238E27FC236}">
                  <a16:creationId xmlns:a16="http://schemas.microsoft.com/office/drawing/2014/main" id="{93954669-DBFC-A15A-3921-C458ECECC910}"/>
                </a:ext>
              </a:extLst>
            </p:cNvPr>
            <p:cNvSpPr/>
            <p:nvPr/>
          </p:nvSpPr>
          <p:spPr>
            <a:xfrm>
              <a:off x="2381250" y="2198370"/>
              <a:ext cx="0" cy="1127760"/>
            </a:xfrm>
            <a:custGeom>
              <a:avLst/>
              <a:gdLst/>
              <a:ahLst/>
              <a:cxnLst/>
              <a:rect l="l" t="t" r="r" b="b"/>
              <a:pathLst>
                <a:path h="1127760">
                  <a:moveTo>
                    <a:pt x="0" y="112776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9">
              <a:extLst>
                <a:ext uri="{FF2B5EF4-FFF2-40B4-BE49-F238E27FC236}">
                  <a16:creationId xmlns:a16="http://schemas.microsoft.com/office/drawing/2014/main" id="{809BD3A9-0793-2DF5-14F8-9CFD03BFED80}"/>
                </a:ext>
              </a:extLst>
            </p:cNvPr>
            <p:cNvSpPr/>
            <p:nvPr/>
          </p:nvSpPr>
          <p:spPr>
            <a:xfrm>
              <a:off x="2381250" y="2198370"/>
              <a:ext cx="2931160" cy="0"/>
            </a:xfrm>
            <a:custGeom>
              <a:avLst/>
              <a:gdLst/>
              <a:ahLst/>
              <a:cxnLst/>
              <a:rect l="l" t="t" r="r" b="b"/>
              <a:pathLst>
                <a:path w="2931160">
                  <a:moveTo>
                    <a:pt x="0" y="0"/>
                  </a:moveTo>
                  <a:lnTo>
                    <a:pt x="2930652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0">
              <a:extLst>
                <a:ext uri="{FF2B5EF4-FFF2-40B4-BE49-F238E27FC236}">
                  <a16:creationId xmlns:a16="http://schemas.microsoft.com/office/drawing/2014/main" id="{9473A182-43A7-AA51-79CC-C94D056EB550}"/>
                </a:ext>
              </a:extLst>
            </p:cNvPr>
            <p:cNvSpPr/>
            <p:nvPr/>
          </p:nvSpPr>
          <p:spPr>
            <a:xfrm>
              <a:off x="5311902" y="2198370"/>
              <a:ext cx="0" cy="205104"/>
            </a:xfrm>
            <a:custGeom>
              <a:avLst/>
              <a:gdLst/>
              <a:ahLst/>
              <a:cxnLst/>
              <a:rect l="l" t="t" r="r" b="b"/>
              <a:pathLst>
                <a:path h="205105">
                  <a:moveTo>
                    <a:pt x="0" y="0"/>
                  </a:moveTo>
                  <a:lnTo>
                    <a:pt x="0" y="204978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51">
              <a:extLst>
                <a:ext uri="{FF2B5EF4-FFF2-40B4-BE49-F238E27FC236}">
                  <a16:creationId xmlns:a16="http://schemas.microsoft.com/office/drawing/2014/main" id="{3DB36E35-77A4-96A3-58EC-1BC59A52418F}"/>
                </a:ext>
              </a:extLst>
            </p:cNvPr>
            <p:cNvSpPr/>
            <p:nvPr/>
          </p:nvSpPr>
          <p:spPr>
            <a:xfrm>
              <a:off x="5197590" y="2365239"/>
              <a:ext cx="228600" cy="229235"/>
            </a:xfrm>
            <a:custGeom>
              <a:avLst/>
              <a:gdLst/>
              <a:ahLst/>
              <a:cxnLst/>
              <a:rect l="l" t="t" r="r" b="b"/>
              <a:pathLst>
                <a:path w="228600" h="229235">
                  <a:moveTo>
                    <a:pt x="228600" y="0"/>
                  </a:moveTo>
                  <a:lnTo>
                    <a:pt x="0" y="12"/>
                  </a:lnTo>
                  <a:lnTo>
                    <a:pt x="114312" y="2286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52">
              <a:extLst>
                <a:ext uri="{FF2B5EF4-FFF2-40B4-BE49-F238E27FC236}">
                  <a16:creationId xmlns:a16="http://schemas.microsoft.com/office/drawing/2014/main" id="{0055C942-5B9B-B4B0-85FC-3CE2EA41C4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8154" y="3103626"/>
              <a:ext cx="239267" cy="240029"/>
            </a:xfrm>
            <a:prstGeom prst="rect">
              <a:avLst/>
            </a:prstGeom>
          </p:spPr>
        </p:pic>
        <p:pic>
          <p:nvPicPr>
            <p:cNvPr id="42" name="object 53">
              <a:extLst>
                <a:ext uri="{FF2B5EF4-FFF2-40B4-BE49-F238E27FC236}">
                  <a16:creationId xmlns:a16="http://schemas.microsoft.com/office/drawing/2014/main" id="{B69020F3-6BD6-0B0B-7CC9-C5DB10D10B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9170" y="2819400"/>
              <a:ext cx="240029" cy="240029"/>
            </a:xfrm>
            <a:prstGeom prst="rect">
              <a:avLst/>
            </a:prstGeom>
          </p:spPr>
        </p:pic>
        <p:pic>
          <p:nvPicPr>
            <p:cNvPr id="43" name="object 54">
              <a:extLst>
                <a:ext uri="{FF2B5EF4-FFF2-40B4-BE49-F238E27FC236}">
                  <a16:creationId xmlns:a16="http://schemas.microsoft.com/office/drawing/2014/main" id="{377F1B32-5DC0-43C7-9D17-6E55EA024E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3071" y="2989326"/>
              <a:ext cx="240029" cy="240029"/>
            </a:xfrm>
            <a:prstGeom prst="rect">
              <a:avLst/>
            </a:prstGeom>
          </p:spPr>
        </p:pic>
        <p:sp>
          <p:nvSpPr>
            <p:cNvPr id="44" name="object 55">
              <a:extLst>
                <a:ext uri="{FF2B5EF4-FFF2-40B4-BE49-F238E27FC236}">
                  <a16:creationId xmlns:a16="http://schemas.microsoft.com/office/drawing/2014/main" id="{7EF56B01-B5EE-FD2E-7765-A3CD383A39E2}"/>
                </a:ext>
              </a:extLst>
            </p:cNvPr>
            <p:cNvSpPr/>
            <p:nvPr/>
          </p:nvSpPr>
          <p:spPr>
            <a:xfrm>
              <a:off x="3139059" y="2576703"/>
              <a:ext cx="5472430" cy="1030605"/>
            </a:xfrm>
            <a:custGeom>
              <a:avLst/>
              <a:gdLst/>
              <a:ahLst/>
              <a:cxnLst/>
              <a:rect l="l" t="t" r="r" b="b"/>
              <a:pathLst>
                <a:path w="5472430" h="1030604">
                  <a:moveTo>
                    <a:pt x="0" y="0"/>
                  </a:moveTo>
                  <a:lnTo>
                    <a:pt x="5471922" y="0"/>
                  </a:lnTo>
                  <a:lnTo>
                    <a:pt x="5471922" y="1030224"/>
                  </a:lnTo>
                  <a:lnTo>
                    <a:pt x="0" y="10302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C0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890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D28B-F7A8-5251-84B0-098717D1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Pretty</a:t>
            </a:r>
            <a:r>
              <a:rPr lang="en-GB" spc="-70" dirty="0"/>
              <a:t> </a:t>
            </a:r>
            <a:r>
              <a:rPr lang="en-GB" dirty="0"/>
              <a:t>Good</a:t>
            </a:r>
            <a:r>
              <a:rPr lang="en-GB" spc="-75" dirty="0"/>
              <a:t> </a:t>
            </a:r>
            <a:r>
              <a:rPr lang="en-GB" dirty="0"/>
              <a:t>Privacy</a:t>
            </a:r>
            <a:r>
              <a:rPr lang="en-GB" spc="-70" dirty="0"/>
              <a:t> </a:t>
            </a:r>
            <a:r>
              <a:rPr lang="en-GB" spc="-10" dirty="0"/>
              <a:t>(PGP)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4901F-5243-A156-07D5-98B11C14B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148A7BA6-95D7-C4D6-34AC-153F8EE2DD5E}"/>
              </a:ext>
            </a:extLst>
          </p:cNvPr>
          <p:cNvSpPr txBox="1"/>
          <p:nvPr/>
        </p:nvSpPr>
        <p:spPr>
          <a:xfrm>
            <a:off x="809063" y="1171319"/>
            <a:ext cx="7700645" cy="52717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RSA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(RSA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2000)</a:t>
            </a:r>
            <a:endParaRPr sz="2400" dirty="0">
              <a:latin typeface="Times New Roman"/>
              <a:cs typeface="Times New Roman"/>
            </a:endParaRPr>
          </a:p>
          <a:p>
            <a:pPr marL="355600" marR="775335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V2.6.2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became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be </a:t>
            </a:r>
            <a:r>
              <a:rPr sz="2400" dirty="0">
                <a:latin typeface="Times New Roman"/>
                <a:cs typeface="Times New Roman"/>
              </a:rPr>
              <a:t>downloaded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MIT</a:t>
            </a:r>
            <a:endParaRPr sz="24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patent-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been </a:t>
            </a:r>
            <a:r>
              <a:rPr sz="2400" spc="-10" dirty="0">
                <a:latin typeface="Times New Roman"/>
                <a:cs typeface="Times New Roman"/>
              </a:rPr>
              <a:t>developed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published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OCRable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book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Initially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63DE8"/>
                </a:solidFill>
                <a:latin typeface="Times New Roman"/>
                <a:cs typeface="Times New Roman"/>
              </a:rPr>
              <a:t>web</a:t>
            </a:r>
            <a:r>
              <a:rPr sz="2400" spc="-2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63DE8"/>
                </a:solidFill>
                <a:latin typeface="Times New Roman"/>
                <a:cs typeface="Times New Roman"/>
              </a:rPr>
              <a:t>of</a:t>
            </a:r>
            <a:r>
              <a:rPr sz="2400" spc="-3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63DE8"/>
                </a:solidFill>
                <a:latin typeface="Times New Roman"/>
                <a:cs typeface="Times New Roman"/>
              </a:rPr>
              <a:t>trust-</a:t>
            </a:r>
            <a:r>
              <a:rPr sz="2400" spc="-3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certificates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people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Certificates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25" dirty="0">
                <a:latin typeface="Times New Roman"/>
                <a:cs typeface="Times New Roman"/>
              </a:rPr>
              <a:t> MIT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hushmail.com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PGP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OpenPGP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[RFC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4880]</a:t>
            </a:r>
            <a:endParaRPr sz="2400" dirty="0">
              <a:latin typeface="Times New Roman"/>
              <a:cs typeface="Times New Roman"/>
            </a:endParaRPr>
          </a:p>
          <a:p>
            <a:pPr marL="355600" marR="763905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MIME=Multipurpose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Mail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Extension.</a:t>
            </a:r>
            <a:r>
              <a:rPr sz="2400" spc="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Allows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non-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ASCII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characters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encoded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ASCII</a:t>
            </a:r>
            <a:endParaRPr sz="24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Ref: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http://en.wikipedia.org/wiki/Pretty_Good_Privacy</a:t>
            </a:r>
            <a:r>
              <a:rPr sz="1200" spc="110" dirty="0">
                <a:solidFill>
                  <a:srgbClr val="00DFCA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3"/>
              </a:rPr>
              <a:t>https://en.wikipedia.org/wiki/MIME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3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63E-05C6-5C32-B973-5BCB388F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Transport</a:t>
            </a:r>
            <a:r>
              <a:rPr lang="en-GB" spc="-105" dirty="0"/>
              <a:t> </a:t>
            </a:r>
            <a:r>
              <a:rPr lang="en-GB" dirty="0"/>
              <a:t>Layer</a:t>
            </a:r>
            <a:r>
              <a:rPr lang="en-GB" spc="-95" dirty="0"/>
              <a:t> </a:t>
            </a:r>
            <a:r>
              <a:rPr lang="en-GB" dirty="0"/>
              <a:t>Security</a:t>
            </a:r>
            <a:r>
              <a:rPr lang="en-GB" spc="-100" dirty="0"/>
              <a:t> </a:t>
            </a:r>
            <a:r>
              <a:rPr lang="en-GB" spc="-10" dirty="0"/>
              <a:t>(TLS)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FDA1C-8BE2-9C38-16C6-02C18D4E6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82447915-65BA-5FA6-9FE9-A59A164A1D7F}"/>
              </a:ext>
            </a:extLst>
          </p:cNvPr>
          <p:cNvSpPr txBox="1"/>
          <p:nvPr/>
        </p:nvSpPr>
        <p:spPr>
          <a:xfrm>
            <a:off x="838200" y="1674806"/>
            <a:ext cx="448691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Traffic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Approaches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History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SSL/TLS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Architecture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SSL/TLS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Components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Secure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HTTP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(HTTPS)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065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31451</TotalTime>
  <Words>3008</Words>
  <Application>Microsoft Office PowerPoint</Application>
  <PresentationFormat>Widescreen</PresentationFormat>
  <Paragraphs>432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Presentation</vt:lpstr>
      <vt:lpstr>Overview</vt:lpstr>
      <vt:lpstr>Public Key Encryption Method</vt:lpstr>
      <vt:lpstr>Modular Arithmetic</vt:lpstr>
      <vt:lpstr>RSA Public Key Encryption</vt:lpstr>
      <vt:lpstr>RSA Algorithm: Example</vt:lpstr>
      <vt:lpstr>Signed Secure E-Mail</vt:lpstr>
      <vt:lpstr>Pretty Good Privacy (PGP)</vt:lpstr>
      <vt:lpstr>Transport Layer Security (TLS)</vt:lpstr>
      <vt:lpstr>Web Traffic Security Approaches</vt:lpstr>
      <vt:lpstr>SSL/TLS Architecture</vt:lpstr>
      <vt:lpstr>SSL/TLS Handshake Protocol</vt:lpstr>
      <vt:lpstr>SSL/TLS Handshake Protocol Actions</vt:lpstr>
      <vt:lpstr>Cryptographic Computations</vt:lpstr>
      <vt:lpstr>SSL/TLS Change Cipher Spec Protocol</vt:lpstr>
      <vt:lpstr>SSL/TLS Alert Protocol</vt:lpstr>
      <vt:lpstr>SSL/TLS Record Protocol Services</vt:lpstr>
      <vt:lpstr>SSL/TLS Record Protocol Operation</vt:lpstr>
      <vt:lpstr>Secure HTTP (HTTPS)</vt:lpstr>
      <vt:lpstr>Secure HTTP (HTTPS)</vt:lpstr>
      <vt:lpstr>TLS: Summary</vt:lpstr>
      <vt:lpstr>IP Security (IPsec) and VPNs</vt:lpstr>
      <vt:lpstr>IP Security</vt:lpstr>
      <vt:lpstr>IP Security Applications</vt:lpstr>
      <vt:lpstr>IP Security Architecture</vt:lpstr>
      <vt:lpstr>Security Association Database (SAD)</vt:lpstr>
      <vt:lpstr>Security Policy Database (SPD)</vt:lpstr>
      <vt:lpstr>IPsec</vt:lpstr>
      <vt:lpstr>Tunnel vs. Transport Mode</vt:lpstr>
      <vt:lpstr>Authentication Header (AH)</vt:lpstr>
      <vt:lpstr>Encapsulating Security Payload (ESP)</vt:lpstr>
      <vt:lpstr>IPsec Key Management (IKE)</vt:lpstr>
      <vt:lpstr>Summary: IPsec</vt:lpstr>
      <vt:lpstr>End Point Authentication</vt:lpstr>
      <vt:lpstr>Symmetric Encryption Simple Algorithm: Substitution-based</vt:lpstr>
      <vt:lpstr>Secure E-Mail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1088</cp:revision>
  <dcterms:created xsi:type="dcterms:W3CDTF">2020-01-18T07:24:59Z</dcterms:created>
  <dcterms:modified xsi:type="dcterms:W3CDTF">2024-11-10T20:20:16Z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