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344" r:id="rId3"/>
    <p:sldId id="1363" r:id="rId4"/>
    <p:sldId id="1364" r:id="rId5"/>
    <p:sldId id="1282" r:id="rId6"/>
    <p:sldId id="1087" r:id="rId7"/>
    <p:sldId id="1088" r:id="rId8"/>
    <p:sldId id="1281" r:id="rId9"/>
    <p:sldId id="1220" r:id="rId10"/>
    <p:sldId id="1122" r:id="rId11"/>
    <p:sldId id="1123" r:id="rId12"/>
    <p:sldId id="1283" r:id="rId13"/>
  </p:sldIdLst>
  <p:sldSz cx="12192000" cy="6858000"/>
  <p:notesSz cx="6858000" cy="9144000"/>
  <p:defaultTextStyle>
    <a:defPPr>
      <a:defRPr lang="en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7D532A-3666-42F1-92DB-BCD273829BDD}" type="datetimeFigureOut">
              <a:rPr lang="en-SE" smtClean="0"/>
              <a:t>2024-11-04</a:t>
            </a:fld>
            <a:endParaRPr lang="en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639C18-DCE2-4E67-B900-0A06D3491C75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0946777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Dijkstra's Algorithm:</a:t>
            </a:r>
          </a:p>
          <a:p>
            <a:r>
              <a:rPr lang="en-GB" dirty="0"/>
              <a:t>- Finds the shortest path from a single source vertex to all other vertices in a graph with non-negative edge weights.</a:t>
            </a:r>
          </a:p>
          <a:p>
            <a:endParaRPr lang="en-GB" dirty="0"/>
          </a:p>
          <a:p>
            <a:r>
              <a:rPr lang="en-GB" dirty="0"/>
              <a:t>**Bellman-Ford Algorithm:**</a:t>
            </a:r>
          </a:p>
          <a:p>
            <a:r>
              <a:rPr lang="en-GB" dirty="0"/>
              <a:t>- Finds the shortest path from a single source vertex to all other vertices in a graph, even with negative edge weights.</a:t>
            </a:r>
          </a:p>
          <a:p>
            <a:r>
              <a:rPr lang="en-GB" dirty="0"/>
              <a:t>- Can detect negative cycles in the graph.</a:t>
            </a:r>
          </a:p>
          <a:p>
            <a:endParaRPr lang="en-GB" dirty="0"/>
          </a:p>
          <a:p>
            <a:r>
              <a:rPr lang="en-GB" dirty="0"/>
              <a:t>## Edge Weight Handling</a:t>
            </a:r>
          </a:p>
          <a:p>
            <a:endParaRPr lang="en-GB" dirty="0"/>
          </a:p>
          <a:p>
            <a:r>
              <a:rPr lang="en-GB" dirty="0"/>
              <a:t>**Dijkstra's Algorithm:**</a:t>
            </a:r>
          </a:p>
          <a:p>
            <a:r>
              <a:rPr lang="en-GB" dirty="0"/>
              <a:t>- Works only on graphs with non-negative edge weights.</a:t>
            </a:r>
          </a:p>
          <a:p>
            <a:endParaRPr lang="en-GB" dirty="0"/>
          </a:p>
          <a:p>
            <a:r>
              <a:rPr lang="en-GB" dirty="0"/>
              <a:t>**</a:t>
            </a:r>
            <a:r>
              <a:rPr lang="en-GB" b="1" dirty="0"/>
              <a:t>Bellman-Ford Algorithm</a:t>
            </a:r>
            <a:r>
              <a:rPr lang="en-GB" dirty="0"/>
              <a:t>:**</a:t>
            </a:r>
          </a:p>
          <a:p>
            <a:r>
              <a:rPr lang="en-GB" dirty="0"/>
              <a:t>- Can handle graphs with negative edge weights.</a:t>
            </a:r>
          </a:p>
          <a:p>
            <a:r>
              <a:rPr lang="en-GB" dirty="0"/>
              <a:t>- Can detect negative cycles.</a:t>
            </a:r>
          </a:p>
          <a:p>
            <a:endParaRPr lang="en-GB" dirty="0"/>
          </a:p>
          <a:p>
            <a:r>
              <a:rPr lang="en-GB" dirty="0"/>
              <a:t>## Performance</a:t>
            </a:r>
          </a:p>
          <a:p>
            <a:endParaRPr lang="en-GB" dirty="0"/>
          </a:p>
          <a:p>
            <a:r>
              <a:rPr lang="en-GB" dirty="0"/>
              <a:t>Dijkstra's Algorithm:</a:t>
            </a:r>
          </a:p>
          <a:p>
            <a:r>
              <a:rPr lang="en-GB" dirty="0"/>
              <a:t>- More efficient for graphs with non-negative weights.</a:t>
            </a:r>
          </a:p>
          <a:p>
            <a:r>
              <a:rPr lang="en-GB" dirty="0"/>
              <a:t>- Time complexity: O(V log V + E) with a binary heap implementation, where V is the number of vertices and E is the number of edges.</a:t>
            </a:r>
          </a:p>
          <a:p>
            <a:endParaRPr lang="en-GB" dirty="0"/>
          </a:p>
          <a:p>
            <a:r>
              <a:rPr lang="en-GB" dirty="0"/>
              <a:t>**Bellman-Ford Algorithm:**</a:t>
            </a:r>
          </a:p>
          <a:p>
            <a:r>
              <a:rPr lang="en-GB" dirty="0"/>
              <a:t>- Generally slower than Dijkstra's.</a:t>
            </a:r>
          </a:p>
          <a:p>
            <a:r>
              <a:rPr lang="en-GB" dirty="0"/>
              <a:t>- Time complexity: O(VE), where V is the number of vertices and E is the number of edges.</a:t>
            </a:r>
          </a:p>
          <a:p>
            <a:endParaRPr lang="en-GB" dirty="0"/>
          </a:p>
          <a:p>
            <a:r>
              <a:rPr lang="en-GB" dirty="0"/>
              <a:t>## Implementation</a:t>
            </a:r>
          </a:p>
          <a:p>
            <a:endParaRPr lang="en-GB" dirty="0"/>
          </a:p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F62E29-99FC-EB40-923F-D38E4FE7BE7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7884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3623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13545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864654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7796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189457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41796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900DC-0FB2-B3CB-B20D-8C9B204FB0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C985D8-A4A2-078B-9F1C-CA05D3BE19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04FE66-088B-C2FB-1F78-97277DADB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792A-82BB-4BF5-BF86-A363AD3425C8}" type="datetimeFigureOut">
              <a:rPr lang="en-SE" smtClean="0"/>
              <a:t>2024-11-04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169E46-2996-645C-F1F4-B0937FF67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4140BB-615D-A0AD-F31D-3F2F7DDDF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18A48-6BC0-4D5B-895A-A51D1D73FCF1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242822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53E2E-AD25-E179-5667-C0D7F04EB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AC1C82-656B-809A-C619-5E2530DF99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2865FD-3538-1D76-7742-7BC977E2B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792A-82BB-4BF5-BF86-A363AD3425C8}" type="datetimeFigureOut">
              <a:rPr lang="en-SE" smtClean="0"/>
              <a:t>2024-11-04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3EB362-C8EB-AB60-2815-62C8BEEB0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6069E9-FA81-6BDA-A2CA-181141576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18A48-6BC0-4D5B-895A-A51D1D73FCF1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593900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5799B2-EF18-49A7-3536-3132085BCB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FA4F95-D03E-8FF6-7F11-EA4922A5FB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51B6AC-1534-423B-9C05-08113A5C1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792A-82BB-4BF5-BF86-A363AD3425C8}" type="datetimeFigureOut">
              <a:rPr lang="en-SE" smtClean="0"/>
              <a:t>2024-11-04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DA54B2-D0E1-C833-17BA-382703934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141CBF-931B-DA89-C743-8E4C5FE21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18A48-6BC0-4D5B-895A-A51D1D73FCF1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807716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C1D9A-706E-3BD2-BC17-C15BFAC86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DB3597-D8CE-E62B-46D1-3719802C5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CB4E66-40CE-6773-FBF9-6D47AA89C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792A-82BB-4BF5-BF86-A363AD3425C8}" type="datetimeFigureOut">
              <a:rPr lang="en-SE" smtClean="0"/>
              <a:t>2024-11-04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8AEC46-9864-34B6-88B3-6E86EE618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EE1964-5FCF-4FBB-3857-C02D6AB8E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18A48-6BC0-4D5B-895A-A51D1D73FCF1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671972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23AF9-5768-44CA-A9D6-16AC54402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85E0CF-6722-87D9-F73F-B7390AA616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9EED32-BF6E-22D0-1431-76A322C47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792A-82BB-4BF5-BF86-A363AD3425C8}" type="datetimeFigureOut">
              <a:rPr lang="en-SE" smtClean="0"/>
              <a:t>2024-11-04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D2F11A-FDBE-D26B-D01E-3523B3588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9E368F-86A7-0D5D-28F4-B2D2EFD27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18A48-6BC0-4D5B-895A-A51D1D73FCF1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341731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8F97F-B3AE-B721-80AF-64F0326E1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D050DF-430D-E315-7DD9-CFD3D7ED05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71FB25-BCD1-8FA4-D9DF-B175CCDCBE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6F1CF3-B89B-00E8-D39A-0D125250E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792A-82BB-4BF5-BF86-A363AD3425C8}" type="datetimeFigureOut">
              <a:rPr lang="en-SE" smtClean="0"/>
              <a:t>2024-11-04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761E8E-9246-44F6-9CF4-D3E33F058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45D8BC-269A-09D9-EBDB-687CE203F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18A48-6BC0-4D5B-895A-A51D1D73FCF1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734164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15D40-4AA0-8253-480A-5F29C009A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986101-7770-A9CF-0BF6-C6CB2B0066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33D79D-D45A-C9FE-BE3B-469D19B851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AC39F6-7594-668E-3C25-0E292265C6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E50E33-FEE7-C9B2-9BD9-D873FC9EC5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D71CDD-18AD-95CF-7F26-11E823746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792A-82BB-4BF5-BF86-A363AD3425C8}" type="datetimeFigureOut">
              <a:rPr lang="en-SE" smtClean="0"/>
              <a:t>2024-11-04</a:t>
            </a:fld>
            <a:endParaRPr lang="en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67F35D-8868-5635-31D5-49AFE3F83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D61E53-0E21-3F05-1C32-A2AB64967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18A48-6BC0-4D5B-895A-A51D1D73FCF1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14218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4B46E-3D87-4AFB-76A1-588153785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F14703-7E0D-D6E6-C9CC-6454B5C45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792A-82BB-4BF5-BF86-A363AD3425C8}" type="datetimeFigureOut">
              <a:rPr lang="en-SE" smtClean="0"/>
              <a:t>2024-11-04</a:t>
            </a:fld>
            <a:endParaRPr lang="en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C4C19D-FB36-4BE4-5F2C-0F1E80034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C0402F-810C-8F82-4394-B9725A8FD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18A48-6BC0-4D5B-895A-A51D1D73FCF1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620449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1E3F99-D902-0628-21CD-D0D3065F6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792A-82BB-4BF5-BF86-A363AD3425C8}" type="datetimeFigureOut">
              <a:rPr lang="en-SE" smtClean="0"/>
              <a:t>2024-11-04</a:t>
            </a:fld>
            <a:endParaRPr lang="en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16348C-34A0-EEA6-5000-C523F55E9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6F6622-E260-99A2-D116-68DD66AD1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18A48-6BC0-4D5B-895A-A51D1D73FCF1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528052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35593-A8F7-66F4-DE9E-3AF666957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6D23F-65D6-A419-2D49-CBAFEEFFD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BE6E4-7B1D-DBA8-F79E-24E5089585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1DAFAC-87B3-62B5-F4DE-72843C67D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792A-82BB-4BF5-BF86-A363AD3425C8}" type="datetimeFigureOut">
              <a:rPr lang="en-SE" smtClean="0"/>
              <a:t>2024-11-04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5E58A6-F659-94E9-D4F2-44661F834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C95B20-56DD-AE9F-1D93-80B60E919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18A48-6BC0-4D5B-895A-A51D1D73FCF1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556894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5DA7D-D91B-8E4B-7C4A-3106ECB85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79FCE8-D14E-D148-032A-53F7E80A46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59F409-457A-8343-C786-11EA5A7031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BF43A7-C723-50BF-2190-C3D4453B9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792A-82BB-4BF5-BF86-A363AD3425C8}" type="datetimeFigureOut">
              <a:rPr lang="en-SE" smtClean="0"/>
              <a:t>2024-11-04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C063E3-6397-FF74-E9E8-DA23D34E9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4E4852-152B-F6E0-7614-EA026CD69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18A48-6BC0-4D5B-895A-A51D1D73FCF1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755419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06EB01-023F-C4ED-CAB1-0368D0E63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8EF282-19EF-76CA-0B16-1CB1286E16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24E33-2B9C-49F2-C556-AFFBCD227F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C70792A-82BB-4BF5-BF86-A363AD3425C8}" type="datetimeFigureOut">
              <a:rPr lang="en-SE" smtClean="0"/>
              <a:t>2024-11-04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22D06A-7A5C-4F2D-77CF-F7CFC8194E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6E3B21-3D52-F377-3085-F42EF7AF9F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818A48-6BC0-4D5B-895A-A51D1D73FCF1}" type="slidenum">
              <a:rPr lang="en-SE" smtClean="0"/>
              <a:t>‹#›</a:t>
            </a:fld>
            <a:endParaRPr lang="en-S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3FFB02-250A-C54F-6DE5-4E7203C9CC51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11363325" y="63500"/>
            <a:ext cx="787400" cy="12192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SE" sz="8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Begränsad delning</a:t>
            </a:r>
          </a:p>
        </p:txBody>
      </p:sp>
    </p:spTree>
    <p:extLst>
      <p:ext uri="{BB962C8B-B14F-4D97-AF65-F5344CB8AC3E}">
        <p14:creationId xmlns:p14="http://schemas.microsoft.com/office/powerpoint/2010/main" val="1868936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C334C-7DD6-4C5A-B984-04EE1C468F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DCE945-6CC3-6A60-9C06-8BC680CA18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2052661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BFE05D2-3A75-914E-80F5-2B07934F1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IP hourglass</a:t>
            </a:r>
          </a:p>
        </p:txBody>
      </p:sp>
      <p:grpSp>
        <p:nvGrpSpPr>
          <p:cNvPr id="513" name="Group 512">
            <a:extLst>
              <a:ext uri="{FF2B5EF4-FFF2-40B4-BE49-F238E27FC236}">
                <a16:creationId xmlns:a16="http://schemas.microsoft.com/office/drawing/2014/main" id="{4CACAAE2-F2BB-D743-9AA0-AC47A75FA461}"/>
              </a:ext>
            </a:extLst>
          </p:cNvPr>
          <p:cNvGrpSpPr/>
          <p:nvPr/>
        </p:nvGrpSpPr>
        <p:grpSpPr>
          <a:xfrm>
            <a:off x="4090857" y="1806499"/>
            <a:ext cx="3614635" cy="3698754"/>
            <a:chOff x="638638" y="3966449"/>
            <a:chExt cx="2486251" cy="2981899"/>
          </a:xfrm>
        </p:grpSpPr>
        <p:sp>
          <p:nvSpPr>
            <p:cNvPr id="514" name="Freeform 513">
              <a:extLst>
                <a:ext uri="{FF2B5EF4-FFF2-40B4-BE49-F238E27FC236}">
                  <a16:creationId xmlns:a16="http://schemas.microsoft.com/office/drawing/2014/main" id="{21ABD275-75EE-E74D-A25D-9B7784E4E8D5}"/>
                </a:ext>
              </a:extLst>
            </p:cNvPr>
            <p:cNvSpPr/>
            <p:nvPr/>
          </p:nvSpPr>
          <p:spPr>
            <a:xfrm>
              <a:off x="698244" y="3966449"/>
              <a:ext cx="850271" cy="2960494"/>
            </a:xfrm>
            <a:custGeom>
              <a:avLst/>
              <a:gdLst>
                <a:gd name="connsiteX0" fmla="*/ 0 w 1575849"/>
                <a:gd name="connsiteY0" fmla="*/ 0 h 6135527"/>
                <a:gd name="connsiteX1" fmla="*/ 76498 w 1575849"/>
                <a:gd name="connsiteY1" fmla="*/ 1086341 h 6135527"/>
                <a:gd name="connsiteX2" fmla="*/ 1575849 w 1575849"/>
                <a:gd name="connsiteY2" fmla="*/ 3060113 h 6135527"/>
                <a:gd name="connsiteX3" fmla="*/ 61198 w 1575849"/>
                <a:gd name="connsiteY3" fmla="*/ 5217493 h 6135527"/>
                <a:gd name="connsiteX4" fmla="*/ 91797 w 1575849"/>
                <a:gd name="connsiteY4" fmla="*/ 6135527 h 6135527"/>
                <a:gd name="connsiteX0" fmla="*/ 0 w 1514651"/>
                <a:gd name="connsiteY0" fmla="*/ 0 h 6120226"/>
                <a:gd name="connsiteX1" fmla="*/ 15300 w 1514651"/>
                <a:gd name="connsiteY1" fmla="*/ 1071040 h 6120226"/>
                <a:gd name="connsiteX2" fmla="*/ 1514651 w 1514651"/>
                <a:gd name="connsiteY2" fmla="*/ 3044812 h 6120226"/>
                <a:gd name="connsiteX3" fmla="*/ 0 w 1514651"/>
                <a:gd name="connsiteY3" fmla="*/ 5202192 h 6120226"/>
                <a:gd name="connsiteX4" fmla="*/ 30599 w 1514651"/>
                <a:gd name="connsiteY4" fmla="*/ 6120226 h 6120226"/>
                <a:gd name="connsiteX0" fmla="*/ 0 w 1514651"/>
                <a:gd name="connsiteY0" fmla="*/ 0 h 6120226"/>
                <a:gd name="connsiteX1" fmla="*/ 15300 w 1514651"/>
                <a:gd name="connsiteY1" fmla="*/ 1071040 h 6120226"/>
                <a:gd name="connsiteX2" fmla="*/ 1514651 w 1514651"/>
                <a:gd name="connsiteY2" fmla="*/ 3044812 h 6120226"/>
                <a:gd name="connsiteX3" fmla="*/ 0 w 1514651"/>
                <a:gd name="connsiteY3" fmla="*/ 5202192 h 6120226"/>
                <a:gd name="connsiteX4" fmla="*/ 30599 w 1514651"/>
                <a:gd name="connsiteY4" fmla="*/ 6120226 h 6120226"/>
                <a:gd name="connsiteX0" fmla="*/ 0 w 1514952"/>
                <a:gd name="connsiteY0" fmla="*/ 0 h 6120226"/>
                <a:gd name="connsiteX1" fmla="*/ 15300 w 1514952"/>
                <a:gd name="connsiteY1" fmla="*/ 1071040 h 6120226"/>
                <a:gd name="connsiteX2" fmla="*/ 1514651 w 1514952"/>
                <a:gd name="connsiteY2" fmla="*/ 3044812 h 6120226"/>
                <a:gd name="connsiteX3" fmla="*/ 0 w 1514952"/>
                <a:gd name="connsiteY3" fmla="*/ 5202192 h 6120226"/>
                <a:gd name="connsiteX4" fmla="*/ 30599 w 1514952"/>
                <a:gd name="connsiteY4" fmla="*/ 6120226 h 6120226"/>
                <a:gd name="connsiteX0" fmla="*/ 0 w 1514651"/>
                <a:gd name="connsiteY0" fmla="*/ 0 h 6120226"/>
                <a:gd name="connsiteX1" fmla="*/ 15300 w 1514651"/>
                <a:gd name="connsiteY1" fmla="*/ 1071040 h 6120226"/>
                <a:gd name="connsiteX2" fmla="*/ 1514651 w 1514651"/>
                <a:gd name="connsiteY2" fmla="*/ 3044812 h 6120226"/>
                <a:gd name="connsiteX3" fmla="*/ 0 w 1514651"/>
                <a:gd name="connsiteY3" fmla="*/ 5202192 h 6120226"/>
                <a:gd name="connsiteX4" fmla="*/ 30599 w 1514651"/>
                <a:gd name="connsiteY4" fmla="*/ 6120226 h 6120226"/>
                <a:gd name="connsiteX0" fmla="*/ 0 w 1514651"/>
                <a:gd name="connsiteY0" fmla="*/ 0 h 6120226"/>
                <a:gd name="connsiteX1" fmla="*/ 15300 w 1514651"/>
                <a:gd name="connsiteY1" fmla="*/ 1071040 h 6120226"/>
                <a:gd name="connsiteX2" fmla="*/ 1514651 w 1514651"/>
                <a:gd name="connsiteY2" fmla="*/ 3044812 h 6120226"/>
                <a:gd name="connsiteX3" fmla="*/ 0 w 1514651"/>
                <a:gd name="connsiteY3" fmla="*/ 5202192 h 6120226"/>
                <a:gd name="connsiteX4" fmla="*/ 30599 w 1514651"/>
                <a:gd name="connsiteY4" fmla="*/ 6120226 h 6120226"/>
                <a:gd name="connsiteX0" fmla="*/ 0 w 1514820"/>
                <a:gd name="connsiteY0" fmla="*/ 0 h 6120226"/>
                <a:gd name="connsiteX1" fmla="*/ 15300 w 1514820"/>
                <a:gd name="connsiteY1" fmla="*/ 1071040 h 6120226"/>
                <a:gd name="connsiteX2" fmla="*/ 1514651 w 1514820"/>
                <a:gd name="connsiteY2" fmla="*/ 3044812 h 6120226"/>
                <a:gd name="connsiteX3" fmla="*/ 0 w 1514820"/>
                <a:gd name="connsiteY3" fmla="*/ 5202192 h 6120226"/>
                <a:gd name="connsiteX4" fmla="*/ 30599 w 1514820"/>
                <a:gd name="connsiteY4" fmla="*/ 6120226 h 6120226"/>
                <a:gd name="connsiteX0" fmla="*/ 0 w 1514804"/>
                <a:gd name="connsiteY0" fmla="*/ 0 h 6120226"/>
                <a:gd name="connsiteX1" fmla="*/ 15300 w 1514804"/>
                <a:gd name="connsiteY1" fmla="*/ 1071040 h 6120226"/>
                <a:gd name="connsiteX2" fmla="*/ 1514651 w 1514804"/>
                <a:gd name="connsiteY2" fmla="*/ 3044812 h 6120226"/>
                <a:gd name="connsiteX3" fmla="*/ 0 w 1514804"/>
                <a:gd name="connsiteY3" fmla="*/ 5202192 h 6120226"/>
                <a:gd name="connsiteX4" fmla="*/ 30599 w 1514804"/>
                <a:gd name="connsiteY4" fmla="*/ 6120226 h 6120226"/>
                <a:gd name="connsiteX0" fmla="*/ 15299 w 1530103"/>
                <a:gd name="connsiteY0" fmla="*/ 0 h 6104925"/>
                <a:gd name="connsiteX1" fmla="*/ 30599 w 1530103"/>
                <a:gd name="connsiteY1" fmla="*/ 1071040 h 6104925"/>
                <a:gd name="connsiteX2" fmla="*/ 1529950 w 1530103"/>
                <a:gd name="connsiteY2" fmla="*/ 3044812 h 6104925"/>
                <a:gd name="connsiteX3" fmla="*/ 15299 w 1530103"/>
                <a:gd name="connsiteY3" fmla="*/ 5202192 h 6104925"/>
                <a:gd name="connsiteX4" fmla="*/ 0 w 1530103"/>
                <a:gd name="connsiteY4" fmla="*/ 6104925 h 6104925"/>
                <a:gd name="connsiteX0" fmla="*/ 0 w 1514804"/>
                <a:gd name="connsiteY0" fmla="*/ 0 h 6104925"/>
                <a:gd name="connsiteX1" fmla="*/ 15300 w 1514804"/>
                <a:gd name="connsiteY1" fmla="*/ 1071040 h 6104925"/>
                <a:gd name="connsiteX2" fmla="*/ 1514651 w 1514804"/>
                <a:gd name="connsiteY2" fmla="*/ 3044812 h 6104925"/>
                <a:gd name="connsiteX3" fmla="*/ 0 w 1514804"/>
                <a:gd name="connsiteY3" fmla="*/ 5202192 h 6104925"/>
                <a:gd name="connsiteX4" fmla="*/ 61199 w 1514804"/>
                <a:gd name="connsiteY4" fmla="*/ 6104925 h 6104925"/>
                <a:gd name="connsiteX0" fmla="*/ 0 w 1514653"/>
                <a:gd name="connsiteY0" fmla="*/ 0 h 6104925"/>
                <a:gd name="connsiteX1" fmla="*/ 15300 w 1514653"/>
                <a:gd name="connsiteY1" fmla="*/ 1071040 h 6104925"/>
                <a:gd name="connsiteX2" fmla="*/ 1514651 w 1514653"/>
                <a:gd name="connsiteY2" fmla="*/ 3044812 h 6104925"/>
                <a:gd name="connsiteX3" fmla="*/ 27021 w 1514653"/>
                <a:gd name="connsiteY3" fmla="*/ 5206052 h 6104925"/>
                <a:gd name="connsiteX4" fmla="*/ 61199 w 1514653"/>
                <a:gd name="connsiteY4" fmla="*/ 6104925 h 6104925"/>
                <a:gd name="connsiteX0" fmla="*/ 0 w 1514653"/>
                <a:gd name="connsiteY0" fmla="*/ 0 h 6101065"/>
                <a:gd name="connsiteX1" fmla="*/ 15300 w 1514653"/>
                <a:gd name="connsiteY1" fmla="*/ 1071040 h 6101065"/>
                <a:gd name="connsiteX2" fmla="*/ 1514651 w 1514653"/>
                <a:gd name="connsiteY2" fmla="*/ 3044812 h 6101065"/>
                <a:gd name="connsiteX3" fmla="*/ 27021 w 1514653"/>
                <a:gd name="connsiteY3" fmla="*/ 5206052 h 6101065"/>
                <a:gd name="connsiteX4" fmla="*/ 41898 w 1514653"/>
                <a:gd name="connsiteY4" fmla="*/ 6101065 h 6101065"/>
                <a:gd name="connsiteX0" fmla="*/ 0 w 1514653"/>
                <a:gd name="connsiteY0" fmla="*/ 0 h 6097204"/>
                <a:gd name="connsiteX1" fmla="*/ 15300 w 1514653"/>
                <a:gd name="connsiteY1" fmla="*/ 1071040 h 6097204"/>
                <a:gd name="connsiteX2" fmla="*/ 1514651 w 1514653"/>
                <a:gd name="connsiteY2" fmla="*/ 3044812 h 6097204"/>
                <a:gd name="connsiteX3" fmla="*/ 27021 w 1514653"/>
                <a:gd name="connsiteY3" fmla="*/ 5206052 h 6097204"/>
                <a:gd name="connsiteX4" fmla="*/ 26458 w 1514653"/>
                <a:gd name="connsiteY4" fmla="*/ 6097204 h 6097204"/>
                <a:gd name="connsiteX0" fmla="*/ 0 w 1506933"/>
                <a:gd name="connsiteY0" fmla="*/ 0 h 6062462"/>
                <a:gd name="connsiteX1" fmla="*/ 7580 w 1506933"/>
                <a:gd name="connsiteY1" fmla="*/ 1036298 h 6062462"/>
                <a:gd name="connsiteX2" fmla="*/ 1506931 w 1506933"/>
                <a:gd name="connsiteY2" fmla="*/ 3010070 h 6062462"/>
                <a:gd name="connsiteX3" fmla="*/ 19301 w 1506933"/>
                <a:gd name="connsiteY3" fmla="*/ 5171310 h 6062462"/>
                <a:gd name="connsiteX4" fmla="*/ 18738 w 1506933"/>
                <a:gd name="connsiteY4" fmla="*/ 6062462 h 6062462"/>
                <a:gd name="connsiteX0" fmla="*/ 0 w 1507072"/>
                <a:gd name="connsiteY0" fmla="*/ 0 h 6062462"/>
                <a:gd name="connsiteX1" fmla="*/ 7580 w 1507072"/>
                <a:gd name="connsiteY1" fmla="*/ 1036298 h 6062462"/>
                <a:gd name="connsiteX2" fmla="*/ 1506931 w 1507072"/>
                <a:gd name="connsiteY2" fmla="*/ 3010070 h 6062462"/>
                <a:gd name="connsiteX3" fmla="*/ 19301 w 1507072"/>
                <a:gd name="connsiteY3" fmla="*/ 5171310 h 6062462"/>
                <a:gd name="connsiteX4" fmla="*/ 18738 w 1507072"/>
                <a:gd name="connsiteY4" fmla="*/ 6062462 h 6062462"/>
                <a:gd name="connsiteX0" fmla="*/ 0 w 1460039"/>
                <a:gd name="connsiteY0" fmla="*/ 0 h 6062462"/>
                <a:gd name="connsiteX1" fmla="*/ 7580 w 1460039"/>
                <a:gd name="connsiteY1" fmla="*/ 1036298 h 6062462"/>
                <a:gd name="connsiteX2" fmla="*/ 1459891 w 1460039"/>
                <a:gd name="connsiteY2" fmla="*/ 3010070 h 6062462"/>
                <a:gd name="connsiteX3" fmla="*/ 19301 w 1460039"/>
                <a:gd name="connsiteY3" fmla="*/ 5171310 h 6062462"/>
                <a:gd name="connsiteX4" fmla="*/ 18738 w 1460039"/>
                <a:gd name="connsiteY4" fmla="*/ 6062462 h 6062462"/>
                <a:gd name="connsiteX0" fmla="*/ 0 w 1460045"/>
                <a:gd name="connsiteY0" fmla="*/ 0 h 6062462"/>
                <a:gd name="connsiteX1" fmla="*/ 7580 w 1460045"/>
                <a:gd name="connsiteY1" fmla="*/ 1036298 h 6062462"/>
                <a:gd name="connsiteX2" fmla="*/ 1459891 w 1460045"/>
                <a:gd name="connsiteY2" fmla="*/ 3010070 h 6062462"/>
                <a:gd name="connsiteX3" fmla="*/ 19301 w 1460045"/>
                <a:gd name="connsiteY3" fmla="*/ 5171310 h 6062462"/>
                <a:gd name="connsiteX4" fmla="*/ 18738 w 1460045"/>
                <a:gd name="connsiteY4" fmla="*/ 6062462 h 6062462"/>
                <a:gd name="connsiteX0" fmla="*/ 0 w 1460045"/>
                <a:gd name="connsiteY0" fmla="*/ 0 h 6062462"/>
                <a:gd name="connsiteX1" fmla="*/ 7580 w 1460045"/>
                <a:gd name="connsiteY1" fmla="*/ 1036298 h 6062462"/>
                <a:gd name="connsiteX2" fmla="*/ 1459891 w 1460045"/>
                <a:gd name="connsiteY2" fmla="*/ 3010070 h 6062462"/>
                <a:gd name="connsiteX3" fmla="*/ 19301 w 1460045"/>
                <a:gd name="connsiteY3" fmla="*/ 5171310 h 6062462"/>
                <a:gd name="connsiteX4" fmla="*/ 18738 w 1460045"/>
                <a:gd name="connsiteY4" fmla="*/ 6062462 h 6062462"/>
                <a:gd name="connsiteX0" fmla="*/ 0 w 1460045"/>
                <a:gd name="connsiteY0" fmla="*/ 0 h 5757662"/>
                <a:gd name="connsiteX1" fmla="*/ 7580 w 1460045"/>
                <a:gd name="connsiteY1" fmla="*/ 1036298 h 5757662"/>
                <a:gd name="connsiteX2" fmla="*/ 1459891 w 1460045"/>
                <a:gd name="connsiteY2" fmla="*/ 3010070 h 5757662"/>
                <a:gd name="connsiteX3" fmla="*/ 19301 w 1460045"/>
                <a:gd name="connsiteY3" fmla="*/ 5171310 h 5757662"/>
                <a:gd name="connsiteX4" fmla="*/ 18738 w 1460045"/>
                <a:gd name="connsiteY4" fmla="*/ 5757662 h 5757662"/>
                <a:gd name="connsiteX0" fmla="*/ 0 w 1460045"/>
                <a:gd name="connsiteY0" fmla="*/ 0 h 5211562"/>
                <a:gd name="connsiteX1" fmla="*/ 7580 w 1460045"/>
                <a:gd name="connsiteY1" fmla="*/ 490198 h 5211562"/>
                <a:gd name="connsiteX2" fmla="*/ 1459891 w 1460045"/>
                <a:gd name="connsiteY2" fmla="*/ 2463970 h 5211562"/>
                <a:gd name="connsiteX3" fmla="*/ 19301 w 1460045"/>
                <a:gd name="connsiteY3" fmla="*/ 4625210 h 5211562"/>
                <a:gd name="connsiteX4" fmla="*/ 18738 w 1460045"/>
                <a:gd name="connsiteY4" fmla="*/ 5211562 h 5211562"/>
                <a:gd name="connsiteX0" fmla="*/ 942 w 1460987"/>
                <a:gd name="connsiteY0" fmla="*/ 0 h 5211562"/>
                <a:gd name="connsiteX1" fmla="*/ 8522 w 1460987"/>
                <a:gd name="connsiteY1" fmla="*/ 490198 h 5211562"/>
                <a:gd name="connsiteX2" fmla="*/ 1460833 w 1460987"/>
                <a:gd name="connsiteY2" fmla="*/ 2463970 h 5211562"/>
                <a:gd name="connsiteX3" fmla="*/ 20243 w 1460987"/>
                <a:gd name="connsiteY3" fmla="*/ 4625210 h 5211562"/>
                <a:gd name="connsiteX4" fmla="*/ 19680 w 1460987"/>
                <a:gd name="connsiteY4" fmla="*/ 5211562 h 5211562"/>
                <a:gd name="connsiteX0" fmla="*/ 9665 w 1469710"/>
                <a:gd name="connsiteY0" fmla="*/ 0 h 5211562"/>
                <a:gd name="connsiteX1" fmla="*/ 17245 w 1469710"/>
                <a:gd name="connsiteY1" fmla="*/ 490198 h 5211562"/>
                <a:gd name="connsiteX2" fmla="*/ 1469556 w 1469710"/>
                <a:gd name="connsiteY2" fmla="*/ 2463970 h 5211562"/>
                <a:gd name="connsiteX3" fmla="*/ 28966 w 1469710"/>
                <a:gd name="connsiteY3" fmla="*/ 4625210 h 5211562"/>
                <a:gd name="connsiteX4" fmla="*/ 28403 w 1469710"/>
                <a:gd name="connsiteY4" fmla="*/ 5211562 h 5211562"/>
                <a:gd name="connsiteX0" fmla="*/ 9665 w 1469710"/>
                <a:gd name="connsiteY0" fmla="*/ 0 h 5211562"/>
                <a:gd name="connsiteX1" fmla="*/ 17245 w 1469710"/>
                <a:gd name="connsiteY1" fmla="*/ 490198 h 5211562"/>
                <a:gd name="connsiteX2" fmla="*/ 1469556 w 1469710"/>
                <a:gd name="connsiteY2" fmla="*/ 2463970 h 5211562"/>
                <a:gd name="connsiteX3" fmla="*/ 28966 w 1469710"/>
                <a:gd name="connsiteY3" fmla="*/ 4625210 h 5211562"/>
                <a:gd name="connsiteX4" fmla="*/ 28403 w 1469710"/>
                <a:gd name="connsiteY4" fmla="*/ 5211562 h 5211562"/>
                <a:gd name="connsiteX0" fmla="*/ 13012 w 1473057"/>
                <a:gd name="connsiteY0" fmla="*/ 0 h 5030587"/>
                <a:gd name="connsiteX1" fmla="*/ 20592 w 1473057"/>
                <a:gd name="connsiteY1" fmla="*/ 490198 h 5030587"/>
                <a:gd name="connsiteX2" fmla="*/ 1472903 w 1473057"/>
                <a:gd name="connsiteY2" fmla="*/ 2463970 h 5030587"/>
                <a:gd name="connsiteX3" fmla="*/ 32313 w 1473057"/>
                <a:gd name="connsiteY3" fmla="*/ 4625210 h 5030587"/>
                <a:gd name="connsiteX4" fmla="*/ 0 w 1473057"/>
                <a:gd name="connsiteY4" fmla="*/ 5030587 h 5030587"/>
                <a:gd name="connsiteX0" fmla="*/ 13672 w 1473717"/>
                <a:gd name="connsiteY0" fmla="*/ 0 h 5030587"/>
                <a:gd name="connsiteX1" fmla="*/ 21252 w 1473717"/>
                <a:gd name="connsiteY1" fmla="*/ 490198 h 5030587"/>
                <a:gd name="connsiteX2" fmla="*/ 1473563 w 1473717"/>
                <a:gd name="connsiteY2" fmla="*/ 2463970 h 5030587"/>
                <a:gd name="connsiteX3" fmla="*/ 32973 w 1473717"/>
                <a:gd name="connsiteY3" fmla="*/ 4625210 h 5030587"/>
                <a:gd name="connsiteX4" fmla="*/ 660 w 1473717"/>
                <a:gd name="connsiteY4" fmla="*/ 5030587 h 5030587"/>
                <a:gd name="connsiteX0" fmla="*/ 16711 w 1476756"/>
                <a:gd name="connsiteY0" fmla="*/ 0 h 5030587"/>
                <a:gd name="connsiteX1" fmla="*/ 24291 w 1476756"/>
                <a:gd name="connsiteY1" fmla="*/ 490198 h 5030587"/>
                <a:gd name="connsiteX2" fmla="*/ 1476602 w 1476756"/>
                <a:gd name="connsiteY2" fmla="*/ 2463970 h 5030587"/>
                <a:gd name="connsiteX3" fmla="*/ 36012 w 1476756"/>
                <a:gd name="connsiteY3" fmla="*/ 4625210 h 5030587"/>
                <a:gd name="connsiteX4" fmla="*/ 3699 w 1476756"/>
                <a:gd name="connsiteY4" fmla="*/ 5030587 h 5030587"/>
                <a:gd name="connsiteX0" fmla="*/ 15329 w 1475374"/>
                <a:gd name="connsiteY0" fmla="*/ 0 h 5030587"/>
                <a:gd name="connsiteX1" fmla="*/ 22909 w 1475374"/>
                <a:gd name="connsiteY1" fmla="*/ 490198 h 5030587"/>
                <a:gd name="connsiteX2" fmla="*/ 1475220 w 1475374"/>
                <a:gd name="connsiteY2" fmla="*/ 2463970 h 5030587"/>
                <a:gd name="connsiteX3" fmla="*/ 34630 w 1475374"/>
                <a:gd name="connsiteY3" fmla="*/ 4625210 h 5030587"/>
                <a:gd name="connsiteX4" fmla="*/ 2317 w 1475374"/>
                <a:gd name="connsiteY4" fmla="*/ 5030587 h 5030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5374" h="5030587">
                  <a:moveTo>
                    <a:pt x="15329" y="0"/>
                  </a:moveTo>
                  <a:cubicBezTo>
                    <a:pt x="11506" y="126358"/>
                    <a:pt x="-8193" y="338440"/>
                    <a:pt x="22909" y="490198"/>
                  </a:cubicBezTo>
                  <a:cubicBezTo>
                    <a:pt x="582101" y="1884724"/>
                    <a:pt x="1488947" y="1931578"/>
                    <a:pt x="1475220" y="2463970"/>
                  </a:cubicBezTo>
                  <a:cubicBezTo>
                    <a:pt x="1461493" y="2996362"/>
                    <a:pt x="432418" y="3246650"/>
                    <a:pt x="34630" y="4625210"/>
                  </a:cubicBezTo>
                  <a:cubicBezTo>
                    <a:pt x="-13183" y="4820661"/>
                    <a:pt x="2505" y="4908161"/>
                    <a:pt x="2317" y="5030587"/>
                  </a:cubicBezTo>
                </a:path>
              </a:pathLst>
            </a:custGeom>
            <a:ln w="38100">
              <a:solidFill>
                <a:srgbClr val="00009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5" name="Freeform 514">
              <a:extLst>
                <a:ext uri="{FF2B5EF4-FFF2-40B4-BE49-F238E27FC236}">
                  <a16:creationId xmlns:a16="http://schemas.microsoft.com/office/drawing/2014/main" id="{F9D51435-8C20-F648-960E-650E734D4C44}"/>
                </a:ext>
              </a:extLst>
            </p:cNvPr>
            <p:cNvSpPr/>
            <p:nvPr/>
          </p:nvSpPr>
          <p:spPr>
            <a:xfrm flipH="1">
              <a:off x="2208181" y="3968317"/>
              <a:ext cx="848879" cy="2945546"/>
            </a:xfrm>
            <a:custGeom>
              <a:avLst/>
              <a:gdLst>
                <a:gd name="connsiteX0" fmla="*/ 0 w 1575849"/>
                <a:gd name="connsiteY0" fmla="*/ 0 h 6135527"/>
                <a:gd name="connsiteX1" fmla="*/ 76498 w 1575849"/>
                <a:gd name="connsiteY1" fmla="*/ 1086341 h 6135527"/>
                <a:gd name="connsiteX2" fmla="*/ 1575849 w 1575849"/>
                <a:gd name="connsiteY2" fmla="*/ 3060113 h 6135527"/>
                <a:gd name="connsiteX3" fmla="*/ 61198 w 1575849"/>
                <a:gd name="connsiteY3" fmla="*/ 5217493 h 6135527"/>
                <a:gd name="connsiteX4" fmla="*/ 91797 w 1575849"/>
                <a:gd name="connsiteY4" fmla="*/ 6135527 h 6135527"/>
                <a:gd name="connsiteX0" fmla="*/ 0 w 1514651"/>
                <a:gd name="connsiteY0" fmla="*/ 0 h 6120226"/>
                <a:gd name="connsiteX1" fmla="*/ 15300 w 1514651"/>
                <a:gd name="connsiteY1" fmla="*/ 1071040 h 6120226"/>
                <a:gd name="connsiteX2" fmla="*/ 1514651 w 1514651"/>
                <a:gd name="connsiteY2" fmla="*/ 3044812 h 6120226"/>
                <a:gd name="connsiteX3" fmla="*/ 0 w 1514651"/>
                <a:gd name="connsiteY3" fmla="*/ 5202192 h 6120226"/>
                <a:gd name="connsiteX4" fmla="*/ 30599 w 1514651"/>
                <a:gd name="connsiteY4" fmla="*/ 6120226 h 6120226"/>
                <a:gd name="connsiteX0" fmla="*/ 0 w 1514651"/>
                <a:gd name="connsiteY0" fmla="*/ 0 h 6120226"/>
                <a:gd name="connsiteX1" fmla="*/ 15300 w 1514651"/>
                <a:gd name="connsiteY1" fmla="*/ 1071040 h 6120226"/>
                <a:gd name="connsiteX2" fmla="*/ 1514651 w 1514651"/>
                <a:gd name="connsiteY2" fmla="*/ 3044812 h 6120226"/>
                <a:gd name="connsiteX3" fmla="*/ 0 w 1514651"/>
                <a:gd name="connsiteY3" fmla="*/ 5202192 h 6120226"/>
                <a:gd name="connsiteX4" fmla="*/ 30599 w 1514651"/>
                <a:gd name="connsiteY4" fmla="*/ 6120226 h 6120226"/>
                <a:gd name="connsiteX0" fmla="*/ 0 w 1514952"/>
                <a:gd name="connsiteY0" fmla="*/ 0 h 6120226"/>
                <a:gd name="connsiteX1" fmla="*/ 15300 w 1514952"/>
                <a:gd name="connsiteY1" fmla="*/ 1071040 h 6120226"/>
                <a:gd name="connsiteX2" fmla="*/ 1514651 w 1514952"/>
                <a:gd name="connsiteY2" fmla="*/ 3044812 h 6120226"/>
                <a:gd name="connsiteX3" fmla="*/ 0 w 1514952"/>
                <a:gd name="connsiteY3" fmla="*/ 5202192 h 6120226"/>
                <a:gd name="connsiteX4" fmla="*/ 30599 w 1514952"/>
                <a:gd name="connsiteY4" fmla="*/ 6120226 h 6120226"/>
                <a:gd name="connsiteX0" fmla="*/ 0 w 1514651"/>
                <a:gd name="connsiteY0" fmla="*/ 0 h 6120226"/>
                <a:gd name="connsiteX1" fmla="*/ 15300 w 1514651"/>
                <a:gd name="connsiteY1" fmla="*/ 1071040 h 6120226"/>
                <a:gd name="connsiteX2" fmla="*/ 1514651 w 1514651"/>
                <a:gd name="connsiteY2" fmla="*/ 3044812 h 6120226"/>
                <a:gd name="connsiteX3" fmla="*/ 0 w 1514651"/>
                <a:gd name="connsiteY3" fmla="*/ 5202192 h 6120226"/>
                <a:gd name="connsiteX4" fmla="*/ 30599 w 1514651"/>
                <a:gd name="connsiteY4" fmla="*/ 6120226 h 6120226"/>
                <a:gd name="connsiteX0" fmla="*/ 0 w 1514651"/>
                <a:gd name="connsiteY0" fmla="*/ 0 h 6120226"/>
                <a:gd name="connsiteX1" fmla="*/ 15300 w 1514651"/>
                <a:gd name="connsiteY1" fmla="*/ 1071040 h 6120226"/>
                <a:gd name="connsiteX2" fmla="*/ 1514651 w 1514651"/>
                <a:gd name="connsiteY2" fmla="*/ 3044812 h 6120226"/>
                <a:gd name="connsiteX3" fmla="*/ 0 w 1514651"/>
                <a:gd name="connsiteY3" fmla="*/ 5202192 h 6120226"/>
                <a:gd name="connsiteX4" fmla="*/ 30599 w 1514651"/>
                <a:gd name="connsiteY4" fmla="*/ 6120226 h 6120226"/>
                <a:gd name="connsiteX0" fmla="*/ 0 w 1514820"/>
                <a:gd name="connsiteY0" fmla="*/ 0 h 6120226"/>
                <a:gd name="connsiteX1" fmla="*/ 15300 w 1514820"/>
                <a:gd name="connsiteY1" fmla="*/ 1071040 h 6120226"/>
                <a:gd name="connsiteX2" fmla="*/ 1514651 w 1514820"/>
                <a:gd name="connsiteY2" fmla="*/ 3044812 h 6120226"/>
                <a:gd name="connsiteX3" fmla="*/ 0 w 1514820"/>
                <a:gd name="connsiteY3" fmla="*/ 5202192 h 6120226"/>
                <a:gd name="connsiteX4" fmla="*/ 30599 w 1514820"/>
                <a:gd name="connsiteY4" fmla="*/ 6120226 h 6120226"/>
                <a:gd name="connsiteX0" fmla="*/ 0 w 1514804"/>
                <a:gd name="connsiteY0" fmla="*/ 0 h 6120226"/>
                <a:gd name="connsiteX1" fmla="*/ 15300 w 1514804"/>
                <a:gd name="connsiteY1" fmla="*/ 1071040 h 6120226"/>
                <a:gd name="connsiteX2" fmla="*/ 1514651 w 1514804"/>
                <a:gd name="connsiteY2" fmla="*/ 3044812 h 6120226"/>
                <a:gd name="connsiteX3" fmla="*/ 0 w 1514804"/>
                <a:gd name="connsiteY3" fmla="*/ 5202192 h 6120226"/>
                <a:gd name="connsiteX4" fmla="*/ 30599 w 1514804"/>
                <a:gd name="connsiteY4" fmla="*/ 6120226 h 6120226"/>
                <a:gd name="connsiteX0" fmla="*/ 15299 w 1530103"/>
                <a:gd name="connsiteY0" fmla="*/ 0 h 6104925"/>
                <a:gd name="connsiteX1" fmla="*/ 30599 w 1530103"/>
                <a:gd name="connsiteY1" fmla="*/ 1071040 h 6104925"/>
                <a:gd name="connsiteX2" fmla="*/ 1529950 w 1530103"/>
                <a:gd name="connsiteY2" fmla="*/ 3044812 h 6104925"/>
                <a:gd name="connsiteX3" fmla="*/ 15299 w 1530103"/>
                <a:gd name="connsiteY3" fmla="*/ 5202192 h 6104925"/>
                <a:gd name="connsiteX4" fmla="*/ 0 w 1530103"/>
                <a:gd name="connsiteY4" fmla="*/ 6104925 h 6104925"/>
                <a:gd name="connsiteX0" fmla="*/ 0 w 1514804"/>
                <a:gd name="connsiteY0" fmla="*/ 0 h 6104925"/>
                <a:gd name="connsiteX1" fmla="*/ 15300 w 1514804"/>
                <a:gd name="connsiteY1" fmla="*/ 1071040 h 6104925"/>
                <a:gd name="connsiteX2" fmla="*/ 1514651 w 1514804"/>
                <a:gd name="connsiteY2" fmla="*/ 3044812 h 6104925"/>
                <a:gd name="connsiteX3" fmla="*/ 0 w 1514804"/>
                <a:gd name="connsiteY3" fmla="*/ 5202192 h 6104925"/>
                <a:gd name="connsiteX4" fmla="*/ 61199 w 1514804"/>
                <a:gd name="connsiteY4" fmla="*/ 6104925 h 6104925"/>
                <a:gd name="connsiteX0" fmla="*/ 0 w 1514653"/>
                <a:gd name="connsiteY0" fmla="*/ 0 h 6104925"/>
                <a:gd name="connsiteX1" fmla="*/ 15300 w 1514653"/>
                <a:gd name="connsiteY1" fmla="*/ 1071040 h 6104925"/>
                <a:gd name="connsiteX2" fmla="*/ 1514651 w 1514653"/>
                <a:gd name="connsiteY2" fmla="*/ 3044812 h 6104925"/>
                <a:gd name="connsiteX3" fmla="*/ 27021 w 1514653"/>
                <a:gd name="connsiteY3" fmla="*/ 5206052 h 6104925"/>
                <a:gd name="connsiteX4" fmla="*/ 61199 w 1514653"/>
                <a:gd name="connsiteY4" fmla="*/ 6104925 h 6104925"/>
                <a:gd name="connsiteX0" fmla="*/ 0 w 1514653"/>
                <a:gd name="connsiteY0" fmla="*/ 0 h 6101065"/>
                <a:gd name="connsiteX1" fmla="*/ 15300 w 1514653"/>
                <a:gd name="connsiteY1" fmla="*/ 1071040 h 6101065"/>
                <a:gd name="connsiteX2" fmla="*/ 1514651 w 1514653"/>
                <a:gd name="connsiteY2" fmla="*/ 3044812 h 6101065"/>
                <a:gd name="connsiteX3" fmla="*/ 27021 w 1514653"/>
                <a:gd name="connsiteY3" fmla="*/ 5206052 h 6101065"/>
                <a:gd name="connsiteX4" fmla="*/ 41898 w 1514653"/>
                <a:gd name="connsiteY4" fmla="*/ 6101065 h 6101065"/>
                <a:gd name="connsiteX0" fmla="*/ 0 w 1514653"/>
                <a:gd name="connsiteY0" fmla="*/ 0 h 6097204"/>
                <a:gd name="connsiteX1" fmla="*/ 15300 w 1514653"/>
                <a:gd name="connsiteY1" fmla="*/ 1071040 h 6097204"/>
                <a:gd name="connsiteX2" fmla="*/ 1514651 w 1514653"/>
                <a:gd name="connsiteY2" fmla="*/ 3044812 h 6097204"/>
                <a:gd name="connsiteX3" fmla="*/ 27021 w 1514653"/>
                <a:gd name="connsiteY3" fmla="*/ 5206052 h 6097204"/>
                <a:gd name="connsiteX4" fmla="*/ 26458 w 1514653"/>
                <a:gd name="connsiteY4" fmla="*/ 6097204 h 6097204"/>
                <a:gd name="connsiteX0" fmla="*/ 0 w 1506933"/>
                <a:gd name="connsiteY0" fmla="*/ 0 h 6062462"/>
                <a:gd name="connsiteX1" fmla="*/ 7580 w 1506933"/>
                <a:gd name="connsiteY1" fmla="*/ 1036298 h 6062462"/>
                <a:gd name="connsiteX2" fmla="*/ 1506931 w 1506933"/>
                <a:gd name="connsiteY2" fmla="*/ 3010070 h 6062462"/>
                <a:gd name="connsiteX3" fmla="*/ 19301 w 1506933"/>
                <a:gd name="connsiteY3" fmla="*/ 5171310 h 6062462"/>
                <a:gd name="connsiteX4" fmla="*/ 18738 w 1506933"/>
                <a:gd name="connsiteY4" fmla="*/ 6062462 h 6062462"/>
                <a:gd name="connsiteX0" fmla="*/ 0 w 1507072"/>
                <a:gd name="connsiteY0" fmla="*/ 0 h 6062462"/>
                <a:gd name="connsiteX1" fmla="*/ 7580 w 1507072"/>
                <a:gd name="connsiteY1" fmla="*/ 1036298 h 6062462"/>
                <a:gd name="connsiteX2" fmla="*/ 1506931 w 1507072"/>
                <a:gd name="connsiteY2" fmla="*/ 3010070 h 6062462"/>
                <a:gd name="connsiteX3" fmla="*/ 19301 w 1507072"/>
                <a:gd name="connsiteY3" fmla="*/ 5171310 h 6062462"/>
                <a:gd name="connsiteX4" fmla="*/ 18738 w 1507072"/>
                <a:gd name="connsiteY4" fmla="*/ 6062462 h 6062462"/>
                <a:gd name="connsiteX0" fmla="*/ 0 w 1460039"/>
                <a:gd name="connsiteY0" fmla="*/ 0 h 6062462"/>
                <a:gd name="connsiteX1" fmla="*/ 7580 w 1460039"/>
                <a:gd name="connsiteY1" fmla="*/ 1036298 h 6062462"/>
                <a:gd name="connsiteX2" fmla="*/ 1459891 w 1460039"/>
                <a:gd name="connsiteY2" fmla="*/ 3010070 h 6062462"/>
                <a:gd name="connsiteX3" fmla="*/ 19301 w 1460039"/>
                <a:gd name="connsiteY3" fmla="*/ 5171310 h 6062462"/>
                <a:gd name="connsiteX4" fmla="*/ 18738 w 1460039"/>
                <a:gd name="connsiteY4" fmla="*/ 6062462 h 6062462"/>
                <a:gd name="connsiteX0" fmla="*/ 0 w 1460045"/>
                <a:gd name="connsiteY0" fmla="*/ 0 h 6062462"/>
                <a:gd name="connsiteX1" fmla="*/ 7580 w 1460045"/>
                <a:gd name="connsiteY1" fmla="*/ 1036298 h 6062462"/>
                <a:gd name="connsiteX2" fmla="*/ 1459891 w 1460045"/>
                <a:gd name="connsiteY2" fmla="*/ 3010070 h 6062462"/>
                <a:gd name="connsiteX3" fmla="*/ 19301 w 1460045"/>
                <a:gd name="connsiteY3" fmla="*/ 5171310 h 6062462"/>
                <a:gd name="connsiteX4" fmla="*/ 18738 w 1460045"/>
                <a:gd name="connsiteY4" fmla="*/ 6062462 h 6062462"/>
                <a:gd name="connsiteX0" fmla="*/ 0 w 1460045"/>
                <a:gd name="connsiteY0" fmla="*/ 0 h 6062462"/>
                <a:gd name="connsiteX1" fmla="*/ 7580 w 1460045"/>
                <a:gd name="connsiteY1" fmla="*/ 1036298 h 6062462"/>
                <a:gd name="connsiteX2" fmla="*/ 1459891 w 1460045"/>
                <a:gd name="connsiteY2" fmla="*/ 3010070 h 6062462"/>
                <a:gd name="connsiteX3" fmla="*/ 19301 w 1460045"/>
                <a:gd name="connsiteY3" fmla="*/ 5171310 h 6062462"/>
                <a:gd name="connsiteX4" fmla="*/ 18738 w 1460045"/>
                <a:gd name="connsiteY4" fmla="*/ 6062462 h 6062462"/>
                <a:gd name="connsiteX0" fmla="*/ 0 w 1460045"/>
                <a:gd name="connsiteY0" fmla="*/ 0 h 5767187"/>
                <a:gd name="connsiteX1" fmla="*/ 7580 w 1460045"/>
                <a:gd name="connsiteY1" fmla="*/ 1036298 h 5767187"/>
                <a:gd name="connsiteX2" fmla="*/ 1459891 w 1460045"/>
                <a:gd name="connsiteY2" fmla="*/ 3010070 h 5767187"/>
                <a:gd name="connsiteX3" fmla="*/ 19301 w 1460045"/>
                <a:gd name="connsiteY3" fmla="*/ 5171310 h 5767187"/>
                <a:gd name="connsiteX4" fmla="*/ 21913 w 1460045"/>
                <a:gd name="connsiteY4" fmla="*/ 5767187 h 5767187"/>
                <a:gd name="connsiteX0" fmla="*/ 0 w 1460045"/>
                <a:gd name="connsiteY0" fmla="*/ 0 h 5767187"/>
                <a:gd name="connsiteX1" fmla="*/ 7580 w 1460045"/>
                <a:gd name="connsiteY1" fmla="*/ 1036298 h 5767187"/>
                <a:gd name="connsiteX2" fmla="*/ 1459891 w 1460045"/>
                <a:gd name="connsiteY2" fmla="*/ 3010070 h 5767187"/>
                <a:gd name="connsiteX3" fmla="*/ 19301 w 1460045"/>
                <a:gd name="connsiteY3" fmla="*/ 5171310 h 5767187"/>
                <a:gd name="connsiteX4" fmla="*/ 21913 w 1460045"/>
                <a:gd name="connsiteY4" fmla="*/ 5767187 h 5767187"/>
                <a:gd name="connsiteX0" fmla="*/ 0 w 1466395"/>
                <a:gd name="connsiteY0" fmla="*/ 0 h 5217912"/>
                <a:gd name="connsiteX1" fmla="*/ 13930 w 1466395"/>
                <a:gd name="connsiteY1" fmla="*/ 487023 h 5217912"/>
                <a:gd name="connsiteX2" fmla="*/ 1466241 w 1466395"/>
                <a:gd name="connsiteY2" fmla="*/ 2460795 h 5217912"/>
                <a:gd name="connsiteX3" fmla="*/ 25651 w 1466395"/>
                <a:gd name="connsiteY3" fmla="*/ 4622035 h 5217912"/>
                <a:gd name="connsiteX4" fmla="*/ 28263 w 1466395"/>
                <a:gd name="connsiteY4" fmla="*/ 5217912 h 5217912"/>
                <a:gd name="connsiteX0" fmla="*/ 0 w 1466395"/>
                <a:gd name="connsiteY0" fmla="*/ 0 h 5217912"/>
                <a:gd name="connsiteX1" fmla="*/ 13930 w 1466395"/>
                <a:gd name="connsiteY1" fmla="*/ 487023 h 5217912"/>
                <a:gd name="connsiteX2" fmla="*/ 1466241 w 1466395"/>
                <a:gd name="connsiteY2" fmla="*/ 2460795 h 5217912"/>
                <a:gd name="connsiteX3" fmla="*/ 25651 w 1466395"/>
                <a:gd name="connsiteY3" fmla="*/ 4622035 h 5217912"/>
                <a:gd name="connsiteX4" fmla="*/ 28263 w 1466395"/>
                <a:gd name="connsiteY4" fmla="*/ 5217912 h 5217912"/>
                <a:gd name="connsiteX0" fmla="*/ 0 w 1466395"/>
                <a:gd name="connsiteY0" fmla="*/ 0 h 5217912"/>
                <a:gd name="connsiteX1" fmla="*/ 13930 w 1466395"/>
                <a:gd name="connsiteY1" fmla="*/ 487023 h 5217912"/>
                <a:gd name="connsiteX2" fmla="*/ 1466241 w 1466395"/>
                <a:gd name="connsiteY2" fmla="*/ 2460795 h 5217912"/>
                <a:gd name="connsiteX3" fmla="*/ 25651 w 1466395"/>
                <a:gd name="connsiteY3" fmla="*/ 4622035 h 5217912"/>
                <a:gd name="connsiteX4" fmla="*/ 28263 w 1466395"/>
                <a:gd name="connsiteY4" fmla="*/ 5217912 h 5217912"/>
                <a:gd name="connsiteX0" fmla="*/ 6564 w 1472959"/>
                <a:gd name="connsiteY0" fmla="*/ 0 h 5217912"/>
                <a:gd name="connsiteX1" fmla="*/ 20494 w 1472959"/>
                <a:gd name="connsiteY1" fmla="*/ 487023 h 5217912"/>
                <a:gd name="connsiteX2" fmla="*/ 1472805 w 1472959"/>
                <a:gd name="connsiteY2" fmla="*/ 2460795 h 5217912"/>
                <a:gd name="connsiteX3" fmla="*/ 32215 w 1472959"/>
                <a:gd name="connsiteY3" fmla="*/ 4622035 h 5217912"/>
                <a:gd name="connsiteX4" fmla="*/ 34827 w 1472959"/>
                <a:gd name="connsiteY4" fmla="*/ 5217912 h 5217912"/>
                <a:gd name="connsiteX0" fmla="*/ 6564 w 1472959"/>
                <a:gd name="connsiteY0" fmla="*/ 0 h 5005187"/>
                <a:gd name="connsiteX1" fmla="*/ 20494 w 1472959"/>
                <a:gd name="connsiteY1" fmla="*/ 487023 h 5005187"/>
                <a:gd name="connsiteX2" fmla="*/ 1472805 w 1472959"/>
                <a:gd name="connsiteY2" fmla="*/ 2460795 h 5005187"/>
                <a:gd name="connsiteX3" fmla="*/ 32215 w 1472959"/>
                <a:gd name="connsiteY3" fmla="*/ 4622035 h 5005187"/>
                <a:gd name="connsiteX4" fmla="*/ 28477 w 1472959"/>
                <a:gd name="connsiteY4" fmla="*/ 5005187 h 5005187"/>
                <a:gd name="connsiteX0" fmla="*/ 6564 w 1472959"/>
                <a:gd name="connsiteY0" fmla="*/ 0 h 5005187"/>
                <a:gd name="connsiteX1" fmla="*/ 20494 w 1472959"/>
                <a:gd name="connsiteY1" fmla="*/ 487023 h 5005187"/>
                <a:gd name="connsiteX2" fmla="*/ 1472805 w 1472959"/>
                <a:gd name="connsiteY2" fmla="*/ 2460795 h 5005187"/>
                <a:gd name="connsiteX3" fmla="*/ 32215 w 1472959"/>
                <a:gd name="connsiteY3" fmla="*/ 4622035 h 5005187"/>
                <a:gd name="connsiteX4" fmla="*/ 28477 w 1472959"/>
                <a:gd name="connsiteY4" fmla="*/ 5005187 h 5005187"/>
                <a:gd name="connsiteX0" fmla="*/ 6564 w 1472959"/>
                <a:gd name="connsiteY0" fmla="*/ 0 h 5005187"/>
                <a:gd name="connsiteX1" fmla="*/ 20494 w 1472959"/>
                <a:gd name="connsiteY1" fmla="*/ 487023 h 5005187"/>
                <a:gd name="connsiteX2" fmla="*/ 1472805 w 1472959"/>
                <a:gd name="connsiteY2" fmla="*/ 2460795 h 5005187"/>
                <a:gd name="connsiteX3" fmla="*/ 32215 w 1472959"/>
                <a:gd name="connsiteY3" fmla="*/ 4622035 h 5005187"/>
                <a:gd name="connsiteX4" fmla="*/ 12602 w 1472959"/>
                <a:gd name="connsiteY4" fmla="*/ 5005187 h 5005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2959" h="5005187">
                  <a:moveTo>
                    <a:pt x="6564" y="0"/>
                  </a:moveTo>
                  <a:cubicBezTo>
                    <a:pt x="18616" y="167633"/>
                    <a:pt x="-23308" y="297165"/>
                    <a:pt x="20494" y="487023"/>
                  </a:cubicBezTo>
                  <a:cubicBezTo>
                    <a:pt x="579686" y="1881549"/>
                    <a:pt x="1486532" y="1928403"/>
                    <a:pt x="1472805" y="2460795"/>
                  </a:cubicBezTo>
                  <a:cubicBezTo>
                    <a:pt x="1459078" y="2993187"/>
                    <a:pt x="430003" y="3243475"/>
                    <a:pt x="32215" y="4622035"/>
                  </a:cubicBezTo>
                  <a:cubicBezTo>
                    <a:pt x="6627" y="4811136"/>
                    <a:pt x="-3085" y="4835136"/>
                    <a:pt x="12602" y="5005187"/>
                  </a:cubicBezTo>
                </a:path>
              </a:pathLst>
            </a:custGeom>
            <a:ln w="38100">
              <a:solidFill>
                <a:srgbClr val="00009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516" name="Group 515">
              <a:extLst>
                <a:ext uri="{FF2B5EF4-FFF2-40B4-BE49-F238E27FC236}">
                  <a16:creationId xmlns:a16="http://schemas.microsoft.com/office/drawing/2014/main" id="{4618F758-228E-2741-8282-112CF720DF6F}"/>
                </a:ext>
              </a:extLst>
            </p:cNvPr>
            <p:cNvGrpSpPr/>
            <p:nvPr/>
          </p:nvGrpSpPr>
          <p:grpSpPr>
            <a:xfrm>
              <a:off x="638638" y="3975358"/>
              <a:ext cx="2477214" cy="120420"/>
              <a:chOff x="551293" y="7597774"/>
              <a:chExt cx="4298417" cy="204622"/>
            </a:xfrm>
          </p:grpSpPr>
          <p:sp>
            <p:nvSpPr>
              <p:cNvPr id="553" name="Rectangle 552">
                <a:extLst>
                  <a:ext uri="{FF2B5EF4-FFF2-40B4-BE49-F238E27FC236}">
                    <a16:creationId xmlns:a16="http://schemas.microsoft.com/office/drawing/2014/main" id="{FE079350-79DF-9545-8BC8-D573FB34E144}"/>
                  </a:ext>
                </a:extLst>
              </p:cNvPr>
              <p:cNvSpPr/>
              <p:nvPr/>
            </p:nvSpPr>
            <p:spPr>
              <a:xfrm>
                <a:off x="669925" y="7597775"/>
                <a:ext cx="4064730" cy="204621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00009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554" name="Group 553">
                <a:extLst>
                  <a:ext uri="{FF2B5EF4-FFF2-40B4-BE49-F238E27FC236}">
                    <a16:creationId xmlns:a16="http://schemas.microsoft.com/office/drawing/2014/main" id="{27A25043-C1B0-BA4E-8A41-C215D47613AB}"/>
                  </a:ext>
                </a:extLst>
              </p:cNvPr>
              <p:cNvGrpSpPr/>
              <p:nvPr/>
            </p:nvGrpSpPr>
            <p:grpSpPr>
              <a:xfrm>
                <a:off x="551293" y="7597774"/>
                <a:ext cx="360960" cy="204621"/>
                <a:chOff x="551293" y="7597774"/>
                <a:chExt cx="360960" cy="204621"/>
              </a:xfrm>
            </p:grpSpPr>
            <p:sp>
              <p:nvSpPr>
                <p:cNvPr id="558" name="Oval 557">
                  <a:extLst>
                    <a:ext uri="{FF2B5EF4-FFF2-40B4-BE49-F238E27FC236}">
                      <a16:creationId xmlns:a16="http://schemas.microsoft.com/office/drawing/2014/main" id="{892E3702-DE56-784B-A5A5-45ABF1F09502}"/>
                    </a:ext>
                  </a:extLst>
                </p:cNvPr>
                <p:cNvSpPr/>
                <p:nvPr/>
              </p:nvSpPr>
              <p:spPr>
                <a:xfrm>
                  <a:off x="551293" y="7597774"/>
                  <a:ext cx="201182" cy="204621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00009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2" name="Rectangle 621">
                  <a:extLst>
                    <a:ext uri="{FF2B5EF4-FFF2-40B4-BE49-F238E27FC236}">
                      <a16:creationId xmlns:a16="http://schemas.microsoft.com/office/drawing/2014/main" id="{3808829B-74A8-AA41-BCD9-CC0F6799E23F}"/>
                    </a:ext>
                  </a:extLst>
                </p:cNvPr>
                <p:cNvSpPr/>
                <p:nvPr/>
              </p:nvSpPr>
              <p:spPr>
                <a:xfrm rot="5400000">
                  <a:off x="710751" y="7569338"/>
                  <a:ext cx="142860" cy="260144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555" name="Group 554">
                <a:extLst>
                  <a:ext uri="{FF2B5EF4-FFF2-40B4-BE49-F238E27FC236}">
                    <a16:creationId xmlns:a16="http://schemas.microsoft.com/office/drawing/2014/main" id="{8232ED5D-69B7-D84C-82B4-ED4FFE2D6C9B}"/>
                  </a:ext>
                </a:extLst>
              </p:cNvPr>
              <p:cNvGrpSpPr/>
              <p:nvPr/>
            </p:nvGrpSpPr>
            <p:grpSpPr>
              <a:xfrm flipH="1">
                <a:off x="4488749" y="7597775"/>
                <a:ext cx="360961" cy="204621"/>
                <a:chOff x="551293" y="7597774"/>
                <a:chExt cx="360961" cy="204621"/>
              </a:xfrm>
            </p:grpSpPr>
            <p:sp>
              <p:nvSpPr>
                <p:cNvPr id="556" name="Oval 555">
                  <a:extLst>
                    <a:ext uri="{FF2B5EF4-FFF2-40B4-BE49-F238E27FC236}">
                      <a16:creationId xmlns:a16="http://schemas.microsoft.com/office/drawing/2014/main" id="{ED85578C-6C77-E642-8F29-A426B2B1821C}"/>
                    </a:ext>
                  </a:extLst>
                </p:cNvPr>
                <p:cNvSpPr/>
                <p:nvPr/>
              </p:nvSpPr>
              <p:spPr>
                <a:xfrm>
                  <a:off x="551293" y="7597774"/>
                  <a:ext cx="201182" cy="204621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00009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57" name="Rectangle 556">
                  <a:extLst>
                    <a:ext uri="{FF2B5EF4-FFF2-40B4-BE49-F238E27FC236}">
                      <a16:creationId xmlns:a16="http://schemas.microsoft.com/office/drawing/2014/main" id="{41EE87C3-1CC6-5841-8B41-175419F42F53}"/>
                    </a:ext>
                  </a:extLst>
                </p:cNvPr>
                <p:cNvSpPr/>
                <p:nvPr/>
              </p:nvSpPr>
              <p:spPr>
                <a:xfrm rot="5400000">
                  <a:off x="712127" y="7566745"/>
                  <a:ext cx="140106" cy="260149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cxnSp>
          <p:nvCxnSpPr>
            <p:cNvPr id="517" name="Straight Connector 516">
              <a:extLst>
                <a:ext uri="{FF2B5EF4-FFF2-40B4-BE49-F238E27FC236}">
                  <a16:creationId xmlns:a16="http://schemas.microsoft.com/office/drawing/2014/main" id="{55DDB86F-87B7-7A4A-A260-9DA9C8D96586}"/>
                </a:ext>
              </a:extLst>
            </p:cNvPr>
            <p:cNvCxnSpPr/>
            <p:nvPr/>
          </p:nvCxnSpPr>
          <p:spPr>
            <a:xfrm>
              <a:off x="1363009" y="5119694"/>
              <a:ext cx="1037440" cy="0"/>
            </a:xfrm>
            <a:prstGeom prst="line">
              <a:avLst/>
            </a:prstGeom>
            <a:ln w="38100">
              <a:solidFill>
                <a:srgbClr val="00009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8" name="Straight Connector 517">
              <a:extLst>
                <a:ext uri="{FF2B5EF4-FFF2-40B4-BE49-F238E27FC236}">
                  <a16:creationId xmlns:a16="http://schemas.microsoft.com/office/drawing/2014/main" id="{07151B3A-EF82-7746-8914-2FD2283B2534}"/>
                </a:ext>
              </a:extLst>
            </p:cNvPr>
            <p:cNvCxnSpPr/>
            <p:nvPr/>
          </p:nvCxnSpPr>
          <p:spPr>
            <a:xfrm>
              <a:off x="864736" y="4572767"/>
              <a:ext cx="2029754" cy="0"/>
            </a:xfrm>
            <a:prstGeom prst="line">
              <a:avLst/>
            </a:prstGeom>
            <a:ln w="38100">
              <a:solidFill>
                <a:srgbClr val="00009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9" name="Straight Connector 518">
              <a:extLst>
                <a:ext uri="{FF2B5EF4-FFF2-40B4-BE49-F238E27FC236}">
                  <a16:creationId xmlns:a16="http://schemas.microsoft.com/office/drawing/2014/main" id="{60B278AA-4181-9746-A394-02946F4E7DCD}"/>
                </a:ext>
              </a:extLst>
            </p:cNvPr>
            <p:cNvCxnSpPr/>
            <p:nvPr/>
          </p:nvCxnSpPr>
          <p:spPr>
            <a:xfrm>
              <a:off x="904423" y="6258602"/>
              <a:ext cx="1951641" cy="0"/>
            </a:xfrm>
            <a:prstGeom prst="line">
              <a:avLst/>
            </a:prstGeom>
            <a:ln w="38100">
              <a:solidFill>
                <a:srgbClr val="00009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0" name="Straight Connector 519">
              <a:extLst>
                <a:ext uri="{FF2B5EF4-FFF2-40B4-BE49-F238E27FC236}">
                  <a16:creationId xmlns:a16="http://schemas.microsoft.com/office/drawing/2014/main" id="{8229E90C-5F4A-A34C-9AE5-9932602E82E6}"/>
                </a:ext>
              </a:extLst>
            </p:cNvPr>
            <p:cNvCxnSpPr/>
            <p:nvPr/>
          </p:nvCxnSpPr>
          <p:spPr>
            <a:xfrm>
              <a:off x="1336990" y="5748580"/>
              <a:ext cx="1083587" cy="0"/>
            </a:xfrm>
            <a:prstGeom prst="line">
              <a:avLst/>
            </a:prstGeom>
            <a:ln w="38100">
              <a:solidFill>
                <a:srgbClr val="00009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21" name="TextBox 520">
              <a:extLst>
                <a:ext uri="{FF2B5EF4-FFF2-40B4-BE49-F238E27FC236}">
                  <a16:creationId xmlns:a16="http://schemas.microsoft.com/office/drawing/2014/main" id="{E346524D-36CA-B54A-B1F1-CBF85E8E7585}"/>
                </a:ext>
              </a:extLst>
            </p:cNvPr>
            <p:cNvSpPr txBox="1"/>
            <p:nvPr/>
          </p:nvSpPr>
          <p:spPr>
            <a:xfrm>
              <a:off x="1701671" y="5248774"/>
              <a:ext cx="316664" cy="4218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IP</a:t>
              </a:r>
            </a:p>
          </p:txBody>
        </p:sp>
        <p:sp>
          <p:nvSpPr>
            <p:cNvPr id="522" name="TextBox 521">
              <a:extLst>
                <a:ext uri="{FF2B5EF4-FFF2-40B4-BE49-F238E27FC236}">
                  <a16:creationId xmlns:a16="http://schemas.microsoft.com/office/drawing/2014/main" id="{15D34FD0-16F0-2D46-A82A-94BB0E07D136}"/>
                </a:ext>
              </a:extLst>
            </p:cNvPr>
            <p:cNvSpPr txBox="1"/>
            <p:nvPr/>
          </p:nvSpPr>
          <p:spPr>
            <a:xfrm>
              <a:off x="1317827" y="4665231"/>
              <a:ext cx="557470" cy="4218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TCP </a:t>
              </a:r>
            </a:p>
          </p:txBody>
        </p:sp>
        <p:sp>
          <p:nvSpPr>
            <p:cNvPr id="523" name="TextBox 522">
              <a:extLst>
                <a:ext uri="{FF2B5EF4-FFF2-40B4-BE49-F238E27FC236}">
                  <a16:creationId xmlns:a16="http://schemas.microsoft.com/office/drawing/2014/main" id="{B00C2EAF-2910-0747-B0FA-28870A4687FA}"/>
                </a:ext>
              </a:extLst>
            </p:cNvPr>
            <p:cNvSpPr txBox="1"/>
            <p:nvPr/>
          </p:nvSpPr>
          <p:spPr>
            <a:xfrm>
              <a:off x="1921463" y="4672273"/>
              <a:ext cx="565850" cy="4218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UDP</a:t>
              </a:r>
            </a:p>
          </p:txBody>
        </p:sp>
        <p:sp>
          <p:nvSpPr>
            <p:cNvPr id="524" name="TextBox 523">
              <a:extLst>
                <a:ext uri="{FF2B5EF4-FFF2-40B4-BE49-F238E27FC236}">
                  <a16:creationId xmlns:a16="http://schemas.microsoft.com/office/drawing/2014/main" id="{1B3784FE-76B9-AB43-B263-39AA6AE0EE5B}"/>
                </a:ext>
              </a:extLst>
            </p:cNvPr>
            <p:cNvSpPr txBox="1"/>
            <p:nvPr/>
          </p:nvSpPr>
          <p:spPr>
            <a:xfrm>
              <a:off x="929163" y="4095202"/>
              <a:ext cx="503223" cy="3225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HTTP</a:t>
              </a:r>
            </a:p>
          </p:txBody>
        </p:sp>
        <p:sp>
          <p:nvSpPr>
            <p:cNvPr id="525" name="TextBox 524">
              <a:extLst>
                <a:ext uri="{FF2B5EF4-FFF2-40B4-BE49-F238E27FC236}">
                  <a16:creationId xmlns:a16="http://schemas.microsoft.com/office/drawing/2014/main" id="{B1270F7A-4AB9-AB43-B1FE-233A52D8506B}"/>
                </a:ext>
              </a:extLst>
            </p:cNvPr>
            <p:cNvSpPr txBox="1"/>
            <p:nvPr/>
          </p:nvSpPr>
          <p:spPr>
            <a:xfrm>
              <a:off x="1538498" y="4104718"/>
              <a:ext cx="537183" cy="3225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SMTP</a:t>
              </a:r>
            </a:p>
          </p:txBody>
        </p:sp>
        <p:sp>
          <p:nvSpPr>
            <p:cNvPr id="526" name="TextBox 525">
              <a:extLst>
                <a:ext uri="{FF2B5EF4-FFF2-40B4-BE49-F238E27FC236}">
                  <a16:creationId xmlns:a16="http://schemas.microsoft.com/office/drawing/2014/main" id="{CBA60E0D-7559-2849-AFF6-223038FD300E}"/>
                </a:ext>
              </a:extLst>
            </p:cNvPr>
            <p:cNvSpPr txBox="1"/>
            <p:nvPr/>
          </p:nvSpPr>
          <p:spPr>
            <a:xfrm>
              <a:off x="1222850" y="4267665"/>
              <a:ext cx="497490" cy="3225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QUIC</a:t>
              </a:r>
            </a:p>
          </p:txBody>
        </p:sp>
        <p:sp>
          <p:nvSpPr>
            <p:cNvPr id="527" name="TextBox 526">
              <a:extLst>
                <a:ext uri="{FF2B5EF4-FFF2-40B4-BE49-F238E27FC236}">
                  <a16:creationId xmlns:a16="http://schemas.microsoft.com/office/drawing/2014/main" id="{035EAEB8-4603-6D4D-A447-AEB37E1A8C67}"/>
                </a:ext>
              </a:extLst>
            </p:cNvPr>
            <p:cNvSpPr txBox="1"/>
            <p:nvPr/>
          </p:nvSpPr>
          <p:spPr>
            <a:xfrm>
              <a:off x="1867426" y="4272536"/>
              <a:ext cx="526863" cy="3225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DASH</a:t>
              </a:r>
            </a:p>
          </p:txBody>
        </p:sp>
        <p:sp>
          <p:nvSpPr>
            <p:cNvPr id="536" name="TextBox 535">
              <a:extLst>
                <a:ext uri="{FF2B5EF4-FFF2-40B4-BE49-F238E27FC236}">
                  <a16:creationId xmlns:a16="http://schemas.microsoft.com/office/drawing/2014/main" id="{4B7AE12C-315E-EF4F-ADF9-11511AAC9ACD}"/>
                </a:ext>
              </a:extLst>
            </p:cNvPr>
            <p:cNvSpPr txBox="1"/>
            <p:nvPr/>
          </p:nvSpPr>
          <p:spPr>
            <a:xfrm>
              <a:off x="2165480" y="4095316"/>
              <a:ext cx="398741" cy="3225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RTP</a:t>
              </a:r>
            </a:p>
          </p:txBody>
        </p:sp>
        <p:sp>
          <p:nvSpPr>
            <p:cNvPr id="537" name="TextBox 536">
              <a:extLst>
                <a:ext uri="{FF2B5EF4-FFF2-40B4-BE49-F238E27FC236}">
                  <a16:creationId xmlns:a16="http://schemas.microsoft.com/office/drawing/2014/main" id="{96089DC1-674D-2840-A233-7BE30D8880D1}"/>
                </a:ext>
              </a:extLst>
            </p:cNvPr>
            <p:cNvSpPr txBox="1"/>
            <p:nvPr/>
          </p:nvSpPr>
          <p:spPr>
            <a:xfrm>
              <a:off x="2555094" y="4099819"/>
              <a:ext cx="352734" cy="421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r-IN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Mangal" panose="02040503050203030202" pitchFamily="18" charset="0"/>
                </a:rPr>
                <a:t>…</a:t>
              </a: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538" name="Group 537">
              <a:extLst>
                <a:ext uri="{FF2B5EF4-FFF2-40B4-BE49-F238E27FC236}">
                  <a16:creationId xmlns:a16="http://schemas.microsoft.com/office/drawing/2014/main" id="{005BD7F5-7061-104C-ADD5-55B48EBAD477}"/>
                </a:ext>
              </a:extLst>
            </p:cNvPr>
            <p:cNvGrpSpPr/>
            <p:nvPr/>
          </p:nvGrpSpPr>
          <p:grpSpPr>
            <a:xfrm>
              <a:off x="647675" y="6827928"/>
              <a:ext cx="2477214" cy="120420"/>
              <a:chOff x="551293" y="7597774"/>
              <a:chExt cx="4298417" cy="204622"/>
            </a:xfrm>
          </p:grpSpPr>
          <p:sp>
            <p:nvSpPr>
              <p:cNvPr id="546" name="Rectangle 545">
                <a:extLst>
                  <a:ext uri="{FF2B5EF4-FFF2-40B4-BE49-F238E27FC236}">
                    <a16:creationId xmlns:a16="http://schemas.microsoft.com/office/drawing/2014/main" id="{63C3EC8D-0E26-3D45-AD60-CDC3B0EED1B2}"/>
                  </a:ext>
                </a:extLst>
              </p:cNvPr>
              <p:cNvSpPr/>
              <p:nvPr/>
            </p:nvSpPr>
            <p:spPr>
              <a:xfrm>
                <a:off x="669925" y="7597775"/>
                <a:ext cx="4064730" cy="204621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00009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547" name="Group 546">
                <a:extLst>
                  <a:ext uri="{FF2B5EF4-FFF2-40B4-BE49-F238E27FC236}">
                    <a16:creationId xmlns:a16="http://schemas.microsoft.com/office/drawing/2014/main" id="{3697E0BA-9A4C-5F43-8783-A94D8BFA0CA1}"/>
                  </a:ext>
                </a:extLst>
              </p:cNvPr>
              <p:cNvGrpSpPr/>
              <p:nvPr/>
            </p:nvGrpSpPr>
            <p:grpSpPr>
              <a:xfrm>
                <a:off x="551293" y="7597774"/>
                <a:ext cx="360959" cy="204621"/>
                <a:chOff x="551293" y="7597774"/>
                <a:chExt cx="360959" cy="204621"/>
              </a:xfrm>
            </p:grpSpPr>
            <p:sp>
              <p:nvSpPr>
                <p:cNvPr id="551" name="Oval 550">
                  <a:extLst>
                    <a:ext uri="{FF2B5EF4-FFF2-40B4-BE49-F238E27FC236}">
                      <a16:creationId xmlns:a16="http://schemas.microsoft.com/office/drawing/2014/main" id="{861CDB1F-8277-DD4A-8737-85AC1BCE5D36}"/>
                    </a:ext>
                  </a:extLst>
                </p:cNvPr>
                <p:cNvSpPr/>
                <p:nvPr/>
              </p:nvSpPr>
              <p:spPr>
                <a:xfrm>
                  <a:off x="551293" y="7597774"/>
                  <a:ext cx="201182" cy="204621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00009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52" name="Rectangle 551">
                  <a:extLst>
                    <a:ext uri="{FF2B5EF4-FFF2-40B4-BE49-F238E27FC236}">
                      <a16:creationId xmlns:a16="http://schemas.microsoft.com/office/drawing/2014/main" id="{9B5B93A4-E79F-5D45-9C6C-8458DEDE50F7}"/>
                    </a:ext>
                  </a:extLst>
                </p:cNvPr>
                <p:cNvSpPr/>
                <p:nvPr/>
              </p:nvSpPr>
              <p:spPr>
                <a:xfrm rot="5400000">
                  <a:off x="712127" y="7567955"/>
                  <a:ext cx="140106" cy="260144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548" name="Group 547">
                <a:extLst>
                  <a:ext uri="{FF2B5EF4-FFF2-40B4-BE49-F238E27FC236}">
                    <a16:creationId xmlns:a16="http://schemas.microsoft.com/office/drawing/2014/main" id="{F7DD7855-B81F-6249-980C-AB87A67F00E5}"/>
                  </a:ext>
                </a:extLst>
              </p:cNvPr>
              <p:cNvGrpSpPr/>
              <p:nvPr/>
            </p:nvGrpSpPr>
            <p:grpSpPr>
              <a:xfrm flipH="1">
                <a:off x="4488749" y="7597775"/>
                <a:ext cx="360961" cy="204621"/>
                <a:chOff x="551293" y="7597774"/>
                <a:chExt cx="360961" cy="204621"/>
              </a:xfrm>
            </p:grpSpPr>
            <p:sp>
              <p:nvSpPr>
                <p:cNvPr id="549" name="Oval 548">
                  <a:extLst>
                    <a:ext uri="{FF2B5EF4-FFF2-40B4-BE49-F238E27FC236}">
                      <a16:creationId xmlns:a16="http://schemas.microsoft.com/office/drawing/2014/main" id="{EB5E45D9-C107-6347-AB3F-87B7D9B861E3}"/>
                    </a:ext>
                  </a:extLst>
                </p:cNvPr>
                <p:cNvSpPr/>
                <p:nvPr/>
              </p:nvSpPr>
              <p:spPr>
                <a:xfrm>
                  <a:off x="551293" y="7597774"/>
                  <a:ext cx="201182" cy="204621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00009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50" name="Rectangle 549">
                  <a:extLst>
                    <a:ext uri="{FF2B5EF4-FFF2-40B4-BE49-F238E27FC236}">
                      <a16:creationId xmlns:a16="http://schemas.microsoft.com/office/drawing/2014/main" id="{56EA16C5-D2F9-1644-8DE7-6FA3E10C6CFA}"/>
                    </a:ext>
                  </a:extLst>
                </p:cNvPr>
                <p:cNvSpPr/>
                <p:nvPr/>
              </p:nvSpPr>
              <p:spPr>
                <a:xfrm rot="5400000">
                  <a:off x="712127" y="7572322"/>
                  <a:ext cx="140106" cy="260149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539" name="TextBox 538">
              <a:extLst>
                <a:ext uri="{FF2B5EF4-FFF2-40B4-BE49-F238E27FC236}">
                  <a16:creationId xmlns:a16="http://schemas.microsoft.com/office/drawing/2014/main" id="{E50F34D6-33C8-6F41-8DFA-824070C0718B}"/>
                </a:ext>
              </a:extLst>
            </p:cNvPr>
            <p:cNvSpPr txBox="1"/>
            <p:nvPr/>
          </p:nvSpPr>
          <p:spPr>
            <a:xfrm>
              <a:off x="1260427" y="5749165"/>
              <a:ext cx="843878" cy="2977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Ethernet</a:t>
              </a: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0" name="TextBox 539">
              <a:extLst>
                <a:ext uri="{FF2B5EF4-FFF2-40B4-BE49-F238E27FC236}">
                  <a16:creationId xmlns:a16="http://schemas.microsoft.com/office/drawing/2014/main" id="{59564D5C-A7B0-A444-AA5A-A33BA94B85D8}"/>
                </a:ext>
              </a:extLst>
            </p:cNvPr>
            <p:cNvSpPr txBox="1"/>
            <p:nvPr/>
          </p:nvSpPr>
          <p:spPr>
            <a:xfrm>
              <a:off x="1474067" y="5962529"/>
              <a:ext cx="556746" cy="2977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WiFi</a:t>
              </a: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1" name="TextBox 540">
              <a:extLst>
                <a:ext uri="{FF2B5EF4-FFF2-40B4-BE49-F238E27FC236}">
                  <a16:creationId xmlns:a16="http://schemas.microsoft.com/office/drawing/2014/main" id="{5C6574EE-5134-914F-A01C-C627F127D2BF}"/>
                </a:ext>
              </a:extLst>
            </p:cNvPr>
            <p:cNvSpPr txBox="1"/>
            <p:nvPr/>
          </p:nvSpPr>
          <p:spPr>
            <a:xfrm>
              <a:off x="1841467" y="5962479"/>
              <a:ext cx="818760" cy="2977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Bluetooth</a:t>
              </a: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2" name="TextBox 541">
              <a:extLst>
                <a:ext uri="{FF2B5EF4-FFF2-40B4-BE49-F238E27FC236}">
                  <a16:creationId xmlns:a16="http://schemas.microsoft.com/office/drawing/2014/main" id="{A3BE0808-5DDD-114E-ADDD-ECC9C438C7FA}"/>
                </a:ext>
              </a:extLst>
            </p:cNvPr>
            <p:cNvSpPr txBox="1"/>
            <p:nvPr/>
          </p:nvSpPr>
          <p:spPr>
            <a:xfrm>
              <a:off x="1889184" y="5749647"/>
              <a:ext cx="414591" cy="2977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PPP</a:t>
              </a: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3" name="TextBox 542">
              <a:extLst>
                <a:ext uri="{FF2B5EF4-FFF2-40B4-BE49-F238E27FC236}">
                  <a16:creationId xmlns:a16="http://schemas.microsoft.com/office/drawing/2014/main" id="{B168751B-A687-D146-B2F2-E8BE2DC47C86}"/>
                </a:ext>
              </a:extLst>
            </p:cNvPr>
            <p:cNvSpPr txBox="1"/>
            <p:nvPr/>
          </p:nvSpPr>
          <p:spPr>
            <a:xfrm>
              <a:off x="1065185" y="5963701"/>
              <a:ext cx="526455" cy="2977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PDCP</a:t>
              </a: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4" name="TextBox 543">
              <a:extLst>
                <a:ext uri="{FF2B5EF4-FFF2-40B4-BE49-F238E27FC236}">
                  <a16:creationId xmlns:a16="http://schemas.microsoft.com/office/drawing/2014/main" id="{CE391214-BA61-7440-9D7B-9D42CAA4613C}"/>
                </a:ext>
              </a:extLst>
            </p:cNvPr>
            <p:cNvSpPr txBox="1"/>
            <p:nvPr/>
          </p:nvSpPr>
          <p:spPr>
            <a:xfrm>
              <a:off x="2174516" y="5708035"/>
              <a:ext cx="352734" cy="421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r-IN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Mangal" panose="02040503050203030202" pitchFamily="18" charset="0"/>
                </a:rPr>
                <a:t>…</a:t>
              </a: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5" name="TextBox 544">
              <a:extLst>
                <a:ext uri="{FF2B5EF4-FFF2-40B4-BE49-F238E27FC236}">
                  <a16:creationId xmlns:a16="http://schemas.microsoft.com/office/drawing/2014/main" id="{E68641D0-8F0C-8A4B-AAEC-7095E3CC39A2}"/>
                </a:ext>
              </a:extLst>
            </p:cNvPr>
            <p:cNvSpPr txBox="1"/>
            <p:nvPr/>
          </p:nvSpPr>
          <p:spPr>
            <a:xfrm>
              <a:off x="1050427" y="6388801"/>
              <a:ext cx="1818080" cy="322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copper   radio   fiber</a:t>
              </a: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1BD226E-A106-3E49-9255-FE126222ED3C}"/>
              </a:ext>
            </a:extLst>
          </p:cNvPr>
          <p:cNvGrpSpPr/>
          <p:nvPr/>
        </p:nvGrpSpPr>
        <p:grpSpPr>
          <a:xfrm>
            <a:off x="814038" y="2315737"/>
            <a:ext cx="4705817" cy="2677656"/>
            <a:chOff x="814038" y="2315737"/>
            <a:chExt cx="4705817" cy="2677656"/>
          </a:xfrm>
        </p:grpSpPr>
        <p:sp>
          <p:nvSpPr>
            <p:cNvPr id="623" name="TextBox 622">
              <a:extLst>
                <a:ext uri="{FF2B5EF4-FFF2-40B4-BE49-F238E27FC236}">
                  <a16:creationId xmlns:a16="http://schemas.microsoft.com/office/drawing/2014/main" id="{44104EE4-4A90-5E4A-B2A0-A1BD8BF943E4}"/>
                </a:ext>
              </a:extLst>
            </p:cNvPr>
            <p:cNvSpPr txBox="1"/>
            <p:nvPr/>
          </p:nvSpPr>
          <p:spPr>
            <a:xfrm>
              <a:off x="814038" y="2315737"/>
              <a:ext cx="3300761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Internet’s “thin waist”: </a:t>
              </a:r>
            </a:p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A8"/>
                </a:buClr>
                <a:buSzTx/>
                <a:buFont typeface="Wingdings" pitchFamily="2" charset="2"/>
                <a:buChar char="§"/>
                <a:tabLst/>
                <a:defRPr/>
              </a:pPr>
              <a:r>
                <a:rPr kumimoji="0" lang="en-US" sz="24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one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network layer protocol: IP </a:t>
              </a:r>
            </a:p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A8"/>
                </a:buClr>
                <a:buSzTx/>
                <a:buFont typeface="Wingdings" pitchFamily="2" charset="2"/>
                <a:buChar char="§"/>
                <a:tabLst/>
                <a:defRPr/>
              </a:pPr>
              <a:r>
                <a:rPr kumimoji="0" lang="en-US" sz="24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must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be implemented by every (billions) of Internet-connected devices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98282D7-C09C-8C4D-B993-73C11EA17479}"/>
                </a:ext>
              </a:extLst>
            </p:cNvPr>
            <p:cNvCxnSpPr/>
            <p:nvPr/>
          </p:nvCxnSpPr>
          <p:spPr>
            <a:xfrm>
              <a:off x="4103650" y="3657601"/>
              <a:ext cx="1416205" cy="0"/>
            </a:xfrm>
            <a:prstGeom prst="line">
              <a:avLst/>
            </a:prstGeom>
            <a:ln w="317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2" name="Group 491">
            <a:extLst>
              <a:ext uri="{FF2B5EF4-FFF2-40B4-BE49-F238E27FC236}">
                <a16:creationId xmlns:a16="http://schemas.microsoft.com/office/drawing/2014/main" id="{B39DAD73-A59C-844C-82D2-98B789AF87B4}"/>
              </a:ext>
            </a:extLst>
          </p:cNvPr>
          <p:cNvGrpSpPr/>
          <p:nvPr/>
        </p:nvGrpSpPr>
        <p:grpSpPr>
          <a:xfrm>
            <a:off x="6761019" y="2397851"/>
            <a:ext cx="5180585" cy="2520510"/>
            <a:chOff x="6761019" y="2397851"/>
            <a:chExt cx="5180585" cy="2520510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00151133-0DCF-4F4E-9CDA-634434080F2F}"/>
                </a:ext>
              </a:extLst>
            </p:cNvPr>
            <p:cNvSpPr txBox="1"/>
            <p:nvPr/>
          </p:nvSpPr>
          <p:spPr>
            <a:xfrm>
              <a:off x="9309916" y="2397851"/>
              <a:ext cx="2631688" cy="2246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A8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many</a:t>
              </a: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protocols in physical, link, transport, and application layers </a:t>
              </a:r>
            </a:p>
          </p:txBody>
        </p:sp>
        <p:grpSp>
          <p:nvGrpSpPr>
            <p:cNvPr id="490" name="Group 489">
              <a:extLst>
                <a:ext uri="{FF2B5EF4-FFF2-40B4-BE49-F238E27FC236}">
                  <a16:creationId xmlns:a16="http://schemas.microsoft.com/office/drawing/2014/main" id="{CCF9C436-9C11-1E43-8FA2-B49863655B5F}"/>
                </a:ext>
              </a:extLst>
            </p:cNvPr>
            <p:cNvGrpSpPr/>
            <p:nvPr/>
          </p:nvGrpSpPr>
          <p:grpSpPr>
            <a:xfrm>
              <a:off x="7232069" y="2410687"/>
              <a:ext cx="2036621" cy="2507674"/>
              <a:chOff x="7315200" y="2521527"/>
              <a:chExt cx="1427018" cy="2507674"/>
            </a:xfrm>
          </p:grpSpPr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19FCE1B0-FAA6-8244-BA7B-BB385915D88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329055" y="3768436"/>
                <a:ext cx="1413163" cy="1260765"/>
              </a:xfrm>
              <a:prstGeom prst="line">
                <a:avLst/>
              </a:prstGeom>
              <a:ln w="254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4" name="Straight Connector 623">
                <a:extLst>
                  <a:ext uri="{FF2B5EF4-FFF2-40B4-BE49-F238E27FC236}">
                    <a16:creationId xmlns:a16="http://schemas.microsoft.com/office/drawing/2014/main" id="{CE4850D0-E94C-F942-9234-36141A49542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315200" y="2521527"/>
                <a:ext cx="1413163" cy="1260765"/>
              </a:xfrm>
              <a:prstGeom prst="line">
                <a:avLst/>
              </a:prstGeom>
              <a:ln w="254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25" name="Straight Connector 624">
              <a:extLst>
                <a:ext uri="{FF2B5EF4-FFF2-40B4-BE49-F238E27FC236}">
                  <a16:creationId xmlns:a16="http://schemas.microsoft.com/office/drawing/2014/main" id="{6D445703-EA03-7643-9515-93FC3343159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788728" y="2978728"/>
              <a:ext cx="2466108" cy="678872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6" name="Straight Connector 625">
              <a:extLst>
                <a:ext uri="{FF2B5EF4-FFF2-40B4-BE49-F238E27FC236}">
                  <a16:creationId xmlns:a16="http://schemas.microsoft.com/office/drawing/2014/main" id="{4809228A-E7A3-CC45-B53B-0D172086E2E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61019" y="3671455"/>
              <a:ext cx="2466108" cy="678872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34C5D013-5347-04C3-BE01-55249613CC98}"/>
              </a:ext>
            </a:extLst>
          </p:cNvPr>
          <p:cNvSpPr txBox="1"/>
          <p:nvPr/>
        </p:nvSpPr>
        <p:spPr>
          <a:xfrm>
            <a:off x="10089025" y="79597"/>
            <a:ext cx="1959639" cy="523220"/>
          </a:xfrm>
          <a:prstGeom prst="rect">
            <a:avLst/>
          </a:prstGeom>
          <a:ln w="38100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IMPORTANT</a:t>
            </a:r>
            <a:endParaRPr lang="en-SE" sz="2800" dirty="0"/>
          </a:p>
        </p:txBody>
      </p:sp>
    </p:spTree>
    <p:extLst>
      <p:ext uri="{BB962C8B-B14F-4D97-AF65-F5344CB8AC3E}">
        <p14:creationId xmlns:p14="http://schemas.microsoft.com/office/powerpoint/2010/main" val="3802703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BFE05D2-3A75-914E-80F5-2B07934F1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IP hourglass, at middle age</a:t>
            </a:r>
          </a:p>
        </p:txBody>
      </p:sp>
      <p:grpSp>
        <p:nvGrpSpPr>
          <p:cNvPr id="513" name="Group 512">
            <a:extLst>
              <a:ext uri="{FF2B5EF4-FFF2-40B4-BE49-F238E27FC236}">
                <a16:creationId xmlns:a16="http://schemas.microsoft.com/office/drawing/2014/main" id="{4CACAAE2-F2BB-D743-9AA0-AC47A75FA461}"/>
              </a:ext>
            </a:extLst>
          </p:cNvPr>
          <p:cNvGrpSpPr/>
          <p:nvPr/>
        </p:nvGrpSpPr>
        <p:grpSpPr>
          <a:xfrm>
            <a:off x="4090857" y="1806499"/>
            <a:ext cx="3614635" cy="3698754"/>
            <a:chOff x="638638" y="3966449"/>
            <a:chExt cx="2486251" cy="2981899"/>
          </a:xfrm>
        </p:grpSpPr>
        <p:sp>
          <p:nvSpPr>
            <p:cNvPr id="514" name="Freeform 513">
              <a:extLst>
                <a:ext uri="{FF2B5EF4-FFF2-40B4-BE49-F238E27FC236}">
                  <a16:creationId xmlns:a16="http://schemas.microsoft.com/office/drawing/2014/main" id="{21ABD275-75EE-E74D-A25D-9B7784E4E8D5}"/>
                </a:ext>
              </a:extLst>
            </p:cNvPr>
            <p:cNvSpPr/>
            <p:nvPr/>
          </p:nvSpPr>
          <p:spPr>
            <a:xfrm>
              <a:off x="698244" y="3966449"/>
              <a:ext cx="850271" cy="2960494"/>
            </a:xfrm>
            <a:custGeom>
              <a:avLst/>
              <a:gdLst>
                <a:gd name="connsiteX0" fmla="*/ 0 w 1575849"/>
                <a:gd name="connsiteY0" fmla="*/ 0 h 6135527"/>
                <a:gd name="connsiteX1" fmla="*/ 76498 w 1575849"/>
                <a:gd name="connsiteY1" fmla="*/ 1086341 h 6135527"/>
                <a:gd name="connsiteX2" fmla="*/ 1575849 w 1575849"/>
                <a:gd name="connsiteY2" fmla="*/ 3060113 h 6135527"/>
                <a:gd name="connsiteX3" fmla="*/ 61198 w 1575849"/>
                <a:gd name="connsiteY3" fmla="*/ 5217493 h 6135527"/>
                <a:gd name="connsiteX4" fmla="*/ 91797 w 1575849"/>
                <a:gd name="connsiteY4" fmla="*/ 6135527 h 6135527"/>
                <a:gd name="connsiteX0" fmla="*/ 0 w 1514651"/>
                <a:gd name="connsiteY0" fmla="*/ 0 h 6120226"/>
                <a:gd name="connsiteX1" fmla="*/ 15300 w 1514651"/>
                <a:gd name="connsiteY1" fmla="*/ 1071040 h 6120226"/>
                <a:gd name="connsiteX2" fmla="*/ 1514651 w 1514651"/>
                <a:gd name="connsiteY2" fmla="*/ 3044812 h 6120226"/>
                <a:gd name="connsiteX3" fmla="*/ 0 w 1514651"/>
                <a:gd name="connsiteY3" fmla="*/ 5202192 h 6120226"/>
                <a:gd name="connsiteX4" fmla="*/ 30599 w 1514651"/>
                <a:gd name="connsiteY4" fmla="*/ 6120226 h 6120226"/>
                <a:gd name="connsiteX0" fmla="*/ 0 w 1514651"/>
                <a:gd name="connsiteY0" fmla="*/ 0 h 6120226"/>
                <a:gd name="connsiteX1" fmla="*/ 15300 w 1514651"/>
                <a:gd name="connsiteY1" fmla="*/ 1071040 h 6120226"/>
                <a:gd name="connsiteX2" fmla="*/ 1514651 w 1514651"/>
                <a:gd name="connsiteY2" fmla="*/ 3044812 h 6120226"/>
                <a:gd name="connsiteX3" fmla="*/ 0 w 1514651"/>
                <a:gd name="connsiteY3" fmla="*/ 5202192 h 6120226"/>
                <a:gd name="connsiteX4" fmla="*/ 30599 w 1514651"/>
                <a:gd name="connsiteY4" fmla="*/ 6120226 h 6120226"/>
                <a:gd name="connsiteX0" fmla="*/ 0 w 1514952"/>
                <a:gd name="connsiteY0" fmla="*/ 0 h 6120226"/>
                <a:gd name="connsiteX1" fmla="*/ 15300 w 1514952"/>
                <a:gd name="connsiteY1" fmla="*/ 1071040 h 6120226"/>
                <a:gd name="connsiteX2" fmla="*/ 1514651 w 1514952"/>
                <a:gd name="connsiteY2" fmla="*/ 3044812 h 6120226"/>
                <a:gd name="connsiteX3" fmla="*/ 0 w 1514952"/>
                <a:gd name="connsiteY3" fmla="*/ 5202192 h 6120226"/>
                <a:gd name="connsiteX4" fmla="*/ 30599 w 1514952"/>
                <a:gd name="connsiteY4" fmla="*/ 6120226 h 6120226"/>
                <a:gd name="connsiteX0" fmla="*/ 0 w 1514651"/>
                <a:gd name="connsiteY0" fmla="*/ 0 h 6120226"/>
                <a:gd name="connsiteX1" fmla="*/ 15300 w 1514651"/>
                <a:gd name="connsiteY1" fmla="*/ 1071040 h 6120226"/>
                <a:gd name="connsiteX2" fmla="*/ 1514651 w 1514651"/>
                <a:gd name="connsiteY2" fmla="*/ 3044812 h 6120226"/>
                <a:gd name="connsiteX3" fmla="*/ 0 w 1514651"/>
                <a:gd name="connsiteY3" fmla="*/ 5202192 h 6120226"/>
                <a:gd name="connsiteX4" fmla="*/ 30599 w 1514651"/>
                <a:gd name="connsiteY4" fmla="*/ 6120226 h 6120226"/>
                <a:gd name="connsiteX0" fmla="*/ 0 w 1514651"/>
                <a:gd name="connsiteY0" fmla="*/ 0 h 6120226"/>
                <a:gd name="connsiteX1" fmla="*/ 15300 w 1514651"/>
                <a:gd name="connsiteY1" fmla="*/ 1071040 h 6120226"/>
                <a:gd name="connsiteX2" fmla="*/ 1514651 w 1514651"/>
                <a:gd name="connsiteY2" fmla="*/ 3044812 h 6120226"/>
                <a:gd name="connsiteX3" fmla="*/ 0 w 1514651"/>
                <a:gd name="connsiteY3" fmla="*/ 5202192 h 6120226"/>
                <a:gd name="connsiteX4" fmla="*/ 30599 w 1514651"/>
                <a:gd name="connsiteY4" fmla="*/ 6120226 h 6120226"/>
                <a:gd name="connsiteX0" fmla="*/ 0 w 1514820"/>
                <a:gd name="connsiteY0" fmla="*/ 0 h 6120226"/>
                <a:gd name="connsiteX1" fmla="*/ 15300 w 1514820"/>
                <a:gd name="connsiteY1" fmla="*/ 1071040 h 6120226"/>
                <a:gd name="connsiteX2" fmla="*/ 1514651 w 1514820"/>
                <a:gd name="connsiteY2" fmla="*/ 3044812 h 6120226"/>
                <a:gd name="connsiteX3" fmla="*/ 0 w 1514820"/>
                <a:gd name="connsiteY3" fmla="*/ 5202192 h 6120226"/>
                <a:gd name="connsiteX4" fmla="*/ 30599 w 1514820"/>
                <a:gd name="connsiteY4" fmla="*/ 6120226 h 6120226"/>
                <a:gd name="connsiteX0" fmla="*/ 0 w 1514804"/>
                <a:gd name="connsiteY0" fmla="*/ 0 h 6120226"/>
                <a:gd name="connsiteX1" fmla="*/ 15300 w 1514804"/>
                <a:gd name="connsiteY1" fmla="*/ 1071040 h 6120226"/>
                <a:gd name="connsiteX2" fmla="*/ 1514651 w 1514804"/>
                <a:gd name="connsiteY2" fmla="*/ 3044812 h 6120226"/>
                <a:gd name="connsiteX3" fmla="*/ 0 w 1514804"/>
                <a:gd name="connsiteY3" fmla="*/ 5202192 h 6120226"/>
                <a:gd name="connsiteX4" fmla="*/ 30599 w 1514804"/>
                <a:gd name="connsiteY4" fmla="*/ 6120226 h 6120226"/>
                <a:gd name="connsiteX0" fmla="*/ 15299 w 1530103"/>
                <a:gd name="connsiteY0" fmla="*/ 0 h 6104925"/>
                <a:gd name="connsiteX1" fmla="*/ 30599 w 1530103"/>
                <a:gd name="connsiteY1" fmla="*/ 1071040 h 6104925"/>
                <a:gd name="connsiteX2" fmla="*/ 1529950 w 1530103"/>
                <a:gd name="connsiteY2" fmla="*/ 3044812 h 6104925"/>
                <a:gd name="connsiteX3" fmla="*/ 15299 w 1530103"/>
                <a:gd name="connsiteY3" fmla="*/ 5202192 h 6104925"/>
                <a:gd name="connsiteX4" fmla="*/ 0 w 1530103"/>
                <a:gd name="connsiteY4" fmla="*/ 6104925 h 6104925"/>
                <a:gd name="connsiteX0" fmla="*/ 0 w 1514804"/>
                <a:gd name="connsiteY0" fmla="*/ 0 h 6104925"/>
                <a:gd name="connsiteX1" fmla="*/ 15300 w 1514804"/>
                <a:gd name="connsiteY1" fmla="*/ 1071040 h 6104925"/>
                <a:gd name="connsiteX2" fmla="*/ 1514651 w 1514804"/>
                <a:gd name="connsiteY2" fmla="*/ 3044812 h 6104925"/>
                <a:gd name="connsiteX3" fmla="*/ 0 w 1514804"/>
                <a:gd name="connsiteY3" fmla="*/ 5202192 h 6104925"/>
                <a:gd name="connsiteX4" fmla="*/ 61199 w 1514804"/>
                <a:gd name="connsiteY4" fmla="*/ 6104925 h 6104925"/>
                <a:gd name="connsiteX0" fmla="*/ 0 w 1514653"/>
                <a:gd name="connsiteY0" fmla="*/ 0 h 6104925"/>
                <a:gd name="connsiteX1" fmla="*/ 15300 w 1514653"/>
                <a:gd name="connsiteY1" fmla="*/ 1071040 h 6104925"/>
                <a:gd name="connsiteX2" fmla="*/ 1514651 w 1514653"/>
                <a:gd name="connsiteY2" fmla="*/ 3044812 h 6104925"/>
                <a:gd name="connsiteX3" fmla="*/ 27021 w 1514653"/>
                <a:gd name="connsiteY3" fmla="*/ 5206052 h 6104925"/>
                <a:gd name="connsiteX4" fmla="*/ 61199 w 1514653"/>
                <a:gd name="connsiteY4" fmla="*/ 6104925 h 6104925"/>
                <a:gd name="connsiteX0" fmla="*/ 0 w 1514653"/>
                <a:gd name="connsiteY0" fmla="*/ 0 h 6101065"/>
                <a:gd name="connsiteX1" fmla="*/ 15300 w 1514653"/>
                <a:gd name="connsiteY1" fmla="*/ 1071040 h 6101065"/>
                <a:gd name="connsiteX2" fmla="*/ 1514651 w 1514653"/>
                <a:gd name="connsiteY2" fmla="*/ 3044812 h 6101065"/>
                <a:gd name="connsiteX3" fmla="*/ 27021 w 1514653"/>
                <a:gd name="connsiteY3" fmla="*/ 5206052 h 6101065"/>
                <a:gd name="connsiteX4" fmla="*/ 41898 w 1514653"/>
                <a:gd name="connsiteY4" fmla="*/ 6101065 h 6101065"/>
                <a:gd name="connsiteX0" fmla="*/ 0 w 1514653"/>
                <a:gd name="connsiteY0" fmla="*/ 0 h 6097204"/>
                <a:gd name="connsiteX1" fmla="*/ 15300 w 1514653"/>
                <a:gd name="connsiteY1" fmla="*/ 1071040 h 6097204"/>
                <a:gd name="connsiteX2" fmla="*/ 1514651 w 1514653"/>
                <a:gd name="connsiteY2" fmla="*/ 3044812 h 6097204"/>
                <a:gd name="connsiteX3" fmla="*/ 27021 w 1514653"/>
                <a:gd name="connsiteY3" fmla="*/ 5206052 h 6097204"/>
                <a:gd name="connsiteX4" fmla="*/ 26458 w 1514653"/>
                <a:gd name="connsiteY4" fmla="*/ 6097204 h 6097204"/>
                <a:gd name="connsiteX0" fmla="*/ 0 w 1506933"/>
                <a:gd name="connsiteY0" fmla="*/ 0 h 6062462"/>
                <a:gd name="connsiteX1" fmla="*/ 7580 w 1506933"/>
                <a:gd name="connsiteY1" fmla="*/ 1036298 h 6062462"/>
                <a:gd name="connsiteX2" fmla="*/ 1506931 w 1506933"/>
                <a:gd name="connsiteY2" fmla="*/ 3010070 h 6062462"/>
                <a:gd name="connsiteX3" fmla="*/ 19301 w 1506933"/>
                <a:gd name="connsiteY3" fmla="*/ 5171310 h 6062462"/>
                <a:gd name="connsiteX4" fmla="*/ 18738 w 1506933"/>
                <a:gd name="connsiteY4" fmla="*/ 6062462 h 6062462"/>
                <a:gd name="connsiteX0" fmla="*/ 0 w 1507072"/>
                <a:gd name="connsiteY0" fmla="*/ 0 h 6062462"/>
                <a:gd name="connsiteX1" fmla="*/ 7580 w 1507072"/>
                <a:gd name="connsiteY1" fmla="*/ 1036298 h 6062462"/>
                <a:gd name="connsiteX2" fmla="*/ 1506931 w 1507072"/>
                <a:gd name="connsiteY2" fmla="*/ 3010070 h 6062462"/>
                <a:gd name="connsiteX3" fmla="*/ 19301 w 1507072"/>
                <a:gd name="connsiteY3" fmla="*/ 5171310 h 6062462"/>
                <a:gd name="connsiteX4" fmla="*/ 18738 w 1507072"/>
                <a:gd name="connsiteY4" fmla="*/ 6062462 h 6062462"/>
                <a:gd name="connsiteX0" fmla="*/ 0 w 1460039"/>
                <a:gd name="connsiteY0" fmla="*/ 0 h 6062462"/>
                <a:gd name="connsiteX1" fmla="*/ 7580 w 1460039"/>
                <a:gd name="connsiteY1" fmla="*/ 1036298 h 6062462"/>
                <a:gd name="connsiteX2" fmla="*/ 1459891 w 1460039"/>
                <a:gd name="connsiteY2" fmla="*/ 3010070 h 6062462"/>
                <a:gd name="connsiteX3" fmla="*/ 19301 w 1460039"/>
                <a:gd name="connsiteY3" fmla="*/ 5171310 h 6062462"/>
                <a:gd name="connsiteX4" fmla="*/ 18738 w 1460039"/>
                <a:gd name="connsiteY4" fmla="*/ 6062462 h 6062462"/>
                <a:gd name="connsiteX0" fmla="*/ 0 w 1460045"/>
                <a:gd name="connsiteY0" fmla="*/ 0 h 6062462"/>
                <a:gd name="connsiteX1" fmla="*/ 7580 w 1460045"/>
                <a:gd name="connsiteY1" fmla="*/ 1036298 h 6062462"/>
                <a:gd name="connsiteX2" fmla="*/ 1459891 w 1460045"/>
                <a:gd name="connsiteY2" fmla="*/ 3010070 h 6062462"/>
                <a:gd name="connsiteX3" fmla="*/ 19301 w 1460045"/>
                <a:gd name="connsiteY3" fmla="*/ 5171310 h 6062462"/>
                <a:gd name="connsiteX4" fmla="*/ 18738 w 1460045"/>
                <a:gd name="connsiteY4" fmla="*/ 6062462 h 6062462"/>
                <a:gd name="connsiteX0" fmla="*/ 0 w 1460045"/>
                <a:gd name="connsiteY0" fmla="*/ 0 h 6062462"/>
                <a:gd name="connsiteX1" fmla="*/ 7580 w 1460045"/>
                <a:gd name="connsiteY1" fmla="*/ 1036298 h 6062462"/>
                <a:gd name="connsiteX2" fmla="*/ 1459891 w 1460045"/>
                <a:gd name="connsiteY2" fmla="*/ 3010070 h 6062462"/>
                <a:gd name="connsiteX3" fmla="*/ 19301 w 1460045"/>
                <a:gd name="connsiteY3" fmla="*/ 5171310 h 6062462"/>
                <a:gd name="connsiteX4" fmla="*/ 18738 w 1460045"/>
                <a:gd name="connsiteY4" fmla="*/ 6062462 h 6062462"/>
                <a:gd name="connsiteX0" fmla="*/ 0 w 1460045"/>
                <a:gd name="connsiteY0" fmla="*/ 0 h 5757662"/>
                <a:gd name="connsiteX1" fmla="*/ 7580 w 1460045"/>
                <a:gd name="connsiteY1" fmla="*/ 1036298 h 5757662"/>
                <a:gd name="connsiteX2" fmla="*/ 1459891 w 1460045"/>
                <a:gd name="connsiteY2" fmla="*/ 3010070 h 5757662"/>
                <a:gd name="connsiteX3" fmla="*/ 19301 w 1460045"/>
                <a:gd name="connsiteY3" fmla="*/ 5171310 h 5757662"/>
                <a:gd name="connsiteX4" fmla="*/ 18738 w 1460045"/>
                <a:gd name="connsiteY4" fmla="*/ 5757662 h 5757662"/>
                <a:gd name="connsiteX0" fmla="*/ 0 w 1460045"/>
                <a:gd name="connsiteY0" fmla="*/ 0 h 5211562"/>
                <a:gd name="connsiteX1" fmla="*/ 7580 w 1460045"/>
                <a:gd name="connsiteY1" fmla="*/ 490198 h 5211562"/>
                <a:gd name="connsiteX2" fmla="*/ 1459891 w 1460045"/>
                <a:gd name="connsiteY2" fmla="*/ 2463970 h 5211562"/>
                <a:gd name="connsiteX3" fmla="*/ 19301 w 1460045"/>
                <a:gd name="connsiteY3" fmla="*/ 4625210 h 5211562"/>
                <a:gd name="connsiteX4" fmla="*/ 18738 w 1460045"/>
                <a:gd name="connsiteY4" fmla="*/ 5211562 h 5211562"/>
                <a:gd name="connsiteX0" fmla="*/ 942 w 1460987"/>
                <a:gd name="connsiteY0" fmla="*/ 0 h 5211562"/>
                <a:gd name="connsiteX1" fmla="*/ 8522 w 1460987"/>
                <a:gd name="connsiteY1" fmla="*/ 490198 h 5211562"/>
                <a:gd name="connsiteX2" fmla="*/ 1460833 w 1460987"/>
                <a:gd name="connsiteY2" fmla="*/ 2463970 h 5211562"/>
                <a:gd name="connsiteX3" fmla="*/ 20243 w 1460987"/>
                <a:gd name="connsiteY3" fmla="*/ 4625210 h 5211562"/>
                <a:gd name="connsiteX4" fmla="*/ 19680 w 1460987"/>
                <a:gd name="connsiteY4" fmla="*/ 5211562 h 5211562"/>
                <a:gd name="connsiteX0" fmla="*/ 9665 w 1469710"/>
                <a:gd name="connsiteY0" fmla="*/ 0 h 5211562"/>
                <a:gd name="connsiteX1" fmla="*/ 17245 w 1469710"/>
                <a:gd name="connsiteY1" fmla="*/ 490198 h 5211562"/>
                <a:gd name="connsiteX2" fmla="*/ 1469556 w 1469710"/>
                <a:gd name="connsiteY2" fmla="*/ 2463970 h 5211562"/>
                <a:gd name="connsiteX3" fmla="*/ 28966 w 1469710"/>
                <a:gd name="connsiteY3" fmla="*/ 4625210 h 5211562"/>
                <a:gd name="connsiteX4" fmla="*/ 28403 w 1469710"/>
                <a:gd name="connsiteY4" fmla="*/ 5211562 h 5211562"/>
                <a:gd name="connsiteX0" fmla="*/ 9665 w 1469710"/>
                <a:gd name="connsiteY0" fmla="*/ 0 h 5211562"/>
                <a:gd name="connsiteX1" fmla="*/ 17245 w 1469710"/>
                <a:gd name="connsiteY1" fmla="*/ 490198 h 5211562"/>
                <a:gd name="connsiteX2" fmla="*/ 1469556 w 1469710"/>
                <a:gd name="connsiteY2" fmla="*/ 2463970 h 5211562"/>
                <a:gd name="connsiteX3" fmla="*/ 28966 w 1469710"/>
                <a:gd name="connsiteY3" fmla="*/ 4625210 h 5211562"/>
                <a:gd name="connsiteX4" fmla="*/ 28403 w 1469710"/>
                <a:gd name="connsiteY4" fmla="*/ 5211562 h 5211562"/>
                <a:gd name="connsiteX0" fmla="*/ 13012 w 1473057"/>
                <a:gd name="connsiteY0" fmla="*/ 0 h 5030587"/>
                <a:gd name="connsiteX1" fmla="*/ 20592 w 1473057"/>
                <a:gd name="connsiteY1" fmla="*/ 490198 h 5030587"/>
                <a:gd name="connsiteX2" fmla="*/ 1472903 w 1473057"/>
                <a:gd name="connsiteY2" fmla="*/ 2463970 h 5030587"/>
                <a:gd name="connsiteX3" fmla="*/ 32313 w 1473057"/>
                <a:gd name="connsiteY3" fmla="*/ 4625210 h 5030587"/>
                <a:gd name="connsiteX4" fmla="*/ 0 w 1473057"/>
                <a:gd name="connsiteY4" fmla="*/ 5030587 h 5030587"/>
                <a:gd name="connsiteX0" fmla="*/ 13672 w 1473717"/>
                <a:gd name="connsiteY0" fmla="*/ 0 h 5030587"/>
                <a:gd name="connsiteX1" fmla="*/ 21252 w 1473717"/>
                <a:gd name="connsiteY1" fmla="*/ 490198 h 5030587"/>
                <a:gd name="connsiteX2" fmla="*/ 1473563 w 1473717"/>
                <a:gd name="connsiteY2" fmla="*/ 2463970 h 5030587"/>
                <a:gd name="connsiteX3" fmla="*/ 32973 w 1473717"/>
                <a:gd name="connsiteY3" fmla="*/ 4625210 h 5030587"/>
                <a:gd name="connsiteX4" fmla="*/ 660 w 1473717"/>
                <a:gd name="connsiteY4" fmla="*/ 5030587 h 5030587"/>
                <a:gd name="connsiteX0" fmla="*/ 16711 w 1476756"/>
                <a:gd name="connsiteY0" fmla="*/ 0 h 5030587"/>
                <a:gd name="connsiteX1" fmla="*/ 24291 w 1476756"/>
                <a:gd name="connsiteY1" fmla="*/ 490198 h 5030587"/>
                <a:gd name="connsiteX2" fmla="*/ 1476602 w 1476756"/>
                <a:gd name="connsiteY2" fmla="*/ 2463970 h 5030587"/>
                <a:gd name="connsiteX3" fmla="*/ 36012 w 1476756"/>
                <a:gd name="connsiteY3" fmla="*/ 4625210 h 5030587"/>
                <a:gd name="connsiteX4" fmla="*/ 3699 w 1476756"/>
                <a:gd name="connsiteY4" fmla="*/ 5030587 h 5030587"/>
                <a:gd name="connsiteX0" fmla="*/ 15329 w 1475374"/>
                <a:gd name="connsiteY0" fmla="*/ 0 h 5030587"/>
                <a:gd name="connsiteX1" fmla="*/ 22909 w 1475374"/>
                <a:gd name="connsiteY1" fmla="*/ 490198 h 5030587"/>
                <a:gd name="connsiteX2" fmla="*/ 1475220 w 1475374"/>
                <a:gd name="connsiteY2" fmla="*/ 2463970 h 5030587"/>
                <a:gd name="connsiteX3" fmla="*/ 34630 w 1475374"/>
                <a:gd name="connsiteY3" fmla="*/ 4625210 h 5030587"/>
                <a:gd name="connsiteX4" fmla="*/ 2317 w 1475374"/>
                <a:gd name="connsiteY4" fmla="*/ 5030587 h 5030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5374" h="5030587">
                  <a:moveTo>
                    <a:pt x="15329" y="0"/>
                  </a:moveTo>
                  <a:cubicBezTo>
                    <a:pt x="11506" y="126358"/>
                    <a:pt x="-8193" y="338440"/>
                    <a:pt x="22909" y="490198"/>
                  </a:cubicBezTo>
                  <a:cubicBezTo>
                    <a:pt x="582101" y="1884724"/>
                    <a:pt x="1488947" y="1931578"/>
                    <a:pt x="1475220" y="2463970"/>
                  </a:cubicBezTo>
                  <a:cubicBezTo>
                    <a:pt x="1461493" y="2996362"/>
                    <a:pt x="432418" y="3246650"/>
                    <a:pt x="34630" y="4625210"/>
                  </a:cubicBezTo>
                  <a:cubicBezTo>
                    <a:pt x="-13183" y="4820661"/>
                    <a:pt x="2505" y="4908161"/>
                    <a:pt x="2317" y="5030587"/>
                  </a:cubicBezTo>
                </a:path>
              </a:pathLst>
            </a:custGeom>
            <a:ln w="38100">
              <a:solidFill>
                <a:srgbClr val="00009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5" name="Freeform 514">
              <a:extLst>
                <a:ext uri="{FF2B5EF4-FFF2-40B4-BE49-F238E27FC236}">
                  <a16:creationId xmlns:a16="http://schemas.microsoft.com/office/drawing/2014/main" id="{F9D51435-8C20-F648-960E-650E734D4C44}"/>
                </a:ext>
              </a:extLst>
            </p:cNvPr>
            <p:cNvSpPr/>
            <p:nvPr/>
          </p:nvSpPr>
          <p:spPr>
            <a:xfrm flipH="1">
              <a:off x="2208181" y="3968317"/>
              <a:ext cx="848879" cy="2945546"/>
            </a:xfrm>
            <a:custGeom>
              <a:avLst/>
              <a:gdLst>
                <a:gd name="connsiteX0" fmla="*/ 0 w 1575849"/>
                <a:gd name="connsiteY0" fmla="*/ 0 h 6135527"/>
                <a:gd name="connsiteX1" fmla="*/ 76498 w 1575849"/>
                <a:gd name="connsiteY1" fmla="*/ 1086341 h 6135527"/>
                <a:gd name="connsiteX2" fmla="*/ 1575849 w 1575849"/>
                <a:gd name="connsiteY2" fmla="*/ 3060113 h 6135527"/>
                <a:gd name="connsiteX3" fmla="*/ 61198 w 1575849"/>
                <a:gd name="connsiteY3" fmla="*/ 5217493 h 6135527"/>
                <a:gd name="connsiteX4" fmla="*/ 91797 w 1575849"/>
                <a:gd name="connsiteY4" fmla="*/ 6135527 h 6135527"/>
                <a:gd name="connsiteX0" fmla="*/ 0 w 1514651"/>
                <a:gd name="connsiteY0" fmla="*/ 0 h 6120226"/>
                <a:gd name="connsiteX1" fmla="*/ 15300 w 1514651"/>
                <a:gd name="connsiteY1" fmla="*/ 1071040 h 6120226"/>
                <a:gd name="connsiteX2" fmla="*/ 1514651 w 1514651"/>
                <a:gd name="connsiteY2" fmla="*/ 3044812 h 6120226"/>
                <a:gd name="connsiteX3" fmla="*/ 0 w 1514651"/>
                <a:gd name="connsiteY3" fmla="*/ 5202192 h 6120226"/>
                <a:gd name="connsiteX4" fmla="*/ 30599 w 1514651"/>
                <a:gd name="connsiteY4" fmla="*/ 6120226 h 6120226"/>
                <a:gd name="connsiteX0" fmla="*/ 0 w 1514651"/>
                <a:gd name="connsiteY0" fmla="*/ 0 h 6120226"/>
                <a:gd name="connsiteX1" fmla="*/ 15300 w 1514651"/>
                <a:gd name="connsiteY1" fmla="*/ 1071040 h 6120226"/>
                <a:gd name="connsiteX2" fmla="*/ 1514651 w 1514651"/>
                <a:gd name="connsiteY2" fmla="*/ 3044812 h 6120226"/>
                <a:gd name="connsiteX3" fmla="*/ 0 w 1514651"/>
                <a:gd name="connsiteY3" fmla="*/ 5202192 h 6120226"/>
                <a:gd name="connsiteX4" fmla="*/ 30599 w 1514651"/>
                <a:gd name="connsiteY4" fmla="*/ 6120226 h 6120226"/>
                <a:gd name="connsiteX0" fmla="*/ 0 w 1514952"/>
                <a:gd name="connsiteY0" fmla="*/ 0 h 6120226"/>
                <a:gd name="connsiteX1" fmla="*/ 15300 w 1514952"/>
                <a:gd name="connsiteY1" fmla="*/ 1071040 h 6120226"/>
                <a:gd name="connsiteX2" fmla="*/ 1514651 w 1514952"/>
                <a:gd name="connsiteY2" fmla="*/ 3044812 h 6120226"/>
                <a:gd name="connsiteX3" fmla="*/ 0 w 1514952"/>
                <a:gd name="connsiteY3" fmla="*/ 5202192 h 6120226"/>
                <a:gd name="connsiteX4" fmla="*/ 30599 w 1514952"/>
                <a:gd name="connsiteY4" fmla="*/ 6120226 h 6120226"/>
                <a:gd name="connsiteX0" fmla="*/ 0 w 1514651"/>
                <a:gd name="connsiteY0" fmla="*/ 0 h 6120226"/>
                <a:gd name="connsiteX1" fmla="*/ 15300 w 1514651"/>
                <a:gd name="connsiteY1" fmla="*/ 1071040 h 6120226"/>
                <a:gd name="connsiteX2" fmla="*/ 1514651 w 1514651"/>
                <a:gd name="connsiteY2" fmla="*/ 3044812 h 6120226"/>
                <a:gd name="connsiteX3" fmla="*/ 0 w 1514651"/>
                <a:gd name="connsiteY3" fmla="*/ 5202192 h 6120226"/>
                <a:gd name="connsiteX4" fmla="*/ 30599 w 1514651"/>
                <a:gd name="connsiteY4" fmla="*/ 6120226 h 6120226"/>
                <a:gd name="connsiteX0" fmla="*/ 0 w 1514651"/>
                <a:gd name="connsiteY0" fmla="*/ 0 h 6120226"/>
                <a:gd name="connsiteX1" fmla="*/ 15300 w 1514651"/>
                <a:gd name="connsiteY1" fmla="*/ 1071040 h 6120226"/>
                <a:gd name="connsiteX2" fmla="*/ 1514651 w 1514651"/>
                <a:gd name="connsiteY2" fmla="*/ 3044812 h 6120226"/>
                <a:gd name="connsiteX3" fmla="*/ 0 w 1514651"/>
                <a:gd name="connsiteY3" fmla="*/ 5202192 h 6120226"/>
                <a:gd name="connsiteX4" fmla="*/ 30599 w 1514651"/>
                <a:gd name="connsiteY4" fmla="*/ 6120226 h 6120226"/>
                <a:gd name="connsiteX0" fmla="*/ 0 w 1514820"/>
                <a:gd name="connsiteY0" fmla="*/ 0 h 6120226"/>
                <a:gd name="connsiteX1" fmla="*/ 15300 w 1514820"/>
                <a:gd name="connsiteY1" fmla="*/ 1071040 h 6120226"/>
                <a:gd name="connsiteX2" fmla="*/ 1514651 w 1514820"/>
                <a:gd name="connsiteY2" fmla="*/ 3044812 h 6120226"/>
                <a:gd name="connsiteX3" fmla="*/ 0 w 1514820"/>
                <a:gd name="connsiteY3" fmla="*/ 5202192 h 6120226"/>
                <a:gd name="connsiteX4" fmla="*/ 30599 w 1514820"/>
                <a:gd name="connsiteY4" fmla="*/ 6120226 h 6120226"/>
                <a:gd name="connsiteX0" fmla="*/ 0 w 1514804"/>
                <a:gd name="connsiteY0" fmla="*/ 0 h 6120226"/>
                <a:gd name="connsiteX1" fmla="*/ 15300 w 1514804"/>
                <a:gd name="connsiteY1" fmla="*/ 1071040 h 6120226"/>
                <a:gd name="connsiteX2" fmla="*/ 1514651 w 1514804"/>
                <a:gd name="connsiteY2" fmla="*/ 3044812 h 6120226"/>
                <a:gd name="connsiteX3" fmla="*/ 0 w 1514804"/>
                <a:gd name="connsiteY3" fmla="*/ 5202192 h 6120226"/>
                <a:gd name="connsiteX4" fmla="*/ 30599 w 1514804"/>
                <a:gd name="connsiteY4" fmla="*/ 6120226 h 6120226"/>
                <a:gd name="connsiteX0" fmla="*/ 15299 w 1530103"/>
                <a:gd name="connsiteY0" fmla="*/ 0 h 6104925"/>
                <a:gd name="connsiteX1" fmla="*/ 30599 w 1530103"/>
                <a:gd name="connsiteY1" fmla="*/ 1071040 h 6104925"/>
                <a:gd name="connsiteX2" fmla="*/ 1529950 w 1530103"/>
                <a:gd name="connsiteY2" fmla="*/ 3044812 h 6104925"/>
                <a:gd name="connsiteX3" fmla="*/ 15299 w 1530103"/>
                <a:gd name="connsiteY3" fmla="*/ 5202192 h 6104925"/>
                <a:gd name="connsiteX4" fmla="*/ 0 w 1530103"/>
                <a:gd name="connsiteY4" fmla="*/ 6104925 h 6104925"/>
                <a:gd name="connsiteX0" fmla="*/ 0 w 1514804"/>
                <a:gd name="connsiteY0" fmla="*/ 0 h 6104925"/>
                <a:gd name="connsiteX1" fmla="*/ 15300 w 1514804"/>
                <a:gd name="connsiteY1" fmla="*/ 1071040 h 6104925"/>
                <a:gd name="connsiteX2" fmla="*/ 1514651 w 1514804"/>
                <a:gd name="connsiteY2" fmla="*/ 3044812 h 6104925"/>
                <a:gd name="connsiteX3" fmla="*/ 0 w 1514804"/>
                <a:gd name="connsiteY3" fmla="*/ 5202192 h 6104925"/>
                <a:gd name="connsiteX4" fmla="*/ 61199 w 1514804"/>
                <a:gd name="connsiteY4" fmla="*/ 6104925 h 6104925"/>
                <a:gd name="connsiteX0" fmla="*/ 0 w 1514653"/>
                <a:gd name="connsiteY0" fmla="*/ 0 h 6104925"/>
                <a:gd name="connsiteX1" fmla="*/ 15300 w 1514653"/>
                <a:gd name="connsiteY1" fmla="*/ 1071040 h 6104925"/>
                <a:gd name="connsiteX2" fmla="*/ 1514651 w 1514653"/>
                <a:gd name="connsiteY2" fmla="*/ 3044812 h 6104925"/>
                <a:gd name="connsiteX3" fmla="*/ 27021 w 1514653"/>
                <a:gd name="connsiteY3" fmla="*/ 5206052 h 6104925"/>
                <a:gd name="connsiteX4" fmla="*/ 61199 w 1514653"/>
                <a:gd name="connsiteY4" fmla="*/ 6104925 h 6104925"/>
                <a:gd name="connsiteX0" fmla="*/ 0 w 1514653"/>
                <a:gd name="connsiteY0" fmla="*/ 0 h 6101065"/>
                <a:gd name="connsiteX1" fmla="*/ 15300 w 1514653"/>
                <a:gd name="connsiteY1" fmla="*/ 1071040 h 6101065"/>
                <a:gd name="connsiteX2" fmla="*/ 1514651 w 1514653"/>
                <a:gd name="connsiteY2" fmla="*/ 3044812 h 6101065"/>
                <a:gd name="connsiteX3" fmla="*/ 27021 w 1514653"/>
                <a:gd name="connsiteY3" fmla="*/ 5206052 h 6101065"/>
                <a:gd name="connsiteX4" fmla="*/ 41898 w 1514653"/>
                <a:gd name="connsiteY4" fmla="*/ 6101065 h 6101065"/>
                <a:gd name="connsiteX0" fmla="*/ 0 w 1514653"/>
                <a:gd name="connsiteY0" fmla="*/ 0 h 6097204"/>
                <a:gd name="connsiteX1" fmla="*/ 15300 w 1514653"/>
                <a:gd name="connsiteY1" fmla="*/ 1071040 h 6097204"/>
                <a:gd name="connsiteX2" fmla="*/ 1514651 w 1514653"/>
                <a:gd name="connsiteY2" fmla="*/ 3044812 h 6097204"/>
                <a:gd name="connsiteX3" fmla="*/ 27021 w 1514653"/>
                <a:gd name="connsiteY3" fmla="*/ 5206052 h 6097204"/>
                <a:gd name="connsiteX4" fmla="*/ 26458 w 1514653"/>
                <a:gd name="connsiteY4" fmla="*/ 6097204 h 6097204"/>
                <a:gd name="connsiteX0" fmla="*/ 0 w 1506933"/>
                <a:gd name="connsiteY0" fmla="*/ 0 h 6062462"/>
                <a:gd name="connsiteX1" fmla="*/ 7580 w 1506933"/>
                <a:gd name="connsiteY1" fmla="*/ 1036298 h 6062462"/>
                <a:gd name="connsiteX2" fmla="*/ 1506931 w 1506933"/>
                <a:gd name="connsiteY2" fmla="*/ 3010070 h 6062462"/>
                <a:gd name="connsiteX3" fmla="*/ 19301 w 1506933"/>
                <a:gd name="connsiteY3" fmla="*/ 5171310 h 6062462"/>
                <a:gd name="connsiteX4" fmla="*/ 18738 w 1506933"/>
                <a:gd name="connsiteY4" fmla="*/ 6062462 h 6062462"/>
                <a:gd name="connsiteX0" fmla="*/ 0 w 1507072"/>
                <a:gd name="connsiteY0" fmla="*/ 0 h 6062462"/>
                <a:gd name="connsiteX1" fmla="*/ 7580 w 1507072"/>
                <a:gd name="connsiteY1" fmla="*/ 1036298 h 6062462"/>
                <a:gd name="connsiteX2" fmla="*/ 1506931 w 1507072"/>
                <a:gd name="connsiteY2" fmla="*/ 3010070 h 6062462"/>
                <a:gd name="connsiteX3" fmla="*/ 19301 w 1507072"/>
                <a:gd name="connsiteY3" fmla="*/ 5171310 h 6062462"/>
                <a:gd name="connsiteX4" fmla="*/ 18738 w 1507072"/>
                <a:gd name="connsiteY4" fmla="*/ 6062462 h 6062462"/>
                <a:gd name="connsiteX0" fmla="*/ 0 w 1460039"/>
                <a:gd name="connsiteY0" fmla="*/ 0 h 6062462"/>
                <a:gd name="connsiteX1" fmla="*/ 7580 w 1460039"/>
                <a:gd name="connsiteY1" fmla="*/ 1036298 h 6062462"/>
                <a:gd name="connsiteX2" fmla="*/ 1459891 w 1460039"/>
                <a:gd name="connsiteY2" fmla="*/ 3010070 h 6062462"/>
                <a:gd name="connsiteX3" fmla="*/ 19301 w 1460039"/>
                <a:gd name="connsiteY3" fmla="*/ 5171310 h 6062462"/>
                <a:gd name="connsiteX4" fmla="*/ 18738 w 1460039"/>
                <a:gd name="connsiteY4" fmla="*/ 6062462 h 6062462"/>
                <a:gd name="connsiteX0" fmla="*/ 0 w 1460045"/>
                <a:gd name="connsiteY0" fmla="*/ 0 h 6062462"/>
                <a:gd name="connsiteX1" fmla="*/ 7580 w 1460045"/>
                <a:gd name="connsiteY1" fmla="*/ 1036298 h 6062462"/>
                <a:gd name="connsiteX2" fmla="*/ 1459891 w 1460045"/>
                <a:gd name="connsiteY2" fmla="*/ 3010070 h 6062462"/>
                <a:gd name="connsiteX3" fmla="*/ 19301 w 1460045"/>
                <a:gd name="connsiteY3" fmla="*/ 5171310 h 6062462"/>
                <a:gd name="connsiteX4" fmla="*/ 18738 w 1460045"/>
                <a:gd name="connsiteY4" fmla="*/ 6062462 h 6062462"/>
                <a:gd name="connsiteX0" fmla="*/ 0 w 1460045"/>
                <a:gd name="connsiteY0" fmla="*/ 0 h 6062462"/>
                <a:gd name="connsiteX1" fmla="*/ 7580 w 1460045"/>
                <a:gd name="connsiteY1" fmla="*/ 1036298 h 6062462"/>
                <a:gd name="connsiteX2" fmla="*/ 1459891 w 1460045"/>
                <a:gd name="connsiteY2" fmla="*/ 3010070 h 6062462"/>
                <a:gd name="connsiteX3" fmla="*/ 19301 w 1460045"/>
                <a:gd name="connsiteY3" fmla="*/ 5171310 h 6062462"/>
                <a:gd name="connsiteX4" fmla="*/ 18738 w 1460045"/>
                <a:gd name="connsiteY4" fmla="*/ 6062462 h 6062462"/>
                <a:gd name="connsiteX0" fmla="*/ 0 w 1460045"/>
                <a:gd name="connsiteY0" fmla="*/ 0 h 5767187"/>
                <a:gd name="connsiteX1" fmla="*/ 7580 w 1460045"/>
                <a:gd name="connsiteY1" fmla="*/ 1036298 h 5767187"/>
                <a:gd name="connsiteX2" fmla="*/ 1459891 w 1460045"/>
                <a:gd name="connsiteY2" fmla="*/ 3010070 h 5767187"/>
                <a:gd name="connsiteX3" fmla="*/ 19301 w 1460045"/>
                <a:gd name="connsiteY3" fmla="*/ 5171310 h 5767187"/>
                <a:gd name="connsiteX4" fmla="*/ 21913 w 1460045"/>
                <a:gd name="connsiteY4" fmla="*/ 5767187 h 5767187"/>
                <a:gd name="connsiteX0" fmla="*/ 0 w 1460045"/>
                <a:gd name="connsiteY0" fmla="*/ 0 h 5767187"/>
                <a:gd name="connsiteX1" fmla="*/ 7580 w 1460045"/>
                <a:gd name="connsiteY1" fmla="*/ 1036298 h 5767187"/>
                <a:gd name="connsiteX2" fmla="*/ 1459891 w 1460045"/>
                <a:gd name="connsiteY2" fmla="*/ 3010070 h 5767187"/>
                <a:gd name="connsiteX3" fmla="*/ 19301 w 1460045"/>
                <a:gd name="connsiteY3" fmla="*/ 5171310 h 5767187"/>
                <a:gd name="connsiteX4" fmla="*/ 21913 w 1460045"/>
                <a:gd name="connsiteY4" fmla="*/ 5767187 h 5767187"/>
                <a:gd name="connsiteX0" fmla="*/ 0 w 1466395"/>
                <a:gd name="connsiteY0" fmla="*/ 0 h 5217912"/>
                <a:gd name="connsiteX1" fmla="*/ 13930 w 1466395"/>
                <a:gd name="connsiteY1" fmla="*/ 487023 h 5217912"/>
                <a:gd name="connsiteX2" fmla="*/ 1466241 w 1466395"/>
                <a:gd name="connsiteY2" fmla="*/ 2460795 h 5217912"/>
                <a:gd name="connsiteX3" fmla="*/ 25651 w 1466395"/>
                <a:gd name="connsiteY3" fmla="*/ 4622035 h 5217912"/>
                <a:gd name="connsiteX4" fmla="*/ 28263 w 1466395"/>
                <a:gd name="connsiteY4" fmla="*/ 5217912 h 5217912"/>
                <a:gd name="connsiteX0" fmla="*/ 0 w 1466395"/>
                <a:gd name="connsiteY0" fmla="*/ 0 h 5217912"/>
                <a:gd name="connsiteX1" fmla="*/ 13930 w 1466395"/>
                <a:gd name="connsiteY1" fmla="*/ 487023 h 5217912"/>
                <a:gd name="connsiteX2" fmla="*/ 1466241 w 1466395"/>
                <a:gd name="connsiteY2" fmla="*/ 2460795 h 5217912"/>
                <a:gd name="connsiteX3" fmla="*/ 25651 w 1466395"/>
                <a:gd name="connsiteY3" fmla="*/ 4622035 h 5217912"/>
                <a:gd name="connsiteX4" fmla="*/ 28263 w 1466395"/>
                <a:gd name="connsiteY4" fmla="*/ 5217912 h 5217912"/>
                <a:gd name="connsiteX0" fmla="*/ 0 w 1466395"/>
                <a:gd name="connsiteY0" fmla="*/ 0 h 5217912"/>
                <a:gd name="connsiteX1" fmla="*/ 13930 w 1466395"/>
                <a:gd name="connsiteY1" fmla="*/ 487023 h 5217912"/>
                <a:gd name="connsiteX2" fmla="*/ 1466241 w 1466395"/>
                <a:gd name="connsiteY2" fmla="*/ 2460795 h 5217912"/>
                <a:gd name="connsiteX3" fmla="*/ 25651 w 1466395"/>
                <a:gd name="connsiteY3" fmla="*/ 4622035 h 5217912"/>
                <a:gd name="connsiteX4" fmla="*/ 28263 w 1466395"/>
                <a:gd name="connsiteY4" fmla="*/ 5217912 h 5217912"/>
                <a:gd name="connsiteX0" fmla="*/ 6564 w 1472959"/>
                <a:gd name="connsiteY0" fmla="*/ 0 h 5217912"/>
                <a:gd name="connsiteX1" fmla="*/ 20494 w 1472959"/>
                <a:gd name="connsiteY1" fmla="*/ 487023 h 5217912"/>
                <a:gd name="connsiteX2" fmla="*/ 1472805 w 1472959"/>
                <a:gd name="connsiteY2" fmla="*/ 2460795 h 5217912"/>
                <a:gd name="connsiteX3" fmla="*/ 32215 w 1472959"/>
                <a:gd name="connsiteY3" fmla="*/ 4622035 h 5217912"/>
                <a:gd name="connsiteX4" fmla="*/ 34827 w 1472959"/>
                <a:gd name="connsiteY4" fmla="*/ 5217912 h 5217912"/>
                <a:gd name="connsiteX0" fmla="*/ 6564 w 1472959"/>
                <a:gd name="connsiteY0" fmla="*/ 0 h 5005187"/>
                <a:gd name="connsiteX1" fmla="*/ 20494 w 1472959"/>
                <a:gd name="connsiteY1" fmla="*/ 487023 h 5005187"/>
                <a:gd name="connsiteX2" fmla="*/ 1472805 w 1472959"/>
                <a:gd name="connsiteY2" fmla="*/ 2460795 h 5005187"/>
                <a:gd name="connsiteX3" fmla="*/ 32215 w 1472959"/>
                <a:gd name="connsiteY3" fmla="*/ 4622035 h 5005187"/>
                <a:gd name="connsiteX4" fmla="*/ 28477 w 1472959"/>
                <a:gd name="connsiteY4" fmla="*/ 5005187 h 5005187"/>
                <a:gd name="connsiteX0" fmla="*/ 6564 w 1472959"/>
                <a:gd name="connsiteY0" fmla="*/ 0 h 5005187"/>
                <a:gd name="connsiteX1" fmla="*/ 20494 w 1472959"/>
                <a:gd name="connsiteY1" fmla="*/ 487023 h 5005187"/>
                <a:gd name="connsiteX2" fmla="*/ 1472805 w 1472959"/>
                <a:gd name="connsiteY2" fmla="*/ 2460795 h 5005187"/>
                <a:gd name="connsiteX3" fmla="*/ 32215 w 1472959"/>
                <a:gd name="connsiteY3" fmla="*/ 4622035 h 5005187"/>
                <a:gd name="connsiteX4" fmla="*/ 28477 w 1472959"/>
                <a:gd name="connsiteY4" fmla="*/ 5005187 h 5005187"/>
                <a:gd name="connsiteX0" fmla="*/ 6564 w 1472959"/>
                <a:gd name="connsiteY0" fmla="*/ 0 h 5005187"/>
                <a:gd name="connsiteX1" fmla="*/ 20494 w 1472959"/>
                <a:gd name="connsiteY1" fmla="*/ 487023 h 5005187"/>
                <a:gd name="connsiteX2" fmla="*/ 1472805 w 1472959"/>
                <a:gd name="connsiteY2" fmla="*/ 2460795 h 5005187"/>
                <a:gd name="connsiteX3" fmla="*/ 32215 w 1472959"/>
                <a:gd name="connsiteY3" fmla="*/ 4622035 h 5005187"/>
                <a:gd name="connsiteX4" fmla="*/ 12602 w 1472959"/>
                <a:gd name="connsiteY4" fmla="*/ 5005187 h 5005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2959" h="5005187">
                  <a:moveTo>
                    <a:pt x="6564" y="0"/>
                  </a:moveTo>
                  <a:cubicBezTo>
                    <a:pt x="18616" y="167633"/>
                    <a:pt x="-23308" y="297165"/>
                    <a:pt x="20494" y="487023"/>
                  </a:cubicBezTo>
                  <a:cubicBezTo>
                    <a:pt x="579686" y="1881549"/>
                    <a:pt x="1486532" y="1928403"/>
                    <a:pt x="1472805" y="2460795"/>
                  </a:cubicBezTo>
                  <a:cubicBezTo>
                    <a:pt x="1459078" y="2993187"/>
                    <a:pt x="430003" y="3243475"/>
                    <a:pt x="32215" y="4622035"/>
                  </a:cubicBezTo>
                  <a:cubicBezTo>
                    <a:pt x="6627" y="4811136"/>
                    <a:pt x="-3085" y="4835136"/>
                    <a:pt x="12602" y="5005187"/>
                  </a:cubicBezTo>
                </a:path>
              </a:pathLst>
            </a:custGeom>
            <a:ln w="38100">
              <a:solidFill>
                <a:srgbClr val="00009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516" name="Group 515">
              <a:extLst>
                <a:ext uri="{FF2B5EF4-FFF2-40B4-BE49-F238E27FC236}">
                  <a16:creationId xmlns:a16="http://schemas.microsoft.com/office/drawing/2014/main" id="{4618F758-228E-2741-8282-112CF720DF6F}"/>
                </a:ext>
              </a:extLst>
            </p:cNvPr>
            <p:cNvGrpSpPr/>
            <p:nvPr/>
          </p:nvGrpSpPr>
          <p:grpSpPr>
            <a:xfrm>
              <a:off x="638638" y="3975358"/>
              <a:ext cx="2477214" cy="120420"/>
              <a:chOff x="551293" y="7597774"/>
              <a:chExt cx="4298417" cy="204622"/>
            </a:xfrm>
          </p:grpSpPr>
          <p:sp>
            <p:nvSpPr>
              <p:cNvPr id="553" name="Rectangle 552">
                <a:extLst>
                  <a:ext uri="{FF2B5EF4-FFF2-40B4-BE49-F238E27FC236}">
                    <a16:creationId xmlns:a16="http://schemas.microsoft.com/office/drawing/2014/main" id="{FE079350-79DF-9545-8BC8-D573FB34E144}"/>
                  </a:ext>
                </a:extLst>
              </p:cNvPr>
              <p:cNvSpPr/>
              <p:nvPr/>
            </p:nvSpPr>
            <p:spPr>
              <a:xfrm>
                <a:off x="669925" y="7597775"/>
                <a:ext cx="4064730" cy="204621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00009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554" name="Group 553">
                <a:extLst>
                  <a:ext uri="{FF2B5EF4-FFF2-40B4-BE49-F238E27FC236}">
                    <a16:creationId xmlns:a16="http://schemas.microsoft.com/office/drawing/2014/main" id="{27A25043-C1B0-BA4E-8A41-C215D47613AB}"/>
                  </a:ext>
                </a:extLst>
              </p:cNvPr>
              <p:cNvGrpSpPr/>
              <p:nvPr/>
            </p:nvGrpSpPr>
            <p:grpSpPr>
              <a:xfrm>
                <a:off x="551293" y="7597774"/>
                <a:ext cx="360960" cy="204621"/>
                <a:chOff x="551293" y="7597774"/>
                <a:chExt cx="360960" cy="204621"/>
              </a:xfrm>
            </p:grpSpPr>
            <p:sp>
              <p:nvSpPr>
                <p:cNvPr id="558" name="Oval 557">
                  <a:extLst>
                    <a:ext uri="{FF2B5EF4-FFF2-40B4-BE49-F238E27FC236}">
                      <a16:creationId xmlns:a16="http://schemas.microsoft.com/office/drawing/2014/main" id="{892E3702-DE56-784B-A5A5-45ABF1F09502}"/>
                    </a:ext>
                  </a:extLst>
                </p:cNvPr>
                <p:cNvSpPr/>
                <p:nvPr/>
              </p:nvSpPr>
              <p:spPr>
                <a:xfrm>
                  <a:off x="551293" y="7597774"/>
                  <a:ext cx="201182" cy="204621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00009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2" name="Rectangle 621">
                  <a:extLst>
                    <a:ext uri="{FF2B5EF4-FFF2-40B4-BE49-F238E27FC236}">
                      <a16:creationId xmlns:a16="http://schemas.microsoft.com/office/drawing/2014/main" id="{3808829B-74A8-AA41-BCD9-CC0F6799E23F}"/>
                    </a:ext>
                  </a:extLst>
                </p:cNvPr>
                <p:cNvSpPr/>
                <p:nvPr/>
              </p:nvSpPr>
              <p:spPr>
                <a:xfrm rot="5400000">
                  <a:off x="710751" y="7569338"/>
                  <a:ext cx="142860" cy="260144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555" name="Group 554">
                <a:extLst>
                  <a:ext uri="{FF2B5EF4-FFF2-40B4-BE49-F238E27FC236}">
                    <a16:creationId xmlns:a16="http://schemas.microsoft.com/office/drawing/2014/main" id="{8232ED5D-69B7-D84C-82B4-ED4FFE2D6C9B}"/>
                  </a:ext>
                </a:extLst>
              </p:cNvPr>
              <p:cNvGrpSpPr/>
              <p:nvPr/>
            </p:nvGrpSpPr>
            <p:grpSpPr>
              <a:xfrm flipH="1">
                <a:off x="4488749" y="7597775"/>
                <a:ext cx="360961" cy="204621"/>
                <a:chOff x="551293" y="7597774"/>
                <a:chExt cx="360961" cy="204621"/>
              </a:xfrm>
            </p:grpSpPr>
            <p:sp>
              <p:nvSpPr>
                <p:cNvPr id="556" name="Oval 555">
                  <a:extLst>
                    <a:ext uri="{FF2B5EF4-FFF2-40B4-BE49-F238E27FC236}">
                      <a16:creationId xmlns:a16="http://schemas.microsoft.com/office/drawing/2014/main" id="{ED85578C-6C77-E642-8F29-A426B2B1821C}"/>
                    </a:ext>
                  </a:extLst>
                </p:cNvPr>
                <p:cNvSpPr/>
                <p:nvPr/>
              </p:nvSpPr>
              <p:spPr>
                <a:xfrm>
                  <a:off x="551293" y="7597774"/>
                  <a:ext cx="201182" cy="204621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00009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57" name="Rectangle 556">
                  <a:extLst>
                    <a:ext uri="{FF2B5EF4-FFF2-40B4-BE49-F238E27FC236}">
                      <a16:creationId xmlns:a16="http://schemas.microsoft.com/office/drawing/2014/main" id="{41EE87C3-1CC6-5841-8B41-175419F42F53}"/>
                    </a:ext>
                  </a:extLst>
                </p:cNvPr>
                <p:cNvSpPr/>
                <p:nvPr/>
              </p:nvSpPr>
              <p:spPr>
                <a:xfrm rot="5400000">
                  <a:off x="712127" y="7566745"/>
                  <a:ext cx="140106" cy="260149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cxnSp>
          <p:nvCxnSpPr>
            <p:cNvPr id="517" name="Straight Connector 516">
              <a:extLst>
                <a:ext uri="{FF2B5EF4-FFF2-40B4-BE49-F238E27FC236}">
                  <a16:creationId xmlns:a16="http://schemas.microsoft.com/office/drawing/2014/main" id="{55DDB86F-87B7-7A4A-A260-9DA9C8D96586}"/>
                </a:ext>
              </a:extLst>
            </p:cNvPr>
            <p:cNvCxnSpPr/>
            <p:nvPr/>
          </p:nvCxnSpPr>
          <p:spPr>
            <a:xfrm>
              <a:off x="1363009" y="5119694"/>
              <a:ext cx="1037440" cy="0"/>
            </a:xfrm>
            <a:prstGeom prst="line">
              <a:avLst/>
            </a:prstGeom>
            <a:ln w="38100">
              <a:solidFill>
                <a:srgbClr val="00009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8" name="Straight Connector 517">
              <a:extLst>
                <a:ext uri="{FF2B5EF4-FFF2-40B4-BE49-F238E27FC236}">
                  <a16:creationId xmlns:a16="http://schemas.microsoft.com/office/drawing/2014/main" id="{07151B3A-EF82-7746-8914-2FD2283B2534}"/>
                </a:ext>
              </a:extLst>
            </p:cNvPr>
            <p:cNvCxnSpPr/>
            <p:nvPr/>
          </p:nvCxnSpPr>
          <p:spPr>
            <a:xfrm>
              <a:off x="864736" y="4572767"/>
              <a:ext cx="2029754" cy="0"/>
            </a:xfrm>
            <a:prstGeom prst="line">
              <a:avLst/>
            </a:prstGeom>
            <a:ln w="38100">
              <a:solidFill>
                <a:srgbClr val="00009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9" name="Straight Connector 518">
              <a:extLst>
                <a:ext uri="{FF2B5EF4-FFF2-40B4-BE49-F238E27FC236}">
                  <a16:creationId xmlns:a16="http://schemas.microsoft.com/office/drawing/2014/main" id="{60B278AA-4181-9746-A394-02946F4E7DCD}"/>
                </a:ext>
              </a:extLst>
            </p:cNvPr>
            <p:cNvCxnSpPr/>
            <p:nvPr/>
          </p:nvCxnSpPr>
          <p:spPr>
            <a:xfrm>
              <a:off x="904423" y="6258602"/>
              <a:ext cx="1951641" cy="0"/>
            </a:xfrm>
            <a:prstGeom prst="line">
              <a:avLst/>
            </a:prstGeom>
            <a:ln w="38100">
              <a:solidFill>
                <a:srgbClr val="00009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0" name="Straight Connector 519">
              <a:extLst>
                <a:ext uri="{FF2B5EF4-FFF2-40B4-BE49-F238E27FC236}">
                  <a16:creationId xmlns:a16="http://schemas.microsoft.com/office/drawing/2014/main" id="{8229E90C-5F4A-A34C-9AE5-9932602E82E6}"/>
                </a:ext>
              </a:extLst>
            </p:cNvPr>
            <p:cNvCxnSpPr/>
            <p:nvPr/>
          </p:nvCxnSpPr>
          <p:spPr>
            <a:xfrm>
              <a:off x="1336990" y="5748580"/>
              <a:ext cx="1083587" cy="0"/>
            </a:xfrm>
            <a:prstGeom prst="line">
              <a:avLst/>
            </a:prstGeom>
            <a:ln w="38100">
              <a:solidFill>
                <a:srgbClr val="00009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21" name="TextBox 520">
              <a:extLst>
                <a:ext uri="{FF2B5EF4-FFF2-40B4-BE49-F238E27FC236}">
                  <a16:creationId xmlns:a16="http://schemas.microsoft.com/office/drawing/2014/main" id="{E346524D-36CA-B54A-B1F1-CBF85E8E7585}"/>
                </a:ext>
              </a:extLst>
            </p:cNvPr>
            <p:cNvSpPr txBox="1"/>
            <p:nvPr/>
          </p:nvSpPr>
          <p:spPr>
            <a:xfrm>
              <a:off x="1701671" y="5248774"/>
              <a:ext cx="316664" cy="4218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IP</a:t>
              </a:r>
            </a:p>
          </p:txBody>
        </p:sp>
        <p:sp>
          <p:nvSpPr>
            <p:cNvPr id="522" name="TextBox 521">
              <a:extLst>
                <a:ext uri="{FF2B5EF4-FFF2-40B4-BE49-F238E27FC236}">
                  <a16:creationId xmlns:a16="http://schemas.microsoft.com/office/drawing/2014/main" id="{15D34FD0-16F0-2D46-A82A-94BB0E07D136}"/>
                </a:ext>
              </a:extLst>
            </p:cNvPr>
            <p:cNvSpPr txBox="1"/>
            <p:nvPr/>
          </p:nvSpPr>
          <p:spPr>
            <a:xfrm>
              <a:off x="1317827" y="4665231"/>
              <a:ext cx="557470" cy="4218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TCP </a:t>
              </a:r>
            </a:p>
          </p:txBody>
        </p:sp>
        <p:sp>
          <p:nvSpPr>
            <p:cNvPr id="523" name="TextBox 522">
              <a:extLst>
                <a:ext uri="{FF2B5EF4-FFF2-40B4-BE49-F238E27FC236}">
                  <a16:creationId xmlns:a16="http://schemas.microsoft.com/office/drawing/2014/main" id="{B00C2EAF-2910-0747-B0FA-28870A4687FA}"/>
                </a:ext>
              </a:extLst>
            </p:cNvPr>
            <p:cNvSpPr txBox="1"/>
            <p:nvPr/>
          </p:nvSpPr>
          <p:spPr>
            <a:xfrm>
              <a:off x="1921463" y="4672273"/>
              <a:ext cx="565850" cy="4218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UDP</a:t>
              </a:r>
            </a:p>
          </p:txBody>
        </p:sp>
        <p:sp>
          <p:nvSpPr>
            <p:cNvPr id="524" name="TextBox 523">
              <a:extLst>
                <a:ext uri="{FF2B5EF4-FFF2-40B4-BE49-F238E27FC236}">
                  <a16:creationId xmlns:a16="http://schemas.microsoft.com/office/drawing/2014/main" id="{1B3784FE-76B9-AB43-B263-39AA6AE0EE5B}"/>
                </a:ext>
              </a:extLst>
            </p:cNvPr>
            <p:cNvSpPr txBox="1"/>
            <p:nvPr/>
          </p:nvSpPr>
          <p:spPr>
            <a:xfrm>
              <a:off x="929163" y="4095202"/>
              <a:ext cx="503223" cy="3225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HTTP</a:t>
              </a:r>
            </a:p>
          </p:txBody>
        </p:sp>
        <p:sp>
          <p:nvSpPr>
            <p:cNvPr id="525" name="TextBox 524">
              <a:extLst>
                <a:ext uri="{FF2B5EF4-FFF2-40B4-BE49-F238E27FC236}">
                  <a16:creationId xmlns:a16="http://schemas.microsoft.com/office/drawing/2014/main" id="{B1270F7A-4AB9-AB43-B1FE-233A52D8506B}"/>
                </a:ext>
              </a:extLst>
            </p:cNvPr>
            <p:cNvSpPr txBox="1"/>
            <p:nvPr/>
          </p:nvSpPr>
          <p:spPr>
            <a:xfrm>
              <a:off x="1538498" y="4104718"/>
              <a:ext cx="537183" cy="3225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SMTP</a:t>
              </a:r>
            </a:p>
          </p:txBody>
        </p:sp>
        <p:sp>
          <p:nvSpPr>
            <p:cNvPr id="526" name="TextBox 525">
              <a:extLst>
                <a:ext uri="{FF2B5EF4-FFF2-40B4-BE49-F238E27FC236}">
                  <a16:creationId xmlns:a16="http://schemas.microsoft.com/office/drawing/2014/main" id="{CBA60E0D-7559-2849-AFF6-223038FD300E}"/>
                </a:ext>
              </a:extLst>
            </p:cNvPr>
            <p:cNvSpPr txBox="1"/>
            <p:nvPr/>
          </p:nvSpPr>
          <p:spPr>
            <a:xfrm>
              <a:off x="1222850" y="4267665"/>
              <a:ext cx="497490" cy="3225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QUIC</a:t>
              </a:r>
            </a:p>
          </p:txBody>
        </p:sp>
        <p:sp>
          <p:nvSpPr>
            <p:cNvPr id="527" name="TextBox 526">
              <a:extLst>
                <a:ext uri="{FF2B5EF4-FFF2-40B4-BE49-F238E27FC236}">
                  <a16:creationId xmlns:a16="http://schemas.microsoft.com/office/drawing/2014/main" id="{035EAEB8-4603-6D4D-A447-AEB37E1A8C67}"/>
                </a:ext>
              </a:extLst>
            </p:cNvPr>
            <p:cNvSpPr txBox="1"/>
            <p:nvPr/>
          </p:nvSpPr>
          <p:spPr>
            <a:xfrm>
              <a:off x="1867426" y="4272536"/>
              <a:ext cx="526863" cy="3225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DASH</a:t>
              </a:r>
            </a:p>
          </p:txBody>
        </p:sp>
        <p:sp>
          <p:nvSpPr>
            <p:cNvPr id="536" name="TextBox 535">
              <a:extLst>
                <a:ext uri="{FF2B5EF4-FFF2-40B4-BE49-F238E27FC236}">
                  <a16:creationId xmlns:a16="http://schemas.microsoft.com/office/drawing/2014/main" id="{4B7AE12C-315E-EF4F-ADF9-11511AAC9ACD}"/>
                </a:ext>
              </a:extLst>
            </p:cNvPr>
            <p:cNvSpPr txBox="1"/>
            <p:nvPr/>
          </p:nvSpPr>
          <p:spPr>
            <a:xfrm>
              <a:off x="2165480" y="4095316"/>
              <a:ext cx="398741" cy="3225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RTP</a:t>
              </a:r>
            </a:p>
          </p:txBody>
        </p:sp>
        <p:sp>
          <p:nvSpPr>
            <p:cNvPr id="537" name="TextBox 536">
              <a:extLst>
                <a:ext uri="{FF2B5EF4-FFF2-40B4-BE49-F238E27FC236}">
                  <a16:creationId xmlns:a16="http://schemas.microsoft.com/office/drawing/2014/main" id="{96089DC1-674D-2840-A233-7BE30D8880D1}"/>
                </a:ext>
              </a:extLst>
            </p:cNvPr>
            <p:cNvSpPr txBox="1"/>
            <p:nvPr/>
          </p:nvSpPr>
          <p:spPr>
            <a:xfrm>
              <a:off x="2555094" y="4099819"/>
              <a:ext cx="352734" cy="421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r-IN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Mangal" panose="02040503050203030202" pitchFamily="18" charset="0"/>
                </a:rPr>
                <a:t>…</a:t>
              </a: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538" name="Group 537">
              <a:extLst>
                <a:ext uri="{FF2B5EF4-FFF2-40B4-BE49-F238E27FC236}">
                  <a16:creationId xmlns:a16="http://schemas.microsoft.com/office/drawing/2014/main" id="{005BD7F5-7061-104C-ADD5-55B48EBAD477}"/>
                </a:ext>
              </a:extLst>
            </p:cNvPr>
            <p:cNvGrpSpPr/>
            <p:nvPr/>
          </p:nvGrpSpPr>
          <p:grpSpPr>
            <a:xfrm>
              <a:off x="647675" y="6827928"/>
              <a:ext cx="2477214" cy="120420"/>
              <a:chOff x="551293" y="7597774"/>
              <a:chExt cx="4298417" cy="204622"/>
            </a:xfrm>
          </p:grpSpPr>
          <p:sp>
            <p:nvSpPr>
              <p:cNvPr id="546" name="Rectangle 545">
                <a:extLst>
                  <a:ext uri="{FF2B5EF4-FFF2-40B4-BE49-F238E27FC236}">
                    <a16:creationId xmlns:a16="http://schemas.microsoft.com/office/drawing/2014/main" id="{63C3EC8D-0E26-3D45-AD60-CDC3B0EED1B2}"/>
                  </a:ext>
                </a:extLst>
              </p:cNvPr>
              <p:cNvSpPr/>
              <p:nvPr/>
            </p:nvSpPr>
            <p:spPr>
              <a:xfrm>
                <a:off x="669925" y="7597775"/>
                <a:ext cx="4064730" cy="204621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00009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547" name="Group 546">
                <a:extLst>
                  <a:ext uri="{FF2B5EF4-FFF2-40B4-BE49-F238E27FC236}">
                    <a16:creationId xmlns:a16="http://schemas.microsoft.com/office/drawing/2014/main" id="{3697E0BA-9A4C-5F43-8783-A94D8BFA0CA1}"/>
                  </a:ext>
                </a:extLst>
              </p:cNvPr>
              <p:cNvGrpSpPr/>
              <p:nvPr/>
            </p:nvGrpSpPr>
            <p:grpSpPr>
              <a:xfrm>
                <a:off x="551293" y="7597774"/>
                <a:ext cx="360959" cy="204621"/>
                <a:chOff x="551293" y="7597774"/>
                <a:chExt cx="360959" cy="204621"/>
              </a:xfrm>
            </p:grpSpPr>
            <p:sp>
              <p:nvSpPr>
                <p:cNvPr id="551" name="Oval 550">
                  <a:extLst>
                    <a:ext uri="{FF2B5EF4-FFF2-40B4-BE49-F238E27FC236}">
                      <a16:creationId xmlns:a16="http://schemas.microsoft.com/office/drawing/2014/main" id="{861CDB1F-8277-DD4A-8737-85AC1BCE5D36}"/>
                    </a:ext>
                  </a:extLst>
                </p:cNvPr>
                <p:cNvSpPr/>
                <p:nvPr/>
              </p:nvSpPr>
              <p:spPr>
                <a:xfrm>
                  <a:off x="551293" y="7597774"/>
                  <a:ext cx="201182" cy="204621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00009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52" name="Rectangle 551">
                  <a:extLst>
                    <a:ext uri="{FF2B5EF4-FFF2-40B4-BE49-F238E27FC236}">
                      <a16:creationId xmlns:a16="http://schemas.microsoft.com/office/drawing/2014/main" id="{9B5B93A4-E79F-5D45-9C6C-8458DEDE50F7}"/>
                    </a:ext>
                  </a:extLst>
                </p:cNvPr>
                <p:cNvSpPr/>
                <p:nvPr/>
              </p:nvSpPr>
              <p:spPr>
                <a:xfrm rot="5400000">
                  <a:off x="712127" y="7567955"/>
                  <a:ext cx="140106" cy="260144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548" name="Group 547">
                <a:extLst>
                  <a:ext uri="{FF2B5EF4-FFF2-40B4-BE49-F238E27FC236}">
                    <a16:creationId xmlns:a16="http://schemas.microsoft.com/office/drawing/2014/main" id="{F7DD7855-B81F-6249-980C-AB87A67F00E5}"/>
                  </a:ext>
                </a:extLst>
              </p:cNvPr>
              <p:cNvGrpSpPr/>
              <p:nvPr/>
            </p:nvGrpSpPr>
            <p:grpSpPr>
              <a:xfrm flipH="1">
                <a:off x="4488749" y="7597775"/>
                <a:ext cx="360961" cy="204621"/>
                <a:chOff x="551293" y="7597774"/>
                <a:chExt cx="360961" cy="204621"/>
              </a:xfrm>
            </p:grpSpPr>
            <p:sp>
              <p:nvSpPr>
                <p:cNvPr id="549" name="Oval 548">
                  <a:extLst>
                    <a:ext uri="{FF2B5EF4-FFF2-40B4-BE49-F238E27FC236}">
                      <a16:creationId xmlns:a16="http://schemas.microsoft.com/office/drawing/2014/main" id="{EB5E45D9-C107-6347-AB3F-87B7D9B861E3}"/>
                    </a:ext>
                  </a:extLst>
                </p:cNvPr>
                <p:cNvSpPr/>
                <p:nvPr/>
              </p:nvSpPr>
              <p:spPr>
                <a:xfrm>
                  <a:off x="551293" y="7597774"/>
                  <a:ext cx="201182" cy="204621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00009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50" name="Rectangle 549">
                  <a:extLst>
                    <a:ext uri="{FF2B5EF4-FFF2-40B4-BE49-F238E27FC236}">
                      <a16:creationId xmlns:a16="http://schemas.microsoft.com/office/drawing/2014/main" id="{56EA16C5-D2F9-1644-8DE7-6FA3E10C6CFA}"/>
                    </a:ext>
                  </a:extLst>
                </p:cNvPr>
                <p:cNvSpPr/>
                <p:nvPr/>
              </p:nvSpPr>
              <p:spPr>
                <a:xfrm rot="5400000">
                  <a:off x="712127" y="7572322"/>
                  <a:ext cx="140106" cy="260149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539" name="TextBox 538">
              <a:extLst>
                <a:ext uri="{FF2B5EF4-FFF2-40B4-BE49-F238E27FC236}">
                  <a16:creationId xmlns:a16="http://schemas.microsoft.com/office/drawing/2014/main" id="{E50F34D6-33C8-6F41-8DFA-824070C0718B}"/>
                </a:ext>
              </a:extLst>
            </p:cNvPr>
            <p:cNvSpPr txBox="1"/>
            <p:nvPr/>
          </p:nvSpPr>
          <p:spPr>
            <a:xfrm>
              <a:off x="1260427" y="5749165"/>
              <a:ext cx="843878" cy="2977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Ethernet</a:t>
              </a: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0" name="TextBox 539">
              <a:extLst>
                <a:ext uri="{FF2B5EF4-FFF2-40B4-BE49-F238E27FC236}">
                  <a16:creationId xmlns:a16="http://schemas.microsoft.com/office/drawing/2014/main" id="{59564D5C-A7B0-A444-AA5A-A33BA94B85D8}"/>
                </a:ext>
              </a:extLst>
            </p:cNvPr>
            <p:cNvSpPr txBox="1"/>
            <p:nvPr/>
          </p:nvSpPr>
          <p:spPr>
            <a:xfrm>
              <a:off x="1474067" y="5962529"/>
              <a:ext cx="556746" cy="2977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WiFi</a:t>
              </a: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1" name="TextBox 540">
              <a:extLst>
                <a:ext uri="{FF2B5EF4-FFF2-40B4-BE49-F238E27FC236}">
                  <a16:creationId xmlns:a16="http://schemas.microsoft.com/office/drawing/2014/main" id="{5C6574EE-5134-914F-A01C-C627F127D2BF}"/>
                </a:ext>
              </a:extLst>
            </p:cNvPr>
            <p:cNvSpPr txBox="1"/>
            <p:nvPr/>
          </p:nvSpPr>
          <p:spPr>
            <a:xfrm>
              <a:off x="1841467" y="5962479"/>
              <a:ext cx="818760" cy="2977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Bluetooth</a:t>
              </a: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2" name="TextBox 541">
              <a:extLst>
                <a:ext uri="{FF2B5EF4-FFF2-40B4-BE49-F238E27FC236}">
                  <a16:creationId xmlns:a16="http://schemas.microsoft.com/office/drawing/2014/main" id="{A3BE0808-5DDD-114E-ADDD-ECC9C438C7FA}"/>
                </a:ext>
              </a:extLst>
            </p:cNvPr>
            <p:cNvSpPr txBox="1"/>
            <p:nvPr/>
          </p:nvSpPr>
          <p:spPr>
            <a:xfrm>
              <a:off x="1889184" y="5749647"/>
              <a:ext cx="414591" cy="2977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PPP</a:t>
              </a: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3" name="TextBox 542">
              <a:extLst>
                <a:ext uri="{FF2B5EF4-FFF2-40B4-BE49-F238E27FC236}">
                  <a16:creationId xmlns:a16="http://schemas.microsoft.com/office/drawing/2014/main" id="{B168751B-A687-D146-B2F2-E8BE2DC47C86}"/>
                </a:ext>
              </a:extLst>
            </p:cNvPr>
            <p:cNvSpPr txBox="1"/>
            <p:nvPr/>
          </p:nvSpPr>
          <p:spPr>
            <a:xfrm>
              <a:off x="1065185" y="5963701"/>
              <a:ext cx="526455" cy="2977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PDCP</a:t>
              </a: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4" name="TextBox 543">
              <a:extLst>
                <a:ext uri="{FF2B5EF4-FFF2-40B4-BE49-F238E27FC236}">
                  <a16:creationId xmlns:a16="http://schemas.microsoft.com/office/drawing/2014/main" id="{CE391214-BA61-7440-9D7B-9D42CAA4613C}"/>
                </a:ext>
              </a:extLst>
            </p:cNvPr>
            <p:cNvSpPr txBox="1"/>
            <p:nvPr/>
          </p:nvSpPr>
          <p:spPr>
            <a:xfrm>
              <a:off x="2174516" y="5708035"/>
              <a:ext cx="352734" cy="421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r-IN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Mangal" panose="02040503050203030202" pitchFamily="18" charset="0"/>
                </a:rPr>
                <a:t>…</a:t>
              </a: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5" name="TextBox 544">
              <a:extLst>
                <a:ext uri="{FF2B5EF4-FFF2-40B4-BE49-F238E27FC236}">
                  <a16:creationId xmlns:a16="http://schemas.microsoft.com/office/drawing/2014/main" id="{E68641D0-8F0C-8A4B-AAEC-7095E3CC39A2}"/>
                </a:ext>
              </a:extLst>
            </p:cNvPr>
            <p:cNvSpPr txBox="1"/>
            <p:nvPr/>
          </p:nvSpPr>
          <p:spPr>
            <a:xfrm>
              <a:off x="1050427" y="6388801"/>
              <a:ext cx="1818080" cy="322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copper   radio   fiber</a:t>
              </a: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1BD226E-A106-3E49-9255-FE126222ED3C}"/>
              </a:ext>
            </a:extLst>
          </p:cNvPr>
          <p:cNvGrpSpPr/>
          <p:nvPr/>
        </p:nvGrpSpPr>
        <p:grpSpPr>
          <a:xfrm>
            <a:off x="841747" y="2689811"/>
            <a:ext cx="3722144" cy="1938992"/>
            <a:chOff x="814038" y="2315737"/>
            <a:chExt cx="3722144" cy="1938992"/>
          </a:xfrm>
        </p:grpSpPr>
        <p:sp>
          <p:nvSpPr>
            <p:cNvPr id="623" name="TextBox 622">
              <a:extLst>
                <a:ext uri="{FF2B5EF4-FFF2-40B4-BE49-F238E27FC236}">
                  <a16:creationId xmlns:a16="http://schemas.microsoft.com/office/drawing/2014/main" id="{44104EE4-4A90-5E4A-B2A0-A1BD8BF943E4}"/>
                </a:ext>
              </a:extLst>
            </p:cNvPr>
            <p:cNvSpPr txBox="1"/>
            <p:nvPr/>
          </p:nvSpPr>
          <p:spPr>
            <a:xfrm>
              <a:off x="814038" y="2315737"/>
              <a:ext cx="3300761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Internet’s middle age “love handles”? </a:t>
              </a:r>
            </a:p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A8"/>
                </a:buClr>
                <a:buSzTx/>
                <a:buFont typeface="Wingdings" pitchFamily="2" charset="2"/>
                <a:buChar char="§"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middleboxes, operating inside the network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98282D7-C09C-8C4D-B993-73C11EA17479}"/>
                </a:ext>
              </a:extLst>
            </p:cNvPr>
            <p:cNvCxnSpPr/>
            <p:nvPr/>
          </p:nvCxnSpPr>
          <p:spPr>
            <a:xfrm>
              <a:off x="3119977" y="3283528"/>
              <a:ext cx="1416205" cy="0"/>
            </a:xfrm>
            <a:prstGeom prst="line">
              <a:avLst/>
            </a:prstGeom>
            <a:ln w="317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A080BF89-711D-724F-AFB6-ECB6A25AFBFA}"/>
              </a:ext>
            </a:extLst>
          </p:cNvPr>
          <p:cNvSpPr/>
          <p:nvPr/>
        </p:nvSpPr>
        <p:spPr>
          <a:xfrm>
            <a:off x="5165725" y="3255382"/>
            <a:ext cx="1473200" cy="1059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6DF106B-12CE-0C45-884E-A161B018E6F4}"/>
              </a:ext>
            </a:extLst>
          </p:cNvPr>
          <p:cNvSpPr/>
          <p:nvPr/>
        </p:nvSpPr>
        <p:spPr>
          <a:xfrm>
            <a:off x="5149849" y="3890382"/>
            <a:ext cx="1501775" cy="1059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4" name="Freeform 53">
            <a:extLst>
              <a:ext uri="{FF2B5EF4-FFF2-40B4-BE49-F238E27FC236}">
                <a16:creationId xmlns:a16="http://schemas.microsoft.com/office/drawing/2014/main" id="{50397F3C-6DF9-D24B-B71C-9BFEEE0FFF39}"/>
              </a:ext>
            </a:extLst>
          </p:cNvPr>
          <p:cNvSpPr/>
          <p:nvPr/>
        </p:nvSpPr>
        <p:spPr>
          <a:xfrm flipH="1">
            <a:off x="6637380" y="3217837"/>
            <a:ext cx="369715" cy="828053"/>
          </a:xfrm>
          <a:custGeom>
            <a:avLst/>
            <a:gdLst>
              <a:gd name="connsiteX0" fmla="*/ 11723 w 11723"/>
              <a:gd name="connsiteY0" fmla="*/ 0 h 773723"/>
              <a:gd name="connsiteX1" fmla="*/ 0 w 11723"/>
              <a:gd name="connsiteY1" fmla="*/ 773723 h 773723"/>
              <a:gd name="connsiteX0" fmla="*/ 11723 w 11723"/>
              <a:gd name="connsiteY0" fmla="*/ 0 h 773723"/>
              <a:gd name="connsiteX1" fmla="*/ 0 w 11723"/>
              <a:gd name="connsiteY1" fmla="*/ 390769 h 773723"/>
              <a:gd name="connsiteX2" fmla="*/ 0 w 11723"/>
              <a:gd name="connsiteY2" fmla="*/ 773723 h 773723"/>
              <a:gd name="connsiteX0" fmla="*/ 511908 w 511908"/>
              <a:gd name="connsiteY0" fmla="*/ 0 h 773723"/>
              <a:gd name="connsiteX1" fmla="*/ 0 w 511908"/>
              <a:gd name="connsiteY1" fmla="*/ 398584 h 773723"/>
              <a:gd name="connsiteX2" fmla="*/ 500185 w 511908"/>
              <a:gd name="connsiteY2" fmla="*/ 773723 h 773723"/>
              <a:gd name="connsiteX0" fmla="*/ 511908 w 511908"/>
              <a:gd name="connsiteY0" fmla="*/ 0 h 773723"/>
              <a:gd name="connsiteX1" fmla="*/ 0 w 511908"/>
              <a:gd name="connsiteY1" fmla="*/ 398584 h 773723"/>
              <a:gd name="connsiteX2" fmla="*/ 500185 w 511908"/>
              <a:gd name="connsiteY2" fmla="*/ 773723 h 773723"/>
              <a:gd name="connsiteX0" fmla="*/ 511908 w 511908"/>
              <a:gd name="connsiteY0" fmla="*/ 0 h 773723"/>
              <a:gd name="connsiteX1" fmla="*/ 0 w 511908"/>
              <a:gd name="connsiteY1" fmla="*/ 398584 h 773723"/>
              <a:gd name="connsiteX2" fmla="*/ 500185 w 511908"/>
              <a:gd name="connsiteY2" fmla="*/ 773723 h 773723"/>
              <a:gd name="connsiteX0" fmla="*/ 410308 w 410308"/>
              <a:gd name="connsiteY0" fmla="*/ 0 h 773723"/>
              <a:gd name="connsiteX1" fmla="*/ 0 w 410308"/>
              <a:gd name="connsiteY1" fmla="*/ 355599 h 773723"/>
              <a:gd name="connsiteX2" fmla="*/ 398585 w 410308"/>
              <a:gd name="connsiteY2" fmla="*/ 773723 h 773723"/>
              <a:gd name="connsiteX0" fmla="*/ 411351 w 411351"/>
              <a:gd name="connsiteY0" fmla="*/ 0 h 773723"/>
              <a:gd name="connsiteX1" fmla="*/ 1043 w 411351"/>
              <a:gd name="connsiteY1" fmla="*/ 355599 h 773723"/>
              <a:gd name="connsiteX2" fmla="*/ 399628 w 411351"/>
              <a:gd name="connsiteY2" fmla="*/ 773723 h 773723"/>
              <a:gd name="connsiteX0" fmla="*/ 410419 w 410419"/>
              <a:gd name="connsiteY0" fmla="*/ 0 h 773723"/>
              <a:gd name="connsiteX1" fmla="*/ 111 w 410419"/>
              <a:gd name="connsiteY1" fmla="*/ 355599 h 773723"/>
              <a:gd name="connsiteX2" fmla="*/ 398696 w 410419"/>
              <a:gd name="connsiteY2" fmla="*/ 773723 h 773723"/>
              <a:gd name="connsiteX0" fmla="*/ 410429 w 410429"/>
              <a:gd name="connsiteY0" fmla="*/ 0 h 773723"/>
              <a:gd name="connsiteX1" fmla="*/ 121 w 410429"/>
              <a:gd name="connsiteY1" fmla="*/ 355599 h 773723"/>
              <a:gd name="connsiteX2" fmla="*/ 398706 w 410429"/>
              <a:gd name="connsiteY2" fmla="*/ 773723 h 773723"/>
              <a:gd name="connsiteX0" fmla="*/ 410429 w 410429"/>
              <a:gd name="connsiteY0" fmla="*/ 0 h 773723"/>
              <a:gd name="connsiteX1" fmla="*/ 121 w 410429"/>
              <a:gd name="connsiteY1" fmla="*/ 355599 h 773723"/>
              <a:gd name="connsiteX2" fmla="*/ 398706 w 410429"/>
              <a:gd name="connsiteY2" fmla="*/ 773723 h 773723"/>
              <a:gd name="connsiteX0" fmla="*/ 410429 w 410429"/>
              <a:gd name="connsiteY0" fmla="*/ 0 h 773723"/>
              <a:gd name="connsiteX1" fmla="*/ 363538 w 410429"/>
              <a:gd name="connsiteY1" fmla="*/ 85969 h 773723"/>
              <a:gd name="connsiteX2" fmla="*/ 121 w 410429"/>
              <a:gd name="connsiteY2" fmla="*/ 355599 h 773723"/>
              <a:gd name="connsiteX3" fmla="*/ 398706 w 410429"/>
              <a:gd name="connsiteY3" fmla="*/ 773723 h 773723"/>
              <a:gd name="connsiteX0" fmla="*/ 410308 w 430362"/>
              <a:gd name="connsiteY0" fmla="*/ 0 h 773723"/>
              <a:gd name="connsiteX1" fmla="*/ 398586 w 430362"/>
              <a:gd name="connsiteY1" fmla="*/ 113323 h 773723"/>
              <a:gd name="connsiteX2" fmla="*/ 0 w 430362"/>
              <a:gd name="connsiteY2" fmla="*/ 355599 h 773723"/>
              <a:gd name="connsiteX3" fmla="*/ 398585 w 430362"/>
              <a:gd name="connsiteY3" fmla="*/ 773723 h 773723"/>
              <a:gd name="connsiteX0" fmla="*/ 386862 w 424801"/>
              <a:gd name="connsiteY0" fmla="*/ 0 h 797170"/>
              <a:gd name="connsiteX1" fmla="*/ 398586 w 424801"/>
              <a:gd name="connsiteY1" fmla="*/ 136770 h 797170"/>
              <a:gd name="connsiteX2" fmla="*/ 0 w 424801"/>
              <a:gd name="connsiteY2" fmla="*/ 379046 h 797170"/>
              <a:gd name="connsiteX3" fmla="*/ 398585 w 424801"/>
              <a:gd name="connsiteY3" fmla="*/ 797170 h 797170"/>
              <a:gd name="connsiteX0" fmla="*/ 386945 w 424884"/>
              <a:gd name="connsiteY0" fmla="*/ 0 h 797170"/>
              <a:gd name="connsiteX1" fmla="*/ 398669 w 424884"/>
              <a:gd name="connsiteY1" fmla="*/ 136770 h 797170"/>
              <a:gd name="connsiteX2" fmla="*/ 83 w 424884"/>
              <a:gd name="connsiteY2" fmla="*/ 379046 h 797170"/>
              <a:gd name="connsiteX3" fmla="*/ 363500 w 424884"/>
              <a:gd name="connsiteY3" fmla="*/ 687755 h 797170"/>
              <a:gd name="connsiteX4" fmla="*/ 398668 w 424884"/>
              <a:gd name="connsiteY4" fmla="*/ 797170 h 797170"/>
              <a:gd name="connsiteX0" fmla="*/ 386878 w 424817"/>
              <a:gd name="connsiteY0" fmla="*/ 0 h 797170"/>
              <a:gd name="connsiteX1" fmla="*/ 398602 w 424817"/>
              <a:gd name="connsiteY1" fmla="*/ 136770 h 797170"/>
              <a:gd name="connsiteX2" fmla="*/ 16 w 424817"/>
              <a:gd name="connsiteY2" fmla="*/ 379046 h 797170"/>
              <a:gd name="connsiteX3" fmla="*/ 382972 w 424817"/>
              <a:gd name="connsiteY3" fmla="*/ 668217 h 797170"/>
              <a:gd name="connsiteX4" fmla="*/ 398601 w 424817"/>
              <a:gd name="connsiteY4" fmla="*/ 797170 h 797170"/>
              <a:gd name="connsiteX0" fmla="*/ 328267 w 366206"/>
              <a:gd name="connsiteY0" fmla="*/ 0 h 797170"/>
              <a:gd name="connsiteX1" fmla="*/ 339991 w 366206"/>
              <a:gd name="connsiteY1" fmla="*/ 136770 h 797170"/>
              <a:gd name="connsiteX2" fmla="*/ 20 w 366206"/>
              <a:gd name="connsiteY2" fmla="*/ 402492 h 797170"/>
              <a:gd name="connsiteX3" fmla="*/ 324361 w 366206"/>
              <a:gd name="connsiteY3" fmla="*/ 668217 h 797170"/>
              <a:gd name="connsiteX4" fmla="*/ 339990 w 366206"/>
              <a:gd name="connsiteY4" fmla="*/ 797170 h 797170"/>
              <a:gd name="connsiteX0" fmla="*/ 328252 w 366191"/>
              <a:gd name="connsiteY0" fmla="*/ 0 h 797170"/>
              <a:gd name="connsiteX1" fmla="*/ 339976 w 366191"/>
              <a:gd name="connsiteY1" fmla="*/ 136770 h 797170"/>
              <a:gd name="connsiteX2" fmla="*/ 5 w 366191"/>
              <a:gd name="connsiteY2" fmla="*/ 402492 h 797170"/>
              <a:gd name="connsiteX3" fmla="*/ 324346 w 366191"/>
              <a:gd name="connsiteY3" fmla="*/ 668217 h 797170"/>
              <a:gd name="connsiteX4" fmla="*/ 339975 w 366191"/>
              <a:gd name="connsiteY4" fmla="*/ 797170 h 797170"/>
              <a:gd name="connsiteX0" fmla="*/ 328252 w 366191"/>
              <a:gd name="connsiteY0" fmla="*/ 0 h 794102"/>
              <a:gd name="connsiteX1" fmla="*/ 339976 w 366191"/>
              <a:gd name="connsiteY1" fmla="*/ 136770 h 794102"/>
              <a:gd name="connsiteX2" fmla="*/ 5 w 366191"/>
              <a:gd name="connsiteY2" fmla="*/ 402492 h 794102"/>
              <a:gd name="connsiteX3" fmla="*/ 324346 w 366191"/>
              <a:gd name="connsiteY3" fmla="*/ 668217 h 794102"/>
              <a:gd name="connsiteX4" fmla="*/ 314575 w 366191"/>
              <a:gd name="connsiteY4" fmla="*/ 794102 h 794102"/>
              <a:gd name="connsiteX0" fmla="*/ 344127 w 369715"/>
              <a:gd name="connsiteY0" fmla="*/ 0 h 800239"/>
              <a:gd name="connsiteX1" fmla="*/ 339976 w 369715"/>
              <a:gd name="connsiteY1" fmla="*/ 142907 h 800239"/>
              <a:gd name="connsiteX2" fmla="*/ 5 w 369715"/>
              <a:gd name="connsiteY2" fmla="*/ 408629 h 800239"/>
              <a:gd name="connsiteX3" fmla="*/ 324346 w 369715"/>
              <a:gd name="connsiteY3" fmla="*/ 674354 h 800239"/>
              <a:gd name="connsiteX4" fmla="*/ 314575 w 369715"/>
              <a:gd name="connsiteY4" fmla="*/ 800239 h 800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9715" h="800239">
                <a:moveTo>
                  <a:pt x="344127" y="0"/>
                </a:moveTo>
                <a:cubicBezTo>
                  <a:pt x="336312" y="14328"/>
                  <a:pt x="408361" y="83641"/>
                  <a:pt x="339976" y="142907"/>
                </a:cubicBezTo>
                <a:cubicBezTo>
                  <a:pt x="271591" y="202174"/>
                  <a:pt x="-1297" y="210639"/>
                  <a:pt x="5" y="408629"/>
                </a:cubicBezTo>
                <a:cubicBezTo>
                  <a:pt x="1307" y="606619"/>
                  <a:pt x="257915" y="604667"/>
                  <a:pt x="324346" y="674354"/>
                </a:cubicBezTo>
                <a:cubicBezTo>
                  <a:pt x="390777" y="744041"/>
                  <a:pt x="308714" y="782003"/>
                  <a:pt x="314575" y="800239"/>
                </a:cubicBezTo>
              </a:path>
            </a:pathLst>
          </a:custGeom>
          <a:noFill/>
          <a:ln w="34925">
            <a:solidFill>
              <a:srgbClr val="010F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E438027A-AA45-614F-A5B1-3E85160CAF01}"/>
              </a:ext>
            </a:extLst>
          </p:cNvPr>
          <p:cNvSpPr/>
          <p:nvPr/>
        </p:nvSpPr>
        <p:spPr>
          <a:xfrm>
            <a:off x="4783916" y="3219154"/>
            <a:ext cx="366191" cy="818528"/>
          </a:xfrm>
          <a:custGeom>
            <a:avLst/>
            <a:gdLst>
              <a:gd name="connsiteX0" fmla="*/ 11723 w 11723"/>
              <a:gd name="connsiteY0" fmla="*/ 0 h 773723"/>
              <a:gd name="connsiteX1" fmla="*/ 0 w 11723"/>
              <a:gd name="connsiteY1" fmla="*/ 773723 h 773723"/>
              <a:gd name="connsiteX0" fmla="*/ 11723 w 11723"/>
              <a:gd name="connsiteY0" fmla="*/ 0 h 773723"/>
              <a:gd name="connsiteX1" fmla="*/ 0 w 11723"/>
              <a:gd name="connsiteY1" fmla="*/ 390769 h 773723"/>
              <a:gd name="connsiteX2" fmla="*/ 0 w 11723"/>
              <a:gd name="connsiteY2" fmla="*/ 773723 h 773723"/>
              <a:gd name="connsiteX0" fmla="*/ 511908 w 511908"/>
              <a:gd name="connsiteY0" fmla="*/ 0 h 773723"/>
              <a:gd name="connsiteX1" fmla="*/ 0 w 511908"/>
              <a:gd name="connsiteY1" fmla="*/ 398584 h 773723"/>
              <a:gd name="connsiteX2" fmla="*/ 500185 w 511908"/>
              <a:gd name="connsiteY2" fmla="*/ 773723 h 773723"/>
              <a:gd name="connsiteX0" fmla="*/ 511908 w 511908"/>
              <a:gd name="connsiteY0" fmla="*/ 0 h 773723"/>
              <a:gd name="connsiteX1" fmla="*/ 0 w 511908"/>
              <a:gd name="connsiteY1" fmla="*/ 398584 h 773723"/>
              <a:gd name="connsiteX2" fmla="*/ 500185 w 511908"/>
              <a:gd name="connsiteY2" fmla="*/ 773723 h 773723"/>
              <a:gd name="connsiteX0" fmla="*/ 511908 w 511908"/>
              <a:gd name="connsiteY0" fmla="*/ 0 h 773723"/>
              <a:gd name="connsiteX1" fmla="*/ 0 w 511908"/>
              <a:gd name="connsiteY1" fmla="*/ 398584 h 773723"/>
              <a:gd name="connsiteX2" fmla="*/ 500185 w 511908"/>
              <a:gd name="connsiteY2" fmla="*/ 773723 h 773723"/>
              <a:gd name="connsiteX0" fmla="*/ 410308 w 410308"/>
              <a:gd name="connsiteY0" fmla="*/ 0 h 773723"/>
              <a:gd name="connsiteX1" fmla="*/ 0 w 410308"/>
              <a:gd name="connsiteY1" fmla="*/ 355599 h 773723"/>
              <a:gd name="connsiteX2" fmla="*/ 398585 w 410308"/>
              <a:gd name="connsiteY2" fmla="*/ 773723 h 773723"/>
              <a:gd name="connsiteX0" fmla="*/ 411351 w 411351"/>
              <a:gd name="connsiteY0" fmla="*/ 0 h 773723"/>
              <a:gd name="connsiteX1" fmla="*/ 1043 w 411351"/>
              <a:gd name="connsiteY1" fmla="*/ 355599 h 773723"/>
              <a:gd name="connsiteX2" fmla="*/ 399628 w 411351"/>
              <a:gd name="connsiteY2" fmla="*/ 773723 h 773723"/>
              <a:gd name="connsiteX0" fmla="*/ 410419 w 410419"/>
              <a:gd name="connsiteY0" fmla="*/ 0 h 773723"/>
              <a:gd name="connsiteX1" fmla="*/ 111 w 410419"/>
              <a:gd name="connsiteY1" fmla="*/ 355599 h 773723"/>
              <a:gd name="connsiteX2" fmla="*/ 398696 w 410419"/>
              <a:gd name="connsiteY2" fmla="*/ 773723 h 773723"/>
              <a:gd name="connsiteX0" fmla="*/ 410429 w 410429"/>
              <a:gd name="connsiteY0" fmla="*/ 0 h 773723"/>
              <a:gd name="connsiteX1" fmla="*/ 121 w 410429"/>
              <a:gd name="connsiteY1" fmla="*/ 355599 h 773723"/>
              <a:gd name="connsiteX2" fmla="*/ 398706 w 410429"/>
              <a:gd name="connsiteY2" fmla="*/ 773723 h 773723"/>
              <a:gd name="connsiteX0" fmla="*/ 410429 w 410429"/>
              <a:gd name="connsiteY0" fmla="*/ 0 h 773723"/>
              <a:gd name="connsiteX1" fmla="*/ 121 w 410429"/>
              <a:gd name="connsiteY1" fmla="*/ 355599 h 773723"/>
              <a:gd name="connsiteX2" fmla="*/ 398706 w 410429"/>
              <a:gd name="connsiteY2" fmla="*/ 773723 h 773723"/>
              <a:gd name="connsiteX0" fmla="*/ 410429 w 410429"/>
              <a:gd name="connsiteY0" fmla="*/ 0 h 773723"/>
              <a:gd name="connsiteX1" fmla="*/ 363538 w 410429"/>
              <a:gd name="connsiteY1" fmla="*/ 85969 h 773723"/>
              <a:gd name="connsiteX2" fmla="*/ 121 w 410429"/>
              <a:gd name="connsiteY2" fmla="*/ 355599 h 773723"/>
              <a:gd name="connsiteX3" fmla="*/ 398706 w 410429"/>
              <a:gd name="connsiteY3" fmla="*/ 773723 h 773723"/>
              <a:gd name="connsiteX0" fmla="*/ 410308 w 430362"/>
              <a:gd name="connsiteY0" fmla="*/ 0 h 773723"/>
              <a:gd name="connsiteX1" fmla="*/ 398586 w 430362"/>
              <a:gd name="connsiteY1" fmla="*/ 113323 h 773723"/>
              <a:gd name="connsiteX2" fmla="*/ 0 w 430362"/>
              <a:gd name="connsiteY2" fmla="*/ 355599 h 773723"/>
              <a:gd name="connsiteX3" fmla="*/ 398585 w 430362"/>
              <a:gd name="connsiteY3" fmla="*/ 773723 h 773723"/>
              <a:gd name="connsiteX0" fmla="*/ 386862 w 424801"/>
              <a:gd name="connsiteY0" fmla="*/ 0 h 797170"/>
              <a:gd name="connsiteX1" fmla="*/ 398586 w 424801"/>
              <a:gd name="connsiteY1" fmla="*/ 136770 h 797170"/>
              <a:gd name="connsiteX2" fmla="*/ 0 w 424801"/>
              <a:gd name="connsiteY2" fmla="*/ 379046 h 797170"/>
              <a:gd name="connsiteX3" fmla="*/ 398585 w 424801"/>
              <a:gd name="connsiteY3" fmla="*/ 797170 h 797170"/>
              <a:gd name="connsiteX0" fmla="*/ 386945 w 424884"/>
              <a:gd name="connsiteY0" fmla="*/ 0 h 797170"/>
              <a:gd name="connsiteX1" fmla="*/ 398669 w 424884"/>
              <a:gd name="connsiteY1" fmla="*/ 136770 h 797170"/>
              <a:gd name="connsiteX2" fmla="*/ 83 w 424884"/>
              <a:gd name="connsiteY2" fmla="*/ 379046 h 797170"/>
              <a:gd name="connsiteX3" fmla="*/ 363500 w 424884"/>
              <a:gd name="connsiteY3" fmla="*/ 687755 h 797170"/>
              <a:gd name="connsiteX4" fmla="*/ 398668 w 424884"/>
              <a:gd name="connsiteY4" fmla="*/ 797170 h 797170"/>
              <a:gd name="connsiteX0" fmla="*/ 386878 w 424817"/>
              <a:gd name="connsiteY0" fmla="*/ 0 h 797170"/>
              <a:gd name="connsiteX1" fmla="*/ 398602 w 424817"/>
              <a:gd name="connsiteY1" fmla="*/ 136770 h 797170"/>
              <a:gd name="connsiteX2" fmla="*/ 16 w 424817"/>
              <a:gd name="connsiteY2" fmla="*/ 379046 h 797170"/>
              <a:gd name="connsiteX3" fmla="*/ 382972 w 424817"/>
              <a:gd name="connsiteY3" fmla="*/ 668217 h 797170"/>
              <a:gd name="connsiteX4" fmla="*/ 398601 w 424817"/>
              <a:gd name="connsiteY4" fmla="*/ 797170 h 797170"/>
              <a:gd name="connsiteX0" fmla="*/ 328267 w 366206"/>
              <a:gd name="connsiteY0" fmla="*/ 0 h 797170"/>
              <a:gd name="connsiteX1" fmla="*/ 339991 w 366206"/>
              <a:gd name="connsiteY1" fmla="*/ 136770 h 797170"/>
              <a:gd name="connsiteX2" fmla="*/ 20 w 366206"/>
              <a:gd name="connsiteY2" fmla="*/ 402492 h 797170"/>
              <a:gd name="connsiteX3" fmla="*/ 324361 w 366206"/>
              <a:gd name="connsiteY3" fmla="*/ 668217 h 797170"/>
              <a:gd name="connsiteX4" fmla="*/ 339990 w 366206"/>
              <a:gd name="connsiteY4" fmla="*/ 797170 h 797170"/>
              <a:gd name="connsiteX0" fmla="*/ 328252 w 366191"/>
              <a:gd name="connsiteY0" fmla="*/ 0 h 797170"/>
              <a:gd name="connsiteX1" fmla="*/ 339976 w 366191"/>
              <a:gd name="connsiteY1" fmla="*/ 136770 h 797170"/>
              <a:gd name="connsiteX2" fmla="*/ 5 w 366191"/>
              <a:gd name="connsiteY2" fmla="*/ 402492 h 797170"/>
              <a:gd name="connsiteX3" fmla="*/ 324346 w 366191"/>
              <a:gd name="connsiteY3" fmla="*/ 668217 h 797170"/>
              <a:gd name="connsiteX4" fmla="*/ 339975 w 366191"/>
              <a:gd name="connsiteY4" fmla="*/ 797170 h 797170"/>
              <a:gd name="connsiteX0" fmla="*/ 328252 w 366191"/>
              <a:gd name="connsiteY0" fmla="*/ 0 h 791033"/>
              <a:gd name="connsiteX1" fmla="*/ 339976 w 366191"/>
              <a:gd name="connsiteY1" fmla="*/ 136770 h 791033"/>
              <a:gd name="connsiteX2" fmla="*/ 5 w 366191"/>
              <a:gd name="connsiteY2" fmla="*/ 402492 h 791033"/>
              <a:gd name="connsiteX3" fmla="*/ 324346 w 366191"/>
              <a:gd name="connsiteY3" fmla="*/ 668217 h 791033"/>
              <a:gd name="connsiteX4" fmla="*/ 317750 w 366191"/>
              <a:gd name="connsiteY4" fmla="*/ 791033 h 791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6191" h="791033">
                <a:moveTo>
                  <a:pt x="328252" y="0"/>
                </a:moveTo>
                <a:cubicBezTo>
                  <a:pt x="320437" y="14328"/>
                  <a:pt x="408361" y="77504"/>
                  <a:pt x="339976" y="136770"/>
                </a:cubicBezTo>
                <a:cubicBezTo>
                  <a:pt x="271591" y="196037"/>
                  <a:pt x="-1297" y="204502"/>
                  <a:pt x="5" y="402492"/>
                </a:cubicBezTo>
                <a:cubicBezTo>
                  <a:pt x="1307" y="600482"/>
                  <a:pt x="257915" y="598530"/>
                  <a:pt x="324346" y="668217"/>
                </a:cubicBezTo>
                <a:cubicBezTo>
                  <a:pt x="390777" y="737904"/>
                  <a:pt x="311889" y="772797"/>
                  <a:pt x="317750" y="791033"/>
                </a:cubicBezTo>
              </a:path>
            </a:pathLst>
          </a:custGeom>
          <a:noFill/>
          <a:ln w="34925">
            <a:solidFill>
              <a:srgbClr val="010F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0C0A084-13AC-2A46-A0B6-01022C6CA53E}"/>
              </a:ext>
            </a:extLst>
          </p:cNvPr>
          <p:cNvSpPr/>
          <p:nvPr/>
        </p:nvSpPr>
        <p:spPr>
          <a:xfrm>
            <a:off x="6229349" y="3311525"/>
            <a:ext cx="371475" cy="634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E8931938-0846-1040-A356-FF6D9A0F0FCA}"/>
              </a:ext>
            </a:extLst>
          </p:cNvPr>
          <p:cNvSpPr/>
          <p:nvPr/>
        </p:nvSpPr>
        <p:spPr>
          <a:xfrm>
            <a:off x="5191123" y="3310518"/>
            <a:ext cx="371475" cy="634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93A1113-0724-F941-88A0-46691E1907F6}"/>
              </a:ext>
            </a:extLst>
          </p:cNvPr>
          <p:cNvGrpSpPr/>
          <p:nvPr/>
        </p:nvGrpSpPr>
        <p:grpSpPr>
          <a:xfrm>
            <a:off x="4849091" y="3158838"/>
            <a:ext cx="2120638" cy="926583"/>
            <a:chOff x="4849091" y="3158838"/>
            <a:chExt cx="2120638" cy="926583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06F7433-1CA5-0043-8769-8EC5DD1640BC}"/>
                </a:ext>
              </a:extLst>
            </p:cNvPr>
            <p:cNvSpPr txBox="1"/>
            <p:nvPr/>
          </p:nvSpPr>
          <p:spPr>
            <a:xfrm rot="20360941">
              <a:off x="4849091" y="3366655"/>
              <a:ext cx="68800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NAT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43E69EF4-A612-6246-A5CD-E7D69FA9004A}"/>
                </a:ext>
              </a:extLst>
            </p:cNvPr>
            <p:cNvSpPr txBox="1"/>
            <p:nvPr/>
          </p:nvSpPr>
          <p:spPr>
            <a:xfrm rot="2147458">
              <a:off x="6270499" y="3366656"/>
              <a:ext cx="6992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NFV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E1DEAF41-F52D-3C48-863F-69E493CC4B95}"/>
                </a:ext>
              </a:extLst>
            </p:cNvPr>
            <p:cNvSpPr txBox="1"/>
            <p:nvPr/>
          </p:nvSpPr>
          <p:spPr>
            <a:xfrm>
              <a:off x="5369952" y="3685311"/>
              <a:ext cx="10988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Firewalls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8B68C2C0-31FD-8146-A03C-C3F53431D4EB}"/>
                </a:ext>
              </a:extLst>
            </p:cNvPr>
            <p:cNvSpPr txBox="1"/>
            <p:nvPr/>
          </p:nvSpPr>
          <p:spPr>
            <a:xfrm>
              <a:off x="5453078" y="3158838"/>
              <a:ext cx="9728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caching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4D0343F9-C504-AC59-6019-F88C783AB059}"/>
              </a:ext>
            </a:extLst>
          </p:cNvPr>
          <p:cNvSpPr txBox="1"/>
          <p:nvPr/>
        </p:nvSpPr>
        <p:spPr>
          <a:xfrm>
            <a:off x="10089025" y="79597"/>
            <a:ext cx="1959639" cy="523220"/>
          </a:xfrm>
          <a:prstGeom prst="rect">
            <a:avLst/>
          </a:prstGeom>
          <a:ln w="38100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IMPORTANT</a:t>
            </a:r>
            <a:endParaRPr lang="en-SE" sz="2800" dirty="0"/>
          </a:p>
        </p:txBody>
      </p:sp>
    </p:spTree>
    <p:extLst>
      <p:ext uri="{BB962C8B-B14F-4D97-AF65-F5344CB8AC3E}">
        <p14:creationId xmlns:p14="http://schemas.microsoft.com/office/powerpoint/2010/main" val="591931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C6924AC-B2A8-0C99-9DA3-3E569F405D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i="0" dirty="0">
                <a:solidFill>
                  <a:srgbClr val="2D3B45"/>
                </a:solidFill>
                <a:effectLst/>
                <a:latin typeface="Lato Extended"/>
              </a:rPr>
              <a:t>4.5-2. The "thin waist" of the Internet.</a:t>
            </a:r>
            <a:r>
              <a:rPr lang="en-GB" b="0" i="0" dirty="0">
                <a:solidFill>
                  <a:srgbClr val="2D3B45"/>
                </a:solidFill>
                <a:effectLst/>
                <a:latin typeface="Lato Extended"/>
              </a:rPr>
              <a:t> What protocol (or protocols) constitutes the "thin waist" of the Internet protocol stack?</a:t>
            </a:r>
            <a:endParaRPr lang="en-S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5E34EF2-0384-9CCB-1AD5-8A7372D73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 4.5-2</a:t>
            </a:r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CA038E-7285-93DC-D1A3-B4F0C39DB7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Introduction: 1-</a:t>
            </a:r>
            <a:fld id="{C4204591-24BD-A542-B9D5-F8D8A88D2FE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868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28C8D-4113-0859-4B13-DCF0634F7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Dijkstra's Algorithm vs. Bellman-Ford Algorithm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D9F3F7-A4F9-FC33-D547-4B4D9E49AD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Dijkstra's Algorithm:</a:t>
            </a:r>
          </a:p>
          <a:p>
            <a:pPr lvl="1"/>
            <a:r>
              <a:rPr lang="en-GB" dirty="0"/>
              <a:t>Uses a priority queue to select the next vertex to process.</a:t>
            </a:r>
          </a:p>
          <a:p>
            <a:pPr lvl="1"/>
            <a:r>
              <a:rPr lang="en-GB" dirty="0"/>
              <a:t>Greedily selects the vertex with the smallest tentative distance to source node.</a:t>
            </a:r>
          </a:p>
          <a:p>
            <a:pPr lvl="1"/>
            <a:r>
              <a:rPr lang="en-GB" dirty="0"/>
              <a:t>Works only on graphs with non-negative edge weights.</a:t>
            </a:r>
          </a:p>
          <a:p>
            <a:r>
              <a:rPr lang="en-GB" dirty="0"/>
              <a:t>Bellman-Ford Algorithm:</a:t>
            </a:r>
          </a:p>
          <a:p>
            <a:pPr lvl="1"/>
            <a:r>
              <a:rPr lang="en-GB" dirty="0"/>
              <a:t>Iteratively relaxes all edges V-1 times, where V is the number of vertices.</a:t>
            </a:r>
          </a:p>
          <a:p>
            <a:pPr lvl="1"/>
            <a:r>
              <a:rPr lang="en-GB" dirty="0"/>
              <a:t>Does not use a priority queue.</a:t>
            </a:r>
          </a:p>
          <a:p>
            <a:pPr lvl="1"/>
            <a:r>
              <a:rPr lang="en-GB" dirty="0"/>
              <a:t>Can handle graphs with negative edge weights, and can detect negative cycles.</a:t>
            </a:r>
          </a:p>
          <a:p>
            <a:r>
              <a:rPr lang="en-GB" dirty="0"/>
              <a:t>Dijkstra's algorithm is faster and more efficient for graphs with non-negative weights, the Bellman-Ford algorithm is more versatile as it can handle negative weights and detect negative cycles, albeit at the cost of lower efficiency.</a:t>
            </a:r>
          </a:p>
        </p:txBody>
      </p:sp>
    </p:spTree>
    <p:extLst>
      <p:ext uri="{BB962C8B-B14F-4D97-AF65-F5344CB8AC3E}">
        <p14:creationId xmlns:p14="http://schemas.microsoft.com/office/powerpoint/2010/main" val="3351449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AC3A93D-060D-572C-DA20-D040546A1F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4027"/>
            <a:ext cx="10515600" cy="3066182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A router transmits its distance vector to each of its </a:t>
            </a:r>
            <a:r>
              <a:rPr lang="en-GB" dirty="0" err="1"/>
              <a:t>neighbors</a:t>
            </a:r>
            <a:r>
              <a:rPr lang="en-GB" dirty="0"/>
              <a:t> in a routing packet.</a:t>
            </a:r>
          </a:p>
          <a:p>
            <a:r>
              <a:rPr lang="en-GB" dirty="0"/>
              <a:t>Each router receives and saves the most recently received distance vector from each of its </a:t>
            </a:r>
            <a:r>
              <a:rPr lang="en-GB" dirty="0" err="1"/>
              <a:t>neighbors</a:t>
            </a:r>
            <a:r>
              <a:rPr lang="en-GB" dirty="0"/>
              <a:t>.</a:t>
            </a:r>
          </a:p>
          <a:p>
            <a:r>
              <a:rPr lang="en-GB" dirty="0"/>
              <a:t>A router recalculates its distance vector when:</a:t>
            </a:r>
          </a:p>
          <a:p>
            <a:pPr lvl="1"/>
            <a:r>
              <a:rPr lang="en-GB" dirty="0"/>
              <a:t>It receives a distance vector from a </a:t>
            </a:r>
            <a:r>
              <a:rPr lang="en-GB" dirty="0" err="1"/>
              <a:t>neighbor</a:t>
            </a:r>
            <a:r>
              <a:rPr lang="en-GB" dirty="0"/>
              <a:t> containing different information than before.</a:t>
            </a:r>
          </a:p>
          <a:p>
            <a:pPr lvl="1"/>
            <a:r>
              <a:rPr lang="en-GB" dirty="0"/>
              <a:t>It discovers that a link to a </a:t>
            </a:r>
            <a:r>
              <a:rPr lang="en-GB" dirty="0" err="1"/>
              <a:t>neighbor</a:t>
            </a:r>
            <a:r>
              <a:rPr lang="en-GB" dirty="0"/>
              <a:t> has gone down.</a:t>
            </a:r>
          </a:p>
          <a:p>
            <a:r>
              <a:rPr lang="en-GB" dirty="0"/>
              <a:t>The DV calculation is based on minimizing the cost to each destination</a:t>
            </a:r>
            <a:endParaRPr lang="en-SE" dirty="0"/>
          </a:p>
          <a:p>
            <a:endParaRPr lang="en-S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674722E-88F7-A811-ABDD-221BE3A89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altLang="zh-CN" dirty="0"/>
              <a:t>DV Algorithm</a:t>
            </a:r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130718-9E18-2C5E-9329-F41EE78B74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Network Layer: 5-</a:t>
            </a:r>
            <a:fld id="{C4204591-24BD-A542-B9D5-F8D8A88D2FE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72325E1-6636-C329-862C-7A5D42DE0339}"/>
              </a:ext>
            </a:extLst>
          </p:cNvPr>
          <p:cNvSpPr/>
          <p:nvPr/>
        </p:nvSpPr>
        <p:spPr>
          <a:xfrm>
            <a:off x="2649682" y="4508932"/>
            <a:ext cx="7353299" cy="213230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400" dirty="0"/>
              <a:t>Dx(y) = Estimate of least cost from x to y </a:t>
            </a:r>
          </a:p>
          <a:p>
            <a:r>
              <a:rPr lang="en-GB" sz="2400" dirty="0"/>
              <a:t>C(</a:t>
            </a:r>
            <a:r>
              <a:rPr lang="en-GB" sz="2400" dirty="0" err="1"/>
              <a:t>x,v</a:t>
            </a:r>
            <a:r>
              <a:rPr lang="en-GB" sz="2400" dirty="0"/>
              <a:t>) =  Node x knows cost to each </a:t>
            </a:r>
            <a:r>
              <a:rPr lang="en-GB" sz="2400" dirty="0" err="1"/>
              <a:t>neighbor</a:t>
            </a:r>
            <a:r>
              <a:rPr lang="en-GB" sz="2400" dirty="0"/>
              <a:t> v</a:t>
            </a:r>
          </a:p>
          <a:p>
            <a:r>
              <a:rPr lang="en-GB" sz="2400" dirty="0"/>
              <a:t>Dx   =  [Dx(y): y ? N ] = Node x maintains distance vector</a:t>
            </a:r>
          </a:p>
          <a:p>
            <a:r>
              <a:rPr lang="en-GB" sz="2400" dirty="0"/>
              <a:t>Node x also maintains its </a:t>
            </a:r>
            <a:r>
              <a:rPr lang="en-GB" sz="2400" dirty="0" err="1"/>
              <a:t>neighbors'</a:t>
            </a:r>
            <a:r>
              <a:rPr lang="en-GB" sz="2400" dirty="0"/>
              <a:t> distance vectors</a:t>
            </a:r>
          </a:p>
          <a:p>
            <a:r>
              <a:rPr lang="en-GB" sz="2400" dirty="0"/>
              <a:t>– For each </a:t>
            </a:r>
            <a:r>
              <a:rPr lang="en-GB" sz="2400" dirty="0" err="1"/>
              <a:t>neighbor</a:t>
            </a:r>
            <a:r>
              <a:rPr lang="en-GB" sz="2400" dirty="0"/>
              <a:t> v, x maintains </a:t>
            </a:r>
            <a:r>
              <a:rPr lang="en-GB" sz="2400" dirty="0" err="1"/>
              <a:t>Dv</a:t>
            </a:r>
            <a:r>
              <a:rPr lang="en-GB" sz="2400" dirty="0"/>
              <a:t> = [</a:t>
            </a:r>
            <a:r>
              <a:rPr lang="en-GB" sz="2400" dirty="0" err="1"/>
              <a:t>Dv</a:t>
            </a:r>
            <a:r>
              <a:rPr lang="en-GB" sz="2400" dirty="0"/>
              <a:t>(y): y ? N ]</a:t>
            </a:r>
            <a:endParaRPr lang="en-SE" sz="2400" dirty="0"/>
          </a:p>
        </p:txBody>
      </p:sp>
    </p:spTree>
    <p:extLst>
      <p:ext uri="{BB962C8B-B14F-4D97-AF65-F5344CB8AC3E}">
        <p14:creationId xmlns:p14="http://schemas.microsoft.com/office/powerpoint/2010/main" val="2898396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0BD323A-62D2-3AB7-6DC9-6D7B4D088A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From time-to-time, each node sends its own distance vector estimate to </a:t>
            </a:r>
            <a:r>
              <a:rPr lang="en-GB" dirty="0" err="1"/>
              <a:t>neighbors</a:t>
            </a:r>
            <a:r>
              <a:rPr lang="en-GB" dirty="0"/>
              <a:t>.</a:t>
            </a:r>
          </a:p>
          <a:p>
            <a:r>
              <a:rPr lang="en-GB" dirty="0"/>
              <a:t>When a node x receives new DV estimate from any </a:t>
            </a:r>
            <a:r>
              <a:rPr lang="en-GB" dirty="0" err="1"/>
              <a:t>neighbor</a:t>
            </a:r>
            <a:r>
              <a:rPr lang="en-GB"/>
              <a:t> v, it saves v’s distance vector and it updates its own DV using B-F equation:</a:t>
            </a:r>
            <a:endParaRPr lang="en-SE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3B04B91-A7A2-A71F-6CAC-B82137500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111828-CF7B-44FC-32D7-50929FC370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Network Layer: 5-</a:t>
            </a:r>
            <a:fld id="{C4204591-24BD-A542-B9D5-F8D8A88D2FE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93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cs typeface="Calibri" panose="020F0502020204030204" pitchFamily="34" charset="0"/>
              </a:rPr>
              <a:t>Network layer: “data plane” roadmap</a:t>
            </a:r>
            <a:endParaRPr lang="en-US" sz="4400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55AB9D8D-7F05-094B-8DA6-3095A7A7A096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>
          <a:xfrm>
            <a:off x="570089" y="1428299"/>
            <a:ext cx="6618109" cy="5197353"/>
          </a:xfrm>
        </p:spPr>
        <p:txBody>
          <a:bodyPr>
            <a:noAutofit/>
          </a:bodyPr>
          <a:lstStyle/>
          <a:p>
            <a:pPr marL="407988" indent="-277813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Network layer: overview</a:t>
            </a:r>
          </a:p>
          <a:p>
            <a:pPr lvl="1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28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data plane</a:t>
            </a:r>
          </a:p>
          <a:p>
            <a:pPr lvl="1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28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control plane</a:t>
            </a:r>
          </a:p>
          <a:p>
            <a:pPr marL="407988" indent="-277813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What</a:t>
            </a:r>
            <a:r>
              <a:rPr lang="en-US" altLang="ja-JP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’s inside a router</a:t>
            </a:r>
          </a:p>
          <a:p>
            <a:pPr lvl="1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ja-JP" sz="28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input ports, switching, output ports</a:t>
            </a:r>
          </a:p>
          <a:p>
            <a:pPr lvl="1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ja-JP" sz="28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buffer management, scheduling</a:t>
            </a:r>
          </a:p>
          <a:p>
            <a:pPr marL="407988" indent="-277813">
              <a:spcBef>
                <a:spcPts val="600"/>
              </a:spcBef>
            </a:pPr>
            <a:r>
              <a:rPr lang="en-US" altLang="en-US" sz="3200" dirty="0">
                <a:ea typeface="ＭＳ Ｐゴシック" panose="020B0600070205080204" pitchFamily="34" charset="-128"/>
                <a:cs typeface="Arial" panose="020B0604020202020204" pitchFamily="34" charset="0"/>
              </a:rPr>
              <a:t>IP: the Internet Protocol</a:t>
            </a:r>
          </a:p>
          <a:p>
            <a:pPr lvl="1">
              <a:spcBef>
                <a:spcPts val="400"/>
              </a:spcBef>
              <a:buClr>
                <a:srgbClr val="0000A3"/>
              </a:buClr>
            </a:pPr>
            <a:r>
              <a:rPr lang="en-US" altLang="en-US" sz="2800" dirty="0">
                <a:solidFill>
                  <a:srgbClr val="0000A3"/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datagram format</a:t>
            </a:r>
          </a:p>
          <a:p>
            <a:pPr lvl="1">
              <a:spcBef>
                <a:spcPts val="400"/>
              </a:spcBef>
              <a:buClr>
                <a:srgbClr val="0000A3"/>
              </a:buClr>
            </a:pPr>
            <a:r>
              <a:rPr lang="en-US" altLang="en-US" sz="2800" dirty="0">
                <a:solidFill>
                  <a:srgbClr val="0000A3"/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addressing</a:t>
            </a:r>
          </a:p>
          <a:p>
            <a:pPr lvl="1">
              <a:spcBef>
                <a:spcPts val="400"/>
              </a:spcBef>
              <a:buClr>
                <a:srgbClr val="0000A3"/>
              </a:buClr>
            </a:pPr>
            <a:r>
              <a:rPr lang="en-US" altLang="en-US" sz="2800" dirty="0">
                <a:ea typeface="ＭＳ Ｐゴシック" panose="020B0600070205080204" pitchFamily="34" charset="-128"/>
                <a:cs typeface="Arial" panose="020B0604020202020204" pitchFamily="34" charset="0"/>
              </a:rPr>
              <a:t>network address translation</a:t>
            </a:r>
          </a:p>
          <a:p>
            <a:pPr lvl="1">
              <a:spcBef>
                <a:spcPts val="400"/>
              </a:spcBef>
              <a:buClr>
                <a:srgbClr val="0000A3"/>
              </a:buClr>
            </a:pPr>
            <a:r>
              <a:rPr lang="en-US" altLang="en-US" sz="2800" dirty="0">
                <a:ea typeface="ＭＳ Ｐゴシック" panose="020B0600070205080204" pitchFamily="34" charset="-128"/>
                <a:cs typeface="Arial" panose="020B0604020202020204" pitchFamily="34" charset="0"/>
              </a:rPr>
              <a:t>IPv6</a:t>
            </a:r>
          </a:p>
        </p:txBody>
      </p:sp>
      <p:pic>
        <p:nvPicPr>
          <p:cNvPr id="6" name="Picture 5" descr="A train crossing a bridge over a body of water&#10;&#10;Description automatically generated">
            <a:extLst>
              <a:ext uri="{FF2B5EF4-FFF2-40B4-BE49-F238E27FC236}">
                <a16:creationId xmlns:a16="http://schemas.microsoft.com/office/drawing/2014/main" id="{8B05C88C-8150-3A41-8E34-0D407B652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5288" y="1379196"/>
            <a:ext cx="3102316" cy="2326737"/>
          </a:xfrm>
          <a:prstGeom prst="rect">
            <a:avLst/>
          </a:prstGeom>
        </p:spPr>
      </p:pic>
      <p:sp>
        <p:nvSpPr>
          <p:cNvPr id="7" name="Rectangle 4">
            <a:extLst>
              <a:ext uri="{FF2B5EF4-FFF2-40B4-BE49-F238E27FC236}">
                <a16:creationId xmlns:a16="http://schemas.microsoft.com/office/drawing/2014/main" id="{F3A4FBDA-F3DE-F640-AAEE-CE557E67DD69}"/>
              </a:ext>
            </a:extLst>
          </p:cNvPr>
          <p:cNvSpPr txBox="1">
            <a:spLocks noChangeArrowheads="1"/>
          </p:cNvSpPr>
          <p:nvPr/>
        </p:nvSpPr>
        <p:spPr>
          <a:xfrm>
            <a:off x="6186488" y="4277300"/>
            <a:ext cx="6005512" cy="193776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7988" indent="-277813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Generalized Forwarding, SDN</a:t>
            </a:r>
          </a:p>
          <a:p>
            <a:pPr lvl="1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28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</a:rPr>
              <a:t>match+action</a:t>
            </a:r>
          </a:p>
          <a:p>
            <a:pPr lvl="1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28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</a:rPr>
              <a:t>OpenFlow: match+action in action</a:t>
            </a:r>
          </a:p>
          <a:p>
            <a:pPr marL="407988" indent="-277813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</a:rPr>
              <a:t>Middleboxes</a:t>
            </a:r>
          </a:p>
          <a:p>
            <a:pPr lvl="1"/>
            <a:endParaRPr lang="en-US" altLang="en-US" dirty="0"/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F4D04E88-D653-0249-9F2C-45CB993BCE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Introduction: 1-</a:t>
            </a:r>
            <a:fld id="{C4204591-24BD-A542-B9D5-F8D8A88D2FE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643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6236E45-D353-3946-A538-2B6427582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1144"/>
            <a:ext cx="10515600" cy="894622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IP addresses: how to get one?</a:t>
            </a:r>
            <a:endParaRPr lang="en-US" dirty="0"/>
          </a:p>
        </p:txBody>
      </p:sp>
      <p:sp>
        <p:nvSpPr>
          <p:cNvPr id="81" name="Rectangle 3">
            <a:extLst>
              <a:ext uri="{FF2B5EF4-FFF2-40B4-BE49-F238E27FC236}">
                <a16:creationId xmlns:a16="http://schemas.microsoft.com/office/drawing/2014/main" id="{6B160A08-0872-E943-930F-3549C899DA74}"/>
              </a:ext>
            </a:extLst>
          </p:cNvPr>
          <p:cNvSpPr txBox="1">
            <a:spLocks noChangeArrowheads="1"/>
          </p:cNvSpPr>
          <p:nvPr/>
        </p:nvSpPr>
        <p:spPr>
          <a:xfrm>
            <a:off x="910964" y="1504585"/>
            <a:ext cx="11096157" cy="26776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That’s actually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two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 questions:</a:t>
            </a:r>
          </a:p>
          <a:p>
            <a:pPr marL="644525" marR="0" lvl="0" indent="-34607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+mj-lt"/>
              <a:buAutoNum type="arabicPeriod"/>
              <a:tabLst/>
              <a:defRPr/>
            </a:pPr>
            <a:r>
              <a:rPr kumimoji="0" lang="en-US" alt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Q: How does a </a:t>
            </a:r>
            <a:r>
              <a:rPr kumimoji="0" lang="en-US" altLang="en-US" sz="3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host</a:t>
            </a:r>
            <a:r>
              <a:rPr kumimoji="0" lang="en-US" alt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 get IP address within its network (host part of address)?</a:t>
            </a:r>
          </a:p>
          <a:p>
            <a:pPr marL="644525" marR="0" lvl="0" indent="-34607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+mj-lt"/>
              <a:buAutoNum type="arabicPeriod"/>
              <a:tabLst/>
              <a:defRPr/>
            </a:pPr>
            <a:r>
              <a:rPr kumimoji="0" lang="en-US" alt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Q: How does a </a:t>
            </a:r>
            <a:r>
              <a:rPr kumimoji="0" lang="en-US" altLang="en-US" sz="3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network</a:t>
            </a:r>
            <a:r>
              <a:rPr kumimoji="0" lang="en-US" alt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 get IP address for itself (network part of address)</a:t>
            </a:r>
          </a:p>
          <a:p>
            <a:pPr marL="34925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en-US" sz="2800" b="0" i="1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0BA2288-FC78-F84B-AA24-40801EC93568}"/>
              </a:ext>
            </a:extLst>
          </p:cNvPr>
          <p:cNvSpPr/>
          <p:nvPr/>
        </p:nvSpPr>
        <p:spPr>
          <a:xfrm>
            <a:off x="1104900" y="4234164"/>
            <a:ext cx="1053308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How does 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host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 get IP address?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hard-coded by sysadmin in config file (e.g.,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/etc/rc.config in UNIX)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ＭＳ Ｐゴシック" panose="020B0600070205080204" pitchFamily="34" charset="-128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DHCP: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D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ynamic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H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ost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C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onfiguration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P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rotocol: dynamically get address from as server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“plug-and-play”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9084C300-711D-1C4E-A81B-733D1F5A7E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Introduction: 1-</a:t>
            </a:r>
            <a:fld id="{C4204591-24BD-A542-B9D5-F8D8A88D2FE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B063F0-7CAF-6A8B-B910-E7C3CFB60B75}"/>
              </a:ext>
            </a:extLst>
          </p:cNvPr>
          <p:cNvSpPr txBox="1"/>
          <p:nvPr/>
        </p:nvSpPr>
        <p:spPr>
          <a:xfrm>
            <a:off x="10089025" y="79597"/>
            <a:ext cx="1959639" cy="523220"/>
          </a:xfrm>
          <a:prstGeom prst="rect">
            <a:avLst/>
          </a:prstGeom>
          <a:ln w="38100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IMPORTANT</a:t>
            </a:r>
            <a:endParaRPr lang="en-SE" sz="2800" dirty="0"/>
          </a:p>
        </p:txBody>
      </p:sp>
    </p:spTree>
    <p:extLst>
      <p:ext uri="{BB962C8B-B14F-4D97-AF65-F5344CB8AC3E}">
        <p14:creationId xmlns:p14="http://schemas.microsoft.com/office/powerpoint/2010/main" val="2363231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6236E45-D353-3946-A538-2B6427582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1144"/>
            <a:ext cx="10515600" cy="894622"/>
          </a:xfrm>
        </p:spPr>
        <p:txBody>
          <a:bodyPr/>
          <a:lstStyle/>
          <a:p>
            <a:r>
              <a:rPr lang="en-US" dirty="0"/>
              <a:t>DHCP: Dynamic Host Configuration Protocol</a:t>
            </a:r>
          </a:p>
        </p:txBody>
      </p:sp>
      <p:sp>
        <p:nvSpPr>
          <p:cNvPr id="81" name="Rectangle 3">
            <a:extLst>
              <a:ext uri="{FF2B5EF4-FFF2-40B4-BE49-F238E27FC236}">
                <a16:creationId xmlns:a16="http://schemas.microsoft.com/office/drawing/2014/main" id="{6B160A08-0872-E943-930F-3549C899DA74}"/>
              </a:ext>
            </a:extLst>
          </p:cNvPr>
          <p:cNvSpPr txBox="1">
            <a:spLocks noChangeArrowheads="1"/>
          </p:cNvSpPr>
          <p:nvPr/>
        </p:nvSpPr>
        <p:spPr>
          <a:xfrm>
            <a:off x="895974" y="1369673"/>
            <a:ext cx="11096157" cy="23179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goal: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 host 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dynamically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obtains IP address from network server when it “joins” network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77"/>
                <a:ea typeface="ＭＳ Ｐゴシック" panose="020B0600070205080204" pitchFamily="34" charset="-128"/>
                <a:cs typeface="+mn-cs"/>
              </a:rPr>
              <a:t>can renew its lease on address in use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77"/>
                <a:ea typeface="ＭＳ Ｐゴシック" panose="020B0600070205080204" pitchFamily="34" charset="-128"/>
                <a:cs typeface="+mn-cs"/>
              </a:rPr>
              <a:t>allows reuse of addresses (only hold address while connected/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77"/>
                <a:ea typeface="ＭＳ Ｐゴシック" panose="020B0600070205080204" pitchFamily="34" charset="-128"/>
                <a:cs typeface="+mn-cs"/>
              </a:rPr>
              <a:t>on)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77"/>
                <a:ea typeface="ＭＳ Ｐゴシック" panose="020B0600070205080204" pitchFamily="34" charset="-128"/>
                <a:cs typeface="+mn-cs"/>
              </a:rPr>
              <a:t>support for mobile users who join/leave network </a:t>
            </a:r>
          </a:p>
          <a:p>
            <a:pPr marL="34925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en-US" sz="2800" b="0" i="1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1A4878C-1BFB-0D4A-B7ED-0141B1F98B2A}"/>
              </a:ext>
            </a:extLst>
          </p:cNvPr>
          <p:cNvSpPr txBox="1">
            <a:spLocks noChangeArrowheads="1"/>
          </p:cNvSpPr>
          <p:nvPr/>
        </p:nvSpPr>
        <p:spPr>
          <a:xfrm>
            <a:off x="869430" y="3920499"/>
            <a:ext cx="11096157" cy="23453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065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A3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DHCP overview: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host broadcasts 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DHCP discover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msg [optional]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DHCP server responds with 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DHCP offer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msg [optional]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host requests IP address: 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DHCP request 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msg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DHCP server sends address: 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DHCP ack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msg </a:t>
            </a:r>
          </a:p>
          <a:p>
            <a:pPr marL="34925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en-US" sz="2800" b="0" i="1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656901C4-5463-CC4D-A8BA-E1B660D561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Introduction: 1-</a:t>
            </a:r>
            <a:fld id="{C4204591-24BD-A542-B9D5-F8D8A88D2FE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469D221-E56C-7970-FE7D-467ACE09E310}"/>
              </a:ext>
            </a:extLst>
          </p:cNvPr>
          <p:cNvSpPr txBox="1"/>
          <p:nvPr/>
        </p:nvSpPr>
        <p:spPr>
          <a:xfrm>
            <a:off x="10089025" y="79597"/>
            <a:ext cx="1959639" cy="523220"/>
          </a:xfrm>
          <a:prstGeom prst="rect">
            <a:avLst/>
          </a:prstGeom>
          <a:ln w="38100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IMPORTANT</a:t>
            </a:r>
            <a:endParaRPr lang="en-SE" sz="2800" dirty="0"/>
          </a:p>
        </p:txBody>
      </p:sp>
    </p:spTree>
    <p:extLst>
      <p:ext uri="{BB962C8B-B14F-4D97-AF65-F5344CB8AC3E}">
        <p14:creationId xmlns:p14="http://schemas.microsoft.com/office/powerpoint/2010/main" val="812812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E1BC1E5-A330-7B5B-1237-7BC29B2F3D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4.3-06. Plug-and-play. What is meant by saying that DHCP is a "plug and play" protocol?</a:t>
            </a:r>
          </a:p>
          <a:p>
            <a:r>
              <a:rPr lang="en-GB" dirty="0"/>
              <a:t>The host needs to “plug” (by wire or wirelessly) into the local network in order to access (“play” in) the Internet	</a:t>
            </a:r>
          </a:p>
          <a:p>
            <a:r>
              <a:rPr lang="en-GB" dirty="0"/>
              <a:t>No manual configuration is needed for the host to join the network., (Correct answer) </a:t>
            </a:r>
          </a:p>
          <a:p>
            <a:r>
              <a:rPr lang="en-GB" dirty="0"/>
              <a:t>The network provides an Ethernet jack for a host’s Ethernet adapter., (Incorrect answer)</a:t>
            </a:r>
            <a:endParaRPr lang="en-S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F4D50AB-F570-2ED7-DBA3-CBDDE4D14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 4.3-06</a:t>
            </a:r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3F69DF-4779-36E5-2805-F08C5AA9E6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Introduction: 1-</a:t>
            </a:r>
            <a:fld id="{C4204591-24BD-A542-B9D5-F8D8A88D2FE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5330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cs typeface="Calibri" panose="020F0502020204030204" pitchFamily="34" charset="0"/>
              </a:rPr>
              <a:t>Network layer: “data plane” roadmap</a:t>
            </a:r>
            <a:endParaRPr lang="en-US" sz="4400" dirty="0"/>
          </a:p>
        </p:txBody>
      </p:sp>
      <p:pic>
        <p:nvPicPr>
          <p:cNvPr id="6" name="Picture 5" descr="A train crossing a bridge over a body of water&#10;&#10;Description automatically generated">
            <a:extLst>
              <a:ext uri="{FF2B5EF4-FFF2-40B4-BE49-F238E27FC236}">
                <a16:creationId xmlns:a16="http://schemas.microsoft.com/office/drawing/2014/main" id="{8B05C88C-8150-3A41-8E34-0D407B652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5288" y="1379196"/>
            <a:ext cx="3102316" cy="2326737"/>
          </a:xfrm>
          <a:prstGeom prst="rect">
            <a:avLst/>
          </a:prstGeom>
        </p:spPr>
      </p:pic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F4D04E88-D653-0249-9F2C-45CB993BCE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Introduction: 1-</a:t>
            </a:r>
            <a:fld id="{C4204591-24BD-A542-B9D5-F8D8A88D2FE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2935D8EE-730D-3846-8ED3-CF147CA4A373}"/>
              </a:ext>
            </a:extLst>
          </p:cNvPr>
          <p:cNvSpPr txBox="1">
            <a:spLocks noChangeArrowheads="1"/>
          </p:cNvSpPr>
          <p:nvPr/>
        </p:nvSpPr>
        <p:spPr>
          <a:xfrm>
            <a:off x="755191" y="1922053"/>
            <a:ext cx="6618109" cy="34613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7988" indent="-277813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Network layer: overview</a:t>
            </a:r>
          </a:p>
          <a:p>
            <a:pPr marL="407988" indent="-277813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ja-JP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What’s inside a router</a:t>
            </a:r>
          </a:p>
          <a:p>
            <a:pPr marL="407988" indent="-277813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IP: the Internet Protocol</a:t>
            </a:r>
          </a:p>
          <a:p>
            <a:pPr marL="407988" indent="-277813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Generalized Forwarding</a:t>
            </a:r>
          </a:p>
          <a:p>
            <a:pPr marL="403225" indent="-285750">
              <a:spcBef>
                <a:spcPts val="800"/>
              </a:spcBef>
              <a:buClr>
                <a:srgbClr val="0013A3"/>
              </a:buClr>
            </a:pPr>
            <a:r>
              <a:rPr lang="en-US" sz="3600" dirty="0"/>
              <a:t>Middleboxes</a:t>
            </a:r>
          </a:p>
          <a:p>
            <a:pPr marL="746125" lvl="1" indent="-285750">
              <a:spcBef>
                <a:spcPts val="800"/>
              </a:spcBef>
              <a:buClr>
                <a:srgbClr val="0013A3"/>
              </a:buClr>
            </a:pPr>
            <a:r>
              <a:rPr lang="en-US" sz="2800" dirty="0"/>
              <a:t>middlebox functions</a:t>
            </a:r>
          </a:p>
          <a:p>
            <a:pPr marL="746125" lvl="1" indent="-285750">
              <a:spcBef>
                <a:spcPts val="800"/>
              </a:spcBef>
              <a:buClr>
                <a:srgbClr val="0013A3"/>
              </a:buClr>
            </a:pPr>
            <a:r>
              <a:rPr lang="en-US" sz="2800" dirty="0"/>
              <a:t>evolution, architectural principles of the Internet</a:t>
            </a:r>
          </a:p>
          <a:p>
            <a:pPr marL="407988" indent="-277813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endParaRPr lang="en-US" altLang="en-US" sz="3200" dirty="0">
              <a:solidFill>
                <a:schemeClr val="bg1">
                  <a:lumMod val="75000"/>
                </a:schemeClr>
              </a:solidFill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4245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13b610e-d3b5-490f-b165-988100e8232a}" enabled="1" method="Standard" siteId="{5a4ba6f9-f531-4f32-9467-398f19e69de4}" contentBits="1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1018</Words>
  <Application>Microsoft Office PowerPoint</Application>
  <PresentationFormat>Widescreen</PresentationFormat>
  <Paragraphs>163</Paragraphs>
  <Slides>12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Lato Extended</vt:lpstr>
      <vt:lpstr>ＭＳ Ｐゴシック</vt:lpstr>
      <vt:lpstr>Aptos</vt:lpstr>
      <vt:lpstr>Aptos Display</vt:lpstr>
      <vt:lpstr>Arial</vt:lpstr>
      <vt:lpstr>Calibri</vt:lpstr>
      <vt:lpstr>Gill Sans MT</vt:lpstr>
      <vt:lpstr>Wingdings</vt:lpstr>
      <vt:lpstr>Office Theme</vt:lpstr>
      <vt:lpstr>PowerPoint Presentation</vt:lpstr>
      <vt:lpstr>Dijkstra's Algorithm vs. Bellman-Ford Algorithm</vt:lpstr>
      <vt:lpstr>The DV Algorithm</vt:lpstr>
      <vt:lpstr>PowerPoint Presentation</vt:lpstr>
      <vt:lpstr>Network layer: “data plane” roadmap</vt:lpstr>
      <vt:lpstr>IP addresses: how to get one?</vt:lpstr>
      <vt:lpstr>DHCP: Dynamic Host Configuration Protocol</vt:lpstr>
      <vt:lpstr>Question 4.3-06</vt:lpstr>
      <vt:lpstr>Network layer: “data plane” roadmap</vt:lpstr>
      <vt:lpstr>The IP hourglass</vt:lpstr>
      <vt:lpstr>The IP hourglass, at middle age</vt:lpstr>
      <vt:lpstr>Question 4.5-2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Zonghua Gu</dc:creator>
  <cp:lastModifiedBy>Zonghua Gu</cp:lastModifiedBy>
  <cp:revision>2</cp:revision>
  <dcterms:created xsi:type="dcterms:W3CDTF">2024-10-23T19:41:14Z</dcterms:created>
  <dcterms:modified xsi:type="dcterms:W3CDTF">2024-11-04T22:48:56Z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HeaderLocations">
    <vt:lpwstr>Office Theme:8</vt:lpwstr>
  </property>
  <property fmtid="{D5CDD505-2E9C-101B-9397-08002B2CF9AE}" pid="3" name="ClassificationContentMarkingHeaderText">
    <vt:lpwstr>Begränsad delning</vt:lpwstr>
  </property>
</Properties>
</file>