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960" r:id="rId2"/>
    <p:sldId id="1189" r:id="rId3"/>
    <p:sldId id="1192" r:id="rId4"/>
    <p:sldId id="1193" r:id="rId5"/>
    <p:sldId id="1194" r:id="rId6"/>
    <p:sldId id="1195" r:id="rId7"/>
    <p:sldId id="1196" r:id="rId8"/>
    <p:sldId id="1197" r:id="rId9"/>
    <p:sldId id="1198" r:id="rId10"/>
    <p:sldId id="1200" r:id="rId11"/>
    <p:sldId id="1201" r:id="rId12"/>
    <p:sldId id="1202" r:id="rId13"/>
    <p:sldId id="1203" r:id="rId14"/>
    <p:sldId id="1205" r:id="rId15"/>
    <p:sldId id="1190" r:id="rId16"/>
    <p:sldId id="1191" r:id="rId17"/>
    <p:sldId id="1206" r:id="rId18"/>
    <p:sldId id="1207" r:id="rId19"/>
    <p:sldId id="1208" r:id="rId20"/>
    <p:sldId id="1209" r:id="rId21"/>
    <p:sldId id="1211" r:id="rId22"/>
    <p:sldId id="1212" r:id="rId23"/>
    <p:sldId id="1213" r:id="rId24"/>
    <p:sldId id="1214" r:id="rId25"/>
    <p:sldId id="1215" r:id="rId26"/>
    <p:sldId id="1217" r:id="rId27"/>
    <p:sldId id="1219" r:id="rId28"/>
    <p:sldId id="1220" r:id="rId29"/>
    <p:sldId id="122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48" userDrawn="1">
          <p15:clr>
            <a:srgbClr val="A4A3A4"/>
          </p15:clr>
        </p15:guide>
        <p15:guide id="3" orient="horz" pos="12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2A0"/>
    <a:srgbClr val="9AE0FF"/>
    <a:srgbClr val="66ACD3"/>
    <a:srgbClr val="6EBFF0"/>
    <a:srgbClr val="011199"/>
    <a:srgbClr val="8FAADC"/>
    <a:srgbClr val="B9C2C9"/>
    <a:srgbClr val="E7E7E7"/>
    <a:srgbClr val="F8F8F8"/>
    <a:srgbClr val="C4CD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1359"/>
    <p:restoredTop sz="61220"/>
  </p:normalViewPr>
  <p:slideViewPr>
    <p:cSldViewPr snapToGrid="0" snapToObjects="1">
      <p:cViewPr varScale="1">
        <p:scale>
          <a:sx n="50" d="100"/>
          <a:sy n="50" d="100"/>
        </p:scale>
        <p:origin x="1642" y="29"/>
      </p:cViewPr>
      <p:guideLst>
        <p:guide pos="648"/>
        <p:guide orient="horz" pos="1224"/>
      </p:guideLst>
    </p:cSldViewPr>
  </p:slideViewPr>
  <p:outlineViewPr>
    <p:cViewPr>
      <p:scale>
        <a:sx n="33" d="100"/>
        <a:sy n="33" d="100"/>
      </p:scale>
      <p:origin x="0" y="-9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9/6/2024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  <a:p>
            <a:endParaRPr lang="en-US" dirty="0"/>
          </a:p>
          <a:p>
            <a:r>
              <a:rPr lang="en-US" dirty="0"/>
              <a:t>8.0  (May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updated to 8</a:t>
            </a:r>
            <a:r>
              <a:rPr lang="en-US" baseline="30000" dirty="0"/>
              <a:t>th</a:t>
            </a:r>
            <a:r>
              <a:rPr lang="en-US" dirty="0"/>
              <a:t> edition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LOTS more animation throughout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lighter header font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wireless security completely redone (updated WiFi and added 4G/5G)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SSL material replaces by TLS 1.3 (up-to-date)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V8.2 (Feb 2022)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Minor corrections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758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292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9465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298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982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0764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525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4807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781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538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486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9004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0270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5586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0740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3146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7873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2319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1162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3816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650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323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480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378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782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618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077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787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33856" y="6443089"/>
            <a:ext cx="23289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33856" y="6443089"/>
            <a:ext cx="23289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Wireless and Mobile Networks: 7-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aia.cs.umass.edu/kurose_ross/index.php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wm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wmf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wmf"/><Relationship Id="rId5" Type="http://schemas.openxmlformats.org/officeDocument/2006/relationships/image" Target="../media/image13.wmf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wmf"/><Relationship Id="rId4" Type="http://schemas.openxmlformats.org/officeDocument/2006/relationships/image" Target="../media/image8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10.wmf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10.wmf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wmf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wm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wm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9C77C5-A377-3E44-9802-7A06ED6AD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12A0"/>
                </a:solidFill>
                <a:latin typeface="+mn-lt"/>
              </a:rPr>
              <a:t>Computer Networking: A Top-Down Approach </a:t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4" y="561975"/>
            <a:ext cx="5127523" cy="1939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8</a:t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Security</a:t>
            </a:r>
          </a:p>
        </p:txBody>
      </p:sp>
      <p:pic>
        <p:nvPicPr>
          <p:cNvPr id="9" name="Picture 8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F92E998D-891C-8C4D-A1FD-4079E069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2" name="Text Box 7">
            <a:extLst>
              <a:ext uri="{FF2B5EF4-FFF2-40B4-BE49-F238E27FC236}">
                <a16:creationId xmlns:a16="http://schemas.microsoft.com/office/drawing/2014/main" id="{C0B390AC-6947-3AA9-393C-A1EF85A3F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3708" y="6020834"/>
            <a:ext cx="5661104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000" dirty="0">
                <a:latin typeface="+mn-lt"/>
              </a:rPr>
              <a:t>Acknowledgement: Based on the textbook’s website: </a:t>
            </a:r>
            <a:r>
              <a:rPr lang="en-US" altLang="en-US" sz="2000" dirty="0">
                <a:latin typeface="+mn-lt"/>
                <a:hlinkClick r:id="rId4"/>
              </a:rPr>
              <a:t>https://gaia.cs.umass.edu/kurose_ross/index.php</a:t>
            </a:r>
            <a:r>
              <a:rPr lang="en-US" altLang="en-US" sz="20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Authentication: a modified third try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A3AC2BA-8665-FB4D-BF18-CB12A3E9A2FE}"/>
              </a:ext>
            </a:extLst>
          </p:cNvPr>
          <p:cNvSpPr txBox="1">
            <a:spLocks noChangeArrowheads="1"/>
          </p:cNvSpPr>
          <p:nvPr/>
        </p:nvSpPr>
        <p:spPr>
          <a:xfrm>
            <a:off x="758686" y="1441174"/>
            <a:ext cx="9684027" cy="966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Goal: </a:t>
            </a:r>
            <a:r>
              <a:rPr lang="en-US" sz="3200" dirty="0"/>
              <a:t>Bob wants Alice to “</a:t>
            </a:r>
            <a:r>
              <a:rPr lang="en-US" altLang="ja-JP" sz="3200" dirty="0"/>
              <a:t>prove” her identity to him</a:t>
            </a:r>
            <a:endParaRPr lang="en-US" sz="3200" dirty="0"/>
          </a:p>
        </p:txBody>
      </p:sp>
      <p:pic>
        <p:nvPicPr>
          <p:cNvPr id="9" name="Picture 6" descr="Alice">
            <a:extLst>
              <a:ext uri="{FF2B5EF4-FFF2-40B4-BE49-F238E27FC236}">
                <a16:creationId xmlns:a16="http://schemas.microsoft.com/office/drawing/2014/main" id="{CF980203-3669-914F-AFB5-70055BBF7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31" y="3906631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Eve">
            <a:extLst>
              <a:ext uri="{FF2B5EF4-FFF2-40B4-BE49-F238E27FC236}">
                <a16:creationId xmlns:a16="http://schemas.microsoft.com/office/drawing/2014/main" id="{8D70E75A-B231-744B-8D16-252AE09B0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256" y="5168694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Bob">
            <a:extLst>
              <a:ext uri="{FF2B5EF4-FFF2-40B4-BE49-F238E27FC236}">
                <a16:creationId xmlns:a16="http://schemas.microsoft.com/office/drawing/2014/main" id="{EC7B8913-54DB-3C4E-BA96-DEFA0849F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676" y="374173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3">
            <a:extLst>
              <a:ext uri="{FF2B5EF4-FFF2-40B4-BE49-F238E27FC236}">
                <a16:creationId xmlns:a16="http://schemas.microsoft.com/office/drawing/2014/main" id="{70AF5D30-6B50-7E40-8DA4-071881343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514" y="2022407"/>
            <a:ext cx="10923173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  <a:cs typeface="Arial" charset="0"/>
              </a:rPr>
              <a:t>Protocol ap3.0: </a:t>
            </a:r>
            <a:r>
              <a:rPr lang="en-US" sz="3200" dirty="0">
                <a:latin typeface="+mn-lt"/>
                <a:cs typeface="Arial" charset="0"/>
              </a:rPr>
              <a:t>Alice says </a:t>
            </a:r>
            <a:r>
              <a:rPr lang="en-US" altLang="ja-JP" sz="3200" dirty="0">
                <a:latin typeface="+mn-lt"/>
                <a:cs typeface="Arial" charset="0"/>
              </a:rPr>
              <a:t>“</a:t>
            </a:r>
            <a:r>
              <a:rPr lang="en-US" sz="3200" dirty="0">
                <a:latin typeface="+mn-lt"/>
                <a:cs typeface="Arial" charset="0"/>
              </a:rPr>
              <a:t>I am Alice</a:t>
            </a:r>
            <a:r>
              <a:rPr lang="en-US" altLang="ja-JP" sz="3200" dirty="0">
                <a:latin typeface="+mn-lt"/>
                <a:cs typeface="Arial" charset="0"/>
              </a:rPr>
              <a:t>”</a:t>
            </a:r>
            <a:r>
              <a:rPr lang="en-US" sz="3200" dirty="0">
                <a:latin typeface="+mn-lt"/>
                <a:cs typeface="Arial" charset="0"/>
              </a:rPr>
              <a:t> and sends her encrypted secret password to “prove” it.</a:t>
            </a:r>
          </a:p>
          <a:p>
            <a:pPr>
              <a:defRPr/>
            </a:pPr>
            <a:endParaRPr lang="en-US" sz="3200" dirty="0">
              <a:latin typeface="+mn-lt"/>
              <a:cs typeface="Arial" charset="0"/>
            </a:endParaRPr>
          </a:p>
          <a:p>
            <a:pPr>
              <a:defRPr/>
            </a:pPr>
            <a:endParaRPr lang="en-US" sz="3200" dirty="0">
              <a:latin typeface="+mn-lt"/>
              <a:cs typeface="Arial" charset="0"/>
            </a:endParaRPr>
          </a:p>
        </p:txBody>
      </p:sp>
      <p:sp>
        <p:nvSpPr>
          <p:cNvPr id="16" name="Line 8">
            <a:extLst>
              <a:ext uri="{FF2B5EF4-FFF2-40B4-BE49-F238E27FC236}">
                <a16:creationId xmlns:a16="http://schemas.microsoft.com/office/drawing/2014/main" id="{F2F81167-112C-594B-9733-07B61B9343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7119" y="4434716"/>
            <a:ext cx="509629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5D297D8-FA6B-994F-AA4B-BD4F49ED5D88}"/>
              </a:ext>
            </a:extLst>
          </p:cNvPr>
          <p:cNvGrpSpPr/>
          <p:nvPr/>
        </p:nvGrpSpPr>
        <p:grpSpPr>
          <a:xfrm>
            <a:off x="2287795" y="3617843"/>
            <a:ext cx="3476900" cy="643835"/>
            <a:chOff x="2287795" y="3617843"/>
            <a:chExt cx="3476900" cy="643835"/>
          </a:xfrm>
        </p:grpSpPr>
        <p:grpSp>
          <p:nvGrpSpPr>
            <p:cNvPr id="25" name="Group 9">
              <a:extLst>
                <a:ext uri="{FF2B5EF4-FFF2-40B4-BE49-F238E27FC236}">
                  <a16:creationId xmlns:a16="http://schemas.microsoft.com/office/drawing/2014/main" id="{00A7A01E-CFEC-4245-843A-9FC4478561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7795" y="3710816"/>
              <a:ext cx="3267076" cy="550862"/>
              <a:chOff x="521" y="1857"/>
              <a:chExt cx="2058" cy="347"/>
            </a:xfrm>
          </p:grpSpPr>
          <p:sp>
            <p:nvSpPr>
              <p:cNvPr id="26" name="Rectangle 10">
                <a:extLst>
                  <a:ext uri="{FF2B5EF4-FFF2-40B4-BE49-F238E27FC236}">
                    <a16:creationId xmlns:a16="http://schemas.microsoft.com/office/drawing/2014/main" id="{7DF38783-9083-8046-8914-FBECAA795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" y="1857"/>
                <a:ext cx="2039" cy="3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27" name="Text Box 11">
                <a:extLst>
                  <a:ext uri="{FF2B5EF4-FFF2-40B4-BE49-F238E27FC236}">
                    <a16:creationId xmlns:a16="http://schemas.microsoft.com/office/drawing/2014/main" id="{63B92D8A-F6CA-5644-9CF4-76063E9516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9" y="1904"/>
                <a:ext cx="89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ja-JP" dirty="0">
                    <a:latin typeface="+mn-lt"/>
                    <a:cs typeface="Arial" charset="0"/>
                  </a:rPr>
                  <a:t>“</a:t>
                </a:r>
                <a:r>
                  <a:rPr lang="en-US" dirty="0">
                    <a:latin typeface="+mn-lt"/>
                    <a:cs typeface="Arial" charset="0"/>
                  </a:rPr>
                  <a:t>I am Alice</a:t>
                </a:r>
                <a:r>
                  <a:rPr lang="en-US" altLang="ja-JP" dirty="0">
                    <a:latin typeface="+mn-lt"/>
                    <a:cs typeface="Arial" charset="0"/>
                  </a:rPr>
                  <a:t>”</a:t>
                </a:r>
                <a:endParaRPr lang="en-US" dirty="0">
                  <a:latin typeface="+mn-lt"/>
                  <a:cs typeface="Arial" charset="0"/>
                </a:endParaRPr>
              </a:p>
            </p:txBody>
          </p:sp>
          <p:sp>
            <p:nvSpPr>
              <p:cNvPr id="28" name="Text Box 12">
                <a:extLst>
                  <a:ext uri="{FF2B5EF4-FFF2-40B4-BE49-F238E27FC236}">
                    <a16:creationId xmlns:a16="http://schemas.microsoft.com/office/drawing/2014/main" id="{C2BA01DF-25FE-124B-84A2-3AB15FD8D4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" y="1863"/>
                <a:ext cx="534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IP addr</a:t>
                </a:r>
              </a:p>
            </p:txBody>
          </p:sp>
          <p:sp>
            <p:nvSpPr>
              <p:cNvPr id="29" name="Line 13">
                <a:extLst>
                  <a:ext uri="{FF2B5EF4-FFF2-40B4-BE49-F238E27FC236}">
                    <a16:creationId xmlns:a16="http://schemas.microsoft.com/office/drawing/2014/main" id="{9E21A2CB-844F-C243-B491-09B4FE309A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5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0" name="Line 13">
                <a:extLst>
                  <a:ext uri="{FF2B5EF4-FFF2-40B4-BE49-F238E27FC236}">
                    <a16:creationId xmlns:a16="http://schemas.microsoft.com/office/drawing/2014/main" id="{DAA829E2-B4F2-DB41-9427-09BB450107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1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1" name="Text Box 12">
                <a:extLst>
                  <a:ext uri="{FF2B5EF4-FFF2-40B4-BE49-F238E27FC236}">
                    <a16:creationId xmlns:a16="http://schemas.microsoft.com/office/drawing/2014/main" id="{268B165E-0156-1A4D-8EFB-5B346BB002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1" y="1863"/>
                <a:ext cx="717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encrypted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password</a:t>
                </a:r>
              </a:p>
            </p:txBody>
          </p:sp>
        </p:grp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4853043-B781-1B4E-8A97-C5C850DB3857}"/>
                </a:ext>
              </a:extLst>
            </p:cNvPr>
            <p:cNvCxnSpPr/>
            <p:nvPr/>
          </p:nvCxnSpPr>
          <p:spPr>
            <a:xfrm>
              <a:off x="5274365" y="3617843"/>
              <a:ext cx="49033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5147353-ACF4-FB45-82C9-78EF59D1B8F5}"/>
              </a:ext>
            </a:extLst>
          </p:cNvPr>
          <p:cNvGrpSpPr/>
          <p:nvPr/>
        </p:nvGrpSpPr>
        <p:grpSpPr>
          <a:xfrm>
            <a:off x="5565917" y="5221357"/>
            <a:ext cx="1657209" cy="980453"/>
            <a:chOff x="5565917" y="5221357"/>
            <a:chExt cx="1657209" cy="980453"/>
          </a:xfrm>
        </p:grpSpPr>
        <p:grpSp>
          <p:nvGrpSpPr>
            <p:cNvPr id="32" name="Group 9">
              <a:extLst>
                <a:ext uri="{FF2B5EF4-FFF2-40B4-BE49-F238E27FC236}">
                  <a16:creationId xmlns:a16="http://schemas.microsoft.com/office/drawing/2014/main" id="{09CCB2F0-AAD0-AE40-9BFA-C3F3B505C1EA}"/>
                </a:ext>
              </a:extLst>
            </p:cNvPr>
            <p:cNvGrpSpPr>
              <a:grpSpLocks/>
            </p:cNvGrpSpPr>
            <p:nvPr/>
          </p:nvGrpSpPr>
          <p:grpSpPr bwMode="auto">
            <a:xfrm rot="20326040">
              <a:off x="5673726" y="5221357"/>
              <a:ext cx="1549400" cy="550862"/>
              <a:chOff x="521" y="1857"/>
              <a:chExt cx="976" cy="347"/>
            </a:xfrm>
          </p:grpSpPr>
          <p:sp>
            <p:nvSpPr>
              <p:cNvPr id="33" name="Rectangle 10">
                <a:extLst>
                  <a:ext uri="{FF2B5EF4-FFF2-40B4-BE49-F238E27FC236}">
                    <a16:creationId xmlns:a16="http://schemas.microsoft.com/office/drawing/2014/main" id="{BCDE87B3-8C33-454D-BC4C-966D110319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" y="1857"/>
                <a:ext cx="957" cy="3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35" name="Text Box 12">
                <a:extLst>
                  <a:ext uri="{FF2B5EF4-FFF2-40B4-BE49-F238E27FC236}">
                    <a16:creationId xmlns:a16="http://schemas.microsoft.com/office/drawing/2014/main" id="{9D3CC4EC-3241-B748-B705-CDFF879A69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" y="1863"/>
                <a:ext cx="534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IP addr</a:t>
                </a:r>
              </a:p>
            </p:txBody>
          </p:sp>
          <p:sp>
            <p:nvSpPr>
              <p:cNvPr id="37" name="Line 13">
                <a:extLst>
                  <a:ext uri="{FF2B5EF4-FFF2-40B4-BE49-F238E27FC236}">
                    <a16:creationId xmlns:a16="http://schemas.microsoft.com/office/drawing/2014/main" id="{4AF6DA12-B4E4-B34F-B759-4778C678DF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1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8" name="Text Box 12">
                <a:extLst>
                  <a:ext uri="{FF2B5EF4-FFF2-40B4-BE49-F238E27FC236}">
                    <a16:creationId xmlns:a16="http://schemas.microsoft.com/office/drawing/2014/main" id="{57DC8CF6-59C4-7B4F-9D40-4BD50E0B50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9" y="1929"/>
                <a:ext cx="288" cy="2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OK</a:t>
                </a:r>
              </a:p>
            </p:txBody>
          </p:sp>
        </p:grp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E916E4E-72AA-BB40-9BFB-340F935506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65917" y="5976730"/>
              <a:ext cx="543335" cy="2250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Picture 21" descr="EN00179_[1]">
            <a:extLst>
              <a:ext uri="{FF2B5EF4-FFF2-40B4-BE49-F238E27FC236}">
                <a16:creationId xmlns:a16="http://schemas.microsoft.com/office/drawing/2014/main" id="{35FF652E-B29F-6447-B1F0-703DCD9312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21300331">
            <a:off x="2148232" y="5668479"/>
            <a:ext cx="862013" cy="668338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2" name="Line 22">
            <a:extLst>
              <a:ext uri="{FF2B5EF4-FFF2-40B4-BE49-F238E27FC236}">
                <a16:creationId xmlns:a16="http://schemas.microsoft.com/office/drawing/2014/main" id="{2EA47872-83E5-3543-89FE-E2FD72C303D7}"/>
              </a:ext>
            </a:extLst>
          </p:cNvPr>
          <p:cNvSpPr>
            <a:spLocks noChangeShapeType="1"/>
          </p:cNvSpPr>
          <p:nvPr/>
        </p:nvSpPr>
        <p:spPr bwMode="auto">
          <a:xfrm rot="21300331">
            <a:off x="2056157" y="4438167"/>
            <a:ext cx="623888" cy="12922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" name="Line 8">
            <a:extLst>
              <a:ext uri="{FF2B5EF4-FFF2-40B4-BE49-F238E27FC236}">
                <a16:creationId xmlns:a16="http://schemas.microsoft.com/office/drawing/2014/main" id="{3989B27E-4CAE-8949-8492-E6712F57AC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14701" y="4572000"/>
            <a:ext cx="3814970" cy="12987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FADE59F-2754-3448-A342-E05C216B7117}"/>
              </a:ext>
            </a:extLst>
          </p:cNvPr>
          <p:cNvGrpSpPr/>
          <p:nvPr/>
        </p:nvGrpSpPr>
        <p:grpSpPr>
          <a:xfrm rot="20405712">
            <a:off x="3467313" y="4951901"/>
            <a:ext cx="3267076" cy="641277"/>
            <a:chOff x="2287795" y="3620401"/>
            <a:chExt cx="3267076" cy="641277"/>
          </a:xfrm>
        </p:grpSpPr>
        <p:grpSp>
          <p:nvGrpSpPr>
            <p:cNvPr id="45" name="Group 9">
              <a:extLst>
                <a:ext uri="{FF2B5EF4-FFF2-40B4-BE49-F238E27FC236}">
                  <a16:creationId xmlns:a16="http://schemas.microsoft.com/office/drawing/2014/main" id="{296F5FF0-F4A3-274B-9B0B-20DCD24663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7795" y="3710816"/>
              <a:ext cx="3267076" cy="550862"/>
              <a:chOff x="521" y="1857"/>
              <a:chExt cx="2058" cy="347"/>
            </a:xfrm>
          </p:grpSpPr>
          <p:sp>
            <p:nvSpPr>
              <p:cNvPr id="47" name="Rectangle 10">
                <a:extLst>
                  <a:ext uri="{FF2B5EF4-FFF2-40B4-BE49-F238E27FC236}">
                    <a16:creationId xmlns:a16="http://schemas.microsoft.com/office/drawing/2014/main" id="{8293C750-D2C1-EF47-B1DF-1E5258516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" y="1857"/>
                <a:ext cx="2039" cy="3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48" name="Text Box 11">
                <a:extLst>
                  <a:ext uri="{FF2B5EF4-FFF2-40B4-BE49-F238E27FC236}">
                    <a16:creationId xmlns:a16="http://schemas.microsoft.com/office/drawing/2014/main" id="{93A8BDC0-DFE5-E84A-B7B5-3D5F4745FA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9" y="1904"/>
                <a:ext cx="89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ja-JP" dirty="0">
                    <a:latin typeface="+mn-lt"/>
                    <a:cs typeface="Arial" charset="0"/>
                  </a:rPr>
                  <a:t>“</a:t>
                </a:r>
                <a:r>
                  <a:rPr lang="en-US" dirty="0">
                    <a:latin typeface="+mn-lt"/>
                    <a:cs typeface="Arial" charset="0"/>
                  </a:rPr>
                  <a:t>I am Alice</a:t>
                </a:r>
                <a:r>
                  <a:rPr lang="en-US" altLang="ja-JP" dirty="0">
                    <a:latin typeface="+mn-lt"/>
                    <a:cs typeface="Arial" charset="0"/>
                  </a:rPr>
                  <a:t>”</a:t>
                </a:r>
                <a:endParaRPr lang="en-US" dirty="0">
                  <a:latin typeface="+mn-lt"/>
                  <a:cs typeface="Arial" charset="0"/>
                </a:endParaRPr>
              </a:p>
            </p:txBody>
          </p:sp>
          <p:sp>
            <p:nvSpPr>
              <p:cNvPr id="49" name="Text Box 12">
                <a:extLst>
                  <a:ext uri="{FF2B5EF4-FFF2-40B4-BE49-F238E27FC236}">
                    <a16:creationId xmlns:a16="http://schemas.microsoft.com/office/drawing/2014/main" id="{C7E17E93-E0A9-F346-A5E4-74629DD1D3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" y="1863"/>
                <a:ext cx="534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IP addr</a:t>
                </a:r>
              </a:p>
            </p:txBody>
          </p:sp>
          <p:sp>
            <p:nvSpPr>
              <p:cNvPr id="50" name="Line 13">
                <a:extLst>
                  <a:ext uri="{FF2B5EF4-FFF2-40B4-BE49-F238E27FC236}">
                    <a16:creationId xmlns:a16="http://schemas.microsoft.com/office/drawing/2014/main" id="{A717D8D2-B3F6-9C42-AC1D-B1866ECE9B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5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1" name="Line 13">
                <a:extLst>
                  <a:ext uri="{FF2B5EF4-FFF2-40B4-BE49-F238E27FC236}">
                    <a16:creationId xmlns:a16="http://schemas.microsoft.com/office/drawing/2014/main" id="{C566C9D9-7133-DD43-BDAA-A02F894C3C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1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3" name="Text Box 12">
                <a:extLst>
                  <a:ext uri="{FF2B5EF4-FFF2-40B4-BE49-F238E27FC236}">
                    <a16:creationId xmlns:a16="http://schemas.microsoft.com/office/drawing/2014/main" id="{366596C4-9035-2B47-918F-5C0797F072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4" y="1863"/>
                <a:ext cx="750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encrypted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password</a:t>
                </a:r>
              </a:p>
            </p:txBody>
          </p:sp>
        </p:grp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EE7CDA-3A80-7C41-BDDF-3F09073D1C5A}"/>
                </a:ext>
              </a:extLst>
            </p:cNvPr>
            <p:cNvCxnSpPr/>
            <p:nvPr/>
          </p:nvCxnSpPr>
          <p:spPr>
            <a:xfrm>
              <a:off x="4230470" y="3620401"/>
              <a:ext cx="49033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 Box 4">
            <a:extLst>
              <a:ext uri="{FF2B5EF4-FFF2-40B4-BE49-F238E27FC236}">
                <a16:creationId xmlns:a16="http://schemas.microsoft.com/office/drawing/2014/main" id="{0017FBE4-4309-6340-A583-A4158457D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6472" y="3792676"/>
            <a:ext cx="332671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sz="2800" i="1" dirty="0">
                <a:solidFill>
                  <a:srgbClr val="C00000"/>
                </a:solidFill>
                <a:latin typeface="+mn-lt"/>
                <a:cs typeface="Arial" charset="0"/>
              </a:rPr>
              <a:t>playback attack still works: </a:t>
            </a:r>
            <a:r>
              <a:rPr lang="en-US" sz="2800" i="1" dirty="0">
                <a:latin typeface="+mn-lt"/>
                <a:cs typeface="Arial" charset="0"/>
              </a:rPr>
              <a:t>Trudy records Alice’s packet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2800" i="1" dirty="0">
                <a:latin typeface="+mn-lt"/>
                <a:cs typeface="Arial" charset="0"/>
              </a:rPr>
              <a:t>and later plays it back to Bob </a:t>
            </a:r>
          </a:p>
        </p:txBody>
      </p:sp>
    </p:spTree>
    <p:extLst>
      <p:ext uri="{BB962C8B-B14F-4D97-AF65-F5344CB8AC3E}">
        <p14:creationId xmlns:p14="http://schemas.microsoft.com/office/powerpoint/2010/main" val="248780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Authentication: a fourth try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A3AC2BA-8665-FB4D-BF18-CB12A3E9A2FE}"/>
              </a:ext>
            </a:extLst>
          </p:cNvPr>
          <p:cNvSpPr txBox="1">
            <a:spLocks noChangeArrowheads="1"/>
          </p:cNvSpPr>
          <p:nvPr/>
        </p:nvSpPr>
        <p:spPr>
          <a:xfrm>
            <a:off x="732182" y="1255643"/>
            <a:ext cx="9684027" cy="6129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Goal: </a:t>
            </a:r>
            <a:r>
              <a:rPr lang="en-US" sz="3200" dirty="0"/>
              <a:t>avoid playback attack</a:t>
            </a:r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70AF5D30-6B50-7E40-8DA4-071881343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748" y="2247695"/>
            <a:ext cx="1092317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  <a:cs typeface="Arial" charset="0"/>
              </a:rPr>
              <a:t>protocol ap4.0: </a:t>
            </a:r>
            <a:r>
              <a:rPr lang="en-US" sz="3200" dirty="0">
                <a:latin typeface="+mn-lt"/>
                <a:cs typeface="Arial" charset="0"/>
              </a:rPr>
              <a:t>to prove Alice “live”, Bob sends Alice nonce, R </a:t>
            </a:r>
          </a:p>
          <a:p>
            <a:pPr marL="457200" indent="-339725">
              <a:buClr>
                <a:srgbClr val="0012A0"/>
              </a:buClr>
              <a:buFont typeface="Wingdings" pitchFamily="2" charset="2"/>
              <a:buChar char="§"/>
              <a:defRPr/>
            </a:pPr>
            <a:r>
              <a:rPr lang="en-US" sz="3200" dirty="0">
                <a:latin typeface="+mn-lt"/>
                <a:cs typeface="Arial" charset="0"/>
              </a:rPr>
              <a:t>Alice must return R, encrypted with shared secret key</a:t>
            </a:r>
          </a:p>
        </p:txBody>
      </p:sp>
      <p:sp>
        <p:nvSpPr>
          <p:cNvPr id="40" name="Text Box 5">
            <a:extLst>
              <a:ext uri="{FF2B5EF4-FFF2-40B4-BE49-F238E27FC236}">
                <a16:creationId xmlns:a16="http://schemas.microsoft.com/office/drawing/2014/main" id="{141769FA-74DC-F04C-8E0C-274CCE2D6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358" y="1729270"/>
            <a:ext cx="805585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  <a:cs typeface="+mn-cs"/>
              </a:rPr>
              <a:t>nonce: </a:t>
            </a:r>
            <a:r>
              <a:rPr lang="en-US" sz="3200" dirty="0">
                <a:latin typeface="+mn-lt"/>
                <a:cs typeface="+mn-cs"/>
              </a:rPr>
              <a:t>number (R) used only </a:t>
            </a:r>
            <a:r>
              <a:rPr lang="en-US" sz="3200" dirty="0">
                <a:solidFill>
                  <a:srgbClr val="000099"/>
                </a:solidFill>
                <a:latin typeface="+mn-lt"/>
                <a:cs typeface="+mn-cs"/>
              </a:rPr>
              <a:t>once-in-a-lifetime</a:t>
            </a:r>
          </a:p>
        </p:txBody>
      </p:sp>
      <p:sp>
        <p:nvSpPr>
          <p:cNvPr id="55" name="Text Box 4">
            <a:extLst>
              <a:ext uri="{FF2B5EF4-FFF2-40B4-BE49-F238E27FC236}">
                <a16:creationId xmlns:a16="http://schemas.microsoft.com/office/drawing/2014/main" id="{8FD904F7-9081-E447-9656-C8A098F81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9610" y="5576266"/>
            <a:ext cx="365856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3200" i="1" dirty="0">
                <a:latin typeface="+mn-lt"/>
                <a:cs typeface="Arial" charset="0"/>
              </a:rPr>
              <a:t>Failures, drawbacks?</a:t>
            </a:r>
          </a:p>
        </p:txBody>
      </p:sp>
      <p:pic>
        <p:nvPicPr>
          <p:cNvPr id="56" name="Picture 7" descr="Alice">
            <a:extLst>
              <a:ext uri="{FF2B5EF4-FFF2-40B4-BE49-F238E27FC236}">
                <a16:creationId xmlns:a16="http://schemas.microsoft.com/office/drawing/2014/main" id="{2F9AF6F6-F327-4249-8539-07CD631C7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131" y="3458679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8" descr="Bob">
            <a:extLst>
              <a:ext uri="{FF2B5EF4-FFF2-40B4-BE49-F238E27FC236}">
                <a16:creationId xmlns:a16="http://schemas.microsoft.com/office/drawing/2014/main" id="{39A855F0-2FE6-984A-B72E-20AA23DB5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517" y="3792192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FC4276CD-64C3-8E4A-B50D-2C57424EE614}"/>
              </a:ext>
            </a:extLst>
          </p:cNvPr>
          <p:cNvGrpSpPr>
            <a:grpSpLocks/>
          </p:cNvGrpSpPr>
          <p:nvPr/>
        </p:nvGrpSpPr>
        <p:grpSpPr bwMode="auto">
          <a:xfrm>
            <a:off x="3966128" y="3573117"/>
            <a:ext cx="3697288" cy="614363"/>
            <a:chOff x="2733675" y="3467100"/>
            <a:chExt cx="3697288" cy="614363"/>
          </a:xfrm>
        </p:grpSpPr>
        <p:sp>
          <p:nvSpPr>
            <p:cNvPr id="59" name="Line 9">
              <a:extLst>
                <a:ext uri="{FF2B5EF4-FFF2-40B4-BE49-F238E27FC236}">
                  <a16:creationId xmlns:a16="http://schemas.microsoft.com/office/drawing/2014/main" id="{EAEA93D0-716C-3D45-9B18-D5930A67A7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3675" y="3819525"/>
              <a:ext cx="3697288" cy="2619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0" name="Text Box 10">
              <a:extLst>
                <a:ext uri="{FF2B5EF4-FFF2-40B4-BE49-F238E27FC236}">
                  <a16:creationId xmlns:a16="http://schemas.microsoft.com/office/drawing/2014/main" id="{D747AE28-31A4-5744-9AC3-9091708FB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9654" y="3467100"/>
              <a:ext cx="164660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>
                  <a:latin typeface="+mn-lt"/>
                  <a:cs typeface="Arial" charset="0"/>
                </a:rPr>
                <a:t>“I am Alice”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E980D71-54AB-0A4D-ADEA-EF957E0120A8}"/>
              </a:ext>
            </a:extLst>
          </p:cNvPr>
          <p:cNvGrpSpPr>
            <a:grpSpLocks/>
          </p:cNvGrpSpPr>
          <p:nvPr/>
        </p:nvGrpSpPr>
        <p:grpSpPr bwMode="auto">
          <a:xfrm>
            <a:off x="3959778" y="4247805"/>
            <a:ext cx="3697288" cy="557212"/>
            <a:chOff x="2727325" y="4141788"/>
            <a:chExt cx="3697288" cy="557212"/>
          </a:xfrm>
        </p:grpSpPr>
        <p:sp>
          <p:nvSpPr>
            <p:cNvPr id="62" name="Line 11">
              <a:extLst>
                <a:ext uri="{FF2B5EF4-FFF2-40B4-BE49-F238E27FC236}">
                  <a16:creationId xmlns:a16="http://schemas.microsoft.com/office/drawing/2014/main" id="{08698D6B-EE9C-E34D-A32F-7525934EC4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27325" y="4437063"/>
              <a:ext cx="3697288" cy="2619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" name="Text Box 13">
              <a:extLst>
                <a:ext uri="{FF2B5EF4-FFF2-40B4-BE49-F238E27FC236}">
                  <a16:creationId xmlns:a16="http://schemas.microsoft.com/office/drawing/2014/main" id="{E3576BAB-C966-E149-9EF7-9412FFECF1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5030" y="4141788"/>
              <a:ext cx="35137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>
                  <a:latin typeface="+mn-lt"/>
                  <a:cs typeface="Arial" charset="0"/>
                </a:rPr>
                <a:t>R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624DDBA-586C-2246-9568-00131C0B0DBF}"/>
              </a:ext>
            </a:extLst>
          </p:cNvPr>
          <p:cNvGrpSpPr>
            <a:grpSpLocks/>
          </p:cNvGrpSpPr>
          <p:nvPr/>
        </p:nvGrpSpPr>
        <p:grpSpPr bwMode="auto">
          <a:xfrm>
            <a:off x="3967716" y="4806605"/>
            <a:ext cx="7442403" cy="1421928"/>
            <a:chOff x="2735263" y="4700588"/>
            <a:chExt cx="7442403" cy="1421928"/>
          </a:xfrm>
        </p:grpSpPr>
        <p:sp>
          <p:nvSpPr>
            <p:cNvPr id="65" name="Line 12">
              <a:extLst>
                <a:ext uri="{FF2B5EF4-FFF2-40B4-BE49-F238E27FC236}">
                  <a16:creationId xmlns:a16="http://schemas.microsoft.com/office/drawing/2014/main" id="{4D962D55-0BBF-764B-9835-8287A7D0DA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5263" y="5097463"/>
              <a:ext cx="3697287" cy="2619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66" name="Group 14">
              <a:extLst>
                <a:ext uri="{FF2B5EF4-FFF2-40B4-BE49-F238E27FC236}">
                  <a16:creationId xmlns:a16="http://schemas.microsoft.com/office/drawing/2014/main" id="{55E586C0-CCEB-B94D-9BF6-043B8F7FA9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73589" y="4743450"/>
              <a:ext cx="973138" cy="581025"/>
              <a:chOff x="2726" y="3555"/>
              <a:chExt cx="613" cy="366"/>
            </a:xfrm>
          </p:grpSpPr>
          <p:sp>
            <p:nvSpPr>
              <p:cNvPr id="68" name="Text Box 15">
                <a:extLst>
                  <a:ext uri="{FF2B5EF4-FFF2-40B4-BE49-F238E27FC236}">
                    <a16:creationId xmlns:a16="http://schemas.microsoft.com/office/drawing/2014/main" id="{01536074-7B52-B048-8659-E090783CF2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26" y="3555"/>
                <a:ext cx="61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K    (R)</a:t>
                </a:r>
              </a:p>
            </p:txBody>
          </p:sp>
          <p:sp>
            <p:nvSpPr>
              <p:cNvPr id="69" name="Text Box 16">
                <a:extLst>
                  <a:ext uri="{FF2B5EF4-FFF2-40B4-BE49-F238E27FC236}">
                    <a16:creationId xmlns:a16="http://schemas.microsoft.com/office/drawing/2014/main" id="{D784196B-33BA-5445-9ABA-35DDC8AD73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11" y="3688"/>
                <a:ext cx="32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A-B</a:t>
                </a:r>
              </a:p>
            </p:txBody>
          </p:sp>
        </p:grpSp>
        <p:sp>
          <p:nvSpPr>
            <p:cNvPr id="67" name="Text Box 17">
              <a:extLst>
                <a:ext uri="{FF2B5EF4-FFF2-40B4-BE49-F238E27FC236}">
                  <a16:creationId xmlns:a16="http://schemas.microsoft.com/office/drawing/2014/main" id="{8D82095B-7548-E344-BD94-8F9CC1AF48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1569" y="4700588"/>
              <a:ext cx="3676097" cy="1421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  <a:defRPr/>
              </a:pPr>
              <a:r>
                <a:rPr lang="en-US" sz="2400" dirty="0">
                  <a:latin typeface="+mn-lt"/>
                  <a:cs typeface="Arial" charset="0"/>
                </a:rPr>
                <a:t>Bob know Alice is live, and only Alice knows key to encrypt nonce, so it must be Alice!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459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Authentication: ap5.0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70AF5D30-6B50-7E40-8DA4-071881343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749" y="1134512"/>
            <a:ext cx="10923173" cy="1625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ts val="1200"/>
              </a:spcBef>
              <a:buFont typeface="Wingdings" charset="0"/>
              <a:buNone/>
            </a:pPr>
            <a:r>
              <a:rPr lang="en-US" sz="3200" dirty="0">
                <a:latin typeface="+mn-lt"/>
              </a:rPr>
              <a:t>ap4.0 requires shared symmetric key  - can we authenticate using public key techniques?</a:t>
            </a:r>
          </a:p>
          <a:p>
            <a:pPr>
              <a:spcBef>
                <a:spcPts val="1200"/>
              </a:spcBef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  <a:latin typeface="+mn-lt"/>
              </a:rPr>
              <a:t>ap5.0: </a:t>
            </a:r>
            <a:r>
              <a:rPr lang="en-US" sz="3200" dirty="0">
                <a:latin typeface="+mn-lt"/>
              </a:rPr>
              <a:t>use nonce, public key cryptography</a:t>
            </a:r>
          </a:p>
        </p:txBody>
      </p:sp>
      <p:pic>
        <p:nvPicPr>
          <p:cNvPr id="56" name="Picture 7" descr="Alice">
            <a:extLst>
              <a:ext uri="{FF2B5EF4-FFF2-40B4-BE49-F238E27FC236}">
                <a16:creationId xmlns:a16="http://schemas.microsoft.com/office/drawing/2014/main" id="{2F9AF6F6-F327-4249-8539-07CD631C7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983" y="2875583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8" descr="Bob">
            <a:extLst>
              <a:ext uri="{FF2B5EF4-FFF2-40B4-BE49-F238E27FC236}">
                <a16:creationId xmlns:a16="http://schemas.microsoft.com/office/drawing/2014/main" id="{39A855F0-2FE6-984A-B72E-20AA23DB5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369" y="3209096"/>
            <a:ext cx="812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FC4276CD-64C3-8E4A-B50D-2C57424EE614}"/>
              </a:ext>
            </a:extLst>
          </p:cNvPr>
          <p:cNvGrpSpPr>
            <a:grpSpLocks/>
          </p:cNvGrpSpPr>
          <p:nvPr/>
        </p:nvGrpSpPr>
        <p:grpSpPr bwMode="auto">
          <a:xfrm>
            <a:off x="3064980" y="3241813"/>
            <a:ext cx="3697288" cy="461665"/>
            <a:chOff x="2733675" y="3718892"/>
            <a:chExt cx="3697288" cy="461665"/>
          </a:xfrm>
        </p:grpSpPr>
        <p:sp>
          <p:nvSpPr>
            <p:cNvPr id="59" name="Line 9">
              <a:extLst>
                <a:ext uri="{FF2B5EF4-FFF2-40B4-BE49-F238E27FC236}">
                  <a16:creationId xmlns:a16="http://schemas.microsoft.com/office/drawing/2014/main" id="{EAEA93D0-716C-3D45-9B18-D5930A67A7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3675" y="3819525"/>
              <a:ext cx="3697288" cy="2619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0" name="Text Box 10">
              <a:extLst>
                <a:ext uri="{FF2B5EF4-FFF2-40B4-BE49-F238E27FC236}">
                  <a16:creationId xmlns:a16="http://schemas.microsoft.com/office/drawing/2014/main" id="{D747AE28-31A4-5744-9AC3-9091708FB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6402" y="3718892"/>
              <a:ext cx="1646605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>
                  <a:latin typeface="+mn-lt"/>
                  <a:cs typeface="Arial" charset="0"/>
                </a:rPr>
                <a:t>“I am Alice”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E980D71-54AB-0A4D-ADEA-EF957E0120A8}"/>
              </a:ext>
            </a:extLst>
          </p:cNvPr>
          <p:cNvGrpSpPr>
            <a:grpSpLocks/>
          </p:cNvGrpSpPr>
          <p:nvPr/>
        </p:nvGrpSpPr>
        <p:grpSpPr bwMode="auto">
          <a:xfrm>
            <a:off x="3058630" y="3757474"/>
            <a:ext cx="3697288" cy="523220"/>
            <a:chOff x="2727325" y="4234553"/>
            <a:chExt cx="3697288" cy="523220"/>
          </a:xfrm>
        </p:grpSpPr>
        <p:sp>
          <p:nvSpPr>
            <p:cNvPr id="62" name="Line 11">
              <a:extLst>
                <a:ext uri="{FF2B5EF4-FFF2-40B4-BE49-F238E27FC236}">
                  <a16:creationId xmlns:a16="http://schemas.microsoft.com/office/drawing/2014/main" id="{08698D6B-EE9C-E34D-A32F-7525934EC4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27325" y="4437063"/>
              <a:ext cx="3697288" cy="2619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3" name="Text Box 13">
              <a:extLst>
                <a:ext uri="{FF2B5EF4-FFF2-40B4-BE49-F238E27FC236}">
                  <a16:creationId xmlns:a16="http://schemas.microsoft.com/office/drawing/2014/main" id="{E3576BAB-C966-E149-9EF7-9412FFECF1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0115" y="4234553"/>
              <a:ext cx="380232" cy="523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800" dirty="0">
                  <a:latin typeface="+mn-lt"/>
                  <a:cs typeface="Arial" charset="0"/>
                </a:rPr>
                <a:t>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B0819E-4D5E-5144-A5A8-E2CA9BD36E85}"/>
              </a:ext>
            </a:extLst>
          </p:cNvPr>
          <p:cNvGrpSpPr/>
          <p:nvPr/>
        </p:nvGrpSpPr>
        <p:grpSpPr>
          <a:xfrm>
            <a:off x="3086100" y="4124601"/>
            <a:ext cx="3697287" cy="676275"/>
            <a:chOff x="3086100" y="4124601"/>
            <a:chExt cx="3697287" cy="676275"/>
          </a:xfrm>
        </p:grpSpPr>
        <p:sp>
          <p:nvSpPr>
            <p:cNvPr id="65" name="Line 12">
              <a:extLst>
                <a:ext uri="{FF2B5EF4-FFF2-40B4-BE49-F238E27FC236}">
                  <a16:creationId xmlns:a16="http://schemas.microsoft.com/office/drawing/2014/main" id="{4D962D55-0BBF-764B-9835-8287A7D0DA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6100" y="4408349"/>
              <a:ext cx="3697287" cy="2619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23" name="Group 12">
              <a:extLst>
                <a:ext uri="{FF2B5EF4-FFF2-40B4-BE49-F238E27FC236}">
                  <a16:creationId xmlns:a16="http://schemas.microsoft.com/office/drawing/2014/main" id="{DEFF3F8A-1D3B-0940-96F5-EAAB79FA38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09040" y="4124601"/>
              <a:ext cx="1028700" cy="676275"/>
              <a:chOff x="2852" y="2891"/>
              <a:chExt cx="648" cy="426"/>
            </a:xfrm>
          </p:grpSpPr>
          <p:sp>
            <p:nvSpPr>
              <p:cNvPr id="24" name="Text Box 13">
                <a:extLst>
                  <a:ext uri="{FF2B5EF4-FFF2-40B4-BE49-F238E27FC236}">
                    <a16:creationId xmlns:a16="http://schemas.microsoft.com/office/drawing/2014/main" id="{0D581F6E-86B1-534F-BDAB-82E839A333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2" y="2979"/>
                <a:ext cx="648" cy="3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800" dirty="0">
                    <a:latin typeface="+mn-lt"/>
                    <a:cs typeface="Arial" charset="0"/>
                  </a:rPr>
                  <a:t>K   (R)</a:t>
                </a:r>
              </a:p>
            </p:txBody>
          </p:sp>
          <p:sp>
            <p:nvSpPr>
              <p:cNvPr id="25" name="Text Box 14">
                <a:extLst>
                  <a:ext uri="{FF2B5EF4-FFF2-40B4-BE49-F238E27FC236}">
                    <a16:creationId xmlns:a16="http://schemas.microsoft.com/office/drawing/2014/main" id="{C75C26F3-0008-5949-9BEA-927DBA56F1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89" y="3084"/>
                <a:ext cx="20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26" name="Text Box 15">
                <a:extLst>
                  <a:ext uri="{FF2B5EF4-FFF2-40B4-BE49-F238E27FC236}">
                    <a16:creationId xmlns:a16="http://schemas.microsoft.com/office/drawing/2014/main" id="{9C57DEA5-6B03-E348-B265-415DA783C3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92" y="2891"/>
                <a:ext cx="17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-</a:t>
                </a: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D2833DA-9CEF-1740-B263-141DE78DFACD}"/>
              </a:ext>
            </a:extLst>
          </p:cNvPr>
          <p:cNvGrpSpPr>
            <a:grpSpLocks/>
          </p:cNvGrpSpPr>
          <p:nvPr/>
        </p:nvGrpSpPr>
        <p:grpSpPr bwMode="auto">
          <a:xfrm>
            <a:off x="2985743" y="5009805"/>
            <a:ext cx="3697288" cy="369332"/>
            <a:chOff x="2727325" y="4380327"/>
            <a:chExt cx="3697288" cy="369332"/>
          </a:xfrm>
        </p:grpSpPr>
        <p:sp>
          <p:nvSpPr>
            <p:cNvPr id="28" name="Line 11">
              <a:extLst>
                <a:ext uri="{FF2B5EF4-FFF2-40B4-BE49-F238E27FC236}">
                  <a16:creationId xmlns:a16="http://schemas.microsoft.com/office/drawing/2014/main" id="{3C5335B3-53A9-8141-8881-70E37150C1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27325" y="4437063"/>
              <a:ext cx="3697288" cy="2619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" name="Text Box 13">
              <a:extLst>
                <a:ext uri="{FF2B5EF4-FFF2-40B4-BE49-F238E27FC236}">
                  <a16:creationId xmlns:a16="http://schemas.microsoft.com/office/drawing/2014/main" id="{9099361D-C78F-5D47-90E9-7A0E22532F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4913" y="4380327"/>
              <a:ext cx="2470163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+mn-lt"/>
                  <a:cs typeface="Arial" charset="0"/>
                </a:rPr>
                <a:t>Send me your public key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BA1B0A3-002F-BE44-A232-0C1647891076}"/>
              </a:ext>
            </a:extLst>
          </p:cNvPr>
          <p:cNvGrpSpPr/>
          <p:nvPr/>
        </p:nvGrpSpPr>
        <p:grpSpPr>
          <a:xfrm>
            <a:off x="3072848" y="5310670"/>
            <a:ext cx="3697287" cy="676275"/>
            <a:chOff x="3072848" y="5310670"/>
            <a:chExt cx="3697287" cy="676275"/>
          </a:xfrm>
        </p:grpSpPr>
        <p:sp>
          <p:nvSpPr>
            <p:cNvPr id="31" name="Line 12">
              <a:extLst>
                <a:ext uri="{FF2B5EF4-FFF2-40B4-BE49-F238E27FC236}">
                  <a16:creationId xmlns:a16="http://schemas.microsoft.com/office/drawing/2014/main" id="{D5DB138C-C974-784C-B5DF-44D22492AF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848" y="5647428"/>
              <a:ext cx="3697287" cy="2619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51" name="Group 12">
              <a:extLst>
                <a:ext uri="{FF2B5EF4-FFF2-40B4-BE49-F238E27FC236}">
                  <a16:creationId xmlns:a16="http://schemas.microsoft.com/office/drawing/2014/main" id="{7B23B9D4-5ABC-6748-8A77-C2599E6870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95179" y="5310670"/>
              <a:ext cx="1028700" cy="676275"/>
              <a:chOff x="2852" y="2891"/>
              <a:chExt cx="648" cy="426"/>
            </a:xfrm>
          </p:grpSpPr>
          <p:sp>
            <p:nvSpPr>
              <p:cNvPr id="53" name="Text Box 13">
                <a:extLst>
                  <a:ext uri="{FF2B5EF4-FFF2-40B4-BE49-F238E27FC236}">
                    <a16:creationId xmlns:a16="http://schemas.microsoft.com/office/drawing/2014/main" id="{32123EC4-E97B-E54F-AE15-8F511BEDB2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2" y="2979"/>
                <a:ext cx="648" cy="3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800" dirty="0">
                    <a:latin typeface="+mn-lt"/>
                    <a:cs typeface="Arial" charset="0"/>
                  </a:rPr>
                  <a:t>K   (R)</a:t>
                </a:r>
              </a:p>
            </p:txBody>
          </p:sp>
          <p:sp>
            <p:nvSpPr>
              <p:cNvPr id="54" name="Text Box 14">
                <a:extLst>
                  <a:ext uri="{FF2B5EF4-FFF2-40B4-BE49-F238E27FC236}">
                    <a16:creationId xmlns:a16="http://schemas.microsoft.com/office/drawing/2014/main" id="{D9A3EB35-2155-5B4E-846A-ED5F02B7C8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89" y="3084"/>
                <a:ext cx="20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70" name="Text Box 15">
                <a:extLst>
                  <a:ext uri="{FF2B5EF4-FFF2-40B4-BE49-F238E27FC236}">
                    <a16:creationId xmlns:a16="http://schemas.microsoft.com/office/drawing/2014/main" id="{B0CB5623-EA61-D04C-9262-80E6084646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8" y="2891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+</a:t>
                </a: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CE0E366-E4FF-5D48-8B56-C779840E608F}"/>
              </a:ext>
            </a:extLst>
          </p:cNvPr>
          <p:cNvGrpSpPr/>
          <p:nvPr/>
        </p:nvGrpSpPr>
        <p:grpSpPr>
          <a:xfrm>
            <a:off x="6970643" y="3647722"/>
            <a:ext cx="4818978" cy="2819542"/>
            <a:chOff x="6970643" y="3647722"/>
            <a:chExt cx="4818978" cy="2819542"/>
          </a:xfrm>
        </p:grpSpPr>
        <p:sp>
          <p:nvSpPr>
            <p:cNvPr id="33" name="Text Box 11">
              <a:extLst>
                <a:ext uri="{FF2B5EF4-FFF2-40B4-BE49-F238E27FC236}">
                  <a16:creationId xmlns:a16="http://schemas.microsoft.com/office/drawing/2014/main" id="{85AC5181-C0FE-8D46-AE3D-B48809AF32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33479" y="3647722"/>
              <a:ext cx="254793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 dirty="0">
                  <a:latin typeface="+mn-lt"/>
                  <a:cs typeface="Arial" charset="0"/>
                </a:rPr>
                <a:t>Bob computes</a:t>
              </a:r>
            </a:p>
          </p:txBody>
        </p:sp>
        <p:sp>
          <p:nvSpPr>
            <p:cNvPr id="43" name="Text Box 31">
              <a:extLst>
                <a:ext uri="{FF2B5EF4-FFF2-40B4-BE49-F238E27FC236}">
                  <a16:creationId xmlns:a16="http://schemas.microsoft.com/office/drawing/2014/main" id="{F167A309-060E-CB47-B167-406BAE2F32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73314" y="4710956"/>
              <a:ext cx="3316307" cy="1015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Arial" charset="0"/>
                  <a:cs typeface="Arial" charset="0"/>
                </a:rPr>
                <a:t>and knows only Alice could have the private key, that encrypted R such that</a:t>
              </a:r>
            </a:p>
          </p:txBody>
        </p:sp>
        <p:grpSp>
          <p:nvGrpSpPr>
            <p:cNvPr id="44" name="Group 32">
              <a:extLst>
                <a:ext uri="{FF2B5EF4-FFF2-40B4-BE49-F238E27FC236}">
                  <a16:creationId xmlns:a16="http://schemas.microsoft.com/office/drawing/2014/main" id="{9B8399BA-1EDD-1441-A8CF-664BAC5C89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50469" y="5513107"/>
              <a:ext cx="2051879" cy="954157"/>
              <a:chOff x="942" y="3588"/>
              <a:chExt cx="1183" cy="522"/>
            </a:xfrm>
          </p:grpSpPr>
          <p:sp>
            <p:nvSpPr>
              <p:cNvPr id="45" name="Text Box 33">
                <a:extLst>
                  <a:ext uri="{FF2B5EF4-FFF2-40B4-BE49-F238E27FC236}">
                    <a16:creationId xmlns:a16="http://schemas.microsoft.com/office/drawing/2014/main" id="{F64AD157-0740-8F4A-B120-B415F19E61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3" y="3731"/>
                <a:ext cx="93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(K  (R)) = R</a:t>
                </a:r>
              </a:p>
            </p:txBody>
          </p:sp>
          <p:sp>
            <p:nvSpPr>
              <p:cNvPr id="46" name="Text Box 34">
                <a:extLst>
                  <a:ext uri="{FF2B5EF4-FFF2-40B4-BE49-F238E27FC236}">
                    <a16:creationId xmlns:a16="http://schemas.microsoft.com/office/drawing/2014/main" id="{0BB260CB-AF5A-2C4C-992A-1E67D6720C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9" y="3819"/>
                <a:ext cx="22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47" name="Text Box 35">
                <a:extLst>
                  <a:ext uri="{FF2B5EF4-FFF2-40B4-BE49-F238E27FC236}">
                    <a16:creationId xmlns:a16="http://schemas.microsoft.com/office/drawing/2014/main" id="{AAB195AB-2054-6E42-A9EB-46D095B22B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4" y="3588"/>
                <a:ext cx="17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-</a:t>
                </a:r>
              </a:p>
            </p:txBody>
          </p:sp>
          <p:sp>
            <p:nvSpPr>
              <p:cNvPr id="48" name="Text Box 36">
                <a:extLst>
                  <a:ext uri="{FF2B5EF4-FFF2-40B4-BE49-F238E27FC236}">
                    <a16:creationId xmlns:a16="http://schemas.microsoft.com/office/drawing/2014/main" id="{59939334-F3BC-9547-9113-1B49FAF0D4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42" y="3718"/>
                <a:ext cx="30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K  </a:t>
                </a:r>
              </a:p>
            </p:txBody>
          </p:sp>
          <p:sp>
            <p:nvSpPr>
              <p:cNvPr id="49" name="Text Box 37">
                <a:extLst>
                  <a:ext uri="{FF2B5EF4-FFF2-40B4-BE49-F238E27FC236}">
                    <a16:creationId xmlns:a16="http://schemas.microsoft.com/office/drawing/2014/main" id="{8ED1822E-3198-0946-A269-EAE47B2512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1" y="3805"/>
                <a:ext cx="22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50" name="Text Box 38">
                <a:extLst>
                  <a:ext uri="{FF2B5EF4-FFF2-40B4-BE49-F238E27FC236}">
                    <a16:creationId xmlns:a16="http://schemas.microsoft.com/office/drawing/2014/main" id="{D2A07B58-F8F4-764F-8083-BACA7957F0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8" y="3620"/>
                <a:ext cx="21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+</a:t>
                </a:r>
              </a:p>
            </p:txBody>
          </p:sp>
        </p:grpSp>
        <p:grpSp>
          <p:nvGrpSpPr>
            <p:cNvPr id="71" name="Group 32">
              <a:extLst>
                <a:ext uri="{FF2B5EF4-FFF2-40B4-BE49-F238E27FC236}">
                  <a16:creationId xmlns:a16="http://schemas.microsoft.com/office/drawing/2014/main" id="{9A9EF96A-DB45-9140-929A-C624915D8D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43844" y="3896138"/>
              <a:ext cx="2051879" cy="954157"/>
              <a:chOff x="942" y="3588"/>
              <a:chExt cx="1183" cy="522"/>
            </a:xfrm>
          </p:grpSpPr>
          <p:sp>
            <p:nvSpPr>
              <p:cNvPr id="72" name="Text Box 33">
                <a:extLst>
                  <a:ext uri="{FF2B5EF4-FFF2-40B4-BE49-F238E27FC236}">
                    <a16:creationId xmlns:a16="http://schemas.microsoft.com/office/drawing/2014/main" id="{A200BBB4-00A3-2147-A532-5218A2C358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3" y="3731"/>
                <a:ext cx="93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(K  (R)) = R</a:t>
                </a:r>
              </a:p>
            </p:txBody>
          </p:sp>
          <p:sp>
            <p:nvSpPr>
              <p:cNvPr id="73" name="Text Box 34">
                <a:extLst>
                  <a:ext uri="{FF2B5EF4-FFF2-40B4-BE49-F238E27FC236}">
                    <a16:creationId xmlns:a16="http://schemas.microsoft.com/office/drawing/2014/main" id="{4F6B97CC-6A55-5E4D-961B-7B04C268D1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9" y="3819"/>
                <a:ext cx="22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74" name="Text Box 35">
                <a:extLst>
                  <a:ext uri="{FF2B5EF4-FFF2-40B4-BE49-F238E27FC236}">
                    <a16:creationId xmlns:a16="http://schemas.microsoft.com/office/drawing/2014/main" id="{91CEFBBB-4C73-F64A-B98C-47B2D5ECCB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4" y="3588"/>
                <a:ext cx="17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-</a:t>
                </a:r>
              </a:p>
            </p:txBody>
          </p:sp>
          <p:sp>
            <p:nvSpPr>
              <p:cNvPr id="75" name="Text Box 36">
                <a:extLst>
                  <a:ext uri="{FF2B5EF4-FFF2-40B4-BE49-F238E27FC236}">
                    <a16:creationId xmlns:a16="http://schemas.microsoft.com/office/drawing/2014/main" id="{37F04E6C-C5B6-D84D-B11D-0C6729C63E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42" y="3718"/>
                <a:ext cx="30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K  </a:t>
                </a:r>
              </a:p>
            </p:txBody>
          </p:sp>
          <p:sp>
            <p:nvSpPr>
              <p:cNvPr id="76" name="Text Box 37">
                <a:extLst>
                  <a:ext uri="{FF2B5EF4-FFF2-40B4-BE49-F238E27FC236}">
                    <a16:creationId xmlns:a16="http://schemas.microsoft.com/office/drawing/2014/main" id="{8A278A51-C50D-C34B-8024-ED46F75556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1" y="3805"/>
                <a:ext cx="22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77" name="Text Box 38">
                <a:extLst>
                  <a:ext uri="{FF2B5EF4-FFF2-40B4-BE49-F238E27FC236}">
                    <a16:creationId xmlns:a16="http://schemas.microsoft.com/office/drawing/2014/main" id="{A60CF1AF-7A33-6740-B29B-FDEA1A0E73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8" y="3620"/>
                <a:ext cx="21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2400" dirty="0">
                    <a:latin typeface="+mn-lt"/>
                    <a:cs typeface="Arial" charset="0"/>
                  </a:rPr>
                  <a:t>+</a:t>
                </a:r>
              </a:p>
            </p:txBody>
          </p:sp>
        </p:grp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2017155-79A1-0640-B6D4-2FCD229680FC}"/>
                </a:ext>
              </a:extLst>
            </p:cNvPr>
            <p:cNvCxnSpPr>
              <a:cxnSpLocks/>
            </p:cNvCxnSpPr>
            <p:nvPr/>
          </p:nvCxnSpPr>
          <p:spPr>
            <a:xfrm>
              <a:off x="8375374" y="3806822"/>
              <a:ext cx="0" cy="248796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1C0842A-6581-4244-83F0-28D1B6C7509C}"/>
                </a:ext>
              </a:extLst>
            </p:cNvPr>
            <p:cNvCxnSpPr>
              <a:cxnSpLocks/>
            </p:cNvCxnSpPr>
            <p:nvPr/>
          </p:nvCxnSpPr>
          <p:spPr>
            <a:xfrm>
              <a:off x="6970643" y="5917096"/>
              <a:ext cx="1398105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617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Authentication: ap5.0 – there’s still a flaw!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5" name="Rectangle 3">
            <a:extLst>
              <a:ext uri="{FF2B5EF4-FFF2-40B4-BE49-F238E27FC236}">
                <a16:creationId xmlns:a16="http://schemas.microsoft.com/office/drawing/2014/main" id="{0C1B3BC8-38A1-AC45-AA7A-CF90D202ED35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137272"/>
            <a:ext cx="10768980" cy="91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</a:rPr>
              <a:t>man (or woman) in the middle attack: </a:t>
            </a:r>
            <a:r>
              <a:rPr lang="en-US" dirty="0"/>
              <a:t>Trudy poses as Alice (to Bob) and as Bob (to Alice)</a:t>
            </a:r>
          </a:p>
        </p:txBody>
      </p:sp>
      <p:pic>
        <p:nvPicPr>
          <p:cNvPr id="64" name="Picture 4" descr="Bob">
            <a:extLst>
              <a:ext uri="{FF2B5EF4-FFF2-40B4-BE49-F238E27FC236}">
                <a16:creationId xmlns:a16="http://schemas.microsoft.com/office/drawing/2014/main" id="{D6CDB079-52DB-9B4C-8BD8-117DDA009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73680" y="2346395"/>
            <a:ext cx="686620" cy="701605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6" name="Picture 5" descr="Eve">
            <a:extLst>
              <a:ext uri="{FF2B5EF4-FFF2-40B4-BE49-F238E27FC236}">
                <a16:creationId xmlns:a16="http://schemas.microsoft.com/office/drawing/2014/main" id="{7A34C871-5A03-CF41-BB7C-A3A095B39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203" y="2097433"/>
            <a:ext cx="954087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6" descr="Alice">
            <a:extLst>
              <a:ext uri="{FF2B5EF4-FFF2-40B4-BE49-F238E27FC236}">
                <a16:creationId xmlns:a16="http://schemas.microsoft.com/office/drawing/2014/main" id="{35BF2A26-939A-ED42-8C3B-750D5A282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35532" y="2208766"/>
            <a:ext cx="605867" cy="746469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279437DE-57B2-5F45-AFD8-823112AD8B93}"/>
              </a:ext>
            </a:extLst>
          </p:cNvPr>
          <p:cNvGrpSpPr/>
          <p:nvPr/>
        </p:nvGrpSpPr>
        <p:grpSpPr>
          <a:xfrm>
            <a:off x="2221395" y="2408377"/>
            <a:ext cx="2600947" cy="400110"/>
            <a:chOff x="2221395" y="2408377"/>
            <a:chExt cx="2600947" cy="400110"/>
          </a:xfrm>
        </p:grpSpPr>
        <p:sp>
          <p:nvSpPr>
            <p:cNvPr id="68" name="Line 7">
              <a:extLst>
                <a:ext uri="{FF2B5EF4-FFF2-40B4-BE49-F238E27FC236}">
                  <a16:creationId xmlns:a16="http://schemas.microsoft.com/office/drawing/2014/main" id="{BAE84CEB-2188-9B49-8900-55888CE655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1395" y="2638357"/>
              <a:ext cx="26009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69" name="Text Box 8">
              <a:extLst>
                <a:ext uri="{FF2B5EF4-FFF2-40B4-BE49-F238E27FC236}">
                  <a16:creationId xmlns:a16="http://schemas.microsoft.com/office/drawing/2014/main" id="{EAA100F5-6829-2346-AD39-BFFCDC0479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4235" y="2408377"/>
              <a:ext cx="1197765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+mn-lt"/>
                  <a:cs typeface="Arial" charset="0"/>
                </a:rPr>
                <a:t>I am Alice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A2AF670-7BF8-5144-BED7-C2477D0DA3B8}"/>
              </a:ext>
            </a:extLst>
          </p:cNvPr>
          <p:cNvGrpSpPr/>
          <p:nvPr/>
        </p:nvGrpSpPr>
        <p:grpSpPr>
          <a:xfrm>
            <a:off x="6760197" y="2448063"/>
            <a:ext cx="2249487" cy="400110"/>
            <a:chOff x="6760197" y="2448063"/>
            <a:chExt cx="2249487" cy="400110"/>
          </a:xfrm>
        </p:grpSpPr>
        <p:sp>
          <p:nvSpPr>
            <p:cNvPr id="79" name="Line 9">
              <a:extLst>
                <a:ext uri="{FF2B5EF4-FFF2-40B4-BE49-F238E27FC236}">
                  <a16:creationId xmlns:a16="http://schemas.microsoft.com/office/drawing/2014/main" id="{EC9876A0-DBA0-2C42-9FDC-0088EEA720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60197" y="2678044"/>
              <a:ext cx="22494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80" name="Text Box 10">
              <a:extLst>
                <a:ext uri="{FF2B5EF4-FFF2-40B4-BE49-F238E27FC236}">
                  <a16:creationId xmlns:a16="http://schemas.microsoft.com/office/drawing/2014/main" id="{69B83F9F-D8CF-DF4A-86AD-8C61057964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8812" y="2448063"/>
              <a:ext cx="1197765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+mn-lt"/>
                  <a:cs typeface="Arial" charset="0"/>
                </a:rPr>
                <a:t>I am Alice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AF17D91-118F-0447-BE00-334C96F42171}"/>
              </a:ext>
            </a:extLst>
          </p:cNvPr>
          <p:cNvGrpSpPr/>
          <p:nvPr/>
        </p:nvGrpSpPr>
        <p:grpSpPr>
          <a:xfrm>
            <a:off x="6864626" y="3360738"/>
            <a:ext cx="2333079" cy="389626"/>
            <a:chOff x="6864626" y="3360738"/>
            <a:chExt cx="2333079" cy="389626"/>
          </a:xfrm>
        </p:grpSpPr>
        <p:sp>
          <p:nvSpPr>
            <p:cNvPr id="89" name="Line 19">
              <a:extLst>
                <a:ext uri="{FF2B5EF4-FFF2-40B4-BE49-F238E27FC236}">
                  <a16:creationId xmlns:a16="http://schemas.microsoft.com/office/drawing/2014/main" id="{A6C6A964-9580-7E4F-9884-60F6E22AC7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64626" y="3363843"/>
              <a:ext cx="2167283" cy="3865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90" name="Text Box 20">
              <a:extLst>
                <a:ext uri="{FF2B5EF4-FFF2-40B4-BE49-F238E27FC236}">
                  <a16:creationId xmlns:a16="http://schemas.microsoft.com/office/drawing/2014/main" id="{2FF9CBBE-857A-EF4D-AF73-E08C7695B2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7549" y="3360738"/>
              <a:ext cx="221015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+mn-lt"/>
                  <a:cs typeface="Arial" charset="0"/>
                </a:rPr>
                <a:t>Send me your public key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FCF990B-2008-4D4C-BFAC-79816130E688}"/>
              </a:ext>
            </a:extLst>
          </p:cNvPr>
          <p:cNvGrpSpPr/>
          <p:nvPr/>
        </p:nvGrpSpPr>
        <p:grpSpPr>
          <a:xfrm>
            <a:off x="2221395" y="3978760"/>
            <a:ext cx="2580245" cy="434214"/>
            <a:chOff x="2221395" y="3978760"/>
            <a:chExt cx="2580245" cy="434214"/>
          </a:xfrm>
        </p:grpSpPr>
        <p:sp>
          <p:nvSpPr>
            <p:cNvPr id="104" name="Line 34">
              <a:extLst>
                <a:ext uri="{FF2B5EF4-FFF2-40B4-BE49-F238E27FC236}">
                  <a16:creationId xmlns:a16="http://schemas.microsoft.com/office/drawing/2014/main" id="{A657ABF9-4379-424D-8DBD-4923C3E8EA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21395" y="4074629"/>
              <a:ext cx="2546972" cy="3383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105" name="Text Box 35">
              <a:extLst>
                <a:ext uri="{FF2B5EF4-FFF2-40B4-BE49-F238E27FC236}">
                  <a16:creationId xmlns:a16="http://schemas.microsoft.com/office/drawing/2014/main" id="{23DC7344-6347-424A-9ADA-070D86675B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1484" y="3978760"/>
              <a:ext cx="221015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+mn-lt"/>
                  <a:cs typeface="Arial" charset="0"/>
                </a:rPr>
                <a:t>Send me your public key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5A9432D-6DAF-DF41-AF7B-1ACAA7FB60B6}"/>
              </a:ext>
            </a:extLst>
          </p:cNvPr>
          <p:cNvGrpSpPr/>
          <p:nvPr/>
        </p:nvGrpSpPr>
        <p:grpSpPr>
          <a:xfrm>
            <a:off x="4877761" y="4634119"/>
            <a:ext cx="2477195" cy="1601637"/>
            <a:chOff x="4877761" y="4634119"/>
            <a:chExt cx="2477195" cy="1601637"/>
          </a:xfrm>
        </p:grpSpPr>
        <p:grpSp>
          <p:nvGrpSpPr>
            <p:cNvPr id="117" name="Group 47">
              <a:extLst>
                <a:ext uri="{FF2B5EF4-FFF2-40B4-BE49-F238E27FC236}">
                  <a16:creationId xmlns:a16="http://schemas.microsoft.com/office/drawing/2014/main" id="{1230FA28-6F88-CF44-B39D-CD6BC48DCA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05100" y="4794941"/>
              <a:ext cx="1708150" cy="749301"/>
              <a:chOff x="1318" y="3314"/>
              <a:chExt cx="1076" cy="472"/>
            </a:xfrm>
          </p:grpSpPr>
          <p:sp>
            <p:nvSpPr>
              <p:cNvPr id="118" name="Text Box 48">
                <a:extLst>
                  <a:ext uri="{FF2B5EF4-FFF2-40B4-BE49-F238E27FC236}">
                    <a16:creationId xmlns:a16="http://schemas.microsoft.com/office/drawing/2014/main" id="{C7DADDA6-E384-1A45-A0E0-B9D1678FAA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66" y="3526"/>
                <a:ext cx="19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</a:t>
                </a:r>
              </a:p>
            </p:txBody>
          </p:sp>
          <p:sp>
            <p:nvSpPr>
              <p:cNvPr id="119" name="Text Box 49">
                <a:extLst>
                  <a:ext uri="{FF2B5EF4-FFF2-40B4-BE49-F238E27FC236}">
                    <a16:creationId xmlns:a16="http://schemas.microsoft.com/office/drawing/2014/main" id="{2B1CEE1E-449F-2A4B-B0AB-7D3D807DEB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8" y="3414"/>
                <a:ext cx="10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m = K  (K   (m))</a:t>
                </a:r>
              </a:p>
            </p:txBody>
          </p:sp>
          <p:sp>
            <p:nvSpPr>
              <p:cNvPr id="120" name="Text Box 50">
                <a:extLst>
                  <a:ext uri="{FF2B5EF4-FFF2-40B4-BE49-F238E27FC236}">
                    <a16:creationId xmlns:a16="http://schemas.microsoft.com/office/drawing/2014/main" id="{6FF68A8B-B778-FC4B-B0D8-EFD30B766A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3" y="3332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  <p:sp>
            <p:nvSpPr>
              <p:cNvPr id="121" name="Text Box 51">
                <a:extLst>
                  <a:ext uri="{FF2B5EF4-FFF2-40B4-BE49-F238E27FC236}">
                    <a16:creationId xmlns:a16="http://schemas.microsoft.com/office/drawing/2014/main" id="{B5DFE2D6-4F99-7F47-A88A-E8F85515D1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0" y="3534"/>
                <a:ext cx="19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</a:t>
                </a:r>
              </a:p>
            </p:txBody>
          </p:sp>
          <p:sp>
            <p:nvSpPr>
              <p:cNvPr id="122" name="Text Box 52">
                <a:extLst>
                  <a:ext uri="{FF2B5EF4-FFF2-40B4-BE49-F238E27FC236}">
                    <a16:creationId xmlns:a16="http://schemas.microsoft.com/office/drawing/2014/main" id="{AFEF1BDB-35E1-6242-A4AA-4F93CD33B0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8" y="3314"/>
                <a:ext cx="16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123" name="Text Box 53">
              <a:extLst>
                <a:ext uri="{FF2B5EF4-FFF2-40B4-BE49-F238E27FC236}">
                  <a16:creationId xmlns:a16="http://schemas.microsoft.com/office/drawing/2014/main" id="{95CBCE4C-74E4-A943-878F-093245F3DC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7761" y="4634119"/>
              <a:ext cx="205479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+mn-lt"/>
                  <a:cs typeface="Arial" charset="0"/>
                </a:rPr>
                <a:t>Trudy recovers m:</a:t>
              </a:r>
            </a:p>
          </p:txBody>
        </p:sp>
        <p:sp>
          <p:nvSpPr>
            <p:cNvPr id="124" name="Text Box 54">
              <a:extLst>
                <a:ext uri="{FF2B5EF4-FFF2-40B4-BE49-F238E27FC236}">
                  <a16:creationId xmlns:a16="http://schemas.microsoft.com/office/drawing/2014/main" id="{4ECC7DF6-AFF2-E24B-B6D3-787C294743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3950" y="5398604"/>
              <a:ext cx="2421006" cy="837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ct val="80000"/>
                </a:lnSpc>
                <a:defRPr/>
              </a:pPr>
              <a:r>
                <a:rPr lang="en-US" dirty="0">
                  <a:latin typeface="+mn-lt"/>
                  <a:cs typeface="Arial" charset="0"/>
                </a:rPr>
                <a:t>sends m to Alice encrypted with Alice’s public key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2F41447-836E-024C-9290-7172DDC4575F}"/>
              </a:ext>
            </a:extLst>
          </p:cNvPr>
          <p:cNvGrpSpPr/>
          <p:nvPr/>
        </p:nvGrpSpPr>
        <p:grpSpPr>
          <a:xfrm>
            <a:off x="6828459" y="2851424"/>
            <a:ext cx="2249488" cy="673654"/>
            <a:chOff x="6828459" y="2851424"/>
            <a:chExt cx="2249488" cy="673654"/>
          </a:xfrm>
        </p:grpSpPr>
        <p:sp>
          <p:nvSpPr>
            <p:cNvPr id="83" name="Line 13">
              <a:extLst>
                <a:ext uri="{FF2B5EF4-FFF2-40B4-BE49-F238E27FC236}">
                  <a16:creationId xmlns:a16="http://schemas.microsoft.com/office/drawing/2014/main" id="{2B2FCC1F-3FE7-7B46-807C-F140932F08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28459" y="3195569"/>
              <a:ext cx="2249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DE6D2A4-608E-2545-8F28-32423BB333C4}"/>
                </a:ext>
              </a:extLst>
            </p:cNvPr>
            <p:cNvGrpSpPr/>
            <p:nvPr/>
          </p:nvGrpSpPr>
          <p:grpSpPr>
            <a:xfrm>
              <a:off x="7453313" y="2851424"/>
              <a:ext cx="787400" cy="673654"/>
              <a:chOff x="10739852" y="2997198"/>
              <a:chExt cx="787400" cy="673654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D4D01E5-5D6F-3D4F-932E-4A5299B2BA52}"/>
                  </a:ext>
                </a:extLst>
              </p:cNvPr>
              <p:cNvSpPr/>
              <p:nvPr/>
            </p:nvSpPr>
            <p:spPr>
              <a:xfrm>
                <a:off x="10747511" y="3305865"/>
                <a:ext cx="675861" cy="1060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Text Box 15">
                <a:extLst>
                  <a:ext uri="{FF2B5EF4-FFF2-40B4-BE49-F238E27FC236}">
                    <a16:creationId xmlns:a16="http://schemas.microsoft.com/office/drawing/2014/main" id="{16C95A26-F859-E64E-BF44-C4C49359FB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06608" y="3270801"/>
                <a:ext cx="309563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</a:t>
                </a:r>
              </a:p>
            </p:txBody>
          </p:sp>
          <p:sp>
            <p:nvSpPr>
              <p:cNvPr id="87" name="Text Box 17">
                <a:extLst>
                  <a:ext uri="{FF2B5EF4-FFF2-40B4-BE49-F238E27FC236}">
                    <a16:creationId xmlns:a16="http://schemas.microsoft.com/office/drawing/2014/main" id="{AA9C139A-0D12-3245-B88F-B48AE08E8A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39852" y="3142972"/>
                <a:ext cx="787400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 (R)</a:t>
                </a:r>
              </a:p>
            </p:txBody>
          </p:sp>
          <p:sp>
            <p:nvSpPr>
              <p:cNvPr id="88" name="Text Box 18">
                <a:extLst>
                  <a:ext uri="{FF2B5EF4-FFF2-40B4-BE49-F238E27FC236}">
                    <a16:creationId xmlns:a16="http://schemas.microsoft.com/office/drawing/2014/main" id="{562BA0BD-51AB-F849-AB37-A717937E43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14547" y="2997198"/>
                <a:ext cx="263525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-</a:t>
                </a: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183322C-9210-6E46-A831-2524E4CE9F4C}"/>
              </a:ext>
            </a:extLst>
          </p:cNvPr>
          <p:cNvGrpSpPr/>
          <p:nvPr/>
        </p:nvGrpSpPr>
        <p:grpSpPr>
          <a:xfrm>
            <a:off x="6799884" y="2710462"/>
            <a:ext cx="2165350" cy="400110"/>
            <a:chOff x="6799884" y="2710462"/>
            <a:chExt cx="2165350" cy="400110"/>
          </a:xfrm>
        </p:grpSpPr>
        <p:sp>
          <p:nvSpPr>
            <p:cNvPr id="81" name="Line 11">
              <a:extLst>
                <a:ext uri="{FF2B5EF4-FFF2-40B4-BE49-F238E27FC236}">
                  <a16:creationId xmlns:a16="http://schemas.microsoft.com/office/drawing/2014/main" id="{431B4E0F-3CD5-444F-8127-4EAB4B1531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99884" y="2746307"/>
              <a:ext cx="2165350" cy="2809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C69D8AC-45D3-B642-987B-D4859E76E7B1}"/>
                </a:ext>
              </a:extLst>
            </p:cNvPr>
            <p:cNvGrpSpPr/>
            <p:nvPr/>
          </p:nvGrpSpPr>
          <p:grpSpPr>
            <a:xfrm>
              <a:off x="7402788" y="2710462"/>
              <a:ext cx="559183" cy="400110"/>
              <a:chOff x="7402788" y="2710462"/>
              <a:chExt cx="559183" cy="40011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7332AF7-B3AA-F84A-A60D-A50A03FA89EB}"/>
                  </a:ext>
                </a:extLst>
              </p:cNvPr>
              <p:cNvSpPr/>
              <p:nvPr/>
            </p:nvSpPr>
            <p:spPr>
              <a:xfrm>
                <a:off x="7462396" y="2872554"/>
                <a:ext cx="423747" cy="624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Text Box 12">
                <a:extLst>
                  <a:ext uri="{FF2B5EF4-FFF2-40B4-BE49-F238E27FC236}">
                    <a16:creationId xmlns:a16="http://schemas.microsoft.com/office/drawing/2014/main" id="{4B5E98C2-2370-6846-8FFD-3B9BD50C80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02788" y="2710462"/>
                <a:ext cx="559183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R</a:t>
                </a: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F392E7F-83D0-234C-A04C-71BAD4274A31}"/>
              </a:ext>
            </a:extLst>
          </p:cNvPr>
          <p:cNvGrpSpPr/>
          <p:nvPr/>
        </p:nvGrpSpPr>
        <p:grpSpPr>
          <a:xfrm>
            <a:off x="6896722" y="3520658"/>
            <a:ext cx="2249487" cy="673654"/>
            <a:chOff x="6896722" y="3520658"/>
            <a:chExt cx="2249487" cy="673654"/>
          </a:xfrm>
        </p:grpSpPr>
        <p:sp>
          <p:nvSpPr>
            <p:cNvPr id="91" name="Line 21">
              <a:extLst>
                <a:ext uri="{FF2B5EF4-FFF2-40B4-BE49-F238E27FC236}">
                  <a16:creationId xmlns:a16="http://schemas.microsoft.com/office/drawing/2014/main" id="{776730E8-9459-E447-B35A-39C21DFB4D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96722" y="3882957"/>
              <a:ext cx="22494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20153732-5F65-8143-8064-BCA70395D4ED}"/>
                </a:ext>
              </a:extLst>
            </p:cNvPr>
            <p:cNvGrpSpPr/>
            <p:nvPr/>
          </p:nvGrpSpPr>
          <p:grpSpPr>
            <a:xfrm>
              <a:off x="7507355" y="3520658"/>
              <a:ext cx="675861" cy="673654"/>
              <a:chOff x="10747511" y="2997198"/>
              <a:chExt cx="675861" cy="673654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49A50E8E-DC4B-E442-9F99-02CD32E20F61}"/>
                  </a:ext>
                </a:extLst>
              </p:cNvPr>
              <p:cNvSpPr/>
              <p:nvPr/>
            </p:nvSpPr>
            <p:spPr>
              <a:xfrm>
                <a:off x="10747511" y="3305865"/>
                <a:ext cx="675861" cy="1060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0" name="Text Box 15">
                <a:extLst>
                  <a:ext uri="{FF2B5EF4-FFF2-40B4-BE49-F238E27FC236}">
                    <a16:creationId xmlns:a16="http://schemas.microsoft.com/office/drawing/2014/main" id="{AFB8B5B3-D1B4-6642-981D-8D71DFE13F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06608" y="3270801"/>
                <a:ext cx="309563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</a:t>
                </a:r>
              </a:p>
            </p:txBody>
          </p:sp>
          <p:sp>
            <p:nvSpPr>
              <p:cNvPr id="141" name="Text Box 17">
                <a:extLst>
                  <a:ext uri="{FF2B5EF4-FFF2-40B4-BE49-F238E27FC236}">
                    <a16:creationId xmlns:a16="http://schemas.microsoft.com/office/drawing/2014/main" id="{90FDA7C9-CFD5-0A44-96CB-E6E570ED96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57961" y="3142972"/>
                <a:ext cx="433131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</a:t>
                </a:r>
              </a:p>
            </p:txBody>
          </p:sp>
          <p:sp>
            <p:nvSpPr>
              <p:cNvPr id="142" name="Text Box 18">
                <a:extLst>
                  <a:ext uri="{FF2B5EF4-FFF2-40B4-BE49-F238E27FC236}">
                    <a16:creationId xmlns:a16="http://schemas.microsoft.com/office/drawing/2014/main" id="{6C888B49-426C-1C44-BB59-FEB6759DA5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89856" y="2997198"/>
                <a:ext cx="312907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A03911-35CC-7540-9E36-05444D837206}"/>
              </a:ext>
            </a:extLst>
          </p:cNvPr>
          <p:cNvGrpSpPr/>
          <p:nvPr/>
        </p:nvGrpSpPr>
        <p:grpSpPr>
          <a:xfrm>
            <a:off x="9501810" y="3697355"/>
            <a:ext cx="1888432" cy="1211428"/>
            <a:chOff x="9448801" y="3644347"/>
            <a:chExt cx="1888432" cy="1211428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1848FFE3-83C4-6042-96A6-D346EA18C45A}"/>
                </a:ext>
              </a:extLst>
            </p:cNvPr>
            <p:cNvSpPr/>
            <p:nvPr/>
          </p:nvSpPr>
          <p:spPr>
            <a:xfrm>
              <a:off x="10661372" y="3802821"/>
              <a:ext cx="675861" cy="1060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06B6F46-9DE5-A246-8551-1F8B349C8CBB}"/>
                </a:ext>
              </a:extLst>
            </p:cNvPr>
            <p:cNvGrpSpPr/>
            <p:nvPr/>
          </p:nvGrpSpPr>
          <p:grpSpPr>
            <a:xfrm>
              <a:off x="9475303" y="3785702"/>
              <a:ext cx="1713735" cy="680280"/>
              <a:chOff x="9753598" y="4050745"/>
              <a:chExt cx="1713735" cy="680280"/>
            </a:xfrm>
          </p:grpSpPr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38AA7B51-AD55-D24E-9277-AE28406704AD}"/>
                  </a:ext>
                </a:extLst>
              </p:cNvPr>
              <p:cNvGrpSpPr/>
              <p:nvPr/>
            </p:nvGrpSpPr>
            <p:grpSpPr>
              <a:xfrm>
                <a:off x="9753598" y="4057371"/>
                <a:ext cx="675861" cy="673654"/>
                <a:chOff x="10747511" y="2997198"/>
                <a:chExt cx="675861" cy="673654"/>
              </a:xfrm>
            </p:grpSpPr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76F87967-B4C9-D343-9F6C-7DB93BDA72B3}"/>
                    </a:ext>
                  </a:extLst>
                </p:cNvPr>
                <p:cNvSpPr/>
                <p:nvPr/>
              </p:nvSpPr>
              <p:spPr>
                <a:xfrm>
                  <a:off x="10747511" y="3305865"/>
                  <a:ext cx="675861" cy="1060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5" name="Text Box 15">
                  <a:extLst>
                    <a:ext uri="{FF2B5EF4-FFF2-40B4-BE49-F238E27FC236}">
                      <a16:creationId xmlns:a16="http://schemas.microsoft.com/office/drawing/2014/main" id="{4EC6D1DA-03C0-8E4C-A263-C5FCDD99B2A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906608" y="3270801"/>
                  <a:ext cx="309563" cy="4000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T</a:t>
                  </a:r>
                </a:p>
              </p:txBody>
            </p:sp>
            <p:sp>
              <p:nvSpPr>
                <p:cNvPr id="146" name="Text Box 17">
                  <a:extLst>
                    <a:ext uri="{FF2B5EF4-FFF2-40B4-BE49-F238E27FC236}">
                      <a16:creationId xmlns:a16="http://schemas.microsoft.com/office/drawing/2014/main" id="{34BF5362-E8D7-AC44-8ABC-D7C8302EC5E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757961" y="3142972"/>
                  <a:ext cx="433131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dirty="0">
                      <a:latin typeface="+mn-lt"/>
                      <a:cs typeface="Arial" charset="0"/>
                    </a:rPr>
                    <a:t>K  </a:t>
                  </a:r>
                </a:p>
              </p:txBody>
            </p:sp>
            <p:sp>
              <p:nvSpPr>
                <p:cNvPr id="147" name="Text Box 18">
                  <a:extLst>
                    <a:ext uri="{FF2B5EF4-FFF2-40B4-BE49-F238E27FC236}">
                      <a16:creationId xmlns:a16="http://schemas.microsoft.com/office/drawing/2014/main" id="{0AEE8AEA-5E6B-9644-BA42-2D69FB60B8F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889856" y="2997198"/>
                  <a:ext cx="312907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+</a:t>
                  </a:r>
                </a:p>
              </p:txBody>
            </p:sp>
          </p:grpSp>
          <p:sp>
            <p:nvSpPr>
              <p:cNvPr id="151" name="Text Box 17">
                <a:extLst>
                  <a:ext uri="{FF2B5EF4-FFF2-40B4-BE49-F238E27FC236}">
                    <a16:creationId xmlns:a16="http://schemas.microsoft.com/office/drawing/2014/main" id="{FA08C967-2B3C-D347-93CB-444CA8DF7F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17897" y="4171890"/>
                <a:ext cx="144943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(K   (R)) =  R,</a:t>
                </a: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660BFD7D-B5AE-8D4B-BC26-F96EFD5F3CA4}"/>
                  </a:ext>
                </a:extLst>
              </p:cNvPr>
              <p:cNvGrpSpPr/>
              <p:nvPr/>
            </p:nvGrpSpPr>
            <p:grpSpPr>
              <a:xfrm>
                <a:off x="10303635" y="4050745"/>
                <a:ext cx="309563" cy="673654"/>
                <a:chOff x="10820469" y="3494154"/>
                <a:chExt cx="309563" cy="673654"/>
              </a:xfrm>
            </p:grpSpPr>
            <p:sp>
              <p:nvSpPr>
                <p:cNvPr id="150" name="Text Box 15">
                  <a:extLst>
                    <a:ext uri="{FF2B5EF4-FFF2-40B4-BE49-F238E27FC236}">
                      <a16:creationId xmlns:a16="http://schemas.microsoft.com/office/drawing/2014/main" id="{BC7FE57C-4528-AC48-9333-5717C819722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820469" y="3767757"/>
                  <a:ext cx="309563" cy="4000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T</a:t>
                  </a:r>
                </a:p>
              </p:txBody>
            </p:sp>
            <p:sp>
              <p:nvSpPr>
                <p:cNvPr id="152" name="Text Box 18">
                  <a:extLst>
                    <a:ext uri="{FF2B5EF4-FFF2-40B4-BE49-F238E27FC236}">
                      <a16:creationId xmlns:a16="http://schemas.microsoft.com/office/drawing/2014/main" id="{FA1EFA76-21B9-B948-8E78-36FF1C662DF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828408" y="3494154"/>
                  <a:ext cx="263525" cy="4000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-</a:t>
                  </a:r>
                </a:p>
              </p:txBody>
            </p:sp>
          </p:grp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E67E0C2-A681-6745-AF69-A6AAE1C3E55E}"/>
                </a:ext>
              </a:extLst>
            </p:cNvPr>
            <p:cNvSpPr txBox="1"/>
            <p:nvPr/>
          </p:nvSpPr>
          <p:spPr>
            <a:xfrm>
              <a:off x="9448801" y="3644347"/>
              <a:ext cx="15315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Bob computes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6DF933CB-CA39-3147-98C2-BB61A3EB04BC}"/>
                </a:ext>
              </a:extLst>
            </p:cNvPr>
            <p:cNvSpPr txBox="1"/>
            <p:nvPr/>
          </p:nvSpPr>
          <p:spPr>
            <a:xfrm>
              <a:off x="9455426" y="4314729"/>
              <a:ext cx="1822174" cy="541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dirty="0"/>
                <a:t>authenticating</a:t>
              </a:r>
            </a:p>
            <a:p>
              <a:pPr>
                <a:lnSpc>
                  <a:spcPct val="80000"/>
                </a:lnSpc>
              </a:pPr>
              <a:r>
                <a:rPr lang="en-US" dirty="0"/>
                <a:t>Trudy as Alice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60FBBC21-85F1-2445-8B4A-BDBCF8170CA8}"/>
              </a:ext>
            </a:extLst>
          </p:cNvPr>
          <p:cNvSpPr/>
          <p:nvPr/>
        </p:nvSpPr>
        <p:spPr>
          <a:xfrm>
            <a:off x="3538330" y="3472069"/>
            <a:ext cx="238539" cy="145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CD2AD64-FCE1-484A-8CD8-9195FB878672}"/>
              </a:ext>
            </a:extLst>
          </p:cNvPr>
          <p:cNvGrpSpPr/>
          <p:nvPr/>
        </p:nvGrpSpPr>
        <p:grpSpPr>
          <a:xfrm>
            <a:off x="2221395" y="3318428"/>
            <a:ext cx="2480297" cy="400110"/>
            <a:chOff x="2221395" y="3318428"/>
            <a:chExt cx="2480297" cy="400110"/>
          </a:xfrm>
        </p:grpSpPr>
        <p:sp>
          <p:nvSpPr>
            <p:cNvPr id="97" name="Line 27">
              <a:extLst>
                <a:ext uri="{FF2B5EF4-FFF2-40B4-BE49-F238E27FC236}">
                  <a16:creationId xmlns:a16="http://schemas.microsoft.com/office/drawing/2014/main" id="{9984F3ED-2918-3344-B6C5-159D486AEB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21395" y="3390832"/>
              <a:ext cx="2480297" cy="3218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136" name="Text Box 66">
              <a:extLst>
                <a:ext uri="{FF2B5EF4-FFF2-40B4-BE49-F238E27FC236}">
                  <a16:creationId xmlns:a16="http://schemas.microsoft.com/office/drawing/2014/main" id="{6AA1B550-D423-7A47-9CFF-A7D87F12F8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7192" y="3318428"/>
              <a:ext cx="32412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+mn-lt"/>
                  <a:cs typeface="Arial" charset="0"/>
                </a:rPr>
                <a:t>R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566B28C-8D8F-F441-9A23-B17C74DD53D0}"/>
              </a:ext>
            </a:extLst>
          </p:cNvPr>
          <p:cNvGrpSpPr/>
          <p:nvPr/>
        </p:nvGrpSpPr>
        <p:grpSpPr>
          <a:xfrm>
            <a:off x="2221395" y="3479799"/>
            <a:ext cx="2593009" cy="673713"/>
            <a:chOff x="2221395" y="3479799"/>
            <a:chExt cx="2593009" cy="673713"/>
          </a:xfrm>
        </p:grpSpPr>
        <p:sp>
          <p:nvSpPr>
            <p:cNvPr id="98" name="Line 28">
              <a:extLst>
                <a:ext uri="{FF2B5EF4-FFF2-40B4-BE49-F238E27FC236}">
                  <a16:creationId xmlns:a16="http://schemas.microsoft.com/office/drawing/2014/main" id="{EE318889-5B02-7949-9701-DA40746460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1395" y="3840094"/>
              <a:ext cx="25930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DCDE299-3FF6-EA43-9F54-4F4D7B7A96D5}"/>
                </a:ext>
              </a:extLst>
            </p:cNvPr>
            <p:cNvGrpSpPr/>
            <p:nvPr/>
          </p:nvGrpSpPr>
          <p:grpSpPr>
            <a:xfrm>
              <a:off x="3351764" y="3479799"/>
              <a:ext cx="787400" cy="673713"/>
              <a:chOff x="992878" y="4235173"/>
              <a:chExt cx="787400" cy="673713"/>
            </a:xfrm>
          </p:grpSpPr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9457704C-5356-664F-925C-1F727AA467BC}"/>
                  </a:ext>
                </a:extLst>
              </p:cNvPr>
              <p:cNvSpPr/>
              <p:nvPr/>
            </p:nvSpPr>
            <p:spPr>
              <a:xfrm>
                <a:off x="1000537" y="4543840"/>
                <a:ext cx="675861" cy="1060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6" name="Text Box 15">
                <a:extLst>
                  <a:ext uri="{FF2B5EF4-FFF2-40B4-BE49-F238E27FC236}">
                    <a16:creationId xmlns:a16="http://schemas.microsoft.com/office/drawing/2014/main" id="{B390E741-67F5-A44D-B50F-BCF5D21E45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7543" y="4508776"/>
                <a:ext cx="33374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157" name="Text Box 17">
                <a:extLst>
                  <a:ext uri="{FF2B5EF4-FFF2-40B4-BE49-F238E27FC236}">
                    <a16:creationId xmlns:a16="http://schemas.microsoft.com/office/drawing/2014/main" id="{F7C9D543-5B67-BE43-915D-12D41196FF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2878" y="4380947"/>
                <a:ext cx="787400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 (R)</a:t>
                </a:r>
              </a:p>
            </p:txBody>
          </p:sp>
          <p:sp>
            <p:nvSpPr>
              <p:cNvPr id="158" name="Text Box 18">
                <a:extLst>
                  <a:ext uri="{FF2B5EF4-FFF2-40B4-BE49-F238E27FC236}">
                    <a16:creationId xmlns:a16="http://schemas.microsoft.com/office/drawing/2014/main" id="{5B8DB431-29F0-AB41-8246-D94EA76902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67573" y="4235173"/>
                <a:ext cx="263525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-</a:t>
                </a:r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FB5C290-2EFF-0A4D-B746-B484522AB717}"/>
              </a:ext>
            </a:extLst>
          </p:cNvPr>
          <p:cNvGrpSpPr/>
          <p:nvPr/>
        </p:nvGrpSpPr>
        <p:grpSpPr>
          <a:xfrm>
            <a:off x="2221395" y="4168883"/>
            <a:ext cx="2661272" cy="673713"/>
            <a:chOff x="2221395" y="4168883"/>
            <a:chExt cx="2661272" cy="673713"/>
          </a:xfrm>
        </p:grpSpPr>
        <p:sp>
          <p:nvSpPr>
            <p:cNvPr id="106" name="Line 36">
              <a:extLst>
                <a:ext uri="{FF2B5EF4-FFF2-40B4-BE49-F238E27FC236}">
                  <a16:creationId xmlns:a16="http://schemas.microsoft.com/office/drawing/2014/main" id="{160F22D0-47F2-5349-85F9-D489A964C5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1395" y="4527482"/>
              <a:ext cx="2661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591770F-038E-CD44-B111-C45F73AD7788}"/>
                </a:ext>
              </a:extLst>
            </p:cNvPr>
            <p:cNvGrpSpPr/>
            <p:nvPr/>
          </p:nvGrpSpPr>
          <p:grpSpPr>
            <a:xfrm>
              <a:off x="3366050" y="4168883"/>
              <a:ext cx="675861" cy="673713"/>
              <a:chOff x="1842051" y="4335667"/>
              <a:chExt cx="675861" cy="673713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E1E0E169-9AA2-8C40-A9FD-9CB2C10143A7}"/>
                  </a:ext>
                </a:extLst>
              </p:cNvPr>
              <p:cNvSpPr/>
              <p:nvPr/>
            </p:nvSpPr>
            <p:spPr>
              <a:xfrm>
                <a:off x="1842051" y="4644334"/>
                <a:ext cx="675861" cy="1060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2" name="Text Box 17">
                <a:extLst>
                  <a:ext uri="{FF2B5EF4-FFF2-40B4-BE49-F238E27FC236}">
                    <a16:creationId xmlns:a16="http://schemas.microsoft.com/office/drawing/2014/main" id="{5E1A5670-A8F3-194B-8712-4A445EDF45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2501" y="4481441"/>
                <a:ext cx="433131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</a:t>
                </a:r>
              </a:p>
            </p:txBody>
          </p:sp>
          <p:sp>
            <p:nvSpPr>
              <p:cNvPr id="163" name="Text Box 18">
                <a:extLst>
                  <a:ext uri="{FF2B5EF4-FFF2-40B4-BE49-F238E27FC236}">
                    <a16:creationId xmlns:a16="http://schemas.microsoft.com/office/drawing/2014/main" id="{F08DB7BD-7A90-7B4C-A0AB-13AF0F4EBF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84396" y="4335667"/>
                <a:ext cx="312907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  <p:sp>
            <p:nvSpPr>
              <p:cNvPr id="161" name="Text Box 15">
                <a:extLst>
                  <a:ext uri="{FF2B5EF4-FFF2-40B4-BE49-F238E27FC236}">
                    <a16:creationId xmlns:a16="http://schemas.microsoft.com/office/drawing/2014/main" id="{7BBB5E8A-E5DC-4C45-9F1E-3C6C0299AC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89057" y="4609270"/>
                <a:ext cx="33374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A</a:t>
                </a:r>
              </a:p>
            </p:txBody>
          </p:sp>
        </p:grp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6CEF5E74-1462-2240-98D6-0DFCF9C484FF}"/>
              </a:ext>
            </a:extLst>
          </p:cNvPr>
          <p:cNvSpPr/>
          <p:nvPr/>
        </p:nvSpPr>
        <p:spPr>
          <a:xfrm>
            <a:off x="7580243" y="5009322"/>
            <a:ext cx="821635" cy="172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7CF55DB-F502-994B-93E8-DD80E269A29E}"/>
              </a:ext>
            </a:extLst>
          </p:cNvPr>
          <p:cNvGrpSpPr/>
          <p:nvPr/>
        </p:nvGrpSpPr>
        <p:grpSpPr>
          <a:xfrm>
            <a:off x="6941172" y="4727161"/>
            <a:ext cx="2168525" cy="711199"/>
            <a:chOff x="6941172" y="4727161"/>
            <a:chExt cx="2168525" cy="711199"/>
          </a:xfrm>
        </p:grpSpPr>
        <p:sp>
          <p:nvSpPr>
            <p:cNvPr id="112" name="Line 42">
              <a:extLst>
                <a:ext uri="{FF2B5EF4-FFF2-40B4-BE49-F238E27FC236}">
                  <a16:creationId xmlns:a16="http://schemas.microsoft.com/office/drawing/2014/main" id="{AE6F24D0-6C87-5E4E-A619-24CDBA038F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941172" y="5117202"/>
              <a:ext cx="2168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113" name="Group 43">
              <a:extLst>
                <a:ext uri="{FF2B5EF4-FFF2-40B4-BE49-F238E27FC236}">
                  <a16:creationId xmlns:a16="http://schemas.microsoft.com/office/drawing/2014/main" id="{31A37FFA-B2FB-7E4D-A06F-68C6898002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63472" y="4727161"/>
              <a:ext cx="852488" cy="711199"/>
              <a:chOff x="3677" y="3430"/>
              <a:chExt cx="537" cy="448"/>
            </a:xfrm>
          </p:grpSpPr>
          <p:sp>
            <p:nvSpPr>
              <p:cNvPr id="115" name="Text Box 45">
                <a:extLst>
                  <a:ext uri="{FF2B5EF4-FFF2-40B4-BE49-F238E27FC236}">
                    <a16:creationId xmlns:a16="http://schemas.microsoft.com/office/drawing/2014/main" id="{85D4A2E7-81C1-A64B-BC82-9DB7F48213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7" y="3540"/>
                <a:ext cx="53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 (m)</a:t>
                </a:r>
              </a:p>
            </p:txBody>
          </p:sp>
          <p:sp>
            <p:nvSpPr>
              <p:cNvPr id="116" name="Text Box 46">
                <a:extLst>
                  <a:ext uri="{FF2B5EF4-FFF2-40B4-BE49-F238E27FC236}">
                    <a16:creationId xmlns:a16="http://schemas.microsoft.com/office/drawing/2014/main" id="{F94D5314-084A-054E-BECC-861CAED936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28" y="3430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  <p:sp>
            <p:nvSpPr>
              <p:cNvPr id="114" name="Text Box 44">
                <a:extLst>
                  <a:ext uri="{FF2B5EF4-FFF2-40B4-BE49-F238E27FC236}">
                    <a16:creationId xmlns:a16="http://schemas.microsoft.com/office/drawing/2014/main" id="{5A99CC24-85CA-9C4A-A4D0-6DF9B6779A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3" y="3626"/>
                <a:ext cx="19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</a:t>
                </a:r>
              </a:p>
            </p:txBody>
          </p: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F94631E-57F4-4948-8245-56E604BD3B2E}"/>
              </a:ext>
            </a:extLst>
          </p:cNvPr>
          <p:cNvSpPr txBox="1"/>
          <p:nvPr/>
        </p:nvSpPr>
        <p:spPr>
          <a:xfrm>
            <a:off x="9258693" y="4982817"/>
            <a:ext cx="2217690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Bob sends a personal message, m to Alice</a:t>
            </a: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BA09B8E1-D210-DD47-B517-6459FFB70ED7}"/>
              </a:ext>
            </a:extLst>
          </p:cNvPr>
          <p:cNvGrpSpPr/>
          <p:nvPr/>
        </p:nvGrpSpPr>
        <p:grpSpPr>
          <a:xfrm>
            <a:off x="2601085" y="4921526"/>
            <a:ext cx="2168525" cy="711199"/>
            <a:chOff x="2601085" y="4921526"/>
            <a:chExt cx="2168525" cy="711199"/>
          </a:xfrm>
        </p:grpSpPr>
        <p:sp>
          <p:nvSpPr>
            <p:cNvPr id="164" name="Line 42">
              <a:extLst>
                <a:ext uri="{FF2B5EF4-FFF2-40B4-BE49-F238E27FC236}">
                  <a16:creationId xmlns:a16="http://schemas.microsoft.com/office/drawing/2014/main" id="{27E7CDB9-2DFE-764B-B12F-AEF4FBAB9F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01085" y="5367337"/>
              <a:ext cx="2168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6D8C8AC-603B-004D-A602-FB5914DF76FB}"/>
                </a:ext>
              </a:extLst>
            </p:cNvPr>
            <p:cNvSpPr/>
            <p:nvPr/>
          </p:nvSpPr>
          <p:spPr>
            <a:xfrm>
              <a:off x="3458817" y="5261113"/>
              <a:ext cx="397566" cy="225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6" name="Group 56">
              <a:extLst>
                <a:ext uri="{FF2B5EF4-FFF2-40B4-BE49-F238E27FC236}">
                  <a16:creationId xmlns:a16="http://schemas.microsoft.com/office/drawing/2014/main" id="{0775B4B1-C485-7A46-B09A-3F7499E1DF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372" y="4921526"/>
              <a:ext cx="795338" cy="711199"/>
              <a:chOff x="3694" y="3430"/>
              <a:chExt cx="501" cy="448"/>
            </a:xfrm>
          </p:grpSpPr>
          <p:sp>
            <p:nvSpPr>
              <p:cNvPr id="127" name="Text Box 57">
                <a:extLst>
                  <a:ext uri="{FF2B5EF4-FFF2-40B4-BE49-F238E27FC236}">
                    <a16:creationId xmlns:a16="http://schemas.microsoft.com/office/drawing/2014/main" id="{141B4F19-74AD-1843-A62D-38B5D8A427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6" y="3626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A</a:t>
                </a:r>
                <a:endParaRPr lang="en-US" sz="2800" dirty="0">
                  <a:solidFill>
                    <a:srgbClr val="C00000"/>
                  </a:solidFill>
                  <a:latin typeface="+mn-lt"/>
                  <a:cs typeface="Arial" charset="0"/>
                </a:endParaRPr>
              </a:p>
            </p:txBody>
          </p:sp>
          <p:sp>
            <p:nvSpPr>
              <p:cNvPr id="128" name="Text Box 58">
                <a:extLst>
                  <a:ext uri="{FF2B5EF4-FFF2-40B4-BE49-F238E27FC236}">
                    <a16:creationId xmlns:a16="http://schemas.microsoft.com/office/drawing/2014/main" id="{9393590E-BC14-9649-B270-972F482604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4" y="3540"/>
                <a:ext cx="5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(m)</a:t>
                </a:r>
              </a:p>
            </p:txBody>
          </p:sp>
          <p:sp>
            <p:nvSpPr>
              <p:cNvPr id="129" name="Text Box 59">
                <a:extLst>
                  <a:ext uri="{FF2B5EF4-FFF2-40B4-BE49-F238E27FC236}">
                    <a16:creationId xmlns:a16="http://schemas.microsoft.com/office/drawing/2014/main" id="{6DBF443F-317F-784F-BD76-C682D68C61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7" y="3430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</p:grp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41819848-9DFF-194C-B17B-ABDE3225B9FC}"/>
              </a:ext>
            </a:extLst>
          </p:cNvPr>
          <p:cNvGrpSpPr/>
          <p:nvPr/>
        </p:nvGrpSpPr>
        <p:grpSpPr>
          <a:xfrm>
            <a:off x="359855" y="4949687"/>
            <a:ext cx="3045951" cy="1418628"/>
            <a:chOff x="359855" y="4949687"/>
            <a:chExt cx="3045951" cy="1418628"/>
          </a:xfrm>
        </p:grpSpPr>
        <p:grpSp>
          <p:nvGrpSpPr>
            <p:cNvPr id="130" name="Group 60">
              <a:extLst>
                <a:ext uri="{FF2B5EF4-FFF2-40B4-BE49-F238E27FC236}">
                  <a16:creationId xmlns:a16="http://schemas.microsoft.com/office/drawing/2014/main" id="{BECA1E54-4F2E-F443-BA9C-1A10F77D64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9876" y="4999831"/>
              <a:ext cx="1708150" cy="744538"/>
              <a:chOff x="1318" y="3317"/>
              <a:chExt cx="1076" cy="469"/>
            </a:xfrm>
          </p:grpSpPr>
          <p:sp>
            <p:nvSpPr>
              <p:cNvPr id="131" name="Text Box 61">
                <a:extLst>
                  <a:ext uri="{FF2B5EF4-FFF2-40B4-BE49-F238E27FC236}">
                    <a16:creationId xmlns:a16="http://schemas.microsoft.com/office/drawing/2014/main" id="{2978A8B5-F75D-304D-A0D7-D444312E36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9" y="3526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132" name="Text Box 62">
                <a:extLst>
                  <a:ext uri="{FF2B5EF4-FFF2-40B4-BE49-F238E27FC236}">
                    <a16:creationId xmlns:a16="http://schemas.microsoft.com/office/drawing/2014/main" id="{C8ABC261-159D-7540-98FC-D7B4329287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8" y="3414"/>
                <a:ext cx="10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m = K  (K   (m))</a:t>
                </a:r>
              </a:p>
            </p:txBody>
          </p:sp>
          <p:sp>
            <p:nvSpPr>
              <p:cNvPr id="133" name="Text Box 63">
                <a:extLst>
                  <a:ext uri="{FF2B5EF4-FFF2-40B4-BE49-F238E27FC236}">
                    <a16:creationId xmlns:a16="http://schemas.microsoft.com/office/drawing/2014/main" id="{048E692E-7A24-3142-BD88-9F0834EADB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3" y="3332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  <p:sp>
            <p:nvSpPr>
              <p:cNvPr id="134" name="Text Box 64">
                <a:extLst>
                  <a:ext uri="{FF2B5EF4-FFF2-40B4-BE49-F238E27FC236}">
                    <a16:creationId xmlns:a16="http://schemas.microsoft.com/office/drawing/2014/main" id="{8C5822A4-20CA-A94D-B283-A8FA7EE237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3" y="3534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135" name="Text Box 65">
                <a:extLst>
                  <a:ext uri="{FF2B5EF4-FFF2-40B4-BE49-F238E27FC236}">
                    <a16:creationId xmlns:a16="http://schemas.microsoft.com/office/drawing/2014/main" id="{C4E5DD69-041E-3A4C-9F88-0FDC141FDC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5" y="3317"/>
                <a:ext cx="16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27C7730D-09E8-7F48-902E-83A59320C490}"/>
                </a:ext>
              </a:extLst>
            </p:cNvPr>
            <p:cNvSpPr txBox="1"/>
            <p:nvPr/>
          </p:nvSpPr>
          <p:spPr>
            <a:xfrm>
              <a:off x="359855" y="4949687"/>
              <a:ext cx="2794160" cy="319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dirty="0"/>
                <a:t>Trudy recovers Bob’s m: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8074C434-56F6-8147-B72B-852D8E98FE62}"/>
                </a:ext>
              </a:extLst>
            </p:cNvPr>
            <p:cNvSpPr txBox="1"/>
            <p:nvPr/>
          </p:nvSpPr>
          <p:spPr>
            <a:xfrm>
              <a:off x="392984" y="5605670"/>
              <a:ext cx="3012822" cy="762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dirty="0"/>
                <a:t>and she and Bob meet a week later in person and discuss m, not knowing Trudy knows m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7FE1B004-4F80-AA48-AFDF-A9BF7C694CD1}"/>
              </a:ext>
            </a:extLst>
          </p:cNvPr>
          <p:cNvGrpSpPr/>
          <p:nvPr/>
        </p:nvGrpSpPr>
        <p:grpSpPr>
          <a:xfrm>
            <a:off x="4929809" y="2809461"/>
            <a:ext cx="1789043" cy="1938992"/>
            <a:chOff x="10084905" y="1378226"/>
            <a:chExt cx="1789043" cy="1938992"/>
          </a:xfrm>
        </p:grpSpPr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BA86E69C-B341-2347-BBAD-F723056261E7}"/>
                </a:ext>
              </a:extLst>
            </p:cNvPr>
            <p:cNvSpPr txBox="1"/>
            <p:nvPr/>
          </p:nvSpPr>
          <p:spPr>
            <a:xfrm>
              <a:off x="10455966" y="1378226"/>
              <a:ext cx="898003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0" dirty="0">
                  <a:solidFill>
                    <a:srgbClr val="C00000"/>
                  </a:solidFill>
                </a:rPr>
                <a:t>?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8BEC8F23-A525-0541-8636-E24CC13D794F}"/>
                </a:ext>
              </a:extLst>
            </p:cNvPr>
            <p:cNvSpPr txBox="1"/>
            <p:nvPr/>
          </p:nvSpPr>
          <p:spPr>
            <a:xfrm>
              <a:off x="10084905" y="1881808"/>
              <a:ext cx="1789043" cy="986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i="1" dirty="0">
                  <a:solidFill>
                    <a:srgbClr val="0012A0"/>
                  </a:solidFill>
                </a:rPr>
                <a:t>Where are mistakes made here?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631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8 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986" y="2253935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8AF9942C-CE7E-1647-9220-5E37ACEF9D89}"/>
              </a:ext>
            </a:extLst>
          </p:cNvPr>
          <p:cNvSpPr txBox="1">
            <a:spLocks noChangeArrowheads="1"/>
          </p:cNvSpPr>
          <p:nvPr/>
        </p:nvSpPr>
        <p:spPr>
          <a:xfrm>
            <a:off x="799156" y="1544896"/>
            <a:ext cx="77724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is network security?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Principles of cryptography</a:t>
            </a:r>
          </a:p>
          <a:p>
            <a:pPr>
              <a:buClr>
                <a:srgbClr val="0012A0"/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Authentication, </a:t>
            </a:r>
            <a:r>
              <a:rPr lang="en-US" sz="3200" dirty="0"/>
              <a:t>message integrity</a:t>
            </a:r>
            <a:endParaRPr lang="en-US" dirty="0"/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Securing e-mail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Securing TCP connections: TLS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Network layer security: IPsec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Security in wireless and mobile networks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Operational security: firewalls and IDS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D5A4EB8-C36E-EF4A-A53F-6E75EE0AB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45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Digital signatures 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6247566-7DA7-1B43-9739-70BD8636B3D5}"/>
              </a:ext>
            </a:extLst>
          </p:cNvPr>
          <p:cNvSpPr txBox="1">
            <a:spLocks noChangeArrowheads="1"/>
          </p:cNvSpPr>
          <p:nvPr/>
        </p:nvSpPr>
        <p:spPr>
          <a:xfrm>
            <a:off x="671444" y="1174405"/>
            <a:ext cx="11215756" cy="3371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cryptographic technique analogous to hand-written signatures:</a:t>
            </a:r>
          </a:p>
          <a:p>
            <a:r>
              <a:rPr lang="en-US" dirty="0"/>
              <a:t>sender (Bob) digitally signs document: he is document owner/creator. </a:t>
            </a:r>
          </a:p>
          <a:p>
            <a:r>
              <a:rPr lang="en-US" i="1" dirty="0">
                <a:solidFill>
                  <a:srgbClr val="000099"/>
                </a:solidFill>
              </a:rPr>
              <a:t>verifiable, nonforgeable:</a:t>
            </a:r>
            <a:r>
              <a:rPr lang="en-US" i="1" dirty="0"/>
              <a:t> </a:t>
            </a:r>
            <a:r>
              <a:rPr lang="en-US" dirty="0"/>
              <a:t>recipient (Alice) can prove to someone that Bob, and no one else (including Alice), must have signed document </a:t>
            </a:r>
          </a:p>
          <a:p>
            <a:r>
              <a:rPr lang="en-US" dirty="0">
                <a:solidFill>
                  <a:srgbClr val="C00000"/>
                </a:solidFill>
              </a:rPr>
              <a:t>simple digital signature for message m:</a:t>
            </a:r>
          </a:p>
          <a:p>
            <a:pPr lvl="1"/>
            <a:r>
              <a:rPr lang="en-US" dirty="0"/>
              <a:t>Bob signs m by encrypting with his private key K</a:t>
            </a:r>
            <a:r>
              <a:rPr lang="en-US" baseline="-25000" dirty="0"/>
              <a:t>B</a:t>
            </a:r>
            <a:r>
              <a:rPr lang="en-US" dirty="0"/>
              <a:t>, creating “</a:t>
            </a:r>
            <a:r>
              <a:rPr lang="en-US" altLang="ja-JP" dirty="0"/>
              <a:t>signed” message, K</a:t>
            </a:r>
            <a:r>
              <a:rPr lang="en-US" altLang="ja-JP" baseline="-25000" dirty="0"/>
              <a:t>B</a:t>
            </a:r>
            <a:r>
              <a:rPr lang="en-US" altLang="ja-JP" baseline="30000" dirty="0"/>
              <a:t>-</a:t>
            </a:r>
            <a:r>
              <a:rPr lang="en-US" altLang="ja-JP" dirty="0"/>
              <a:t>(m)</a:t>
            </a:r>
            <a:endParaRPr lang="en-US" dirty="0"/>
          </a:p>
          <a:p>
            <a:endParaRPr lang="en-US" dirty="0"/>
          </a:p>
        </p:txBody>
      </p:sp>
      <p:sp>
        <p:nvSpPr>
          <p:cNvPr id="31" name="Text Box 9">
            <a:extLst>
              <a:ext uri="{FF2B5EF4-FFF2-40B4-BE49-F238E27FC236}">
                <a16:creationId xmlns:a16="http://schemas.microsoft.com/office/drawing/2014/main" id="{16595CF5-7C18-5646-8CF5-290FD7343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367" y="4292739"/>
            <a:ext cx="2735262" cy="396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Bob</a:t>
            </a:r>
            <a:r>
              <a: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’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 message, m</a:t>
            </a:r>
          </a:p>
        </p:txBody>
      </p:sp>
      <p:sp>
        <p:nvSpPr>
          <p:cNvPr id="32" name="Rectangle 10">
            <a:extLst>
              <a:ext uri="{FF2B5EF4-FFF2-40B4-BE49-F238E27FC236}">
                <a16:creationId xmlns:a16="http://schemas.microsoft.com/office/drawing/2014/main" id="{999B2F42-1C49-3242-9F33-AABB02BA6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2692" y="5054739"/>
            <a:ext cx="1516891" cy="1147279"/>
          </a:xfrm>
          <a:prstGeom prst="rect">
            <a:avLst/>
          </a:prstGeom>
          <a:solidFill>
            <a:srgbClr val="0012A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3" name="Text Box 11">
            <a:extLst>
              <a:ext uri="{FF2B5EF4-FFF2-40B4-BE49-F238E27FC236}">
                <a16:creationId xmlns:a16="http://schemas.microsoft.com/office/drawing/2014/main" id="{D59055E0-0F4A-D44C-9AF9-3829B5D57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2134" y="5102916"/>
            <a:ext cx="1368425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FFFFFF"/>
                </a:solidFill>
                <a:latin typeface="Arial" charset="0"/>
                <a:cs typeface="Arial" charset="0"/>
              </a:rPr>
              <a:t>Public key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FFFFFF"/>
                </a:solidFill>
                <a:latin typeface="Arial" charset="0"/>
                <a:cs typeface="Arial" charset="0"/>
              </a:rPr>
              <a:t>encryption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FFFFFF"/>
                </a:solidFill>
                <a:latin typeface="Arial" charset="0"/>
                <a:cs typeface="Arial" charset="0"/>
              </a:rPr>
              <a:t>algorithm</a:t>
            </a:r>
          </a:p>
        </p:txBody>
      </p:sp>
      <p:sp>
        <p:nvSpPr>
          <p:cNvPr id="34" name="Line 12">
            <a:extLst>
              <a:ext uri="{FF2B5EF4-FFF2-40B4-BE49-F238E27FC236}">
                <a16:creationId xmlns:a16="http://schemas.microsoft.com/office/drawing/2014/main" id="{42BF7666-AEBA-894D-81D3-7072838002D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5080" y="5531541"/>
            <a:ext cx="674688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5" name="Text Box 13">
            <a:extLst>
              <a:ext uri="{FF2B5EF4-FFF2-40B4-BE49-F238E27FC236}">
                <a16:creationId xmlns:a16="http://schemas.microsoft.com/office/drawing/2014/main" id="{DCB23176-B5BF-834E-BAE0-A1D3AA7AD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9454" y="4245114"/>
            <a:ext cx="17621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Bob’s private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>
                <a:solidFill>
                  <a:srgbClr val="000000"/>
                </a:solidFill>
                <a:latin typeface="Arial" charset="0"/>
                <a:cs typeface="Arial" charset="0"/>
              </a:rPr>
              <a:t>key </a:t>
            </a:r>
          </a:p>
        </p:txBody>
      </p:sp>
      <p:pic>
        <p:nvPicPr>
          <p:cNvPr id="36" name="Picture 14" descr="BS00768_[1]">
            <a:extLst>
              <a:ext uri="{FF2B5EF4-FFF2-40B4-BE49-F238E27FC236}">
                <a16:creationId xmlns:a16="http://schemas.microsoft.com/office/drawing/2014/main" id="{9DA5D995-915C-1E4A-94EE-8940D5B20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955692" y="4426089"/>
            <a:ext cx="458787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" name="Group 15">
            <a:extLst>
              <a:ext uri="{FF2B5EF4-FFF2-40B4-BE49-F238E27FC236}">
                <a16:creationId xmlns:a16="http://schemas.microsoft.com/office/drawing/2014/main" id="{954129EF-8C19-B449-B2B5-A62BC61F213F}"/>
              </a:ext>
            </a:extLst>
          </p:cNvPr>
          <p:cNvGrpSpPr>
            <a:grpSpLocks/>
          </p:cNvGrpSpPr>
          <p:nvPr/>
        </p:nvGrpSpPr>
        <p:grpSpPr bwMode="auto">
          <a:xfrm>
            <a:off x="5427179" y="4194314"/>
            <a:ext cx="533400" cy="628650"/>
            <a:chOff x="2994" y="2058"/>
            <a:chExt cx="336" cy="396"/>
          </a:xfrm>
        </p:grpSpPr>
        <p:grpSp>
          <p:nvGrpSpPr>
            <p:cNvPr id="38" name="Group 16">
              <a:extLst>
                <a:ext uri="{FF2B5EF4-FFF2-40B4-BE49-F238E27FC236}">
                  <a16:creationId xmlns:a16="http://schemas.microsoft.com/office/drawing/2014/main" id="{AEC95C76-7D3F-F94E-99AA-691126FDE9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94" y="2144"/>
              <a:ext cx="336" cy="310"/>
              <a:chOff x="2994" y="2144"/>
              <a:chExt cx="336" cy="310"/>
            </a:xfrm>
          </p:grpSpPr>
          <p:sp>
            <p:nvSpPr>
              <p:cNvPr id="40" name="Text Box 17">
                <a:extLst>
                  <a:ext uri="{FF2B5EF4-FFF2-40B4-BE49-F238E27FC236}">
                    <a16:creationId xmlns:a16="http://schemas.microsoft.com/office/drawing/2014/main" id="{9F552C79-49EC-5C4C-B858-52FE65A4EF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41" name="Text Box 18">
                <a:extLst>
                  <a:ext uri="{FF2B5EF4-FFF2-40B4-BE49-F238E27FC236}">
                    <a16:creationId xmlns:a16="http://schemas.microsoft.com/office/drawing/2014/main" id="{56339FF9-7A5C-A049-BF66-D38AA27936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8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39" name="Text Box 19">
              <a:extLst>
                <a:ext uri="{FF2B5EF4-FFF2-40B4-BE49-F238E27FC236}">
                  <a16:creationId xmlns:a16="http://schemas.microsoft.com/office/drawing/2014/main" id="{ED944B1D-3083-2A49-B687-9F8D79D0BA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0" y="2058"/>
              <a:ext cx="16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42" name="Line 20">
            <a:extLst>
              <a:ext uri="{FF2B5EF4-FFF2-40B4-BE49-F238E27FC236}">
                <a16:creationId xmlns:a16="http://schemas.microsoft.com/office/drawing/2014/main" id="{38C448CC-0BC5-6A41-917E-B897438AC1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0354" y="4578489"/>
            <a:ext cx="1588" cy="469900"/>
          </a:xfrm>
          <a:prstGeom prst="line">
            <a:avLst/>
          </a:prstGeom>
          <a:noFill/>
          <a:ln w="38100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3" name="Line 21">
            <a:extLst>
              <a:ext uri="{FF2B5EF4-FFF2-40B4-BE49-F238E27FC236}">
                <a16:creationId xmlns:a16="http://schemas.microsoft.com/office/drawing/2014/main" id="{553D03E9-7542-F443-A643-1F22BEEF7D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0784" y="5518289"/>
            <a:ext cx="674688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9865779-4372-244B-AC15-D7C762A8A14C}"/>
              </a:ext>
            </a:extLst>
          </p:cNvPr>
          <p:cNvGrpSpPr/>
          <p:nvPr/>
        </p:nvGrpSpPr>
        <p:grpSpPr>
          <a:xfrm>
            <a:off x="7968289" y="4143377"/>
            <a:ext cx="1164873" cy="638175"/>
            <a:chOff x="8750169" y="4275897"/>
            <a:chExt cx="1164873" cy="638175"/>
          </a:xfrm>
        </p:grpSpPr>
        <p:sp>
          <p:nvSpPr>
            <p:cNvPr id="45" name="Text Box 25">
              <a:extLst>
                <a:ext uri="{FF2B5EF4-FFF2-40B4-BE49-F238E27FC236}">
                  <a16:creationId xmlns:a16="http://schemas.microsoft.com/office/drawing/2014/main" id="{AE8BE604-17AC-3A49-8448-5944CE37F5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50169" y="4421947"/>
              <a:ext cx="64064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m,K 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8DB8BE5-9950-C849-BB63-EABFBCCE07AF}"/>
                </a:ext>
              </a:extLst>
            </p:cNvPr>
            <p:cNvGrpSpPr/>
            <p:nvPr/>
          </p:nvGrpSpPr>
          <p:grpSpPr>
            <a:xfrm>
              <a:off x="9211779" y="4275897"/>
              <a:ext cx="703263" cy="638175"/>
              <a:chOff x="9211779" y="4275897"/>
              <a:chExt cx="703263" cy="638175"/>
            </a:xfrm>
          </p:grpSpPr>
          <p:sp>
            <p:nvSpPr>
              <p:cNvPr id="46" name="Text Box 26">
                <a:extLst>
                  <a:ext uri="{FF2B5EF4-FFF2-40B4-BE49-F238E27FC236}">
                    <a16:creationId xmlns:a16="http://schemas.microsoft.com/office/drawing/2014/main" id="{6CBE6BCA-4044-F741-9C69-F056784B3E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11779" y="4575935"/>
                <a:ext cx="320675" cy="3381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47" name="Text Box 27">
                <a:extLst>
                  <a:ext uri="{FF2B5EF4-FFF2-40B4-BE49-F238E27FC236}">
                    <a16:creationId xmlns:a16="http://schemas.microsoft.com/office/drawing/2014/main" id="{20A71881-8E33-EF48-B5B1-0594382BD8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18129" y="4275897"/>
                <a:ext cx="254000" cy="338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  <p:sp>
            <p:nvSpPr>
              <p:cNvPr id="48" name="Text Box 28">
                <a:extLst>
                  <a:ext uri="{FF2B5EF4-FFF2-40B4-BE49-F238E27FC236}">
                    <a16:creationId xmlns:a16="http://schemas.microsoft.com/office/drawing/2014/main" id="{31057607-073D-AA4E-A320-B65BF92EF2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37179" y="4391785"/>
                <a:ext cx="677863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 (m)</a:t>
                </a:r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2478CAE-5B04-A34F-8C28-C2A810B84E28}"/>
              </a:ext>
            </a:extLst>
          </p:cNvPr>
          <p:cNvGrpSpPr/>
          <p:nvPr/>
        </p:nvGrpSpPr>
        <p:grpSpPr>
          <a:xfrm>
            <a:off x="1918529" y="4679033"/>
            <a:ext cx="2217806" cy="1630659"/>
            <a:chOff x="1096894" y="4771797"/>
            <a:chExt cx="2217806" cy="1630659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A0305A02-B8E0-3346-A22A-2F64FC1E4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6894" y="4771797"/>
              <a:ext cx="2217806" cy="1630659"/>
            </a:xfrm>
            <a:prstGeom prst="rect">
              <a:avLst/>
            </a:prstGeom>
          </p:spPr>
        </p:pic>
        <p:sp>
          <p:nvSpPr>
            <p:cNvPr id="30" name="Text Box 8">
              <a:extLst>
                <a:ext uri="{FF2B5EF4-FFF2-40B4-BE49-F238E27FC236}">
                  <a16:creationId xmlns:a16="http://schemas.microsoft.com/office/drawing/2014/main" id="{5F1CFD14-B851-C04A-89E6-CDCFCF5283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0614" y="4804604"/>
              <a:ext cx="2054086" cy="1524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1800" dirty="0">
                  <a:solidFill>
                    <a:srgbClr val="000000"/>
                  </a:solidFill>
                  <a:latin typeface="+mn-lt"/>
                  <a:ea typeface="Arial Unicode MS" charset="0"/>
                  <a:cs typeface="Arial" charset="0"/>
                </a:rPr>
                <a:t>Dear Alice</a:t>
              </a:r>
            </a:p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000000"/>
                  </a:solidFill>
                  <a:latin typeface="+mn-lt"/>
                  <a:ea typeface="Arial Unicode MS" charset="0"/>
                  <a:cs typeface="Arial" charset="0"/>
                </a:rPr>
                <a:t>Oh, how I have missed you. I think of you all the time! …(blah blah blah)</a:t>
              </a:r>
            </a:p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1800" dirty="0">
                  <a:solidFill>
                    <a:srgbClr val="000000"/>
                  </a:solidFill>
                  <a:latin typeface="+mn-lt"/>
                  <a:ea typeface="Arial Unicode MS" charset="0"/>
                  <a:cs typeface="Arial" charset="0"/>
                </a:rPr>
                <a:t>Bob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0CDB89D-9227-A14E-80AF-B6C57E3CEDD2}"/>
              </a:ext>
            </a:extLst>
          </p:cNvPr>
          <p:cNvGrpSpPr/>
          <p:nvPr/>
        </p:nvGrpSpPr>
        <p:grpSpPr>
          <a:xfrm>
            <a:off x="7451311" y="4685661"/>
            <a:ext cx="2217806" cy="1630659"/>
            <a:chOff x="1096894" y="4771797"/>
            <a:chExt cx="2217806" cy="1630659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E361D2D9-6A81-6349-AADE-831105308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6894" y="4771797"/>
              <a:ext cx="2217806" cy="1630659"/>
            </a:xfrm>
            <a:prstGeom prst="rect">
              <a:avLst/>
            </a:prstGeom>
          </p:spPr>
        </p:pic>
        <p:sp>
          <p:nvSpPr>
            <p:cNvPr id="55" name="Text Box 8">
              <a:extLst>
                <a:ext uri="{FF2B5EF4-FFF2-40B4-BE49-F238E27FC236}">
                  <a16:creationId xmlns:a16="http://schemas.microsoft.com/office/drawing/2014/main" id="{CD849CC5-702A-8144-BED4-A4DAF79804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0614" y="4804604"/>
              <a:ext cx="2054086" cy="1524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1800" dirty="0">
                  <a:solidFill>
                    <a:srgbClr val="000000"/>
                  </a:solidFill>
                  <a:latin typeface="+mn-lt"/>
                  <a:ea typeface="Arial Unicode MS" charset="0"/>
                  <a:cs typeface="Arial" charset="0"/>
                </a:rPr>
                <a:t>Dear Alice</a:t>
              </a:r>
            </a:p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1400" dirty="0">
                  <a:solidFill>
                    <a:srgbClr val="000000"/>
                  </a:solidFill>
                  <a:latin typeface="+mn-lt"/>
                  <a:ea typeface="Arial Unicode MS" charset="0"/>
                  <a:cs typeface="Arial" charset="0"/>
                </a:rPr>
                <a:t>Oh, how I have missed you. I think of you all the time! …(blah blah blah)</a:t>
              </a:r>
            </a:p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1800" dirty="0">
                  <a:solidFill>
                    <a:srgbClr val="000000"/>
                  </a:solidFill>
                  <a:latin typeface="+mn-lt"/>
                  <a:ea typeface="Arial Unicode MS" charset="0"/>
                  <a:cs typeface="Arial" charset="0"/>
                </a:rPr>
                <a:t>Bob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3A31556-A1E4-394E-A667-BE16E2A81C1A}"/>
              </a:ext>
            </a:extLst>
          </p:cNvPr>
          <p:cNvGrpSpPr/>
          <p:nvPr/>
        </p:nvGrpSpPr>
        <p:grpSpPr>
          <a:xfrm>
            <a:off x="8720518" y="5674301"/>
            <a:ext cx="893521" cy="638175"/>
            <a:chOff x="9021521" y="4275897"/>
            <a:chExt cx="893521" cy="638175"/>
          </a:xfrm>
        </p:grpSpPr>
        <p:sp>
          <p:nvSpPr>
            <p:cNvPr id="62" name="Text Box 25">
              <a:extLst>
                <a:ext uri="{FF2B5EF4-FFF2-40B4-BE49-F238E27FC236}">
                  <a16:creationId xmlns:a16="http://schemas.microsoft.com/office/drawing/2014/main" id="{60E20416-5EA0-7543-AEAC-9857362CEE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21521" y="4421947"/>
              <a:ext cx="42672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K 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6AA3E933-BCD9-CF44-97BC-401ADFE6D39B}"/>
                </a:ext>
              </a:extLst>
            </p:cNvPr>
            <p:cNvGrpSpPr/>
            <p:nvPr/>
          </p:nvGrpSpPr>
          <p:grpSpPr>
            <a:xfrm>
              <a:off x="9211779" y="4275897"/>
              <a:ext cx="703263" cy="638175"/>
              <a:chOff x="9211779" y="4275897"/>
              <a:chExt cx="703263" cy="638175"/>
            </a:xfrm>
          </p:grpSpPr>
          <p:sp>
            <p:nvSpPr>
              <p:cNvPr id="64" name="Text Box 26">
                <a:extLst>
                  <a:ext uri="{FF2B5EF4-FFF2-40B4-BE49-F238E27FC236}">
                    <a16:creationId xmlns:a16="http://schemas.microsoft.com/office/drawing/2014/main" id="{11AB5857-3B67-DC42-A125-978DBBA950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11779" y="4575935"/>
                <a:ext cx="320675" cy="3381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65" name="Text Box 27">
                <a:extLst>
                  <a:ext uri="{FF2B5EF4-FFF2-40B4-BE49-F238E27FC236}">
                    <a16:creationId xmlns:a16="http://schemas.microsoft.com/office/drawing/2014/main" id="{C46E62AB-3611-114F-AA86-E18C2ED70B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18129" y="4275897"/>
                <a:ext cx="254000" cy="338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  <p:sp>
            <p:nvSpPr>
              <p:cNvPr id="66" name="Text Box 28">
                <a:extLst>
                  <a:ext uri="{FF2B5EF4-FFF2-40B4-BE49-F238E27FC236}">
                    <a16:creationId xmlns:a16="http://schemas.microsoft.com/office/drawing/2014/main" id="{9AD6C1D1-4C86-BA42-8F13-7D86518601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37179" y="4391785"/>
                <a:ext cx="677863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 (m)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36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4396161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Digital signatures 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4" name="Text Box 7">
            <a:extLst>
              <a:ext uri="{FF2B5EF4-FFF2-40B4-BE49-F238E27FC236}">
                <a16:creationId xmlns:a16="http://schemas.microsoft.com/office/drawing/2014/main" id="{CE86042F-3271-1D4E-B8DA-ABF933504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4143" y="1129265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-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3AB8D43-8150-1B49-AF72-A5318307076B}"/>
              </a:ext>
            </a:extLst>
          </p:cNvPr>
          <p:cNvGrpSpPr/>
          <p:nvPr/>
        </p:nvGrpSpPr>
        <p:grpSpPr>
          <a:xfrm>
            <a:off x="911086" y="3648075"/>
            <a:ext cx="10976113" cy="2792482"/>
            <a:chOff x="911086" y="3648075"/>
            <a:chExt cx="10976113" cy="2792482"/>
          </a:xfrm>
        </p:grpSpPr>
        <p:sp>
          <p:nvSpPr>
            <p:cNvPr id="56" name="Rectangle 11">
              <a:extLst>
                <a:ext uri="{FF2B5EF4-FFF2-40B4-BE49-F238E27FC236}">
                  <a16:creationId xmlns:a16="http://schemas.microsoft.com/office/drawing/2014/main" id="{02B7BF4C-C3E8-E34C-B98E-4BD63E5307C8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911086" y="3648075"/>
              <a:ext cx="10976113" cy="2792482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81000" indent="-381000">
                <a:buFont typeface="Wingdings" charset="0"/>
                <a:buNone/>
              </a:pPr>
              <a:r>
                <a:rPr lang="en-US" sz="3000" dirty="0">
                  <a:solidFill>
                    <a:srgbClr val="C00000"/>
                  </a:solidFill>
                </a:rPr>
                <a:t>Alice thus verifies that:</a:t>
              </a:r>
            </a:p>
            <a:p>
              <a:pPr marL="522288" lvl="1" indent="-287338">
                <a:buClr>
                  <a:srgbClr val="0012A0"/>
                </a:buClr>
                <a:buFont typeface="Wingdings" charset="2"/>
                <a:buChar char="§"/>
              </a:pPr>
              <a:r>
                <a:rPr lang="en-US" sz="3000" dirty="0"/>
                <a:t>Bob signed m</a:t>
              </a:r>
            </a:p>
            <a:p>
              <a:pPr marL="522288" lvl="1" indent="-287338">
                <a:buClr>
                  <a:srgbClr val="0012A0"/>
                </a:buClr>
                <a:buFont typeface="Wingdings" charset="2"/>
                <a:buChar char="§"/>
              </a:pPr>
              <a:r>
                <a:rPr lang="en-US" sz="3000" dirty="0"/>
                <a:t>no one else signed m</a:t>
              </a:r>
            </a:p>
            <a:p>
              <a:pPr marL="522288" lvl="1" indent="-287338">
                <a:buClr>
                  <a:srgbClr val="0012A0"/>
                </a:buClr>
                <a:buFont typeface="Wingdings" charset="2"/>
                <a:buChar char="§"/>
              </a:pPr>
              <a:r>
                <a:rPr lang="en-US" sz="3000" dirty="0"/>
                <a:t>Bob signed m and not m’</a:t>
              </a:r>
              <a:endParaRPr lang="en-US" altLang="ja-JP" sz="3000" dirty="0"/>
            </a:p>
            <a:p>
              <a:pPr marL="381000" indent="-381000">
                <a:buFont typeface="Wingdings" charset="0"/>
                <a:buNone/>
              </a:pPr>
              <a:r>
                <a:rPr lang="en-US" sz="3000" dirty="0">
                  <a:solidFill>
                    <a:srgbClr val="C00000"/>
                  </a:solidFill>
                </a:rPr>
                <a:t>non-repudiation:</a:t>
              </a:r>
            </a:p>
            <a:p>
              <a:pPr marL="800100" lvl="1" indent="-342900">
                <a:buFont typeface="Wingdings" charset="0"/>
                <a:buChar char="ü"/>
              </a:pPr>
              <a:r>
                <a:rPr lang="en-US" sz="3000" dirty="0"/>
                <a:t>Alice can take m, and signature K</a:t>
              </a:r>
              <a:r>
                <a:rPr lang="en-US" sz="3000" baseline="-25000" dirty="0"/>
                <a:t>B</a:t>
              </a:r>
              <a:r>
                <a:rPr lang="en-US" sz="3000" dirty="0"/>
                <a:t>(m) to court and prove that Bob signed m</a:t>
              </a:r>
            </a:p>
            <a:p>
              <a:pPr marL="381000" indent="-381000">
                <a:buFont typeface="Wingdings" charset="0"/>
                <a:buChar char="ü"/>
              </a:pPr>
              <a:endParaRPr lang="en-US" sz="2400" dirty="0">
                <a:latin typeface="Gill Sans MT" charset="0"/>
              </a:endParaRPr>
            </a:p>
          </p:txBody>
        </p:sp>
        <p:sp>
          <p:nvSpPr>
            <p:cNvPr id="57" name="Text Box 12">
              <a:extLst>
                <a:ext uri="{FF2B5EF4-FFF2-40B4-BE49-F238E27FC236}">
                  <a16:creationId xmlns:a16="http://schemas.microsoft.com/office/drawing/2014/main" id="{C773B6DE-E51B-254E-B064-733EB2A7F1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0316" y="5250071"/>
              <a:ext cx="736600" cy="422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120000"/>
                </a:lnSpc>
                <a:spcBef>
                  <a:spcPct val="50000"/>
                </a:spcBef>
                <a:defRPr/>
              </a:pPr>
              <a:r>
                <a:rPr lang="en-US" sz="1800" dirty="0">
                  <a:latin typeface="Arial Unicode MS" charset="0"/>
                  <a:cs typeface="Arial Unicode MS" charset="0"/>
                </a:rPr>
                <a:t>-</a:t>
              </a:r>
            </a:p>
          </p:txBody>
        </p:sp>
      </p:grpSp>
      <p:sp>
        <p:nvSpPr>
          <p:cNvPr id="58" name="Rectangle 3">
            <a:extLst>
              <a:ext uri="{FF2B5EF4-FFF2-40B4-BE49-F238E27FC236}">
                <a16:creationId xmlns:a16="http://schemas.microsoft.com/office/drawing/2014/main" id="{5E59394B-2781-2E4C-8768-154AB5B6D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525" y="1239838"/>
            <a:ext cx="1120947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277813" indent="-277813">
              <a:lnSpc>
                <a:spcPct val="110000"/>
              </a:lnSpc>
              <a:spcBef>
                <a:spcPct val="20000"/>
              </a:spcBef>
              <a:buClr>
                <a:srgbClr val="0012A0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+mn-lt"/>
              </a:rPr>
              <a:t>suppose Alice receives msg m, with signature: m, K</a:t>
            </a:r>
            <a:r>
              <a:rPr lang="en-US" sz="2800" baseline="-25000" dirty="0">
                <a:latin typeface="+mn-lt"/>
              </a:rPr>
              <a:t>B</a:t>
            </a:r>
            <a:r>
              <a:rPr lang="en-US" sz="2800" dirty="0">
                <a:latin typeface="+mn-lt"/>
              </a:rPr>
              <a:t>(m)</a:t>
            </a:r>
          </a:p>
          <a:p>
            <a:pPr marL="277813" indent="-277813">
              <a:lnSpc>
                <a:spcPct val="110000"/>
              </a:lnSpc>
              <a:spcBef>
                <a:spcPct val="20000"/>
              </a:spcBef>
              <a:buClr>
                <a:srgbClr val="0012A0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+mn-lt"/>
              </a:rPr>
              <a:t>Alice verifies m signed by Bob by applying Bob’</a:t>
            </a:r>
            <a:r>
              <a:rPr lang="en-US" altLang="ja-JP" sz="2800" dirty="0">
                <a:latin typeface="+mn-lt"/>
              </a:rPr>
              <a:t>s public key K</a:t>
            </a:r>
            <a:r>
              <a:rPr lang="en-US" altLang="ja-JP" sz="2800" baseline="-25000" dirty="0">
                <a:latin typeface="+mn-lt"/>
              </a:rPr>
              <a:t>B</a:t>
            </a:r>
            <a:r>
              <a:rPr lang="en-US" altLang="ja-JP" sz="2800" dirty="0">
                <a:latin typeface="+mn-lt"/>
              </a:rPr>
              <a:t> to K</a:t>
            </a:r>
            <a:r>
              <a:rPr lang="en-US" altLang="ja-JP" sz="2800" baseline="-25000" dirty="0">
                <a:latin typeface="+mn-lt"/>
              </a:rPr>
              <a:t>B</a:t>
            </a:r>
            <a:r>
              <a:rPr lang="en-US" altLang="ja-JP" sz="2800" dirty="0">
                <a:latin typeface="+mn-lt"/>
              </a:rPr>
              <a:t>(m) then checks K</a:t>
            </a:r>
            <a:r>
              <a:rPr lang="en-US" altLang="ja-JP" sz="2800" baseline="-25000" dirty="0">
                <a:latin typeface="+mn-lt"/>
              </a:rPr>
              <a:t>B</a:t>
            </a:r>
            <a:r>
              <a:rPr lang="en-US" altLang="ja-JP" sz="2800" dirty="0">
                <a:latin typeface="+mn-lt"/>
              </a:rPr>
              <a:t>(K</a:t>
            </a:r>
            <a:r>
              <a:rPr lang="en-US" altLang="ja-JP" sz="2800" baseline="-25000" dirty="0">
                <a:latin typeface="+mn-lt"/>
              </a:rPr>
              <a:t>B</a:t>
            </a:r>
            <a:r>
              <a:rPr lang="en-US" altLang="ja-JP" sz="2800" dirty="0">
                <a:latin typeface="+mn-lt"/>
              </a:rPr>
              <a:t>(m) ) = m.</a:t>
            </a:r>
          </a:p>
          <a:p>
            <a:pPr marL="277813" indent="-277813">
              <a:lnSpc>
                <a:spcPct val="110000"/>
              </a:lnSpc>
              <a:spcBef>
                <a:spcPct val="20000"/>
              </a:spcBef>
              <a:buClr>
                <a:srgbClr val="0012A0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+mn-lt"/>
              </a:rPr>
              <a:t>If K</a:t>
            </a:r>
            <a:r>
              <a:rPr lang="en-US" sz="2800" baseline="-25000" dirty="0">
                <a:latin typeface="+mn-lt"/>
              </a:rPr>
              <a:t>B</a:t>
            </a:r>
            <a:r>
              <a:rPr lang="en-US" sz="2800" dirty="0">
                <a:latin typeface="+mn-lt"/>
              </a:rPr>
              <a:t>(K</a:t>
            </a:r>
            <a:r>
              <a:rPr lang="en-US" sz="2800" baseline="-25000" dirty="0">
                <a:latin typeface="+mn-lt"/>
              </a:rPr>
              <a:t>B</a:t>
            </a:r>
            <a:r>
              <a:rPr lang="en-US" sz="2800" dirty="0">
                <a:latin typeface="+mn-lt"/>
              </a:rPr>
              <a:t>(m) ) = m, whoever signed m must have used Bob’</a:t>
            </a:r>
            <a:r>
              <a:rPr lang="en-US" altLang="ja-JP" sz="2800" dirty="0">
                <a:latin typeface="+mn-lt"/>
              </a:rPr>
              <a:t>s private key</a:t>
            </a:r>
          </a:p>
        </p:txBody>
      </p:sp>
      <p:sp>
        <p:nvSpPr>
          <p:cNvPr id="59" name="Text Box 7">
            <a:extLst>
              <a:ext uri="{FF2B5EF4-FFF2-40B4-BE49-F238E27FC236}">
                <a16:creationId xmlns:a16="http://schemas.microsoft.com/office/drawing/2014/main" id="{047B424C-87AE-D342-8A27-BAEB832E0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8" y="2433638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67" name="Text Box 7">
            <a:extLst>
              <a:ext uri="{FF2B5EF4-FFF2-40B4-BE49-F238E27FC236}">
                <a16:creationId xmlns:a16="http://schemas.microsoft.com/office/drawing/2014/main" id="{956480F6-18F7-0C41-A084-D1D19E488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1642" y="2148164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68" name="Text Box 7">
            <a:extLst>
              <a:ext uri="{FF2B5EF4-FFF2-40B4-BE49-F238E27FC236}">
                <a16:creationId xmlns:a16="http://schemas.microsoft.com/office/drawing/2014/main" id="{6726CCD4-8193-2F40-8804-69A46F7E8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2895" y="1671638"/>
            <a:ext cx="73660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-</a:t>
            </a:r>
          </a:p>
        </p:txBody>
      </p:sp>
      <p:sp>
        <p:nvSpPr>
          <p:cNvPr id="69" name="Text Box 7">
            <a:extLst>
              <a:ext uri="{FF2B5EF4-FFF2-40B4-BE49-F238E27FC236}">
                <a16:creationId xmlns:a16="http://schemas.microsoft.com/office/drawing/2014/main" id="{B813668F-F8DE-834D-BFAE-B0EF33363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466975"/>
            <a:ext cx="73660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+</a:t>
            </a:r>
          </a:p>
        </p:txBody>
      </p:sp>
      <p:sp>
        <p:nvSpPr>
          <p:cNvPr id="70" name="Text Box 7">
            <a:extLst>
              <a:ext uri="{FF2B5EF4-FFF2-40B4-BE49-F238E27FC236}">
                <a16:creationId xmlns:a16="http://schemas.microsoft.com/office/drawing/2014/main" id="{546520CC-303A-8840-BFA6-458DDF08C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7245" y="1687513"/>
            <a:ext cx="736600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+</a:t>
            </a:r>
          </a:p>
        </p:txBody>
      </p:sp>
      <p:sp>
        <p:nvSpPr>
          <p:cNvPr id="71" name="Text Box 7">
            <a:extLst>
              <a:ext uri="{FF2B5EF4-FFF2-40B4-BE49-F238E27FC236}">
                <a16:creationId xmlns:a16="http://schemas.microsoft.com/office/drawing/2014/main" id="{7EE7C6A5-3E58-3B4D-A409-4A9F3B4DE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9367" y="2165626"/>
            <a:ext cx="73660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sz="1800" dirty="0">
                <a:latin typeface="Arial Unicode MS" charset="0"/>
                <a:cs typeface="Arial Unicode MS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205224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4396161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Message digests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5609ECB0-3A94-1341-9EBB-C98248A1F3FF}"/>
              </a:ext>
            </a:extLst>
          </p:cNvPr>
          <p:cNvSpPr txBox="1">
            <a:spLocks noChangeArrowheads="1"/>
          </p:cNvSpPr>
          <p:nvPr/>
        </p:nvSpPr>
        <p:spPr>
          <a:xfrm>
            <a:off x="715618" y="4531897"/>
            <a:ext cx="10853530" cy="20975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500" dirty="0">
                <a:solidFill>
                  <a:srgbClr val="C00000"/>
                </a:solidFill>
              </a:rPr>
              <a:t>Hash function properties:</a:t>
            </a:r>
          </a:p>
          <a:p>
            <a:pPr marL="574675" indent="-274638">
              <a:spcBef>
                <a:spcPts val="600"/>
              </a:spcBef>
            </a:pPr>
            <a:r>
              <a:rPr lang="en-US" dirty="0"/>
              <a:t>many-to-1</a:t>
            </a:r>
          </a:p>
          <a:p>
            <a:pPr marL="574675" indent="-274638">
              <a:spcBef>
                <a:spcPts val="600"/>
              </a:spcBef>
            </a:pPr>
            <a:r>
              <a:rPr lang="en-US" dirty="0"/>
              <a:t>produces fixed-size msg digest (fingerprint)</a:t>
            </a:r>
          </a:p>
          <a:p>
            <a:pPr marL="574675" indent="-274638">
              <a:spcBef>
                <a:spcPts val="600"/>
              </a:spcBef>
            </a:pPr>
            <a:r>
              <a:rPr lang="en-US" dirty="0"/>
              <a:t>given message digest </a:t>
            </a:r>
            <a:r>
              <a:rPr lang="en-US" i="1" dirty="0"/>
              <a:t>x</a:t>
            </a:r>
            <a:r>
              <a:rPr lang="en-US" dirty="0"/>
              <a:t>, computationally infeasible to find </a:t>
            </a:r>
            <a:r>
              <a:rPr lang="en-US" i="1" dirty="0"/>
              <a:t>m</a:t>
            </a:r>
            <a:r>
              <a:rPr lang="en-US" dirty="0"/>
              <a:t> such that </a:t>
            </a:r>
            <a:r>
              <a:rPr lang="en-US" i="1" dirty="0"/>
              <a:t>x = H(m)</a:t>
            </a:r>
          </a:p>
          <a:p>
            <a:pPr>
              <a:buFont typeface="Wingdings" charset="0"/>
              <a:buNone/>
            </a:pPr>
            <a:endParaRPr lang="en-US" dirty="0"/>
          </a:p>
          <a:p>
            <a:pPr>
              <a:buFont typeface="Wingdings" charset="0"/>
              <a:buNone/>
            </a:pPr>
            <a:endParaRPr lang="en-US" sz="2000" dirty="0">
              <a:latin typeface="Gill Sans MT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76711DE-5BCA-8145-BDA5-E821E6B7FBF9}"/>
              </a:ext>
            </a:extLst>
          </p:cNvPr>
          <p:cNvGrpSpPr/>
          <p:nvPr/>
        </p:nvGrpSpPr>
        <p:grpSpPr>
          <a:xfrm>
            <a:off x="3588165" y="3273286"/>
            <a:ext cx="4575174" cy="1008822"/>
            <a:chOff x="6463887" y="636104"/>
            <a:chExt cx="4575174" cy="100882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EDFE7CF-2327-6543-8885-7E6CEA2AE74D}"/>
                </a:ext>
              </a:extLst>
            </p:cNvPr>
            <p:cNvGrpSpPr/>
            <p:nvPr/>
          </p:nvGrpSpPr>
          <p:grpSpPr>
            <a:xfrm>
              <a:off x="6463887" y="636104"/>
              <a:ext cx="1384938" cy="1008822"/>
              <a:chOff x="434147" y="4121426"/>
              <a:chExt cx="1384938" cy="1008822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8F172699-9F33-624E-8D39-A7D9A08A61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019" y="4121426"/>
                <a:ext cx="1372066" cy="1008822"/>
              </a:xfrm>
              <a:prstGeom prst="rect">
                <a:avLst/>
              </a:prstGeom>
            </p:spPr>
          </p:pic>
          <p:sp>
            <p:nvSpPr>
              <p:cNvPr id="21" name="Text Box 7">
                <a:extLst>
                  <a:ext uri="{FF2B5EF4-FFF2-40B4-BE49-F238E27FC236}">
                    <a16:creationId xmlns:a16="http://schemas.microsoft.com/office/drawing/2014/main" id="{486B9566-CED3-D045-B265-EC988F3660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4147" y="4139580"/>
                <a:ext cx="1343025" cy="9861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2400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large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2400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message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2400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m</a:t>
                </a:r>
              </a:p>
            </p:txBody>
          </p:sp>
        </p:grpSp>
        <p:sp>
          <p:nvSpPr>
            <p:cNvPr id="22" name="Rectangle 8">
              <a:extLst>
                <a:ext uri="{FF2B5EF4-FFF2-40B4-BE49-F238E27FC236}">
                  <a16:creationId xmlns:a16="http://schemas.microsoft.com/office/drawing/2014/main" id="{5199ACEC-B6E5-AA4B-809E-E39426DE3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2607" y="781257"/>
              <a:ext cx="1108075" cy="758825"/>
            </a:xfrm>
            <a:prstGeom prst="rect">
              <a:avLst/>
            </a:prstGeom>
            <a:solidFill>
              <a:srgbClr val="0012A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23" name="Text Box 9">
              <a:extLst>
                <a:ext uri="{FF2B5EF4-FFF2-40B4-BE49-F238E27FC236}">
                  <a16:creationId xmlns:a16="http://schemas.microsoft.com/office/drawing/2014/main" id="{0D215AFC-9F10-E34D-9606-16C9F04FD8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49423" y="802999"/>
              <a:ext cx="1190625" cy="701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H: Hash</a:t>
              </a:r>
            </a:p>
            <a:p>
              <a:pPr algn="ctr">
                <a:defRPr/>
              </a:pPr>
              <a:r>
                <a:rPr lang="en-US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Function</a:t>
              </a:r>
            </a:p>
          </p:txBody>
        </p:sp>
        <p:sp>
          <p:nvSpPr>
            <p:cNvPr id="24" name="Line 10">
              <a:extLst>
                <a:ext uri="{FF2B5EF4-FFF2-40B4-BE49-F238E27FC236}">
                  <a16:creationId xmlns:a16="http://schemas.microsoft.com/office/drawing/2014/main" id="{4352C06B-013A-3C40-A71C-475F92FB76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42390" y="1161774"/>
              <a:ext cx="5064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" name="Text Box 11">
              <a:extLst>
                <a:ext uri="{FF2B5EF4-FFF2-40B4-BE49-F238E27FC236}">
                  <a16:creationId xmlns:a16="http://schemas.microsoft.com/office/drawing/2014/main" id="{40C2249D-AF39-5D43-890D-EB0748821E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72180" y="924133"/>
              <a:ext cx="116688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800" dirty="0">
                  <a:solidFill>
                    <a:srgbClr val="C00000"/>
                  </a:solidFill>
                  <a:latin typeface="+mn-lt"/>
                  <a:cs typeface="Arial" charset="0"/>
                </a:rPr>
                <a:t>H(m)</a:t>
              </a:r>
            </a:p>
          </p:txBody>
        </p:sp>
        <p:sp>
          <p:nvSpPr>
            <p:cNvPr id="28" name="Line 10">
              <a:extLst>
                <a:ext uri="{FF2B5EF4-FFF2-40B4-BE49-F238E27FC236}">
                  <a16:creationId xmlns:a16="http://schemas.microsoft.com/office/drawing/2014/main" id="{9AD0E0FC-0316-CA4F-8777-C03580EC38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18790" y="1194904"/>
              <a:ext cx="5064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29" name="Rectangle 3">
            <a:extLst>
              <a:ext uri="{FF2B5EF4-FFF2-40B4-BE49-F238E27FC236}">
                <a16:creationId xmlns:a16="http://schemas.microsoft.com/office/drawing/2014/main" id="{FDC35326-ED1E-FE4D-9A93-19CE679A25DE}"/>
              </a:ext>
            </a:extLst>
          </p:cNvPr>
          <p:cNvSpPr txBox="1">
            <a:spLocks noChangeArrowheads="1"/>
          </p:cNvSpPr>
          <p:nvPr/>
        </p:nvSpPr>
        <p:spPr>
          <a:xfrm>
            <a:off x="862977" y="1368840"/>
            <a:ext cx="11050726" cy="1612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US" sz="3200" dirty="0"/>
              <a:t>computationally expensive to public-key-encrypt long messages </a:t>
            </a:r>
          </a:p>
          <a:p>
            <a:pPr marL="0" indent="0">
              <a:buFont typeface="Wingdings" charset="0"/>
              <a:buNone/>
            </a:pPr>
            <a:r>
              <a:rPr lang="en-US" sz="3600" dirty="0">
                <a:solidFill>
                  <a:srgbClr val="C00000"/>
                </a:solidFill>
              </a:rPr>
              <a:t>goal: </a:t>
            </a:r>
            <a:r>
              <a:rPr lang="en-US" sz="3200" dirty="0"/>
              <a:t>fixed-length, easy- to-compute digital “</a:t>
            </a:r>
            <a:r>
              <a:rPr lang="en-US" altLang="ja-JP" sz="3200" dirty="0"/>
              <a:t>fingerprint”</a:t>
            </a:r>
          </a:p>
          <a:p>
            <a:pPr>
              <a:spcBef>
                <a:spcPts val="400"/>
              </a:spcBef>
            </a:pPr>
            <a:r>
              <a:rPr lang="en-US" dirty="0"/>
              <a:t>apply hash function H to </a:t>
            </a:r>
            <a:r>
              <a:rPr lang="en-US" i="1" dirty="0"/>
              <a:t>m</a:t>
            </a:r>
            <a:r>
              <a:rPr lang="en-US" dirty="0"/>
              <a:t>, get fixed size message digest, </a:t>
            </a:r>
            <a:r>
              <a:rPr lang="en-US" i="1" dirty="0"/>
              <a:t>H(m)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8309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45170" cy="894622"/>
          </a:xfrm>
        </p:spPr>
        <p:txBody>
          <a:bodyPr>
            <a:normAutofit fontScale="90000"/>
          </a:bodyPr>
          <a:lstStyle/>
          <a:p>
            <a:r>
              <a:rPr lang="en-US" b="0" dirty="0">
                <a:latin typeface="+mn-lt"/>
              </a:rPr>
              <a:t>Internet checksum: poor crypto hash function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A5CFB9A6-2751-1D40-8575-CD4D580963CA}"/>
              </a:ext>
            </a:extLst>
          </p:cNvPr>
          <p:cNvSpPr txBox="1">
            <a:spLocks noChangeArrowheads="1"/>
          </p:cNvSpPr>
          <p:nvPr/>
        </p:nvSpPr>
        <p:spPr>
          <a:xfrm>
            <a:off x="876300" y="1400244"/>
            <a:ext cx="10282030" cy="2122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/>
              <a:t>Internet checksum has some properties of hash function:</a:t>
            </a:r>
          </a:p>
          <a:p>
            <a:pPr marL="457200" indent="-274638">
              <a:spcBef>
                <a:spcPts val="600"/>
              </a:spcBef>
            </a:pPr>
            <a:r>
              <a:rPr lang="en-US" dirty="0"/>
              <a:t>produces fixed length digest (16-bit sum) of message</a:t>
            </a:r>
          </a:p>
          <a:p>
            <a:pPr marL="457200" indent="-274638">
              <a:spcBef>
                <a:spcPts val="600"/>
              </a:spcBef>
            </a:pPr>
            <a:r>
              <a:rPr lang="en-US" dirty="0"/>
              <a:t>is many-to-one</a:t>
            </a: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5E386E9F-CFF2-D246-BE26-B962F1FE1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667" y="2995405"/>
            <a:ext cx="10282029" cy="97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ts val="600"/>
              </a:spcBef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800" dirty="0">
                <a:cs typeface="+mn-cs"/>
              </a:rPr>
              <a:t>but given message with given hash value, it is easy to find another message with same hash value: </a:t>
            </a:r>
          </a:p>
        </p:txBody>
      </p:sp>
      <p:sp>
        <p:nvSpPr>
          <p:cNvPr id="19" name="Text Box 5">
            <a:extLst>
              <a:ext uri="{FF2B5EF4-FFF2-40B4-BE49-F238E27FC236}">
                <a16:creationId xmlns:a16="http://schemas.microsoft.com/office/drawing/2014/main" id="{2E96B89F-97B8-114A-A04F-39793039F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4366" y="4331390"/>
            <a:ext cx="1109663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I O U 1</a:t>
            </a:r>
          </a:p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0 0 . 9</a:t>
            </a:r>
          </a:p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9 B O B</a:t>
            </a:r>
          </a:p>
        </p:txBody>
      </p:sp>
      <p:sp>
        <p:nvSpPr>
          <p:cNvPr id="20" name="Text Box 6">
            <a:extLst>
              <a:ext uri="{FF2B5EF4-FFF2-40B4-BE49-F238E27FC236}">
                <a16:creationId xmlns:a16="http://schemas.microsoft.com/office/drawing/2014/main" id="{8DC27A76-C869-6B4B-B25D-846EBAE95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0891" y="4331390"/>
            <a:ext cx="158115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49 4F 55 31</a:t>
            </a:r>
          </a:p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30 30 2E 39</a:t>
            </a:r>
          </a:p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39 42 D2 42</a:t>
            </a:r>
          </a:p>
        </p:txBody>
      </p:sp>
      <p:sp>
        <p:nvSpPr>
          <p:cNvPr id="26" name="Text Box 7">
            <a:extLst>
              <a:ext uri="{FF2B5EF4-FFF2-40B4-BE49-F238E27FC236}">
                <a16:creationId xmlns:a16="http://schemas.microsoft.com/office/drawing/2014/main" id="{327CE0C7-929E-3D43-819A-1FC457662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1816" y="3972615"/>
            <a:ext cx="12239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u="sng" dirty="0">
                <a:latin typeface="Arial" charset="0"/>
                <a:cs typeface="Arial" charset="0"/>
              </a:rPr>
              <a:t>message</a:t>
            </a:r>
          </a:p>
        </p:txBody>
      </p:sp>
      <p:sp>
        <p:nvSpPr>
          <p:cNvPr id="27" name="Text Box 8">
            <a:extLst>
              <a:ext uri="{FF2B5EF4-FFF2-40B4-BE49-F238E27FC236}">
                <a16:creationId xmlns:a16="http://schemas.microsoft.com/office/drawing/2014/main" id="{7CC79AF2-A056-4F4A-A6D7-116CB8909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0891" y="3967853"/>
            <a:ext cx="164941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u="sng" dirty="0">
                <a:latin typeface="Arial" charset="0"/>
                <a:cs typeface="Arial" charset="0"/>
              </a:rPr>
              <a:t>ASCII format</a:t>
            </a:r>
          </a:p>
        </p:txBody>
      </p:sp>
      <p:sp>
        <p:nvSpPr>
          <p:cNvPr id="30" name="Line 9">
            <a:extLst>
              <a:ext uri="{FF2B5EF4-FFF2-40B4-BE49-F238E27FC236}">
                <a16:creationId xmlns:a16="http://schemas.microsoft.com/office/drawing/2014/main" id="{80AE841F-F61F-A44E-825C-CBE56280003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1841" y="5350565"/>
            <a:ext cx="1603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" name="Text Box 10">
            <a:extLst>
              <a:ext uri="{FF2B5EF4-FFF2-40B4-BE49-F238E27FC236}">
                <a16:creationId xmlns:a16="http://schemas.microsoft.com/office/drawing/2014/main" id="{180C5637-141F-164F-9BF7-AF14F2A44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2629" y="5383903"/>
            <a:ext cx="17446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B2 C1 D2 AC</a:t>
            </a:r>
          </a:p>
        </p:txBody>
      </p:sp>
      <p:sp>
        <p:nvSpPr>
          <p:cNvPr id="32" name="Text Box 11">
            <a:extLst>
              <a:ext uri="{FF2B5EF4-FFF2-40B4-BE49-F238E27FC236}">
                <a16:creationId xmlns:a16="http://schemas.microsoft.com/office/drawing/2014/main" id="{68A9DA2C-57D1-A24F-B730-BCD4A1871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5629" y="4315515"/>
            <a:ext cx="1109662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I O U </a:t>
            </a:r>
            <a:r>
              <a:rPr lang="en-US" b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9</a:t>
            </a:r>
          </a:p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0 0 . </a:t>
            </a:r>
            <a:r>
              <a:rPr lang="en-US" b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1</a:t>
            </a:r>
          </a:p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9 B O B</a:t>
            </a:r>
          </a:p>
        </p:txBody>
      </p:sp>
      <p:sp>
        <p:nvSpPr>
          <p:cNvPr id="33" name="Text Box 12">
            <a:extLst>
              <a:ext uri="{FF2B5EF4-FFF2-40B4-BE49-F238E27FC236}">
                <a16:creationId xmlns:a16="http://schemas.microsoft.com/office/drawing/2014/main" id="{D844FFB7-DBBC-1A4D-B3C6-E6240D7D6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2154" y="4315515"/>
            <a:ext cx="158115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49 4F 55 </a:t>
            </a:r>
            <a:r>
              <a:rPr lang="en-US" b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39</a:t>
            </a:r>
          </a:p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30 30 2E </a:t>
            </a:r>
            <a:r>
              <a:rPr lang="en-US" b="1" u="sng" dirty="0">
                <a:solidFill>
                  <a:srgbClr val="C00000"/>
                </a:solidFill>
                <a:latin typeface="Arial" charset="0"/>
                <a:cs typeface="Arial" charset="0"/>
              </a:rPr>
              <a:t>31</a:t>
            </a:r>
          </a:p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39 42 D2 42</a:t>
            </a:r>
          </a:p>
        </p:txBody>
      </p:sp>
      <p:sp>
        <p:nvSpPr>
          <p:cNvPr id="34" name="Text Box 13">
            <a:extLst>
              <a:ext uri="{FF2B5EF4-FFF2-40B4-BE49-F238E27FC236}">
                <a16:creationId xmlns:a16="http://schemas.microsoft.com/office/drawing/2014/main" id="{B6EB42E9-A7D7-A949-973D-75A7C204E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079" y="3956740"/>
            <a:ext cx="1223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u="sng" dirty="0">
                <a:latin typeface="Arial" charset="0"/>
                <a:cs typeface="Arial" charset="0"/>
              </a:rPr>
              <a:t>message</a:t>
            </a:r>
          </a:p>
        </p:txBody>
      </p:sp>
      <p:sp>
        <p:nvSpPr>
          <p:cNvPr id="35" name="Text Box 14">
            <a:extLst>
              <a:ext uri="{FF2B5EF4-FFF2-40B4-BE49-F238E27FC236}">
                <a16:creationId xmlns:a16="http://schemas.microsoft.com/office/drawing/2014/main" id="{3C642FAA-D19F-A64A-B465-98452562F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2154" y="3951978"/>
            <a:ext cx="164941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u="sng" dirty="0">
                <a:latin typeface="Arial" charset="0"/>
                <a:cs typeface="Arial" charset="0"/>
              </a:rPr>
              <a:t>ASCII format</a:t>
            </a:r>
          </a:p>
        </p:txBody>
      </p:sp>
      <p:sp>
        <p:nvSpPr>
          <p:cNvPr id="36" name="Line 15">
            <a:extLst>
              <a:ext uri="{FF2B5EF4-FFF2-40B4-BE49-F238E27FC236}">
                <a16:creationId xmlns:a16="http://schemas.microsoft.com/office/drawing/2014/main" id="{3DF46F5E-D066-E043-AF4B-716096B09803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3104" y="5334690"/>
            <a:ext cx="1603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7" name="Text Box 16">
            <a:extLst>
              <a:ext uri="{FF2B5EF4-FFF2-40B4-BE49-F238E27FC236}">
                <a16:creationId xmlns:a16="http://schemas.microsoft.com/office/drawing/2014/main" id="{1516AFD8-E50A-A842-BB2A-6F9336429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3891" y="5368028"/>
            <a:ext cx="17446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1" dirty="0">
                <a:latin typeface="Arial" charset="0"/>
                <a:cs typeface="Arial" charset="0"/>
              </a:rPr>
              <a:t>B2 C1 D2 AC</a:t>
            </a:r>
          </a:p>
        </p:txBody>
      </p:sp>
      <p:sp>
        <p:nvSpPr>
          <p:cNvPr id="38" name="Text Box 17">
            <a:extLst>
              <a:ext uri="{FF2B5EF4-FFF2-40B4-BE49-F238E27FC236}">
                <a16:creationId xmlns:a16="http://schemas.microsoft.com/office/drawing/2014/main" id="{888A2083-7EA3-994F-ABA1-BC6B9E23E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4635" y="5442640"/>
            <a:ext cx="32428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i="1" dirty="0">
                <a:solidFill>
                  <a:srgbClr val="000099"/>
                </a:solidFill>
                <a:latin typeface="+mn-lt"/>
                <a:cs typeface="Arial" charset="0"/>
              </a:rPr>
              <a:t>different messages</a:t>
            </a:r>
          </a:p>
          <a:p>
            <a:pPr algn="ctr">
              <a:defRPr/>
            </a:pPr>
            <a:r>
              <a:rPr lang="en-US" sz="2400" i="1" dirty="0">
                <a:solidFill>
                  <a:srgbClr val="0012A0"/>
                </a:solidFill>
                <a:latin typeface="+mn-lt"/>
                <a:cs typeface="Arial" charset="0"/>
              </a:rPr>
              <a:t>but identical checksums</a:t>
            </a:r>
            <a:r>
              <a:rPr lang="en-US" i="1" dirty="0">
                <a:latin typeface="+mn-lt"/>
                <a:cs typeface="Arial" charset="0"/>
              </a:rPr>
              <a:t>!</a:t>
            </a:r>
          </a:p>
        </p:txBody>
      </p:sp>
      <p:sp>
        <p:nvSpPr>
          <p:cNvPr id="39" name="Line 18">
            <a:extLst>
              <a:ext uri="{FF2B5EF4-FFF2-40B4-BE49-F238E27FC236}">
                <a16:creationId xmlns:a16="http://schemas.microsoft.com/office/drawing/2014/main" id="{91B6FCEC-BF46-924C-A488-4FF98F7C349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79354" y="5575990"/>
            <a:ext cx="381000" cy="84138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" name="Line 19">
            <a:extLst>
              <a:ext uri="{FF2B5EF4-FFF2-40B4-BE49-F238E27FC236}">
                <a16:creationId xmlns:a16="http://schemas.microsoft.com/office/drawing/2014/main" id="{8CCCD314-5330-6D49-9052-E25A959334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89241" y="5560115"/>
            <a:ext cx="381000" cy="84138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285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4517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Digital signature = signed message digest</a:t>
            </a: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DEF39249-C525-1044-B18E-5DF6B1F9C731}"/>
              </a:ext>
            </a:extLst>
          </p:cNvPr>
          <p:cNvGrpSpPr/>
          <p:nvPr/>
        </p:nvGrpSpPr>
        <p:grpSpPr>
          <a:xfrm>
            <a:off x="4296054" y="3224833"/>
            <a:ext cx="1196163" cy="955675"/>
            <a:chOff x="4296054" y="3224833"/>
            <a:chExt cx="1196163" cy="955675"/>
          </a:xfrm>
        </p:grpSpPr>
        <p:sp>
          <p:nvSpPr>
            <p:cNvPr id="84" name="Rectangle 14">
              <a:extLst>
                <a:ext uri="{FF2B5EF4-FFF2-40B4-BE49-F238E27FC236}">
                  <a16:creationId xmlns:a16="http://schemas.microsoft.com/office/drawing/2014/main" id="{CCD41351-883C-8B49-B15E-99ECE2D4E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054" y="3224833"/>
              <a:ext cx="1192213" cy="955675"/>
            </a:xfrm>
            <a:prstGeom prst="rect">
              <a:avLst/>
            </a:prstGeom>
            <a:solidFill>
              <a:srgbClr val="0012A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5" name="Text Box 15">
              <a:extLst>
                <a:ext uri="{FF2B5EF4-FFF2-40B4-BE49-F238E27FC236}">
                  <a16:creationId xmlns:a16="http://schemas.microsoft.com/office/drawing/2014/main" id="{F444D081-AA34-024E-8458-B708CC8937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9719" y="3295856"/>
              <a:ext cx="1162498" cy="837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digital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signature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(encrypt)</a:t>
              </a:r>
            </a:p>
          </p:txBody>
        </p:sp>
      </p:grpSp>
      <p:grpSp>
        <p:nvGrpSpPr>
          <p:cNvPr id="95" name="Group 25">
            <a:extLst>
              <a:ext uri="{FF2B5EF4-FFF2-40B4-BE49-F238E27FC236}">
                <a16:creationId xmlns:a16="http://schemas.microsoft.com/office/drawing/2014/main" id="{F24A5ECF-CB3B-9542-8A84-EB2D480B9C98}"/>
              </a:ext>
            </a:extLst>
          </p:cNvPr>
          <p:cNvGrpSpPr>
            <a:grpSpLocks/>
          </p:cNvGrpSpPr>
          <p:nvPr/>
        </p:nvGrpSpPr>
        <p:grpSpPr bwMode="auto">
          <a:xfrm>
            <a:off x="1199737" y="4905030"/>
            <a:ext cx="846138" cy="519112"/>
            <a:chOff x="984" y="2831"/>
            <a:chExt cx="533" cy="327"/>
          </a:xfrm>
        </p:grpSpPr>
        <p:sp>
          <p:nvSpPr>
            <p:cNvPr id="96" name="Text Box 26">
              <a:extLst>
                <a:ext uri="{FF2B5EF4-FFF2-40B4-BE49-F238E27FC236}">
                  <a16:creationId xmlns:a16="http://schemas.microsoft.com/office/drawing/2014/main" id="{43036DA1-DAA5-E64D-BD4A-16183B5951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" y="2831"/>
              <a:ext cx="5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+</a:t>
              </a:r>
            </a:p>
          </p:txBody>
        </p:sp>
        <p:sp>
          <p:nvSpPr>
            <p:cNvPr id="97" name="Oval 27">
              <a:extLst>
                <a:ext uri="{FF2B5EF4-FFF2-40B4-BE49-F238E27FC236}">
                  <a16:creationId xmlns:a16="http://schemas.microsoft.com/office/drawing/2014/main" id="{D0190EA0-B1F1-BB41-8527-B7DE7B3CB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924"/>
              <a:ext cx="195" cy="16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98" name="Line 28">
            <a:extLst>
              <a:ext uri="{FF2B5EF4-FFF2-40B4-BE49-F238E27FC236}">
                <a16:creationId xmlns:a16="http://schemas.microsoft.com/office/drawing/2014/main" id="{F58C3779-4B81-0744-9C3C-6395CFBCD80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7412" y="3034955"/>
            <a:ext cx="0" cy="1981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99" name="Line 29">
            <a:extLst>
              <a:ext uri="{FF2B5EF4-FFF2-40B4-BE49-F238E27FC236}">
                <a16:creationId xmlns:a16="http://schemas.microsoft.com/office/drawing/2014/main" id="{074B9069-12AF-DC46-BFF3-3DD97A29C3A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0425" y="5328892"/>
            <a:ext cx="3175" cy="304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pic>
        <p:nvPicPr>
          <p:cNvPr id="100" name="Picture 30" descr="BS00592_[1]">
            <a:extLst>
              <a:ext uri="{FF2B5EF4-FFF2-40B4-BE49-F238E27FC236}">
                <a16:creationId xmlns:a16="http://schemas.microsoft.com/office/drawing/2014/main" id="{A353C0C9-83AB-CB4A-B367-C0C0237B1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837" y="5657505"/>
            <a:ext cx="627063" cy="768350"/>
          </a:xfrm>
          <a:prstGeom prst="rect">
            <a:avLst/>
          </a:prstGeom>
          <a:noFill/>
          <a:ln>
            <a:noFill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1" name="Rectangle 31">
            <a:extLst>
              <a:ext uri="{FF2B5EF4-FFF2-40B4-BE49-F238E27FC236}">
                <a16:creationId xmlns:a16="http://schemas.microsoft.com/office/drawing/2014/main" id="{B1BDC4E1-DD74-DE4C-8F80-855E91E8D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788" y="1348754"/>
            <a:ext cx="5389769" cy="546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charset="0"/>
              <a:buNone/>
              <a:defRPr/>
            </a:pP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Bob sends digitally signed message: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BAC604B-FEED-1542-8940-C030E497366C}"/>
              </a:ext>
            </a:extLst>
          </p:cNvPr>
          <p:cNvGrpSpPr/>
          <p:nvPr/>
        </p:nvGrpSpPr>
        <p:grpSpPr>
          <a:xfrm>
            <a:off x="1123264" y="2107094"/>
            <a:ext cx="1343025" cy="855306"/>
            <a:chOff x="434147" y="4121426"/>
            <a:chExt cx="1343025" cy="855306"/>
          </a:xfrm>
        </p:grpSpPr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5BB42433-5DF6-C44F-BDD6-65779EEAE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3035" y="4121426"/>
              <a:ext cx="1153528" cy="848140"/>
            </a:xfrm>
            <a:prstGeom prst="rect">
              <a:avLst/>
            </a:prstGeom>
          </p:spPr>
        </p:pic>
        <p:sp>
          <p:nvSpPr>
            <p:cNvPr id="117" name="Text Box 7">
              <a:extLst>
                <a:ext uri="{FF2B5EF4-FFF2-40B4-BE49-F238E27FC236}">
                  <a16:creationId xmlns:a16="http://schemas.microsoft.com/office/drawing/2014/main" id="{66B66418-0805-9348-B4DF-667D4778D4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147" y="4139580"/>
              <a:ext cx="1343025" cy="837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solidFill>
                    <a:srgbClr val="C00000"/>
                  </a:solidFill>
                  <a:latin typeface="+mn-lt"/>
                  <a:cs typeface="Arial" charset="0"/>
                </a:rPr>
                <a:t>large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solidFill>
                    <a:srgbClr val="C00000"/>
                  </a:solidFill>
                  <a:latin typeface="+mn-lt"/>
                  <a:cs typeface="Arial" charset="0"/>
                </a:rPr>
                <a:t>message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solidFill>
                    <a:srgbClr val="C00000"/>
                  </a:solidFill>
                  <a:latin typeface="+mn-lt"/>
                  <a:cs typeface="Arial" charset="0"/>
                </a:rPr>
                <a:t>m</a:t>
              </a:r>
              <a:endParaRPr lang="en-US" sz="2400" dirty="0">
                <a:solidFill>
                  <a:srgbClr val="C00000"/>
                </a:solidFill>
                <a:latin typeface="+mn-lt"/>
                <a:cs typeface="Arial" charset="0"/>
              </a:endParaRPr>
            </a:p>
          </p:txBody>
        </p:sp>
      </p:grpSp>
      <p:sp>
        <p:nvSpPr>
          <p:cNvPr id="111" name="Rectangle 8">
            <a:extLst>
              <a:ext uri="{FF2B5EF4-FFF2-40B4-BE49-F238E27FC236}">
                <a16:creationId xmlns:a16="http://schemas.microsoft.com/office/drawing/2014/main" id="{CA3DAA77-64B7-1042-8DCB-7AF45A2F0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461" y="2185987"/>
            <a:ext cx="1108075" cy="758825"/>
          </a:xfrm>
          <a:prstGeom prst="rect">
            <a:avLst/>
          </a:prstGeom>
          <a:solidFill>
            <a:srgbClr val="0012A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12" name="Text Box 9">
            <a:extLst>
              <a:ext uri="{FF2B5EF4-FFF2-40B4-BE49-F238E27FC236}">
                <a16:creationId xmlns:a16="http://schemas.microsoft.com/office/drawing/2014/main" id="{77F65553-DFEE-A044-B301-608E86F75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6277" y="2207729"/>
            <a:ext cx="11906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H: Hash</a:t>
            </a:r>
          </a:p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Arial" charset="0"/>
                <a:cs typeface="Arial" charset="0"/>
              </a:rPr>
              <a:t>Function</a:t>
            </a:r>
          </a:p>
        </p:txBody>
      </p:sp>
      <p:sp>
        <p:nvSpPr>
          <p:cNvPr id="113" name="Line 10">
            <a:extLst>
              <a:ext uri="{FF2B5EF4-FFF2-40B4-BE49-F238E27FC236}">
                <a16:creationId xmlns:a16="http://schemas.microsoft.com/office/drawing/2014/main" id="{5E5DB4D6-107F-2548-A010-967052CB7D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5148" y="2553252"/>
            <a:ext cx="37106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4" name="Text Box 11">
            <a:extLst>
              <a:ext uri="{FF2B5EF4-FFF2-40B4-BE49-F238E27FC236}">
                <a16:creationId xmlns:a16="http://schemas.microsoft.com/office/drawing/2014/main" id="{CCE58BB5-B800-3541-BEAF-15DF6A072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9034" y="2328863"/>
            <a:ext cx="11668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dirty="0">
                <a:solidFill>
                  <a:srgbClr val="C00000"/>
                </a:solidFill>
                <a:latin typeface="+mn-lt"/>
                <a:cs typeface="Arial" charset="0"/>
              </a:rPr>
              <a:t>H(m)</a:t>
            </a:r>
          </a:p>
        </p:txBody>
      </p:sp>
      <p:sp>
        <p:nvSpPr>
          <p:cNvPr id="115" name="Line 10">
            <a:extLst>
              <a:ext uri="{FF2B5EF4-FFF2-40B4-BE49-F238E27FC236}">
                <a16:creationId xmlns:a16="http://schemas.microsoft.com/office/drawing/2014/main" id="{E853EA3C-9A61-EF49-AA07-C25D3B9A43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2149" y="2599634"/>
            <a:ext cx="38058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6FE9FE0-FA56-1246-BBC9-6609138EAE40}"/>
              </a:ext>
            </a:extLst>
          </p:cNvPr>
          <p:cNvCxnSpPr>
            <a:cxnSpLocks/>
          </p:cNvCxnSpPr>
          <p:nvPr/>
        </p:nvCxnSpPr>
        <p:spPr>
          <a:xfrm flipH="1">
            <a:off x="1815550" y="5155096"/>
            <a:ext cx="20275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BB38349-24AF-A040-AE21-18FF1706C30D}"/>
              </a:ext>
            </a:extLst>
          </p:cNvPr>
          <p:cNvCxnSpPr>
            <a:cxnSpLocks/>
          </p:cNvCxnSpPr>
          <p:nvPr/>
        </p:nvCxnSpPr>
        <p:spPr>
          <a:xfrm>
            <a:off x="4896678" y="2763079"/>
            <a:ext cx="0" cy="4041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58AB17B7-C101-3B4C-8B67-952A3ECA45AB}"/>
              </a:ext>
            </a:extLst>
          </p:cNvPr>
          <p:cNvCxnSpPr>
            <a:cxnSpLocks/>
          </p:cNvCxnSpPr>
          <p:nvPr/>
        </p:nvCxnSpPr>
        <p:spPr>
          <a:xfrm>
            <a:off x="4890054" y="4227444"/>
            <a:ext cx="0" cy="4041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32">
            <a:extLst>
              <a:ext uri="{FF2B5EF4-FFF2-40B4-BE49-F238E27FC236}">
                <a16:creationId xmlns:a16="http://schemas.microsoft.com/office/drawing/2014/main" id="{2B56B630-D20C-0E48-AAD7-E33AEE101543}"/>
              </a:ext>
            </a:extLst>
          </p:cNvPr>
          <p:cNvSpPr txBox="1">
            <a:spLocks noChangeArrowheads="1"/>
          </p:cNvSpPr>
          <p:nvPr/>
        </p:nvSpPr>
        <p:spPr>
          <a:xfrm>
            <a:off x="6599583" y="1436272"/>
            <a:ext cx="5088834" cy="10572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charset="0"/>
              <a:buNone/>
            </a:pPr>
            <a:r>
              <a:rPr lang="en-US" dirty="0"/>
              <a:t>Alice verifies signature, integrity of digitally signed message:</a:t>
            </a:r>
          </a:p>
        </p:txBody>
      </p:sp>
      <p:pic>
        <p:nvPicPr>
          <p:cNvPr id="130" name="Picture 40" descr="BS00592_[1]">
            <a:extLst>
              <a:ext uri="{FF2B5EF4-FFF2-40B4-BE49-F238E27FC236}">
                <a16:creationId xmlns:a16="http://schemas.microsoft.com/office/drawing/2014/main" id="{F490BD09-6CB3-B246-B4D6-6CD3F15CA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074" y="2413071"/>
            <a:ext cx="627062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" name="Text Box 53">
            <a:extLst>
              <a:ext uri="{FF2B5EF4-FFF2-40B4-BE49-F238E27FC236}">
                <a16:creationId xmlns:a16="http://schemas.microsoft.com/office/drawing/2014/main" id="{A1C55E3A-B8B7-9549-95DA-6B2B3FCA1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5079" y="4651511"/>
            <a:ext cx="1017588" cy="646113"/>
          </a:xfrm>
          <a:prstGeom prst="rect">
            <a:avLst/>
          </a:prstGeom>
          <a:solidFill>
            <a:srgbClr val="0012A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>
                <a:solidFill>
                  <a:schemeClr val="bg1"/>
                </a:solidFill>
                <a:latin typeface="Arial" charset="0"/>
                <a:cs typeface="Arial" charset="0"/>
              </a:rPr>
              <a:t>H: Hash</a:t>
            </a:r>
          </a:p>
          <a:p>
            <a:pPr algn="ctr">
              <a:defRPr/>
            </a:pPr>
            <a:r>
              <a:rPr lang="en-US" sz="1800" dirty="0">
                <a:solidFill>
                  <a:schemeClr val="bg1"/>
                </a:solidFill>
                <a:latin typeface="Arial" charset="0"/>
                <a:cs typeface="Arial" charset="0"/>
              </a:rPr>
              <a:t>function</a:t>
            </a:r>
          </a:p>
        </p:txBody>
      </p:sp>
      <p:sp>
        <p:nvSpPr>
          <p:cNvPr id="146" name="Text Box 56">
            <a:extLst>
              <a:ext uri="{FF2B5EF4-FFF2-40B4-BE49-F238E27FC236}">
                <a16:creationId xmlns:a16="http://schemas.microsoft.com/office/drawing/2014/main" id="{C0071582-0553-9D4C-A577-8ED033785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6691" y="5467929"/>
            <a:ext cx="873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H(m)</a:t>
            </a:r>
          </a:p>
        </p:txBody>
      </p:sp>
      <p:sp>
        <p:nvSpPr>
          <p:cNvPr id="153" name="Text Box 63">
            <a:extLst>
              <a:ext uri="{FF2B5EF4-FFF2-40B4-BE49-F238E27FC236}">
                <a16:creationId xmlns:a16="http://schemas.microsoft.com/office/drawing/2014/main" id="{9E337D23-C848-8145-B079-D4D6C7C11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94041" y="5444295"/>
            <a:ext cx="78477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H(m)</a:t>
            </a:r>
          </a:p>
        </p:txBody>
      </p:sp>
      <p:sp>
        <p:nvSpPr>
          <p:cNvPr id="154" name="Line 64">
            <a:extLst>
              <a:ext uri="{FF2B5EF4-FFF2-40B4-BE49-F238E27FC236}">
                <a16:creationId xmlns:a16="http://schemas.microsoft.com/office/drawing/2014/main" id="{C9E8F389-B8AB-5043-9CC6-A9A006D5E1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90534" y="2863020"/>
            <a:ext cx="14493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66" name="Line 76">
            <a:extLst>
              <a:ext uri="{FF2B5EF4-FFF2-40B4-BE49-F238E27FC236}">
                <a16:creationId xmlns:a16="http://schemas.microsoft.com/office/drawing/2014/main" id="{E136B6C7-FA1F-EA4C-8639-CE1F2D4A9B39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8272" y="5872920"/>
            <a:ext cx="873125" cy="211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67" name="Line 77">
            <a:extLst>
              <a:ext uri="{FF2B5EF4-FFF2-40B4-BE49-F238E27FC236}">
                <a16:creationId xmlns:a16="http://schemas.microsoft.com/office/drawing/2014/main" id="{928DBF80-B664-AF47-AAD2-41EAC21640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485934" y="5866570"/>
            <a:ext cx="873125" cy="211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4835AEB4-A61F-0E40-BCF8-A126D96A9C7C}"/>
              </a:ext>
            </a:extLst>
          </p:cNvPr>
          <p:cNvGrpSpPr/>
          <p:nvPr/>
        </p:nvGrpSpPr>
        <p:grpSpPr>
          <a:xfrm>
            <a:off x="7225890" y="3491944"/>
            <a:ext cx="1343025" cy="855306"/>
            <a:chOff x="434147" y="4121426"/>
            <a:chExt cx="1343025" cy="855306"/>
          </a:xfrm>
        </p:grpSpPr>
        <p:pic>
          <p:nvPicPr>
            <p:cNvPr id="170" name="Picture 169">
              <a:extLst>
                <a:ext uri="{FF2B5EF4-FFF2-40B4-BE49-F238E27FC236}">
                  <a16:creationId xmlns:a16="http://schemas.microsoft.com/office/drawing/2014/main" id="{90AA764F-C6F5-F143-BF93-01B3B95A0D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3035" y="4121426"/>
              <a:ext cx="1153528" cy="848140"/>
            </a:xfrm>
            <a:prstGeom prst="rect">
              <a:avLst/>
            </a:prstGeom>
          </p:spPr>
        </p:pic>
        <p:sp>
          <p:nvSpPr>
            <p:cNvPr id="171" name="Text Box 7">
              <a:extLst>
                <a:ext uri="{FF2B5EF4-FFF2-40B4-BE49-F238E27FC236}">
                  <a16:creationId xmlns:a16="http://schemas.microsoft.com/office/drawing/2014/main" id="{ECF19F4D-E8AE-F54C-A6AD-6FA62D5ED6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147" y="4139580"/>
              <a:ext cx="1343025" cy="837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solidFill>
                    <a:srgbClr val="C00000"/>
                  </a:solidFill>
                  <a:latin typeface="+mn-lt"/>
                  <a:cs typeface="Arial" charset="0"/>
                </a:rPr>
                <a:t>large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solidFill>
                    <a:srgbClr val="C00000"/>
                  </a:solidFill>
                  <a:latin typeface="+mn-lt"/>
                  <a:cs typeface="Arial" charset="0"/>
                </a:rPr>
                <a:t>message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solidFill>
                    <a:srgbClr val="C00000"/>
                  </a:solidFill>
                  <a:latin typeface="+mn-lt"/>
                  <a:cs typeface="Arial" charset="0"/>
                </a:rPr>
                <a:t>m</a:t>
              </a:r>
              <a:endParaRPr lang="en-US" sz="2400" dirty="0">
                <a:solidFill>
                  <a:srgbClr val="C00000"/>
                </a:solidFill>
                <a:latin typeface="+mn-lt"/>
                <a:cs typeface="Arial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4E33964-896C-AF4C-92FD-F359907E3C57}"/>
              </a:ext>
            </a:extLst>
          </p:cNvPr>
          <p:cNvGrpSpPr/>
          <p:nvPr/>
        </p:nvGrpSpPr>
        <p:grpSpPr>
          <a:xfrm>
            <a:off x="2762875" y="3478075"/>
            <a:ext cx="1491075" cy="812454"/>
            <a:chOff x="1914734" y="3557588"/>
            <a:chExt cx="1491075" cy="812454"/>
          </a:xfrm>
        </p:grpSpPr>
        <p:sp>
          <p:nvSpPr>
            <p:cNvPr id="86" name="Text Box 16">
              <a:extLst>
                <a:ext uri="{FF2B5EF4-FFF2-40B4-BE49-F238E27FC236}">
                  <a16:creationId xmlns:a16="http://schemas.microsoft.com/office/drawing/2014/main" id="{19E2C28C-9A5F-914E-97E0-D15A78E18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4734" y="3557588"/>
              <a:ext cx="960437" cy="688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Bob’s 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private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key </a:t>
              </a:r>
            </a:p>
          </p:txBody>
        </p:sp>
        <p:pic>
          <p:nvPicPr>
            <p:cNvPr id="87" name="Picture 17" descr="BS00768_[1]">
              <a:extLst>
                <a:ext uri="{FF2B5EF4-FFF2-40B4-BE49-F238E27FC236}">
                  <a16:creationId xmlns:a16="http://schemas.microsoft.com/office/drawing/2014/main" id="{A3A39AD6-434F-0348-B359-E805575CB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866129" y="3559038"/>
              <a:ext cx="458787" cy="236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8" name="Group 18">
              <a:extLst>
                <a:ext uri="{FF2B5EF4-FFF2-40B4-BE49-F238E27FC236}">
                  <a16:creationId xmlns:a16="http://schemas.microsoft.com/office/drawing/2014/main" id="{9C9D4178-7FEF-594F-8CCF-1AFD1E30A8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7712" y="3765205"/>
              <a:ext cx="490538" cy="604837"/>
              <a:chOff x="2994" y="2073"/>
              <a:chExt cx="309" cy="381"/>
            </a:xfrm>
          </p:grpSpPr>
          <p:grpSp>
            <p:nvGrpSpPr>
              <p:cNvPr id="89" name="Group 19">
                <a:extLst>
                  <a:ext uri="{FF2B5EF4-FFF2-40B4-BE49-F238E27FC236}">
                    <a16:creationId xmlns:a16="http://schemas.microsoft.com/office/drawing/2014/main" id="{A60DC2D3-52D9-8744-8609-C10E299AAB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91" name="Text Box 20">
                  <a:extLst>
                    <a:ext uri="{FF2B5EF4-FFF2-40B4-BE49-F238E27FC236}">
                      <a16:creationId xmlns:a16="http://schemas.microsoft.com/office/drawing/2014/main" id="{F3BED591-BCCB-2246-A254-61335DF2D6B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92" name="Text Box 21">
                  <a:extLst>
                    <a:ext uri="{FF2B5EF4-FFF2-40B4-BE49-F238E27FC236}">
                      <a16:creationId xmlns:a16="http://schemas.microsoft.com/office/drawing/2014/main" id="{17AB0DA2-1167-2D46-8632-CC1190C16D7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B</a:t>
                  </a:r>
                </a:p>
              </p:txBody>
            </p:sp>
          </p:grpSp>
          <p:sp>
            <p:nvSpPr>
              <p:cNvPr id="90" name="Text Box 22">
                <a:extLst>
                  <a:ext uri="{FF2B5EF4-FFF2-40B4-BE49-F238E27FC236}">
                    <a16:creationId xmlns:a16="http://schemas.microsoft.com/office/drawing/2014/main" id="{7587A174-D942-3D43-89B9-A23BF65DE1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2" y="2073"/>
                <a:ext cx="160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219823C-0FB1-8645-8287-EB4C5AA12B57}"/>
                </a:ext>
              </a:extLst>
            </p:cNvPr>
            <p:cNvCxnSpPr>
              <a:cxnSpLocks/>
            </p:cNvCxnSpPr>
            <p:nvPr/>
          </p:nvCxnSpPr>
          <p:spPr>
            <a:xfrm>
              <a:off x="2809461" y="3869635"/>
              <a:ext cx="59634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E649D0B-607E-EE43-B217-A547BE617F99}"/>
              </a:ext>
            </a:extLst>
          </p:cNvPr>
          <p:cNvGrpSpPr/>
          <p:nvPr/>
        </p:nvGrpSpPr>
        <p:grpSpPr>
          <a:xfrm>
            <a:off x="3922645" y="4683817"/>
            <a:ext cx="1855305" cy="908600"/>
            <a:chOff x="3922645" y="4683817"/>
            <a:chExt cx="1855305" cy="9086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6748C72-BC5C-0D43-9291-EF04370297D3}"/>
                </a:ext>
              </a:extLst>
            </p:cNvPr>
            <p:cNvGrpSpPr/>
            <p:nvPr/>
          </p:nvGrpSpPr>
          <p:grpSpPr>
            <a:xfrm>
              <a:off x="3940106" y="4683817"/>
              <a:ext cx="1811339" cy="869051"/>
              <a:chOff x="4006366" y="4604305"/>
              <a:chExt cx="1811339" cy="869051"/>
            </a:xfrm>
          </p:grpSpPr>
          <p:grpSp>
            <p:nvGrpSpPr>
              <p:cNvPr id="103" name="Group 34">
                <a:extLst>
                  <a:ext uri="{FF2B5EF4-FFF2-40B4-BE49-F238E27FC236}">
                    <a16:creationId xmlns:a16="http://schemas.microsoft.com/office/drawing/2014/main" id="{C9466280-BB4D-9548-9D44-4E595E9791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42479" y="4924081"/>
                <a:ext cx="1465263" cy="549275"/>
                <a:chOff x="2594" y="3062"/>
                <a:chExt cx="923" cy="346"/>
              </a:xfrm>
            </p:grpSpPr>
            <p:sp>
              <p:nvSpPr>
                <p:cNvPr id="106" name="Text Box 35">
                  <a:extLst>
                    <a:ext uri="{FF2B5EF4-FFF2-40B4-BE49-F238E27FC236}">
                      <a16:creationId xmlns:a16="http://schemas.microsoft.com/office/drawing/2014/main" id="{30C1FFBF-8C5A-3145-A216-83DF674976E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94" y="3158"/>
                  <a:ext cx="92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K</a:t>
                  </a:r>
                  <a:r>
                    <a:rPr kumimoji="0" lang="en-US" sz="2400" b="0" i="0" u="none" strike="noStrike" kern="0" cap="none" spc="0" normalizeH="0" baseline="-2500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B</a:t>
                  </a: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(H(m))</a:t>
                  </a:r>
                </a:p>
              </p:txBody>
            </p:sp>
            <p:sp>
              <p:nvSpPr>
                <p:cNvPr id="107" name="Text Box 36">
                  <a:extLst>
                    <a:ext uri="{FF2B5EF4-FFF2-40B4-BE49-F238E27FC236}">
                      <a16:creationId xmlns:a16="http://schemas.microsoft.com/office/drawing/2014/main" id="{12076172-D4A5-3847-ADDD-7C31F8E9408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04" y="3062"/>
                  <a:ext cx="53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sp>
            <p:nvSpPr>
              <p:cNvPr id="105" name="Text Box 38">
                <a:extLst>
                  <a:ext uri="{FF2B5EF4-FFF2-40B4-BE49-F238E27FC236}">
                    <a16:creationId xmlns:a16="http://schemas.microsoft.com/office/drawing/2014/main" id="{58FF323C-65B7-E746-A44B-832C06C639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6366" y="4604305"/>
                <a:ext cx="1811339" cy="590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encrypted 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message digest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7469F7B-FDF8-594E-84C7-B40FE8CE7EBF}"/>
                </a:ext>
              </a:extLst>
            </p:cNvPr>
            <p:cNvSpPr/>
            <p:nvPr/>
          </p:nvSpPr>
          <p:spPr>
            <a:xfrm>
              <a:off x="3922645" y="4691269"/>
              <a:ext cx="1855305" cy="90114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3272639B-DF97-714E-8070-A7C8696F2BD7}"/>
              </a:ext>
            </a:extLst>
          </p:cNvPr>
          <p:cNvGrpSpPr/>
          <p:nvPr/>
        </p:nvGrpSpPr>
        <p:grpSpPr>
          <a:xfrm>
            <a:off x="9680714" y="2543589"/>
            <a:ext cx="1855305" cy="908600"/>
            <a:chOff x="3922645" y="4683817"/>
            <a:chExt cx="1855305" cy="908600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EE4BB737-59C1-474D-94B9-031695A0036A}"/>
                </a:ext>
              </a:extLst>
            </p:cNvPr>
            <p:cNvGrpSpPr/>
            <p:nvPr/>
          </p:nvGrpSpPr>
          <p:grpSpPr>
            <a:xfrm>
              <a:off x="3940106" y="4683817"/>
              <a:ext cx="1811339" cy="869051"/>
              <a:chOff x="4006366" y="4604305"/>
              <a:chExt cx="1811339" cy="869051"/>
            </a:xfrm>
          </p:grpSpPr>
          <p:grpSp>
            <p:nvGrpSpPr>
              <p:cNvPr id="180" name="Group 34">
                <a:extLst>
                  <a:ext uri="{FF2B5EF4-FFF2-40B4-BE49-F238E27FC236}">
                    <a16:creationId xmlns:a16="http://schemas.microsoft.com/office/drawing/2014/main" id="{3A474D83-98EA-0945-BE7F-EF0F3D1861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42479" y="4924081"/>
                <a:ext cx="1465263" cy="549275"/>
                <a:chOff x="2594" y="3062"/>
                <a:chExt cx="923" cy="346"/>
              </a:xfrm>
            </p:grpSpPr>
            <p:sp>
              <p:nvSpPr>
                <p:cNvPr id="182" name="Text Box 35">
                  <a:extLst>
                    <a:ext uri="{FF2B5EF4-FFF2-40B4-BE49-F238E27FC236}">
                      <a16:creationId xmlns:a16="http://schemas.microsoft.com/office/drawing/2014/main" id="{B4BFDBE1-B0AE-C944-923B-0FB222D9368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94" y="3158"/>
                  <a:ext cx="92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K</a:t>
                  </a:r>
                  <a:r>
                    <a:rPr kumimoji="0" lang="en-US" sz="2400" b="0" i="0" u="none" strike="noStrike" kern="0" cap="none" spc="0" normalizeH="0" baseline="-2500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B</a:t>
                  </a: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(H(m))</a:t>
                  </a:r>
                </a:p>
              </p:txBody>
            </p:sp>
            <p:sp>
              <p:nvSpPr>
                <p:cNvPr id="183" name="Text Box 36">
                  <a:extLst>
                    <a:ext uri="{FF2B5EF4-FFF2-40B4-BE49-F238E27FC236}">
                      <a16:creationId xmlns:a16="http://schemas.microsoft.com/office/drawing/2014/main" id="{72BF8384-456B-A944-BDC5-136549DED3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04" y="3062"/>
                  <a:ext cx="53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Arial" charset="0"/>
                    </a:rPr>
                    <a:t>-</a:t>
                  </a:r>
                </a:p>
              </p:txBody>
            </p:sp>
          </p:grpSp>
          <p:sp>
            <p:nvSpPr>
              <p:cNvPr id="181" name="Text Box 38">
                <a:extLst>
                  <a:ext uri="{FF2B5EF4-FFF2-40B4-BE49-F238E27FC236}">
                    <a16:creationId xmlns:a16="http://schemas.microsoft.com/office/drawing/2014/main" id="{5C4C32ED-C92A-D34E-83F0-5A60D46E1B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6366" y="4604305"/>
                <a:ext cx="1811339" cy="590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encrypted </a:t>
                </a:r>
              </a:p>
              <a:p>
                <a:pPr marL="0" marR="0" lvl="0" indent="0" algn="ctr" defTabSz="91440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message digest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827611C3-F7BF-504D-BDE0-60EB822045DF}"/>
                </a:ext>
              </a:extLst>
            </p:cNvPr>
            <p:cNvSpPr/>
            <p:nvPr/>
          </p:nvSpPr>
          <p:spPr>
            <a:xfrm>
              <a:off x="3922645" y="4691269"/>
              <a:ext cx="1855305" cy="90114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834FC27D-E26C-7D45-8F7D-8D201F9D1327}"/>
              </a:ext>
            </a:extLst>
          </p:cNvPr>
          <p:cNvCxnSpPr>
            <a:cxnSpLocks/>
          </p:cNvCxnSpPr>
          <p:nvPr/>
        </p:nvCxnSpPr>
        <p:spPr>
          <a:xfrm>
            <a:off x="7848600" y="3225466"/>
            <a:ext cx="0" cy="2556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C20EAE69-54A8-5647-A90F-1B7B2600C816}"/>
              </a:ext>
            </a:extLst>
          </p:cNvPr>
          <p:cNvCxnSpPr>
            <a:cxnSpLocks/>
          </p:cNvCxnSpPr>
          <p:nvPr/>
        </p:nvCxnSpPr>
        <p:spPr>
          <a:xfrm>
            <a:off x="7848600" y="4372328"/>
            <a:ext cx="0" cy="2556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4A7A7AA8-3031-8E48-8587-B178226D9C5B}"/>
              </a:ext>
            </a:extLst>
          </p:cNvPr>
          <p:cNvCxnSpPr>
            <a:cxnSpLocks/>
          </p:cNvCxnSpPr>
          <p:nvPr/>
        </p:nvCxnSpPr>
        <p:spPr>
          <a:xfrm>
            <a:off x="7848600" y="5321141"/>
            <a:ext cx="0" cy="2556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57AE4029-112C-CF40-B41E-A26EECCD4A51}"/>
              </a:ext>
            </a:extLst>
          </p:cNvPr>
          <p:cNvGrpSpPr/>
          <p:nvPr/>
        </p:nvGrpSpPr>
        <p:grpSpPr>
          <a:xfrm>
            <a:off x="10040871" y="3980758"/>
            <a:ext cx="1196163" cy="955675"/>
            <a:chOff x="4296054" y="3224833"/>
            <a:chExt cx="1196163" cy="955675"/>
          </a:xfrm>
        </p:grpSpPr>
        <p:sp>
          <p:nvSpPr>
            <p:cNvPr id="191" name="Rectangle 14">
              <a:extLst>
                <a:ext uri="{FF2B5EF4-FFF2-40B4-BE49-F238E27FC236}">
                  <a16:creationId xmlns:a16="http://schemas.microsoft.com/office/drawing/2014/main" id="{2C63D620-97A5-5F45-85C2-D4A6B4ADE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054" y="3224833"/>
              <a:ext cx="1192213" cy="955675"/>
            </a:xfrm>
            <a:prstGeom prst="rect">
              <a:avLst/>
            </a:prstGeom>
            <a:solidFill>
              <a:srgbClr val="0012A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2" name="Text Box 15">
              <a:extLst>
                <a:ext uri="{FF2B5EF4-FFF2-40B4-BE49-F238E27FC236}">
                  <a16:creationId xmlns:a16="http://schemas.microsoft.com/office/drawing/2014/main" id="{0B18E250-70E3-444A-8ACC-CD29158E93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9719" y="3295856"/>
              <a:ext cx="1162498" cy="837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digital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signature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(decrypt)</a:t>
              </a:r>
            </a:p>
          </p:txBody>
        </p:sp>
      </p:grp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898EB7A9-23BB-5343-B2B1-EC1055BBBBC6}"/>
              </a:ext>
            </a:extLst>
          </p:cNvPr>
          <p:cNvCxnSpPr>
            <a:cxnSpLocks/>
          </p:cNvCxnSpPr>
          <p:nvPr/>
        </p:nvCxnSpPr>
        <p:spPr>
          <a:xfrm>
            <a:off x="10641495" y="3519004"/>
            <a:ext cx="0" cy="4041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BB2E8B7A-0FF0-AD49-8BCC-0F3FA0572B12}"/>
              </a:ext>
            </a:extLst>
          </p:cNvPr>
          <p:cNvCxnSpPr>
            <a:cxnSpLocks/>
          </p:cNvCxnSpPr>
          <p:nvPr/>
        </p:nvCxnSpPr>
        <p:spPr>
          <a:xfrm>
            <a:off x="10634871" y="4983369"/>
            <a:ext cx="0" cy="4041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171B8A9C-6EB6-FD43-8531-A67FEE184BB2}"/>
              </a:ext>
            </a:extLst>
          </p:cNvPr>
          <p:cNvGrpSpPr/>
          <p:nvPr/>
        </p:nvGrpSpPr>
        <p:grpSpPr>
          <a:xfrm>
            <a:off x="8507692" y="4234000"/>
            <a:ext cx="1491075" cy="812454"/>
            <a:chOff x="1914734" y="3557588"/>
            <a:chExt cx="1491075" cy="812454"/>
          </a:xfrm>
        </p:grpSpPr>
        <p:sp>
          <p:nvSpPr>
            <p:cNvPr id="196" name="Text Box 16">
              <a:extLst>
                <a:ext uri="{FF2B5EF4-FFF2-40B4-BE49-F238E27FC236}">
                  <a16:creationId xmlns:a16="http://schemas.microsoft.com/office/drawing/2014/main" id="{27560837-1C52-4C48-94FE-2E10581CC7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4734" y="3557588"/>
              <a:ext cx="960437" cy="688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Bob’s 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public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key </a:t>
              </a:r>
            </a:p>
          </p:txBody>
        </p:sp>
        <p:pic>
          <p:nvPicPr>
            <p:cNvPr id="197" name="Picture 17" descr="BS00768_[1]">
              <a:extLst>
                <a:ext uri="{FF2B5EF4-FFF2-40B4-BE49-F238E27FC236}">
                  <a16:creationId xmlns:a16="http://schemas.microsoft.com/office/drawing/2014/main" id="{53D412DD-734D-634A-BE12-66848A93BC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866129" y="3559038"/>
              <a:ext cx="458787" cy="236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98" name="Group 18">
              <a:extLst>
                <a:ext uri="{FF2B5EF4-FFF2-40B4-BE49-F238E27FC236}">
                  <a16:creationId xmlns:a16="http://schemas.microsoft.com/office/drawing/2014/main" id="{0B4DDFE1-EDF2-5B45-B8E0-30A2652C5E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7712" y="3765205"/>
              <a:ext cx="490538" cy="604837"/>
              <a:chOff x="2994" y="2073"/>
              <a:chExt cx="309" cy="381"/>
            </a:xfrm>
          </p:grpSpPr>
          <p:grpSp>
            <p:nvGrpSpPr>
              <p:cNvPr id="200" name="Group 19">
                <a:extLst>
                  <a:ext uri="{FF2B5EF4-FFF2-40B4-BE49-F238E27FC236}">
                    <a16:creationId xmlns:a16="http://schemas.microsoft.com/office/drawing/2014/main" id="{5383C6D8-058F-4A41-B601-80BE0F38EB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202" name="Text Box 20">
                  <a:extLst>
                    <a:ext uri="{FF2B5EF4-FFF2-40B4-BE49-F238E27FC236}">
                      <a16:creationId xmlns:a16="http://schemas.microsoft.com/office/drawing/2014/main" id="{8DDFD6D6-CFB2-A543-803B-E0D225340E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203" name="Text Box 21">
                  <a:extLst>
                    <a:ext uri="{FF2B5EF4-FFF2-40B4-BE49-F238E27FC236}">
                      <a16:creationId xmlns:a16="http://schemas.microsoft.com/office/drawing/2014/main" id="{04FCED81-808C-4B40-8559-2FE4E66FE04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B</a:t>
                  </a:r>
                </a:p>
              </p:txBody>
            </p:sp>
          </p:grpSp>
          <p:sp>
            <p:nvSpPr>
              <p:cNvPr id="201" name="Text Box 22">
                <a:extLst>
                  <a:ext uri="{FF2B5EF4-FFF2-40B4-BE49-F238E27FC236}">
                    <a16:creationId xmlns:a16="http://schemas.microsoft.com/office/drawing/2014/main" id="{22667D2E-474F-C04F-9EF1-65999F53AB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6" y="2073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C58EDE71-07B3-4841-A2B5-5F1C258FE2F2}"/>
                </a:ext>
              </a:extLst>
            </p:cNvPr>
            <p:cNvCxnSpPr>
              <a:cxnSpLocks/>
            </p:cNvCxnSpPr>
            <p:nvPr/>
          </p:nvCxnSpPr>
          <p:spPr>
            <a:xfrm>
              <a:off x="2809461" y="3869635"/>
              <a:ext cx="59634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A75C74AE-98C7-C245-9222-8EB21BF49F29}"/>
              </a:ext>
            </a:extLst>
          </p:cNvPr>
          <p:cNvGrpSpPr/>
          <p:nvPr/>
        </p:nvGrpSpPr>
        <p:grpSpPr>
          <a:xfrm>
            <a:off x="8203097" y="5653926"/>
            <a:ext cx="1789043" cy="1107996"/>
            <a:chOff x="10084905" y="1590261"/>
            <a:chExt cx="1789043" cy="1107996"/>
          </a:xfrm>
        </p:grpSpPr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16C7D723-D7D8-E949-B946-5AC1C0648A21}"/>
                </a:ext>
              </a:extLst>
            </p:cNvPr>
            <p:cNvSpPr txBox="1"/>
            <p:nvPr/>
          </p:nvSpPr>
          <p:spPr>
            <a:xfrm>
              <a:off x="10707757" y="1590261"/>
              <a:ext cx="57740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>
                  <a:solidFill>
                    <a:srgbClr val="C00000"/>
                  </a:solidFill>
                </a:rPr>
                <a:t>?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BCCA618-927B-9C45-B38A-F3EA61772599}"/>
                </a:ext>
              </a:extLst>
            </p:cNvPr>
            <p:cNvSpPr txBox="1"/>
            <p:nvPr/>
          </p:nvSpPr>
          <p:spPr>
            <a:xfrm>
              <a:off x="10084905" y="1881807"/>
              <a:ext cx="1789043" cy="395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i="1" dirty="0">
                  <a:solidFill>
                    <a:srgbClr val="0012A0"/>
                  </a:solidFill>
                </a:rPr>
                <a:t>equal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134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8 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986" y="2253935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8AF9942C-CE7E-1647-9220-5E37ACEF9D89}"/>
              </a:ext>
            </a:extLst>
          </p:cNvPr>
          <p:cNvSpPr txBox="1">
            <a:spLocks noChangeArrowheads="1"/>
          </p:cNvSpPr>
          <p:nvPr/>
        </p:nvSpPr>
        <p:spPr>
          <a:xfrm>
            <a:off x="799156" y="1544896"/>
            <a:ext cx="77724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is network security?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Principles of cryptography</a:t>
            </a:r>
          </a:p>
          <a:p>
            <a:pPr>
              <a:buClr>
                <a:srgbClr val="0012A0"/>
              </a:buClr>
            </a:pPr>
            <a:r>
              <a:rPr lang="en-US" sz="3200" dirty="0"/>
              <a:t>Authentication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message integrity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Securing e-mail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Securing TCP connections: TLS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Network layer security: IPsec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Security in wireless and mobile networks</a:t>
            </a:r>
          </a:p>
          <a:p>
            <a:pPr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Operational security: firewalls and IDS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D5A4EB8-C36E-EF4A-A53F-6E75EE0AB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85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4517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Hash function algorithms</a:t>
            </a: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9" name="Rectangle 3">
            <a:extLst>
              <a:ext uri="{FF2B5EF4-FFF2-40B4-BE49-F238E27FC236}">
                <a16:creationId xmlns:a16="http://schemas.microsoft.com/office/drawing/2014/main" id="{BF9FAD4A-FE78-7446-845F-6232B124B138}"/>
              </a:ext>
            </a:extLst>
          </p:cNvPr>
          <p:cNvSpPr txBox="1">
            <a:spLocks noChangeArrowheads="1"/>
          </p:cNvSpPr>
          <p:nvPr/>
        </p:nvSpPr>
        <p:spPr>
          <a:xfrm>
            <a:off x="871400" y="1396310"/>
            <a:ext cx="10949539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/>
            <a:r>
              <a:rPr lang="en-US" sz="3200" dirty="0">
                <a:solidFill>
                  <a:srgbClr val="C00000"/>
                </a:solidFill>
              </a:rPr>
              <a:t>MD5 hash function widely used (RFC 1321) </a:t>
            </a:r>
          </a:p>
          <a:p>
            <a:pPr lvl="1"/>
            <a:r>
              <a:rPr lang="en-US" sz="2800" dirty="0"/>
              <a:t>computes 128-bit message digest in 4-step process. </a:t>
            </a:r>
          </a:p>
          <a:p>
            <a:pPr lvl="1"/>
            <a:r>
              <a:rPr lang="en-US" sz="2800" dirty="0"/>
              <a:t>arbitrary 128-bit string x, appears difficult to construct msg m whose MD5 hash is equal to x</a:t>
            </a:r>
          </a:p>
          <a:p>
            <a:pPr indent="-287338"/>
            <a:r>
              <a:rPr lang="en-US" sz="3200" dirty="0">
                <a:solidFill>
                  <a:srgbClr val="C00000"/>
                </a:solidFill>
              </a:rPr>
              <a:t>SHA-1 is also used</a:t>
            </a:r>
          </a:p>
          <a:p>
            <a:pPr lvl="1"/>
            <a:r>
              <a:rPr lang="en-US" sz="2800" dirty="0"/>
              <a:t>US standard [</a:t>
            </a:r>
            <a:r>
              <a:rPr lang="en-US" dirty="0"/>
              <a:t>NIST, FIPS PUB 180-1]</a:t>
            </a:r>
            <a:endParaRPr lang="en-US" sz="2800" dirty="0"/>
          </a:p>
          <a:p>
            <a:pPr lvl="1"/>
            <a:r>
              <a:rPr lang="en-US" sz="2800" dirty="0"/>
              <a:t>160-bit message digest</a:t>
            </a:r>
          </a:p>
        </p:txBody>
      </p:sp>
    </p:spTree>
    <p:extLst>
      <p:ext uri="{BB962C8B-B14F-4D97-AF65-F5344CB8AC3E}">
        <p14:creationId xmlns:p14="http://schemas.microsoft.com/office/powerpoint/2010/main" val="409278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Authentication: ap5.0 – let’s fix it!!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5" name="Rectangle 3">
            <a:extLst>
              <a:ext uri="{FF2B5EF4-FFF2-40B4-BE49-F238E27FC236}">
                <a16:creationId xmlns:a16="http://schemas.microsoft.com/office/drawing/2014/main" id="{0C1B3BC8-38A1-AC45-AA7A-CF90D202ED35}"/>
              </a:ext>
            </a:extLst>
          </p:cNvPr>
          <p:cNvSpPr txBox="1">
            <a:spLocks noChangeArrowheads="1"/>
          </p:cNvSpPr>
          <p:nvPr/>
        </p:nvSpPr>
        <p:spPr>
          <a:xfrm>
            <a:off x="865909" y="1170523"/>
            <a:ext cx="10768980" cy="91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</a:rPr>
              <a:t>Recall the problem: </a:t>
            </a:r>
            <a:r>
              <a:rPr lang="en-US" dirty="0"/>
              <a:t>Trudy poses as Alice (to Bob) and as Bob (to Alice)</a:t>
            </a:r>
          </a:p>
        </p:txBody>
      </p:sp>
      <p:pic>
        <p:nvPicPr>
          <p:cNvPr id="64" name="Picture 4" descr="Bob">
            <a:extLst>
              <a:ext uri="{FF2B5EF4-FFF2-40B4-BE49-F238E27FC236}">
                <a16:creationId xmlns:a16="http://schemas.microsoft.com/office/drawing/2014/main" id="{D6CDB079-52DB-9B4C-8BD8-117DDA009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73680" y="2346395"/>
            <a:ext cx="686620" cy="701605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6" name="Picture 5" descr="Eve">
            <a:extLst>
              <a:ext uri="{FF2B5EF4-FFF2-40B4-BE49-F238E27FC236}">
                <a16:creationId xmlns:a16="http://schemas.microsoft.com/office/drawing/2014/main" id="{7A34C871-5A03-CF41-BB7C-A3A095B39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203" y="2097433"/>
            <a:ext cx="954087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6" descr="Alice">
            <a:extLst>
              <a:ext uri="{FF2B5EF4-FFF2-40B4-BE49-F238E27FC236}">
                <a16:creationId xmlns:a16="http://schemas.microsoft.com/office/drawing/2014/main" id="{35BF2A26-939A-ED42-8C3B-750D5A282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35532" y="2208766"/>
            <a:ext cx="605867" cy="746469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279437DE-57B2-5F45-AFD8-823112AD8B93}"/>
              </a:ext>
            </a:extLst>
          </p:cNvPr>
          <p:cNvGrpSpPr/>
          <p:nvPr/>
        </p:nvGrpSpPr>
        <p:grpSpPr>
          <a:xfrm>
            <a:off x="2221395" y="2408377"/>
            <a:ext cx="2600947" cy="400110"/>
            <a:chOff x="2221395" y="2408377"/>
            <a:chExt cx="2600947" cy="400110"/>
          </a:xfrm>
        </p:grpSpPr>
        <p:sp>
          <p:nvSpPr>
            <p:cNvPr id="68" name="Line 7">
              <a:extLst>
                <a:ext uri="{FF2B5EF4-FFF2-40B4-BE49-F238E27FC236}">
                  <a16:creationId xmlns:a16="http://schemas.microsoft.com/office/drawing/2014/main" id="{BAE84CEB-2188-9B49-8900-55888CE655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1395" y="2638357"/>
              <a:ext cx="26009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69" name="Text Box 8">
              <a:extLst>
                <a:ext uri="{FF2B5EF4-FFF2-40B4-BE49-F238E27FC236}">
                  <a16:creationId xmlns:a16="http://schemas.microsoft.com/office/drawing/2014/main" id="{EAA100F5-6829-2346-AD39-BFFCDC0479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4235" y="2408377"/>
              <a:ext cx="1197765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+mn-lt"/>
                  <a:cs typeface="Arial" charset="0"/>
                </a:rPr>
                <a:t>I am Alice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A2AF670-7BF8-5144-BED7-C2477D0DA3B8}"/>
              </a:ext>
            </a:extLst>
          </p:cNvPr>
          <p:cNvGrpSpPr/>
          <p:nvPr/>
        </p:nvGrpSpPr>
        <p:grpSpPr>
          <a:xfrm>
            <a:off x="6760197" y="2448063"/>
            <a:ext cx="2249487" cy="400110"/>
            <a:chOff x="6760197" y="2448063"/>
            <a:chExt cx="2249487" cy="400110"/>
          </a:xfrm>
        </p:grpSpPr>
        <p:sp>
          <p:nvSpPr>
            <p:cNvPr id="79" name="Line 9">
              <a:extLst>
                <a:ext uri="{FF2B5EF4-FFF2-40B4-BE49-F238E27FC236}">
                  <a16:creationId xmlns:a16="http://schemas.microsoft.com/office/drawing/2014/main" id="{EC9876A0-DBA0-2C42-9FDC-0088EEA720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60197" y="2678044"/>
              <a:ext cx="22494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80" name="Text Box 10">
              <a:extLst>
                <a:ext uri="{FF2B5EF4-FFF2-40B4-BE49-F238E27FC236}">
                  <a16:creationId xmlns:a16="http://schemas.microsoft.com/office/drawing/2014/main" id="{69B83F9F-D8CF-DF4A-86AD-8C61057964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8812" y="2448063"/>
              <a:ext cx="1197765" cy="40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+mn-lt"/>
                  <a:cs typeface="Arial" charset="0"/>
                </a:rPr>
                <a:t>I am Alice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AF17D91-118F-0447-BE00-334C96F42171}"/>
              </a:ext>
            </a:extLst>
          </p:cNvPr>
          <p:cNvGrpSpPr/>
          <p:nvPr/>
        </p:nvGrpSpPr>
        <p:grpSpPr>
          <a:xfrm>
            <a:off x="6864626" y="3360738"/>
            <a:ext cx="2333079" cy="389626"/>
            <a:chOff x="6864626" y="3360738"/>
            <a:chExt cx="2333079" cy="389626"/>
          </a:xfrm>
        </p:grpSpPr>
        <p:sp>
          <p:nvSpPr>
            <p:cNvPr id="89" name="Line 19">
              <a:extLst>
                <a:ext uri="{FF2B5EF4-FFF2-40B4-BE49-F238E27FC236}">
                  <a16:creationId xmlns:a16="http://schemas.microsoft.com/office/drawing/2014/main" id="{A6C6A964-9580-7E4F-9884-60F6E22AC7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64626" y="3363843"/>
              <a:ext cx="2167283" cy="3865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90" name="Text Box 20">
              <a:extLst>
                <a:ext uri="{FF2B5EF4-FFF2-40B4-BE49-F238E27FC236}">
                  <a16:creationId xmlns:a16="http://schemas.microsoft.com/office/drawing/2014/main" id="{2FF9CBBE-857A-EF4D-AF73-E08C7695B2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87549" y="3360738"/>
              <a:ext cx="221015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+mn-lt"/>
                  <a:cs typeface="Arial" charset="0"/>
                </a:rPr>
                <a:t>Send me your public key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FCF990B-2008-4D4C-BFAC-79816130E688}"/>
              </a:ext>
            </a:extLst>
          </p:cNvPr>
          <p:cNvGrpSpPr/>
          <p:nvPr/>
        </p:nvGrpSpPr>
        <p:grpSpPr>
          <a:xfrm>
            <a:off x="2221395" y="3978760"/>
            <a:ext cx="2580245" cy="434214"/>
            <a:chOff x="2221395" y="3978760"/>
            <a:chExt cx="2580245" cy="434214"/>
          </a:xfrm>
        </p:grpSpPr>
        <p:sp>
          <p:nvSpPr>
            <p:cNvPr id="104" name="Line 34">
              <a:extLst>
                <a:ext uri="{FF2B5EF4-FFF2-40B4-BE49-F238E27FC236}">
                  <a16:creationId xmlns:a16="http://schemas.microsoft.com/office/drawing/2014/main" id="{A657ABF9-4379-424D-8DBD-4923C3E8EA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21395" y="4074629"/>
              <a:ext cx="2546972" cy="3383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105" name="Text Box 35">
              <a:extLst>
                <a:ext uri="{FF2B5EF4-FFF2-40B4-BE49-F238E27FC236}">
                  <a16:creationId xmlns:a16="http://schemas.microsoft.com/office/drawing/2014/main" id="{23DC7344-6347-424A-9ADA-070D86675B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1484" y="3978760"/>
              <a:ext cx="221015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dirty="0">
                  <a:latin typeface="+mn-lt"/>
                  <a:cs typeface="Arial" charset="0"/>
                </a:rPr>
                <a:t>Send me your public key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5A9432D-6DAF-DF41-AF7B-1ACAA7FB60B6}"/>
              </a:ext>
            </a:extLst>
          </p:cNvPr>
          <p:cNvGrpSpPr/>
          <p:nvPr/>
        </p:nvGrpSpPr>
        <p:grpSpPr>
          <a:xfrm>
            <a:off x="4877761" y="4634119"/>
            <a:ext cx="2477195" cy="1601637"/>
            <a:chOff x="4877761" y="4634119"/>
            <a:chExt cx="2477195" cy="1601637"/>
          </a:xfrm>
        </p:grpSpPr>
        <p:grpSp>
          <p:nvGrpSpPr>
            <p:cNvPr id="117" name="Group 47">
              <a:extLst>
                <a:ext uri="{FF2B5EF4-FFF2-40B4-BE49-F238E27FC236}">
                  <a16:creationId xmlns:a16="http://schemas.microsoft.com/office/drawing/2014/main" id="{1230FA28-6F88-CF44-B39D-CD6BC48DCA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05100" y="4794941"/>
              <a:ext cx="1708150" cy="749301"/>
              <a:chOff x="1318" y="3314"/>
              <a:chExt cx="1076" cy="472"/>
            </a:xfrm>
          </p:grpSpPr>
          <p:sp>
            <p:nvSpPr>
              <p:cNvPr id="118" name="Text Box 48">
                <a:extLst>
                  <a:ext uri="{FF2B5EF4-FFF2-40B4-BE49-F238E27FC236}">
                    <a16:creationId xmlns:a16="http://schemas.microsoft.com/office/drawing/2014/main" id="{C7DADDA6-E384-1A45-A0E0-B9D1678FAA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66" y="3526"/>
                <a:ext cx="19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</a:t>
                </a:r>
              </a:p>
            </p:txBody>
          </p:sp>
          <p:sp>
            <p:nvSpPr>
              <p:cNvPr id="119" name="Text Box 49">
                <a:extLst>
                  <a:ext uri="{FF2B5EF4-FFF2-40B4-BE49-F238E27FC236}">
                    <a16:creationId xmlns:a16="http://schemas.microsoft.com/office/drawing/2014/main" id="{2B1CEE1E-449F-2A4B-B0AB-7D3D807DEB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8" y="3414"/>
                <a:ext cx="10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m = K  (K   (m))</a:t>
                </a:r>
              </a:p>
            </p:txBody>
          </p:sp>
          <p:sp>
            <p:nvSpPr>
              <p:cNvPr id="120" name="Text Box 50">
                <a:extLst>
                  <a:ext uri="{FF2B5EF4-FFF2-40B4-BE49-F238E27FC236}">
                    <a16:creationId xmlns:a16="http://schemas.microsoft.com/office/drawing/2014/main" id="{6FF68A8B-B778-FC4B-B0D8-EFD30B766A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3" y="3332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  <p:sp>
            <p:nvSpPr>
              <p:cNvPr id="121" name="Text Box 51">
                <a:extLst>
                  <a:ext uri="{FF2B5EF4-FFF2-40B4-BE49-F238E27FC236}">
                    <a16:creationId xmlns:a16="http://schemas.microsoft.com/office/drawing/2014/main" id="{B5DFE2D6-4F99-7F47-A88A-E8F85515D1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0" y="3534"/>
                <a:ext cx="19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</a:t>
                </a:r>
              </a:p>
            </p:txBody>
          </p:sp>
          <p:sp>
            <p:nvSpPr>
              <p:cNvPr id="122" name="Text Box 52">
                <a:extLst>
                  <a:ext uri="{FF2B5EF4-FFF2-40B4-BE49-F238E27FC236}">
                    <a16:creationId xmlns:a16="http://schemas.microsoft.com/office/drawing/2014/main" id="{AFEF1BDB-35E1-6242-A4AA-4F93CD33B0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8" y="3314"/>
                <a:ext cx="16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123" name="Text Box 53">
              <a:extLst>
                <a:ext uri="{FF2B5EF4-FFF2-40B4-BE49-F238E27FC236}">
                  <a16:creationId xmlns:a16="http://schemas.microsoft.com/office/drawing/2014/main" id="{95CBCE4C-74E4-A943-878F-093245F3DC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7761" y="4634119"/>
              <a:ext cx="205479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+mn-lt"/>
                  <a:cs typeface="Arial" charset="0"/>
                </a:rPr>
                <a:t>Trudy recovers m:</a:t>
              </a:r>
            </a:p>
          </p:txBody>
        </p:sp>
        <p:sp>
          <p:nvSpPr>
            <p:cNvPr id="124" name="Text Box 54">
              <a:extLst>
                <a:ext uri="{FF2B5EF4-FFF2-40B4-BE49-F238E27FC236}">
                  <a16:creationId xmlns:a16="http://schemas.microsoft.com/office/drawing/2014/main" id="{4ECC7DF6-AFF2-E24B-B6D3-787C294743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3950" y="5398604"/>
              <a:ext cx="2421006" cy="837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ct val="80000"/>
                </a:lnSpc>
                <a:defRPr/>
              </a:pPr>
              <a:r>
                <a:rPr lang="en-US" dirty="0">
                  <a:latin typeface="+mn-lt"/>
                  <a:cs typeface="Arial" charset="0"/>
                </a:rPr>
                <a:t>sends m to Alice encrypted with Alice’s public key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2F41447-836E-024C-9290-7172DDC4575F}"/>
              </a:ext>
            </a:extLst>
          </p:cNvPr>
          <p:cNvGrpSpPr/>
          <p:nvPr/>
        </p:nvGrpSpPr>
        <p:grpSpPr>
          <a:xfrm>
            <a:off x="6828459" y="2851424"/>
            <a:ext cx="2249488" cy="673654"/>
            <a:chOff x="6828459" y="2851424"/>
            <a:chExt cx="2249488" cy="673654"/>
          </a:xfrm>
        </p:grpSpPr>
        <p:sp>
          <p:nvSpPr>
            <p:cNvPr id="83" name="Line 13">
              <a:extLst>
                <a:ext uri="{FF2B5EF4-FFF2-40B4-BE49-F238E27FC236}">
                  <a16:creationId xmlns:a16="http://schemas.microsoft.com/office/drawing/2014/main" id="{2B2FCC1F-3FE7-7B46-807C-F140932F08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28459" y="3195569"/>
              <a:ext cx="2249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DE6D2A4-608E-2545-8F28-32423BB333C4}"/>
                </a:ext>
              </a:extLst>
            </p:cNvPr>
            <p:cNvGrpSpPr/>
            <p:nvPr/>
          </p:nvGrpSpPr>
          <p:grpSpPr>
            <a:xfrm>
              <a:off x="7453313" y="2851424"/>
              <a:ext cx="787400" cy="673654"/>
              <a:chOff x="10739852" y="2997198"/>
              <a:chExt cx="787400" cy="673654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D4D01E5-5D6F-3D4F-932E-4A5299B2BA52}"/>
                  </a:ext>
                </a:extLst>
              </p:cNvPr>
              <p:cNvSpPr/>
              <p:nvPr/>
            </p:nvSpPr>
            <p:spPr>
              <a:xfrm>
                <a:off x="10747511" y="3305865"/>
                <a:ext cx="675861" cy="1060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Text Box 15">
                <a:extLst>
                  <a:ext uri="{FF2B5EF4-FFF2-40B4-BE49-F238E27FC236}">
                    <a16:creationId xmlns:a16="http://schemas.microsoft.com/office/drawing/2014/main" id="{16C95A26-F859-E64E-BF44-C4C49359FB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06608" y="3270801"/>
                <a:ext cx="309563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</a:t>
                </a:r>
              </a:p>
            </p:txBody>
          </p:sp>
          <p:sp>
            <p:nvSpPr>
              <p:cNvPr id="87" name="Text Box 17">
                <a:extLst>
                  <a:ext uri="{FF2B5EF4-FFF2-40B4-BE49-F238E27FC236}">
                    <a16:creationId xmlns:a16="http://schemas.microsoft.com/office/drawing/2014/main" id="{AA9C139A-0D12-3245-B88F-B48AE08E8A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39852" y="3142972"/>
                <a:ext cx="787400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 (R)</a:t>
                </a:r>
              </a:p>
            </p:txBody>
          </p:sp>
          <p:sp>
            <p:nvSpPr>
              <p:cNvPr id="88" name="Text Box 18">
                <a:extLst>
                  <a:ext uri="{FF2B5EF4-FFF2-40B4-BE49-F238E27FC236}">
                    <a16:creationId xmlns:a16="http://schemas.microsoft.com/office/drawing/2014/main" id="{562BA0BD-51AB-F849-AB37-A717937E43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14547" y="2997198"/>
                <a:ext cx="263525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-</a:t>
                </a: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183322C-9210-6E46-A831-2524E4CE9F4C}"/>
              </a:ext>
            </a:extLst>
          </p:cNvPr>
          <p:cNvGrpSpPr/>
          <p:nvPr/>
        </p:nvGrpSpPr>
        <p:grpSpPr>
          <a:xfrm>
            <a:off x="6799884" y="2710462"/>
            <a:ext cx="2165350" cy="400110"/>
            <a:chOff x="6799884" y="2710462"/>
            <a:chExt cx="2165350" cy="400110"/>
          </a:xfrm>
        </p:grpSpPr>
        <p:sp>
          <p:nvSpPr>
            <p:cNvPr id="81" name="Line 11">
              <a:extLst>
                <a:ext uri="{FF2B5EF4-FFF2-40B4-BE49-F238E27FC236}">
                  <a16:creationId xmlns:a16="http://schemas.microsoft.com/office/drawing/2014/main" id="{431B4E0F-3CD5-444F-8127-4EAB4B1531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99884" y="2746307"/>
              <a:ext cx="2165350" cy="2809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C69D8AC-45D3-B642-987B-D4859E76E7B1}"/>
                </a:ext>
              </a:extLst>
            </p:cNvPr>
            <p:cNvGrpSpPr/>
            <p:nvPr/>
          </p:nvGrpSpPr>
          <p:grpSpPr>
            <a:xfrm>
              <a:off x="7402788" y="2710462"/>
              <a:ext cx="559183" cy="400110"/>
              <a:chOff x="7402788" y="2710462"/>
              <a:chExt cx="559183" cy="40011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7332AF7-B3AA-F84A-A60D-A50A03FA89EB}"/>
                  </a:ext>
                </a:extLst>
              </p:cNvPr>
              <p:cNvSpPr/>
              <p:nvPr/>
            </p:nvSpPr>
            <p:spPr>
              <a:xfrm>
                <a:off x="7462396" y="2872554"/>
                <a:ext cx="423747" cy="624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Text Box 12">
                <a:extLst>
                  <a:ext uri="{FF2B5EF4-FFF2-40B4-BE49-F238E27FC236}">
                    <a16:creationId xmlns:a16="http://schemas.microsoft.com/office/drawing/2014/main" id="{4B5E98C2-2370-6846-8FFD-3B9BD50C80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02788" y="2710462"/>
                <a:ext cx="559183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R</a:t>
                </a: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F392E7F-83D0-234C-A04C-71BAD4274A31}"/>
              </a:ext>
            </a:extLst>
          </p:cNvPr>
          <p:cNvGrpSpPr/>
          <p:nvPr/>
        </p:nvGrpSpPr>
        <p:grpSpPr>
          <a:xfrm>
            <a:off x="6896722" y="3520658"/>
            <a:ext cx="2249487" cy="673654"/>
            <a:chOff x="6896722" y="3520658"/>
            <a:chExt cx="2249487" cy="673654"/>
          </a:xfrm>
        </p:grpSpPr>
        <p:sp>
          <p:nvSpPr>
            <p:cNvPr id="91" name="Line 21">
              <a:extLst>
                <a:ext uri="{FF2B5EF4-FFF2-40B4-BE49-F238E27FC236}">
                  <a16:creationId xmlns:a16="http://schemas.microsoft.com/office/drawing/2014/main" id="{776730E8-9459-E447-B35A-39C21DFB4D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96722" y="3882957"/>
              <a:ext cx="22494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20153732-5F65-8143-8064-BCA70395D4ED}"/>
                </a:ext>
              </a:extLst>
            </p:cNvPr>
            <p:cNvGrpSpPr/>
            <p:nvPr/>
          </p:nvGrpSpPr>
          <p:grpSpPr>
            <a:xfrm>
              <a:off x="7507355" y="3520658"/>
              <a:ext cx="675861" cy="673654"/>
              <a:chOff x="10747511" y="2997198"/>
              <a:chExt cx="675861" cy="673654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49A50E8E-DC4B-E442-9F99-02CD32E20F61}"/>
                  </a:ext>
                </a:extLst>
              </p:cNvPr>
              <p:cNvSpPr/>
              <p:nvPr/>
            </p:nvSpPr>
            <p:spPr>
              <a:xfrm>
                <a:off x="10747511" y="3305865"/>
                <a:ext cx="675861" cy="1060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0" name="Text Box 15">
                <a:extLst>
                  <a:ext uri="{FF2B5EF4-FFF2-40B4-BE49-F238E27FC236}">
                    <a16:creationId xmlns:a16="http://schemas.microsoft.com/office/drawing/2014/main" id="{AFB8B5B3-D1B4-6642-981D-8D71DFE13F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06608" y="3270801"/>
                <a:ext cx="309563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</a:t>
                </a:r>
              </a:p>
            </p:txBody>
          </p:sp>
          <p:sp>
            <p:nvSpPr>
              <p:cNvPr id="141" name="Text Box 17">
                <a:extLst>
                  <a:ext uri="{FF2B5EF4-FFF2-40B4-BE49-F238E27FC236}">
                    <a16:creationId xmlns:a16="http://schemas.microsoft.com/office/drawing/2014/main" id="{90FDA7C9-CFD5-0A44-96CB-E6E570ED96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57961" y="3142972"/>
                <a:ext cx="433131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</a:t>
                </a:r>
              </a:p>
            </p:txBody>
          </p:sp>
          <p:sp>
            <p:nvSpPr>
              <p:cNvPr id="142" name="Text Box 18">
                <a:extLst>
                  <a:ext uri="{FF2B5EF4-FFF2-40B4-BE49-F238E27FC236}">
                    <a16:creationId xmlns:a16="http://schemas.microsoft.com/office/drawing/2014/main" id="{6C888B49-426C-1C44-BB59-FEB6759DA5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89856" y="2997198"/>
                <a:ext cx="312907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A03911-35CC-7540-9E36-05444D837206}"/>
              </a:ext>
            </a:extLst>
          </p:cNvPr>
          <p:cNvGrpSpPr/>
          <p:nvPr/>
        </p:nvGrpSpPr>
        <p:grpSpPr>
          <a:xfrm>
            <a:off x="9501810" y="3697355"/>
            <a:ext cx="1888432" cy="1211428"/>
            <a:chOff x="9448801" y="3644347"/>
            <a:chExt cx="1888432" cy="1211428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1848FFE3-83C4-6042-96A6-D346EA18C45A}"/>
                </a:ext>
              </a:extLst>
            </p:cNvPr>
            <p:cNvSpPr/>
            <p:nvPr/>
          </p:nvSpPr>
          <p:spPr>
            <a:xfrm>
              <a:off x="10661372" y="3802821"/>
              <a:ext cx="675861" cy="1060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06B6F46-9DE5-A246-8551-1F8B349C8CBB}"/>
                </a:ext>
              </a:extLst>
            </p:cNvPr>
            <p:cNvGrpSpPr/>
            <p:nvPr/>
          </p:nvGrpSpPr>
          <p:grpSpPr>
            <a:xfrm>
              <a:off x="9475303" y="3785702"/>
              <a:ext cx="1713735" cy="680280"/>
              <a:chOff x="9753598" y="4050745"/>
              <a:chExt cx="1713735" cy="680280"/>
            </a:xfrm>
          </p:grpSpPr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38AA7B51-AD55-D24E-9277-AE28406704AD}"/>
                  </a:ext>
                </a:extLst>
              </p:cNvPr>
              <p:cNvGrpSpPr/>
              <p:nvPr/>
            </p:nvGrpSpPr>
            <p:grpSpPr>
              <a:xfrm>
                <a:off x="9753598" y="4057371"/>
                <a:ext cx="675861" cy="673654"/>
                <a:chOff x="10747511" y="2997198"/>
                <a:chExt cx="675861" cy="673654"/>
              </a:xfrm>
            </p:grpSpPr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76F87967-B4C9-D343-9F6C-7DB93BDA72B3}"/>
                    </a:ext>
                  </a:extLst>
                </p:cNvPr>
                <p:cNvSpPr/>
                <p:nvPr/>
              </p:nvSpPr>
              <p:spPr>
                <a:xfrm>
                  <a:off x="10747511" y="3305865"/>
                  <a:ext cx="675861" cy="1060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5" name="Text Box 15">
                  <a:extLst>
                    <a:ext uri="{FF2B5EF4-FFF2-40B4-BE49-F238E27FC236}">
                      <a16:creationId xmlns:a16="http://schemas.microsoft.com/office/drawing/2014/main" id="{4EC6D1DA-03C0-8E4C-A263-C5FCDD99B2A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906608" y="3270801"/>
                  <a:ext cx="309563" cy="4000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T</a:t>
                  </a:r>
                </a:p>
              </p:txBody>
            </p:sp>
            <p:sp>
              <p:nvSpPr>
                <p:cNvPr id="146" name="Text Box 17">
                  <a:extLst>
                    <a:ext uri="{FF2B5EF4-FFF2-40B4-BE49-F238E27FC236}">
                      <a16:creationId xmlns:a16="http://schemas.microsoft.com/office/drawing/2014/main" id="{34BF5362-E8D7-AC44-8ABC-D7C8302EC5E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757961" y="3142972"/>
                  <a:ext cx="433131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dirty="0">
                      <a:latin typeface="+mn-lt"/>
                      <a:cs typeface="Arial" charset="0"/>
                    </a:rPr>
                    <a:t>K  </a:t>
                  </a:r>
                </a:p>
              </p:txBody>
            </p:sp>
            <p:sp>
              <p:nvSpPr>
                <p:cNvPr id="147" name="Text Box 18">
                  <a:extLst>
                    <a:ext uri="{FF2B5EF4-FFF2-40B4-BE49-F238E27FC236}">
                      <a16:creationId xmlns:a16="http://schemas.microsoft.com/office/drawing/2014/main" id="{0AEE8AEA-5E6B-9644-BA42-2D69FB60B8F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889856" y="2997198"/>
                  <a:ext cx="312907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+</a:t>
                  </a:r>
                </a:p>
              </p:txBody>
            </p:sp>
          </p:grpSp>
          <p:sp>
            <p:nvSpPr>
              <p:cNvPr id="151" name="Text Box 17">
                <a:extLst>
                  <a:ext uri="{FF2B5EF4-FFF2-40B4-BE49-F238E27FC236}">
                    <a16:creationId xmlns:a16="http://schemas.microsoft.com/office/drawing/2014/main" id="{FA08C967-2B3C-D347-93CB-444CA8DF7F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17897" y="4171890"/>
                <a:ext cx="144943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(K   (R)) =  R,</a:t>
                </a: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660BFD7D-B5AE-8D4B-BC26-F96EFD5F3CA4}"/>
                  </a:ext>
                </a:extLst>
              </p:cNvPr>
              <p:cNvGrpSpPr/>
              <p:nvPr/>
            </p:nvGrpSpPr>
            <p:grpSpPr>
              <a:xfrm>
                <a:off x="10303635" y="4050745"/>
                <a:ext cx="309563" cy="673654"/>
                <a:chOff x="10820469" y="3494154"/>
                <a:chExt cx="309563" cy="673654"/>
              </a:xfrm>
            </p:grpSpPr>
            <p:sp>
              <p:nvSpPr>
                <p:cNvPr id="150" name="Text Box 15">
                  <a:extLst>
                    <a:ext uri="{FF2B5EF4-FFF2-40B4-BE49-F238E27FC236}">
                      <a16:creationId xmlns:a16="http://schemas.microsoft.com/office/drawing/2014/main" id="{BC7FE57C-4528-AC48-9333-5717C819722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820469" y="3767757"/>
                  <a:ext cx="309563" cy="4000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T</a:t>
                  </a:r>
                </a:p>
              </p:txBody>
            </p:sp>
            <p:sp>
              <p:nvSpPr>
                <p:cNvPr id="152" name="Text Box 18">
                  <a:extLst>
                    <a:ext uri="{FF2B5EF4-FFF2-40B4-BE49-F238E27FC236}">
                      <a16:creationId xmlns:a16="http://schemas.microsoft.com/office/drawing/2014/main" id="{FA1EFA76-21B9-B948-8E78-36FF1C662DF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828408" y="3494154"/>
                  <a:ext cx="263525" cy="4000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+mn-lt"/>
                      <a:cs typeface="Arial" charset="0"/>
                    </a:rPr>
                    <a:t>-</a:t>
                  </a:r>
                </a:p>
              </p:txBody>
            </p:sp>
          </p:grp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E67E0C2-A681-6745-AF69-A6AAE1C3E55E}"/>
                </a:ext>
              </a:extLst>
            </p:cNvPr>
            <p:cNvSpPr txBox="1"/>
            <p:nvPr/>
          </p:nvSpPr>
          <p:spPr>
            <a:xfrm>
              <a:off x="9448801" y="3644347"/>
              <a:ext cx="15315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Bob computes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6DF933CB-CA39-3147-98C2-BB61A3EB04BC}"/>
                </a:ext>
              </a:extLst>
            </p:cNvPr>
            <p:cNvSpPr txBox="1"/>
            <p:nvPr/>
          </p:nvSpPr>
          <p:spPr>
            <a:xfrm>
              <a:off x="9455426" y="4314729"/>
              <a:ext cx="1822174" cy="541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dirty="0"/>
                <a:t>authenticating</a:t>
              </a:r>
            </a:p>
            <a:p>
              <a:pPr>
                <a:lnSpc>
                  <a:spcPct val="80000"/>
                </a:lnSpc>
              </a:pPr>
              <a:r>
                <a:rPr lang="en-US" dirty="0"/>
                <a:t>Trudy as Alice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60FBBC21-85F1-2445-8B4A-BDBCF8170CA8}"/>
              </a:ext>
            </a:extLst>
          </p:cNvPr>
          <p:cNvSpPr/>
          <p:nvPr/>
        </p:nvSpPr>
        <p:spPr>
          <a:xfrm>
            <a:off x="3538330" y="3472069"/>
            <a:ext cx="238539" cy="145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CD2AD64-FCE1-484A-8CD8-9195FB878672}"/>
              </a:ext>
            </a:extLst>
          </p:cNvPr>
          <p:cNvGrpSpPr/>
          <p:nvPr/>
        </p:nvGrpSpPr>
        <p:grpSpPr>
          <a:xfrm>
            <a:off x="2221395" y="3318428"/>
            <a:ext cx="2480297" cy="400110"/>
            <a:chOff x="2221395" y="3318428"/>
            <a:chExt cx="2480297" cy="400110"/>
          </a:xfrm>
        </p:grpSpPr>
        <p:sp>
          <p:nvSpPr>
            <p:cNvPr id="97" name="Line 27">
              <a:extLst>
                <a:ext uri="{FF2B5EF4-FFF2-40B4-BE49-F238E27FC236}">
                  <a16:creationId xmlns:a16="http://schemas.microsoft.com/office/drawing/2014/main" id="{9984F3ED-2918-3344-B6C5-159D486AEB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21395" y="3390832"/>
              <a:ext cx="2480297" cy="3218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136" name="Text Box 66">
              <a:extLst>
                <a:ext uri="{FF2B5EF4-FFF2-40B4-BE49-F238E27FC236}">
                  <a16:creationId xmlns:a16="http://schemas.microsoft.com/office/drawing/2014/main" id="{6AA1B550-D423-7A47-9CFF-A7D87F12F8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7192" y="3318428"/>
              <a:ext cx="32412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dirty="0">
                  <a:latin typeface="+mn-lt"/>
                  <a:cs typeface="Arial" charset="0"/>
                </a:rPr>
                <a:t>R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566B28C-8D8F-F441-9A23-B17C74DD53D0}"/>
              </a:ext>
            </a:extLst>
          </p:cNvPr>
          <p:cNvGrpSpPr/>
          <p:nvPr/>
        </p:nvGrpSpPr>
        <p:grpSpPr>
          <a:xfrm>
            <a:off x="2221395" y="3479799"/>
            <a:ext cx="2593009" cy="673713"/>
            <a:chOff x="2221395" y="3479799"/>
            <a:chExt cx="2593009" cy="673713"/>
          </a:xfrm>
        </p:grpSpPr>
        <p:sp>
          <p:nvSpPr>
            <p:cNvPr id="98" name="Line 28">
              <a:extLst>
                <a:ext uri="{FF2B5EF4-FFF2-40B4-BE49-F238E27FC236}">
                  <a16:creationId xmlns:a16="http://schemas.microsoft.com/office/drawing/2014/main" id="{EE318889-5B02-7949-9701-DA40746460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1395" y="3840094"/>
              <a:ext cx="25930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DCDE299-3FF6-EA43-9F54-4F4D7B7A96D5}"/>
                </a:ext>
              </a:extLst>
            </p:cNvPr>
            <p:cNvGrpSpPr/>
            <p:nvPr/>
          </p:nvGrpSpPr>
          <p:grpSpPr>
            <a:xfrm>
              <a:off x="3351764" y="3479799"/>
              <a:ext cx="787400" cy="673713"/>
              <a:chOff x="992878" y="4235173"/>
              <a:chExt cx="787400" cy="673713"/>
            </a:xfrm>
          </p:grpSpPr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9457704C-5356-664F-925C-1F727AA467BC}"/>
                  </a:ext>
                </a:extLst>
              </p:cNvPr>
              <p:cNvSpPr/>
              <p:nvPr/>
            </p:nvSpPr>
            <p:spPr>
              <a:xfrm>
                <a:off x="1000537" y="4543840"/>
                <a:ext cx="675861" cy="1060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6" name="Text Box 15">
                <a:extLst>
                  <a:ext uri="{FF2B5EF4-FFF2-40B4-BE49-F238E27FC236}">
                    <a16:creationId xmlns:a16="http://schemas.microsoft.com/office/drawing/2014/main" id="{B390E741-67F5-A44D-B50F-BCF5D21E45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47543" y="4508776"/>
                <a:ext cx="33374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157" name="Text Box 17">
                <a:extLst>
                  <a:ext uri="{FF2B5EF4-FFF2-40B4-BE49-F238E27FC236}">
                    <a16:creationId xmlns:a16="http://schemas.microsoft.com/office/drawing/2014/main" id="{F7C9D543-5B67-BE43-915D-12D41196FF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2878" y="4380947"/>
                <a:ext cx="787400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 (R)</a:t>
                </a:r>
              </a:p>
            </p:txBody>
          </p:sp>
          <p:sp>
            <p:nvSpPr>
              <p:cNvPr id="158" name="Text Box 18">
                <a:extLst>
                  <a:ext uri="{FF2B5EF4-FFF2-40B4-BE49-F238E27FC236}">
                    <a16:creationId xmlns:a16="http://schemas.microsoft.com/office/drawing/2014/main" id="{5B8DB431-29F0-AB41-8246-D94EA76902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67573" y="4235173"/>
                <a:ext cx="263525" cy="4000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-</a:t>
                </a:r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FB5C290-2EFF-0A4D-B746-B484522AB717}"/>
              </a:ext>
            </a:extLst>
          </p:cNvPr>
          <p:cNvGrpSpPr/>
          <p:nvPr/>
        </p:nvGrpSpPr>
        <p:grpSpPr>
          <a:xfrm>
            <a:off x="2221395" y="4168883"/>
            <a:ext cx="2661272" cy="673713"/>
            <a:chOff x="2221395" y="4168883"/>
            <a:chExt cx="2661272" cy="673713"/>
          </a:xfrm>
        </p:grpSpPr>
        <p:sp>
          <p:nvSpPr>
            <p:cNvPr id="106" name="Line 36">
              <a:extLst>
                <a:ext uri="{FF2B5EF4-FFF2-40B4-BE49-F238E27FC236}">
                  <a16:creationId xmlns:a16="http://schemas.microsoft.com/office/drawing/2014/main" id="{160F22D0-47F2-5349-85F9-D489A964C5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1395" y="4527482"/>
              <a:ext cx="2661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591770F-038E-CD44-B111-C45F73AD7788}"/>
                </a:ext>
              </a:extLst>
            </p:cNvPr>
            <p:cNvGrpSpPr/>
            <p:nvPr/>
          </p:nvGrpSpPr>
          <p:grpSpPr>
            <a:xfrm>
              <a:off x="3366050" y="4168883"/>
              <a:ext cx="675861" cy="673713"/>
              <a:chOff x="1842051" y="4335667"/>
              <a:chExt cx="675861" cy="673713"/>
            </a:xfrm>
          </p:grpSpPr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E1E0E169-9AA2-8C40-A9FD-9CB2C10143A7}"/>
                  </a:ext>
                </a:extLst>
              </p:cNvPr>
              <p:cNvSpPr/>
              <p:nvPr/>
            </p:nvSpPr>
            <p:spPr>
              <a:xfrm>
                <a:off x="1842051" y="4644334"/>
                <a:ext cx="675861" cy="1060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2" name="Text Box 17">
                <a:extLst>
                  <a:ext uri="{FF2B5EF4-FFF2-40B4-BE49-F238E27FC236}">
                    <a16:creationId xmlns:a16="http://schemas.microsoft.com/office/drawing/2014/main" id="{5E1A5670-A8F3-194B-8712-4A445EDF45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2501" y="4481441"/>
                <a:ext cx="433131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</a:t>
                </a:r>
              </a:p>
            </p:txBody>
          </p:sp>
          <p:sp>
            <p:nvSpPr>
              <p:cNvPr id="163" name="Text Box 18">
                <a:extLst>
                  <a:ext uri="{FF2B5EF4-FFF2-40B4-BE49-F238E27FC236}">
                    <a16:creationId xmlns:a16="http://schemas.microsoft.com/office/drawing/2014/main" id="{F08DB7BD-7A90-7B4C-A0AB-13AF0F4EBF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84396" y="4335667"/>
                <a:ext cx="312907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  <p:sp>
            <p:nvSpPr>
              <p:cNvPr id="161" name="Text Box 15">
                <a:extLst>
                  <a:ext uri="{FF2B5EF4-FFF2-40B4-BE49-F238E27FC236}">
                    <a16:creationId xmlns:a16="http://schemas.microsoft.com/office/drawing/2014/main" id="{7BBB5E8A-E5DC-4C45-9F1E-3C6C0299AC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89057" y="4609270"/>
                <a:ext cx="33374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A</a:t>
                </a:r>
              </a:p>
            </p:txBody>
          </p:sp>
        </p:grp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6CEF5E74-1462-2240-98D6-0DFCF9C484FF}"/>
              </a:ext>
            </a:extLst>
          </p:cNvPr>
          <p:cNvSpPr/>
          <p:nvPr/>
        </p:nvSpPr>
        <p:spPr>
          <a:xfrm>
            <a:off x="7580243" y="5009322"/>
            <a:ext cx="821635" cy="1722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7CF55DB-F502-994B-93E8-DD80E269A29E}"/>
              </a:ext>
            </a:extLst>
          </p:cNvPr>
          <p:cNvGrpSpPr/>
          <p:nvPr/>
        </p:nvGrpSpPr>
        <p:grpSpPr>
          <a:xfrm>
            <a:off x="6941172" y="4727161"/>
            <a:ext cx="2168525" cy="711199"/>
            <a:chOff x="6941172" y="4727161"/>
            <a:chExt cx="2168525" cy="711199"/>
          </a:xfrm>
        </p:grpSpPr>
        <p:sp>
          <p:nvSpPr>
            <p:cNvPr id="112" name="Line 42">
              <a:extLst>
                <a:ext uri="{FF2B5EF4-FFF2-40B4-BE49-F238E27FC236}">
                  <a16:creationId xmlns:a16="http://schemas.microsoft.com/office/drawing/2014/main" id="{AE6F24D0-6C87-5E4E-A619-24CDBA038F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941172" y="5117202"/>
              <a:ext cx="2168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113" name="Group 43">
              <a:extLst>
                <a:ext uri="{FF2B5EF4-FFF2-40B4-BE49-F238E27FC236}">
                  <a16:creationId xmlns:a16="http://schemas.microsoft.com/office/drawing/2014/main" id="{31A37FFA-B2FB-7E4D-A06F-68C6898002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63472" y="4727161"/>
              <a:ext cx="852488" cy="711199"/>
              <a:chOff x="3677" y="3430"/>
              <a:chExt cx="537" cy="448"/>
            </a:xfrm>
          </p:grpSpPr>
          <p:sp>
            <p:nvSpPr>
              <p:cNvPr id="115" name="Text Box 45">
                <a:extLst>
                  <a:ext uri="{FF2B5EF4-FFF2-40B4-BE49-F238E27FC236}">
                    <a16:creationId xmlns:a16="http://schemas.microsoft.com/office/drawing/2014/main" id="{85D4A2E7-81C1-A64B-BC82-9DB7F48213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77" y="3540"/>
                <a:ext cx="53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 (m)</a:t>
                </a:r>
              </a:p>
            </p:txBody>
          </p:sp>
          <p:sp>
            <p:nvSpPr>
              <p:cNvPr id="116" name="Text Box 46">
                <a:extLst>
                  <a:ext uri="{FF2B5EF4-FFF2-40B4-BE49-F238E27FC236}">
                    <a16:creationId xmlns:a16="http://schemas.microsoft.com/office/drawing/2014/main" id="{F94D5314-084A-054E-BECC-861CAED936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28" y="3430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  <p:sp>
            <p:nvSpPr>
              <p:cNvPr id="114" name="Text Box 44">
                <a:extLst>
                  <a:ext uri="{FF2B5EF4-FFF2-40B4-BE49-F238E27FC236}">
                    <a16:creationId xmlns:a16="http://schemas.microsoft.com/office/drawing/2014/main" id="{5A99CC24-85CA-9C4A-A4D0-6DF9B6779A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3" y="3626"/>
                <a:ext cx="19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</a:t>
                </a:r>
              </a:p>
            </p:txBody>
          </p: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F94631E-57F4-4948-8245-56E604BD3B2E}"/>
              </a:ext>
            </a:extLst>
          </p:cNvPr>
          <p:cNvSpPr txBox="1"/>
          <p:nvPr/>
        </p:nvSpPr>
        <p:spPr>
          <a:xfrm>
            <a:off x="9258693" y="4982817"/>
            <a:ext cx="2217690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Bob sends a personal message, m to Alice</a:t>
            </a: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BA09B8E1-D210-DD47-B517-6459FFB70ED7}"/>
              </a:ext>
            </a:extLst>
          </p:cNvPr>
          <p:cNvGrpSpPr/>
          <p:nvPr/>
        </p:nvGrpSpPr>
        <p:grpSpPr>
          <a:xfrm>
            <a:off x="2601085" y="4921526"/>
            <a:ext cx="2168525" cy="711199"/>
            <a:chOff x="2601085" y="4921526"/>
            <a:chExt cx="2168525" cy="711199"/>
          </a:xfrm>
        </p:grpSpPr>
        <p:sp>
          <p:nvSpPr>
            <p:cNvPr id="164" name="Line 42">
              <a:extLst>
                <a:ext uri="{FF2B5EF4-FFF2-40B4-BE49-F238E27FC236}">
                  <a16:creationId xmlns:a16="http://schemas.microsoft.com/office/drawing/2014/main" id="{27E7CDB9-2DFE-764B-B12F-AEF4FBAB9F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01085" y="5367337"/>
              <a:ext cx="2168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6D8C8AC-603B-004D-A602-FB5914DF76FB}"/>
                </a:ext>
              </a:extLst>
            </p:cNvPr>
            <p:cNvSpPr/>
            <p:nvPr/>
          </p:nvSpPr>
          <p:spPr>
            <a:xfrm>
              <a:off x="3458817" y="5261113"/>
              <a:ext cx="397566" cy="225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6" name="Group 56">
              <a:extLst>
                <a:ext uri="{FF2B5EF4-FFF2-40B4-BE49-F238E27FC236}">
                  <a16:creationId xmlns:a16="http://schemas.microsoft.com/office/drawing/2014/main" id="{0775B4B1-C485-7A46-B09A-3F7499E1DF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7372" y="4921526"/>
              <a:ext cx="795338" cy="711199"/>
              <a:chOff x="3694" y="3430"/>
              <a:chExt cx="501" cy="448"/>
            </a:xfrm>
          </p:grpSpPr>
          <p:sp>
            <p:nvSpPr>
              <p:cNvPr id="127" name="Text Box 57">
                <a:extLst>
                  <a:ext uri="{FF2B5EF4-FFF2-40B4-BE49-F238E27FC236}">
                    <a16:creationId xmlns:a16="http://schemas.microsoft.com/office/drawing/2014/main" id="{141B4F19-74AD-1843-A62D-38B5D8A427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6" y="3626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A</a:t>
                </a:r>
                <a:endParaRPr lang="en-US" sz="2800" dirty="0">
                  <a:solidFill>
                    <a:srgbClr val="C00000"/>
                  </a:solidFill>
                  <a:latin typeface="+mn-lt"/>
                  <a:cs typeface="Arial" charset="0"/>
                </a:endParaRPr>
              </a:p>
            </p:txBody>
          </p:sp>
          <p:sp>
            <p:nvSpPr>
              <p:cNvPr id="128" name="Text Box 58">
                <a:extLst>
                  <a:ext uri="{FF2B5EF4-FFF2-40B4-BE49-F238E27FC236}">
                    <a16:creationId xmlns:a16="http://schemas.microsoft.com/office/drawing/2014/main" id="{9393590E-BC14-9649-B270-972F482604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4" y="3540"/>
                <a:ext cx="501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K  (m)</a:t>
                </a:r>
              </a:p>
            </p:txBody>
          </p:sp>
          <p:sp>
            <p:nvSpPr>
              <p:cNvPr id="129" name="Text Box 59">
                <a:extLst>
                  <a:ext uri="{FF2B5EF4-FFF2-40B4-BE49-F238E27FC236}">
                    <a16:creationId xmlns:a16="http://schemas.microsoft.com/office/drawing/2014/main" id="{6DBF443F-317F-784F-BD76-C682D68C61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7" y="3430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</p:grp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41819848-9DFF-194C-B17B-ABDE3225B9FC}"/>
              </a:ext>
            </a:extLst>
          </p:cNvPr>
          <p:cNvGrpSpPr/>
          <p:nvPr/>
        </p:nvGrpSpPr>
        <p:grpSpPr>
          <a:xfrm>
            <a:off x="359855" y="4949687"/>
            <a:ext cx="3045951" cy="1418628"/>
            <a:chOff x="359855" y="4949687"/>
            <a:chExt cx="3045951" cy="1418628"/>
          </a:xfrm>
        </p:grpSpPr>
        <p:grpSp>
          <p:nvGrpSpPr>
            <p:cNvPr id="130" name="Group 60">
              <a:extLst>
                <a:ext uri="{FF2B5EF4-FFF2-40B4-BE49-F238E27FC236}">
                  <a16:creationId xmlns:a16="http://schemas.microsoft.com/office/drawing/2014/main" id="{BECA1E54-4F2E-F443-BA9C-1A10F77D64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9876" y="4999831"/>
              <a:ext cx="1708150" cy="744538"/>
              <a:chOff x="1318" y="3317"/>
              <a:chExt cx="1076" cy="469"/>
            </a:xfrm>
          </p:grpSpPr>
          <p:sp>
            <p:nvSpPr>
              <p:cNvPr id="131" name="Text Box 61">
                <a:extLst>
                  <a:ext uri="{FF2B5EF4-FFF2-40B4-BE49-F238E27FC236}">
                    <a16:creationId xmlns:a16="http://schemas.microsoft.com/office/drawing/2014/main" id="{2978A8B5-F75D-304D-A0D7-D444312E36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9" y="3526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132" name="Text Box 62">
                <a:extLst>
                  <a:ext uri="{FF2B5EF4-FFF2-40B4-BE49-F238E27FC236}">
                    <a16:creationId xmlns:a16="http://schemas.microsoft.com/office/drawing/2014/main" id="{C8ABC261-159D-7540-98FC-D7B4329287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8" y="3414"/>
                <a:ext cx="10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latin typeface="+mn-lt"/>
                    <a:cs typeface="Arial" charset="0"/>
                  </a:rPr>
                  <a:t>m = K  (K   (m))</a:t>
                </a:r>
              </a:p>
            </p:txBody>
          </p:sp>
          <p:sp>
            <p:nvSpPr>
              <p:cNvPr id="133" name="Text Box 63">
                <a:extLst>
                  <a:ext uri="{FF2B5EF4-FFF2-40B4-BE49-F238E27FC236}">
                    <a16:creationId xmlns:a16="http://schemas.microsoft.com/office/drawing/2014/main" id="{048E692E-7A24-3142-BD88-9F0834EADB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3" y="3332"/>
                <a:ext cx="197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+</a:t>
                </a:r>
              </a:p>
            </p:txBody>
          </p:sp>
          <p:sp>
            <p:nvSpPr>
              <p:cNvPr id="134" name="Text Box 64">
                <a:extLst>
                  <a:ext uri="{FF2B5EF4-FFF2-40B4-BE49-F238E27FC236}">
                    <a16:creationId xmlns:a16="http://schemas.microsoft.com/office/drawing/2014/main" id="{8C5822A4-20CA-A94D-B283-A8FA7EE237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3" y="3534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A</a:t>
                </a:r>
              </a:p>
            </p:txBody>
          </p:sp>
          <p:sp>
            <p:nvSpPr>
              <p:cNvPr id="135" name="Text Box 65">
                <a:extLst>
                  <a:ext uri="{FF2B5EF4-FFF2-40B4-BE49-F238E27FC236}">
                    <a16:creationId xmlns:a16="http://schemas.microsoft.com/office/drawing/2014/main" id="{C4E5DD69-041E-3A4C-9F88-0FDC141FDC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5" y="3317"/>
                <a:ext cx="16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-</a:t>
                </a:r>
              </a:p>
            </p:txBody>
          </p:sp>
        </p:grp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27C7730D-09E8-7F48-902E-83A59320C490}"/>
                </a:ext>
              </a:extLst>
            </p:cNvPr>
            <p:cNvSpPr txBox="1"/>
            <p:nvPr/>
          </p:nvSpPr>
          <p:spPr>
            <a:xfrm>
              <a:off x="359855" y="4949687"/>
              <a:ext cx="2794160" cy="3194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dirty="0"/>
                <a:t>Trudy recovers Bob’s m: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8074C434-56F6-8147-B72B-852D8E98FE62}"/>
                </a:ext>
              </a:extLst>
            </p:cNvPr>
            <p:cNvSpPr txBox="1"/>
            <p:nvPr/>
          </p:nvSpPr>
          <p:spPr>
            <a:xfrm>
              <a:off x="392984" y="5605670"/>
              <a:ext cx="3012822" cy="762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dirty="0"/>
                <a:t>and she and Bob meet a week later in person and discuss m, not knowing Trudy knows m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477CCA1-AE8D-374F-BC1F-5EC4C0FB94A5}"/>
              </a:ext>
            </a:extLst>
          </p:cNvPr>
          <p:cNvGrpSpPr/>
          <p:nvPr/>
        </p:nvGrpSpPr>
        <p:grpSpPr>
          <a:xfrm>
            <a:off x="4929809" y="2809461"/>
            <a:ext cx="1789043" cy="1938992"/>
            <a:chOff x="10084905" y="1378226"/>
            <a:chExt cx="1789043" cy="193899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DB4941F-64F3-E447-9284-991F0D048A09}"/>
                </a:ext>
              </a:extLst>
            </p:cNvPr>
            <p:cNvSpPr txBox="1"/>
            <p:nvPr/>
          </p:nvSpPr>
          <p:spPr>
            <a:xfrm>
              <a:off x="10455966" y="1378226"/>
              <a:ext cx="898003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0" dirty="0">
                  <a:solidFill>
                    <a:srgbClr val="C00000"/>
                  </a:solidFill>
                </a:rPr>
                <a:t>?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4E84004-AA3A-644E-9984-F921D7AEC2D1}"/>
                </a:ext>
              </a:extLst>
            </p:cNvPr>
            <p:cNvSpPr txBox="1"/>
            <p:nvPr/>
          </p:nvSpPr>
          <p:spPr>
            <a:xfrm>
              <a:off x="10084905" y="1881808"/>
              <a:ext cx="1789043" cy="986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i="1" dirty="0">
                  <a:solidFill>
                    <a:srgbClr val="0012A0"/>
                  </a:solidFill>
                </a:rPr>
                <a:t>Where are mistakes made here?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871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Need for certified public keys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07" name="Rectangle 3">
            <a:extLst>
              <a:ext uri="{FF2B5EF4-FFF2-40B4-BE49-F238E27FC236}">
                <a16:creationId xmlns:a16="http://schemas.microsoft.com/office/drawing/2014/main" id="{C2AED11F-995A-084B-92BE-14113A55714D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490663"/>
            <a:ext cx="7749209" cy="753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motivation: Trudy plays pizza prank on Bob</a:t>
            </a:r>
          </a:p>
          <a:p>
            <a:pPr lvl="1"/>
            <a:endParaRPr lang="en-US" dirty="0">
              <a:latin typeface="Gill Sans MT" charset="0"/>
            </a:endParaRPr>
          </a:p>
        </p:txBody>
      </p:sp>
      <p:pic>
        <p:nvPicPr>
          <p:cNvPr id="20482" name="Picture 2" descr="Delivery Pepperoni Pizza | Taste Test | Serious Eats">
            <a:extLst>
              <a:ext uri="{FF2B5EF4-FFF2-40B4-BE49-F238E27FC236}">
                <a16:creationId xmlns:a16="http://schemas.microsoft.com/office/drawing/2014/main" id="{9DE292BF-82C0-674B-895E-5211D05BB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407" y="2252869"/>
            <a:ext cx="3712524" cy="3638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Rectangle 3">
            <a:extLst>
              <a:ext uri="{FF2B5EF4-FFF2-40B4-BE49-F238E27FC236}">
                <a16:creationId xmlns:a16="http://schemas.microsoft.com/office/drawing/2014/main" id="{19B001DB-C120-F941-A274-01407236A44C}"/>
              </a:ext>
            </a:extLst>
          </p:cNvPr>
          <p:cNvSpPr txBox="1">
            <a:spLocks noChangeArrowheads="1"/>
          </p:cNvSpPr>
          <p:nvPr/>
        </p:nvSpPr>
        <p:spPr>
          <a:xfrm>
            <a:off x="868681" y="2059478"/>
            <a:ext cx="6812280" cy="4342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6125" lvl="1" indent="-288925"/>
            <a:r>
              <a:rPr lang="en-US" sz="2800" dirty="0"/>
              <a:t>Trudy creates e-mail order: </a:t>
            </a:r>
            <a:br>
              <a:rPr lang="en-US" sz="2800" dirty="0"/>
            </a:br>
            <a:r>
              <a:rPr lang="en-US" sz="2800" i="1" dirty="0"/>
              <a:t>Dear Pizza Store, Please deliver to me four pepperoni pizzas. Thank you, Bob</a:t>
            </a:r>
          </a:p>
          <a:p>
            <a:pPr lvl="1"/>
            <a:r>
              <a:rPr lang="en-US" sz="2800" dirty="0"/>
              <a:t>Trudy signs order with her private key</a:t>
            </a:r>
          </a:p>
          <a:p>
            <a:pPr lvl="1"/>
            <a:r>
              <a:rPr lang="en-US" sz="2800" dirty="0"/>
              <a:t>Trudy sends order to Pizza Store</a:t>
            </a:r>
          </a:p>
          <a:p>
            <a:pPr lvl="1"/>
            <a:r>
              <a:rPr lang="en-US" sz="2800" dirty="0"/>
              <a:t>Trudy sends to Pizza Store her public key, but says it</a:t>
            </a:r>
            <a:r>
              <a:rPr lang="en-US" altLang="ja-JP" sz="2800" dirty="0"/>
              <a:t>’s Bob’s public key</a:t>
            </a:r>
          </a:p>
          <a:p>
            <a:pPr lvl="1"/>
            <a:r>
              <a:rPr lang="en-US" sz="2800" dirty="0"/>
              <a:t>Pizza Store verifies signature; then delivers four pepperoni pizzas to Bob</a:t>
            </a:r>
          </a:p>
          <a:p>
            <a:pPr lvl="1"/>
            <a:r>
              <a:rPr lang="en-US" sz="2800" dirty="0"/>
              <a:t>Bob doesn’</a:t>
            </a:r>
            <a:r>
              <a:rPr lang="en-US" altLang="ja-JP" sz="2800" dirty="0"/>
              <a:t>t even like pepperoni</a:t>
            </a:r>
          </a:p>
          <a:p>
            <a:pPr lvl="1"/>
            <a:endParaRPr lang="en-US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92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Public key Certification Authorities (CA)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93E8B2A-A755-5E48-807C-4B3E8C517B43}"/>
              </a:ext>
            </a:extLst>
          </p:cNvPr>
          <p:cNvSpPr txBox="1">
            <a:spLocks noChangeArrowheads="1"/>
          </p:cNvSpPr>
          <p:nvPr/>
        </p:nvSpPr>
        <p:spPr>
          <a:xfrm>
            <a:off x="747505" y="1236939"/>
            <a:ext cx="10424078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certification authority (CA): </a:t>
            </a:r>
            <a:r>
              <a:rPr lang="en-US" dirty="0"/>
              <a:t>binds public key to particular entity, E</a:t>
            </a:r>
          </a:p>
          <a:p>
            <a:r>
              <a:rPr lang="en-US" dirty="0"/>
              <a:t>entity (person, website, router) registers its public key with CE provides </a:t>
            </a:r>
            <a:r>
              <a:rPr lang="en-US" altLang="ja-JP" dirty="0"/>
              <a:t>“proof of identity” to CA</a:t>
            </a:r>
          </a:p>
          <a:p>
            <a:pPr lvl="1"/>
            <a:r>
              <a:rPr lang="en-US" dirty="0"/>
              <a:t>CA creates certificate binding identity E to E’s public key</a:t>
            </a:r>
          </a:p>
          <a:p>
            <a:pPr lvl="1"/>
            <a:r>
              <a:rPr lang="en-US" dirty="0"/>
              <a:t>certificate containing E’</a:t>
            </a:r>
            <a:r>
              <a:rPr lang="en-US" altLang="ja-JP" dirty="0"/>
              <a:t>s public key digitally signed by CA: CA says “this is E’s public key”</a:t>
            </a:r>
            <a:endParaRPr lang="en-US" dirty="0"/>
          </a:p>
        </p:txBody>
      </p:sp>
      <p:pic>
        <p:nvPicPr>
          <p:cNvPr id="7" name="Picture 4" descr="j0175664[1]">
            <a:extLst>
              <a:ext uri="{FF2B5EF4-FFF2-40B4-BE49-F238E27FC236}">
                <a16:creationId xmlns:a16="http://schemas.microsoft.com/office/drawing/2014/main" id="{23CAD533-9FA9-104F-B787-25857E08A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97651" y="4860718"/>
            <a:ext cx="1155700" cy="917575"/>
          </a:xfrm>
          <a:prstGeom prst="rect">
            <a:avLst/>
          </a:prstGeom>
          <a:noFill/>
        </p:spPr>
      </p:pic>
      <p:pic>
        <p:nvPicPr>
          <p:cNvPr id="8" name="Picture 5" descr="Bob">
            <a:extLst>
              <a:ext uri="{FF2B5EF4-FFF2-40B4-BE49-F238E27FC236}">
                <a16:creationId xmlns:a16="http://schemas.microsoft.com/office/drawing/2014/main" id="{0548BCFD-B7B1-C642-A6A8-74DD77F00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814" y="5583030"/>
            <a:ext cx="59055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Line 13">
            <a:extLst>
              <a:ext uri="{FF2B5EF4-FFF2-40B4-BE49-F238E27FC236}">
                <a16:creationId xmlns:a16="http://schemas.microsoft.com/office/drawing/2014/main" id="{514DEAE9-3473-A94A-B6EB-D6509081E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5651" y="4532105"/>
            <a:ext cx="698500" cy="6159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B959E000-A13C-AB4A-B282-6A6982497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576" y="5387768"/>
            <a:ext cx="130968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Arial" charset="0"/>
                <a:cs typeface="Arial" charset="0"/>
              </a:rPr>
              <a:t>Bob</a:t>
            </a:r>
            <a:r>
              <a:rPr lang="ja-JP" altLang="en-US" sz="1600">
                <a:latin typeface="Arial" charset="0"/>
                <a:cs typeface="Arial" charset="0"/>
              </a:rPr>
              <a:t>’</a:t>
            </a:r>
            <a:r>
              <a:rPr lang="en-US" altLang="ja-JP" sz="1600" dirty="0">
                <a:latin typeface="Arial" charset="0"/>
                <a:cs typeface="Arial" charset="0"/>
              </a:rPr>
              <a:t>s </a:t>
            </a:r>
          </a:p>
          <a:p>
            <a:pPr algn="r"/>
            <a:r>
              <a:rPr lang="en-US" sz="1600" dirty="0">
                <a:latin typeface="Arial" charset="0"/>
                <a:cs typeface="Arial" charset="0"/>
              </a:rPr>
              <a:t>identifying information </a:t>
            </a:r>
          </a:p>
        </p:txBody>
      </p:sp>
      <p:sp>
        <p:nvSpPr>
          <p:cNvPr id="18" name="Line 15">
            <a:extLst>
              <a:ext uri="{FF2B5EF4-FFF2-40B4-BE49-F238E27FC236}">
                <a16:creationId xmlns:a16="http://schemas.microsoft.com/office/drawing/2014/main" id="{1B9863CF-92EF-BC44-9CCC-D015F7212C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99139" y="5314743"/>
            <a:ext cx="741362" cy="34131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9D776C03-EA8C-2848-85F8-6B5E0D3EEAB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86451" y="4349543"/>
            <a:ext cx="2222500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0" name="Line 27">
            <a:extLst>
              <a:ext uri="{FF2B5EF4-FFF2-40B4-BE49-F238E27FC236}">
                <a16:creationId xmlns:a16="http://schemas.microsoft.com/office/drawing/2014/main" id="{746B9D1E-91F6-E34F-93A3-36FF0A9C8C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3076" y="4376530"/>
            <a:ext cx="1133475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31" name="Group 28">
            <a:extLst>
              <a:ext uri="{FF2B5EF4-FFF2-40B4-BE49-F238E27FC236}">
                <a16:creationId xmlns:a16="http://schemas.microsoft.com/office/drawing/2014/main" id="{B42AC924-4113-6146-9190-3E0B43B0D2A6}"/>
              </a:ext>
            </a:extLst>
          </p:cNvPr>
          <p:cNvGrpSpPr>
            <a:grpSpLocks/>
          </p:cNvGrpSpPr>
          <p:nvPr/>
        </p:nvGrpSpPr>
        <p:grpSpPr bwMode="auto">
          <a:xfrm>
            <a:off x="8307077" y="4044674"/>
            <a:ext cx="858838" cy="1158875"/>
            <a:chOff x="4446" y="2648"/>
            <a:chExt cx="541" cy="730"/>
          </a:xfrm>
        </p:grpSpPr>
        <p:pic>
          <p:nvPicPr>
            <p:cNvPr id="32" name="Picture 29" descr="SO00109_[1]">
              <a:extLst>
                <a:ext uri="{FF2B5EF4-FFF2-40B4-BE49-F238E27FC236}">
                  <a16:creationId xmlns:a16="http://schemas.microsoft.com/office/drawing/2014/main" id="{2A42DF74-0987-5743-815C-6D6077F50B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" y="2648"/>
              <a:ext cx="541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3" name="Group 30">
              <a:extLst>
                <a:ext uri="{FF2B5EF4-FFF2-40B4-BE49-F238E27FC236}">
                  <a16:creationId xmlns:a16="http://schemas.microsoft.com/office/drawing/2014/main" id="{CABC37BB-8D37-5346-8D2F-6AEE6F2BFB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0" y="2766"/>
              <a:ext cx="309" cy="381"/>
              <a:chOff x="2994" y="2073"/>
              <a:chExt cx="309" cy="381"/>
            </a:xfrm>
          </p:grpSpPr>
          <p:grpSp>
            <p:nvGrpSpPr>
              <p:cNvPr id="35" name="Group 31">
                <a:extLst>
                  <a:ext uri="{FF2B5EF4-FFF2-40B4-BE49-F238E27FC236}">
                    <a16:creationId xmlns:a16="http://schemas.microsoft.com/office/drawing/2014/main" id="{6FC90D88-FE04-9642-A206-14C100229D1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37" name="Text Box 32">
                  <a:extLst>
                    <a:ext uri="{FF2B5EF4-FFF2-40B4-BE49-F238E27FC236}">
                      <a16:creationId xmlns:a16="http://schemas.microsoft.com/office/drawing/2014/main" id="{69E50F96-6F41-304B-AA4E-F0D481927F3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38" name="Text Box 33">
                  <a:extLst>
                    <a:ext uri="{FF2B5EF4-FFF2-40B4-BE49-F238E27FC236}">
                      <a16:creationId xmlns:a16="http://schemas.microsoft.com/office/drawing/2014/main" id="{BD9826BE-5617-2545-8BEA-DF335B11856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600" dirty="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B</a:t>
                  </a:r>
                </a:p>
              </p:txBody>
            </p:sp>
          </p:grpSp>
          <p:sp>
            <p:nvSpPr>
              <p:cNvPr id="36" name="Text Box 34">
                <a:extLst>
                  <a:ext uri="{FF2B5EF4-FFF2-40B4-BE49-F238E27FC236}">
                    <a16:creationId xmlns:a16="http://schemas.microsoft.com/office/drawing/2014/main" id="{9DB419F6-7ACA-F647-82AC-3C6EFAC50A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6" y="2073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pic>
          <p:nvPicPr>
            <p:cNvPr id="34" name="Picture 35" descr="BS00768_[1]">
              <a:extLst>
                <a:ext uri="{FF2B5EF4-FFF2-40B4-BE49-F238E27FC236}">
                  <a16:creationId xmlns:a16="http://schemas.microsoft.com/office/drawing/2014/main" id="{E90EC5A6-F279-6E4A-A0F4-1F5B775A53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640" y="3118"/>
              <a:ext cx="289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9" name="Text Box 36">
            <a:extLst>
              <a:ext uri="{FF2B5EF4-FFF2-40B4-BE49-F238E27FC236}">
                <a16:creationId xmlns:a16="http://schemas.microsoft.com/office/drawing/2014/main" id="{AEC96A95-A24E-234D-BFA0-CAD51D07B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5142" y="5204723"/>
            <a:ext cx="3261484" cy="6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>
                <a:latin typeface="+mn-lt"/>
                <a:cs typeface="Arial" charset="0"/>
              </a:rPr>
              <a:t>certificate for Bob’</a:t>
            </a:r>
            <a:r>
              <a:rPr lang="en-US" altLang="ja-JP" sz="2400" dirty="0">
                <a:latin typeface="+mn-lt"/>
                <a:cs typeface="Arial" charset="0"/>
              </a:rPr>
              <a:t>s public key, signed by CA</a:t>
            </a:r>
            <a:endParaRPr lang="en-US" sz="2400" dirty="0">
              <a:latin typeface="+mn-lt"/>
              <a:cs typeface="Arial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3A104D4-6597-8545-AE1E-4577D2F09F17}"/>
              </a:ext>
            </a:extLst>
          </p:cNvPr>
          <p:cNvGrpSpPr/>
          <p:nvPr/>
        </p:nvGrpSpPr>
        <p:grpSpPr>
          <a:xfrm>
            <a:off x="2120145" y="4048470"/>
            <a:ext cx="1491075" cy="812454"/>
            <a:chOff x="1914734" y="3557588"/>
            <a:chExt cx="1491075" cy="812454"/>
          </a:xfrm>
        </p:grpSpPr>
        <p:sp>
          <p:nvSpPr>
            <p:cNvPr id="41" name="Text Box 16">
              <a:extLst>
                <a:ext uri="{FF2B5EF4-FFF2-40B4-BE49-F238E27FC236}">
                  <a16:creationId xmlns:a16="http://schemas.microsoft.com/office/drawing/2014/main" id="{D5506696-77AB-1B40-A4F7-5FFAF0CC1A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4734" y="3557588"/>
              <a:ext cx="960437" cy="688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Bob’s 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public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key </a:t>
              </a:r>
            </a:p>
          </p:txBody>
        </p:sp>
        <p:pic>
          <p:nvPicPr>
            <p:cNvPr id="42" name="Picture 17" descr="BS00768_[1]">
              <a:extLst>
                <a:ext uri="{FF2B5EF4-FFF2-40B4-BE49-F238E27FC236}">
                  <a16:creationId xmlns:a16="http://schemas.microsoft.com/office/drawing/2014/main" id="{A7ECB05D-E6D2-A048-986D-B97CF60632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866129" y="3559038"/>
              <a:ext cx="458787" cy="236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3" name="Group 18">
              <a:extLst>
                <a:ext uri="{FF2B5EF4-FFF2-40B4-BE49-F238E27FC236}">
                  <a16:creationId xmlns:a16="http://schemas.microsoft.com/office/drawing/2014/main" id="{C75D009B-E4B0-7D46-9107-860AFBE8AC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7712" y="3765205"/>
              <a:ext cx="490538" cy="604837"/>
              <a:chOff x="2994" y="2073"/>
              <a:chExt cx="309" cy="381"/>
            </a:xfrm>
          </p:grpSpPr>
          <p:grpSp>
            <p:nvGrpSpPr>
              <p:cNvPr id="45" name="Group 19">
                <a:extLst>
                  <a:ext uri="{FF2B5EF4-FFF2-40B4-BE49-F238E27FC236}">
                    <a16:creationId xmlns:a16="http://schemas.microsoft.com/office/drawing/2014/main" id="{FA341A53-980A-5C49-B6F7-E79003B340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47" name="Text Box 20">
                  <a:extLst>
                    <a:ext uri="{FF2B5EF4-FFF2-40B4-BE49-F238E27FC236}">
                      <a16:creationId xmlns:a16="http://schemas.microsoft.com/office/drawing/2014/main" id="{DEAC77C3-BAA5-F443-8C94-D92E5D6CD6A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48" name="Text Box 21">
                  <a:extLst>
                    <a:ext uri="{FF2B5EF4-FFF2-40B4-BE49-F238E27FC236}">
                      <a16:creationId xmlns:a16="http://schemas.microsoft.com/office/drawing/2014/main" id="{C89B2AF0-297B-6E4C-8552-0E5F297C829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B</a:t>
                  </a:r>
                </a:p>
              </p:txBody>
            </p:sp>
          </p:grpSp>
          <p:sp>
            <p:nvSpPr>
              <p:cNvPr id="46" name="Text Box 22">
                <a:extLst>
                  <a:ext uri="{FF2B5EF4-FFF2-40B4-BE49-F238E27FC236}">
                    <a16:creationId xmlns:a16="http://schemas.microsoft.com/office/drawing/2014/main" id="{FD5B6C22-76DD-BB4D-93E7-DF94845342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6" y="2073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F59881B-A1F9-7A4D-BDB2-822CB1AC868C}"/>
                </a:ext>
              </a:extLst>
            </p:cNvPr>
            <p:cNvCxnSpPr>
              <a:cxnSpLocks/>
            </p:cNvCxnSpPr>
            <p:nvPr/>
          </p:nvCxnSpPr>
          <p:spPr>
            <a:xfrm>
              <a:off x="2809461" y="3869635"/>
              <a:ext cx="59634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A3BB3F4-B2E4-CB40-9B41-6B747981F1D1}"/>
              </a:ext>
            </a:extLst>
          </p:cNvPr>
          <p:cNvGrpSpPr/>
          <p:nvPr/>
        </p:nvGrpSpPr>
        <p:grpSpPr>
          <a:xfrm>
            <a:off x="5939324" y="3900693"/>
            <a:ext cx="1196163" cy="955675"/>
            <a:chOff x="4296054" y="3224833"/>
            <a:chExt cx="1196163" cy="955675"/>
          </a:xfrm>
        </p:grpSpPr>
        <p:sp>
          <p:nvSpPr>
            <p:cNvPr id="50" name="Rectangle 14">
              <a:extLst>
                <a:ext uri="{FF2B5EF4-FFF2-40B4-BE49-F238E27FC236}">
                  <a16:creationId xmlns:a16="http://schemas.microsoft.com/office/drawing/2014/main" id="{9F86004E-57D3-2B47-A9C8-B12CCB4E6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054" y="3224833"/>
              <a:ext cx="1192213" cy="955675"/>
            </a:xfrm>
            <a:prstGeom prst="rect">
              <a:avLst/>
            </a:prstGeom>
            <a:solidFill>
              <a:srgbClr val="0012A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1" name="Text Box 15">
              <a:extLst>
                <a:ext uri="{FF2B5EF4-FFF2-40B4-BE49-F238E27FC236}">
                  <a16:creationId xmlns:a16="http://schemas.microsoft.com/office/drawing/2014/main" id="{94D9C94A-2C78-EF44-95ED-65E34026B5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9719" y="3295856"/>
              <a:ext cx="1162498" cy="837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digital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signature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(encrypt)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3C9228D-7D76-B749-BF6B-5CD50A49737B}"/>
              </a:ext>
            </a:extLst>
          </p:cNvPr>
          <p:cNvGrpSpPr/>
          <p:nvPr/>
        </p:nvGrpSpPr>
        <p:grpSpPr>
          <a:xfrm>
            <a:off x="5466319" y="4883978"/>
            <a:ext cx="1517579" cy="936623"/>
            <a:chOff x="1914734" y="3458819"/>
            <a:chExt cx="1517579" cy="936623"/>
          </a:xfrm>
        </p:grpSpPr>
        <p:sp>
          <p:nvSpPr>
            <p:cNvPr id="54" name="Text Box 16">
              <a:extLst>
                <a:ext uri="{FF2B5EF4-FFF2-40B4-BE49-F238E27FC236}">
                  <a16:creationId xmlns:a16="http://schemas.microsoft.com/office/drawing/2014/main" id="{F1F72D12-E9EA-EA4E-9462-C0194DDA2F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4734" y="3623848"/>
              <a:ext cx="960437" cy="688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CA’s 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private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cs typeface="Arial" charset="0"/>
                </a:rPr>
                <a:t>key </a:t>
              </a:r>
            </a:p>
          </p:txBody>
        </p:sp>
        <p:pic>
          <p:nvPicPr>
            <p:cNvPr id="55" name="Picture 17" descr="BS00768_[1]">
              <a:extLst>
                <a:ext uri="{FF2B5EF4-FFF2-40B4-BE49-F238E27FC236}">
                  <a16:creationId xmlns:a16="http://schemas.microsoft.com/office/drawing/2014/main" id="{64902A97-E370-9644-A285-6713693008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879381" y="3638551"/>
              <a:ext cx="458787" cy="236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6" name="Group 18">
              <a:extLst>
                <a:ext uri="{FF2B5EF4-FFF2-40B4-BE49-F238E27FC236}">
                  <a16:creationId xmlns:a16="http://schemas.microsoft.com/office/drawing/2014/main" id="{40B79DC8-6CFF-1A42-BBB2-043B5D8A67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7720" y="3765205"/>
              <a:ext cx="639764" cy="630237"/>
              <a:chOff x="2994" y="2073"/>
              <a:chExt cx="403" cy="397"/>
            </a:xfrm>
          </p:grpSpPr>
          <p:grpSp>
            <p:nvGrpSpPr>
              <p:cNvPr id="58" name="Group 19">
                <a:extLst>
                  <a:ext uri="{FF2B5EF4-FFF2-40B4-BE49-F238E27FC236}">
                    <a16:creationId xmlns:a16="http://schemas.microsoft.com/office/drawing/2014/main" id="{7CE30E7F-A771-CD48-8BA7-28ECDB8D7D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94" y="2144"/>
                <a:ext cx="403" cy="326"/>
                <a:chOff x="2994" y="2144"/>
                <a:chExt cx="403" cy="326"/>
              </a:xfrm>
            </p:grpSpPr>
            <p:sp>
              <p:nvSpPr>
                <p:cNvPr id="60" name="Text Box 20">
                  <a:extLst>
                    <a:ext uri="{FF2B5EF4-FFF2-40B4-BE49-F238E27FC236}">
                      <a16:creationId xmlns:a16="http://schemas.microsoft.com/office/drawing/2014/main" id="{95F49427-0650-9F48-AD60-F4AD83D7044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61" name="Text Box 21">
                  <a:extLst>
                    <a:ext uri="{FF2B5EF4-FFF2-40B4-BE49-F238E27FC236}">
                      <a16:creationId xmlns:a16="http://schemas.microsoft.com/office/drawing/2014/main" id="{1D3534E8-F6F2-3F40-A422-A479EAB109B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02" y="2257"/>
                  <a:ext cx="295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6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CA</a:t>
                  </a:r>
                </a:p>
              </p:txBody>
            </p:sp>
          </p:grpSp>
          <p:sp>
            <p:nvSpPr>
              <p:cNvPr id="59" name="Text Box 22">
                <a:extLst>
                  <a:ext uri="{FF2B5EF4-FFF2-40B4-BE49-F238E27FC236}">
                    <a16:creationId xmlns:a16="http://schemas.microsoft.com/office/drawing/2014/main" id="{91198392-95D5-C743-A978-73224FA9A4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2" y="2073"/>
                <a:ext cx="160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-</a:t>
                </a:r>
              </a:p>
            </p:txBody>
          </p:sp>
        </p:grp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8B9612A-2D92-F647-989B-3FD2B6A733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0736" y="3458819"/>
              <a:ext cx="1577" cy="6350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309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Public key Certification Authorities (CA)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2" name="Picture 4" descr="j0175664[1]">
            <a:extLst>
              <a:ext uri="{FF2B5EF4-FFF2-40B4-BE49-F238E27FC236}">
                <a16:creationId xmlns:a16="http://schemas.microsoft.com/office/drawing/2014/main" id="{86204907-90B2-284B-BA6F-A051EB0C0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12410" y="4380535"/>
            <a:ext cx="908948" cy="744538"/>
          </a:xfrm>
          <a:prstGeom prst="rect">
            <a:avLst/>
          </a:prstGeom>
          <a:noFill/>
        </p:spPr>
      </p:pic>
      <p:sp>
        <p:nvSpPr>
          <p:cNvPr id="63" name="Text Box 5">
            <a:extLst>
              <a:ext uri="{FF2B5EF4-FFF2-40B4-BE49-F238E27FC236}">
                <a16:creationId xmlns:a16="http://schemas.microsoft.com/office/drawing/2014/main" id="{BF16691C-9BDB-1D4F-AA2F-7065045EC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9926" y="3334578"/>
            <a:ext cx="960438" cy="83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dirty="0">
                <a:latin typeface="+mn-lt"/>
                <a:cs typeface="Arial" charset="0"/>
              </a:rPr>
              <a:t>Bob</a:t>
            </a:r>
            <a:r>
              <a:rPr lang="en-US" altLang="ja-JP" dirty="0">
                <a:latin typeface="+mn-lt"/>
                <a:cs typeface="Arial" charset="0"/>
              </a:rPr>
              <a:t>’s 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+mn-lt"/>
                <a:cs typeface="Arial" charset="0"/>
              </a:rPr>
              <a:t>public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+mn-lt"/>
                <a:cs typeface="Arial" charset="0"/>
              </a:rPr>
              <a:t>key </a:t>
            </a:r>
          </a:p>
        </p:txBody>
      </p:sp>
      <p:pic>
        <p:nvPicPr>
          <p:cNvPr id="64" name="Picture 6" descr="BS00768_[1]">
            <a:extLst>
              <a:ext uri="{FF2B5EF4-FFF2-40B4-BE49-F238E27FC236}">
                <a16:creationId xmlns:a16="http://schemas.microsoft.com/office/drawing/2014/main" id="{8280B673-28A1-4F46-858C-8C7273B4D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156851" y="3393730"/>
            <a:ext cx="45878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5" name="Group 7">
            <a:extLst>
              <a:ext uri="{FF2B5EF4-FFF2-40B4-BE49-F238E27FC236}">
                <a16:creationId xmlns:a16="http://schemas.microsoft.com/office/drawing/2014/main" id="{47A82B01-B7E1-D846-8542-A99CD2AEA39E}"/>
              </a:ext>
            </a:extLst>
          </p:cNvPr>
          <p:cNvGrpSpPr>
            <a:grpSpLocks/>
          </p:cNvGrpSpPr>
          <p:nvPr/>
        </p:nvGrpSpPr>
        <p:grpSpPr bwMode="auto">
          <a:xfrm>
            <a:off x="8066364" y="3631855"/>
            <a:ext cx="528637" cy="604837"/>
            <a:chOff x="2994" y="2073"/>
            <a:chExt cx="333" cy="381"/>
          </a:xfrm>
        </p:grpSpPr>
        <p:grpSp>
          <p:nvGrpSpPr>
            <p:cNvPr id="66" name="Group 8">
              <a:extLst>
                <a:ext uri="{FF2B5EF4-FFF2-40B4-BE49-F238E27FC236}">
                  <a16:creationId xmlns:a16="http://schemas.microsoft.com/office/drawing/2014/main" id="{C2759B9C-729A-5343-BADB-7B154CCF89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94" y="2144"/>
              <a:ext cx="333" cy="310"/>
              <a:chOff x="2994" y="2144"/>
              <a:chExt cx="333" cy="310"/>
            </a:xfrm>
          </p:grpSpPr>
          <p:sp>
            <p:nvSpPr>
              <p:cNvPr id="68" name="Text Box 9">
                <a:extLst>
                  <a:ext uri="{FF2B5EF4-FFF2-40B4-BE49-F238E27FC236}">
                    <a16:creationId xmlns:a16="http://schemas.microsoft.com/office/drawing/2014/main" id="{A77E39EC-DC13-404E-B464-ABE48C6D1B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69" name="Text Box 10">
                <a:extLst>
                  <a:ext uri="{FF2B5EF4-FFF2-40B4-BE49-F238E27FC236}">
                    <a16:creationId xmlns:a16="http://schemas.microsoft.com/office/drawing/2014/main" id="{C5422436-A231-5644-8B83-73C0DDFE2D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5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B</a:t>
                </a:r>
              </a:p>
            </p:txBody>
          </p:sp>
        </p:grpSp>
        <p:sp>
          <p:nvSpPr>
            <p:cNvPr id="67" name="Text Box 11">
              <a:extLst>
                <a:ext uri="{FF2B5EF4-FFF2-40B4-BE49-F238E27FC236}">
                  <a16:creationId xmlns:a16="http://schemas.microsoft.com/office/drawing/2014/main" id="{C552F4B3-060D-5E41-AFB6-6B22FC0A29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" y="2073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82" name="Group 24">
            <a:extLst>
              <a:ext uri="{FF2B5EF4-FFF2-40B4-BE49-F238E27FC236}">
                <a16:creationId xmlns:a16="http://schemas.microsoft.com/office/drawing/2014/main" id="{1723C1A2-8445-2D4C-A1AC-7941C67B6447}"/>
              </a:ext>
            </a:extLst>
          </p:cNvPr>
          <p:cNvGrpSpPr>
            <a:grpSpLocks/>
          </p:cNvGrpSpPr>
          <p:nvPr/>
        </p:nvGrpSpPr>
        <p:grpSpPr bwMode="auto">
          <a:xfrm>
            <a:off x="3029916" y="3212410"/>
            <a:ext cx="858838" cy="1158875"/>
            <a:chOff x="4446" y="2648"/>
            <a:chExt cx="541" cy="730"/>
          </a:xfrm>
        </p:grpSpPr>
        <p:pic>
          <p:nvPicPr>
            <p:cNvPr id="83" name="Picture 25" descr="SO00109_[1]">
              <a:extLst>
                <a:ext uri="{FF2B5EF4-FFF2-40B4-BE49-F238E27FC236}">
                  <a16:creationId xmlns:a16="http://schemas.microsoft.com/office/drawing/2014/main" id="{884E3D47-2931-0749-BC1C-167192A82B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" y="2648"/>
              <a:ext cx="541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84" name="Group 26">
              <a:extLst>
                <a:ext uri="{FF2B5EF4-FFF2-40B4-BE49-F238E27FC236}">
                  <a16:creationId xmlns:a16="http://schemas.microsoft.com/office/drawing/2014/main" id="{C26DAA83-3F07-2948-9CB4-F03941CB54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0" y="2766"/>
              <a:ext cx="309" cy="381"/>
              <a:chOff x="2994" y="2073"/>
              <a:chExt cx="309" cy="381"/>
            </a:xfrm>
          </p:grpSpPr>
          <p:grpSp>
            <p:nvGrpSpPr>
              <p:cNvPr id="86" name="Group 27">
                <a:extLst>
                  <a:ext uri="{FF2B5EF4-FFF2-40B4-BE49-F238E27FC236}">
                    <a16:creationId xmlns:a16="http://schemas.microsoft.com/office/drawing/2014/main" id="{3D9235A1-82B6-9A4D-B692-364CBCFC81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88" name="Text Box 28">
                  <a:extLst>
                    <a:ext uri="{FF2B5EF4-FFF2-40B4-BE49-F238E27FC236}">
                      <a16:creationId xmlns:a16="http://schemas.microsoft.com/office/drawing/2014/main" id="{26A0F4D4-6AF6-9E47-A61A-CF82F0B9473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89" name="Text Box 29">
                  <a:extLst>
                    <a:ext uri="{FF2B5EF4-FFF2-40B4-BE49-F238E27FC236}">
                      <a16:creationId xmlns:a16="http://schemas.microsoft.com/office/drawing/2014/main" id="{61B19EC3-D708-D648-BBA1-846CA65A0D4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600" dirty="0">
                      <a:solidFill>
                        <a:srgbClr val="FF0000"/>
                      </a:solidFill>
                      <a:latin typeface="Arial" charset="0"/>
                      <a:cs typeface="Arial" charset="0"/>
                    </a:rPr>
                    <a:t>B</a:t>
                  </a:r>
                </a:p>
              </p:txBody>
            </p:sp>
          </p:grpSp>
          <p:sp>
            <p:nvSpPr>
              <p:cNvPr id="87" name="Text Box 30">
                <a:extLst>
                  <a:ext uri="{FF2B5EF4-FFF2-40B4-BE49-F238E27FC236}">
                    <a16:creationId xmlns:a16="http://schemas.microsoft.com/office/drawing/2014/main" id="{8115967C-E3FB-BE48-ABEF-FBE72FA541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6" y="2073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pic>
          <p:nvPicPr>
            <p:cNvPr id="85" name="Picture 31" descr="BS00768_[1]">
              <a:extLst>
                <a:ext uri="{FF2B5EF4-FFF2-40B4-BE49-F238E27FC236}">
                  <a16:creationId xmlns:a16="http://schemas.microsoft.com/office/drawing/2014/main" id="{00CF9311-3C9B-3A4F-9436-75CF9002FF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640" y="3118"/>
              <a:ext cx="289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0" name="Rectangle 3">
            <a:extLst>
              <a:ext uri="{FF2B5EF4-FFF2-40B4-BE49-F238E27FC236}">
                <a16:creationId xmlns:a16="http://schemas.microsoft.com/office/drawing/2014/main" id="{A9D3E564-4A02-0341-99A6-4CA77C4481EE}"/>
              </a:ext>
            </a:extLst>
          </p:cNvPr>
          <p:cNvSpPr txBox="1">
            <a:spLocks noChangeArrowheads="1"/>
          </p:cNvSpPr>
          <p:nvPr/>
        </p:nvSpPr>
        <p:spPr>
          <a:xfrm>
            <a:off x="809901" y="1325563"/>
            <a:ext cx="11196568" cy="1642924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7338"/>
            <a:r>
              <a:rPr lang="en-US" sz="3200" dirty="0">
                <a:solidFill>
                  <a:schemeClr val="tx2"/>
                </a:solidFill>
              </a:rPr>
              <a:t>when Alice wants Bob</a:t>
            </a:r>
            <a:r>
              <a:rPr lang="en-US" altLang="ja-JP" sz="3200" dirty="0">
                <a:solidFill>
                  <a:schemeClr val="tx2"/>
                </a:solidFill>
              </a:rPr>
              <a:t>’s public key</a:t>
            </a:r>
            <a:r>
              <a:rPr lang="en-US" altLang="ja-JP" dirty="0">
                <a:solidFill>
                  <a:schemeClr val="tx2"/>
                </a:solidFill>
              </a:rPr>
              <a:t>:</a:t>
            </a:r>
          </a:p>
          <a:p>
            <a:pPr lvl="1"/>
            <a:r>
              <a:rPr lang="en-US" sz="2800" dirty="0">
                <a:solidFill>
                  <a:schemeClr val="tx2"/>
                </a:solidFill>
              </a:rPr>
              <a:t>gets Bob</a:t>
            </a:r>
            <a:r>
              <a:rPr lang="en-US" altLang="ja-JP" sz="2800" dirty="0">
                <a:solidFill>
                  <a:schemeClr val="tx2"/>
                </a:solidFill>
              </a:rPr>
              <a:t>’s certificate (Bob or elsewhere) </a:t>
            </a:r>
          </a:p>
          <a:p>
            <a:pPr lvl="1"/>
            <a:r>
              <a:rPr lang="en-US" sz="2800" dirty="0">
                <a:solidFill>
                  <a:schemeClr val="tx2"/>
                </a:solidFill>
              </a:rPr>
              <a:t>apply CA</a:t>
            </a:r>
            <a:r>
              <a:rPr lang="en-US" altLang="ja-JP" sz="2800" dirty="0">
                <a:solidFill>
                  <a:schemeClr val="tx2"/>
                </a:solidFill>
              </a:rPr>
              <a:t>’s public key to Bob</a:t>
            </a:r>
            <a:r>
              <a:rPr lang="ja-JP" altLang="en-US" sz="2800">
                <a:solidFill>
                  <a:schemeClr val="tx2"/>
                </a:solidFill>
              </a:rPr>
              <a:t>’</a:t>
            </a:r>
            <a:r>
              <a:rPr lang="en-US" altLang="ja-JP" sz="2800" dirty="0">
                <a:solidFill>
                  <a:schemeClr val="tx2"/>
                </a:solidFill>
              </a:rPr>
              <a:t>s certificate, get Bob’s public key</a:t>
            </a:r>
            <a:endParaRPr lang="en-US" sz="2800" dirty="0">
              <a:solidFill>
                <a:schemeClr val="tx2"/>
              </a:solidFill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18F6ED6-01A5-0E45-82CA-E5937DA040AC}"/>
              </a:ext>
            </a:extLst>
          </p:cNvPr>
          <p:cNvGrpSpPr/>
          <p:nvPr/>
        </p:nvGrpSpPr>
        <p:grpSpPr>
          <a:xfrm>
            <a:off x="5042250" y="4300884"/>
            <a:ext cx="1571020" cy="993773"/>
            <a:chOff x="1914734" y="3458819"/>
            <a:chExt cx="1571020" cy="993773"/>
          </a:xfrm>
        </p:grpSpPr>
        <p:sp>
          <p:nvSpPr>
            <p:cNvPr id="92" name="Text Box 16">
              <a:extLst>
                <a:ext uri="{FF2B5EF4-FFF2-40B4-BE49-F238E27FC236}">
                  <a16:creationId xmlns:a16="http://schemas.microsoft.com/office/drawing/2014/main" id="{623C5444-33AE-A745-BE15-55AD9A0EE1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4734" y="3570839"/>
              <a:ext cx="960437" cy="837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+mn-lt"/>
                  <a:cs typeface="Arial" charset="0"/>
                </a:rPr>
                <a:t>CA’s 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+mn-lt"/>
                  <a:cs typeface="Arial" charset="0"/>
                </a:rPr>
                <a:t>public</a:t>
              </a:r>
            </a:p>
            <a:p>
              <a:pPr algn="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srgbClr val="000000"/>
                  </a:solidFill>
                  <a:latin typeface="+mn-lt"/>
                  <a:cs typeface="Arial" charset="0"/>
                </a:rPr>
                <a:t>key</a:t>
              </a:r>
              <a:r>
                <a:rPr lang="en-US" sz="1800" dirty="0">
                  <a:solidFill>
                    <a:srgbClr val="000000"/>
                  </a:solidFill>
                  <a:latin typeface="+mn-lt"/>
                  <a:cs typeface="Arial" charset="0"/>
                </a:rPr>
                <a:t> </a:t>
              </a:r>
            </a:p>
          </p:txBody>
        </p:sp>
        <p:pic>
          <p:nvPicPr>
            <p:cNvPr id="93" name="Picture 17" descr="BS00768_[1]">
              <a:extLst>
                <a:ext uri="{FF2B5EF4-FFF2-40B4-BE49-F238E27FC236}">
                  <a16:creationId xmlns:a16="http://schemas.microsoft.com/office/drawing/2014/main" id="{D7837F94-C73E-4F4B-9E5D-BA3F3F58A1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2879381" y="3638551"/>
              <a:ext cx="458787" cy="236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4" name="Group 18">
              <a:extLst>
                <a:ext uri="{FF2B5EF4-FFF2-40B4-BE49-F238E27FC236}">
                  <a16:creationId xmlns:a16="http://schemas.microsoft.com/office/drawing/2014/main" id="{74911AEB-DF5A-1C40-B94B-9013E3477B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53914" y="3765205"/>
              <a:ext cx="731840" cy="687387"/>
              <a:chOff x="2979" y="2073"/>
              <a:chExt cx="461" cy="433"/>
            </a:xfrm>
          </p:grpSpPr>
          <p:grpSp>
            <p:nvGrpSpPr>
              <p:cNvPr id="96" name="Group 19">
                <a:extLst>
                  <a:ext uri="{FF2B5EF4-FFF2-40B4-BE49-F238E27FC236}">
                    <a16:creationId xmlns:a16="http://schemas.microsoft.com/office/drawing/2014/main" id="{4CA1F0FD-4828-2144-A75D-FDE3A86787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9" y="2144"/>
                <a:ext cx="461" cy="362"/>
                <a:chOff x="2979" y="2144"/>
                <a:chExt cx="461" cy="362"/>
              </a:xfrm>
            </p:grpSpPr>
            <p:sp>
              <p:nvSpPr>
                <p:cNvPr id="98" name="Text Box 20">
                  <a:extLst>
                    <a:ext uri="{FF2B5EF4-FFF2-40B4-BE49-F238E27FC236}">
                      <a16:creationId xmlns:a16="http://schemas.microsoft.com/office/drawing/2014/main" id="{B3D79FB7-1C2B-C94B-B437-7A8ECA44820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9" y="2144"/>
                  <a:ext cx="29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24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99" name="Text Box 21">
                  <a:extLst>
                    <a:ext uri="{FF2B5EF4-FFF2-40B4-BE49-F238E27FC236}">
                      <a16:creationId xmlns:a16="http://schemas.microsoft.com/office/drawing/2014/main" id="{E3966B90-5436-A04E-8C64-3707CB2188F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22" y="2273"/>
                  <a:ext cx="318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1800" dirty="0">
                      <a:solidFill>
                        <a:srgbClr val="C00000"/>
                      </a:solidFill>
                      <a:latin typeface="Arial" charset="0"/>
                      <a:cs typeface="Arial" charset="0"/>
                    </a:rPr>
                    <a:t>CA</a:t>
                  </a:r>
                </a:p>
              </p:txBody>
            </p:sp>
          </p:grpSp>
          <p:sp>
            <p:nvSpPr>
              <p:cNvPr id="97" name="Text Box 22">
                <a:extLst>
                  <a:ext uri="{FF2B5EF4-FFF2-40B4-BE49-F238E27FC236}">
                    <a16:creationId xmlns:a16="http://schemas.microsoft.com/office/drawing/2014/main" id="{97AFB871-1EC4-CD44-A23A-77B6450390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1" y="2073"/>
                <a:ext cx="201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800" dirty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+</a:t>
                </a:r>
              </a:p>
            </p:txBody>
          </p:sp>
        </p:grp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75A1564F-7EB2-0A4C-BE2B-C0FE1A5F9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30736" y="3458819"/>
              <a:ext cx="1577" cy="6350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61BF86D7-C3B3-2847-ACEE-C8C1FEB25E60}"/>
              </a:ext>
            </a:extLst>
          </p:cNvPr>
          <p:cNvGrpSpPr/>
          <p:nvPr/>
        </p:nvGrpSpPr>
        <p:grpSpPr>
          <a:xfrm>
            <a:off x="5521879" y="3212132"/>
            <a:ext cx="1196163" cy="955675"/>
            <a:chOff x="4296054" y="3224833"/>
            <a:chExt cx="1196163" cy="955675"/>
          </a:xfrm>
        </p:grpSpPr>
        <p:sp>
          <p:nvSpPr>
            <p:cNvPr id="101" name="Rectangle 14">
              <a:extLst>
                <a:ext uri="{FF2B5EF4-FFF2-40B4-BE49-F238E27FC236}">
                  <a16:creationId xmlns:a16="http://schemas.microsoft.com/office/drawing/2014/main" id="{73BE9E8D-6C46-A342-B10D-C6ECD8AED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054" y="3224833"/>
              <a:ext cx="1192213" cy="955675"/>
            </a:xfrm>
            <a:prstGeom prst="rect">
              <a:avLst/>
            </a:prstGeom>
            <a:solidFill>
              <a:srgbClr val="0012A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2" name="Text Box 15">
              <a:extLst>
                <a:ext uri="{FF2B5EF4-FFF2-40B4-BE49-F238E27FC236}">
                  <a16:creationId xmlns:a16="http://schemas.microsoft.com/office/drawing/2014/main" id="{669CFD21-9EEE-4149-A26A-FB28FA2D21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9719" y="3295856"/>
              <a:ext cx="1162498" cy="837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digital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signature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(decrypt)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0504F19-7FCB-A149-8908-2F307F1C15D6}"/>
              </a:ext>
            </a:extLst>
          </p:cNvPr>
          <p:cNvCxnSpPr/>
          <p:nvPr/>
        </p:nvCxnSpPr>
        <p:spPr>
          <a:xfrm>
            <a:off x="3949148" y="3697357"/>
            <a:ext cx="14974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339D3AD-1952-B248-B66E-C59F9B8324E8}"/>
              </a:ext>
            </a:extLst>
          </p:cNvPr>
          <p:cNvCxnSpPr/>
          <p:nvPr/>
        </p:nvCxnSpPr>
        <p:spPr>
          <a:xfrm>
            <a:off x="6778487" y="3690731"/>
            <a:ext cx="14974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67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8 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986" y="2253935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8AF9942C-CE7E-1647-9220-5E37ACEF9D89}"/>
              </a:ext>
            </a:extLst>
          </p:cNvPr>
          <p:cNvSpPr txBox="1">
            <a:spLocks noChangeArrowheads="1"/>
          </p:cNvSpPr>
          <p:nvPr/>
        </p:nvSpPr>
        <p:spPr>
          <a:xfrm>
            <a:off x="931678" y="1505140"/>
            <a:ext cx="77724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is network security?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Principles of cryptography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Authentication, 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message integrity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indent="-287338">
              <a:buClr>
                <a:srgbClr val="0012A0"/>
              </a:buClr>
            </a:pPr>
            <a:r>
              <a:rPr lang="en-US" sz="3600" dirty="0"/>
              <a:t>Securing e-mail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Securing TCP connections: TLS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Network layer security: IPsec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Security in wireless and mobile networks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Operational security: firewalls and IDS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D5A4EB8-C36E-EF4A-A53F-6E75EE0AB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22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FF664698-2E27-2E4F-852C-7F80EA1D4B1F}"/>
              </a:ext>
            </a:extLst>
          </p:cNvPr>
          <p:cNvCxnSpPr/>
          <p:nvPr/>
        </p:nvCxnSpPr>
        <p:spPr>
          <a:xfrm>
            <a:off x="7079973" y="3187148"/>
            <a:ext cx="8216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0ACC18-AD01-564E-BB8B-8855CF57E420}"/>
              </a:ext>
            </a:extLst>
          </p:cNvPr>
          <p:cNvCxnSpPr/>
          <p:nvPr/>
        </p:nvCxnSpPr>
        <p:spPr>
          <a:xfrm>
            <a:off x="4651513" y="3200400"/>
            <a:ext cx="8216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4517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Secure e-mail: confidentiality </a:t>
            </a: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16" name="Text Box 4">
            <a:extLst>
              <a:ext uri="{FF2B5EF4-FFF2-40B4-BE49-F238E27FC236}">
                <a16:creationId xmlns:a16="http://schemas.microsoft.com/office/drawing/2014/main" id="{C0184D23-BADA-4B4B-BE0B-C3C7FA375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677" y="1195663"/>
            <a:ext cx="75693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75000"/>
            </a:pPr>
            <a:r>
              <a:rPr lang="en-US" sz="2800" dirty="0">
                <a:solidFill>
                  <a:srgbClr val="000000"/>
                </a:solidFill>
                <a:latin typeface="+mn-lt"/>
              </a:rPr>
              <a:t> Alice wants to send </a:t>
            </a:r>
            <a:r>
              <a:rPr lang="en-US" sz="2800" i="1" dirty="0">
                <a:solidFill>
                  <a:srgbClr val="0012A0"/>
                </a:solidFill>
                <a:latin typeface="+mn-lt"/>
              </a:rPr>
              <a:t>confidential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 e-mail, m, to Bob.</a:t>
            </a:r>
          </a:p>
        </p:txBody>
      </p:sp>
      <p:sp>
        <p:nvSpPr>
          <p:cNvPr id="218" name="Freeform 6">
            <a:extLst>
              <a:ext uri="{FF2B5EF4-FFF2-40B4-BE49-F238E27FC236}">
                <a16:creationId xmlns:a16="http://schemas.microsoft.com/office/drawing/2014/main" id="{6CD555F4-CA4B-074A-8785-8FAD92888E75}"/>
              </a:ext>
            </a:extLst>
          </p:cNvPr>
          <p:cNvSpPr>
            <a:spLocks/>
          </p:cNvSpPr>
          <p:nvPr/>
        </p:nvSpPr>
        <p:spPr bwMode="auto">
          <a:xfrm>
            <a:off x="5606568" y="2924035"/>
            <a:ext cx="1335088" cy="782638"/>
          </a:xfrm>
          <a:custGeom>
            <a:avLst/>
            <a:gdLst>
              <a:gd name="T0" fmla="*/ 0 w 2135"/>
              <a:gd name="T1" fmla="*/ 0 h 1662"/>
              <a:gd name="T2" fmla="*/ 0 w 2135"/>
              <a:gd name="T3" fmla="*/ 0 h 1662"/>
              <a:gd name="T4" fmla="*/ 2 w 2135"/>
              <a:gd name="T5" fmla="*/ 0 h 1662"/>
              <a:gd name="T6" fmla="*/ 4 w 2135"/>
              <a:gd name="T7" fmla="*/ 0 h 1662"/>
              <a:gd name="T8" fmla="*/ 7 w 2135"/>
              <a:gd name="T9" fmla="*/ 0 h 1662"/>
              <a:gd name="T10" fmla="*/ 7 w 2135"/>
              <a:gd name="T11" fmla="*/ 1 h 1662"/>
              <a:gd name="T12" fmla="*/ 6 w 2135"/>
              <a:gd name="T13" fmla="*/ 1 h 1662"/>
              <a:gd name="T14" fmla="*/ 3 w 2135"/>
              <a:gd name="T15" fmla="*/ 1 h 1662"/>
              <a:gd name="T16" fmla="*/ 2 w 2135"/>
              <a:gd name="T17" fmla="*/ 1 h 1662"/>
              <a:gd name="T18" fmla="*/ 1 w 2135"/>
              <a:gd name="T19" fmla="*/ 1 h 1662"/>
              <a:gd name="T20" fmla="*/ 0 w 2135"/>
              <a:gd name="T21" fmla="*/ 0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19" name="Line 7">
            <a:extLst>
              <a:ext uri="{FF2B5EF4-FFF2-40B4-BE49-F238E27FC236}">
                <a16:creationId xmlns:a16="http://schemas.microsoft.com/office/drawing/2014/main" id="{A6AEB2B1-BA60-FD48-A28E-555D520C1CC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2524" y="2595423"/>
            <a:ext cx="50641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pic>
        <p:nvPicPr>
          <p:cNvPr id="220" name="Picture 8" descr="BS00768_[1]">
            <a:extLst>
              <a:ext uri="{FF2B5EF4-FFF2-40B4-BE49-F238E27FC236}">
                <a16:creationId xmlns:a16="http://schemas.microsoft.com/office/drawing/2014/main" id="{E26E87B5-C443-844F-93F0-B1F64DA8F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256449" y="1861998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2" name="Group 10">
            <a:extLst>
              <a:ext uri="{FF2B5EF4-FFF2-40B4-BE49-F238E27FC236}">
                <a16:creationId xmlns:a16="http://schemas.microsoft.com/office/drawing/2014/main" id="{B3338351-7863-584E-A2BF-3E9752B05348}"/>
              </a:ext>
            </a:extLst>
          </p:cNvPr>
          <p:cNvGrpSpPr>
            <a:grpSpLocks/>
          </p:cNvGrpSpPr>
          <p:nvPr/>
        </p:nvGrpSpPr>
        <p:grpSpPr bwMode="auto">
          <a:xfrm>
            <a:off x="2829412" y="2122348"/>
            <a:ext cx="754063" cy="727075"/>
            <a:chOff x="1645" y="264"/>
            <a:chExt cx="475" cy="458"/>
          </a:xfrm>
        </p:grpSpPr>
        <p:sp>
          <p:nvSpPr>
            <p:cNvPr id="281" name="Rectangle 11">
              <a:extLst>
                <a:ext uri="{FF2B5EF4-FFF2-40B4-BE49-F238E27FC236}">
                  <a16:creationId xmlns:a16="http://schemas.microsoft.com/office/drawing/2014/main" id="{5B6EC3BE-FAC9-554A-8157-9ABE0F934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5" y="439"/>
              <a:ext cx="47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82" name="Text Box 12">
              <a:extLst>
                <a:ext uri="{FF2B5EF4-FFF2-40B4-BE49-F238E27FC236}">
                  <a16:creationId xmlns:a16="http://schemas.microsoft.com/office/drawing/2014/main" id="{08D9BCA8-2B3D-644E-8E42-71412F3C1D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4" y="456"/>
              <a:ext cx="42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 )</a:t>
              </a:r>
            </a:p>
          </p:txBody>
        </p:sp>
        <p:sp>
          <p:nvSpPr>
            <p:cNvPr id="283" name="Text Box 13">
              <a:extLst>
                <a:ext uri="{FF2B5EF4-FFF2-40B4-BE49-F238E27FC236}">
                  <a16:creationId xmlns:a16="http://schemas.microsoft.com/office/drawing/2014/main" id="{2AD3B9EF-EE74-CF4E-8FB2-62F534311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4" y="264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.</a:t>
              </a:r>
            </a:p>
          </p:txBody>
        </p:sp>
      </p:grpSp>
      <p:grpSp>
        <p:nvGrpSpPr>
          <p:cNvPr id="223" name="Group 14">
            <a:extLst>
              <a:ext uri="{FF2B5EF4-FFF2-40B4-BE49-F238E27FC236}">
                <a16:creationId xmlns:a16="http://schemas.microsoft.com/office/drawing/2014/main" id="{1B74ED03-2B4C-8949-BE82-3D83179789FB}"/>
              </a:ext>
            </a:extLst>
          </p:cNvPr>
          <p:cNvGrpSpPr>
            <a:grpSpLocks/>
          </p:cNvGrpSpPr>
          <p:nvPr/>
        </p:nvGrpSpPr>
        <p:grpSpPr bwMode="auto">
          <a:xfrm>
            <a:off x="2853224" y="3360598"/>
            <a:ext cx="754063" cy="708025"/>
            <a:chOff x="2144" y="3246"/>
            <a:chExt cx="475" cy="446"/>
          </a:xfrm>
        </p:grpSpPr>
        <p:sp>
          <p:nvSpPr>
            <p:cNvPr id="277" name="Rectangle 15">
              <a:extLst>
                <a:ext uri="{FF2B5EF4-FFF2-40B4-BE49-F238E27FC236}">
                  <a16:creationId xmlns:a16="http://schemas.microsoft.com/office/drawing/2014/main" id="{72B4BC9C-E5D4-E241-AAB2-5BB4EBE05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4" y="3397"/>
              <a:ext cx="47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8" name="Text Box 16">
              <a:extLst>
                <a:ext uri="{FF2B5EF4-FFF2-40B4-BE49-F238E27FC236}">
                  <a16:creationId xmlns:a16="http://schemas.microsoft.com/office/drawing/2014/main" id="{574C01F9-512F-C94E-8E54-5BD0FB118E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8" y="3432"/>
              <a:ext cx="43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 )</a:t>
              </a:r>
            </a:p>
          </p:txBody>
        </p:sp>
        <p:sp>
          <p:nvSpPr>
            <p:cNvPr id="279" name="Text Box 17">
              <a:extLst>
                <a:ext uri="{FF2B5EF4-FFF2-40B4-BE49-F238E27FC236}">
                  <a16:creationId xmlns:a16="http://schemas.microsoft.com/office/drawing/2014/main" id="{1B0822E5-C511-4643-AF89-4C837BEC0D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0" y="3246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.</a:t>
              </a:r>
            </a:p>
          </p:txBody>
        </p:sp>
        <p:sp>
          <p:nvSpPr>
            <p:cNvPr id="280" name="Text Box 18">
              <a:extLst>
                <a:ext uri="{FF2B5EF4-FFF2-40B4-BE49-F238E27FC236}">
                  <a16:creationId xmlns:a16="http://schemas.microsoft.com/office/drawing/2014/main" id="{A7118F23-0F93-2A4A-9DA6-D9A6B47705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4" y="3331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+</a:t>
              </a:r>
            </a:p>
          </p:txBody>
        </p:sp>
      </p:grpSp>
      <p:sp>
        <p:nvSpPr>
          <p:cNvPr id="226" name="Line 25">
            <a:extLst>
              <a:ext uri="{FF2B5EF4-FFF2-40B4-BE49-F238E27FC236}">
                <a16:creationId xmlns:a16="http://schemas.microsoft.com/office/drawing/2014/main" id="{0D2B37ED-C6CE-7046-B034-106D8661B3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3324" y="3822560"/>
            <a:ext cx="50641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27" name="Text Box 26">
            <a:extLst>
              <a:ext uri="{FF2B5EF4-FFF2-40B4-BE49-F238E27FC236}">
                <a16:creationId xmlns:a16="http://schemas.microsoft.com/office/drawing/2014/main" id="{0457F625-44DB-8442-A226-7B398F9B9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949" y="2216010"/>
            <a:ext cx="879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(m )</a:t>
            </a:r>
          </a:p>
        </p:txBody>
      </p:sp>
      <p:grpSp>
        <p:nvGrpSpPr>
          <p:cNvPr id="228" name="Group 27">
            <a:extLst>
              <a:ext uri="{FF2B5EF4-FFF2-40B4-BE49-F238E27FC236}">
                <a16:creationId xmlns:a16="http://schemas.microsoft.com/office/drawing/2014/main" id="{45F71A6B-961A-8F47-BDAD-766509D125B1}"/>
              </a:ext>
            </a:extLst>
          </p:cNvPr>
          <p:cNvGrpSpPr>
            <a:grpSpLocks/>
          </p:cNvGrpSpPr>
          <p:nvPr/>
        </p:nvGrpSpPr>
        <p:grpSpPr bwMode="auto">
          <a:xfrm>
            <a:off x="3599349" y="3705085"/>
            <a:ext cx="969963" cy="527050"/>
            <a:chOff x="3501" y="648"/>
            <a:chExt cx="611" cy="332"/>
          </a:xfrm>
        </p:grpSpPr>
        <p:sp>
          <p:nvSpPr>
            <p:cNvPr id="271" name="Text Box 28">
              <a:extLst>
                <a:ext uri="{FF2B5EF4-FFF2-40B4-BE49-F238E27FC236}">
                  <a16:creationId xmlns:a16="http://schemas.microsoft.com/office/drawing/2014/main" id="{292C87C3-4A72-1D42-94BC-4559AABC44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" y="749"/>
              <a:ext cx="61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)</a:t>
              </a:r>
            </a:p>
          </p:txBody>
        </p:sp>
        <p:sp>
          <p:nvSpPr>
            <p:cNvPr id="272" name="Text Box 29">
              <a:extLst>
                <a:ext uri="{FF2B5EF4-FFF2-40B4-BE49-F238E27FC236}">
                  <a16:creationId xmlns:a16="http://schemas.microsoft.com/office/drawing/2014/main" id="{0288EA14-A354-5247-BF8A-85868B876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4" y="648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+</a:t>
              </a:r>
            </a:p>
          </p:txBody>
        </p:sp>
      </p:grpSp>
      <p:sp>
        <p:nvSpPr>
          <p:cNvPr id="229" name="Freeform 30">
            <a:extLst>
              <a:ext uri="{FF2B5EF4-FFF2-40B4-BE49-F238E27FC236}">
                <a16:creationId xmlns:a16="http://schemas.microsoft.com/office/drawing/2014/main" id="{E2495C76-E002-B842-9952-6D4CA66E750A}"/>
              </a:ext>
            </a:extLst>
          </p:cNvPr>
          <p:cNvSpPr>
            <a:spLocks/>
          </p:cNvSpPr>
          <p:nvPr/>
        </p:nvSpPr>
        <p:spPr bwMode="auto">
          <a:xfrm>
            <a:off x="3585062" y="2603360"/>
            <a:ext cx="755650" cy="392113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30" name="Freeform 31">
            <a:extLst>
              <a:ext uri="{FF2B5EF4-FFF2-40B4-BE49-F238E27FC236}">
                <a16:creationId xmlns:a16="http://schemas.microsoft.com/office/drawing/2014/main" id="{A59EFB8D-275D-0B46-B002-46DB5110F671}"/>
              </a:ext>
            </a:extLst>
          </p:cNvPr>
          <p:cNvSpPr>
            <a:spLocks/>
          </p:cNvSpPr>
          <p:nvPr/>
        </p:nvSpPr>
        <p:spPr bwMode="auto">
          <a:xfrm flipV="1">
            <a:off x="3607287" y="3424098"/>
            <a:ext cx="755650" cy="392113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31" name="Text Box 32">
            <a:extLst>
              <a:ext uri="{FF2B5EF4-FFF2-40B4-BE49-F238E27FC236}">
                <a16:creationId xmlns:a16="http://schemas.microsoft.com/office/drawing/2014/main" id="{9CEEB54F-D9C0-6C42-AF0B-4A703427A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6287" y="2374760"/>
            <a:ext cx="398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m</a:t>
            </a:r>
          </a:p>
        </p:txBody>
      </p:sp>
      <p:sp>
        <p:nvSpPr>
          <p:cNvPr id="232" name="Text Box 33">
            <a:extLst>
              <a:ext uri="{FF2B5EF4-FFF2-40B4-BE49-F238E27FC236}">
                <a16:creationId xmlns:a16="http://schemas.microsoft.com/office/drawing/2014/main" id="{504C787D-5FD2-5441-8299-EDD8508A8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5846" y="3052623"/>
            <a:ext cx="481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</a:t>
            </a:r>
          </a:p>
        </p:txBody>
      </p:sp>
      <p:sp>
        <p:nvSpPr>
          <p:cNvPr id="233" name="Text Box 34">
            <a:extLst>
              <a:ext uri="{FF2B5EF4-FFF2-40B4-BE49-F238E27FC236}">
                <a16:creationId xmlns:a16="http://schemas.microsoft.com/office/drawing/2014/main" id="{983299C2-71F6-8342-BFCF-874B286DA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4649" y="1752460"/>
            <a:ext cx="481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</a:t>
            </a:r>
          </a:p>
        </p:txBody>
      </p:sp>
      <p:grpSp>
        <p:nvGrpSpPr>
          <p:cNvPr id="235" name="Group 36">
            <a:extLst>
              <a:ext uri="{FF2B5EF4-FFF2-40B4-BE49-F238E27FC236}">
                <a16:creationId xmlns:a16="http://schemas.microsoft.com/office/drawing/2014/main" id="{B97A4572-6D2F-BB4C-8149-9880CEC9DC3B}"/>
              </a:ext>
            </a:extLst>
          </p:cNvPr>
          <p:cNvGrpSpPr>
            <a:grpSpLocks/>
          </p:cNvGrpSpPr>
          <p:nvPr/>
        </p:nvGrpSpPr>
        <p:grpSpPr bwMode="auto">
          <a:xfrm>
            <a:off x="2818299" y="4105135"/>
            <a:ext cx="471488" cy="474663"/>
            <a:chOff x="2643" y="716"/>
            <a:chExt cx="297" cy="299"/>
          </a:xfrm>
        </p:grpSpPr>
        <p:sp>
          <p:nvSpPr>
            <p:cNvPr id="269" name="Text Box 37">
              <a:extLst>
                <a:ext uri="{FF2B5EF4-FFF2-40B4-BE49-F238E27FC236}">
                  <a16:creationId xmlns:a16="http://schemas.microsoft.com/office/drawing/2014/main" id="{511EE41B-163B-B840-B4EA-F53907AB0A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3" y="763"/>
              <a:ext cx="28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0" name="Text Box 38">
              <a:extLst>
                <a:ext uri="{FF2B5EF4-FFF2-40B4-BE49-F238E27FC236}">
                  <a16:creationId xmlns:a16="http://schemas.microsoft.com/office/drawing/2014/main" id="{8EF72EFE-FDCF-CE4E-BCC6-5D4E761C03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0" y="716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+</a:t>
              </a:r>
            </a:p>
          </p:txBody>
        </p:sp>
      </p:grpSp>
      <p:pic>
        <p:nvPicPr>
          <p:cNvPr id="238" name="Picture 41" descr="Alice">
            <a:extLst>
              <a:ext uri="{FF2B5EF4-FFF2-40B4-BE49-F238E27FC236}">
                <a16:creationId xmlns:a16="http://schemas.microsoft.com/office/drawing/2014/main" id="{0C371DC6-AA5F-4442-B6FF-9BE6B85B9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074" y="2898635"/>
            <a:ext cx="5270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1" name="Picture 44" descr="BS00592_[1]">
            <a:extLst>
              <a:ext uri="{FF2B5EF4-FFF2-40B4-BE49-F238E27FC236}">
                <a16:creationId xmlns:a16="http://schemas.microsoft.com/office/drawing/2014/main" id="{1BABC6C8-3277-624B-BF93-A243C8C5A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372" y="2808148"/>
            <a:ext cx="5445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2" name="Text Box 45">
            <a:extLst>
              <a:ext uri="{FF2B5EF4-FFF2-40B4-BE49-F238E27FC236}">
                <a16:creationId xmlns:a16="http://schemas.microsoft.com/office/drawing/2014/main" id="{DB84A17E-181E-A340-909B-0A4D03E1C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1355" y="3101835"/>
            <a:ext cx="9667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rPr>
              <a:t>Internet</a:t>
            </a:r>
          </a:p>
        </p:txBody>
      </p:sp>
      <p:sp>
        <p:nvSpPr>
          <p:cNvPr id="243" name="Freeform 46">
            <a:extLst>
              <a:ext uri="{FF2B5EF4-FFF2-40B4-BE49-F238E27FC236}">
                <a16:creationId xmlns:a16="http://schemas.microsoft.com/office/drawing/2014/main" id="{7DE99CFA-70C2-9B43-B751-7B0444EE535D}"/>
              </a:ext>
            </a:extLst>
          </p:cNvPr>
          <p:cNvSpPr>
            <a:spLocks/>
          </p:cNvSpPr>
          <p:nvPr/>
        </p:nvSpPr>
        <p:spPr bwMode="auto">
          <a:xfrm flipH="1">
            <a:off x="8120821" y="2597010"/>
            <a:ext cx="755650" cy="392113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44" name="Group 47">
            <a:extLst>
              <a:ext uri="{FF2B5EF4-FFF2-40B4-BE49-F238E27FC236}">
                <a16:creationId xmlns:a16="http://schemas.microsoft.com/office/drawing/2014/main" id="{207449D9-5A1F-5649-A266-919B61BC51A3}"/>
              </a:ext>
            </a:extLst>
          </p:cNvPr>
          <p:cNvGrpSpPr>
            <a:grpSpLocks/>
          </p:cNvGrpSpPr>
          <p:nvPr/>
        </p:nvGrpSpPr>
        <p:grpSpPr bwMode="auto">
          <a:xfrm>
            <a:off x="8844721" y="2114410"/>
            <a:ext cx="754063" cy="714375"/>
            <a:chOff x="1645" y="272"/>
            <a:chExt cx="475" cy="450"/>
          </a:xfrm>
        </p:grpSpPr>
        <p:sp>
          <p:nvSpPr>
            <p:cNvPr id="266" name="Rectangle 48">
              <a:extLst>
                <a:ext uri="{FF2B5EF4-FFF2-40B4-BE49-F238E27FC236}">
                  <a16:creationId xmlns:a16="http://schemas.microsoft.com/office/drawing/2014/main" id="{89514FFD-273C-5147-916A-9C739C9AE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5" y="439"/>
              <a:ext cx="47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7" name="Text Box 49">
              <a:extLst>
                <a:ext uri="{FF2B5EF4-FFF2-40B4-BE49-F238E27FC236}">
                  <a16:creationId xmlns:a16="http://schemas.microsoft.com/office/drawing/2014/main" id="{6723362B-8F17-E747-9DFA-66010D5BAC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4" y="456"/>
              <a:ext cx="42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 )</a:t>
              </a:r>
            </a:p>
          </p:txBody>
        </p:sp>
        <p:sp>
          <p:nvSpPr>
            <p:cNvPr id="268" name="Text Box 50">
              <a:extLst>
                <a:ext uri="{FF2B5EF4-FFF2-40B4-BE49-F238E27FC236}">
                  <a16:creationId xmlns:a16="http://schemas.microsoft.com/office/drawing/2014/main" id="{F928449F-C7A9-1546-9C40-35F3BAA45E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4" y="272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.</a:t>
              </a:r>
            </a:p>
          </p:txBody>
        </p:sp>
      </p:grpSp>
      <p:sp>
        <p:nvSpPr>
          <p:cNvPr id="245" name="Freeform 51">
            <a:extLst>
              <a:ext uri="{FF2B5EF4-FFF2-40B4-BE49-F238E27FC236}">
                <a16:creationId xmlns:a16="http://schemas.microsoft.com/office/drawing/2014/main" id="{AA04EF99-94C0-2148-AA70-D2970F6E6E46}"/>
              </a:ext>
            </a:extLst>
          </p:cNvPr>
          <p:cNvSpPr>
            <a:spLocks/>
          </p:cNvSpPr>
          <p:nvPr/>
        </p:nvSpPr>
        <p:spPr bwMode="auto">
          <a:xfrm flipH="1" flipV="1">
            <a:off x="8143046" y="3432035"/>
            <a:ext cx="755650" cy="392113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46" name="Group 52">
            <a:extLst>
              <a:ext uri="{FF2B5EF4-FFF2-40B4-BE49-F238E27FC236}">
                <a16:creationId xmlns:a16="http://schemas.microsoft.com/office/drawing/2014/main" id="{AB1E8548-F881-3D4B-A677-19458575B71B}"/>
              </a:ext>
            </a:extLst>
          </p:cNvPr>
          <p:cNvGrpSpPr>
            <a:grpSpLocks/>
          </p:cNvGrpSpPr>
          <p:nvPr/>
        </p:nvGrpSpPr>
        <p:grpSpPr bwMode="auto">
          <a:xfrm>
            <a:off x="8868534" y="3365360"/>
            <a:ext cx="754063" cy="708025"/>
            <a:chOff x="2144" y="3254"/>
            <a:chExt cx="475" cy="446"/>
          </a:xfrm>
        </p:grpSpPr>
        <p:sp>
          <p:nvSpPr>
            <p:cNvPr id="262" name="Rectangle 53">
              <a:extLst>
                <a:ext uri="{FF2B5EF4-FFF2-40B4-BE49-F238E27FC236}">
                  <a16:creationId xmlns:a16="http://schemas.microsoft.com/office/drawing/2014/main" id="{CCAF72D3-A522-D54B-85CC-0CE7802D0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4" y="3397"/>
              <a:ext cx="47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3" name="Text Box 54">
              <a:extLst>
                <a:ext uri="{FF2B5EF4-FFF2-40B4-BE49-F238E27FC236}">
                  <a16:creationId xmlns:a16="http://schemas.microsoft.com/office/drawing/2014/main" id="{67004EF0-0664-6249-96F6-E6744C406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8" y="3432"/>
              <a:ext cx="43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 )</a:t>
              </a:r>
            </a:p>
          </p:txBody>
        </p:sp>
        <p:sp>
          <p:nvSpPr>
            <p:cNvPr id="264" name="Text Box 55">
              <a:extLst>
                <a:ext uri="{FF2B5EF4-FFF2-40B4-BE49-F238E27FC236}">
                  <a16:creationId xmlns:a16="http://schemas.microsoft.com/office/drawing/2014/main" id="{F7120163-D2CD-7B4F-8237-7CDF133D0C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8" y="3254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.</a:t>
              </a:r>
            </a:p>
          </p:txBody>
        </p:sp>
        <p:sp>
          <p:nvSpPr>
            <p:cNvPr id="265" name="Text Box 56">
              <a:extLst>
                <a:ext uri="{FF2B5EF4-FFF2-40B4-BE49-F238E27FC236}">
                  <a16:creationId xmlns:a16="http://schemas.microsoft.com/office/drawing/2014/main" id="{B672981B-BA70-9446-9FE4-7C8B089D41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9" y="3331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-</a:t>
              </a:r>
            </a:p>
          </p:txBody>
        </p:sp>
      </p:grpSp>
      <p:pic>
        <p:nvPicPr>
          <p:cNvPr id="248" name="Picture 58" descr="BS00768_[1]">
            <a:extLst>
              <a:ext uri="{FF2B5EF4-FFF2-40B4-BE49-F238E27FC236}">
                <a16:creationId xmlns:a16="http://schemas.microsoft.com/office/drawing/2014/main" id="{5630412B-C927-FE4F-BA3D-EBD552439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9365421" y="3155810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9" name="Group 59">
            <a:extLst>
              <a:ext uri="{FF2B5EF4-FFF2-40B4-BE49-F238E27FC236}">
                <a16:creationId xmlns:a16="http://schemas.microsoft.com/office/drawing/2014/main" id="{CA05ADE8-6BBE-3548-8E4F-254F16D2FED0}"/>
              </a:ext>
            </a:extLst>
          </p:cNvPr>
          <p:cNvGrpSpPr>
            <a:grpSpLocks/>
          </p:cNvGrpSpPr>
          <p:nvPr/>
        </p:nvGrpSpPr>
        <p:grpSpPr bwMode="auto">
          <a:xfrm>
            <a:off x="8628821" y="4097198"/>
            <a:ext cx="452438" cy="474663"/>
            <a:chOff x="2643" y="716"/>
            <a:chExt cx="285" cy="299"/>
          </a:xfrm>
        </p:grpSpPr>
        <p:sp>
          <p:nvSpPr>
            <p:cNvPr id="260" name="Text Box 60">
              <a:extLst>
                <a:ext uri="{FF2B5EF4-FFF2-40B4-BE49-F238E27FC236}">
                  <a16:creationId xmlns:a16="http://schemas.microsoft.com/office/drawing/2014/main" id="{7515D35F-082C-834B-8B82-EDC0267A4D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3" y="763"/>
              <a:ext cx="28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1" name="Text Box 61">
              <a:extLst>
                <a:ext uri="{FF2B5EF4-FFF2-40B4-BE49-F238E27FC236}">
                  <a16:creationId xmlns:a16="http://schemas.microsoft.com/office/drawing/2014/main" id="{0323DED8-DBB5-A447-A69A-8618C7EA10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5" y="716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-</a:t>
              </a:r>
            </a:p>
          </p:txBody>
        </p:sp>
      </p:grpSp>
      <p:sp>
        <p:nvSpPr>
          <p:cNvPr id="252" name="Text Box 64">
            <a:extLst>
              <a:ext uri="{FF2B5EF4-FFF2-40B4-BE49-F238E27FC236}">
                <a16:creationId xmlns:a16="http://schemas.microsoft.com/office/drawing/2014/main" id="{A7E10D4A-19BB-6543-BC7F-0495AE123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974" y="3639998"/>
            <a:ext cx="481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</a:t>
            </a:r>
          </a:p>
        </p:txBody>
      </p:sp>
      <p:sp>
        <p:nvSpPr>
          <p:cNvPr id="253" name="Line 65">
            <a:extLst>
              <a:ext uri="{FF2B5EF4-FFF2-40B4-BE49-F238E27FC236}">
                <a16:creationId xmlns:a16="http://schemas.microsoft.com/office/drawing/2014/main" id="{E2786FB4-957F-7B46-A134-64D2A9099ED7}"/>
              </a:ext>
            </a:extLst>
          </p:cNvPr>
          <p:cNvSpPr>
            <a:spLocks noChangeShapeType="1"/>
          </p:cNvSpPr>
          <p:nvPr/>
        </p:nvSpPr>
        <p:spPr bwMode="auto">
          <a:xfrm>
            <a:off x="9609896" y="2601773"/>
            <a:ext cx="50641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54" name="Text Box 66">
            <a:extLst>
              <a:ext uri="{FF2B5EF4-FFF2-40B4-BE49-F238E27FC236}">
                <a16:creationId xmlns:a16="http://schemas.microsoft.com/office/drawing/2014/main" id="{C5832857-87AB-5041-9D63-DB19AECC5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3609" y="2395398"/>
            <a:ext cx="398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m</a:t>
            </a:r>
          </a:p>
        </p:txBody>
      </p:sp>
      <p:pic>
        <p:nvPicPr>
          <p:cNvPr id="255" name="Picture 67" descr="Bob">
            <a:extLst>
              <a:ext uri="{FF2B5EF4-FFF2-40B4-BE49-F238E27FC236}">
                <a16:creationId xmlns:a16="http://schemas.microsoft.com/office/drawing/2014/main" id="{5045B734-7259-3046-A38E-F20FEAFE0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884" y="3039923"/>
            <a:ext cx="642938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" name="Text Box 68">
            <a:extLst>
              <a:ext uri="{FF2B5EF4-FFF2-40B4-BE49-F238E27FC236}">
                <a16:creationId xmlns:a16="http://schemas.microsoft.com/office/drawing/2014/main" id="{3E4F1AE1-4DF6-A146-8288-D083ABA61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6509" y="2208073"/>
            <a:ext cx="879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(m )</a:t>
            </a:r>
          </a:p>
        </p:txBody>
      </p:sp>
      <p:grpSp>
        <p:nvGrpSpPr>
          <p:cNvPr id="257" name="Group 69">
            <a:extLst>
              <a:ext uri="{FF2B5EF4-FFF2-40B4-BE49-F238E27FC236}">
                <a16:creationId xmlns:a16="http://schemas.microsoft.com/office/drawing/2014/main" id="{6AC5A6DE-0109-644D-8115-C3E201D8D2D3}"/>
              </a:ext>
            </a:extLst>
          </p:cNvPr>
          <p:cNvGrpSpPr>
            <a:grpSpLocks/>
          </p:cNvGrpSpPr>
          <p:nvPr/>
        </p:nvGrpSpPr>
        <p:grpSpPr bwMode="auto">
          <a:xfrm>
            <a:off x="7698546" y="3682860"/>
            <a:ext cx="969963" cy="527050"/>
            <a:chOff x="3501" y="648"/>
            <a:chExt cx="611" cy="332"/>
          </a:xfrm>
        </p:grpSpPr>
        <p:sp>
          <p:nvSpPr>
            <p:cNvPr id="258" name="Text Box 70">
              <a:extLst>
                <a:ext uri="{FF2B5EF4-FFF2-40B4-BE49-F238E27FC236}">
                  <a16:creationId xmlns:a16="http://schemas.microsoft.com/office/drawing/2014/main" id="{3F2A083A-A8E3-9845-A9A5-F7ACDE4C2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" y="749"/>
              <a:ext cx="61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)</a:t>
              </a:r>
            </a:p>
          </p:txBody>
        </p:sp>
        <p:sp>
          <p:nvSpPr>
            <p:cNvPr id="259" name="Text Box 71">
              <a:extLst>
                <a:ext uri="{FF2B5EF4-FFF2-40B4-BE49-F238E27FC236}">
                  <a16:creationId xmlns:a16="http://schemas.microsoft.com/office/drawing/2014/main" id="{4CB67453-F7BA-264E-AF15-8E0F01A7D3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4" y="648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+</a:t>
              </a:r>
            </a:p>
          </p:txBody>
        </p:sp>
      </p:grpSp>
      <p:pic>
        <p:nvPicPr>
          <p:cNvPr id="221" name="Picture 9" descr="BS00592_[1]">
            <a:extLst>
              <a:ext uri="{FF2B5EF4-FFF2-40B4-BE49-F238E27FC236}">
                <a16:creationId xmlns:a16="http://schemas.microsoft.com/office/drawing/2014/main" id="{269569C0-0F8C-3947-95A7-605BC08D4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75" y="2867025"/>
            <a:ext cx="5445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4" name="Text Box 3">
            <a:extLst>
              <a:ext uri="{FF2B5EF4-FFF2-40B4-BE49-F238E27FC236}">
                <a16:creationId xmlns:a16="http://schemas.microsoft.com/office/drawing/2014/main" id="{8F65192A-556A-A141-AA63-E5E573B1C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073" y="4308821"/>
            <a:ext cx="9741797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C00000"/>
                </a:solidFill>
                <a:latin typeface="+mn-lt"/>
              </a:rPr>
              <a:t>Alice:</a:t>
            </a: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+mn-lt"/>
              </a:rPr>
              <a:t>generates random </a:t>
            </a:r>
            <a:r>
              <a:rPr lang="en-US" sz="2400" i="1" dirty="0">
                <a:latin typeface="+mn-lt"/>
              </a:rPr>
              <a:t>symmetric</a:t>
            </a:r>
            <a:r>
              <a:rPr lang="en-US" sz="2400" dirty="0">
                <a:latin typeface="+mn-lt"/>
              </a:rPr>
              <a:t> private key, K</a:t>
            </a:r>
            <a:r>
              <a:rPr lang="en-US" sz="2400" baseline="-25000" dirty="0">
                <a:latin typeface="+mn-lt"/>
              </a:rPr>
              <a:t>S</a:t>
            </a:r>
            <a:endParaRPr lang="en-US" sz="2400" dirty="0">
              <a:latin typeface="+mn-lt"/>
            </a:endParaRP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+mn-lt"/>
              </a:rPr>
              <a:t>encrypts message with K</a:t>
            </a:r>
            <a:r>
              <a:rPr lang="en-US" sz="2400" baseline="-25000" dirty="0">
                <a:latin typeface="+mn-lt"/>
              </a:rPr>
              <a:t>S  </a:t>
            </a:r>
            <a:r>
              <a:rPr lang="en-US" sz="2400" dirty="0">
                <a:latin typeface="+mn-lt"/>
              </a:rPr>
              <a:t>(for efficiency)</a:t>
            </a: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+mn-lt"/>
              </a:rPr>
              <a:t>also encrypts K</a:t>
            </a:r>
            <a:r>
              <a:rPr lang="en-US" sz="2400" baseline="-25000" dirty="0">
                <a:latin typeface="+mn-lt"/>
              </a:rPr>
              <a:t>S</a:t>
            </a:r>
            <a:r>
              <a:rPr lang="en-US" sz="2400" dirty="0">
                <a:latin typeface="+mn-lt"/>
              </a:rPr>
              <a:t> with Bob’</a:t>
            </a:r>
            <a:r>
              <a:rPr lang="en-US" altLang="ja-JP" sz="2400" dirty="0">
                <a:latin typeface="+mn-lt"/>
              </a:rPr>
              <a:t>s public key</a:t>
            </a: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+mn-lt"/>
              </a:rPr>
              <a:t>sends both K</a:t>
            </a:r>
            <a:r>
              <a:rPr lang="en-US" sz="2400" baseline="-25000" dirty="0">
                <a:latin typeface="+mn-lt"/>
              </a:rPr>
              <a:t>S</a:t>
            </a:r>
            <a:r>
              <a:rPr lang="en-US" sz="2400" dirty="0">
                <a:latin typeface="+mn-lt"/>
              </a:rPr>
              <a:t>(m) and K</a:t>
            </a:r>
            <a:r>
              <a:rPr lang="en-US" sz="2800" baseline="30000" dirty="0">
                <a:latin typeface="+mn-lt"/>
              </a:rPr>
              <a:t>+</a:t>
            </a:r>
            <a:r>
              <a:rPr lang="en-US" sz="2400" baseline="-25000" dirty="0">
                <a:latin typeface="+mn-lt"/>
              </a:rPr>
              <a:t>B</a:t>
            </a:r>
            <a:r>
              <a:rPr lang="en-US" sz="2400" dirty="0">
                <a:latin typeface="+mn-lt"/>
              </a:rPr>
              <a:t>(K</a:t>
            </a:r>
            <a:r>
              <a:rPr lang="en-US" sz="2400" baseline="-25000" dirty="0">
                <a:latin typeface="+mn-lt"/>
              </a:rPr>
              <a:t>S</a:t>
            </a:r>
            <a:r>
              <a:rPr lang="en-US" sz="2400" dirty="0">
                <a:latin typeface="+mn-lt"/>
              </a:rPr>
              <a:t>) to Bob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9682B5-A8C2-0C4E-8879-4830396806FE}"/>
              </a:ext>
            </a:extLst>
          </p:cNvPr>
          <p:cNvGrpSpPr/>
          <p:nvPr/>
        </p:nvGrpSpPr>
        <p:grpSpPr>
          <a:xfrm>
            <a:off x="4161184" y="2928730"/>
            <a:ext cx="389850" cy="584775"/>
            <a:chOff x="9846364" y="1192696"/>
            <a:chExt cx="389850" cy="584775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F6CCB7A-264F-5147-8F07-12CBBF002BB1}"/>
                </a:ext>
              </a:extLst>
            </p:cNvPr>
            <p:cNvSpPr/>
            <p:nvPr/>
          </p:nvSpPr>
          <p:spPr>
            <a:xfrm>
              <a:off x="9859617" y="1325217"/>
              <a:ext cx="344557" cy="331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7DC78BD-0454-BA48-A9E6-43B885EB2B74}"/>
                </a:ext>
              </a:extLst>
            </p:cNvPr>
            <p:cNvSpPr txBox="1"/>
            <p:nvPr/>
          </p:nvSpPr>
          <p:spPr>
            <a:xfrm>
              <a:off x="9846364" y="1192696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+</a:t>
              </a:r>
            </a:p>
          </p:txBody>
        </p: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DDD79F7A-72D1-0448-B4D5-0C28EC6E5181}"/>
              </a:ext>
            </a:extLst>
          </p:cNvPr>
          <p:cNvGrpSpPr/>
          <p:nvPr/>
        </p:nvGrpSpPr>
        <p:grpSpPr>
          <a:xfrm>
            <a:off x="7981121" y="2908854"/>
            <a:ext cx="344557" cy="584775"/>
            <a:chOff x="9859617" y="1179444"/>
            <a:chExt cx="344557" cy="584775"/>
          </a:xfrm>
        </p:grpSpPr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2C228A61-3219-9A4D-9195-FB9653EE0B26}"/>
                </a:ext>
              </a:extLst>
            </p:cNvPr>
            <p:cNvSpPr/>
            <p:nvPr/>
          </p:nvSpPr>
          <p:spPr>
            <a:xfrm>
              <a:off x="9859617" y="1325217"/>
              <a:ext cx="344557" cy="331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D05F3754-154C-1648-B8E1-0BD1733AEF59}"/>
                </a:ext>
              </a:extLst>
            </p:cNvPr>
            <p:cNvSpPr txBox="1"/>
            <p:nvPr/>
          </p:nvSpPr>
          <p:spPr>
            <a:xfrm>
              <a:off x="9886120" y="1179444"/>
              <a:ext cx="3097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-</a:t>
              </a:r>
            </a:p>
          </p:txBody>
        </p:sp>
      </p:grp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52D2062F-CA48-1640-B3D5-A53B91C43E7F}"/>
              </a:ext>
            </a:extLst>
          </p:cNvPr>
          <p:cNvCxnSpPr/>
          <p:nvPr/>
        </p:nvCxnSpPr>
        <p:spPr>
          <a:xfrm>
            <a:off x="3220100" y="2010969"/>
            <a:ext cx="0" cy="3578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9404D262-2707-184F-A734-C5EDC8CE3D5E}"/>
              </a:ext>
            </a:extLst>
          </p:cNvPr>
          <p:cNvCxnSpPr>
            <a:cxnSpLocks/>
          </p:cNvCxnSpPr>
          <p:nvPr/>
        </p:nvCxnSpPr>
        <p:spPr>
          <a:xfrm flipH="1" flipV="1">
            <a:off x="3238142" y="4070415"/>
            <a:ext cx="0" cy="3578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4AEFA32B-1A87-E643-B480-9E16BF81B052}"/>
              </a:ext>
            </a:extLst>
          </p:cNvPr>
          <p:cNvCxnSpPr>
            <a:cxnSpLocks/>
          </p:cNvCxnSpPr>
          <p:nvPr/>
        </p:nvCxnSpPr>
        <p:spPr>
          <a:xfrm flipH="1" flipV="1">
            <a:off x="9042677" y="4068369"/>
            <a:ext cx="0" cy="3578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43377ED2-37FB-2A48-9457-CB5C224CA256}"/>
              </a:ext>
            </a:extLst>
          </p:cNvPr>
          <p:cNvCxnSpPr>
            <a:cxnSpLocks/>
          </p:cNvCxnSpPr>
          <p:nvPr/>
        </p:nvCxnSpPr>
        <p:spPr>
          <a:xfrm flipV="1">
            <a:off x="8996473" y="2842592"/>
            <a:ext cx="0" cy="70294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6" name="Picture 40" descr="BS00768_[1]">
            <a:extLst>
              <a:ext uri="{FF2B5EF4-FFF2-40B4-BE49-F238E27FC236}">
                <a16:creationId xmlns:a16="http://schemas.microsoft.com/office/drawing/2014/main" id="{25CD6C53-D478-0F45-AF7C-0B7FA20E3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305662" y="4290910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" name="Picture 63" descr="BS00768_[1]">
            <a:extLst>
              <a:ext uri="{FF2B5EF4-FFF2-40B4-BE49-F238E27FC236}">
                <a16:creationId xmlns:a16="http://schemas.microsoft.com/office/drawing/2014/main" id="{58DA2BF2-4146-C74A-B07F-46340CB5E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9116184" y="4303068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448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FF664698-2E27-2E4F-852C-7F80EA1D4B1F}"/>
              </a:ext>
            </a:extLst>
          </p:cNvPr>
          <p:cNvCxnSpPr/>
          <p:nvPr/>
        </p:nvCxnSpPr>
        <p:spPr>
          <a:xfrm>
            <a:off x="7079973" y="3187148"/>
            <a:ext cx="8216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0ACC18-AD01-564E-BB8B-8855CF57E420}"/>
              </a:ext>
            </a:extLst>
          </p:cNvPr>
          <p:cNvCxnSpPr/>
          <p:nvPr/>
        </p:nvCxnSpPr>
        <p:spPr>
          <a:xfrm>
            <a:off x="4651513" y="3200400"/>
            <a:ext cx="8216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4517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Secure e-mail: confidentiality </a:t>
            </a:r>
            <a:r>
              <a:rPr lang="en-US" sz="3600" b="0" dirty="0">
                <a:latin typeface="+mn-lt"/>
              </a:rPr>
              <a:t>(more) </a:t>
            </a:r>
            <a:endParaRPr lang="en-US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16" name="Text Box 4">
            <a:extLst>
              <a:ext uri="{FF2B5EF4-FFF2-40B4-BE49-F238E27FC236}">
                <a16:creationId xmlns:a16="http://schemas.microsoft.com/office/drawing/2014/main" id="{C0184D23-BADA-4B4B-BE0B-C3C7FA375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677" y="1195663"/>
            <a:ext cx="75693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75000"/>
            </a:pPr>
            <a:r>
              <a:rPr lang="en-US" sz="2800" dirty="0">
                <a:solidFill>
                  <a:srgbClr val="000000"/>
                </a:solidFill>
                <a:latin typeface="+mn-lt"/>
              </a:rPr>
              <a:t> Alice wants to send </a:t>
            </a:r>
            <a:r>
              <a:rPr lang="en-US" sz="2800" i="1" dirty="0">
                <a:solidFill>
                  <a:srgbClr val="0012A0"/>
                </a:solidFill>
                <a:latin typeface="+mn-lt"/>
              </a:rPr>
              <a:t>confidential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 e-mail, m, to Bob.</a:t>
            </a:r>
          </a:p>
        </p:txBody>
      </p:sp>
      <p:sp>
        <p:nvSpPr>
          <p:cNvPr id="218" name="Freeform 6">
            <a:extLst>
              <a:ext uri="{FF2B5EF4-FFF2-40B4-BE49-F238E27FC236}">
                <a16:creationId xmlns:a16="http://schemas.microsoft.com/office/drawing/2014/main" id="{6CD555F4-CA4B-074A-8785-8FAD92888E75}"/>
              </a:ext>
            </a:extLst>
          </p:cNvPr>
          <p:cNvSpPr>
            <a:spLocks/>
          </p:cNvSpPr>
          <p:nvPr/>
        </p:nvSpPr>
        <p:spPr bwMode="auto">
          <a:xfrm>
            <a:off x="5606568" y="2924035"/>
            <a:ext cx="1335088" cy="782638"/>
          </a:xfrm>
          <a:custGeom>
            <a:avLst/>
            <a:gdLst>
              <a:gd name="T0" fmla="*/ 0 w 2135"/>
              <a:gd name="T1" fmla="*/ 0 h 1662"/>
              <a:gd name="T2" fmla="*/ 0 w 2135"/>
              <a:gd name="T3" fmla="*/ 0 h 1662"/>
              <a:gd name="T4" fmla="*/ 2 w 2135"/>
              <a:gd name="T5" fmla="*/ 0 h 1662"/>
              <a:gd name="T6" fmla="*/ 4 w 2135"/>
              <a:gd name="T7" fmla="*/ 0 h 1662"/>
              <a:gd name="T8" fmla="*/ 7 w 2135"/>
              <a:gd name="T9" fmla="*/ 0 h 1662"/>
              <a:gd name="T10" fmla="*/ 7 w 2135"/>
              <a:gd name="T11" fmla="*/ 1 h 1662"/>
              <a:gd name="T12" fmla="*/ 6 w 2135"/>
              <a:gd name="T13" fmla="*/ 1 h 1662"/>
              <a:gd name="T14" fmla="*/ 3 w 2135"/>
              <a:gd name="T15" fmla="*/ 1 h 1662"/>
              <a:gd name="T16" fmla="*/ 2 w 2135"/>
              <a:gd name="T17" fmla="*/ 1 h 1662"/>
              <a:gd name="T18" fmla="*/ 1 w 2135"/>
              <a:gd name="T19" fmla="*/ 1 h 1662"/>
              <a:gd name="T20" fmla="*/ 0 w 2135"/>
              <a:gd name="T21" fmla="*/ 0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19" name="Line 7">
            <a:extLst>
              <a:ext uri="{FF2B5EF4-FFF2-40B4-BE49-F238E27FC236}">
                <a16:creationId xmlns:a16="http://schemas.microsoft.com/office/drawing/2014/main" id="{A6AEB2B1-BA60-FD48-A28E-555D520C1CC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2768" y="2595423"/>
            <a:ext cx="50641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pic>
        <p:nvPicPr>
          <p:cNvPr id="220" name="Picture 8" descr="BS00768_[1]">
            <a:extLst>
              <a:ext uri="{FF2B5EF4-FFF2-40B4-BE49-F238E27FC236}">
                <a16:creationId xmlns:a16="http://schemas.microsoft.com/office/drawing/2014/main" id="{E26E87B5-C443-844F-93F0-B1F64DA8F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256449" y="1861998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2" name="Group 10">
            <a:extLst>
              <a:ext uri="{FF2B5EF4-FFF2-40B4-BE49-F238E27FC236}">
                <a16:creationId xmlns:a16="http://schemas.microsoft.com/office/drawing/2014/main" id="{B3338351-7863-584E-A2BF-3E9752B05348}"/>
              </a:ext>
            </a:extLst>
          </p:cNvPr>
          <p:cNvGrpSpPr>
            <a:grpSpLocks/>
          </p:cNvGrpSpPr>
          <p:nvPr/>
        </p:nvGrpSpPr>
        <p:grpSpPr bwMode="auto">
          <a:xfrm>
            <a:off x="2829412" y="2122348"/>
            <a:ext cx="754063" cy="727075"/>
            <a:chOff x="1645" y="264"/>
            <a:chExt cx="475" cy="458"/>
          </a:xfrm>
        </p:grpSpPr>
        <p:sp>
          <p:nvSpPr>
            <p:cNvPr id="281" name="Rectangle 11">
              <a:extLst>
                <a:ext uri="{FF2B5EF4-FFF2-40B4-BE49-F238E27FC236}">
                  <a16:creationId xmlns:a16="http://schemas.microsoft.com/office/drawing/2014/main" id="{5B6EC3BE-FAC9-554A-8157-9ABE0F934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5" y="439"/>
              <a:ext cx="47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82" name="Text Box 12">
              <a:extLst>
                <a:ext uri="{FF2B5EF4-FFF2-40B4-BE49-F238E27FC236}">
                  <a16:creationId xmlns:a16="http://schemas.microsoft.com/office/drawing/2014/main" id="{08D9BCA8-2B3D-644E-8E42-71412F3C1D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4" y="456"/>
              <a:ext cx="42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 )</a:t>
              </a:r>
            </a:p>
          </p:txBody>
        </p:sp>
        <p:sp>
          <p:nvSpPr>
            <p:cNvPr id="283" name="Text Box 13">
              <a:extLst>
                <a:ext uri="{FF2B5EF4-FFF2-40B4-BE49-F238E27FC236}">
                  <a16:creationId xmlns:a16="http://schemas.microsoft.com/office/drawing/2014/main" id="{2AD3B9EF-EE74-CF4E-8FB2-62F534311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4" y="264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.</a:t>
              </a:r>
            </a:p>
          </p:txBody>
        </p:sp>
      </p:grpSp>
      <p:grpSp>
        <p:nvGrpSpPr>
          <p:cNvPr id="223" name="Group 14">
            <a:extLst>
              <a:ext uri="{FF2B5EF4-FFF2-40B4-BE49-F238E27FC236}">
                <a16:creationId xmlns:a16="http://schemas.microsoft.com/office/drawing/2014/main" id="{1B74ED03-2B4C-8949-BE82-3D83179789FB}"/>
              </a:ext>
            </a:extLst>
          </p:cNvPr>
          <p:cNvGrpSpPr>
            <a:grpSpLocks/>
          </p:cNvGrpSpPr>
          <p:nvPr/>
        </p:nvGrpSpPr>
        <p:grpSpPr bwMode="auto">
          <a:xfrm>
            <a:off x="2853224" y="3360598"/>
            <a:ext cx="754063" cy="708025"/>
            <a:chOff x="2144" y="3246"/>
            <a:chExt cx="475" cy="446"/>
          </a:xfrm>
        </p:grpSpPr>
        <p:sp>
          <p:nvSpPr>
            <p:cNvPr id="277" name="Rectangle 15">
              <a:extLst>
                <a:ext uri="{FF2B5EF4-FFF2-40B4-BE49-F238E27FC236}">
                  <a16:creationId xmlns:a16="http://schemas.microsoft.com/office/drawing/2014/main" id="{72B4BC9C-E5D4-E241-AAB2-5BB4EBE05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4" y="3397"/>
              <a:ext cx="47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8" name="Text Box 16">
              <a:extLst>
                <a:ext uri="{FF2B5EF4-FFF2-40B4-BE49-F238E27FC236}">
                  <a16:creationId xmlns:a16="http://schemas.microsoft.com/office/drawing/2014/main" id="{574C01F9-512F-C94E-8E54-5BD0FB118E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8" y="3432"/>
              <a:ext cx="43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 )</a:t>
              </a:r>
            </a:p>
          </p:txBody>
        </p:sp>
        <p:sp>
          <p:nvSpPr>
            <p:cNvPr id="279" name="Text Box 17">
              <a:extLst>
                <a:ext uri="{FF2B5EF4-FFF2-40B4-BE49-F238E27FC236}">
                  <a16:creationId xmlns:a16="http://schemas.microsoft.com/office/drawing/2014/main" id="{1B0822E5-C511-4643-AF89-4C837BEC0D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0" y="3246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.</a:t>
              </a:r>
            </a:p>
          </p:txBody>
        </p:sp>
        <p:sp>
          <p:nvSpPr>
            <p:cNvPr id="280" name="Text Box 18">
              <a:extLst>
                <a:ext uri="{FF2B5EF4-FFF2-40B4-BE49-F238E27FC236}">
                  <a16:creationId xmlns:a16="http://schemas.microsoft.com/office/drawing/2014/main" id="{A7118F23-0F93-2A4A-9DA6-D9A6B47705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4" y="3331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+</a:t>
              </a:r>
            </a:p>
          </p:txBody>
        </p:sp>
      </p:grpSp>
      <p:sp>
        <p:nvSpPr>
          <p:cNvPr id="226" name="Line 25">
            <a:extLst>
              <a:ext uri="{FF2B5EF4-FFF2-40B4-BE49-F238E27FC236}">
                <a16:creationId xmlns:a16="http://schemas.microsoft.com/office/drawing/2014/main" id="{0D2B37ED-C6CE-7046-B034-106D8661B3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0560" y="3822560"/>
            <a:ext cx="50641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27" name="Text Box 26">
            <a:extLst>
              <a:ext uri="{FF2B5EF4-FFF2-40B4-BE49-F238E27FC236}">
                <a16:creationId xmlns:a16="http://schemas.microsoft.com/office/drawing/2014/main" id="{0457F625-44DB-8442-A226-7B398F9B9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949" y="2216010"/>
            <a:ext cx="879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(m )</a:t>
            </a:r>
          </a:p>
        </p:txBody>
      </p:sp>
      <p:grpSp>
        <p:nvGrpSpPr>
          <p:cNvPr id="228" name="Group 27">
            <a:extLst>
              <a:ext uri="{FF2B5EF4-FFF2-40B4-BE49-F238E27FC236}">
                <a16:creationId xmlns:a16="http://schemas.microsoft.com/office/drawing/2014/main" id="{45F71A6B-961A-8F47-BDAD-766509D125B1}"/>
              </a:ext>
            </a:extLst>
          </p:cNvPr>
          <p:cNvGrpSpPr>
            <a:grpSpLocks/>
          </p:cNvGrpSpPr>
          <p:nvPr/>
        </p:nvGrpSpPr>
        <p:grpSpPr bwMode="auto">
          <a:xfrm>
            <a:off x="3599349" y="3705085"/>
            <a:ext cx="969963" cy="527050"/>
            <a:chOff x="3501" y="648"/>
            <a:chExt cx="611" cy="332"/>
          </a:xfrm>
        </p:grpSpPr>
        <p:sp>
          <p:nvSpPr>
            <p:cNvPr id="271" name="Text Box 28">
              <a:extLst>
                <a:ext uri="{FF2B5EF4-FFF2-40B4-BE49-F238E27FC236}">
                  <a16:creationId xmlns:a16="http://schemas.microsoft.com/office/drawing/2014/main" id="{292C87C3-4A72-1D42-94BC-4559AABC44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" y="749"/>
              <a:ext cx="61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)</a:t>
              </a:r>
            </a:p>
          </p:txBody>
        </p:sp>
        <p:sp>
          <p:nvSpPr>
            <p:cNvPr id="272" name="Text Box 29">
              <a:extLst>
                <a:ext uri="{FF2B5EF4-FFF2-40B4-BE49-F238E27FC236}">
                  <a16:creationId xmlns:a16="http://schemas.microsoft.com/office/drawing/2014/main" id="{0288EA14-A354-5247-BF8A-85868B8768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4" y="648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+</a:t>
              </a:r>
            </a:p>
          </p:txBody>
        </p:sp>
      </p:grpSp>
      <p:sp>
        <p:nvSpPr>
          <p:cNvPr id="229" name="Freeform 30">
            <a:extLst>
              <a:ext uri="{FF2B5EF4-FFF2-40B4-BE49-F238E27FC236}">
                <a16:creationId xmlns:a16="http://schemas.microsoft.com/office/drawing/2014/main" id="{E2495C76-E002-B842-9952-6D4CA66E750A}"/>
              </a:ext>
            </a:extLst>
          </p:cNvPr>
          <p:cNvSpPr>
            <a:spLocks/>
          </p:cNvSpPr>
          <p:nvPr/>
        </p:nvSpPr>
        <p:spPr bwMode="auto">
          <a:xfrm>
            <a:off x="3585062" y="2603360"/>
            <a:ext cx="755650" cy="392113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30" name="Freeform 31">
            <a:extLst>
              <a:ext uri="{FF2B5EF4-FFF2-40B4-BE49-F238E27FC236}">
                <a16:creationId xmlns:a16="http://schemas.microsoft.com/office/drawing/2014/main" id="{A59EFB8D-275D-0B46-B002-46DB5110F671}"/>
              </a:ext>
            </a:extLst>
          </p:cNvPr>
          <p:cNvSpPr>
            <a:spLocks/>
          </p:cNvSpPr>
          <p:nvPr/>
        </p:nvSpPr>
        <p:spPr bwMode="auto">
          <a:xfrm flipV="1">
            <a:off x="3607287" y="3424098"/>
            <a:ext cx="755650" cy="392113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31" name="Text Box 32">
            <a:extLst>
              <a:ext uri="{FF2B5EF4-FFF2-40B4-BE49-F238E27FC236}">
                <a16:creationId xmlns:a16="http://schemas.microsoft.com/office/drawing/2014/main" id="{9CEEB54F-D9C0-6C42-AF0B-4A703427A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035" y="2361508"/>
            <a:ext cx="398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m</a:t>
            </a:r>
          </a:p>
        </p:txBody>
      </p:sp>
      <p:sp>
        <p:nvSpPr>
          <p:cNvPr id="232" name="Text Box 33">
            <a:extLst>
              <a:ext uri="{FF2B5EF4-FFF2-40B4-BE49-F238E27FC236}">
                <a16:creationId xmlns:a16="http://schemas.microsoft.com/office/drawing/2014/main" id="{504C787D-5FD2-5441-8299-EDD8508A8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5846" y="3052623"/>
            <a:ext cx="481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</a:t>
            </a:r>
          </a:p>
        </p:txBody>
      </p:sp>
      <p:sp>
        <p:nvSpPr>
          <p:cNvPr id="233" name="Text Box 34">
            <a:extLst>
              <a:ext uri="{FF2B5EF4-FFF2-40B4-BE49-F238E27FC236}">
                <a16:creationId xmlns:a16="http://schemas.microsoft.com/office/drawing/2014/main" id="{983299C2-71F6-8342-BFCF-874B286DA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4649" y="1752460"/>
            <a:ext cx="481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</a:t>
            </a:r>
          </a:p>
        </p:txBody>
      </p:sp>
      <p:grpSp>
        <p:nvGrpSpPr>
          <p:cNvPr id="235" name="Group 36">
            <a:extLst>
              <a:ext uri="{FF2B5EF4-FFF2-40B4-BE49-F238E27FC236}">
                <a16:creationId xmlns:a16="http://schemas.microsoft.com/office/drawing/2014/main" id="{B97A4572-6D2F-BB4C-8149-9880CEC9DC3B}"/>
              </a:ext>
            </a:extLst>
          </p:cNvPr>
          <p:cNvGrpSpPr>
            <a:grpSpLocks/>
          </p:cNvGrpSpPr>
          <p:nvPr/>
        </p:nvGrpSpPr>
        <p:grpSpPr bwMode="auto">
          <a:xfrm>
            <a:off x="2818299" y="4105135"/>
            <a:ext cx="471488" cy="474663"/>
            <a:chOff x="2643" y="716"/>
            <a:chExt cx="297" cy="299"/>
          </a:xfrm>
        </p:grpSpPr>
        <p:sp>
          <p:nvSpPr>
            <p:cNvPr id="269" name="Text Box 37">
              <a:extLst>
                <a:ext uri="{FF2B5EF4-FFF2-40B4-BE49-F238E27FC236}">
                  <a16:creationId xmlns:a16="http://schemas.microsoft.com/office/drawing/2014/main" id="{511EE41B-163B-B840-B4EA-F53907AB0A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3" y="763"/>
              <a:ext cx="28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0" name="Text Box 38">
              <a:extLst>
                <a:ext uri="{FF2B5EF4-FFF2-40B4-BE49-F238E27FC236}">
                  <a16:creationId xmlns:a16="http://schemas.microsoft.com/office/drawing/2014/main" id="{8EF72EFE-FDCF-CE4E-BCC6-5D4E761C03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0" y="716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+</a:t>
              </a:r>
            </a:p>
          </p:txBody>
        </p:sp>
      </p:grpSp>
      <p:pic>
        <p:nvPicPr>
          <p:cNvPr id="237" name="Picture 40" descr="BS00768_[1]">
            <a:extLst>
              <a:ext uri="{FF2B5EF4-FFF2-40B4-BE49-F238E27FC236}">
                <a16:creationId xmlns:a16="http://schemas.microsoft.com/office/drawing/2014/main" id="{61059736-E07B-744E-B96D-1F4E57611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305662" y="4290910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8" name="Picture 41" descr="Alice">
            <a:extLst>
              <a:ext uri="{FF2B5EF4-FFF2-40B4-BE49-F238E27FC236}">
                <a16:creationId xmlns:a16="http://schemas.microsoft.com/office/drawing/2014/main" id="{0C371DC6-AA5F-4442-B6FF-9BE6B85B9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074" y="2898635"/>
            <a:ext cx="5270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1" name="Picture 44" descr="BS00592_[1]">
            <a:extLst>
              <a:ext uri="{FF2B5EF4-FFF2-40B4-BE49-F238E27FC236}">
                <a16:creationId xmlns:a16="http://schemas.microsoft.com/office/drawing/2014/main" id="{1BABC6C8-3277-624B-BF93-A243C8C5A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372" y="2808148"/>
            <a:ext cx="5445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2" name="Text Box 45">
            <a:extLst>
              <a:ext uri="{FF2B5EF4-FFF2-40B4-BE49-F238E27FC236}">
                <a16:creationId xmlns:a16="http://schemas.microsoft.com/office/drawing/2014/main" id="{DB84A17E-181E-A340-909B-0A4D03E1C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1355" y="3101835"/>
            <a:ext cx="9667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rPr>
              <a:t>Internet</a:t>
            </a:r>
          </a:p>
        </p:txBody>
      </p:sp>
      <p:sp>
        <p:nvSpPr>
          <p:cNvPr id="243" name="Freeform 46">
            <a:extLst>
              <a:ext uri="{FF2B5EF4-FFF2-40B4-BE49-F238E27FC236}">
                <a16:creationId xmlns:a16="http://schemas.microsoft.com/office/drawing/2014/main" id="{7DE99CFA-70C2-9B43-B751-7B0444EE535D}"/>
              </a:ext>
            </a:extLst>
          </p:cNvPr>
          <p:cNvSpPr>
            <a:spLocks/>
          </p:cNvSpPr>
          <p:nvPr/>
        </p:nvSpPr>
        <p:spPr bwMode="auto">
          <a:xfrm flipH="1">
            <a:off x="8120821" y="2597010"/>
            <a:ext cx="755650" cy="392113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44" name="Group 47">
            <a:extLst>
              <a:ext uri="{FF2B5EF4-FFF2-40B4-BE49-F238E27FC236}">
                <a16:creationId xmlns:a16="http://schemas.microsoft.com/office/drawing/2014/main" id="{207449D9-5A1F-5649-A266-919B61BC51A3}"/>
              </a:ext>
            </a:extLst>
          </p:cNvPr>
          <p:cNvGrpSpPr>
            <a:grpSpLocks/>
          </p:cNvGrpSpPr>
          <p:nvPr/>
        </p:nvGrpSpPr>
        <p:grpSpPr bwMode="auto">
          <a:xfrm>
            <a:off x="8844721" y="2114410"/>
            <a:ext cx="754063" cy="714375"/>
            <a:chOff x="1645" y="272"/>
            <a:chExt cx="475" cy="450"/>
          </a:xfrm>
        </p:grpSpPr>
        <p:sp>
          <p:nvSpPr>
            <p:cNvPr id="266" name="Rectangle 48">
              <a:extLst>
                <a:ext uri="{FF2B5EF4-FFF2-40B4-BE49-F238E27FC236}">
                  <a16:creationId xmlns:a16="http://schemas.microsoft.com/office/drawing/2014/main" id="{89514FFD-273C-5147-916A-9C739C9AE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5" y="439"/>
              <a:ext cx="47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7" name="Text Box 49">
              <a:extLst>
                <a:ext uri="{FF2B5EF4-FFF2-40B4-BE49-F238E27FC236}">
                  <a16:creationId xmlns:a16="http://schemas.microsoft.com/office/drawing/2014/main" id="{6723362B-8F17-E747-9DFA-66010D5BAC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4" y="456"/>
              <a:ext cx="42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 )</a:t>
              </a:r>
            </a:p>
          </p:txBody>
        </p:sp>
        <p:sp>
          <p:nvSpPr>
            <p:cNvPr id="268" name="Text Box 50">
              <a:extLst>
                <a:ext uri="{FF2B5EF4-FFF2-40B4-BE49-F238E27FC236}">
                  <a16:creationId xmlns:a16="http://schemas.microsoft.com/office/drawing/2014/main" id="{F928449F-C7A9-1546-9C40-35F3BAA45E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4" y="272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.</a:t>
              </a:r>
            </a:p>
          </p:txBody>
        </p:sp>
      </p:grpSp>
      <p:sp>
        <p:nvSpPr>
          <p:cNvPr id="245" name="Freeform 51">
            <a:extLst>
              <a:ext uri="{FF2B5EF4-FFF2-40B4-BE49-F238E27FC236}">
                <a16:creationId xmlns:a16="http://schemas.microsoft.com/office/drawing/2014/main" id="{AA04EF99-94C0-2148-AA70-D2970F6E6E46}"/>
              </a:ext>
            </a:extLst>
          </p:cNvPr>
          <p:cNvSpPr>
            <a:spLocks/>
          </p:cNvSpPr>
          <p:nvPr/>
        </p:nvSpPr>
        <p:spPr bwMode="auto">
          <a:xfrm flipH="1" flipV="1">
            <a:off x="8143046" y="3432035"/>
            <a:ext cx="755650" cy="392113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46" name="Group 52">
            <a:extLst>
              <a:ext uri="{FF2B5EF4-FFF2-40B4-BE49-F238E27FC236}">
                <a16:creationId xmlns:a16="http://schemas.microsoft.com/office/drawing/2014/main" id="{AB1E8548-F881-3D4B-A677-19458575B71B}"/>
              </a:ext>
            </a:extLst>
          </p:cNvPr>
          <p:cNvGrpSpPr>
            <a:grpSpLocks/>
          </p:cNvGrpSpPr>
          <p:nvPr/>
        </p:nvGrpSpPr>
        <p:grpSpPr bwMode="auto">
          <a:xfrm>
            <a:off x="8868534" y="3365360"/>
            <a:ext cx="754063" cy="708025"/>
            <a:chOff x="2144" y="3254"/>
            <a:chExt cx="475" cy="446"/>
          </a:xfrm>
        </p:grpSpPr>
        <p:sp>
          <p:nvSpPr>
            <p:cNvPr id="262" name="Rectangle 53">
              <a:extLst>
                <a:ext uri="{FF2B5EF4-FFF2-40B4-BE49-F238E27FC236}">
                  <a16:creationId xmlns:a16="http://schemas.microsoft.com/office/drawing/2014/main" id="{CCAF72D3-A522-D54B-85CC-0CE7802D0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4" y="3397"/>
              <a:ext cx="47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3" name="Text Box 54">
              <a:extLst>
                <a:ext uri="{FF2B5EF4-FFF2-40B4-BE49-F238E27FC236}">
                  <a16:creationId xmlns:a16="http://schemas.microsoft.com/office/drawing/2014/main" id="{67004EF0-0664-6249-96F6-E6744C406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8" y="3432"/>
              <a:ext cx="43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 )</a:t>
              </a:r>
            </a:p>
          </p:txBody>
        </p:sp>
        <p:sp>
          <p:nvSpPr>
            <p:cNvPr id="264" name="Text Box 55">
              <a:extLst>
                <a:ext uri="{FF2B5EF4-FFF2-40B4-BE49-F238E27FC236}">
                  <a16:creationId xmlns:a16="http://schemas.microsoft.com/office/drawing/2014/main" id="{F7120163-D2CD-7B4F-8237-7CDF133D0C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8" y="3254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.</a:t>
              </a:r>
            </a:p>
          </p:txBody>
        </p:sp>
        <p:sp>
          <p:nvSpPr>
            <p:cNvPr id="265" name="Text Box 56">
              <a:extLst>
                <a:ext uri="{FF2B5EF4-FFF2-40B4-BE49-F238E27FC236}">
                  <a16:creationId xmlns:a16="http://schemas.microsoft.com/office/drawing/2014/main" id="{B672981B-BA70-9446-9FE4-7C8B089D41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9" y="3331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-</a:t>
              </a:r>
            </a:p>
          </p:txBody>
        </p:sp>
      </p:grpSp>
      <p:pic>
        <p:nvPicPr>
          <p:cNvPr id="248" name="Picture 58" descr="BS00768_[1]">
            <a:extLst>
              <a:ext uri="{FF2B5EF4-FFF2-40B4-BE49-F238E27FC236}">
                <a16:creationId xmlns:a16="http://schemas.microsoft.com/office/drawing/2014/main" id="{5630412B-C927-FE4F-BA3D-EBD552439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9365421" y="3155810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9" name="Group 59">
            <a:extLst>
              <a:ext uri="{FF2B5EF4-FFF2-40B4-BE49-F238E27FC236}">
                <a16:creationId xmlns:a16="http://schemas.microsoft.com/office/drawing/2014/main" id="{CA05ADE8-6BBE-3548-8E4F-254F16D2FED0}"/>
              </a:ext>
            </a:extLst>
          </p:cNvPr>
          <p:cNvGrpSpPr>
            <a:grpSpLocks/>
          </p:cNvGrpSpPr>
          <p:nvPr/>
        </p:nvGrpSpPr>
        <p:grpSpPr bwMode="auto">
          <a:xfrm>
            <a:off x="8628821" y="4097198"/>
            <a:ext cx="452438" cy="474663"/>
            <a:chOff x="2643" y="716"/>
            <a:chExt cx="285" cy="299"/>
          </a:xfrm>
        </p:grpSpPr>
        <p:sp>
          <p:nvSpPr>
            <p:cNvPr id="260" name="Text Box 60">
              <a:extLst>
                <a:ext uri="{FF2B5EF4-FFF2-40B4-BE49-F238E27FC236}">
                  <a16:creationId xmlns:a16="http://schemas.microsoft.com/office/drawing/2014/main" id="{7515D35F-082C-834B-8B82-EDC0267A4D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3" y="763"/>
              <a:ext cx="28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1" name="Text Box 61">
              <a:extLst>
                <a:ext uri="{FF2B5EF4-FFF2-40B4-BE49-F238E27FC236}">
                  <a16:creationId xmlns:a16="http://schemas.microsoft.com/office/drawing/2014/main" id="{0323DED8-DBB5-A447-A69A-8618C7EA10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5" y="716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-</a:t>
              </a:r>
            </a:p>
          </p:txBody>
        </p:sp>
      </p:grpSp>
      <p:pic>
        <p:nvPicPr>
          <p:cNvPr id="251" name="Picture 63" descr="BS00768_[1]">
            <a:extLst>
              <a:ext uri="{FF2B5EF4-FFF2-40B4-BE49-F238E27FC236}">
                <a16:creationId xmlns:a16="http://schemas.microsoft.com/office/drawing/2014/main" id="{704F2548-B402-D343-A7F0-B9E3DBE18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9116184" y="4303068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2" name="Text Box 64">
            <a:extLst>
              <a:ext uri="{FF2B5EF4-FFF2-40B4-BE49-F238E27FC236}">
                <a16:creationId xmlns:a16="http://schemas.microsoft.com/office/drawing/2014/main" id="{A7E10D4A-19BB-6543-BC7F-0495AE123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974" y="3639998"/>
            <a:ext cx="481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</a:t>
            </a:r>
          </a:p>
        </p:txBody>
      </p:sp>
      <p:sp>
        <p:nvSpPr>
          <p:cNvPr id="253" name="Line 65">
            <a:extLst>
              <a:ext uri="{FF2B5EF4-FFF2-40B4-BE49-F238E27FC236}">
                <a16:creationId xmlns:a16="http://schemas.microsoft.com/office/drawing/2014/main" id="{E2786FB4-957F-7B46-A134-64D2A9099ED7}"/>
              </a:ext>
            </a:extLst>
          </p:cNvPr>
          <p:cNvSpPr>
            <a:spLocks noChangeShapeType="1"/>
          </p:cNvSpPr>
          <p:nvPr/>
        </p:nvSpPr>
        <p:spPr bwMode="auto">
          <a:xfrm>
            <a:off x="9609896" y="2601773"/>
            <a:ext cx="50641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54" name="Text Box 66">
            <a:extLst>
              <a:ext uri="{FF2B5EF4-FFF2-40B4-BE49-F238E27FC236}">
                <a16:creationId xmlns:a16="http://schemas.microsoft.com/office/drawing/2014/main" id="{C5832857-87AB-5041-9D63-DB19AECC5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3609" y="2395398"/>
            <a:ext cx="398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m</a:t>
            </a:r>
          </a:p>
        </p:txBody>
      </p:sp>
      <p:pic>
        <p:nvPicPr>
          <p:cNvPr id="255" name="Picture 67" descr="Bob">
            <a:extLst>
              <a:ext uri="{FF2B5EF4-FFF2-40B4-BE49-F238E27FC236}">
                <a16:creationId xmlns:a16="http://schemas.microsoft.com/office/drawing/2014/main" id="{5045B734-7259-3046-A38E-F20FEAFE0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884" y="3039923"/>
            <a:ext cx="642938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" name="Text Box 68">
            <a:extLst>
              <a:ext uri="{FF2B5EF4-FFF2-40B4-BE49-F238E27FC236}">
                <a16:creationId xmlns:a16="http://schemas.microsoft.com/office/drawing/2014/main" id="{3E4F1AE1-4DF6-A146-8288-D083ABA61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6509" y="2208073"/>
            <a:ext cx="879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(m )</a:t>
            </a:r>
          </a:p>
        </p:txBody>
      </p:sp>
      <p:grpSp>
        <p:nvGrpSpPr>
          <p:cNvPr id="257" name="Group 69">
            <a:extLst>
              <a:ext uri="{FF2B5EF4-FFF2-40B4-BE49-F238E27FC236}">
                <a16:creationId xmlns:a16="http://schemas.microsoft.com/office/drawing/2014/main" id="{6AC5A6DE-0109-644D-8115-C3E201D8D2D3}"/>
              </a:ext>
            </a:extLst>
          </p:cNvPr>
          <p:cNvGrpSpPr>
            <a:grpSpLocks/>
          </p:cNvGrpSpPr>
          <p:nvPr/>
        </p:nvGrpSpPr>
        <p:grpSpPr bwMode="auto">
          <a:xfrm>
            <a:off x="7698546" y="3682860"/>
            <a:ext cx="969963" cy="527050"/>
            <a:chOff x="3501" y="648"/>
            <a:chExt cx="611" cy="332"/>
          </a:xfrm>
        </p:grpSpPr>
        <p:sp>
          <p:nvSpPr>
            <p:cNvPr id="258" name="Text Box 70">
              <a:extLst>
                <a:ext uri="{FF2B5EF4-FFF2-40B4-BE49-F238E27FC236}">
                  <a16:creationId xmlns:a16="http://schemas.microsoft.com/office/drawing/2014/main" id="{3F2A083A-A8E3-9845-A9A5-F7ACDE4C2C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" y="749"/>
              <a:ext cx="61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)</a:t>
              </a:r>
            </a:p>
          </p:txBody>
        </p:sp>
        <p:sp>
          <p:nvSpPr>
            <p:cNvPr id="259" name="Text Box 71">
              <a:extLst>
                <a:ext uri="{FF2B5EF4-FFF2-40B4-BE49-F238E27FC236}">
                  <a16:creationId xmlns:a16="http://schemas.microsoft.com/office/drawing/2014/main" id="{4CB67453-F7BA-264E-AF15-8E0F01A7D3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4" y="648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+</a:t>
              </a:r>
            </a:p>
          </p:txBody>
        </p:sp>
      </p:grpSp>
      <p:pic>
        <p:nvPicPr>
          <p:cNvPr id="221" name="Picture 9" descr="BS00592_[1]">
            <a:extLst>
              <a:ext uri="{FF2B5EF4-FFF2-40B4-BE49-F238E27FC236}">
                <a16:creationId xmlns:a16="http://schemas.microsoft.com/office/drawing/2014/main" id="{269569C0-0F8C-3947-95A7-605BC08D4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475" y="2867025"/>
            <a:ext cx="5445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99682B5-A8C2-0C4E-8879-4830396806FE}"/>
              </a:ext>
            </a:extLst>
          </p:cNvPr>
          <p:cNvGrpSpPr/>
          <p:nvPr/>
        </p:nvGrpSpPr>
        <p:grpSpPr>
          <a:xfrm>
            <a:off x="4161184" y="2928730"/>
            <a:ext cx="389850" cy="584775"/>
            <a:chOff x="9846364" y="1192696"/>
            <a:chExt cx="389850" cy="584775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F6CCB7A-264F-5147-8F07-12CBBF002BB1}"/>
                </a:ext>
              </a:extLst>
            </p:cNvPr>
            <p:cNvSpPr/>
            <p:nvPr/>
          </p:nvSpPr>
          <p:spPr>
            <a:xfrm>
              <a:off x="9859617" y="1325217"/>
              <a:ext cx="344557" cy="331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7DC78BD-0454-BA48-A9E6-43B885EB2B74}"/>
                </a:ext>
              </a:extLst>
            </p:cNvPr>
            <p:cNvSpPr txBox="1"/>
            <p:nvPr/>
          </p:nvSpPr>
          <p:spPr>
            <a:xfrm>
              <a:off x="9846364" y="1192696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+</a:t>
              </a:r>
            </a:p>
          </p:txBody>
        </p: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DDD79F7A-72D1-0448-B4D5-0C28EC6E5181}"/>
              </a:ext>
            </a:extLst>
          </p:cNvPr>
          <p:cNvGrpSpPr/>
          <p:nvPr/>
        </p:nvGrpSpPr>
        <p:grpSpPr>
          <a:xfrm>
            <a:off x="7981121" y="2908854"/>
            <a:ext cx="344557" cy="584775"/>
            <a:chOff x="9859617" y="1179444"/>
            <a:chExt cx="344557" cy="584775"/>
          </a:xfrm>
        </p:grpSpPr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2C228A61-3219-9A4D-9195-FB9653EE0B26}"/>
                </a:ext>
              </a:extLst>
            </p:cNvPr>
            <p:cNvSpPr/>
            <p:nvPr/>
          </p:nvSpPr>
          <p:spPr>
            <a:xfrm>
              <a:off x="9859617" y="1325217"/>
              <a:ext cx="344557" cy="331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D05F3754-154C-1648-B8E1-0BD1733AEF59}"/>
                </a:ext>
              </a:extLst>
            </p:cNvPr>
            <p:cNvSpPr txBox="1"/>
            <p:nvPr/>
          </p:nvSpPr>
          <p:spPr>
            <a:xfrm>
              <a:off x="9886120" y="1179444"/>
              <a:ext cx="3097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-</a:t>
              </a:r>
            </a:p>
          </p:txBody>
        </p:sp>
      </p:grpSp>
      <p:sp>
        <p:nvSpPr>
          <p:cNvPr id="72" name="Text Box 3">
            <a:extLst>
              <a:ext uri="{FF2B5EF4-FFF2-40B4-BE49-F238E27FC236}">
                <a16:creationId xmlns:a16="http://schemas.microsoft.com/office/drawing/2014/main" id="{A7DDBE4A-929E-B642-9DAE-D762CC72B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1774" y="4401586"/>
            <a:ext cx="5340626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C00000"/>
                </a:solidFill>
                <a:latin typeface="+mn-lt"/>
              </a:rPr>
              <a:t>Bob:</a:t>
            </a: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+mn-lt"/>
              </a:rPr>
              <a:t>uses his private key to decrypt and recover K</a:t>
            </a:r>
            <a:r>
              <a:rPr lang="en-US" sz="2400" baseline="-25000" dirty="0">
                <a:latin typeface="+mn-lt"/>
              </a:rPr>
              <a:t>S</a:t>
            </a:r>
          </a:p>
          <a:p>
            <a:pPr marL="396875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+mn-lt"/>
              </a:rPr>
              <a:t>uses K</a:t>
            </a:r>
            <a:r>
              <a:rPr lang="en-US" sz="2400" baseline="-25000" dirty="0">
                <a:latin typeface="+mn-lt"/>
              </a:rPr>
              <a:t>S</a:t>
            </a:r>
            <a:r>
              <a:rPr lang="en-US" sz="2400" dirty="0">
                <a:latin typeface="+mn-lt"/>
              </a:rPr>
              <a:t> to decrypt K</a:t>
            </a:r>
            <a:r>
              <a:rPr lang="en-US" sz="2400" baseline="-25000" dirty="0">
                <a:latin typeface="+mn-lt"/>
              </a:rPr>
              <a:t>S</a:t>
            </a:r>
            <a:r>
              <a:rPr lang="en-US" sz="2400" dirty="0">
                <a:latin typeface="+mn-lt"/>
              </a:rPr>
              <a:t>(m) to recover m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599435D-2271-B04F-8D13-401A6A3326A7}"/>
              </a:ext>
            </a:extLst>
          </p:cNvPr>
          <p:cNvCxnSpPr/>
          <p:nvPr/>
        </p:nvCxnSpPr>
        <p:spPr>
          <a:xfrm>
            <a:off x="3220100" y="2010969"/>
            <a:ext cx="0" cy="3578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73F6EEE-3FCB-2E46-81EC-273DBA6A63E6}"/>
              </a:ext>
            </a:extLst>
          </p:cNvPr>
          <p:cNvCxnSpPr>
            <a:cxnSpLocks/>
          </p:cNvCxnSpPr>
          <p:nvPr/>
        </p:nvCxnSpPr>
        <p:spPr>
          <a:xfrm flipH="1" flipV="1">
            <a:off x="3238142" y="4070415"/>
            <a:ext cx="0" cy="3578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0DE79B7-8500-4745-B5AF-25A00ABB9212}"/>
              </a:ext>
            </a:extLst>
          </p:cNvPr>
          <p:cNvCxnSpPr>
            <a:cxnSpLocks/>
          </p:cNvCxnSpPr>
          <p:nvPr/>
        </p:nvCxnSpPr>
        <p:spPr>
          <a:xfrm flipH="1" flipV="1">
            <a:off x="9042677" y="4068369"/>
            <a:ext cx="0" cy="3578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754BF6D-ACBE-CC49-BE4E-4102462FD5E0}"/>
              </a:ext>
            </a:extLst>
          </p:cNvPr>
          <p:cNvCxnSpPr>
            <a:cxnSpLocks/>
          </p:cNvCxnSpPr>
          <p:nvPr/>
        </p:nvCxnSpPr>
        <p:spPr>
          <a:xfrm flipV="1">
            <a:off x="8996473" y="2842592"/>
            <a:ext cx="0" cy="70294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19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Freeform 6">
            <a:extLst>
              <a:ext uri="{FF2B5EF4-FFF2-40B4-BE49-F238E27FC236}">
                <a16:creationId xmlns:a16="http://schemas.microsoft.com/office/drawing/2014/main" id="{FBC63C4B-D566-DA4A-87E0-DB2C8EA31F36}"/>
              </a:ext>
            </a:extLst>
          </p:cNvPr>
          <p:cNvSpPr>
            <a:spLocks/>
          </p:cNvSpPr>
          <p:nvPr/>
        </p:nvSpPr>
        <p:spPr bwMode="auto">
          <a:xfrm>
            <a:off x="5566811" y="3122817"/>
            <a:ext cx="1335088" cy="782638"/>
          </a:xfrm>
          <a:custGeom>
            <a:avLst/>
            <a:gdLst>
              <a:gd name="T0" fmla="*/ 0 w 2135"/>
              <a:gd name="T1" fmla="*/ 0 h 1662"/>
              <a:gd name="T2" fmla="*/ 0 w 2135"/>
              <a:gd name="T3" fmla="*/ 0 h 1662"/>
              <a:gd name="T4" fmla="*/ 2 w 2135"/>
              <a:gd name="T5" fmla="*/ 0 h 1662"/>
              <a:gd name="T6" fmla="*/ 4 w 2135"/>
              <a:gd name="T7" fmla="*/ 0 h 1662"/>
              <a:gd name="T8" fmla="*/ 7 w 2135"/>
              <a:gd name="T9" fmla="*/ 0 h 1662"/>
              <a:gd name="T10" fmla="*/ 7 w 2135"/>
              <a:gd name="T11" fmla="*/ 1 h 1662"/>
              <a:gd name="T12" fmla="*/ 6 w 2135"/>
              <a:gd name="T13" fmla="*/ 1 h 1662"/>
              <a:gd name="T14" fmla="*/ 3 w 2135"/>
              <a:gd name="T15" fmla="*/ 1 h 1662"/>
              <a:gd name="T16" fmla="*/ 2 w 2135"/>
              <a:gd name="T17" fmla="*/ 1 h 1662"/>
              <a:gd name="T18" fmla="*/ 1 w 2135"/>
              <a:gd name="T19" fmla="*/ 1 h 1662"/>
              <a:gd name="T20" fmla="*/ 0 w 2135"/>
              <a:gd name="T21" fmla="*/ 0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4517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Secure e-mail: </a:t>
            </a:r>
            <a:r>
              <a:rPr lang="en-US" sz="4000" b="0" dirty="0">
                <a:latin typeface="+mn-lt"/>
              </a:rPr>
              <a:t>integrity, authentication</a:t>
            </a:r>
            <a:endParaRPr lang="en-US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16" name="Text Box 4">
            <a:extLst>
              <a:ext uri="{FF2B5EF4-FFF2-40B4-BE49-F238E27FC236}">
                <a16:creationId xmlns:a16="http://schemas.microsoft.com/office/drawing/2014/main" id="{C0184D23-BADA-4B4B-BE0B-C3C7FA375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677" y="1195663"/>
            <a:ext cx="103328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75000"/>
            </a:pPr>
            <a:r>
              <a:rPr lang="en-US" sz="2800" dirty="0">
                <a:solidFill>
                  <a:srgbClr val="000000"/>
                </a:solidFill>
                <a:latin typeface="+mn-lt"/>
              </a:rPr>
              <a:t> Alice wants to send m to Bob, with </a:t>
            </a:r>
            <a:r>
              <a:rPr lang="en-US" sz="2800" i="1" dirty="0">
                <a:solidFill>
                  <a:srgbClr val="0012A0"/>
                </a:solidFill>
                <a:latin typeface="+mn-lt"/>
              </a:rPr>
              <a:t>message integrity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sz="2800" i="1" dirty="0">
                <a:solidFill>
                  <a:srgbClr val="0012A0"/>
                </a:solidFill>
                <a:latin typeface="+mn-lt"/>
              </a:rPr>
              <a:t>authentication</a:t>
            </a:r>
          </a:p>
        </p:txBody>
      </p:sp>
      <p:sp>
        <p:nvSpPr>
          <p:cNvPr id="136" name="Freeform 6">
            <a:extLst>
              <a:ext uri="{FF2B5EF4-FFF2-40B4-BE49-F238E27FC236}">
                <a16:creationId xmlns:a16="http://schemas.microsoft.com/office/drawing/2014/main" id="{CDA921A5-71DA-7348-AE6D-AED7C35DE016}"/>
              </a:ext>
            </a:extLst>
          </p:cNvPr>
          <p:cNvSpPr>
            <a:spLocks/>
          </p:cNvSpPr>
          <p:nvPr/>
        </p:nvSpPr>
        <p:spPr bwMode="auto">
          <a:xfrm>
            <a:off x="3309110" y="2832340"/>
            <a:ext cx="989013" cy="406400"/>
          </a:xfrm>
          <a:custGeom>
            <a:avLst/>
            <a:gdLst>
              <a:gd name="T0" fmla="*/ 0 w 476"/>
              <a:gd name="T1" fmla="*/ 0 h 247"/>
              <a:gd name="T2" fmla="*/ 2393 w 476"/>
              <a:gd name="T3" fmla="*/ 0 h 247"/>
              <a:gd name="T4" fmla="*/ 2393 w 476"/>
              <a:gd name="T5" fmla="*/ 306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40" name="Group 10">
            <a:extLst>
              <a:ext uri="{FF2B5EF4-FFF2-40B4-BE49-F238E27FC236}">
                <a16:creationId xmlns:a16="http://schemas.microsoft.com/office/drawing/2014/main" id="{B1196B51-736F-8E46-8418-FE6F04F3A461}"/>
              </a:ext>
            </a:extLst>
          </p:cNvPr>
          <p:cNvGrpSpPr>
            <a:grpSpLocks/>
          </p:cNvGrpSpPr>
          <p:nvPr/>
        </p:nvGrpSpPr>
        <p:grpSpPr bwMode="auto">
          <a:xfrm>
            <a:off x="2583623" y="2337040"/>
            <a:ext cx="754063" cy="725487"/>
            <a:chOff x="694" y="2457"/>
            <a:chExt cx="475" cy="457"/>
          </a:xfrm>
        </p:grpSpPr>
        <p:sp>
          <p:nvSpPr>
            <p:cNvPr id="194" name="Rectangle 11">
              <a:extLst>
                <a:ext uri="{FF2B5EF4-FFF2-40B4-BE49-F238E27FC236}">
                  <a16:creationId xmlns:a16="http://schemas.microsoft.com/office/drawing/2014/main" id="{B72747EF-1E71-3E40-8C3C-2E9F66519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" y="2631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95" name="Text Box 12">
              <a:extLst>
                <a:ext uri="{FF2B5EF4-FFF2-40B4-BE49-F238E27FC236}">
                  <a16:creationId xmlns:a16="http://schemas.microsoft.com/office/drawing/2014/main" id="{17E01511-07B5-7443-9FD2-D645D53E53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4" y="2657"/>
              <a:ext cx="35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H( )</a:t>
              </a:r>
            </a:p>
          </p:txBody>
        </p:sp>
        <p:sp>
          <p:nvSpPr>
            <p:cNvPr id="196" name="Text Box 13">
              <a:extLst>
                <a:ext uri="{FF2B5EF4-FFF2-40B4-BE49-F238E27FC236}">
                  <a16:creationId xmlns:a16="http://schemas.microsoft.com/office/drawing/2014/main" id="{F03AD360-92D5-3F4F-8585-69010AEE61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7" y="2457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4000" dirty="0">
                  <a:latin typeface="Arial" charset="0"/>
                  <a:cs typeface="Arial" charset="0"/>
                </a:rPr>
                <a:t>.</a:t>
              </a:r>
            </a:p>
          </p:txBody>
        </p:sp>
      </p:grpSp>
      <p:grpSp>
        <p:nvGrpSpPr>
          <p:cNvPr id="141" name="Group 14">
            <a:extLst>
              <a:ext uri="{FF2B5EF4-FFF2-40B4-BE49-F238E27FC236}">
                <a16:creationId xmlns:a16="http://schemas.microsoft.com/office/drawing/2014/main" id="{1CEC776F-D8ED-BB41-8EF6-1269CC17444E}"/>
              </a:ext>
            </a:extLst>
          </p:cNvPr>
          <p:cNvGrpSpPr>
            <a:grpSpLocks/>
          </p:cNvGrpSpPr>
          <p:nvPr/>
        </p:nvGrpSpPr>
        <p:grpSpPr bwMode="auto">
          <a:xfrm>
            <a:off x="3450398" y="2330690"/>
            <a:ext cx="757238" cy="714375"/>
            <a:chOff x="1541" y="1987"/>
            <a:chExt cx="477" cy="450"/>
          </a:xfrm>
        </p:grpSpPr>
        <p:sp>
          <p:nvSpPr>
            <p:cNvPr id="190" name="Rectangle 15">
              <a:extLst>
                <a:ext uri="{FF2B5EF4-FFF2-40B4-BE49-F238E27FC236}">
                  <a16:creationId xmlns:a16="http://schemas.microsoft.com/office/drawing/2014/main" id="{F52BF3D6-1581-884C-89DC-1E614FC10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3" y="2154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91" name="Text Box 16">
              <a:extLst>
                <a:ext uri="{FF2B5EF4-FFF2-40B4-BE49-F238E27FC236}">
                  <a16:creationId xmlns:a16="http://schemas.microsoft.com/office/drawing/2014/main" id="{64158AE7-EA74-484B-A754-66C43ED402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1" y="2189"/>
              <a:ext cx="42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A</a:t>
              </a:r>
              <a:r>
                <a:rPr lang="en-US" sz="1800" dirty="0">
                  <a:latin typeface="Arial" charset="0"/>
                  <a:cs typeface="Arial" charset="0"/>
                </a:rPr>
                <a:t>( )</a:t>
              </a:r>
            </a:p>
          </p:txBody>
        </p:sp>
        <p:sp>
          <p:nvSpPr>
            <p:cNvPr id="192" name="Text Box 17">
              <a:extLst>
                <a:ext uri="{FF2B5EF4-FFF2-40B4-BE49-F238E27FC236}">
                  <a16:creationId xmlns:a16="http://schemas.microsoft.com/office/drawing/2014/main" id="{6B7AE559-51F7-8142-B595-D975A8D3F6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5" y="1987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4000" dirty="0">
                  <a:latin typeface="Arial" charset="0"/>
                  <a:cs typeface="Arial" charset="0"/>
                </a:rPr>
                <a:t>.</a:t>
              </a:r>
            </a:p>
          </p:txBody>
        </p:sp>
        <p:sp>
          <p:nvSpPr>
            <p:cNvPr id="193" name="Text Box 18">
              <a:extLst>
                <a:ext uri="{FF2B5EF4-FFF2-40B4-BE49-F238E27FC236}">
                  <a16:creationId xmlns:a16="http://schemas.microsoft.com/office/drawing/2014/main" id="{04C00144-A0CC-D44F-9A7B-DF9305B042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8" y="2088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144" name="Text Box 25">
            <a:extLst>
              <a:ext uri="{FF2B5EF4-FFF2-40B4-BE49-F238E27FC236}">
                <a16:creationId xmlns:a16="http://schemas.microsoft.com/office/drawing/2014/main" id="{28C8EE68-97D2-FF41-82E7-33345F4D0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46648" y="2526444"/>
            <a:ext cx="879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" charset="0"/>
                <a:cs typeface="Arial" charset="0"/>
              </a:rPr>
              <a:t>H(m )</a:t>
            </a:r>
          </a:p>
        </p:txBody>
      </p:sp>
      <p:grpSp>
        <p:nvGrpSpPr>
          <p:cNvPr id="145" name="Group 26">
            <a:extLst>
              <a:ext uri="{FF2B5EF4-FFF2-40B4-BE49-F238E27FC236}">
                <a16:creationId xmlns:a16="http://schemas.microsoft.com/office/drawing/2014/main" id="{93CCA24C-103C-B648-995F-03EEF3C4F57E}"/>
              </a:ext>
            </a:extLst>
          </p:cNvPr>
          <p:cNvGrpSpPr>
            <a:grpSpLocks/>
          </p:cNvGrpSpPr>
          <p:nvPr/>
        </p:nvGrpSpPr>
        <p:grpSpPr bwMode="auto">
          <a:xfrm>
            <a:off x="4188585" y="2308465"/>
            <a:ext cx="1135063" cy="528637"/>
            <a:chOff x="1778" y="2485"/>
            <a:chExt cx="715" cy="333"/>
          </a:xfrm>
        </p:grpSpPr>
        <p:sp>
          <p:nvSpPr>
            <p:cNvPr id="184" name="Text Box 27">
              <a:extLst>
                <a:ext uri="{FF2B5EF4-FFF2-40B4-BE49-F238E27FC236}">
                  <a16:creationId xmlns:a16="http://schemas.microsoft.com/office/drawing/2014/main" id="{A3D2B037-32E5-0245-B8DB-4BC6E843B1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8" y="2587"/>
              <a:ext cx="7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A</a:t>
              </a:r>
              <a:r>
                <a:rPr lang="en-US" sz="1800" dirty="0">
                  <a:latin typeface="Arial" charset="0"/>
                  <a:cs typeface="Arial" charset="0"/>
                </a:rPr>
                <a:t>(H(m))</a:t>
              </a:r>
            </a:p>
          </p:txBody>
        </p:sp>
        <p:sp>
          <p:nvSpPr>
            <p:cNvPr id="185" name="Text Box 28">
              <a:extLst>
                <a:ext uri="{FF2B5EF4-FFF2-40B4-BE49-F238E27FC236}">
                  <a16:creationId xmlns:a16="http://schemas.microsoft.com/office/drawing/2014/main" id="{C74CE97F-6B91-2347-AED1-5D20B19B8F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0" y="2485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146" name="Freeform 29">
            <a:extLst>
              <a:ext uri="{FF2B5EF4-FFF2-40B4-BE49-F238E27FC236}">
                <a16:creationId xmlns:a16="http://schemas.microsoft.com/office/drawing/2014/main" id="{2A230624-3976-DB45-8513-B2545A36D998}"/>
              </a:ext>
            </a:extLst>
          </p:cNvPr>
          <p:cNvSpPr>
            <a:spLocks/>
          </p:cNvSpPr>
          <p:nvPr/>
        </p:nvSpPr>
        <p:spPr bwMode="auto">
          <a:xfrm flipV="1">
            <a:off x="2361373" y="3667365"/>
            <a:ext cx="1958975" cy="392112"/>
          </a:xfrm>
          <a:custGeom>
            <a:avLst/>
            <a:gdLst>
              <a:gd name="T0" fmla="*/ 0 w 476"/>
              <a:gd name="T1" fmla="*/ 0 h 247"/>
              <a:gd name="T2" fmla="*/ 144489 w 476"/>
              <a:gd name="T3" fmla="*/ 0 h 247"/>
              <a:gd name="T4" fmla="*/ 144489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rot="10800000"/>
          <a:lstStyle/>
          <a:p>
            <a:endParaRPr lang="en-US" dirty="0"/>
          </a:p>
        </p:txBody>
      </p:sp>
      <p:sp>
        <p:nvSpPr>
          <p:cNvPr id="147" name="Text Box 30">
            <a:extLst>
              <a:ext uri="{FF2B5EF4-FFF2-40B4-BE49-F238E27FC236}">
                <a16:creationId xmlns:a16="http://schemas.microsoft.com/office/drawing/2014/main" id="{DABE9DE2-F780-A849-ACDB-E6DCB3DE9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9873" y="2605328"/>
            <a:ext cx="398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m</a:t>
            </a:r>
          </a:p>
        </p:txBody>
      </p:sp>
      <p:grpSp>
        <p:nvGrpSpPr>
          <p:cNvPr id="148" name="Group 31">
            <a:extLst>
              <a:ext uri="{FF2B5EF4-FFF2-40B4-BE49-F238E27FC236}">
                <a16:creationId xmlns:a16="http://schemas.microsoft.com/office/drawing/2014/main" id="{AE3F8545-E084-314A-8920-DB75ABBDE231}"/>
              </a:ext>
            </a:extLst>
          </p:cNvPr>
          <p:cNvGrpSpPr>
            <a:grpSpLocks/>
          </p:cNvGrpSpPr>
          <p:nvPr/>
        </p:nvGrpSpPr>
        <p:grpSpPr bwMode="auto">
          <a:xfrm>
            <a:off x="3375785" y="1954453"/>
            <a:ext cx="452438" cy="474662"/>
            <a:chOff x="2637" y="716"/>
            <a:chExt cx="285" cy="299"/>
          </a:xfrm>
        </p:grpSpPr>
        <p:sp>
          <p:nvSpPr>
            <p:cNvPr id="182" name="Text Box 32">
              <a:extLst>
                <a:ext uri="{FF2B5EF4-FFF2-40B4-BE49-F238E27FC236}">
                  <a16:creationId xmlns:a16="http://schemas.microsoft.com/office/drawing/2014/main" id="{B887643E-BB09-9446-90F6-D0C86C8BB0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7" y="763"/>
              <a:ext cx="28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A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183" name="Text Box 33">
              <a:extLst>
                <a:ext uri="{FF2B5EF4-FFF2-40B4-BE49-F238E27FC236}">
                  <a16:creationId xmlns:a16="http://schemas.microsoft.com/office/drawing/2014/main" id="{8F0C780B-DA5F-D24E-B125-07B752932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5" y="716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-</a:t>
              </a:r>
            </a:p>
          </p:txBody>
        </p:sp>
      </p:grpSp>
      <p:pic>
        <p:nvPicPr>
          <p:cNvPr id="150" name="Picture 35" descr="BS00768_[1]">
            <a:extLst>
              <a:ext uri="{FF2B5EF4-FFF2-40B4-BE49-F238E27FC236}">
                <a16:creationId xmlns:a16="http://schemas.microsoft.com/office/drawing/2014/main" id="{760325FC-447E-8641-AB3A-BD40E45D3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872131" y="2141182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" name="Picture 36" descr="Alice">
            <a:extLst>
              <a:ext uri="{FF2B5EF4-FFF2-40B4-BE49-F238E27FC236}">
                <a16:creationId xmlns:a16="http://schemas.microsoft.com/office/drawing/2014/main" id="{6F5B1E19-8AE4-3D48-9575-18C992853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485" y="3141903"/>
            <a:ext cx="5270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6" name="Freeform 41">
            <a:extLst>
              <a:ext uri="{FF2B5EF4-FFF2-40B4-BE49-F238E27FC236}">
                <a16:creationId xmlns:a16="http://schemas.microsoft.com/office/drawing/2014/main" id="{55D2C347-2435-E542-9A79-6C7EC0C3DA50}"/>
              </a:ext>
            </a:extLst>
          </p:cNvPr>
          <p:cNvSpPr>
            <a:spLocks/>
          </p:cNvSpPr>
          <p:nvPr/>
        </p:nvSpPr>
        <p:spPr bwMode="auto">
          <a:xfrm flipH="1">
            <a:off x="8131245" y="2840278"/>
            <a:ext cx="755650" cy="392112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7" name="Freeform 42">
            <a:extLst>
              <a:ext uri="{FF2B5EF4-FFF2-40B4-BE49-F238E27FC236}">
                <a16:creationId xmlns:a16="http://schemas.microsoft.com/office/drawing/2014/main" id="{F807986B-0E09-FA4F-881F-706A27FC7F4F}"/>
              </a:ext>
            </a:extLst>
          </p:cNvPr>
          <p:cNvSpPr>
            <a:spLocks/>
          </p:cNvSpPr>
          <p:nvPr/>
        </p:nvSpPr>
        <p:spPr bwMode="auto">
          <a:xfrm flipH="1" flipV="1">
            <a:off x="8153470" y="3675303"/>
            <a:ext cx="755650" cy="392112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rot="10800000"/>
          <a:lstStyle/>
          <a:p>
            <a:endParaRPr lang="en-US" dirty="0"/>
          </a:p>
        </p:txBody>
      </p:sp>
      <p:pic>
        <p:nvPicPr>
          <p:cNvPr id="158" name="Picture 43" descr="Bob">
            <a:extLst>
              <a:ext uri="{FF2B5EF4-FFF2-40B4-BE49-F238E27FC236}">
                <a16:creationId xmlns:a16="http://schemas.microsoft.com/office/drawing/2014/main" id="{9D615FF3-AB81-364A-B0F1-CE29503EA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1858" y="3065703"/>
            <a:ext cx="642938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" name="Text Box 44">
            <a:extLst>
              <a:ext uri="{FF2B5EF4-FFF2-40B4-BE49-F238E27FC236}">
                <a16:creationId xmlns:a16="http://schemas.microsoft.com/office/drawing/2014/main" id="{A018A8CA-0525-644A-A2E4-930729E29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4660" y="3836607"/>
            <a:ext cx="398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m</a:t>
            </a:r>
          </a:p>
        </p:txBody>
      </p:sp>
      <p:grpSp>
        <p:nvGrpSpPr>
          <p:cNvPr id="160" name="Group 45">
            <a:extLst>
              <a:ext uri="{FF2B5EF4-FFF2-40B4-BE49-F238E27FC236}">
                <a16:creationId xmlns:a16="http://schemas.microsoft.com/office/drawing/2014/main" id="{B070881B-8F76-0241-BBB2-17A2761F93FB}"/>
              </a:ext>
            </a:extLst>
          </p:cNvPr>
          <p:cNvGrpSpPr>
            <a:grpSpLocks/>
          </p:cNvGrpSpPr>
          <p:nvPr/>
        </p:nvGrpSpPr>
        <p:grpSpPr bwMode="auto">
          <a:xfrm>
            <a:off x="8894833" y="2319578"/>
            <a:ext cx="757238" cy="708025"/>
            <a:chOff x="1541" y="1993"/>
            <a:chExt cx="477" cy="446"/>
          </a:xfrm>
        </p:grpSpPr>
        <p:sp>
          <p:nvSpPr>
            <p:cNvPr id="178" name="Rectangle 46">
              <a:extLst>
                <a:ext uri="{FF2B5EF4-FFF2-40B4-BE49-F238E27FC236}">
                  <a16:creationId xmlns:a16="http://schemas.microsoft.com/office/drawing/2014/main" id="{3DF6F0B4-7F43-4A45-8970-FF3F4C695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3" y="2154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79" name="Text Box 47">
              <a:extLst>
                <a:ext uri="{FF2B5EF4-FFF2-40B4-BE49-F238E27FC236}">
                  <a16:creationId xmlns:a16="http://schemas.microsoft.com/office/drawing/2014/main" id="{E2BA66F0-5B75-A94B-BFB8-3C2B9F313A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1" y="2189"/>
              <a:ext cx="42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A</a:t>
              </a:r>
              <a:r>
                <a:rPr lang="en-US" sz="1800" dirty="0">
                  <a:latin typeface="Arial" charset="0"/>
                  <a:cs typeface="Arial" charset="0"/>
                </a:rPr>
                <a:t>( )</a:t>
              </a:r>
            </a:p>
          </p:txBody>
        </p:sp>
        <p:sp>
          <p:nvSpPr>
            <p:cNvPr id="180" name="Text Box 48">
              <a:extLst>
                <a:ext uri="{FF2B5EF4-FFF2-40B4-BE49-F238E27FC236}">
                  <a16:creationId xmlns:a16="http://schemas.microsoft.com/office/drawing/2014/main" id="{1F49BE10-EA54-A84A-8F6A-25C464DFC1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5" y="1993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4000" dirty="0">
                  <a:latin typeface="Arial" charset="0"/>
                  <a:cs typeface="Arial" charset="0"/>
                </a:rPr>
                <a:t>.</a:t>
              </a:r>
            </a:p>
          </p:txBody>
        </p:sp>
        <p:sp>
          <p:nvSpPr>
            <p:cNvPr id="181" name="Text Box 49">
              <a:extLst>
                <a:ext uri="{FF2B5EF4-FFF2-40B4-BE49-F238E27FC236}">
                  <a16:creationId xmlns:a16="http://schemas.microsoft.com/office/drawing/2014/main" id="{2D8AEC8C-F0F2-5044-83E1-CF9E0D45A5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3" y="2088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+</a:t>
              </a:r>
            </a:p>
          </p:txBody>
        </p:sp>
      </p:grpSp>
      <p:pic>
        <p:nvPicPr>
          <p:cNvPr id="162" name="Picture 51" descr="BS00768_[1]">
            <a:extLst>
              <a:ext uri="{FF2B5EF4-FFF2-40B4-BE49-F238E27FC236}">
                <a16:creationId xmlns:a16="http://schemas.microsoft.com/office/drawing/2014/main" id="{211576C7-23B5-8C41-BD5B-D7E4BDB8D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9601812" y="2121140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3" name="Group 52">
            <a:extLst>
              <a:ext uri="{FF2B5EF4-FFF2-40B4-BE49-F238E27FC236}">
                <a16:creationId xmlns:a16="http://schemas.microsoft.com/office/drawing/2014/main" id="{0AD101C7-1262-424D-87F3-9C9E02F032E0}"/>
              </a:ext>
            </a:extLst>
          </p:cNvPr>
          <p:cNvGrpSpPr>
            <a:grpSpLocks/>
          </p:cNvGrpSpPr>
          <p:nvPr/>
        </p:nvGrpSpPr>
        <p:grpSpPr bwMode="auto">
          <a:xfrm>
            <a:off x="9096445" y="1932228"/>
            <a:ext cx="481013" cy="474662"/>
            <a:chOff x="2637" y="716"/>
            <a:chExt cx="303" cy="299"/>
          </a:xfrm>
        </p:grpSpPr>
        <p:sp>
          <p:nvSpPr>
            <p:cNvPr id="176" name="Text Box 53">
              <a:extLst>
                <a:ext uri="{FF2B5EF4-FFF2-40B4-BE49-F238E27FC236}">
                  <a16:creationId xmlns:a16="http://schemas.microsoft.com/office/drawing/2014/main" id="{4A79E822-86A5-D44B-B0B2-81E7C9CE53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7" y="763"/>
              <a:ext cx="28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A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177" name="Text Box 54">
              <a:extLst>
                <a:ext uri="{FF2B5EF4-FFF2-40B4-BE49-F238E27FC236}">
                  <a16:creationId xmlns:a16="http://schemas.microsoft.com/office/drawing/2014/main" id="{7A4A96DE-6FB4-D044-AD65-43209196EF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0" y="716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164" name="Group 55">
            <a:extLst>
              <a:ext uri="{FF2B5EF4-FFF2-40B4-BE49-F238E27FC236}">
                <a16:creationId xmlns:a16="http://schemas.microsoft.com/office/drawing/2014/main" id="{0F0A6289-FA89-A14C-897D-B2BA44609D3F}"/>
              </a:ext>
            </a:extLst>
          </p:cNvPr>
          <p:cNvGrpSpPr>
            <a:grpSpLocks/>
          </p:cNvGrpSpPr>
          <p:nvPr/>
        </p:nvGrpSpPr>
        <p:grpSpPr bwMode="auto">
          <a:xfrm>
            <a:off x="7691438" y="2234268"/>
            <a:ext cx="1135063" cy="528637"/>
            <a:chOff x="1778" y="2485"/>
            <a:chExt cx="715" cy="333"/>
          </a:xfrm>
        </p:grpSpPr>
        <p:sp>
          <p:nvSpPr>
            <p:cNvPr id="174" name="Text Box 56">
              <a:extLst>
                <a:ext uri="{FF2B5EF4-FFF2-40B4-BE49-F238E27FC236}">
                  <a16:creationId xmlns:a16="http://schemas.microsoft.com/office/drawing/2014/main" id="{65E495B1-6FD1-FB4D-8106-739D3AA587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8" y="2587"/>
              <a:ext cx="7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A</a:t>
              </a:r>
              <a:r>
                <a:rPr lang="en-US" sz="1800" dirty="0">
                  <a:latin typeface="Arial" charset="0"/>
                  <a:cs typeface="Arial" charset="0"/>
                </a:rPr>
                <a:t>(H(m))</a:t>
              </a:r>
            </a:p>
          </p:txBody>
        </p:sp>
        <p:sp>
          <p:nvSpPr>
            <p:cNvPr id="175" name="Text Box 57">
              <a:extLst>
                <a:ext uri="{FF2B5EF4-FFF2-40B4-BE49-F238E27FC236}">
                  <a16:creationId xmlns:a16="http://schemas.microsoft.com/office/drawing/2014/main" id="{B235E78A-2E04-B642-9500-E3AAD79EA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0" y="2485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165" name="Text Box 58">
            <a:extLst>
              <a:ext uri="{FF2B5EF4-FFF2-40B4-BE49-F238E27FC236}">
                <a16:creationId xmlns:a16="http://schemas.microsoft.com/office/drawing/2014/main" id="{4DA86245-D925-3446-A4D0-A81E917FB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0133" y="4042015"/>
            <a:ext cx="398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m</a:t>
            </a:r>
          </a:p>
        </p:txBody>
      </p:sp>
      <p:grpSp>
        <p:nvGrpSpPr>
          <p:cNvPr id="166" name="Group 59">
            <a:extLst>
              <a:ext uri="{FF2B5EF4-FFF2-40B4-BE49-F238E27FC236}">
                <a16:creationId xmlns:a16="http://schemas.microsoft.com/office/drawing/2014/main" id="{A97BD907-9DC7-7041-9D34-2BBEA9A1D328}"/>
              </a:ext>
            </a:extLst>
          </p:cNvPr>
          <p:cNvGrpSpPr>
            <a:grpSpLocks/>
          </p:cNvGrpSpPr>
          <p:nvPr/>
        </p:nvGrpSpPr>
        <p:grpSpPr bwMode="auto">
          <a:xfrm>
            <a:off x="8915470" y="3532428"/>
            <a:ext cx="754063" cy="712787"/>
            <a:chOff x="694" y="2465"/>
            <a:chExt cx="475" cy="449"/>
          </a:xfrm>
        </p:grpSpPr>
        <p:sp>
          <p:nvSpPr>
            <p:cNvPr id="171" name="Rectangle 60">
              <a:extLst>
                <a:ext uri="{FF2B5EF4-FFF2-40B4-BE49-F238E27FC236}">
                  <a16:creationId xmlns:a16="http://schemas.microsoft.com/office/drawing/2014/main" id="{1D293FAC-5E22-D141-A5E4-DB02E8BB0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" y="2631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72" name="Text Box 61">
              <a:extLst>
                <a:ext uri="{FF2B5EF4-FFF2-40B4-BE49-F238E27FC236}">
                  <a16:creationId xmlns:a16="http://schemas.microsoft.com/office/drawing/2014/main" id="{A757629A-2626-2944-9DE4-3E353D0AB6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4" y="2657"/>
              <a:ext cx="35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H( )</a:t>
              </a:r>
            </a:p>
          </p:txBody>
        </p:sp>
        <p:sp>
          <p:nvSpPr>
            <p:cNvPr id="173" name="Text Box 62">
              <a:extLst>
                <a:ext uri="{FF2B5EF4-FFF2-40B4-BE49-F238E27FC236}">
                  <a16:creationId xmlns:a16="http://schemas.microsoft.com/office/drawing/2014/main" id="{1B39B42A-EF1C-E746-A3FD-3109C0DDE1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5" y="2465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4000" dirty="0">
                  <a:latin typeface="Arial" charset="0"/>
                  <a:cs typeface="Arial" charset="0"/>
                </a:rPr>
                <a:t>.</a:t>
              </a:r>
            </a:p>
          </p:txBody>
        </p:sp>
      </p:grpSp>
      <p:sp>
        <p:nvSpPr>
          <p:cNvPr id="167" name="Freeform 63">
            <a:extLst>
              <a:ext uri="{FF2B5EF4-FFF2-40B4-BE49-F238E27FC236}">
                <a16:creationId xmlns:a16="http://schemas.microsoft.com/office/drawing/2014/main" id="{4691EE9B-BA40-2640-9979-67370B5C964C}"/>
              </a:ext>
            </a:extLst>
          </p:cNvPr>
          <p:cNvSpPr>
            <a:spLocks/>
          </p:cNvSpPr>
          <p:nvPr/>
        </p:nvSpPr>
        <p:spPr bwMode="auto">
          <a:xfrm flipV="1">
            <a:off x="9696520" y="3667365"/>
            <a:ext cx="304800" cy="392112"/>
          </a:xfrm>
          <a:custGeom>
            <a:avLst/>
            <a:gdLst>
              <a:gd name="T0" fmla="*/ 0 w 476"/>
              <a:gd name="T1" fmla="*/ 0 h 247"/>
              <a:gd name="T2" fmla="*/ 2 w 476"/>
              <a:gd name="T3" fmla="*/ 0 h 247"/>
              <a:gd name="T4" fmla="*/ 2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rot="10800000"/>
          <a:lstStyle/>
          <a:p>
            <a:endParaRPr lang="en-US" dirty="0"/>
          </a:p>
        </p:txBody>
      </p:sp>
      <p:sp>
        <p:nvSpPr>
          <p:cNvPr id="168" name="Freeform 64">
            <a:extLst>
              <a:ext uri="{FF2B5EF4-FFF2-40B4-BE49-F238E27FC236}">
                <a16:creationId xmlns:a16="http://schemas.microsoft.com/office/drawing/2014/main" id="{B7C4584F-BF1A-0544-926F-EA048B2C95C9}"/>
              </a:ext>
            </a:extLst>
          </p:cNvPr>
          <p:cNvSpPr>
            <a:spLocks/>
          </p:cNvSpPr>
          <p:nvPr/>
        </p:nvSpPr>
        <p:spPr bwMode="auto">
          <a:xfrm>
            <a:off x="9675883" y="2791065"/>
            <a:ext cx="304800" cy="392112"/>
          </a:xfrm>
          <a:custGeom>
            <a:avLst/>
            <a:gdLst>
              <a:gd name="T0" fmla="*/ 0 w 476"/>
              <a:gd name="T1" fmla="*/ 0 h 247"/>
              <a:gd name="T2" fmla="*/ 2 w 476"/>
              <a:gd name="T3" fmla="*/ 0 h 247"/>
              <a:gd name="T4" fmla="*/ 2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69" name="Text Box 65">
            <a:extLst>
              <a:ext uri="{FF2B5EF4-FFF2-40B4-BE49-F238E27FC236}">
                <a16:creationId xmlns:a16="http://schemas.microsoft.com/office/drawing/2014/main" id="{F7D43E61-3100-7A4D-BECB-A3331CE38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90828" y="3973269"/>
            <a:ext cx="8794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dirty="0">
                <a:latin typeface="Arial" charset="0"/>
                <a:cs typeface="Arial" charset="0"/>
              </a:rPr>
              <a:t>H(m )</a:t>
            </a:r>
          </a:p>
        </p:txBody>
      </p:sp>
      <p:sp>
        <p:nvSpPr>
          <p:cNvPr id="170" name="Text Box 66">
            <a:extLst>
              <a:ext uri="{FF2B5EF4-FFF2-40B4-BE49-F238E27FC236}">
                <a16:creationId xmlns:a16="http://schemas.microsoft.com/office/drawing/2014/main" id="{1C0EFBE4-3204-B04F-B170-3873C8B04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7276" y="3240592"/>
            <a:ext cx="1358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1" dirty="0">
                <a:solidFill>
                  <a:srgbClr val="C00000"/>
                </a:solidFill>
                <a:latin typeface="+mn-lt"/>
                <a:cs typeface="Arial" charset="0"/>
              </a:rPr>
              <a:t>compare</a:t>
            </a:r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E085666D-A10E-EE47-B430-1A938BB519D5}"/>
              </a:ext>
            </a:extLst>
          </p:cNvPr>
          <p:cNvCxnSpPr/>
          <p:nvPr/>
        </p:nvCxnSpPr>
        <p:spPr>
          <a:xfrm>
            <a:off x="7040216" y="3412435"/>
            <a:ext cx="8216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A1E527DE-00E9-2C4B-9615-EAC39E329EA7}"/>
              </a:ext>
            </a:extLst>
          </p:cNvPr>
          <p:cNvCxnSpPr/>
          <p:nvPr/>
        </p:nvCxnSpPr>
        <p:spPr>
          <a:xfrm>
            <a:off x="4611756" y="3425687"/>
            <a:ext cx="8216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0" name="Picture 44" descr="BS00592_[1]">
            <a:extLst>
              <a:ext uri="{FF2B5EF4-FFF2-40B4-BE49-F238E27FC236}">
                <a16:creationId xmlns:a16="http://schemas.microsoft.com/office/drawing/2014/main" id="{0FF485A1-9AA8-6F46-8E70-E9180D86E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615" y="3033435"/>
            <a:ext cx="5445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1" name="Text Box 45">
            <a:extLst>
              <a:ext uri="{FF2B5EF4-FFF2-40B4-BE49-F238E27FC236}">
                <a16:creationId xmlns:a16="http://schemas.microsoft.com/office/drawing/2014/main" id="{A0823A43-D9DE-EE42-9EF2-86A11D7DC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1598" y="3327122"/>
            <a:ext cx="9667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rPr>
              <a:t>Internet</a:t>
            </a:r>
          </a:p>
        </p:txBody>
      </p:sp>
      <p:pic>
        <p:nvPicPr>
          <p:cNvPr id="202" name="Picture 9" descr="BS00592_[1]">
            <a:extLst>
              <a:ext uri="{FF2B5EF4-FFF2-40B4-BE49-F238E27FC236}">
                <a16:creationId xmlns:a16="http://schemas.microsoft.com/office/drawing/2014/main" id="{A2B82B1E-9E0E-AB4B-B59F-4CA155D8C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718" y="3092312"/>
            <a:ext cx="5445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3" name="Group 202">
            <a:extLst>
              <a:ext uri="{FF2B5EF4-FFF2-40B4-BE49-F238E27FC236}">
                <a16:creationId xmlns:a16="http://schemas.microsoft.com/office/drawing/2014/main" id="{9439904A-0258-7748-9607-D776C1BE1087}"/>
              </a:ext>
            </a:extLst>
          </p:cNvPr>
          <p:cNvGrpSpPr/>
          <p:nvPr/>
        </p:nvGrpSpPr>
        <p:grpSpPr>
          <a:xfrm>
            <a:off x="4121427" y="3167270"/>
            <a:ext cx="389850" cy="584775"/>
            <a:chOff x="9846364" y="1192696"/>
            <a:chExt cx="389850" cy="584775"/>
          </a:xfrm>
        </p:grpSpPr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819D590E-EFF1-A644-A99A-1437DDD19481}"/>
                </a:ext>
              </a:extLst>
            </p:cNvPr>
            <p:cNvSpPr/>
            <p:nvPr/>
          </p:nvSpPr>
          <p:spPr>
            <a:xfrm>
              <a:off x="9859617" y="1325217"/>
              <a:ext cx="344557" cy="331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11E886BA-0494-1D48-8DAF-FFC6CAA40B1D}"/>
                </a:ext>
              </a:extLst>
            </p:cNvPr>
            <p:cNvSpPr txBox="1"/>
            <p:nvPr/>
          </p:nvSpPr>
          <p:spPr>
            <a:xfrm>
              <a:off x="9846364" y="1192696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+</a:t>
              </a:r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FBA5BB77-4637-7B46-B5F9-DEC82AA783F5}"/>
              </a:ext>
            </a:extLst>
          </p:cNvPr>
          <p:cNvGrpSpPr/>
          <p:nvPr/>
        </p:nvGrpSpPr>
        <p:grpSpPr>
          <a:xfrm>
            <a:off x="7967869" y="3147393"/>
            <a:ext cx="344557" cy="584775"/>
            <a:chOff x="9859617" y="1179444"/>
            <a:chExt cx="344557" cy="584775"/>
          </a:xfrm>
        </p:grpSpPr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00E3AD53-6CBA-714C-953B-F457A80C2164}"/>
                </a:ext>
              </a:extLst>
            </p:cNvPr>
            <p:cNvSpPr/>
            <p:nvPr/>
          </p:nvSpPr>
          <p:spPr>
            <a:xfrm>
              <a:off x="9859617" y="1325217"/>
              <a:ext cx="344557" cy="331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76DC195A-36B0-204A-AEA3-DF2912DA03EB}"/>
                </a:ext>
              </a:extLst>
            </p:cNvPr>
            <p:cNvSpPr txBox="1"/>
            <p:nvPr/>
          </p:nvSpPr>
          <p:spPr>
            <a:xfrm>
              <a:off x="9886120" y="1179444"/>
              <a:ext cx="3097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-</a:t>
              </a: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F5A402-7072-5B45-AFAB-4AEC66343ECF}"/>
              </a:ext>
            </a:extLst>
          </p:cNvPr>
          <p:cNvCxnSpPr/>
          <p:nvPr/>
        </p:nvCxnSpPr>
        <p:spPr>
          <a:xfrm>
            <a:off x="2147404" y="2834861"/>
            <a:ext cx="397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613887DD-8C89-4442-BCD5-79933D3AA18F}"/>
              </a:ext>
            </a:extLst>
          </p:cNvPr>
          <p:cNvCxnSpPr/>
          <p:nvPr/>
        </p:nvCxnSpPr>
        <p:spPr>
          <a:xfrm>
            <a:off x="3807329" y="2195527"/>
            <a:ext cx="0" cy="3578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8FC684D3-661D-214E-8AAA-803D5741950F}"/>
              </a:ext>
            </a:extLst>
          </p:cNvPr>
          <p:cNvCxnSpPr/>
          <p:nvPr/>
        </p:nvCxnSpPr>
        <p:spPr>
          <a:xfrm>
            <a:off x="9516467" y="2187153"/>
            <a:ext cx="0" cy="3578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 Box 4">
            <a:extLst>
              <a:ext uri="{FF2B5EF4-FFF2-40B4-BE49-F238E27FC236}">
                <a16:creationId xmlns:a16="http://schemas.microsoft.com/office/drawing/2014/main" id="{1F245A08-96A8-8C45-A51A-73F89CCBC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1416" y="4699345"/>
            <a:ext cx="1011016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342900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+mn-lt"/>
              </a:rPr>
              <a:t>Alice digitally signs hash of her message with her private key, providing integrity and authentication </a:t>
            </a:r>
          </a:p>
          <a:p>
            <a:pPr marL="342900" indent="-277813"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800" dirty="0">
                <a:latin typeface="+mn-lt"/>
              </a:rPr>
              <a:t>sends both message (in the clear) and digital signature</a:t>
            </a:r>
          </a:p>
        </p:txBody>
      </p:sp>
    </p:spTree>
    <p:extLst>
      <p:ext uri="{BB962C8B-B14F-4D97-AF65-F5344CB8AC3E}">
        <p14:creationId xmlns:p14="http://schemas.microsoft.com/office/powerpoint/2010/main" val="383562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6919003A-0583-1E4A-B26A-5A0954150CD9}"/>
              </a:ext>
            </a:extLst>
          </p:cNvPr>
          <p:cNvSpPr/>
          <p:nvPr/>
        </p:nvSpPr>
        <p:spPr>
          <a:xfrm>
            <a:off x="2869617" y="1808924"/>
            <a:ext cx="3133618" cy="27233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707CD2E-B6EC-9248-927D-6D3F30F4B7C6}"/>
              </a:ext>
            </a:extLst>
          </p:cNvPr>
          <p:cNvSpPr/>
          <p:nvPr/>
        </p:nvSpPr>
        <p:spPr>
          <a:xfrm>
            <a:off x="6387545" y="2001078"/>
            <a:ext cx="2610678" cy="328653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Freeform 6">
            <a:extLst>
              <a:ext uri="{FF2B5EF4-FFF2-40B4-BE49-F238E27FC236}">
                <a16:creationId xmlns:a16="http://schemas.microsoft.com/office/drawing/2014/main" id="{FBC63C4B-D566-DA4A-87E0-DB2C8EA31F36}"/>
              </a:ext>
            </a:extLst>
          </p:cNvPr>
          <p:cNvSpPr>
            <a:spLocks/>
          </p:cNvSpPr>
          <p:nvPr/>
        </p:nvSpPr>
        <p:spPr bwMode="auto">
          <a:xfrm>
            <a:off x="9913522" y="3440871"/>
            <a:ext cx="1335088" cy="782638"/>
          </a:xfrm>
          <a:custGeom>
            <a:avLst/>
            <a:gdLst>
              <a:gd name="T0" fmla="*/ 0 w 2135"/>
              <a:gd name="T1" fmla="*/ 0 h 1662"/>
              <a:gd name="T2" fmla="*/ 0 w 2135"/>
              <a:gd name="T3" fmla="*/ 0 h 1662"/>
              <a:gd name="T4" fmla="*/ 2 w 2135"/>
              <a:gd name="T5" fmla="*/ 0 h 1662"/>
              <a:gd name="T6" fmla="*/ 4 w 2135"/>
              <a:gd name="T7" fmla="*/ 0 h 1662"/>
              <a:gd name="T8" fmla="*/ 7 w 2135"/>
              <a:gd name="T9" fmla="*/ 0 h 1662"/>
              <a:gd name="T10" fmla="*/ 7 w 2135"/>
              <a:gd name="T11" fmla="*/ 1 h 1662"/>
              <a:gd name="T12" fmla="*/ 6 w 2135"/>
              <a:gd name="T13" fmla="*/ 1 h 1662"/>
              <a:gd name="T14" fmla="*/ 3 w 2135"/>
              <a:gd name="T15" fmla="*/ 1 h 1662"/>
              <a:gd name="T16" fmla="*/ 2 w 2135"/>
              <a:gd name="T17" fmla="*/ 1 h 1662"/>
              <a:gd name="T18" fmla="*/ 1 w 2135"/>
              <a:gd name="T19" fmla="*/ 1 h 1662"/>
              <a:gd name="T20" fmla="*/ 0 w 2135"/>
              <a:gd name="T21" fmla="*/ 0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4517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Secure e-mail: </a:t>
            </a:r>
            <a:r>
              <a:rPr lang="en-US" sz="4000" b="0" dirty="0">
                <a:latin typeface="+mn-lt"/>
              </a:rPr>
              <a:t>integrity, authentication</a:t>
            </a:r>
            <a:endParaRPr lang="en-US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16" name="Text Box 4">
            <a:extLst>
              <a:ext uri="{FF2B5EF4-FFF2-40B4-BE49-F238E27FC236}">
                <a16:creationId xmlns:a16="http://schemas.microsoft.com/office/drawing/2014/main" id="{C0184D23-BADA-4B4B-BE0B-C3C7FA375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677" y="1195663"/>
            <a:ext cx="108114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75000"/>
            </a:pPr>
            <a:r>
              <a:rPr lang="en-US" sz="2800" dirty="0">
                <a:solidFill>
                  <a:srgbClr val="000000"/>
                </a:solidFill>
                <a:latin typeface="+mn-lt"/>
              </a:rPr>
              <a:t> Alice sends m to Bob, with </a:t>
            </a:r>
            <a:r>
              <a:rPr lang="en-US" sz="2600" i="1" dirty="0">
                <a:solidFill>
                  <a:srgbClr val="0012A0"/>
                </a:solidFill>
                <a:latin typeface="+mn-lt"/>
              </a:rPr>
              <a:t>confidentiality,</a:t>
            </a:r>
            <a:r>
              <a:rPr lang="en-US" sz="2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600" i="1" dirty="0">
                <a:solidFill>
                  <a:srgbClr val="0012A0"/>
                </a:solidFill>
                <a:latin typeface="+mn-lt"/>
              </a:rPr>
              <a:t>message integrity</a:t>
            </a:r>
            <a:r>
              <a:rPr lang="en-US" sz="26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sz="2600" i="1" dirty="0">
                <a:solidFill>
                  <a:srgbClr val="0012A0"/>
                </a:solidFill>
                <a:latin typeface="+mn-lt"/>
              </a:rPr>
              <a:t>authentication</a:t>
            </a:r>
          </a:p>
        </p:txBody>
      </p:sp>
      <p:sp>
        <p:nvSpPr>
          <p:cNvPr id="136" name="Freeform 6">
            <a:extLst>
              <a:ext uri="{FF2B5EF4-FFF2-40B4-BE49-F238E27FC236}">
                <a16:creationId xmlns:a16="http://schemas.microsoft.com/office/drawing/2014/main" id="{CDA921A5-71DA-7348-AE6D-AED7C35DE016}"/>
              </a:ext>
            </a:extLst>
          </p:cNvPr>
          <p:cNvSpPr>
            <a:spLocks/>
          </p:cNvSpPr>
          <p:nvPr/>
        </p:nvSpPr>
        <p:spPr bwMode="auto">
          <a:xfrm>
            <a:off x="4223508" y="2660061"/>
            <a:ext cx="989013" cy="406400"/>
          </a:xfrm>
          <a:custGeom>
            <a:avLst/>
            <a:gdLst>
              <a:gd name="T0" fmla="*/ 0 w 476"/>
              <a:gd name="T1" fmla="*/ 0 h 247"/>
              <a:gd name="T2" fmla="*/ 2393 w 476"/>
              <a:gd name="T3" fmla="*/ 0 h 247"/>
              <a:gd name="T4" fmla="*/ 2393 w 476"/>
              <a:gd name="T5" fmla="*/ 306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40" name="Group 10">
            <a:extLst>
              <a:ext uri="{FF2B5EF4-FFF2-40B4-BE49-F238E27FC236}">
                <a16:creationId xmlns:a16="http://schemas.microsoft.com/office/drawing/2014/main" id="{B1196B51-736F-8E46-8418-FE6F04F3A461}"/>
              </a:ext>
            </a:extLst>
          </p:cNvPr>
          <p:cNvGrpSpPr>
            <a:grpSpLocks/>
          </p:cNvGrpSpPr>
          <p:nvPr/>
        </p:nvGrpSpPr>
        <p:grpSpPr bwMode="auto">
          <a:xfrm>
            <a:off x="3498021" y="2164761"/>
            <a:ext cx="754063" cy="725487"/>
            <a:chOff x="694" y="2457"/>
            <a:chExt cx="475" cy="457"/>
          </a:xfrm>
        </p:grpSpPr>
        <p:sp>
          <p:nvSpPr>
            <p:cNvPr id="194" name="Rectangle 11">
              <a:extLst>
                <a:ext uri="{FF2B5EF4-FFF2-40B4-BE49-F238E27FC236}">
                  <a16:creationId xmlns:a16="http://schemas.microsoft.com/office/drawing/2014/main" id="{B72747EF-1E71-3E40-8C3C-2E9F66519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" y="2631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95" name="Text Box 12">
              <a:extLst>
                <a:ext uri="{FF2B5EF4-FFF2-40B4-BE49-F238E27FC236}">
                  <a16:creationId xmlns:a16="http://schemas.microsoft.com/office/drawing/2014/main" id="{17E01511-07B5-7443-9FD2-D645D53E53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4" y="2657"/>
              <a:ext cx="35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H( )</a:t>
              </a:r>
            </a:p>
          </p:txBody>
        </p:sp>
        <p:sp>
          <p:nvSpPr>
            <p:cNvPr id="196" name="Text Box 13">
              <a:extLst>
                <a:ext uri="{FF2B5EF4-FFF2-40B4-BE49-F238E27FC236}">
                  <a16:creationId xmlns:a16="http://schemas.microsoft.com/office/drawing/2014/main" id="{F03AD360-92D5-3F4F-8585-69010AEE61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7" y="2457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4000" dirty="0">
                  <a:latin typeface="Arial" charset="0"/>
                  <a:cs typeface="Arial" charset="0"/>
                </a:rPr>
                <a:t>.</a:t>
              </a:r>
            </a:p>
          </p:txBody>
        </p:sp>
      </p:grpSp>
      <p:grpSp>
        <p:nvGrpSpPr>
          <p:cNvPr id="141" name="Group 14">
            <a:extLst>
              <a:ext uri="{FF2B5EF4-FFF2-40B4-BE49-F238E27FC236}">
                <a16:creationId xmlns:a16="http://schemas.microsoft.com/office/drawing/2014/main" id="{1CEC776F-D8ED-BB41-8EF6-1269CC17444E}"/>
              </a:ext>
            </a:extLst>
          </p:cNvPr>
          <p:cNvGrpSpPr>
            <a:grpSpLocks/>
          </p:cNvGrpSpPr>
          <p:nvPr/>
        </p:nvGrpSpPr>
        <p:grpSpPr bwMode="auto">
          <a:xfrm>
            <a:off x="4364796" y="2158411"/>
            <a:ext cx="757238" cy="714375"/>
            <a:chOff x="1541" y="1987"/>
            <a:chExt cx="477" cy="450"/>
          </a:xfrm>
        </p:grpSpPr>
        <p:sp>
          <p:nvSpPr>
            <p:cNvPr id="190" name="Rectangle 15">
              <a:extLst>
                <a:ext uri="{FF2B5EF4-FFF2-40B4-BE49-F238E27FC236}">
                  <a16:creationId xmlns:a16="http://schemas.microsoft.com/office/drawing/2014/main" id="{F52BF3D6-1581-884C-89DC-1E614FC10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3" y="2154"/>
              <a:ext cx="475" cy="2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191" name="Text Box 16">
              <a:extLst>
                <a:ext uri="{FF2B5EF4-FFF2-40B4-BE49-F238E27FC236}">
                  <a16:creationId xmlns:a16="http://schemas.microsoft.com/office/drawing/2014/main" id="{64158AE7-EA74-484B-A754-66C43ED402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1" y="2189"/>
              <a:ext cx="42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A</a:t>
              </a:r>
              <a:r>
                <a:rPr lang="en-US" sz="1800" dirty="0">
                  <a:latin typeface="Arial" charset="0"/>
                  <a:cs typeface="Arial" charset="0"/>
                </a:rPr>
                <a:t>( )</a:t>
              </a:r>
            </a:p>
          </p:txBody>
        </p:sp>
        <p:sp>
          <p:nvSpPr>
            <p:cNvPr id="192" name="Text Box 17">
              <a:extLst>
                <a:ext uri="{FF2B5EF4-FFF2-40B4-BE49-F238E27FC236}">
                  <a16:creationId xmlns:a16="http://schemas.microsoft.com/office/drawing/2014/main" id="{6B7AE559-51F7-8142-B595-D975A8D3F6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5" y="1987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4000" dirty="0">
                  <a:latin typeface="Arial" charset="0"/>
                  <a:cs typeface="Arial" charset="0"/>
                </a:rPr>
                <a:t>.</a:t>
              </a:r>
            </a:p>
          </p:txBody>
        </p:sp>
        <p:sp>
          <p:nvSpPr>
            <p:cNvPr id="193" name="Text Box 18">
              <a:extLst>
                <a:ext uri="{FF2B5EF4-FFF2-40B4-BE49-F238E27FC236}">
                  <a16:creationId xmlns:a16="http://schemas.microsoft.com/office/drawing/2014/main" id="{04C00144-A0CC-D44F-9A7B-DF9305B042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8" y="2088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-</a:t>
              </a:r>
            </a:p>
          </p:txBody>
        </p:sp>
      </p:grpSp>
      <p:grpSp>
        <p:nvGrpSpPr>
          <p:cNvPr id="145" name="Group 26">
            <a:extLst>
              <a:ext uri="{FF2B5EF4-FFF2-40B4-BE49-F238E27FC236}">
                <a16:creationId xmlns:a16="http://schemas.microsoft.com/office/drawing/2014/main" id="{93CCA24C-103C-B648-995F-03EEF3C4F57E}"/>
              </a:ext>
            </a:extLst>
          </p:cNvPr>
          <p:cNvGrpSpPr>
            <a:grpSpLocks/>
          </p:cNvGrpSpPr>
          <p:nvPr/>
        </p:nvGrpSpPr>
        <p:grpSpPr bwMode="auto">
          <a:xfrm>
            <a:off x="5102983" y="2083178"/>
            <a:ext cx="1135063" cy="528637"/>
            <a:chOff x="1778" y="2485"/>
            <a:chExt cx="715" cy="333"/>
          </a:xfrm>
        </p:grpSpPr>
        <p:sp>
          <p:nvSpPr>
            <p:cNvPr id="184" name="Text Box 27">
              <a:extLst>
                <a:ext uri="{FF2B5EF4-FFF2-40B4-BE49-F238E27FC236}">
                  <a16:creationId xmlns:a16="http://schemas.microsoft.com/office/drawing/2014/main" id="{A3D2B037-32E5-0245-B8DB-4BC6E843B1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8" y="2587"/>
              <a:ext cx="7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A</a:t>
              </a:r>
              <a:r>
                <a:rPr lang="en-US" sz="1800" dirty="0">
                  <a:latin typeface="Arial" charset="0"/>
                  <a:cs typeface="Arial" charset="0"/>
                </a:rPr>
                <a:t>(H(m))</a:t>
              </a:r>
            </a:p>
          </p:txBody>
        </p:sp>
        <p:sp>
          <p:nvSpPr>
            <p:cNvPr id="185" name="Text Box 28">
              <a:extLst>
                <a:ext uri="{FF2B5EF4-FFF2-40B4-BE49-F238E27FC236}">
                  <a16:creationId xmlns:a16="http://schemas.microsoft.com/office/drawing/2014/main" id="{C74CE97F-6B91-2347-AED1-5D20B19B8F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0" y="2485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-</a:t>
              </a:r>
            </a:p>
          </p:txBody>
        </p:sp>
      </p:grpSp>
      <p:sp>
        <p:nvSpPr>
          <p:cNvPr id="146" name="Freeform 29">
            <a:extLst>
              <a:ext uri="{FF2B5EF4-FFF2-40B4-BE49-F238E27FC236}">
                <a16:creationId xmlns:a16="http://schemas.microsoft.com/office/drawing/2014/main" id="{2A230624-3976-DB45-8513-B2545A36D998}"/>
              </a:ext>
            </a:extLst>
          </p:cNvPr>
          <p:cNvSpPr>
            <a:spLocks/>
          </p:cNvSpPr>
          <p:nvPr/>
        </p:nvSpPr>
        <p:spPr bwMode="auto">
          <a:xfrm flipV="1">
            <a:off x="3259587" y="3495086"/>
            <a:ext cx="1958975" cy="392112"/>
          </a:xfrm>
          <a:custGeom>
            <a:avLst/>
            <a:gdLst>
              <a:gd name="T0" fmla="*/ 0 w 476"/>
              <a:gd name="T1" fmla="*/ 0 h 247"/>
              <a:gd name="T2" fmla="*/ 144489 w 476"/>
              <a:gd name="T3" fmla="*/ 0 h 247"/>
              <a:gd name="T4" fmla="*/ 144489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rot="10800000"/>
          <a:lstStyle/>
          <a:p>
            <a:endParaRPr lang="en-US" dirty="0"/>
          </a:p>
        </p:txBody>
      </p:sp>
      <p:sp>
        <p:nvSpPr>
          <p:cNvPr id="147" name="Text Box 30">
            <a:extLst>
              <a:ext uri="{FF2B5EF4-FFF2-40B4-BE49-F238E27FC236}">
                <a16:creationId xmlns:a16="http://schemas.microsoft.com/office/drawing/2014/main" id="{DABE9DE2-F780-A849-ACDB-E6DCB3DE9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9755" y="2436474"/>
            <a:ext cx="398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m</a:t>
            </a:r>
          </a:p>
        </p:txBody>
      </p:sp>
      <p:grpSp>
        <p:nvGrpSpPr>
          <p:cNvPr id="148" name="Group 31">
            <a:extLst>
              <a:ext uri="{FF2B5EF4-FFF2-40B4-BE49-F238E27FC236}">
                <a16:creationId xmlns:a16="http://schemas.microsoft.com/office/drawing/2014/main" id="{AE3F8545-E084-314A-8920-DB75ABBDE231}"/>
              </a:ext>
            </a:extLst>
          </p:cNvPr>
          <p:cNvGrpSpPr>
            <a:grpSpLocks/>
          </p:cNvGrpSpPr>
          <p:nvPr/>
        </p:nvGrpSpPr>
        <p:grpSpPr bwMode="auto">
          <a:xfrm>
            <a:off x="4290183" y="1782174"/>
            <a:ext cx="452438" cy="474662"/>
            <a:chOff x="2637" y="716"/>
            <a:chExt cx="285" cy="299"/>
          </a:xfrm>
        </p:grpSpPr>
        <p:sp>
          <p:nvSpPr>
            <p:cNvPr id="182" name="Text Box 32">
              <a:extLst>
                <a:ext uri="{FF2B5EF4-FFF2-40B4-BE49-F238E27FC236}">
                  <a16:creationId xmlns:a16="http://schemas.microsoft.com/office/drawing/2014/main" id="{B887643E-BB09-9446-90F6-D0C86C8BB0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7" y="763"/>
              <a:ext cx="28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Arial" charset="0"/>
                  <a:cs typeface="Arial" charset="0"/>
                </a:rPr>
                <a:t>K</a:t>
              </a:r>
              <a:r>
                <a:rPr lang="en-US" baseline="-25000" dirty="0">
                  <a:latin typeface="Arial" charset="0"/>
                  <a:cs typeface="Arial" charset="0"/>
                </a:rPr>
                <a:t>A</a:t>
              </a:r>
              <a:endParaRPr lang="en-US" sz="1800" dirty="0">
                <a:latin typeface="Arial" charset="0"/>
                <a:cs typeface="Arial" charset="0"/>
              </a:endParaRPr>
            </a:p>
          </p:txBody>
        </p:sp>
        <p:sp>
          <p:nvSpPr>
            <p:cNvPr id="183" name="Text Box 33">
              <a:extLst>
                <a:ext uri="{FF2B5EF4-FFF2-40B4-BE49-F238E27FC236}">
                  <a16:creationId xmlns:a16="http://schemas.microsoft.com/office/drawing/2014/main" id="{8F0C780B-DA5F-D24E-B125-07B752932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5" y="716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Arial" charset="0"/>
                  <a:cs typeface="Arial" charset="0"/>
                </a:rPr>
                <a:t>-</a:t>
              </a:r>
            </a:p>
          </p:txBody>
        </p:sp>
      </p:grpSp>
      <p:pic>
        <p:nvPicPr>
          <p:cNvPr id="150" name="Picture 35" descr="BS00768_[1]">
            <a:extLst>
              <a:ext uri="{FF2B5EF4-FFF2-40B4-BE49-F238E27FC236}">
                <a16:creationId xmlns:a16="http://schemas.microsoft.com/office/drawing/2014/main" id="{760325FC-447E-8641-AB3A-BD40E45D3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86529" y="1968903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1" name="Picture 36" descr="Alice">
            <a:extLst>
              <a:ext uri="{FF2B5EF4-FFF2-40B4-BE49-F238E27FC236}">
                <a16:creationId xmlns:a16="http://schemas.microsoft.com/office/drawing/2014/main" id="{6F5B1E19-8AE4-3D48-9575-18C992853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1" y="2956372"/>
            <a:ext cx="5270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" name="Text Box 44">
            <a:extLst>
              <a:ext uri="{FF2B5EF4-FFF2-40B4-BE49-F238E27FC236}">
                <a16:creationId xmlns:a16="http://schemas.microsoft.com/office/drawing/2014/main" id="{A018A8CA-0525-644A-A2E4-930729E29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9058" y="3664328"/>
            <a:ext cx="398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Arial" charset="0"/>
                <a:cs typeface="Arial" charset="0"/>
              </a:rPr>
              <a:t>m</a:t>
            </a: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A1E527DE-00E9-2C4B-9615-EAC39E329EA7}"/>
              </a:ext>
            </a:extLst>
          </p:cNvPr>
          <p:cNvCxnSpPr>
            <a:cxnSpLocks/>
          </p:cNvCxnSpPr>
          <p:nvPr/>
        </p:nvCxnSpPr>
        <p:spPr>
          <a:xfrm>
            <a:off x="5526154" y="3253408"/>
            <a:ext cx="15505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 Box 45">
            <a:extLst>
              <a:ext uri="{FF2B5EF4-FFF2-40B4-BE49-F238E27FC236}">
                <a16:creationId xmlns:a16="http://schemas.microsoft.com/office/drawing/2014/main" id="{A0823A43-D9DE-EE42-9EF2-86A11D7DC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8309" y="3645176"/>
            <a:ext cx="9667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rPr>
              <a:t>Internet</a:t>
            </a:r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9439904A-0258-7748-9607-D776C1BE1087}"/>
              </a:ext>
            </a:extLst>
          </p:cNvPr>
          <p:cNvGrpSpPr/>
          <p:nvPr/>
        </p:nvGrpSpPr>
        <p:grpSpPr>
          <a:xfrm>
            <a:off x="5035825" y="2994991"/>
            <a:ext cx="389850" cy="584775"/>
            <a:chOff x="9846364" y="1192696"/>
            <a:chExt cx="389850" cy="584775"/>
          </a:xfrm>
        </p:grpSpPr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819D590E-EFF1-A644-A99A-1437DDD19481}"/>
                </a:ext>
              </a:extLst>
            </p:cNvPr>
            <p:cNvSpPr/>
            <p:nvPr/>
          </p:nvSpPr>
          <p:spPr>
            <a:xfrm>
              <a:off x="9859617" y="1325217"/>
              <a:ext cx="344557" cy="331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11E886BA-0494-1D48-8DAF-FFC6CAA40B1D}"/>
                </a:ext>
              </a:extLst>
            </p:cNvPr>
            <p:cNvSpPr txBox="1"/>
            <p:nvPr/>
          </p:nvSpPr>
          <p:spPr>
            <a:xfrm>
              <a:off x="9846364" y="1192696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+</a:t>
              </a: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F5A402-7072-5B45-AFAB-4AEC66343ECF}"/>
              </a:ext>
            </a:extLst>
          </p:cNvPr>
          <p:cNvCxnSpPr>
            <a:cxnSpLocks/>
          </p:cNvCxnSpPr>
          <p:nvPr/>
        </p:nvCxnSpPr>
        <p:spPr>
          <a:xfrm>
            <a:off x="3262538" y="2662582"/>
            <a:ext cx="2276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613887DD-8C89-4442-BCD5-79933D3AA18F}"/>
              </a:ext>
            </a:extLst>
          </p:cNvPr>
          <p:cNvCxnSpPr/>
          <p:nvPr/>
        </p:nvCxnSpPr>
        <p:spPr>
          <a:xfrm>
            <a:off x="4721727" y="2023248"/>
            <a:ext cx="0" cy="3578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9B78702-8E82-044F-9A18-B2714D979F8A}"/>
              </a:ext>
            </a:extLst>
          </p:cNvPr>
          <p:cNvCxnSpPr>
            <a:cxnSpLocks/>
          </p:cNvCxnSpPr>
          <p:nvPr/>
        </p:nvCxnSpPr>
        <p:spPr>
          <a:xfrm>
            <a:off x="8878954" y="3829879"/>
            <a:ext cx="11065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9" descr="BS00592_[1]">
            <a:extLst>
              <a:ext uri="{FF2B5EF4-FFF2-40B4-BE49-F238E27FC236}">
                <a16:creationId xmlns:a16="http://schemas.microsoft.com/office/drawing/2014/main" id="{55983C4D-CE39-2B44-9000-A0B4F6171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836" y="3496504"/>
            <a:ext cx="544513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8" descr="BS00768_[1]">
            <a:extLst>
              <a:ext uri="{FF2B5EF4-FFF2-40B4-BE49-F238E27FC236}">
                <a16:creationId xmlns:a16="http://schemas.microsoft.com/office/drawing/2014/main" id="{5D634922-0CDC-3B48-B755-7D3687FF7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536899" y="2471598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2" name="Group 10">
            <a:extLst>
              <a:ext uri="{FF2B5EF4-FFF2-40B4-BE49-F238E27FC236}">
                <a16:creationId xmlns:a16="http://schemas.microsoft.com/office/drawing/2014/main" id="{479CB536-995E-2848-93C0-49213D5F025B}"/>
              </a:ext>
            </a:extLst>
          </p:cNvPr>
          <p:cNvGrpSpPr>
            <a:grpSpLocks/>
          </p:cNvGrpSpPr>
          <p:nvPr/>
        </p:nvGrpSpPr>
        <p:grpSpPr bwMode="auto">
          <a:xfrm>
            <a:off x="7109862" y="2731948"/>
            <a:ext cx="754063" cy="727075"/>
            <a:chOff x="1645" y="264"/>
            <a:chExt cx="475" cy="458"/>
          </a:xfrm>
        </p:grpSpPr>
        <p:sp>
          <p:nvSpPr>
            <p:cNvPr id="73" name="Rectangle 11">
              <a:extLst>
                <a:ext uri="{FF2B5EF4-FFF2-40B4-BE49-F238E27FC236}">
                  <a16:creationId xmlns:a16="http://schemas.microsoft.com/office/drawing/2014/main" id="{87B2F9BA-C745-1A43-A558-24B6C9943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5" y="439"/>
              <a:ext cx="47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Text Box 12">
              <a:extLst>
                <a:ext uri="{FF2B5EF4-FFF2-40B4-BE49-F238E27FC236}">
                  <a16:creationId xmlns:a16="http://schemas.microsoft.com/office/drawing/2014/main" id="{1A0FB0CD-E502-7A4E-A69B-9E31C2D38B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4" y="456"/>
              <a:ext cx="42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 )</a:t>
              </a:r>
            </a:p>
          </p:txBody>
        </p:sp>
        <p:sp>
          <p:nvSpPr>
            <p:cNvPr id="75" name="Text Box 13">
              <a:extLst>
                <a:ext uri="{FF2B5EF4-FFF2-40B4-BE49-F238E27FC236}">
                  <a16:creationId xmlns:a16="http://schemas.microsoft.com/office/drawing/2014/main" id="{0C8C6F93-FFB7-2A4E-905A-46BF3BF75E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4" y="264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.</a:t>
              </a:r>
            </a:p>
          </p:txBody>
        </p:sp>
      </p:grpSp>
      <p:grpSp>
        <p:nvGrpSpPr>
          <p:cNvPr id="76" name="Group 14">
            <a:extLst>
              <a:ext uri="{FF2B5EF4-FFF2-40B4-BE49-F238E27FC236}">
                <a16:creationId xmlns:a16="http://schemas.microsoft.com/office/drawing/2014/main" id="{7B08F5B3-C631-034D-B94A-C26CE6CA152E}"/>
              </a:ext>
            </a:extLst>
          </p:cNvPr>
          <p:cNvGrpSpPr>
            <a:grpSpLocks/>
          </p:cNvGrpSpPr>
          <p:nvPr/>
        </p:nvGrpSpPr>
        <p:grpSpPr bwMode="auto">
          <a:xfrm>
            <a:off x="7133674" y="3970198"/>
            <a:ext cx="754063" cy="708025"/>
            <a:chOff x="2144" y="3246"/>
            <a:chExt cx="475" cy="446"/>
          </a:xfrm>
        </p:grpSpPr>
        <p:sp>
          <p:nvSpPr>
            <p:cNvPr id="77" name="Rectangle 15">
              <a:extLst>
                <a:ext uri="{FF2B5EF4-FFF2-40B4-BE49-F238E27FC236}">
                  <a16:creationId xmlns:a16="http://schemas.microsoft.com/office/drawing/2014/main" id="{87CF5C84-CFB0-A54D-815B-871C0E7714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4" y="3397"/>
              <a:ext cx="475" cy="28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8" name="Text Box 16">
              <a:extLst>
                <a:ext uri="{FF2B5EF4-FFF2-40B4-BE49-F238E27FC236}">
                  <a16:creationId xmlns:a16="http://schemas.microsoft.com/office/drawing/2014/main" id="{4DF8A064-5DAE-6147-AA3D-CA2BBB157B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8" y="3432"/>
              <a:ext cx="43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 )</a:t>
              </a:r>
            </a:p>
          </p:txBody>
        </p:sp>
        <p:sp>
          <p:nvSpPr>
            <p:cNvPr id="79" name="Text Box 17">
              <a:extLst>
                <a:ext uri="{FF2B5EF4-FFF2-40B4-BE49-F238E27FC236}">
                  <a16:creationId xmlns:a16="http://schemas.microsoft.com/office/drawing/2014/main" id="{2192AFD7-E41C-7048-9674-C1F0750C34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0" y="3246"/>
              <a:ext cx="20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.</a:t>
              </a:r>
            </a:p>
          </p:txBody>
        </p:sp>
        <p:sp>
          <p:nvSpPr>
            <p:cNvPr id="80" name="Text Box 18">
              <a:extLst>
                <a:ext uri="{FF2B5EF4-FFF2-40B4-BE49-F238E27FC236}">
                  <a16:creationId xmlns:a16="http://schemas.microsoft.com/office/drawing/2014/main" id="{F709284F-B898-BA4A-AE36-2BDC0285AF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4" y="3331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+</a:t>
              </a:r>
            </a:p>
          </p:txBody>
        </p:sp>
      </p:grpSp>
      <p:sp>
        <p:nvSpPr>
          <p:cNvPr id="81" name="Line 25">
            <a:extLst>
              <a:ext uri="{FF2B5EF4-FFF2-40B4-BE49-F238E27FC236}">
                <a16:creationId xmlns:a16="http://schemas.microsoft.com/office/drawing/2014/main" id="{93FC36BF-7703-A443-B5C0-29F56D29D73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98362" y="4432160"/>
            <a:ext cx="279061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2" name="Text Box 26">
            <a:extLst>
              <a:ext uri="{FF2B5EF4-FFF2-40B4-BE49-F238E27FC236}">
                <a16:creationId xmlns:a16="http://schemas.microsoft.com/office/drawing/2014/main" id="{4FDC4900-F99E-F04E-8448-6CCBAFE28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4399" y="2825610"/>
            <a:ext cx="8794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(m )</a:t>
            </a:r>
          </a:p>
        </p:txBody>
      </p:sp>
      <p:grpSp>
        <p:nvGrpSpPr>
          <p:cNvPr id="83" name="Group 27">
            <a:extLst>
              <a:ext uri="{FF2B5EF4-FFF2-40B4-BE49-F238E27FC236}">
                <a16:creationId xmlns:a16="http://schemas.microsoft.com/office/drawing/2014/main" id="{6475EBD6-3E0A-DA48-9F1C-61F229410786}"/>
              </a:ext>
            </a:extLst>
          </p:cNvPr>
          <p:cNvGrpSpPr>
            <a:grpSpLocks/>
          </p:cNvGrpSpPr>
          <p:nvPr/>
        </p:nvGrpSpPr>
        <p:grpSpPr bwMode="auto">
          <a:xfrm>
            <a:off x="7879799" y="4314685"/>
            <a:ext cx="969963" cy="527050"/>
            <a:chOff x="3501" y="648"/>
            <a:chExt cx="611" cy="332"/>
          </a:xfrm>
        </p:grpSpPr>
        <p:sp>
          <p:nvSpPr>
            <p:cNvPr id="84" name="Text Box 28">
              <a:extLst>
                <a:ext uri="{FF2B5EF4-FFF2-40B4-BE49-F238E27FC236}">
                  <a16:creationId xmlns:a16="http://schemas.microsoft.com/office/drawing/2014/main" id="{1D17612A-6DD5-4545-B91F-79CFB68657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1" y="749"/>
              <a:ext cx="61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(K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S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 )</a:t>
              </a:r>
            </a:p>
          </p:txBody>
        </p:sp>
        <p:sp>
          <p:nvSpPr>
            <p:cNvPr id="85" name="Text Box 29">
              <a:extLst>
                <a:ext uri="{FF2B5EF4-FFF2-40B4-BE49-F238E27FC236}">
                  <a16:creationId xmlns:a16="http://schemas.microsoft.com/office/drawing/2014/main" id="{3B044692-0A88-C549-8D8F-064AF34295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4" y="648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+</a:t>
              </a:r>
            </a:p>
          </p:txBody>
        </p:sp>
      </p:grpSp>
      <p:sp>
        <p:nvSpPr>
          <p:cNvPr id="86" name="Freeform 30">
            <a:extLst>
              <a:ext uri="{FF2B5EF4-FFF2-40B4-BE49-F238E27FC236}">
                <a16:creationId xmlns:a16="http://schemas.microsoft.com/office/drawing/2014/main" id="{209D438A-7E40-1046-9D71-EEB7D84A7705}"/>
              </a:ext>
            </a:extLst>
          </p:cNvPr>
          <p:cNvSpPr>
            <a:spLocks/>
          </p:cNvSpPr>
          <p:nvPr/>
        </p:nvSpPr>
        <p:spPr bwMode="auto">
          <a:xfrm>
            <a:off x="7865512" y="3212960"/>
            <a:ext cx="755650" cy="392113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7" name="Freeform 31">
            <a:extLst>
              <a:ext uri="{FF2B5EF4-FFF2-40B4-BE49-F238E27FC236}">
                <a16:creationId xmlns:a16="http://schemas.microsoft.com/office/drawing/2014/main" id="{9488F0BA-9459-C04E-9FE0-9FE4B103B1A3}"/>
              </a:ext>
            </a:extLst>
          </p:cNvPr>
          <p:cNvSpPr>
            <a:spLocks/>
          </p:cNvSpPr>
          <p:nvPr/>
        </p:nvSpPr>
        <p:spPr bwMode="auto">
          <a:xfrm flipV="1">
            <a:off x="7887737" y="4033698"/>
            <a:ext cx="755650" cy="392113"/>
          </a:xfrm>
          <a:custGeom>
            <a:avLst/>
            <a:gdLst>
              <a:gd name="T0" fmla="*/ 0 w 476"/>
              <a:gd name="T1" fmla="*/ 0 h 247"/>
              <a:gd name="T2" fmla="*/ 476 w 476"/>
              <a:gd name="T3" fmla="*/ 0 h 247"/>
              <a:gd name="T4" fmla="*/ 476 w 476"/>
              <a:gd name="T5" fmla="*/ 247 h 247"/>
              <a:gd name="T6" fmla="*/ 0 60000 65536"/>
              <a:gd name="T7" fmla="*/ 0 60000 65536"/>
              <a:gd name="T8" fmla="*/ 0 60000 65536"/>
              <a:gd name="T9" fmla="*/ 0 w 476"/>
              <a:gd name="T10" fmla="*/ 0 h 247"/>
              <a:gd name="T11" fmla="*/ 476 w 476"/>
              <a:gd name="T12" fmla="*/ 247 h 24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76" h="247">
                <a:moveTo>
                  <a:pt x="0" y="0"/>
                </a:moveTo>
                <a:lnTo>
                  <a:pt x="476" y="0"/>
                </a:lnTo>
                <a:lnTo>
                  <a:pt x="476" y="247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9" name="Text Box 34">
            <a:extLst>
              <a:ext uri="{FF2B5EF4-FFF2-40B4-BE49-F238E27FC236}">
                <a16:creationId xmlns:a16="http://schemas.microsoft.com/office/drawing/2014/main" id="{FF4A2C03-F93B-1444-BA7A-5B93D671B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5099" y="2362060"/>
            <a:ext cx="481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</a:t>
            </a:r>
          </a:p>
        </p:txBody>
      </p:sp>
      <p:grpSp>
        <p:nvGrpSpPr>
          <p:cNvPr id="90" name="Group 36">
            <a:extLst>
              <a:ext uri="{FF2B5EF4-FFF2-40B4-BE49-F238E27FC236}">
                <a16:creationId xmlns:a16="http://schemas.microsoft.com/office/drawing/2014/main" id="{F010567E-F375-3441-A880-066E7FB4EE4C}"/>
              </a:ext>
            </a:extLst>
          </p:cNvPr>
          <p:cNvGrpSpPr>
            <a:grpSpLocks/>
          </p:cNvGrpSpPr>
          <p:nvPr/>
        </p:nvGrpSpPr>
        <p:grpSpPr bwMode="auto">
          <a:xfrm>
            <a:off x="7098749" y="4714735"/>
            <a:ext cx="471488" cy="474663"/>
            <a:chOff x="2643" y="716"/>
            <a:chExt cx="297" cy="299"/>
          </a:xfrm>
        </p:grpSpPr>
        <p:sp>
          <p:nvSpPr>
            <p:cNvPr id="91" name="Text Box 37">
              <a:extLst>
                <a:ext uri="{FF2B5EF4-FFF2-40B4-BE49-F238E27FC236}">
                  <a16:creationId xmlns:a16="http://schemas.microsoft.com/office/drawing/2014/main" id="{788BAF0A-DC82-9A43-9E98-761C274DF2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3" y="763"/>
              <a:ext cx="28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K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B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2" name="Text Box 38">
              <a:extLst>
                <a:ext uri="{FF2B5EF4-FFF2-40B4-BE49-F238E27FC236}">
                  <a16:creationId xmlns:a16="http://schemas.microsoft.com/office/drawing/2014/main" id="{0E6BAE5C-4522-F346-95E0-0AA69C38E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0" y="716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+</a:t>
              </a:r>
            </a:p>
          </p:txBody>
        </p:sp>
      </p:grpSp>
      <p:pic>
        <p:nvPicPr>
          <p:cNvPr id="93" name="Picture 40" descr="BS00768_[1]">
            <a:extLst>
              <a:ext uri="{FF2B5EF4-FFF2-40B4-BE49-F238E27FC236}">
                <a16:creationId xmlns:a16="http://schemas.microsoft.com/office/drawing/2014/main" id="{2100A58F-3DE8-CA44-A340-2701137BF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586112" y="4900510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Text Box 64">
            <a:extLst>
              <a:ext uri="{FF2B5EF4-FFF2-40B4-BE49-F238E27FC236}">
                <a16:creationId xmlns:a16="http://schemas.microsoft.com/office/drawing/2014/main" id="{0495C371-4F47-344C-BA47-2E01397FF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5448" y="4236346"/>
            <a:ext cx="481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K</a:t>
            </a:r>
            <a:r>
              <a:rPr kumimoji="0" lang="en-US" sz="20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S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DC868E2-FF4E-584F-B734-7FE4135BB5C1}"/>
              </a:ext>
            </a:extLst>
          </p:cNvPr>
          <p:cNvGrpSpPr/>
          <p:nvPr/>
        </p:nvGrpSpPr>
        <p:grpSpPr>
          <a:xfrm>
            <a:off x="8441634" y="3538330"/>
            <a:ext cx="389850" cy="584775"/>
            <a:chOff x="9846364" y="1192696"/>
            <a:chExt cx="389850" cy="584775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2F043BD1-A4FA-BC4B-BE4E-112865DA4496}"/>
                </a:ext>
              </a:extLst>
            </p:cNvPr>
            <p:cNvSpPr/>
            <p:nvPr/>
          </p:nvSpPr>
          <p:spPr>
            <a:xfrm>
              <a:off x="9859617" y="1325217"/>
              <a:ext cx="344557" cy="3313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196BCCC-1C75-144D-A1D3-E974D44F362C}"/>
                </a:ext>
              </a:extLst>
            </p:cNvPr>
            <p:cNvSpPr txBox="1"/>
            <p:nvPr/>
          </p:nvSpPr>
          <p:spPr>
            <a:xfrm>
              <a:off x="9846364" y="1192696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+</a:t>
              </a:r>
            </a:p>
          </p:txBody>
        </p:sp>
      </p:grp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5F03D04-F8E5-DF4D-AA60-CA9A0E39EEA6}"/>
              </a:ext>
            </a:extLst>
          </p:cNvPr>
          <p:cNvCxnSpPr/>
          <p:nvPr/>
        </p:nvCxnSpPr>
        <p:spPr>
          <a:xfrm>
            <a:off x="7500550" y="2620569"/>
            <a:ext cx="0" cy="3578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2A6E00D5-8912-904B-8565-6DD639E3390E}"/>
              </a:ext>
            </a:extLst>
          </p:cNvPr>
          <p:cNvCxnSpPr>
            <a:cxnSpLocks/>
          </p:cNvCxnSpPr>
          <p:nvPr/>
        </p:nvCxnSpPr>
        <p:spPr>
          <a:xfrm flipH="1" flipV="1">
            <a:off x="7518592" y="4680015"/>
            <a:ext cx="0" cy="35780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 Box 4">
            <a:extLst>
              <a:ext uri="{FF2B5EF4-FFF2-40B4-BE49-F238E27FC236}">
                <a16:creationId xmlns:a16="http://schemas.microsoft.com/office/drawing/2014/main" id="{A0F773C8-BE0A-1D44-A564-CCE4F5ADF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4885" y="4078011"/>
            <a:ext cx="29760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75000"/>
            </a:pPr>
            <a:r>
              <a:rPr lang="en-US" sz="1600" i="1" dirty="0">
                <a:solidFill>
                  <a:srgbClr val="0012A0"/>
                </a:solidFill>
                <a:latin typeface="+mn-lt"/>
              </a:rPr>
              <a:t>message integrity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sz="1600" i="1" dirty="0">
                <a:solidFill>
                  <a:srgbClr val="0012A0"/>
                </a:solidFill>
                <a:latin typeface="+mn-lt"/>
              </a:rPr>
              <a:t>authentication</a:t>
            </a:r>
          </a:p>
        </p:txBody>
      </p:sp>
      <p:sp>
        <p:nvSpPr>
          <p:cNvPr id="110" name="Text Box 4">
            <a:extLst>
              <a:ext uri="{FF2B5EF4-FFF2-40B4-BE49-F238E27FC236}">
                <a16:creationId xmlns:a16="http://schemas.microsoft.com/office/drawing/2014/main" id="{F23FB403-140F-ED49-8850-0E17EC0B9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5699" y="2017299"/>
            <a:ext cx="13703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Pct val="75000"/>
            </a:pPr>
            <a:r>
              <a:rPr lang="en-US" sz="1600" i="1" dirty="0">
                <a:solidFill>
                  <a:srgbClr val="0012A0"/>
                </a:solidFill>
                <a:latin typeface="+mn-lt"/>
              </a:rPr>
              <a:t>confidentiality</a:t>
            </a:r>
          </a:p>
        </p:txBody>
      </p:sp>
      <p:sp>
        <p:nvSpPr>
          <p:cNvPr id="112" name="Text Box 4">
            <a:extLst>
              <a:ext uri="{FF2B5EF4-FFF2-40B4-BE49-F238E27FC236}">
                <a16:creationId xmlns:a16="http://schemas.microsoft.com/office/drawing/2014/main" id="{B7FD7CC3-4A91-3E4D-8524-20024787A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329" y="5433185"/>
            <a:ext cx="1102787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rgbClr val="C00000"/>
                </a:solidFill>
                <a:latin typeface="+mn-lt"/>
              </a:rPr>
              <a:t>Alice uses three keys: </a:t>
            </a:r>
            <a:r>
              <a:rPr lang="en-US" sz="2800" dirty="0">
                <a:latin typeface="+mn-lt"/>
              </a:rPr>
              <a:t>her private key, Bob’</a:t>
            </a:r>
            <a:r>
              <a:rPr lang="en-US" altLang="ja-JP" sz="2800" dirty="0">
                <a:latin typeface="+mn-lt"/>
              </a:rPr>
              <a:t>s public key, new symmetric key</a:t>
            </a:r>
            <a:endParaRPr lang="en-US" sz="2800" dirty="0">
              <a:latin typeface="+mn-lt"/>
            </a:endParaRPr>
          </a:p>
        </p:txBody>
      </p:sp>
      <p:sp>
        <p:nvSpPr>
          <p:cNvPr id="113" name="Text Box 4">
            <a:extLst>
              <a:ext uri="{FF2B5EF4-FFF2-40B4-BE49-F238E27FC236}">
                <a16:creationId xmlns:a16="http://schemas.microsoft.com/office/drawing/2014/main" id="{004647EC-7722-7144-ACFF-6986A2917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9947" y="5983150"/>
            <a:ext cx="62550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i="1" dirty="0">
                <a:solidFill>
                  <a:srgbClr val="0012A0"/>
                </a:solidFill>
                <a:latin typeface="+mn-lt"/>
              </a:rPr>
              <a:t>What are Bob’s complementary actions?</a:t>
            </a:r>
          </a:p>
        </p:txBody>
      </p:sp>
    </p:spTree>
    <p:extLst>
      <p:ext uri="{BB962C8B-B14F-4D97-AF65-F5344CB8AC3E}">
        <p14:creationId xmlns:p14="http://schemas.microsoft.com/office/powerpoint/2010/main" val="374027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A3AC2BA-8665-FB4D-BF18-CB12A3E9A2FE}"/>
              </a:ext>
            </a:extLst>
          </p:cNvPr>
          <p:cNvSpPr txBox="1">
            <a:spLocks noChangeArrowheads="1"/>
          </p:cNvSpPr>
          <p:nvPr/>
        </p:nvSpPr>
        <p:spPr>
          <a:xfrm>
            <a:off x="758686" y="1441174"/>
            <a:ext cx="9684027" cy="966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Goal: </a:t>
            </a:r>
            <a:r>
              <a:rPr lang="en-US" sz="3200" dirty="0"/>
              <a:t>Bob wants Alice to “</a:t>
            </a:r>
            <a:r>
              <a:rPr lang="en-US" altLang="ja-JP" sz="3200" dirty="0"/>
              <a:t>prove” her identity to him</a:t>
            </a:r>
            <a:endParaRPr lang="en-US" sz="3200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358FB6B-F335-1447-A7D4-10C7808F4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531" y="1997145"/>
            <a:ext cx="65471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  <a:cs typeface="+mn-cs"/>
              </a:rPr>
              <a:t>Protocol ap1.0:  </a:t>
            </a:r>
            <a:r>
              <a:rPr lang="en-US" sz="3200" dirty="0">
                <a:latin typeface="+mn-lt"/>
                <a:cs typeface="+mn-cs"/>
              </a:rPr>
              <a:t>Alice says </a:t>
            </a:r>
            <a:r>
              <a:rPr lang="en-US" altLang="ja-JP" sz="3200" dirty="0">
                <a:latin typeface="+mn-lt"/>
                <a:cs typeface="+mn-cs"/>
              </a:rPr>
              <a:t>“</a:t>
            </a:r>
            <a:r>
              <a:rPr lang="en-US" sz="3200" dirty="0">
                <a:latin typeface="+mn-lt"/>
                <a:cs typeface="+mn-cs"/>
              </a:rPr>
              <a:t>I am Alice</a:t>
            </a:r>
            <a:r>
              <a:rPr lang="en-US" altLang="ja-JP" sz="3200" dirty="0">
                <a:latin typeface="+mn-lt"/>
                <a:cs typeface="+mn-cs"/>
              </a:rPr>
              <a:t>”</a:t>
            </a:r>
            <a:endParaRPr lang="en-US" sz="3200" dirty="0">
              <a:latin typeface="+mn-lt"/>
              <a:cs typeface="+mn-cs"/>
            </a:endParaRP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57C063F1-1B01-9C4C-B6DC-5164EA97A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0631" y="3671612"/>
            <a:ext cx="28056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dirty="0">
                <a:latin typeface="+mn-lt"/>
                <a:cs typeface="Arial" charset="0"/>
              </a:rPr>
              <a:t>failure scenario??</a:t>
            </a:r>
          </a:p>
        </p:txBody>
      </p:sp>
      <p:pic>
        <p:nvPicPr>
          <p:cNvPr id="9" name="Picture 6" descr="Alice">
            <a:extLst>
              <a:ext uri="{FF2B5EF4-FFF2-40B4-BE49-F238E27FC236}">
                <a16:creationId xmlns:a16="http://schemas.microsoft.com/office/drawing/2014/main" id="{CF980203-3669-914F-AFB5-70055BBF7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31" y="3548822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Eve">
            <a:extLst>
              <a:ext uri="{FF2B5EF4-FFF2-40B4-BE49-F238E27FC236}">
                <a16:creationId xmlns:a16="http://schemas.microsoft.com/office/drawing/2014/main" id="{8D70E75A-B231-744B-8D16-252AE09B0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256" y="4810885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Bob">
            <a:extLst>
              <a:ext uri="{FF2B5EF4-FFF2-40B4-BE49-F238E27FC236}">
                <a16:creationId xmlns:a16="http://schemas.microsoft.com/office/drawing/2014/main" id="{EC7B8913-54DB-3C4E-BA96-DEFA0849F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206" y="3639310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Line 9">
            <a:extLst>
              <a:ext uri="{FF2B5EF4-FFF2-40B4-BE49-F238E27FC236}">
                <a16:creationId xmlns:a16="http://schemas.microsoft.com/office/drawing/2014/main" id="{B1406D73-30A7-2643-BADF-4EEA27B2F06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0506" y="4075872"/>
            <a:ext cx="18700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C6581AAA-994B-4F43-B1B3-AE73B307A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8310" y="3564145"/>
            <a:ext cx="189987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dirty="0">
                <a:latin typeface="+mn-lt"/>
                <a:cs typeface="Arial" charset="0"/>
              </a:rPr>
              <a:t>“I am Alice</a:t>
            </a:r>
            <a:r>
              <a:rPr lang="en-US" altLang="ja-JP" sz="2800" dirty="0">
                <a:latin typeface="+mn-lt"/>
                <a:cs typeface="Arial" charset="0"/>
              </a:rPr>
              <a:t>”</a:t>
            </a:r>
            <a:endParaRPr lang="en-US" sz="2800" dirty="0">
              <a:latin typeface="+mn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0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A3AC2BA-8665-FB4D-BF18-CB12A3E9A2FE}"/>
              </a:ext>
            </a:extLst>
          </p:cNvPr>
          <p:cNvSpPr txBox="1">
            <a:spLocks noChangeArrowheads="1"/>
          </p:cNvSpPr>
          <p:nvPr/>
        </p:nvSpPr>
        <p:spPr>
          <a:xfrm>
            <a:off x="758686" y="1441174"/>
            <a:ext cx="9684027" cy="966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Goal: </a:t>
            </a:r>
            <a:r>
              <a:rPr lang="en-US" sz="3200" dirty="0"/>
              <a:t>Bob wants Alice to “</a:t>
            </a:r>
            <a:r>
              <a:rPr lang="en-US" altLang="ja-JP" sz="3200" dirty="0"/>
              <a:t>prove” her identity to him</a:t>
            </a:r>
            <a:endParaRPr lang="en-US" sz="3200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358FB6B-F335-1447-A7D4-10C7808F4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531" y="1997145"/>
            <a:ext cx="65471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  <a:cs typeface="+mn-cs"/>
              </a:rPr>
              <a:t>Protocol ap1.0:  </a:t>
            </a:r>
            <a:r>
              <a:rPr lang="en-US" sz="3200" dirty="0">
                <a:latin typeface="+mn-lt"/>
                <a:cs typeface="+mn-cs"/>
              </a:rPr>
              <a:t>Alice says </a:t>
            </a:r>
            <a:r>
              <a:rPr lang="en-US" altLang="ja-JP" sz="3200" dirty="0">
                <a:latin typeface="+mn-lt"/>
                <a:cs typeface="+mn-cs"/>
              </a:rPr>
              <a:t>“</a:t>
            </a:r>
            <a:r>
              <a:rPr lang="en-US" sz="3200" dirty="0">
                <a:latin typeface="+mn-lt"/>
                <a:cs typeface="+mn-cs"/>
              </a:rPr>
              <a:t>I am Alice</a:t>
            </a:r>
            <a:r>
              <a:rPr lang="en-US" altLang="ja-JP" sz="3200" dirty="0">
                <a:latin typeface="+mn-lt"/>
                <a:cs typeface="+mn-cs"/>
              </a:rPr>
              <a:t>”</a:t>
            </a:r>
            <a:endParaRPr lang="en-US" sz="3200" dirty="0">
              <a:latin typeface="+mn-lt"/>
              <a:cs typeface="+mn-cs"/>
            </a:endParaRPr>
          </a:p>
        </p:txBody>
      </p:sp>
      <p:pic>
        <p:nvPicPr>
          <p:cNvPr id="9" name="Picture 6" descr="Alice">
            <a:extLst>
              <a:ext uri="{FF2B5EF4-FFF2-40B4-BE49-F238E27FC236}">
                <a16:creationId xmlns:a16="http://schemas.microsoft.com/office/drawing/2014/main" id="{CF980203-3669-914F-AFB5-70055BBF7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31" y="3548822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Eve">
            <a:extLst>
              <a:ext uri="{FF2B5EF4-FFF2-40B4-BE49-F238E27FC236}">
                <a16:creationId xmlns:a16="http://schemas.microsoft.com/office/drawing/2014/main" id="{8D70E75A-B231-744B-8D16-252AE09B0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256" y="4810885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Bob">
            <a:extLst>
              <a:ext uri="{FF2B5EF4-FFF2-40B4-BE49-F238E27FC236}">
                <a16:creationId xmlns:a16="http://schemas.microsoft.com/office/drawing/2014/main" id="{EC7B8913-54DB-3C4E-BA96-DEFA0849F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206" y="3639310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5">
            <a:extLst>
              <a:ext uri="{FF2B5EF4-FFF2-40B4-BE49-F238E27FC236}">
                <a16:creationId xmlns:a16="http://schemas.microsoft.com/office/drawing/2014/main" id="{65C1FDF6-1546-0A4A-9B22-9D9CCA784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7858" y="3568133"/>
            <a:ext cx="241969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i="1" dirty="0">
                <a:latin typeface="+mn-lt"/>
                <a:cs typeface="Arial" charset="0"/>
              </a:rPr>
              <a:t>in a network, Bob can not </a:t>
            </a:r>
            <a:r>
              <a:rPr lang="en-US" altLang="ja-JP" sz="2400" i="1" dirty="0">
                <a:latin typeface="+mn-lt"/>
                <a:cs typeface="Arial" charset="0"/>
              </a:rPr>
              <a:t>“</a:t>
            </a:r>
            <a:r>
              <a:rPr lang="en-US" sz="2400" i="1" dirty="0">
                <a:latin typeface="+mn-lt"/>
                <a:cs typeface="Arial" charset="0"/>
              </a:rPr>
              <a:t>see</a:t>
            </a:r>
            <a:r>
              <a:rPr lang="en-US" altLang="ja-JP" sz="2400" i="1" dirty="0">
                <a:latin typeface="+mn-lt"/>
                <a:cs typeface="Arial" charset="0"/>
              </a:rPr>
              <a:t>”</a:t>
            </a:r>
            <a:r>
              <a:rPr lang="en-US" sz="2400" i="1" dirty="0">
                <a:latin typeface="+mn-lt"/>
                <a:cs typeface="Arial" charset="0"/>
              </a:rPr>
              <a:t> Alice, so Trudy simply declares herself to be Alice</a:t>
            </a:r>
          </a:p>
        </p:txBody>
      </p:sp>
      <p:sp>
        <p:nvSpPr>
          <p:cNvPr id="15" name="Line 9">
            <a:extLst>
              <a:ext uri="{FF2B5EF4-FFF2-40B4-BE49-F238E27FC236}">
                <a16:creationId xmlns:a16="http://schemas.microsoft.com/office/drawing/2014/main" id="{08D195E9-D0C5-1447-B41F-4771B5A058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60336" y="4301297"/>
            <a:ext cx="773113" cy="10271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z="2000" dirty="0">
                <a:cs typeface="+mn-cs"/>
              </a:rPr>
              <a:t> </a:t>
            </a:r>
          </a:p>
        </p:txBody>
      </p:sp>
      <p:sp>
        <p:nvSpPr>
          <p:cNvPr id="16" name="Text Box 10">
            <a:extLst>
              <a:ext uri="{FF2B5EF4-FFF2-40B4-BE49-F238E27FC236}">
                <a16:creationId xmlns:a16="http://schemas.microsoft.com/office/drawing/2014/main" id="{C14E974A-5022-614B-8E01-236452893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9786" y="4829935"/>
            <a:ext cx="19575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altLang="ja-JP" sz="2800" dirty="0">
                <a:latin typeface="+mn-lt"/>
                <a:cs typeface="Arial" charset="0"/>
              </a:rPr>
              <a:t>“</a:t>
            </a:r>
            <a:r>
              <a:rPr lang="en-US" sz="2800" dirty="0">
                <a:latin typeface="+mn-lt"/>
                <a:cs typeface="Arial" charset="0"/>
              </a:rPr>
              <a:t>I am Alice</a:t>
            </a:r>
            <a:r>
              <a:rPr lang="en-US" altLang="ja-JP" sz="2800" dirty="0">
                <a:latin typeface="+mn-lt"/>
                <a:cs typeface="Arial" charset="0"/>
              </a:rPr>
              <a:t>”</a:t>
            </a:r>
            <a:endParaRPr lang="en-US" sz="2800" dirty="0">
              <a:latin typeface="+mn-lt"/>
              <a:cs typeface="Arial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8E5351-9AD4-834D-8CEE-AD5E09FB2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482" y="2548273"/>
            <a:ext cx="3256024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51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Authentication: another try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A3AC2BA-8665-FB4D-BF18-CB12A3E9A2FE}"/>
              </a:ext>
            </a:extLst>
          </p:cNvPr>
          <p:cNvSpPr txBox="1">
            <a:spLocks noChangeArrowheads="1"/>
          </p:cNvSpPr>
          <p:nvPr/>
        </p:nvSpPr>
        <p:spPr>
          <a:xfrm>
            <a:off x="758686" y="1441174"/>
            <a:ext cx="9684027" cy="966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Goal: </a:t>
            </a:r>
            <a:r>
              <a:rPr lang="en-US" sz="3200" dirty="0"/>
              <a:t>Bob wants Alice to “</a:t>
            </a:r>
            <a:r>
              <a:rPr lang="en-US" altLang="ja-JP" sz="3200" dirty="0"/>
              <a:t>prove” her identity to him</a:t>
            </a:r>
            <a:endParaRPr lang="en-US" sz="3200" dirty="0"/>
          </a:p>
        </p:txBody>
      </p:sp>
      <p:pic>
        <p:nvPicPr>
          <p:cNvPr id="9" name="Picture 6" descr="Alice">
            <a:extLst>
              <a:ext uri="{FF2B5EF4-FFF2-40B4-BE49-F238E27FC236}">
                <a16:creationId xmlns:a16="http://schemas.microsoft.com/office/drawing/2014/main" id="{CF980203-3669-914F-AFB5-70055BBF7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31" y="3906631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Eve">
            <a:extLst>
              <a:ext uri="{FF2B5EF4-FFF2-40B4-BE49-F238E27FC236}">
                <a16:creationId xmlns:a16="http://schemas.microsoft.com/office/drawing/2014/main" id="{8D70E75A-B231-744B-8D16-252AE09B0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256" y="5168694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Bob">
            <a:extLst>
              <a:ext uri="{FF2B5EF4-FFF2-40B4-BE49-F238E27FC236}">
                <a16:creationId xmlns:a16="http://schemas.microsoft.com/office/drawing/2014/main" id="{EC7B8913-54DB-3C4E-BA96-DEFA0849F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276" y="3838093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3">
            <a:extLst>
              <a:ext uri="{FF2B5EF4-FFF2-40B4-BE49-F238E27FC236}">
                <a16:creationId xmlns:a16="http://schemas.microsoft.com/office/drawing/2014/main" id="{70AF5D30-6B50-7E40-8DA4-071881343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514" y="2022407"/>
            <a:ext cx="1092317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  <a:cs typeface="Arial" charset="0"/>
              </a:rPr>
              <a:t>Protocol ap2.0: </a:t>
            </a:r>
            <a:r>
              <a:rPr lang="en-US" sz="3200" dirty="0">
                <a:latin typeface="+mn-lt"/>
                <a:cs typeface="Arial" charset="0"/>
              </a:rPr>
              <a:t>Alice says </a:t>
            </a:r>
            <a:r>
              <a:rPr lang="en-US" altLang="ja-JP" sz="3200" dirty="0">
                <a:latin typeface="+mn-lt"/>
                <a:cs typeface="Arial" charset="0"/>
              </a:rPr>
              <a:t>“</a:t>
            </a:r>
            <a:r>
              <a:rPr lang="en-US" sz="3200" dirty="0">
                <a:latin typeface="+mn-lt"/>
                <a:cs typeface="Arial" charset="0"/>
              </a:rPr>
              <a:t>I am Alice</a:t>
            </a:r>
            <a:r>
              <a:rPr lang="en-US" altLang="ja-JP" sz="3200" dirty="0">
                <a:latin typeface="+mn-lt"/>
                <a:cs typeface="Arial" charset="0"/>
              </a:rPr>
              <a:t>”</a:t>
            </a:r>
            <a:r>
              <a:rPr lang="en-US" sz="3200" dirty="0">
                <a:latin typeface="+mn-lt"/>
                <a:cs typeface="Arial" charset="0"/>
              </a:rPr>
              <a:t> in an IP packet containing her source IP address </a:t>
            </a:r>
          </a:p>
        </p:txBody>
      </p:sp>
      <p:sp>
        <p:nvSpPr>
          <p:cNvPr id="18" name="Line 8">
            <a:extLst>
              <a:ext uri="{FF2B5EF4-FFF2-40B4-BE49-F238E27FC236}">
                <a16:creationId xmlns:a16="http://schemas.microsoft.com/office/drawing/2014/main" id="{D3E1B23E-A094-B04D-98F5-3714A273D9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7119" y="4434716"/>
            <a:ext cx="379888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9" name="Group 9">
            <a:extLst>
              <a:ext uri="{FF2B5EF4-FFF2-40B4-BE49-F238E27FC236}">
                <a16:creationId xmlns:a16="http://schemas.microsoft.com/office/drawing/2014/main" id="{F3CF6344-6161-A648-90CB-9A5298C3B7A3}"/>
              </a:ext>
            </a:extLst>
          </p:cNvPr>
          <p:cNvGrpSpPr>
            <a:grpSpLocks/>
          </p:cNvGrpSpPr>
          <p:nvPr/>
        </p:nvGrpSpPr>
        <p:grpSpPr bwMode="auto">
          <a:xfrm>
            <a:off x="2317957" y="3710816"/>
            <a:ext cx="2855913" cy="541337"/>
            <a:chOff x="540" y="1857"/>
            <a:chExt cx="1799" cy="341"/>
          </a:xfrm>
        </p:grpSpPr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957F85BF-1C79-E240-87AC-8BC4754F6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" y="1857"/>
              <a:ext cx="1799" cy="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21" name="Text Box 11">
              <a:extLst>
                <a:ext uri="{FF2B5EF4-FFF2-40B4-BE49-F238E27FC236}">
                  <a16:creationId xmlns:a16="http://schemas.microsoft.com/office/drawing/2014/main" id="{1489DC97-999B-1143-8A23-B8B6F0C67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6" y="1909"/>
              <a:ext cx="89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altLang="ja-JP" dirty="0">
                  <a:latin typeface="+mn-lt"/>
                  <a:cs typeface="Arial" charset="0"/>
                </a:rPr>
                <a:t>“</a:t>
              </a:r>
              <a:r>
                <a:rPr lang="en-US" dirty="0">
                  <a:latin typeface="+mn-lt"/>
                  <a:cs typeface="Arial" charset="0"/>
                </a:rPr>
                <a:t>I am Alice</a:t>
              </a:r>
              <a:r>
                <a:rPr lang="en-US" altLang="ja-JP" dirty="0">
                  <a:latin typeface="+mn-lt"/>
                  <a:cs typeface="Arial" charset="0"/>
                </a:rPr>
                <a:t>”</a:t>
              </a:r>
              <a:endParaRPr lang="en-US" dirty="0">
                <a:latin typeface="+mn-lt"/>
                <a:cs typeface="Arial" charset="0"/>
              </a:endParaRPr>
            </a:p>
          </p:txBody>
        </p:sp>
        <p:sp>
          <p:nvSpPr>
            <p:cNvPr id="22" name="Text Box 12">
              <a:extLst>
                <a:ext uri="{FF2B5EF4-FFF2-40B4-BE49-F238E27FC236}">
                  <a16:creationId xmlns:a16="http://schemas.microsoft.com/office/drawing/2014/main" id="{72208579-1FD4-1D4F-932D-56E99A10BD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857"/>
              <a:ext cx="718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sz="1800" dirty="0">
                  <a:latin typeface="+mn-lt"/>
                  <a:cs typeface="Arial" charset="0"/>
                </a:rPr>
                <a:t>Alice’s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sz="1800" dirty="0">
                  <a:latin typeface="+mn-lt"/>
                  <a:cs typeface="Arial" charset="0"/>
                </a:rPr>
                <a:t>IP address</a:t>
              </a:r>
            </a:p>
          </p:txBody>
        </p:sp>
        <p:sp>
          <p:nvSpPr>
            <p:cNvPr id="23" name="Line 13">
              <a:extLst>
                <a:ext uri="{FF2B5EF4-FFF2-40B4-BE49-F238E27FC236}">
                  <a16:creationId xmlns:a16="http://schemas.microsoft.com/office/drawing/2014/main" id="{6C098466-4768-CE4A-B1EE-25DAD7DB3A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36" y="1857"/>
              <a:ext cx="0" cy="3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24" name="Text Box 5">
            <a:extLst>
              <a:ext uri="{FF2B5EF4-FFF2-40B4-BE49-F238E27FC236}">
                <a16:creationId xmlns:a16="http://schemas.microsoft.com/office/drawing/2014/main" id="{2FEFAAB4-6162-2944-8B86-984F45930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2440" y="3910151"/>
            <a:ext cx="28056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dirty="0">
                <a:latin typeface="+mn-lt"/>
                <a:cs typeface="Arial" charset="0"/>
              </a:rPr>
              <a:t>failure scenario??</a:t>
            </a:r>
          </a:p>
        </p:txBody>
      </p:sp>
    </p:spTree>
    <p:extLst>
      <p:ext uri="{BB962C8B-B14F-4D97-AF65-F5344CB8AC3E}">
        <p14:creationId xmlns:p14="http://schemas.microsoft.com/office/powerpoint/2010/main" val="215487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Authentication: another try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A3AC2BA-8665-FB4D-BF18-CB12A3E9A2FE}"/>
              </a:ext>
            </a:extLst>
          </p:cNvPr>
          <p:cNvSpPr txBox="1">
            <a:spLocks noChangeArrowheads="1"/>
          </p:cNvSpPr>
          <p:nvPr/>
        </p:nvSpPr>
        <p:spPr>
          <a:xfrm>
            <a:off x="758686" y="1441174"/>
            <a:ext cx="9684027" cy="966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Goal: </a:t>
            </a:r>
            <a:r>
              <a:rPr lang="en-US" sz="3200" dirty="0"/>
              <a:t>Bob wants Alice to “</a:t>
            </a:r>
            <a:r>
              <a:rPr lang="en-US" altLang="ja-JP" sz="3200" dirty="0"/>
              <a:t>prove” her identity to him</a:t>
            </a:r>
            <a:endParaRPr lang="en-US" sz="3200" dirty="0"/>
          </a:p>
        </p:txBody>
      </p:sp>
      <p:pic>
        <p:nvPicPr>
          <p:cNvPr id="9" name="Picture 6" descr="Alice">
            <a:extLst>
              <a:ext uri="{FF2B5EF4-FFF2-40B4-BE49-F238E27FC236}">
                <a16:creationId xmlns:a16="http://schemas.microsoft.com/office/drawing/2014/main" id="{CF980203-3669-914F-AFB5-70055BBF7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31" y="3906631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Eve">
            <a:extLst>
              <a:ext uri="{FF2B5EF4-FFF2-40B4-BE49-F238E27FC236}">
                <a16:creationId xmlns:a16="http://schemas.microsoft.com/office/drawing/2014/main" id="{8D70E75A-B231-744B-8D16-252AE09B0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256" y="5168694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Bob">
            <a:extLst>
              <a:ext uri="{FF2B5EF4-FFF2-40B4-BE49-F238E27FC236}">
                <a16:creationId xmlns:a16="http://schemas.microsoft.com/office/drawing/2014/main" id="{EC7B8913-54DB-3C4E-BA96-DEFA0849F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276" y="3838093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3">
            <a:extLst>
              <a:ext uri="{FF2B5EF4-FFF2-40B4-BE49-F238E27FC236}">
                <a16:creationId xmlns:a16="http://schemas.microsoft.com/office/drawing/2014/main" id="{70AF5D30-6B50-7E40-8DA4-071881343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514" y="2022407"/>
            <a:ext cx="1092317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  <a:cs typeface="Arial" charset="0"/>
              </a:rPr>
              <a:t>Protocol ap2.0: </a:t>
            </a:r>
            <a:r>
              <a:rPr lang="en-US" sz="3200" dirty="0">
                <a:latin typeface="+mn-lt"/>
                <a:cs typeface="Arial" charset="0"/>
              </a:rPr>
              <a:t>Alice says </a:t>
            </a:r>
            <a:r>
              <a:rPr lang="en-US" altLang="ja-JP" sz="3200" dirty="0">
                <a:latin typeface="+mn-lt"/>
                <a:cs typeface="Arial" charset="0"/>
              </a:rPr>
              <a:t>“</a:t>
            </a:r>
            <a:r>
              <a:rPr lang="en-US" sz="3200" dirty="0">
                <a:latin typeface="+mn-lt"/>
                <a:cs typeface="Arial" charset="0"/>
              </a:rPr>
              <a:t>I am Alice</a:t>
            </a:r>
            <a:r>
              <a:rPr lang="en-US" altLang="ja-JP" sz="3200" dirty="0">
                <a:latin typeface="+mn-lt"/>
                <a:cs typeface="Arial" charset="0"/>
              </a:rPr>
              <a:t>”</a:t>
            </a:r>
            <a:r>
              <a:rPr lang="en-US" sz="3200" dirty="0">
                <a:latin typeface="+mn-lt"/>
                <a:cs typeface="Arial" charset="0"/>
              </a:rPr>
              <a:t> in an IP packet containing her source IP address </a:t>
            </a:r>
          </a:p>
        </p:txBody>
      </p:sp>
      <p:sp>
        <p:nvSpPr>
          <p:cNvPr id="18" name="Line 8">
            <a:extLst>
              <a:ext uri="{FF2B5EF4-FFF2-40B4-BE49-F238E27FC236}">
                <a16:creationId xmlns:a16="http://schemas.microsoft.com/office/drawing/2014/main" id="{D3E1B23E-A094-B04D-98F5-3714A273D9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31094" y="4572000"/>
            <a:ext cx="2267433" cy="102518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9" name="Group 9">
            <a:extLst>
              <a:ext uri="{FF2B5EF4-FFF2-40B4-BE49-F238E27FC236}">
                <a16:creationId xmlns:a16="http://schemas.microsoft.com/office/drawing/2014/main" id="{F3CF6344-6161-A648-90CB-9A5298C3B7A3}"/>
              </a:ext>
            </a:extLst>
          </p:cNvPr>
          <p:cNvGrpSpPr>
            <a:grpSpLocks/>
          </p:cNvGrpSpPr>
          <p:nvPr/>
        </p:nvGrpSpPr>
        <p:grpSpPr bwMode="auto">
          <a:xfrm>
            <a:off x="4332287" y="5075789"/>
            <a:ext cx="2855913" cy="541337"/>
            <a:chOff x="540" y="1857"/>
            <a:chExt cx="1799" cy="341"/>
          </a:xfrm>
        </p:grpSpPr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957F85BF-1C79-E240-87AC-8BC4754F6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" y="1857"/>
              <a:ext cx="1799" cy="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21" name="Text Box 11">
              <a:extLst>
                <a:ext uri="{FF2B5EF4-FFF2-40B4-BE49-F238E27FC236}">
                  <a16:creationId xmlns:a16="http://schemas.microsoft.com/office/drawing/2014/main" id="{1489DC97-999B-1143-8A23-B8B6F0C67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6" y="1909"/>
              <a:ext cx="89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altLang="ja-JP" dirty="0">
                  <a:latin typeface="+mn-lt"/>
                  <a:cs typeface="Arial" charset="0"/>
                </a:rPr>
                <a:t>“</a:t>
              </a:r>
              <a:r>
                <a:rPr lang="en-US" dirty="0">
                  <a:latin typeface="+mn-lt"/>
                  <a:cs typeface="Arial" charset="0"/>
                </a:rPr>
                <a:t>I am Alice</a:t>
              </a:r>
              <a:r>
                <a:rPr lang="en-US" altLang="ja-JP" dirty="0">
                  <a:latin typeface="+mn-lt"/>
                  <a:cs typeface="Arial" charset="0"/>
                </a:rPr>
                <a:t>”</a:t>
              </a:r>
              <a:endParaRPr lang="en-US" dirty="0">
                <a:latin typeface="+mn-lt"/>
                <a:cs typeface="Arial" charset="0"/>
              </a:endParaRPr>
            </a:p>
          </p:txBody>
        </p:sp>
        <p:sp>
          <p:nvSpPr>
            <p:cNvPr id="22" name="Text Box 12">
              <a:extLst>
                <a:ext uri="{FF2B5EF4-FFF2-40B4-BE49-F238E27FC236}">
                  <a16:creationId xmlns:a16="http://schemas.microsoft.com/office/drawing/2014/main" id="{72208579-1FD4-1D4F-932D-56E99A10BD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857"/>
              <a:ext cx="718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sz="1800" dirty="0">
                  <a:latin typeface="+mn-lt"/>
                  <a:cs typeface="Arial" charset="0"/>
                </a:rPr>
                <a:t>Alice’s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sz="1800" dirty="0">
                  <a:latin typeface="+mn-lt"/>
                  <a:cs typeface="Arial" charset="0"/>
                </a:rPr>
                <a:t>IP address</a:t>
              </a:r>
            </a:p>
          </p:txBody>
        </p:sp>
        <p:sp>
          <p:nvSpPr>
            <p:cNvPr id="23" name="Line 13">
              <a:extLst>
                <a:ext uri="{FF2B5EF4-FFF2-40B4-BE49-F238E27FC236}">
                  <a16:creationId xmlns:a16="http://schemas.microsoft.com/office/drawing/2014/main" id="{6C098466-4768-CE4A-B1EE-25DAD7DB3A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36" y="1857"/>
              <a:ext cx="0" cy="3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24" name="Text Box 5">
            <a:extLst>
              <a:ext uri="{FF2B5EF4-FFF2-40B4-BE49-F238E27FC236}">
                <a16:creationId xmlns:a16="http://schemas.microsoft.com/office/drawing/2014/main" id="{2FEFAAB4-6162-2944-8B86-984F45930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5743" y="3910151"/>
            <a:ext cx="303903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dirty="0">
                <a:latin typeface="+mn-lt"/>
                <a:cs typeface="Arial" charset="0"/>
              </a:rPr>
              <a:t>Trudy can create</a:t>
            </a:r>
          </a:p>
          <a:p>
            <a:pPr algn="ctr">
              <a:defRPr/>
            </a:pPr>
            <a:r>
              <a:rPr lang="en-US" sz="2800" i="1" dirty="0">
                <a:latin typeface="+mn-lt"/>
                <a:cs typeface="Arial" charset="0"/>
              </a:rPr>
              <a:t>a packet “spoofing”</a:t>
            </a:r>
          </a:p>
          <a:p>
            <a:pPr algn="ctr">
              <a:defRPr/>
            </a:pPr>
            <a:r>
              <a:rPr lang="en-US" sz="2800" i="1" dirty="0">
                <a:latin typeface="+mn-lt"/>
                <a:cs typeface="Arial" charset="0"/>
              </a:rPr>
              <a:t>Alice’s address</a:t>
            </a:r>
          </a:p>
        </p:txBody>
      </p:sp>
    </p:spTree>
    <p:extLst>
      <p:ext uri="{BB962C8B-B14F-4D97-AF65-F5344CB8AC3E}">
        <p14:creationId xmlns:p14="http://schemas.microsoft.com/office/powerpoint/2010/main" val="4197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Authentication: a third try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A3AC2BA-8665-FB4D-BF18-CB12A3E9A2FE}"/>
              </a:ext>
            </a:extLst>
          </p:cNvPr>
          <p:cNvSpPr txBox="1">
            <a:spLocks noChangeArrowheads="1"/>
          </p:cNvSpPr>
          <p:nvPr/>
        </p:nvSpPr>
        <p:spPr>
          <a:xfrm>
            <a:off x="758686" y="1441174"/>
            <a:ext cx="9684027" cy="966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Goal: </a:t>
            </a:r>
            <a:r>
              <a:rPr lang="en-US" sz="3200" dirty="0"/>
              <a:t>Bob wants Alice to “</a:t>
            </a:r>
            <a:r>
              <a:rPr lang="en-US" altLang="ja-JP" sz="3200" dirty="0"/>
              <a:t>prove” her identity to him</a:t>
            </a:r>
            <a:endParaRPr lang="en-US" sz="3200" dirty="0"/>
          </a:p>
        </p:txBody>
      </p:sp>
      <p:pic>
        <p:nvPicPr>
          <p:cNvPr id="9" name="Picture 6" descr="Alice">
            <a:extLst>
              <a:ext uri="{FF2B5EF4-FFF2-40B4-BE49-F238E27FC236}">
                <a16:creationId xmlns:a16="http://schemas.microsoft.com/office/drawing/2014/main" id="{CF980203-3669-914F-AFB5-70055BBF7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31" y="3906631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Eve">
            <a:extLst>
              <a:ext uri="{FF2B5EF4-FFF2-40B4-BE49-F238E27FC236}">
                <a16:creationId xmlns:a16="http://schemas.microsoft.com/office/drawing/2014/main" id="{8D70E75A-B231-744B-8D16-252AE09B0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256" y="5168694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Bob">
            <a:extLst>
              <a:ext uri="{FF2B5EF4-FFF2-40B4-BE49-F238E27FC236}">
                <a16:creationId xmlns:a16="http://schemas.microsoft.com/office/drawing/2014/main" id="{EC7B8913-54DB-3C4E-BA96-DEFA0849F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676" y="374173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3">
            <a:extLst>
              <a:ext uri="{FF2B5EF4-FFF2-40B4-BE49-F238E27FC236}">
                <a16:creationId xmlns:a16="http://schemas.microsoft.com/office/drawing/2014/main" id="{70AF5D30-6B50-7E40-8DA4-071881343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514" y="2022407"/>
            <a:ext cx="10923173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  <a:cs typeface="Arial" charset="0"/>
              </a:rPr>
              <a:t>Protocol ap3.0: </a:t>
            </a:r>
            <a:r>
              <a:rPr lang="en-US" sz="3200" dirty="0">
                <a:latin typeface="+mn-lt"/>
                <a:cs typeface="Arial" charset="0"/>
              </a:rPr>
              <a:t>Alice says </a:t>
            </a:r>
            <a:r>
              <a:rPr lang="en-US" altLang="ja-JP" sz="3200" dirty="0">
                <a:latin typeface="+mn-lt"/>
                <a:cs typeface="Arial" charset="0"/>
              </a:rPr>
              <a:t>“</a:t>
            </a:r>
            <a:r>
              <a:rPr lang="en-US" sz="3200" dirty="0">
                <a:latin typeface="+mn-lt"/>
                <a:cs typeface="Arial" charset="0"/>
              </a:rPr>
              <a:t>I am Alice</a:t>
            </a:r>
            <a:r>
              <a:rPr lang="en-US" altLang="ja-JP" sz="3200" dirty="0">
                <a:latin typeface="+mn-lt"/>
                <a:cs typeface="Arial" charset="0"/>
              </a:rPr>
              <a:t>”</a:t>
            </a:r>
            <a:r>
              <a:rPr lang="en-US" sz="3200" dirty="0">
                <a:latin typeface="+mn-lt"/>
                <a:cs typeface="Arial" charset="0"/>
              </a:rPr>
              <a:t> and sends her secret password to “prove” it.</a:t>
            </a:r>
          </a:p>
          <a:p>
            <a:pPr>
              <a:defRPr/>
            </a:pPr>
            <a:endParaRPr lang="en-US" sz="3200" dirty="0">
              <a:latin typeface="+mn-lt"/>
              <a:cs typeface="Arial" charset="0"/>
            </a:endParaRPr>
          </a:p>
          <a:p>
            <a:pPr>
              <a:defRPr/>
            </a:pPr>
            <a:endParaRPr lang="en-US" sz="3200" dirty="0">
              <a:latin typeface="+mn-lt"/>
              <a:cs typeface="Arial" charset="0"/>
            </a:endParaRPr>
          </a:p>
        </p:txBody>
      </p:sp>
      <p:sp>
        <p:nvSpPr>
          <p:cNvPr id="16" name="Line 8">
            <a:extLst>
              <a:ext uri="{FF2B5EF4-FFF2-40B4-BE49-F238E27FC236}">
                <a16:creationId xmlns:a16="http://schemas.microsoft.com/office/drawing/2014/main" id="{F2F81167-112C-594B-9733-07B61B9343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7119" y="4434716"/>
            <a:ext cx="509629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5D297D8-FA6B-994F-AA4B-BD4F49ED5D88}"/>
              </a:ext>
            </a:extLst>
          </p:cNvPr>
          <p:cNvGrpSpPr/>
          <p:nvPr/>
        </p:nvGrpSpPr>
        <p:grpSpPr>
          <a:xfrm>
            <a:off x="2287795" y="3617843"/>
            <a:ext cx="3476900" cy="643835"/>
            <a:chOff x="2287795" y="3617843"/>
            <a:chExt cx="3476900" cy="643835"/>
          </a:xfrm>
        </p:grpSpPr>
        <p:grpSp>
          <p:nvGrpSpPr>
            <p:cNvPr id="25" name="Group 9">
              <a:extLst>
                <a:ext uri="{FF2B5EF4-FFF2-40B4-BE49-F238E27FC236}">
                  <a16:creationId xmlns:a16="http://schemas.microsoft.com/office/drawing/2014/main" id="{00A7A01E-CFEC-4245-843A-9FC4478561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7795" y="3710816"/>
              <a:ext cx="3267076" cy="550862"/>
              <a:chOff x="521" y="1857"/>
              <a:chExt cx="2058" cy="347"/>
            </a:xfrm>
          </p:grpSpPr>
          <p:sp>
            <p:nvSpPr>
              <p:cNvPr id="26" name="Rectangle 10">
                <a:extLst>
                  <a:ext uri="{FF2B5EF4-FFF2-40B4-BE49-F238E27FC236}">
                    <a16:creationId xmlns:a16="http://schemas.microsoft.com/office/drawing/2014/main" id="{7DF38783-9083-8046-8914-FBECAA795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" y="1857"/>
                <a:ext cx="2039" cy="3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27" name="Text Box 11">
                <a:extLst>
                  <a:ext uri="{FF2B5EF4-FFF2-40B4-BE49-F238E27FC236}">
                    <a16:creationId xmlns:a16="http://schemas.microsoft.com/office/drawing/2014/main" id="{63B92D8A-F6CA-5644-9CF4-76063E9516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9" y="1904"/>
                <a:ext cx="89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ja-JP" dirty="0">
                    <a:latin typeface="+mn-lt"/>
                    <a:cs typeface="Arial" charset="0"/>
                  </a:rPr>
                  <a:t>“</a:t>
                </a:r>
                <a:r>
                  <a:rPr lang="en-US" dirty="0">
                    <a:latin typeface="+mn-lt"/>
                    <a:cs typeface="Arial" charset="0"/>
                  </a:rPr>
                  <a:t>I am Alice</a:t>
                </a:r>
                <a:r>
                  <a:rPr lang="en-US" altLang="ja-JP" dirty="0">
                    <a:latin typeface="+mn-lt"/>
                    <a:cs typeface="Arial" charset="0"/>
                  </a:rPr>
                  <a:t>”</a:t>
                </a:r>
                <a:endParaRPr lang="en-US" dirty="0">
                  <a:latin typeface="+mn-lt"/>
                  <a:cs typeface="Arial" charset="0"/>
                </a:endParaRPr>
              </a:p>
            </p:txBody>
          </p:sp>
          <p:sp>
            <p:nvSpPr>
              <p:cNvPr id="28" name="Text Box 12">
                <a:extLst>
                  <a:ext uri="{FF2B5EF4-FFF2-40B4-BE49-F238E27FC236}">
                    <a16:creationId xmlns:a16="http://schemas.microsoft.com/office/drawing/2014/main" id="{C2BA01DF-25FE-124B-84A2-3AB15FD8D4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" y="1863"/>
                <a:ext cx="534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IP addr</a:t>
                </a:r>
              </a:p>
            </p:txBody>
          </p:sp>
          <p:sp>
            <p:nvSpPr>
              <p:cNvPr id="29" name="Line 13">
                <a:extLst>
                  <a:ext uri="{FF2B5EF4-FFF2-40B4-BE49-F238E27FC236}">
                    <a16:creationId xmlns:a16="http://schemas.microsoft.com/office/drawing/2014/main" id="{9E21A2CB-844F-C243-B491-09B4FE309A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5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0" name="Line 13">
                <a:extLst>
                  <a:ext uri="{FF2B5EF4-FFF2-40B4-BE49-F238E27FC236}">
                    <a16:creationId xmlns:a16="http://schemas.microsoft.com/office/drawing/2014/main" id="{DAA829E2-B4F2-DB41-9427-09BB450107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1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1" name="Text Box 12">
                <a:extLst>
                  <a:ext uri="{FF2B5EF4-FFF2-40B4-BE49-F238E27FC236}">
                    <a16:creationId xmlns:a16="http://schemas.microsoft.com/office/drawing/2014/main" id="{268B165E-0156-1A4D-8EFB-5B346BB002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9" y="1863"/>
                <a:ext cx="680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password</a:t>
                </a:r>
              </a:p>
            </p:txBody>
          </p:sp>
        </p:grp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4853043-B781-1B4E-8A97-C5C850DB3857}"/>
                </a:ext>
              </a:extLst>
            </p:cNvPr>
            <p:cNvCxnSpPr/>
            <p:nvPr/>
          </p:nvCxnSpPr>
          <p:spPr>
            <a:xfrm>
              <a:off x="5274365" y="3617843"/>
              <a:ext cx="49033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 Box 5">
            <a:extLst>
              <a:ext uri="{FF2B5EF4-FFF2-40B4-BE49-F238E27FC236}">
                <a16:creationId xmlns:a16="http://schemas.microsoft.com/office/drawing/2014/main" id="{35FB98DB-97C9-CB48-BABC-5F388AC9E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7327" y="3817386"/>
            <a:ext cx="28056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dirty="0">
                <a:latin typeface="+mn-lt"/>
                <a:cs typeface="Arial" charset="0"/>
              </a:rPr>
              <a:t>failure scenario??</a:t>
            </a:r>
          </a:p>
        </p:txBody>
      </p:sp>
      <p:grpSp>
        <p:nvGrpSpPr>
          <p:cNvPr id="56" name="Group 9">
            <a:extLst>
              <a:ext uri="{FF2B5EF4-FFF2-40B4-BE49-F238E27FC236}">
                <a16:creationId xmlns:a16="http://schemas.microsoft.com/office/drawing/2014/main" id="{BF58E489-CED0-9142-9100-8F7A6F2DA4DE}"/>
              </a:ext>
            </a:extLst>
          </p:cNvPr>
          <p:cNvGrpSpPr>
            <a:grpSpLocks/>
          </p:cNvGrpSpPr>
          <p:nvPr/>
        </p:nvGrpSpPr>
        <p:grpSpPr bwMode="auto">
          <a:xfrm>
            <a:off x="4997866" y="4572000"/>
            <a:ext cx="1549400" cy="550862"/>
            <a:chOff x="521" y="1857"/>
            <a:chExt cx="976" cy="347"/>
          </a:xfrm>
        </p:grpSpPr>
        <p:sp>
          <p:nvSpPr>
            <p:cNvPr id="57" name="Rectangle 10">
              <a:extLst>
                <a:ext uri="{FF2B5EF4-FFF2-40B4-BE49-F238E27FC236}">
                  <a16:creationId xmlns:a16="http://schemas.microsoft.com/office/drawing/2014/main" id="{E97F38F7-FEA3-4743-B826-058C065A2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" y="1857"/>
              <a:ext cx="957" cy="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8" name="Text Box 12">
              <a:extLst>
                <a:ext uri="{FF2B5EF4-FFF2-40B4-BE49-F238E27FC236}">
                  <a16:creationId xmlns:a16="http://schemas.microsoft.com/office/drawing/2014/main" id="{CBD74911-522D-364C-B1B7-305DF42E7C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1863"/>
              <a:ext cx="534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sz="1800" dirty="0">
                  <a:latin typeface="+mn-lt"/>
                  <a:cs typeface="Arial" charset="0"/>
                </a:rPr>
                <a:t>Alice’s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sz="1800" dirty="0">
                  <a:latin typeface="+mn-lt"/>
                  <a:cs typeface="Arial" charset="0"/>
                </a:rPr>
                <a:t>IP addr</a:t>
              </a:r>
            </a:p>
          </p:txBody>
        </p:sp>
        <p:sp>
          <p:nvSpPr>
            <p:cNvPr id="59" name="Line 13">
              <a:extLst>
                <a:ext uri="{FF2B5EF4-FFF2-40B4-BE49-F238E27FC236}">
                  <a16:creationId xmlns:a16="http://schemas.microsoft.com/office/drawing/2014/main" id="{509AFA78-6EE3-7B4D-8E2A-27FBECE020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1" y="1857"/>
              <a:ext cx="0" cy="3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0" name="Text Box 12">
              <a:extLst>
                <a:ext uri="{FF2B5EF4-FFF2-40B4-BE49-F238E27FC236}">
                  <a16:creationId xmlns:a16="http://schemas.microsoft.com/office/drawing/2014/main" id="{BBF41554-058A-6F47-995D-B2F8203C86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9" y="1929"/>
              <a:ext cx="288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sz="1800" dirty="0">
                  <a:latin typeface="+mn-lt"/>
                  <a:cs typeface="Arial" charset="0"/>
                </a:rPr>
                <a:t>OK</a:t>
              </a: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6C1D0D4-E3ED-F742-A8D6-2A2EE7935F59}"/>
              </a:ext>
            </a:extLst>
          </p:cNvPr>
          <p:cNvCxnSpPr>
            <a:cxnSpLocks/>
          </p:cNvCxnSpPr>
          <p:nvPr/>
        </p:nvCxnSpPr>
        <p:spPr>
          <a:xfrm flipH="1">
            <a:off x="4638262" y="5168348"/>
            <a:ext cx="887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12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Authentication: a third try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A3AC2BA-8665-FB4D-BF18-CB12A3E9A2FE}"/>
              </a:ext>
            </a:extLst>
          </p:cNvPr>
          <p:cNvSpPr txBox="1">
            <a:spLocks noChangeArrowheads="1"/>
          </p:cNvSpPr>
          <p:nvPr/>
        </p:nvSpPr>
        <p:spPr>
          <a:xfrm>
            <a:off x="758686" y="1441174"/>
            <a:ext cx="9684027" cy="966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Goal: </a:t>
            </a:r>
            <a:r>
              <a:rPr lang="en-US" sz="3200" dirty="0"/>
              <a:t>Bob wants Alice to “</a:t>
            </a:r>
            <a:r>
              <a:rPr lang="en-US" altLang="ja-JP" sz="3200" dirty="0"/>
              <a:t>prove” her identity to him</a:t>
            </a:r>
            <a:endParaRPr lang="en-US" sz="3200" dirty="0"/>
          </a:p>
        </p:txBody>
      </p:sp>
      <p:pic>
        <p:nvPicPr>
          <p:cNvPr id="9" name="Picture 6" descr="Alice">
            <a:extLst>
              <a:ext uri="{FF2B5EF4-FFF2-40B4-BE49-F238E27FC236}">
                <a16:creationId xmlns:a16="http://schemas.microsoft.com/office/drawing/2014/main" id="{CF980203-3669-914F-AFB5-70055BBF7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31" y="3906631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Eve">
            <a:extLst>
              <a:ext uri="{FF2B5EF4-FFF2-40B4-BE49-F238E27FC236}">
                <a16:creationId xmlns:a16="http://schemas.microsoft.com/office/drawing/2014/main" id="{8D70E75A-B231-744B-8D16-252AE09B0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256" y="5168694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Bob">
            <a:extLst>
              <a:ext uri="{FF2B5EF4-FFF2-40B4-BE49-F238E27FC236}">
                <a16:creationId xmlns:a16="http://schemas.microsoft.com/office/drawing/2014/main" id="{EC7B8913-54DB-3C4E-BA96-DEFA0849F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676" y="374173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3">
            <a:extLst>
              <a:ext uri="{FF2B5EF4-FFF2-40B4-BE49-F238E27FC236}">
                <a16:creationId xmlns:a16="http://schemas.microsoft.com/office/drawing/2014/main" id="{70AF5D30-6B50-7E40-8DA4-071881343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514" y="2022407"/>
            <a:ext cx="10923173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  <a:cs typeface="Arial" charset="0"/>
              </a:rPr>
              <a:t>Protocol ap3.0: </a:t>
            </a:r>
            <a:r>
              <a:rPr lang="en-US" sz="3200" dirty="0">
                <a:latin typeface="+mn-lt"/>
                <a:cs typeface="Arial" charset="0"/>
              </a:rPr>
              <a:t>Alice says </a:t>
            </a:r>
            <a:r>
              <a:rPr lang="en-US" altLang="ja-JP" sz="3200" dirty="0">
                <a:latin typeface="+mn-lt"/>
                <a:cs typeface="Arial" charset="0"/>
              </a:rPr>
              <a:t>“</a:t>
            </a:r>
            <a:r>
              <a:rPr lang="en-US" sz="3200" dirty="0">
                <a:latin typeface="+mn-lt"/>
                <a:cs typeface="Arial" charset="0"/>
              </a:rPr>
              <a:t>I am Alice</a:t>
            </a:r>
            <a:r>
              <a:rPr lang="en-US" altLang="ja-JP" sz="3200" dirty="0">
                <a:latin typeface="+mn-lt"/>
                <a:cs typeface="Arial" charset="0"/>
              </a:rPr>
              <a:t>”</a:t>
            </a:r>
            <a:r>
              <a:rPr lang="en-US" sz="3200" dirty="0">
                <a:latin typeface="+mn-lt"/>
                <a:cs typeface="Arial" charset="0"/>
              </a:rPr>
              <a:t> and sends her secret password to “prove” it.</a:t>
            </a:r>
          </a:p>
          <a:p>
            <a:pPr>
              <a:defRPr/>
            </a:pPr>
            <a:endParaRPr lang="en-US" sz="3200" dirty="0">
              <a:latin typeface="+mn-lt"/>
              <a:cs typeface="Arial" charset="0"/>
            </a:endParaRPr>
          </a:p>
          <a:p>
            <a:pPr>
              <a:defRPr/>
            </a:pPr>
            <a:endParaRPr lang="en-US" sz="3200" dirty="0">
              <a:latin typeface="+mn-lt"/>
              <a:cs typeface="Arial" charset="0"/>
            </a:endParaRPr>
          </a:p>
        </p:txBody>
      </p:sp>
      <p:sp>
        <p:nvSpPr>
          <p:cNvPr id="16" name="Line 8">
            <a:extLst>
              <a:ext uri="{FF2B5EF4-FFF2-40B4-BE49-F238E27FC236}">
                <a16:creationId xmlns:a16="http://schemas.microsoft.com/office/drawing/2014/main" id="{F2F81167-112C-594B-9733-07B61B9343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7119" y="4434716"/>
            <a:ext cx="509629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5D297D8-FA6B-994F-AA4B-BD4F49ED5D88}"/>
              </a:ext>
            </a:extLst>
          </p:cNvPr>
          <p:cNvGrpSpPr/>
          <p:nvPr/>
        </p:nvGrpSpPr>
        <p:grpSpPr>
          <a:xfrm>
            <a:off x="2287795" y="3617843"/>
            <a:ext cx="3476900" cy="643835"/>
            <a:chOff x="2287795" y="3617843"/>
            <a:chExt cx="3476900" cy="643835"/>
          </a:xfrm>
        </p:grpSpPr>
        <p:grpSp>
          <p:nvGrpSpPr>
            <p:cNvPr id="25" name="Group 9">
              <a:extLst>
                <a:ext uri="{FF2B5EF4-FFF2-40B4-BE49-F238E27FC236}">
                  <a16:creationId xmlns:a16="http://schemas.microsoft.com/office/drawing/2014/main" id="{00A7A01E-CFEC-4245-843A-9FC4478561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7795" y="3710816"/>
              <a:ext cx="3267076" cy="550862"/>
              <a:chOff x="521" y="1857"/>
              <a:chExt cx="2058" cy="347"/>
            </a:xfrm>
          </p:grpSpPr>
          <p:sp>
            <p:nvSpPr>
              <p:cNvPr id="26" name="Rectangle 10">
                <a:extLst>
                  <a:ext uri="{FF2B5EF4-FFF2-40B4-BE49-F238E27FC236}">
                    <a16:creationId xmlns:a16="http://schemas.microsoft.com/office/drawing/2014/main" id="{7DF38783-9083-8046-8914-FBECAA795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" y="1857"/>
                <a:ext cx="2039" cy="3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27" name="Text Box 11">
                <a:extLst>
                  <a:ext uri="{FF2B5EF4-FFF2-40B4-BE49-F238E27FC236}">
                    <a16:creationId xmlns:a16="http://schemas.microsoft.com/office/drawing/2014/main" id="{63B92D8A-F6CA-5644-9CF4-76063E9516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9" y="1904"/>
                <a:ext cx="89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ja-JP" dirty="0">
                    <a:latin typeface="+mn-lt"/>
                    <a:cs typeface="Arial" charset="0"/>
                  </a:rPr>
                  <a:t>“</a:t>
                </a:r>
                <a:r>
                  <a:rPr lang="en-US" dirty="0">
                    <a:latin typeface="+mn-lt"/>
                    <a:cs typeface="Arial" charset="0"/>
                  </a:rPr>
                  <a:t>I am Alice</a:t>
                </a:r>
                <a:r>
                  <a:rPr lang="en-US" altLang="ja-JP" dirty="0">
                    <a:latin typeface="+mn-lt"/>
                    <a:cs typeface="Arial" charset="0"/>
                  </a:rPr>
                  <a:t>”</a:t>
                </a:r>
                <a:endParaRPr lang="en-US" dirty="0">
                  <a:latin typeface="+mn-lt"/>
                  <a:cs typeface="Arial" charset="0"/>
                </a:endParaRPr>
              </a:p>
            </p:txBody>
          </p:sp>
          <p:sp>
            <p:nvSpPr>
              <p:cNvPr id="28" name="Text Box 12">
                <a:extLst>
                  <a:ext uri="{FF2B5EF4-FFF2-40B4-BE49-F238E27FC236}">
                    <a16:creationId xmlns:a16="http://schemas.microsoft.com/office/drawing/2014/main" id="{C2BA01DF-25FE-124B-84A2-3AB15FD8D4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" y="1863"/>
                <a:ext cx="534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IP addr</a:t>
                </a:r>
              </a:p>
            </p:txBody>
          </p:sp>
          <p:sp>
            <p:nvSpPr>
              <p:cNvPr id="29" name="Line 13">
                <a:extLst>
                  <a:ext uri="{FF2B5EF4-FFF2-40B4-BE49-F238E27FC236}">
                    <a16:creationId xmlns:a16="http://schemas.microsoft.com/office/drawing/2014/main" id="{9E21A2CB-844F-C243-B491-09B4FE309A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5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0" name="Line 13">
                <a:extLst>
                  <a:ext uri="{FF2B5EF4-FFF2-40B4-BE49-F238E27FC236}">
                    <a16:creationId xmlns:a16="http://schemas.microsoft.com/office/drawing/2014/main" id="{DAA829E2-B4F2-DB41-9427-09BB450107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1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1" name="Text Box 12">
                <a:extLst>
                  <a:ext uri="{FF2B5EF4-FFF2-40B4-BE49-F238E27FC236}">
                    <a16:creationId xmlns:a16="http://schemas.microsoft.com/office/drawing/2014/main" id="{268B165E-0156-1A4D-8EFB-5B346BB002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9" y="1863"/>
                <a:ext cx="680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password</a:t>
                </a:r>
              </a:p>
            </p:txBody>
          </p:sp>
        </p:grp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4853043-B781-1B4E-8A97-C5C850DB3857}"/>
                </a:ext>
              </a:extLst>
            </p:cNvPr>
            <p:cNvCxnSpPr/>
            <p:nvPr/>
          </p:nvCxnSpPr>
          <p:spPr>
            <a:xfrm>
              <a:off x="5274365" y="3617843"/>
              <a:ext cx="49033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5147353-ACF4-FB45-82C9-78EF59D1B8F5}"/>
              </a:ext>
            </a:extLst>
          </p:cNvPr>
          <p:cNvGrpSpPr/>
          <p:nvPr/>
        </p:nvGrpSpPr>
        <p:grpSpPr>
          <a:xfrm>
            <a:off x="5565917" y="5221357"/>
            <a:ext cx="1657209" cy="980453"/>
            <a:chOff x="5565917" y="5221357"/>
            <a:chExt cx="1657209" cy="980453"/>
          </a:xfrm>
        </p:grpSpPr>
        <p:grpSp>
          <p:nvGrpSpPr>
            <p:cNvPr id="32" name="Group 9">
              <a:extLst>
                <a:ext uri="{FF2B5EF4-FFF2-40B4-BE49-F238E27FC236}">
                  <a16:creationId xmlns:a16="http://schemas.microsoft.com/office/drawing/2014/main" id="{09CCB2F0-AAD0-AE40-9BFA-C3F3B505C1EA}"/>
                </a:ext>
              </a:extLst>
            </p:cNvPr>
            <p:cNvGrpSpPr>
              <a:grpSpLocks/>
            </p:cNvGrpSpPr>
            <p:nvPr/>
          </p:nvGrpSpPr>
          <p:grpSpPr bwMode="auto">
            <a:xfrm rot="20326040">
              <a:off x="5673726" y="5221357"/>
              <a:ext cx="1549400" cy="550862"/>
              <a:chOff x="521" y="1857"/>
              <a:chExt cx="976" cy="347"/>
            </a:xfrm>
          </p:grpSpPr>
          <p:sp>
            <p:nvSpPr>
              <p:cNvPr id="33" name="Rectangle 10">
                <a:extLst>
                  <a:ext uri="{FF2B5EF4-FFF2-40B4-BE49-F238E27FC236}">
                    <a16:creationId xmlns:a16="http://schemas.microsoft.com/office/drawing/2014/main" id="{BCDE87B3-8C33-454D-BC4C-966D110319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" y="1857"/>
                <a:ext cx="957" cy="3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35" name="Text Box 12">
                <a:extLst>
                  <a:ext uri="{FF2B5EF4-FFF2-40B4-BE49-F238E27FC236}">
                    <a16:creationId xmlns:a16="http://schemas.microsoft.com/office/drawing/2014/main" id="{9D3CC4EC-3241-B748-B705-CDFF879A69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" y="1863"/>
                <a:ext cx="534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IP addr</a:t>
                </a:r>
              </a:p>
            </p:txBody>
          </p:sp>
          <p:sp>
            <p:nvSpPr>
              <p:cNvPr id="37" name="Line 13">
                <a:extLst>
                  <a:ext uri="{FF2B5EF4-FFF2-40B4-BE49-F238E27FC236}">
                    <a16:creationId xmlns:a16="http://schemas.microsoft.com/office/drawing/2014/main" id="{4AF6DA12-B4E4-B34F-B759-4778C678DF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1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8" name="Text Box 12">
                <a:extLst>
                  <a:ext uri="{FF2B5EF4-FFF2-40B4-BE49-F238E27FC236}">
                    <a16:creationId xmlns:a16="http://schemas.microsoft.com/office/drawing/2014/main" id="{57DC8CF6-59C4-7B4F-9D40-4BD50E0B50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9" y="1929"/>
                <a:ext cx="288" cy="2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OK</a:t>
                </a:r>
              </a:p>
            </p:txBody>
          </p:sp>
        </p:grp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E916E4E-72AA-BB40-9BFB-340F935506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65917" y="5976730"/>
              <a:ext cx="543335" cy="2250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Picture 21" descr="EN00179_[1]">
            <a:extLst>
              <a:ext uri="{FF2B5EF4-FFF2-40B4-BE49-F238E27FC236}">
                <a16:creationId xmlns:a16="http://schemas.microsoft.com/office/drawing/2014/main" id="{35FF652E-B29F-6447-B1F0-703DCD9312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21300331">
            <a:off x="2148232" y="5668479"/>
            <a:ext cx="862013" cy="668338"/>
          </a:xfrm>
          <a:noFill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2" name="Line 22">
            <a:extLst>
              <a:ext uri="{FF2B5EF4-FFF2-40B4-BE49-F238E27FC236}">
                <a16:creationId xmlns:a16="http://schemas.microsoft.com/office/drawing/2014/main" id="{2EA47872-83E5-3543-89FE-E2FD72C303D7}"/>
              </a:ext>
            </a:extLst>
          </p:cNvPr>
          <p:cNvSpPr>
            <a:spLocks noChangeShapeType="1"/>
          </p:cNvSpPr>
          <p:nvPr/>
        </p:nvSpPr>
        <p:spPr bwMode="auto">
          <a:xfrm rot="21300331">
            <a:off x="2056157" y="4438167"/>
            <a:ext cx="623888" cy="12922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" name="Line 8">
            <a:extLst>
              <a:ext uri="{FF2B5EF4-FFF2-40B4-BE49-F238E27FC236}">
                <a16:creationId xmlns:a16="http://schemas.microsoft.com/office/drawing/2014/main" id="{3989B27E-4CAE-8949-8492-E6712F57AC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14701" y="4572000"/>
            <a:ext cx="3814970" cy="1298713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FADE59F-2754-3448-A342-E05C216B7117}"/>
              </a:ext>
            </a:extLst>
          </p:cNvPr>
          <p:cNvGrpSpPr/>
          <p:nvPr/>
        </p:nvGrpSpPr>
        <p:grpSpPr>
          <a:xfrm rot="20405712">
            <a:off x="3467313" y="4951901"/>
            <a:ext cx="3267076" cy="641277"/>
            <a:chOff x="2287795" y="3620401"/>
            <a:chExt cx="3267076" cy="641277"/>
          </a:xfrm>
        </p:grpSpPr>
        <p:grpSp>
          <p:nvGrpSpPr>
            <p:cNvPr id="45" name="Group 9">
              <a:extLst>
                <a:ext uri="{FF2B5EF4-FFF2-40B4-BE49-F238E27FC236}">
                  <a16:creationId xmlns:a16="http://schemas.microsoft.com/office/drawing/2014/main" id="{296F5FF0-F4A3-274B-9B0B-20DCD24663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7795" y="3710816"/>
              <a:ext cx="3267076" cy="550862"/>
              <a:chOff x="521" y="1857"/>
              <a:chExt cx="2058" cy="347"/>
            </a:xfrm>
          </p:grpSpPr>
          <p:sp>
            <p:nvSpPr>
              <p:cNvPr id="47" name="Rectangle 10">
                <a:extLst>
                  <a:ext uri="{FF2B5EF4-FFF2-40B4-BE49-F238E27FC236}">
                    <a16:creationId xmlns:a16="http://schemas.microsoft.com/office/drawing/2014/main" id="{8293C750-D2C1-EF47-B1DF-1E5258516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" y="1857"/>
                <a:ext cx="2039" cy="3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48" name="Text Box 11">
                <a:extLst>
                  <a:ext uri="{FF2B5EF4-FFF2-40B4-BE49-F238E27FC236}">
                    <a16:creationId xmlns:a16="http://schemas.microsoft.com/office/drawing/2014/main" id="{93A8BDC0-DFE5-E84A-B7B5-3D5F4745FA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9" y="1904"/>
                <a:ext cx="89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ja-JP" dirty="0">
                    <a:latin typeface="+mn-lt"/>
                    <a:cs typeface="Arial" charset="0"/>
                  </a:rPr>
                  <a:t>“</a:t>
                </a:r>
                <a:r>
                  <a:rPr lang="en-US" dirty="0">
                    <a:latin typeface="+mn-lt"/>
                    <a:cs typeface="Arial" charset="0"/>
                  </a:rPr>
                  <a:t>I am Alice</a:t>
                </a:r>
                <a:r>
                  <a:rPr lang="en-US" altLang="ja-JP" dirty="0">
                    <a:latin typeface="+mn-lt"/>
                    <a:cs typeface="Arial" charset="0"/>
                  </a:rPr>
                  <a:t>”</a:t>
                </a:r>
                <a:endParaRPr lang="en-US" dirty="0">
                  <a:latin typeface="+mn-lt"/>
                  <a:cs typeface="Arial" charset="0"/>
                </a:endParaRPr>
              </a:p>
            </p:txBody>
          </p:sp>
          <p:sp>
            <p:nvSpPr>
              <p:cNvPr id="49" name="Text Box 12">
                <a:extLst>
                  <a:ext uri="{FF2B5EF4-FFF2-40B4-BE49-F238E27FC236}">
                    <a16:creationId xmlns:a16="http://schemas.microsoft.com/office/drawing/2014/main" id="{C7E17E93-E0A9-F346-A5E4-74629DD1D3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" y="1863"/>
                <a:ext cx="534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IP addr</a:t>
                </a:r>
              </a:p>
            </p:txBody>
          </p:sp>
          <p:sp>
            <p:nvSpPr>
              <p:cNvPr id="50" name="Line 13">
                <a:extLst>
                  <a:ext uri="{FF2B5EF4-FFF2-40B4-BE49-F238E27FC236}">
                    <a16:creationId xmlns:a16="http://schemas.microsoft.com/office/drawing/2014/main" id="{A717D8D2-B3F6-9C42-AC1D-B1866ECE9B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5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1" name="Line 13">
                <a:extLst>
                  <a:ext uri="{FF2B5EF4-FFF2-40B4-BE49-F238E27FC236}">
                    <a16:creationId xmlns:a16="http://schemas.microsoft.com/office/drawing/2014/main" id="{C566C9D9-7133-DD43-BDAA-A02F894C3C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1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3" name="Text Box 12">
                <a:extLst>
                  <a:ext uri="{FF2B5EF4-FFF2-40B4-BE49-F238E27FC236}">
                    <a16:creationId xmlns:a16="http://schemas.microsoft.com/office/drawing/2014/main" id="{366596C4-9035-2B47-918F-5C0797F072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9" y="1863"/>
                <a:ext cx="680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password</a:t>
                </a:r>
              </a:p>
            </p:txBody>
          </p:sp>
        </p:grp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EE7CDA-3A80-7C41-BDDF-3F09073D1C5A}"/>
                </a:ext>
              </a:extLst>
            </p:cNvPr>
            <p:cNvCxnSpPr/>
            <p:nvPr/>
          </p:nvCxnSpPr>
          <p:spPr>
            <a:xfrm>
              <a:off x="4230470" y="3620401"/>
              <a:ext cx="49033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 Box 4">
            <a:extLst>
              <a:ext uri="{FF2B5EF4-FFF2-40B4-BE49-F238E27FC236}">
                <a16:creationId xmlns:a16="http://schemas.microsoft.com/office/drawing/2014/main" id="{0017FBE4-4309-6340-A583-A4158457D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4348" y="3335476"/>
            <a:ext cx="3001962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sz="2800" i="1" dirty="0">
                <a:solidFill>
                  <a:srgbClr val="C00000"/>
                </a:solidFill>
                <a:latin typeface="+mn-lt"/>
                <a:cs typeface="Arial" charset="0"/>
              </a:rPr>
              <a:t>playback attack: </a:t>
            </a:r>
            <a:r>
              <a:rPr lang="en-US" sz="2800" i="1" dirty="0">
                <a:latin typeface="+mn-lt"/>
                <a:cs typeface="Arial" charset="0"/>
              </a:rPr>
              <a:t>Trudy records Alice’s packet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2800" i="1" dirty="0">
                <a:latin typeface="+mn-lt"/>
                <a:cs typeface="Arial" charset="0"/>
              </a:rPr>
              <a:t>and later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2800" i="1" dirty="0">
                <a:latin typeface="+mn-lt"/>
                <a:cs typeface="Arial" charset="0"/>
              </a:rPr>
              <a:t>plays it back to Bob </a:t>
            </a:r>
          </a:p>
        </p:txBody>
      </p:sp>
    </p:spTree>
    <p:extLst>
      <p:ext uri="{BB962C8B-B14F-4D97-AF65-F5344CB8AC3E}">
        <p14:creationId xmlns:p14="http://schemas.microsoft.com/office/powerpoint/2010/main" val="306898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Authentication: a modified third try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A3AC2BA-8665-FB4D-BF18-CB12A3E9A2FE}"/>
              </a:ext>
            </a:extLst>
          </p:cNvPr>
          <p:cNvSpPr txBox="1">
            <a:spLocks noChangeArrowheads="1"/>
          </p:cNvSpPr>
          <p:nvPr/>
        </p:nvSpPr>
        <p:spPr>
          <a:xfrm>
            <a:off x="758686" y="1441174"/>
            <a:ext cx="9684027" cy="9667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Goal: </a:t>
            </a:r>
            <a:r>
              <a:rPr lang="en-US" sz="3200" dirty="0"/>
              <a:t>Bob wants Alice to “</a:t>
            </a:r>
            <a:r>
              <a:rPr lang="en-US" altLang="ja-JP" sz="3200" dirty="0"/>
              <a:t>prove” her identity to him</a:t>
            </a:r>
            <a:endParaRPr lang="en-US" sz="3200" dirty="0"/>
          </a:p>
        </p:txBody>
      </p:sp>
      <p:pic>
        <p:nvPicPr>
          <p:cNvPr id="9" name="Picture 6" descr="Alice">
            <a:extLst>
              <a:ext uri="{FF2B5EF4-FFF2-40B4-BE49-F238E27FC236}">
                <a16:creationId xmlns:a16="http://schemas.microsoft.com/office/drawing/2014/main" id="{CF980203-3669-914F-AFB5-70055BBF7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231" y="3906631"/>
            <a:ext cx="6985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 descr="Eve">
            <a:extLst>
              <a:ext uri="{FF2B5EF4-FFF2-40B4-BE49-F238E27FC236}">
                <a16:creationId xmlns:a16="http://schemas.microsoft.com/office/drawing/2014/main" id="{8D70E75A-B231-744B-8D16-252AE09B0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256" y="5168694"/>
            <a:ext cx="10826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 descr="Bob">
            <a:extLst>
              <a:ext uri="{FF2B5EF4-FFF2-40B4-BE49-F238E27FC236}">
                <a16:creationId xmlns:a16="http://schemas.microsoft.com/office/drawing/2014/main" id="{EC7B8913-54DB-3C4E-BA96-DEFA0849F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676" y="3741738"/>
            <a:ext cx="812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 Box 3">
            <a:extLst>
              <a:ext uri="{FF2B5EF4-FFF2-40B4-BE49-F238E27FC236}">
                <a16:creationId xmlns:a16="http://schemas.microsoft.com/office/drawing/2014/main" id="{70AF5D30-6B50-7E40-8DA4-071881343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514" y="2022407"/>
            <a:ext cx="10923173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3200" dirty="0">
                <a:solidFill>
                  <a:srgbClr val="C00000"/>
                </a:solidFill>
                <a:latin typeface="+mn-lt"/>
                <a:cs typeface="Arial" charset="0"/>
              </a:rPr>
              <a:t>Protocol ap3.0: </a:t>
            </a:r>
            <a:r>
              <a:rPr lang="en-US" sz="3200" dirty="0">
                <a:latin typeface="+mn-lt"/>
                <a:cs typeface="Arial" charset="0"/>
              </a:rPr>
              <a:t>Alice says </a:t>
            </a:r>
            <a:r>
              <a:rPr lang="en-US" altLang="ja-JP" sz="3200" dirty="0">
                <a:latin typeface="+mn-lt"/>
                <a:cs typeface="Arial" charset="0"/>
              </a:rPr>
              <a:t>“</a:t>
            </a:r>
            <a:r>
              <a:rPr lang="en-US" sz="3200" dirty="0">
                <a:latin typeface="+mn-lt"/>
                <a:cs typeface="Arial" charset="0"/>
              </a:rPr>
              <a:t>I am Alice</a:t>
            </a:r>
            <a:r>
              <a:rPr lang="en-US" altLang="ja-JP" sz="3200" dirty="0">
                <a:latin typeface="+mn-lt"/>
                <a:cs typeface="Arial" charset="0"/>
              </a:rPr>
              <a:t>”</a:t>
            </a:r>
            <a:r>
              <a:rPr lang="en-US" sz="3200" dirty="0">
                <a:latin typeface="+mn-lt"/>
                <a:cs typeface="Arial" charset="0"/>
              </a:rPr>
              <a:t> and sends her encrypted secret password to “prove” it.</a:t>
            </a:r>
          </a:p>
          <a:p>
            <a:pPr>
              <a:defRPr/>
            </a:pPr>
            <a:endParaRPr lang="en-US" sz="3200" dirty="0">
              <a:latin typeface="+mn-lt"/>
              <a:cs typeface="Arial" charset="0"/>
            </a:endParaRPr>
          </a:p>
          <a:p>
            <a:pPr>
              <a:defRPr/>
            </a:pPr>
            <a:endParaRPr lang="en-US" sz="3200" dirty="0">
              <a:latin typeface="+mn-lt"/>
              <a:cs typeface="Arial" charset="0"/>
            </a:endParaRPr>
          </a:p>
        </p:txBody>
      </p:sp>
      <p:sp>
        <p:nvSpPr>
          <p:cNvPr id="16" name="Line 8">
            <a:extLst>
              <a:ext uri="{FF2B5EF4-FFF2-40B4-BE49-F238E27FC236}">
                <a16:creationId xmlns:a16="http://schemas.microsoft.com/office/drawing/2014/main" id="{F2F81167-112C-594B-9733-07B61B9343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7119" y="4434716"/>
            <a:ext cx="509629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5D297D8-FA6B-994F-AA4B-BD4F49ED5D88}"/>
              </a:ext>
            </a:extLst>
          </p:cNvPr>
          <p:cNvGrpSpPr/>
          <p:nvPr/>
        </p:nvGrpSpPr>
        <p:grpSpPr>
          <a:xfrm>
            <a:off x="2287795" y="3617843"/>
            <a:ext cx="3476900" cy="643835"/>
            <a:chOff x="2287795" y="3617843"/>
            <a:chExt cx="3476900" cy="643835"/>
          </a:xfrm>
        </p:grpSpPr>
        <p:grpSp>
          <p:nvGrpSpPr>
            <p:cNvPr id="25" name="Group 9">
              <a:extLst>
                <a:ext uri="{FF2B5EF4-FFF2-40B4-BE49-F238E27FC236}">
                  <a16:creationId xmlns:a16="http://schemas.microsoft.com/office/drawing/2014/main" id="{00A7A01E-CFEC-4245-843A-9FC4478561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7795" y="3710816"/>
              <a:ext cx="3267076" cy="550862"/>
              <a:chOff x="521" y="1857"/>
              <a:chExt cx="2058" cy="347"/>
            </a:xfrm>
          </p:grpSpPr>
          <p:sp>
            <p:nvSpPr>
              <p:cNvPr id="26" name="Rectangle 10">
                <a:extLst>
                  <a:ext uri="{FF2B5EF4-FFF2-40B4-BE49-F238E27FC236}">
                    <a16:creationId xmlns:a16="http://schemas.microsoft.com/office/drawing/2014/main" id="{7DF38783-9083-8046-8914-FBECAA795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" y="1857"/>
                <a:ext cx="2039" cy="33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27" name="Text Box 11">
                <a:extLst>
                  <a:ext uri="{FF2B5EF4-FFF2-40B4-BE49-F238E27FC236}">
                    <a16:creationId xmlns:a16="http://schemas.microsoft.com/office/drawing/2014/main" id="{63B92D8A-F6CA-5644-9CF4-76063E9516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9" y="1904"/>
                <a:ext cx="89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altLang="ja-JP" dirty="0">
                    <a:latin typeface="+mn-lt"/>
                    <a:cs typeface="Arial" charset="0"/>
                  </a:rPr>
                  <a:t>“</a:t>
                </a:r>
                <a:r>
                  <a:rPr lang="en-US" dirty="0">
                    <a:latin typeface="+mn-lt"/>
                    <a:cs typeface="Arial" charset="0"/>
                  </a:rPr>
                  <a:t>I am Alice</a:t>
                </a:r>
                <a:r>
                  <a:rPr lang="en-US" altLang="ja-JP" dirty="0">
                    <a:latin typeface="+mn-lt"/>
                    <a:cs typeface="Arial" charset="0"/>
                  </a:rPr>
                  <a:t>”</a:t>
                </a:r>
                <a:endParaRPr lang="en-US" dirty="0">
                  <a:latin typeface="+mn-lt"/>
                  <a:cs typeface="Arial" charset="0"/>
                </a:endParaRPr>
              </a:p>
            </p:txBody>
          </p:sp>
          <p:sp>
            <p:nvSpPr>
              <p:cNvPr id="28" name="Text Box 12">
                <a:extLst>
                  <a:ext uri="{FF2B5EF4-FFF2-40B4-BE49-F238E27FC236}">
                    <a16:creationId xmlns:a16="http://schemas.microsoft.com/office/drawing/2014/main" id="{C2BA01DF-25FE-124B-84A2-3AB15FD8D4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1" y="1863"/>
                <a:ext cx="534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Alice’s 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IP addr</a:t>
                </a:r>
              </a:p>
            </p:txBody>
          </p:sp>
          <p:sp>
            <p:nvSpPr>
              <p:cNvPr id="29" name="Line 13">
                <a:extLst>
                  <a:ext uri="{FF2B5EF4-FFF2-40B4-BE49-F238E27FC236}">
                    <a16:creationId xmlns:a16="http://schemas.microsoft.com/office/drawing/2014/main" id="{9E21A2CB-844F-C243-B491-09B4FE309A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5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0" name="Line 13">
                <a:extLst>
                  <a:ext uri="{FF2B5EF4-FFF2-40B4-BE49-F238E27FC236}">
                    <a16:creationId xmlns:a16="http://schemas.microsoft.com/office/drawing/2014/main" id="{DAA829E2-B4F2-DB41-9427-09BB450107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1" y="1857"/>
                <a:ext cx="0" cy="3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1" name="Text Box 12">
                <a:extLst>
                  <a:ext uri="{FF2B5EF4-FFF2-40B4-BE49-F238E27FC236}">
                    <a16:creationId xmlns:a16="http://schemas.microsoft.com/office/drawing/2014/main" id="{268B165E-0156-1A4D-8EFB-5B346BB002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1" y="1863"/>
                <a:ext cx="717" cy="3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encrypted</a:t>
                </a:r>
              </a:p>
              <a:p>
                <a:pPr algn="ctr">
                  <a:lnSpc>
                    <a:spcPct val="80000"/>
                  </a:lnSpc>
                  <a:defRPr/>
                </a:pPr>
                <a:r>
                  <a:rPr lang="en-US" sz="1800" dirty="0">
                    <a:latin typeface="+mn-lt"/>
                    <a:cs typeface="Arial" charset="0"/>
                  </a:rPr>
                  <a:t>password</a:t>
                </a:r>
              </a:p>
            </p:txBody>
          </p:sp>
        </p:grp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4853043-B781-1B4E-8A97-C5C850DB3857}"/>
                </a:ext>
              </a:extLst>
            </p:cNvPr>
            <p:cNvCxnSpPr/>
            <p:nvPr/>
          </p:nvCxnSpPr>
          <p:spPr>
            <a:xfrm>
              <a:off x="5274365" y="3617843"/>
              <a:ext cx="49033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 Box 5">
            <a:extLst>
              <a:ext uri="{FF2B5EF4-FFF2-40B4-BE49-F238E27FC236}">
                <a16:creationId xmlns:a16="http://schemas.microsoft.com/office/drawing/2014/main" id="{35FB98DB-97C9-CB48-BABC-5F388AC9E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7327" y="3817386"/>
            <a:ext cx="28056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i="1" dirty="0">
                <a:latin typeface="+mn-lt"/>
                <a:cs typeface="Arial" charset="0"/>
              </a:rPr>
              <a:t>failure scenario??</a:t>
            </a:r>
          </a:p>
        </p:txBody>
      </p:sp>
      <p:grpSp>
        <p:nvGrpSpPr>
          <p:cNvPr id="56" name="Group 9">
            <a:extLst>
              <a:ext uri="{FF2B5EF4-FFF2-40B4-BE49-F238E27FC236}">
                <a16:creationId xmlns:a16="http://schemas.microsoft.com/office/drawing/2014/main" id="{BF58E489-CED0-9142-9100-8F7A6F2DA4DE}"/>
              </a:ext>
            </a:extLst>
          </p:cNvPr>
          <p:cNvGrpSpPr>
            <a:grpSpLocks/>
          </p:cNvGrpSpPr>
          <p:nvPr/>
        </p:nvGrpSpPr>
        <p:grpSpPr bwMode="auto">
          <a:xfrm>
            <a:off x="4997866" y="4572000"/>
            <a:ext cx="1549400" cy="550862"/>
            <a:chOff x="521" y="1857"/>
            <a:chExt cx="976" cy="347"/>
          </a:xfrm>
        </p:grpSpPr>
        <p:sp>
          <p:nvSpPr>
            <p:cNvPr id="57" name="Rectangle 10">
              <a:extLst>
                <a:ext uri="{FF2B5EF4-FFF2-40B4-BE49-F238E27FC236}">
                  <a16:creationId xmlns:a16="http://schemas.microsoft.com/office/drawing/2014/main" id="{E97F38F7-FEA3-4743-B826-058C065A2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" y="1857"/>
              <a:ext cx="957" cy="33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 charset="0"/>
                <a:cs typeface="Arial" charset="0"/>
              </a:endParaRPr>
            </a:p>
          </p:txBody>
        </p:sp>
        <p:sp>
          <p:nvSpPr>
            <p:cNvPr id="58" name="Text Box 12">
              <a:extLst>
                <a:ext uri="{FF2B5EF4-FFF2-40B4-BE49-F238E27FC236}">
                  <a16:creationId xmlns:a16="http://schemas.microsoft.com/office/drawing/2014/main" id="{CBD74911-522D-364C-B1B7-305DF42E7C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1863"/>
              <a:ext cx="534" cy="3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sz="1800" dirty="0">
                  <a:latin typeface="+mn-lt"/>
                  <a:cs typeface="Arial" charset="0"/>
                </a:rPr>
                <a:t>Alice’s </a:t>
              </a:r>
            </a:p>
            <a:p>
              <a:pPr algn="ctr">
                <a:lnSpc>
                  <a:spcPct val="80000"/>
                </a:lnSpc>
                <a:defRPr/>
              </a:pPr>
              <a:r>
                <a:rPr lang="en-US" sz="1800" dirty="0">
                  <a:latin typeface="+mn-lt"/>
                  <a:cs typeface="Arial" charset="0"/>
                </a:rPr>
                <a:t>IP addr</a:t>
              </a:r>
            </a:p>
          </p:txBody>
        </p:sp>
        <p:sp>
          <p:nvSpPr>
            <p:cNvPr id="59" name="Line 13">
              <a:extLst>
                <a:ext uri="{FF2B5EF4-FFF2-40B4-BE49-F238E27FC236}">
                  <a16:creationId xmlns:a16="http://schemas.microsoft.com/office/drawing/2014/main" id="{509AFA78-6EE3-7B4D-8E2A-27FBECE020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1" y="1857"/>
              <a:ext cx="0" cy="3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0" name="Text Box 12">
              <a:extLst>
                <a:ext uri="{FF2B5EF4-FFF2-40B4-BE49-F238E27FC236}">
                  <a16:creationId xmlns:a16="http://schemas.microsoft.com/office/drawing/2014/main" id="{BBF41554-058A-6F47-995D-B2F8203C86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9" y="1929"/>
              <a:ext cx="288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  <a:defRPr/>
              </a:pPr>
              <a:r>
                <a:rPr lang="en-US" sz="1800" dirty="0">
                  <a:latin typeface="+mn-lt"/>
                  <a:cs typeface="Arial" charset="0"/>
                </a:rPr>
                <a:t>OK</a:t>
              </a:r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6C1D0D4-E3ED-F742-A8D6-2A2EE7935F59}"/>
              </a:ext>
            </a:extLst>
          </p:cNvPr>
          <p:cNvCxnSpPr>
            <a:cxnSpLocks/>
          </p:cNvCxnSpPr>
          <p:nvPr/>
        </p:nvCxnSpPr>
        <p:spPr>
          <a:xfrm flipH="1">
            <a:off x="4638262" y="5168348"/>
            <a:ext cx="8878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98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31054</TotalTime>
  <Words>2583</Words>
  <Application>Microsoft Office PowerPoint</Application>
  <PresentationFormat>Widescreen</PresentationFormat>
  <Paragraphs>654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 Unicode MS</vt:lpstr>
      <vt:lpstr>ＭＳ Ｐゴシック</vt:lpstr>
      <vt:lpstr>Arial</vt:lpstr>
      <vt:lpstr>Calibri</vt:lpstr>
      <vt:lpstr>Calibri Light</vt:lpstr>
      <vt:lpstr>Gill Sans MT</vt:lpstr>
      <vt:lpstr>Wingdings</vt:lpstr>
      <vt:lpstr>Office Theme</vt:lpstr>
      <vt:lpstr>PowerPoint Presentation</vt:lpstr>
      <vt:lpstr>Chapter 8 outline</vt:lpstr>
      <vt:lpstr>Authentication</vt:lpstr>
      <vt:lpstr>Authentication</vt:lpstr>
      <vt:lpstr>Authentication: another try</vt:lpstr>
      <vt:lpstr>Authentication: another try</vt:lpstr>
      <vt:lpstr>Authentication: a third try</vt:lpstr>
      <vt:lpstr>Authentication: a third try</vt:lpstr>
      <vt:lpstr>Authentication: a modified third try</vt:lpstr>
      <vt:lpstr>Authentication: a modified third try</vt:lpstr>
      <vt:lpstr>Authentication: a fourth try</vt:lpstr>
      <vt:lpstr>Authentication: ap5.0</vt:lpstr>
      <vt:lpstr>Authentication: ap5.0 – there’s still a flaw!</vt:lpstr>
      <vt:lpstr>Chapter 8 outline</vt:lpstr>
      <vt:lpstr>Digital signatures </vt:lpstr>
      <vt:lpstr>Digital signatures </vt:lpstr>
      <vt:lpstr>Message digests</vt:lpstr>
      <vt:lpstr>Internet checksum: poor crypto hash function</vt:lpstr>
      <vt:lpstr>Digital signature = signed message digest</vt:lpstr>
      <vt:lpstr>Hash function algorithms</vt:lpstr>
      <vt:lpstr>Authentication: ap5.0 – let’s fix it!!</vt:lpstr>
      <vt:lpstr>Need for certified public keys</vt:lpstr>
      <vt:lpstr>Public key Certification Authorities (CA)</vt:lpstr>
      <vt:lpstr>Public key Certification Authorities (CA)</vt:lpstr>
      <vt:lpstr>Chapter 8 outline</vt:lpstr>
      <vt:lpstr>Secure e-mail: confidentiality </vt:lpstr>
      <vt:lpstr>Secure e-mail: confidentiality (more) </vt:lpstr>
      <vt:lpstr>Secure e-mail: integrity, authentication</vt:lpstr>
      <vt:lpstr>Secure e-mail: integrity, authentication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Zonghua Gu</cp:lastModifiedBy>
  <cp:revision>1078</cp:revision>
  <dcterms:created xsi:type="dcterms:W3CDTF">2020-01-18T07:24:59Z</dcterms:created>
  <dcterms:modified xsi:type="dcterms:W3CDTF">2024-09-07T00:25:51Z</dcterms:modified>
</cp:coreProperties>
</file>