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44" r:id="rId14"/>
    <p:sldId id="2632" r:id="rId15"/>
    <p:sldId id="2648" r:id="rId16"/>
    <p:sldId id="1168" r:id="rId17"/>
    <p:sldId id="2638" r:id="rId18"/>
    <p:sldId id="2639" r:id="rId19"/>
    <p:sldId id="2641" r:id="rId20"/>
    <p:sldId id="1169" r:id="rId21"/>
    <p:sldId id="2636" r:id="rId22"/>
    <p:sldId id="2642" r:id="rId23"/>
    <p:sldId id="2643" r:id="rId24"/>
    <p:sldId id="1170" r:id="rId25"/>
    <p:sldId id="2634" r:id="rId26"/>
    <p:sldId id="2633" r:id="rId27"/>
    <p:sldId id="2635" r:id="rId28"/>
    <p:sldId id="2645" r:id="rId29"/>
    <p:sldId id="2646" r:id="rId30"/>
    <p:sldId id="2647" r:id="rId31"/>
    <p:sldId id="263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486"/>
    <p:restoredTop sz="77386" autoAdjust="0"/>
  </p:normalViewPr>
  <p:slideViewPr>
    <p:cSldViewPr snapToGrid="0" snapToObjects="1">
      <p:cViewPr>
        <p:scale>
          <a:sx n="66" d="100"/>
          <a:sy n="66" d="100"/>
        </p:scale>
        <p:origin x="360" y="-72"/>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341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fff"/>
              </a:rPr>
              <a:t>Will this scheme detect all single errors? Double errors? Triple errors? Show that this scheme cannot detect some four-bit errors. </a:t>
            </a:r>
          </a:p>
          <a:p>
            <a:pPr algn="l"/>
            <a:r>
              <a:rPr lang="en-GB" b="0" i="0" dirty="0">
                <a:solidFill>
                  <a:srgbClr val="000000"/>
                </a:solidFill>
                <a:effectLst/>
                <a:latin typeface="fff"/>
              </a:rPr>
              <a:t>A single error will cause both the horizontal and vertical parity checks to be wrong. </a:t>
            </a:r>
          </a:p>
          <a:p>
            <a:pPr algn="l"/>
            <a:r>
              <a:rPr lang="en-GB" b="0" i="0" dirty="0">
                <a:solidFill>
                  <a:srgbClr val="000000"/>
                </a:solidFill>
                <a:effectLst/>
                <a:latin typeface="fff"/>
              </a:rPr>
              <a:t>Two errors will also be easily detected. If they are in different rows, the row parity will catch them. If they are in the same row, the column parity will catch them. </a:t>
            </a:r>
          </a:p>
          <a:p>
            <a:pPr algn="l"/>
            <a:r>
              <a:rPr lang="en-GB" b="0" i="0" dirty="0">
                <a:solidFill>
                  <a:srgbClr val="000000"/>
                </a:solidFill>
                <a:effectLst/>
                <a:latin typeface="fff"/>
              </a:rPr>
              <a:t>Three errors will also be detected. If they are in the same row or column, that row’s or column’s parity will catch them. If two errors are in the same row, the column </a:t>
            </a:r>
          </a:p>
          <a:p>
            <a:pPr algn="l"/>
            <a:r>
              <a:rPr lang="en-GB" b="0" i="0" dirty="0">
                <a:solidFill>
                  <a:srgbClr val="000000"/>
                </a:solidFill>
                <a:effectLst/>
                <a:latin typeface="fff"/>
              </a:rPr>
              <a:t>parity of at least one of them will catch the error. If two errors are in the same </a:t>
            </a:r>
          </a:p>
          <a:p>
            <a:pPr algn="l"/>
            <a:r>
              <a:rPr lang="en-GB" b="0" i="0" dirty="0">
                <a:solidFill>
                  <a:srgbClr val="000000"/>
                </a:solidFill>
                <a:effectLst/>
                <a:latin typeface="fff"/>
              </a:rPr>
              <a:t>column, the row parity of at least one of them will catch the error. If they are at </a:t>
            </a:r>
          </a:p>
          <a:p>
            <a:pPr algn="l"/>
            <a:r>
              <a:rPr lang="en-GB" b="0" i="0" dirty="0">
                <a:solidFill>
                  <a:srgbClr val="000000"/>
                </a:solidFill>
                <a:effectLst/>
                <a:latin typeface="fff"/>
              </a:rPr>
              <a:t>different row, the row parity of each of them will detect the error. A 4-bit error in </a:t>
            </a:r>
          </a:p>
          <a:p>
            <a:pPr algn="l"/>
            <a:r>
              <a:rPr lang="en-GB" b="0" i="0" dirty="0">
                <a:solidFill>
                  <a:srgbClr val="000000"/>
                </a:solidFill>
                <a:effectLst/>
                <a:latin typeface="fff"/>
              </a:rPr>
              <a:t>which the four error bits lie on the four corners of a rectangle cannot be caught </a:t>
            </a:r>
          </a:p>
          <a:p>
            <a:pPr algn="l"/>
            <a:r>
              <a:rPr lang="en-GB" b="0" i="0" dirty="0">
                <a:solidFill>
                  <a:srgbClr val="000000"/>
                </a:solidFill>
                <a:effectLst/>
                <a:latin typeface="fff"/>
              </a:rPr>
              <a:t>since there are two errors in each row and column.</a:t>
            </a:r>
          </a:p>
          <a:p>
            <a:pPr algn="l"/>
            <a:endParaRPr lang="en-GB" b="0" i="0" dirty="0">
              <a:solidFill>
                <a:srgbClr val="000000"/>
              </a:solidFill>
              <a:effectLst/>
              <a:latin typeface="fff"/>
            </a:endParaRPr>
          </a:p>
          <a:p>
            <a:pPr algn="l"/>
            <a:r>
              <a:rPr lang="en-GB" b="0" i="0" dirty="0">
                <a:solidFill>
                  <a:srgbClr val="000000"/>
                </a:solidFill>
                <a:effectLst/>
                <a:latin typeface="fff"/>
              </a:rPr>
              <a:t>To obtain the checksum, we need to calculate the ones complement of the ones complement sum of the words. The ones complement sum is same as sum modulo 24 and adding any overflow of high order bits back into low-order bits:</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110111001001+1 = 1010</a:t>
            </a:r>
          </a:p>
          <a:p>
            <a:pPr algn="l"/>
            <a:r>
              <a:rPr lang="en-GB" b="0" i="0" dirty="0">
                <a:solidFill>
                  <a:srgbClr val="000000"/>
                </a:solidFill>
                <a:effectLst/>
                <a:latin typeface="fff"/>
              </a:rPr>
              <a:t>1010+10010011+1=0100.</a:t>
            </a:r>
          </a:p>
          <a:p>
            <a:pPr algn="l"/>
            <a:r>
              <a:rPr lang="en-GB" b="0" i="0" dirty="0">
                <a:solidFill>
                  <a:srgbClr val="000000"/>
                </a:solidFill>
                <a:effectLst/>
                <a:latin typeface="fff"/>
              </a:rPr>
              <a:t>So, the Internet checksum is the ones </a:t>
            </a:r>
            <a:r>
              <a:rPr lang="en-GB" b="0" i="0" dirty="0" err="1">
                <a:solidFill>
                  <a:srgbClr val="000000"/>
                </a:solidFill>
                <a:effectLst/>
                <a:latin typeface="fff"/>
              </a:rPr>
              <a:t>complemnet</a:t>
            </a:r>
            <a:r>
              <a:rPr lang="en-GB" b="0" i="0" dirty="0">
                <a:solidFill>
                  <a:srgbClr val="000000"/>
                </a:solidFill>
                <a:effectLst/>
                <a:latin typeface="fff"/>
              </a:rPr>
              <a:t> of 0100, or 1011.</a:t>
            </a:r>
          </a:p>
          <a:p>
            <a:endParaRPr lang="en-SE" dirty="0"/>
          </a:p>
          <a:p>
            <a:endParaRPr lang="en-SE" dirty="0"/>
          </a:p>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24</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26</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25027B2-3B46-699A-69B9-DF9420160640}"/>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4676-CD1C-30EA-9CED-9C9919F7585E}"/>
              </a:ext>
            </a:extLst>
          </p:cNvPr>
          <p:cNvSpPr>
            <a:spLocks noGrp="1"/>
          </p:cNvSpPr>
          <p:nvPr>
            <p:ph type="title"/>
          </p:nvPr>
        </p:nvSpPr>
        <p:spPr/>
        <p:txBody>
          <a:bodyPr/>
          <a:lstStyle/>
          <a:p>
            <a:r>
              <a:rPr lang="en-GB" dirty="0"/>
              <a:t>Parity checking</a:t>
            </a:r>
            <a:endParaRPr lang="en-SE" dirty="0"/>
          </a:p>
        </p:txBody>
      </p:sp>
      <p:sp>
        <p:nvSpPr>
          <p:cNvPr id="3" name="Content Placeholder 2">
            <a:extLst>
              <a:ext uri="{FF2B5EF4-FFF2-40B4-BE49-F238E27FC236}">
                <a16:creationId xmlns:a16="http://schemas.microsoft.com/office/drawing/2014/main" id="{BD6AB648-5F7A-2B25-6457-F07E73D49857}"/>
              </a:ext>
            </a:extLst>
          </p:cNvPr>
          <p:cNvSpPr>
            <a:spLocks noGrp="1"/>
          </p:cNvSpPr>
          <p:nvPr>
            <p:ph sz="half" idx="1"/>
          </p:nvPr>
        </p:nvSpPr>
        <p:spPr>
          <a:xfrm>
            <a:off x="838199" y="1825625"/>
            <a:ext cx="10863943" cy="4351338"/>
          </a:xfrm>
        </p:spPr>
        <p:txBody>
          <a:bodyPr>
            <a:normAutofit/>
          </a:bodyPr>
          <a:lstStyle/>
          <a:p>
            <a:r>
              <a:rPr lang="en-GB" sz="2800" dirty="0">
                <a:solidFill>
                  <a:prstClr val="black"/>
                </a:solidFill>
              </a:rPr>
              <a:t>Transmit data as a block of </a:t>
            </a:r>
            <a:r>
              <a:rPr lang="en-GB" sz="2800" dirty="0" err="1">
                <a:solidFill>
                  <a:prstClr val="black"/>
                </a:solidFill>
              </a:rPr>
              <a:t>i</a:t>
            </a:r>
            <a:r>
              <a:rPr lang="en-GB" sz="2800" dirty="0">
                <a:solidFill>
                  <a:prstClr val="black"/>
                </a:solidFill>
              </a:rPr>
              <a:t> rows of j bits per row and add parity bit to each row and each column. </a:t>
            </a:r>
          </a:p>
          <a:p>
            <a:r>
              <a:rPr lang="en-GB" sz="2800" dirty="0">
                <a:solidFill>
                  <a:prstClr val="black"/>
                </a:solidFill>
              </a:rPr>
              <a:t>The bit in the lower-right corner is a parity bit that is the </a:t>
            </a:r>
            <a:r>
              <a:rPr lang="en-GB" b="0" i="0" dirty="0">
                <a:effectLst/>
                <a:latin typeface="__fkGroteskNeue_598ab8"/>
              </a:rPr>
              <a:t>sum of row and column parities</a:t>
            </a:r>
            <a:r>
              <a:rPr lang="en-GB" b="0" i="0" dirty="0">
                <a:solidFill>
                  <a:prstClr val="black"/>
                </a:solidFill>
                <a:effectLst/>
                <a:latin typeface="__fkGroteskNeue_598ab8"/>
              </a:rPr>
              <a:t>.</a:t>
            </a:r>
            <a:endParaRPr lang="en-GB" sz="2800" dirty="0">
              <a:solidFill>
                <a:prstClr val="black"/>
              </a:solidFill>
            </a:endParaRPr>
          </a:p>
          <a:p>
            <a:r>
              <a:rPr lang="en-GB" dirty="0"/>
              <a:t>If sum of the row parity errors and column parity errors is odd, then the parity </a:t>
            </a:r>
            <a:r>
              <a:rPr lang="en-GB" sz="2800" dirty="0">
                <a:solidFill>
                  <a:prstClr val="black"/>
                </a:solidFill>
              </a:rPr>
              <a:t>bit in the lower-right corner also has error, so add 1 to the total number of parity bit errors.</a:t>
            </a:r>
            <a:endParaRPr lang="en-SE" dirty="0"/>
          </a:p>
          <a:p>
            <a:endParaRPr kumimoji="0" lang="en-US" sz="2800" b="0" i="0" u="none" strike="noStrike" kern="1200" cap="none" spc="0" normalizeH="0" baseline="0" noProof="0" dirty="0">
              <a:ln>
                <a:noFill/>
              </a:ln>
              <a:solidFill>
                <a:prstClr val="black"/>
              </a:solidFill>
              <a:effectLst/>
              <a:uLnTx/>
              <a:uFillTx/>
            </a:endParaRPr>
          </a:p>
        </p:txBody>
      </p:sp>
      <p:sp>
        <p:nvSpPr>
          <p:cNvPr id="5" name="Slide Number Placeholder 4">
            <a:extLst>
              <a:ext uri="{FF2B5EF4-FFF2-40B4-BE49-F238E27FC236}">
                <a16:creationId xmlns:a16="http://schemas.microsoft.com/office/drawing/2014/main" id="{B094F53D-9A11-751B-E07D-068201BCA9D6}"/>
              </a:ext>
            </a:extLst>
          </p:cNvPr>
          <p:cNvSpPr>
            <a:spLocks noGrp="1"/>
          </p:cNvSpPr>
          <p:nvPr>
            <p:ph type="sldNum" sz="quarter" idx="4"/>
          </p:nvPr>
        </p:nvSpPr>
        <p:spPr/>
        <p:txBody>
          <a:bodyPr/>
          <a:lstStyle/>
          <a:p>
            <a:r>
              <a:rPr lang="en-US"/>
              <a:t>Link Layer: 6-</a:t>
            </a:r>
            <a:fld id="{C4204591-24BD-A542-B9D5-F8D8A88D2FEE}" type="slidenum">
              <a:rPr lang="en-US" smtClean="0"/>
              <a:pPr/>
              <a:t>13</a:t>
            </a:fld>
            <a:endParaRPr lang="en-US" dirty="0"/>
          </a:p>
        </p:txBody>
      </p:sp>
    </p:spTree>
    <p:extLst>
      <p:ext uri="{BB962C8B-B14F-4D97-AF65-F5344CB8AC3E}">
        <p14:creationId xmlns:p14="http://schemas.microsoft.com/office/powerpoint/2010/main" val="304434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Parity checking</a:t>
            </a:r>
          </a:p>
        </p:txBody>
      </p:sp>
      <p:sp>
        <p:nvSpPr>
          <p:cNvPr id="51" name="Text Box 4">
            <a:extLst>
              <a:ext uri="{FF2B5EF4-FFF2-40B4-BE49-F238E27FC236}">
                <a16:creationId xmlns:a16="http://schemas.microsoft.com/office/drawing/2014/main" id="{9E977DCF-A5D5-D941-A85F-41D595E749E5}"/>
              </a:ext>
            </a:extLst>
          </p:cNvPr>
          <p:cNvSpPr txBox="1">
            <a:spLocks noChangeArrowheads="1"/>
          </p:cNvSpPr>
          <p:nvPr/>
        </p:nvSpPr>
        <p:spPr bwMode="auto">
          <a:xfrm>
            <a:off x="850830" y="1311689"/>
            <a:ext cx="3366673" cy="892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bit parity</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single bit errors</a:t>
            </a:r>
          </a:p>
        </p:txBody>
      </p:sp>
      <p:sp>
        <p:nvSpPr>
          <p:cNvPr id="4" name="Rectangle 3">
            <a:extLst>
              <a:ext uri="{FF2B5EF4-FFF2-40B4-BE49-F238E27FC236}">
                <a16:creationId xmlns:a16="http://schemas.microsoft.com/office/drawing/2014/main" id="{DE4A8807-E53F-544F-951E-4EEC55AED5AF}"/>
              </a:ext>
            </a:extLst>
          </p:cNvPr>
          <p:cNvSpPr/>
          <p:nvPr/>
        </p:nvSpPr>
        <p:spPr>
          <a:xfrm>
            <a:off x="946392" y="232093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C43EB88-53EC-9343-A0EB-51B17E90A4BE}"/>
              </a:ext>
            </a:extLst>
          </p:cNvPr>
          <p:cNvSpPr txBox="1"/>
          <p:nvPr/>
        </p:nvSpPr>
        <p:spPr>
          <a:xfrm>
            <a:off x="985682" y="232807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7D6C8C67-D55F-4949-8CB8-AA48957614DA}"/>
              </a:ext>
            </a:extLst>
          </p:cNvPr>
          <p:cNvCxnSpPr>
            <a:cxnSpLocks/>
          </p:cNvCxnSpPr>
          <p:nvPr/>
        </p:nvCxnSpPr>
        <p:spPr>
          <a:xfrm>
            <a:off x="925903" y="293990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496D49-E042-0042-963F-F4D7F6508310}"/>
              </a:ext>
            </a:extLst>
          </p:cNvPr>
          <p:cNvCxnSpPr/>
          <p:nvPr/>
        </p:nvCxnSpPr>
        <p:spPr>
          <a:xfrm>
            <a:off x="3013295" y="28463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B9B26C-C48D-D541-B0C4-CE8674EAC315}"/>
              </a:ext>
            </a:extLst>
          </p:cNvPr>
          <p:cNvCxnSpPr/>
          <p:nvPr/>
        </p:nvCxnSpPr>
        <p:spPr>
          <a:xfrm>
            <a:off x="931949" y="28439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06E17DF6-8FA0-3248-ACFA-3B0441E6E0F7}"/>
              </a:ext>
            </a:extLst>
          </p:cNvPr>
          <p:cNvGrpSpPr/>
          <p:nvPr/>
        </p:nvGrpSpPr>
        <p:grpSpPr>
          <a:xfrm>
            <a:off x="2902279" y="2326886"/>
            <a:ext cx="1803071" cy="1201960"/>
            <a:chOff x="2978479" y="2669786"/>
            <a:chExt cx="1803071" cy="1201960"/>
          </a:xfrm>
        </p:grpSpPr>
        <p:sp>
          <p:nvSpPr>
            <p:cNvPr id="53" name="TextBox 52">
              <a:extLst>
                <a:ext uri="{FF2B5EF4-FFF2-40B4-BE49-F238E27FC236}">
                  <a16:creationId xmlns:a16="http://schemas.microsoft.com/office/drawing/2014/main" id="{A77D1C61-D575-204F-B00C-8AF81CED2FA8}"/>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B63440E5-B865-5441-BB06-030B90DDD147}"/>
                </a:ext>
              </a:extLst>
            </p:cNvPr>
            <p:cNvSpPr txBox="1"/>
            <p:nvPr/>
          </p:nvSpPr>
          <p:spPr>
            <a:xfrm>
              <a:off x="2978479" y="3527036"/>
              <a:ext cx="180307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88AC37A-7C69-2A4B-A29F-A98AFD09B784}"/>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0971D3D2-CCCB-5845-A95B-3738A1C04862}"/>
              </a:ext>
            </a:extLst>
          </p:cNvPr>
          <p:cNvCxnSpPr>
            <a:cxnSpLocks/>
          </p:cNvCxnSpPr>
          <p:nvPr/>
        </p:nvCxnSpPr>
        <p:spPr>
          <a:xfrm>
            <a:off x="3016010" y="232263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842BAE3-D3AC-CD49-9147-12EDA7BFAFE5}"/>
              </a:ext>
            </a:extLst>
          </p:cNvPr>
          <p:cNvSpPr txBox="1"/>
          <p:nvPr/>
        </p:nvSpPr>
        <p:spPr>
          <a:xfrm>
            <a:off x="1358401" y="277994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6448623" y="736681"/>
            <a:ext cx="4543227"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Can detect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and</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correct errors (without</a:t>
            </a:r>
            <a:r>
              <a:rPr kumimoji="0" lang="en-US" sz="2800" b="0" i="0" u="none" strike="noStrike" kern="1200" cap="none" spc="0" normalizeH="0" noProof="0" dirty="0">
                <a:ln>
                  <a:noFill/>
                </a:ln>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retransmission!)</a:t>
            </a:r>
          </a:p>
          <a:p>
            <a:pPr marL="287338" marR="0" lvl="0" indent="-169863"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two-</a:t>
            </a:r>
            <a:r>
              <a:rPr lang="en-US" sz="2400" i="0" dirty="0">
                <a:solidFill>
                  <a:prstClr val="black"/>
                </a:solidFill>
                <a:latin typeface="Calibri" panose="020F0502020204030204"/>
              </a:rPr>
              <a:t>dimensional parity: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a:t>
            </a:r>
            <a:r>
              <a:rPr kumimoji="0" lang="en-US" sz="2400" b="0" i="1"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and correct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single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6724651" y="2387877"/>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6996399" y="5656116"/>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6988036" y="4811287"/>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7917960" y="48101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7913410" y="509561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7913410" y="537880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7919097" y="566427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5884529" y="4804713"/>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 errors: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9880003" y="5062723"/>
            <a:ext cx="1778682" cy="359137"/>
            <a:chOff x="9880003" y="5062723"/>
            <a:chExt cx="1778682"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stCxn id="145" idx="1"/>
            </p:cNvCxnSpPr>
            <p:nvPr/>
          </p:nvCxnSpPr>
          <p:spPr>
            <a:xfrm flipV="1">
              <a:off x="9880003" y="5232612"/>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9930014" y="4772156"/>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346385" y="4773947"/>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96" name="TextBox 95">
            <a:extLst>
              <a:ext uri="{FF2B5EF4-FFF2-40B4-BE49-F238E27FC236}">
                <a16:creationId xmlns:a16="http://schemas.microsoft.com/office/drawing/2014/main" id="{D901A173-DAE6-384F-9E84-A6924D058027}"/>
              </a:ext>
            </a:extLst>
          </p:cNvPr>
          <p:cNvSpPr txBox="1"/>
          <p:nvPr/>
        </p:nvSpPr>
        <p:spPr>
          <a:xfrm>
            <a:off x="1176958" y="3591520"/>
            <a:ext cx="3585542" cy="5909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A8"/>
                </a:solidFill>
                <a:effectLst/>
                <a:uLnTx/>
                <a:uFillTx/>
                <a:latin typeface="Calibri" panose="020F0502020204030204"/>
                <a:ea typeface="+mn-ea"/>
                <a:cs typeface="+mn-cs"/>
              </a:rPr>
              <a:t>Even/odd parity: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set parity bit so there is an even/odd number of 1’s</a:t>
            </a:r>
          </a:p>
        </p:txBody>
      </p:sp>
      <p:pic>
        <p:nvPicPr>
          <p:cNvPr id="7" name="Picture 6" descr="Icon&#10;&#10;Description automatically generated">
            <a:extLst>
              <a:ext uri="{FF2B5EF4-FFF2-40B4-BE49-F238E27FC236}">
                <a16:creationId xmlns:a16="http://schemas.microsoft.com/office/drawing/2014/main" id="{039CE01A-F391-604A-89C2-2F82DDE7EDEF}"/>
              </a:ext>
            </a:extLst>
          </p:cNvPr>
          <p:cNvPicPr>
            <a:picLocks noChangeAspect="1"/>
          </p:cNvPicPr>
          <p:nvPr/>
        </p:nvPicPr>
        <p:blipFill>
          <a:blip r:embed="rId2"/>
          <a:stretch>
            <a:fillRect/>
          </a:stretch>
        </p:blipFill>
        <p:spPr>
          <a:xfrm>
            <a:off x="4762500" y="293370"/>
            <a:ext cx="2258290" cy="1987295"/>
          </a:xfrm>
          <a:prstGeom prst="rect">
            <a:avLst/>
          </a:prstGeom>
        </p:spPr>
      </p:pic>
      <p:sp>
        <p:nvSpPr>
          <p:cNvPr id="78" name="TextBox 77">
            <a:extLst>
              <a:ext uri="{FF2B5EF4-FFF2-40B4-BE49-F238E27FC236}">
                <a16:creationId xmlns:a16="http://schemas.microsoft.com/office/drawing/2014/main" id="{7BC89C6F-5DA4-294F-83CF-68C618AD67A3}"/>
              </a:ext>
            </a:extLst>
          </p:cNvPr>
          <p:cNvSpPr txBox="1"/>
          <p:nvPr/>
        </p:nvSpPr>
        <p:spPr>
          <a:xfrm>
            <a:off x="204693" y="4145244"/>
            <a:ext cx="5617203" cy="2696123"/>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400" dirty="0">
                <a:solidFill>
                  <a:srgbClr val="0000A8"/>
                </a:solidFill>
                <a:latin typeface="Calibri" panose="020F0502020204030204"/>
              </a:rPr>
              <a:t>At r</a:t>
            </a:r>
            <a:r>
              <a:rPr kumimoji="0" lang="en-US" sz="2400" b="0" i="0" u="none" strike="noStrike" kern="1200" cap="none" spc="0" normalizeH="0" baseline="0" noProof="0" dirty="0" err="1">
                <a:ln>
                  <a:noFill/>
                </a:ln>
                <a:solidFill>
                  <a:srgbClr val="0000A8"/>
                </a:solidFill>
                <a:effectLst/>
                <a:uLnTx/>
                <a:uFillTx/>
                <a:latin typeface="Calibri" panose="020F0502020204030204"/>
              </a:rPr>
              <a:t>eceiver</a:t>
            </a:r>
            <a:r>
              <a:rPr kumimoji="0" lang="en-US" sz="24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800100" lvl="1" indent="-342900">
              <a:lnSpc>
                <a:spcPct val="90000"/>
              </a:lnSpc>
              <a:buClr>
                <a:srgbClr val="0013A3"/>
              </a:buClr>
              <a:buFont typeface="Wingdings" pitchFamily="2" charset="2"/>
              <a:buChar char="§"/>
              <a:defRPr/>
            </a:pPr>
            <a:r>
              <a:rPr lang="en-US" sz="2400" dirty="0">
                <a:solidFill>
                  <a:prstClr val="black"/>
                </a:solidFill>
                <a:latin typeface="Calibri" panose="020F0502020204030204"/>
              </a:rPr>
              <a:t>e.g., even parity</a:t>
            </a:r>
            <a:r>
              <a:rPr lang="en-GB" sz="2400" dirty="0">
                <a:solidFill>
                  <a:prstClr val="black"/>
                </a:solidFill>
                <a:latin typeface="Calibri" panose="020F0502020204030204"/>
              </a:rPr>
              <a:t>: 0 if even number of 1’s; 1 otherwise</a:t>
            </a:r>
            <a:endParaRPr kumimoji="0" lang="en-US" sz="2400" b="0" i="0" u="none" strike="noStrike" kern="1200" cap="none" spc="0" normalizeH="0" baseline="0" noProof="0" dirty="0">
              <a:ln>
                <a:noFill/>
              </a:ln>
              <a:solidFill>
                <a:prstClr val="black"/>
              </a:solidFill>
              <a:effectLst/>
              <a:uLnTx/>
              <a:uFillTx/>
              <a:latin typeface="Calibri" panose="020F0502020204030204"/>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p>
          <a:p>
            <a:pPr marL="342900" indent="-342900">
              <a:lnSpc>
                <a:spcPct val="90000"/>
              </a:lnSpc>
              <a:buClr>
                <a:srgbClr val="0013A3"/>
              </a:buClr>
              <a:buFont typeface="Wingdings"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rPr>
              <a:t>All rows</a:t>
            </a:r>
            <a:r>
              <a:rPr kumimoji="0" lang="en-US" sz="2400" b="0" i="0" u="none" strike="noStrike" kern="1200" cap="none" spc="0" normalizeH="0" noProof="0" dirty="0">
                <a:ln>
                  <a:noFill/>
                </a:ln>
                <a:solidFill>
                  <a:prstClr val="black"/>
                </a:solidFill>
                <a:effectLst/>
                <a:uLnTx/>
                <a:uFillTx/>
                <a:latin typeface="Calibri" panose="020F0502020204030204"/>
              </a:rPr>
              <a:t> are concatenated and sent out, </a:t>
            </a:r>
            <a:r>
              <a:rPr kumimoji="0" lang="en-US" sz="2000" b="0" i="0" u="none" strike="noStrike" kern="1200" cap="none" spc="0" normalizeH="0" noProof="0" dirty="0">
                <a:ln>
                  <a:noFill/>
                </a:ln>
                <a:solidFill>
                  <a:prstClr val="black"/>
                </a:solidFill>
                <a:effectLst/>
                <a:uLnTx/>
                <a:uFillTx/>
                <a:latin typeface="Calibri" panose="020F0502020204030204"/>
              </a:rPr>
              <a:t>e.g., </a:t>
            </a:r>
            <a:r>
              <a:rPr lang="en-US" sz="2000" dirty="0">
                <a:solidFill>
                  <a:prstClr val="black"/>
                </a:solidFill>
              </a:rPr>
              <a:t>1 0 1 0 1 1 </a:t>
            </a:r>
            <a:r>
              <a:rPr lang="en-US" sz="2000" dirty="0">
                <a:solidFill>
                  <a:srgbClr val="0070C0"/>
                </a:solidFill>
              </a:rPr>
              <a:t>1 1 1 1 0 0</a:t>
            </a:r>
            <a:r>
              <a:rPr lang="en-US" sz="2000" dirty="0">
                <a:solidFill>
                  <a:prstClr val="black"/>
                </a:solidFill>
              </a:rPr>
              <a:t> 0 1 1 1 0 1 </a:t>
            </a:r>
            <a:r>
              <a:rPr lang="en-US" sz="2000" dirty="0">
                <a:solidFill>
                  <a:srgbClr val="0070C0"/>
                </a:solidFill>
              </a:rPr>
              <a:t>0 0 1 0 1 0</a:t>
            </a:r>
            <a:endParaRPr kumimoji="0" lang="en-US" sz="2400" b="0" i="0" u="none" strike="noStrike" kern="1200" cap="none" spc="0" normalizeH="0" baseline="0" noProof="0" dirty="0">
              <a:ln>
                <a:noFill/>
              </a:ln>
              <a:solidFill>
                <a:srgbClr val="0070C0"/>
              </a:solidFill>
              <a:effectLst/>
              <a:uLnTx/>
              <a:uFillTx/>
              <a:latin typeface="Calibri" panose="020F0502020204030204"/>
            </a:endParaRPr>
          </a:p>
        </p:txBody>
      </p:sp>
      <p:sp>
        <p:nvSpPr>
          <p:cNvPr id="14" name="TextBox 13">
            <a:extLst>
              <a:ext uri="{FF2B5EF4-FFF2-40B4-BE49-F238E27FC236}">
                <a16:creationId xmlns:a16="http://schemas.microsoft.com/office/drawing/2014/main" id="{727A1DB8-AB20-6670-B89D-F39E28503EF5}"/>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par>
                                <p:cTn id="13" presetID="9"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dissolve">
                                      <p:cBhvr>
                                        <p:cTn id="25" dur="500"/>
                                        <p:tgtEl>
                                          <p:spTgt spid="76"/>
                                        </p:tgtEl>
                                      </p:cBhvr>
                                    </p:animEffect>
                                  </p:childTnLst>
                                </p:cTn>
                              </p:par>
                              <p:par>
                                <p:cTn id="26" presetID="9"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dissolv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dissolve">
                                      <p:cBhvr>
                                        <p:cTn id="38" dur="500"/>
                                        <p:tgtEl>
                                          <p:spTgt spid="9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up)">
                                      <p:cBhvr>
                                        <p:cTn id="48" dur="2000"/>
                                        <p:tgtEl>
                                          <p:spTgt spid="13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dissolve">
                                      <p:cBhvr>
                                        <p:cTn id="53" dur="500"/>
                                        <p:tgtEl>
                                          <p:spTgt spid="9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10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15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1</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966156"/>
            <a:ext cx="30963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 1 row parity error, 2 column parity error, and 1 corner parity error</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42414" y="1902840"/>
            <a:ext cx="1821607" cy="359137"/>
            <a:chOff x="9837078" y="5062723"/>
            <a:chExt cx="1821607" cy="359137"/>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___row parity errors</a:t>
            </a:r>
          </a:p>
          <a:p>
            <a:r>
              <a:rPr lang="en-GB" dirty="0"/>
              <a:t>___column parity errors</a:t>
            </a:r>
            <a:endParaRPr lang="en-SE" dirty="0"/>
          </a:p>
          <a:p>
            <a:r>
              <a:rPr lang="en-GB" dirty="0"/>
              <a:t>___row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___row parity errors</a:t>
            </a:r>
          </a:p>
          <a:p>
            <a:r>
              <a:rPr lang="en-GB" dirty="0"/>
              <a:t>___column parity errors</a:t>
            </a:r>
            <a:endParaRPr lang="en-SE" dirty="0"/>
          </a:p>
          <a:p>
            <a:r>
              <a:rPr lang="en-GB" dirty="0"/>
              <a:t>___row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___row parity errors</a:t>
            </a:r>
          </a:p>
          <a:p>
            <a:r>
              <a:rPr lang="en-GB" dirty="0"/>
              <a:t>___column parity errors</a:t>
            </a:r>
            <a:endParaRPr lang="en-SE" dirty="0"/>
          </a:p>
          <a:p>
            <a:r>
              <a:rPr lang="en-GB" dirty="0"/>
              <a:t>___row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73531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a:t>
            </a:r>
            <a:r>
              <a:rPr lang="en-US" altLang="en-US" dirty="0">
                <a:solidFill>
                  <a:prstClr val="black"/>
                </a:solidFill>
                <a:latin typeface="Calibri" panose="020F0502020204030204"/>
                <a:ea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 integers, where N may be 4, 8, 16…</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the sequence of integers</a:t>
            </a:r>
          </a:p>
          <a:p>
            <a:pPr lvl="1" indent="-222250">
              <a:lnSpc>
                <a:spcPct val="80000"/>
              </a:lnSpc>
              <a:spcBef>
                <a:spcPts val="1000"/>
              </a:spcBef>
              <a:buClr>
                <a:srgbClr val="0000A3"/>
              </a:buClr>
              <a:buFont typeface="Wingdings" pitchFamily="2" charset="2"/>
              <a:buChar char="§"/>
              <a:defRPr/>
            </a:pPr>
            <a:r>
              <a:rPr lang="en-GB" b="0" i="0" dirty="0">
                <a:solidFill>
                  <a:srgbClr val="000000"/>
                </a:solidFill>
                <a:effectLst/>
                <a:latin typeface="fff"/>
              </a:rPr>
              <a:t>One’s complement sum is defined as sum modulo 2</a:t>
            </a:r>
            <a:r>
              <a:rPr lang="en-GB" b="0" i="0" baseline="30000" dirty="0">
                <a:solidFill>
                  <a:srgbClr val="000000"/>
                </a:solidFill>
                <a:effectLst/>
                <a:latin typeface="fff"/>
              </a:rPr>
              <a:t>N</a:t>
            </a:r>
            <a:r>
              <a:rPr lang="en-GB" b="0" i="0" dirty="0">
                <a:solidFill>
                  <a:srgbClr val="000000"/>
                </a:solidFill>
                <a:effectLst/>
                <a:latin typeface="fff"/>
              </a:rPr>
              <a:t>, and adding any overflow of high order bits back into low-order bits, then taking one’s complement (invert all bits)</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71CD8DD2-0565-6570-0DD2-F8FDF7C06A13}"/>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92685" y="898202"/>
            <a:ext cx="11268118"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One’s complement sum for 16-bit integers is defined as sum modulo 2</a:t>
            </a:r>
            <a:r>
              <a:rPr kumimoji="0" lang="en-GB" sz="24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N=16, and adding any overflow of high order bits back into low-order bits, then taking one’s complement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19</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22</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23</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w/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w/ remainder 01</a:t>
            </a:r>
          </a:p>
          <a:p>
            <a:r>
              <a:rPr lang="en-GB" sz="2400" dirty="0">
                <a:latin typeface="Times New Roman"/>
                <a:cs typeface="Times New Roman"/>
              </a:rPr>
              <a:t>11011/10=1101, w/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24</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lstStyle/>
          <a:p>
            <a:r>
              <a:rPr lang="en-US" altLang="en-US" dirty="0">
                <a:cs typeface="Calibri" panose="020F0502020204030204" pitchFamily="34" charset="0"/>
              </a:rPr>
              <a:t>Cyclic Redundancy Check (CRC): Example 1</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2</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26</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 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27</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          </a:t>
            </a:r>
            <a:r>
              <a:rPr lang="en-SE" dirty="0">
                <a:solidFill>
                  <a:srgbClr val="4D4D4C"/>
                </a:solidFill>
                <a:latin typeface="__berkeleyMono_1826c3"/>
              </a:rPr>
              <a:t>|</a:t>
            </a:r>
            <a:endParaRPr lang="en-SE" dirty="0">
              <a:solidFill>
                <a:srgbClr val="222222"/>
              </a:solidFill>
              <a:latin typeface="Arial" panose="020B0604020202020204" pitchFamily="34" charset="0"/>
            </a:endParaRPr>
          </a:p>
          <a:p>
            <a:endParaRPr lang="en-SE" dirty="0"/>
          </a:p>
        </p:txBody>
      </p:sp>
    </p:spTree>
    <p:extLst>
      <p:ext uri="{BB962C8B-B14F-4D97-AF65-F5344CB8AC3E}">
        <p14:creationId xmlns:p14="http://schemas.microsoft.com/office/powerpoint/2010/main" val="1891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10515600" cy="4351338"/>
          </a:xfrm>
        </p:spPr>
        <p:txBody>
          <a:bodyPr>
            <a:normAutofit lnSpcReduction="10000"/>
          </a:bodyPr>
          <a:lstStyle/>
          <a:p>
            <a:pPr algn="l"/>
            <a:r>
              <a:rPr lang="en-GB" b="0" i="0" dirty="0">
                <a:solidFill>
                  <a:srgbClr val="000000"/>
                </a:solidFill>
                <a:effectLst/>
                <a:latin typeface="fff"/>
              </a:rPr>
              <a:t>Q: Suppose that a packet 1001 1100 1010 0011 is transmitted using Internet checksum (N=4-bit integer). What is the value of the checksum? </a:t>
            </a: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Tree>
    <p:extLst>
      <p:ext uri="{BB962C8B-B14F-4D97-AF65-F5344CB8AC3E}">
        <p14:creationId xmlns:p14="http://schemas.microsoft.com/office/powerpoint/2010/main" val="22487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92500" lnSpcReduction="2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30</a:t>
            </a:fld>
            <a:endParaRPr lang="en-US"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31</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a:t>
            </a:r>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2"/>
            <a:ext cx="6529676" cy="515576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1" u="sng" strike="noStrike" kern="1200" cap="none" spc="0" normalizeH="0" baseline="0" noProof="0" dirty="0">
                <a:ln>
                  <a:noFill/>
                </a:ln>
                <a:solidFill>
                  <a:srgbClr val="0000A8"/>
                </a:solidFill>
                <a:effectLst/>
                <a:uLnTx/>
                <a:uFillTx/>
                <a:latin typeface="Calibri" panose="020F0502020204030204"/>
                <a:ea typeface="+mn-ea"/>
                <a:cs typeface="+mn-cs"/>
              </a:rPr>
              <a:t>Q:</a:t>
            </a:r>
            <a:r>
              <a:rPr kumimoji="0" lang="en-US" sz="2400" b="1" i="0" u="sng"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why both link-level and end-end reliability?</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24061</TotalTime>
  <Words>4143</Words>
  <Application>Microsoft Office PowerPoint</Application>
  <PresentationFormat>Widescreen</PresentationFormat>
  <Paragraphs>767</Paragraphs>
  <Slides>31</Slides>
  <Notes>18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31</vt:i4>
      </vt:variant>
    </vt:vector>
  </HeadingPairs>
  <TitlesOfParts>
    <vt:vector size="47" baseType="lpstr">
      <vt:lpstr>__berkeleyMono_1826c3</vt:lpstr>
      <vt:lpstr>__fkGroteskNeue_598ab8</vt:lpstr>
      <vt:lpstr>Arial MT</vt:lpstr>
      <vt:lpstr>Courier</vt:lpstr>
      <vt:lpstr>ff1d</vt:lpstr>
      <vt:lpstr>fff</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vt:lpstr>
      <vt:lpstr>Parity checking</vt:lpstr>
      <vt:lpstr>Quiz: Number of Parity Errors</vt:lpstr>
      <vt:lpstr>Internet checksum (review, see section 3.3)</vt:lpstr>
      <vt:lpstr>Internet checksum: an example</vt:lpstr>
      <vt:lpstr>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vt:lpstr>
      <vt:lpstr>Cyclic Redundancy Check (CRC): Example 2</vt:lpstr>
      <vt:lpstr>Cyclic Redundancy Check (CRC): Example 3</vt:lpstr>
      <vt:lpstr>Quiz 1 Parity Checking</vt:lpstr>
      <vt:lpstr>Quiz 2 Internet checksum </vt:lpstr>
      <vt:lpstr>Quiz 3 CRC</vt:lpstr>
      <vt:lpstr>Quiz 4 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881</cp:revision>
  <dcterms:created xsi:type="dcterms:W3CDTF">2020-01-18T07:24:59Z</dcterms:created>
  <dcterms:modified xsi:type="dcterms:W3CDTF">2024-11-13T22:19:59Z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