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2.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media/image32.jpg" ContentType="image/jpg"/>
  <Override PartName="/ppt/media/image33.jpg" ContentType="image/jpg"/>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960" r:id="rId2"/>
    <p:sldId id="451" r:id="rId3"/>
    <p:sldId id="443" r:id="rId4"/>
    <p:sldId id="441" r:id="rId5"/>
    <p:sldId id="445" r:id="rId6"/>
    <p:sldId id="1066" r:id="rId7"/>
    <p:sldId id="447" r:id="rId8"/>
    <p:sldId id="367" r:id="rId9"/>
    <p:sldId id="407" r:id="rId10"/>
    <p:sldId id="404" r:id="rId11"/>
    <p:sldId id="414" r:id="rId12"/>
    <p:sldId id="1068" r:id="rId13"/>
    <p:sldId id="401" r:id="rId14"/>
    <p:sldId id="1172" r:id="rId15"/>
    <p:sldId id="1173" r:id="rId16"/>
    <p:sldId id="408" r:id="rId17"/>
    <p:sldId id="420" r:id="rId18"/>
    <p:sldId id="968" r:id="rId19"/>
    <p:sldId id="969" r:id="rId20"/>
    <p:sldId id="406" r:id="rId21"/>
    <p:sldId id="444" r:id="rId22"/>
    <p:sldId id="972" r:id="rId23"/>
    <p:sldId id="446" r:id="rId24"/>
    <p:sldId id="973" r:id="rId25"/>
    <p:sldId id="1170" r:id="rId26"/>
    <p:sldId id="392" r:id="rId27"/>
    <p:sldId id="974" r:id="rId28"/>
    <p:sldId id="975" r:id="rId29"/>
    <p:sldId id="1061" r:id="rId30"/>
    <p:sldId id="1062" r:id="rId31"/>
    <p:sldId id="978" r:id="rId32"/>
    <p:sldId id="371" r:id="rId33"/>
    <p:sldId id="372" r:id="rId34"/>
    <p:sldId id="983" r:id="rId35"/>
    <p:sldId id="398" r:id="rId36"/>
    <p:sldId id="1179" r:id="rId37"/>
    <p:sldId id="452" r:id="rId38"/>
    <p:sldId id="1222" r:id="rId39"/>
    <p:sldId id="381" r:id="rId40"/>
    <p:sldId id="1188" r:id="rId41"/>
    <p:sldId id="984" r:id="rId42"/>
    <p:sldId id="409" r:id="rId43"/>
    <p:sldId id="422" r:id="rId44"/>
    <p:sldId id="410" r:id="rId45"/>
    <p:sldId id="454" r:id="rId46"/>
    <p:sldId id="987" r:id="rId47"/>
    <p:sldId id="423" r:id="rId48"/>
    <p:sldId id="453" r:id="rId49"/>
    <p:sldId id="419" r:id="rId50"/>
    <p:sldId id="1064" r:id="rId51"/>
    <p:sldId id="272" r:id="rId52"/>
    <p:sldId id="273" r:id="rId53"/>
    <p:sldId id="1067" r:id="rId54"/>
    <p:sldId id="1212" r:id="rId55"/>
    <p:sldId id="1213" r:id="rId56"/>
    <p:sldId id="1214" r:id="rId57"/>
    <p:sldId id="995" r:id="rId58"/>
    <p:sldId id="1217" r:id="rId59"/>
    <p:sldId id="1220" r:id="rId60"/>
    <p:sldId id="1221" r:id="rId61"/>
    <p:sldId id="449" r:id="rId62"/>
    <p:sldId id="450" r:id="rId63"/>
    <p:sldId id="385" r:id="rId64"/>
    <p:sldId id="100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9935" autoAdjust="0"/>
  </p:normalViewPr>
  <p:slideViewPr>
    <p:cSldViewPr snapToGrid="0" snapToObjects="1">
      <p:cViewPr varScale="1">
        <p:scale>
          <a:sx n="74" d="100"/>
          <a:sy n="74" d="100"/>
        </p:scale>
        <p:origin x="792" y="43"/>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966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13</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need not be just n-bit pattern</a:t>
            </a: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20</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286858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26</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Invented</a:t>
            </a:r>
            <a:r>
              <a:rPr lang="en-GB" sz="1200" spc="-25" dirty="0">
                <a:latin typeface="Times New Roman"/>
                <a:cs typeface="Times New Roman"/>
              </a:rPr>
              <a:t> </a:t>
            </a:r>
            <a:r>
              <a:rPr lang="en-GB" sz="1200" dirty="0">
                <a:latin typeface="Times New Roman"/>
                <a:cs typeface="Times New Roman"/>
              </a:rPr>
              <a:t>in</a:t>
            </a:r>
            <a:r>
              <a:rPr lang="en-GB" sz="1200" spc="-20" dirty="0">
                <a:latin typeface="Times New Roman"/>
                <a:cs typeface="Times New Roman"/>
              </a:rPr>
              <a:t> </a:t>
            </a:r>
            <a:r>
              <a:rPr lang="en-GB" sz="1200" dirty="0">
                <a:latin typeface="Times New Roman"/>
                <a:cs typeface="Times New Roman"/>
              </a:rPr>
              <a:t>1975</a:t>
            </a:r>
            <a:r>
              <a:rPr lang="en-GB" sz="1200" spc="-10" dirty="0">
                <a:latin typeface="Times New Roman"/>
                <a:cs typeface="Times New Roman"/>
              </a:rPr>
              <a:t> </a:t>
            </a:r>
            <a:r>
              <a:rPr lang="en-GB" sz="1200" dirty="0">
                <a:latin typeface="Times New Roman"/>
                <a:cs typeface="Times New Roman"/>
              </a:rPr>
              <a:t>by</a:t>
            </a:r>
            <a:r>
              <a:rPr lang="en-GB" sz="1200" spc="-10" dirty="0">
                <a:latin typeface="Times New Roman"/>
                <a:cs typeface="Times New Roman"/>
              </a:rPr>
              <a:t> </a:t>
            </a:r>
            <a:r>
              <a:rPr lang="en-GB" sz="1200" dirty="0">
                <a:latin typeface="Times New Roman"/>
                <a:cs typeface="Times New Roman"/>
              </a:rPr>
              <a:t>Diffie</a:t>
            </a:r>
            <a:r>
              <a:rPr lang="en-GB" sz="1200" spc="-10" dirty="0">
                <a:latin typeface="Times New Roman"/>
                <a:cs typeface="Times New Roman"/>
              </a:rPr>
              <a:t> </a:t>
            </a:r>
            <a:r>
              <a:rPr lang="en-GB" sz="1200" dirty="0">
                <a:latin typeface="Times New Roman"/>
                <a:cs typeface="Times New Roman"/>
              </a:rPr>
              <a:t>and</a:t>
            </a:r>
            <a:r>
              <a:rPr lang="en-GB" sz="1200" spc="-20" dirty="0">
                <a:latin typeface="Times New Roman"/>
                <a:cs typeface="Times New Roman"/>
              </a:rPr>
              <a:t> </a:t>
            </a:r>
            <a:r>
              <a:rPr lang="en-GB" sz="12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1200" dirty="0" err="1">
                <a:latin typeface="Times New Roman"/>
                <a:cs typeface="Times New Roman"/>
              </a:rPr>
              <a:t>Encrypted_Message</a:t>
            </a:r>
            <a:r>
              <a:rPr lang="en-GB" sz="1200" spc="-75" dirty="0">
                <a:latin typeface="Times New Roman"/>
                <a:cs typeface="Times New Roman"/>
              </a:rPr>
              <a:t> </a:t>
            </a:r>
            <a:r>
              <a:rPr lang="en-GB" sz="1200" dirty="0">
                <a:latin typeface="Times New Roman"/>
                <a:cs typeface="Times New Roman"/>
              </a:rPr>
              <a:t>=</a:t>
            </a:r>
            <a:r>
              <a:rPr lang="en-GB" sz="1200" spc="-60" dirty="0">
                <a:latin typeface="Times New Roman"/>
                <a:cs typeface="Times New Roman"/>
              </a:rPr>
              <a:t> </a:t>
            </a:r>
            <a:r>
              <a:rPr lang="en-GB" sz="1200" dirty="0">
                <a:latin typeface="Times New Roman"/>
                <a:cs typeface="Times New Roman"/>
              </a:rPr>
              <a:t>Encrypt(Key1,</a:t>
            </a:r>
            <a:r>
              <a:rPr lang="en-GB" sz="1200" spc="-6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45" dirty="0">
                <a:latin typeface="Times New Roman"/>
                <a:cs typeface="Times New Roman"/>
              </a:rPr>
              <a:t> </a:t>
            </a:r>
            <a:r>
              <a:rPr lang="en-GB" sz="1200" dirty="0">
                <a:latin typeface="Times New Roman"/>
                <a:cs typeface="Times New Roman"/>
              </a:rPr>
              <a:t>Decrypt(Key2,</a:t>
            </a:r>
            <a:r>
              <a:rPr lang="en-GB" sz="1200" spc="-55" dirty="0">
                <a:latin typeface="Times New Roman"/>
                <a:cs typeface="Times New Roman"/>
              </a:rPr>
              <a:t> </a:t>
            </a:r>
            <a:r>
              <a:rPr lang="en-GB" sz="1200" spc="-10" dirty="0" err="1">
                <a:latin typeface="Times New Roman"/>
                <a:cs typeface="Times New Roman"/>
              </a:rPr>
              <a:t>Encrypted_Message</a:t>
            </a:r>
            <a:r>
              <a:rPr lang="en-GB" sz="1200" spc="-10" dirty="0">
                <a:latin typeface="Times New Roman"/>
                <a:cs typeface="Times New Roman"/>
              </a:rPr>
              <a:t>)</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324664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32</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33</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35</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58EBB-312B-05E4-B555-0308FECBA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6EC82-AA9B-43BF-12F2-F3FE1958145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E9EF03D-11E9-4272-C7F9-5BCC55D3DCC4}"/>
                  </a:ext>
                </a:extLst>
              </p:cNvPr>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a:extLst>
              <a:ext uri="{FF2B5EF4-FFF2-40B4-BE49-F238E27FC236}">
                <a16:creationId xmlns:a16="http://schemas.microsoft.com/office/drawing/2014/main" id="{3CC80392-371D-F172-9DCA-17894E415E25}"/>
              </a:ext>
            </a:extLst>
          </p:cNvPr>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3690432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39</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42</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14:m>
                  <m:oMath xmlns:m="http://schemas.openxmlformats.org/officeDocument/2006/math">
                    <m:r>
                      <a:rPr lang="en-US" altLang="zh-CN" sz="1200" i="1" dirty="0">
                        <a:latin typeface="Cambria Math" panose="02040503050406030204" pitchFamily="18" charset="0"/>
                      </a:rPr>
                      <m:t>𝐾</m:t>
                    </m:r>
                  </m:oMath>
                </a14:m>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r>
                  <a:rPr lang="en-US" altLang="zh-CN" sz="1200" i="0" dirty="0">
                    <a:latin typeface="Cambria Math" panose="02040503050406030204" pitchFamily="18" charset="0"/>
                  </a:rPr>
                  <a:t>𝐾</a:t>
                </a:r>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3D91EEAC-CFEF-9647-876F-EABC6B8338D7}" type="slidenum">
              <a:rPr lang="en-US" smtClean="0"/>
              <a:t>43</a:t>
            </a:fld>
            <a:endParaRPr lang="en-US" dirty="0"/>
          </a:p>
        </p:txBody>
      </p:sp>
    </p:spTree>
    <p:extLst>
      <p:ext uri="{BB962C8B-B14F-4D97-AF65-F5344CB8AC3E}">
        <p14:creationId xmlns:p14="http://schemas.microsoft.com/office/powerpoint/2010/main" val="3835875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44</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Arial" pitchFamily="-110" charset="0"/>
              <a:ea typeface="ＭＳ Ｐゴシック" pitchFamily="-110" charset="-128"/>
              <a:cs typeface="ＭＳ Ｐゴシック" pitchFamily="-110" charset="-128"/>
            </a:endParaRPr>
          </a:p>
          <a:p>
            <a:pPr marL="367665" indent="-342265">
              <a:lnSpc>
                <a:spcPct val="100000"/>
              </a:lnSpc>
              <a:spcBef>
                <a:spcPts val="675"/>
              </a:spcBef>
              <a:buClr>
                <a:srgbClr val="063DE8"/>
              </a:buClr>
              <a:buSzPct val="75000"/>
              <a:buFont typeface="Wingdings"/>
              <a:buChar char=""/>
              <a:tabLst>
                <a:tab pos="367665" algn="l"/>
              </a:tabLst>
            </a:pPr>
            <a:r>
              <a:rPr lang="en-GB" sz="1200" dirty="0">
                <a:latin typeface="Times New Roman"/>
                <a:cs typeface="Times New Roman"/>
              </a:rPr>
              <a:t>Authentic</a:t>
            </a:r>
            <a:r>
              <a:rPr lang="en-GB" sz="1200" spc="-4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Contents</a:t>
            </a:r>
            <a:r>
              <a:rPr lang="en-GB" sz="1200" spc="-25" dirty="0">
                <a:latin typeface="Times New Roman"/>
                <a:cs typeface="Times New Roman"/>
              </a:rPr>
              <a:t> </a:t>
            </a:r>
            <a:r>
              <a:rPr lang="en-GB" sz="1200" dirty="0">
                <a:latin typeface="Times New Roman"/>
                <a:cs typeface="Times New Roman"/>
              </a:rPr>
              <a:t>unchanged</a:t>
            </a:r>
            <a:r>
              <a:rPr lang="en-GB" sz="1200" spc="-4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Source</a:t>
            </a:r>
            <a:r>
              <a:rPr lang="en-GB" sz="1200" spc="-15" dirty="0">
                <a:latin typeface="Times New Roman"/>
                <a:cs typeface="Times New Roman"/>
              </a:rPr>
              <a:t> </a:t>
            </a:r>
            <a:r>
              <a:rPr lang="en-GB" sz="1200" spc="-10" dirty="0">
                <a:latin typeface="Times New Roman"/>
                <a:cs typeface="Times New Roman"/>
              </a:rPr>
              <a:t>Verified</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May</a:t>
            </a:r>
            <a:r>
              <a:rPr lang="en-GB" sz="1200" spc="-30" dirty="0">
                <a:latin typeface="Times New Roman"/>
                <a:cs typeface="Times New Roman"/>
              </a:rPr>
              <a:t> </a:t>
            </a:r>
            <a:r>
              <a:rPr lang="en-GB" sz="1200" dirty="0">
                <a:latin typeface="Times New Roman"/>
                <a:cs typeface="Times New Roman"/>
              </a:rPr>
              <a:t>also</a:t>
            </a:r>
            <a:r>
              <a:rPr lang="en-GB" sz="1200" spc="-25" dirty="0">
                <a:latin typeface="Times New Roman"/>
                <a:cs typeface="Times New Roman"/>
              </a:rPr>
              <a:t> </a:t>
            </a:r>
            <a:r>
              <a:rPr lang="en-GB" sz="1200" dirty="0">
                <a:latin typeface="Times New Roman"/>
                <a:cs typeface="Times New Roman"/>
              </a:rPr>
              <a:t>want</a:t>
            </a:r>
            <a:r>
              <a:rPr lang="en-GB" sz="1200" spc="-30" dirty="0">
                <a:latin typeface="Times New Roman"/>
                <a:cs typeface="Times New Roman"/>
              </a:rPr>
              <a:t> </a:t>
            </a:r>
            <a:r>
              <a:rPr lang="en-GB" sz="1200" dirty="0">
                <a:latin typeface="Times New Roman"/>
                <a:cs typeface="Times New Roman"/>
              </a:rPr>
              <a:t>to</a:t>
            </a:r>
            <a:r>
              <a:rPr lang="en-GB" sz="1200" spc="-15" dirty="0">
                <a:latin typeface="Times New Roman"/>
                <a:cs typeface="Times New Roman"/>
              </a:rPr>
              <a:t> </a:t>
            </a:r>
            <a:r>
              <a:rPr lang="en-GB" sz="1200" dirty="0">
                <a:latin typeface="Times New Roman"/>
                <a:cs typeface="Times New Roman"/>
              </a:rPr>
              <a:t>ensure</a:t>
            </a:r>
            <a:r>
              <a:rPr lang="en-GB" sz="1200" spc="-25" dirty="0">
                <a:latin typeface="Times New Roman"/>
                <a:cs typeface="Times New Roman"/>
              </a:rPr>
              <a:t> </a:t>
            </a:r>
            <a:r>
              <a:rPr lang="en-GB" sz="1200" dirty="0">
                <a:latin typeface="Times New Roman"/>
                <a:cs typeface="Times New Roman"/>
              </a:rPr>
              <a:t>that</a:t>
            </a:r>
            <a:r>
              <a:rPr lang="en-GB" sz="1200" spc="-3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time</a:t>
            </a:r>
            <a:r>
              <a:rPr lang="en-GB" sz="1200" spc="-40" dirty="0">
                <a:latin typeface="Times New Roman"/>
                <a:cs typeface="Times New Roman"/>
              </a:rPr>
              <a:t> </a:t>
            </a:r>
            <a:r>
              <a:rPr lang="en-GB" sz="1200" dirty="0">
                <a:latin typeface="Times New Roman"/>
                <a:cs typeface="Times New Roman"/>
              </a:rPr>
              <a:t>of</a:t>
            </a:r>
            <a:r>
              <a:rPr lang="en-GB" sz="1200" spc="-2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40"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spc="-10" dirty="0">
                <a:latin typeface="Times New Roman"/>
                <a:cs typeface="Times New Roman"/>
              </a:rPr>
              <a:t>correct</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baseline="-20833" dirty="0">
                <a:latin typeface="Times New Roman"/>
                <a:cs typeface="Times New Roman"/>
              </a:rPr>
              <a:t>key</a:t>
            </a: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CRC,</a:t>
            </a:r>
            <a:r>
              <a:rPr lang="en-GB" sz="1200" spc="-55" dirty="0">
                <a:latin typeface="Times New Roman"/>
                <a:cs typeface="Times New Roman"/>
              </a:rPr>
              <a:t> </a:t>
            </a:r>
            <a:r>
              <a:rPr lang="en-GB" sz="1200" dirty="0">
                <a:latin typeface="Times New Roman"/>
                <a:cs typeface="Times New Roman"/>
              </a:rPr>
              <a:t>Time</a:t>
            </a:r>
            <a:r>
              <a:rPr lang="en-GB" sz="1200" spc="-50" dirty="0">
                <a:latin typeface="Times New Roman"/>
                <a:cs typeface="Times New Roman"/>
              </a:rPr>
              <a:t> </a:t>
            </a:r>
            <a:r>
              <a:rPr lang="en-GB" sz="1200" spc="-10" dirty="0">
                <a:latin typeface="Times New Roman"/>
                <a:cs typeface="Times New Roman"/>
              </a:rPr>
              <a:t>Stamp}</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pPr marL="368300">
              <a:lnSpc>
                <a:spcPct val="100000"/>
              </a:lnSpc>
              <a:spcBef>
                <a:spcPts val="5"/>
              </a:spcBef>
            </a:pPr>
            <a:r>
              <a:rPr lang="en-GB" sz="1200" dirty="0">
                <a:latin typeface="Times New Roman"/>
                <a:cs typeface="Times New Roman"/>
              </a:rPr>
              <a:t>Or,</a:t>
            </a:r>
            <a:r>
              <a:rPr lang="en-GB" sz="1200" spc="-45" dirty="0">
                <a:latin typeface="Times New Roman"/>
                <a:cs typeface="Times New Roman"/>
              </a:rPr>
              <a:t> </a:t>
            </a: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Source’s</a:t>
            </a:r>
            <a:r>
              <a:rPr lang="en-GB" sz="1200" spc="-60" baseline="-20833" dirty="0">
                <a:latin typeface="Times New Roman"/>
                <a:cs typeface="Times New Roman"/>
              </a:rPr>
              <a:t> </a:t>
            </a:r>
            <a:r>
              <a:rPr lang="en-GB" sz="1200" baseline="-20833" dirty="0">
                <a:latin typeface="Times New Roman"/>
                <a:cs typeface="Times New Roman"/>
              </a:rPr>
              <a:t>private</a:t>
            </a:r>
            <a:r>
              <a:rPr lang="en-GB" sz="1200" spc="-37"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r>
              <a:rPr lang="en-US" dirty="0">
                <a:latin typeface="Arial" pitchFamily="-110" charset="0"/>
                <a:ea typeface="ＭＳ Ｐゴシック" pitchFamily="-110" charset="-128"/>
                <a:cs typeface="ＭＳ Ｐゴシック" pitchFamily="-110" charset="-128"/>
              </a:rPr>
              <a:t>7</a:t>
            </a:r>
          </a:p>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65"/>
              </a:spcBef>
              <a:buClr>
                <a:srgbClr val="063DE8"/>
              </a:buClr>
              <a:buSzPct val="75000"/>
              <a:buFont typeface="Wingdings"/>
              <a:buChar char=""/>
              <a:tabLst>
                <a:tab pos="354965" algn="l"/>
              </a:tabLst>
            </a:pPr>
            <a:r>
              <a:rPr lang="en-GB" sz="1200" dirty="0">
                <a:latin typeface="Times New Roman"/>
                <a:cs typeface="Times New Roman"/>
              </a:rPr>
              <a:t>Keyed</a:t>
            </a:r>
            <a:r>
              <a:rPr lang="en-GB" sz="1200" spc="-25" dirty="0">
                <a:latin typeface="Times New Roman"/>
                <a:cs typeface="Times New Roman"/>
              </a:rPr>
              <a:t> </a:t>
            </a:r>
            <a:r>
              <a:rPr lang="en-GB" sz="1200" dirty="0">
                <a:latin typeface="Times New Roman"/>
                <a:cs typeface="Times New Roman"/>
              </a:rPr>
              <a:t>Hash</a:t>
            </a:r>
            <a:r>
              <a:rPr lang="en-GB" sz="1200" spc="-10" dirty="0">
                <a:latin typeface="Times New Roman"/>
                <a:cs typeface="Times New Roman"/>
              </a:rPr>
              <a:t> </a:t>
            </a:r>
            <a:r>
              <a:rPr lang="en-GB" sz="1200" dirty="0">
                <a:latin typeface="Symbol"/>
                <a:cs typeface="Symbol"/>
              </a:rPr>
              <a:t></a:t>
            </a:r>
            <a:r>
              <a:rPr lang="en-GB" sz="1200" spc="-25" dirty="0">
                <a:latin typeface="Times New Roman"/>
                <a:cs typeface="Times New Roman"/>
              </a:rPr>
              <a:t> </a:t>
            </a:r>
            <a:r>
              <a:rPr lang="en-GB" sz="1200" dirty="0">
                <a:latin typeface="Times New Roman"/>
                <a:cs typeface="Times New Roman"/>
              </a:rPr>
              <a:t>includes</a:t>
            </a:r>
            <a:r>
              <a:rPr lang="en-GB" sz="1200" spc="-25" dirty="0">
                <a:latin typeface="Times New Roman"/>
                <a:cs typeface="Times New Roman"/>
              </a:rPr>
              <a:t> </a:t>
            </a:r>
            <a:r>
              <a:rPr lang="en-GB" sz="1200" dirty="0">
                <a:latin typeface="Times New Roman"/>
                <a:cs typeface="Times New Roman"/>
              </a:rPr>
              <a:t>a</a:t>
            </a:r>
            <a:r>
              <a:rPr lang="en-GB" sz="1200" spc="-15" dirty="0">
                <a:latin typeface="Times New Roman"/>
                <a:cs typeface="Times New Roman"/>
              </a:rPr>
              <a:t> </a:t>
            </a:r>
            <a:r>
              <a:rPr lang="en-GB" sz="1200" dirty="0">
                <a:latin typeface="Times New Roman"/>
                <a:cs typeface="Times New Roman"/>
              </a:rPr>
              <a:t>key</a:t>
            </a:r>
            <a:r>
              <a:rPr lang="en-GB" sz="1200" spc="-20" dirty="0">
                <a:latin typeface="Times New Roman"/>
                <a:cs typeface="Times New Roman"/>
              </a:rPr>
              <a:t> </a:t>
            </a:r>
            <a:r>
              <a:rPr lang="en-GB" sz="1200" dirty="0">
                <a:latin typeface="Times New Roman"/>
                <a:cs typeface="Times New Roman"/>
              </a:rPr>
              <a:t>along</a:t>
            </a:r>
            <a:r>
              <a:rPr lang="en-GB" sz="1200" spc="-30" dirty="0">
                <a:latin typeface="Times New Roman"/>
                <a:cs typeface="Times New Roman"/>
              </a:rPr>
              <a:t> </a:t>
            </a:r>
            <a:r>
              <a:rPr lang="en-GB" sz="1200" dirty="0">
                <a:latin typeface="Times New Roman"/>
                <a:cs typeface="Times New Roman"/>
              </a:rPr>
              <a:t>with</a:t>
            </a:r>
            <a:r>
              <a:rPr lang="en-GB" sz="1200" spc="-1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60"/>
              </a:spcBef>
              <a:buClr>
                <a:srgbClr val="063DE8"/>
              </a:buClr>
              <a:buSzPct val="75000"/>
              <a:buFont typeface="Wingdings"/>
              <a:buChar char=""/>
              <a:tabLst>
                <a:tab pos="354965" algn="l"/>
              </a:tabLst>
            </a:pPr>
            <a:r>
              <a:rPr lang="en-GB" sz="1200" dirty="0">
                <a:latin typeface="Times New Roman"/>
                <a:cs typeface="Times New Roman"/>
              </a:rPr>
              <a:t>HMAC</a:t>
            </a:r>
            <a:r>
              <a:rPr lang="en-GB" sz="1200" spc="-1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a</a:t>
            </a:r>
            <a:r>
              <a:rPr lang="en-GB" sz="1200" spc="-20" dirty="0">
                <a:latin typeface="Times New Roman"/>
                <a:cs typeface="Times New Roman"/>
              </a:rPr>
              <a:t> </a:t>
            </a:r>
            <a:r>
              <a:rPr lang="en-GB" sz="1200" dirty="0">
                <a:latin typeface="Times New Roman"/>
                <a:cs typeface="Times New Roman"/>
              </a:rPr>
              <a:t>general</a:t>
            </a:r>
            <a:r>
              <a:rPr lang="en-GB" sz="1200" spc="-35" dirty="0">
                <a:latin typeface="Times New Roman"/>
                <a:cs typeface="Times New Roman"/>
              </a:rPr>
              <a:t> </a:t>
            </a:r>
            <a:r>
              <a:rPr lang="en-GB" sz="1200" dirty="0">
                <a:latin typeface="Times New Roman"/>
                <a:cs typeface="Times New Roman"/>
              </a:rPr>
              <a:t>design.</a:t>
            </a:r>
            <a:r>
              <a:rPr lang="en-GB" sz="1200" spc="-30" dirty="0">
                <a:latin typeface="Times New Roman"/>
                <a:cs typeface="Times New Roman"/>
              </a:rPr>
              <a:t> </a:t>
            </a:r>
            <a:r>
              <a:rPr lang="en-GB" sz="1200" dirty="0">
                <a:latin typeface="Times New Roman"/>
                <a:cs typeface="Times New Roman"/>
              </a:rPr>
              <a:t>Can</a:t>
            </a:r>
            <a:r>
              <a:rPr lang="en-GB" sz="1200" spc="-30" dirty="0">
                <a:latin typeface="Times New Roman"/>
                <a:cs typeface="Times New Roman"/>
              </a:rPr>
              <a:t> </a:t>
            </a:r>
            <a:r>
              <a:rPr lang="en-GB" sz="1200" dirty="0">
                <a:latin typeface="Times New Roman"/>
                <a:cs typeface="Times New Roman"/>
              </a:rPr>
              <a:t>use</a:t>
            </a:r>
            <a:r>
              <a:rPr lang="en-GB" sz="1200" spc="-15" dirty="0">
                <a:latin typeface="Times New Roman"/>
                <a:cs typeface="Times New Roman"/>
              </a:rPr>
              <a:t> </a:t>
            </a:r>
            <a:r>
              <a:rPr lang="en-GB" sz="1200" dirty="0">
                <a:latin typeface="Times New Roman"/>
                <a:cs typeface="Times New Roman"/>
              </a:rPr>
              <a:t>any</a:t>
            </a:r>
            <a:r>
              <a:rPr lang="en-GB" sz="1200" spc="-25" dirty="0">
                <a:latin typeface="Times New Roman"/>
                <a:cs typeface="Times New Roman"/>
              </a:rPr>
              <a:t> </a:t>
            </a:r>
            <a:r>
              <a:rPr lang="en-GB" sz="1200" dirty="0">
                <a:latin typeface="Times New Roman"/>
                <a:cs typeface="Times New Roman"/>
              </a:rPr>
              <a:t>hash</a:t>
            </a:r>
            <a:r>
              <a:rPr lang="en-GB" sz="1200" spc="-25" dirty="0">
                <a:latin typeface="Times New Roman"/>
                <a:cs typeface="Times New Roman"/>
              </a:rPr>
              <a:t> </a:t>
            </a:r>
            <a:r>
              <a:rPr lang="en-GB" sz="1200" spc="-10" dirty="0">
                <a:latin typeface="Times New Roman"/>
                <a:cs typeface="Times New Roman"/>
              </a:rPr>
              <a:t>function</a:t>
            </a:r>
            <a:endParaRPr lang="en-GB" sz="1200" dirty="0">
              <a:latin typeface="Times New Roman"/>
              <a:cs typeface="Times New Roman"/>
            </a:endParaRPr>
          </a:p>
          <a:p>
            <a:pPr marL="431800">
              <a:lnSpc>
                <a:spcPct val="100000"/>
              </a:lnSpc>
              <a:spcBef>
                <a:spcPts val="15"/>
              </a:spcBef>
            </a:pPr>
            <a:r>
              <a:rPr lang="en-GB" sz="1200" dirty="0">
                <a:latin typeface="Symbol"/>
                <a:cs typeface="Symbol"/>
              </a:rPr>
              <a:t></a:t>
            </a:r>
            <a:r>
              <a:rPr lang="en-GB" sz="1200" spc="10" dirty="0">
                <a:latin typeface="Times New Roman"/>
                <a:cs typeface="Times New Roman"/>
              </a:rPr>
              <a:t> </a:t>
            </a:r>
            <a:r>
              <a:rPr lang="en-GB" sz="1200" spc="-25" dirty="0">
                <a:latin typeface="Times New Roman"/>
                <a:cs typeface="Times New Roman"/>
              </a:rPr>
              <a:t>HMAC-</a:t>
            </a:r>
            <a:r>
              <a:rPr lang="en-GB" sz="1200" dirty="0">
                <a:latin typeface="Times New Roman"/>
                <a:cs typeface="Times New Roman"/>
              </a:rPr>
              <a:t>MD5,</a:t>
            </a:r>
            <a:r>
              <a:rPr lang="en-GB" sz="1200" spc="25" dirty="0">
                <a:latin typeface="Times New Roman"/>
                <a:cs typeface="Times New Roman"/>
              </a:rPr>
              <a:t> </a:t>
            </a:r>
            <a:r>
              <a:rPr lang="en-GB" sz="1200" spc="-25" dirty="0">
                <a:latin typeface="Times New Roman"/>
                <a:cs typeface="Times New Roman"/>
              </a:rPr>
              <a:t>HMAC-AES</a:t>
            </a:r>
            <a:endParaRPr lang="en-GB" sz="1200" dirty="0">
              <a:latin typeface="Times New Roman"/>
              <a:cs typeface="Times New Roman"/>
            </a:endParaRPr>
          </a:p>
          <a:p>
            <a:pPr marL="354965" indent="-342265">
              <a:lnSpc>
                <a:spcPct val="100000"/>
              </a:lnSpc>
              <a:spcBef>
                <a:spcPts val="565"/>
              </a:spcBef>
              <a:buClr>
                <a:srgbClr val="063DE8"/>
              </a:buClr>
              <a:buSzPct val="75000"/>
              <a:buFont typeface="Wingdings"/>
              <a:buChar char=""/>
              <a:tabLst>
                <a:tab pos="354965" algn="l"/>
              </a:tabLst>
            </a:pPr>
            <a:r>
              <a:rPr lang="en-GB" sz="1200" dirty="0">
                <a:latin typeface="Times New Roman"/>
                <a:cs typeface="Times New Roman"/>
              </a:rPr>
              <a:t>Uses</a:t>
            </a:r>
            <a:r>
              <a:rPr lang="en-GB" sz="1200" spc="-30" dirty="0">
                <a:latin typeface="Times New Roman"/>
                <a:cs typeface="Times New Roman"/>
              </a:rPr>
              <a:t> </a:t>
            </a:r>
            <a:r>
              <a:rPr lang="en-GB" sz="1200" dirty="0">
                <a:latin typeface="Times New Roman"/>
                <a:cs typeface="Times New Roman"/>
              </a:rPr>
              <a:t>hash</a:t>
            </a:r>
            <a:r>
              <a:rPr lang="en-GB" sz="1200" spc="-30" dirty="0">
                <a:latin typeface="Times New Roman"/>
                <a:cs typeface="Times New Roman"/>
              </a:rPr>
              <a:t> </a:t>
            </a:r>
            <a:r>
              <a:rPr lang="en-GB" sz="1200" dirty="0">
                <a:latin typeface="Times New Roman"/>
                <a:cs typeface="Times New Roman"/>
              </a:rPr>
              <a:t>functions</a:t>
            </a:r>
            <a:r>
              <a:rPr lang="en-GB" sz="1200" spc="-35" dirty="0">
                <a:latin typeface="Times New Roman"/>
                <a:cs typeface="Times New Roman"/>
              </a:rPr>
              <a:t> </a:t>
            </a:r>
            <a:r>
              <a:rPr lang="en-GB" sz="1200" dirty="0">
                <a:latin typeface="Times New Roman"/>
                <a:cs typeface="Times New Roman"/>
              </a:rPr>
              <a:t>without</a:t>
            </a:r>
            <a:r>
              <a:rPr lang="en-GB" sz="1200" spc="-40" dirty="0">
                <a:latin typeface="Times New Roman"/>
                <a:cs typeface="Times New Roman"/>
              </a:rPr>
              <a:t> </a:t>
            </a:r>
            <a:r>
              <a:rPr lang="en-GB" sz="1200" spc="-10" dirty="0">
                <a:latin typeface="Times New Roman"/>
                <a:cs typeface="Times New Roman"/>
              </a:rPr>
              <a:t>modifications</a:t>
            </a:r>
            <a:endParaRPr lang="en-GB" sz="12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1200" dirty="0">
                <a:latin typeface="Times New Roman"/>
                <a:cs typeface="Times New Roman"/>
              </a:rPr>
              <a:t>Has</a:t>
            </a:r>
            <a:r>
              <a:rPr lang="en-GB" sz="1200" spc="-30" dirty="0">
                <a:latin typeface="Times New Roman"/>
                <a:cs typeface="Times New Roman"/>
              </a:rPr>
              <a:t> </a:t>
            </a:r>
            <a:r>
              <a:rPr lang="en-GB" sz="1200" dirty="0">
                <a:latin typeface="Times New Roman"/>
                <a:cs typeface="Times New Roman"/>
              </a:rPr>
              <a:t>a</a:t>
            </a:r>
            <a:r>
              <a:rPr lang="en-GB" sz="1200" spc="-35" dirty="0">
                <a:latin typeface="Times New Roman"/>
                <a:cs typeface="Times New Roman"/>
              </a:rPr>
              <a:t> </a:t>
            </a:r>
            <a:r>
              <a:rPr lang="en-GB" sz="1200" spc="-10" dirty="0">
                <a:latin typeface="Times New Roman"/>
                <a:cs typeface="Times New Roman"/>
              </a:rPr>
              <a:t>well-</a:t>
            </a:r>
            <a:r>
              <a:rPr lang="en-GB" sz="1200" dirty="0">
                <a:latin typeface="Times New Roman"/>
                <a:cs typeface="Times New Roman"/>
              </a:rPr>
              <a:t>understood</a:t>
            </a:r>
            <a:r>
              <a:rPr lang="en-GB" sz="1200" spc="-45" dirty="0">
                <a:latin typeface="Times New Roman"/>
                <a:cs typeface="Times New Roman"/>
              </a:rPr>
              <a:t> </a:t>
            </a:r>
            <a:r>
              <a:rPr lang="en-GB" sz="1200" dirty="0">
                <a:latin typeface="Times New Roman"/>
                <a:cs typeface="Times New Roman"/>
              </a:rPr>
              <a:t>cryptographic</a:t>
            </a:r>
            <a:r>
              <a:rPr lang="en-GB" sz="1200" spc="-45" dirty="0">
                <a:latin typeface="Times New Roman"/>
                <a:cs typeface="Times New Roman"/>
              </a:rPr>
              <a:t> </a:t>
            </a:r>
            <a:r>
              <a:rPr lang="en-GB" sz="1200" dirty="0">
                <a:latin typeface="Times New Roman"/>
                <a:cs typeface="Times New Roman"/>
              </a:rPr>
              <a:t>analysis</a:t>
            </a:r>
            <a:r>
              <a:rPr lang="en-GB" sz="1200" spc="-50" dirty="0">
                <a:latin typeface="Times New Roman"/>
                <a:cs typeface="Times New Roman"/>
              </a:rPr>
              <a:t> </a:t>
            </a:r>
            <a:r>
              <a:rPr lang="en-GB" sz="1200" dirty="0">
                <a:latin typeface="Times New Roman"/>
                <a:cs typeface="Times New Roman"/>
              </a:rPr>
              <a:t>of</a:t>
            </a:r>
            <a:r>
              <a:rPr lang="en-GB" sz="1200" spc="-30" dirty="0">
                <a:latin typeface="Times New Roman"/>
                <a:cs typeface="Times New Roman"/>
              </a:rPr>
              <a:t> </a:t>
            </a:r>
            <a:r>
              <a:rPr lang="en-GB" sz="1200" spc="-10" dirty="0">
                <a:latin typeface="Times New Roman"/>
                <a:cs typeface="Times New Roman"/>
              </a:rPr>
              <a:t>authentication </a:t>
            </a:r>
            <a:r>
              <a:rPr lang="en-GB" sz="1200" dirty="0">
                <a:latin typeface="Times New Roman"/>
                <a:cs typeface="Times New Roman"/>
              </a:rPr>
              <a:t>mechanism</a:t>
            </a:r>
            <a:r>
              <a:rPr lang="en-GB" sz="1200" spc="-45" dirty="0">
                <a:latin typeface="Times New Roman"/>
                <a:cs typeface="Times New Roman"/>
              </a:rPr>
              <a:t> </a:t>
            </a:r>
            <a:r>
              <a:rPr lang="en-GB" sz="1200" spc="-10" dirty="0">
                <a:latin typeface="Times New Roman"/>
                <a:cs typeface="Times New Roman"/>
              </a:rPr>
              <a:t>strength</a:t>
            </a:r>
          </a:p>
          <a:p>
            <a:pPr marL="355600" marR="5080" indent="-342900">
              <a:lnSpc>
                <a:spcPct val="100000"/>
              </a:lnSpc>
              <a:spcBef>
                <a:spcPts val="575"/>
              </a:spcBef>
              <a:buClr>
                <a:srgbClr val="063DE8"/>
              </a:buClr>
              <a:buSzPct val="75000"/>
              <a:buFont typeface="Wingdings"/>
              <a:buChar char=""/>
              <a:tabLst>
                <a:tab pos="355600" algn="l"/>
              </a:tabLst>
            </a:pPr>
            <a:endParaRPr lang="en-GB" sz="1200" spc="-1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dirty="0"/>
              <a:t>HMAC</a:t>
            </a:r>
            <a:r>
              <a:rPr lang="en-GB" spc="-125" dirty="0"/>
              <a:t> </a:t>
            </a:r>
            <a:r>
              <a:rPr lang="en-GB" spc="-10" dirty="0"/>
              <a:t>Overview</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45</a:t>
            </a:fld>
            <a:endParaRPr lang="en-US" dirty="0"/>
          </a:p>
        </p:txBody>
      </p:sp>
    </p:spTree>
    <p:extLst>
      <p:ext uri="{BB962C8B-B14F-4D97-AF65-F5344CB8AC3E}">
        <p14:creationId xmlns:p14="http://schemas.microsoft.com/office/powerpoint/2010/main" val="3964227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49</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Keyed Hash: includes a key along with message</a:t>
            </a:r>
          </a:p>
          <a:p>
            <a:endParaRPr lang="en-GB" dirty="0"/>
          </a:p>
          <a:p>
            <a:r>
              <a:rPr lang="en-GB" dirty="0"/>
              <a:t>Has well understood cryptographic analysis of authentication mechanism strength</a:t>
            </a:r>
            <a:endParaRPr lang="en-SE"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2740555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2134558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3221074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1365314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60</a:t>
            </a:fld>
            <a:endParaRPr lang="en-US" dirty="0"/>
          </a:p>
        </p:txBody>
      </p:sp>
    </p:spTree>
    <p:extLst>
      <p:ext uri="{BB962C8B-B14F-4D97-AF65-F5344CB8AC3E}">
        <p14:creationId xmlns:p14="http://schemas.microsoft.com/office/powerpoint/2010/main" val="4111650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61</a:t>
            </a:fld>
            <a:endParaRPr lang="en-AU" dirty="0"/>
          </a:p>
        </p:txBody>
      </p:sp>
    </p:spTree>
    <p:extLst>
      <p:ext uri="{BB962C8B-B14F-4D97-AF65-F5344CB8AC3E}">
        <p14:creationId xmlns:p14="http://schemas.microsoft.com/office/powerpoint/2010/main" val="2367485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62</a:t>
            </a:fld>
            <a:endParaRPr lang="en-AU" dirty="0"/>
          </a:p>
        </p:txBody>
      </p:sp>
    </p:spTree>
    <p:extLst>
      <p:ext uri="{BB962C8B-B14F-4D97-AF65-F5344CB8AC3E}">
        <p14:creationId xmlns:p14="http://schemas.microsoft.com/office/powerpoint/2010/main" val="885554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63</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99378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Attacking Confidentiality</a:t>
            </a:r>
          </a:p>
          <a:p>
            <a:pPr lvl="1"/>
            <a:r>
              <a:rPr lang="en-GB" dirty="0"/>
              <a:t>Eavesdrop: intercept messages</a:t>
            </a:r>
          </a:p>
          <a:p>
            <a:r>
              <a:rPr lang="en-GB" dirty="0"/>
              <a:t>Attacking Integrity</a:t>
            </a:r>
          </a:p>
          <a:p>
            <a:pPr lvl="1"/>
            <a:r>
              <a:rPr lang="en-GB" dirty="0"/>
              <a:t>Actively insert messages into connection</a:t>
            </a:r>
          </a:p>
          <a:p>
            <a:pPr lvl="1"/>
            <a:r>
              <a:rPr lang="en-GB" dirty="0"/>
              <a:t>Impersonation: can fake (spoof) source address in packet (or any field in packet)</a:t>
            </a:r>
          </a:p>
          <a:p>
            <a:pPr lvl="1"/>
            <a:r>
              <a:rPr lang="en-GB" dirty="0"/>
              <a:t>Hijacking: “take over” ongoing connection by removing sender or receiver, inserting himself in place</a:t>
            </a:r>
          </a:p>
          <a:p>
            <a:r>
              <a:rPr lang="en-GB" dirty="0"/>
              <a:t>Attacking </a:t>
            </a:r>
            <a:r>
              <a:rPr lang="en-GB" dirty="0">
                <a:latin typeface="Times New Roman" panose="02020603050405020304" pitchFamily="18" charset="0"/>
                <a:cs typeface="Times New Roman" panose="02020603050405020304" pitchFamily="18" charset="0"/>
              </a:rPr>
              <a:t>Availability</a:t>
            </a:r>
            <a:endParaRPr lang="en-GB" dirty="0"/>
          </a:p>
          <a:p>
            <a:pPr lvl="1"/>
            <a:r>
              <a:rPr lang="en-GB" dirty="0"/>
              <a:t>Denial of service: prevent service from being used by others (e.g.,  by overloading resources)</a:t>
            </a:r>
          </a:p>
          <a:p>
            <a:endParaRPr lang="en-GB" dirty="0"/>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15846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7FCE7FE1-AA7D-1973-D68C-B0D9CF052D99}"/>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www.youtube.com/watch?v=YEBfamv-_do"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5.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36.wmf"/><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6.wmf"/><Relationship Id="rId4" Type="http://schemas.openxmlformats.org/officeDocument/2006/relationships/image" Target="../media/image1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slide" Target="slide40.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7.wmf"/><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0.wmf"/><Relationship Id="rId7" Type="http://schemas.openxmlformats.org/officeDocument/2006/relationships/slide" Target="slide50.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37.wmf"/><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image" Target="../media/image37.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434012-3F68-9E56-E85E-652D0521FE19}"/>
              </a:ext>
            </a:extLst>
          </p:cNvPr>
          <p:cNvSpPr>
            <a:spLocks noGrp="1"/>
          </p:cNvSpPr>
          <p:nvPr>
            <p:ph type="title"/>
          </p:nvPr>
        </p:nvSpPr>
        <p:spPr/>
        <p:txBody>
          <a:bodyPr/>
          <a:lstStyle/>
          <a:p>
            <a:r>
              <a:rPr lang="en-GB" dirty="0"/>
              <a:t>Friends and enemies: Alice, Bob, Trudy</a:t>
            </a:r>
            <a:endParaRPr lang="en-SE" dirty="0"/>
          </a:p>
        </p:txBody>
      </p:sp>
      <p:sp>
        <p:nvSpPr>
          <p:cNvPr id="4" name="Slide Number Placeholder 3">
            <a:extLst>
              <a:ext uri="{FF2B5EF4-FFF2-40B4-BE49-F238E27FC236}">
                <a16:creationId xmlns:a16="http://schemas.microsoft.com/office/drawing/2014/main" id="{DC91C857-0CB8-6D7A-1243-76E355EE4942}"/>
              </a:ext>
            </a:extLst>
          </p:cNvPr>
          <p:cNvSpPr>
            <a:spLocks noGrp="1"/>
          </p:cNvSpPr>
          <p:nvPr>
            <p:ph type="sldNum" sz="quarter" idx="4"/>
          </p:nvPr>
        </p:nvSpPr>
        <p:spPr/>
        <p:txBody>
          <a:bodyPr/>
          <a:lstStyle/>
          <a:p>
            <a:r>
              <a:rPr lang="en-US"/>
              <a:t>Security: 8- </a:t>
            </a:r>
            <a:fld id="{C4204591-24BD-A542-B9D5-F8D8A88D2FEE}" type="slidenum">
              <a:rPr lang="en-US" smtClean="0"/>
              <a:pPr/>
              <a:t>12</a:t>
            </a:fld>
            <a:endParaRPr lang="en-US" dirty="0"/>
          </a:p>
        </p:txBody>
      </p:sp>
      <p:grpSp>
        <p:nvGrpSpPr>
          <p:cNvPr id="5" name="Group 4">
            <a:extLst>
              <a:ext uri="{FF2B5EF4-FFF2-40B4-BE49-F238E27FC236}">
                <a16:creationId xmlns:a16="http://schemas.microsoft.com/office/drawing/2014/main" id="{C0A935C8-8390-CBA7-A58C-F058F975F180}"/>
              </a:ext>
            </a:extLst>
          </p:cNvPr>
          <p:cNvGrpSpPr/>
          <p:nvPr/>
        </p:nvGrpSpPr>
        <p:grpSpPr>
          <a:xfrm>
            <a:off x="4313903" y="4671067"/>
            <a:ext cx="1909916" cy="306675"/>
            <a:chOff x="1616358" y="2551230"/>
            <a:chExt cx="2141698" cy="218510"/>
          </a:xfrm>
        </p:grpSpPr>
        <p:sp>
          <p:nvSpPr>
            <p:cNvPr id="6" name="Rectangle 5">
              <a:extLst>
                <a:ext uri="{FF2B5EF4-FFF2-40B4-BE49-F238E27FC236}">
                  <a16:creationId xmlns:a16="http://schemas.microsoft.com/office/drawing/2014/main" id="{8828413E-96C0-B35E-D38C-94C56B4A89AE}"/>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 name="Oval 6">
              <a:extLst>
                <a:ext uri="{FF2B5EF4-FFF2-40B4-BE49-F238E27FC236}">
                  <a16:creationId xmlns:a16="http://schemas.microsoft.com/office/drawing/2014/main" id="{04E3C7CD-C5D8-1B58-18C4-9A1101117243}"/>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7">
              <a:extLst>
                <a:ext uri="{FF2B5EF4-FFF2-40B4-BE49-F238E27FC236}">
                  <a16:creationId xmlns:a16="http://schemas.microsoft.com/office/drawing/2014/main" id="{3E9DF23F-BE91-9141-25E5-4DEC647878A5}"/>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Rectangle 8">
              <a:extLst>
                <a:ext uri="{FF2B5EF4-FFF2-40B4-BE49-F238E27FC236}">
                  <a16:creationId xmlns:a16="http://schemas.microsoft.com/office/drawing/2014/main" id="{3FD86C4C-15BF-3C54-4CDE-975C271CFC48}"/>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0" name="Rectangle 3">
            <a:extLst>
              <a:ext uri="{FF2B5EF4-FFF2-40B4-BE49-F238E27FC236}">
                <a16:creationId xmlns:a16="http://schemas.microsoft.com/office/drawing/2014/main" id="{2BB11F43-7DFB-1BC1-EE55-9721F8D1B02A}"/>
              </a:ext>
            </a:extLst>
          </p:cNvPr>
          <p:cNvSpPr txBox="1">
            <a:spLocks noChangeArrowheads="1"/>
          </p:cNvSpPr>
          <p:nvPr/>
        </p:nvSpPr>
        <p:spPr>
          <a:xfrm>
            <a:off x="990600" y="1497765"/>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want to communicate “</a:t>
            </a:r>
            <a:r>
              <a:rPr lang="en-US" altLang="ja-JP" dirty="0"/>
              <a:t>securely”</a:t>
            </a:r>
          </a:p>
          <a:p>
            <a:pPr indent="-287338"/>
            <a:r>
              <a:rPr lang="en-US" dirty="0"/>
              <a:t>Trudy (intruder) may intercept, delete, add messages</a:t>
            </a:r>
          </a:p>
        </p:txBody>
      </p:sp>
      <p:pic>
        <p:nvPicPr>
          <p:cNvPr id="11" name="Picture 10" descr="Alice">
            <a:extLst>
              <a:ext uri="{FF2B5EF4-FFF2-40B4-BE49-F238E27FC236}">
                <a16:creationId xmlns:a16="http://schemas.microsoft.com/office/drawing/2014/main" id="{79B0D8F0-F840-F69D-BC28-50C4B033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559" y="3577045"/>
            <a:ext cx="698500"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Bob">
            <a:extLst>
              <a:ext uri="{FF2B5EF4-FFF2-40B4-BE49-F238E27FC236}">
                <a16:creationId xmlns:a16="http://schemas.microsoft.com/office/drawing/2014/main" id="{1C002C45-BE2F-55E6-B477-3842C265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434" y="3624670"/>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73E8E2B4-F539-0933-8D15-24569F546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1097" y="5543957"/>
            <a:ext cx="1082675" cy="1295400"/>
          </a:xfrm>
          <a:prstGeom prst="rect">
            <a:avLst/>
          </a:prstGeom>
          <a:noFill/>
        </p:spPr>
      </p:pic>
      <p:sp>
        <p:nvSpPr>
          <p:cNvPr id="14" name="Rectangle 11">
            <a:extLst>
              <a:ext uri="{FF2B5EF4-FFF2-40B4-BE49-F238E27FC236}">
                <a16:creationId xmlns:a16="http://schemas.microsoft.com/office/drawing/2014/main" id="{6563272C-F0AA-1176-4886-C08EBCBFA2AD}"/>
              </a:ext>
            </a:extLst>
          </p:cNvPr>
          <p:cNvSpPr>
            <a:spLocks noChangeArrowheads="1"/>
          </p:cNvSpPr>
          <p:nvPr/>
        </p:nvSpPr>
        <p:spPr bwMode="auto">
          <a:xfrm>
            <a:off x="2700959" y="441207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55C35CE7-E04F-0D6E-643D-4D4306D05C0C}"/>
              </a:ext>
            </a:extLst>
          </p:cNvPr>
          <p:cNvSpPr txBox="1">
            <a:spLocks noChangeArrowheads="1"/>
          </p:cNvSpPr>
          <p:nvPr/>
        </p:nvSpPr>
        <p:spPr bwMode="auto">
          <a:xfrm>
            <a:off x="2828511" y="4402474"/>
            <a:ext cx="104387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15">
            <a:extLst>
              <a:ext uri="{FF2B5EF4-FFF2-40B4-BE49-F238E27FC236}">
                <a16:creationId xmlns:a16="http://schemas.microsoft.com/office/drawing/2014/main" id="{0E66F04C-825E-D79C-08D8-16C943CD0E92}"/>
              </a:ext>
            </a:extLst>
          </p:cNvPr>
          <p:cNvGrpSpPr/>
          <p:nvPr/>
        </p:nvGrpSpPr>
        <p:grpSpPr>
          <a:xfrm>
            <a:off x="6455950" y="4428428"/>
            <a:ext cx="1293812" cy="839374"/>
            <a:chOff x="7224576" y="4365211"/>
            <a:chExt cx="1293812" cy="839374"/>
          </a:xfrm>
        </p:grpSpPr>
        <p:sp>
          <p:nvSpPr>
            <p:cNvPr id="17" name="Rectangle 13">
              <a:extLst>
                <a:ext uri="{FF2B5EF4-FFF2-40B4-BE49-F238E27FC236}">
                  <a16:creationId xmlns:a16="http://schemas.microsoft.com/office/drawing/2014/main" id="{D1A2CBAC-236A-FC98-F186-FD36CD0A7864}"/>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E7B29C48-3C18-EA8E-9DE0-D6301DAF593F}"/>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BF445E2F-6E1A-0735-82B7-880067ABBA16}"/>
              </a:ext>
            </a:extLst>
          </p:cNvPr>
          <p:cNvSpPr txBox="1">
            <a:spLocks noChangeArrowheads="1"/>
          </p:cNvSpPr>
          <p:nvPr/>
        </p:nvSpPr>
        <p:spPr bwMode="auto">
          <a:xfrm>
            <a:off x="3715372" y="3667532"/>
            <a:ext cx="117211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20" name="Line 19">
            <a:extLst>
              <a:ext uri="{FF2B5EF4-FFF2-40B4-BE49-F238E27FC236}">
                <a16:creationId xmlns:a16="http://schemas.microsoft.com/office/drawing/2014/main" id="{6E21A597-61EE-C585-C938-D1ADA1DB171B}"/>
              </a:ext>
            </a:extLst>
          </p:cNvPr>
          <p:cNvSpPr>
            <a:spLocks noChangeShapeType="1"/>
          </p:cNvSpPr>
          <p:nvPr/>
        </p:nvSpPr>
        <p:spPr bwMode="auto">
          <a:xfrm>
            <a:off x="4431334" y="4089807"/>
            <a:ext cx="238125" cy="449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1" name="Line 17">
            <a:extLst>
              <a:ext uri="{FF2B5EF4-FFF2-40B4-BE49-F238E27FC236}">
                <a16:creationId xmlns:a16="http://schemas.microsoft.com/office/drawing/2014/main" id="{7E41E85F-8644-4AD0-DCB1-22A4A4374408}"/>
              </a:ext>
            </a:extLst>
          </p:cNvPr>
          <p:cNvSpPr>
            <a:spLocks noChangeShapeType="1"/>
          </p:cNvSpPr>
          <p:nvPr/>
        </p:nvSpPr>
        <p:spPr bwMode="auto">
          <a:xfrm flipV="1">
            <a:off x="4037634" y="4823232"/>
            <a:ext cx="2460625"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2" name="Text Box 23">
            <a:extLst>
              <a:ext uri="{FF2B5EF4-FFF2-40B4-BE49-F238E27FC236}">
                <a16:creationId xmlns:a16="http://schemas.microsoft.com/office/drawing/2014/main" id="{1304D143-9CFC-A9D4-0219-A70286E8ED27}"/>
              </a:ext>
            </a:extLst>
          </p:cNvPr>
          <p:cNvSpPr txBox="1">
            <a:spLocks noChangeArrowheads="1"/>
          </p:cNvSpPr>
          <p:nvPr/>
        </p:nvSpPr>
        <p:spPr bwMode="auto">
          <a:xfrm>
            <a:off x="4863134" y="3624670"/>
            <a:ext cx="188912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3" name="Line 24">
            <a:extLst>
              <a:ext uri="{FF2B5EF4-FFF2-40B4-BE49-F238E27FC236}">
                <a16:creationId xmlns:a16="http://schemas.microsoft.com/office/drawing/2014/main" id="{79972B4E-9191-03DF-A75D-9DFEB8603609}"/>
              </a:ext>
            </a:extLst>
          </p:cNvPr>
          <p:cNvSpPr>
            <a:spLocks noChangeShapeType="1"/>
          </p:cNvSpPr>
          <p:nvPr/>
        </p:nvSpPr>
        <p:spPr bwMode="auto">
          <a:xfrm>
            <a:off x="5709272" y="4242207"/>
            <a:ext cx="223837" cy="5175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4" name="Freeform 25">
            <a:extLst>
              <a:ext uri="{FF2B5EF4-FFF2-40B4-BE49-F238E27FC236}">
                <a16:creationId xmlns:a16="http://schemas.microsoft.com/office/drawing/2014/main" id="{EEA2DE90-11C1-F397-6230-5D6F74DBA9EE}"/>
              </a:ext>
            </a:extLst>
          </p:cNvPr>
          <p:cNvSpPr>
            <a:spLocks/>
          </p:cNvSpPr>
          <p:nvPr/>
        </p:nvSpPr>
        <p:spPr bwMode="auto">
          <a:xfrm>
            <a:off x="4517059" y="492191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9851006B-5983-46CF-9E17-2930C7238ED3}"/>
              </a:ext>
            </a:extLst>
          </p:cNvPr>
          <p:cNvSpPr>
            <a:spLocks/>
          </p:cNvSpPr>
          <p:nvPr/>
        </p:nvSpPr>
        <p:spPr bwMode="auto">
          <a:xfrm flipH="1">
            <a:off x="5191747" y="493507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C3505E66-1E44-C649-0058-B99C9E616AE5}"/>
              </a:ext>
            </a:extLst>
          </p:cNvPr>
          <p:cNvSpPr>
            <a:spLocks noChangeShapeType="1"/>
          </p:cNvSpPr>
          <p:nvPr/>
        </p:nvSpPr>
        <p:spPr bwMode="auto">
          <a:xfrm flipV="1">
            <a:off x="1824147" y="4800444"/>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7" name="Text Box 28">
            <a:extLst>
              <a:ext uri="{FF2B5EF4-FFF2-40B4-BE49-F238E27FC236}">
                <a16:creationId xmlns:a16="http://schemas.microsoft.com/office/drawing/2014/main" id="{1A2E7F06-9DAF-2EE8-63FA-1E243C75DF13}"/>
              </a:ext>
            </a:extLst>
          </p:cNvPr>
          <p:cNvSpPr txBox="1">
            <a:spLocks noChangeArrowheads="1"/>
          </p:cNvSpPr>
          <p:nvPr/>
        </p:nvSpPr>
        <p:spPr bwMode="auto">
          <a:xfrm>
            <a:off x="1196931" y="4596937"/>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E5DC1259-F577-9468-1316-CF5D268F3BEE}"/>
              </a:ext>
            </a:extLst>
          </p:cNvPr>
          <p:cNvSpPr>
            <a:spLocks noChangeShapeType="1"/>
          </p:cNvSpPr>
          <p:nvPr/>
        </p:nvSpPr>
        <p:spPr bwMode="auto">
          <a:xfrm flipV="1">
            <a:off x="7852447" y="4829275"/>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9" name="Text Box 30">
            <a:extLst>
              <a:ext uri="{FF2B5EF4-FFF2-40B4-BE49-F238E27FC236}">
                <a16:creationId xmlns:a16="http://schemas.microsoft.com/office/drawing/2014/main" id="{99370245-2E7B-C6AB-0D8C-3C41C45EBC16}"/>
              </a:ext>
            </a:extLst>
          </p:cNvPr>
          <p:cNvSpPr txBox="1">
            <a:spLocks noChangeArrowheads="1"/>
          </p:cNvSpPr>
          <p:nvPr/>
        </p:nvSpPr>
        <p:spPr bwMode="auto">
          <a:xfrm>
            <a:off x="8617725" y="4618393"/>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83BBAFD6-CA9B-BD91-2221-A1504A046F3C}"/>
              </a:ext>
            </a:extLst>
          </p:cNvPr>
          <p:cNvSpPr txBox="1">
            <a:spLocks noChangeArrowheads="1"/>
          </p:cNvSpPr>
          <p:nvPr/>
        </p:nvSpPr>
        <p:spPr bwMode="auto">
          <a:xfrm>
            <a:off x="1271519" y="3720127"/>
            <a:ext cx="78739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3544C340-F026-510F-8DE9-9694C26AA6CF}"/>
              </a:ext>
            </a:extLst>
          </p:cNvPr>
          <p:cNvSpPr txBox="1">
            <a:spLocks noChangeArrowheads="1"/>
          </p:cNvSpPr>
          <p:nvPr/>
        </p:nvSpPr>
        <p:spPr bwMode="auto">
          <a:xfrm>
            <a:off x="8426175" y="3704735"/>
            <a:ext cx="75854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248F2956-B3BD-4420-787F-D28E36F4EE44}"/>
              </a:ext>
            </a:extLst>
          </p:cNvPr>
          <p:cNvSpPr txBox="1">
            <a:spLocks noChangeArrowheads="1"/>
          </p:cNvSpPr>
          <p:nvPr/>
        </p:nvSpPr>
        <p:spPr bwMode="auto">
          <a:xfrm>
            <a:off x="4021759" y="5934482"/>
            <a:ext cx="8869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5462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latin typeface="Times New Roman" panose="02020603050405020304" pitchFamily="18" charset="0"/>
                <a:cs typeface="Times New Roman" panose="02020603050405020304" pitchFamily="18" charset="0"/>
              </a:rPr>
              <a:t>substitution cipher: </a:t>
            </a:r>
            <a:r>
              <a:rPr lang="en-US" dirty="0">
                <a:latin typeface="Times New Roman" panose="02020603050405020304" pitchFamily="18" charset="0"/>
                <a:cs typeface="Times New Roman" panose="02020603050405020304" pitchFamily="18" charset="0"/>
              </a:rPr>
              <a:t>substituting one thing for another</a:t>
            </a:r>
          </a:p>
          <a:p>
            <a:pPr lvl="1">
              <a:buFont typeface="Wingdings" charset="2"/>
              <a:buChar char="§"/>
            </a:pPr>
            <a:r>
              <a:rPr lang="en-US" sz="2800" dirty="0">
                <a:latin typeface="Times New Roman" panose="02020603050405020304" pitchFamily="18" charset="0"/>
                <a:cs typeface="Times New Roman" panose="02020603050405020304" pitchFamily="18" charset="0"/>
              </a:rPr>
              <a:t>monoalphabetic cipher: substitute one letter for another</a:t>
            </a:r>
            <a:endParaRPr lang="en-US" sz="3200" dirty="0">
              <a:latin typeface="Times New Roman" panose="02020603050405020304" pitchFamily="18" charset="0"/>
              <a:cs typeface="Times New Roman" panose="02020603050405020304" pitchFamily="18" charset="0"/>
            </a:endParaRPr>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Times New Roman" panose="02020603050405020304" pitchFamily="18" charset="0"/>
                <a:cs typeface="Times New Roman" panose="02020603050405020304" pitchFamily="18" charset="0"/>
              </a:rPr>
              <a:t>Encryption key: </a:t>
            </a:r>
            <a:r>
              <a:rPr lang="en-US" sz="3200" dirty="0">
                <a:latin typeface="Times New Roman" panose="02020603050405020304" pitchFamily="18" charset="0"/>
                <a:cs typeface="Times New Roman" panose="02020603050405020304" pitchFamily="18" charset="0"/>
              </a:rPr>
              <a:t>mapping from set of 26 letters</a:t>
            </a:r>
          </a:p>
          <a:p>
            <a:r>
              <a:rPr lang="en-US" sz="3200" dirty="0">
                <a:latin typeface="Times New Roman" panose="02020603050405020304" pitchFamily="18" charset="0"/>
                <a:cs typeface="Times New Roman" panose="02020603050405020304" pitchFamily="18" charset="0"/>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18</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19</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solidFill>
                  <a:srgbClr val="FF0000"/>
                </a:solidFill>
                <a:latin typeface="Times New Roman"/>
                <a:cs typeface="Times New Roman"/>
              </a:rPr>
              <a:t>Diffusion</a:t>
            </a:r>
            <a:r>
              <a:rPr sz="2400" spc="-15" dirty="0">
                <a:solidFill>
                  <a:srgbClr val="FF0000"/>
                </a:solidFill>
                <a:latin typeface="Times New Roman"/>
                <a:cs typeface="Times New Roman"/>
              </a:rPr>
              <a:t> </a:t>
            </a:r>
            <a:r>
              <a:rPr sz="2400" dirty="0">
                <a:solidFill>
                  <a:srgbClr val="FF0000"/>
                </a:solidFill>
                <a:latin typeface="Symbol"/>
                <a:cs typeface="Symbol"/>
              </a:rPr>
              <a:t></a:t>
            </a:r>
            <a:r>
              <a:rPr sz="2400" spc="-10" dirty="0">
                <a:solidFill>
                  <a:srgbClr val="FF0000"/>
                </a:solidFill>
                <a:latin typeface="Times New Roman"/>
                <a:cs typeface="Times New Roman"/>
              </a:rPr>
              <a:t> 1-</a:t>
            </a:r>
            <a:r>
              <a:rPr sz="2400" dirty="0">
                <a:solidFill>
                  <a:srgbClr val="FF0000"/>
                </a:solidFill>
                <a:latin typeface="Times New Roman"/>
                <a:cs typeface="Times New Roman"/>
              </a:rPr>
              <a:t>bit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a:t>
            </a:r>
            <a:r>
              <a:rPr sz="2400" spc="-20"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changes</a:t>
            </a:r>
            <a:r>
              <a:rPr sz="2400" spc="-30" dirty="0">
                <a:solidFill>
                  <a:srgbClr val="FF0000"/>
                </a:solidFill>
                <a:latin typeface="Times New Roman"/>
                <a:cs typeface="Times New Roman"/>
              </a:rPr>
              <a:t> </a:t>
            </a:r>
            <a:r>
              <a:rPr sz="2400" dirty="0">
                <a:solidFill>
                  <a:srgbClr val="FF0000"/>
                </a:solidFill>
                <a:latin typeface="Times New Roman"/>
                <a:cs typeface="Times New Roman"/>
              </a:rPr>
              <a:t>many</a:t>
            </a:r>
            <a:r>
              <a:rPr sz="2400" spc="-20" dirty="0">
                <a:solidFill>
                  <a:srgbClr val="FF0000"/>
                </a:solidFill>
                <a:latin typeface="Times New Roman"/>
                <a:cs typeface="Times New Roman"/>
              </a:rPr>
              <a:t> </a:t>
            </a:r>
            <a:r>
              <a:rPr sz="2400" dirty="0">
                <a:solidFill>
                  <a:srgbClr val="FF0000"/>
                </a:solidFill>
                <a:latin typeface="Times New Roman"/>
                <a:cs typeface="Times New Roman"/>
              </a:rPr>
              <a:t>bits</a:t>
            </a:r>
            <a:r>
              <a:rPr sz="2400" spc="-15"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the </a:t>
            </a:r>
            <a:r>
              <a:rPr sz="2400" spc="-10" dirty="0">
                <a:solidFill>
                  <a:srgbClr val="FF0000"/>
                </a:solidFill>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solidFill>
                  <a:srgbClr val="FF0000"/>
                </a:solidFill>
                <a:latin typeface="Times New Roman"/>
                <a:cs typeface="Times New Roman"/>
              </a:rPr>
              <a:t>Confusion</a:t>
            </a:r>
            <a:r>
              <a:rPr sz="2400" spc="-20" dirty="0">
                <a:solidFill>
                  <a:srgbClr val="FF0000"/>
                </a:solidFill>
                <a:latin typeface="Times New Roman"/>
                <a:cs typeface="Times New Roman"/>
              </a:rPr>
              <a:t> </a:t>
            </a:r>
            <a:r>
              <a:rPr sz="2400" dirty="0">
                <a:solidFill>
                  <a:srgbClr val="FF0000"/>
                </a:solidFill>
                <a:latin typeface="Symbol"/>
                <a:cs typeface="Symbol"/>
              </a:rPr>
              <a:t></a:t>
            </a:r>
            <a:r>
              <a:rPr sz="2400" spc="-30" dirty="0">
                <a:solidFill>
                  <a:srgbClr val="FF0000"/>
                </a:solidFill>
                <a:latin typeface="Times New Roman"/>
                <a:cs typeface="Times New Roman"/>
              </a:rPr>
              <a:t> </a:t>
            </a:r>
            <a:r>
              <a:rPr sz="2400" dirty="0">
                <a:solidFill>
                  <a:srgbClr val="FF0000"/>
                </a:solidFill>
                <a:latin typeface="Times New Roman"/>
                <a:cs typeface="Times New Roman"/>
              </a:rPr>
              <a:t>Relationship</a:t>
            </a:r>
            <a:r>
              <a:rPr sz="2400" spc="-40" dirty="0">
                <a:solidFill>
                  <a:srgbClr val="FF0000"/>
                </a:solidFill>
                <a:latin typeface="Times New Roman"/>
                <a:cs typeface="Times New Roman"/>
              </a:rPr>
              <a:t> </a:t>
            </a:r>
            <a:r>
              <a:rPr sz="2400" dirty="0">
                <a:solidFill>
                  <a:srgbClr val="FF0000"/>
                </a:solidFill>
                <a:latin typeface="Times New Roman"/>
                <a:cs typeface="Times New Roman"/>
              </a:rPr>
              <a:t>between</a:t>
            </a:r>
            <a:r>
              <a:rPr sz="2400" spc="-4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5" dirty="0">
                <a:solidFill>
                  <a:srgbClr val="FF0000"/>
                </a:solidFill>
                <a:latin typeface="Times New Roman"/>
                <a:cs typeface="Times New Roman"/>
              </a:rPr>
              <a:t> </a:t>
            </a:r>
            <a:r>
              <a:rPr sz="2400" dirty="0">
                <a:solidFill>
                  <a:srgbClr val="FF0000"/>
                </a:solidFill>
                <a:latin typeface="Times New Roman"/>
                <a:cs typeface="Times New Roman"/>
              </a:rPr>
              <a:t>and</a:t>
            </a:r>
            <a:r>
              <a:rPr sz="2400" spc="-30" dirty="0">
                <a:solidFill>
                  <a:srgbClr val="FF0000"/>
                </a:solidFill>
                <a:latin typeface="Times New Roman"/>
                <a:cs typeface="Times New Roman"/>
              </a:rPr>
              <a:t> </a:t>
            </a:r>
            <a:r>
              <a:rPr sz="2400" dirty="0">
                <a:solidFill>
                  <a:srgbClr val="FF0000"/>
                </a:solidFill>
                <a:latin typeface="Times New Roman"/>
                <a:cs typeface="Times New Roman"/>
              </a:rPr>
              <a:t>output</a:t>
            </a:r>
            <a:r>
              <a:rPr sz="2400" spc="-30" dirty="0">
                <a:solidFill>
                  <a:srgbClr val="FF0000"/>
                </a:solidFill>
                <a:latin typeface="Times New Roman"/>
                <a:cs typeface="Times New Roman"/>
              </a:rPr>
              <a:t> </a:t>
            </a:r>
            <a:r>
              <a:rPr sz="2400" spc="-25" dirty="0">
                <a:solidFill>
                  <a:srgbClr val="FF0000"/>
                </a:solidFill>
                <a:latin typeface="Times New Roman"/>
                <a:cs typeface="Times New Roman"/>
              </a:rPr>
              <a:t>is </a:t>
            </a:r>
            <a:r>
              <a:rPr sz="2400" spc="-10" dirty="0">
                <a:solidFill>
                  <a:srgbClr val="FF0000"/>
                </a:solidFill>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4775517" y="647336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693700" y="3169319"/>
            <a:ext cx="6487235" cy="3618602"/>
          </a:xfrm>
          <a:prstGeom prst="rect">
            <a:avLst/>
          </a:prstGeom>
        </p:spPr>
      </p:pic>
      <p:pic>
        <p:nvPicPr>
          <p:cNvPr id="6" name="object 6">
            <a:extLst>
              <a:ext uri="{FF2B5EF4-FFF2-40B4-BE49-F238E27FC236}">
                <a16:creationId xmlns:a16="http://schemas.microsoft.com/office/drawing/2014/main" id="{58C05046-237B-29E4-D4F0-2AE66F459D8D}"/>
              </a:ext>
            </a:extLst>
          </p:cNvPr>
          <p:cNvPicPr/>
          <p:nvPr/>
        </p:nvPicPr>
        <p:blipFill>
          <a:blip r:embed="rId5" cstate="print"/>
          <a:stretch>
            <a:fillRect/>
          </a:stretch>
        </p:blipFill>
        <p:spPr>
          <a:xfrm>
            <a:off x="7406784" y="2875152"/>
            <a:ext cx="4437324" cy="2502342"/>
          </a:xfrm>
          <a:prstGeom prst="rect">
            <a:avLst/>
          </a:prstGeom>
        </p:spPr>
      </p:pic>
      <p:cxnSp>
        <p:nvCxnSpPr>
          <p:cNvPr id="8" name="Straight Arrow Connector 7">
            <a:extLst>
              <a:ext uri="{FF2B5EF4-FFF2-40B4-BE49-F238E27FC236}">
                <a16:creationId xmlns:a16="http://schemas.microsoft.com/office/drawing/2014/main" id="{A6E9F404-FA3E-4C14-55DF-7A895B4938AF}"/>
              </a:ext>
            </a:extLst>
          </p:cNvPr>
          <p:cNvCxnSpPr>
            <a:cxnSpLocks/>
          </p:cNvCxnSpPr>
          <p:nvPr/>
        </p:nvCxnSpPr>
        <p:spPr>
          <a:xfrm flipV="1">
            <a:off x="6996596" y="2875152"/>
            <a:ext cx="618230" cy="83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5DB043-F6AF-4CEF-CC56-55ECEB83CD79}"/>
              </a:ext>
            </a:extLst>
          </p:cNvPr>
          <p:cNvCxnSpPr>
            <a:cxnSpLocks/>
          </p:cNvCxnSpPr>
          <p:nvPr/>
        </p:nvCxnSpPr>
        <p:spPr>
          <a:xfrm>
            <a:off x="6996596" y="3879345"/>
            <a:ext cx="900495" cy="132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22</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DES(K3,</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23</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24</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Attacks against Symmetric Encryption </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3200" dirty="0"/>
              <a:t>statistical</a:t>
            </a:r>
            <a:r>
              <a:rPr lang="en-US" sz="2800" dirty="0"/>
              <a:t> </a:t>
            </a:r>
            <a:r>
              <a:rPr lang="en-US" sz="3200" dirty="0"/>
              <a:t>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2645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27</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extLst>
              <p:ext uri="{D42A27DB-BD31-4B8C-83A1-F6EECF244321}">
                <p14:modId xmlns:p14="http://schemas.microsoft.com/office/powerpoint/2010/main" val="2918721173"/>
              </p:ext>
            </p:extLst>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2340903799"/>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538609"/>
          </a:xfrm>
        </p:spPr>
        <p:txBody>
          <a:bodyPr>
            <a:normAutofit/>
          </a:bodyPr>
          <a:lstStyle/>
          <a:p>
            <a:r>
              <a:rPr lang="en-GB" dirty="0">
                <a:latin typeface="Times New Roman" panose="02020603050405020304" pitchFamily="18" charset="0"/>
                <a:cs typeface="Times New Roman" panose="02020603050405020304" pitchFamily="18" charset="0"/>
              </a:rPr>
              <a:t>Confidentiality: only sender, intended receiver should “understand” message contents</a:t>
            </a:r>
          </a:p>
          <a:p>
            <a:pPr lvl="1"/>
            <a:r>
              <a:rPr lang="en-GB" dirty="0">
                <a:latin typeface="Times New Roman" panose="02020603050405020304" pitchFamily="18" charset="0"/>
                <a:cs typeface="Times New Roman" panose="02020603050405020304" pitchFamily="18" charset="0"/>
              </a:rPr>
              <a:t>sender encrypts message</a:t>
            </a:r>
          </a:p>
          <a:p>
            <a:pPr lvl="1"/>
            <a:r>
              <a:rPr lang="en-GB" dirty="0">
                <a:latin typeface="Times New Roman" panose="02020603050405020304" pitchFamily="18" charset="0"/>
                <a:cs typeface="Times New Roman" panose="02020603050405020304" pitchFamily="18" charset="0"/>
              </a:rPr>
              <a:t>receiver decrypts message</a:t>
            </a:r>
          </a:p>
          <a:p>
            <a:r>
              <a:rPr lang="en-GB" dirty="0">
                <a:latin typeface="Times New Roman" panose="02020603050405020304" pitchFamily="18" charset="0"/>
                <a:cs typeface="Times New Roman" panose="02020603050405020304" pitchFamily="18" charset="0"/>
              </a:rPr>
              <a:t>Integrity: sender, receiver want to ensure message not altered (in transit, or afterwards) without detection;  authentication: sender, receiver want to confirm identity of each other </a:t>
            </a:r>
          </a:p>
          <a:p>
            <a:r>
              <a:rPr lang="en-GB" dirty="0">
                <a:latin typeface="Times New Roman" panose="02020603050405020304" pitchFamily="18" charset="0"/>
                <a:cs typeface="Times New Roman" panose="02020603050405020304" pitchFamily="18" charset="0"/>
              </a:rPr>
              <a:t>Availability: services must be accessible and available to users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p:txBody>
          <a:bodyPr/>
          <a:lstStyle/>
          <a:p>
            <a:r>
              <a:rPr lang="en-GB" dirty="0"/>
              <a:t>Quiz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3079089590"/>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a:xfrm>
            <a:off x="838200" y="143472"/>
            <a:ext cx="10515600" cy="894622"/>
          </a:xfrm>
        </p:spPr>
        <p:txBody>
          <a:bodyPr/>
          <a:lstStyle/>
          <a:p>
            <a:r>
              <a:rPr lang="en-GB" dirty="0"/>
              <a:t>Public</a:t>
            </a:r>
            <a:r>
              <a:rPr lang="en-GB" spc="-35" dirty="0"/>
              <a:t> </a:t>
            </a:r>
            <a:r>
              <a:rPr lang="en-GB" dirty="0"/>
              <a:t>Key</a:t>
            </a:r>
            <a:r>
              <a:rPr lang="en-GB" spc="-15" dirty="0"/>
              <a:t> </a:t>
            </a:r>
            <a:r>
              <a:rPr lang="en-US" sz="4400" dirty="0"/>
              <a:t>Cryptography</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31</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873987" y="824393"/>
            <a:ext cx="10597399" cy="3113032"/>
          </a:xfrm>
          <a:prstGeom prst="rect">
            <a:avLst/>
          </a:prstGeom>
        </p:spPr>
        <p:txBody>
          <a:bodyPr vert="horz" wrap="square" lIns="0" tIns="85725" rIns="0" bIns="0" rtlCol="0">
            <a:spAutoFit/>
          </a:bodyPr>
          <a:lstStyle/>
          <a:p>
            <a:pPr marL="354965" indent="-342265">
              <a:spcBef>
                <a:spcPts val="675"/>
              </a:spcBef>
              <a:buClr>
                <a:srgbClr val="063DE8"/>
              </a:buClr>
              <a:buSzPct val="75000"/>
              <a:buFont typeface="Wingdings"/>
              <a:buChar char=""/>
              <a:tabLst>
                <a:tab pos="354965" algn="l"/>
              </a:tabLst>
            </a:pPr>
            <a:r>
              <a:rPr lang="en-GB" sz="2000" spc="-10" dirty="0">
                <a:latin typeface="Times New Roman"/>
                <a:cs typeface="Times New Roman"/>
              </a:rPr>
              <a:t>Each user has two separate keys</a:t>
            </a: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 Alice’s Public Key; </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 Alice’s Private Key</a:t>
            </a:r>
            <a:endParaRPr lang="en-SE" sz="2000" spc="-10" dirty="0">
              <a:latin typeface="Times New Roman"/>
              <a:cs typeface="Times New Roman"/>
            </a:endParaRP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b</a:t>
            </a:r>
            <a:r>
              <a:rPr lang="en-GB" sz="2000" spc="-10" dirty="0">
                <a:latin typeface="Times New Roman"/>
                <a:cs typeface="Times New Roman"/>
              </a:rPr>
              <a:t>: Bob’s Public Key; </a:t>
            </a:r>
            <a:r>
              <a:rPr lang="en-GB" sz="2000" spc="-10" dirty="0" err="1">
                <a:latin typeface="Times New Roman"/>
                <a:cs typeface="Times New Roman"/>
              </a:rPr>
              <a:t>PR</a:t>
            </a:r>
            <a:r>
              <a:rPr lang="en-GB" sz="2000" spc="-10" baseline="-25000" dirty="0" err="1">
                <a:latin typeface="Times New Roman"/>
                <a:cs typeface="Times New Roman"/>
              </a:rPr>
              <a:t>b</a:t>
            </a:r>
            <a:r>
              <a:rPr lang="en-GB" sz="2000" spc="-10" dirty="0">
                <a:latin typeface="Times New Roman"/>
                <a:cs typeface="Times New Roman"/>
              </a:rPr>
              <a:t>: Bob’s Private Key</a:t>
            </a:r>
            <a:endParaRPr lang="en-SE" sz="20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private key. decrypted with public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a:t>
            </a:r>
            <a:r>
              <a:rPr lang="en-GB" sz="2000" spc="-35"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dirty="0">
                <a:latin typeface="Times New Roman"/>
                <a:cs typeface="Times New Roman"/>
              </a:rPr>
              <a:t>,</a:t>
            </a:r>
            <a:r>
              <a:rPr lang="en-GB" sz="2000" spc="-35" dirty="0">
                <a:latin typeface="Times New Roman"/>
                <a:cs typeface="Times New Roman"/>
              </a:rPr>
              <a:t> </a:t>
            </a:r>
            <a:r>
              <a:rPr lang="en-GB" sz="2000" spc="-10" dirty="0">
                <a:latin typeface="Times New Roman"/>
                <a:cs typeface="Times New Roman"/>
              </a:rPr>
              <a:t>Message))</a:t>
            </a:r>
            <a:endParaRPr lang="en-GB" sz="20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public key, decrypted with private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a:t>
            </a:r>
            <a:r>
              <a:rPr lang="en-GB" sz="2000" spc="-30"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dirty="0">
                <a:latin typeface="Times New Roman"/>
                <a:cs typeface="Times New Roman"/>
              </a:rPr>
              <a:t>,</a:t>
            </a:r>
            <a:r>
              <a:rPr lang="en-GB" sz="2000" spc="-30" dirty="0">
                <a:latin typeface="Times New Roman"/>
                <a:cs typeface="Times New Roman"/>
              </a:rPr>
              <a:t> </a:t>
            </a:r>
            <a:r>
              <a:rPr lang="en-GB" sz="2000" spc="-10" dirty="0">
                <a:latin typeface="Times New Roman"/>
                <a:cs typeface="Times New Roman"/>
              </a:rPr>
              <a:t>Message))</a:t>
            </a:r>
          </a:p>
          <a:p>
            <a:pPr marL="354965" indent="-342265">
              <a:spcBef>
                <a:spcPts val="575"/>
              </a:spcBef>
              <a:buClr>
                <a:srgbClr val="063DE8"/>
              </a:buClr>
              <a:buSzPct val="75000"/>
              <a:buFont typeface="Wingdings"/>
              <a:buChar char=""/>
              <a:tabLst>
                <a:tab pos="354965" algn="l"/>
              </a:tabLst>
            </a:pPr>
            <a:r>
              <a:rPr lang="en-GB" sz="2000" dirty="0">
                <a:latin typeface="Times New Roman"/>
                <a:cs typeface="Times New Roman"/>
              </a:rPr>
              <a:t>Requirement: given public key, it is computationally infeasible to compute private key</a:t>
            </a: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5766933" y="4069920"/>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3"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13" name="object 14">
              <a:extLst>
                <a:ext uri="{FF2B5EF4-FFF2-40B4-BE49-F238E27FC236}">
                  <a16:creationId xmlns:a16="http://schemas.microsoft.com/office/drawing/2014/main" id="{81C65EA1-E0B8-C7A8-12ED-E39CE409E0D7}"/>
                </a:ext>
              </a:extLst>
            </p:cNvPr>
            <p:cNvPicPr/>
            <p:nvPr/>
          </p:nvPicPr>
          <p:blipFill>
            <a:blip r:embed="rId4"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15" name="object 16">
              <a:extLst>
                <a:ext uri="{FF2B5EF4-FFF2-40B4-BE49-F238E27FC236}">
                  <a16:creationId xmlns:a16="http://schemas.microsoft.com/office/drawing/2014/main" id="{A4CA97F0-0B55-487A-5ECC-42F5A1D3C90B}"/>
                </a:ext>
              </a:extLst>
            </p:cNvPr>
            <p:cNvPicPr/>
            <p:nvPr/>
          </p:nvPicPr>
          <p:blipFill>
            <a:blip r:embed="rId5"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3609038" y="4759666"/>
            <a:ext cx="1388110"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a:t>
            </a:r>
            <a:r>
              <a:rPr sz="2000" dirty="0" err="1">
                <a:latin typeface="Times New Roman"/>
                <a:cs typeface="Times New Roman"/>
              </a:rPr>
              <a:t>ublic</a:t>
            </a:r>
            <a:r>
              <a:rPr sz="2000" spc="-3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2388733"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9246734"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3379333" y="4730318"/>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6884533" y="4730318"/>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7037823" y="4759666"/>
            <a:ext cx="1471930" cy="628377"/>
          </a:xfrm>
          <a:prstGeom prst="rect">
            <a:avLst/>
          </a:prstGeom>
        </p:spPr>
        <p:txBody>
          <a:bodyPr vert="horz" wrap="square" lIns="0" tIns="12700" rIns="0" bIns="0" rtlCol="0">
            <a:spAutoFit/>
          </a:bodyPr>
          <a:lstStyle/>
          <a:p>
            <a:pPr marL="12700" marR="5080" indent="290830">
              <a:lnSpc>
                <a:spcPct val="100000"/>
              </a:lnSpc>
              <a:spcBef>
                <a:spcPts val="100"/>
              </a:spcBef>
            </a:pPr>
            <a:r>
              <a:rPr sz="2000" spc="-10" dirty="0">
                <a:latin typeface="Times New Roman"/>
                <a:cs typeface="Times New Roman"/>
              </a:rPr>
              <a:t>Alice’s </a:t>
            </a:r>
            <a:r>
              <a:rPr sz="2000" dirty="0">
                <a:latin typeface="Times New Roman"/>
                <a:cs typeface="Times New Roman"/>
              </a:rPr>
              <a:t>Private</a:t>
            </a:r>
            <a:r>
              <a:rPr sz="2000" spc="-5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5766933" y="5428706"/>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6"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30" name="object 31">
              <a:extLst>
                <a:ext uri="{FF2B5EF4-FFF2-40B4-BE49-F238E27FC236}">
                  <a16:creationId xmlns:a16="http://schemas.microsoft.com/office/drawing/2014/main" id="{9F782436-3BE3-7F20-1C60-119B05C5C7D0}"/>
                </a:ext>
              </a:extLst>
            </p:cNvPr>
            <p:cNvPicPr/>
            <p:nvPr/>
          </p:nvPicPr>
          <p:blipFill>
            <a:blip r:embed="rId4"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32" name="object 33">
              <a:extLst>
                <a:ext uri="{FF2B5EF4-FFF2-40B4-BE49-F238E27FC236}">
                  <a16:creationId xmlns:a16="http://schemas.microsoft.com/office/drawing/2014/main" id="{30AC54FE-18B5-637E-BE01-E7490BBCB6B5}"/>
                </a:ext>
              </a:extLst>
            </p:cNvPr>
            <p:cNvPicPr/>
            <p:nvPr/>
          </p:nvPicPr>
          <p:blipFill>
            <a:blip r:embed="rId5"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3684129" y="6118574"/>
            <a:ext cx="1615577" cy="628377"/>
          </a:xfrm>
          <a:prstGeom prst="rect">
            <a:avLst/>
          </a:prstGeom>
        </p:spPr>
        <p:txBody>
          <a:bodyPr vert="horz" wrap="square" lIns="0" tIns="12700" rIns="0" bIns="0" rtlCol="0">
            <a:spAutoFit/>
          </a:bodyPr>
          <a:lstStyle/>
          <a:p>
            <a:pPr marL="12700" marR="5080" indent="29083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Private</a:t>
            </a:r>
            <a:r>
              <a:rPr lang="en-GB" sz="2000" spc="-5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2388733"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9246734"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3379333" y="6089104"/>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6884533" y="6089104"/>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7109638" y="6118574"/>
            <a:ext cx="1616395"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Public</a:t>
            </a:r>
            <a:r>
              <a:rPr lang="en-GB" sz="2000" spc="-3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32</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33</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34</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a:t>
            </a:r>
            <a:r>
              <a:rPr lang="en-US" sz="2400" spc="-10" dirty="0" err="1">
                <a:latin typeface="Times New Roman"/>
                <a:cs typeface="Times New Roman"/>
              </a:rPr>
              <a:t>U</a:t>
            </a:r>
            <a:r>
              <a:rPr lang="en-US" sz="2400" spc="-10" baseline="-25000" dirty="0" err="1">
                <a:latin typeface="Times New Roman"/>
                <a:cs typeface="Times New Roman"/>
              </a:rPr>
              <a:t>a</a:t>
            </a:r>
            <a:r>
              <a:rPr lang="en-US" sz="2400" spc="-10" dirty="0">
                <a:latin typeface="Times New Roman"/>
                <a:cs typeface="Times New Roman"/>
              </a:rPr>
              <a:t> </a:t>
            </a:r>
            <a:r>
              <a:rPr sz="2400" spc="-10" dirty="0" err="1">
                <a:latin typeface="Times New Roman"/>
                <a:cs typeface="Times New Roman"/>
              </a:rPr>
              <a:t>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Encrypt(P</a:t>
            </a:r>
            <a:r>
              <a:rPr lang="en-GB" sz="2400" dirty="0">
                <a:latin typeface="Times New Roman"/>
                <a:cs typeface="Times New Roman"/>
              </a:rPr>
              <a:t>R</a:t>
            </a:r>
            <a:r>
              <a:rPr lang="en-GB" sz="2400" baseline="-25000" dirty="0">
                <a:latin typeface="Times New Roman"/>
                <a:cs typeface="Times New Roman"/>
              </a:rPr>
              <a:t>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 key exchange protocol </a:t>
            </a:r>
          </a:p>
          <a:p>
            <a:pPr lvl="1"/>
            <a:r>
              <a:rPr lang="en-US" sz="2800" dirty="0"/>
              <a:t>Used to establish a shared secret between two parties, e.g., a secret key for symmetric encryption</a:t>
            </a:r>
          </a:p>
          <a:p>
            <a:pPr lvl="1"/>
            <a:r>
              <a:rPr lang="en-US" sz="2800" dirty="0"/>
              <a:t>NOT </a:t>
            </a:r>
            <a:r>
              <a:rPr lang="en-US" sz="2800"/>
              <a:t>for asymmetric encryption like RSA</a:t>
            </a:r>
            <a:endParaRPr lang="en-US" sz="2800"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35</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8973608"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latin typeface="Times New Roman" panose="02020603050405020304" pitchFamily="18" charset="0"/>
                <a:cs typeface="Times New Roman" panose="02020603050405020304" pitchFamily="18" charset="0"/>
              </a:rPr>
              <a:t>x mod n = remainder of x when divide by n</a:t>
            </a:r>
          </a:p>
          <a:p>
            <a:pPr marL="277813" indent="-277813"/>
            <a:r>
              <a:rPr lang="en-US" sz="3200" dirty="0">
                <a:latin typeface="Times New Roman" panose="02020603050405020304" pitchFamily="18" charset="0"/>
                <a:cs typeface="Times New Roman" panose="02020603050405020304" pitchFamily="18" charset="0"/>
              </a:rPr>
              <a:t>facts:</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indent="-277813"/>
            <a:r>
              <a:rPr lang="en-US" sz="3200" dirty="0">
                <a:latin typeface="Times New Roman" panose="02020603050405020304" pitchFamily="18" charset="0"/>
                <a:cs typeface="Times New Roman" panose="02020603050405020304" pitchFamily="18" charset="0"/>
              </a:rPr>
              <a:t>thus</a:t>
            </a:r>
          </a:p>
          <a:p>
            <a:pPr marL="277813" indent="-277813">
              <a:buFont typeface="Wingdings" charset="0"/>
              <a:buNone/>
            </a:pPr>
            <a:r>
              <a:rPr lang="en-US" sz="3200" dirty="0">
                <a:latin typeface="Times New Roman" panose="02020603050405020304" pitchFamily="18" charset="0"/>
                <a:cs typeface="Times New Roman" panose="02020603050405020304" pitchFamily="18" charset="0"/>
              </a:rPr>
              <a:t>    </a:t>
            </a:r>
            <a:r>
              <a:rPr lang="en-US" sz="3200" dirty="0">
                <a:solidFill>
                  <a:srgbClr val="000099"/>
                </a:solidFill>
                <a:latin typeface="Times New Roman" panose="02020603050405020304" pitchFamily="18" charset="0"/>
                <a:cs typeface="Times New Roman" panose="02020603050405020304" pitchFamily="18" charset="0"/>
              </a:rPr>
              <a:t>(a mod n)</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 = a</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a:t>
            </a:r>
          </a:p>
          <a:p>
            <a:pPr marL="277813" indent="-277813">
              <a:lnSpc>
                <a:spcPct val="110000"/>
              </a:lnSpc>
            </a:pPr>
            <a:r>
              <a:rPr lang="en-US" sz="3200" dirty="0">
                <a:latin typeface="Times New Roman" panose="02020603050405020304" pitchFamily="18" charset="0"/>
                <a:cs typeface="Times New Roman" panose="02020603050405020304" pitchFamily="18" charset="0"/>
              </a:rPr>
              <a:t>example: x=14, n=10, d=2: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 mod n)</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n = 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mod 10 = 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14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 196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(One-way function, easy to compute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but hard to obtain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m:t>
                        </m:r>
                        <m:r>
                          <a:rPr lang="en-GB" b="0" i="1" smtClean="0">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r>
                              <a:rPr lang="en-GB" b="0" i="1" smtClean="0">
                                <a:latin typeface="Cambria Math" panose="02040503050406030204" pitchFamily="18" charset="0"/>
                              </a:rPr>
                              <m:t>𝑏</m:t>
                            </m:r>
                          </m:sup>
                        </m:sSup>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237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DAF2-2FA3-AA60-D1D5-2084BAD39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C8651-67FC-C29B-CA99-4CCF3CE7AB11}"/>
              </a:ext>
            </a:extLst>
          </p:cNvPr>
          <p:cNvSpPr>
            <a:spLocks noGrp="1"/>
          </p:cNvSpPr>
          <p:nvPr>
            <p:ph type="title"/>
          </p:nvPr>
        </p:nvSpPr>
        <p:spPr>
          <a:xfrm>
            <a:off x="838200" y="162380"/>
            <a:ext cx="10515600" cy="894622"/>
          </a:xfrm>
        </p:spPr>
        <p:txBody>
          <a:bodyPr/>
          <a:lstStyle/>
          <a:p>
            <a:r>
              <a:rPr lang="en-US" dirty="0"/>
              <a:t>Diffie-Hellman Example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9C145E-5ECF-14F9-F498-B921A3AB8CF5}"/>
                  </a:ext>
                </a:extLst>
              </p:cNvPr>
              <p:cNvSpPr>
                <a:spLocks noGrp="1"/>
              </p:cNvSpPr>
              <p:nvPr>
                <p:ph idx="1"/>
              </p:nvPr>
            </p:nvSpPr>
            <p:spPr>
              <a:xfrm>
                <a:off x="1054248" y="1057002"/>
                <a:ext cx="10112190" cy="522949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=17</m:t>
                    </m:r>
                  </m:oMath>
                </a14:m>
                <a:endParaRPr lang="en-US"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=3&lt;17</m:t>
                    </m:r>
                  </m:oMath>
                </a14:m>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15</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GB" b="0" i="1" smtClean="0">
                        <a:latin typeface="Cambria Math" panose="02040503050406030204" pitchFamily="18" charset="0"/>
                      </a:rPr>
                      <m:t>17=6</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17=12</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12</m:t>
                        </m:r>
                      </m:e>
                      <m:sup>
                        <m:r>
                          <a:rPr lang="en-GB" b="0" i="1" smtClean="0">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12</m:t>
                        </m:r>
                      </m:e>
                      <m:sup>
                        <m:r>
                          <a:rPr lang="en-GB" i="1">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i="1">
                        <a:latin typeface="Cambria Math" panose="02040503050406030204" pitchFamily="18" charset="0"/>
                      </a:rPr>
                      <m:t>17</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3</m:t>
                        </m:r>
                      </m:e>
                      <m:sup>
                        <m:r>
                          <a:rPr lang="en-GB" i="1">
                            <a:latin typeface="Cambria Math" panose="02040503050406030204" pitchFamily="18" charset="0"/>
                          </a:rPr>
                          <m:t>1</m:t>
                        </m:r>
                        <m:r>
                          <a:rPr lang="en-GB" b="0" i="1" smtClean="0">
                            <a:latin typeface="Cambria Math" panose="02040503050406030204" pitchFamily="18" charset="0"/>
                          </a:rPr>
                          <m:t>5</m:t>
                        </m:r>
                        <m:r>
                          <a:rPr lang="en-GB" i="1">
                            <a:latin typeface="Cambria Math" panose="02040503050406030204" pitchFamily="18" charset="0"/>
                          </a:rPr>
                          <m:t>∗1</m:t>
                        </m:r>
                        <m:r>
                          <a:rPr lang="en-GB" b="0" i="1" smtClean="0">
                            <a:latin typeface="Cambria Math" panose="02040503050406030204" pitchFamily="18" charset="0"/>
                          </a:rPr>
                          <m:t>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r>
                  <a:rPr lang="en-US" dirty="0">
                    <a:latin typeface="Times New Roman" panose="02020603050405020304" pitchFamily="18" charset="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0B9C145E-5ECF-14F9-F498-B921A3AB8CF5}"/>
                  </a:ext>
                </a:extLst>
              </p:cNvPr>
              <p:cNvSpPr>
                <a:spLocks noGrp="1" noRot="1" noChangeAspect="1" noMove="1" noResize="1" noEditPoints="1" noAdjustHandles="1" noChangeArrowheads="1" noChangeShapeType="1" noTextEdit="1"/>
              </p:cNvSpPr>
              <p:nvPr>
                <p:ph idx="1"/>
              </p:nvPr>
            </p:nvSpPr>
            <p:spPr>
              <a:xfrm>
                <a:off x="1054248" y="1057002"/>
                <a:ext cx="10112190" cy="5229498"/>
              </a:xfrm>
              <a:blipFill>
                <a:blip r:embed="rId3"/>
                <a:stretch>
                  <a:fillRect t="-314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F686C1-2C19-391C-69A4-8CB78F9ABBF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38</a:t>
            </a:fld>
            <a:endParaRPr lang="en-US" altLang="zh-CN" dirty="0"/>
          </a:p>
        </p:txBody>
      </p:sp>
      <p:sp>
        <p:nvSpPr>
          <p:cNvPr id="5" name="TextBox 4">
            <a:extLst>
              <a:ext uri="{FF2B5EF4-FFF2-40B4-BE49-F238E27FC236}">
                <a16:creationId xmlns:a16="http://schemas.microsoft.com/office/drawing/2014/main" id="{6AF0B0BD-8432-737E-0F41-AE24605CDC03}"/>
              </a:ext>
            </a:extLst>
          </p:cNvPr>
          <p:cNvSpPr txBox="1"/>
          <p:nvPr/>
        </p:nvSpPr>
        <p:spPr>
          <a:xfrm>
            <a:off x="3196936" y="6111195"/>
            <a:ext cx="5798127"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Public key cryptography - Diffie-Hellman Key Exchange (full version)</a:t>
            </a:r>
          </a:p>
          <a:p>
            <a:r>
              <a:rPr lang="en-GB" sz="1600" dirty="0">
                <a:hlinkClick r:id="rId4"/>
              </a:rPr>
              <a:t>https://www.youtube.com/watch?v=YEBfamv-_do</a:t>
            </a:r>
            <a:r>
              <a:rPr lang="en-GB" sz="1600" dirty="0"/>
              <a:t> </a:t>
            </a:r>
          </a:p>
        </p:txBody>
      </p:sp>
    </p:spTree>
    <p:extLst>
      <p:ext uri="{BB962C8B-B14F-4D97-AF65-F5344CB8AC3E}">
        <p14:creationId xmlns:p14="http://schemas.microsoft.com/office/powerpoint/2010/main" val="23078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Public-Key Crypto in Practice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Public-key crypto, e.g., RSA is computationally intensive</a:t>
            </a:r>
          </a:p>
          <a:p>
            <a:pPr lvl="1" indent="-339725"/>
            <a:r>
              <a:rPr lang="en-US" sz="2800" dirty="0"/>
              <a:t>DES is at least 100 times faster than RSA</a:t>
            </a:r>
          </a:p>
          <a:p>
            <a:pPr indent="-339725"/>
            <a:r>
              <a:rPr lang="en-US" sz="3200" dirty="0"/>
              <a:t>In practice: use public key crypto to establish secure connection, then use symmetric encryption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public-key crypto to exchange a symmetric session key K</a:t>
            </a:r>
            <a:r>
              <a:rPr lang="en-US" baseline="-25000" dirty="0"/>
              <a:t>S</a:t>
            </a:r>
          </a:p>
          <a:p>
            <a:pPr marL="457200"/>
            <a:r>
              <a:rPr lang="en-US" dirty="0"/>
              <a:t>Then use K</a:t>
            </a:r>
            <a:r>
              <a:rPr lang="en-US" baseline="-25000" dirty="0"/>
              <a:t>S</a:t>
            </a:r>
            <a:r>
              <a:rPr lang="en-US" dirty="0"/>
              <a:t> for symmetric </a:t>
            </a:r>
            <a:r>
              <a:rPr lang="en-US" sz="2800" dirty="0"/>
              <a:t>encryption/decryption</a:t>
            </a:r>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will</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41</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defRPr/>
            </a:pPr>
            <a:r>
              <a:rPr lang="en-US" altLang="en-US" dirty="0"/>
              <a:t>Message Authentication</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42</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normAutofit/>
          </a:bodyPr>
          <a:lstStyle/>
          <a:p>
            <a:pPr lvl="0" rtl="0"/>
            <a:r>
              <a:rPr lang="en-US" sz="3200" b="0" dirty="0">
                <a:latin typeface="Times New Roman" panose="02020603050405020304" pitchFamily="18" charset="0"/>
                <a:cs typeface="Times New Roman" panose="02020603050405020304" pitchFamily="18" charset="0"/>
              </a:rPr>
              <a:t>Verifies received message is authentic, i.e., </a:t>
            </a:r>
            <a:r>
              <a:rPr lang="en-GB" dirty="0">
                <a:latin typeface="Times New Roman"/>
                <a:cs typeface="Times New Roman"/>
              </a:rPr>
              <a:t>Contents</a:t>
            </a:r>
            <a:r>
              <a:rPr lang="en-GB" spc="-25" dirty="0">
                <a:latin typeface="Times New Roman"/>
                <a:cs typeface="Times New Roman"/>
              </a:rPr>
              <a:t> </a:t>
            </a:r>
            <a:r>
              <a:rPr lang="en-GB" dirty="0">
                <a:latin typeface="Times New Roman"/>
                <a:cs typeface="Times New Roman"/>
              </a:rPr>
              <a:t>unchanged</a:t>
            </a:r>
            <a:r>
              <a:rPr lang="en-GB" spc="-40" dirty="0">
                <a:latin typeface="Times New Roman"/>
                <a:cs typeface="Times New Roman"/>
              </a:rPr>
              <a:t> </a:t>
            </a:r>
            <a:r>
              <a:rPr lang="en-GB" dirty="0">
                <a:latin typeface="Times New Roman"/>
                <a:cs typeface="Times New Roman"/>
              </a:rPr>
              <a:t>+</a:t>
            </a:r>
            <a:r>
              <a:rPr lang="en-GB" spc="-25" dirty="0">
                <a:latin typeface="Times New Roman"/>
                <a:cs typeface="Times New Roman"/>
              </a:rPr>
              <a:t> </a:t>
            </a:r>
            <a:r>
              <a:rPr lang="en-GB" dirty="0">
                <a:latin typeface="Times New Roman"/>
                <a:cs typeface="Times New Roman"/>
              </a:rPr>
              <a:t>Source</a:t>
            </a:r>
            <a:r>
              <a:rPr lang="en-GB" spc="-15" dirty="0">
                <a:latin typeface="Times New Roman"/>
                <a:cs typeface="Times New Roman"/>
              </a:rPr>
              <a:t> </a:t>
            </a:r>
            <a:r>
              <a:rPr lang="en-GB" spc="-10" dirty="0">
                <a:latin typeface="Times New Roman"/>
                <a:cs typeface="Times New Roman"/>
              </a:rPr>
              <a:t>Verified</a:t>
            </a:r>
          </a:p>
          <a:p>
            <a:pPr lvl="1"/>
            <a:r>
              <a:rPr lang="en-GB" sz="2800" b="0" dirty="0">
                <a:latin typeface="Times New Roman" panose="02020603050405020304" pitchFamily="18" charset="0"/>
                <a:cs typeface="Times New Roman" panose="02020603050405020304" pitchFamily="18" charset="0"/>
              </a:rPr>
              <a:t>Its content has not been altered (authentic content), and it is from the alleged sender (authentic source)</a:t>
            </a:r>
            <a:endParaRPr lang="en-US" sz="2800" b="0" dirty="0">
              <a:latin typeface="Times New Roman" panose="02020603050405020304" pitchFamily="18" charset="0"/>
              <a:cs typeface="Times New Roman" panose="02020603050405020304" pitchFamily="18" charset="0"/>
            </a:endParaRPr>
          </a:p>
          <a:p>
            <a:pPr lvl="0" rtl="0"/>
            <a:r>
              <a:rPr lang="en-US" sz="3200" b="0" dirty="0">
                <a:latin typeface="Times New Roman" panose="02020603050405020304" pitchFamily="18" charset="0"/>
                <a:cs typeface="Times New Roman" panose="02020603050405020304" pitchFamily="18" charset="0"/>
              </a:rPr>
              <a:t>Can use public-key crypto</a:t>
            </a:r>
          </a:p>
          <a:p>
            <a:pPr lvl="1" rtl="0"/>
            <a:r>
              <a:rPr lang="en-US" sz="2800" b="0" dirty="0">
                <a:latin typeface="Times New Roman" panose="02020603050405020304" pitchFamily="18" charset="0"/>
                <a:cs typeface="Times New Roman" panose="02020603050405020304" pitchFamily="18" charset="0"/>
              </a:rPr>
              <a:t>Sender Bob encrypts the message with his private key, receiver Alice decrypts it with Bob’s public key</a:t>
            </a:r>
          </a:p>
          <a:p>
            <a:pPr lvl="1" rtl="0"/>
            <a:r>
              <a:rPr lang="en-US" sz="2800" b="0" dirty="0">
                <a:latin typeface="Times New Roman" panose="02020603050405020304" pitchFamily="18" charset="0"/>
                <a:cs typeface="Times New Roman" panose="02020603050405020304" pitchFamily="18" charset="0"/>
              </a:rPr>
              <a:t>But computationally inefficient for large messages</a:t>
            </a:r>
          </a:p>
        </p:txBody>
      </p:sp>
    </p:spTree>
    <p:extLst>
      <p:ext uri="{BB962C8B-B14F-4D97-AF65-F5344CB8AC3E}">
        <p14:creationId xmlns:p14="http://schemas.microsoft.com/office/powerpoint/2010/main" val="229705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normAutofit/>
          </a:bodyPr>
          <a:lstStyle/>
          <a:p>
            <a:r>
              <a:rPr lang="en-US" altLang="zh-CN" dirty="0"/>
              <a:t>Message Authentication Approaches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a:xfrm>
                <a:off x="838200" y="1550407"/>
                <a:ext cx="10515600" cy="4351338"/>
              </a:xfrm>
            </p:spPr>
            <p:txBody>
              <a:bodyPr>
                <a:normAutofit/>
              </a:bodyPr>
              <a:lstStyle/>
              <a:p>
                <a:r>
                  <a:rPr lang="en-US" altLang="zh-CN" dirty="0">
                    <a:latin typeface="Times New Roman" panose="02020603050405020304" pitchFamily="18" charset="0"/>
                    <a:ea typeface="ＭＳ Ｐゴシック" pitchFamily="-110" charset="-128"/>
                    <a:cs typeface="Times New Roman" panose="02020603050405020304" pitchFamily="18" charset="0"/>
                  </a:rPr>
                  <a:t>Message Authentication Code (MAC)</a:t>
                </a:r>
              </a:p>
              <a:p>
                <a:pPr lvl="1"/>
                <a:r>
                  <a:rPr lang="en-US" altLang="zh-CN" dirty="0">
                    <a:latin typeface="Times New Roman" panose="02020603050405020304" pitchFamily="18" charset="0"/>
                    <a:cs typeface="Times New Roman" panose="02020603050405020304" pitchFamily="18" charset="0"/>
                  </a:rPr>
                  <a:t>Sender and receiver have </a:t>
                </a:r>
                <a:r>
                  <a:rPr lang="en-US" dirty="0">
                    <a:latin typeface="Times New Roman" panose="02020603050405020304" pitchFamily="18" charset="0"/>
                    <a:cs typeface="Times New Roman" panose="02020603050405020304" pitchFamily="18" charset="0"/>
                  </a:rPr>
                  <a:t>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latin typeface="Times New Roman" panose="02020603050405020304" pitchFamily="18" charset="0"/>
                    <a:cs typeface="Times New Roman" panose="02020603050405020304" pitchFamily="18" charset="0"/>
                  </a:rPr>
                  <a:t>, with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 as a fixed-length output (e.g., 16 or 32 bits), e.g., using symmetric encryption algorithm AES to generate MAC of 128 bits.</a:t>
                </a:r>
              </a:p>
              <a:p>
                <a:r>
                  <a:rPr lang="en-US" dirty="0">
                    <a:latin typeface="Times New Roman" panose="02020603050405020304" pitchFamily="18" charset="0"/>
                    <a:cs typeface="Times New Roman" panose="02020603050405020304" pitchFamily="18" charset="0"/>
                  </a:rPr>
                  <a:t>Cryptography Hash Function</a:t>
                </a:r>
              </a:p>
              <a:p>
                <a:pPr lvl="1"/>
                <a:r>
                  <a:rPr lang="en-US" dirty="0">
                    <a:latin typeface="Times New Roman" panose="02020603050405020304" pitchFamily="18" charset="0"/>
                    <a:cs typeface="Times New Roman" panose="02020603050405020304" pitchFamily="18" charset="0"/>
                  </a:rPr>
                  <a:t>Does not require a 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b="0" i="1" dirty="0" smtClean="0">
                        <a:latin typeface="Cambria Math" panose="02040503050406030204" pitchFamily="18" charset="0"/>
                      </a:rPr>
                      <m:t>𝑀</m:t>
                    </m:r>
                  </m:oMath>
                </a14:m>
                <a:r>
                  <a:rPr lang="en-US" dirty="0">
                    <a:latin typeface="Times New Roman" panose="02020603050405020304" pitchFamily="18" charset="0"/>
                    <a:cs typeface="Times New Roman" panose="02020603050405020304" pitchFamily="18" charset="0"/>
                  </a:rPr>
                  <a:t> of any size, with fixed-length output (e.g., 128-512 bits), also called a message digest.</a:t>
                </a:r>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xfrm>
                <a:off x="838200" y="1550407"/>
                <a:ext cx="10515600" cy="4351338"/>
              </a:xfrm>
              <a:blipFill>
                <a:blip r:embed="rId3"/>
                <a:stretch>
                  <a:fillRect t="-2381"/>
                </a:stretch>
              </a:blipFill>
            </p:spPr>
            <p:txBody>
              <a:bodyPr/>
              <a:lstStyle/>
              <a:p>
                <a:r>
                  <a:rPr lang="en-SE">
                    <a:noFill/>
                  </a:rPr>
                  <a:t> </a:t>
                </a:r>
              </a:p>
            </p:txBody>
          </p:sp>
        </mc:Fallback>
      </mc:AlternateContent>
      <p:grpSp>
        <p:nvGrpSpPr>
          <p:cNvPr id="5" name="Group 4">
            <a:extLst>
              <a:ext uri="{FF2B5EF4-FFF2-40B4-BE49-F238E27FC236}">
                <a16:creationId xmlns:a16="http://schemas.microsoft.com/office/drawing/2014/main" id="{90FCAC80-7D80-2E67-4CEB-7BA057AEE805}"/>
              </a:ext>
            </a:extLst>
          </p:cNvPr>
          <p:cNvGrpSpPr/>
          <p:nvPr/>
        </p:nvGrpSpPr>
        <p:grpSpPr>
          <a:xfrm>
            <a:off x="3935406" y="5170266"/>
            <a:ext cx="4575174" cy="1008822"/>
            <a:chOff x="6463887" y="636104"/>
            <a:chExt cx="4575174" cy="1008822"/>
          </a:xfrm>
        </p:grpSpPr>
        <p:grpSp>
          <p:nvGrpSpPr>
            <p:cNvPr id="6" name="Group 5">
              <a:extLst>
                <a:ext uri="{FF2B5EF4-FFF2-40B4-BE49-F238E27FC236}">
                  <a16:creationId xmlns:a16="http://schemas.microsoft.com/office/drawing/2014/main" id="{BE03D85E-BB9D-70B8-E433-C7C9171DDB1C}"/>
                </a:ext>
              </a:extLst>
            </p:cNvPr>
            <p:cNvGrpSpPr/>
            <p:nvPr/>
          </p:nvGrpSpPr>
          <p:grpSpPr>
            <a:xfrm>
              <a:off x="6463887" y="636104"/>
              <a:ext cx="1384938" cy="1008822"/>
              <a:chOff x="434147" y="4121426"/>
              <a:chExt cx="1384938" cy="1008822"/>
            </a:xfrm>
          </p:grpSpPr>
          <p:pic>
            <p:nvPicPr>
              <p:cNvPr id="12" name="Picture 11">
                <a:extLst>
                  <a:ext uri="{FF2B5EF4-FFF2-40B4-BE49-F238E27FC236}">
                    <a16:creationId xmlns:a16="http://schemas.microsoft.com/office/drawing/2014/main" id="{31AC58A5-7564-7CD1-3B0C-D16F42F5FE83}"/>
                  </a:ext>
                </a:extLst>
              </p:cNvPr>
              <p:cNvPicPr>
                <a:picLocks noChangeAspect="1"/>
              </p:cNvPicPr>
              <p:nvPr/>
            </p:nvPicPr>
            <p:blipFill>
              <a:blip r:embed="rId4"/>
              <a:stretch>
                <a:fillRect/>
              </a:stretch>
            </p:blipFill>
            <p:spPr>
              <a:xfrm>
                <a:off x="447019" y="4121426"/>
                <a:ext cx="1372066" cy="1008822"/>
              </a:xfrm>
              <a:prstGeom prst="rect">
                <a:avLst/>
              </a:prstGeom>
            </p:spPr>
          </p:pic>
          <p:sp>
            <p:nvSpPr>
              <p:cNvPr id="13" name="Text Box 7">
                <a:extLst>
                  <a:ext uri="{FF2B5EF4-FFF2-40B4-BE49-F238E27FC236}">
                    <a16:creationId xmlns:a16="http://schemas.microsoft.com/office/drawing/2014/main" id="{4F6EA600-6F66-E69A-9A01-25823C6197DB}"/>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7" name="Rectangle 8">
              <a:extLst>
                <a:ext uri="{FF2B5EF4-FFF2-40B4-BE49-F238E27FC236}">
                  <a16:creationId xmlns:a16="http://schemas.microsoft.com/office/drawing/2014/main" id="{7E704E2F-8AA2-CF5D-C403-AC7C605EC539}"/>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8" name="Text Box 9">
              <a:extLst>
                <a:ext uri="{FF2B5EF4-FFF2-40B4-BE49-F238E27FC236}">
                  <a16:creationId xmlns:a16="http://schemas.microsoft.com/office/drawing/2014/main" id="{E36046E6-D27B-7F56-80C7-FBB50817F2DE}"/>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9" name="Line 10">
              <a:extLst>
                <a:ext uri="{FF2B5EF4-FFF2-40B4-BE49-F238E27FC236}">
                  <a16:creationId xmlns:a16="http://schemas.microsoft.com/office/drawing/2014/main" id="{324A4431-C720-EB0D-D13E-7172C3715F3B}"/>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Text Box 11">
              <a:extLst>
                <a:ext uri="{FF2B5EF4-FFF2-40B4-BE49-F238E27FC236}">
                  <a16:creationId xmlns:a16="http://schemas.microsoft.com/office/drawing/2014/main" id="{B7AE7BAF-9284-6207-6CE3-A082A2C2B8F7}"/>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11" name="Line 10">
              <a:extLst>
                <a:ext uri="{FF2B5EF4-FFF2-40B4-BE49-F238E27FC236}">
                  <a16:creationId xmlns:a16="http://schemas.microsoft.com/office/drawing/2014/main" id="{9A15C630-38D5-2963-D28D-7F782D03D0D5}"/>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Tree>
    <p:extLst>
      <p:ext uri="{BB962C8B-B14F-4D97-AF65-F5344CB8AC3E}">
        <p14:creationId xmlns:p14="http://schemas.microsoft.com/office/powerpoint/2010/main" val="269083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normAutofit/>
          </a:bodyPr>
          <a:lstStyle/>
          <a:p>
            <a:r>
              <a:rPr lang="en-US" sz="4000" dirty="0"/>
              <a:t>Message Authentication Code (MAC)</a:t>
            </a:r>
            <a:endParaRPr lang="en-SE" sz="40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236668" y="1346131"/>
                <a:ext cx="5554964" cy="5114114"/>
              </a:xfrm>
            </p:spPr>
            <p:txBody>
              <a:bodyPr>
                <a:normAutofit/>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236668" y="1346131"/>
                <a:ext cx="5554964" cy="5114114"/>
              </a:xfrm>
              <a:blipFill>
                <a:blip r:embed="rId3"/>
                <a:stretch>
                  <a:fillRect t="-2026" r="-2744"/>
                </a:stretch>
              </a:blipFill>
            </p:spPr>
            <p:txBody>
              <a:bodyPr/>
              <a:lstStyle/>
              <a:p>
                <a:r>
                  <a:rPr lang="en-SE">
                    <a:noFill/>
                  </a:rPr>
                  <a:t> </a:t>
                </a:r>
              </a:p>
            </p:txBody>
          </p:sp>
        </mc:Fallback>
      </mc:AlternateContent>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152400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6250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5680038" y="1303354"/>
            <a:ext cx="6371135" cy="5114114"/>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a:xfrm>
                <a:off x="838200" y="1346443"/>
                <a:ext cx="10515600" cy="4351338"/>
              </a:xfrm>
            </p:spPr>
            <p:txBody>
              <a:bodyPr>
                <a:noAutofit/>
              </a:bodyPr>
              <a:lstStyle/>
              <a:p>
                <a:r>
                  <a:rPr lang="en-US" dirty="0">
                    <a:latin typeface="Times New Roman" panose="02020603050405020304" pitchFamily="18" charset="0"/>
                    <a:ea typeface="ＭＳ Ｐゴシック" pitchFamily="-110" charset="-128"/>
                    <a:cs typeface="Times New Roman" panose="02020603050405020304" pitchFamily="18" charset="0"/>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and if the received MAC matches the </a:t>
                </a:r>
                <a:r>
                  <a:rPr lang="en-US" dirty="0">
                    <a:latin typeface="Times New Roman" panose="02020603050405020304" pitchFamily="18" charset="0"/>
                    <a:cs typeface="Times New Roman" panose="02020603050405020304" pitchFamily="18" charset="0"/>
                  </a:rPr>
                  <a:t>receiver-computed MAC</a:t>
                </a:r>
                <a:r>
                  <a:rPr lang="en-US" dirty="0">
                    <a:latin typeface="Times New Roman" panose="02020603050405020304" pitchFamily="18" charset="0"/>
                    <a:ea typeface="ＭＳ Ｐゴシック" pitchFamily="-110" charset="-128"/>
                    <a:cs typeface="Times New Roman" panose="02020603050405020304" pitchFamily="18" charset="0"/>
                  </a:rPr>
                  <a:t>, then</a:t>
                </a:r>
              </a:p>
              <a:p>
                <a:r>
                  <a:rPr lang="en-US" dirty="0">
                    <a:latin typeface="Times New Roman" panose="02020603050405020304" pitchFamily="18" charset="0"/>
                    <a:ea typeface="ＭＳ Ｐゴシック" pitchFamily="-110" charset="-128"/>
                    <a:cs typeface="Times New Roman" panose="02020603050405020304" pitchFamily="18" charset="0"/>
                  </a:rPr>
                  <a:t>1. The receiver is assured that the message has not been altered. </a:t>
                </a:r>
              </a:p>
              <a:p>
                <a:pPr lvl="1"/>
                <a:r>
                  <a:rPr lang="en-US" dirty="0">
                    <a:latin typeface="Times New Roman" panose="02020603050405020304" pitchFamily="18" charset="0"/>
                    <a:ea typeface="ＭＳ Ｐゴシック" pitchFamily="-110" charset="-128"/>
                    <a:cs typeface="Times New Roman" panose="02020603050405020304" pitchFamily="18" charset="0"/>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Times New Roman" panose="02020603050405020304" pitchFamily="18" charset="0"/>
                    <a:ea typeface="ＭＳ Ｐゴシック" pitchFamily="-110" charset="-128"/>
                    <a:cs typeface="Times New Roman" panose="02020603050405020304" pitchFamily="18" charset="0"/>
                  </a:rPr>
                  <a:t>2. The receiver is assured that the message is from the alleged sender.</a:t>
                </a:r>
              </a:p>
              <a:p>
                <a:pPr lvl="1"/>
                <a:r>
                  <a:rPr lang="en-US" dirty="0">
                    <a:latin typeface="Times New Roman" panose="02020603050405020304" pitchFamily="18" charset="0"/>
                    <a:ea typeface="ＭＳ Ｐゴシック" pitchFamily="-110" charset="-128"/>
                    <a:cs typeface="Times New Roman" panose="02020603050405020304" pitchFamily="18" charset="0"/>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no one else could prepare a message with a proper MAC.</a:t>
                </a:r>
              </a:p>
              <a:p>
                <a:r>
                  <a:rPr lang="en-US" dirty="0">
                    <a:latin typeface="Times New Roman" panose="02020603050405020304" pitchFamily="18" charset="0"/>
                    <a:ea typeface="ＭＳ Ｐゴシック" pitchFamily="-110" charset="-128"/>
                    <a:cs typeface="Times New Roman" panose="02020603050405020304" pitchFamily="18" charset="0"/>
                  </a:rPr>
                  <a:t>3. If the message includes a sequence number (such as in TCP) </a:t>
                </a:r>
              </a:p>
              <a:p>
                <a:pPr lvl="1"/>
                <a:r>
                  <a:rPr lang="en-US" dirty="0">
                    <a:latin typeface="Times New Roman" panose="02020603050405020304" pitchFamily="18" charset="0"/>
                    <a:ea typeface="ＭＳ Ｐゴシック" pitchFamily="-110" charset="-128"/>
                    <a:cs typeface="Times New Roman" panose="02020603050405020304" pitchFamily="18" charset="0"/>
                  </a:rPr>
                  <a:t>Then the receiver can be assured of the proper sequence, because an attacker cannot successfully alter the sequence number.</a:t>
                </a:r>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xfrm>
                <a:off x="838200" y="1346443"/>
                <a:ext cx="10515600" cy="4351338"/>
              </a:xfrm>
              <a:blipFill>
                <a:blip r:embed="rId3"/>
                <a:stretch>
                  <a:fillRect t="-2521" r="-1333" b="-231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45</a:t>
            </a:fld>
            <a:endParaRPr lang="en-US" altLang="zh-CN" dirty="0"/>
          </a:p>
        </p:txBody>
      </p:sp>
    </p:spTree>
    <p:extLst>
      <p:ext uri="{BB962C8B-B14F-4D97-AF65-F5344CB8AC3E}">
        <p14:creationId xmlns:p14="http://schemas.microsoft.com/office/powerpoint/2010/main" val="53472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D9ED-DF25-275C-12E2-3CEB3159F499}"/>
              </a:ext>
            </a:extLst>
          </p:cNvPr>
          <p:cNvSpPr>
            <a:spLocks noGrp="1"/>
          </p:cNvSpPr>
          <p:nvPr>
            <p:ph type="title"/>
          </p:nvPr>
        </p:nvSpPr>
        <p:spPr/>
        <p:txBody>
          <a:bodyPr/>
          <a:lstStyle/>
          <a:p>
            <a:r>
              <a:rPr lang="en-GB" dirty="0"/>
              <a:t>Hash</a:t>
            </a:r>
            <a:r>
              <a:rPr lang="en-GB" spc="-10" dirty="0"/>
              <a:t> Functions</a:t>
            </a:r>
            <a:endParaRPr lang="en-SE" dirty="0"/>
          </a:p>
        </p:txBody>
      </p:sp>
      <p:sp>
        <p:nvSpPr>
          <p:cNvPr id="4" name="Slide Number Placeholder 3">
            <a:extLst>
              <a:ext uri="{FF2B5EF4-FFF2-40B4-BE49-F238E27FC236}">
                <a16:creationId xmlns:a16="http://schemas.microsoft.com/office/drawing/2014/main" id="{F9E55098-DD6A-5225-A8F7-EDAC0B09D9D8}"/>
              </a:ext>
            </a:extLst>
          </p:cNvPr>
          <p:cNvSpPr>
            <a:spLocks noGrp="1"/>
          </p:cNvSpPr>
          <p:nvPr>
            <p:ph type="sldNum" sz="quarter" idx="4"/>
          </p:nvPr>
        </p:nvSpPr>
        <p:spPr/>
        <p:txBody>
          <a:bodyPr/>
          <a:lstStyle/>
          <a:p>
            <a:r>
              <a:rPr lang="en-US"/>
              <a:t>Security: 8- </a:t>
            </a:r>
            <a:fld id="{C4204591-24BD-A542-B9D5-F8D8A88D2FEE}" type="slidenum">
              <a:rPr lang="en-US" smtClean="0"/>
              <a:pPr/>
              <a:t>46</a:t>
            </a:fld>
            <a:endParaRPr lang="en-US" dirty="0"/>
          </a:p>
        </p:txBody>
      </p:sp>
      <p:sp>
        <p:nvSpPr>
          <p:cNvPr id="5" name="object 5">
            <a:extLst>
              <a:ext uri="{FF2B5EF4-FFF2-40B4-BE49-F238E27FC236}">
                <a16:creationId xmlns:a16="http://schemas.microsoft.com/office/drawing/2014/main" id="{E1E2BB48-3029-AB57-BD81-9D86CD430068}"/>
              </a:ext>
            </a:extLst>
          </p:cNvPr>
          <p:cNvSpPr txBox="1"/>
          <p:nvPr/>
        </p:nvSpPr>
        <p:spPr>
          <a:xfrm>
            <a:off x="1042035" y="2843529"/>
            <a:ext cx="6351270" cy="1049655"/>
          </a:xfrm>
          <a:prstGeom prst="rect">
            <a:avLst/>
          </a:prstGeom>
        </p:spPr>
        <p:txBody>
          <a:bodyPr vert="horz" wrap="square" lIns="0" tIns="12700" rIns="0" bIns="0" rtlCol="0">
            <a:spAutoFit/>
          </a:bodyPr>
          <a:lstStyle/>
          <a:p>
            <a:pPr marL="12700">
              <a:lnSpc>
                <a:spcPts val="2590"/>
              </a:lnSpc>
              <a:spcBef>
                <a:spcPts val="100"/>
              </a:spcBef>
            </a:pPr>
            <a:r>
              <a:rPr sz="2400" b="1" dirty="0">
                <a:solidFill>
                  <a:srgbClr val="063DE8"/>
                </a:solidFill>
                <a:latin typeface="Times New Roman"/>
                <a:cs typeface="Times New Roman"/>
              </a:rPr>
              <a:t>Example:</a:t>
            </a:r>
            <a:r>
              <a:rPr sz="2400" b="1" spc="-20" dirty="0">
                <a:solidFill>
                  <a:srgbClr val="063DE8"/>
                </a:solidFill>
                <a:latin typeface="Times New Roman"/>
                <a:cs typeface="Times New Roman"/>
              </a:rPr>
              <a:t> </a:t>
            </a:r>
            <a:r>
              <a:rPr sz="2400" dirty="0">
                <a:latin typeface="Times New Roman"/>
                <a:cs typeface="Times New Roman"/>
              </a:rPr>
              <a:t>CRC</a:t>
            </a:r>
            <a:r>
              <a:rPr sz="2400" spc="-20" dirty="0">
                <a:latin typeface="Times New Roman"/>
                <a:cs typeface="Times New Roman"/>
              </a:rPr>
              <a:t> </a:t>
            </a:r>
            <a:r>
              <a:rPr sz="2400" dirty="0">
                <a:latin typeface="Times New Roman"/>
                <a:cs typeface="Times New Roman"/>
              </a:rPr>
              <a:t>can</a:t>
            </a:r>
            <a:r>
              <a:rPr sz="2400" spc="-25" dirty="0">
                <a:latin typeface="Times New Roman"/>
                <a:cs typeface="Times New Roman"/>
              </a:rPr>
              <a:t> </a:t>
            </a:r>
            <a:r>
              <a:rPr sz="2400" dirty="0">
                <a:latin typeface="Times New Roman"/>
                <a:cs typeface="Times New Roman"/>
              </a:rPr>
              <a:t>be</a:t>
            </a:r>
            <a:r>
              <a:rPr sz="2400" spc="-20"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a:t>
            </a:r>
            <a:r>
              <a:rPr sz="2400" spc="-20" dirty="0">
                <a:latin typeface="Times New Roman"/>
                <a:cs typeface="Times New Roman"/>
              </a:rPr>
              <a:t> hash</a:t>
            </a:r>
            <a:endParaRPr sz="2400">
              <a:latin typeface="Times New Roman"/>
              <a:cs typeface="Times New Roman"/>
            </a:endParaRPr>
          </a:p>
          <a:p>
            <a:pPr marL="927100">
              <a:lnSpc>
                <a:spcPts val="2590"/>
              </a:lnSpc>
            </a:pPr>
            <a:r>
              <a:rPr sz="2400" dirty="0">
                <a:latin typeface="Times New Roman"/>
                <a:cs typeface="Times New Roman"/>
              </a:rPr>
              <a:t>(not</a:t>
            </a:r>
            <a:r>
              <a:rPr sz="2400" spc="-40" dirty="0">
                <a:latin typeface="Times New Roman"/>
                <a:cs typeface="Times New Roman"/>
              </a:rPr>
              <a:t> </a:t>
            </a:r>
            <a:r>
              <a:rPr sz="2400" dirty="0">
                <a:latin typeface="Times New Roman"/>
                <a:cs typeface="Times New Roman"/>
              </a:rPr>
              <a:t>recommended</a:t>
            </a:r>
            <a:r>
              <a:rPr sz="2400" spc="-50"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spc="-10" dirty="0">
                <a:latin typeface="Times New Roman"/>
                <a:cs typeface="Times New Roman"/>
              </a:rPr>
              <a:t>applications)</a:t>
            </a:r>
            <a:endParaRPr sz="2400">
              <a:latin typeface="Times New Roman"/>
              <a:cs typeface="Times New Roman"/>
            </a:endParaRPr>
          </a:p>
          <a:p>
            <a:pPr marL="12700">
              <a:lnSpc>
                <a:spcPct val="100000"/>
              </a:lnSpc>
            </a:pPr>
            <a:r>
              <a:rPr sz="2400" b="1" spc="-10" dirty="0">
                <a:solidFill>
                  <a:srgbClr val="063DE8"/>
                </a:solidFill>
                <a:latin typeface="Times New Roman"/>
                <a:cs typeface="Times New Roman"/>
              </a:rPr>
              <a:t>Requirements</a:t>
            </a:r>
            <a:r>
              <a:rPr sz="2400" spc="-10" dirty="0">
                <a:latin typeface="Times New Roman"/>
                <a:cs typeface="Times New Roman"/>
              </a:rPr>
              <a:t>:</a:t>
            </a:r>
            <a:endParaRPr sz="2400">
              <a:latin typeface="Times New Roman"/>
              <a:cs typeface="Times New Roman"/>
            </a:endParaRPr>
          </a:p>
        </p:txBody>
      </p:sp>
      <p:sp>
        <p:nvSpPr>
          <p:cNvPr id="6" name="object 6">
            <a:extLst>
              <a:ext uri="{FF2B5EF4-FFF2-40B4-BE49-F238E27FC236}">
                <a16:creationId xmlns:a16="http://schemas.microsoft.com/office/drawing/2014/main" id="{E2A8F13A-BAC1-3C58-4847-E84E0BF60A44}"/>
              </a:ext>
            </a:extLst>
          </p:cNvPr>
          <p:cNvSpPr txBox="1"/>
          <p:nvPr/>
        </p:nvSpPr>
        <p:spPr>
          <a:xfrm>
            <a:off x="1042035" y="3867657"/>
            <a:ext cx="8126730" cy="2514600"/>
          </a:xfrm>
          <a:prstGeom prst="rect">
            <a:avLst/>
          </a:prstGeom>
        </p:spPr>
        <p:txBody>
          <a:bodyPr vert="horz" wrap="square" lIns="0" tIns="12700" rIns="0" bIns="0" rtlCol="0">
            <a:spAutoFit/>
          </a:bodyPr>
          <a:lstStyle/>
          <a:p>
            <a:pPr marL="545465" indent="-532765">
              <a:lnSpc>
                <a:spcPct val="100000"/>
              </a:lnSpc>
              <a:spcBef>
                <a:spcPts val="100"/>
              </a:spcBef>
              <a:buClr>
                <a:srgbClr val="063DE8"/>
              </a:buClr>
              <a:buAutoNum type="arabicPeriod"/>
              <a:tabLst>
                <a:tab pos="545465" algn="l"/>
              </a:tabLst>
            </a:pPr>
            <a:r>
              <a:rPr sz="2400" dirty="0">
                <a:latin typeface="Times New Roman"/>
                <a:cs typeface="Times New Roman"/>
              </a:rPr>
              <a:t>Applicable</a:t>
            </a:r>
            <a:r>
              <a:rPr sz="2400" spc="-3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any</a:t>
            </a:r>
            <a:r>
              <a:rPr sz="2400" spc="-20" dirty="0">
                <a:latin typeface="Times New Roman"/>
                <a:cs typeface="Times New Roman"/>
              </a:rPr>
              <a:t> </a:t>
            </a:r>
            <a:r>
              <a:rPr sz="2400" dirty="0">
                <a:latin typeface="Times New Roman"/>
                <a:cs typeface="Times New Roman"/>
              </a:rPr>
              <a:t>size</a:t>
            </a:r>
            <a:r>
              <a:rPr sz="2400" spc="-25" dirty="0">
                <a:latin typeface="Times New Roman"/>
                <a:cs typeface="Times New Roman"/>
              </a:rPr>
              <a:t> </a:t>
            </a:r>
            <a:r>
              <a:rPr sz="2400" spc="-10" dirty="0">
                <a:latin typeface="Times New Roman"/>
                <a:cs typeface="Times New Roman"/>
              </a:rPr>
              <a:t>message</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Fixed</a:t>
            </a:r>
            <a:r>
              <a:rPr sz="2400" spc="-30" dirty="0">
                <a:latin typeface="Times New Roman"/>
                <a:cs typeface="Times New Roman"/>
              </a:rPr>
              <a:t> </a:t>
            </a:r>
            <a:r>
              <a:rPr sz="2400" dirty="0">
                <a:latin typeface="Times New Roman"/>
                <a:cs typeface="Times New Roman"/>
              </a:rPr>
              <a:t>length</a:t>
            </a:r>
            <a:r>
              <a:rPr sz="2400" spc="-30" dirty="0">
                <a:latin typeface="Times New Roman"/>
                <a:cs typeface="Times New Roman"/>
              </a:rPr>
              <a:t> </a:t>
            </a:r>
            <a:r>
              <a:rPr sz="2400" spc="-10" dirty="0">
                <a:latin typeface="Times New Roman"/>
                <a:cs typeface="Times New Roman"/>
              </a:rPr>
              <a:t>output</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Easy</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compute</a:t>
            </a:r>
            <a:endParaRPr sz="2400">
              <a:latin typeface="Times New Roman"/>
              <a:cs typeface="Times New Roman"/>
            </a:endParaRPr>
          </a:p>
          <a:p>
            <a:pPr marL="545465" indent="-532765">
              <a:lnSpc>
                <a:spcPct val="100000"/>
              </a:lnSpc>
              <a:spcBef>
                <a:spcPts val="10"/>
              </a:spcBef>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Invert</a:t>
            </a:r>
            <a:r>
              <a:rPr sz="2400" spc="-15"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x</a:t>
            </a:r>
            <a:r>
              <a:rPr sz="2400" i="1" spc="-20" dirty="0">
                <a:latin typeface="Times New Roman"/>
                <a:cs typeface="Times New Roman"/>
              </a:rPr>
              <a:t> </a:t>
            </a:r>
            <a:r>
              <a:rPr sz="2400" dirty="0">
                <a:latin typeface="Times New Roman"/>
                <a:cs typeface="Times New Roman"/>
              </a:rPr>
              <a:t>given</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Symbol"/>
                <a:cs typeface="Symbol"/>
              </a:rPr>
              <a:t></a:t>
            </a:r>
            <a:r>
              <a:rPr sz="2400" spc="-30" dirty="0">
                <a:latin typeface="Times New Roman"/>
                <a:cs typeface="Times New Roman"/>
              </a:rPr>
              <a:t> </a:t>
            </a:r>
            <a:r>
              <a:rPr sz="2400" spc="-20" dirty="0">
                <a:latin typeface="Times New Roman"/>
                <a:cs typeface="Times New Roman"/>
              </a:rPr>
              <a:t>One-</a:t>
            </a:r>
            <a:r>
              <a:rPr sz="2400" spc="-25" dirty="0">
                <a:latin typeface="Times New Roman"/>
                <a:cs typeface="Times New Roman"/>
              </a:rPr>
              <a:t>way</a:t>
            </a:r>
            <a:endParaRPr sz="2400">
              <a:latin typeface="Times New Roman"/>
              <a:cs typeface="Times New Roman"/>
            </a:endParaRPr>
          </a:p>
          <a:p>
            <a:pPr marL="545465" indent="-532765">
              <a:lnSpc>
                <a:spcPts val="2875"/>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5" dirty="0">
                <a:latin typeface="Times New Roman"/>
                <a:cs typeface="Times New Roman"/>
              </a:rPr>
              <a:t> </a:t>
            </a:r>
            <a:r>
              <a:rPr sz="2400" dirty="0">
                <a:latin typeface="Times New Roman"/>
                <a:cs typeface="Times New Roman"/>
              </a:rPr>
              <a:t>y,</a:t>
            </a:r>
            <a:r>
              <a:rPr sz="2400" spc="-15" dirty="0">
                <a:latin typeface="Times New Roman"/>
                <a:cs typeface="Times New Roman"/>
              </a:rPr>
              <a:t> </a:t>
            </a:r>
            <a:r>
              <a:rPr sz="2400" dirty="0">
                <a:latin typeface="Times New Roman"/>
                <a:cs typeface="Times New Roman"/>
              </a:rPr>
              <a:t>such</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H(</a:t>
            </a:r>
            <a:r>
              <a:rPr sz="2400" i="1" dirty="0">
                <a:latin typeface="Times New Roman"/>
                <a:cs typeface="Times New Roman"/>
              </a:rPr>
              <a:t>y</a:t>
            </a:r>
            <a:r>
              <a:rPr sz="2400" dirty="0">
                <a:latin typeface="Times New Roman"/>
                <a:cs typeface="Times New Roman"/>
              </a:rPr>
              <a:t>)</a:t>
            </a:r>
            <a:r>
              <a:rPr sz="2400" spc="-20"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30" dirty="0">
                <a:latin typeface="Times New Roman"/>
                <a:cs typeface="Times New Roman"/>
              </a:rPr>
              <a:t> </a:t>
            </a:r>
            <a:r>
              <a:rPr sz="2400" dirty="0">
                <a:latin typeface="Times New Roman"/>
                <a:cs typeface="Times New Roman"/>
              </a:rPr>
              <a:t>change</a:t>
            </a:r>
            <a:r>
              <a:rPr sz="2400" spc="-25" dirty="0">
                <a:latin typeface="Times New Roman"/>
                <a:cs typeface="Times New Roman"/>
              </a:rPr>
              <a:t> msg</a:t>
            </a:r>
            <a:endParaRPr sz="2400">
              <a:latin typeface="Times New Roman"/>
              <a:cs typeface="Times New Roman"/>
            </a:endParaRPr>
          </a:p>
          <a:p>
            <a:pPr marL="545465" indent="-532765">
              <a:lnSpc>
                <a:spcPts val="2590"/>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any</a:t>
            </a:r>
            <a:r>
              <a:rPr sz="2400" i="1" spc="-20" dirty="0">
                <a:latin typeface="Times New Roman"/>
                <a:cs typeface="Times New Roman"/>
              </a:rPr>
              <a:t> </a:t>
            </a:r>
            <a:r>
              <a:rPr sz="2400" dirty="0">
                <a:latin typeface="Times New Roman"/>
                <a:cs typeface="Times New Roman"/>
              </a:rPr>
              <a:t>pair</a:t>
            </a:r>
            <a:r>
              <a:rPr sz="2400" spc="-25" dirty="0">
                <a:latin typeface="Times New Roman"/>
                <a:cs typeface="Times New Roman"/>
              </a:rPr>
              <a:t> </a:t>
            </a:r>
            <a:r>
              <a:rPr sz="2400" dirty="0">
                <a:latin typeface="Times New Roman"/>
                <a:cs typeface="Times New Roman"/>
              </a:rPr>
              <a:t>(</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i="1" dirty="0">
                <a:latin typeface="Times New Roman"/>
                <a:cs typeface="Times New Roman"/>
              </a:rPr>
              <a:t>y</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H(</a:t>
            </a:r>
            <a:r>
              <a:rPr sz="2400" i="1" spc="-20" dirty="0">
                <a:latin typeface="Times New Roman"/>
                <a:cs typeface="Times New Roman"/>
              </a:rPr>
              <a:t>y</a:t>
            </a:r>
            <a:r>
              <a:rPr sz="2400" spc="-20" dirty="0">
                <a:latin typeface="Times New Roman"/>
                <a:cs typeface="Times New Roman"/>
              </a:rPr>
              <a:t>)</a:t>
            </a:r>
            <a:endParaRPr sz="2400">
              <a:latin typeface="Times New Roman"/>
              <a:cs typeface="Times New Roman"/>
            </a:endParaRPr>
          </a:p>
          <a:p>
            <a:pPr marL="622300">
              <a:lnSpc>
                <a:spcPts val="2600"/>
              </a:lnSpc>
            </a:pPr>
            <a:r>
              <a:rPr sz="2400" dirty="0">
                <a:latin typeface="Symbol"/>
                <a:cs typeface="Symbol"/>
              </a:rPr>
              <a:t></a:t>
            </a:r>
            <a:r>
              <a:rPr sz="2400" spc="-25" dirty="0">
                <a:latin typeface="Times New Roman"/>
                <a:cs typeface="Times New Roman"/>
              </a:rPr>
              <a:t> </a:t>
            </a:r>
            <a:r>
              <a:rPr sz="2400" dirty="0">
                <a:latin typeface="Times New Roman"/>
                <a:cs typeface="Times New Roman"/>
              </a:rPr>
              <a:t>Strong</a:t>
            </a:r>
            <a:r>
              <a:rPr sz="2400" spc="-20" dirty="0">
                <a:latin typeface="Times New Roman"/>
                <a:cs typeface="Times New Roman"/>
              </a:rPr>
              <a:t> hash</a:t>
            </a:r>
            <a:endParaRPr sz="2400">
              <a:latin typeface="Times New Roman"/>
              <a:cs typeface="Times New Roman"/>
            </a:endParaRPr>
          </a:p>
        </p:txBody>
      </p:sp>
      <p:graphicFrame>
        <p:nvGraphicFramePr>
          <p:cNvPr id="7" name="object 7">
            <a:extLst>
              <a:ext uri="{FF2B5EF4-FFF2-40B4-BE49-F238E27FC236}">
                <a16:creationId xmlns:a16="http://schemas.microsoft.com/office/drawing/2014/main" id="{B310CBE4-AF28-1268-1640-297132C7CA75}"/>
              </a:ext>
            </a:extLst>
          </p:cNvPr>
          <p:cNvGraphicFramePr>
            <a:graphicFrameLocks noGrp="1"/>
          </p:cNvGraphicFramePr>
          <p:nvPr/>
        </p:nvGraphicFramePr>
        <p:xfrm>
          <a:off x="7200328" y="1130680"/>
          <a:ext cx="685800" cy="15240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bl>
          </a:graphicData>
        </a:graphic>
      </p:graphicFrame>
      <p:sp>
        <p:nvSpPr>
          <p:cNvPr id="8" name="object 8">
            <a:extLst>
              <a:ext uri="{FF2B5EF4-FFF2-40B4-BE49-F238E27FC236}">
                <a16:creationId xmlns:a16="http://schemas.microsoft.com/office/drawing/2014/main" id="{5EF2028F-0CA7-F804-731B-D4EA1D6EE59D}"/>
              </a:ext>
            </a:extLst>
          </p:cNvPr>
          <p:cNvSpPr txBox="1"/>
          <p:nvPr/>
        </p:nvSpPr>
        <p:spPr>
          <a:xfrm>
            <a:off x="2412428" y="1330833"/>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5</a:t>
            </a:r>
            <a:r>
              <a:rPr sz="2400" spc="-10" dirty="0">
                <a:latin typeface="Times New Roman"/>
                <a:cs typeface="Times New Roman"/>
              </a:rPr>
              <a:t>67</a:t>
            </a:r>
            <a:endParaRPr sz="2400" dirty="0">
              <a:latin typeface="Times New Roman"/>
              <a:cs typeface="Times New Roman"/>
            </a:endParaRPr>
          </a:p>
        </p:txBody>
      </p:sp>
      <p:grpSp>
        <p:nvGrpSpPr>
          <p:cNvPr id="9" name="object 9">
            <a:extLst>
              <a:ext uri="{FF2B5EF4-FFF2-40B4-BE49-F238E27FC236}">
                <a16:creationId xmlns:a16="http://schemas.microsoft.com/office/drawing/2014/main" id="{6EB2381E-00B2-9040-32B4-8D63068E28EF}"/>
              </a:ext>
            </a:extLst>
          </p:cNvPr>
          <p:cNvGrpSpPr/>
          <p:nvPr/>
        </p:nvGrpSpPr>
        <p:grpSpPr>
          <a:xfrm>
            <a:off x="5371528" y="1587880"/>
            <a:ext cx="1765300" cy="475615"/>
            <a:chOff x="4635880" y="1587880"/>
            <a:chExt cx="1765300" cy="475615"/>
          </a:xfrm>
        </p:grpSpPr>
        <p:sp>
          <p:nvSpPr>
            <p:cNvPr id="10" name="object 10">
              <a:extLst>
                <a:ext uri="{FF2B5EF4-FFF2-40B4-BE49-F238E27FC236}">
                  <a16:creationId xmlns:a16="http://schemas.microsoft.com/office/drawing/2014/main" id="{B3ACC0DB-64E2-4B22-5909-F478C023E0BC}"/>
                </a:ext>
              </a:extLst>
            </p:cNvPr>
            <p:cNvSpPr/>
            <p:nvPr/>
          </p:nvSpPr>
          <p:spPr>
            <a:xfrm>
              <a:off x="4648580" y="1600580"/>
              <a:ext cx="1691005" cy="367665"/>
            </a:xfrm>
            <a:custGeom>
              <a:avLst/>
              <a:gdLst/>
              <a:ahLst/>
              <a:cxnLst/>
              <a:rect l="l" t="t" r="r" b="b"/>
              <a:pathLst>
                <a:path w="1691004" h="367664">
                  <a:moveTo>
                    <a:pt x="0" y="0"/>
                  </a:moveTo>
                  <a:lnTo>
                    <a:pt x="1690547" y="367512"/>
                  </a:lnTo>
                </a:path>
              </a:pathLst>
            </a:custGeom>
            <a:ln w="25399">
              <a:solidFill>
                <a:srgbClr val="000000"/>
              </a:solidFill>
            </a:ln>
          </p:spPr>
          <p:txBody>
            <a:bodyPr wrap="square" lIns="0" tIns="0" rIns="0" bIns="0" rtlCol="0"/>
            <a:lstStyle/>
            <a:p>
              <a:endParaRPr/>
            </a:p>
          </p:txBody>
        </p:sp>
        <p:sp>
          <p:nvSpPr>
            <p:cNvPr id="11" name="object 11">
              <a:extLst>
                <a:ext uri="{FF2B5EF4-FFF2-40B4-BE49-F238E27FC236}">
                  <a16:creationId xmlns:a16="http://schemas.microsoft.com/office/drawing/2014/main" id="{6523E83D-0DE8-7474-8556-D39A629DB9A3}"/>
                </a:ext>
              </a:extLst>
            </p:cNvPr>
            <p:cNvSpPr/>
            <p:nvPr/>
          </p:nvSpPr>
          <p:spPr>
            <a:xfrm>
              <a:off x="6318623" y="1928159"/>
              <a:ext cx="83185" cy="74930"/>
            </a:xfrm>
            <a:custGeom>
              <a:avLst/>
              <a:gdLst/>
              <a:ahLst/>
              <a:cxnLst/>
              <a:rect l="l" t="t" r="r" b="b"/>
              <a:pathLst>
                <a:path w="83185" h="74930">
                  <a:moveTo>
                    <a:pt x="16192" y="0"/>
                  </a:moveTo>
                  <a:lnTo>
                    <a:pt x="0" y="74460"/>
                  </a:lnTo>
                  <a:lnTo>
                    <a:pt x="82562" y="53416"/>
                  </a:lnTo>
                  <a:lnTo>
                    <a:pt x="16192" y="0"/>
                  </a:lnTo>
                  <a:close/>
                </a:path>
              </a:pathLst>
            </a:custGeom>
            <a:solidFill>
              <a:srgbClr val="000000"/>
            </a:solidFill>
          </p:spPr>
          <p:txBody>
            <a:bodyPr wrap="square" lIns="0" tIns="0" rIns="0" bIns="0" rtlCol="0"/>
            <a:lstStyle/>
            <a:p>
              <a:endParaRPr/>
            </a:p>
          </p:txBody>
        </p:sp>
        <p:sp>
          <p:nvSpPr>
            <p:cNvPr id="12" name="object 12">
              <a:extLst>
                <a:ext uri="{FF2B5EF4-FFF2-40B4-BE49-F238E27FC236}">
                  <a16:creationId xmlns:a16="http://schemas.microsoft.com/office/drawing/2014/main" id="{927399D0-F527-54FB-A4B9-C76E3ABF0AE8}"/>
                </a:ext>
              </a:extLst>
            </p:cNvPr>
            <p:cNvSpPr/>
            <p:nvPr/>
          </p:nvSpPr>
          <p:spPr>
            <a:xfrm>
              <a:off x="5105400" y="1600199"/>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3" name="object 13">
            <a:extLst>
              <a:ext uri="{FF2B5EF4-FFF2-40B4-BE49-F238E27FC236}">
                <a16:creationId xmlns:a16="http://schemas.microsoft.com/office/drawing/2014/main" id="{9ED883CE-E126-95E5-F881-AD9DAA5F7C13}"/>
              </a:ext>
            </a:extLst>
          </p:cNvPr>
          <p:cNvSpPr txBox="1"/>
          <p:nvPr/>
        </p:nvSpPr>
        <p:spPr>
          <a:xfrm>
            <a:off x="5918347" y="16236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
        <p:nvSpPr>
          <p:cNvPr id="14" name="object 14">
            <a:extLst>
              <a:ext uri="{FF2B5EF4-FFF2-40B4-BE49-F238E27FC236}">
                <a16:creationId xmlns:a16="http://schemas.microsoft.com/office/drawing/2014/main" id="{2120B6DD-4F0B-01A5-B41B-8927BF07105F}"/>
              </a:ext>
            </a:extLst>
          </p:cNvPr>
          <p:cNvSpPr txBox="1"/>
          <p:nvPr/>
        </p:nvSpPr>
        <p:spPr>
          <a:xfrm>
            <a:off x="2412428" y="2143886"/>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7</a:t>
            </a:r>
            <a:r>
              <a:rPr sz="2400" spc="-10" dirty="0">
                <a:latin typeface="Times New Roman"/>
                <a:cs typeface="Times New Roman"/>
              </a:rPr>
              <a:t>67</a:t>
            </a:r>
            <a:endParaRPr sz="2400" dirty="0">
              <a:latin typeface="Times New Roman"/>
              <a:cs typeface="Times New Roman"/>
            </a:endParaRPr>
          </a:p>
        </p:txBody>
      </p:sp>
      <p:grpSp>
        <p:nvGrpSpPr>
          <p:cNvPr id="15" name="object 15">
            <a:extLst>
              <a:ext uri="{FF2B5EF4-FFF2-40B4-BE49-F238E27FC236}">
                <a16:creationId xmlns:a16="http://schemas.microsoft.com/office/drawing/2014/main" id="{78A880E4-7ADF-6A4C-D300-B9F71C31C88A}"/>
              </a:ext>
            </a:extLst>
          </p:cNvPr>
          <p:cNvGrpSpPr/>
          <p:nvPr/>
        </p:nvGrpSpPr>
        <p:grpSpPr>
          <a:xfrm>
            <a:off x="5219128" y="2209800"/>
            <a:ext cx="1993900" cy="463550"/>
            <a:chOff x="4483480" y="2209800"/>
            <a:chExt cx="1993900" cy="463550"/>
          </a:xfrm>
        </p:grpSpPr>
        <p:sp>
          <p:nvSpPr>
            <p:cNvPr id="16" name="object 16">
              <a:extLst>
                <a:ext uri="{FF2B5EF4-FFF2-40B4-BE49-F238E27FC236}">
                  <a16:creationId xmlns:a16="http://schemas.microsoft.com/office/drawing/2014/main" id="{2FCE8729-9DFE-F1C5-64E5-DDA8222BE5F8}"/>
                </a:ext>
              </a:extLst>
            </p:cNvPr>
            <p:cNvSpPr/>
            <p:nvPr/>
          </p:nvSpPr>
          <p:spPr>
            <a:xfrm>
              <a:off x="4496180" y="2362580"/>
              <a:ext cx="1918335" cy="74295"/>
            </a:xfrm>
            <a:custGeom>
              <a:avLst/>
              <a:gdLst/>
              <a:ahLst/>
              <a:cxnLst/>
              <a:rect l="l" t="t" r="r" b="b"/>
              <a:pathLst>
                <a:path w="1918335" h="74294">
                  <a:moveTo>
                    <a:pt x="0" y="0"/>
                  </a:moveTo>
                  <a:lnTo>
                    <a:pt x="1917750" y="73761"/>
                  </a:lnTo>
                </a:path>
              </a:pathLst>
            </a:custGeom>
            <a:ln w="25399">
              <a:solidFill>
                <a:srgbClr val="000000"/>
              </a:solidFill>
            </a:ln>
          </p:spPr>
          <p:txBody>
            <a:bodyPr wrap="square" lIns="0" tIns="0" rIns="0" bIns="0" rtlCol="0"/>
            <a:lstStyle/>
            <a:p>
              <a:endParaRPr/>
            </a:p>
          </p:txBody>
        </p:sp>
        <p:sp>
          <p:nvSpPr>
            <p:cNvPr id="17" name="object 17">
              <a:extLst>
                <a:ext uri="{FF2B5EF4-FFF2-40B4-BE49-F238E27FC236}">
                  <a16:creationId xmlns:a16="http://schemas.microsoft.com/office/drawing/2014/main" id="{873A8C3F-CF4A-C6B7-B1B1-636AFD45947B}"/>
                </a:ext>
              </a:extLst>
            </p:cNvPr>
            <p:cNvSpPr/>
            <p:nvPr/>
          </p:nvSpPr>
          <p:spPr>
            <a:xfrm>
              <a:off x="6399770" y="2397776"/>
              <a:ext cx="78105" cy="76200"/>
            </a:xfrm>
            <a:custGeom>
              <a:avLst/>
              <a:gdLst/>
              <a:ahLst/>
              <a:cxnLst/>
              <a:rect l="l" t="t" r="r" b="b"/>
              <a:pathLst>
                <a:path w="78104" h="76200">
                  <a:moveTo>
                    <a:pt x="2933" y="0"/>
                  </a:moveTo>
                  <a:lnTo>
                    <a:pt x="0" y="76149"/>
                  </a:lnTo>
                  <a:lnTo>
                    <a:pt x="77609" y="41008"/>
                  </a:lnTo>
                  <a:lnTo>
                    <a:pt x="2933" y="0"/>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6DBCC34F-0FCD-1A88-FC4D-73DDDBDCCE4D}"/>
                </a:ext>
              </a:extLst>
            </p:cNvPr>
            <p:cNvSpPr/>
            <p:nvPr/>
          </p:nvSpPr>
          <p:spPr>
            <a:xfrm>
              <a:off x="5105400" y="2209800"/>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9CFDA883-15FC-080C-4B9E-E5CCD568B4A6}"/>
              </a:ext>
            </a:extLst>
          </p:cNvPr>
          <p:cNvSpPr txBox="1"/>
          <p:nvPr/>
        </p:nvSpPr>
        <p:spPr>
          <a:xfrm>
            <a:off x="5918347" y="22332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Tree>
    <p:extLst>
      <p:ext uri="{BB962C8B-B14F-4D97-AF65-F5344CB8AC3E}">
        <p14:creationId xmlns:p14="http://schemas.microsoft.com/office/powerpoint/2010/main" val="3999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UNIX password checking</a:t>
                </a:r>
              </a:p>
              <a:p>
                <a:pPr lvl="1"/>
                <a:r>
                  <a:rPr lang="en-US" sz="2800" dirty="0">
                    <a:latin typeface="Times New Roman" panose="02020603050405020304" pitchFamily="18" charset="0"/>
                    <a:cs typeface="Times New Roman" panose="02020603050405020304" pitchFamily="18" charset="0"/>
                  </a:rPr>
                  <a:t>password hash values are stored in the file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/passwd. When user tries to log in,  system computes hash of user-entered password and compares with stored password hash</a:t>
                </a:r>
              </a:p>
              <a:p>
                <a:r>
                  <a:rPr lang="en-US" sz="3200" dirty="0">
                    <a:latin typeface="Times New Roman" panose="02020603050405020304" pitchFamily="18" charset="0"/>
                    <a:cs typeface="Times New Roman" panose="02020603050405020304" pitchFamily="18" charset="0"/>
                  </a:rPr>
                  <a:t>Intrusion detection </a:t>
                </a:r>
              </a:p>
              <a:p>
                <a:pPr lvl="1"/>
                <a:r>
                  <a:rPr lang="en-US" sz="2800" dirty="0">
                    <a:latin typeface="Times New Roman" panose="02020603050405020304" pitchFamily="18" charset="0"/>
                    <a:cs typeface="Times New Roman" panose="02020603050405020304" pitchFamily="18" charset="0"/>
                  </a:rPr>
                  <a:t>Hash value </a:t>
                </a:r>
                <a14:m>
                  <m:oMath xmlns:m="http://schemas.openxmlformats.org/officeDocument/2006/math">
                    <m:r>
                      <a:rPr lang="en-US" sz="2800" i="1" dirty="0" smtClean="0">
                        <a:latin typeface="Cambria Math" panose="02040503050406030204" pitchFamily="18" charset="0"/>
                      </a:rPr>
                      <m:t>𝐻</m:t>
                    </m:r>
                    <m:r>
                      <a:rPr lang="en-US" sz="2800" i="1" dirty="0" smtClean="0">
                        <a:latin typeface="Cambria Math" panose="02040503050406030204" pitchFamily="18" charset="0"/>
                      </a:rPr>
                      <m:t>(</m:t>
                    </m:r>
                    <m:r>
                      <a:rPr lang="en-US" sz="2800" i="1" dirty="0" smtClean="0">
                        <a:latin typeface="Cambria Math" panose="02040503050406030204" pitchFamily="18" charset="0"/>
                      </a:rPr>
                      <m:t>𝐹</m:t>
                    </m:r>
                    <m:r>
                      <a:rPr lang="en-US" sz="2800" i="1" dirty="0"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for a file </a:t>
                </a:r>
                <a14:m>
                  <m:oMath xmlns:m="http://schemas.openxmlformats.org/officeDocument/2006/math">
                    <m:r>
                      <a:rPr lang="en-US" sz="2800" i="1" dirty="0">
                        <a:latin typeface="Cambria Math" panose="02040503050406030204" pitchFamily="18" charset="0"/>
                      </a:rPr>
                      <m:t>𝐹</m:t>
                    </m:r>
                  </m:oMath>
                </a14:m>
                <a:r>
                  <a:rPr lang="en-US" sz="2800" dirty="0">
                    <a:latin typeface="Times New Roman" panose="02020603050405020304" pitchFamily="18" charset="0"/>
                    <a:cs typeface="Times New Roman" panose="02020603050405020304" pitchFamily="18" charset="0"/>
                  </a:rPr>
                  <a:t> is stored in a secure location to detect any alteration of file contents</a:t>
                </a:r>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16" t="-3081" r="-1507"/>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47</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359699" y="1457133"/>
            <a:ext cx="9006011" cy="367473"/>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5448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a:xfrm>
            <a:off x="838200" y="178767"/>
            <a:ext cx="10515600" cy="894622"/>
          </a:xfrm>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277946" y="1073388"/>
                <a:ext cx="6643715" cy="5605845"/>
              </a:xfrm>
            </p:spPr>
            <p:txBody>
              <a:bodyPr>
                <a:normAutofit/>
              </a:bodyPr>
              <a:lstStyle/>
              <a:p>
                <a:r>
                  <a:rPr lang="en-US" dirty="0">
                    <a:latin typeface="Times New Roman" panose="02020603050405020304" pitchFamily="18" charset="0"/>
                    <a:cs typeface="Times New Roman" panose="02020603050405020304" pitchFamily="18" charset="0"/>
                  </a:rPr>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input and produces as output a fixed-size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Given message digest </a:t>
                </a:r>
                <a14:m>
                  <m:oMath xmlns:m="http://schemas.openxmlformats.org/officeDocument/2006/math">
                    <m:r>
                      <a:rPr lang="en-GB" i="1" dirty="0">
                        <a:latin typeface="Cambria Math" panose="02040503050406030204" pitchFamily="18" charset="0"/>
                      </a:rPr>
                      <m:t>𝑥</m:t>
                    </m:r>
                  </m:oMath>
                </a14:m>
                <a:r>
                  <a:rPr lang="en-GB" dirty="0">
                    <a:latin typeface="Times New Roman" panose="02020603050405020304" pitchFamily="18" charset="0"/>
                    <a:cs typeface="Times New Roman" panose="02020603050405020304" pitchFamily="18" charset="0"/>
                  </a:rPr>
                  <a:t>, computationally infeasible to find message </a:t>
                </a:r>
                <a14:m>
                  <m:oMath xmlns:m="http://schemas.openxmlformats.org/officeDocument/2006/math">
                    <m:r>
                      <a:rPr lang="en-US" i="1" dirty="0" smtClean="0">
                        <a:latin typeface="Cambria Math" panose="02040503050406030204" pitchFamily="18" charset="0"/>
                      </a:rPr>
                      <m:t>𝑀</m:t>
                    </m:r>
                  </m:oMath>
                </a14:m>
                <a:r>
                  <a:rPr lang="en-GB" dirty="0">
                    <a:latin typeface="Times New Roman" panose="02020603050405020304" pitchFamily="18" charset="0"/>
                    <a:cs typeface="Times New Roman" panose="02020603050405020304" pitchFamily="18" charset="0"/>
                  </a:rPr>
                  <a:t> such that </a:t>
                </a:r>
                <a14:m>
                  <m:oMath xmlns:m="http://schemas.openxmlformats.org/officeDocument/2006/math">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US" i="1" dirty="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GB" dirty="0">
                    <a:latin typeface="Times New Roman" panose="02020603050405020304" pitchFamily="18" charset="0"/>
                    <a:cs typeface="Times New Roman" panose="02020603050405020304" pitchFamily="18" charset="0"/>
                  </a:rPr>
                  <a:t>, e.g.,</a:t>
                </a:r>
              </a:p>
              <a:p>
                <a:pPr marL="697865" lvl="1"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MD5</a:t>
                </a:r>
              </a:p>
              <a:p>
                <a:pPr marL="1145540" lvl="2"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128-</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a:t>
                </a:r>
                <a:r>
                  <a:rPr lang="en-GB" spc="-5" dirty="0">
                    <a:latin typeface="Times New Roman"/>
                    <a:cs typeface="Times New Roman"/>
                  </a:rPr>
                  <a:t> </a:t>
                </a:r>
                <a:r>
                  <a:rPr lang="en-GB" dirty="0">
                    <a:latin typeface="Times New Roman"/>
                    <a:cs typeface="Times New Roman"/>
                  </a:rPr>
                  <a:t>using</a:t>
                </a:r>
                <a:r>
                  <a:rPr lang="en-GB" spc="-15" dirty="0">
                    <a:latin typeface="Times New Roman"/>
                    <a:cs typeface="Times New Roman"/>
                  </a:rPr>
                  <a:t> </a:t>
                </a:r>
                <a:r>
                  <a:rPr lang="en-GB" spc="-10" dirty="0">
                    <a:latin typeface="Times New Roman"/>
                    <a:cs typeface="Times New Roman"/>
                  </a:rPr>
                  <a:t>512-</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using</a:t>
                </a:r>
                <a:r>
                  <a:rPr lang="en-GB" spc="-5" dirty="0">
                    <a:latin typeface="Times New Roman"/>
                    <a:cs typeface="Times New Roman"/>
                  </a:rPr>
                  <a:t> </a:t>
                </a:r>
                <a:r>
                  <a:rPr lang="en-GB" spc="-10" dirty="0">
                    <a:latin typeface="Times New Roman"/>
                    <a:cs typeface="Times New Roman"/>
                  </a:rPr>
                  <a:t>32-</a:t>
                </a:r>
                <a:r>
                  <a:rPr lang="en-GB" dirty="0">
                    <a:latin typeface="Times New Roman"/>
                    <a:cs typeface="Times New Roman"/>
                  </a:rPr>
                  <a:t>bit</a:t>
                </a:r>
                <a:r>
                  <a:rPr lang="en-GB" spc="-15" dirty="0">
                    <a:latin typeface="Times New Roman"/>
                    <a:cs typeface="Times New Roman"/>
                  </a:rPr>
                  <a:t> </a:t>
                </a:r>
                <a:r>
                  <a:rPr lang="en-GB" spc="-10" dirty="0">
                    <a:latin typeface="Times New Roman"/>
                    <a:cs typeface="Times New Roman"/>
                  </a:rPr>
                  <a:t>operations</a:t>
                </a:r>
              </a:p>
              <a:p>
                <a:pPr marL="698500" marR="5080" lvl="1" indent="-342900">
                  <a:lnSpc>
                    <a:spcPct val="100000"/>
                  </a:lnSpc>
                  <a:spcBef>
                    <a:spcPts val="575"/>
                  </a:spcBef>
                  <a:buClr>
                    <a:srgbClr val="063DE8"/>
                  </a:buClr>
                  <a:buSzPct val="75000"/>
                  <a:buFont typeface="Wingdings"/>
                  <a:buChar char=""/>
                  <a:tabLst>
                    <a:tab pos="355600" algn="l"/>
                  </a:tabLst>
                </a:pPr>
                <a:r>
                  <a:rPr lang="en-GB" dirty="0">
                    <a:latin typeface="Times New Roman"/>
                    <a:cs typeface="Times New Roman"/>
                  </a:rPr>
                  <a:t>SHA-1 Algorithm</a:t>
                </a:r>
              </a:p>
              <a:p>
                <a:pPr marL="1234440" lvl="2" indent="-418465">
                  <a:lnSpc>
                    <a:spcPct val="100000"/>
                  </a:lnSpc>
                  <a:spcBef>
                    <a:spcPts val="675"/>
                  </a:spcBef>
                  <a:buClr>
                    <a:srgbClr val="063DE8"/>
                  </a:buClr>
                  <a:buSzPct val="75000"/>
                  <a:buFont typeface="Wingdings"/>
                  <a:buChar char=""/>
                  <a:tabLst>
                    <a:tab pos="443865" algn="l"/>
                  </a:tabLst>
                </a:pPr>
                <a:r>
                  <a:rPr lang="en-GB" spc="-10" dirty="0">
                    <a:latin typeface="Times New Roman"/>
                    <a:cs typeface="Times New Roman"/>
                  </a:rPr>
                  <a:t>160-</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 using</a:t>
                </a:r>
                <a:r>
                  <a:rPr lang="en-GB" spc="-10" dirty="0">
                    <a:latin typeface="Times New Roman"/>
                    <a:cs typeface="Times New Roman"/>
                  </a:rPr>
                  <a:t> 512-</a:t>
                </a:r>
                <a:r>
                  <a:rPr lang="en-GB" dirty="0">
                    <a:latin typeface="Times New Roman"/>
                    <a:cs typeface="Times New Roman"/>
                  </a:rPr>
                  <a:t>bit</a:t>
                </a:r>
                <a:r>
                  <a:rPr lang="en-GB" spc="-10"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and</a:t>
                </a:r>
                <a:r>
                  <a:rPr lang="en-GB" spc="-10" dirty="0">
                    <a:latin typeface="Times New Roman"/>
                    <a:cs typeface="Times New Roman"/>
                  </a:rPr>
                  <a:t> 32-</a:t>
                </a:r>
                <a:r>
                  <a:rPr lang="en-GB" dirty="0">
                    <a:latin typeface="Times New Roman"/>
                    <a:cs typeface="Times New Roman"/>
                  </a:rPr>
                  <a:t>bit</a:t>
                </a:r>
                <a:r>
                  <a:rPr lang="en-GB" spc="-10" dirty="0">
                    <a:latin typeface="Times New Roman"/>
                    <a:cs typeface="Times New Roman"/>
                  </a:rPr>
                  <a:t> operations</a:t>
                </a:r>
                <a:endParaRPr lang="en-US" dirty="0">
                  <a:latin typeface="Times New Roman" panose="02020603050405020304" pitchFamily="18" charset="0"/>
                  <a:cs typeface="Times New Roman" panose="02020603050405020304" pitchFamily="18" charset="0"/>
                </a:endParaRPr>
              </a:p>
              <a:p>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277946" y="1073388"/>
                <a:ext cx="6643715" cy="5605845"/>
              </a:xfrm>
              <a:blipFill>
                <a:blip r:embed="rId2"/>
                <a:stretch>
                  <a:fillRect t="-1848"/>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6921661" y="1255796"/>
            <a:ext cx="4992393" cy="4528815"/>
          </a:xfrm>
          <a:prstGeom prst="rect">
            <a:avLst/>
          </a:prstGeom>
        </p:spPr>
      </p:pic>
    </p:spTree>
    <p:extLst>
      <p:ext uri="{BB962C8B-B14F-4D97-AF65-F5344CB8AC3E}">
        <p14:creationId xmlns:p14="http://schemas.microsoft.com/office/powerpoint/2010/main" val="48484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682387" y="1196752"/>
                <a:ext cx="11013743" cy="5661248"/>
              </a:xfrm>
            </p:spPr>
            <p:txBody>
              <a:bodyPr>
                <a:normAutofit/>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682387" y="1196752"/>
                <a:ext cx="11013743" cy="5661248"/>
              </a:xfrm>
              <a:blipFill>
                <a:blip r:embed="rId3"/>
                <a:stretch>
                  <a:fillRect t="-1722" r="-1384"/>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49</a:t>
            </a:fld>
            <a:endParaRPr lang="en-US" dirty="0">
              <a:solidFill>
                <a:prstClr val="white">
                  <a:lumMod val="65000"/>
                  <a:lumOff val="35000"/>
                </a:prstClr>
              </a:solidFill>
            </a:endParaRPr>
          </a:p>
        </p:txBody>
      </p:sp>
      <p:sp>
        <p:nvSpPr>
          <p:cNvPr id="7" name="Rectangle 2"/>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54EA3841-B3EE-333F-4AB0-06567DE6E571}"/>
              </a:ext>
            </a:extLst>
          </p:cNvPr>
          <p:cNvPicPr>
            <a:picLocks noChangeAspect="1"/>
          </p:cNvPicPr>
          <p:nvPr/>
        </p:nvPicPr>
        <p:blipFill>
          <a:blip r:embed="rId2"/>
          <a:srcRect/>
          <a:stretch/>
        </p:blipFill>
        <p:spPr>
          <a:xfrm>
            <a:off x="3027831" y="4013864"/>
            <a:ext cx="6613576" cy="2354571"/>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FDED88-39C8-6247-6438-7041B7632FC2}"/>
                  </a:ext>
                </a:extLst>
              </p:cNvPr>
              <p:cNvSpPr>
                <a:spLocks noGrp="1"/>
              </p:cNvSpPr>
              <p:nvPr>
                <p:ph idx="1"/>
              </p:nvPr>
            </p:nvSpPr>
            <p:spPr>
              <a:xfrm>
                <a:off x="426721" y="1232143"/>
                <a:ext cx="11398134" cy="2996890"/>
              </a:xfrm>
            </p:spPr>
            <p:txBody>
              <a:bodyPr>
                <a:normAutofit fontScale="77500" lnSpcReduction="20000"/>
              </a:bodyPr>
              <a:lstStyle/>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A digital signature is a cryptographic technique used to verify the authenticity and integrity of a digital message or document. It serves a similar purpose to a handwritten signature or a stamped seal, but it provides far more security due to its cryptographic foundations.</a:t>
                </a:r>
              </a:p>
              <a:p>
                <a:pPr marL="354965" indent="-342265">
                  <a:lnSpc>
                    <a:spcPct val="100000"/>
                  </a:lnSpc>
                  <a:spcBef>
                    <a:spcPts val="675"/>
                  </a:spcBef>
                  <a:buClr>
                    <a:srgbClr val="063DE8"/>
                  </a:buClr>
                  <a:buSzPct val="75000"/>
                  <a:buFont typeface="Wingdings"/>
                  <a:buChar char=""/>
                  <a:tabLst>
                    <a:tab pos="354965" algn="l"/>
                  </a:tabLst>
                </a:pPr>
                <a:r>
                  <a:rPr lang="en-US" altLang="zh-CN" sz="2800" dirty="0">
                    <a:solidFill>
                      <a:schemeClr val="tx1"/>
                    </a:solidFill>
                    <a:latin typeface="Times New Roman" panose="02020603050405020304" pitchFamily="18" charset="0"/>
                    <a:cs typeface="Times New Roman" panose="02020603050405020304" pitchFamily="18" charset="0"/>
                  </a:rPr>
                  <a:t>Apply crypto hash function to generate </a:t>
                </a:r>
                <a:r>
                  <a:rPr lang="en-US" altLang="zh-CN" dirty="0">
                    <a:latin typeface="Times New Roman" panose="02020603050405020304" pitchFamily="18" charset="0"/>
                    <a:cs typeface="Times New Roman" panose="02020603050405020304" pitchFamily="18" charset="0"/>
                  </a:rPr>
                  <a:t>message digest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𝑀</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which is encrypted with sender’s private key </a:t>
                </a:r>
                <a14:m>
                  <m:oMath xmlns:m="http://schemas.openxmlformats.org/officeDocument/2006/math">
                    <m:r>
                      <a:rPr lang="en-US" altLang="zh-CN" sz="2800" i="1" dirty="0">
                        <a:solidFill>
                          <a:schemeClr val="tx1"/>
                        </a:solidFill>
                        <a:latin typeface="Cambria Math" panose="02040503050406030204" pitchFamily="18" charset="0"/>
                      </a:rPr>
                      <m:t>𝑃𝑅</m:t>
                    </m:r>
                    <m:r>
                      <a:rPr lang="en-US" altLang="zh-CN" sz="2800" i="1" baseline="-25000" dirty="0" err="1">
                        <a:solidFill>
                          <a:schemeClr val="tx1"/>
                        </a:solidFill>
                        <a:latin typeface="Cambria Math" panose="02040503050406030204" pitchFamily="18" charset="0"/>
                      </a:rPr>
                      <m:t>𝑎</m:t>
                    </m:r>
                  </m:oMath>
                </a14:m>
                <a:r>
                  <a:rPr lang="en-US" altLang="zh-CN" sz="2800" dirty="0">
                    <a:solidFill>
                      <a:schemeClr val="tx1"/>
                    </a:solidFill>
                    <a:latin typeface="Times New Roman" panose="02020603050405020304" pitchFamily="18" charset="0"/>
                    <a:cs typeface="Times New Roman" panose="02020603050405020304" pitchFamily="18" charset="0"/>
                  </a:rPr>
                  <a:t> to generate a </a:t>
                </a:r>
                <a:r>
                  <a:rPr lang="en-US" dirty="0">
                    <a:latin typeface="Times New Roman" panose="02020603050405020304" pitchFamily="18" charset="0"/>
                    <a:cs typeface="Times New Roman" panose="02020603050405020304" pitchFamily="18" charset="0"/>
                  </a:rPr>
                  <a:t>digital signature. </a:t>
                </a:r>
                <a:r>
                  <a:rPr lang="en-US" altLang="zh-CN" sz="2800" dirty="0">
                    <a:solidFill>
                      <a:schemeClr val="tx1"/>
                    </a:solidFill>
                    <a:latin typeface="Times New Roman" panose="02020603050405020304" pitchFamily="18" charset="0"/>
                    <a:cs typeface="Times New Roman" panose="02020603050405020304" pitchFamily="18" charset="0"/>
                  </a:rPr>
                  <a:t>Receiver </a:t>
                </a:r>
                <a:r>
                  <a:rPr lang="en-US" altLang="zh-CN" dirty="0">
                    <a:latin typeface="Times New Roman" panose="02020603050405020304" pitchFamily="18" charset="0"/>
                    <a:cs typeface="Times New Roman" panose="02020603050405020304" pitchFamily="18" charset="0"/>
                  </a:rPr>
                  <a:t>decrypts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with sender’s public key </a:t>
                </a:r>
                <a14:m>
                  <m:oMath xmlns:m="http://schemas.openxmlformats.org/officeDocument/2006/math">
                    <m:r>
                      <a:rPr lang="en-US" altLang="zh-CN" i="1" dirty="0">
                        <a:latin typeface="Cambria Math" panose="02040503050406030204" pitchFamily="18" charset="0"/>
                      </a:rPr>
                      <m:t>𝑃</m:t>
                    </m:r>
                    <m:r>
                      <a:rPr lang="en-GB" altLang="zh-CN" b="0" i="1" dirty="0" smtClean="0">
                        <a:latin typeface="Cambria Math" panose="02040503050406030204" pitchFamily="18" charset="0"/>
                      </a:rPr>
                      <m:t>𝑈</m:t>
                    </m:r>
                    <m:r>
                      <a:rPr lang="en-US" altLang="zh-CN" i="1" baseline="-25000" dirty="0" err="1">
                        <a:latin typeface="Cambria Math" panose="02040503050406030204" pitchFamily="18" charset="0"/>
                      </a:rPr>
                      <m:t>𝑎</m:t>
                    </m:r>
                  </m:oMath>
                </a14:m>
                <a:r>
                  <a:rPr lang="en-US" altLang="zh-CN" dirty="0">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 and compares it to the </a:t>
                </a:r>
                <a:r>
                  <a:rPr lang="en-US" altLang="zh-CN" dirty="0">
                    <a:latin typeface="Times New Roman" panose="02020603050405020304" pitchFamily="18" charset="0"/>
                    <a:cs typeface="Times New Roman" panose="02020603050405020304" pitchFamily="18" charset="0"/>
                  </a:rPr>
                  <a:t>recomputed message digest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𝑟𝑒𝑐𝑒𝑖𝑣𝑒𝑑𝑀</m:t>
                    </m:r>
                    <m:r>
                      <a:rPr lang="en-US" altLang="zh-CN" i="1" dirty="0">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If they match, then message is authenticated.</a:t>
                </a:r>
                <a:endParaRPr lang="en-GB" sz="2800" spc="-10" dirty="0">
                  <a:latin typeface="Times New Roman"/>
                  <a:cs typeface="Times New Roman"/>
                </a:endParaRPr>
              </a:p>
              <a:p>
                <a:pPr marL="697865" lvl="1" indent="-342265">
                  <a:lnSpc>
                    <a:spcPct val="100000"/>
                  </a:lnSpc>
                  <a:spcBef>
                    <a:spcPts val="675"/>
                  </a:spcBef>
                  <a:buClr>
                    <a:srgbClr val="063DE8"/>
                  </a:buClr>
                  <a:buSzPct val="75000"/>
                  <a:buFont typeface="Wingdings"/>
                  <a:buChar char=""/>
                  <a:tabLst>
                    <a:tab pos="354965" algn="l"/>
                  </a:tabLst>
                </a:pPr>
                <a:r>
                  <a:rPr lang="en-US" altLang="zh-CN" dirty="0">
                    <a:latin typeface="Times New Roman" panose="02020603050405020304" pitchFamily="18" charset="0"/>
                    <a:cs typeface="Times New Roman" panose="02020603050405020304" pitchFamily="18" charset="0"/>
                  </a:rPr>
                  <a:t>M</a:t>
                </a:r>
                <a:r>
                  <a:rPr lang="en-US" altLang="zh-CN" dirty="0">
                    <a:solidFill>
                      <a:schemeClr val="tx1"/>
                    </a:solidFill>
                    <a:latin typeface="Times New Roman" panose="02020603050405020304" pitchFamily="18" charset="0"/>
                    <a:cs typeface="Times New Roman" panose="02020603050405020304" pitchFamily="18" charset="0"/>
                  </a:rPr>
                  <a:t>ore efficient than MAC approach, since encryption/decryption is applied to the message digest, not the entire message</a:t>
                </a:r>
                <a:endParaRPr lang="en-GB" spc="-10" dirty="0">
                  <a:latin typeface="Times New Roman"/>
                  <a:cs typeface="Times New Roman"/>
                </a:endParaRPr>
              </a:p>
            </p:txBody>
          </p:sp>
        </mc:Choice>
        <mc:Fallback xmlns="">
          <p:sp>
            <p:nvSpPr>
              <p:cNvPr id="2" name="Content Placeholder 1">
                <a:extLst>
                  <a:ext uri="{FF2B5EF4-FFF2-40B4-BE49-F238E27FC236}">
                    <a16:creationId xmlns:a16="http://schemas.microsoft.com/office/drawing/2014/main" id="{AAFDED88-39C8-6247-6438-7041B7632FC2}"/>
                  </a:ext>
                </a:extLst>
              </p:cNvPr>
              <p:cNvSpPr>
                <a:spLocks noGrp="1" noRot="1" noChangeAspect="1" noMove="1" noResize="1" noEditPoints="1" noAdjustHandles="1" noChangeArrowheads="1" noChangeShapeType="1" noTextEdit="1"/>
              </p:cNvSpPr>
              <p:nvPr>
                <p:ph idx="1"/>
              </p:nvPr>
            </p:nvSpPr>
            <p:spPr>
              <a:xfrm>
                <a:off x="426721" y="1232143"/>
                <a:ext cx="11398134" cy="2996890"/>
              </a:xfrm>
              <a:blipFill>
                <a:blip r:embed="rId3"/>
                <a:stretch>
                  <a:fillRect l="-107" t="-3659" r="-642"/>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04FE1D91-AC6F-B531-315E-33E820FBC282}"/>
              </a:ext>
            </a:extLst>
          </p:cNvPr>
          <p:cNvSpPr>
            <a:spLocks noGrp="1"/>
          </p:cNvSpPr>
          <p:nvPr>
            <p:ph type="title"/>
          </p:nvPr>
        </p:nvSpPr>
        <p:spPr/>
        <p:txBody>
          <a:bodyPr/>
          <a:lstStyle/>
          <a:p>
            <a:r>
              <a:rPr lang="en-GB" dirty="0"/>
              <a:t>Digital signature</a:t>
            </a:r>
            <a:endParaRPr lang="en-SE" dirty="0"/>
          </a:p>
        </p:txBody>
      </p:sp>
      <p:sp>
        <p:nvSpPr>
          <p:cNvPr id="4" name="Slide Number Placeholder 3">
            <a:extLst>
              <a:ext uri="{FF2B5EF4-FFF2-40B4-BE49-F238E27FC236}">
                <a16:creationId xmlns:a16="http://schemas.microsoft.com/office/drawing/2014/main" id="{BAC5319C-4C32-E8BF-4B88-B90062B1F3C5}"/>
              </a:ext>
            </a:extLst>
          </p:cNvPr>
          <p:cNvSpPr>
            <a:spLocks noGrp="1"/>
          </p:cNvSpPr>
          <p:nvPr>
            <p:ph type="sldNum" sz="quarter" idx="4"/>
          </p:nvPr>
        </p:nvSpPr>
        <p:spPr/>
        <p:txBody>
          <a:bodyPr/>
          <a:lstStyle/>
          <a:p>
            <a:r>
              <a:rPr lang="en-US"/>
              <a:t>Security: 8- </a:t>
            </a:r>
            <a:fld id="{C4204591-24BD-A542-B9D5-F8D8A88D2FEE}" type="slidenum">
              <a:rPr lang="en-US" smtClean="0"/>
              <a:pPr/>
              <a:t>50</a:t>
            </a:fld>
            <a:endParaRPr lang="en-US" dirty="0"/>
          </a:p>
        </p:txBody>
      </p:sp>
      <p:sp>
        <p:nvSpPr>
          <p:cNvPr id="25" name="object 26">
            <a:extLst>
              <a:ext uri="{FF2B5EF4-FFF2-40B4-BE49-F238E27FC236}">
                <a16:creationId xmlns:a16="http://schemas.microsoft.com/office/drawing/2014/main" id="{A01D9682-BD4C-4740-4C80-D9DC963EEAA7}"/>
              </a:ext>
            </a:extLst>
          </p:cNvPr>
          <p:cNvSpPr txBox="1"/>
          <p:nvPr/>
        </p:nvSpPr>
        <p:spPr>
          <a:xfrm>
            <a:off x="2644219" y="6368435"/>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
        <p:nvSpPr>
          <p:cNvPr id="27" name="object 26">
            <a:extLst>
              <a:ext uri="{FF2B5EF4-FFF2-40B4-BE49-F238E27FC236}">
                <a16:creationId xmlns:a16="http://schemas.microsoft.com/office/drawing/2014/main" id="{EC21765F-EB99-0B25-70DF-63B30635DCB7}"/>
              </a:ext>
            </a:extLst>
          </p:cNvPr>
          <p:cNvSpPr txBox="1"/>
          <p:nvPr/>
        </p:nvSpPr>
        <p:spPr>
          <a:xfrm>
            <a:off x="5015068" y="6087688"/>
            <a:ext cx="1723943"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Digital Signature</a:t>
            </a:r>
            <a:endParaRPr dirty="0">
              <a:latin typeface="Times New Roman"/>
              <a:cs typeface="Times New Roman"/>
            </a:endParaRPr>
          </a:p>
        </p:txBody>
      </p:sp>
      <p:sp>
        <p:nvSpPr>
          <p:cNvPr id="32" name="object 26">
            <a:extLst>
              <a:ext uri="{FF2B5EF4-FFF2-40B4-BE49-F238E27FC236}">
                <a16:creationId xmlns:a16="http://schemas.microsoft.com/office/drawing/2014/main" id="{959EFB64-3364-E626-72F1-88D633A47AE4}"/>
              </a:ext>
            </a:extLst>
          </p:cNvPr>
          <p:cNvSpPr txBox="1"/>
          <p:nvPr/>
        </p:nvSpPr>
        <p:spPr>
          <a:xfrm>
            <a:off x="8650165" y="6377634"/>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Tree>
    <p:extLst>
      <p:ext uri="{BB962C8B-B14F-4D97-AF65-F5344CB8AC3E}">
        <p14:creationId xmlns:p14="http://schemas.microsoft.com/office/powerpoint/2010/main" val="39797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09155" y="387062"/>
            <a:ext cx="9351818" cy="689932"/>
          </a:xfrm>
          <a:prstGeom prst="rect">
            <a:avLst/>
          </a:prstGeom>
        </p:spPr>
        <p:txBody>
          <a:bodyPr vert="horz" wrap="square" lIns="0" tIns="12700" rIns="0" bIns="0" rtlCol="0">
            <a:spAutoFit/>
          </a:bodyPr>
          <a:lstStyle/>
          <a:p>
            <a:pPr marL="12700">
              <a:lnSpc>
                <a:spcPct val="100000"/>
              </a:lnSpc>
              <a:spcBef>
                <a:spcPts val="100"/>
              </a:spcBef>
            </a:pPr>
            <a:r>
              <a:rPr lang="en-GB" spc="-5" dirty="0"/>
              <a:t>Application of Digital signature: Bitcoin</a:t>
            </a:r>
            <a:endParaRPr spc="-5" dirty="0"/>
          </a:p>
        </p:txBody>
      </p:sp>
      <p:sp>
        <p:nvSpPr>
          <p:cNvPr id="5" name="object 5"/>
          <p:cNvSpPr txBox="1"/>
          <p:nvPr/>
        </p:nvSpPr>
        <p:spPr>
          <a:xfrm>
            <a:off x="306387" y="1316482"/>
            <a:ext cx="5789613" cy="382156"/>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
                <a:srgbClr val="063DE8"/>
              </a:buClr>
              <a:buSzPct val="75000"/>
              <a:buFont typeface="Wingdings"/>
              <a:buChar char=""/>
              <a:tabLst>
                <a:tab pos="354965" algn="l"/>
                <a:tab pos="355600" algn="l"/>
              </a:tabLst>
              <a:defRPr/>
            </a:pPr>
            <a:r>
              <a:rPr kumimoji="0" lang="en-GB" sz="2400" b="0" i="0" u="none" strike="noStrike" kern="1200" cap="none" spc="0" normalizeH="0" baseline="0" noProof="0" dirty="0">
                <a:ln>
                  <a:noFill/>
                </a:ln>
                <a:solidFill>
                  <a:prstClr val="black"/>
                </a:solidFill>
                <a:effectLst/>
                <a:uLnTx/>
                <a:uFillTx/>
                <a:latin typeface="Times New Roman"/>
                <a:ea typeface="+mn-ea"/>
                <a:cs typeface="Times New Roman"/>
              </a:rPr>
              <a:t>A 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BTC</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6" name="object 6"/>
          <p:cNvSpPr txBox="1"/>
          <p:nvPr/>
        </p:nvSpPr>
        <p:spPr>
          <a:xfrm>
            <a:off x="4357270" y="2687761"/>
            <a:ext cx="2283460" cy="1212850"/>
          </a:xfrm>
          <a:prstGeom prst="rect">
            <a:avLst/>
          </a:prstGeom>
          <a:ln w="25400">
            <a:solidFill>
              <a:srgbClr val="000000"/>
            </a:solidFill>
          </a:ln>
        </p:spPr>
        <p:txBody>
          <a:bodyPr vert="horz" wrap="square" lIns="0" tIns="34290" rIns="0" bIns="0" rtlCol="0">
            <a:spAutoFit/>
          </a:bodyPr>
          <a:lstStyle/>
          <a:p>
            <a:pPr marL="90805" marR="100965"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Hash</a:t>
            </a:r>
            <a:r>
              <a:rPr kumimoji="0" sz="24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previous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this</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coin</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txBox="1"/>
          <p:nvPr/>
        </p:nvSpPr>
        <p:spPr>
          <a:xfrm>
            <a:off x="4324504" y="4600381"/>
            <a:ext cx="230695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A</a:t>
            </a:r>
            <a:r>
              <a:rPr kumimoji="0" sz="2400" b="1" i="0" u="none" strike="noStrike" kern="1200" cap="none" spc="-10" normalizeH="0" baseline="0" noProof="0" dirty="0">
                <a:ln>
                  <a:noFill/>
                </a:ln>
                <a:solidFill>
                  <a:srgbClr val="063DE8"/>
                </a:solidFill>
                <a:effectLst/>
                <a:uLnTx/>
                <a:uFillTx/>
                <a:latin typeface="Times New Roman"/>
                <a:ea typeface="+mn-ea"/>
                <a:cs typeface="Times New Roman"/>
              </a:rPr>
              <a:t>dd</a:t>
            </a:r>
            <a:r>
              <a:rPr kumimoji="0" sz="2400" b="1" i="0" u="none" strike="noStrike" kern="1200" cap="none" spc="-45" normalizeH="0" baseline="0" noProof="0" dirty="0">
                <a:ln>
                  <a:noFill/>
                </a:ln>
                <a:solidFill>
                  <a:srgbClr val="063DE8"/>
                </a:solidFill>
                <a:effectLst/>
                <a:uLnTx/>
                <a:uFillTx/>
                <a:latin typeface="Times New Roman"/>
                <a:ea typeface="+mn-ea"/>
                <a:cs typeface="Times New Roman"/>
              </a:rPr>
              <a:t>r</a:t>
            </a:r>
            <a:r>
              <a:rPr kumimoji="0" sz="2400" b="1" i="0" u="none" strike="noStrike" kern="1200" cap="none" spc="0" normalizeH="0" baseline="0" noProof="0" dirty="0">
                <a:ln>
                  <a:noFill/>
                </a:ln>
                <a:solidFill>
                  <a:srgbClr val="063DE8"/>
                </a:solidFill>
                <a:effectLst/>
                <a:uLnTx/>
                <a:uFillTx/>
                <a:latin typeface="Times New Roman"/>
                <a:ea typeface="+mn-ea"/>
                <a:cs typeface="Times New Roman"/>
              </a:rPr>
              <a:t>e</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ss</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l</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p:cNvSpPr txBox="1"/>
          <p:nvPr/>
        </p:nvSpPr>
        <p:spPr>
          <a:xfrm>
            <a:off x="7950190" y="3942955"/>
            <a:ext cx="1921510" cy="75692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signs with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his</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private</a:t>
            </a:r>
            <a:r>
              <a:rPr kumimoji="0" sz="2400" b="1" i="0" u="none" strike="noStrike" kern="1200" cap="none" spc="-35" normalizeH="0" baseline="0" noProof="0" dirty="0">
                <a:ln>
                  <a:noFill/>
                </a:ln>
                <a:solidFill>
                  <a:srgbClr val="063DE8"/>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pic>
        <p:nvPicPr>
          <p:cNvPr id="9" name="object 9"/>
          <p:cNvPicPr/>
          <p:nvPr/>
        </p:nvPicPr>
        <p:blipFill>
          <a:blip r:embed="rId2" cstate="print"/>
          <a:stretch>
            <a:fillRect/>
          </a:stretch>
        </p:blipFill>
        <p:spPr>
          <a:xfrm>
            <a:off x="2086891" y="1818701"/>
            <a:ext cx="942593" cy="1078229"/>
          </a:xfrm>
          <a:prstGeom prst="rect">
            <a:avLst/>
          </a:prstGeom>
        </p:spPr>
      </p:pic>
      <p:grpSp>
        <p:nvGrpSpPr>
          <p:cNvPr id="10" name="object 10"/>
          <p:cNvGrpSpPr/>
          <p:nvPr/>
        </p:nvGrpSpPr>
        <p:grpSpPr>
          <a:xfrm>
            <a:off x="7868560" y="3809679"/>
            <a:ext cx="2600325" cy="2135505"/>
            <a:chOff x="6010269" y="3895978"/>
            <a:chExt cx="2600325" cy="2135505"/>
          </a:xfrm>
        </p:grpSpPr>
        <p:sp>
          <p:nvSpPr>
            <p:cNvPr id="11" name="object 11"/>
            <p:cNvSpPr/>
            <p:nvPr/>
          </p:nvSpPr>
          <p:spPr>
            <a:xfrm>
              <a:off x="6048375" y="3908678"/>
              <a:ext cx="0" cy="1096010"/>
            </a:xfrm>
            <a:custGeom>
              <a:avLst/>
              <a:gdLst/>
              <a:ahLst/>
              <a:cxnLst/>
              <a:rect l="l" t="t" r="r" b="b"/>
              <a:pathLst>
                <a:path h="1096010">
                  <a:moveTo>
                    <a:pt x="0" y="0"/>
                  </a:moveTo>
                  <a:lnTo>
                    <a:pt x="0" y="1095502"/>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bject 12"/>
            <p:cNvSpPr/>
            <p:nvPr/>
          </p:nvSpPr>
          <p:spPr>
            <a:xfrm>
              <a:off x="6010269" y="499148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object 13"/>
            <p:cNvPicPr/>
            <p:nvPr/>
          </p:nvPicPr>
          <p:blipFill>
            <a:blip r:embed="rId3" cstate="print"/>
            <a:stretch>
              <a:fillRect/>
            </a:stretch>
          </p:blipFill>
          <p:spPr>
            <a:xfrm>
              <a:off x="7576566" y="5168645"/>
              <a:ext cx="1034021" cy="862583"/>
            </a:xfrm>
            <a:prstGeom prst="rect">
              <a:avLst/>
            </a:prstGeom>
          </p:spPr>
        </p:pic>
      </p:grpSp>
      <p:sp>
        <p:nvSpPr>
          <p:cNvPr id="14" name="object 14"/>
          <p:cNvSpPr txBox="1"/>
          <p:nvPr/>
        </p:nvSpPr>
        <p:spPr>
          <a:xfrm>
            <a:off x="7466439" y="3048449"/>
            <a:ext cx="916687" cy="773930"/>
          </a:xfrm>
          <a:prstGeom prst="rect">
            <a:avLst/>
          </a:prstGeom>
          <a:ln w="25400">
            <a:solidFill>
              <a:srgbClr val="000000"/>
            </a:solidFill>
          </a:ln>
        </p:spPr>
        <p:txBody>
          <a:bodyPr vert="horz" wrap="square" lIns="0" tIns="34925" rIns="0" bIns="0" rtlCol="0">
            <a:spAutoFit/>
          </a:bodyPr>
          <a:lstStyle/>
          <a:p>
            <a:pPr marL="90805" marR="0" lvl="0" indent="0" algn="l" defTabSz="914400" rtl="0" eaLnBrk="1" fontAlgn="auto" latinLnBrk="0" hangingPunct="1">
              <a:lnSpc>
                <a:spcPct val="100000"/>
              </a:lnSpc>
              <a:spcBef>
                <a:spcPts val="275"/>
              </a:spcBef>
              <a:spcAft>
                <a:spcPts val="0"/>
              </a:spcAft>
              <a:buClrTx/>
              <a:buSzTx/>
              <a:buFontTx/>
              <a:buNone/>
              <a:tabLst/>
              <a:defRPr/>
            </a:pPr>
            <a:r>
              <a:rPr kumimoji="0" lang="en-GB" sz="2400" b="0" i="0" u="none" strike="noStrike" kern="1200" cap="none" spc="-5" normalizeH="0" baseline="0" noProof="0" dirty="0" err="1">
                <a:ln>
                  <a:noFill/>
                </a:ln>
                <a:solidFill>
                  <a:prstClr val="black"/>
                </a:solidFill>
                <a:effectLst/>
                <a:uLnTx/>
                <a:uFillTx/>
                <a:latin typeface="Times New Roman"/>
                <a:ea typeface="+mn-ea"/>
                <a:cs typeface="Times New Roman"/>
              </a:rPr>
              <a:t>Msg</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 Digest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5" name="object 15"/>
          <p:cNvSpPr/>
          <p:nvPr/>
        </p:nvSpPr>
        <p:spPr>
          <a:xfrm>
            <a:off x="6872631" y="4981381"/>
            <a:ext cx="2281555" cy="1213485"/>
          </a:xfrm>
          <a:custGeom>
            <a:avLst/>
            <a:gdLst/>
            <a:ahLst/>
            <a:cxnLst/>
            <a:rect l="l" t="t" r="r" b="b"/>
            <a:pathLst>
              <a:path w="2281554" h="1213485">
                <a:moveTo>
                  <a:pt x="0" y="0"/>
                </a:moveTo>
                <a:lnTo>
                  <a:pt x="2281428" y="0"/>
                </a:lnTo>
                <a:lnTo>
                  <a:pt x="2281428" y="1213104"/>
                </a:lnTo>
                <a:lnTo>
                  <a:pt x="0" y="1213104"/>
                </a:lnTo>
                <a:lnTo>
                  <a:pt x="0" y="0"/>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bject 16"/>
          <p:cNvSpPr txBox="1"/>
          <p:nvPr/>
        </p:nvSpPr>
        <p:spPr>
          <a:xfrm>
            <a:off x="6872631" y="4981381"/>
            <a:ext cx="2281555" cy="1213485"/>
          </a:xfrm>
          <a:prstGeom prst="rect">
            <a:avLst/>
          </a:prstGeom>
          <a:ln w="25400">
            <a:solidFill>
              <a:srgbClr val="000000"/>
            </a:solidFill>
          </a:ln>
        </p:spPr>
        <p:txBody>
          <a:bodyPr vert="horz" wrap="square" lIns="0" tIns="34290" rIns="0" bIns="0" rtlCol="0">
            <a:spAutoFit/>
          </a:bodyPr>
          <a:lstStyle/>
          <a:p>
            <a:pPr marL="107314" marR="100965" lvl="0" indent="-75565" algn="ctr"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Signed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and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7" name="object 17"/>
          <p:cNvSpPr txBox="1"/>
          <p:nvPr/>
        </p:nvSpPr>
        <p:spPr>
          <a:xfrm>
            <a:off x="3029866" y="2041586"/>
            <a:ext cx="3619500" cy="462280"/>
          </a:xfrm>
          <a:prstGeom prst="rect">
            <a:avLst/>
          </a:prstGeom>
          <a:ln w="25400">
            <a:solidFill>
              <a:srgbClr val="000000"/>
            </a:solidFill>
          </a:ln>
        </p:spPr>
        <p:txBody>
          <a:bodyPr vert="horz" wrap="square" lIns="0" tIns="34290" rIns="0" bIns="0" rtlCol="0">
            <a:spAutoFit/>
          </a:bodyPr>
          <a:lstStyle/>
          <a:p>
            <a:pPr marL="90170"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BTC</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18" name="object 18"/>
          <p:cNvGrpSpPr/>
          <p:nvPr/>
        </p:nvGrpSpPr>
        <p:grpSpPr>
          <a:xfrm>
            <a:off x="6645048" y="1884105"/>
            <a:ext cx="812800" cy="3313429"/>
            <a:chOff x="4786757" y="1970404"/>
            <a:chExt cx="812800" cy="3313429"/>
          </a:xfrm>
        </p:grpSpPr>
        <p:sp>
          <p:nvSpPr>
            <p:cNvPr id="19" name="object 19"/>
            <p:cNvSpPr/>
            <p:nvPr/>
          </p:nvSpPr>
          <p:spPr>
            <a:xfrm>
              <a:off x="4799457" y="1983104"/>
              <a:ext cx="318135" cy="3288029"/>
            </a:xfrm>
            <a:custGeom>
              <a:avLst/>
              <a:gdLst/>
              <a:ahLst/>
              <a:cxnLst/>
              <a:rect l="l" t="t" r="r" b="b"/>
              <a:pathLst>
                <a:path w="318135" h="3288029">
                  <a:moveTo>
                    <a:pt x="0" y="0"/>
                  </a:moveTo>
                  <a:lnTo>
                    <a:pt x="69869" y="27730"/>
                  </a:lnTo>
                  <a:lnTo>
                    <a:pt x="99369" y="59937"/>
                  </a:lnTo>
                  <a:lnTo>
                    <a:pt x="123973" y="102188"/>
                  </a:lnTo>
                  <a:lnTo>
                    <a:pt x="142728" y="152847"/>
                  </a:lnTo>
                  <a:lnTo>
                    <a:pt x="154680" y="210274"/>
                  </a:lnTo>
                  <a:lnTo>
                    <a:pt x="158877" y="272834"/>
                  </a:lnTo>
                  <a:lnTo>
                    <a:pt x="158877" y="1371180"/>
                  </a:lnTo>
                  <a:lnTo>
                    <a:pt x="163073" y="1433740"/>
                  </a:lnTo>
                  <a:lnTo>
                    <a:pt x="175025" y="1491167"/>
                  </a:lnTo>
                  <a:lnTo>
                    <a:pt x="193780" y="1541826"/>
                  </a:lnTo>
                  <a:lnTo>
                    <a:pt x="218384" y="1584077"/>
                  </a:lnTo>
                  <a:lnTo>
                    <a:pt x="247884" y="1616284"/>
                  </a:lnTo>
                  <a:lnTo>
                    <a:pt x="281325" y="1636809"/>
                  </a:lnTo>
                  <a:lnTo>
                    <a:pt x="317754" y="1644014"/>
                  </a:lnTo>
                  <a:lnTo>
                    <a:pt x="281325" y="1651220"/>
                  </a:lnTo>
                  <a:lnTo>
                    <a:pt x="247884" y="1671745"/>
                  </a:lnTo>
                  <a:lnTo>
                    <a:pt x="218384" y="1703952"/>
                  </a:lnTo>
                  <a:lnTo>
                    <a:pt x="193780" y="1746203"/>
                  </a:lnTo>
                  <a:lnTo>
                    <a:pt x="175025" y="1796862"/>
                  </a:lnTo>
                  <a:lnTo>
                    <a:pt x="163073" y="1854289"/>
                  </a:lnTo>
                  <a:lnTo>
                    <a:pt x="158877" y="1916849"/>
                  </a:lnTo>
                  <a:lnTo>
                    <a:pt x="158877" y="3015195"/>
                  </a:lnTo>
                  <a:lnTo>
                    <a:pt x="154680" y="3077755"/>
                  </a:lnTo>
                  <a:lnTo>
                    <a:pt x="142728" y="3135182"/>
                  </a:lnTo>
                  <a:lnTo>
                    <a:pt x="123973" y="3185841"/>
                  </a:lnTo>
                  <a:lnTo>
                    <a:pt x="99369" y="3228092"/>
                  </a:lnTo>
                  <a:lnTo>
                    <a:pt x="69869" y="3260299"/>
                  </a:lnTo>
                  <a:lnTo>
                    <a:pt x="36428" y="3280824"/>
                  </a:lnTo>
                  <a:lnTo>
                    <a:pt x="0" y="3288029"/>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bject 20"/>
            <p:cNvSpPr/>
            <p:nvPr/>
          </p:nvSpPr>
          <p:spPr>
            <a:xfrm>
              <a:off x="5236083" y="3619880"/>
              <a:ext cx="300355" cy="0"/>
            </a:xfrm>
            <a:custGeom>
              <a:avLst/>
              <a:gdLst/>
              <a:ahLst/>
              <a:cxnLst/>
              <a:rect l="l" t="t" r="r" b="b"/>
              <a:pathLst>
                <a:path w="300354">
                  <a:moveTo>
                    <a:pt x="0" y="0"/>
                  </a:moveTo>
                  <a:lnTo>
                    <a:pt x="299974"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bject 21"/>
            <p:cNvSpPr/>
            <p:nvPr/>
          </p:nvSpPr>
          <p:spPr>
            <a:xfrm>
              <a:off x="5523358" y="358177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2" name="object 22"/>
          <p:cNvSpPr txBox="1"/>
          <p:nvPr/>
        </p:nvSpPr>
        <p:spPr>
          <a:xfrm>
            <a:off x="4290976" y="3990781"/>
            <a:ext cx="234632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grpSp>
        <p:nvGrpSpPr>
          <p:cNvPr id="23" name="object 23"/>
          <p:cNvGrpSpPr/>
          <p:nvPr/>
        </p:nvGrpSpPr>
        <p:grpSpPr>
          <a:xfrm>
            <a:off x="9154059" y="5425625"/>
            <a:ext cx="297180" cy="76200"/>
            <a:chOff x="7295768" y="5511924"/>
            <a:chExt cx="297180" cy="76200"/>
          </a:xfrm>
        </p:grpSpPr>
        <p:sp>
          <p:nvSpPr>
            <p:cNvPr id="24" name="object 24"/>
            <p:cNvSpPr/>
            <p:nvPr/>
          </p:nvSpPr>
          <p:spPr>
            <a:xfrm>
              <a:off x="7295768" y="5550026"/>
              <a:ext cx="233679" cy="0"/>
            </a:xfrm>
            <a:custGeom>
              <a:avLst/>
              <a:gdLst/>
              <a:ahLst/>
              <a:cxnLst/>
              <a:rect l="l" t="t" r="r" b="b"/>
              <a:pathLst>
                <a:path w="233679">
                  <a:moveTo>
                    <a:pt x="0" y="0"/>
                  </a:moveTo>
                  <a:lnTo>
                    <a:pt x="233679"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bject 25"/>
            <p:cNvSpPr/>
            <p:nvPr/>
          </p:nvSpPr>
          <p:spPr>
            <a:xfrm>
              <a:off x="7516749" y="551192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759072" y="387062"/>
            <a:ext cx="2748788" cy="689932"/>
          </a:xfrm>
          <a:prstGeom prst="rect">
            <a:avLst/>
          </a:prstGeom>
        </p:spPr>
        <p:txBody>
          <a:bodyPr vert="horz" wrap="square" lIns="0" tIns="12700" rIns="0" bIns="0" rtlCol="0">
            <a:spAutoFit/>
          </a:bodyPr>
          <a:lstStyle/>
          <a:p>
            <a:pPr marL="12700">
              <a:lnSpc>
                <a:spcPct val="100000"/>
              </a:lnSpc>
              <a:spcBef>
                <a:spcPts val="100"/>
              </a:spcBef>
            </a:pPr>
            <a:r>
              <a:rPr dirty="0"/>
              <a:t>Blo</a:t>
            </a:r>
            <a:r>
              <a:rPr spc="-5" dirty="0"/>
              <a:t>ck</a:t>
            </a:r>
            <a:r>
              <a:rPr lang="en-GB" spc="-5" dirty="0"/>
              <a:t>chain</a:t>
            </a:r>
            <a:endParaRPr spc="-5" dirty="0"/>
          </a:p>
        </p:txBody>
      </p:sp>
      <p:sp>
        <p:nvSpPr>
          <p:cNvPr id="5" name="object 5"/>
          <p:cNvSpPr txBox="1"/>
          <p:nvPr/>
        </p:nvSpPr>
        <p:spPr>
          <a:xfrm>
            <a:off x="1137659" y="2308606"/>
            <a:ext cx="7919720" cy="2148840"/>
          </a:xfrm>
          <a:prstGeom prst="rect">
            <a:avLst/>
          </a:prstGeom>
        </p:spPr>
        <p:txBody>
          <a:bodyPr vert="horz" wrap="square" lIns="0" tIns="86995" rIns="0" bIns="0" rtlCol="0">
            <a:spAutoFit/>
          </a:bodyPr>
          <a:lstStyle/>
          <a:p>
            <a:pPr marL="355600" indent="-342900">
              <a:lnSpc>
                <a:spcPct val="100000"/>
              </a:lnSpc>
              <a:spcBef>
                <a:spcPts val="685"/>
              </a:spcBef>
              <a:buClr>
                <a:srgbClr val="063DE8"/>
              </a:buClr>
              <a:buSzPct val="75000"/>
              <a:buFont typeface="Wingdings"/>
              <a:buChar char=""/>
              <a:tabLst>
                <a:tab pos="354965" algn="l"/>
                <a:tab pos="355600" algn="l"/>
              </a:tabLst>
            </a:pPr>
            <a:r>
              <a:rPr sz="2400" spc="-5" dirty="0">
                <a:latin typeface="Times New Roman"/>
                <a:cs typeface="Times New Roman"/>
              </a:rPr>
              <a:t>Problem:</a:t>
            </a:r>
            <a:endParaRPr sz="2400" dirty="0">
              <a:latin typeface="Times New Roman"/>
              <a:cs typeface="Times New Roman"/>
            </a:endParaRPr>
          </a:p>
          <a:p>
            <a:pPr marL="755650" lvl="1" indent="-285750">
              <a:lnSpc>
                <a:spcPct val="100000"/>
              </a:lnSpc>
              <a:spcBef>
                <a:spcPts val="590"/>
              </a:spcBef>
              <a:buSzPct val="64583"/>
              <a:buFont typeface="Wingdings"/>
              <a:buChar char=""/>
              <a:tabLst>
                <a:tab pos="755015" algn="l"/>
                <a:tab pos="755650" algn="l"/>
              </a:tabLst>
            </a:pP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many</a:t>
            </a:r>
            <a:r>
              <a:rPr sz="2400" spc="-15"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dirty="0">
                <a:latin typeface="Symbol"/>
                <a:cs typeface="Symbol"/>
              </a:rPr>
              <a:t></a:t>
            </a:r>
            <a:r>
              <a:rPr sz="2400" spc="-10" dirty="0">
                <a:latin typeface="Times New Roman"/>
                <a:cs typeface="Times New Roman"/>
              </a:rPr>
              <a:t> </a:t>
            </a:r>
            <a:r>
              <a:rPr sz="2400" spc="-5" dirty="0">
                <a:latin typeface="Times New Roman"/>
                <a:cs typeface="Times New Roman"/>
              </a:rPr>
              <a:t>Chain</a:t>
            </a:r>
            <a:r>
              <a:rPr sz="2400" spc="-10" dirty="0">
                <a:latin typeface="Times New Roman"/>
                <a:cs typeface="Times New Roman"/>
              </a:rPr>
              <a:t> </a:t>
            </a:r>
            <a:r>
              <a:rPr sz="2400" spc="-5" dirty="0">
                <a:latin typeface="Times New Roman"/>
                <a:cs typeface="Times New Roman"/>
              </a:rPr>
              <a:t>too</a:t>
            </a:r>
            <a:r>
              <a:rPr sz="2400" spc="-10" dirty="0">
                <a:latin typeface="Times New Roman"/>
                <a:cs typeface="Times New Roman"/>
              </a:rPr>
              <a:t> </a:t>
            </a:r>
            <a:r>
              <a:rPr sz="2400" spc="-5" dirty="0">
                <a:latin typeface="Times New Roman"/>
                <a:cs typeface="Times New Roman"/>
              </a:rPr>
              <a:t>long</a:t>
            </a:r>
            <a:endParaRPr sz="2400" dirty="0">
              <a:latin typeface="Times New Roman"/>
              <a:cs typeface="Times New Roman"/>
            </a:endParaRPr>
          </a:p>
          <a:p>
            <a:pPr marL="755650" lvl="1" indent="-285750">
              <a:lnSpc>
                <a:spcPct val="100000"/>
              </a:lnSpc>
              <a:spcBef>
                <a:spcPts val="565"/>
              </a:spcBef>
              <a:buSzPct val="64583"/>
              <a:buFont typeface="Wingdings"/>
              <a:buChar char=""/>
              <a:tabLst>
                <a:tab pos="755015" algn="l"/>
                <a:tab pos="755650" algn="l"/>
              </a:tabLst>
            </a:pPr>
            <a:r>
              <a:rPr sz="2400" spc="-5" dirty="0">
                <a:latin typeface="Times New Roman"/>
                <a:cs typeface="Times New Roman"/>
              </a:rPr>
              <a:t>Takes</a:t>
            </a:r>
            <a:r>
              <a:rPr sz="2400" spc="-10" dirty="0">
                <a:latin typeface="Times New Roman"/>
                <a:cs typeface="Times New Roman"/>
              </a:rPr>
              <a:t> </a:t>
            </a: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long</a:t>
            </a:r>
            <a:r>
              <a:rPr sz="2400" spc="-10" dirty="0">
                <a:latin typeface="Times New Roman"/>
                <a:cs typeface="Times New Roman"/>
              </a:rPr>
              <a:t> </a:t>
            </a:r>
            <a:r>
              <a:rPr sz="2400" spc="-5" dirty="0">
                <a:latin typeface="Times New Roman"/>
                <a:cs typeface="Times New Roman"/>
              </a:rPr>
              <a:t>to</a:t>
            </a:r>
            <a:r>
              <a:rPr sz="2400" spc="-10" dirty="0">
                <a:latin typeface="Times New Roman"/>
                <a:cs typeface="Times New Roman"/>
              </a:rPr>
              <a:t> </a:t>
            </a:r>
            <a:r>
              <a:rPr sz="2400" spc="-5" dirty="0">
                <a:latin typeface="Times New Roman"/>
                <a:cs typeface="Times New Roman"/>
              </a:rPr>
              <a:t>find</a:t>
            </a:r>
            <a:r>
              <a:rPr sz="2400" dirty="0">
                <a:latin typeface="Times New Roman"/>
                <a:cs typeface="Times New Roman"/>
              </a:rPr>
              <a:t> and</a:t>
            </a:r>
            <a:r>
              <a:rPr sz="2400" spc="-10" dirty="0">
                <a:latin typeface="Times New Roman"/>
                <a:cs typeface="Times New Roman"/>
              </a:rPr>
              <a:t> </a:t>
            </a:r>
            <a:r>
              <a:rPr sz="2400" spc="-5" dirty="0">
                <a:latin typeface="Times New Roman"/>
                <a:cs typeface="Times New Roman"/>
              </a:rPr>
              <a:t>verify</a:t>
            </a:r>
            <a:r>
              <a:rPr sz="2400" spc="-10" dirty="0">
                <a:latin typeface="Times New Roman"/>
                <a:cs typeface="Times New Roman"/>
              </a:rPr>
              <a:t> </a:t>
            </a:r>
            <a:r>
              <a:rPr sz="2400" dirty="0">
                <a:latin typeface="Times New Roman"/>
                <a:cs typeface="Times New Roman"/>
              </a:rPr>
              <a:t>a </a:t>
            </a:r>
            <a:r>
              <a:rPr sz="2400" spc="-5" dirty="0">
                <a:latin typeface="Times New Roman"/>
                <a:cs typeface="Times New Roman"/>
              </a:rPr>
              <a:t>transaction</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4965" algn="l"/>
                <a:tab pos="355600" algn="l"/>
              </a:tabLst>
            </a:pPr>
            <a:r>
              <a:rPr sz="2400" spc="-5" dirty="0">
                <a:latin typeface="Times New Roman"/>
                <a:cs typeface="Times New Roman"/>
              </a:rPr>
              <a:t>Solution:</a:t>
            </a:r>
            <a:r>
              <a:rPr sz="2400" dirty="0">
                <a:latin typeface="Times New Roman"/>
                <a:cs typeface="Times New Roman"/>
              </a:rPr>
              <a:t> </a:t>
            </a:r>
            <a:r>
              <a:rPr sz="2400" spc="-5" dirty="0">
                <a:latin typeface="Times New Roman"/>
                <a:cs typeface="Times New Roman"/>
              </a:rPr>
              <a:t>Combine</a:t>
            </a:r>
            <a:r>
              <a:rPr sz="2400" spc="-10" dirty="0">
                <a:latin typeface="Times New Roman"/>
                <a:cs typeface="Times New Roman"/>
              </a:rPr>
              <a:t> </a:t>
            </a:r>
            <a:r>
              <a:rPr sz="2400" spc="-5" dirty="0">
                <a:latin typeface="Times New Roman"/>
                <a:cs typeface="Times New Roman"/>
              </a:rPr>
              <a:t>several</a:t>
            </a:r>
            <a:r>
              <a:rPr sz="2400" spc="-10"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spc="-5" dirty="0">
                <a:latin typeface="Times New Roman"/>
                <a:cs typeface="Times New Roman"/>
              </a:rPr>
              <a:t>into</a:t>
            </a:r>
            <a:r>
              <a:rPr sz="2400" dirty="0">
                <a:latin typeface="Times New Roman"/>
                <a:cs typeface="Times New Roman"/>
              </a:rPr>
              <a:t> </a:t>
            </a:r>
            <a:r>
              <a:rPr sz="2400" spc="-5" dirty="0">
                <a:latin typeface="Times New Roman"/>
                <a:cs typeface="Times New Roman"/>
              </a:rPr>
              <a:t>blocks</a:t>
            </a:r>
            <a:r>
              <a:rPr sz="2400" dirty="0">
                <a:latin typeface="Times New Roman"/>
                <a:cs typeface="Times New Roman"/>
              </a:rPr>
              <a:t> of</a:t>
            </a:r>
            <a:r>
              <a:rPr sz="2400" spc="10" dirty="0">
                <a:latin typeface="Times New Roman"/>
                <a:cs typeface="Times New Roman"/>
              </a:rPr>
              <a:t> </a:t>
            </a:r>
            <a:r>
              <a:rPr sz="2400" spc="-5" dirty="0">
                <a:latin typeface="Times New Roman"/>
                <a:cs typeface="Times New Roman"/>
              </a:rPr>
              <a:t>verified </a:t>
            </a:r>
            <a:r>
              <a:rPr sz="2400" spc="-585" dirty="0">
                <a:latin typeface="Times New Roman"/>
                <a:cs typeface="Times New Roman"/>
              </a:rPr>
              <a:t> </a:t>
            </a:r>
            <a:r>
              <a:rPr sz="2400" spc="-5" dirty="0">
                <a:latin typeface="Times New Roman"/>
                <a:cs typeface="Times New Roman"/>
              </a:rPr>
              <a:t>transactions</a:t>
            </a:r>
            <a:endParaRPr sz="2400" dirty="0">
              <a:latin typeface="Times New Roman"/>
              <a:cs typeface="Times New Roman"/>
            </a:endParaRPr>
          </a:p>
        </p:txBody>
      </p:sp>
      <p:sp>
        <p:nvSpPr>
          <p:cNvPr id="6" name="object 6"/>
          <p:cNvSpPr txBox="1"/>
          <p:nvPr/>
        </p:nvSpPr>
        <p:spPr>
          <a:xfrm>
            <a:off x="1137659" y="1086358"/>
            <a:ext cx="3070225" cy="452755"/>
          </a:xfrm>
          <a:prstGeom prst="rect">
            <a:avLst/>
          </a:prstGeom>
        </p:spPr>
        <p:txBody>
          <a:bodyPr vert="horz" wrap="square" lIns="0" tIns="12700" rIns="0" bIns="0" rtlCol="0">
            <a:spAutoFit/>
          </a:bodyPr>
          <a:lstStyle/>
          <a:p>
            <a:pPr marL="355600" indent="-342900">
              <a:lnSpc>
                <a:spcPct val="100000"/>
              </a:lnSpc>
              <a:spcBef>
                <a:spcPts val="100"/>
              </a:spcBef>
              <a:buClr>
                <a:srgbClr val="063DE8"/>
              </a:buClr>
              <a:buSzPct val="75000"/>
              <a:buFont typeface="Wingdings"/>
              <a:buChar char=""/>
              <a:tabLst>
                <a:tab pos="355600" algn="l"/>
              </a:tabLst>
            </a:pPr>
            <a:r>
              <a:rPr sz="2800" spc="-15" dirty="0">
                <a:latin typeface="Times New Roman"/>
                <a:cs typeface="Times New Roman"/>
              </a:rPr>
              <a:t>Transaction</a:t>
            </a:r>
            <a:r>
              <a:rPr sz="2800" spc="-50" dirty="0">
                <a:latin typeface="Times New Roman"/>
                <a:cs typeface="Times New Roman"/>
              </a:rPr>
              <a:t> </a:t>
            </a:r>
            <a:r>
              <a:rPr sz="2800" spc="-5" dirty="0">
                <a:latin typeface="Times New Roman"/>
                <a:cs typeface="Times New Roman"/>
              </a:rPr>
              <a:t>Chain:</a:t>
            </a:r>
            <a:endParaRPr sz="2800">
              <a:latin typeface="Times New Roman"/>
              <a:cs typeface="Times New Roman"/>
            </a:endParaRPr>
          </a:p>
        </p:txBody>
      </p:sp>
      <p:sp>
        <p:nvSpPr>
          <p:cNvPr id="7" name="object 7"/>
          <p:cNvSpPr txBox="1"/>
          <p:nvPr/>
        </p:nvSpPr>
        <p:spPr>
          <a:xfrm>
            <a:off x="1272851"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8" name="object 8"/>
          <p:cNvSpPr txBox="1"/>
          <p:nvPr/>
        </p:nvSpPr>
        <p:spPr>
          <a:xfrm>
            <a:off x="32700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9" name="object 9"/>
          <p:cNvSpPr txBox="1"/>
          <p:nvPr/>
        </p:nvSpPr>
        <p:spPr>
          <a:xfrm>
            <a:off x="53274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10" name="object 10"/>
          <p:cNvSpPr txBox="1"/>
          <p:nvPr/>
        </p:nvSpPr>
        <p:spPr>
          <a:xfrm>
            <a:off x="7339132" y="1727835"/>
            <a:ext cx="1624965" cy="462280"/>
          </a:xfrm>
          <a:prstGeom prst="rect">
            <a:avLst/>
          </a:prstGeom>
          <a:ln w="25400">
            <a:solidFill>
              <a:srgbClr val="000000"/>
            </a:solidFill>
          </a:ln>
        </p:spPr>
        <p:txBody>
          <a:bodyPr vert="horz" wrap="square" lIns="0" tIns="34290" rIns="0" bIns="0" rtlCol="0">
            <a:spAutoFit/>
          </a:bodyPr>
          <a:lstStyle/>
          <a:p>
            <a:pPr marL="90170">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grpSp>
        <p:nvGrpSpPr>
          <p:cNvPr id="11" name="object 11"/>
          <p:cNvGrpSpPr/>
          <p:nvPr/>
        </p:nvGrpSpPr>
        <p:grpSpPr>
          <a:xfrm>
            <a:off x="2919531" y="1930524"/>
            <a:ext cx="350520" cy="76200"/>
            <a:chOff x="2088259" y="1930524"/>
            <a:chExt cx="350520" cy="76200"/>
          </a:xfrm>
        </p:grpSpPr>
        <p:sp>
          <p:nvSpPr>
            <p:cNvPr id="12" name="object 12"/>
            <p:cNvSpPr/>
            <p:nvPr/>
          </p:nvSpPr>
          <p:spPr>
            <a:xfrm>
              <a:off x="2151761" y="1968626"/>
              <a:ext cx="287020" cy="0"/>
            </a:xfrm>
            <a:custGeom>
              <a:avLst/>
              <a:gdLst/>
              <a:ahLst/>
              <a:cxnLst/>
              <a:rect l="l" t="t" r="r" b="b"/>
              <a:pathLst>
                <a:path w="287019">
                  <a:moveTo>
                    <a:pt x="287019" y="0"/>
                  </a:moveTo>
                  <a:lnTo>
                    <a:pt x="0" y="0"/>
                  </a:lnTo>
                </a:path>
              </a:pathLst>
            </a:custGeom>
            <a:ln w="25400">
              <a:solidFill>
                <a:srgbClr val="000000"/>
              </a:solidFill>
            </a:ln>
          </p:spPr>
          <p:txBody>
            <a:bodyPr wrap="square" lIns="0" tIns="0" rIns="0" bIns="0" rtlCol="0"/>
            <a:lstStyle/>
            <a:p>
              <a:endParaRPr/>
            </a:p>
          </p:txBody>
        </p:sp>
        <p:sp>
          <p:nvSpPr>
            <p:cNvPr id="13" name="object 13"/>
            <p:cNvSpPr/>
            <p:nvPr/>
          </p:nvSpPr>
          <p:spPr>
            <a:xfrm>
              <a:off x="2088259"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4" name="object 14"/>
          <p:cNvGrpSpPr/>
          <p:nvPr/>
        </p:nvGrpSpPr>
        <p:grpSpPr>
          <a:xfrm>
            <a:off x="4915970" y="1930524"/>
            <a:ext cx="351790" cy="76200"/>
            <a:chOff x="4084698" y="1930524"/>
            <a:chExt cx="351790" cy="76200"/>
          </a:xfrm>
        </p:grpSpPr>
        <p:sp>
          <p:nvSpPr>
            <p:cNvPr id="15" name="object 15"/>
            <p:cNvSpPr/>
            <p:nvPr/>
          </p:nvSpPr>
          <p:spPr>
            <a:xfrm>
              <a:off x="41482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6" name="object 16"/>
            <p:cNvSpPr/>
            <p:nvPr/>
          </p:nvSpPr>
          <p:spPr>
            <a:xfrm>
              <a:off x="40846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7" name="object 17"/>
          <p:cNvGrpSpPr/>
          <p:nvPr/>
        </p:nvGrpSpPr>
        <p:grpSpPr>
          <a:xfrm>
            <a:off x="6973370" y="1930524"/>
            <a:ext cx="351790" cy="76200"/>
            <a:chOff x="6142098" y="1930524"/>
            <a:chExt cx="351790" cy="76200"/>
          </a:xfrm>
        </p:grpSpPr>
        <p:sp>
          <p:nvSpPr>
            <p:cNvPr id="18" name="object 18"/>
            <p:cNvSpPr/>
            <p:nvPr/>
          </p:nvSpPr>
          <p:spPr>
            <a:xfrm>
              <a:off x="62056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9" name="object 19"/>
            <p:cNvSpPr/>
            <p:nvPr/>
          </p:nvSpPr>
          <p:spPr>
            <a:xfrm>
              <a:off x="61420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1853749" y="4748657"/>
            <a:ext cx="1544320" cy="911860"/>
            <a:chOff x="1022477" y="4748657"/>
            <a:chExt cx="1544320" cy="911860"/>
          </a:xfrm>
        </p:grpSpPr>
        <p:sp>
          <p:nvSpPr>
            <p:cNvPr id="21" name="object 21"/>
            <p:cNvSpPr/>
            <p:nvPr/>
          </p:nvSpPr>
          <p:spPr>
            <a:xfrm>
              <a:off x="1035177" y="47613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2" name="object 22"/>
            <p:cNvSpPr/>
            <p:nvPr/>
          </p:nvSpPr>
          <p:spPr>
            <a:xfrm>
              <a:off x="1187577" y="49137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3" name="object 23"/>
            <p:cNvSpPr/>
            <p:nvPr/>
          </p:nvSpPr>
          <p:spPr>
            <a:xfrm>
              <a:off x="1187577" y="49137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4" name="object 24"/>
            <p:cNvSpPr/>
            <p:nvPr/>
          </p:nvSpPr>
          <p:spPr>
            <a:xfrm>
              <a:off x="1339977" y="50661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5" name="object 25"/>
            <p:cNvSpPr/>
            <p:nvPr/>
          </p:nvSpPr>
          <p:spPr>
            <a:xfrm>
              <a:off x="1339977" y="50661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6" name="object 26"/>
            <p:cNvSpPr/>
            <p:nvPr/>
          </p:nvSpPr>
          <p:spPr>
            <a:xfrm>
              <a:off x="1492377" y="52185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7" name="object 27"/>
            <p:cNvSpPr/>
            <p:nvPr/>
          </p:nvSpPr>
          <p:spPr>
            <a:xfrm>
              <a:off x="1492377" y="52185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8" name="object 28"/>
            <p:cNvSpPr/>
            <p:nvPr/>
          </p:nvSpPr>
          <p:spPr>
            <a:xfrm>
              <a:off x="1644777" y="5370957"/>
              <a:ext cx="909319" cy="276860"/>
            </a:xfrm>
            <a:custGeom>
              <a:avLst/>
              <a:gdLst/>
              <a:ahLst/>
              <a:cxnLst/>
              <a:rect l="l" t="t" r="r" b="b"/>
              <a:pathLst>
                <a:path w="909319"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29" name="object 29"/>
            <p:cNvSpPr/>
            <p:nvPr/>
          </p:nvSpPr>
          <p:spPr>
            <a:xfrm>
              <a:off x="1644777" y="5370957"/>
              <a:ext cx="909319" cy="276860"/>
            </a:xfrm>
            <a:custGeom>
              <a:avLst/>
              <a:gdLst/>
              <a:ahLst/>
              <a:cxnLst/>
              <a:rect l="l" t="t" r="r" b="b"/>
              <a:pathLst>
                <a:path w="909319"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30" name="object 30"/>
          <p:cNvGrpSpPr/>
          <p:nvPr/>
        </p:nvGrpSpPr>
        <p:grpSpPr>
          <a:xfrm>
            <a:off x="5163876" y="4748657"/>
            <a:ext cx="1544320" cy="911860"/>
            <a:chOff x="4332604" y="4748657"/>
            <a:chExt cx="1544320" cy="911860"/>
          </a:xfrm>
        </p:grpSpPr>
        <p:sp>
          <p:nvSpPr>
            <p:cNvPr id="31" name="object 31"/>
            <p:cNvSpPr/>
            <p:nvPr/>
          </p:nvSpPr>
          <p:spPr>
            <a:xfrm>
              <a:off x="4345304" y="47613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2" name="object 32"/>
            <p:cNvSpPr/>
            <p:nvPr/>
          </p:nvSpPr>
          <p:spPr>
            <a:xfrm>
              <a:off x="4497704" y="49137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3" name="object 33"/>
            <p:cNvSpPr/>
            <p:nvPr/>
          </p:nvSpPr>
          <p:spPr>
            <a:xfrm>
              <a:off x="4497704" y="49137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4" name="object 34"/>
            <p:cNvSpPr/>
            <p:nvPr/>
          </p:nvSpPr>
          <p:spPr>
            <a:xfrm>
              <a:off x="4650104" y="50661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5" name="object 35"/>
            <p:cNvSpPr/>
            <p:nvPr/>
          </p:nvSpPr>
          <p:spPr>
            <a:xfrm>
              <a:off x="4650104" y="50661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6" name="object 36"/>
            <p:cNvSpPr/>
            <p:nvPr/>
          </p:nvSpPr>
          <p:spPr>
            <a:xfrm>
              <a:off x="4802504" y="52185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7" name="object 37"/>
            <p:cNvSpPr/>
            <p:nvPr/>
          </p:nvSpPr>
          <p:spPr>
            <a:xfrm>
              <a:off x="4802504" y="52185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8" name="object 38"/>
            <p:cNvSpPr/>
            <p:nvPr/>
          </p:nvSpPr>
          <p:spPr>
            <a:xfrm>
              <a:off x="4954904" y="53709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9" name="object 39"/>
            <p:cNvSpPr/>
            <p:nvPr/>
          </p:nvSpPr>
          <p:spPr>
            <a:xfrm>
              <a:off x="4954904" y="53709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40" name="object 40"/>
          <p:cNvGrpSpPr/>
          <p:nvPr/>
        </p:nvGrpSpPr>
        <p:grpSpPr>
          <a:xfrm>
            <a:off x="7524553" y="4748657"/>
            <a:ext cx="1543685" cy="911860"/>
            <a:chOff x="6693281" y="4748657"/>
            <a:chExt cx="1543685" cy="911860"/>
          </a:xfrm>
        </p:grpSpPr>
        <p:sp>
          <p:nvSpPr>
            <p:cNvPr id="41" name="object 41"/>
            <p:cNvSpPr/>
            <p:nvPr/>
          </p:nvSpPr>
          <p:spPr>
            <a:xfrm>
              <a:off x="6705981" y="47613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2" name="object 42"/>
            <p:cNvSpPr/>
            <p:nvPr/>
          </p:nvSpPr>
          <p:spPr>
            <a:xfrm>
              <a:off x="6858381" y="49137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3" name="object 43"/>
            <p:cNvSpPr/>
            <p:nvPr/>
          </p:nvSpPr>
          <p:spPr>
            <a:xfrm>
              <a:off x="6858381" y="49137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4" name="object 44"/>
            <p:cNvSpPr/>
            <p:nvPr/>
          </p:nvSpPr>
          <p:spPr>
            <a:xfrm>
              <a:off x="7010781" y="50661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5" name="object 45"/>
            <p:cNvSpPr/>
            <p:nvPr/>
          </p:nvSpPr>
          <p:spPr>
            <a:xfrm>
              <a:off x="7010781" y="50661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6" name="object 46"/>
            <p:cNvSpPr/>
            <p:nvPr/>
          </p:nvSpPr>
          <p:spPr>
            <a:xfrm>
              <a:off x="7163181" y="52185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7" name="object 47"/>
            <p:cNvSpPr/>
            <p:nvPr/>
          </p:nvSpPr>
          <p:spPr>
            <a:xfrm>
              <a:off x="7163181" y="52185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8" name="object 48"/>
            <p:cNvSpPr/>
            <p:nvPr/>
          </p:nvSpPr>
          <p:spPr>
            <a:xfrm>
              <a:off x="7315581" y="53709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9" name="object 49"/>
            <p:cNvSpPr/>
            <p:nvPr/>
          </p:nvSpPr>
          <p:spPr>
            <a:xfrm>
              <a:off x="7315581" y="53709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50" name="object 50"/>
          <p:cNvGrpSpPr/>
          <p:nvPr/>
        </p:nvGrpSpPr>
        <p:grpSpPr>
          <a:xfrm>
            <a:off x="3558848" y="5328282"/>
            <a:ext cx="405130" cy="76200"/>
            <a:chOff x="2727576" y="5328282"/>
            <a:chExt cx="405130" cy="76200"/>
          </a:xfrm>
        </p:grpSpPr>
        <p:sp>
          <p:nvSpPr>
            <p:cNvPr id="51" name="object 51"/>
            <p:cNvSpPr/>
            <p:nvPr/>
          </p:nvSpPr>
          <p:spPr>
            <a:xfrm>
              <a:off x="2791079" y="5366385"/>
              <a:ext cx="341630" cy="0"/>
            </a:xfrm>
            <a:custGeom>
              <a:avLst/>
              <a:gdLst/>
              <a:ahLst/>
              <a:cxnLst/>
              <a:rect l="l" t="t" r="r" b="b"/>
              <a:pathLst>
                <a:path w="341630">
                  <a:moveTo>
                    <a:pt x="341122" y="0"/>
                  </a:moveTo>
                  <a:lnTo>
                    <a:pt x="0" y="0"/>
                  </a:lnTo>
                </a:path>
              </a:pathLst>
            </a:custGeom>
            <a:ln w="25400">
              <a:solidFill>
                <a:srgbClr val="000000"/>
              </a:solidFill>
            </a:ln>
          </p:spPr>
          <p:txBody>
            <a:bodyPr wrap="square" lIns="0" tIns="0" rIns="0" bIns="0" rtlCol="0"/>
            <a:lstStyle/>
            <a:p>
              <a:endParaRPr/>
            </a:p>
          </p:txBody>
        </p:sp>
        <p:sp>
          <p:nvSpPr>
            <p:cNvPr id="52" name="object 52"/>
            <p:cNvSpPr/>
            <p:nvPr/>
          </p:nvSpPr>
          <p:spPr>
            <a:xfrm>
              <a:off x="2727576"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6868976" y="5328282"/>
            <a:ext cx="405130" cy="76200"/>
            <a:chOff x="6037704" y="5328282"/>
            <a:chExt cx="405130" cy="76200"/>
          </a:xfrm>
        </p:grpSpPr>
        <p:sp>
          <p:nvSpPr>
            <p:cNvPr id="54" name="object 54"/>
            <p:cNvSpPr/>
            <p:nvPr/>
          </p:nvSpPr>
          <p:spPr>
            <a:xfrm>
              <a:off x="6101206"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5" name="object 55"/>
            <p:cNvSpPr/>
            <p:nvPr/>
          </p:nvSpPr>
          <p:spPr>
            <a:xfrm>
              <a:off x="6037704"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6" name="object 56"/>
          <p:cNvGrpSpPr/>
          <p:nvPr/>
        </p:nvGrpSpPr>
        <p:grpSpPr>
          <a:xfrm>
            <a:off x="4511349" y="5328282"/>
            <a:ext cx="405130" cy="76200"/>
            <a:chOff x="3680077" y="5328282"/>
            <a:chExt cx="405130" cy="76200"/>
          </a:xfrm>
        </p:grpSpPr>
        <p:sp>
          <p:nvSpPr>
            <p:cNvPr id="57" name="object 57"/>
            <p:cNvSpPr/>
            <p:nvPr/>
          </p:nvSpPr>
          <p:spPr>
            <a:xfrm>
              <a:off x="3743578"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8" name="object 58"/>
            <p:cNvSpPr/>
            <p:nvPr/>
          </p:nvSpPr>
          <p:spPr>
            <a:xfrm>
              <a:off x="3680077"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sp>
        <p:nvSpPr>
          <p:cNvPr id="59" name="object 59"/>
          <p:cNvSpPr/>
          <p:nvPr/>
        </p:nvSpPr>
        <p:spPr>
          <a:xfrm>
            <a:off x="4039673" y="5370957"/>
            <a:ext cx="357505" cy="0"/>
          </a:xfrm>
          <a:custGeom>
            <a:avLst/>
            <a:gdLst/>
            <a:ahLst/>
            <a:cxnLst/>
            <a:rect l="l" t="t" r="r" b="b"/>
            <a:pathLst>
              <a:path w="357504">
                <a:moveTo>
                  <a:pt x="0" y="0"/>
                </a:moveTo>
                <a:lnTo>
                  <a:pt x="357378" y="0"/>
                </a:lnTo>
              </a:path>
            </a:pathLst>
          </a:custGeom>
          <a:ln w="25400">
            <a:solidFill>
              <a:srgbClr val="000000"/>
            </a:solidFill>
            <a:prstDash val="dash"/>
          </a:ln>
        </p:spPr>
        <p:txBody>
          <a:bodyPr wrap="square" lIns="0" tIns="0" rIns="0" bIns="0" rtlCol="0"/>
          <a:lstStyle/>
          <a:p>
            <a:endParaRPr/>
          </a:p>
        </p:txBody>
      </p:sp>
      <p:sp>
        <p:nvSpPr>
          <p:cNvPr id="60" name="object 60"/>
          <p:cNvSpPr txBox="1"/>
          <p:nvPr/>
        </p:nvSpPr>
        <p:spPr>
          <a:xfrm>
            <a:off x="1653850" y="4496180"/>
            <a:ext cx="1905000" cy="1600200"/>
          </a:xfrm>
          <a:prstGeom prst="rect">
            <a:avLst/>
          </a:prstGeom>
          <a:ln w="25400">
            <a:solidFill>
              <a:srgbClr val="000000"/>
            </a:solidFill>
          </a:ln>
        </p:spPr>
        <p:txBody>
          <a:bodyPr vert="horz" wrap="square" lIns="0" tIns="30480" rIns="0" bIns="0" rtlCol="0">
            <a:spAutoFit/>
          </a:bodyPr>
          <a:lstStyle/>
          <a:p>
            <a:pPr marL="553085">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170"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0370"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553085">
              <a:lnSpc>
                <a:spcPct val="100000"/>
              </a:lnSpc>
              <a:spcBef>
                <a:spcPts val="880"/>
              </a:spcBef>
            </a:pPr>
            <a:r>
              <a:rPr sz="2400" spc="-5" dirty="0">
                <a:latin typeface="Times New Roman"/>
                <a:cs typeface="Times New Roman"/>
              </a:rPr>
              <a:t>Block</a:t>
            </a:r>
            <a:r>
              <a:rPr sz="2400" spc="-50" dirty="0">
                <a:latin typeface="Times New Roman"/>
                <a:cs typeface="Times New Roman"/>
              </a:rPr>
              <a:t> </a:t>
            </a:r>
            <a:r>
              <a:rPr sz="2400" dirty="0">
                <a:latin typeface="Times New Roman"/>
                <a:cs typeface="Times New Roman"/>
              </a:rPr>
              <a:t>0</a:t>
            </a:r>
            <a:endParaRPr sz="2400">
              <a:latin typeface="Times New Roman"/>
              <a:cs typeface="Times New Roman"/>
            </a:endParaRPr>
          </a:p>
        </p:txBody>
      </p:sp>
      <p:sp>
        <p:nvSpPr>
          <p:cNvPr id="61" name="object 61"/>
          <p:cNvSpPr txBox="1"/>
          <p:nvPr/>
        </p:nvSpPr>
        <p:spPr>
          <a:xfrm>
            <a:off x="4963979"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4559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n-1</a:t>
            </a:r>
            <a:endParaRPr sz="2400">
              <a:latin typeface="Times New Roman"/>
              <a:cs typeface="Times New Roman"/>
            </a:endParaRPr>
          </a:p>
        </p:txBody>
      </p:sp>
      <p:sp>
        <p:nvSpPr>
          <p:cNvPr id="62" name="object 62"/>
          <p:cNvSpPr txBox="1"/>
          <p:nvPr/>
        </p:nvSpPr>
        <p:spPr>
          <a:xfrm>
            <a:off x="7324655"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6083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a:t>
            </a:r>
            <a:endParaRPr sz="24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0719C9-A289-2278-B0BC-E18FE602ADDE}"/>
              </a:ext>
            </a:extLst>
          </p:cNvPr>
          <p:cNvPicPr>
            <a:picLocks noChangeAspect="1"/>
          </p:cNvPicPr>
          <p:nvPr/>
        </p:nvPicPr>
        <p:blipFill>
          <a:blip r:embed="rId3"/>
          <a:srcRect/>
          <a:stretch/>
        </p:blipFill>
        <p:spPr>
          <a:xfrm>
            <a:off x="3241963" y="3997579"/>
            <a:ext cx="6369783" cy="2408600"/>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2AA52E1-8D51-BE02-3D4F-8920C3F93061}"/>
                  </a:ext>
                </a:extLst>
              </p:cNvPr>
              <p:cNvSpPr>
                <a:spLocks noGrp="1"/>
              </p:cNvSpPr>
              <p:nvPr>
                <p:ph idx="1"/>
              </p:nvPr>
            </p:nvSpPr>
            <p:spPr>
              <a:xfrm>
                <a:off x="290944" y="1216254"/>
                <a:ext cx="11786463" cy="2846569"/>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HMAC (Hash-based Message Authentication Code)</a:t>
                </a:r>
                <a:r>
                  <a:rPr lang="en-US" altLang="zh-CN" sz="2800" dirty="0">
                    <a:solidFill>
                      <a:schemeClr val="tx1"/>
                    </a:solidFill>
                    <a:latin typeface="Times New Roman" panose="02020603050405020304" pitchFamily="18" charset="0"/>
                    <a:cs typeface="Times New Roman" panose="02020603050405020304" pitchFamily="18" charset="0"/>
                  </a:rPr>
                  <a:t>: sender and receiver share a secret key K. Apply hash function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on the concatenation of secret key K and the message to generate </a:t>
                </a:r>
                <a:r>
                  <a:rPr lang="en-US" altLang="zh-CN" dirty="0">
                    <a:latin typeface="Times New Roman" panose="02020603050405020304" pitchFamily="18" charset="0"/>
                    <a:cs typeface="Times New Roman" panose="02020603050405020304" pitchFamily="18" charset="0"/>
                  </a:rPr>
                  <a:t>Keyed Hash </a:t>
                </a:r>
                <a14:m>
                  <m:oMath xmlns:m="http://schemas.openxmlformats.org/officeDocument/2006/math">
                    <m:r>
                      <a:rPr lang="en-US" altLang="zh-CN" sz="2800" i="1" dirty="0">
                        <a:solidFill>
                          <a:schemeClr val="tx1"/>
                        </a:solidFill>
                        <a:latin typeface="Cambria Math" panose="02040503050406030204" pitchFamily="18" charset="0"/>
                      </a:rPr>
                      <m:t>𝐻</m:t>
                    </m:r>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𝐾</m:t>
                        </m:r>
                        <m:d>
                          <m:dPr>
                            <m:begChr m:val="|"/>
                            <m:endChr m:val="|"/>
                            <m:ctrlPr>
                              <a:rPr lang="en-US" altLang="zh-CN" sz="2800" i="1" dirty="0">
                                <a:solidFill>
                                  <a:schemeClr val="tx1"/>
                                </a:solidFill>
                                <a:latin typeface="Cambria Math" panose="02040503050406030204" pitchFamily="18" charset="0"/>
                              </a:rPr>
                            </m:ctrlPr>
                          </m:dPr>
                          <m:e>
                            <m:d>
                              <m:dPr>
                                <m:begChr m:val="|"/>
                                <m:endChr m:val="|"/>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𝑀</m:t>
                                </m:r>
                              </m:e>
                            </m:d>
                          </m:e>
                        </m:d>
                        <m:r>
                          <a:rPr lang="en-US" altLang="zh-CN" sz="2800" i="1" dirty="0">
                            <a:solidFill>
                              <a:schemeClr val="tx1"/>
                            </a:solidFill>
                            <a:latin typeface="Cambria Math" panose="02040503050406030204" pitchFamily="18" charset="0"/>
                          </a:rPr>
                          <m:t>𝐾</m:t>
                        </m:r>
                      </m:e>
                    </m:d>
                  </m:oMath>
                </a14:m>
                <a:r>
                  <a:rPr lang="en-US" altLang="zh-CN" sz="2800" dirty="0">
                    <a:solidFill>
                      <a:schemeClr val="tx1"/>
                    </a:solidFill>
                    <a:latin typeface="Times New Roman" panose="02020603050405020304" pitchFamily="18" charset="0"/>
                    <a:cs typeface="Times New Roman" panose="02020603050405020304" pitchFamily="18" charset="0"/>
                  </a:rPr>
                  <a:t>. Receiver recomputes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r>
                      <a:rPr lang="en-US" altLang="zh-CN" sz="2800" i="1" dirty="0" err="1">
                        <a:solidFill>
                          <a:schemeClr val="tx1"/>
                        </a:solidFill>
                        <a:latin typeface="Cambria Math" panose="02040503050406030204" pitchFamily="18" charset="0"/>
                      </a:rPr>
                      <m:t>𝑟𝑒𝑐𝑒𝑖𝑣𝑒𝑑𝑀</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and compares it with received </a:t>
                </a:r>
                <a:r>
                  <a:rPr lang="en-US" altLang="zh-CN" dirty="0">
                    <a:latin typeface="Times New Roman" panose="02020603050405020304" pitchFamily="18" charset="0"/>
                    <a:cs typeface="Times New Roman" panose="02020603050405020304" pitchFamily="18" charset="0"/>
                  </a:rPr>
                  <a:t>Keyed Hash</a:t>
                </a:r>
                <a:r>
                  <a:rPr lang="en-US" altLang="zh-CN" sz="2800" dirty="0">
                    <a:solidFill>
                      <a:schemeClr val="tx1"/>
                    </a:solidFill>
                    <a:latin typeface="Times New Roman" panose="02020603050405020304" pitchFamily="18" charset="0"/>
                    <a:cs typeface="Times New Roman" panose="02020603050405020304" pitchFamily="18" charset="0"/>
                  </a:rPr>
                  <a:t>. </a:t>
                </a:r>
              </a:p>
              <a:p>
                <a:pPr lvl="1"/>
                <a:r>
                  <a:rPr lang="en-GB" dirty="0">
                    <a:latin typeface="Times New Roman" panose="02020603050405020304" pitchFamily="18" charset="0"/>
                    <a:cs typeface="Times New Roman" panose="02020603050405020304" pitchFamily="18" charset="0"/>
                  </a:rPr>
                  <a:t>HMAC is a general design. Can use any hash function ⇒ HMAC-MD5, HMAC-AES.</a:t>
                </a:r>
              </a:p>
              <a:p>
                <a:pPr lvl="1"/>
                <a:r>
                  <a:rPr lang="en-GB" dirty="0">
                    <a:latin typeface="Times New Roman" panose="02020603050405020304" pitchFamily="18" charset="0"/>
                    <a:cs typeface="Times New Roman" panose="02020603050405020304" pitchFamily="18" charset="0"/>
                  </a:rPr>
                  <a:t>Efficient, since it does not perform encryption/decryption.</a:t>
                </a:r>
              </a:p>
              <a:p>
                <a:r>
                  <a:rPr lang="en-GB" dirty="0">
                    <a:latin typeface="Times New Roman" panose="02020603050405020304" pitchFamily="18" charset="0"/>
                    <a:cs typeface="Times New Roman" panose="02020603050405020304" pitchFamily="18" charset="0"/>
                  </a:rPr>
                  <a:t>HMAC can ensure both the integrity and authenticity of a message. It combines a cryptographic hash function with a secret key to generate a keyed hash that can only be generated or verified by someone who knows the secret key.</a:t>
                </a:r>
              </a:p>
            </p:txBody>
          </p:sp>
        </mc:Choice>
        <mc:Fallback xmlns="">
          <p:sp>
            <p:nvSpPr>
              <p:cNvPr id="2" name="Content Placeholder 1">
                <a:extLst>
                  <a:ext uri="{FF2B5EF4-FFF2-40B4-BE49-F238E27FC236}">
                    <a16:creationId xmlns:a16="http://schemas.microsoft.com/office/drawing/2014/main" id="{F2AA52E1-8D51-BE02-3D4F-8920C3F93061}"/>
                  </a:ext>
                </a:extLst>
              </p:cNvPr>
              <p:cNvSpPr>
                <a:spLocks noGrp="1" noRot="1" noChangeAspect="1" noMove="1" noResize="1" noEditPoints="1" noAdjustHandles="1" noChangeArrowheads="1" noChangeShapeType="1" noTextEdit="1"/>
              </p:cNvSpPr>
              <p:nvPr>
                <p:ph idx="1"/>
              </p:nvPr>
            </p:nvSpPr>
            <p:spPr>
              <a:xfrm>
                <a:off x="290944" y="1216254"/>
                <a:ext cx="11786463" cy="2846569"/>
              </a:xfrm>
              <a:blipFill>
                <a:blip r:embed="rId4"/>
                <a:stretch>
                  <a:fillRect t="-5150" r="-207"/>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8681CAF7-DDFE-FA42-2037-D550B93FDDF9}"/>
              </a:ext>
            </a:extLst>
          </p:cNvPr>
          <p:cNvSpPr>
            <a:spLocks noGrp="1"/>
          </p:cNvSpPr>
          <p:nvPr>
            <p:ph type="title"/>
          </p:nvPr>
        </p:nvSpPr>
        <p:spPr/>
        <p:txBody>
          <a:bodyPr/>
          <a:lstStyle/>
          <a:p>
            <a:r>
              <a:rPr lang="en-GB" dirty="0"/>
              <a:t>HMAC</a:t>
            </a:r>
            <a:endParaRPr lang="en-SE" dirty="0"/>
          </a:p>
        </p:txBody>
      </p:sp>
      <p:sp>
        <p:nvSpPr>
          <p:cNvPr id="4" name="Slide Number Placeholder 3">
            <a:extLst>
              <a:ext uri="{FF2B5EF4-FFF2-40B4-BE49-F238E27FC236}">
                <a16:creationId xmlns:a16="http://schemas.microsoft.com/office/drawing/2014/main" id="{5027D54E-748D-CAC4-74D0-6F79DE8856EF}"/>
              </a:ext>
            </a:extLst>
          </p:cNvPr>
          <p:cNvSpPr>
            <a:spLocks noGrp="1"/>
          </p:cNvSpPr>
          <p:nvPr>
            <p:ph type="sldNum" sz="quarter" idx="4"/>
          </p:nvPr>
        </p:nvSpPr>
        <p:spPr/>
        <p:txBody>
          <a:bodyPr/>
          <a:lstStyle/>
          <a:p>
            <a:r>
              <a:rPr lang="en-US"/>
              <a:t>Security: 8- </a:t>
            </a:r>
            <a:fld id="{C4204591-24BD-A542-B9D5-F8D8A88D2FEE}" type="slidenum">
              <a:rPr lang="en-US" smtClean="0"/>
              <a:pPr/>
              <a:t>53</a:t>
            </a:fld>
            <a:endParaRPr lang="en-US" dirty="0"/>
          </a:p>
        </p:txBody>
      </p:sp>
      <p:sp>
        <p:nvSpPr>
          <p:cNvPr id="5" name="object 26">
            <a:extLst>
              <a:ext uri="{FF2B5EF4-FFF2-40B4-BE49-F238E27FC236}">
                <a16:creationId xmlns:a16="http://schemas.microsoft.com/office/drawing/2014/main" id="{7E72DA42-D02F-8191-ABA0-8E6BB9AA6776}"/>
              </a:ext>
            </a:extLst>
          </p:cNvPr>
          <p:cNvSpPr txBox="1"/>
          <p:nvPr/>
        </p:nvSpPr>
        <p:spPr>
          <a:xfrm>
            <a:off x="2962713" y="6406179"/>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
        <p:nvSpPr>
          <p:cNvPr id="11" name="object 26">
            <a:extLst>
              <a:ext uri="{FF2B5EF4-FFF2-40B4-BE49-F238E27FC236}">
                <a16:creationId xmlns:a16="http://schemas.microsoft.com/office/drawing/2014/main" id="{4E1C7F93-614C-876E-C2ED-97775822D387}"/>
              </a:ext>
            </a:extLst>
          </p:cNvPr>
          <p:cNvSpPr txBox="1"/>
          <p:nvPr/>
        </p:nvSpPr>
        <p:spPr>
          <a:xfrm>
            <a:off x="8558646" y="6372380"/>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Tree>
    <p:extLst>
      <p:ext uri="{BB962C8B-B14F-4D97-AF65-F5344CB8AC3E}">
        <p14:creationId xmlns:p14="http://schemas.microsoft.com/office/powerpoint/2010/main" val="49208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Need for </a:t>
            </a:r>
            <a:r>
              <a:rPr lang="en-US" altLang="zh-CN" b="0" dirty="0">
                <a:latin typeface="+mn-lt"/>
              </a:rPr>
              <a:t>C</a:t>
            </a:r>
            <a:r>
              <a:rPr lang="en-US" b="0" dirty="0">
                <a:latin typeface="+mn-lt"/>
              </a:rPr>
              <a:t>ertified Public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54</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533400" y="1490663"/>
            <a:ext cx="7749209" cy="75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Motivation: Trudy plays pizza prank on Bob</a:t>
            </a:r>
          </a:p>
          <a:p>
            <a:pPr lvl="1"/>
            <a:endParaRPr lang="en-US" dirty="0">
              <a:latin typeface="Gill Sans MT" charset="0"/>
            </a:endParaRPr>
          </a:p>
        </p:txBody>
      </p:sp>
      <p:sp>
        <p:nvSpPr>
          <p:cNvPr id="109" name="Rectangle 3">
            <a:extLst>
              <a:ext uri="{FF2B5EF4-FFF2-40B4-BE49-F238E27FC236}">
                <a16:creationId xmlns:a16="http://schemas.microsoft.com/office/drawing/2014/main" id="{19B001DB-C120-F941-A274-01407236A44C}"/>
              </a:ext>
            </a:extLst>
          </p:cNvPr>
          <p:cNvSpPr txBox="1">
            <a:spLocks noChangeArrowheads="1"/>
          </p:cNvSpPr>
          <p:nvPr/>
        </p:nvSpPr>
        <p:spPr>
          <a:xfrm>
            <a:off x="416689" y="2059478"/>
            <a:ext cx="10810754" cy="4342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5" lvl="1" indent="-288925"/>
            <a:r>
              <a:rPr lang="en-US" sz="2800" dirty="0">
                <a:latin typeface="Times New Roman" panose="02020603050405020304" pitchFamily="18" charset="0"/>
                <a:cs typeface="Times New Roman" panose="02020603050405020304" pitchFamily="18" charset="0"/>
              </a:rPr>
              <a:t>Trudy creates e-mail order: </a:t>
            </a:r>
            <a:br>
              <a:rPr lang="en-US" sz="2800"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Dear Pizza Store, Please deliver to me four pepperoni pizzas. Thank you, Bob</a:t>
            </a:r>
          </a:p>
          <a:p>
            <a:pPr lvl="1"/>
            <a:r>
              <a:rPr lang="en-US" sz="2800" dirty="0">
                <a:latin typeface="Times New Roman" panose="02020603050405020304" pitchFamily="18" charset="0"/>
                <a:cs typeface="Times New Roman" panose="02020603050405020304" pitchFamily="18" charset="0"/>
              </a:rPr>
              <a:t>Trudy signs order with </a:t>
            </a:r>
            <a:r>
              <a:rPr lang="en-US" sz="2800" dirty="0">
                <a:solidFill>
                  <a:srgbClr val="FF0000"/>
                </a:solidFill>
                <a:latin typeface="Times New Roman" panose="02020603050405020304" pitchFamily="18" charset="0"/>
                <a:cs typeface="Times New Roman" panose="02020603050405020304" pitchFamily="18" charset="0"/>
              </a:rPr>
              <a:t>her private key</a:t>
            </a:r>
          </a:p>
          <a:p>
            <a:pPr lvl="1"/>
            <a:r>
              <a:rPr lang="en-US" sz="2800" dirty="0">
                <a:latin typeface="Times New Roman" panose="02020603050405020304" pitchFamily="18" charset="0"/>
                <a:cs typeface="Times New Roman" panose="02020603050405020304" pitchFamily="18" charset="0"/>
              </a:rPr>
              <a:t>Trudy sends order to Pizza Store</a:t>
            </a:r>
          </a:p>
          <a:p>
            <a:pPr lvl="1"/>
            <a:r>
              <a:rPr lang="en-US" sz="2800" dirty="0">
                <a:latin typeface="Times New Roman" panose="02020603050405020304" pitchFamily="18" charset="0"/>
                <a:cs typeface="Times New Roman" panose="02020603050405020304" pitchFamily="18" charset="0"/>
              </a:rPr>
              <a:t>Trudy sends to Pizza Store </a:t>
            </a:r>
            <a:r>
              <a:rPr lang="en-US" sz="2800" dirty="0">
                <a:solidFill>
                  <a:srgbClr val="FF0000"/>
                </a:solidFill>
                <a:latin typeface="Times New Roman" panose="02020603050405020304" pitchFamily="18" charset="0"/>
                <a:cs typeface="Times New Roman" panose="02020603050405020304" pitchFamily="18" charset="0"/>
              </a:rPr>
              <a:t>her public key</a:t>
            </a:r>
            <a:r>
              <a:rPr lang="en-US" sz="2800" dirty="0">
                <a:latin typeface="Times New Roman" panose="02020603050405020304" pitchFamily="18" charset="0"/>
                <a:cs typeface="Times New Roman" panose="02020603050405020304" pitchFamily="18" charset="0"/>
              </a:rPr>
              <a:t>, but </a:t>
            </a:r>
            <a:r>
              <a:rPr lang="en-US" sz="2800" dirty="0">
                <a:solidFill>
                  <a:srgbClr val="FF0000"/>
                </a:solidFill>
                <a:latin typeface="Times New Roman" panose="02020603050405020304" pitchFamily="18" charset="0"/>
                <a:cs typeface="Times New Roman" panose="02020603050405020304" pitchFamily="18" charset="0"/>
              </a:rPr>
              <a:t>says it</a:t>
            </a:r>
            <a:r>
              <a:rPr lang="en-US" altLang="ja-JP" sz="2800" dirty="0">
                <a:solidFill>
                  <a:srgbClr val="FF0000"/>
                </a:solidFill>
                <a:latin typeface="Times New Roman" panose="02020603050405020304" pitchFamily="18" charset="0"/>
                <a:cs typeface="Times New Roman" panose="02020603050405020304" pitchFamily="18" charset="0"/>
              </a:rPr>
              <a:t>’s Bob’s public key</a:t>
            </a:r>
          </a:p>
          <a:p>
            <a:pPr lvl="1"/>
            <a:r>
              <a:rPr lang="en-US" sz="2800" dirty="0">
                <a:latin typeface="Times New Roman" panose="02020603050405020304" pitchFamily="18" charset="0"/>
                <a:cs typeface="Times New Roman" panose="02020603050405020304" pitchFamily="18" charset="0"/>
              </a:rPr>
              <a:t>Pizza Store verifies signature; then delivers four pepperoni pizzas to Bob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2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55</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latin typeface="Times New Roman" panose="02020603050405020304" pitchFamily="18" charset="0"/>
                <a:cs typeface="Times New Roman" panose="02020603050405020304" pitchFamily="18" charset="0"/>
              </a:rPr>
              <a:t>Certification Authority (CA) </a:t>
            </a:r>
            <a:r>
              <a:rPr lang="en-US" dirty="0">
                <a:latin typeface="Times New Roman" panose="02020603050405020304" pitchFamily="18" charset="0"/>
                <a:cs typeface="Times New Roman" panose="02020603050405020304" pitchFamily="18" charset="0"/>
              </a:rPr>
              <a:t>binds public key to particular entity, E</a:t>
            </a:r>
          </a:p>
          <a:p>
            <a:r>
              <a:rPr lang="en-US" dirty="0">
                <a:latin typeface="Times New Roman" panose="02020603050405020304" pitchFamily="18" charset="0"/>
                <a:cs typeface="Times New Roman" panose="02020603050405020304" pitchFamily="18" charset="0"/>
              </a:rPr>
              <a:t>Entity Bob (person, website, router) registers its public key with CE provides </a:t>
            </a:r>
            <a:r>
              <a:rPr lang="en-US" altLang="ja-JP" dirty="0">
                <a:latin typeface="Times New Roman" panose="02020603050405020304" pitchFamily="18" charset="0"/>
                <a:cs typeface="Times New Roman" panose="02020603050405020304" pitchFamily="18" charset="0"/>
              </a:rPr>
              <a:t>“proof of identity” to CA</a:t>
            </a:r>
          </a:p>
          <a:p>
            <a:pPr lvl="1"/>
            <a:r>
              <a:rPr lang="en-US" dirty="0">
                <a:latin typeface="Times New Roman" panose="02020603050405020304" pitchFamily="18" charset="0"/>
                <a:cs typeface="Times New Roman" panose="02020603050405020304" pitchFamily="18" charset="0"/>
              </a:rPr>
              <a:t>CA creates certificate binding identity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 to his public key</a:t>
            </a:r>
          </a:p>
          <a:p>
            <a:pPr lvl="1"/>
            <a:r>
              <a:rPr lang="en-US" dirty="0">
                <a:latin typeface="Times New Roman" panose="02020603050405020304" pitchFamily="18" charset="0"/>
                <a:cs typeface="Times New Roman" panose="02020603050405020304" pitchFamily="18" charset="0"/>
              </a:rPr>
              <a:t>certificate containing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s public key digitally signed by CA: CA says “this is Bob’s public key”</a:t>
            </a:r>
            <a:endParaRPr lang="en-US" dirty="0">
              <a:latin typeface="Times New Roman" panose="02020603050405020304" pitchFamily="18" charset="0"/>
              <a:cs typeface="Times New Roman" panose="02020603050405020304" pitchFamily="18" charset="0"/>
            </a:endParaRPr>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4513" y="2755"/>
              <a:ext cx="446"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59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certificate for Bob’</a:t>
            </a:r>
            <a:r>
              <a:rPr lang="en-US" altLang="ja-JP" dirty="0">
                <a:latin typeface="+mn-lt"/>
                <a:cs typeface="Arial" charset="0"/>
              </a:rPr>
              <a:t>s public key, signed by CA</a:t>
            </a:r>
            <a:endParaRPr lang="en-US"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566585" cy="707473"/>
            <a:chOff x="1914734" y="3557588"/>
            <a:chExt cx="1566585" cy="707473"/>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773293" y="3865011"/>
              <a:ext cx="708026" cy="4000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2213" cy="759977"/>
            <a:chOff x="4296054" y="3224833"/>
            <a:chExt cx="119221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49814" y="3482446"/>
              <a:ext cx="1138453" cy="395173"/>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680778"/>
            <a:ext cx="1696757" cy="858342"/>
            <a:chOff x="1914734" y="3458819"/>
            <a:chExt cx="1696757" cy="858342"/>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832110" y="3917051"/>
              <a:ext cx="77938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PR</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0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56</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39690" y="41773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883887" y="3293897"/>
            <a:ext cx="960438" cy="837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dirty="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4869530" y="4097684"/>
            <a:ext cx="1517579" cy="949172"/>
            <a:chOff x="1914734" y="3458819"/>
            <a:chExt cx="1517579" cy="949172"/>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3"/>
            <a:ext cx="1192213" cy="700366"/>
            <a:chOff x="4296054" y="3224833"/>
            <a:chExt cx="119221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07705" y="3474566"/>
              <a:ext cx="1168910" cy="539228"/>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19234" y="3685873"/>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 Box 20">
            <a:extLst>
              <a:ext uri="{FF2B5EF4-FFF2-40B4-BE49-F238E27FC236}">
                <a16:creationId xmlns:a16="http://schemas.microsoft.com/office/drawing/2014/main" id="{3E0DA398-9036-4000-02A8-D2638A4DA318}"/>
              </a:ext>
            </a:extLst>
          </p:cNvPr>
          <p:cNvSpPr txBox="1">
            <a:spLocks noChangeArrowheads="1"/>
          </p:cNvSpPr>
          <p:nvPr/>
        </p:nvSpPr>
        <p:spPr bwMode="auto">
          <a:xfrm>
            <a:off x="5761991" y="4509653"/>
            <a:ext cx="77938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PU</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sp>
        <p:nvSpPr>
          <p:cNvPr id="5" name="Text Box 32">
            <a:extLst>
              <a:ext uri="{FF2B5EF4-FFF2-40B4-BE49-F238E27FC236}">
                <a16:creationId xmlns:a16="http://schemas.microsoft.com/office/drawing/2014/main" id="{8F36D892-F416-917B-07B8-21DC7AF3F735}"/>
              </a:ext>
            </a:extLst>
          </p:cNvPr>
          <p:cNvSpPr txBox="1">
            <a:spLocks noChangeArrowheads="1"/>
          </p:cNvSpPr>
          <p:nvPr/>
        </p:nvSpPr>
        <p:spPr bwMode="auto">
          <a:xfrm>
            <a:off x="8059427" y="3758510"/>
            <a:ext cx="708025" cy="4000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spTree>
    <p:extLst>
      <p:ext uri="{BB962C8B-B14F-4D97-AF65-F5344CB8AC3E}">
        <p14:creationId xmlns:p14="http://schemas.microsoft.com/office/powerpoint/2010/main" val="28036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E842-8B1E-6656-22F9-AA9B96A756DA}"/>
              </a:ext>
            </a:extLst>
          </p:cNvPr>
          <p:cNvSpPr>
            <a:spLocks noGrp="1"/>
          </p:cNvSpPr>
          <p:nvPr>
            <p:ph type="title"/>
          </p:nvPr>
        </p:nvSpPr>
        <p:spPr/>
        <p:txBody>
          <a:bodyPr/>
          <a:lstStyle/>
          <a:p>
            <a:r>
              <a:rPr lang="en-GB" sz="4400" dirty="0"/>
              <a:t>Hashes,</a:t>
            </a:r>
            <a:r>
              <a:rPr lang="en-GB" sz="4400" spc="-85" dirty="0"/>
              <a:t> </a:t>
            </a:r>
            <a:r>
              <a:rPr lang="en-GB" sz="4400" dirty="0"/>
              <a:t>Signatures,</a:t>
            </a:r>
            <a:r>
              <a:rPr lang="en-GB" sz="4400" spc="-85" dirty="0"/>
              <a:t> </a:t>
            </a:r>
            <a:r>
              <a:rPr lang="en-GB" sz="4400" spc="-10" dirty="0"/>
              <a:t>Certificates: Summary </a:t>
            </a:r>
            <a:endParaRPr lang="en-SE" dirty="0"/>
          </a:p>
        </p:txBody>
      </p:sp>
      <p:sp>
        <p:nvSpPr>
          <p:cNvPr id="3" name="Slide Number Placeholder 2">
            <a:extLst>
              <a:ext uri="{FF2B5EF4-FFF2-40B4-BE49-F238E27FC236}">
                <a16:creationId xmlns:a16="http://schemas.microsoft.com/office/drawing/2014/main" id="{FF535AC9-9B4B-7B42-435A-A5D49105D860}"/>
              </a:ext>
            </a:extLst>
          </p:cNvPr>
          <p:cNvSpPr>
            <a:spLocks noGrp="1"/>
          </p:cNvSpPr>
          <p:nvPr>
            <p:ph type="sldNum" sz="quarter" idx="4"/>
          </p:nvPr>
        </p:nvSpPr>
        <p:spPr/>
        <p:txBody>
          <a:bodyPr/>
          <a:lstStyle/>
          <a:p>
            <a:r>
              <a:rPr lang="en-US"/>
              <a:t>Security: 8- </a:t>
            </a:r>
            <a:fld id="{C4204591-24BD-A542-B9D5-F8D8A88D2FEE}" type="slidenum">
              <a:rPr lang="en-US" smtClean="0"/>
              <a:pPr/>
              <a:t>57</a:t>
            </a:fld>
            <a:endParaRPr lang="en-US" dirty="0"/>
          </a:p>
        </p:txBody>
      </p:sp>
      <p:sp>
        <p:nvSpPr>
          <p:cNvPr id="4" name="object 23">
            <a:extLst>
              <a:ext uri="{FF2B5EF4-FFF2-40B4-BE49-F238E27FC236}">
                <a16:creationId xmlns:a16="http://schemas.microsoft.com/office/drawing/2014/main" id="{DADFAAE3-7CB1-07A8-38A4-FE3CC8D3B8C1}"/>
              </a:ext>
            </a:extLst>
          </p:cNvPr>
          <p:cNvSpPr txBox="1"/>
          <p:nvPr/>
        </p:nvSpPr>
        <p:spPr>
          <a:xfrm>
            <a:off x="447064" y="1813305"/>
            <a:ext cx="10906736" cy="2619307"/>
          </a:xfrm>
          <a:prstGeom prst="rect">
            <a:avLst/>
          </a:prstGeom>
        </p:spPr>
        <p:txBody>
          <a:bodyPr vert="horz" wrap="square" lIns="0" tIns="53975" rIns="0" bIns="0" rtlCol="0">
            <a:spAutoFit/>
          </a:bodyPr>
          <a:lstStyle/>
          <a:p>
            <a:pPr marL="546100" marR="285750" indent="-533400">
              <a:lnSpc>
                <a:spcPts val="2590"/>
              </a:lnSpc>
              <a:spcBef>
                <a:spcPts val="425"/>
              </a:spcBef>
              <a:buClr>
                <a:srgbClr val="063DE8"/>
              </a:buClr>
              <a:buAutoNum type="arabicPeriod"/>
              <a:tabLst>
                <a:tab pos="546100" algn="l"/>
              </a:tabLst>
            </a:pPr>
            <a:r>
              <a:rPr sz="2400" dirty="0">
                <a:latin typeface="Times New Roman"/>
                <a:cs typeface="Times New Roman"/>
              </a:rPr>
              <a:t>Hashes</a:t>
            </a:r>
            <a:r>
              <a:rPr sz="2400" spc="-3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spc="-10" dirty="0">
                <a:latin typeface="Times New Roman"/>
                <a:cs typeface="Times New Roman"/>
              </a:rPr>
              <a:t>one-</a:t>
            </a:r>
            <a:r>
              <a:rPr sz="2400" dirty="0">
                <a:latin typeface="Times New Roman"/>
                <a:cs typeface="Times New Roman"/>
              </a:rPr>
              <a:t>way</a:t>
            </a:r>
            <a:r>
              <a:rPr sz="2400" spc="-30" dirty="0">
                <a:latin typeface="Times New Roman"/>
                <a:cs typeface="Times New Roman"/>
              </a:rPr>
              <a:t> </a:t>
            </a:r>
            <a:r>
              <a:rPr sz="2400" dirty="0">
                <a:latin typeface="Times New Roman"/>
                <a:cs typeface="Times New Roman"/>
              </a:rPr>
              <a:t>functions</a:t>
            </a:r>
            <a:r>
              <a:rPr sz="2400" spc="-30"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it</a:t>
            </a:r>
            <a:r>
              <a:rPr sz="2400" spc="-3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difficult</a:t>
            </a:r>
            <a:r>
              <a:rPr sz="2400" spc="-4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spc="-20" dirty="0">
                <a:latin typeface="Times New Roman"/>
                <a:cs typeface="Times New Roman"/>
              </a:rPr>
              <a:t>find </a:t>
            </a:r>
            <a:r>
              <a:rPr sz="2400" dirty="0">
                <a:latin typeface="Times New Roman"/>
                <a:cs typeface="Times New Roman"/>
              </a:rPr>
              <a:t>another</a:t>
            </a:r>
            <a:r>
              <a:rPr sz="2400" spc="-30" dirty="0">
                <a:latin typeface="Times New Roman"/>
                <a:cs typeface="Times New Roman"/>
              </a:rPr>
              <a:t> </a:t>
            </a:r>
            <a:r>
              <a:rPr sz="2400" dirty="0">
                <a:latin typeface="Times New Roman"/>
                <a:cs typeface="Times New Roman"/>
              </a:rPr>
              <a:t>input</a:t>
            </a:r>
            <a:r>
              <a:rPr sz="2400" spc="-20" dirty="0">
                <a:latin typeface="Times New Roman"/>
                <a:cs typeface="Times New Roman"/>
              </a:rPr>
              <a:t> </a:t>
            </a:r>
            <a:r>
              <a:rPr sz="2400" dirty="0">
                <a:latin typeface="Times New Roman"/>
                <a:cs typeface="Times New Roman"/>
              </a:rPr>
              <a:t>with</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same</a:t>
            </a:r>
            <a:r>
              <a:rPr sz="2400" spc="-20" dirty="0">
                <a:latin typeface="Times New Roman"/>
                <a:cs typeface="Times New Roman"/>
              </a:rPr>
              <a:t> </a:t>
            </a:r>
            <a:r>
              <a:rPr sz="2400" dirty="0">
                <a:latin typeface="Times New Roman"/>
                <a:cs typeface="Times New Roman"/>
              </a:rPr>
              <a:t>hash,</a:t>
            </a:r>
            <a:r>
              <a:rPr sz="2400" spc="-20" dirty="0">
                <a:latin typeface="Times New Roman"/>
                <a:cs typeface="Times New Roman"/>
              </a:rPr>
              <a:t> </a:t>
            </a:r>
            <a:r>
              <a:rPr sz="2400" dirty="0">
                <a:latin typeface="Times New Roman"/>
                <a:cs typeface="Times New Roman"/>
              </a:rPr>
              <a:t>like</a:t>
            </a:r>
            <a:r>
              <a:rPr sz="2400" spc="-20" dirty="0">
                <a:latin typeface="Times New Roman"/>
                <a:cs typeface="Times New Roman"/>
              </a:rPr>
              <a:t> </a:t>
            </a:r>
            <a:r>
              <a:rPr sz="2400" dirty="0">
                <a:latin typeface="Times New Roman"/>
                <a:cs typeface="Times New Roman"/>
              </a:rPr>
              <a:t>MD5</a:t>
            </a:r>
            <a:r>
              <a:rPr sz="2400" spc="-5" dirty="0">
                <a:latin typeface="Times New Roman"/>
                <a:cs typeface="Times New Roman"/>
              </a:rPr>
              <a:t> </a:t>
            </a:r>
            <a:r>
              <a:rPr sz="2400" dirty="0">
                <a:latin typeface="Times New Roman"/>
                <a:cs typeface="Times New Roman"/>
              </a:rPr>
              <a:t>and</a:t>
            </a:r>
            <a:r>
              <a:rPr sz="2400" spc="-20" dirty="0">
                <a:latin typeface="Times New Roman"/>
                <a:cs typeface="Times New Roman"/>
              </a:rPr>
              <a:t> SHA-</a:t>
            </a:r>
            <a:r>
              <a:rPr sz="2400" spc="-25" dirty="0">
                <a:latin typeface="Times New Roman"/>
                <a:cs typeface="Times New Roman"/>
              </a:rPr>
              <a:t>1.</a:t>
            </a:r>
            <a:endParaRPr sz="2400" dirty="0">
              <a:latin typeface="Times New Roman"/>
              <a:cs typeface="Times New Roman"/>
            </a:endParaRPr>
          </a:p>
          <a:p>
            <a:pPr marL="546100" marR="701040" indent="-533400">
              <a:lnSpc>
                <a:spcPts val="2590"/>
              </a:lnSpc>
              <a:spcBef>
                <a:spcPts val="580"/>
              </a:spcBef>
              <a:buClr>
                <a:srgbClr val="063DE8"/>
              </a:buClr>
              <a:buAutoNum type="arabicPeriod"/>
              <a:tabLst>
                <a:tab pos="546100" algn="l"/>
              </a:tabLst>
            </a:pPr>
            <a:r>
              <a:rPr sz="2400" dirty="0">
                <a:latin typeface="Times New Roman"/>
                <a:cs typeface="Times New Roman"/>
              </a:rPr>
              <a:t>Message</a:t>
            </a:r>
            <a:r>
              <a:rPr sz="2400" spc="-55" dirty="0">
                <a:latin typeface="Times New Roman"/>
                <a:cs typeface="Times New Roman"/>
              </a:rPr>
              <a:t> </a:t>
            </a:r>
            <a:r>
              <a:rPr sz="2400" dirty="0">
                <a:latin typeface="Times New Roman"/>
                <a:cs typeface="Times New Roman"/>
              </a:rPr>
              <a:t>Authentication</a:t>
            </a:r>
            <a:r>
              <a:rPr sz="2400" spc="-60" dirty="0">
                <a:latin typeface="Times New Roman"/>
                <a:cs typeface="Times New Roman"/>
              </a:rPr>
              <a:t> </a:t>
            </a:r>
            <a:r>
              <a:rPr sz="2400" dirty="0">
                <a:latin typeface="Times New Roman"/>
                <a:cs typeface="Times New Roman"/>
              </a:rPr>
              <a:t>Code</a:t>
            </a:r>
            <a:r>
              <a:rPr sz="2400" spc="-45" dirty="0">
                <a:latin typeface="Times New Roman"/>
                <a:cs typeface="Times New Roman"/>
              </a:rPr>
              <a:t> </a:t>
            </a:r>
            <a:r>
              <a:rPr sz="2400" dirty="0">
                <a:latin typeface="Times New Roman"/>
                <a:cs typeface="Times New Roman"/>
              </a:rPr>
              <a:t>(MAC)</a:t>
            </a:r>
            <a:r>
              <a:rPr sz="2400" spc="-45" dirty="0">
                <a:latin typeface="Times New Roman"/>
                <a:cs typeface="Times New Roman"/>
              </a:rPr>
              <a:t> </a:t>
            </a:r>
            <a:r>
              <a:rPr sz="2400" dirty="0">
                <a:latin typeface="Times New Roman"/>
                <a:cs typeface="Times New Roman"/>
              </a:rPr>
              <a:t>ensures</a:t>
            </a:r>
            <a:r>
              <a:rPr sz="2400" spc="-45" dirty="0">
                <a:latin typeface="Times New Roman"/>
                <a:cs typeface="Times New Roman"/>
              </a:rPr>
              <a:t> </a:t>
            </a:r>
            <a:r>
              <a:rPr sz="2400" spc="-10" dirty="0">
                <a:latin typeface="Times New Roman"/>
                <a:cs typeface="Times New Roman"/>
              </a:rPr>
              <a:t>message </a:t>
            </a:r>
            <a:r>
              <a:rPr sz="2400" dirty="0">
                <a:latin typeface="Times New Roman"/>
                <a:cs typeface="Times New Roman"/>
              </a:rPr>
              <a:t>integrity</a:t>
            </a:r>
            <a:r>
              <a:rPr sz="2400" spc="-5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source</a:t>
            </a:r>
            <a:r>
              <a:rPr sz="2400" spc="-35"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using</a:t>
            </a:r>
            <a:r>
              <a:rPr sz="2400" spc="-30" dirty="0">
                <a:latin typeface="Times New Roman"/>
                <a:cs typeface="Times New Roman"/>
              </a:rPr>
              <a:t> </a:t>
            </a:r>
            <a:r>
              <a:rPr sz="2400" dirty="0">
                <a:latin typeface="Times New Roman"/>
                <a:cs typeface="Times New Roman"/>
              </a:rPr>
              <a:t>hash</a:t>
            </a:r>
            <a:r>
              <a:rPr sz="2400" spc="-40" dirty="0">
                <a:latin typeface="Times New Roman"/>
                <a:cs typeface="Times New Roman"/>
              </a:rPr>
              <a:t> </a:t>
            </a:r>
            <a:r>
              <a:rPr sz="2400" spc="-10" dirty="0">
                <a:latin typeface="Times New Roman"/>
                <a:cs typeface="Times New Roman"/>
              </a:rPr>
              <a:t>functions.</a:t>
            </a:r>
            <a:endParaRPr sz="2400" dirty="0">
              <a:latin typeface="Times New Roman"/>
              <a:cs typeface="Times New Roman"/>
            </a:endParaRPr>
          </a:p>
          <a:p>
            <a:pPr marL="546100" marR="5080"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45" dirty="0">
                <a:latin typeface="Times New Roman"/>
                <a:cs typeface="Times New Roman"/>
              </a:rPr>
              <a:t> </a:t>
            </a:r>
            <a:r>
              <a:rPr sz="2400" dirty="0">
                <a:latin typeface="Times New Roman"/>
                <a:cs typeface="Times New Roman"/>
              </a:rPr>
              <a:t>Signature</a:t>
            </a:r>
            <a:r>
              <a:rPr sz="2400" spc="-30" dirty="0">
                <a:latin typeface="Times New Roman"/>
                <a:cs typeface="Times New Roman"/>
              </a:rPr>
              <a:t> </a:t>
            </a:r>
            <a:r>
              <a:rPr sz="2400" dirty="0">
                <a:latin typeface="Times New Roman"/>
                <a:cs typeface="Times New Roman"/>
              </a:rPr>
              <a:t>consists</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encrypting</a:t>
            </a:r>
            <a:r>
              <a:rPr sz="2400" spc="-4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hash</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spc="-10" dirty="0">
                <a:latin typeface="Times New Roman"/>
                <a:cs typeface="Times New Roman"/>
              </a:rPr>
              <a:t>message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private</a:t>
            </a:r>
            <a:r>
              <a:rPr sz="2400" spc="-3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546100" marR="147955"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50" dirty="0">
                <a:latin typeface="Times New Roman"/>
                <a:cs typeface="Times New Roman"/>
              </a:rPr>
              <a:t> </a:t>
            </a:r>
            <a:r>
              <a:rPr sz="2400" dirty="0">
                <a:latin typeface="Times New Roman"/>
                <a:cs typeface="Times New Roman"/>
              </a:rPr>
              <a:t>certificates</a:t>
            </a:r>
            <a:r>
              <a:rPr sz="2400" spc="-45"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signed</a:t>
            </a:r>
            <a:r>
              <a:rPr sz="2400" spc="-35"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lang="en-GB" sz="2400" dirty="0">
                <a:latin typeface="Times New Roman"/>
                <a:cs typeface="Times New Roman"/>
              </a:rPr>
              <a:t>C</a:t>
            </a:r>
            <a:r>
              <a:rPr sz="2400" dirty="0" err="1">
                <a:latin typeface="Times New Roman"/>
                <a:cs typeface="Times New Roman"/>
              </a:rPr>
              <a:t>ertification</a:t>
            </a:r>
            <a:r>
              <a:rPr sz="2400" spc="-50" dirty="0">
                <a:latin typeface="Times New Roman"/>
                <a:cs typeface="Times New Roman"/>
              </a:rPr>
              <a:t> </a:t>
            </a:r>
            <a:r>
              <a:rPr lang="en-GB" sz="2400" spc="-10" dirty="0">
                <a:latin typeface="Times New Roman"/>
                <a:cs typeface="Times New Roman"/>
              </a:rPr>
              <a:t>A</a:t>
            </a:r>
            <a:r>
              <a:rPr sz="2400" spc="-10" dirty="0" err="1">
                <a:latin typeface="Times New Roman"/>
                <a:cs typeface="Times New Roman"/>
              </a:rPr>
              <a:t>uthorities</a:t>
            </a:r>
            <a:r>
              <a:rPr lang="en-GB" sz="2400" spc="-10" dirty="0">
                <a:latin typeface="Times New Roman"/>
                <a:cs typeface="Times New Roman"/>
              </a:rPr>
              <a:t> (CAs)</a:t>
            </a:r>
            <a:r>
              <a:rPr sz="2400" spc="-1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contain</a:t>
            </a:r>
            <a:r>
              <a:rPr sz="2400" spc="-25" dirty="0">
                <a:latin typeface="Times New Roman"/>
                <a:cs typeface="Times New Roman"/>
              </a:rPr>
              <a:t> </a:t>
            </a:r>
            <a:r>
              <a:rPr sz="2400" dirty="0">
                <a:latin typeface="Times New Roman"/>
                <a:cs typeface="Times New Roman"/>
              </a:rPr>
              <a:t>public</a:t>
            </a:r>
            <a:r>
              <a:rPr sz="2400" spc="-15" dirty="0">
                <a:latin typeface="Times New Roman"/>
                <a:cs typeface="Times New Roman"/>
              </a:rPr>
              <a:t> </a:t>
            </a:r>
            <a:r>
              <a:rPr sz="2400" spc="-20" dirty="0">
                <a:latin typeface="Times New Roman"/>
                <a:cs typeface="Times New Roman"/>
              </a:rPr>
              <a:t>keys.</a:t>
            </a:r>
            <a:endParaRPr sz="2400" dirty="0">
              <a:latin typeface="Times New Roman"/>
              <a:cs typeface="Times New Roman"/>
            </a:endParaRPr>
          </a:p>
        </p:txBody>
      </p:sp>
    </p:spTree>
    <p:extLst>
      <p:ext uri="{BB962C8B-B14F-4D97-AF65-F5344CB8AC3E}">
        <p14:creationId xmlns:p14="http://schemas.microsoft.com/office/powerpoint/2010/main" val="17717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05206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06531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472681" cy="894622"/>
          </a:xfrm>
        </p:spPr>
        <p:txBody>
          <a:bodyPr>
            <a:normAutofit fontScale="90000"/>
          </a:bodyPr>
          <a:lstStyle/>
          <a:p>
            <a:r>
              <a:rPr lang="en-US" b="0" dirty="0">
                <a:latin typeface="+mn-lt"/>
              </a:rPr>
              <a:t>Secure e-mail: confidentiality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58</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788952"/>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460340"/>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726915"/>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1987265"/>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215990"/>
            <a:ext cx="814388" cy="708025"/>
            <a:chOff x="2144" y="3240"/>
            <a:chExt cx="513"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687477"/>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080927"/>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88633" y="3666840"/>
            <a:ext cx="107632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46827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28901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239677"/>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2917540"/>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617377"/>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763552"/>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67306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2966752"/>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46192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1979327"/>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296952"/>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8868537" y="3457290"/>
            <a:ext cx="754064" cy="4492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8839962" y="3477927"/>
            <a:ext cx="985839"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9271897" y="3184239"/>
            <a:ext cx="496888"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020727"/>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544685" y="3962114"/>
            <a:ext cx="590551" cy="466725"/>
            <a:chOff x="2590" y="716"/>
            <a:chExt cx="372" cy="294"/>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590" y="777"/>
              <a:ext cx="37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1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504915"/>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466690"/>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260315"/>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2904840"/>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072990"/>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7628486" y="3677258"/>
            <a:ext cx="10759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731942"/>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16443" y="4233522"/>
            <a:ext cx="6175236" cy="26776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generates random secrete key, K</a:t>
            </a:r>
            <a:r>
              <a:rPr lang="en-US" sz="2400" baseline="-25000" dirty="0">
                <a:latin typeface="Times New Roman" panose="02020603050405020304" pitchFamily="18" charset="0"/>
                <a:cs typeface="Times New Roman" panose="02020603050405020304" pitchFamily="18" charset="0"/>
              </a:rPr>
              <a:t>S</a:t>
            </a:r>
          </a:p>
          <a:p>
            <a:pPr marL="1139825"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Called a session key, since it is used for this session only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encrypts message with K</a:t>
            </a:r>
            <a:r>
              <a:rPr lang="en-US" sz="2400" baseline="-25000" dirty="0">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(for efficiency)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also encrypts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with Bob’</a:t>
            </a:r>
            <a:r>
              <a:rPr lang="en-US" altLang="ja-JP" sz="2400" dirty="0">
                <a:latin typeface="Times New Roman" panose="02020603050405020304" pitchFamily="18" charset="0"/>
                <a:cs typeface="Times New Roman" panose="02020603050405020304" pitchFamily="18" charset="0"/>
              </a:rPr>
              <a:t>s public key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and </a:t>
            </a:r>
            <a:r>
              <a:rPr lang="en-US" sz="2400" dirty="0" err="1">
                <a:latin typeface="Times New Roman" panose="02020603050405020304" pitchFamily="18" charset="0"/>
                <a:cs typeface="Times New Roman" panose="02020603050405020304" pitchFamily="18" charset="0"/>
              </a:rPr>
              <a:t>PU</a:t>
            </a:r>
            <a:r>
              <a:rPr lang="en-US" sz="2400" baseline="-25000" dirty="0" err="1">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793647"/>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773771"/>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18758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3935332"/>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39332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707509"/>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155827"/>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167985"/>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3">
            <a:extLst>
              <a:ext uri="{FF2B5EF4-FFF2-40B4-BE49-F238E27FC236}">
                <a16:creationId xmlns:a16="http://schemas.microsoft.com/office/drawing/2014/main" id="{487CAB7B-D480-766B-13CC-BF869A75F5AC}"/>
              </a:ext>
            </a:extLst>
          </p:cNvPr>
          <p:cNvSpPr txBox="1">
            <a:spLocks noChangeArrowheads="1"/>
          </p:cNvSpPr>
          <p:nvPr/>
        </p:nvSpPr>
        <p:spPr bwMode="auto">
          <a:xfrm>
            <a:off x="6326160" y="4233522"/>
            <a:ext cx="5340626"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his private key to decrypt and recover K</a:t>
            </a:r>
            <a:r>
              <a:rPr lang="en-US" sz="2400" baseline="-25000" dirty="0">
                <a:latin typeface="Times New Roman" panose="02020603050405020304" pitchFamily="18" charset="0"/>
                <a:cs typeface="Times New Roman" panose="02020603050405020304" pitchFamily="18" charset="0"/>
              </a:rPr>
              <a:t>S</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decrypt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to recover m</a:t>
            </a:r>
          </a:p>
        </p:txBody>
      </p:sp>
      <p:sp>
        <p:nvSpPr>
          <p:cNvPr id="11" name="TextBox 10">
            <a:extLst>
              <a:ext uri="{FF2B5EF4-FFF2-40B4-BE49-F238E27FC236}">
                <a16:creationId xmlns:a16="http://schemas.microsoft.com/office/drawing/2014/main" id="{5113842E-D34C-7D25-BE99-42EDFB80E0A0}"/>
              </a:ext>
            </a:extLst>
          </p:cNvPr>
          <p:cNvSpPr txBox="1"/>
          <p:nvPr/>
        </p:nvSpPr>
        <p:spPr>
          <a:xfrm>
            <a:off x="7027888" y="326986"/>
            <a:ext cx="5370701"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sz="1600" dirty="0"/>
              <a:t>Q: Why not encrypt the whole email with Bob’s public key?</a:t>
            </a:r>
          </a:p>
          <a:p>
            <a:r>
              <a:rPr lang="en-GB" sz="1600" dirty="0"/>
              <a:t>A: Since public key crypto is inefficient, this would be too slow.</a:t>
            </a:r>
          </a:p>
          <a:p>
            <a:r>
              <a:rPr lang="en-GB" sz="1600" dirty="0"/>
              <a:t>Recall </a:t>
            </a:r>
            <a:r>
              <a:rPr lang="en-GB" sz="1600" dirty="0">
                <a:hlinkClick r:id="rId7" action="ppaction://hlinksldjump"/>
              </a:rPr>
              <a:t>Slide 39 “Public-Key Crypto in Practice”</a:t>
            </a:r>
            <a:endParaRPr lang="en-SE" sz="1600" dirty="0"/>
          </a:p>
        </p:txBody>
      </p:sp>
      <p:sp>
        <p:nvSpPr>
          <p:cNvPr id="8" name="TextBox 7">
            <a:extLst>
              <a:ext uri="{FF2B5EF4-FFF2-40B4-BE49-F238E27FC236}">
                <a16:creationId xmlns:a16="http://schemas.microsoft.com/office/drawing/2014/main" id="{03DE7B94-0D06-6432-5C23-60C835B41B88}"/>
              </a:ext>
            </a:extLst>
          </p:cNvPr>
          <p:cNvSpPr txBox="1"/>
          <p:nvPr/>
        </p:nvSpPr>
        <p:spPr>
          <a:xfrm>
            <a:off x="2727384" y="4050274"/>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103208" cy="894622"/>
          </a:xfrm>
        </p:spPr>
        <p:txBody>
          <a:bodyPr>
            <a:normAutofit fontScale="90000"/>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59</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Times New Roman" panose="02020603050405020304" pitchFamily="18" charset="0"/>
                <a:cs typeface="Times New Roman" panose="02020603050405020304" pitchFamily="18" charset="0"/>
              </a:rPr>
              <a:t> Alice wants to send m to Bob, with </a:t>
            </a:r>
            <a:r>
              <a:rPr lang="en-US" sz="2800" i="1" dirty="0">
                <a:solidFill>
                  <a:srgbClr val="0012A0"/>
                </a:solidFill>
                <a:latin typeface="Times New Roman" panose="02020603050405020304" pitchFamily="18" charset="0"/>
                <a:cs typeface="Times New Roman" panose="02020603050405020304" pitchFamily="18" charset="0"/>
              </a:rPr>
              <a:t>message integrity</a:t>
            </a:r>
            <a:r>
              <a:rPr lang="en-US" sz="2800" dirty="0">
                <a:solidFill>
                  <a:srgbClr val="000000"/>
                </a:solidFill>
                <a:latin typeface="Times New Roman" panose="02020603050405020304" pitchFamily="18" charset="0"/>
                <a:cs typeface="Times New Roman" panose="02020603050405020304" pitchFamily="18" charset="0"/>
              </a:rPr>
              <a:t>, </a:t>
            </a:r>
            <a:r>
              <a:rPr lang="en-US" sz="2800" i="1" dirty="0">
                <a:solidFill>
                  <a:srgbClr val="0012A0"/>
                </a:solidFill>
                <a:latin typeface="Times New Roman" panose="02020603050405020304" pitchFamily="18" charset="0"/>
                <a:cs typeface="Times New Roman" panose="02020603050405020304" pitchFamily="18" charset="0"/>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3453573" y="2595803"/>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3450397" y="2651365"/>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3881683" y="2339898"/>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4188585" y="2470390"/>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3244720" y="2049291"/>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8898008" y="2575166"/>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 Box 16">
            <a:extLst>
              <a:ext uri="{FF2B5EF4-FFF2-40B4-BE49-F238E27FC236}">
                <a16:creationId xmlns:a16="http://schemas.microsoft.com/office/drawing/2014/main" id="{2D7166DC-549D-9E65-21F4-5330E51A8AB7}"/>
              </a:ext>
            </a:extLst>
          </p:cNvPr>
          <p:cNvSpPr txBox="1">
            <a:spLocks noChangeArrowheads="1"/>
          </p:cNvSpPr>
          <p:nvPr/>
        </p:nvSpPr>
        <p:spPr bwMode="auto">
          <a:xfrm>
            <a:off x="8886895" y="2640979"/>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4" name="Text Box 17">
            <a:extLst>
              <a:ext uri="{FF2B5EF4-FFF2-40B4-BE49-F238E27FC236}">
                <a16:creationId xmlns:a16="http://schemas.microsoft.com/office/drawing/2014/main" id="{E4811112-8797-6EDA-FFE2-317D11E62400}"/>
              </a:ext>
            </a:extLst>
          </p:cNvPr>
          <p:cNvSpPr txBox="1">
            <a:spLocks noChangeArrowheads="1"/>
          </p:cNvSpPr>
          <p:nvPr/>
        </p:nvSpPr>
        <p:spPr bwMode="auto">
          <a:xfrm>
            <a:off x="9318181" y="2329512"/>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5" name="Text Box 27">
            <a:extLst>
              <a:ext uri="{FF2B5EF4-FFF2-40B4-BE49-F238E27FC236}">
                <a16:creationId xmlns:a16="http://schemas.microsoft.com/office/drawing/2014/main" id="{C78AE12B-A75D-0BF4-5282-43566C3F8F6B}"/>
              </a:ext>
            </a:extLst>
          </p:cNvPr>
          <p:cNvSpPr txBox="1">
            <a:spLocks noChangeArrowheads="1"/>
          </p:cNvSpPr>
          <p:nvPr/>
        </p:nvSpPr>
        <p:spPr bwMode="auto">
          <a:xfrm>
            <a:off x="7571895" y="2441151"/>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8" name="Text Box 32">
            <a:extLst>
              <a:ext uri="{FF2B5EF4-FFF2-40B4-BE49-F238E27FC236}">
                <a16:creationId xmlns:a16="http://schemas.microsoft.com/office/drawing/2014/main" id="{17C5592D-0C03-1154-CE45-0EAB8DF0450B}"/>
              </a:ext>
            </a:extLst>
          </p:cNvPr>
          <p:cNvSpPr txBox="1">
            <a:spLocks noChangeArrowheads="1"/>
          </p:cNvSpPr>
          <p:nvPr/>
        </p:nvSpPr>
        <p:spPr bwMode="auto">
          <a:xfrm>
            <a:off x="8955482" y="2049291"/>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sp>
        <p:nvSpPr>
          <p:cNvPr id="12" name="TextBox 11">
            <a:extLst>
              <a:ext uri="{FF2B5EF4-FFF2-40B4-BE49-F238E27FC236}">
                <a16:creationId xmlns:a16="http://schemas.microsoft.com/office/drawing/2014/main" id="{9ACFF9C4-D46D-9E0A-7830-BB655CA8DA25}"/>
              </a:ext>
            </a:extLst>
          </p:cNvPr>
          <p:cNvSpPr txBox="1"/>
          <p:nvPr/>
        </p:nvSpPr>
        <p:spPr>
          <a:xfrm>
            <a:off x="8294336" y="429386"/>
            <a:ext cx="330462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dirty="0"/>
              <a:t>Recall </a:t>
            </a:r>
            <a:r>
              <a:rPr lang="en-GB" dirty="0">
                <a:hlinkClick r:id="rId7" action="ppaction://hlinksldjump"/>
              </a:rPr>
              <a:t>Slide 49 “Digital Signature”</a:t>
            </a:r>
            <a:endParaRPr lang="en-SE" dirty="0"/>
          </a:p>
        </p:txBody>
      </p:sp>
      <mc:AlternateContent xmlns:mc="http://schemas.openxmlformats.org/markup-compatibility/2006" xmlns:a14="http://schemas.microsoft.com/office/drawing/2010/main">
        <mc:Choice Requires="a14">
          <p:sp>
            <p:nvSpPr>
              <p:cNvPr id="14" name="Text Box 3">
                <a:extLst>
                  <a:ext uri="{FF2B5EF4-FFF2-40B4-BE49-F238E27FC236}">
                    <a16:creationId xmlns:a16="http://schemas.microsoft.com/office/drawing/2014/main" id="{D83B377D-F7BF-611F-A422-B640B967239E}"/>
                  </a:ext>
                </a:extLst>
              </p:cNvPr>
              <p:cNvSpPr txBox="1">
                <a:spLocks noChangeArrowheads="1"/>
              </p:cNvSpPr>
              <p:nvPr/>
            </p:nvSpPr>
            <p:spPr bwMode="auto">
              <a:xfrm>
                <a:off x="338653" y="4391476"/>
                <a:ext cx="6175236" cy="230832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Digitally signs message digest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with her private key to create a digital signature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message (cleartext) and digital signature to Bob</a:t>
                </a:r>
              </a:p>
              <a:p>
                <a:pPr marL="1085850"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Does not protect confidentiality</a:t>
                </a:r>
              </a:p>
            </p:txBody>
          </p:sp>
        </mc:Choice>
        <mc:Fallback xmlns="">
          <p:sp>
            <p:nvSpPr>
              <p:cNvPr id="14" name="Text Box 3">
                <a:extLst>
                  <a:ext uri="{FF2B5EF4-FFF2-40B4-BE49-F238E27FC236}">
                    <a16:creationId xmlns:a16="http://schemas.microsoft.com/office/drawing/2014/main" id="{D83B377D-F7BF-611F-A422-B640B967239E}"/>
                  </a:ext>
                </a:extLst>
              </p:cNvPr>
              <p:cNvSpPr txBox="1">
                <a:spLocks noRot="1" noChangeAspect="1" noMove="1" noResize="1" noEditPoints="1" noAdjustHandles="1" noChangeArrowheads="1" noChangeShapeType="1" noTextEdit="1"/>
              </p:cNvSpPr>
              <p:nvPr/>
            </p:nvSpPr>
            <p:spPr bwMode="auto">
              <a:xfrm>
                <a:off x="338653" y="4391476"/>
                <a:ext cx="6175236" cy="2308324"/>
              </a:xfrm>
              <a:prstGeom prst="rect">
                <a:avLst/>
              </a:prstGeom>
              <a:blipFill>
                <a:blip r:embed="rId8"/>
                <a:stretch>
                  <a:fillRect l="-1579" t="-2111" r="-1876" b="-501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 Box 3">
                <a:extLst>
                  <a:ext uri="{FF2B5EF4-FFF2-40B4-BE49-F238E27FC236}">
                    <a16:creationId xmlns:a16="http://schemas.microsoft.com/office/drawing/2014/main" id="{29E48118-9BD9-7F02-D91C-868285C8C41B}"/>
                  </a:ext>
                </a:extLst>
              </p:cNvPr>
              <p:cNvSpPr txBox="1">
                <a:spLocks noChangeArrowheads="1"/>
              </p:cNvSpPr>
              <p:nvPr/>
            </p:nvSpPr>
            <p:spPr bwMode="auto">
              <a:xfrm>
                <a:off x="6548370" y="4391476"/>
                <a:ext cx="5340626" cy="163121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Alice’s private key to decrypt and recover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Compares with the recomputed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15" name="Text Box 3">
                <a:extLst>
                  <a:ext uri="{FF2B5EF4-FFF2-40B4-BE49-F238E27FC236}">
                    <a16:creationId xmlns:a16="http://schemas.microsoft.com/office/drawing/2014/main" id="{29E48118-9BD9-7F02-D91C-868285C8C41B}"/>
                  </a:ext>
                </a:extLst>
              </p:cNvPr>
              <p:cNvSpPr txBox="1">
                <a:spLocks noRot="1" noChangeAspect="1" noMove="1" noResize="1" noEditPoints="1" noAdjustHandles="1" noChangeArrowheads="1" noChangeShapeType="1" noTextEdit="1"/>
              </p:cNvSpPr>
              <p:nvPr/>
            </p:nvSpPr>
            <p:spPr bwMode="auto">
              <a:xfrm>
                <a:off x="6548370" y="4391476"/>
                <a:ext cx="5340626" cy="1631216"/>
              </a:xfrm>
              <a:prstGeom prst="rect">
                <a:avLst/>
              </a:prstGeom>
              <a:blipFill>
                <a:blip r:embed="rId9"/>
                <a:stretch>
                  <a:fillRect l="-2283" t="-3731" r="-2169" b="-746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 to Compromise Confidentiality</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6919003A-0583-1E4A-B26A-5A0954150CD9}"/>
              </a:ext>
            </a:extLst>
          </p:cNvPr>
          <p:cNvSpPr/>
          <p:nvPr/>
        </p:nvSpPr>
        <p:spPr>
          <a:xfrm>
            <a:off x="2442792" y="1736187"/>
            <a:ext cx="3560443"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C707CD2E-B6EC-9248-927D-6D3F30F4B7C6}"/>
              </a:ext>
            </a:extLst>
          </p:cNvPr>
          <p:cNvSpPr/>
          <p:nvPr/>
        </p:nvSpPr>
        <p:spPr>
          <a:xfrm>
            <a:off x="6387545" y="2001078"/>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9913522" y="3440871"/>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1027878" cy="894622"/>
          </a:xfrm>
        </p:spPr>
        <p:txBody>
          <a:bodyPr>
            <a:normAutofit fontScale="90000"/>
          </a:bodyPr>
          <a:lstStyle/>
          <a:p>
            <a:r>
              <a:rPr lang="en-US" b="0" dirty="0">
                <a:latin typeface="+mn-lt"/>
              </a:rPr>
              <a:t>Secure e-mail: confidentiality,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60</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81148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sends m to Bob, with </a:t>
            </a:r>
            <a:r>
              <a:rPr lang="en-US" sz="2600" i="1" dirty="0">
                <a:solidFill>
                  <a:srgbClr val="0012A0"/>
                </a:solidFill>
                <a:latin typeface="+mn-lt"/>
              </a:rPr>
              <a:t>confidentiality,</a:t>
            </a:r>
            <a:r>
              <a:rPr lang="en-US" sz="2600" dirty="0">
                <a:solidFill>
                  <a:srgbClr val="000000"/>
                </a:solidFill>
                <a:latin typeface="+mn-lt"/>
              </a:rPr>
              <a:t> </a:t>
            </a:r>
            <a:r>
              <a:rPr lang="en-US" sz="2600" i="1" dirty="0">
                <a:solidFill>
                  <a:srgbClr val="0012A0"/>
                </a:solidFill>
                <a:latin typeface="+mn-lt"/>
              </a:rPr>
              <a:t>message integrity</a:t>
            </a:r>
            <a:r>
              <a:rPr lang="en-US" sz="2600" dirty="0">
                <a:solidFill>
                  <a:srgbClr val="000000"/>
                </a:solidFill>
                <a:latin typeface="+mn-lt"/>
              </a:rPr>
              <a:t>, </a:t>
            </a:r>
            <a:r>
              <a:rPr lang="en-US" sz="2600" i="1" dirty="0">
                <a:solidFill>
                  <a:srgbClr val="0012A0"/>
                </a:solidFill>
                <a:latin typeface="+mn-lt"/>
              </a:rPr>
              <a:t>authentication</a:t>
            </a:r>
          </a:p>
        </p:txBody>
      </p:sp>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530" y="2625618"/>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98" name="Straight Arrow Connector 197">
            <a:extLst>
              <a:ext uri="{FF2B5EF4-FFF2-40B4-BE49-F238E27FC236}">
                <a16:creationId xmlns:a16="http://schemas.microsoft.com/office/drawing/2014/main" id="{A1E527DE-00E9-2C4B-9615-EAC39E329EA7}"/>
              </a:ext>
            </a:extLst>
          </p:cNvPr>
          <p:cNvCxnSpPr>
            <a:cxnSpLocks/>
          </p:cNvCxnSpPr>
          <p:nvPr/>
        </p:nvCxnSpPr>
        <p:spPr>
          <a:xfrm flipV="1">
            <a:off x="5164196" y="3253408"/>
            <a:ext cx="1912465" cy="45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10118309" y="3645176"/>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cxnSp>
        <p:nvCxnSpPr>
          <p:cNvPr id="67" name="Straight Arrow Connector 66">
            <a:extLst>
              <a:ext uri="{FF2B5EF4-FFF2-40B4-BE49-F238E27FC236}">
                <a16:creationId xmlns:a16="http://schemas.microsoft.com/office/drawing/2014/main" id="{39B78702-8E82-044F-9A18-B2714D979F8A}"/>
              </a:ext>
            </a:extLst>
          </p:cNvPr>
          <p:cNvCxnSpPr>
            <a:cxnSpLocks/>
          </p:cNvCxnSpPr>
          <p:nvPr/>
        </p:nvCxnSpPr>
        <p:spPr>
          <a:xfrm>
            <a:off x="8878954" y="3829879"/>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9" descr="BS00592_[1]">
            <a:extLst>
              <a:ext uri="{FF2B5EF4-FFF2-40B4-BE49-F238E27FC236}">
                <a16:creationId xmlns:a16="http://schemas.microsoft.com/office/drawing/2014/main" id="{55983C4D-CE39-2B44-9000-A0B4F6171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1836" y="3496504"/>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9" name="Text Box 4">
            <a:extLst>
              <a:ext uri="{FF2B5EF4-FFF2-40B4-BE49-F238E27FC236}">
                <a16:creationId xmlns:a16="http://schemas.microsoft.com/office/drawing/2014/main" id="{A0F773C8-BE0A-1D44-A564-CCE4F5ADF33C}"/>
              </a:ext>
            </a:extLst>
          </p:cNvPr>
          <p:cNvSpPr txBox="1">
            <a:spLocks noChangeArrowheads="1"/>
          </p:cNvSpPr>
          <p:nvPr/>
        </p:nvSpPr>
        <p:spPr bwMode="auto">
          <a:xfrm>
            <a:off x="2864885" y="3963710"/>
            <a:ext cx="297607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10" name="Text Box 4">
            <a:extLst>
              <a:ext uri="{FF2B5EF4-FFF2-40B4-BE49-F238E27FC236}">
                <a16:creationId xmlns:a16="http://schemas.microsoft.com/office/drawing/2014/main" id="{F23FB403-140F-ED49-8850-0E17EC0B92E8}"/>
              </a:ext>
            </a:extLst>
          </p:cNvPr>
          <p:cNvSpPr txBox="1">
            <a:spLocks noChangeArrowheads="1"/>
          </p:cNvSpPr>
          <p:nvPr/>
        </p:nvSpPr>
        <p:spPr bwMode="auto">
          <a:xfrm>
            <a:off x="7085699" y="2017299"/>
            <a:ext cx="13703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112" name="Text Box 4">
            <a:extLst>
              <a:ext uri="{FF2B5EF4-FFF2-40B4-BE49-F238E27FC236}">
                <a16:creationId xmlns:a16="http://schemas.microsoft.com/office/drawing/2014/main" id="{B7FD7CC3-4A91-3E4D-8524-20024787A27D}"/>
              </a:ext>
            </a:extLst>
          </p:cNvPr>
          <p:cNvSpPr txBox="1">
            <a:spLocks noChangeArrowheads="1"/>
          </p:cNvSpPr>
          <p:nvPr/>
        </p:nvSpPr>
        <p:spPr bwMode="auto">
          <a:xfrm>
            <a:off x="606488" y="5496620"/>
            <a:ext cx="1102787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Arial" panose="020B0604020202020204" pitchFamily="34" charset="0"/>
                <a:cs typeface="Arial" panose="020B0604020202020204" pitchFamily="34" charset="0"/>
              </a:rPr>
              <a:t>Alice uses three keys: </a:t>
            </a:r>
            <a:r>
              <a:rPr lang="en-US" sz="2400" dirty="0">
                <a:latin typeface="Arial" panose="020B0604020202020204" pitchFamily="34" charset="0"/>
                <a:cs typeface="Arial" panose="020B0604020202020204" pitchFamily="34" charset="0"/>
              </a:rPr>
              <a:t>her private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PR</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Bob’</a:t>
            </a:r>
            <a:r>
              <a:rPr lang="en-US" altLang="ja-JP" sz="2400" dirty="0">
                <a:latin typeface="Arial" panose="020B0604020202020204" pitchFamily="34" charset="0"/>
                <a:cs typeface="Arial" panose="020B0604020202020204" pitchFamily="34" charset="0"/>
              </a:rPr>
              <a:t>s public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PU</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b</a:t>
            </a:r>
            <a:r>
              <a:rPr lang="en-US" altLang="ja-JP" sz="2400" dirty="0">
                <a:latin typeface="Arial" panose="020B0604020202020204" pitchFamily="34" charset="0"/>
                <a:cs typeface="Arial" panose="020B0604020202020204" pitchFamily="34" charset="0"/>
              </a:rPr>
              <a:t>, session key </a:t>
            </a:r>
            <a:r>
              <a:rPr kumimoji="0" 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K</a:t>
            </a:r>
            <a:r>
              <a:rPr kumimoji="0" lang="en-US" sz="2400" b="0" i="0" u="none" strike="noStrike" kern="0" cap="none" spc="0" normalizeH="0" baseline="-25000" noProof="0" dirty="0">
                <a:ln>
                  <a:noFill/>
                </a:ln>
                <a:solidFill>
                  <a:srgbClr val="000000"/>
                </a:solidFill>
                <a:effectLst/>
                <a:uLnTx/>
                <a:uFillTx/>
                <a:latin typeface="Arial" panose="020B0604020202020204" pitchFamily="34" charset="0"/>
                <a:cs typeface="Arial" panose="020B0604020202020204" pitchFamily="34" charset="0"/>
              </a:rPr>
              <a:t>S</a:t>
            </a:r>
            <a:endParaRPr lang="en-US" sz="2400" dirty="0">
              <a:latin typeface="Arial" panose="020B0604020202020204" pitchFamily="34" charset="0"/>
              <a:cs typeface="Arial" panose="020B0604020202020204" pitchFamily="34" charset="0"/>
            </a:endParaRPr>
          </a:p>
        </p:txBody>
      </p:sp>
      <p:sp>
        <p:nvSpPr>
          <p:cNvPr id="113" name="Text Box 4">
            <a:extLst>
              <a:ext uri="{FF2B5EF4-FFF2-40B4-BE49-F238E27FC236}">
                <a16:creationId xmlns:a16="http://schemas.microsoft.com/office/drawing/2014/main" id="{004647EC-7722-7144-ACFF-6986A29176DF}"/>
              </a:ext>
            </a:extLst>
          </p:cNvPr>
          <p:cNvSpPr txBox="1">
            <a:spLocks noChangeArrowheads="1"/>
          </p:cNvSpPr>
          <p:nvPr/>
        </p:nvSpPr>
        <p:spPr bwMode="auto">
          <a:xfrm>
            <a:off x="2729947" y="5983150"/>
            <a:ext cx="625502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0012A0"/>
                </a:solidFill>
                <a:latin typeface="+mn-lt"/>
              </a:rPr>
              <a:t>What are Bob’s complementary actions?</a:t>
            </a:r>
          </a:p>
        </p:txBody>
      </p:sp>
      <p:sp>
        <p:nvSpPr>
          <p:cNvPr id="3" name="Freeform 6">
            <a:extLst>
              <a:ext uri="{FF2B5EF4-FFF2-40B4-BE49-F238E27FC236}">
                <a16:creationId xmlns:a16="http://schemas.microsoft.com/office/drawing/2014/main" id="{8D190CE0-F3B7-2E91-25B1-2D0126326F42}"/>
              </a:ext>
            </a:extLst>
          </p:cNvPr>
          <p:cNvSpPr>
            <a:spLocks/>
          </p:cNvSpPr>
          <p:nvPr/>
        </p:nvSpPr>
        <p:spPr bwMode="auto">
          <a:xfrm>
            <a:off x="3962029" y="2637524"/>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nvGrpSpPr>
          <p:cNvPr id="5" name="Group 10">
            <a:extLst>
              <a:ext uri="{FF2B5EF4-FFF2-40B4-BE49-F238E27FC236}">
                <a16:creationId xmlns:a16="http://schemas.microsoft.com/office/drawing/2014/main" id="{FF8B6811-59BA-7B7E-6EE4-E32B67DE02BB}"/>
              </a:ext>
            </a:extLst>
          </p:cNvPr>
          <p:cNvGrpSpPr>
            <a:grpSpLocks/>
          </p:cNvGrpSpPr>
          <p:nvPr/>
        </p:nvGrpSpPr>
        <p:grpSpPr bwMode="auto">
          <a:xfrm>
            <a:off x="3236542" y="2142224"/>
            <a:ext cx="754063" cy="725487"/>
            <a:chOff x="694" y="2457"/>
            <a:chExt cx="475" cy="457"/>
          </a:xfrm>
        </p:grpSpPr>
        <p:sp>
          <p:nvSpPr>
            <p:cNvPr id="6" name="Rectangle 11">
              <a:extLst>
                <a:ext uri="{FF2B5EF4-FFF2-40B4-BE49-F238E27FC236}">
                  <a16:creationId xmlns:a16="http://schemas.microsoft.com/office/drawing/2014/main" id="{B8E0B280-CEC8-FD85-094E-EF0A9914D852}"/>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7" name="Text Box 12">
              <a:extLst>
                <a:ext uri="{FF2B5EF4-FFF2-40B4-BE49-F238E27FC236}">
                  <a16:creationId xmlns:a16="http://schemas.microsoft.com/office/drawing/2014/main" id="{E8D2FE8A-1C5B-3357-C6FA-0EC6F4C2812C}"/>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8" name="Text Box 13">
              <a:extLst>
                <a:ext uri="{FF2B5EF4-FFF2-40B4-BE49-F238E27FC236}">
                  <a16:creationId xmlns:a16="http://schemas.microsoft.com/office/drawing/2014/main" id="{08510AFB-12B9-8243-BAC4-C8274A242E88}"/>
                </a:ext>
              </a:extLst>
            </p:cNvPr>
            <p:cNvSpPr txBox="1">
              <a:spLocks noChangeArrowheads="1"/>
            </p:cNvSpPr>
            <p:nvPr/>
          </p:nvSpPr>
          <p:spPr bwMode="auto">
            <a:xfrm>
              <a:off x="887" y="245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0" name="Rectangle 15">
            <a:extLst>
              <a:ext uri="{FF2B5EF4-FFF2-40B4-BE49-F238E27FC236}">
                <a16:creationId xmlns:a16="http://schemas.microsoft.com/office/drawing/2014/main" id="{1E671459-89F6-FCC2-A754-0618DF9533A5}"/>
              </a:ext>
            </a:extLst>
          </p:cNvPr>
          <p:cNvSpPr>
            <a:spLocks noChangeArrowheads="1"/>
          </p:cNvSpPr>
          <p:nvPr/>
        </p:nvSpPr>
        <p:spPr bwMode="auto">
          <a:xfrm>
            <a:off x="4106492" y="2400987"/>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1" name="Text Box 16">
            <a:extLst>
              <a:ext uri="{FF2B5EF4-FFF2-40B4-BE49-F238E27FC236}">
                <a16:creationId xmlns:a16="http://schemas.microsoft.com/office/drawing/2014/main" id="{622BFC72-3125-DE9C-A9CC-4F40C1C69063}"/>
              </a:ext>
            </a:extLst>
          </p:cNvPr>
          <p:cNvSpPr txBox="1">
            <a:spLocks noChangeArrowheads="1"/>
          </p:cNvSpPr>
          <p:nvPr/>
        </p:nvSpPr>
        <p:spPr bwMode="auto">
          <a:xfrm>
            <a:off x="4103316" y="2456549"/>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2" name="Text Box 17">
            <a:extLst>
              <a:ext uri="{FF2B5EF4-FFF2-40B4-BE49-F238E27FC236}">
                <a16:creationId xmlns:a16="http://schemas.microsoft.com/office/drawing/2014/main" id="{20D29454-DDA4-7C77-8BAE-CCC8111653DC}"/>
              </a:ext>
            </a:extLst>
          </p:cNvPr>
          <p:cNvSpPr txBox="1">
            <a:spLocks noChangeArrowheads="1"/>
          </p:cNvSpPr>
          <p:nvPr/>
        </p:nvSpPr>
        <p:spPr bwMode="auto">
          <a:xfrm>
            <a:off x="4534602" y="2145082"/>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3" name="Text Box 27">
            <a:extLst>
              <a:ext uri="{FF2B5EF4-FFF2-40B4-BE49-F238E27FC236}">
                <a16:creationId xmlns:a16="http://schemas.microsoft.com/office/drawing/2014/main" id="{30D0CCDE-9F98-23EB-EAAE-2BE7F5DBA1AF}"/>
              </a:ext>
            </a:extLst>
          </p:cNvPr>
          <p:cNvSpPr txBox="1">
            <a:spLocks noChangeArrowheads="1"/>
          </p:cNvSpPr>
          <p:nvPr/>
        </p:nvSpPr>
        <p:spPr bwMode="auto">
          <a:xfrm>
            <a:off x="4841504" y="2275574"/>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 name="Freeform 29">
            <a:extLst>
              <a:ext uri="{FF2B5EF4-FFF2-40B4-BE49-F238E27FC236}">
                <a16:creationId xmlns:a16="http://schemas.microsoft.com/office/drawing/2014/main" id="{F6C28296-B8FB-0BBE-4AB2-12ECC2BD6BD1}"/>
              </a:ext>
            </a:extLst>
          </p:cNvPr>
          <p:cNvSpPr>
            <a:spLocks/>
          </p:cNvSpPr>
          <p:nvPr/>
        </p:nvSpPr>
        <p:spPr bwMode="auto">
          <a:xfrm flipV="1">
            <a:off x="3014292" y="3472549"/>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5" name="Text Box 30">
            <a:extLst>
              <a:ext uri="{FF2B5EF4-FFF2-40B4-BE49-F238E27FC236}">
                <a16:creationId xmlns:a16="http://schemas.microsoft.com/office/drawing/2014/main" id="{9A64269B-6009-6A68-5CAA-F04E59B66B8F}"/>
              </a:ext>
            </a:extLst>
          </p:cNvPr>
          <p:cNvSpPr txBox="1">
            <a:spLocks noChangeArrowheads="1"/>
          </p:cNvSpPr>
          <p:nvPr/>
        </p:nvSpPr>
        <p:spPr bwMode="auto">
          <a:xfrm>
            <a:off x="2442792" y="2410512"/>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6" name="Text Box 32">
            <a:extLst>
              <a:ext uri="{FF2B5EF4-FFF2-40B4-BE49-F238E27FC236}">
                <a16:creationId xmlns:a16="http://schemas.microsoft.com/office/drawing/2014/main" id="{D23451A4-B394-9955-C2DC-7643C7D22DF7}"/>
              </a:ext>
            </a:extLst>
          </p:cNvPr>
          <p:cNvSpPr txBox="1">
            <a:spLocks noChangeArrowheads="1"/>
          </p:cNvSpPr>
          <p:nvPr/>
        </p:nvSpPr>
        <p:spPr bwMode="auto">
          <a:xfrm>
            <a:off x="3897639" y="1854475"/>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7" name="Picture 35" descr="BS00768_[1]">
            <a:extLst>
              <a:ext uri="{FF2B5EF4-FFF2-40B4-BE49-F238E27FC236}">
                <a16:creationId xmlns:a16="http://schemas.microsoft.com/office/drawing/2014/main" id="{A02083B9-71B8-B733-2C2F-7C8326C858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4525050" y="1946366"/>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Text Box 44">
            <a:extLst>
              <a:ext uri="{FF2B5EF4-FFF2-40B4-BE49-F238E27FC236}">
                <a16:creationId xmlns:a16="http://schemas.microsoft.com/office/drawing/2014/main" id="{D124C19C-85BA-6E8F-26F9-9270D1748A8D}"/>
              </a:ext>
            </a:extLst>
          </p:cNvPr>
          <p:cNvSpPr txBox="1">
            <a:spLocks noChangeArrowheads="1"/>
          </p:cNvSpPr>
          <p:nvPr/>
        </p:nvSpPr>
        <p:spPr bwMode="auto">
          <a:xfrm>
            <a:off x="2647579" y="3641791"/>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22" name="Group 21">
            <a:extLst>
              <a:ext uri="{FF2B5EF4-FFF2-40B4-BE49-F238E27FC236}">
                <a16:creationId xmlns:a16="http://schemas.microsoft.com/office/drawing/2014/main" id="{4A9B81B9-D61B-BCE7-C2C3-AAA68B5F2AF5}"/>
              </a:ext>
            </a:extLst>
          </p:cNvPr>
          <p:cNvGrpSpPr/>
          <p:nvPr/>
        </p:nvGrpSpPr>
        <p:grpSpPr>
          <a:xfrm>
            <a:off x="4774346" y="2972454"/>
            <a:ext cx="389850" cy="584775"/>
            <a:chOff x="9846364" y="1192696"/>
            <a:chExt cx="389850" cy="584775"/>
          </a:xfrm>
        </p:grpSpPr>
        <p:sp>
          <p:nvSpPr>
            <p:cNvPr id="23" name="Oval 22">
              <a:extLst>
                <a:ext uri="{FF2B5EF4-FFF2-40B4-BE49-F238E27FC236}">
                  <a16:creationId xmlns:a16="http://schemas.microsoft.com/office/drawing/2014/main" id="{74AA7694-1C9C-3873-01E1-8D9308C69C4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48DA768-0705-224C-798C-3A91AE2656C6}"/>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25" name="Straight Arrow Connector 24">
            <a:extLst>
              <a:ext uri="{FF2B5EF4-FFF2-40B4-BE49-F238E27FC236}">
                <a16:creationId xmlns:a16="http://schemas.microsoft.com/office/drawing/2014/main" id="{3D1705FC-A98D-F2FB-C32E-867857E5F89F}"/>
              </a:ext>
            </a:extLst>
          </p:cNvPr>
          <p:cNvCxnSpPr/>
          <p:nvPr/>
        </p:nvCxnSpPr>
        <p:spPr>
          <a:xfrm>
            <a:off x="2800323" y="2640045"/>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3138AA-F3C9-356D-C3ED-D651B5C81DF2}"/>
              </a:ext>
            </a:extLst>
          </p:cNvPr>
          <p:cNvCxnSpPr/>
          <p:nvPr/>
        </p:nvCxnSpPr>
        <p:spPr>
          <a:xfrm>
            <a:off x="4460248" y="2000711"/>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CA5473D-3AC5-12BD-9C99-8ADB80FBE127}"/>
              </a:ext>
            </a:extLst>
          </p:cNvPr>
          <p:cNvCxnSpPr/>
          <p:nvPr/>
        </p:nvCxnSpPr>
        <p:spPr>
          <a:xfrm>
            <a:off x="8890814" y="385503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Line 7">
            <a:extLst>
              <a:ext uri="{FF2B5EF4-FFF2-40B4-BE49-F238E27FC236}">
                <a16:creationId xmlns:a16="http://schemas.microsoft.com/office/drawing/2014/main" id="{40754355-71CB-765E-9661-B372B0FD1708}"/>
              </a:ext>
            </a:extLst>
          </p:cNvPr>
          <p:cNvSpPr>
            <a:spLocks noChangeShapeType="1"/>
          </p:cNvSpPr>
          <p:nvPr/>
        </p:nvSpPr>
        <p:spPr bwMode="auto">
          <a:xfrm>
            <a:off x="6571825" y="3250061"/>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58" name="Picture 8" descr="BS00768_[1]">
            <a:extLst>
              <a:ext uri="{FF2B5EF4-FFF2-40B4-BE49-F238E27FC236}">
                <a16:creationId xmlns:a16="http://schemas.microsoft.com/office/drawing/2014/main" id="{BEE1E9B7-C9E4-6992-ED44-E50DD1E251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495750" y="2516636"/>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9" name="Group 10">
            <a:extLst>
              <a:ext uri="{FF2B5EF4-FFF2-40B4-BE49-F238E27FC236}">
                <a16:creationId xmlns:a16="http://schemas.microsoft.com/office/drawing/2014/main" id="{6EF1AC31-9C49-BBD8-AF73-7AB2925FE271}"/>
              </a:ext>
            </a:extLst>
          </p:cNvPr>
          <p:cNvGrpSpPr>
            <a:grpSpLocks/>
          </p:cNvGrpSpPr>
          <p:nvPr/>
        </p:nvGrpSpPr>
        <p:grpSpPr bwMode="auto">
          <a:xfrm>
            <a:off x="7068713" y="2776986"/>
            <a:ext cx="754063" cy="727075"/>
            <a:chOff x="1645" y="264"/>
            <a:chExt cx="475" cy="458"/>
          </a:xfrm>
        </p:grpSpPr>
        <p:sp>
          <p:nvSpPr>
            <p:cNvPr id="60" name="Rectangle 11">
              <a:extLst>
                <a:ext uri="{FF2B5EF4-FFF2-40B4-BE49-F238E27FC236}">
                  <a16:creationId xmlns:a16="http://schemas.microsoft.com/office/drawing/2014/main" id="{89B5A998-CD0C-6A7E-B5B5-64493433A79D}"/>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 name="Text Box 12">
              <a:extLst>
                <a:ext uri="{FF2B5EF4-FFF2-40B4-BE49-F238E27FC236}">
                  <a16:creationId xmlns:a16="http://schemas.microsoft.com/office/drawing/2014/main" id="{8117F0B6-C376-E633-8A13-1F20BA450763}"/>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2" name="Text Box 13">
              <a:extLst>
                <a:ext uri="{FF2B5EF4-FFF2-40B4-BE49-F238E27FC236}">
                  <a16:creationId xmlns:a16="http://schemas.microsoft.com/office/drawing/2014/main" id="{F297E1B8-3505-E143-3744-0D71E1234219}"/>
                </a:ext>
              </a:extLst>
            </p:cNvPr>
            <p:cNvSpPr txBox="1">
              <a:spLocks noChangeArrowheads="1"/>
            </p:cNvSpPr>
            <p:nvPr/>
          </p:nvSpPr>
          <p:spPr bwMode="auto">
            <a:xfrm>
              <a:off x="1844" y="26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3" name="Group 14">
            <a:extLst>
              <a:ext uri="{FF2B5EF4-FFF2-40B4-BE49-F238E27FC236}">
                <a16:creationId xmlns:a16="http://schemas.microsoft.com/office/drawing/2014/main" id="{E3BDBA72-ABA8-805F-8943-6E8130A5EA0A}"/>
              </a:ext>
            </a:extLst>
          </p:cNvPr>
          <p:cNvGrpSpPr>
            <a:grpSpLocks/>
          </p:cNvGrpSpPr>
          <p:nvPr/>
        </p:nvGrpSpPr>
        <p:grpSpPr bwMode="auto">
          <a:xfrm>
            <a:off x="7092525" y="4005711"/>
            <a:ext cx="814388" cy="708025"/>
            <a:chOff x="2144" y="3240"/>
            <a:chExt cx="513" cy="446"/>
          </a:xfrm>
        </p:grpSpPr>
        <p:sp>
          <p:nvSpPr>
            <p:cNvPr id="64" name="Rectangle 15">
              <a:extLst>
                <a:ext uri="{FF2B5EF4-FFF2-40B4-BE49-F238E27FC236}">
                  <a16:creationId xmlns:a16="http://schemas.microsoft.com/office/drawing/2014/main" id="{FF7D8A4D-4428-8D95-DDBC-8D737E9B7B62}"/>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 name="Text Box 16">
              <a:extLst>
                <a:ext uri="{FF2B5EF4-FFF2-40B4-BE49-F238E27FC236}">
                  <a16:creationId xmlns:a16="http://schemas.microsoft.com/office/drawing/2014/main" id="{5C380B3E-CEF1-86C1-7A5A-7FC363CFB2B1}"/>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6" name="Text Box 17">
              <a:extLst>
                <a:ext uri="{FF2B5EF4-FFF2-40B4-BE49-F238E27FC236}">
                  <a16:creationId xmlns:a16="http://schemas.microsoft.com/office/drawing/2014/main" id="{E6E0AA25-A953-2883-CDE6-A528473DD35E}"/>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69" name="Line 25">
            <a:extLst>
              <a:ext uri="{FF2B5EF4-FFF2-40B4-BE49-F238E27FC236}">
                <a16:creationId xmlns:a16="http://schemas.microsoft.com/office/drawing/2014/main" id="{E3803B41-D19B-CCF2-B300-EFFB958B9CA9}"/>
              </a:ext>
            </a:extLst>
          </p:cNvPr>
          <p:cNvSpPr>
            <a:spLocks noChangeShapeType="1"/>
          </p:cNvSpPr>
          <p:nvPr/>
        </p:nvSpPr>
        <p:spPr bwMode="auto">
          <a:xfrm>
            <a:off x="6622625" y="4477198"/>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26">
            <a:extLst>
              <a:ext uri="{FF2B5EF4-FFF2-40B4-BE49-F238E27FC236}">
                <a16:creationId xmlns:a16="http://schemas.microsoft.com/office/drawing/2014/main" id="{0EB1A0C4-3D21-9E81-5658-7E86996442CF}"/>
              </a:ext>
            </a:extLst>
          </p:cNvPr>
          <p:cNvSpPr txBox="1">
            <a:spLocks noChangeArrowheads="1"/>
          </p:cNvSpPr>
          <p:nvPr/>
        </p:nvSpPr>
        <p:spPr bwMode="auto">
          <a:xfrm>
            <a:off x="7813250" y="2870648"/>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88" name="Text Box 28">
            <a:extLst>
              <a:ext uri="{FF2B5EF4-FFF2-40B4-BE49-F238E27FC236}">
                <a16:creationId xmlns:a16="http://schemas.microsoft.com/office/drawing/2014/main" id="{218D6CFD-746A-A46A-8223-F7BD382719AD}"/>
              </a:ext>
            </a:extLst>
          </p:cNvPr>
          <p:cNvSpPr txBox="1">
            <a:spLocks noChangeArrowheads="1"/>
          </p:cNvSpPr>
          <p:nvPr/>
        </p:nvSpPr>
        <p:spPr bwMode="auto">
          <a:xfrm>
            <a:off x="7827934" y="4456561"/>
            <a:ext cx="107632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94" name="Freeform 30">
            <a:extLst>
              <a:ext uri="{FF2B5EF4-FFF2-40B4-BE49-F238E27FC236}">
                <a16:creationId xmlns:a16="http://schemas.microsoft.com/office/drawing/2014/main" id="{0B1C052A-9344-ABAB-1B26-9260620A5FF2}"/>
              </a:ext>
            </a:extLst>
          </p:cNvPr>
          <p:cNvSpPr>
            <a:spLocks/>
          </p:cNvSpPr>
          <p:nvPr/>
        </p:nvSpPr>
        <p:spPr bwMode="auto">
          <a:xfrm>
            <a:off x="7824363" y="32579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1" name="Freeform 31">
            <a:extLst>
              <a:ext uri="{FF2B5EF4-FFF2-40B4-BE49-F238E27FC236}">
                <a16:creationId xmlns:a16="http://schemas.microsoft.com/office/drawing/2014/main" id="{A0379B32-DE13-67A0-1481-2A4D9CE83CB2}"/>
              </a:ext>
            </a:extLst>
          </p:cNvPr>
          <p:cNvSpPr>
            <a:spLocks/>
          </p:cNvSpPr>
          <p:nvPr/>
        </p:nvSpPr>
        <p:spPr bwMode="auto">
          <a:xfrm flipV="1">
            <a:off x="7846588" y="4078736"/>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4" name="Text Box 34">
            <a:extLst>
              <a:ext uri="{FF2B5EF4-FFF2-40B4-BE49-F238E27FC236}">
                <a16:creationId xmlns:a16="http://schemas.microsoft.com/office/drawing/2014/main" id="{981DA675-4FD7-B520-0816-01522C353F65}"/>
              </a:ext>
            </a:extLst>
          </p:cNvPr>
          <p:cNvSpPr txBox="1">
            <a:spLocks noChangeArrowheads="1"/>
          </p:cNvSpPr>
          <p:nvPr/>
        </p:nvSpPr>
        <p:spPr bwMode="auto">
          <a:xfrm>
            <a:off x="7063950" y="2407098"/>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106" name="Text Box 64">
            <a:extLst>
              <a:ext uri="{FF2B5EF4-FFF2-40B4-BE49-F238E27FC236}">
                <a16:creationId xmlns:a16="http://schemas.microsoft.com/office/drawing/2014/main" id="{56B3325C-CD47-7B20-F945-B83D4FD9B231}"/>
              </a:ext>
            </a:extLst>
          </p:cNvPr>
          <p:cNvSpPr txBox="1">
            <a:spLocks noChangeArrowheads="1"/>
          </p:cNvSpPr>
          <p:nvPr/>
        </p:nvSpPr>
        <p:spPr bwMode="auto">
          <a:xfrm>
            <a:off x="6235275" y="4294636"/>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108" name="Group 107">
            <a:extLst>
              <a:ext uri="{FF2B5EF4-FFF2-40B4-BE49-F238E27FC236}">
                <a16:creationId xmlns:a16="http://schemas.microsoft.com/office/drawing/2014/main" id="{C07CC3C1-57DE-81B1-146A-27F6EA90907D}"/>
              </a:ext>
            </a:extLst>
          </p:cNvPr>
          <p:cNvGrpSpPr/>
          <p:nvPr/>
        </p:nvGrpSpPr>
        <p:grpSpPr>
          <a:xfrm>
            <a:off x="8400485" y="3583368"/>
            <a:ext cx="389850" cy="584775"/>
            <a:chOff x="9846364" y="1192696"/>
            <a:chExt cx="389850" cy="584775"/>
          </a:xfrm>
        </p:grpSpPr>
        <p:sp>
          <p:nvSpPr>
            <p:cNvPr id="111" name="Oval 110">
              <a:extLst>
                <a:ext uri="{FF2B5EF4-FFF2-40B4-BE49-F238E27FC236}">
                  <a16:creationId xmlns:a16="http://schemas.microsoft.com/office/drawing/2014/main" id="{71957992-9CF1-FEC9-AB19-A3A62F4F8FE5}"/>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B5812192-6DC6-B915-2564-43093BEDAC43}"/>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115" name="Straight Arrow Connector 114">
            <a:extLst>
              <a:ext uri="{FF2B5EF4-FFF2-40B4-BE49-F238E27FC236}">
                <a16:creationId xmlns:a16="http://schemas.microsoft.com/office/drawing/2014/main" id="{AA8CCBFB-3EC2-BB66-CC65-16BD5ABB9D41}"/>
              </a:ext>
            </a:extLst>
          </p:cNvPr>
          <p:cNvCxnSpPr/>
          <p:nvPr/>
        </p:nvCxnSpPr>
        <p:spPr>
          <a:xfrm>
            <a:off x="7459401" y="266560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F5D451-17BC-DD14-B496-6EBB3755BE5E}"/>
              </a:ext>
            </a:extLst>
          </p:cNvPr>
          <p:cNvCxnSpPr>
            <a:cxnSpLocks/>
          </p:cNvCxnSpPr>
          <p:nvPr/>
        </p:nvCxnSpPr>
        <p:spPr>
          <a:xfrm flipH="1" flipV="1">
            <a:off x="7477443" y="47250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7" name="Picture 40" descr="BS00768_[1]">
            <a:extLst>
              <a:ext uri="{FF2B5EF4-FFF2-40B4-BE49-F238E27FC236}">
                <a16:creationId xmlns:a16="http://schemas.microsoft.com/office/drawing/2014/main" id="{7E6F02DF-1E05-7546-1176-13BDA248D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544963" y="494554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8" name="TextBox 117">
            <a:extLst>
              <a:ext uri="{FF2B5EF4-FFF2-40B4-BE49-F238E27FC236}">
                <a16:creationId xmlns:a16="http://schemas.microsoft.com/office/drawing/2014/main" id="{A04A924E-917B-A36F-E6A4-47BB610322F5}"/>
              </a:ext>
            </a:extLst>
          </p:cNvPr>
          <p:cNvSpPr txBox="1"/>
          <p:nvPr/>
        </p:nvSpPr>
        <p:spPr>
          <a:xfrm>
            <a:off x="6966685" y="4839995"/>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37402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Used to generate:</a:t>
            </a:r>
          </a:p>
          <a:p>
            <a:pPr lvl="1"/>
            <a:r>
              <a:rPr lang="en-US" sz="2800" dirty="0">
                <a:latin typeface="Times New Roman" panose="02020603050405020304" pitchFamily="18" charset="0"/>
                <a:cs typeface="Times New Roman" panose="02020603050405020304" pitchFamily="18" charset="0"/>
              </a:rPr>
              <a:t>Keys for public-key algorithms</a:t>
            </a:r>
          </a:p>
          <a:p>
            <a:pPr lvl="1"/>
            <a:r>
              <a:rPr lang="en-US" sz="2800" dirty="0">
                <a:latin typeface="Times New Roman" panose="02020603050405020304" pitchFamily="18" charset="0"/>
                <a:cs typeface="Times New Roman" panose="02020603050405020304" pitchFamily="18" charset="0"/>
              </a:rPr>
              <a:t>Stream key for symmetric stream cipher</a:t>
            </a:r>
          </a:p>
          <a:p>
            <a:pPr lvl="1"/>
            <a:r>
              <a:rPr lang="en-US" sz="2800" dirty="0">
                <a:latin typeface="Times New Roman" panose="02020603050405020304" pitchFamily="18" charset="0"/>
                <a:cs typeface="Times New Roman" panose="02020603050405020304" pitchFamily="18" charset="0"/>
              </a:rPr>
              <a:t>Symmetric key for use as a temporary session key or in creating a digital envelope</a:t>
            </a:r>
          </a:p>
          <a:p>
            <a:pPr lvl="1"/>
            <a:r>
              <a:rPr lang="en-US" sz="2800" dirty="0">
                <a:latin typeface="Times New Roman" panose="02020603050405020304" pitchFamily="18" charset="0"/>
                <a:cs typeface="Times New Roman" panose="02020603050405020304" pitchFamily="18" charset="0"/>
              </a:rPr>
              <a:t>Handshaking to prevent replay attacks</a:t>
            </a:r>
          </a:p>
          <a:p>
            <a:pPr lvl="1"/>
            <a:r>
              <a:rPr lang="en-US" sz="2800" dirty="0">
                <a:latin typeface="Times New Roman" panose="02020603050405020304" pitchFamily="18" charset="0"/>
                <a:cs typeface="Times New Roman" panose="02020603050405020304" pitchFamily="18" charset="0"/>
              </a:rPr>
              <a:t>Session key</a:t>
            </a:r>
            <a:endParaRPr lang="en-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Randomness</a:t>
            </a:r>
          </a:p>
          <a:p>
            <a:pPr lvl="1"/>
            <a:r>
              <a:rPr lang="en-US" sz="2800" dirty="0">
                <a:latin typeface="Times New Roman" panose="02020603050405020304" pitchFamily="18" charset="0"/>
                <a:cs typeface="Times New Roman" panose="02020603050405020304" pitchFamily="18" charset="0"/>
              </a:rPr>
              <a:t>Uniform distribution</a:t>
            </a:r>
          </a:p>
          <a:p>
            <a:pPr lvl="2"/>
            <a:r>
              <a:rPr lang="en-US" sz="2400" dirty="0">
                <a:latin typeface="Times New Roman" panose="02020603050405020304" pitchFamily="18" charset="0"/>
                <a:cs typeface="Times New Roman" panose="02020603050405020304" pitchFamily="18" charset="0"/>
              </a:rPr>
              <a:t>Frequency of occurrence of each of the numbers should be approximately the same</a:t>
            </a:r>
          </a:p>
          <a:p>
            <a:pPr lvl="1"/>
            <a:r>
              <a:rPr lang="en-US" sz="2800" dirty="0">
                <a:latin typeface="Times New Roman" panose="02020603050405020304" pitchFamily="18" charset="0"/>
                <a:cs typeface="Times New Roman" panose="02020603050405020304" pitchFamily="18" charset="0"/>
              </a:rPr>
              <a:t>Independence</a:t>
            </a:r>
          </a:p>
          <a:p>
            <a:pPr lvl="2"/>
            <a:r>
              <a:rPr lang="en-US" sz="2400" dirty="0">
                <a:latin typeface="Times New Roman" panose="02020603050405020304" pitchFamily="18" charset="0"/>
                <a:cs typeface="Times New Roman" panose="02020603050405020304" pitchFamily="18" charset="0"/>
              </a:rPr>
              <a:t>No one value in the sequence can be inferred from the others</a:t>
            </a:r>
          </a:p>
          <a:p>
            <a:r>
              <a:rPr lang="en-US" sz="3200" dirty="0">
                <a:latin typeface="Times New Roman" panose="02020603050405020304" pitchFamily="18" charset="0"/>
                <a:cs typeface="Times New Roman" panose="02020603050405020304" pitchFamily="18" charset="0"/>
              </a:rPr>
              <a:t>Unpredictability</a:t>
            </a:r>
          </a:p>
          <a:p>
            <a:pPr lvl="1"/>
            <a:r>
              <a:rPr lang="en-US" sz="2800" dirty="0">
                <a:latin typeface="Times New Roman" panose="02020603050405020304" pitchFamily="18" charset="0"/>
                <a:cs typeface="Times New Roman" panose="02020603050405020304" pitchFamily="18" charset="0"/>
              </a:rPr>
              <a:t>Each number is statistically independent of others in the sequence, so future elements of the sequence cannot be predicted based on past elements</a:t>
            </a:r>
            <a:endParaRPr lang="en-S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62</a:t>
            </a:fld>
            <a:endParaRPr lang="en-US" altLang="zh-CN" dirty="0"/>
          </a:p>
        </p:txBody>
      </p:sp>
    </p:spTree>
    <p:extLst>
      <p:ext uri="{BB962C8B-B14F-4D97-AF65-F5344CB8AC3E}">
        <p14:creationId xmlns:p14="http://schemas.microsoft.com/office/powerpoint/2010/main" val="348592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en-US" altLang="en-US" dirty="0"/>
              <a:t>Pseudorandom vs. Random Numbers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63</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838200" y="1196753"/>
            <a:ext cx="10830636" cy="5591168"/>
          </a:xfrm>
        </p:spPr>
        <p:txBody>
          <a:bodyPr>
            <a:normAutofit/>
          </a:bodyPr>
          <a:lstStyle/>
          <a:p>
            <a:pPr lvl="0"/>
            <a:r>
              <a:rPr lang="en-US" sz="3200" dirty="0">
                <a:latin typeface="Times New Roman" panose="02020603050405020304" pitchFamily="18" charset="0"/>
                <a:cs typeface="Times New Roman" panose="02020603050405020304" pitchFamily="18" charset="0"/>
              </a:rPr>
              <a:t>Pseudorandom numbers are generated with deterministic algorithms with random seeds:</a:t>
            </a:r>
          </a:p>
          <a:p>
            <a:pPr lvl="1"/>
            <a:r>
              <a:rPr lang="en-US" dirty="0">
                <a:latin typeface="Times New Roman" panose="02020603050405020304" pitchFamily="18" charset="0"/>
                <a:cs typeface="Times New Roman" panose="02020603050405020304" pitchFamily="18" charset="0"/>
              </a:rPr>
              <a:t>The same seed results in the same sequence of random numbers</a:t>
            </a:r>
          </a:p>
          <a:p>
            <a:pPr lvl="1"/>
            <a:r>
              <a:rPr lang="en-US" dirty="0">
                <a:latin typeface="Times New Roman" panose="02020603050405020304" pitchFamily="18" charset="0"/>
                <a:cs typeface="Times New Roman" panose="02020603050405020304" pitchFamily="18" charset="0"/>
              </a:rPr>
              <a:t>The sequence produced are not truly statistically random, but may pass </a:t>
            </a:r>
            <a:r>
              <a:rPr lang="en-US" dirty="0">
                <a:latin typeface="Times New Roman" panose="02020603050405020304" pitchFamily="18" charset="0"/>
                <a:ea typeface="ＭＳ Ｐゴシック" pitchFamily="-110" charset="-128"/>
                <a:cs typeface="Times New Roman" panose="02020603050405020304" pitchFamily="18" charset="0"/>
              </a:rPr>
              <a:t>many reasonable tests of randomness</a:t>
            </a:r>
            <a:endParaRPr lang="en-US" dirty="0">
              <a:latin typeface="Times New Roman" panose="02020603050405020304" pitchFamily="18" charset="0"/>
              <a:cs typeface="Times New Roman" panose="02020603050405020304" pitchFamily="18" charset="0"/>
            </a:endParaRPr>
          </a:p>
          <a:p>
            <a:pPr lvl="0" rtl="0"/>
            <a:r>
              <a:rPr lang="en-US" sz="3200" dirty="0">
                <a:latin typeface="Times New Roman" panose="02020603050405020304" pitchFamily="18" charset="0"/>
                <a:cs typeface="Times New Roman" panose="02020603050405020304" pitchFamily="18" charset="0"/>
              </a:rPr>
              <a:t>True random number generator (TRNG):</a:t>
            </a:r>
          </a:p>
          <a:p>
            <a:pPr lvl="1" rtl="0"/>
            <a:r>
              <a:rPr lang="en-US" dirty="0">
                <a:latin typeface="Times New Roman" panose="02020603050405020304" pitchFamily="18" charset="0"/>
                <a:cs typeface="Times New Roman" panose="02020603050405020304" pitchFamily="18" charset="0"/>
              </a:rPr>
              <a:t>Uses a nondeterministic source to produce randomness</a:t>
            </a:r>
          </a:p>
          <a:p>
            <a:pPr lvl="1" rtl="0"/>
            <a:r>
              <a:rPr lang="en-US" dirty="0">
                <a:latin typeface="Times New Roman" panose="02020603050405020304" pitchFamily="18" charset="0"/>
                <a:cs typeface="Times New Roman" panose="02020603050405020304" pitchFamily="18" charset="0"/>
              </a:rPr>
              <a:t>Most operate by measuring unpredictable natural processes</a:t>
            </a:r>
          </a:p>
          <a:p>
            <a:pPr lvl="2" rtl="0"/>
            <a:r>
              <a:rPr lang="en-US" sz="2400" dirty="0">
                <a:latin typeface="Times New Roman" panose="02020603050405020304" pitchFamily="18" charset="0"/>
                <a:cs typeface="Times New Roman" panose="02020603050405020304" pitchFamily="18" charset="0"/>
              </a:rPr>
              <a:t>e.g. radiation, gas discharge, leaky capacitors</a:t>
            </a:r>
          </a:p>
        </p:txBody>
      </p:sp>
    </p:spTree>
    <p:extLst>
      <p:ext uri="{BB962C8B-B14F-4D97-AF65-F5344CB8AC3E}">
        <p14:creationId xmlns:p14="http://schemas.microsoft.com/office/powerpoint/2010/main" val="5218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CBBE-2597-BB34-8ECC-79E97CB6E764}"/>
              </a:ext>
            </a:extLst>
          </p:cNvPr>
          <p:cNvSpPr>
            <a:spLocks noGrp="1"/>
          </p:cNvSpPr>
          <p:nvPr>
            <p:ph type="title"/>
          </p:nvPr>
        </p:nvSpPr>
        <p:spPr/>
        <p:txBody>
          <a:bodyPr/>
          <a:lstStyle/>
          <a:p>
            <a:r>
              <a:rPr lang="en-GB" dirty="0"/>
              <a:t>Summary</a:t>
            </a:r>
            <a:endParaRPr lang="en-SE" dirty="0"/>
          </a:p>
        </p:txBody>
      </p:sp>
      <p:sp>
        <p:nvSpPr>
          <p:cNvPr id="3" name="Slide Number Placeholder 2">
            <a:extLst>
              <a:ext uri="{FF2B5EF4-FFF2-40B4-BE49-F238E27FC236}">
                <a16:creationId xmlns:a16="http://schemas.microsoft.com/office/drawing/2014/main" id="{7075092A-2393-3733-CD8E-5E042356231F}"/>
              </a:ext>
            </a:extLst>
          </p:cNvPr>
          <p:cNvSpPr>
            <a:spLocks noGrp="1"/>
          </p:cNvSpPr>
          <p:nvPr>
            <p:ph type="sldNum" sz="quarter" idx="4"/>
          </p:nvPr>
        </p:nvSpPr>
        <p:spPr/>
        <p:txBody>
          <a:bodyPr/>
          <a:lstStyle/>
          <a:p>
            <a:r>
              <a:rPr lang="en-US"/>
              <a:t>Security: 8- </a:t>
            </a:r>
            <a:fld id="{C4204591-24BD-A542-B9D5-F8D8A88D2FEE}" type="slidenum">
              <a:rPr lang="en-US" smtClean="0"/>
              <a:pPr/>
              <a:t>64</a:t>
            </a:fld>
            <a:endParaRPr lang="en-US" dirty="0"/>
          </a:p>
        </p:txBody>
      </p:sp>
      <p:sp>
        <p:nvSpPr>
          <p:cNvPr id="4" name="object 22">
            <a:extLst>
              <a:ext uri="{FF2B5EF4-FFF2-40B4-BE49-F238E27FC236}">
                <a16:creationId xmlns:a16="http://schemas.microsoft.com/office/drawing/2014/main" id="{41A38582-1D51-9C29-ECA3-C0426D1FB043}"/>
              </a:ext>
            </a:extLst>
          </p:cNvPr>
          <p:cNvSpPr txBox="1"/>
          <p:nvPr/>
        </p:nvSpPr>
        <p:spPr>
          <a:xfrm>
            <a:off x="827442" y="1628549"/>
            <a:ext cx="8015344" cy="443711"/>
          </a:xfrm>
          <a:prstGeom prst="rect">
            <a:avLst/>
          </a:prstGeom>
        </p:spPr>
        <p:txBody>
          <a:bodyPr vert="horz" wrap="square" lIns="0" tIns="12700" rIns="0" bIns="0" rtlCol="0">
            <a:spAutoFit/>
          </a:bodyPr>
          <a:lstStyle/>
          <a:p>
            <a:pPr marL="12700">
              <a:lnSpc>
                <a:spcPct val="100000"/>
              </a:lnSpc>
              <a:spcBef>
                <a:spcPts val="100"/>
              </a:spcBef>
              <a:tabLst>
                <a:tab pos="545465" algn="l"/>
              </a:tabLst>
            </a:pPr>
            <a:r>
              <a:rPr sz="2800" spc="-25" dirty="0">
                <a:solidFill>
                  <a:srgbClr val="063DE8"/>
                </a:solidFill>
                <a:latin typeface="Times New Roman"/>
                <a:cs typeface="Times New Roman"/>
              </a:rPr>
              <a:t>1.</a:t>
            </a:r>
            <a:r>
              <a:rPr sz="2800" dirty="0">
                <a:solidFill>
                  <a:srgbClr val="063DE8"/>
                </a:solidFill>
                <a:latin typeface="Times New Roman"/>
                <a:cs typeface="Times New Roman"/>
              </a:rPr>
              <a:t>	</a:t>
            </a:r>
            <a:r>
              <a:rPr sz="2800" dirty="0">
                <a:latin typeface="Times New Roman"/>
                <a:cs typeface="Times New Roman"/>
              </a:rPr>
              <a:t>Network</a:t>
            </a:r>
            <a:r>
              <a:rPr sz="2800" spc="-65" dirty="0">
                <a:latin typeface="Times New Roman"/>
                <a:cs typeface="Times New Roman"/>
              </a:rPr>
              <a:t> </a:t>
            </a:r>
            <a:r>
              <a:rPr sz="2800" dirty="0">
                <a:latin typeface="Times New Roman"/>
                <a:cs typeface="Times New Roman"/>
              </a:rPr>
              <a:t>security</a:t>
            </a:r>
            <a:r>
              <a:rPr sz="2800" spc="-75" dirty="0">
                <a:latin typeface="Times New Roman"/>
                <a:cs typeface="Times New Roman"/>
              </a:rPr>
              <a:t> </a:t>
            </a:r>
            <a:r>
              <a:rPr sz="2800" dirty="0">
                <a:latin typeface="Times New Roman"/>
                <a:cs typeface="Times New Roman"/>
              </a:rPr>
              <a:t>requires</a:t>
            </a:r>
            <a:r>
              <a:rPr sz="2800" spc="-70" dirty="0">
                <a:latin typeface="Times New Roman"/>
                <a:cs typeface="Times New Roman"/>
              </a:rPr>
              <a:t> </a:t>
            </a:r>
            <a:r>
              <a:rPr sz="2800" dirty="0">
                <a:latin typeface="Times New Roman"/>
                <a:cs typeface="Times New Roman"/>
              </a:rPr>
              <a:t>confidentiality,</a:t>
            </a:r>
            <a:r>
              <a:rPr sz="2800" spc="-80" dirty="0">
                <a:latin typeface="Times New Roman"/>
                <a:cs typeface="Times New Roman"/>
              </a:rPr>
              <a:t> </a:t>
            </a:r>
            <a:r>
              <a:rPr sz="2800" spc="-10" dirty="0">
                <a:latin typeface="Times New Roman"/>
                <a:cs typeface="Times New Roman"/>
              </a:rPr>
              <a:t>integrity,</a:t>
            </a:r>
            <a:endParaRPr sz="2800" dirty="0">
              <a:latin typeface="Times New Roman"/>
              <a:cs typeface="Times New Roman"/>
            </a:endParaRPr>
          </a:p>
        </p:txBody>
      </p:sp>
      <p:sp>
        <p:nvSpPr>
          <p:cNvPr id="5" name="object 23">
            <a:extLst>
              <a:ext uri="{FF2B5EF4-FFF2-40B4-BE49-F238E27FC236}">
                <a16:creationId xmlns:a16="http://schemas.microsoft.com/office/drawing/2014/main" id="{A7CD5E41-AE0E-1511-70A8-0CB2CBFEE75A}"/>
              </a:ext>
            </a:extLst>
          </p:cNvPr>
          <p:cNvSpPr txBox="1"/>
          <p:nvPr/>
        </p:nvSpPr>
        <p:spPr>
          <a:xfrm>
            <a:off x="838200" y="1972875"/>
            <a:ext cx="10515600" cy="2848344"/>
          </a:xfrm>
          <a:prstGeom prst="rect">
            <a:avLst/>
          </a:prstGeom>
        </p:spPr>
        <p:txBody>
          <a:bodyPr vert="horz" wrap="square" lIns="0" tIns="48895" rIns="0" bIns="0" rtlCol="0">
            <a:spAutoFit/>
          </a:bodyPr>
          <a:lstStyle/>
          <a:p>
            <a:pPr marL="546100" algn="just">
              <a:lnSpc>
                <a:spcPct val="100000"/>
              </a:lnSpc>
              <a:spcBef>
                <a:spcPts val="385"/>
              </a:spcBef>
            </a:pPr>
            <a:r>
              <a:rPr sz="2800" dirty="0">
                <a:latin typeface="Times New Roman"/>
                <a:cs typeface="Times New Roman"/>
              </a:rPr>
              <a:t>availability,</a:t>
            </a:r>
            <a:r>
              <a:rPr sz="2800" spc="-40" dirty="0">
                <a:latin typeface="Times New Roman"/>
                <a:cs typeface="Times New Roman"/>
              </a:rPr>
              <a:t> </a:t>
            </a:r>
            <a:r>
              <a:rPr sz="2800" dirty="0">
                <a:latin typeface="Times New Roman"/>
                <a:cs typeface="Times New Roman"/>
              </a:rPr>
              <a:t>authentication,</a:t>
            </a:r>
            <a:r>
              <a:rPr sz="2800" spc="-4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spc="-10" dirty="0">
                <a:latin typeface="Times New Roman"/>
                <a:cs typeface="Times New Roman"/>
              </a:rPr>
              <a:t>non-repudiation.</a:t>
            </a:r>
            <a:endParaRPr sz="2800" dirty="0">
              <a:latin typeface="Times New Roman"/>
              <a:cs typeface="Times New Roman"/>
            </a:endParaRPr>
          </a:p>
          <a:p>
            <a:pPr marL="546100" marR="83185"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Encryption</a:t>
            </a:r>
            <a:r>
              <a:rPr sz="2800" spc="-35" dirty="0">
                <a:latin typeface="Times New Roman"/>
                <a:cs typeface="Times New Roman"/>
              </a:rPr>
              <a:t> </a:t>
            </a:r>
            <a:r>
              <a:rPr sz="2800" dirty="0">
                <a:latin typeface="Times New Roman"/>
                <a:cs typeface="Times New Roman"/>
              </a:rPr>
              <a:t>can</a:t>
            </a:r>
            <a:r>
              <a:rPr sz="2800" spc="-30" dirty="0">
                <a:latin typeface="Times New Roman"/>
                <a:cs typeface="Times New Roman"/>
              </a:rPr>
              <a:t> </a:t>
            </a:r>
            <a:r>
              <a:rPr sz="2800" dirty="0">
                <a:latin typeface="Times New Roman"/>
                <a:cs typeface="Times New Roman"/>
              </a:rPr>
              <a:t>use</a:t>
            </a:r>
            <a:r>
              <a:rPr sz="2800" spc="-20" dirty="0">
                <a:latin typeface="Times New Roman"/>
                <a:cs typeface="Times New Roman"/>
              </a:rPr>
              <a:t> </a:t>
            </a:r>
            <a:r>
              <a:rPr sz="2800" dirty="0">
                <a:latin typeface="Times New Roman"/>
                <a:cs typeface="Times New Roman"/>
              </a:rPr>
              <a:t>one</a:t>
            </a:r>
            <a:r>
              <a:rPr sz="2800" spc="-20" dirty="0">
                <a:latin typeface="Times New Roman"/>
                <a:cs typeface="Times New Roman"/>
              </a:rPr>
              <a:t> </a:t>
            </a:r>
            <a:r>
              <a:rPr sz="2800" dirty="0">
                <a:latin typeface="Times New Roman"/>
                <a:cs typeface="Times New Roman"/>
              </a:rPr>
              <a:t>secret</a:t>
            </a:r>
            <a:r>
              <a:rPr sz="2800" spc="-35" dirty="0">
                <a:latin typeface="Times New Roman"/>
                <a:cs typeface="Times New Roman"/>
              </a:rPr>
              <a:t> </a:t>
            </a:r>
            <a:r>
              <a:rPr sz="2800" dirty="0">
                <a:latin typeface="Times New Roman"/>
                <a:cs typeface="Times New Roman"/>
              </a:rPr>
              <a:t>key</a:t>
            </a:r>
            <a:r>
              <a:rPr sz="2800" spc="-30"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dirty="0">
                <a:latin typeface="Times New Roman"/>
                <a:cs typeface="Times New Roman"/>
              </a:rPr>
              <a:t>two</a:t>
            </a:r>
            <a:r>
              <a:rPr sz="2800" spc="-20" dirty="0">
                <a:latin typeface="Times New Roman"/>
                <a:cs typeface="Times New Roman"/>
              </a:rPr>
              <a:t> </a:t>
            </a:r>
            <a:r>
              <a:rPr sz="2800" dirty="0">
                <a:latin typeface="Times New Roman"/>
                <a:cs typeface="Times New Roman"/>
              </a:rPr>
              <a:t>keys</a:t>
            </a:r>
            <a:r>
              <a:rPr sz="2800" spc="-15" dirty="0">
                <a:latin typeface="Times New Roman"/>
                <a:cs typeface="Times New Roman"/>
              </a:rPr>
              <a:t> </a:t>
            </a:r>
            <a:r>
              <a:rPr sz="2800" dirty="0">
                <a:latin typeface="Times New Roman"/>
                <a:cs typeface="Times New Roman"/>
              </a:rPr>
              <a:t>(public</a:t>
            </a:r>
            <a:r>
              <a:rPr sz="2800" spc="-30" dirty="0">
                <a:latin typeface="Times New Roman"/>
                <a:cs typeface="Times New Roman"/>
              </a:rPr>
              <a:t> </a:t>
            </a:r>
            <a:r>
              <a:rPr sz="2800" spc="-25" dirty="0">
                <a:latin typeface="Times New Roman"/>
                <a:cs typeface="Times New Roman"/>
              </a:rPr>
              <a:t>and </a:t>
            </a:r>
            <a:r>
              <a:rPr sz="2800" spc="-10" dirty="0">
                <a:latin typeface="Times New Roman"/>
                <a:cs typeface="Times New Roman"/>
              </a:rPr>
              <a:t>private)</a:t>
            </a:r>
            <a:endParaRPr sz="2800" dirty="0">
              <a:latin typeface="Times New Roman"/>
              <a:cs typeface="Times New Roman"/>
            </a:endParaRPr>
          </a:p>
          <a:p>
            <a:pPr marL="546100" marR="135255" indent="-534035" algn="just">
              <a:lnSpc>
                <a:spcPts val="2590"/>
              </a:lnSpc>
              <a:spcBef>
                <a:spcPts val="580"/>
              </a:spcBef>
              <a:buClr>
                <a:srgbClr val="063DE8"/>
              </a:buClr>
              <a:buAutoNum type="arabicPeriod" startAt="2"/>
              <a:tabLst>
                <a:tab pos="546100" algn="l"/>
              </a:tabLst>
            </a:pPr>
            <a:r>
              <a:rPr lang="en-GB" sz="2800" dirty="0">
                <a:latin typeface="Times New Roman"/>
                <a:cs typeface="Times New Roman"/>
              </a:rPr>
              <a:t>P</a:t>
            </a:r>
            <a:r>
              <a:rPr sz="2800" dirty="0" err="1">
                <a:latin typeface="Times New Roman"/>
                <a:cs typeface="Times New Roman"/>
              </a:rPr>
              <a:t>ublic</a:t>
            </a:r>
            <a:r>
              <a:rPr sz="2800" spc="-15" dirty="0">
                <a:latin typeface="Times New Roman"/>
                <a:cs typeface="Times New Roman"/>
              </a:rPr>
              <a:t> </a:t>
            </a:r>
            <a:r>
              <a:rPr sz="2800" dirty="0">
                <a:latin typeface="Times New Roman"/>
                <a:cs typeface="Times New Roman"/>
              </a:rPr>
              <a:t>key</a:t>
            </a:r>
            <a:r>
              <a:rPr lang="en-GB" sz="2800" dirty="0">
                <a:latin typeface="Times New Roman"/>
                <a:cs typeface="Times New Roman"/>
              </a:rPr>
              <a:t> crypto</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dirty="0">
                <a:latin typeface="Times New Roman"/>
                <a:cs typeface="Times New Roman"/>
              </a:rPr>
              <a:t>very</a:t>
            </a:r>
            <a:r>
              <a:rPr sz="2800" spc="-15" dirty="0">
                <a:latin typeface="Times New Roman"/>
                <a:cs typeface="Times New Roman"/>
              </a:rPr>
              <a:t> </a:t>
            </a:r>
            <a:r>
              <a:rPr sz="2800" spc="-10" dirty="0">
                <a:latin typeface="Times New Roman"/>
                <a:cs typeface="Times New Roman"/>
              </a:rPr>
              <a:t>compute-</a:t>
            </a:r>
            <a:r>
              <a:rPr sz="2800" dirty="0">
                <a:latin typeface="Times New Roman"/>
                <a:cs typeface="Times New Roman"/>
              </a:rPr>
              <a:t>intensive</a:t>
            </a:r>
            <a:r>
              <a:rPr sz="2800" spc="-30" dirty="0">
                <a:latin typeface="Times New Roman"/>
                <a:cs typeface="Times New Roman"/>
              </a:rPr>
              <a:t> </a:t>
            </a:r>
            <a:r>
              <a:rPr sz="2800" dirty="0">
                <a:latin typeface="Times New Roman"/>
                <a:cs typeface="Times New Roman"/>
              </a:rPr>
              <a:t>and</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spc="-10" dirty="0">
                <a:latin typeface="Times New Roman"/>
                <a:cs typeface="Times New Roman"/>
              </a:rPr>
              <a:t>generally </a:t>
            </a:r>
            <a:r>
              <a:rPr sz="2800" dirty="0">
                <a:latin typeface="Times New Roman"/>
                <a:cs typeface="Times New Roman"/>
              </a:rPr>
              <a:t>used</a:t>
            </a:r>
            <a:r>
              <a:rPr sz="2800" spc="-25"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secret</a:t>
            </a:r>
            <a:r>
              <a:rPr sz="2800" spc="-30"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indent="-533400" algn="just">
              <a:lnSpc>
                <a:spcPct val="100000"/>
              </a:lnSpc>
              <a:spcBef>
                <a:spcPts val="254"/>
              </a:spcBef>
              <a:buClr>
                <a:srgbClr val="063DE8"/>
              </a:buClr>
              <a:buAutoNum type="arabicPeriod" startAt="2"/>
              <a:tabLst>
                <a:tab pos="546100" algn="l"/>
              </a:tabLst>
            </a:pP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digital</a:t>
            </a:r>
            <a:r>
              <a:rPr sz="2800" spc="-50" dirty="0">
                <a:latin typeface="Times New Roman"/>
                <a:cs typeface="Times New Roman"/>
              </a:rPr>
              <a:t> </a:t>
            </a:r>
            <a:r>
              <a:rPr sz="2800" dirty="0">
                <a:latin typeface="Times New Roman"/>
                <a:cs typeface="Times New Roman"/>
              </a:rPr>
              <a:t>certificate</a:t>
            </a:r>
            <a:r>
              <a:rPr sz="2800" spc="-45" dirty="0">
                <a:latin typeface="Times New Roman"/>
                <a:cs typeface="Times New Roman"/>
              </a:rPr>
              <a:t> </a:t>
            </a:r>
            <a:r>
              <a:rPr sz="2800" dirty="0">
                <a:latin typeface="Times New Roman"/>
                <a:cs typeface="Times New Roman"/>
              </a:rPr>
              <a:t>system</a:t>
            </a:r>
            <a:r>
              <a:rPr sz="2800" spc="-35" dirty="0">
                <a:latin typeface="Times New Roman"/>
                <a:cs typeface="Times New Roman"/>
              </a:rPr>
              <a:t> </a:t>
            </a:r>
            <a:r>
              <a:rPr sz="2800" dirty="0">
                <a:latin typeface="Times New Roman"/>
                <a:cs typeface="Times New Roman"/>
              </a:rPr>
              <a:t>is</a:t>
            </a:r>
            <a:r>
              <a:rPr sz="2800" spc="-25" dirty="0">
                <a:latin typeface="Times New Roman"/>
                <a:cs typeface="Times New Roman"/>
              </a:rPr>
              <a:t> </a:t>
            </a:r>
            <a:r>
              <a:rPr sz="2800" dirty="0">
                <a:latin typeface="Times New Roman"/>
                <a:cs typeface="Times New Roman"/>
              </a:rPr>
              <a:t>used</a:t>
            </a:r>
            <a:r>
              <a:rPr sz="2800" spc="-20" dirty="0">
                <a:latin typeface="Times New Roman"/>
                <a:cs typeface="Times New Roman"/>
              </a:rPr>
              <a:t> </a:t>
            </a:r>
            <a:r>
              <a:rPr sz="2800" dirty="0">
                <a:latin typeface="Times New Roman"/>
                <a:cs typeface="Times New Roman"/>
              </a:rPr>
              <a:t>to</a:t>
            </a:r>
            <a:r>
              <a:rPr sz="2800" spc="-35" dirty="0">
                <a:latin typeface="Times New Roman"/>
                <a:cs typeface="Times New Roman"/>
              </a:rPr>
              <a:t> </a:t>
            </a:r>
            <a:r>
              <a:rPr sz="2800" dirty="0">
                <a:latin typeface="Times New Roman"/>
                <a:cs typeface="Times New Roman"/>
              </a:rPr>
              <a:t>certify</a:t>
            </a:r>
            <a:r>
              <a:rPr sz="2800" spc="-3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dirty="0">
                <a:latin typeface="Times New Roman"/>
                <a:cs typeface="Times New Roman"/>
              </a:rPr>
              <a:t>public</a:t>
            </a:r>
            <a:r>
              <a:rPr sz="2800" spc="-35"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marR="69850"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Secure</a:t>
            </a:r>
            <a:r>
              <a:rPr sz="2800" spc="-3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55" dirty="0">
                <a:latin typeface="Times New Roman"/>
                <a:cs typeface="Times New Roman"/>
              </a:rPr>
              <a:t> </a:t>
            </a:r>
            <a:r>
              <a:rPr sz="2800" dirty="0">
                <a:latin typeface="Times New Roman"/>
                <a:cs typeface="Times New Roman"/>
              </a:rPr>
              <a:t>uses</a:t>
            </a:r>
            <a:r>
              <a:rPr sz="2800" spc="-25" dirty="0">
                <a:latin typeface="Times New Roman"/>
                <a:cs typeface="Times New Roman"/>
              </a:rPr>
              <a:t> </a:t>
            </a:r>
            <a:r>
              <a:rPr sz="2800" dirty="0">
                <a:latin typeface="Times New Roman"/>
                <a:cs typeface="Times New Roman"/>
              </a:rPr>
              <a:t>confidentiality</a:t>
            </a:r>
            <a:r>
              <a:rPr sz="2800" spc="-40" dirty="0">
                <a:latin typeface="Times New Roman"/>
                <a:cs typeface="Times New Roman"/>
              </a:rPr>
              <a:t> </a:t>
            </a:r>
            <a:r>
              <a:rPr sz="2800" dirty="0">
                <a:latin typeface="Times New Roman"/>
                <a:cs typeface="Times New Roman"/>
              </a:rPr>
              <a:t>using</a:t>
            </a:r>
            <a:r>
              <a:rPr sz="2800" spc="-2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secret</a:t>
            </a:r>
            <a:r>
              <a:rPr sz="2800" spc="-45" dirty="0">
                <a:latin typeface="Times New Roman"/>
                <a:cs typeface="Times New Roman"/>
              </a:rPr>
              <a:t> </a:t>
            </a:r>
            <a:r>
              <a:rPr sz="2800" dirty="0">
                <a:latin typeface="Times New Roman"/>
                <a:cs typeface="Times New Roman"/>
              </a:rPr>
              <a:t>key,</a:t>
            </a:r>
            <a:r>
              <a:rPr sz="2800" spc="-35" dirty="0">
                <a:latin typeface="Times New Roman"/>
                <a:cs typeface="Times New Roman"/>
              </a:rPr>
              <a:t> </a:t>
            </a:r>
            <a:r>
              <a:rPr sz="2800" spc="-20" dirty="0">
                <a:latin typeface="Times New Roman"/>
                <a:cs typeface="Times New Roman"/>
              </a:rPr>
              <a:t>uses </a:t>
            </a:r>
            <a:r>
              <a:rPr sz="2800" dirty="0">
                <a:latin typeface="Times New Roman"/>
                <a:cs typeface="Times New Roman"/>
              </a:rPr>
              <a:t>certificates</a:t>
            </a:r>
            <a:r>
              <a:rPr sz="2800" spc="-35"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public</a:t>
            </a:r>
            <a:r>
              <a:rPr sz="2800" spc="-20" dirty="0">
                <a:latin typeface="Times New Roman"/>
                <a:cs typeface="Times New Roman"/>
              </a:rPr>
              <a:t> </a:t>
            </a:r>
            <a:r>
              <a:rPr sz="2800" dirty="0">
                <a:latin typeface="Times New Roman"/>
                <a:cs typeface="Times New Roman"/>
              </a:rPr>
              <a:t>keys</a:t>
            </a:r>
            <a:r>
              <a:rPr sz="2800" spc="-20" dirty="0">
                <a:latin typeface="Times New Roman"/>
                <a:cs typeface="Times New Roman"/>
              </a:rPr>
              <a:t>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sign</a:t>
            </a:r>
            <a:r>
              <a:rPr sz="2800" spc="-2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3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spc="-25" dirty="0">
                <a:latin typeface="Times New Roman"/>
                <a:cs typeface="Times New Roman"/>
              </a:rPr>
              <a:t>the </a:t>
            </a:r>
            <a:r>
              <a:rPr sz="2800" dirty="0">
                <a:latin typeface="Times New Roman"/>
                <a:cs typeface="Times New Roman"/>
              </a:rPr>
              <a:t>secret</a:t>
            </a:r>
            <a:r>
              <a:rPr sz="2800" spc="-25" dirty="0">
                <a:latin typeface="Times New Roman"/>
                <a:cs typeface="Times New Roman"/>
              </a:rPr>
              <a:t> key</a:t>
            </a:r>
            <a:endParaRPr sz="2800" dirty="0">
              <a:latin typeface="Times New Roman"/>
              <a:cs typeface="Times New Roman"/>
            </a:endParaRPr>
          </a:p>
        </p:txBody>
      </p:sp>
    </p:spTree>
    <p:extLst>
      <p:ext uri="{BB962C8B-B14F-4D97-AF65-F5344CB8AC3E}">
        <p14:creationId xmlns:p14="http://schemas.microsoft.com/office/powerpoint/2010/main" val="33250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normAutofit fontScale="90000"/>
          </a:bodyPr>
          <a:lstStyle/>
          <a:p>
            <a:r>
              <a:rPr lang="en-US" dirty="0"/>
              <a:t>Active Attacks to Compromise Integrity &amp; Availability</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320040" y="1524000"/>
            <a:ext cx="11414760"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 Impersonation: one entity pretends to be a different entity, e.g., </a:t>
            </a:r>
            <a:r>
              <a:rPr lang="en-GB" dirty="0">
                <a:latin typeface="Times New Roman" panose="02020603050405020304" pitchFamily="18" charset="0"/>
                <a:cs typeface="Times New Roman" panose="02020603050405020304" pitchFamily="18" charset="0"/>
              </a:rPr>
              <a:t>can fake (spoof) source address in packet (or any field in packet)</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31690</TotalTime>
  <Words>14211</Words>
  <Application>Microsoft Office PowerPoint</Application>
  <PresentationFormat>Widescreen</PresentationFormat>
  <Paragraphs>1622</Paragraphs>
  <Slides>64</Slides>
  <Notes>49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__fkGroteskNeue_598ab8</vt:lpstr>
      <vt:lpstr>Arial</vt:lpstr>
      <vt:lpstr>Calibri</vt:lpstr>
      <vt:lpstr>Calibri Light</vt:lpstr>
      <vt:lpstr>Cambria Math</vt:lpstr>
      <vt:lpstr>Courier New</vt:lpstr>
      <vt:lpstr>Gill Sans MT</vt:lpstr>
      <vt:lpstr>Symbol</vt:lpstr>
      <vt:lpstr>Times New Roman</vt:lpstr>
      <vt:lpstr>Wingdings</vt:lpstr>
      <vt:lpstr>Office Theme</vt:lpstr>
      <vt:lpstr>PowerPoint Presentation</vt:lpstr>
      <vt:lpstr>Outline</vt:lpstr>
      <vt:lpstr>The CIA Triad</vt:lpstr>
      <vt:lpstr>CIA Examples</vt:lpstr>
      <vt:lpstr>Vulnerabilities, Threats and Attacks</vt:lpstr>
      <vt:lpstr>Passive Attacks to Compromise Confidentiality</vt:lpstr>
      <vt:lpstr>Active Attacks to Compromise Integrity &amp; Availability</vt:lpstr>
      <vt:lpstr>Countermeasures</vt:lpstr>
      <vt:lpstr>Attack Surface</vt:lpstr>
      <vt:lpstr>Security Risk</vt:lpstr>
      <vt:lpstr>Terminology</vt:lpstr>
      <vt:lpstr>Friends and enemies: Alice, Bob, Trudy</vt:lpstr>
      <vt:lpstr>Symmetric Encryption</vt:lpstr>
      <vt:lpstr>Simple encryption scheme</vt:lpstr>
      <vt:lpstr>A more sophisticated encryption approach</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Attacks against Symmetric Encryption </vt:lpstr>
      <vt:lpstr>Time Required for Brute-Force Attack</vt:lpstr>
      <vt:lpstr>Symmetric Key Encryption: Summary</vt:lpstr>
      <vt:lpstr>Quiz</vt:lpstr>
      <vt:lpstr>Quiz ANS</vt:lpstr>
      <vt:lpstr>Quiz ANS cont</vt:lpstr>
      <vt:lpstr>Public Key Cryptography</vt:lpstr>
      <vt:lpstr>Public-Key Crypto for Confidentiality</vt:lpstr>
      <vt:lpstr>Public-Key Crypto for Integrity and Non-Repudiation</vt:lpstr>
      <vt:lpstr>Public-Key Crypto for both Confidentiality and Integrity/Non-Repudiation</vt:lpstr>
      <vt:lpstr>Public-Key Crypto Algorithms and Protocols</vt:lpstr>
      <vt:lpstr>Prerequisite: Modular Arithmetic</vt:lpstr>
      <vt:lpstr>Diffie-Hellman</vt:lpstr>
      <vt:lpstr>Diffie-Hellman Example</vt:lpstr>
      <vt:lpstr>Requirements for Public-Key Crypto</vt:lpstr>
      <vt:lpstr>Public-Key Crypto in Practice</vt:lpstr>
      <vt:lpstr>Public Key Crypto: Summary</vt:lpstr>
      <vt:lpstr>Message Authentication</vt:lpstr>
      <vt:lpstr>Message Authentication Approaches</vt:lpstr>
      <vt:lpstr>Message Authentication Code (MAC)</vt:lpstr>
      <vt:lpstr>MAC Explanations</vt:lpstr>
      <vt:lpstr>Hash Functions</vt:lpstr>
      <vt:lpstr>Hash Function Applications</vt:lpstr>
      <vt:lpstr>Crypto Hash Function</vt:lpstr>
      <vt:lpstr>Crypto Hash Function Requirements</vt:lpstr>
      <vt:lpstr>Digital signature</vt:lpstr>
      <vt:lpstr>Application of Digital signature: Bitcoin</vt:lpstr>
      <vt:lpstr>Blockchain</vt:lpstr>
      <vt:lpstr>HMAC</vt:lpstr>
      <vt:lpstr>Need for Certified Public Keys</vt:lpstr>
      <vt:lpstr>Public key Certification Authority (CA)</vt:lpstr>
      <vt:lpstr>Public key Certification Authority (CA)</vt:lpstr>
      <vt:lpstr>Hashes, Signatures, Certificates: Summary </vt:lpstr>
      <vt:lpstr>Secure e-mail: confidentiality </vt:lpstr>
      <vt:lpstr>Secure e-mail: integrity, authentication</vt:lpstr>
      <vt:lpstr>Secure e-mail: confidentiality, integrity, authentication</vt:lpstr>
      <vt:lpstr>Random Numbers</vt:lpstr>
      <vt:lpstr>Random Number Requirements</vt:lpstr>
      <vt:lpstr>Pseudorandom vs. Random Numbers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1098</cp:revision>
  <dcterms:created xsi:type="dcterms:W3CDTF">2020-01-18T07:24:59Z</dcterms:created>
  <dcterms:modified xsi:type="dcterms:W3CDTF">2024-11-13T19:50:01Z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