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960" r:id="rId2"/>
    <p:sldId id="1129" r:id="rId3"/>
    <p:sldId id="964" r:id="rId4"/>
    <p:sldId id="1150" r:id="rId5"/>
    <p:sldId id="1130" r:id="rId6"/>
    <p:sldId id="1131" r:id="rId7"/>
    <p:sldId id="1132" r:id="rId8"/>
    <p:sldId id="1133" r:id="rId9"/>
    <p:sldId id="1134" r:id="rId10"/>
    <p:sldId id="1135" r:id="rId11"/>
    <p:sldId id="1136" r:id="rId12"/>
    <p:sldId id="1137" r:id="rId13"/>
    <p:sldId id="1206" r:id="rId14"/>
    <p:sldId id="1207" r:id="rId15"/>
    <p:sldId id="1209" r:id="rId16"/>
    <p:sldId id="1139" r:id="rId17"/>
    <p:sldId id="1141" r:id="rId18"/>
    <p:sldId id="1370" r:id="rId19"/>
    <p:sldId id="1140" r:id="rId20"/>
    <p:sldId id="1381" r:id="rId21"/>
    <p:sldId id="1151" r:id="rId22"/>
    <p:sldId id="1385" r:id="rId23"/>
    <p:sldId id="1142" r:id="rId24"/>
    <p:sldId id="1384" r:id="rId25"/>
    <p:sldId id="1382" r:id="rId26"/>
    <p:sldId id="1386" r:id="rId27"/>
    <p:sldId id="1387" r:id="rId28"/>
    <p:sldId id="1143" r:id="rId29"/>
    <p:sldId id="1144" r:id="rId30"/>
    <p:sldId id="1379" r:id="rId31"/>
    <p:sldId id="1380" r:id="rId32"/>
    <p:sldId id="1145" r:id="rId33"/>
    <p:sldId id="1371" r:id="rId34"/>
    <p:sldId id="1372" r:id="rId35"/>
    <p:sldId id="1148" r:id="rId36"/>
    <p:sldId id="1147" r:id="rId37"/>
    <p:sldId id="1374" r:id="rId38"/>
    <p:sldId id="1375" r:id="rId39"/>
    <p:sldId id="1376" r:id="rId40"/>
    <p:sldId id="1149" r:id="rId41"/>
    <p:sldId id="1152" r:id="rId42"/>
    <p:sldId id="1153" r:id="rId43"/>
    <p:sldId id="1157" r:id="rId44"/>
    <p:sldId id="1158" r:id="rId45"/>
    <p:sldId id="1159" r:id="rId46"/>
    <p:sldId id="1373" r:id="rId47"/>
    <p:sldId id="1160" r:id="rId48"/>
    <p:sldId id="1377" r:id="rId49"/>
    <p:sldId id="1161" r:id="rId50"/>
    <p:sldId id="1378" r:id="rId51"/>
    <p:sldId id="138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24" userDrawn="1">
          <p15:clr>
            <a:srgbClr val="A4A3A4"/>
          </p15:clr>
        </p15:guide>
        <p15:guide id="3" orient="horz" pos="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2A0"/>
    <a:srgbClr val="6EBFF0"/>
    <a:srgbClr val="66ACD3"/>
    <a:srgbClr val="9AE0FF"/>
    <a:srgbClr val="011199"/>
    <a:srgbClr val="8FAADC"/>
    <a:srgbClr val="B9C2C9"/>
    <a:srgbClr val="E7E7E7"/>
    <a:srgbClr val="F8F8F8"/>
    <a:srgbClr val="C4CD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264" autoAdjust="0"/>
    <p:restoredTop sz="86405" autoAdjust="0"/>
  </p:normalViewPr>
  <p:slideViewPr>
    <p:cSldViewPr snapToGrid="0" snapToObjects="1">
      <p:cViewPr varScale="1">
        <p:scale>
          <a:sx n="71" d="100"/>
          <a:sy n="71" d="100"/>
        </p:scale>
        <p:origin x="850" y="58"/>
      </p:cViewPr>
      <p:guideLst>
        <p:guide pos="624"/>
        <p:guide orient="horz" pos="840"/>
      </p:guideLst>
    </p:cSldViewPr>
  </p:slideViewPr>
  <p:outlineViewPr>
    <p:cViewPr>
      <p:scale>
        <a:sx n="33" d="100"/>
        <a:sy n="33" d="100"/>
      </p:scale>
      <p:origin x="0" y="-10080"/>
    </p:cViewPr>
  </p:outlineViewPr>
  <p:notesTextViewPr>
    <p:cViewPr>
      <p:scale>
        <a:sx n="1" d="1"/>
        <a:sy n="1" d="1"/>
      </p:scale>
      <p:origin x="0" y="0"/>
    </p:cViewPr>
  </p:notesTextViewPr>
  <p:sorterViewPr>
    <p:cViewPr varScale="1">
      <p:scale>
        <a:sx n="100" d="100"/>
        <a:sy n="100" d="100"/>
      </p:scale>
      <p:origin x="0" y="-145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4G/5G material completely updated; older 2/2.5/3G removed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8.2</a:t>
            </a:r>
            <a:r>
              <a:rPr lang="en-US" dirty="0">
                <a:sym typeface="Wingdings" pitchFamily="2" charset="2"/>
              </a:rPr>
              <a:t> (July 2023).  </a:t>
            </a:r>
            <a:r>
              <a:rPr lang="en-US">
                <a:sym typeface="Wingdings" pitchFamily="2" charset="2"/>
              </a:rPr>
              <a:t>Changes from 8.0:</a:t>
            </a:r>
            <a:endParaRPr lang="en-US" dirty="0">
              <a:sym typeface="Wingdings" pitchFamily="2" charset="2"/>
            </a:endParaRPr>
          </a:p>
          <a:p>
            <a:pPr marL="171450" indent="-171450">
              <a:buFont typeface="Arial" panose="020B0604020202020204" pitchFamily="34" charset="0"/>
              <a:buChar char="•"/>
            </a:pPr>
            <a:r>
              <a:rPr lang="en-US" dirty="0">
                <a:sym typeface="Wingdings" pitchFamily="2" charset="2"/>
              </a:rPr>
              <a:t>minor updates and additional, including removing master/slave Bluetooth language</a:t>
            </a:r>
          </a:p>
          <a:p>
            <a:pPr marL="171450" indent="-171450">
              <a:buFont typeface="Arial" panose="020B0604020202020204" pitchFamily="34" charset="0"/>
              <a:buChar char="•"/>
            </a:pPr>
            <a:r>
              <a:rPr lang="en-US" dirty="0">
                <a:sym typeface="Wingdings" pitchFamily="2" charset="2"/>
              </a:rPr>
              <a:t>expansion, better graphics on wireless link characteristics</a:t>
            </a:r>
          </a:p>
          <a:p>
            <a:pPr marL="171450" indent="-171450">
              <a:buFont typeface="Arial" panose="020B0604020202020204" pitchFamily="34" charset="0"/>
              <a:buChar char="•"/>
            </a:pPr>
            <a:r>
              <a:rPr lang="en-US" dirty="0">
                <a:sym typeface="Wingdings" pitchFamily="2" charset="2"/>
              </a:rPr>
              <a:t>expanded, significant revisions of 4G/5G material (but not mobility)</a:t>
            </a: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a:t>
            </a:fld>
            <a:endParaRPr lang="en-US" dirty="0"/>
          </a:p>
        </p:txBody>
      </p:sp>
    </p:spTree>
    <p:extLst>
      <p:ext uri="{BB962C8B-B14F-4D97-AF65-F5344CB8AC3E}">
        <p14:creationId xmlns:p14="http://schemas.microsoft.com/office/powerpoint/2010/main" val="4119142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4267250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a:t>
            </a:fld>
            <a:endParaRPr lang="en-US" dirty="0"/>
          </a:p>
        </p:txBody>
      </p:sp>
    </p:spTree>
    <p:extLst>
      <p:ext uri="{BB962C8B-B14F-4D97-AF65-F5344CB8AC3E}">
        <p14:creationId xmlns:p14="http://schemas.microsoft.com/office/powerpoint/2010/main" val="1969514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Wikipedia figure</a:t>
            </a:r>
          </a:p>
        </p:txBody>
      </p:sp>
      <p:sp>
        <p:nvSpPr>
          <p:cNvPr id="4" name="Slide Number Placeholder 3"/>
          <p:cNvSpPr>
            <a:spLocks noGrp="1"/>
          </p:cNvSpPr>
          <p:nvPr>
            <p:ph type="sldNum" sz="quarter" idx="5"/>
          </p:nvPr>
        </p:nvSpPr>
        <p:spPr/>
        <p:txBody>
          <a:bodyPr/>
          <a:lstStyle/>
          <a:p>
            <a:fld id="{3D91EEAC-CFEF-9647-876F-EABC6B8338D7}" type="slidenum">
              <a:rPr lang="en-US" smtClean="0"/>
              <a:t>13</a:t>
            </a:fld>
            <a:endParaRPr lang="en-US" dirty="0"/>
          </a:p>
        </p:txBody>
      </p:sp>
    </p:spTree>
    <p:extLst>
      <p:ext uri="{BB962C8B-B14F-4D97-AF65-F5344CB8AC3E}">
        <p14:creationId xmlns:p14="http://schemas.microsoft.com/office/powerpoint/2010/main" val="1985485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3607638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14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16</a:t>
            </a:fld>
            <a:endParaRPr lang="en-US" dirty="0"/>
          </a:p>
        </p:txBody>
      </p:sp>
    </p:spTree>
    <p:extLst>
      <p:ext uri="{BB962C8B-B14F-4D97-AF65-F5344CB8AC3E}">
        <p14:creationId xmlns:p14="http://schemas.microsoft.com/office/powerpoint/2010/main" val="3802161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17</a:t>
            </a:fld>
            <a:endParaRPr lang="en-US" dirty="0"/>
          </a:p>
        </p:txBody>
      </p:sp>
    </p:spTree>
    <p:extLst>
      <p:ext uri="{BB962C8B-B14F-4D97-AF65-F5344CB8AC3E}">
        <p14:creationId xmlns:p14="http://schemas.microsoft.com/office/powerpoint/2010/main" val="3827986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18</a:t>
            </a:fld>
            <a:endParaRPr lang="en-US" dirty="0"/>
          </a:p>
        </p:txBody>
      </p:sp>
    </p:spTree>
    <p:extLst>
      <p:ext uri="{BB962C8B-B14F-4D97-AF65-F5344CB8AC3E}">
        <p14:creationId xmlns:p14="http://schemas.microsoft.com/office/powerpoint/2010/main" val="5848321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19</a:t>
            </a:fld>
            <a:endParaRPr lang="en-US" dirty="0"/>
          </a:p>
        </p:txBody>
      </p:sp>
    </p:spTree>
    <p:extLst>
      <p:ext uri="{BB962C8B-B14F-4D97-AF65-F5344CB8AC3E}">
        <p14:creationId xmlns:p14="http://schemas.microsoft.com/office/powerpoint/2010/main" val="4075467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EA1AD-6EA3-1049-AB4E-FC15F4DC35F9}" type="slidenum">
              <a:rPr lang="en-US" smtClean="0"/>
              <a:t>2</a:t>
            </a:fld>
            <a:endParaRPr lang="en-US" dirty="0"/>
          </a:p>
        </p:txBody>
      </p:sp>
    </p:spTree>
    <p:extLst>
      <p:ext uri="{BB962C8B-B14F-4D97-AF65-F5344CB8AC3E}">
        <p14:creationId xmlns:p14="http://schemas.microsoft.com/office/powerpoint/2010/main" val="3264299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254"/>
              </a:spcBef>
              <a:buClr>
                <a:srgbClr val="063DE8"/>
              </a:buClr>
              <a:buSzPct val="75000"/>
              <a:buFont typeface="Wingdings"/>
              <a:buChar char=""/>
              <a:tabLst>
                <a:tab pos="354965" algn="l"/>
              </a:tabLst>
            </a:pPr>
            <a:r>
              <a:rPr lang="en-GB" sz="1200" dirty="0">
                <a:latin typeface="Times New Roman"/>
                <a:cs typeface="Times New Roman"/>
              </a:rPr>
              <a:t>Signal</a:t>
            </a:r>
            <a:r>
              <a:rPr lang="en-GB" sz="1200" spc="-35" dirty="0">
                <a:latin typeface="Times New Roman"/>
                <a:cs typeface="Times New Roman"/>
              </a:rPr>
              <a:t> </a:t>
            </a:r>
            <a:r>
              <a:rPr lang="en-GB" sz="1200" dirty="0">
                <a:latin typeface="Times New Roman"/>
                <a:cs typeface="Times New Roman"/>
              </a:rPr>
              <a:t>bandwidth</a:t>
            </a:r>
            <a:r>
              <a:rPr lang="en-GB" sz="1200" spc="-30" dirty="0">
                <a:latin typeface="Times New Roman"/>
                <a:cs typeface="Times New Roman"/>
              </a:rPr>
              <a:t> </a:t>
            </a:r>
            <a:r>
              <a:rPr lang="en-GB" sz="1200" dirty="0">
                <a:latin typeface="Times New Roman"/>
                <a:cs typeface="Times New Roman"/>
              </a:rPr>
              <a:t>&gt; 10</a:t>
            </a:r>
            <a:r>
              <a:rPr lang="en-GB" sz="1200" spc="-10" dirty="0">
                <a:latin typeface="Times New Roman"/>
                <a:cs typeface="Times New Roman"/>
              </a:rPr>
              <a:t> </a:t>
            </a:r>
            <a:r>
              <a:rPr lang="en-GB" sz="1200" dirty="0">
                <a:latin typeface="Times New Roman"/>
                <a:cs typeface="Times New Roman"/>
              </a:rPr>
              <a:t>×</a:t>
            </a:r>
            <a:r>
              <a:rPr lang="en-GB" sz="1200" spc="-25" dirty="0">
                <a:latin typeface="Times New Roman"/>
                <a:cs typeface="Times New Roman"/>
              </a:rPr>
              <a:t> </a:t>
            </a:r>
            <a:r>
              <a:rPr lang="en-GB" sz="1200" dirty="0">
                <a:latin typeface="Times New Roman"/>
                <a:cs typeface="Times New Roman"/>
              </a:rPr>
              <a:t>data</a:t>
            </a:r>
            <a:r>
              <a:rPr lang="en-GB" sz="1200" spc="-35" dirty="0">
                <a:latin typeface="Times New Roman"/>
                <a:cs typeface="Times New Roman"/>
              </a:rPr>
              <a:t> </a:t>
            </a:r>
            <a:r>
              <a:rPr lang="en-GB" sz="1200" spc="-10" dirty="0">
                <a:latin typeface="Times New Roman"/>
                <a:cs typeface="Times New Roman"/>
              </a:rPr>
              <a:t>bandwidth</a:t>
            </a:r>
            <a:endParaRPr lang="en-GB" sz="1200" dirty="0">
              <a:latin typeface="Times New Roman"/>
              <a:cs typeface="Times New Roman"/>
            </a:endParaRPr>
          </a:p>
          <a:p>
            <a:pPr marL="354965" indent="-342265">
              <a:lnSpc>
                <a:spcPct val="100000"/>
              </a:lnSpc>
              <a:spcBef>
                <a:spcPts val="285"/>
              </a:spcBef>
              <a:buClr>
                <a:srgbClr val="063DE8"/>
              </a:buClr>
              <a:buSzPct val="75000"/>
              <a:buFont typeface="Wingdings"/>
              <a:buChar char=""/>
              <a:tabLst>
                <a:tab pos="354965" algn="l"/>
              </a:tabLst>
            </a:pPr>
            <a:r>
              <a:rPr lang="en-GB" sz="1200" dirty="0">
                <a:latin typeface="Times New Roman"/>
                <a:cs typeface="Times New Roman"/>
              </a:rPr>
              <a:t>Code</a:t>
            </a:r>
            <a:r>
              <a:rPr lang="en-GB" sz="1200" spc="-10" dirty="0">
                <a:latin typeface="Times New Roman"/>
                <a:cs typeface="Times New Roman"/>
              </a:rPr>
              <a:t> </a:t>
            </a:r>
            <a:r>
              <a:rPr lang="en-GB" sz="1200" dirty="0">
                <a:latin typeface="Times New Roman"/>
                <a:cs typeface="Times New Roman"/>
              </a:rPr>
              <a:t>sequence</a:t>
            </a:r>
            <a:r>
              <a:rPr lang="en-GB" sz="1200" spc="-30" dirty="0">
                <a:latin typeface="Times New Roman"/>
                <a:cs typeface="Times New Roman"/>
              </a:rPr>
              <a:t> </a:t>
            </a:r>
            <a:r>
              <a:rPr lang="en-GB" sz="1200" spc="-10" dirty="0">
                <a:latin typeface="Times New Roman"/>
                <a:cs typeface="Times New Roman"/>
              </a:rPr>
              <a:t>synchronization</a:t>
            </a:r>
          </a:p>
          <a:p>
            <a:r>
              <a:rPr lang="en-US" sz="1200" dirty="0" err="1">
                <a:solidFill>
                  <a:srgbClr val="000000"/>
                </a:solidFill>
                <a:latin typeface="Arial" charset="0"/>
                <a:cs typeface="Arial" charset="0"/>
              </a:rPr>
              <a:t>Z</a:t>
            </a:r>
            <a:r>
              <a:rPr lang="en-US" sz="1200" baseline="-25000" dirty="0" err="1">
                <a:solidFill>
                  <a:srgbClr val="000000"/>
                </a:solidFill>
                <a:latin typeface="Arial" charset="0"/>
                <a:cs typeface="Arial" charset="0"/>
              </a:rPr>
              <a:t>i,m</a:t>
            </a:r>
            <a:r>
              <a:rPr lang="en-US" sz="1200" dirty="0">
                <a:solidFill>
                  <a:srgbClr val="000000"/>
                </a:solidFill>
                <a:latin typeface="Arial" charset="0"/>
                <a:cs typeface="Arial" charset="0"/>
              </a:rPr>
              <a:t>= d</a:t>
            </a:r>
            <a:r>
              <a:rPr lang="en-US" sz="1200" baseline="-25000" dirty="0">
                <a:solidFill>
                  <a:srgbClr val="000000"/>
                </a:solidFill>
                <a:latin typeface="Arial" charset="0"/>
                <a:cs typeface="Arial" charset="0"/>
              </a:rPr>
              <a:t>i</a:t>
            </a:r>
            <a:r>
              <a:rPr lang="en-US" sz="1600" baseline="30000" dirty="0">
                <a:solidFill>
                  <a:srgbClr val="000000"/>
                </a:solidFill>
                <a:latin typeface="Arial" charset="0"/>
                <a:cs typeface="Arial" charset="0"/>
              </a:rPr>
              <a:t>.</a:t>
            </a:r>
            <a:r>
              <a:rPr lang="en-US" sz="1200" dirty="0">
                <a:solidFill>
                  <a:srgbClr val="000000"/>
                </a:solidFill>
                <a:latin typeface="Arial" charset="0"/>
                <a:cs typeface="Arial" charset="0"/>
              </a:rPr>
              <a:t>c</a:t>
            </a:r>
            <a:r>
              <a:rPr lang="en-US" sz="1200" baseline="-25000" dirty="0">
                <a:solidFill>
                  <a:srgbClr val="000000"/>
                </a:solidFill>
                <a:latin typeface="Arial" charset="0"/>
                <a:cs typeface="Arial" charset="0"/>
              </a:rPr>
              <a:t>m </a:t>
            </a:r>
            <a:endParaRPr lang="en-US" sz="1200" dirty="0">
              <a:solidFill>
                <a:srgbClr val="000000"/>
              </a:solidFill>
              <a:latin typeface="Arial" charset="0"/>
              <a:cs typeface="Arial" charset="0"/>
            </a:endParaRPr>
          </a:p>
          <a:p>
            <a:r>
              <a:rPr lang="en-US" sz="1200" dirty="0">
                <a:solidFill>
                  <a:srgbClr val="000000"/>
                </a:solidFill>
                <a:latin typeface="Arial" charset="0"/>
                <a:cs typeface="Arial" charset="0"/>
              </a:rPr>
              <a:t>-1*(1,1,1,-1,1,-1,-1,-1) = (-1,-1,-1,1,-1,1,1,1)</a:t>
            </a:r>
          </a:p>
          <a:p>
            <a:r>
              <a:rPr lang="en-US" sz="1200" dirty="0">
                <a:solidFill>
                  <a:srgbClr val="000000"/>
                </a:solidFill>
                <a:latin typeface="Arial" charset="0"/>
                <a:cs typeface="Arial" charset="0"/>
              </a:rPr>
              <a:t>1*(1,1,1,-1,1,-1,-1,-1) = (1,1,1,-1,1,-1,-1,-1) </a:t>
            </a:r>
            <a:endParaRPr lang="en-US" sz="1200" baseline="-25000" dirty="0">
              <a:solidFill>
                <a:srgbClr val="000000"/>
              </a:solidFill>
              <a:latin typeface="Arial" charset="0"/>
              <a:cs typeface="Arial" charset="0"/>
            </a:endParaRPr>
          </a:p>
          <a:p>
            <a:pPr marL="354965" indent="-342265">
              <a:lnSpc>
                <a:spcPct val="100000"/>
              </a:lnSpc>
              <a:spcBef>
                <a:spcPts val="285"/>
              </a:spcBef>
              <a:buClr>
                <a:srgbClr val="063DE8"/>
              </a:buClr>
              <a:buSzPct val="75000"/>
              <a:buFont typeface="Wingdings"/>
              <a:buChar char=""/>
              <a:tabLst>
                <a:tab pos="354965" algn="l"/>
              </a:tabLst>
            </a:pPr>
            <a:endParaRPr lang="en-GB" sz="1200" dirty="0">
              <a:latin typeface="Times New Roman"/>
              <a:cs typeface="Times New Roman"/>
            </a:endParaRPr>
          </a:p>
          <a:p>
            <a:pPr marL="354965" indent="-342265">
              <a:lnSpc>
                <a:spcPct val="100000"/>
              </a:lnSpc>
              <a:spcBef>
                <a:spcPts val="300"/>
              </a:spcBef>
              <a:buClr>
                <a:srgbClr val="063DE8"/>
              </a:buClr>
              <a:buSzPct val="75000"/>
              <a:buFont typeface="Wingdings"/>
              <a:buChar char=""/>
              <a:tabLst>
                <a:tab pos="354965" algn="l"/>
              </a:tabLst>
            </a:pPr>
            <a:r>
              <a:rPr lang="en-GB" sz="1200" dirty="0">
                <a:latin typeface="Times New Roman"/>
                <a:cs typeface="Times New Roman"/>
              </a:rPr>
              <a:t>Correlation</a:t>
            </a:r>
            <a:r>
              <a:rPr lang="en-GB" sz="1200" spc="-60" dirty="0">
                <a:latin typeface="Times New Roman"/>
                <a:cs typeface="Times New Roman"/>
              </a:rPr>
              <a:t> </a:t>
            </a:r>
            <a:r>
              <a:rPr lang="en-GB" sz="1200" dirty="0">
                <a:latin typeface="Times New Roman"/>
                <a:cs typeface="Times New Roman"/>
              </a:rPr>
              <a:t>between</a:t>
            </a:r>
            <a:r>
              <a:rPr lang="en-GB" sz="1200" spc="-30" dirty="0">
                <a:latin typeface="Times New Roman"/>
                <a:cs typeface="Times New Roman"/>
              </a:rPr>
              <a:t> </a:t>
            </a:r>
            <a:r>
              <a:rPr lang="en-GB" sz="1200" dirty="0">
                <a:latin typeface="Times New Roman"/>
                <a:cs typeface="Times New Roman"/>
              </a:rPr>
              <a:t>codes</a:t>
            </a:r>
            <a:r>
              <a:rPr lang="en-GB" sz="1200" spc="-25" dirty="0">
                <a:latin typeface="Times New Roman"/>
                <a:cs typeface="Times New Roman"/>
              </a:rPr>
              <a:t> </a:t>
            </a:r>
            <a:r>
              <a:rPr lang="en-GB" sz="1200" dirty="0">
                <a:latin typeface="Symbol"/>
                <a:cs typeface="Symbol"/>
              </a:rPr>
              <a:t></a:t>
            </a:r>
            <a:r>
              <a:rPr lang="en-GB" sz="1200" spc="-25" dirty="0">
                <a:latin typeface="Times New Roman"/>
                <a:cs typeface="Times New Roman"/>
              </a:rPr>
              <a:t> </a:t>
            </a:r>
            <a:r>
              <a:rPr lang="en-GB" sz="1200" dirty="0">
                <a:latin typeface="Times New Roman"/>
                <a:cs typeface="Times New Roman"/>
              </a:rPr>
              <a:t>Interference</a:t>
            </a:r>
            <a:r>
              <a:rPr lang="en-GB" sz="1200" spc="-50" dirty="0">
                <a:latin typeface="Times New Roman"/>
                <a:cs typeface="Times New Roman"/>
              </a:rPr>
              <a:t> </a:t>
            </a:r>
            <a:r>
              <a:rPr lang="en-GB" sz="1200" dirty="0">
                <a:latin typeface="Symbol"/>
                <a:cs typeface="Symbol"/>
              </a:rPr>
              <a:t></a:t>
            </a:r>
            <a:r>
              <a:rPr lang="en-GB" sz="1200" spc="-20" dirty="0">
                <a:latin typeface="Times New Roman"/>
                <a:cs typeface="Times New Roman"/>
              </a:rPr>
              <a:t> </a:t>
            </a:r>
            <a:r>
              <a:rPr lang="en-GB" sz="1200" spc="-10" dirty="0">
                <a:latin typeface="Times New Roman"/>
                <a:cs typeface="Times New Roman"/>
              </a:rPr>
              <a:t>Orthogonal</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20</a:t>
            </a:fld>
            <a:endParaRPr lang="en-US" dirty="0"/>
          </a:p>
        </p:txBody>
      </p:sp>
    </p:spTree>
    <p:extLst>
      <p:ext uri="{BB962C8B-B14F-4D97-AF65-F5344CB8AC3E}">
        <p14:creationId xmlns:p14="http://schemas.microsoft.com/office/powerpoint/2010/main" val="2928464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21</a:t>
            </a:fld>
            <a:endParaRPr lang="en-US" dirty="0"/>
          </a:p>
        </p:txBody>
      </p:sp>
    </p:spTree>
    <p:extLst>
      <p:ext uri="{BB962C8B-B14F-4D97-AF65-F5344CB8AC3E}">
        <p14:creationId xmlns:p14="http://schemas.microsoft.com/office/powerpoint/2010/main" val="2129942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23</a:t>
            </a:fld>
            <a:endParaRPr lang="en-US" dirty="0"/>
          </a:p>
        </p:txBody>
      </p:sp>
    </p:spTree>
    <p:extLst>
      <p:ext uri="{BB962C8B-B14F-4D97-AF65-F5344CB8AC3E}">
        <p14:creationId xmlns:p14="http://schemas.microsoft.com/office/powerpoint/2010/main" val="3315159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28</a:t>
            </a:fld>
            <a:endParaRPr lang="en-US" dirty="0"/>
          </a:p>
        </p:txBody>
      </p:sp>
    </p:spTree>
    <p:extLst>
      <p:ext uri="{BB962C8B-B14F-4D97-AF65-F5344CB8AC3E}">
        <p14:creationId xmlns:p14="http://schemas.microsoft.com/office/powerpoint/2010/main" val="429278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29</a:t>
            </a:fld>
            <a:endParaRPr lang="en-US" dirty="0"/>
          </a:p>
        </p:txBody>
      </p:sp>
    </p:spTree>
    <p:extLst>
      <p:ext uri="{BB962C8B-B14F-4D97-AF65-F5344CB8AC3E}">
        <p14:creationId xmlns:p14="http://schemas.microsoft.com/office/powerpoint/2010/main" val="1405903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32</a:t>
            </a:fld>
            <a:endParaRPr lang="en-US" dirty="0"/>
          </a:p>
        </p:txBody>
      </p:sp>
    </p:spTree>
    <p:extLst>
      <p:ext uri="{BB962C8B-B14F-4D97-AF65-F5344CB8AC3E}">
        <p14:creationId xmlns:p14="http://schemas.microsoft.com/office/powerpoint/2010/main" val="21223105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recall that 802.11 operates in the frequency range of 2.4 GHz to 2.4835 GHz. Within this 85 MHz band, 802.11 defines 11 partially overlapping channels. </a:t>
            </a:r>
            <a:endParaRPr lang="en-US" dirty="0"/>
          </a:p>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33</a:t>
            </a:fld>
            <a:endParaRPr lang="en-US" dirty="0"/>
          </a:p>
        </p:txBody>
      </p:sp>
    </p:spTree>
    <p:extLst>
      <p:ext uri="{BB962C8B-B14F-4D97-AF65-F5344CB8AC3E}">
        <p14:creationId xmlns:p14="http://schemas.microsoft.com/office/powerpoint/2010/main" val="1653782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34</a:t>
            </a:fld>
            <a:endParaRPr lang="en-US" dirty="0"/>
          </a:p>
        </p:txBody>
      </p:sp>
    </p:spTree>
    <p:extLst>
      <p:ext uri="{BB962C8B-B14F-4D97-AF65-F5344CB8AC3E}">
        <p14:creationId xmlns:p14="http://schemas.microsoft.com/office/powerpoint/2010/main" val="2620119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35</a:t>
            </a:fld>
            <a:endParaRPr lang="en-US" dirty="0"/>
          </a:p>
        </p:txBody>
      </p:sp>
    </p:spTree>
    <p:extLst>
      <p:ext uri="{BB962C8B-B14F-4D97-AF65-F5344CB8AC3E}">
        <p14:creationId xmlns:p14="http://schemas.microsoft.com/office/powerpoint/2010/main" val="13745584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36</a:t>
            </a:fld>
            <a:endParaRPr lang="en-US" dirty="0"/>
          </a:p>
        </p:txBody>
      </p:sp>
    </p:spTree>
    <p:extLst>
      <p:ext uri="{BB962C8B-B14F-4D97-AF65-F5344CB8AC3E}">
        <p14:creationId xmlns:p14="http://schemas.microsoft.com/office/powerpoint/2010/main" val="3114462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2811119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40</a:t>
            </a:fld>
            <a:endParaRPr lang="en-US" dirty="0"/>
          </a:p>
        </p:txBody>
      </p:sp>
    </p:spTree>
    <p:extLst>
      <p:ext uri="{BB962C8B-B14F-4D97-AF65-F5344CB8AC3E}">
        <p14:creationId xmlns:p14="http://schemas.microsoft.com/office/powerpoint/2010/main" val="41640840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41</a:t>
            </a:fld>
            <a:endParaRPr lang="en-US" dirty="0"/>
          </a:p>
        </p:txBody>
      </p:sp>
    </p:spTree>
    <p:extLst>
      <p:ext uri="{BB962C8B-B14F-4D97-AF65-F5344CB8AC3E}">
        <p14:creationId xmlns:p14="http://schemas.microsoft.com/office/powerpoint/2010/main" val="4497909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42</a:t>
            </a:fld>
            <a:endParaRPr lang="en-US" dirty="0"/>
          </a:p>
        </p:txBody>
      </p:sp>
    </p:spTree>
    <p:extLst>
      <p:ext uri="{BB962C8B-B14F-4D97-AF65-F5344CB8AC3E}">
        <p14:creationId xmlns:p14="http://schemas.microsoft.com/office/powerpoint/2010/main" val="24938565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43</a:t>
            </a:fld>
            <a:endParaRPr lang="en-US" dirty="0"/>
          </a:p>
        </p:txBody>
      </p:sp>
    </p:spTree>
    <p:extLst>
      <p:ext uri="{BB962C8B-B14F-4D97-AF65-F5344CB8AC3E}">
        <p14:creationId xmlns:p14="http://schemas.microsoft.com/office/powerpoint/2010/main" val="19575416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44</a:t>
            </a:fld>
            <a:endParaRPr lang="en-US" dirty="0"/>
          </a:p>
        </p:txBody>
      </p:sp>
    </p:spTree>
    <p:extLst>
      <p:ext uri="{BB962C8B-B14F-4D97-AF65-F5344CB8AC3E}">
        <p14:creationId xmlns:p14="http://schemas.microsoft.com/office/powerpoint/2010/main" val="36708959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45</a:t>
            </a:fld>
            <a:endParaRPr lang="en-US" dirty="0"/>
          </a:p>
        </p:txBody>
      </p:sp>
    </p:spTree>
    <p:extLst>
      <p:ext uri="{BB962C8B-B14F-4D97-AF65-F5344CB8AC3E}">
        <p14:creationId xmlns:p14="http://schemas.microsoft.com/office/powerpoint/2010/main" val="1409629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46</a:t>
            </a:fld>
            <a:endParaRPr lang="en-US" dirty="0"/>
          </a:p>
        </p:txBody>
      </p:sp>
    </p:spTree>
    <p:extLst>
      <p:ext uri="{BB962C8B-B14F-4D97-AF65-F5344CB8AC3E}">
        <p14:creationId xmlns:p14="http://schemas.microsoft.com/office/powerpoint/2010/main" val="32126302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47</a:t>
            </a:fld>
            <a:endParaRPr lang="en-US" dirty="0"/>
          </a:p>
        </p:txBody>
      </p:sp>
    </p:spTree>
    <p:extLst>
      <p:ext uri="{BB962C8B-B14F-4D97-AF65-F5344CB8AC3E}">
        <p14:creationId xmlns:p14="http://schemas.microsoft.com/office/powerpoint/2010/main" val="2787524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49</a:t>
            </a:fld>
            <a:endParaRPr lang="en-US" dirty="0"/>
          </a:p>
        </p:txBody>
      </p:sp>
    </p:spTree>
    <p:extLst>
      <p:ext uri="{BB962C8B-B14F-4D97-AF65-F5344CB8AC3E}">
        <p14:creationId xmlns:p14="http://schemas.microsoft.com/office/powerpoint/2010/main" val="27600598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IEEE 802.15.4 PHY layer allows coordinators to schedule transmissions of other nodes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ZigBee uses IEEE 802.15.4</a:t>
            </a: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50</a:t>
            </a:fld>
            <a:endParaRPr lang="en-US" dirty="0"/>
          </a:p>
        </p:txBody>
      </p:sp>
    </p:spTree>
    <p:extLst>
      <p:ext uri="{BB962C8B-B14F-4D97-AF65-F5344CB8AC3E}">
        <p14:creationId xmlns:p14="http://schemas.microsoft.com/office/powerpoint/2010/main" val="385182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a:t>
            </a:fld>
            <a:endParaRPr lang="en-US" dirty="0"/>
          </a:p>
        </p:txBody>
      </p:sp>
    </p:spTree>
    <p:extLst>
      <p:ext uri="{BB962C8B-B14F-4D97-AF65-F5344CB8AC3E}">
        <p14:creationId xmlns:p14="http://schemas.microsoft.com/office/powerpoint/2010/main" val="2686657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a:t>
            </a:fld>
            <a:endParaRPr lang="en-US" dirty="0"/>
          </a:p>
        </p:txBody>
      </p:sp>
    </p:spTree>
    <p:extLst>
      <p:ext uri="{BB962C8B-B14F-4D97-AF65-F5344CB8AC3E}">
        <p14:creationId xmlns:p14="http://schemas.microsoft.com/office/powerpoint/2010/main" val="8455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a:t>
            </a:fld>
            <a:endParaRPr lang="en-US" dirty="0"/>
          </a:p>
        </p:txBody>
      </p:sp>
    </p:spTree>
    <p:extLst>
      <p:ext uri="{BB962C8B-B14F-4D97-AF65-F5344CB8AC3E}">
        <p14:creationId xmlns:p14="http://schemas.microsoft.com/office/powerpoint/2010/main" val="997392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a:t>
            </a:fld>
            <a:endParaRPr lang="en-US" dirty="0"/>
          </a:p>
        </p:txBody>
      </p:sp>
    </p:spTree>
    <p:extLst>
      <p:ext uri="{BB962C8B-B14F-4D97-AF65-F5344CB8AC3E}">
        <p14:creationId xmlns:p14="http://schemas.microsoft.com/office/powerpoint/2010/main" val="1034348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8</a:t>
            </a:fld>
            <a:endParaRPr lang="en-US" dirty="0"/>
          </a:p>
        </p:txBody>
      </p:sp>
    </p:spTree>
    <p:extLst>
      <p:ext uri="{BB962C8B-B14F-4D97-AF65-F5344CB8AC3E}">
        <p14:creationId xmlns:p14="http://schemas.microsoft.com/office/powerpoint/2010/main" val="1486510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9</a:t>
            </a:fld>
            <a:endParaRPr lang="en-US" dirty="0"/>
          </a:p>
        </p:txBody>
      </p:sp>
    </p:spTree>
    <p:extLst>
      <p:ext uri="{BB962C8B-B14F-4D97-AF65-F5344CB8AC3E}">
        <p14:creationId xmlns:p14="http://schemas.microsoft.com/office/powerpoint/2010/main" val="1145700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Wireless and Mobile Networks: 7- </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Wireless and Mobile Networks: 7- </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Wireless and Mobile Networks: 7- </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Wireless and Mobile Networks: 7- </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Wireless and Mobile Networks: 7-</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F5B836BF-1575-2815-DF1E-209E7FC7F43B}"/>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7.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6.png"/><Relationship Id="rId5" Type="http://schemas.openxmlformats.org/officeDocument/2006/relationships/image" Target="../media/image52.png"/><Relationship Id="rId10" Type="http://schemas.openxmlformats.org/officeDocument/2006/relationships/image" Target="../media/image55.png"/><Relationship Id="rId4" Type="http://schemas.openxmlformats.org/officeDocument/2006/relationships/image" Target="../media/image6.png"/><Relationship Id="rId9" Type="http://schemas.openxmlformats.org/officeDocument/2006/relationships/image" Target="../media/image54.png"/></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6.png"/><Relationship Id="rId9" Type="http://schemas.openxmlformats.org/officeDocument/2006/relationships/image" Target="../media/image54.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18.pn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33.xml"/><Relationship Id="rId16"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5.png"/><Relationship Id="rId10"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12.png"/><Relationship Id="rId14" Type="http://schemas.openxmlformats.org/officeDocument/2006/relationships/image" Target="../media/image1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5.xml"/><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32.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6.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7.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9.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7</a:t>
            </a:r>
            <a:br>
              <a:rPr lang="en-US" altLang="en-US" sz="6000" b="1" dirty="0">
                <a:solidFill>
                  <a:srgbClr val="000099"/>
                </a:solidFill>
                <a:latin typeface="+mj-lt"/>
              </a:rPr>
            </a:br>
            <a:r>
              <a:rPr lang="en-US" altLang="en-US" sz="5400" b="1" dirty="0">
                <a:solidFill>
                  <a:srgbClr val="000099"/>
                </a:solidFill>
                <a:latin typeface="+mj-lt"/>
              </a:rPr>
              <a:t>Wireless and</a:t>
            </a:r>
          </a:p>
          <a:p>
            <a:pPr>
              <a:lnSpc>
                <a:spcPct val="85000"/>
              </a:lnSpc>
            </a:pPr>
            <a:r>
              <a:rPr lang="en-US" altLang="en-US" sz="5400" b="1" dirty="0">
                <a:solidFill>
                  <a:srgbClr val="000099"/>
                </a:solidFill>
                <a:latin typeface="+mj-lt"/>
              </a:rPr>
              <a:t>Mobile Networks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FE209DE0-2F65-14A5-9FD0-B36DAF4BE506}"/>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Elements of a wireless network</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10</a:t>
            </a:fld>
            <a:endParaRPr lang="en-US" dirty="0"/>
          </a:p>
        </p:txBody>
      </p:sp>
      <p:sp>
        <p:nvSpPr>
          <p:cNvPr id="245" name="Rectangle 64">
            <a:extLst>
              <a:ext uri="{FF2B5EF4-FFF2-40B4-BE49-F238E27FC236}">
                <a16:creationId xmlns:a16="http://schemas.microsoft.com/office/drawing/2014/main" id="{DA9A657C-AC03-F04D-B9F7-9711F9776B58}"/>
              </a:ext>
            </a:extLst>
          </p:cNvPr>
          <p:cNvSpPr>
            <a:spLocks noChangeArrowheads="1"/>
          </p:cNvSpPr>
          <p:nvPr/>
        </p:nvSpPr>
        <p:spPr bwMode="auto">
          <a:xfrm>
            <a:off x="5345112" y="1595439"/>
            <a:ext cx="5132387" cy="3294062"/>
          </a:xfrm>
          <a:prstGeom prst="rect">
            <a:avLst/>
          </a:prstGeom>
          <a:noFill/>
          <a:ln w="28575">
            <a:solidFill>
              <a:srgbClr val="C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46" name="Rectangle 240">
            <a:extLst>
              <a:ext uri="{FF2B5EF4-FFF2-40B4-BE49-F238E27FC236}">
                <a16:creationId xmlns:a16="http://schemas.microsoft.com/office/drawing/2014/main" id="{43C41177-25FF-8943-8D62-A29490067B54}"/>
              </a:ext>
            </a:extLst>
          </p:cNvPr>
          <p:cNvSpPr>
            <a:spLocks noChangeArrowheads="1"/>
          </p:cNvSpPr>
          <p:nvPr/>
        </p:nvSpPr>
        <p:spPr bwMode="auto">
          <a:xfrm>
            <a:off x="5562600" y="1447800"/>
            <a:ext cx="2184400" cy="31750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48" name="Oval 209">
            <a:extLst>
              <a:ext uri="{FF2B5EF4-FFF2-40B4-BE49-F238E27FC236}">
                <a16:creationId xmlns:a16="http://schemas.microsoft.com/office/drawing/2014/main" id="{1EDC778A-AC7B-264A-B399-D6572D3F0958}"/>
              </a:ext>
            </a:extLst>
          </p:cNvPr>
          <p:cNvSpPr>
            <a:spLocks noChangeArrowheads="1"/>
          </p:cNvSpPr>
          <p:nvPr/>
        </p:nvSpPr>
        <p:spPr bwMode="auto">
          <a:xfrm>
            <a:off x="1460500" y="1438275"/>
            <a:ext cx="1755775" cy="1625600"/>
          </a:xfrm>
          <a:prstGeom prst="ellipse">
            <a:avLst/>
          </a:prstGeom>
          <a:gradFill rotWithShape="1">
            <a:gsLst>
              <a:gs pos="0">
                <a:schemeClr val="accent5">
                  <a:lumMod val="75000"/>
                </a:schemeClr>
              </a:gs>
              <a:gs pos="100000">
                <a:schemeClr val="accent5">
                  <a:lumMod val="20000"/>
                  <a:lumOff val="80000"/>
                  <a:alpha val="50000"/>
                </a:scheme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52" name="Rectangle 66">
            <a:extLst>
              <a:ext uri="{FF2B5EF4-FFF2-40B4-BE49-F238E27FC236}">
                <a16:creationId xmlns:a16="http://schemas.microsoft.com/office/drawing/2014/main" id="{B30DAB90-2707-4C46-A737-D247EE3BF912}"/>
              </a:ext>
            </a:extLst>
          </p:cNvPr>
          <p:cNvSpPr>
            <a:spLocks noChangeArrowheads="1"/>
          </p:cNvSpPr>
          <p:nvPr/>
        </p:nvSpPr>
        <p:spPr bwMode="auto">
          <a:xfrm>
            <a:off x="5537200" y="1362075"/>
            <a:ext cx="47879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800" dirty="0">
                <a:cs typeface="+mn-cs"/>
              </a:rPr>
              <a:t>ad hoc mode</a:t>
            </a:r>
          </a:p>
          <a:p>
            <a:pPr marL="277813" indent="-277813">
              <a:lnSpc>
                <a:spcPct val="90000"/>
              </a:lnSpc>
              <a:spcBef>
                <a:spcPct val="20000"/>
              </a:spcBef>
              <a:buClr>
                <a:srgbClr val="000099"/>
              </a:buClr>
              <a:buSzPct val="100000"/>
              <a:buFont typeface="Wingdings" charset="2"/>
              <a:buChar char="§"/>
              <a:defRPr/>
            </a:pPr>
            <a:r>
              <a:rPr lang="en-US" sz="2800" dirty="0">
                <a:cs typeface="+mn-cs"/>
              </a:rPr>
              <a:t>no base stations</a:t>
            </a:r>
          </a:p>
          <a:p>
            <a:pPr marL="277813" indent="-277813">
              <a:lnSpc>
                <a:spcPct val="90000"/>
              </a:lnSpc>
              <a:spcBef>
                <a:spcPct val="20000"/>
              </a:spcBef>
              <a:buClr>
                <a:srgbClr val="000099"/>
              </a:buClr>
              <a:buSzPct val="100000"/>
              <a:buFont typeface="Wingdings" charset="2"/>
              <a:buChar char="§"/>
              <a:defRPr/>
            </a:pPr>
            <a:r>
              <a:rPr lang="en-US" sz="2800" dirty="0">
                <a:cs typeface="+mn-cs"/>
              </a:rPr>
              <a:t>nodes can only transmit to other nodes within link coverage</a:t>
            </a:r>
          </a:p>
          <a:p>
            <a:pPr marL="277813" indent="-277813">
              <a:lnSpc>
                <a:spcPct val="90000"/>
              </a:lnSpc>
              <a:spcBef>
                <a:spcPct val="20000"/>
              </a:spcBef>
              <a:buClr>
                <a:srgbClr val="000099"/>
              </a:buClr>
              <a:buSzPct val="100000"/>
              <a:buFont typeface="Wingdings" charset="2"/>
              <a:buChar char="§"/>
              <a:defRPr/>
            </a:pPr>
            <a:r>
              <a:rPr lang="en-US" sz="2800" dirty="0">
                <a:cs typeface="+mn-cs"/>
              </a:rPr>
              <a:t>nodes organize themselves into a network: route among themselves</a:t>
            </a:r>
          </a:p>
        </p:txBody>
      </p:sp>
      <p:sp>
        <p:nvSpPr>
          <p:cNvPr id="254" name="Oval 138">
            <a:extLst>
              <a:ext uri="{FF2B5EF4-FFF2-40B4-BE49-F238E27FC236}">
                <a16:creationId xmlns:a16="http://schemas.microsoft.com/office/drawing/2014/main" id="{BD44C8B3-32AC-6B46-A7A9-6DD429734404}"/>
              </a:ext>
            </a:extLst>
          </p:cNvPr>
          <p:cNvSpPr>
            <a:spLocks noChangeArrowheads="1"/>
          </p:cNvSpPr>
          <p:nvPr/>
        </p:nvSpPr>
        <p:spPr bwMode="auto">
          <a:xfrm>
            <a:off x="2740025" y="2749550"/>
            <a:ext cx="1755775" cy="1625600"/>
          </a:xfrm>
          <a:prstGeom prst="ellipse">
            <a:avLst/>
          </a:prstGeom>
          <a:gradFill rotWithShape="1">
            <a:gsLst>
              <a:gs pos="0">
                <a:schemeClr val="accent5">
                  <a:lumMod val="75000"/>
                </a:schemeClr>
              </a:gs>
              <a:gs pos="100000">
                <a:schemeClr val="accent5">
                  <a:lumMod val="20000"/>
                  <a:lumOff val="80000"/>
                </a:scheme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0" name="Oval 199">
            <a:extLst>
              <a:ext uri="{FF2B5EF4-FFF2-40B4-BE49-F238E27FC236}">
                <a16:creationId xmlns:a16="http://schemas.microsoft.com/office/drawing/2014/main" id="{2F8821B8-EFF5-6E4F-8654-F698AC810C4F}"/>
              </a:ext>
            </a:extLst>
          </p:cNvPr>
          <p:cNvSpPr>
            <a:spLocks noChangeArrowheads="1"/>
          </p:cNvSpPr>
          <p:nvPr/>
        </p:nvSpPr>
        <p:spPr bwMode="auto">
          <a:xfrm>
            <a:off x="2492375" y="4457700"/>
            <a:ext cx="1755775" cy="1625600"/>
          </a:xfrm>
          <a:prstGeom prst="ellipse">
            <a:avLst/>
          </a:prstGeom>
          <a:gradFill rotWithShape="1">
            <a:gsLst>
              <a:gs pos="0">
                <a:schemeClr val="accent5">
                  <a:lumMod val="75000"/>
                </a:schemeClr>
              </a:gs>
              <a:gs pos="100000">
                <a:schemeClr val="accent5">
                  <a:lumMod val="20000"/>
                  <a:lumOff val="80000"/>
                  <a:alpha val="39000"/>
                </a:scheme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8" name="Oval 204">
            <a:extLst>
              <a:ext uri="{FF2B5EF4-FFF2-40B4-BE49-F238E27FC236}">
                <a16:creationId xmlns:a16="http://schemas.microsoft.com/office/drawing/2014/main" id="{1C4FE5F4-8165-D74B-BDA5-4D3EF9ADA535}"/>
              </a:ext>
            </a:extLst>
          </p:cNvPr>
          <p:cNvSpPr>
            <a:spLocks noChangeArrowheads="1"/>
          </p:cNvSpPr>
          <p:nvPr/>
        </p:nvSpPr>
        <p:spPr bwMode="auto">
          <a:xfrm>
            <a:off x="1581150" y="2139950"/>
            <a:ext cx="1755775" cy="1625600"/>
          </a:xfrm>
          <a:prstGeom prst="ellipse">
            <a:avLst/>
          </a:prstGeom>
          <a:gradFill rotWithShape="1">
            <a:gsLst>
              <a:gs pos="0">
                <a:schemeClr val="accent5">
                  <a:lumMod val="75000"/>
                </a:schemeClr>
              </a:gs>
              <a:gs pos="100000">
                <a:schemeClr val="accent5">
                  <a:lumMod val="20000"/>
                  <a:lumOff val="80000"/>
                  <a:alpha val="50000"/>
                </a:scheme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73" name="Oval 113">
            <a:extLst>
              <a:ext uri="{FF2B5EF4-FFF2-40B4-BE49-F238E27FC236}">
                <a16:creationId xmlns:a16="http://schemas.microsoft.com/office/drawing/2014/main" id="{3778A1BA-9BF3-E345-86CF-21975A80E3E1}"/>
              </a:ext>
            </a:extLst>
          </p:cNvPr>
          <p:cNvSpPr>
            <a:spLocks noChangeArrowheads="1"/>
          </p:cNvSpPr>
          <p:nvPr/>
        </p:nvSpPr>
        <p:spPr bwMode="auto">
          <a:xfrm>
            <a:off x="2205038" y="2474913"/>
            <a:ext cx="1755775" cy="1625600"/>
          </a:xfrm>
          <a:prstGeom prst="ellipse">
            <a:avLst/>
          </a:prstGeom>
          <a:gradFill rotWithShape="1">
            <a:gsLst>
              <a:gs pos="0">
                <a:schemeClr val="accent5">
                  <a:lumMod val="75000"/>
                </a:schemeClr>
              </a:gs>
              <a:gs pos="100000">
                <a:schemeClr val="accent5">
                  <a:lumMod val="20000"/>
                  <a:lumOff val="80000"/>
                  <a:alpha val="47000"/>
                </a:scheme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83" name="Group 356">
            <a:extLst>
              <a:ext uri="{FF2B5EF4-FFF2-40B4-BE49-F238E27FC236}">
                <a16:creationId xmlns:a16="http://schemas.microsoft.com/office/drawing/2014/main" id="{7DE2B05B-BBD1-534C-A7D3-09A4213CB831}"/>
              </a:ext>
            </a:extLst>
          </p:cNvPr>
          <p:cNvGrpSpPr>
            <a:grpSpLocks/>
          </p:cNvGrpSpPr>
          <p:nvPr/>
        </p:nvGrpSpPr>
        <p:grpSpPr bwMode="auto">
          <a:xfrm>
            <a:off x="2100263" y="1943100"/>
            <a:ext cx="465137" cy="481013"/>
            <a:chOff x="313" y="1497"/>
            <a:chExt cx="1152" cy="1014"/>
          </a:xfrm>
        </p:grpSpPr>
        <p:pic>
          <p:nvPicPr>
            <p:cNvPr id="284" name="Picture 354" descr="laptop_stylized_small">
              <a:extLst>
                <a:ext uri="{FF2B5EF4-FFF2-40B4-BE49-F238E27FC236}">
                  <a16:creationId xmlns:a16="http://schemas.microsoft.com/office/drawing/2014/main" id="{1E9A52B6-0C8C-4E47-BA11-C995B0909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6" name="Picture 355" descr="antenna_stylized">
              <a:extLst>
                <a:ext uri="{FF2B5EF4-FFF2-40B4-BE49-F238E27FC236}">
                  <a16:creationId xmlns:a16="http://schemas.microsoft.com/office/drawing/2014/main" id="{6040645B-733C-AE41-9620-6494BFEA47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87" name="Group 356">
            <a:extLst>
              <a:ext uri="{FF2B5EF4-FFF2-40B4-BE49-F238E27FC236}">
                <a16:creationId xmlns:a16="http://schemas.microsoft.com/office/drawing/2014/main" id="{F36C93BD-9BF3-3F4E-8CD4-55DBEB6A744D}"/>
              </a:ext>
            </a:extLst>
          </p:cNvPr>
          <p:cNvGrpSpPr>
            <a:grpSpLocks/>
          </p:cNvGrpSpPr>
          <p:nvPr/>
        </p:nvGrpSpPr>
        <p:grpSpPr bwMode="auto">
          <a:xfrm>
            <a:off x="3076575" y="5032375"/>
            <a:ext cx="463550" cy="479425"/>
            <a:chOff x="313" y="1497"/>
            <a:chExt cx="1152" cy="1014"/>
          </a:xfrm>
        </p:grpSpPr>
        <p:pic>
          <p:nvPicPr>
            <p:cNvPr id="288" name="Picture 354" descr="laptop_stylized_small">
              <a:extLst>
                <a:ext uri="{FF2B5EF4-FFF2-40B4-BE49-F238E27FC236}">
                  <a16:creationId xmlns:a16="http://schemas.microsoft.com/office/drawing/2014/main" id="{CC9FDE05-9B65-6F49-80C8-F46EE30BC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0" name="Picture 355" descr="antenna_stylized">
              <a:extLst>
                <a:ext uri="{FF2B5EF4-FFF2-40B4-BE49-F238E27FC236}">
                  <a16:creationId xmlns:a16="http://schemas.microsoft.com/office/drawing/2014/main" id="{0C0D98A3-8050-5940-87C7-BEDAAA54A7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91" name="Group 356">
            <a:extLst>
              <a:ext uri="{FF2B5EF4-FFF2-40B4-BE49-F238E27FC236}">
                <a16:creationId xmlns:a16="http://schemas.microsoft.com/office/drawing/2014/main" id="{766DA1A5-A136-4F40-A6BE-E3DCECF417F7}"/>
              </a:ext>
            </a:extLst>
          </p:cNvPr>
          <p:cNvGrpSpPr>
            <a:grpSpLocks/>
          </p:cNvGrpSpPr>
          <p:nvPr/>
        </p:nvGrpSpPr>
        <p:grpSpPr bwMode="auto">
          <a:xfrm>
            <a:off x="3360738" y="3335338"/>
            <a:ext cx="465137" cy="481012"/>
            <a:chOff x="313" y="1497"/>
            <a:chExt cx="1152" cy="1014"/>
          </a:xfrm>
        </p:grpSpPr>
        <p:pic>
          <p:nvPicPr>
            <p:cNvPr id="292" name="Picture 354" descr="laptop_stylized_small">
              <a:extLst>
                <a:ext uri="{FF2B5EF4-FFF2-40B4-BE49-F238E27FC236}">
                  <a16:creationId xmlns:a16="http://schemas.microsoft.com/office/drawing/2014/main" id="{0FDFE9E9-D8C3-1A45-AEE0-A19C8A41F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3" name="Picture 355" descr="antenna_stylized">
              <a:extLst>
                <a:ext uri="{FF2B5EF4-FFF2-40B4-BE49-F238E27FC236}">
                  <a16:creationId xmlns:a16="http://schemas.microsoft.com/office/drawing/2014/main" id="{5C69B4A4-0272-B548-BE67-8A11CA471F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94" name="Group 356">
            <a:extLst>
              <a:ext uri="{FF2B5EF4-FFF2-40B4-BE49-F238E27FC236}">
                <a16:creationId xmlns:a16="http://schemas.microsoft.com/office/drawing/2014/main" id="{821DDC33-9CB9-7543-A59D-E92EE0ED5696}"/>
              </a:ext>
            </a:extLst>
          </p:cNvPr>
          <p:cNvGrpSpPr>
            <a:grpSpLocks/>
          </p:cNvGrpSpPr>
          <p:nvPr/>
        </p:nvGrpSpPr>
        <p:grpSpPr bwMode="auto">
          <a:xfrm>
            <a:off x="2201863" y="2695575"/>
            <a:ext cx="465137" cy="479425"/>
            <a:chOff x="313" y="1497"/>
            <a:chExt cx="1152" cy="1014"/>
          </a:xfrm>
        </p:grpSpPr>
        <p:pic>
          <p:nvPicPr>
            <p:cNvPr id="295" name="Picture 354" descr="laptop_stylized_small">
              <a:extLst>
                <a:ext uri="{FF2B5EF4-FFF2-40B4-BE49-F238E27FC236}">
                  <a16:creationId xmlns:a16="http://schemas.microsoft.com/office/drawing/2014/main" id="{5EE72A75-8CB3-F94F-8BD7-11DAB32543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6" name="Picture 355" descr="antenna_stylized">
              <a:extLst>
                <a:ext uri="{FF2B5EF4-FFF2-40B4-BE49-F238E27FC236}">
                  <a16:creationId xmlns:a16="http://schemas.microsoft.com/office/drawing/2014/main" id="{C14EC012-9D55-BE43-8D63-A7BA03F11B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97" name="Group 356">
            <a:extLst>
              <a:ext uri="{FF2B5EF4-FFF2-40B4-BE49-F238E27FC236}">
                <a16:creationId xmlns:a16="http://schemas.microsoft.com/office/drawing/2014/main" id="{82E6E498-27DF-2145-967A-9862570F401A}"/>
              </a:ext>
            </a:extLst>
          </p:cNvPr>
          <p:cNvGrpSpPr>
            <a:grpSpLocks/>
          </p:cNvGrpSpPr>
          <p:nvPr/>
        </p:nvGrpSpPr>
        <p:grpSpPr bwMode="auto">
          <a:xfrm>
            <a:off x="2841625" y="3019425"/>
            <a:ext cx="465138" cy="481013"/>
            <a:chOff x="313" y="1497"/>
            <a:chExt cx="1152" cy="1014"/>
          </a:xfrm>
        </p:grpSpPr>
        <p:pic>
          <p:nvPicPr>
            <p:cNvPr id="298" name="Picture 354" descr="laptop_stylized_small">
              <a:extLst>
                <a:ext uri="{FF2B5EF4-FFF2-40B4-BE49-F238E27FC236}">
                  <a16:creationId xmlns:a16="http://schemas.microsoft.com/office/drawing/2014/main" id="{292769D9-F795-D44D-8184-87EA87FB72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9" name="Picture 355" descr="antenna_stylized">
              <a:extLst>
                <a:ext uri="{FF2B5EF4-FFF2-40B4-BE49-F238E27FC236}">
                  <a16:creationId xmlns:a16="http://schemas.microsoft.com/office/drawing/2014/main" id="{ECD800F7-6594-4541-8CB2-EE2D3340F7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4590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Wireless network taxonomy</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11</a:t>
            </a:fld>
            <a:endParaRPr lang="en-US" dirty="0"/>
          </a:p>
        </p:txBody>
      </p:sp>
      <p:sp>
        <p:nvSpPr>
          <p:cNvPr id="27" name="Text Box 4">
            <a:extLst>
              <a:ext uri="{FF2B5EF4-FFF2-40B4-BE49-F238E27FC236}">
                <a16:creationId xmlns:a16="http://schemas.microsoft.com/office/drawing/2014/main" id="{E9C337A3-3F6C-6649-A8BB-4DEBE6EE81BD}"/>
              </a:ext>
            </a:extLst>
          </p:cNvPr>
          <p:cNvSpPr txBox="1">
            <a:spLocks noChangeArrowheads="1"/>
          </p:cNvSpPr>
          <p:nvPr/>
        </p:nvSpPr>
        <p:spPr bwMode="auto">
          <a:xfrm>
            <a:off x="4378325" y="1546225"/>
            <a:ext cx="1673856"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800" dirty="0">
                <a:solidFill>
                  <a:srgbClr val="000099"/>
                </a:solidFill>
                <a:latin typeface="+mn-lt"/>
                <a:cs typeface="+mn-cs"/>
              </a:rPr>
              <a:t>single hop</a:t>
            </a:r>
          </a:p>
        </p:txBody>
      </p:sp>
      <p:sp>
        <p:nvSpPr>
          <p:cNvPr id="28" name="Text Box 5">
            <a:extLst>
              <a:ext uri="{FF2B5EF4-FFF2-40B4-BE49-F238E27FC236}">
                <a16:creationId xmlns:a16="http://schemas.microsoft.com/office/drawing/2014/main" id="{74801575-8E58-4A46-B572-E478431F02BD}"/>
              </a:ext>
            </a:extLst>
          </p:cNvPr>
          <p:cNvSpPr txBox="1">
            <a:spLocks noChangeArrowheads="1"/>
          </p:cNvSpPr>
          <p:nvPr/>
        </p:nvSpPr>
        <p:spPr bwMode="auto">
          <a:xfrm>
            <a:off x="7505700" y="1565275"/>
            <a:ext cx="2181879"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800" dirty="0">
                <a:solidFill>
                  <a:srgbClr val="000099"/>
                </a:solidFill>
                <a:latin typeface="+mn-lt"/>
                <a:cs typeface="+mn-cs"/>
              </a:rPr>
              <a:t>multiple hops</a:t>
            </a:r>
          </a:p>
        </p:txBody>
      </p:sp>
      <p:sp>
        <p:nvSpPr>
          <p:cNvPr id="29" name="Text Box 7">
            <a:extLst>
              <a:ext uri="{FF2B5EF4-FFF2-40B4-BE49-F238E27FC236}">
                <a16:creationId xmlns:a16="http://schemas.microsoft.com/office/drawing/2014/main" id="{91749A92-0633-0C45-B7EA-7B3C6FB2968A}"/>
              </a:ext>
            </a:extLst>
          </p:cNvPr>
          <p:cNvSpPr txBox="1">
            <a:spLocks noChangeArrowheads="1"/>
          </p:cNvSpPr>
          <p:nvPr/>
        </p:nvSpPr>
        <p:spPr bwMode="auto">
          <a:xfrm>
            <a:off x="1118316" y="2387600"/>
            <a:ext cx="2182970"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800" dirty="0">
                <a:solidFill>
                  <a:srgbClr val="000099"/>
                </a:solidFill>
                <a:latin typeface="+mn-lt"/>
                <a:cs typeface="+mn-cs"/>
              </a:rPr>
              <a:t>infrastructure</a:t>
            </a:r>
          </a:p>
          <a:p>
            <a:pPr algn="ctr">
              <a:defRPr/>
            </a:pPr>
            <a:r>
              <a:rPr lang="en-US" sz="2800" dirty="0">
                <a:solidFill>
                  <a:srgbClr val="000099"/>
                </a:solidFill>
                <a:latin typeface="+mn-lt"/>
                <a:cs typeface="+mn-cs"/>
              </a:rPr>
              <a:t>(e.g., APs)</a:t>
            </a:r>
          </a:p>
        </p:txBody>
      </p:sp>
      <p:sp>
        <p:nvSpPr>
          <p:cNvPr id="30" name="Text Box 8">
            <a:extLst>
              <a:ext uri="{FF2B5EF4-FFF2-40B4-BE49-F238E27FC236}">
                <a16:creationId xmlns:a16="http://schemas.microsoft.com/office/drawing/2014/main" id="{D4C42E79-CAEE-8948-AFA5-6E7FCDFCF260}"/>
              </a:ext>
            </a:extLst>
          </p:cNvPr>
          <p:cNvSpPr txBox="1">
            <a:spLocks noChangeArrowheads="1"/>
          </p:cNvSpPr>
          <p:nvPr/>
        </p:nvSpPr>
        <p:spPr bwMode="auto">
          <a:xfrm>
            <a:off x="1269963" y="4057650"/>
            <a:ext cx="1898726"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400" i="1" dirty="0">
                <a:solidFill>
                  <a:srgbClr val="000099"/>
                </a:solidFill>
                <a:latin typeface="+mn-lt"/>
                <a:cs typeface="+mn-cs"/>
              </a:rPr>
              <a:t>no</a:t>
            </a:r>
          </a:p>
          <a:p>
            <a:pPr algn="ctr">
              <a:defRPr/>
            </a:pPr>
            <a:r>
              <a:rPr lang="en-US" sz="2400" i="1" dirty="0">
                <a:solidFill>
                  <a:srgbClr val="000099"/>
                </a:solidFill>
                <a:latin typeface="+mn-lt"/>
                <a:cs typeface="+mn-cs"/>
              </a:rPr>
              <a:t>infrastructure</a:t>
            </a:r>
          </a:p>
        </p:txBody>
      </p:sp>
      <p:sp>
        <p:nvSpPr>
          <p:cNvPr id="31" name="Text Box 14">
            <a:extLst>
              <a:ext uri="{FF2B5EF4-FFF2-40B4-BE49-F238E27FC236}">
                <a16:creationId xmlns:a16="http://schemas.microsoft.com/office/drawing/2014/main" id="{E12DF38D-DF5A-EC4E-96EF-6F349268E5B4}"/>
              </a:ext>
            </a:extLst>
          </p:cNvPr>
          <p:cNvSpPr txBox="1">
            <a:spLocks noChangeArrowheads="1"/>
          </p:cNvSpPr>
          <p:nvPr/>
        </p:nvSpPr>
        <p:spPr bwMode="auto">
          <a:xfrm>
            <a:off x="3543300" y="2243138"/>
            <a:ext cx="3022599" cy="14219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nSpc>
                <a:spcPct val="90000"/>
              </a:lnSpc>
              <a:defRPr/>
            </a:pPr>
            <a:r>
              <a:rPr lang="en-US" sz="2400" dirty="0">
                <a:latin typeface="+mn-lt"/>
                <a:cs typeface="+mn-cs"/>
              </a:rPr>
              <a:t>host connects to  base station (WiFi, cellular) which connects to  larger Internet</a:t>
            </a:r>
          </a:p>
        </p:txBody>
      </p:sp>
      <p:sp>
        <p:nvSpPr>
          <p:cNvPr id="32" name="Text Box 15">
            <a:extLst>
              <a:ext uri="{FF2B5EF4-FFF2-40B4-BE49-F238E27FC236}">
                <a16:creationId xmlns:a16="http://schemas.microsoft.com/office/drawing/2014/main" id="{D8E79475-6576-1E43-9BA7-1EEFD95A33FD}"/>
              </a:ext>
            </a:extLst>
          </p:cNvPr>
          <p:cNvSpPr txBox="1">
            <a:spLocks noChangeArrowheads="1"/>
          </p:cNvSpPr>
          <p:nvPr/>
        </p:nvSpPr>
        <p:spPr bwMode="auto">
          <a:xfrm>
            <a:off x="3517900" y="3854450"/>
            <a:ext cx="3365500" cy="14219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nSpc>
                <a:spcPct val="90000"/>
              </a:lnSpc>
              <a:defRPr/>
            </a:pPr>
            <a:r>
              <a:rPr lang="en-US" sz="2400" dirty="0">
                <a:latin typeface="+mn-lt"/>
                <a:cs typeface="+mn-cs"/>
              </a:rPr>
              <a:t>no base station, no connection to larger </a:t>
            </a:r>
            <a:r>
              <a:rPr lang="en-US" sz="2400" dirty="0">
                <a:latin typeface="+mn-lt"/>
              </a:rPr>
              <a:t> </a:t>
            </a:r>
            <a:r>
              <a:rPr lang="en-US" sz="2400" dirty="0">
                <a:latin typeface="+mn-lt"/>
                <a:cs typeface="+mn-cs"/>
              </a:rPr>
              <a:t>Internet (Bluetooth, ad hoc nets)</a:t>
            </a:r>
          </a:p>
        </p:txBody>
      </p:sp>
      <p:sp>
        <p:nvSpPr>
          <p:cNvPr id="33" name="Text Box 16">
            <a:extLst>
              <a:ext uri="{FF2B5EF4-FFF2-40B4-BE49-F238E27FC236}">
                <a16:creationId xmlns:a16="http://schemas.microsoft.com/office/drawing/2014/main" id="{924FB8C5-34AC-E24B-8B7D-397CCD0CF99C}"/>
              </a:ext>
            </a:extLst>
          </p:cNvPr>
          <p:cNvSpPr txBox="1">
            <a:spLocks noChangeArrowheads="1"/>
          </p:cNvSpPr>
          <p:nvPr/>
        </p:nvSpPr>
        <p:spPr bwMode="auto">
          <a:xfrm>
            <a:off x="7083114" y="2247900"/>
            <a:ext cx="3826186" cy="14219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nSpc>
                <a:spcPct val="90000"/>
              </a:lnSpc>
              <a:defRPr/>
            </a:pPr>
            <a:r>
              <a:rPr lang="en-US" sz="2400" dirty="0">
                <a:latin typeface="+mn-lt"/>
                <a:cs typeface="+mn-cs"/>
              </a:rPr>
              <a:t>host may have to relay through several wireless nodes to connect to larger </a:t>
            </a:r>
          </a:p>
          <a:p>
            <a:pPr>
              <a:lnSpc>
                <a:spcPct val="90000"/>
              </a:lnSpc>
              <a:defRPr/>
            </a:pPr>
            <a:r>
              <a:rPr lang="en-US" sz="2400" dirty="0">
                <a:latin typeface="+mn-lt"/>
                <a:cs typeface="+mn-cs"/>
              </a:rPr>
              <a:t>Internet: </a:t>
            </a:r>
            <a:r>
              <a:rPr lang="en-US" sz="2400" i="1" dirty="0">
                <a:latin typeface="+mn-lt"/>
                <a:cs typeface="+mn-cs"/>
              </a:rPr>
              <a:t>mesh net</a:t>
            </a:r>
          </a:p>
        </p:txBody>
      </p:sp>
      <p:sp>
        <p:nvSpPr>
          <p:cNvPr id="34" name="Text Box 17">
            <a:extLst>
              <a:ext uri="{FF2B5EF4-FFF2-40B4-BE49-F238E27FC236}">
                <a16:creationId xmlns:a16="http://schemas.microsoft.com/office/drawing/2014/main" id="{A50FC177-8B9B-B248-81C3-7A00A82FDDCD}"/>
              </a:ext>
            </a:extLst>
          </p:cNvPr>
          <p:cNvSpPr txBox="1">
            <a:spLocks noChangeArrowheads="1"/>
          </p:cNvSpPr>
          <p:nvPr/>
        </p:nvSpPr>
        <p:spPr bwMode="auto">
          <a:xfrm>
            <a:off x="7082411" y="3856038"/>
            <a:ext cx="4004689" cy="14219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nSpc>
                <a:spcPct val="90000"/>
              </a:lnSpc>
              <a:defRPr/>
            </a:pPr>
            <a:r>
              <a:rPr lang="en-US" sz="2400" dirty="0">
                <a:latin typeface="+mn-lt"/>
                <a:cs typeface="+mn-cs"/>
              </a:rPr>
              <a:t>no base station, no connection to larger  Internet. May have to relay to reach other  a given wireless node MANET, VANET</a:t>
            </a:r>
            <a:endParaRPr lang="en-US" sz="2400" i="1" dirty="0">
              <a:latin typeface="+mn-lt"/>
              <a:cs typeface="+mn-cs"/>
            </a:endParaRPr>
          </a:p>
        </p:txBody>
      </p:sp>
      <p:sp>
        <p:nvSpPr>
          <p:cNvPr id="35" name="Rectangle 19">
            <a:extLst>
              <a:ext uri="{FF2B5EF4-FFF2-40B4-BE49-F238E27FC236}">
                <a16:creationId xmlns:a16="http://schemas.microsoft.com/office/drawing/2014/main" id="{21335B3E-8162-0F4F-A86C-CBE3E11A3499}"/>
              </a:ext>
            </a:extLst>
          </p:cNvPr>
          <p:cNvSpPr>
            <a:spLocks noChangeArrowheads="1"/>
          </p:cNvSpPr>
          <p:nvPr/>
        </p:nvSpPr>
        <p:spPr bwMode="auto">
          <a:xfrm>
            <a:off x="1041400" y="1568450"/>
            <a:ext cx="10172700" cy="3849688"/>
          </a:xfrm>
          <a:prstGeom prst="rect">
            <a:avLst/>
          </a:prstGeom>
          <a:noFill/>
          <a:ln w="19050">
            <a:solidFill>
              <a:srgbClr val="000099"/>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dirty="0">
              <a:cs typeface="+mn-cs"/>
            </a:endParaRPr>
          </a:p>
        </p:txBody>
      </p:sp>
      <p:sp>
        <p:nvSpPr>
          <p:cNvPr id="37" name="Line 21">
            <a:extLst>
              <a:ext uri="{FF2B5EF4-FFF2-40B4-BE49-F238E27FC236}">
                <a16:creationId xmlns:a16="http://schemas.microsoft.com/office/drawing/2014/main" id="{4010207F-2940-344B-A406-A02574FF6B71}"/>
              </a:ext>
            </a:extLst>
          </p:cNvPr>
          <p:cNvSpPr>
            <a:spLocks noChangeShapeType="1"/>
          </p:cNvSpPr>
          <p:nvPr/>
        </p:nvSpPr>
        <p:spPr bwMode="auto">
          <a:xfrm>
            <a:off x="3390900" y="1592263"/>
            <a:ext cx="0" cy="3817937"/>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sp>
        <p:nvSpPr>
          <p:cNvPr id="38" name="Line 22">
            <a:extLst>
              <a:ext uri="{FF2B5EF4-FFF2-40B4-BE49-F238E27FC236}">
                <a16:creationId xmlns:a16="http://schemas.microsoft.com/office/drawing/2014/main" id="{AFA39635-7847-5C4B-B2E1-0D66A2052657}"/>
              </a:ext>
            </a:extLst>
          </p:cNvPr>
          <p:cNvSpPr>
            <a:spLocks noChangeShapeType="1"/>
          </p:cNvSpPr>
          <p:nvPr/>
        </p:nvSpPr>
        <p:spPr bwMode="auto">
          <a:xfrm>
            <a:off x="6916738" y="1592263"/>
            <a:ext cx="30162" cy="3843337"/>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cxnSp>
        <p:nvCxnSpPr>
          <p:cNvPr id="5" name="Straight Connector 4">
            <a:extLst>
              <a:ext uri="{FF2B5EF4-FFF2-40B4-BE49-F238E27FC236}">
                <a16:creationId xmlns:a16="http://schemas.microsoft.com/office/drawing/2014/main" id="{72FC7BB0-5513-464C-90E1-4FAF50AD495D}"/>
              </a:ext>
            </a:extLst>
          </p:cNvPr>
          <p:cNvCxnSpPr>
            <a:cxnSpLocks/>
          </p:cNvCxnSpPr>
          <p:nvPr/>
        </p:nvCxnSpPr>
        <p:spPr>
          <a:xfrm>
            <a:off x="1028700" y="2058194"/>
            <a:ext cx="10185400" cy="0"/>
          </a:xfrm>
          <a:prstGeom prst="line">
            <a:avLst/>
          </a:prstGeom>
          <a:ln w="22225">
            <a:solidFill>
              <a:srgbClr val="0000A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50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7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280834" y="659914"/>
            <a:ext cx="3102316" cy="2326737"/>
          </a:xfrm>
          <a:prstGeom prst="rect">
            <a:avLst/>
          </a:prstGeom>
          <a:effectLst>
            <a:outerShdw blurRad="50800" dist="38100" dir="18900000" algn="bl" rotWithShape="0">
              <a:prstClr val="black">
                <a:alpha val="40000"/>
              </a:prstClr>
            </a:outerShdw>
          </a:effectLst>
        </p:spPr>
      </p:pic>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916765" y="2251719"/>
            <a:ext cx="5571867" cy="92328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3700" indent="-382588">
              <a:spcBef>
                <a:spcPts val="600"/>
              </a:spcBef>
              <a:buClr>
                <a:schemeClr val="bg1">
                  <a:lumMod val="75000"/>
                </a:schemeClr>
              </a:buClr>
            </a:pPr>
            <a:r>
              <a:rPr lang="en-US" altLang="en-US" dirty="0">
                <a:solidFill>
                  <a:schemeClr val="bg1">
                    <a:lumMod val="85000"/>
                  </a:schemeClr>
                </a:solidFill>
                <a:ea typeface="ＭＳ Ｐゴシック" panose="020B0600070205080204" pitchFamily="34" charset="-128"/>
                <a:cs typeface="Arial" panose="020B0604020202020204" pitchFamily="34" charset="0"/>
              </a:rPr>
              <a:t>Introduction</a:t>
            </a:r>
          </a:p>
        </p:txBody>
      </p:sp>
      <p:sp>
        <p:nvSpPr>
          <p:cNvPr id="9" name="Rectangle 3">
            <a:extLst>
              <a:ext uri="{FF2B5EF4-FFF2-40B4-BE49-F238E27FC236}">
                <a16:creationId xmlns:a16="http://schemas.microsoft.com/office/drawing/2014/main" id="{49F3BAE1-7C74-F944-AEC6-02670EE1832C}"/>
              </a:ext>
            </a:extLst>
          </p:cNvPr>
          <p:cNvSpPr txBox="1">
            <a:spLocks noChangeArrowheads="1"/>
          </p:cNvSpPr>
          <p:nvPr/>
        </p:nvSpPr>
        <p:spPr>
          <a:xfrm>
            <a:off x="762000" y="3068638"/>
            <a:ext cx="4826000" cy="345916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0"/>
              </a:spcBef>
              <a:buFont typeface="Wingdings" charset="0"/>
              <a:buNone/>
              <a:defRPr/>
            </a:pPr>
            <a:r>
              <a:rPr lang="en-US" sz="3200" dirty="0">
                <a:solidFill>
                  <a:srgbClr val="000099"/>
                </a:solidFill>
              </a:rPr>
              <a:t>Wireless</a:t>
            </a:r>
          </a:p>
          <a:p>
            <a:pPr>
              <a:buClr>
                <a:srgbClr val="0000A8"/>
              </a:buClr>
              <a:defRPr/>
            </a:pPr>
            <a:r>
              <a:rPr lang="en-US" dirty="0"/>
              <a:t>Wireless links and network characteristics </a:t>
            </a:r>
          </a:p>
          <a:p>
            <a:pPr>
              <a:buClr>
                <a:schemeClr val="bg1">
                  <a:lumMod val="85000"/>
                </a:schemeClr>
              </a:buClr>
              <a:defRPr/>
            </a:pPr>
            <a:r>
              <a:rPr lang="en-US" dirty="0">
                <a:solidFill>
                  <a:schemeClr val="bg1">
                    <a:lumMod val="85000"/>
                  </a:schemeClr>
                </a:solidFill>
              </a:rPr>
              <a:t>WiFi: 802.11 wireless LANs</a:t>
            </a:r>
          </a:p>
          <a:p>
            <a:pPr>
              <a:buClr>
                <a:schemeClr val="bg1">
                  <a:lumMod val="85000"/>
                </a:schemeClr>
              </a:buClr>
              <a:defRPr/>
            </a:pPr>
            <a:r>
              <a:rPr lang="en-US" dirty="0">
                <a:solidFill>
                  <a:schemeClr val="bg1">
                    <a:lumMod val="85000"/>
                  </a:schemeClr>
                </a:solidFill>
              </a:rPr>
              <a:t>Cellular networks: 4G and 5G</a:t>
            </a:r>
          </a:p>
        </p:txBody>
      </p:sp>
      <p:sp>
        <p:nvSpPr>
          <p:cNvPr id="11" name="Rectangle 4">
            <a:extLst>
              <a:ext uri="{FF2B5EF4-FFF2-40B4-BE49-F238E27FC236}">
                <a16:creationId xmlns:a16="http://schemas.microsoft.com/office/drawing/2014/main" id="{512E4818-86F7-2F4D-B3AE-E0981B8AB816}"/>
              </a:ext>
            </a:extLst>
          </p:cNvPr>
          <p:cNvSpPr txBox="1">
            <a:spLocks noChangeArrowheads="1"/>
          </p:cNvSpPr>
          <p:nvPr/>
        </p:nvSpPr>
        <p:spPr>
          <a:xfrm>
            <a:off x="6045200" y="3119438"/>
            <a:ext cx="5702300" cy="3255962"/>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lumMod val="75000"/>
                </a:schemeClr>
              </a:buClr>
              <a:buFont typeface="Wingdings" pitchFamily="2" charset="2"/>
              <a:buNone/>
              <a:defRPr/>
            </a:pPr>
            <a:r>
              <a:rPr lang="en-US" sz="3500" dirty="0">
                <a:solidFill>
                  <a:schemeClr val="bg1">
                    <a:lumMod val="85000"/>
                  </a:schemeClr>
                </a:solidFill>
              </a:rPr>
              <a:t>Mobility</a:t>
            </a:r>
          </a:p>
          <a:p>
            <a:pPr marL="393700" indent="-279400">
              <a:buClr>
                <a:schemeClr val="bg1">
                  <a:lumMod val="75000"/>
                </a:schemeClr>
              </a:buClr>
              <a:defRPr/>
            </a:pPr>
            <a:r>
              <a:rPr lang="en-US" sz="3000" dirty="0">
                <a:solidFill>
                  <a:schemeClr val="bg1">
                    <a:lumMod val="85000"/>
                  </a:schemeClr>
                </a:solidFill>
              </a:rPr>
              <a:t>Mobility management: principles</a:t>
            </a:r>
          </a:p>
          <a:p>
            <a:pPr marL="393700" indent="-279400">
              <a:buClr>
                <a:schemeClr val="bg1">
                  <a:lumMod val="75000"/>
                </a:schemeClr>
              </a:buClr>
              <a:defRPr/>
            </a:pPr>
            <a:r>
              <a:rPr lang="en-US" sz="3000" dirty="0">
                <a:solidFill>
                  <a:schemeClr val="bg1">
                    <a:lumMod val="85000"/>
                  </a:schemeClr>
                </a:solidFill>
              </a:rPr>
              <a:t>Mobility management: practice</a:t>
            </a:r>
          </a:p>
          <a:p>
            <a:pPr marL="736600" lvl="1" indent="-279400">
              <a:buClr>
                <a:schemeClr val="bg1">
                  <a:lumMod val="75000"/>
                </a:schemeClr>
              </a:buClr>
              <a:defRPr/>
            </a:pPr>
            <a:r>
              <a:rPr lang="en-US" sz="3000" dirty="0">
                <a:solidFill>
                  <a:schemeClr val="bg1">
                    <a:lumMod val="85000"/>
                  </a:schemeClr>
                </a:solidFill>
              </a:rPr>
              <a:t>4G/5G networks</a:t>
            </a:r>
          </a:p>
          <a:p>
            <a:pPr marL="736600" lvl="1" indent="-279400">
              <a:buClr>
                <a:schemeClr val="bg1">
                  <a:lumMod val="75000"/>
                </a:schemeClr>
              </a:buClr>
              <a:defRPr/>
            </a:pPr>
            <a:r>
              <a:rPr lang="en-US" sz="3000" dirty="0">
                <a:solidFill>
                  <a:schemeClr val="bg1">
                    <a:lumMod val="85000"/>
                  </a:schemeClr>
                </a:solidFill>
              </a:rPr>
              <a:t>Mobile IP</a:t>
            </a:r>
          </a:p>
          <a:p>
            <a:pPr marL="393700" indent="-279400">
              <a:buClr>
                <a:schemeClr val="bg1">
                  <a:lumMod val="75000"/>
                </a:schemeClr>
              </a:buClr>
              <a:defRPr/>
            </a:pPr>
            <a:r>
              <a:rPr lang="en-US" sz="3000" dirty="0">
                <a:solidFill>
                  <a:schemeClr val="bg1">
                    <a:lumMod val="85000"/>
                  </a:schemeClr>
                </a:solidFill>
              </a:rPr>
              <a:t>Mobility: impact on higher-layer protocols</a:t>
            </a:r>
          </a:p>
        </p:txBody>
      </p:sp>
      <p:sp>
        <p:nvSpPr>
          <p:cNvPr id="3" name="Slide Number Placeholder 3">
            <a:extLst>
              <a:ext uri="{FF2B5EF4-FFF2-40B4-BE49-F238E27FC236}">
                <a16:creationId xmlns:a16="http://schemas.microsoft.com/office/drawing/2014/main" id="{21E364E7-3AFB-4087-76B2-840736FE0BED}"/>
              </a:ext>
            </a:extLst>
          </p:cNvPr>
          <p:cNvSpPr>
            <a:spLocks noGrp="1"/>
          </p:cNvSpPr>
          <p:nvPr>
            <p:ph type="sldNum" sz="quarter" idx="4"/>
          </p:nvPr>
        </p:nvSpPr>
        <p:spPr>
          <a:xfrm>
            <a:off x="9219616" y="6443089"/>
            <a:ext cx="2743200" cy="365125"/>
          </a:xfrm>
        </p:spPr>
        <p:txBody>
          <a:bodyPr/>
          <a:lstStyle/>
          <a:p>
            <a:r>
              <a:rPr lang="en-US" dirty="0"/>
              <a:t>Wireless and Mobile Networks: 7- </a:t>
            </a:r>
            <a:fld id="{C4204591-24BD-A542-B9D5-F8D8A88D2FEE}" type="slidenum">
              <a:rPr lang="en-US" smtClean="0"/>
              <a:pPr/>
              <a:t>12</a:t>
            </a:fld>
            <a:endParaRPr lang="en-US" dirty="0"/>
          </a:p>
        </p:txBody>
      </p:sp>
    </p:spTree>
    <p:extLst>
      <p:ext uri="{BB962C8B-B14F-4D97-AF65-F5344CB8AC3E}">
        <p14:creationId xmlns:p14="http://schemas.microsoft.com/office/powerpoint/2010/main" val="107822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normAutofit fontScale="90000"/>
          </a:bodyPr>
          <a:lstStyle/>
          <a:p>
            <a:r>
              <a:rPr lang="en-US" dirty="0"/>
              <a:t>Wireless link characteristics: fading (attenuation)</a:t>
            </a:r>
          </a:p>
        </p:txBody>
      </p:sp>
      <p:sp>
        <p:nvSpPr>
          <p:cNvPr id="5" name="Rectangle 3">
            <a:extLst>
              <a:ext uri="{FF2B5EF4-FFF2-40B4-BE49-F238E27FC236}">
                <a16:creationId xmlns:a16="http://schemas.microsoft.com/office/drawing/2014/main" id="{E557B6F7-FFAB-CF45-9050-F598CF6820AB}"/>
              </a:ext>
            </a:extLst>
          </p:cNvPr>
          <p:cNvSpPr txBox="1">
            <a:spLocks noChangeArrowheads="1"/>
          </p:cNvSpPr>
          <p:nvPr/>
        </p:nvSpPr>
        <p:spPr>
          <a:xfrm>
            <a:off x="433741" y="1414430"/>
            <a:ext cx="10869259" cy="374468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7" lvl="1" indent="0">
              <a:lnSpc>
                <a:spcPct val="100000"/>
              </a:lnSpc>
              <a:spcBef>
                <a:spcPts val="600"/>
              </a:spcBef>
              <a:buNone/>
              <a:defRPr/>
            </a:pPr>
            <a:r>
              <a:rPr lang="en-US" sz="2800" dirty="0">
                <a:solidFill>
                  <a:srgbClr val="C00000"/>
                </a:solidFill>
              </a:rPr>
              <a:t>Wireless </a:t>
            </a:r>
            <a:r>
              <a:rPr lang="en-US" sz="2800" dirty="0"/>
              <a:t>radio signal attenuates (loses power) as it propagates (free space “path loss”)</a:t>
            </a:r>
          </a:p>
        </p:txBody>
      </p:sp>
      <p:pic>
        <p:nvPicPr>
          <p:cNvPr id="8" name="Picture 7">
            <a:extLst>
              <a:ext uri="{FF2B5EF4-FFF2-40B4-BE49-F238E27FC236}">
                <a16:creationId xmlns:a16="http://schemas.microsoft.com/office/drawing/2014/main" id="{57ADDFDD-3CF5-A22A-F50F-529BC4411F48}"/>
              </a:ext>
            </a:extLst>
          </p:cNvPr>
          <p:cNvPicPr>
            <a:picLocks noChangeAspect="1"/>
          </p:cNvPicPr>
          <p:nvPr/>
        </p:nvPicPr>
        <p:blipFill>
          <a:blip r:embed="rId3"/>
          <a:stretch>
            <a:fillRect/>
          </a:stretch>
        </p:blipFill>
        <p:spPr>
          <a:xfrm>
            <a:off x="6620302" y="3020917"/>
            <a:ext cx="2755900" cy="1816100"/>
          </a:xfrm>
          <a:prstGeom prst="rect">
            <a:avLst/>
          </a:prstGeom>
        </p:spPr>
      </p:pic>
      <p:grpSp>
        <p:nvGrpSpPr>
          <p:cNvPr id="57" name="Group 56">
            <a:extLst>
              <a:ext uri="{FF2B5EF4-FFF2-40B4-BE49-F238E27FC236}">
                <a16:creationId xmlns:a16="http://schemas.microsoft.com/office/drawing/2014/main" id="{1E62C16F-F999-600F-4676-2F748A0FFF20}"/>
              </a:ext>
            </a:extLst>
          </p:cNvPr>
          <p:cNvGrpSpPr/>
          <p:nvPr/>
        </p:nvGrpSpPr>
        <p:grpSpPr>
          <a:xfrm>
            <a:off x="1924776" y="2763553"/>
            <a:ext cx="4094775" cy="1448571"/>
            <a:chOff x="1924776" y="2763553"/>
            <a:chExt cx="4094775" cy="1448571"/>
          </a:xfrm>
        </p:grpSpPr>
        <p:sp>
          <p:nvSpPr>
            <p:cNvPr id="9" name="TextBox 8">
              <a:extLst>
                <a:ext uri="{FF2B5EF4-FFF2-40B4-BE49-F238E27FC236}">
                  <a16:creationId xmlns:a16="http://schemas.microsoft.com/office/drawing/2014/main" id="{23992289-5B65-1928-CDA5-2E8CFBA7E123}"/>
                </a:ext>
              </a:extLst>
            </p:cNvPr>
            <p:cNvSpPr txBox="1"/>
            <p:nvPr/>
          </p:nvSpPr>
          <p:spPr>
            <a:xfrm>
              <a:off x="1924776" y="2763553"/>
              <a:ext cx="4094775" cy="523220"/>
            </a:xfrm>
            <a:prstGeom prst="rect">
              <a:avLst/>
            </a:prstGeom>
            <a:noFill/>
          </p:spPr>
          <p:txBody>
            <a:bodyPr wrap="none" rtlCol="0">
              <a:spAutoFit/>
            </a:bodyPr>
            <a:lstStyle/>
            <a:p>
              <a:r>
                <a:rPr lang="en-US" sz="2800" dirty="0"/>
                <a:t>Free space path loss ~ (</a:t>
              </a:r>
              <a:r>
                <a:rPr lang="en-US" sz="2800" i="1" dirty="0"/>
                <a:t>fd</a:t>
              </a:r>
              <a:r>
                <a:rPr lang="en-US" sz="2800" dirty="0"/>
                <a:t>)</a:t>
              </a:r>
              <a:r>
                <a:rPr lang="en-US" sz="2800" baseline="30000" dirty="0"/>
                <a:t>2</a:t>
              </a:r>
            </a:p>
          </p:txBody>
        </p:sp>
        <p:sp>
          <p:nvSpPr>
            <p:cNvPr id="10" name="TextBox 9">
              <a:extLst>
                <a:ext uri="{FF2B5EF4-FFF2-40B4-BE49-F238E27FC236}">
                  <a16:creationId xmlns:a16="http://schemas.microsoft.com/office/drawing/2014/main" id="{C677B75D-C988-23AB-9954-FB50845321BD}"/>
                </a:ext>
              </a:extLst>
            </p:cNvPr>
            <p:cNvSpPr txBox="1"/>
            <p:nvPr/>
          </p:nvSpPr>
          <p:spPr>
            <a:xfrm>
              <a:off x="3254628" y="3381127"/>
              <a:ext cx="1690656" cy="830997"/>
            </a:xfrm>
            <a:prstGeom prst="rect">
              <a:avLst/>
            </a:prstGeom>
            <a:noFill/>
          </p:spPr>
          <p:txBody>
            <a:bodyPr wrap="none" rtlCol="0">
              <a:spAutoFit/>
            </a:bodyPr>
            <a:lstStyle/>
            <a:p>
              <a:r>
                <a:rPr lang="en-US" sz="2400" i="1" dirty="0"/>
                <a:t>f</a:t>
              </a:r>
              <a:r>
                <a:rPr lang="en-US" sz="2400" dirty="0"/>
                <a:t>: frequency</a:t>
              </a:r>
            </a:p>
            <a:p>
              <a:r>
                <a:rPr lang="en-US" sz="2400" i="1" dirty="0"/>
                <a:t>d</a:t>
              </a:r>
              <a:r>
                <a:rPr lang="en-US" sz="2400" dirty="0"/>
                <a:t>: distance</a:t>
              </a:r>
            </a:p>
          </p:txBody>
        </p:sp>
      </p:grpSp>
      <p:grpSp>
        <p:nvGrpSpPr>
          <p:cNvPr id="58" name="Group 57">
            <a:extLst>
              <a:ext uri="{FF2B5EF4-FFF2-40B4-BE49-F238E27FC236}">
                <a16:creationId xmlns:a16="http://schemas.microsoft.com/office/drawing/2014/main" id="{998A6B95-643E-EABD-75D5-02CB8BDECFCD}"/>
              </a:ext>
            </a:extLst>
          </p:cNvPr>
          <p:cNvGrpSpPr/>
          <p:nvPr/>
        </p:nvGrpSpPr>
        <p:grpSpPr>
          <a:xfrm>
            <a:off x="2999798" y="3391947"/>
            <a:ext cx="5092884" cy="2514310"/>
            <a:chOff x="2999798" y="3391947"/>
            <a:chExt cx="5092884" cy="2514310"/>
          </a:xfrm>
        </p:grpSpPr>
        <p:cxnSp>
          <p:nvCxnSpPr>
            <p:cNvPr id="13" name="Straight Connector 12">
              <a:extLst>
                <a:ext uri="{FF2B5EF4-FFF2-40B4-BE49-F238E27FC236}">
                  <a16:creationId xmlns:a16="http://schemas.microsoft.com/office/drawing/2014/main" id="{0023E265-D9B3-C9EF-4BEF-2C1E376FC406}"/>
                </a:ext>
              </a:extLst>
            </p:cNvPr>
            <p:cNvCxnSpPr/>
            <p:nvPr/>
          </p:nvCxnSpPr>
          <p:spPr>
            <a:xfrm>
              <a:off x="5546035" y="3391947"/>
              <a:ext cx="0" cy="1496591"/>
            </a:xfrm>
            <a:prstGeom prst="line">
              <a:avLst/>
            </a:prstGeom>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4E886CF2-5BFE-02C8-C773-895AFF72EB03}"/>
                </a:ext>
              </a:extLst>
            </p:cNvPr>
            <p:cNvGrpSpPr/>
            <p:nvPr/>
          </p:nvGrpSpPr>
          <p:grpSpPr>
            <a:xfrm>
              <a:off x="2999798" y="5249300"/>
              <a:ext cx="5092884" cy="656957"/>
              <a:chOff x="4839751" y="4930304"/>
              <a:chExt cx="5092884" cy="656957"/>
            </a:xfrm>
          </p:grpSpPr>
          <p:sp>
            <p:nvSpPr>
              <p:cNvPr id="11" name="TextBox 10">
                <a:extLst>
                  <a:ext uri="{FF2B5EF4-FFF2-40B4-BE49-F238E27FC236}">
                    <a16:creationId xmlns:a16="http://schemas.microsoft.com/office/drawing/2014/main" id="{8FC1D407-9BA2-C7D6-E49B-0A8DE40BF36E}"/>
                  </a:ext>
                </a:extLst>
              </p:cNvPr>
              <p:cNvSpPr txBox="1"/>
              <p:nvPr/>
            </p:nvSpPr>
            <p:spPr>
              <a:xfrm>
                <a:off x="4839751" y="4930304"/>
                <a:ext cx="2057238" cy="646331"/>
              </a:xfrm>
              <a:prstGeom prst="rect">
                <a:avLst/>
              </a:prstGeom>
              <a:noFill/>
            </p:spPr>
            <p:txBody>
              <a:bodyPr wrap="square" rtlCol="0">
                <a:spAutoFit/>
              </a:bodyPr>
              <a:lstStyle/>
              <a:p>
                <a:pPr algn="r"/>
                <a:r>
                  <a:rPr lang="en-US" dirty="0"/>
                  <a:t>higher frequency or longer distance</a:t>
                </a:r>
              </a:p>
            </p:txBody>
          </p:sp>
          <p:sp>
            <p:nvSpPr>
              <p:cNvPr id="14" name="TextBox 13">
                <a:extLst>
                  <a:ext uri="{FF2B5EF4-FFF2-40B4-BE49-F238E27FC236}">
                    <a16:creationId xmlns:a16="http://schemas.microsoft.com/office/drawing/2014/main" id="{82E008E2-EA41-C8B3-C1D2-E134B481048B}"/>
                  </a:ext>
                </a:extLst>
              </p:cNvPr>
              <p:cNvSpPr txBox="1"/>
              <p:nvPr/>
            </p:nvSpPr>
            <p:spPr>
              <a:xfrm>
                <a:off x="7973107" y="4940930"/>
                <a:ext cx="1959528" cy="646331"/>
              </a:xfrm>
              <a:prstGeom prst="rect">
                <a:avLst/>
              </a:prstGeom>
              <a:noFill/>
            </p:spPr>
            <p:txBody>
              <a:bodyPr wrap="square" rtlCol="0">
                <a:spAutoFit/>
              </a:bodyPr>
              <a:lstStyle/>
              <a:p>
                <a:r>
                  <a:rPr lang="en-US" dirty="0"/>
                  <a:t>larger free space </a:t>
                </a:r>
              </a:p>
              <a:p>
                <a:r>
                  <a:rPr lang="en-US" dirty="0"/>
                  <a:t>path loss</a:t>
                </a:r>
              </a:p>
            </p:txBody>
          </p:sp>
          <p:sp>
            <p:nvSpPr>
              <p:cNvPr id="15" name="Right Arrow 14">
                <a:extLst>
                  <a:ext uri="{FF2B5EF4-FFF2-40B4-BE49-F238E27FC236}">
                    <a16:creationId xmlns:a16="http://schemas.microsoft.com/office/drawing/2014/main" id="{001DDF10-8A10-C376-413D-90EBE12A26FC}"/>
                  </a:ext>
                </a:extLst>
              </p:cNvPr>
              <p:cNvSpPr/>
              <p:nvPr/>
            </p:nvSpPr>
            <p:spPr>
              <a:xfrm>
                <a:off x="6896989" y="5116645"/>
                <a:ext cx="978408" cy="294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Slide Number Placeholder 3">
            <a:extLst>
              <a:ext uri="{FF2B5EF4-FFF2-40B4-BE49-F238E27FC236}">
                <a16:creationId xmlns:a16="http://schemas.microsoft.com/office/drawing/2014/main" id="{C429DC39-0818-E11C-67D0-EA6B1DED6454}"/>
              </a:ext>
            </a:extLst>
          </p:cNvPr>
          <p:cNvSpPr>
            <a:spLocks noGrp="1"/>
          </p:cNvSpPr>
          <p:nvPr>
            <p:ph type="sldNum" sz="quarter" idx="4"/>
          </p:nvPr>
        </p:nvSpPr>
        <p:spPr>
          <a:xfrm>
            <a:off x="9219616" y="6443089"/>
            <a:ext cx="2743200" cy="365125"/>
          </a:xfrm>
        </p:spPr>
        <p:txBody>
          <a:bodyPr/>
          <a:lstStyle/>
          <a:p>
            <a:r>
              <a:rPr lang="en-US" dirty="0"/>
              <a:t>Wireless and Mobile Networks: 7- </a:t>
            </a:r>
            <a:fld id="{C4204591-24BD-A542-B9D5-F8D8A88D2FEE}" type="slidenum">
              <a:rPr lang="en-US" smtClean="0"/>
              <a:pPr/>
              <a:t>13</a:t>
            </a:fld>
            <a:endParaRPr lang="en-US" dirty="0"/>
          </a:p>
        </p:txBody>
      </p:sp>
    </p:spTree>
    <p:extLst>
      <p:ext uri="{BB962C8B-B14F-4D97-AF65-F5344CB8AC3E}">
        <p14:creationId xmlns:p14="http://schemas.microsoft.com/office/powerpoint/2010/main" val="68429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dissolve">
                                      <p:cBhvr>
                                        <p:cTn id="1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Wireless link characteristics: multipath</a:t>
            </a:r>
          </a:p>
        </p:txBody>
      </p:sp>
      <p:sp>
        <p:nvSpPr>
          <p:cNvPr id="11" name="Rectangle 3">
            <a:extLst>
              <a:ext uri="{FF2B5EF4-FFF2-40B4-BE49-F238E27FC236}">
                <a16:creationId xmlns:a16="http://schemas.microsoft.com/office/drawing/2014/main" id="{FAB7767E-A3AF-B615-1E24-16E4721F5562}"/>
              </a:ext>
            </a:extLst>
          </p:cNvPr>
          <p:cNvSpPr txBox="1">
            <a:spLocks noChangeArrowheads="1"/>
          </p:cNvSpPr>
          <p:nvPr/>
        </p:nvSpPr>
        <p:spPr>
          <a:xfrm>
            <a:off x="433741" y="1130543"/>
            <a:ext cx="10869259" cy="13728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7" lvl="1" indent="0">
              <a:lnSpc>
                <a:spcPct val="100000"/>
              </a:lnSpc>
              <a:spcBef>
                <a:spcPts val="600"/>
              </a:spcBef>
              <a:buNone/>
              <a:defRPr/>
            </a:pPr>
            <a:r>
              <a:rPr lang="en-US" sz="2800" dirty="0">
                <a:solidFill>
                  <a:srgbClr val="C00000"/>
                </a:solidFill>
              </a:rPr>
              <a:t>multipath propagation: </a:t>
            </a:r>
            <a:r>
              <a:rPr lang="en-US" sz="2800" dirty="0"/>
              <a:t>radio signal reflects off objects ground, built environment, arriving at destination at slightly different times</a:t>
            </a:r>
            <a:endParaRPr lang="en-US" dirty="0">
              <a:latin typeface="Gill Sans MT" charset="0"/>
            </a:endParaRPr>
          </a:p>
          <a:p>
            <a:pPr marL="407987" lvl="1" indent="0">
              <a:lnSpc>
                <a:spcPct val="100000"/>
              </a:lnSpc>
              <a:spcBef>
                <a:spcPts val="600"/>
              </a:spcBef>
              <a:buNone/>
              <a:defRPr/>
            </a:pPr>
            <a:endParaRPr lang="en-US" sz="2800" dirty="0"/>
          </a:p>
        </p:txBody>
      </p:sp>
      <p:grpSp>
        <p:nvGrpSpPr>
          <p:cNvPr id="262" name="Group 261">
            <a:extLst>
              <a:ext uri="{FF2B5EF4-FFF2-40B4-BE49-F238E27FC236}">
                <a16:creationId xmlns:a16="http://schemas.microsoft.com/office/drawing/2014/main" id="{C7163DF3-8582-3897-7E78-9CCFD3ABC4B8}"/>
              </a:ext>
            </a:extLst>
          </p:cNvPr>
          <p:cNvGrpSpPr/>
          <p:nvPr/>
        </p:nvGrpSpPr>
        <p:grpSpPr>
          <a:xfrm flipH="1">
            <a:off x="5760437" y="4298161"/>
            <a:ext cx="1120967" cy="365125"/>
            <a:chOff x="8493165" y="2029804"/>
            <a:chExt cx="849312" cy="226109"/>
          </a:xfrm>
        </p:grpSpPr>
        <p:pic>
          <p:nvPicPr>
            <p:cNvPr id="263" name="Picture 603" descr="car_icon_small">
              <a:extLst>
                <a:ext uri="{FF2B5EF4-FFF2-40B4-BE49-F238E27FC236}">
                  <a16:creationId xmlns:a16="http://schemas.microsoft.com/office/drawing/2014/main" id="{6ED5674B-43DC-9997-C361-FC9D33819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4" name="Picture 1017" descr="antenna_stylized">
              <a:extLst>
                <a:ext uri="{FF2B5EF4-FFF2-40B4-BE49-F238E27FC236}">
                  <a16:creationId xmlns:a16="http://schemas.microsoft.com/office/drawing/2014/main" id="{03F97D3A-958E-566F-68F2-CECAE6D76F1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8" name="Group 457">
            <a:extLst>
              <a:ext uri="{FF2B5EF4-FFF2-40B4-BE49-F238E27FC236}">
                <a16:creationId xmlns:a16="http://schemas.microsoft.com/office/drawing/2014/main" id="{175F49D0-0D01-256A-0CD7-B6B6CF0BEC23}"/>
              </a:ext>
            </a:extLst>
          </p:cNvPr>
          <p:cNvGrpSpPr/>
          <p:nvPr/>
        </p:nvGrpSpPr>
        <p:grpSpPr>
          <a:xfrm>
            <a:off x="4055467" y="3827615"/>
            <a:ext cx="457200" cy="848265"/>
            <a:chOff x="2392033" y="2938550"/>
            <a:chExt cx="457200" cy="848265"/>
          </a:xfrm>
        </p:grpSpPr>
        <p:pic>
          <p:nvPicPr>
            <p:cNvPr id="59" name="Picture 799" descr="cell_tower_radiation copy">
              <a:extLst>
                <a:ext uri="{FF2B5EF4-FFF2-40B4-BE49-F238E27FC236}">
                  <a16:creationId xmlns:a16="http://schemas.microsoft.com/office/drawing/2014/main" id="{78B7D071-EBD1-94DA-3C10-8A06472D25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2033" y="2938550"/>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Oval 800">
              <a:extLst>
                <a:ext uri="{FF2B5EF4-FFF2-40B4-BE49-F238E27FC236}">
                  <a16:creationId xmlns:a16="http://schemas.microsoft.com/office/drawing/2014/main" id="{66E36809-A4F1-E415-7E26-9AB8223F2BBA}"/>
                </a:ext>
              </a:extLst>
            </p:cNvPr>
            <p:cNvSpPr>
              <a:spLocks noChangeArrowheads="1"/>
            </p:cNvSpPr>
            <p:nvPr/>
          </p:nvSpPr>
          <p:spPr bwMode="auto">
            <a:xfrm>
              <a:off x="2585708" y="3073378"/>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294" name="Group 783">
              <a:extLst>
                <a:ext uri="{FF2B5EF4-FFF2-40B4-BE49-F238E27FC236}">
                  <a16:creationId xmlns:a16="http://schemas.microsoft.com/office/drawing/2014/main" id="{751CDA7E-472F-5EE3-F8F6-9C85ABF2F83F}"/>
                </a:ext>
              </a:extLst>
            </p:cNvPr>
            <p:cNvGrpSpPr>
              <a:grpSpLocks/>
            </p:cNvGrpSpPr>
            <p:nvPr/>
          </p:nvGrpSpPr>
          <p:grpSpPr bwMode="auto">
            <a:xfrm>
              <a:off x="2484451" y="3089758"/>
              <a:ext cx="260874" cy="697057"/>
              <a:chOff x="3130" y="3288"/>
              <a:chExt cx="410" cy="742"/>
            </a:xfrm>
          </p:grpSpPr>
          <p:sp>
            <p:nvSpPr>
              <p:cNvPr id="441" name="Line 270">
                <a:extLst>
                  <a:ext uri="{FF2B5EF4-FFF2-40B4-BE49-F238E27FC236}">
                    <a16:creationId xmlns:a16="http://schemas.microsoft.com/office/drawing/2014/main" id="{F17E4B8D-DFDF-CAC6-A143-30AE3A3E0224}"/>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42" name="Line 271">
                <a:extLst>
                  <a:ext uri="{FF2B5EF4-FFF2-40B4-BE49-F238E27FC236}">
                    <a16:creationId xmlns:a16="http://schemas.microsoft.com/office/drawing/2014/main" id="{791ACE4A-5DEE-6DB5-66DC-09E2FB53B4D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43" name="Line 272">
                <a:extLst>
                  <a:ext uri="{FF2B5EF4-FFF2-40B4-BE49-F238E27FC236}">
                    <a16:creationId xmlns:a16="http://schemas.microsoft.com/office/drawing/2014/main" id="{42AECBF6-97A8-731D-EFC1-08DEC004E5F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44" name="Line 273">
                <a:extLst>
                  <a:ext uri="{FF2B5EF4-FFF2-40B4-BE49-F238E27FC236}">
                    <a16:creationId xmlns:a16="http://schemas.microsoft.com/office/drawing/2014/main" id="{14C9C70F-D6DA-CE9A-5A1A-892678CDB7C9}"/>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45" name="Line 274">
                <a:extLst>
                  <a:ext uri="{FF2B5EF4-FFF2-40B4-BE49-F238E27FC236}">
                    <a16:creationId xmlns:a16="http://schemas.microsoft.com/office/drawing/2014/main" id="{F6ECA830-1C69-A8CB-96F2-2192A532484E}"/>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46" name="Line 275">
                <a:extLst>
                  <a:ext uri="{FF2B5EF4-FFF2-40B4-BE49-F238E27FC236}">
                    <a16:creationId xmlns:a16="http://schemas.microsoft.com/office/drawing/2014/main" id="{C2F3E90C-F8AB-633D-6DF8-C08D3334DF69}"/>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47" name="Line 276">
                <a:extLst>
                  <a:ext uri="{FF2B5EF4-FFF2-40B4-BE49-F238E27FC236}">
                    <a16:creationId xmlns:a16="http://schemas.microsoft.com/office/drawing/2014/main" id="{8B2D4235-76EF-6619-6ABB-5BA101A8F437}"/>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48" name="Line 277">
                <a:extLst>
                  <a:ext uri="{FF2B5EF4-FFF2-40B4-BE49-F238E27FC236}">
                    <a16:creationId xmlns:a16="http://schemas.microsoft.com/office/drawing/2014/main" id="{9CC57805-653E-1AF4-CB55-910DFF482CFB}"/>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49" name="Line 278">
                <a:extLst>
                  <a:ext uri="{FF2B5EF4-FFF2-40B4-BE49-F238E27FC236}">
                    <a16:creationId xmlns:a16="http://schemas.microsoft.com/office/drawing/2014/main" id="{08942CFD-69B5-19E2-A662-8E307C7ABDE2}"/>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50" name="Line 279">
                <a:extLst>
                  <a:ext uri="{FF2B5EF4-FFF2-40B4-BE49-F238E27FC236}">
                    <a16:creationId xmlns:a16="http://schemas.microsoft.com/office/drawing/2014/main" id="{B06C3075-4737-C73A-65B2-1FEC2F4BE722}"/>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51" name="Line 280">
                <a:extLst>
                  <a:ext uri="{FF2B5EF4-FFF2-40B4-BE49-F238E27FC236}">
                    <a16:creationId xmlns:a16="http://schemas.microsoft.com/office/drawing/2014/main" id="{2F686B90-F1EA-85A2-F8C9-2336A9D0B801}"/>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52" name="Line 281">
                <a:extLst>
                  <a:ext uri="{FF2B5EF4-FFF2-40B4-BE49-F238E27FC236}">
                    <a16:creationId xmlns:a16="http://schemas.microsoft.com/office/drawing/2014/main" id="{1964F2B7-34E7-5B6C-3EA7-20276C4F3F8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53" name="Line 282">
                <a:extLst>
                  <a:ext uri="{FF2B5EF4-FFF2-40B4-BE49-F238E27FC236}">
                    <a16:creationId xmlns:a16="http://schemas.microsoft.com/office/drawing/2014/main" id="{6676524B-8638-C41B-4C8B-07C943BDD4F3}"/>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54" name="Line 283">
                <a:extLst>
                  <a:ext uri="{FF2B5EF4-FFF2-40B4-BE49-F238E27FC236}">
                    <a16:creationId xmlns:a16="http://schemas.microsoft.com/office/drawing/2014/main" id="{13EF8D29-EF5E-3F38-7C10-5D0FE81D97C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455" name="Line 284">
                <a:extLst>
                  <a:ext uri="{FF2B5EF4-FFF2-40B4-BE49-F238E27FC236}">
                    <a16:creationId xmlns:a16="http://schemas.microsoft.com/office/drawing/2014/main" id="{4A09CA93-38FB-076B-BE2C-7E448B05830E}"/>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grpSp>
      </p:grpSp>
      <p:pic>
        <p:nvPicPr>
          <p:cNvPr id="460" name="Picture 459">
            <a:extLst>
              <a:ext uri="{FF2B5EF4-FFF2-40B4-BE49-F238E27FC236}">
                <a16:creationId xmlns:a16="http://schemas.microsoft.com/office/drawing/2014/main" id="{9D969351-9DBB-D5B0-0D6F-351526A9B288}"/>
              </a:ext>
            </a:extLst>
          </p:cNvPr>
          <p:cNvPicPr>
            <a:picLocks noChangeAspect="1"/>
          </p:cNvPicPr>
          <p:nvPr/>
        </p:nvPicPr>
        <p:blipFill>
          <a:blip r:embed="rId6"/>
          <a:stretch>
            <a:fillRect/>
          </a:stretch>
        </p:blipFill>
        <p:spPr>
          <a:xfrm>
            <a:off x="6505575" y="2466372"/>
            <a:ext cx="1034924" cy="1287905"/>
          </a:xfrm>
          <a:prstGeom prst="rect">
            <a:avLst/>
          </a:prstGeom>
        </p:spPr>
      </p:pic>
      <p:pic>
        <p:nvPicPr>
          <p:cNvPr id="461" name="Picture 460">
            <a:extLst>
              <a:ext uri="{FF2B5EF4-FFF2-40B4-BE49-F238E27FC236}">
                <a16:creationId xmlns:a16="http://schemas.microsoft.com/office/drawing/2014/main" id="{D32EC732-52D6-C783-8C36-D5F33C913BEF}"/>
              </a:ext>
            </a:extLst>
          </p:cNvPr>
          <p:cNvPicPr>
            <a:picLocks noChangeAspect="1"/>
          </p:cNvPicPr>
          <p:nvPr/>
        </p:nvPicPr>
        <p:blipFill>
          <a:blip r:embed="rId7"/>
          <a:stretch>
            <a:fillRect/>
          </a:stretch>
        </p:blipFill>
        <p:spPr>
          <a:xfrm>
            <a:off x="8470171" y="3335979"/>
            <a:ext cx="1430167" cy="1127120"/>
          </a:xfrm>
          <a:prstGeom prst="rect">
            <a:avLst/>
          </a:prstGeom>
        </p:spPr>
      </p:pic>
      <p:sp>
        <p:nvSpPr>
          <p:cNvPr id="462" name="Freeform 461">
            <a:extLst>
              <a:ext uri="{FF2B5EF4-FFF2-40B4-BE49-F238E27FC236}">
                <a16:creationId xmlns:a16="http://schemas.microsoft.com/office/drawing/2014/main" id="{D2672AE7-FDD2-D557-2F8E-6CD10CFC3972}"/>
              </a:ext>
            </a:extLst>
          </p:cNvPr>
          <p:cNvSpPr/>
          <p:nvPr/>
        </p:nvSpPr>
        <p:spPr>
          <a:xfrm>
            <a:off x="4332157" y="3478655"/>
            <a:ext cx="2358765" cy="778552"/>
          </a:xfrm>
          <a:custGeom>
            <a:avLst/>
            <a:gdLst>
              <a:gd name="connsiteX0" fmla="*/ 0 w 2263515"/>
              <a:gd name="connsiteY0" fmla="*/ 824459 h 1064302"/>
              <a:gd name="connsiteX1" fmla="*/ 2263515 w 2263515"/>
              <a:gd name="connsiteY1" fmla="*/ 0 h 1064302"/>
              <a:gd name="connsiteX2" fmla="*/ 1933732 w 2263515"/>
              <a:gd name="connsiteY2" fmla="*/ 1064302 h 1064302"/>
              <a:gd name="connsiteX0" fmla="*/ 0 w 2358765"/>
              <a:gd name="connsiteY0" fmla="*/ 538709 h 778552"/>
              <a:gd name="connsiteX1" fmla="*/ 2358765 w 2358765"/>
              <a:gd name="connsiteY1" fmla="*/ 0 h 778552"/>
              <a:gd name="connsiteX2" fmla="*/ 1933732 w 2358765"/>
              <a:gd name="connsiteY2" fmla="*/ 778552 h 778552"/>
              <a:gd name="connsiteX0" fmla="*/ 0 w 2358765"/>
              <a:gd name="connsiteY0" fmla="*/ 538709 h 778552"/>
              <a:gd name="connsiteX1" fmla="*/ 2358765 w 2358765"/>
              <a:gd name="connsiteY1" fmla="*/ 0 h 778552"/>
              <a:gd name="connsiteX2" fmla="*/ 1933732 w 2358765"/>
              <a:gd name="connsiteY2" fmla="*/ 778552 h 778552"/>
              <a:gd name="connsiteX0" fmla="*/ 0 w 2358765"/>
              <a:gd name="connsiteY0" fmla="*/ 538709 h 778552"/>
              <a:gd name="connsiteX1" fmla="*/ 2358765 w 2358765"/>
              <a:gd name="connsiteY1" fmla="*/ 0 h 778552"/>
              <a:gd name="connsiteX2" fmla="*/ 1933732 w 2358765"/>
              <a:gd name="connsiteY2" fmla="*/ 778552 h 778552"/>
              <a:gd name="connsiteX0" fmla="*/ 0 w 2358765"/>
              <a:gd name="connsiteY0" fmla="*/ 538709 h 778552"/>
              <a:gd name="connsiteX1" fmla="*/ 2358765 w 2358765"/>
              <a:gd name="connsiteY1" fmla="*/ 0 h 778552"/>
              <a:gd name="connsiteX2" fmla="*/ 1933732 w 2358765"/>
              <a:gd name="connsiteY2" fmla="*/ 778552 h 778552"/>
              <a:gd name="connsiteX0" fmla="*/ 0 w 2358765"/>
              <a:gd name="connsiteY0" fmla="*/ 538709 h 778552"/>
              <a:gd name="connsiteX1" fmla="*/ 2358765 w 2358765"/>
              <a:gd name="connsiteY1" fmla="*/ 0 h 778552"/>
              <a:gd name="connsiteX2" fmla="*/ 1933732 w 2358765"/>
              <a:gd name="connsiteY2" fmla="*/ 778552 h 778552"/>
            </a:gdLst>
            <a:ahLst/>
            <a:cxnLst>
              <a:cxn ang="0">
                <a:pos x="connsiteX0" y="connsiteY0"/>
              </a:cxn>
              <a:cxn ang="0">
                <a:pos x="connsiteX1" y="connsiteY1"/>
              </a:cxn>
              <a:cxn ang="0">
                <a:pos x="connsiteX2" y="connsiteY2"/>
              </a:cxn>
            </a:cxnLst>
            <a:rect l="l" t="t" r="r" b="b"/>
            <a:pathLst>
              <a:path w="2358765" h="778552">
                <a:moveTo>
                  <a:pt x="0" y="538709"/>
                </a:moveTo>
                <a:lnTo>
                  <a:pt x="2358765" y="0"/>
                </a:lnTo>
                <a:cubicBezTo>
                  <a:pt x="2036989" y="612080"/>
                  <a:pt x="2323611" y="78563"/>
                  <a:pt x="1933732" y="778552"/>
                </a:cubicBezTo>
              </a:path>
            </a:pathLst>
          </a:custGeom>
          <a:noFill/>
          <a:ln w="25400">
            <a:solidFill>
              <a:srgbClr val="CC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3" name="Freeform 462">
            <a:extLst>
              <a:ext uri="{FF2B5EF4-FFF2-40B4-BE49-F238E27FC236}">
                <a16:creationId xmlns:a16="http://schemas.microsoft.com/office/drawing/2014/main" id="{DE1B1550-C495-966D-A5F2-CC17AB4D5476}"/>
              </a:ext>
            </a:extLst>
          </p:cNvPr>
          <p:cNvSpPr/>
          <p:nvPr/>
        </p:nvSpPr>
        <p:spPr>
          <a:xfrm>
            <a:off x="4400550" y="4019550"/>
            <a:ext cx="4133850" cy="342900"/>
          </a:xfrm>
          <a:custGeom>
            <a:avLst/>
            <a:gdLst>
              <a:gd name="connsiteX0" fmla="*/ 0 w 4133850"/>
              <a:gd name="connsiteY0" fmla="*/ 0 h 342900"/>
              <a:gd name="connsiteX1" fmla="*/ 4133850 w 4133850"/>
              <a:gd name="connsiteY1" fmla="*/ 171450 h 342900"/>
              <a:gd name="connsiteX2" fmla="*/ 2305050 w 4133850"/>
              <a:gd name="connsiteY2" fmla="*/ 342900 h 342900"/>
            </a:gdLst>
            <a:ahLst/>
            <a:cxnLst>
              <a:cxn ang="0">
                <a:pos x="connsiteX0" y="connsiteY0"/>
              </a:cxn>
              <a:cxn ang="0">
                <a:pos x="connsiteX1" y="connsiteY1"/>
              </a:cxn>
              <a:cxn ang="0">
                <a:pos x="connsiteX2" y="connsiteY2"/>
              </a:cxn>
            </a:cxnLst>
            <a:rect l="l" t="t" r="r" b="b"/>
            <a:pathLst>
              <a:path w="4133850" h="342900">
                <a:moveTo>
                  <a:pt x="0" y="0"/>
                </a:moveTo>
                <a:lnTo>
                  <a:pt x="4133850" y="171450"/>
                </a:lnTo>
                <a:lnTo>
                  <a:pt x="2305050" y="342900"/>
                </a:lnTo>
              </a:path>
            </a:pathLst>
          </a:custGeom>
          <a:noFill/>
          <a:ln w="25400">
            <a:solidFill>
              <a:srgbClr val="7030A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5" name="Straight Arrow Connector 464">
            <a:extLst>
              <a:ext uri="{FF2B5EF4-FFF2-40B4-BE49-F238E27FC236}">
                <a16:creationId xmlns:a16="http://schemas.microsoft.com/office/drawing/2014/main" id="{01B2E45D-7B77-590F-F0E0-7C98865A067F}"/>
              </a:ext>
            </a:extLst>
          </p:cNvPr>
          <p:cNvCxnSpPr>
            <a:stCxn id="462" idx="0"/>
          </p:cNvCxnSpPr>
          <p:nvPr/>
        </p:nvCxnSpPr>
        <p:spPr>
          <a:xfrm>
            <a:off x="4332157" y="4017364"/>
            <a:ext cx="1569676" cy="370111"/>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TextBox 465">
            <a:extLst>
              <a:ext uri="{FF2B5EF4-FFF2-40B4-BE49-F238E27FC236}">
                <a16:creationId xmlns:a16="http://schemas.microsoft.com/office/drawing/2014/main" id="{2BA97D04-E685-871B-A52A-8D53972A5F88}"/>
              </a:ext>
            </a:extLst>
          </p:cNvPr>
          <p:cNvSpPr txBox="1"/>
          <p:nvPr/>
        </p:nvSpPr>
        <p:spPr>
          <a:xfrm>
            <a:off x="4557334" y="4277690"/>
            <a:ext cx="1072666" cy="441275"/>
          </a:xfrm>
          <a:prstGeom prst="rect">
            <a:avLst/>
          </a:prstGeom>
          <a:noFill/>
        </p:spPr>
        <p:txBody>
          <a:bodyPr wrap="none" rtlCol="0">
            <a:spAutoFit/>
          </a:bodyPr>
          <a:lstStyle/>
          <a:p>
            <a:pPr algn="ctr">
              <a:lnSpc>
                <a:spcPct val="80000"/>
              </a:lnSpc>
            </a:pPr>
            <a:r>
              <a:rPr lang="en-US" sz="1400" dirty="0">
                <a:solidFill>
                  <a:schemeClr val="accent6">
                    <a:lumMod val="75000"/>
                  </a:schemeClr>
                </a:solidFill>
              </a:rPr>
              <a:t>line of sight </a:t>
            </a:r>
          </a:p>
          <a:p>
            <a:pPr algn="ctr">
              <a:lnSpc>
                <a:spcPct val="80000"/>
              </a:lnSpc>
            </a:pPr>
            <a:r>
              <a:rPr lang="en-US" sz="1400" dirty="0">
                <a:solidFill>
                  <a:schemeClr val="accent6">
                    <a:lumMod val="75000"/>
                  </a:schemeClr>
                </a:solidFill>
              </a:rPr>
              <a:t>(LOS) path</a:t>
            </a:r>
          </a:p>
        </p:txBody>
      </p:sp>
      <p:sp>
        <p:nvSpPr>
          <p:cNvPr id="467" name="TextBox 466">
            <a:extLst>
              <a:ext uri="{FF2B5EF4-FFF2-40B4-BE49-F238E27FC236}">
                <a16:creationId xmlns:a16="http://schemas.microsoft.com/office/drawing/2014/main" id="{F625F961-6209-4343-89DD-6AB099FC92F3}"/>
              </a:ext>
            </a:extLst>
          </p:cNvPr>
          <p:cNvSpPr txBox="1"/>
          <p:nvPr/>
        </p:nvSpPr>
        <p:spPr>
          <a:xfrm>
            <a:off x="5411653" y="3260795"/>
            <a:ext cx="1212641" cy="268920"/>
          </a:xfrm>
          <a:prstGeom prst="rect">
            <a:avLst/>
          </a:prstGeom>
          <a:noFill/>
        </p:spPr>
        <p:txBody>
          <a:bodyPr wrap="none" rtlCol="0">
            <a:spAutoFit/>
          </a:bodyPr>
          <a:lstStyle/>
          <a:p>
            <a:pPr algn="ctr">
              <a:lnSpc>
                <a:spcPct val="80000"/>
              </a:lnSpc>
            </a:pPr>
            <a:r>
              <a:rPr lang="en-US" sz="1400" dirty="0">
                <a:solidFill>
                  <a:srgbClr val="CC0000"/>
                </a:solidFill>
              </a:rPr>
              <a:t>reflected path</a:t>
            </a:r>
          </a:p>
        </p:txBody>
      </p:sp>
      <p:sp>
        <p:nvSpPr>
          <p:cNvPr id="468" name="TextBox 467">
            <a:extLst>
              <a:ext uri="{FF2B5EF4-FFF2-40B4-BE49-F238E27FC236}">
                <a16:creationId xmlns:a16="http://schemas.microsoft.com/office/drawing/2014/main" id="{3525C1E0-5E56-0EB3-A4A2-63BDC2CE5932}"/>
              </a:ext>
            </a:extLst>
          </p:cNvPr>
          <p:cNvSpPr txBox="1"/>
          <p:nvPr/>
        </p:nvSpPr>
        <p:spPr>
          <a:xfrm>
            <a:off x="7153237" y="4338503"/>
            <a:ext cx="1212641" cy="268920"/>
          </a:xfrm>
          <a:prstGeom prst="rect">
            <a:avLst/>
          </a:prstGeom>
          <a:noFill/>
        </p:spPr>
        <p:txBody>
          <a:bodyPr wrap="none" rtlCol="0">
            <a:spAutoFit/>
          </a:bodyPr>
          <a:lstStyle/>
          <a:p>
            <a:pPr algn="ctr">
              <a:lnSpc>
                <a:spcPct val="80000"/>
              </a:lnSpc>
            </a:pPr>
            <a:r>
              <a:rPr lang="en-US" sz="1400" dirty="0">
                <a:solidFill>
                  <a:srgbClr val="7030A0"/>
                </a:solidFill>
              </a:rPr>
              <a:t>reflected</a:t>
            </a:r>
            <a:r>
              <a:rPr lang="en-US" sz="1400" dirty="0">
                <a:solidFill>
                  <a:srgbClr val="0000A3"/>
                </a:solidFill>
              </a:rPr>
              <a:t> path</a:t>
            </a:r>
          </a:p>
        </p:txBody>
      </p:sp>
      <p:sp>
        <p:nvSpPr>
          <p:cNvPr id="2" name="Slide Number Placeholder 3">
            <a:extLst>
              <a:ext uri="{FF2B5EF4-FFF2-40B4-BE49-F238E27FC236}">
                <a16:creationId xmlns:a16="http://schemas.microsoft.com/office/drawing/2014/main" id="{069C25D3-3B3E-DFF1-9DE4-D4C1E6D4F321}"/>
              </a:ext>
            </a:extLst>
          </p:cNvPr>
          <p:cNvSpPr>
            <a:spLocks noGrp="1"/>
          </p:cNvSpPr>
          <p:nvPr>
            <p:ph type="sldNum" sz="quarter" idx="4"/>
          </p:nvPr>
        </p:nvSpPr>
        <p:spPr>
          <a:xfrm>
            <a:off x="9219616" y="6443089"/>
            <a:ext cx="2743200" cy="365125"/>
          </a:xfrm>
        </p:spPr>
        <p:txBody>
          <a:bodyPr/>
          <a:lstStyle/>
          <a:p>
            <a:r>
              <a:rPr lang="en-US" dirty="0"/>
              <a:t>Wireless and Mobile Networks: 7- </a:t>
            </a:r>
            <a:fld id="{C4204591-24BD-A542-B9D5-F8D8A88D2FEE}" type="slidenum">
              <a:rPr lang="en-US" smtClean="0"/>
              <a:pPr/>
              <a:t>14</a:t>
            </a:fld>
            <a:endParaRPr lang="en-US" dirty="0"/>
          </a:p>
        </p:txBody>
      </p:sp>
    </p:spTree>
    <p:extLst>
      <p:ext uri="{BB962C8B-B14F-4D97-AF65-F5344CB8AC3E}">
        <p14:creationId xmlns:p14="http://schemas.microsoft.com/office/powerpoint/2010/main" val="244608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Wireless link characteristics: multipath</a:t>
            </a:r>
          </a:p>
        </p:txBody>
      </p:sp>
      <p:sp>
        <p:nvSpPr>
          <p:cNvPr id="5" name="Rectangle 3">
            <a:extLst>
              <a:ext uri="{FF2B5EF4-FFF2-40B4-BE49-F238E27FC236}">
                <a16:creationId xmlns:a16="http://schemas.microsoft.com/office/drawing/2014/main" id="{E557B6F7-FFAB-CF45-9050-F598CF6820AB}"/>
              </a:ext>
            </a:extLst>
          </p:cNvPr>
          <p:cNvSpPr txBox="1">
            <a:spLocks noChangeArrowheads="1"/>
          </p:cNvSpPr>
          <p:nvPr/>
        </p:nvSpPr>
        <p:spPr>
          <a:xfrm>
            <a:off x="433741" y="1130543"/>
            <a:ext cx="10869259" cy="13728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7" marR="0" lvl="1" indent="0"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multipath propagation: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radio signal reflects off objects ground, built environment, arriving at destination at slightly different times</a:t>
            </a:r>
            <a:endParaRPr kumimoji="0" lang="en-US" sz="2400" b="0" i="0" u="none" strike="noStrike" kern="1200" cap="none" spc="0" normalizeH="0" baseline="0" noProof="0" dirty="0">
              <a:ln>
                <a:noFill/>
              </a:ln>
              <a:solidFill>
                <a:prstClr val="black"/>
              </a:solidFill>
              <a:effectLst/>
              <a:uLnTx/>
              <a:uFillTx/>
              <a:latin typeface="Gill Sans MT" charset="0"/>
              <a:ea typeface="+mn-ea"/>
              <a:cs typeface="+mn-cs"/>
            </a:endParaRPr>
          </a:p>
          <a:p>
            <a:pPr marL="407987" marR="0" lvl="1" indent="0"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6" name="Straight Arrow Connector 5">
            <a:extLst>
              <a:ext uri="{FF2B5EF4-FFF2-40B4-BE49-F238E27FC236}">
                <a16:creationId xmlns:a16="http://schemas.microsoft.com/office/drawing/2014/main" id="{17AC6375-0CE5-2A21-E9E0-1C3FDC55F6E2}"/>
              </a:ext>
            </a:extLst>
          </p:cNvPr>
          <p:cNvCxnSpPr>
            <a:cxnSpLocks/>
          </p:cNvCxnSpPr>
          <p:nvPr/>
        </p:nvCxnSpPr>
        <p:spPr>
          <a:xfrm>
            <a:off x="2725647" y="5246002"/>
            <a:ext cx="1576978"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9D9B310-BD4D-4FB2-2ACC-0676A025BD5D}"/>
              </a:ext>
            </a:extLst>
          </p:cNvPr>
          <p:cNvSpPr txBox="1"/>
          <p:nvPr/>
        </p:nvSpPr>
        <p:spPr>
          <a:xfrm>
            <a:off x="2651431" y="5258429"/>
            <a:ext cx="172540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a:t>
            </a:r>
            <a:r>
              <a:rPr kumimoji="0" lang="en-US" sz="1600" b="0" i="0" u="none" strike="noStrike" kern="1200" cap="none" spc="0" normalizeH="0" baseline="-25000" noProof="0" dirty="0">
                <a:ln>
                  <a:noFill/>
                </a:ln>
                <a:solidFill>
                  <a:prstClr val="black"/>
                </a:solidFill>
                <a:effectLst/>
                <a:uLnTx/>
                <a:uFillTx/>
                <a:latin typeface="Calibri" panose="020F0502020204030204"/>
                <a:ea typeface="+mn-ea"/>
                <a:cs typeface="+mn-cs"/>
              </a:rPr>
              <a:t>c</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coherence time</a:t>
            </a:r>
          </a:p>
        </p:txBody>
      </p:sp>
      <p:sp>
        <p:nvSpPr>
          <p:cNvPr id="9" name="TextBox 8">
            <a:extLst>
              <a:ext uri="{FF2B5EF4-FFF2-40B4-BE49-F238E27FC236}">
                <a16:creationId xmlns:a16="http://schemas.microsoft.com/office/drawing/2014/main" id="{8C1545AE-4562-A983-A277-617194C33FEA}"/>
              </a:ext>
            </a:extLst>
          </p:cNvPr>
          <p:cNvSpPr txBox="1"/>
          <p:nvPr/>
        </p:nvSpPr>
        <p:spPr>
          <a:xfrm>
            <a:off x="6953250" y="2220874"/>
            <a:ext cx="4966736" cy="44012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A3"/>
              </a:buClr>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Coherence time: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amount of time bit is present in channel to be received</a:t>
            </a:r>
          </a:p>
          <a:p>
            <a:pPr marL="457200" marR="0" lvl="0" indent="-45720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influences maximum possible transmission rate, since coherence times can not overlap</a:t>
            </a:r>
          </a:p>
          <a:p>
            <a:pPr marL="342900" marR="0" lvl="0" indent="-34290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inversely proportional to</a:t>
            </a:r>
          </a:p>
          <a:p>
            <a:pPr marL="74295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frequency</a:t>
            </a:r>
          </a:p>
          <a:p>
            <a:pPr marL="74295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receiver velocity</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id="{548AF5A5-B067-526D-4F78-449DE705F24D}"/>
              </a:ext>
            </a:extLst>
          </p:cNvPr>
          <p:cNvSpPr/>
          <p:nvPr/>
        </p:nvSpPr>
        <p:spPr>
          <a:xfrm>
            <a:off x="2076805" y="3046250"/>
            <a:ext cx="200025" cy="644526"/>
          </a:xfrm>
          <a:custGeom>
            <a:avLst/>
            <a:gdLst>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98425 w 203200"/>
              <a:gd name="connsiteY1" fmla="*/ 0 h 654050"/>
              <a:gd name="connsiteX2" fmla="*/ 203200 w 203200"/>
              <a:gd name="connsiteY2" fmla="*/ 654050 h 654050"/>
              <a:gd name="connsiteX3" fmla="*/ 0 w 203200"/>
              <a:gd name="connsiteY3" fmla="*/ 647700 h 654050"/>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0025"/>
              <a:gd name="connsiteY0" fmla="*/ 644525 h 644525"/>
              <a:gd name="connsiteX1" fmla="*/ 88900 w 200025"/>
              <a:gd name="connsiteY1" fmla="*/ 0 h 644525"/>
              <a:gd name="connsiteX2" fmla="*/ 200025 w 200025"/>
              <a:gd name="connsiteY2" fmla="*/ 644525 h 644525"/>
              <a:gd name="connsiteX3" fmla="*/ 0 w 200025"/>
              <a:gd name="connsiteY3" fmla="*/ 644525 h 644525"/>
              <a:gd name="connsiteX0" fmla="*/ 0 w 200025"/>
              <a:gd name="connsiteY0" fmla="*/ 644526 h 644526"/>
              <a:gd name="connsiteX1" fmla="*/ 88900 w 200025"/>
              <a:gd name="connsiteY1" fmla="*/ 1 h 644526"/>
              <a:gd name="connsiteX2" fmla="*/ 200025 w 200025"/>
              <a:gd name="connsiteY2" fmla="*/ 644526 h 644526"/>
              <a:gd name="connsiteX3" fmla="*/ 0 w 200025"/>
              <a:gd name="connsiteY3" fmla="*/ 644526 h 644526"/>
            </a:gdLst>
            <a:ahLst/>
            <a:cxnLst>
              <a:cxn ang="0">
                <a:pos x="connsiteX0" y="connsiteY0"/>
              </a:cxn>
              <a:cxn ang="0">
                <a:pos x="connsiteX1" y="connsiteY1"/>
              </a:cxn>
              <a:cxn ang="0">
                <a:pos x="connsiteX2" y="connsiteY2"/>
              </a:cxn>
              <a:cxn ang="0">
                <a:pos x="connsiteX3" y="connsiteY3"/>
              </a:cxn>
            </a:cxnLst>
            <a:rect l="l" t="t" r="r" b="b"/>
            <a:pathLst>
              <a:path w="200025" h="644526">
                <a:moveTo>
                  <a:pt x="0" y="644526"/>
                </a:moveTo>
                <a:cubicBezTo>
                  <a:pt x="35983" y="482601"/>
                  <a:pt x="-55033" y="1"/>
                  <a:pt x="88900" y="1"/>
                </a:cubicBezTo>
                <a:cubicBezTo>
                  <a:pt x="225425" y="-1057"/>
                  <a:pt x="161925" y="455084"/>
                  <a:pt x="200025" y="644526"/>
                </a:cubicBezTo>
                <a:lnTo>
                  <a:pt x="0" y="644526"/>
                </a:lnTo>
                <a:close/>
              </a:path>
            </a:pathLst>
          </a:custGeom>
          <a:solidFill>
            <a:srgbClr val="0000A3"/>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5A3D21B0-18C7-7B16-24D4-D15F7CA420FA}"/>
              </a:ext>
            </a:extLst>
          </p:cNvPr>
          <p:cNvSpPr/>
          <p:nvPr/>
        </p:nvSpPr>
        <p:spPr>
          <a:xfrm>
            <a:off x="3648430" y="3042494"/>
            <a:ext cx="200025" cy="644526"/>
          </a:xfrm>
          <a:custGeom>
            <a:avLst/>
            <a:gdLst>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98425 w 203200"/>
              <a:gd name="connsiteY1" fmla="*/ 0 h 654050"/>
              <a:gd name="connsiteX2" fmla="*/ 203200 w 203200"/>
              <a:gd name="connsiteY2" fmla="*/ 654050 h 654050"/>
              <a:gd name="connsiteX3" fmla="*/ 0 w 203200"/>
              <a:gd name="connsiteY3" fmla="*/ 647700 h 654050"/>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0025"/>
              <a:gd name="connsiteY0" fmla="*/ 644525 h 644525"/>
              <a:gd name="connsiteX1" fmla="*/ 88900 w 200025"/>
              <a:gd name="connsiteY1" fmla="*/ 0 h 644525"/>
              <a:gd name="connsiteX2" fmla="*/ 200025 w 200025"/>
              <a:gd name="connsiteY2" fmla="*/ 644525 h 644525"/>
              <a:gd name="connsiteX3" fmla="*/ 0 w 200025"/>
              <a:gd name="connsiteY3" fmla="*/ 644525 h 644525"/>
              <a:gd name="connsiteX0" fmla="*/ 0 w 200025"/>
              <a:gd name="connsiteY0" fmla="*/ 644526 h 644526"/>
              <a:gd name="connsiteX1" fmla="*/ 88900 w 200025"/>
              <a:gd name="connsiteY1" fmla="*/ 1 h 644526"/>
              <a:gd name="connsiteX2" fmla="*/ 200025 w 200025"/>
              <a:gd name="connsiteY2" fmla="*/ 644526 h 644526"/>
              <a:gd name="connsiteX3" fmla="*/ 0 w 200025"/>
              <a:gd name="connsiteY3" fmla="*/ 644526 h 644526"/>
            </a:gdLst>
            <a:ahLst/>
            <a:cxnLst>
              <a:cxn ang="0">
                <a:pos x="connsiteX0" y="connsiteY0"/>
              </a:cxn>
              <a:cxn ang="0">
                <a:pos x="connsiteX1" y="connsiteY1"/>
              </a:cxn>
              <a:cxn ang="0">
                <a:pos x="connsiteX2" y="connsiteY2"/>
              </a:cxn>
              <a:cxn ang="0">
                <a:pos x="connsiteX3" y="connsiteY3"/>
              </a:cxn>
            </a:cxnLst>
            <a:rect l="l" t="t" r="r" b="b"/>
            <a:pathLst>
              <a:path w="200025" h="644526">
                <a:moveTo>
                  <a:pt x="0" y="644526"/>
                </a:moveTo>
                <a:cubicBezTo>
                  <a:pt x="35983" y="482601"/>
                  <a:pt x="-55033" y="1"/>
                  <a:pt x="88900" y="1"/>
                </a:cubicBezTo>
                <a:cubicBezTo>
                  <a:pt x="225425" y="-1057"/>
                  <a:pt x="161925" y="455084"/>
                  <a:pt x="200025" y="644526"/>
                </a:cubicBezTo>
                <a:lnTo>
                  <a:pt x="0" y="644526"/>
                </a:lnTo>
                <a:close/>
              </a:path>
            </a:pathLst>
          </a:custGeom>
          <a:solidFill>
            <a:srgbClr val="0000A3"/>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C5737B68-3FCF-6B41-C272-5BAED2A5B688}"/>
              </a:ext>
            </a:extLst>
          </p:cNvPr>
          <p:cNvSpPr txBox="1"/>
          <p:nvPr/>
        </p:nvSpPr>
        <p:spPr>
          <a:xfrm>
            <a:off x="844266" y="3181501"/>
            <a:ext cx="1042145" cy="441275"/>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transmitted</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pulses</a:t>
            </a:r>
          </a:p>
        </p:txBody>
      </p:sp>
      <p:sp>
        <p:nvSpPr>
          <p:cNvPr id="23" name="TextBox 22">
            <a:extLst>
              <a:ext uri="{FF2B5EF4-FFF2-40B4-BE49-F238E27FC236}">
                <a16:creationId xmlns:a16="http://schemas.microsoft.com/office/drawing/2014/main" id="{5FA80B1F-938A-244C-2B6A-94DE5B3F612A}"/>
              </a:ext>
            </a:extLst>
          </p:cNvPr>
          <p:cNvSpPr txBox="1"/>
          <p:nvPr/>
        </p:nvSpPr>
        <p:spPr>
          <a:xfrm>
            <a:off x="936223" y="4588478"/>
            <a:ext cx="805733" cy="441275"/>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received</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pulse</a:t>
            </a:r>
          </a:p>
        </p:txBody>
      </p:sp>
      <p:grpSp>
        <p:nvGrpSpPr>
          <p:cNvPr id="2" name="Group 1">
            <a:extLst>
              <a:ext uri="{FF2B5EF4-FFF2-40B4-BE49-F238E27FC236}">
                <a16:creationId xmlns:a16="http://schemas.microsoft.com/office/drawing/2014/main" id="{2AE422FF-7F2C-B25B-A003-F1254A01CB47}"/>
              </a:ext>
            </a:extLst>
          </p:cNvPr>
          <p:cNvGrpSpPr/>
          <p:nvPr/>
        </p:nvGrpSpPr>
        <p:grpSpPr>
          <a:xfrm>
            <a:off x="2101932" y="3705101"/>
            <a:ext cx="1680259" cy="1401289"/>
            <a:chOff x="2101932" y="3705101"/>
            <a:chExt cx="1680259" cy="1401289"/>
          </a:xfrm>
        </p:grpSpPr>
        <p:sp>
          <p:nvSpPr>
            <p:cNvPr id="41" name="Freeform 40">
              <a:extLst>
                <a:ext uri="{FF2B5EF4-FFF2-40B4-BE49-F238E27FC236}">
                  <a16:creationId xmlns:a16="http://schemas.microsoft.com/office/drawing/2014/main" id="{1EF99848-80E6-28F5-1478-85540401DD8D}"/>
                </a:ext>
              </a:extLst>
            </p:cNvPr>
            <p:cNvSpPr/>
            <p:nvPr/>
          </p:nvSpPr>
          <p:spPr>
            <a:xfrm>
              <a:off x="2101932" y="3705101"/>
              <a:ext cx="1603169" cy="1401289"/>
            </a:xfrm>
            <a:custGeom>
              <a:avLst/>
              <a:gdLst>
                <a:gd name="connsiteX0" fmla="*/ 629393 w 1603169"/>
                <a:gd name="connsiteY0" fmla="*/ 1377538 h 1401289"/>
                <a:gd name="connsiteX1" fmla="*/ 0 w 1603169"/>
                <a:gd name="connsiteY1" fmla="*/ 0 h 1401289"/>
                <a:gd name="connsiteX2" fmla="*/ 201881 w 1603169"/>
                <a:gd name="connsiteY2" fmla="*/ 0 h 1401289"/>
                <a:gd name="connsiteX3" fmla="*/ 1555668 w 1603169"/>
                <a:gd name="connsiteY3" fmla="*/ 1045029 h 1401289"/>
                <a:gd name="connsiteX4" fmla="*/ 1603169 w 1603169"/>
                <a:gd name="connsiteY4" fmla="*/ 1401289 h 1401289"/>
                <a:gd name="connsiteX5" fmla="*/ 629393 w 1603169"/>
                <a:gd name="connsiteY5" fmla="*/ 1377538 h 140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3169" h="1401289">
                  <a:moveTo>
                    <a:pt x="629393" y="1377538"/>
                  </a:moveTo>
                  <a:lnTo>
                    <a:pt x="0" y="0"/>
                  </a:lnTo>
                  <a:lnTo>
                    <a:pt x="201881" y="0"/>
                  </a:lnTo>
                  <a:lnTo>
                    <a:pt x="1555668" y="1045029"/>
                  </a:lnTo>
                  <a:lnTo>
                    <a:pt x="1603169" y="1401289"/>
                  </a:lnTo>
                  <a:lnTo>
                    <a:pt x="629393" y="137753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67010563-B53D-5A8B-2237-96D04929E5AB}"/>
                </a:ext>
              </a:extLst>
            </p:cNvPr>
            <p:cNvGrpSpPr/>
            <p:nvPr/>
          </p:nvGrpSpPr>
          <p:grpSpPr>
            <a:xfrm>
              <a:off x="2720845" y="4574226"/>
              <a:ext cx="961407" cy="523875"/>
              <a:chOff x="1978510" y="4514850"/>
              <a:chExt cx="961407" cy="523875"/>
            </a:xfrm>
          </p:grpSpPr>
          <p:sp>
            <p:nvSpPr>
              <p:cNvPr id="14" name="Freeform 13">
                <a:extLst>
                  <a:ext uri="{FF2B5EF4-FFF2-40B4-BE49-F238E27FC236}">
                    <a16:creationId xmlns:a16="http://schemas.microsoft.com/office/drawing/2014/main" id="{378BB6F1-7563-9DE9-1193-B7E0251604CA}"/>
                  </a:ext>
                </a:extLst>
              </p:cNvPr>
              <p:cNvSpPr/>
              <p:nvPr/>
            </p:nvSpPr>
            <p:spPr>
              <a:xfrm>
                <a:off x="1978510" y="4514850"/>
                <a:ext cx="200025" cy="523875"/>
              </a:xfrm>
              <a:custGeom>
                <a:avLst/>
                <a:gdLst>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98425 w 203200"/>
                  <a:gd name="connsiteY1" fmla="*/ 0 h 654050"/>
                  <a:gd name="connsiteX2" fmla="*/ 203200 w 203200"/>
                  <a:gd name="connsiteY2" fmla="*/ 654050 h 654050"/>
                  <a:gd name="connsiteX3" fmla="*/ 0 w 203200"/>
                  <a:gd name="connsiteY3" fmla="*/ 647700 h 654050"/>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0025"/>
                  <a:gd name="connsiteY0" fmla="*/ 644525 h 644525"/>
                  <a:gd name="connsiteX1" fmla="*/ 88900 w 200025"/>
                  <a:gd name="connsiteY1" fmla="*/ 0 h 644525"/>
                  <a:gd name="connsiteX2" fmla="*/ 200025 w 200025"/>
                  <a:gd name="connsiteY2" fmla="*/ 644525 h 644525"/>
                  <a:gd name="connsiteX3" fmla="*/ 0 w 200025"/>
                  <a:gd name="connsiteY3" fmla="*/ 644525 h 644525"/>
                  <a:gd name="connsiteX0" fmla="*/ 0 w 200025"/>
                  <a:gd name="connsiteY0" fmla="*/ 644526 h 644526"/>
                  <a:gd name="connsiteX1" fmla="*/ 88900 w 200025"/>
                  <a:gd name="connsiteY1" fmla="*/ 1 h 644526"/>
                  <a:gd name="connsiteX2" fmla="*/ 200025 w 200025"/>
                  <a:gd name="connsiteY2" fmla="*/ 644526 h 644526"/>
                  <a:gd name="connsiteX3" fmla="*/ 0 w 200025"/>
                  <a:gd name="connsiteY3" fmla="*/ 644526 h 644526"/>
                </a:gdLst>
                <a:ahLst/>
                <a:cxnLst>
                  <a:cxn ang="0">
                    <a:pos x="connsiteX0" y="connsiteY0"/>
                  </a:cxn>
                  <a:cxn ang="0">
                    <a:pos x="connsiteX1" y="connsiteY1"/>
                  </a:cxn>
                  <a:cxn ang="0">
                    <a:pos x="connsiteX2" y="connsiteY2"/>
                  </a:cxn>
                  <a:cxn ang="0">
                    <a:pos x="connsiteX3" y="connsiteY3"/>
                  </a:cxn>
                </a:cxnLst>
                <a:rect l="l" t="t" r="r" b="b"/>
                <a:pathLst>
                  <a:path w="200025" h="644526">
                    <a:moveTo>
                      <a:pt x="0" y="644526"/>
                    </a:moveTo>
                    <a:cubicBezTo>
                      <a:pt x="35983" y="482601"/>
                      <a:pt x="-55033" y="1"/>
                      <a:pt x="88900" y="1"/>
                    </a:cubicBezTo>
                    <a:cubicBezTo>
                      <a:pt x="225425" y="-1057"/>
                      <a:pt x="161925" y="455084"/>
                      <a:pt x="200025" y="644526"/>
                    </a:cubicBezTo>
                    <a:lnTo>
                      <a:pt x="0" y="644526"/>
                    </a:lnTo>
                    <a:close/>
                  </a:path>
                </a:pathLst>
              </a:custGeom>
              <a:solidFill>
                <a:schemeClr val="accent6">
                  <a:lumMod val="60000"/>
                  <a:lumOff val="40000"/>
                </a:schemeClr>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14">
                <a:extLst>
                  <a:ext uri="{FF2B5EF4-FFF2-40B4-BE49-F238E27FC236}">
                    <a16:creationId xmlns:a16="http://schemas.microsoft.com/office/drawing/2014/main" id="{87C26B72-170E-567B-2F63-AD5DBB7AD5BA}"/>
                  </a:ext>
                </a:extLst>
              </p:cNvPr>
              <p:cNvSpPr/>
              <p:nvPr/>
            </p:nvSpPr>
            <p:spPr>
              <a:xfrm>
                <a:off x="2359510" y="4775201"/>
                <a:ext cx="164615" cy="263523"/>
              </a:xfrm>
              <a:custGeom>
                <a:avLst/>
                <a:gdLst>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98425 w 203200"/>
                  <a:gd name="connsiteY1" fmla="*/ 0 h 654050"/>
                  <a:gd name="connsiteX2" fmla="*/ 203200 w 203200"/>
                  <a:gd name="connsiteY2" fmla="*/ 654050 h 654050"/>
                  <a:gd name="connsiteX3" fmla="*/ 0 w 203200"/>
                  <a:gd name="connsiteY3" fmla="*/ 647700 h 654050"/>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0025"/>
                  <a:gd name="connsiteY0" fmla="*/ 644525 h 644525"/>
                  <a:gd name="connsiteX1" fmla="*/ 88900 w 200025"/>
                  <a:gd name="connsiteY1" fmla="*/ 0 h 644525"/>
                  <a:gd name="connsiteX2" fmla="*/ 200025 w 200025"/>
                  <a:gd name="connsiteY2" fmla="*/ 644525 h 644525"/>
                  <a:gd name="connsiteX3" fmla="*/ 0 w 200025"/>
                  <a:gd name="connsiteY3" fmla="*/ 644525 h 644525"/>
                  <a:gd name="connsiteX0" fmla="*/ 0 w 200025"/>
                  <a:gd name="connsiteY0" fmla="*/ 644526 h 644526"/>
                  <a:gd name="connsiteX1" fmla="*/ 88900 w 200025"/>
                  <a:gd name="connsiteY1" fmla="*/ 1 h 644526"/>
                  <a:gd name="connsiteX2" fmla="*/ 200025 w 200025"/>
                  <a:gd name="connsiteY2" fmla="*/ 644526 h 644526"/>
                  <a:gd name="connsiteX3" fmla="*/ 0 w 200025"/>
                  <a:gd name="connsiteY3" fmla="*/ 644526 h 644526"/>
                </a:gdLst>
                <a:ahLst/>
                <a:cxnLst>
                  <a:cxn ang="0">
                    <a:pos x="connsiteX0" y="connsiteY0"/>
                  </a:cxn>
                  <a:cxn ang="0">
                    <a:pos x="connsiteX1" y="connsiteY1"/>
                  </a:cxn>
                  <a:cxn ang="0">
                    <a:pos x="connsiteX2" y="connsiteY2"/>
                  </a:cxn>
                  <a:cxn ang="0">
                    <a:pos x="connsiteX3" y="connsiteY3"/>
                  </a:cxn>
                </a:cxnLst>
                <a:rect l="l" t="t" r="r" b="b"/>
                <a:pathLst>
                  <a:path w="200025" h="644526">
                    <a:moveTo>
                      <a:pt x="0" y="644526"/>
                    </a:moveTo>
                    <a:cubicBezTo>
                      <a:pt x="35983" y="482601"/>
                      <a:pt x="-55033" y="1"/>
                      <a:pt x="88900" y="1"/>
                    </a:cubicBezTo>
                    <a:cubicBezTo>
                      <a:pt x="225425" y="-1057"/>
                      <a:pt x="161925" y="455084"/>
                      <a:pt x="200025" y="644526"/>
                    </a:cubicBezTo>
                    <a:lnTo>
                      <a:pt x="0" y="644526"/>
                    </a:lnTo>
                    <a:close/>
                  </a:path>
                </a:pathLst>
              </a:custGeom>
              <a:solidFill>
                <a:srgbClr val="CC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0E2A91B7-F240-C413-E490-4DF85521D437}"/>
                  </a:ext>
                </a:extLst>
              </p:cNvPr>
              <p:cNvSpPr/>
              <p:nvPr/>
            </p:nvSpPr>
            <p:spPr>
              <a:xfrm>
                <a:off x="2739892" y="4654563"/>
                <a:ext cx="200025" cy="384162"/>
              </a:xfrm>
              <a:custGeom>
                <a:avLst/>
                <a:gdLst>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98425 w 203200"/>
                  <a:gd name="connsiteY1" fmla="*/ 0 h 654050"/>
                  <a:gd name="connsiteX2" fmla="*/ 203200 w 203200"/>
                  <a:gd name="connsiteY2" fmla="*/ 654050 h 654050"/>
                  <a:gd name="connsiteX3" fmla="*/ 0 w 203200"/>
                  <a:gd name="connsiteY3" fmla="*/ 647700 h 654050"/>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0025"/>
                  <a:gd name="connsiteY0" fmla="*/ 644525 h 644525"/>
                  <a:gd name="connsiteX1" fmla="*/ 88900 w 200025"/>
                  <a:gd name="connsiteY1" fmla="*/ 0 h 644525"/>
                  <a:gd name="connsiteX2" fmla="*/ 200025 w 200025"/>
                  <a:gd name="connsiteY2" fmla="*/ 644525 h 644525"/>
                  <a:gd name="connsiteX3" fmla="*/ 0 w 200025"/>
                  <a:gd name="connsiteY3" fmla="*/ 644525 h 644525"/>
                  <a:gd name="connsiteX0" fmla="*/ 0 w 200025"/>
                  <a:gd name="connsiteY0" fmla="*/ 644526 h 644526"/>
                  <a:gd name="connsiteX1" fmla="*/ 88900 w 200025"/>
                  <a:gd name="connsiteY1" fmla="*/ 1 h 644526"/>
                  <a:gd name="connsiteX2" fmla="*/ 200025 w 200025"/>
                  <a:gd name="connsiteY2" fmla="*/ 644526 h 644526"/>
                  <a:gd name="connsiteX3" fmla="*/ 0 w 200025"/>
                  <a:gd name="connsiteY3" fmla="*/ 644526 h 644526"/>
                </a:gdLst>
                <a:ahLst/>
                <a:cxnLst>
                  <a:cxn ang="0">
                    <a:pos x="connsiteX0" y="connsiteY0"/>
                  </a:cxn>
                  <a:cxn ang="0">
                    <a:pos x="connsiteX1" y="connsiteY1"/>
                  </a:cxn>
                  <a:cxn ang="0">
                    <a:pos x="connsiteX2" y="connsiteY2"/>
                  </a:cxn>
                  <a:cxn ang="0">
                    <a:pos x="connsiteX3" y="connsiteY3"/>
                  </a:cxn>
                </a:cxnLst>
                <a:rect l="l" t="t" r="r" b="b"/>
                <a:pathLst>
                  <a:path w="200025" h="644526">
                    <a:moveTo>
                      <a:pt x="0" y="644526"/>
                    </a:moveTo>
                    <a:cubicBezTo>
                      <a:pt x="35983" y="482601"/>
                      <a:pt x="-55033" y="1"/>
                      <a:pt x="88900" y="1"/>
                    </a:cubicBezTo>
                    <a:cubicBezTo>
                      <a:pt x="225425" y="-1057"/>
                      <a:pt x="161925" y="455084"/>
                      <a:pt x="200025" y="644526"/>
                    </a:cubicBezTo>
                    <a:lnTo>
                      <a:pt x="0" y="644526"/>
                    </a:lnTo>
                    <a:close/>
                  </a:path>
                </a:pathLst>
              </a:custGeom>
              <a:solidFill>
                <a:srgbClr val="7030A0"/>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4" name="TextBox 23">
              <a:extLst>
                <a:ext uri="{FF2B5EF4-FFF2-40B4-BE49-F238E27FC236}">
                  <a16:creationId xmlns:a16="http://schemas.microsoft.com/office/drawing/2014/main" id="{9F1ED6F0-ED81-2167-C837-6C9B418AAA40}"/>
                </a:ext>
              </a:extLst>
            </p:cNvPr>
            <p:cNvSpPr txBox="1"/>
            <p:nvPr/>
          </p:nvSpPr>
          <p:spPr>
            <a:xfrm>
              <a:off x="2433935" y="4150072"/>
              <a:ext cx="737702" cy="36651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received</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LOS pulse</a:t>
              </a:r>
            </a:p>
          </p:txBody>
        </p:sp>
        <p:grpSp>
          <p:nvGrpSpPr>
            <p:cNvPr id="35" name="Group 34">
              <a:extLst>
                <a:ext uri="{FF2B5EF4-FFF2-40B4-BE49-F238E27FC236}">
                  <a16:creationId xmlns:a16="http://schemas.microsoft.com/office/drawing/2014/main" id="{A661DFEE-1044-E444-F262-AAEE92095C97}"/>
                </a:ext>
              </a:extLst>
            </p:cNvPr>
            <p:cNvGrpSpPr/>
            <p:nvPr/>
          </p:nvGrpSpPr>
          <p:grpSpPr>
            <a:xfrm>
              <a:off x="3039680" y="4062256"/>
              <a:ext cx="742511" cy="650098"/>
              <a:chOff x="2297345" y="4002880"/>
              <a:chExt cx="742511" cy="650098"/>
            </a:xfrm>
          </p:grpSpPr>
          <p:sp>
            <p:nvSpPr>
              <p:cNvPr id="26" name="Right Brace 25">
                <a:extLst>
                  <a:ext uri="{FF2B5EF4-FFF2-40B4-BE49-F238E27FC236}">
                    <a16:creationId xmlns:a16="http://schemas.microsoft.com/office/drawing/2014/main" id="{1EBEFE9B-C63F-8389-1780-9A86C8F08DDD}"/>
                  </a:ext>
                </a:extLst>
              </p:cNvPr>
              <p:cNvSpPr/>
              <p:nvPr/>
            </p:nvSpPr>
            <p:spPr>
              <a:xfrm rot="16200000">
                <a:off x="2571001" y="4225101"/>
                <a:ext cx="184208" cy="671545"/>
              </a:xfrm>
              <a:prstGeom prst="righ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BD198516-A0F9-9794-9531-8CA89843F5A4}"/>
                  </a:ext>
                </a:extLst>
              </p:cNvPr>
              <p:cNvSpPr txBox="1"/>
              <p:nvPr/>
            </p:nvSpPr>
            <p:spPr>
              <a:xfrm>
                <a:off x="2297345" y="4002880"/>
                <a:ext cx="742511" cy="501932"/>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received</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multipath</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 pulses</a:t>
                </a:r>
              </a:p>
            </p:txBody>
          </p:sp>
        </p:grpSp>
      </p:grpSp>
      <p:cxnSp>
        <p:nvCxnSpPr>
          <p:cNvPr id="30" name="Straight Arrow Connector 29">
            <a:extLst>
              <a:ext uri="{FF2B5EF4-FFF2-40B4-BE49-F238E27FC236}">
                <a16:creationId xmlns:a16="http://schemas.microsoft.com/office/drawing/2014/main" id="{280194B8-A739-3F3D-ED0C-971BE014F591}"/>
              </a:ext>
            </a:extLst>
          </p:cNvPr>
          <p:cNvCxnSpPr>
            <a:cxnSpLocks/>
          </p:cNvCxnSpPr>
          <p:nvPr/>
        </p:nvCxnSpPr>
        <p:spPr>
          <a:xfrm>
            <a:off x="1951703" y="3687020"/>
            <a:ext cx="4144297" cy="77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9E1E3B0-181A-F2DC-A713-211C1A662AB1}"/>
              </a:ext>
            </a:extLst>
          </p:cNvPr>
          <p:cNvCxnSpPr>
            <a:cxnSpLocks/>
          </p:cNvCxnSpPr>
          <p:nvPr/>
        </p:nvCxnSpPr>
        <p:spPr>
          <a:xfrm>
            <a:off x="1951702" y="5092617"/>
            <a:ext cx="4144297" cy="77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9FCD19D-3AD1-24A0-DF2C-74B335EAB1BA}"/>
              </a:ext>
            </a:extLst>
          </p:cNvPr>
          <p:cNvSpPr txBox="1"/>
          <p:nvPr/>
        </p:nvSpPr>
        <p:spPr>
          <a:xfrm>
            <a:off x="5581954" y="3696596"/>
            <a:ext cx="445956" cy="231089"/>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time</a:t>
            </a:r>
          </a:p>
        </p:txBody>
      </p:sp>
      <p:sp>
        <p:nvSpPr>
          <p:cNvPr id="34" name="TextBox 33">
            <a:extLst>
              <a:ext uri="{FF2B5EF4-FFF2-40B4-BE49-F238E27FC236}">
                <a16:creationId xmlns:a16="http://schemas.microsoft.com/office/drawing/2014/main" id="{81764AE7-199E-E457-741A-C30A27A186CE}"/>
              </a:ext>
            </a:extLst>
          </p:cNvPr>
          <p:cNvSpPr txBox="1"/>
          <p:nvPr/>
        </p:nvSpPr>
        <p:spPr>
          <a:xfrm>
            <a:off x="5577513" y="5101209"/>
            <a:ext cx="445956" cy="231089"/>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time</a:t>
            </a:r>
          </a:p>
        </p:txBody>
      </p:sp>
      <p:grpSp>
        <p:nvGrpSpPr>
          <p:cNvPr id="4" name="Group 3">
            <a:extLst>
              <a:ext uri="{FF2B5EF4-FFF2-40B4-BE49-F238E27FC236}">
                <a16:creationId xmlns:a16="http://schemas.microsoft.com/office/drawing/2014/main" id="{25EB1D7E-6E80-1D34-90A6-981EFF5D9934}"/>
              </a:ext>
            </a:extLst>
          </p:cNvPr>
          <p:cNvGrpSpPr/>
          <p:nvPr/>
        </p:nvGrpSpPr>
        <p:grpSpPr>
          <a:xfrm>
            <a:off x="3677415" y="3704704"/>
            <a:ext cx="1682341" cy="1401289"/>
            <a:chOff x="3677415" y="3704704"/>
            <a:chExt cx="1682341" cy="1401289"/>
          </a:xfrm>
        </p:grpSpPr>
        <p:sp>
          <p:nvSpPr>
            <p:cNvPr id="42" name="Freeform 41">
              <a:extLst>
                <a:ext uri="{FF2B5EF4-FFF2-40B4-BE49-F238E27FC236}">
                  <a16:creationId xmlns:a16="http://schemas.microsoft.com/office/drawing/2014/main" id="{A404176C-D023-2986-E121-AE60769FA143}"/>
                </a:ext>
              </a:extLst>
            </p:cNvPr>
            <p:cNvSpPr/>
            <p:nvPr/>
          </p:nvSpPr>
          <p:spPr>
            <a:xfrm>
              <a:off x="3677415" y="3704704"/>
              <a:ext cx="1603169" cy="1401289"/>
            </a:xfrm>
            <a:custGeom>
              <a:avLst/>
              <a:gdLst>
                <a:gd name="connsiteX0" fmla="*/ 629393 w 1603169"/>
                <a:gd name="connsiteY0" fmla="*/ 1377538 h 1401289"/>
                <a:gd name="connsiteX1" fmla="*/ 0 w 1603169"/>
                <a:gd name="connsiteY1" fmla="*/ 0 h 1401289"/>
                <a:gd name="connsiteX2" fmla="*/ 201881 w 1603169"/>
                <a:gd name="connsiteY2" fmla="*/ 0 h 1401289"/>
                <a:gd name="connsiteX3" fmla="*/ 1555668 w 1603169"/>
                <a:gd name="connsiteY3" fmla="*/ 1045029 h 1401289"/>
                <a:gd name="connsiteX4" fmla="*/ 1603169 w 1603169"/>
                <a:gd name="connsiteY4" fmla="*/ 1401289 h 1401289"/>
                <a:gd name="connsiteX5" fmla="*/ 629393 w 1603169"/>
                <a:gd name="connsiteY5" fmla="*/ 1377538 h 140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3169" h="1401289">
                  <a:moveTo>
                    <a:pt x="629393" y="1377538"/>
                  </a:moveTo>
                  <a:lnTo>
                    <a:pt x="0" y="0"/>
                  </a:lnTo>
                  <a:lnTo>
                    <a:pt x="201881" y="0"/>
                  </a:lnTo>
                  <a:lnTo>
                    <a:pt x="1555668" y="1045029"/>
                  </a:lnTo>
                  <a:lnTo>
                    <a:pt x="1603169" y="1401289"/>
                  </a:lnTo>
                  <a:lnTo>
                    <a:pt x="629393" y="137753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9" name="Group 38">
              <a:extLst>
                <a:ext uri="{FF2B5EF4-FFF2-40B4-BE49-F238E27FC236}">
                  <a16:creationId xmlns:a16="http://schemas.microsoft.com/office/drawing/2014/main" id="{795F74C7-4CB3-F0C4-60C0-3313C956CCF5}"/>
                </a:ext>
              </a:extLst>
            </p:cNvPr>
            <p:cNvGrpSpPr/>
            <p:nvPr/>
          </p:nvGrpSpPr>
          <p:grpSpPr>
            <a:xfrm>
              <a:off x="4019296" y="4121766"/>
              <a:ext cx="1340460" cy="974748"/>
              <a:chOff x="3175361" y="4062390"/>
              <a:chExt cx="1340460" cy="974748"/>
            </a:xfrm>
          </p:grpSpPr>
          <p:grpSp>
            <p:nvGrpSpPr>
              <p:cNvPr id="18" name="Group 17">
                <a:extLst>
                  <a:ext uri="{FF2B5EF4-FFF2-40B4-BE49-F238E27FC236}">
                    <a16:creationId xmlns:a16="http://schemas.microsoft.com/office/drawing/2014/main" id="{E8CB807C-64BA-3560-7D2C-B1BF60509A59}"/>
                  </a:ext>
                </a:extLst>
              </p:cNvPr>
              <p:cNvGrpSpPr/>
              <p:nvPr/>
            </p:nvGrpSpPr>
            <p:grpSpPr>
              <a:xfrm>
                <a:off x="3458690" y="4513263"/>
                <a:ext cx="961407" cy="523875"/>
                <a:chOff x="1978510" y="4514850"/>
                <a:chExt cx="961407" cy="523875"/>
              </a:xfrm>
            </p:grpSpPr>
            <p:sp>
              <p:nvSpPr>
                <p:cNvPr id="19" name="Freeform 18">
                  <a:extLst>
                    <a:ext uri="{FF2B5EF4-FFF2-40B4-BE49-F238E27FC236}">
                      <a16:creationId xmlns:a16="http://schemas.microsoft.com/office/drawing/2014/main" id="{737A0058-7C92-5C00-27B6-DB675CB65506}"/>
                    </a:ext>
                  </a:extLst>
                </p:cNvPr>
                <p:cNvSpPr/>
                <p:nvPr/>
              </p:nvSpPr>
              <p:spPr>
                <a:xfrm>
                  <a:off x="1978510" y="4514850"/>
                  <a:ext cx="200025" cy="523875"/>
                </a:xfrm>
                <a:custGeom>
                  <a:avLst/>
                  <a:gdLst>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98425 w 203200"/>
                    <a:gd name="connsiteY1" fmla="*/ 0 h 654050"/>
                    <a:gd name="connsiteX2" fmla="*/ 203200 w 203200"/>
                    <a:gd name="connsiteY2" fmla="*/ 654050 h 654050"/>
                    <a:gd name="connsiteX3" fmla="*/ 0 w 203200"/>
                    <a:gd name="connsiteY3" fmla="*/ 647700 h 654050"/>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0025"/>
                    <a:gd name="connsiteY0" fmla="*/ 644525 h 644525"/>
                    <a:gd name="connsiteX1" fmla="*/ 88900 w 200025"/>
                    <a:gd name="connsiteY1" fmla="*/ 0 h 644525"/>
                    <a:gd name="connsiteX2" fmla="*/ 200025 w 200025"/>
                    <a:gd name="connsiteY2" fmla="*/ 644525 h 644525"/>
                    <a:gd name="connsiteX3" fmla="*/ 0 w 200025"/>
                    <a:gd name="connsiteY3" fmla="*/ 644525 h 644525"/>
                    <a:gd name="connsiteX0" fmla="*/ 0 w 200025"/>
                    <a:gd name="connsiteY0" fmla="*/ 644526 h 644526"/>
                    <a:gd name="connsiteX1" fmla="*/ 88900 w 200025"/>
                    <a:gd name="connsiteY1" fmla="*/ 1 h 644526"/>
                    <a:gd name="connsiteX2" fmla="*/ 200025 w 200025"/>
                    <a:gd name="connsiteY2" fmla="*/ 644526 h 644526"/>
                    <a:gd name="connsiteX3" fmla="*/ 0 w 200025"/>
                    <a:gd name="connsiteY3" fmla="*/ 644526 h 644526"/>
                  </a:gdLst>
                  <a:ahLst/>
                  <a:cxnLst>
                    <a:cxn ang="0">
                      <a:pos x="connsiteX0" y="connsiteY0"/>
                    </a:cxn>
                    <a:cxn ang="0">
                      <a:pos x="connsiteX1" y="connsiteY1"/>
                    </a:cxn>
                    <a:cxn ang="0">
                      <a:pos x="connsiteX2" y="connsiteY2"/>
                    </a:cxn>
                    <a:cxn ang="0">
                      <a:pos x="connsiteX3" y="connsiteY3"/>
                    </a:cxn>
                  </a:cxnLst>
                  <a:rect l="l" t="t" r="r" b="b"/>
                  <a:pathLst>
                    <a:path w="200025" h="644526">
                      <a:moveTo>
                        <a:pt x="0" y="644526"/>
                      </a:moveTo>
                      <a:cubicBezTo>
                        <a:pt x="35983" y="482601"/>
                        <a:pt x="-55033" y="1"/>
                        <a:pt x="88900" y="1"/>
                      </a:cubicBezTo>
                      <a:cubicBezTo>
                        <a:pt x="225425" y="-1057"/>
                        <a:pt x="161925" y="455084"/>
                        <a:pt x="200025" y="644526"/>
                      </a:cubicBezTo>
                      <a:lnTo>
                        <a:pt x="0" y="644526"/>
                      </a:lnTo>
                      <a:close/>
                    </a:path>
                  </a:pathLst>
                </a:custGeom>
                <a:solidFill>
                  <a:schemeClr val="accent6">
                    <a:lumMod val="60000"/>
                    <a:lumOff val="40000"/>
                  </a:schemeClr>
                </a:solidFill>
                <a:ln w="63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Freeform 19">
                  <a:extLst>
                    <a:ext uri="{FF2B5EF4-FFF2-40B4-BE49-F238E27FC236}">
                      <a16:creationId xmlns:a16="http://schemas.microsoft.com/office/drawing/2014/main" id="{A69D7BC0-8024-DDBD-49A0-02C6E3576B44}"/>
                    </a:ext>
                  </a:extLst>
                </p:cNvPr>
                <p:cNvSpPr/>
                <p:nvPr/>
              </p:nvSpPr>
              <p:spPr>
                <a:xfrm>
                  <a:off x="2359510" y="4775201"/>
                  <a:ext cx="164615" cy="263523"/>
                </a:xfrm>
                <a:custGeom>
                  <a:avLst/>
                  <a:gdLst>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98425 w 203200"/>
                    <a:gd name="connsiteY1" fmla="*/ 0 h 654050"/>
                    <a:gd name="connsiteX2" fmla="*/ 203200 w 203200"/>
                    <a:gd name="connsiteY2" fmla="*/ 654050 h 654050"/>
                    <a:gd name="connsiteX3" fmla="*/ 0 w 203200"/>
                    <a:gd name="connsiteY3" fmla="*/ 647700 h 654050"/>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0025"/>
                    <a:gd name="connsiteY0" fmla="*/ 644525 h 644525"/>
                    <a:gd name="connsiteX1" fmla="*/ 88900 w 200025"/>
                    <a:gd name="connsiteY1" fmla="*/ 0 h 644525"/>
                    <a:gd name="connsiteX2" fmla="*/ 200025 w 200025"/>
                    <a:gd name="connsiteY2" fmla="*/ 644525 h 644525"/>
                    <a:gd name="connsiteX3" fmla="*/ 0 w 200025"/>
                    <a:gd name="connsiteY3" fmla="*/ 644525 h 644525"/>
                    <a:gd name="connsiteX0" fmla="*/ 0 w 200025"/>
                    <a:gd name="connsiteY0" fmla="*/ 644526 h 644526"/>
                    <a:gd name="connsiteX1" fmla="*/ 88900 w 200025"/>
                    <a:gd name="connsiteY1" fmla="*/ 1 h 644526"/>
                    <a:gd name="connsiteX2" fmla="*/ 200025 w 200025"/>
                    <a:gd name="connsiteY2" fmla="*/ 644526 h 644526"/>
                    <a:gd name="connsiteX3" fmla="*/ 0 w 200025"/>
                    <a:gd name="connsiteY3" fmla="*/ 644526 h 644526"/>
                  </a:gdLst>
                  <a:ahLst/>
                  <a:cxnLst>
                    <a:cxn ang="0">
                      <a:pos x="connsiteX0" y="connsiteY0"/>
                    </a:cxn>
                    <a:cxn ang="0">
                      <a:pos x="connsiteX1" y="connsiteY1"/>
                    </a:cxn>
                    <a:cxn ang="0">
                      <a:pos x="connsiteX2" y="connsiteY2"/>
                    </a:cxn>
                    <a:cxn ang="0">
                      <a:pos x="connsiteX3" y="connsiteY3"/>
                    </a:cxn>
                  </a:cxnLst>
                  <a:rect l="l" t="t" r="r" b="b"/>
                  <a:pathLst>
                    <a:path w="200025" h="644526">
                      <a:moveTo>
                        <a:pt x="0" y="644526"/>
                      </a:moveTo>
                      <a:cubicBezTo>
                        <a:pt x="35983" y="482601"/>
                        <a:pt x="-55033" y="1"/>
                        <a:pt x="88900" y="1"/>
                      </a:cubicBezTo>
                      <a:cubicBezTo>
                        <a:pt x="225425" y="-1057"/>
                        <a:pt x="161925" y="455084"/>
                        <a:pt x="200025" y="644526"/>
                      </a:cubicBezTo>
                      <a:lnTo>
                        <a:pt x="0" y="644526"/>
                      </a:lnTo>
                      <a:close/>
                    </a:path>
                  </a:pathLst>
                </a:custGeom>
                <a:solidFill>
                  <a:srgbClr val="CC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Freeform 20">
                  <a:extLst>
                    <a:ext uri="{FF2B5EF4-FFF2-40B4-BE49-F238E27FC236}">
                      <a16:creationId xmlns:a16="http://schemas.microsoft.com/office/drawing/2014/main" id="{FD40AEFF-FF9F-D0DD-CF06-E59CED081B30}"/>
                    </a:ext>
                  </a:extLst>
                </p:cNvPr>
                <p:cNvSpPr/>
                <p:nvPr/>
              </p:nvSpPr>
              <p:spPr>
                <a:xfrm>
                  <a:off x="2739892" y="4654563"/>
                  <a:ext cx="200025" cy="384162"/>
                </a:xfrm>
                <a:custGeom>
                  <a:avLst/>
                  <a:gdLst>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79375 w 203200"/>
                    <a:gd name="connsiteY1" fmla="*/ 0 h 654050"/>
                    <a:gd name="connsiteX2" fmla="*/ 203200 w 203200"/>
                    <a:gd name="connsiteY2" fmla="*/ 654050 h 654050"/>
                    <a:gd name="connsiteX3" fmla="*/ 0 w 203200"/>
                    <a:gd name="connsiteY3" fmla="*/ 647700 h 654050"/>
                    <a:gd name="connsiteX0" fmla="*/ 0 w 203200"/>
                    <a:gd name="connsiteY0" fmla="*/ 647700 h 654050"/>
                    <a:gd name="connsiteX1" fmla="*/ 98425 w 203200"/>
                    <a:gd name="connsiteY1" fmla="*/ 0 h 654050"/>
                    <a:gd name="connsiteX2" fmla="*/ 203200 w 203200"/>
                    <a:gd name="connsiteY2" fmla="*/ 654050 h 654050"/>
                    <a:gd name="connsiteX3" fmla="*/ 0 w 203200"/>
                    <a:gd name="connsiteY3" fmla="*/ 647700 h 654050"/>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3200"/>
                    <a:gd name="connsiteY0" fmla="*/ 644525 h 650875"/>
                    <a:gd name="connsiteX1" fmla="*/ 88900 w 203200"/>
                    <a:gd name="connsiteY1" fmla="*/ 0 h 650875"/>
                    <a:gd name="connsiteX2" fmla="*/ 203200 w 203200"/>
                    <a:gd name="connsiteY2" fmla="*/ 650875 h 650875"/>
                    <a:gd name="connsiteX3" fmla="*/ 0 w 203200"/>
                    <a:gd name="connsiteY3" fmla="*/ 644525 h 650875"/>
                    <a:gd name="connsiteX0" fmla="*/ 0 w 200025"/>
                    <a:gd name="connsiteY0" fmla="*/ 644525 h 644525"/>
                    <a:gd name="connsiteX1" fmla="*/ 88900 w 200025"/>
                    <a:gd name="connsiteY1" fmla="*/ 0 h 644525"/>
                    <a:gd name="connsiteX2" fmla="*/ 200025 w 200025"/>
                    <a:gd name="connsiteY2" fmla="*/ 644525 h 644525"/>
                    <a:gd name="connsiteX3" fmla="*/ 0 w 200025"/>
                    <a:gd name="connsiteY3" fmla="*/ 644525 h 644525"/>
                    <a:gd name="connsiteX0" fmla="*/ 0 w 200025"/>
                    <a:gd name="connsiteY0" fmla="*/ 644526 h 644526"/>
                    <a:gd name="connsiteX1" fmla="*/ 88900 w 200025"/>
                    <a:gd name="connsiteY1" fmla="*/ 1 h 644526"/>
                    <a:gd name="connsiteX2" fmla="*/ 200025 w 200025"/>
                    <a:gd name="connsiteY2" fmla="*/ 644526 h 644526"/>
                    <a:gd name="connsiteX3" fmla="*/ 0 w 200025"/>
                    <a:gd name="connsiteY3" fmla="*/ 644526 h 644526"/>
                  </a:gdLst>
                  <a:ahLst/>
                  <a:cxnLst>
                    <a:cxn ang="0">
                      <a:pos x="connsiteX0" y="connsiteY0"/>
                    </a:cxn>
                    <a:cxn ang="0">
                      <a:pos x="connsiteX1" y="connsiteY1"/>
                    </a:cxn>
                    <a:cxn ang="0">
                      <a:pos x="connsiteX2" y="connsiteY2"/>
                    </a:cxn>
                    <a:cxn ang="0">
                      <a:pos x="connsiteX3" y="connsiteY3"/>
                    </a:cxn>
                  </a:cxnLst>
                  <a:rect l="l" t="t" r="r" b="b"/>
                  <a:pathLst>
                    <a:path w="200025" h="644526">
                      <a:moveTo>
                        <a:pt x="0" y="644526"/>
                      </a:moveTo>
                      <a:cubicBezTo>
                        <a:pt x="35983" y="482601"/>
                        <a:pt x="-55033" y="1"/>
                        <a:pt x="88900" y="1"/>
                      </a:cubicBezTo>
                      <a:cubicBezTo>
                        <a:pt x="225425" y="-1057"/>
                        <a:pt x="161925" y="455084"/>
                        <a:pt x="200025" y="644526"/>
                      </a:cubicBezTo>
                      <a:lnTo>
                        <a:pt x="0" y="644526"/>
                      </a:lnTo>
                      <a:close/>
                    </a:path>
                  </a:pathLst>
                </a:custGeom>
                <a:solidFill>
                  <a:srgbClr val="7030A0"/>
                </a:solidFill>
                <a:ln w="63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B04E191C-CEF1-E3D0-CC89-F8CDA6C84D71}"/>
                  </a:ext>
                </a:extLst>
              </p:cNvPr>
              <p:cNvSpPr txBox="1"/>
              <p:nvPr/>
            </p:nvSpPr>
            <p:spPr>
              <a:xfrm>
                <a:off x="3175361" y="4142642"/>
                <a:ext cx="737702" cy="36651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received</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LOS pulse</a:t>
                </a:r>
              </a:p>
            </p:txBody>
          </p:sp>
          <p:grpSp>
            <p:nvGrpSpPr>
              <p:cNvPr id="36" name="Group 35">
                <a:extLst>
                  <a:ext uri="{FF2B5EF4-FFF2-40B4-BE49-F238E27FC236}">
                    <a16:creationId xmlns:a16="http://schemas.microsoft.com/office/drawing/2014/main" id="{78DD52A8-7B03-C545-7C07-96E620692AC6}"/>
                  </a:ext>
                </a:extLst>
              </p:cNvPr>
              <p:cNvGrpSpPr/>
              <p:nvPr/>
            </p:nvGrpSpPr>
            <p:grpSpPr>
              <a:xfrm>
                <a:off x="3773310" y="4062390"/>
                <a:ext cx="742511" cy="650098"/>
                <a:chOff x="2297345" y="4002880"/>
                <a:chExt cx="742511" cy="650098"/>
              </a:xfrm>
            </p:grpSpPr>
            <p:sp>
              <p:nvSpPr>
                <p:cNvPr id="37" name="Right Brace 36">
                  <a:extLst>
                    <a:ext uri="{FF2B5EF4-FFF2-40B4-BE49-F238E27FC236}">
                      <a16:creationId xmlns:a16="http://schemas.microsoft.com/office/drawing/2014/main" id="{1AEBED80-B8B3-E365-20D5-A07B5F60575E}"/>
                    </a:ext>
                  </a:extLst>
                </p:cNvPr>
                <p:cNvSpPr/>
                <p:nvPr/>
              </p:nvSpPr>
              <p:spPr>
                <a:xfrm rot="16200000">
                  <a:off x="2571001" y="4225101"/>
                  <a:ext cx="184208" cy="671545"/>
                </a:xfrm>
                <a:prstGeom prst="righ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DF2DB092-EBBA-2CA5-DF83-8152099FEBCC}"/>
                    </a:ext>
                  </a:extLst>
                </p:cNvPr>
                <p:cNvSpPr txBox="1"/>
                <p:nvPr/>
              </p:nvSpPr>
              <p:spPr>
                <a:xfrm>
                  <a:off x="2297345" y="4002880"/>
                  <a:ext cx="742511" cy="501932"/>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received</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multipath</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 pulses</a:t>
                  </a:r>
                </a:p>
              </p:txBody>
            </p:sp>
          </p:grpSp>
        </p:grpSp>
      </p:grpSp>
      <p:sp>
        <p:nvSpPr>
          <p:cNvPr id="10" name="Slide Number Placeholder 3">
            <a:extLst>
              <a:ext uri="{FF2B5EF4-FFF2-40B4-BE49-F238E27FC236}">
                <a16:creationId xmlns:a16="http://schemas.microsoft.com/office/drawing/2014/main" id="{EB239C98-00CE-C36E-A0AE-7156397A82AE}"/>
              </a:ext>
            </a:extLst>
          </p:cNvPr>
          <p:cNvSpPr>
            <a:spLocks noGrp="1"/>
          </p:cNvSpPr>
          <p:nvPr>
            <p:ph type="sldNum" sz="quarter" idx="4"/>
          </p:nvPr>
        </p:nvSpPr>
        <p:spPr>
          <a:xfrm>
            <a:off x="9219616" y="6443089"/>
            <a:ext cx="2743200" cy="365125"/>
          </a:xfrm>
        </p:spPr>
        <p:txBody>
          <a:bodyPr/>
          <a:lstStyle/>
          <a:p>
            <a:r>
              <a:rPr lang="en-US" dirty="0"/>
              <a:t>Wireless and Mobile Networks: 7- </a:t>
            </a:r>
            <a:fld id="{C4204591-24BD-A542-B9D5-F8D8A88D2FEE}" type="slidenum">
              <a:rPr lang="en-US" smtClean="0"/>
              <a:pPr/>
              <a:t>15</a:t>
            </a:fld>
            <a:endParaRPr lang="en-US" dirty="0"/>
          </a:p>
        </p:txBody>
      </p:sp>
    </p:spTree>
    <p:extLst>
      <p:ext uri="{BB962C8B-B14F-4D97-AF65-F5344CB8AC3E}">
        <p14:creationId xmlns:p14="http://schemas.microsoft.com/office/powerpoint/2010/main" val="11435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3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3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downRigh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par>
                                <p:cTn id="31" presetID="9" presetClass="entr" presetSubtype="0" fill="hold"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dissolve">
                                      <p:cBhvr>
                                        <p:cTn id="33" dur="500"/>
                                        <p:tgtEl>
                                          <p:spTgt spid="9">
                                            <p:txEl>
                                              <p:pRg st="0" end="0"/>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9">
                                            <p:txEl>
                                              <p:pRg st="1" end="1"/>
                                            </p:txEl>
                                          </p:spTgt>
                                        </p:tgtEl>
                                        <p:attrNameLst>
                                          <p:attrName>style.visibility</p:attrName>
                                        </p:attrNameLst>
                                      </p:cBhvr>
                                      <p:to>
                                        <p:strVal val="visible"/>
                                      </p:to>
                                    </p:set>
                                    <p:animEffect transition="in" filter="dissolve">
                                      <p:cBhvr>
                                        <p:cTn id="36" dur="500"/>
                                        <p:tgtEl>
                                          <p:spTgt spid="9">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9">
                                            <p:txEl>
                                              <p:pRg st="2" end="2"/>
                                            </p:txEl>
                                          </p:spTgt>
                                        </p:tgtEl>
                                        <p:attrNameLst>
                                          <p:attrName>style.visibility</p:attrName>
                                        </p:attrNameLst>
                                      </p:cBhvr>
                                      <p:to>
                                        <p:strVal val="visible"/>
                                      </p:to>
                                    </p:set>
                                    <p:animEffect transition="in" filter="dissolve">
                                      <p:cBhvr>
                                        <p:cTn id="41" dur="500"/>
                                        <p:tgtEl>
                                          <p:spTgt spid="9">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9">
                                            <p:txEl>
                                              <p:pRg st="3" end="3"/>
                                            </p:txEl>
                                          </p:spTgt>
                                        </p:tgtEl>
                                        <p:attrNameLst>
                                          <p:attrName>style.visibility</p:attrName>
                                        </p:attrNameLst>
                                      </p:cBhvr>
                                      <p:to>
                                        <p:strVal val="visible"/>
                                      </p:to>
                                    </p:set>
                                    <p:animEffect transition="in" filter="dissolve">
                                      <p:cBhvr>
                                        <p:cTn id="46" dur="500"/>
                                        <p:tgtEl>
                                          <p:spTgt spid="9">
                                            <p:txEl>
                                              <p:pRg st="3" end="3"/>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animEffect transition="in" filter="dissolve">
                                      <p:cBhvr>
                                        <p:cTn id="49" dur="500"/>
                                        <p:tgtEl>
                                          <p:spTgt spid="9">
                                            <p:txEl>
                                              <p:pRg st="4" end="4"/>
                                            </p:txEl>
                                          </p:spTgt>
                                        </p:tgtEl>
                                      </p:cBhvr>
                                    </p:animEffect>
                                  </p:childTnLst>
                                </p:cTn>
                              </p:par>
                              <p:par>
                                <p:cTn id="50" presetID="9" presetClass="entr" presetSubtype="0" fill="hold" nodeType="withEffect">
                                  <p:stCondLst>
                                    <p:cond delay="0"/>
                                  </p:stCondLst>
                                  <p:childTnLst>
                                    <p:set>
                                      <p:cBhvr>
                                        <p:cTn id="51" dur="1" fill="hold">
                                          <p:stCondLst>
                                            <p:cond delay="0"/>
                                          </p:stCondLst>
                                        </p:cTn>
                                        <p:tgtEl>
                                          <p:spTgt spid="9">
                                            <p:txEl>
                                              <p:pRg st="5" end="5"/>
                                            </p:txEl>
                                          </p:spTgt>
                                        </p:tgtEl>
                                        <p:attrNameLst>
                                          <p:attrName>style.visibility</p:attrName>
                                        </p:attrNameLst>
                                      </p:cBhvr>
                                      <p:to>
                                        <p:strVal val="visible"/>
                                      </p:to>
                                    </p:set>
                                    <p:animEffect transition="in" filter="dissolve">
                                      <p:cBhvr>
                                        <p:cTn id="5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804863" y="251553"/>
            <a:ext cx="10515600" cy="894622"/>
          </a:xfrm>
        </p:spPr>
        <p:txBody>
          <a:bodyPr/>
          <a:lstStyle/>
          <a:p>
            <a:r>
              <a:rPr lang="en-US" dirty="0"/>
              <a:t>Wireless link characteristics: noise</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16</a:t>
            </a:fld>
            <a:endParaRPr lang="en-US" dirty="0"/>
          </a:p>
        </p:txBody>
      </p:sp>
      <p:sp>
        <p:nvSpPr>
          <p:cNvPr id="38" name="Rectangle 3">
            <a:extLst>
              <a:ext uri="{FF2B5EF4-FFF2-40B4-BE49-F238E27FC236}">
                <a16:creationId xmlns:a16="http://schemas.microsoft.com/office/drawing/2014/main" id="{71B6FDCD-1AF4-6E4D-B4AA-12EEF293AE60}"/>
              </a:ext>
            </a:extLst>
          </p:cNvPr>
          <p:cNvSpPr txBox="1">
            <a:spLocks noChangeArrowheads="1"/>
          </p:cNvSpPr>
          <p:nvPr/>
        </p:nvSpPr>
        <p:spPr bwMode="auto">
          <a:xfrm>
            <a:off x="889000" y="1349375"/>
            <a:ext cx="6502400" cy="5197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a:defRPr/>
            </a:pPr>
            <a:r>
              <a:rPr lang="en-US" dirty="0">
                <a:solidFill>
                  <a:srgbClr val="C00000"/>
                </a:solidFill>
              </a:rPr>
              <a:t>interference from other sources on </a:t>
            </a:r>
            <a:r>
              <a:rPr lang="en-US" dirty="0"/>
              <a:t>wireless network frequencies: motors, appliances</a:t>
            </a:r>
          </a:p>
          <a:p>
            <a:pPr>
              <a:defRPr/>
            </a:pPr>
            <a:r>
              <a:rPr lang="en-US" sz="3200" kern="0" dirty="0">
                <a:cs typeface="+mn-cs"/>
              </a:rPr>
              <a:t>SNR: signal-to-noise ratio</a:t>
            </a:r>
          </a:p>
          <a:p>
            <a:pPr lvl="1">
              <a:defRPr/>
            </a:pPr>
            <a:r>
              <a:rPr lang="en-US" sz="2800" kern="0" dirty="0"/>
              <a:t>larger SNR – easier to extract signal from noise (a “good thing”)</a:t>
            </a:r>
          </a:p>
          <a:p>
            <a:pPr>
              <a:defRPr/>
            </a:pPr>
            <a:r>
              <a:rPr lang="en-US" sz="3200" kern="0" dirty="0">
                <a:solidFill>
                  <a:srgbClr val="C00000"/>
                </a:solidFill>
                <a:cs typeface="+mn-cs"/>
              </a:rPr>
              <a:t>SNR versus BER tradeoff</a:t>
            </a:r>
          </a:p>
          <a:p>
            <a:pPr lvl="1">
              <a:defRPr/>
            </a:pPr>
            <a:r>
              <a:rPr lang="en-US" sz="2800" i="1" kern="0" dirty="0">
                <a:solidFill>
                  <a:srgbClr val="000099"/>
                </a:solidFill>
              </a:rPr>
              <a:t>given physical layer:</a:t>
            </a:r>
            <a:r>
              <a:rPr lang="en-US" sz="2800" kern="0" dirty="0"/>
              <a:t> increase power -&gt; increase SNR-&gt;decrease BER</a:t>
            </a:r>
          </a:p>
          <a:p>
            <a:pPr lvl="1">
              <a:defRPr/>
            </a:pPr>
            <a:r>
              <a:rPr lang="en-US" sz="2800" kern="0" dirty="0">
                <a:latin typeface="+mn-lt"/>
              </a:rPr>
              <a:t>SNR may change with mobility: dynamically adapt physical layer (modulation technique, rate) </a:t>
            </a:r>
          </a:p>
          <a:p>
            <a:pPr lvl="1">
              <a:defRPr/>
            </a:pPr>
            <a:endParaRPr lang="en-US" sz="2000" kern="0" dirty="0">
              <a:latin typeface="Gill Sans MT" charset="0"/>
            </a:endParaRPr>
          </a:p>
        </p:txBody>
      </p:sp>
      <p:sp>
        <p:nvSpPr>
          <p:cNvPr id="39" name="Freeform 4">
            <a:extLst>
              <a:ext uri="{FF2B5EF4-FFF2-40B4-BE49-F238E27FC236}">
                <a16:creationId xmlns:a16="http://schemas.microsoft.com/office/drawing/2014/main" id="{5B8682A8-7209-3B47-904A-F06713C49065}"/>
              </a:ext>
            </a:extLst>
          </p:cNvPr>
          <p:cNvSpPr>
            <a:spLocks/>
          </p:cNvSpPr>
          <p:nvPr/>
        </p:nvSpPr>
        <p:spPr bwMode="auto">
          <a:xfrm>
            <a:off x="8480425" y="1819275"/>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0" name="Freeform 5">
            <a:extLst>
              <a:ext uri="{FF2B5EF4-FFF2-40B4-BE49-F238E27FC236}">
                <a16:creationId xmlns:a16="http://schemas.microsoft.com/office/drawing/2014/main" id="{1D9FAFC2-50CD-0540-87F0-600BB959D61D}"/>
              </a:ext>
            </a:extLst>
          </p:cNvPr>
          <p:cNvSpPr>
            <a:spLocks/>
          </p:cNvSpPr>
          <p:nvPr/>
        </p:nvSpPr>
        <p:spPr bwMode="auto">
          <a:xfrm>
            <a:off x="9128125" y="1489075"/>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1" name="Freeform 6">
            <a:extLst>
              <a:ext uri="{FF2B5EF4-FFF2-40B4-BE49-F238E27FC236}">
                <a16:creationId xmlns:a16="http://schemas.microsoft.com/office/drawing/2014/main" id="{5B8D6423-9870-F34C-8480-531C6E14A904}"/>
              </a:ext>
            </a:extLst>
          </p:cNvPr>
          <p:cNvSpPr>
            <a:spLocks/>
          </p:cNvSpPr>
          <p:nvPr/>
        </p:nvSpPr>
        <p:spPr bwMode="auto">
          <a:xfrm>
            <a:off x="10042525" y="1489075"/>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42" name="Rectangle 7">
            <a:extLst>
              <a:ext uri="{FF2B5EF4-FFF2-40B4-BE49-F238E27FC236}">
                <a16:creationId xmlns:a16="http://schemas.microsoft.com/office/drawing/2014/main" id="{FBA0B285-0D28-2740-88F9-AAFB4AFE93CC}"/>
              </a:ext>
            </a:extLst>
          </p:cNvPr>
          <p:cNvSpPr>
            <a:spLocks noChangeArrowheads="1"/>
          </p:cNvSpPr>
          <p:nvPr/>
        </p:nvSpPr>
        <p:spPr bwMode="auto">
          <a:xfrm>
            <a:off x="8472488" y="1476375"/>
            <a:ext cx="2862262" cy="2878138"/>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 name="Line 8">
            <a:extLst>
              <a:ext uri="{FF2B5EF4-FFF2-40B4-BE49-F238E27FC236}">
                <a16:creationId xmlns:a16="http://schemas.microsoft.com/office/drawing/2014/main" id="{B42481EF-5DC2-4B46-9AFD-7606B6464738}"/>
              </a:ext>
            </a:extLst>
          </p:cNvPr>
          <p:cNvSpPr>
            <a:spLocks noChangeShapeType="1"/>
          </p:cNvSpPr>
          <p:nvPr/>
        </p:nvSpPr>
        <p:spPr bwMode="auto">
          <a:xfrm>
            <a:off x="8472488" y="1970088"/>
            <a:ext cx="284797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4" name="Line 9">
            <a:extLst>
              <a:ext uri="{FF2B5EF4-FFF2-40B4-BE49-F238E27FC236}">
                <a16:creationId xmlns:a16="http://schemas.microsoft.com/office/drawing/2014/main" id="{77CEC585-4DE2-9A4B-BBEE-7533C9C5948B}"/>
              </a:ext>
            </a:extLst>
          </p:cNvPr>
          <p:cNvSpPr>
            <a:spLocks noChangeShapeType="1"/>
          </p:cNvSpPr>
          <p:nvPr/>
        </p:nvSpPr>
        <p:spPr bwMode="auto">
          <a:xfrm>
            <a:off x="8482013" y="2436813"/>
            <a:ext cx="284797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5" name="Line 10">
            <a:extLst>
              <a:ext uri="{FF2B5EF4-FFF2-40B4-BE49-F238E27FC236}">
                <a16:creationId xmlns:a16="http://schemas.microsoft.com/office/drawing/2014/main" id="{4E5FFB2C-66C8-0844-9DF2-513B96782159}"/>
              </a:ext>
            </a:extLst>
          </p:cNvPr>
          <p:cNvSpPr>
            <a:spLocks noChangeShapeType="1"/>
          </p:cNvSpPr>
          <p:nvPr/>
        </p:nvSpPr>
        <p:spPr bwMode="auto">
          <a:xfrm>
            <a:off x="8491538" y="2917825"/>
            <a:ext cx="284797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 name="Line 11">
            <a:extLst>
              <a:ext uri="{FF2B5EF4-FFF2-40B4-BE49-F238E27FC236}">
                <a16:creationId xmlns:a16="http://schemas.microsoft.com/office/drawing/2014/main" id="{E1C82F87-F20A-2046-A065-4E55FFBFD6B7}"/>
              </a:ext>
            </a:extLst>
          </p:cNvPr>
          <p:cNvSpPr>
            <a:spLocks noChangeShapeType="1"/>
          </p:cNvSpPr>
          <p:nvPr/>
        </p:nvSpPr>
        <p:spPr bwMode="auto">
          <a:xfrm>
            <a:off x="8501063" y="3384550"/>
            <a:ext cx="284797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7" name="Line 12">
            <a:extLst>
              <a:ext uri="{FF2B5EF4-FFF2-40B4-BE49-F238E27FC236}">
                <a16:creationId xmlns:a16="http://schemas.microsoft.com/office/drawing/2014/main" id="{3649C4A2-8308-2247-B2BA-0944DDFD0A1F}"/>
              </a:ext>
            </a:extLst>
          </p:cNvPr>
          <p:cNvSpPr>
            <a:spLocks noChangeShapeType="1"/>
          </p:cNvSpPr>
          <p:nvPr/>
        </p:nvSpPr>
        <p:spPr bwMode="auto">
          <a:xfrm>
            <a:off x="8510588" y="3865563"/>
            <a:ext cx="2847975"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8" name="Line 13">
            <a:extLst>
              <a:ext uri="{FF2B5EF4-FFF2-40B4-BE49-F238E27FC236}">
                <a16:creationId xmlns:a16="http://schemas.microsoft.com/office/drawing/2014/main" id="{42E77EF7-A008-404D-84B2-6A872340E01E}"/>
              </a:ext>
            </a:extLst>
          </p:cNvPr>
          <p:cNvSpPr>
            <a:spLocks noChangeShapeType="1"/>
          </p:cNvSpPr>
          <p:nvPr/>
        </p:nvSpPr>
        <p:spPr bwMode="auto">
          <a:xfrm>
            <a:off x="9221788" y="1476375"/>
            <a:ext cx="0" cy="2878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 name="Line 14">
            <a:extLst>
              <a:ext uri="{FF2B5EF4-FFF2-40B4-BE49-F238E27FC236}">
                <a16:creationId xmlns:a16="http://schemas.microsoft.com/office/drawing/2014/main" id="{2845D7CE-0C65-784F-8D5D-49239BACDD43}"/>
              </a:ext>
            </a:extLst>
          </p:cNvPr>
          <p:cNvSpPr>
            <a:spLocks noChangeShapeType="1"/>
          </p:cNvSpPr>
          <p:nvPr/>
        </p:nvSpPr>
        <p:spPr bwMode="auto">
          <a:xfrm>
            <a:off x="9928225" y="1493838"/>
            <a:ext cx="0" cy="28781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0" name="Line 15">
            <a:extLst>
              <a:ext uri="{FF2B5EF4-FFF2-40B4-BE49-F238E27FC236}">
                <a16:creationId xmlns:a16="http://schemas.microsoft.com/office/drawing/2014/main" id="{06AF85C3-F88D-3E4D-9F48-9A671EACA830}"/>
              </a:ext>
            </a:extLst>
          </p:cNvPr>
          <p:cNvSpPr>
            <a:spLocks noChangeShapeType="1"/>
          </p:cNvSpPr>
          <p:nvPr/>
        </p:nvSpPr>
        <p:spPr bwMode="auto">
          <a:xfrm>
            <a:off x="10634663" y="1482725"/>
            <a:ext cx="0" cy="2878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1" name="Text Box 16">
            <a:extLst>
              <a:ext uri="{FF2B5EF4-FFF2-40B4-BE49-F238E27FC236}">
                <a16:creationId xmlns:a16="http://schemas.microsoft.com/office/drawing/2014/main" id="{1BE63A17-CE4A-8C4C-9AF4-E8B1FBA8B180}"/>
              </a:ext>
            </a:extLst>
          </p:cNvPr>
          <p:cNvSpPr txBox="1">
            <a:spLocks noChangeArrowheads="1"/>
          </p:cNvSpPr>
          <p:nvPr/>
        </p:nvSpPr>
        <p:spPr bwMode="auto">
          <a:xfrm>
            <a:off x="9034463" y="4332288"/>
            <a:ext cx="35242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200" dirty="0">
                <a:solidFill>
                  <a:srgbClr val="000000"/>
                </a:solidFill>
                <a:latin typeface="Arial" charset="0"/>
              </a:rPr>
              <a:t>10</a:t>
            </a:r>
            <a:endParaRPr lang="en-US" sz="1200" baseline="30000" dirty="0">
              <a:solidFill>
                <a:srgbClr val="000000"/>
              </a:solidFill>
              <a:latin typeface="Arial" charset="0"/>
            </a:endParaRPr>
          </a:p>
        </p:txBody>
      </p:sp>
      <p:sp>
        <p:nvSpPr>
          <p:cNvPr id="52" name="Text Box 17">
            <a:extLst>
              <a:ext uri="{FF2B5EF4-FFF2-40B4-BE49-F238E27FC236}">
                <a16:creationId xmlns:a16="http://schemas.microsoft.com/office/drawing/2014/main" id="{F184BB6B-0A95-C542-B733-A9D4C4C91735}"/>
              </a:ext>
            </a:extLst>
          </p:cNvPr>
          <p:cNvSpPr txBox="1">
            <a:spLocks noChangeArrowheads="1"/>
          </p:cNvSpPr>
          <p:nvPr/>
        </p:nvSpPr>
        <p:spPr bwMode="auto">
          <a:xfrm>
            <a:off x="9742488" y="433387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200" dirty="0">
                <a:solidFill>
                  <a:srgbClr val="000000"/>
                </a:solidFill>
                <a:latin typeface="Arial" charset="0"/>
              </a:rPr>
              <a:t>20</a:t>
            </a:r>
            <a:endParaRPr lang="en-US" sz="1200" baseline="30000" dirty="0">
              <a:solidFill>
                <a:srgbClr val="000000"/>
              </a:solidFill>
              <a:latin typeface="Arial" charset="0"/>
            </a:endParaRPr>
          </a:p>
        </p:txBody>
      </p:sp>
      <p:sp>
        <p:nvSpPr>
          <p:cNvPr id="53" name="Text Box 18">
            <a:extLst>
              <a:ext uri="{FF2B5EF4-FFF2-40B4-BE49-F238E27FC236}">
                <a16:creationId xmlns:a16="http://schemas.microsoft.com/office/drawing/2014/main" id="{152FDE73-AF23-A64E-8F33-865BB32CAC1A}"/>
              </a:ext>
            </a:extLst>
          </p:cNvPr>
          <p:cNvSpPr txBox="1">
            <a:spLocks noChangeArrowheads="1"/>
          </p:cNvSpPr>
          <p:nvPr/>
        </p:nvSpPr>
        <p:spPr bwMode="auto">
          <a:xfrm>
            <a:off x="10433050" y="4337050"/>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200" dirty="0">
                <a:solidFill>
                  <a:srgbClr val="000000"/>
                </a:solidFill>
                <a:latin typeface="Arial" charset="0"/>
              </a:rPr>
              <a:t>30</a:t>
            </a:r>
            <a:endParaRPr lang="en-US" sz="1200" baseline="30000" dirty="0">
              <a:solidFill>
                <a:srgbClr val="000000"/>
              </a:solidFill>
              <a:latin typeface="Arial" charset="0"/>
            </a:endParaRPr>
          </a:p>
        </p:txBody>
      </p:sp>
      <p:sp>
        <p:nvSpPr>
          <p:cNvPr id="54" name="Text Box 19">
            <a:extLst>
              <a:ext uri="{FF2B5EF4-FFF2-40B4-BE49-F238E27FC236}">
                <a16:creationId xmlns:a16="http://schemas.microsoft.com/office/drawing/2014/main" id="{9B0BA42F-8985-8C46-983D-CA29F0C15716}"/>
              </a:ext>
            </a:extLst>
          </p:cNvPr>
          <p:cNvSpPr txBox="1">
            <a:spLocks noChangeArrowheads="1"/>
          </p:cNvSpPr>
          <p:nvPr/>
        </p:nvSpPr>
        <p:spPr bwMode="auto">
          <a:xfrm>
            <a:off x="11155363" y="434022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200" dirty="0">
                <a:solidFill>
                  <a:srgbClr val="000000"/>
                </a:solidFill>
                <a:latin typeface="Arial" charset="0"/>
              </a:rPr>
              <a:t>40</a:t>
            </a:r>
            <a:endParaRPr lang="en-US" sz="1200" baseline="30000" dirty="0">
              <a:solidFill>
                <a:srgbClr val="000000"/>
              </a:solidFill>
              <a:latin typeface="Arial" charset="0"/>
            </a:endParaRPr>
          </a:p>
        </p:txBody>
      </p:sp>
      <p:sp>
        <p:nvSpPr>
          <p:cNvPr id="55" name="Line 20">
            <a:extLst>
              <a:ext uri="{FF2B5EF4-FFF2-40B4-BE49-F238E27FC236}">
                <a16:creationId xmlns:a16="http://schemas.microsoft.com/office/drawing/2014/main" id="{8B190D8C-185B-ED4F-8544-7CFC4BC482B3}"/>
              </a:ext>
            </a:extLst>
          </p:cNvPr>
          <p:cNvSpPr>
            <a:spLocks noChangeShapeType="1"/>
          </p:cNvSpPr>
          <p:nvPr/>
        </p:nvSpPr>
        <p:spPr bwMode="auto">
          <a:xfrm>
            <a:off x="8332788" y="5965825"/>
            <a:ext cx="431800" cy="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en-US" sz="2400" dirty="0">
              <a:solidFill>
                <a:srgbClr val="000000"/>
              </a:solidFill>
              <a:ea typeface="ＭＳ Ｐゴシック" charset="0"/>
            </a:endParaRPr>
          </a:p>
        </p:txBody>
      </p:sp>
      <p:sp>
        <p:nvSpPr>
          <p:cNvPr id="56" name="Line 21">
            <a:extLst>
              <a:ext uri="{FF2B5EF4-FFF2-40B4-BE49-F238E27FC236}">
                <a16:creationId xmlns:a16="http://schemas.microsoft.com/office/drawing/2014/main" id="{C945C919-55A8-BA4F-BC4C-58D1C6C2B739}"/>
              </a:ext>
            </a:extLst>
          </p:cNvPr>
          <p:cNvSpPr>
            <a:spLocks noChangeShapeType="1"/>
          </p:cNvSpPr>
          <p:nvPr/>
        </p:nvSpPr>
        <p:spPr bwMode="auto">
          <a:xfrm>
            <a:off x="8332788" y="5572125"/>
            <a:ext cx="431800" cy="0"/>
          </a:xfrm>
          <a:prstGeom prst="line">
            <a:avLst/>
          </a:prstGeom>
          <a:noFill/>
          <a:ln w="28575">
            <a:solidFill>
              <a:srgbClr val="FF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en-US" sz="2400" dirty="0">
              <a:solidFill>
                <a:srgbClr val="000000"/>
              </a:solidFill>
              <a:ea typeface="ＭＳ Ｐゴシック" charset="0"/>
            </a:endParaRPr>
          </a:p>
        </p:txBody>
      </p:sp>
      <p:sp>
        <p:nvSpPr>
          <p:cNvPr id="57" name="Line 22">
            <a:extLst>
              <a:ext uri="{FF2B5EF4-FFF2-40B4-BE49-F238E27FC236}">
                <a16:creationId xmlns:a16="http://schemas.microsoft.com/office/drawing/2014/main" id="{44FE8DFE-9A35-B642-9A42-6462254DA98B}"/>
              </a:ext>
            </a:extLst>
          </p:cNvPr>
          <p:cNvSpPr>
            <a:spLocks noChangeShapeType="1"/>
          </p:cNvSpPr>
          <p:nvPr/>
        </p:nvSpPr>
        <p:spPr bwMode="auto">
          <a:xfrm>
            <a:off x="8345488" y="5153025"/>
            <a:ext cx="393700" cy="0"/>
          </a:xfrm>
          <a:prstGeom prst="line">
            <a:avLst/>
          </a:prstGeom>
          <a:noFill/>
          <a:ln w="28575">
            <a:solidFill>
              <a:srgbClr val="0099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0" fontAlgn="base" hangingPunct="0">
              <a:spcBef>
                <a:spcPct val="0"/>
              </a:spcBef>
              <a:spcAft>
                <a:spcPct val="0"/>
              </a:spcAft>
              <a:defRPr/>
            </a:pPr>
            <a:endParaRPr lang="en-US" sz="2400" dirty="0">
              <a:solidFill>
                <a:srgbClr val="000000"/>
              </a:solidFill>
              <a:ea typeface="ＭＳ Ｐゴシック" charset="0"/>
            </a:endParaRPr>
          </a:p>
        </p:txBody>
      </p:sp>
      <p:sp>
        <p:nvSpPr>
          <p:cNvPr id="58" name="Text Box 23">
            <a:extLst>
              <a:ext uri="{FF2B5EF4-FFF2-40B4-BE49-F238E27FC236}">
                <a16:creationId xmlns:a16="http://schemas.microsoft.com/office/drawing/2014/main" id="{38769337-5036-AF4D-9171-711BCBEF4960}"/>
              </a:ext>
            </a:extLst>
          </p:cNvPr>
          <p:cNvSpPr txBox="1">
            <a:spLocks noChangeArrowheads="1"/>
          </p:cNvSpPr>
          <p:nvPr/>
        </p:nvSpPr>
        <p:spPr bwMode="auto">
          <a:xfrm>
            <a:off x="8769350" y="4968875"/>
            <a:ext cx="191475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dirty="0">
                <a:solidFill>
                  <a:srgbClr val="000000"/>
                </a:solidFill>
                <a:latin typeface="+mn-lt"/>
              </a:rPr>
              <a:t>QAM256 (8 Mbps)</a:t>
            </a:r>
          </a:p>
        </p:txBody>
      </p:sp>
      <p:sp>
        <p:nvSpPr>
          <p:cNvPr id="59" name="Text Box 24">
            <a:extLst>
              <a:ext uri="{FF2B5EF4-FFF2-40B4-BE49-F238E27FC236}">
                <a16:creationId xmlns:a16="http://schemas.microsoft.com/office/drawing/2014/main" id="{DA76F3A9-7F83-7E46-9C12-F2F39B85AB4B}"/>
              </a:ext>
            </a:extLst>
          </p:cNvPr>
          <p:cNvSpPr txBox="1">
            <a:spLocks noChangeArrowheads="1"/>
          </p:cNvSpPr>
          <p:nvPr/>
        </p:nvSpPr>
        <p:spPr bwMode="auto">
          <a:xfrm>
            <a:off x="8756650" y="5360988"/>
            <a:ext cx="179773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dirty="0">
                <a:solidFill>
                  <a:srgbClr val="000000"/>
                </a:solidFill>
                <a:latin typeface="+mn-lt"/>
              </a:rPr>
              <a:t>QAM16 (4 Mbps)</a:t>
            </a:r>
          </a:p>
        </p:txBody>
      </p:sp>
      <p:sp>
        <p:nvSpPr>
          <p:cNvPr id="60" name="Text Box 25">
            <a:extLst>
              <a:ext uri="{FF2B5EF4-FFF2-40B4-BE49-F238E27FC236}">
                <a16:creationId xmlns:a16="http://schemas.microsoft.com/office/drawing/2014/main" id="{54D444F1-892D-634A-B728-5FE0BD48924D}"/>
              </a:ext>
            </a:extLst>
          </p:cNvPr>
          <p:cNvSpPr txBox="1">
            <a:spLocks noChangeArrowheads="1"/>
          </p:cNvSpPr>
          <p:nvPr/>
        </p:nvSpPr>
        <p:spPr bwMode="auto">
          <a:xfrm>
            <a:off x="8772525" y="5767388"/>
            <a:ext cx="154766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dirty="0">
                <a:solidFill>
                  <a:srgbClr val="000000"/>
                </a:solidFill>
                <a:latin typeface="+mn-lt"/>
              </a:rPr>
              <a:t>BPSK (1 Mbps)</a:t>
            </a:r>
          </a:p>
        </p:txBody>
      </p:sp>
      <p:sp>
        <p:nvSpPr>
          <p:cNvPr id="61" name="Text Box 26">
            <a:extLst>
              <a:ext uri="{FF2B5EF4-FFF2-40B4-BE49-F238E27FC236}">
                <a16:creationId xmlns:a16="http://schemas.microsoft.com/office/drawing/2014/main" id="{1BBEDD80-E636-8C4A-B61F-E171132598B5}"/>
              </a:ext>
            </a:extLst>
          </p:cNvPr>
          <p:cNvSpPr txBox="1">
            <a:spLocks noChangeArrowheads="1"/>
          </p:cNvSpPr>
          <p:nvPr/>
        </p:nvSpPr>
        <p:spPr bwMode="auto">
          <a:xfrm>
            <a:off x="9442450" y="4532313"/>
            <a:ext cx="8953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400" dirty="0">
                <a:solidFill>
                  <a:srgbClr val="000000"/>
                </a:solidFill>
                <a:latin typeface="Arial" charset="0"/>
              </a:rPr>
              <a:t>SNR(dB)</a:t>
            </a:r>
          </a:p>
        </p:txBody>
      </p:sp>
      <p:sp>
        <p:nvSpPr>
          <p:cNvPr id="62" name="Text Box 27">
            <a:extLst>
              <a:ext uri="{FF2B5EF4-FFF2-40B4-BE49-F238E27FC236}">
                <a16:creationId xmlns:a16="http://schemas.microsoft.com/office/drawing/2014/main" id="{11AEAEBB-6242-D44D-9FCF-E8DCD25F4500}"/>
              </a:ext>
            </a:extLst>
          </p:cNvPr>
          <p:cNvSpPr txBox="1">
            <a:spLocks noChangeArrowheads="1"/>
          </p:cNvSpPr>
          <p:nvPr/>
        </p:nvSpPr>
        <p:spPr bwMode="auto">
          <a:xfrm rot="-5400000">
            <a:off x="7633494" y="2805906"/>
            <a:ext cx="484188"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400" dirty="0">
                <a:solidFill>
                  <a:srgbClr val="000000"/>
                </a:solidFill>
                <a:latin typeface="Gill Sans MT" charset="0"/>
              </a:rPr>
              <a:t>BER</a:t>
            </a:r>
          </a:p>
        </p:txBody>
      </p:sp>
      <p:sp>
        <p:nvSpPr>
          <p:cNvPr id="63" name="Text Box 28">
            <a:extLst>
              <a:ext uri="{FF2B5EF4-FFF2-40B4-BE49-F238E27FC236}">
                <a16:creationId xmlns:a16="http://schemas.microsoft.com/office/drawing/2014/main" id="{70A96C28-360B-3040-ADE5-06DB3A42ECCA}"/>
              </a:ext>
            </a:extLst>
          </p:cNvPr>
          <p:cNvSpPr txBox="1">
            <a:spLocks noChangeArrowheads="1"/>
          </p:cNvSpPr>
          <p:nvPr/>
        </p:nvSpPr>
        <p:spPr bwMode="auto">
          <a:xfrm>
            <a:off x="7958138" y="1339850"/>
            <a:ext cx="442912"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200" dirty="0">
                <a:solidFill>
                  <a:srgbClr val="000000"/>
                </a:solidFill>
                <a:latin typeface="Arial" charset="0"/>
              </a:rPr>
              <a:t>10</a:t>
            </a:r>
            <a:r>
              <a:rPr lang="en-US" sz="1200" baseline="30000" dirty="0">
                <a:solidFill>
                  <a:srgbClr val="000000"/>
                </a:solidFill>
                <a:latin typeface="Arial" charset="0"/>
              </a:rPr>
              <a:t>-1</a:t>
            </a:r>
          </a:p>
        </p:txBody>
      </p:sp>
      <p:sp>
        <p:nvSpPr>
          <p:cNvPr id="64" name="Text Box 29">
            <a:extLst>
              <a:ext uri="{FF2B5EF4-FFF2-40B4-BE49-F238E27FC236}">
                <a16:creationId xmlns:a16="http://schemas.microsoft.com/office/drawing/2014/main" id="{14CB9254-377A-9244-A09F-176D06F4A80A}"/>
              </a:ext>
            </a:extLst>
          </p:cNvPr>
          <p:cNvSpPr txBox="1">
            <a:spLocks noChangeArrowheads="1"/>
          </p:cNvSpPr>
          <p:nvPr/>
        </p:nvSpPr>
        <p:spPr bwMode="auto">
          <a:xfrm>
            <a:off x="7977188" y="1820863"/>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200" dirty="0">
                <a:solidFill>
                  <a:srgbClr val="000000"/>
                </a:solidFill>
                <a:latin typeface="Arial" charset="0"/>
              </a:rPr>
              <a:t>10</a:t>
            </a:r>
            <a:r>
              <a:rPr lang="en-US" sz="1200" baseline="30000" dirty="0">
                <a:solidFill>
                  <a:srgbClr val="000000"/>
                </a:solidFill>
                <a:latin typeface="Arial" charset="0"/>
              </a:rPr>
              <a:t>-2</a:t>
            </a:r>
          </a:p>
        </p:txBody>
      </p:sp>
      <p:sp>
        <p:nvSpPr>
          <p:cNvPr id="65" name="Text Box 30">
            <a:extLst>
              <a:ext uri="{FF2B5EF4-FFF2-40B4-BE49-F238E27FC236}">
                <a16:creationId xmlns:a16="http://schemas.microsoft.com/office/drawing/2014/main" id="{0661603A-4807-5940-A6AB-653D44251929}"/>
              </a:ext>
            </a:extLst>
          </p:cNvPr>
          <p:cNvSpPr txBox="1">
            <a:spLocks noChangeArrowheads="1"/>
          </p:cNvSpPr>
          <p:nvPr/>
        </p:nvSpPr>
        <p:spPr bwMode="auto">
          <a:xfrm>
            <a:off x="7967663" y="228758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200" dirty="0">
                <a:solidFill>
                  <a:srgbClr val="000000"/>
                </a:solidFill>
                <a:latin typeface="Arial" charset="0"/>
              </a:rPr>
              <a:t>10</a:t>
            </a:r>
            <a:r>
              <a:rPr lang="en-US" sz="1200" baseline="30000" dirty="0">
                <a:solidFill>
                  <a:srgbClr val="000000"/>
                </a:solidFill>
                <a:latin typeface="Arial" charset="0"/>
              </a:rPr>
              <a:t>-3</a:t>
            </a:r>
          </a:p>
        </p:txBody>
      </p:sp>
      <p:sp>
        <p:nvSpPr>
          <p:cNvPr id="66" name="Text Box 31">
            <a:extLst>
              <a:ext uri="{FF2B5EF4-FFF2-40B4-BE49-F238E27FC236}">
                <a16:creationId xmlns:a16="http://schemas.microsoft.com/office/drawing/2014/main" id="{0CBE2E9B-A618-174D-B54E-02933CFC57C3}"/>
              </a:ext>
            </a:extLst>
          </p:cNvPr>
          <p:cNvSpPr txBox="1">
            <a:spLocks noChangeArrowheads="1"/>
          </p:cNvSpPr>
          <p:nvPr/>
        </p:nvSpPr>
        <p:spPr bwMode="auto">
          <a:xfrm>
            <a:off x="7977188" y="322103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200" dirty="0">
                <a:solidFill>
                  <a:srgbClr val="000000"/>
                </a:solidFill>
                <a:latin typeface="Arial" charset="0"/>
              </a:rPr>
              <a:t>10</a:t>
            </a:r>
            <a:r>
              <a:rPr lang="en-US" sz="1200" baseline="30000" dirty="0">
                <a:solidFill>
                  <a:srgbClr val="000000"/>
                </a:solidFill>
                <a:latin typeface="Arial" charset="0"/>
              </a:rPr>
              <a:t>-5</a:t>
            </a:r>
          </a:p>
        </p:txBody>
      </p:sp>
      <p:sp>
        <p:nvSpPr>
          <p:cNvPr id="67" name="Text Box 32">
            <a:extLst>
              <a:ext uri="{FF2B5EF4-FFF2-40B4-BE49-F238E27FC236}">
                <a16:creationId xmlns:a16="http://schemas.microsoft.com/office/drawing/2014/main" id="{2F47C752-CDB3-6340-9553-8FA9012BFD9D}"/>
              </a:ext>
            </a:extLst>
          </p:cNvPr>
          <p:cNvSpPr txBox="1">
            <a:spLocks noChangeArrowheads="1"/>
          </p:cNvSpPr>
          <p:nvPr/>
        </p:nvSpPr>
        <p:spPr bwMode="auto">
          <a:xfrm>
            <a:off x="7981950" y="37020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200" dirty="0">
                <a:solidFill>
                  <a:srgbClr val="000000"/>
                </a:solidFill>
                <a:latin typeface="Arial" charset="0"/>
              </a:rPr>
              <a:t>10</a:t>
            </a:r>
            <a:r>
              <a:rPr lang="en-US" sz="1200" baseline="30000" dirty="0">
                <a:solidFill>
                  <a:srgbClr val="000000"/>
                </a:solidFill>
                <a:latin typeface="Arial" charset="0"/>
              </a:rPr>
              <a:t>-6</a:t>
            </a:r>
          </a:p>
        </p:txBody>
      </p:sp>
      <p:sp>
        <p:nvSpPr>
          <p:cNvPr id="68" name="Text Box 33">
            <a:extLst>
              <a:ext uri="{FF2B5EF4-FFF2-40B4-BE49-F238E27FC236}">
                <a16:creationId xmlns:a16="http://schemas.microsoft.com/office/drawing/2014/main" id="{B61A1625-A7FB-AE4B-82B4-2E399E4906FD}"/>
              </a:ext>
            </a:extLst>
          </p:cNvPr>
          <p:cNvSpPr txBox="1">
            <a:spLocks noChangeArrowheads="1"/>
          </p:cNvSpPr>
          <p:nvPr/>
        </p:nvSpPr>
        <p:spPr bwMode="auto">
          <a:xfrm>
            <a:off x="7972425" y="41973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200" dirty="0">
                <a:solidFill>
                  <a:srgbClr val="000000"/>
                </a:solidFill>
                <a:latin typeface="Arial" charset="0"/>
              </a:rPr>
              <a:t>10</a:t>
            </a:r>
            <a:r>
              <a:rPr lang="en-US" sz="1200" baseline="30000" dirty="0">
                <a:solidFill>
                  <a:srgbClr val="000000"/>
                </a:solidFill>
                <a:latin typeface="Arial" charset="0"/>
              </a:rPr>
              <a:t>-7</a:t>
            </a:r>
          </a:p>
        </p:txBody>
      </p:sp>
      <p:sp>
        <p:nvSpPr>
          <p:cNvPr id="69" name="Text Box 34">
            <a:extLst>
              <a:ext uri="{FF2B5EF4-FFF2-40B4-BE49-F238E27FC236}">
                <a16:creationId xmlns:a16="http://schemas.microsoft.com/office/drawing/2014/main" id="{4F955F7F-CA2C-4945-B2CC-104D334EEAE8}"/>
              </a:ext>
            </a:extLst>
          </p:cNvPr>
          <p:cNvSpPr txBox="1">
            <a:spLocks noChangeArrowheads="1"/>
          </p:cNvSpPr>
          <p:nvPr/>
        </p:nvSpPr>
        <p:spPr bwMode="auto">
          <a:xfrm>
            <a:off x="7959725" y="2776538"/>
            <a:ext cx="442913"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200" dirty="0">
                <a:solidFill>
                  <a:srgbClr val="000000"/>
                </a:solidFill>
                <a:latin typeface="Arial" charset="0"/>
              </a:rPr>
              <a:t>10</a:t>
            </a:r>
            <a:r>
              <a:rPr lang="en-US" sz="1200" baseline="30000" dirty="0">
                <a:solidFill>
                  <a:srgbClr val="000000"/>
                </a:solidFill>
                <a:latin typeface="Arial" charset="0"/>
              </a:rPr>
              <a:t>-4</a:t>
            </a:r>
          </a:p>
        </p:txBody>
      </p:sp>
    </p:spTree>
    <p:extLst>
      <p:ext uri="{BB962C8B-B14F-4D97-AF65-F5344CB8AC3E}">
        <p14:creationId xmlns:p14="http://schemas.microsoft.com/office/powerpoint/2010/main" val="317723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dissolve">
                                      <p:cBhvr>
                                        <p:cTn id="7" dur="5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8">
                                            <p:txEl>
                                              <p:pRg st="1" end="1"/>
                                            </p:txEl>
                                          </p:spTgt>
                                        </p:tgtEl>
                                        <p:attrNameLst>
                                          <p:attrName>style.visibility</p:attrName>
                                        </p:attrNameLst>
                                      </p:cBhvr>
                                      <p:to>
                                        <p:strVal val="visible"/>
                                      </p:to>
                                    </p:set>
                                    <p:animEffect transition="in" filter="dissolve">
                                      <p:cBhvr>
                                        <p:cTn id="12" dur="500"/>
                                        <p:tgtEl>
                                          <p:spTgt spid="38">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8">
                                            <p:txEl>
                                              <p:pRg st="2" end="2"/>
                                            </p:txEl>
                                          </p:spTgt>
                                        </p:tgtEl>
                                        <p:attrNameLst>
                                          <p:attrName>style.visibility</p:attrName>
                                        </p:attrNameLst>
                                      </p:cBhvr>
                                      <p:to>
                                        <p:strVal val="visible"/>
                                      </p:to>
                                    </p:set>
                                    <p:animEffect transition="in" filter="dissolve">
                                      <p:cBhvr>
                                        <p:cTn id="15" dur="500"/>
                                        <p:tgtEl>
                                          <p:spTgt spid="3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8">
                                            <p:txEl>
                                              <p:pRg st="3" end="3"/>
                                            </p:txEl>
                                          </p:spTgt>
                                        </p:tgtEl>
                                        <p:attrNameLst>
                                          <p:attrName>style.visibility</p:attrName>
                                        </p:attrNameLst>
                                      </p:cBhvr>
                                      <p:to>
                                        <p:strVal val="visible"/>
                                      </p:to>
                                    </p:set>
                                    <p:animEffect transition="in" filter="dissolve">
                                      <p:cBhvr>
                                        <p:cTn id="20" dur="500"/>
                                        <p:tgtEl>
                                          <p:spTgt spid="38">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8">
                                            <p:txEl>
                                              <p:pRg st="4" end="4"/>
                                            </p:txEl>
                                          </p:spTgt>
                                        </p:tgtEl>
                                        <p:attrNameLst>
                                          <p:attrName>style.visibility</p:attrName>
                                        </p:attrNameLst>
                                      </p:cBhvr>
                                      <p:to>
                                        <p:strVal val="visible"/>
                                      </p:to>
                                    </p:set>
                                    <p:animEffect transition="in" filter="dissolve">
                                      <p:cBhvr>
                                        <p:cTn id="23" dur="500"/>
                                        <p:tgtEl>
                                          <p:spTgt spid="38">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8">
                                            <p:txEl>
                                              <p:pRg st="5" end="5"/>
                                            </p:txEl>
                                          </p:spTgt>
                                        </p:tgtEl>
                                        <p:attrNameLst>
                                          <p:attrName>style.visibility</p:attrName>
                                        </p:attrNameLst>
                                      </p:cBhvr>
                                      <p:to>
                                        <p:strVal val="visible"/>
                                      </p:to>
                                    </p:set>
                                    <p:animEffect transition="in" filter="dissolve">
                                      <p:cBhvr>
                                        <p:cTn id="26" dur="500"/>
                                        <p:tgtEl>
                                          <p:spTgt spid="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17</a:t>
            </a:fld>
            <a:endParaRPr lang="en-US" dirty="0"/>
          </a:p>
        </p:txBody>
      </p:sp>
      <p:grpSp>
        <p:nvGrpSpPr>
          <p:cNvPr id="107" name="Group 356">
            <a:extLst>
              <a:ext uri="{FF2B5EF4-FFF2-40B4-BE49-F238E27FC236}">
                <a16:creationId xmlns:a16="http://schemas.microsoft.com/office/drawing/2014/main" id="{58A73542-A8C2-3747-8963-FA5E2C4C09C5}"/>
              </a:ext>
            </a:extLst>
          </p:cNvPr>
          <p:cNvGrpSpPr>
            <a:grpSpLocks/>
          </p:cNvGrpSpPr>
          <p:nvPr/>
        </p:nvGrpSpPr>
        <p:grpSpPr bwMode="auto">
          <a:xfrm>
            <a:off x="3567113" y="2183416"/>
            <a:ext cx="627062" cy="642937"/>
            <a:chOff x="313" y="1497"/>
            <a:chExt cx="1152" cy="1014"/>
          </a:xfrm>
        </p:grpSpPr>
        <p:pic>
          <p:nvPicPr>
            <p:cNvPr id="108" name="Picture 354" descr="laptop_stylized_small">
              <a:extLst>
                <a:ext uri="{FF2B5EF4-FFF2-40B4-BE49-F238E27FC236}">
                  <a16:creationId xmlns:a16="http://schemas.microsoft.com/office/drawing/2014/main" id="{B2EACC5A-1F17-F14E-B327-E3058A614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9" name="Picture 355" descr="antenna_stylized">
              <a:extLst>
                <a:ext uri="{FF2B5EF4-FFF2-40B4-BE49-F238E27FC236}">
                  <a16:creationId xmlns:a16="http://schemas.microsoft.com/office/drawing/2014/main" id="{3DC5A5D2-F456-6C4C-B076-22D375BC32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11" name="Freeform 7">
            <a:extLst>
              <a:ext uri="{FF2B5EF4-FFF2-40B4-BE49-F238E27FC236}">
                <a16:creationId xmlns:a16="http://schemas.microsoft.com/office/drawing/2014/main" id="{F64D421C-A8EA-AA46-9CF6-1F440BA24764}"/>
              </a:ext>
            </a:extLst>
          </p:cNvPr>
          <p:cNvSpPr>
            <a:spLocks/>
          </p:cNvSpPr>
          <p:nvPr/>
        </p:nvSpPr>
        <p:spPr bwMode="auto">
          <a:xfrm>
            <a:off x="2101850" y="2026253"/>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rgbClr val="000000"/>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12" name="Line 26">
            <a:extLst>
              <a:ext uri="{FF2B5EF4-FFF2-40B4-BE49-F238E27FC236}">
                <a16:creationId xmlns:a16="http://schemas.microsoft.com/office/drawing/2014/main" id="{21069D36-C753-C94F-A501-02B3B81CDA05}"/>
              </a:ext>
            </a:extLst>
          </p:cNvPr>
          <p:cNvSpPr>
            <a:spLocks noChangeShapeType="1"/>
          </p:cNvSpPr>
          <p:nvPr/>
        </p:nvSpPr>
        <p:spPr bwMode="auto">
          <a:xfrm flipV="1">
            <a:off x="3375025" y="3240691"/>
            <a:ext cx="998538" cy="169862"/>
          </a:xfrm>
          <a:prstGeom prst="line">
            <a:avLst/>
          </a:prstGeom>
          <a:noFill/>
          <a:ln w="38100">
            <a:solidFill>
              <a:srgbClr val="FF00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13" name="Line 27">
            <a:extLst>
              <a:ext uri="{FF2B5EF4-FFF2-40B4-BE49-F238E27FC236}">
                <a16:creationId xmlns:a16="http://schemas.microsoft.com/office/drawing/2014/main" id="{D088846B-014D-2C40-A52B-2FC53A963A1E}"/>
              </a:ext>
            </a:extLst>
          </p:cNvPr>
          <p:cNvSpPr>
            <a:spLocks noChangeShapeType="1"/>
          </p:cNvSpPr>
          <p:nvPr/>
        </p:nvSpPr>
        <p:spPr bwMode="auto">
          <a:xfrm>
            <a:off x="4048125" y="2761266"/>
            <a:ext cx="407988" cy="322262"/>
          </a:xfrm>
          <a:prstGeom prst="line">
            <a:avLst/>
          </a:prstGeom>
          <a:noFill/>
          <a:ln w="38100">
            <a:solidFill>
              <a:srgbClr val="FF00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14" name="Text Box 28">
            <a:extLst>
              <a:ext uri="{FF2B5EF4-FFF2-40B4-BE49-F238E27FC236}">
                <a16:creationId xmlns:a16="http://schemas.microsoft.com/office/drawing/2014/main" id="{BB572165-F49B-6548-85B2-DCB2FAF23288}"/>
              </a:ext>
            </a:extLst>
          </p:cNvPr>
          <p:cNvSpPr txBox="1">
            <a:spLocks noChangeArrowheads="1"/>
          </p:cNvSpPr>
          <p:nvPr/>
        </p:nvSpPr>
        <p:spPr bwMode="auto">
          <a:xfrm>
            <a:off x="2493963" y="3132741"/>
            <a:ext cx="350837"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A</a:t>
            </a:r>
          </a:p>
        </p:txBody>
      </p:sp>
      <p:sp>
        <p:nvSpPr>
          <p:cNvPr id="115" name="Text Box 29">
            <a:extLst>
              <a:ext uri="{FF2B5EF4-FFF2-40B4-BE49-F238E27FC236}">
                <a16:creationId xmlns:a16="http://schemas.microsoft.com/office/drawing/2014/main" id="{F727CB4B-B31D-B44A-8126-9A73973F15B9}"/>
              </a:ext>
            </a:extLst>
          </p:cNvPr>
          <p:cNvSpPr txBox="1">
            <a:spLocks noChangeArrowheads="1"/>
          </p:cNvSpPr>
          <p:nvPr/>
        </p:nvSpPr>
        <p:spPr bwMode="auto">
          <a:xfrm>
            <a:off x="4967288" y="2905728"/>
            <a:ext cx="3381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B</a:t>
            </a:r>
          </a:p>
        </p:txBody>
      </p:sp>
      <p:sp>
        <p:nvSpPr>
          <p:cNvPr id="116" name="Text Box 30">
            <a:extLst>
              <a:ext uri="{FF2B5EF4-FFF2-40B4-BE49-F238E27FC236}">
                <a16:creationId xmlns:a16="http://schemas.microsoft.com/office/drawing/2014/main" id="{E7687122-B847-5F42-A300-D5553034D21E}"/>
              </a:ext>
            </a:extLst>
          </p:cNvPr>
          <p:cNvSpPr txBox="1">
            <a:spLocks noChangeArrowheads="1"/>
          </p:cNvSpPr>
          <p:nvPr/>
        </p:nvSpPr>
        <p:spPr bwMode="auto">
          <a:xfrm>
            <a:off x="4144963" y="2200878"/>
            <a:ext cx="3508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C</a:t>
            </a:r>
          </a:p>
        </p:txBody>
      </p:sp>
      <p:sp>
        <p:nvSpPr>
          <p:cNvPr id="117" name="Rectangle 32">
            <a:extLst>
              <a:ext uri="{FF2B5EF4-FFF2-40B4-BE49-F238E27FC236}">
                <a16:creationId xmlns:a16="http://schemas.microsoft.com/office/drawing/2014/main" id="{849DF770-B526-8044-9F6D-6C14557B6ABD}"/>
              </a:ext>
            </a:extLst>
          </p:cNvPr>
          <p:cNvSpPr>
            <a:spLocks noChangeArrowheads="1"/>
          </p:cNvSpPr>
          <p:nvPr/>
        </p:nvSpPr>
        <p:spPr bwMode="auto">
          <a:xfrm>
            <a:off x="881063" y="1346255"/>
            <a:ext cx="5372099" cy="4529733"/>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0" fontAlgn="base" hangingPunct="0">
              <a:lnSpc>
                <a:spcPct val="90000"/>
              </a:lnSpc>
              <a:spcBef>
                <a:spcPct val="20000"/>
              </a:spcBef>
              <a:spcAft>
                <a:spcPct val="0"/>
              </a:spcAft>
              <a:buClr>
                <a:srgbClr val="000099"/>
              </a:buClr>
              <a:buSzPct val="75000"/>
              <a:buFont typeface="Wingdings" charset="0"/>
              <a:buNone/>
              <a:defRPr/>
            </a:pPr>
            <a:r>
              <a:rPr lang="en-US" sz="2800" dirty="0">
                <a:solidFill>
                  <a:srgbClr val="C00000"/>
                </a:solidFill>
                <a:ea typeface="ＭＳ Ｐゴシック" charset="0"/>
              </a:rPr>
              <a:t>Hidden terminal problem</a:t>
            </a:r>
          </a:p>
          <a:p>
            <a:pPr marL="342900" indent="-342900" eaLnBrk="0" fontAlgn="base" hangingPunct="0">
              <a:lnSpc>
                <a:spcPct val="90000"/>
              </a:lnSpc>
              <a:spcBef>
                <a:spcPct val="20000"/>
              </a:spcBef>
              <a:spcAft>
                <a:spcPct val="0"/>
              </a:spcAft>
              <a:buClr>
                <a:srgbClr val="000099"/>
              </a:buClr>
              <a:buSzPct val="75000"/>
              <a:buFont typeface="Wingdings" charset="0"/>
              <a:buNone/>
              <a:defRPr/>
            </a:pPr>
            <a:endParaRPr lang="en-US" sz="2800" dirty="0">
              <a:solidFill>
                <a:srgbClr val="C00000"/>
              </a:solidFill>
              <a:ea typeface="ＭＳ Ｐゴシック" charset="0"/>
            </a:endParaRPr>
          </a:p>
          <a:p>
            <a:pPr marL="342900" indent="-342900" eaLnBrk="0" fontAlgn="base" hangingPunct="0">
              <a:lnSpc>
                <a:spcPct val="90000"/>
              </a:lnSpc>
              <a:spcBef>
                <a:spcPct val="20000"/>
              </a:spcBef>
              <a:spcAft>
                <a:spcPct val="0"/>
              </a:spcAft>
              <a:buClr>
                <a:srgbClr val="000099"/>
              </a:buClr>
              <a:buSzPct val="75000"/>
              <a:buFont typeface="Wingdings" charset="0"/>
              <a:buNone/>
              <a:defRPr/>
            </a:pPr>
            <a:endParaRPr lang="en-US" sz="2800" dirty="0">
              <a:solidFill>
                <a:srgbClr val="C00000"/>
              </a:solidFill>
              <a:ea typeface="ＭＳ Ｐゴシック" charset="0"/>
            </a:endParaRPr>
          </a:p>
          <a:p>
            <a:pPr marL="342900" indent="-342900" eaLnBrk="0" fontAlgn="base" hangingPunct="0">
              <a:lnSpc>
                <a:spcPct val="90000"/>
              </a:lnSpc>
              <a:spcBef>
                <a:spcPct val="20000"/>
              </a:spcBef>
              <a:spcAft>
                <a:spcPct val="0"/>
              </a:spcAft>
              <a:buClr>
                <a:srgbClr val="000099"/>
              </a:buClr>
              <a:buSzPct val="75000"/>
              <a:buFont typeface="Wingdings" charset="0"/>
              <a:buNone/>
              <a:defRPr/>
            </a:pPr>
            <a:endParaRPr lang="en-US" sz="2800" dirty="0">
              <a:solidFill>
                <a:srgbClr val="C00000"/>
              </a:solidFill>
              <a:ea typeface="ＭＳ Ｐゴシック" charset="0"/>
            </a:endParaRPr>
          </a:p>
          <a:p>
            <a:pPr marL="342900" indent="-342900" eaLnBrk="0" fontAlgn="base" hangingPunct="0">
              <a:lnSpc>
                <a:spcPct val="90000"/>
              </a:lnSpc>
              <a:spcBef>
                <a:spcPct val="20000"/>
              </a:spcBef>
              <a:spcAft>
                <a:spcPct val="0"/>
              </a:spcAft>
              <a:buClr>
                <a:srgbClr val="000099"/>
              </a:buClr>
              <a:buSzPct val="75000"/>
              <a:buFont typeface="Wingdings" charset="0"/>
              <a:buNone/>
              <a:defRPr/>
            </a:pPr>
            <a:endParaRPr lang="en-US" sz="2800" dirty="0">
              <a:solidFill>
                <a:srgbClr val="C00000"/>
              </a:solidFill>
              <a:ea typeface="ＭＳ Ｐゴシック" charset="0"/>
            </a:endParaRPr>
          </a:p>
          <a:p>
            <a:pPr marL="277813" indent="-277813" eaLnBrk="0" fontAlgn="base" hangingPunct="0">
              <a:lnSpc>
                <a:spcPct val="90000"/>
              </a:lnSpc>
              <a:spcBef>
                <a:spcPct val="20000"/>
              </a:spcBef>
              <a:spcAft>
                <a:spcPct val="0"/>
              </a:spcAft>
              <a:buClr>
                <a:srgbClr val="000099"/>
              </a:buClr>
              <a:buSzPct val="100000"/>
              <a:buFont typeface="Wingdings" charset="2"/>
              <a:buChar char="§"/>
              <a:defRPr/>
            </a:pPr>
            <a:r>
              <a:rPr lang="en-US" sz="2400" dirty="0">
                <a:solidFill>
                  <a:srgbClr val="000000"/>
                </a:solidFill>
                <a:ea typeface="ＭＳ Ｐゴシック" charset="0"/>
              </a:rPr>
              <a:t>B, A hear each other</a:t>
            </a:r>
          </a:p>
          <a:p>
            <a:pPr marL="277813" indent="-277813" eaLnBrk="0" fontAlgn="base" hangingPunct="0">
              <a:lnSpc>
                <a:spcPct val="90000"/>
              </a:lnSpc>
              <a:spcBef>
                <a:spcPct val="20000"/>
              </a:spcBef>
              <a:spcAft>
                <a:spcPct val="0"/>
              </a:spcAft>
              <a:buClr>
                <a:srgbClr val="000099"/>
              </a:buClr>
              <a:buSzPct val="100000"/>
              <a:buFont typeface="Wingdings" charset="2"/>
              <a:buChar char="§"/>
              <a:defRPr/>
            </a:pPr>
            <a:r>
              <a:rPr lang="en-US" sz="2400" dirty="0">
                <a:solidFill>
                  <a:srgbClr val="000000"/>
                </a:solidFill>
                <a:ea typeface="ＭＳ Ｐゴシック" charset="0"/>
              </a:rPr>
              <a:t>B, C hear each other</a:t>
            </a:r>
          </a:p>
          <a:p>
            <a:pPr marL="277813" indent="-277813" eaLnBrk="0" fontAlgn="base" hangingPunct="0">
              <a:lnSpc>
                <a:spcPct val="90000"/>
              </a:lnSpc>
              <a:spcBef>
                <a:spcPct val="20000"/>
              </a:spcBef>
              <a:spcAft>
                <a:spcPct val="0"/>
              </a:spcAft>
              <a:buClr>
                <a:srgbClr val="000099"/>
              </a:buClr>
              <a:buSzPct val="100000"/>
              <a:buFont typeface="Wingdings" charset="2"/>
              <a:buChar char="§"/>
              <a:defRPr/>
            </a:pPr>
            <a:r>
              <a:rPr lang="en-US" sz="2400" dirty="0">
                <a:solidFill>
                  <a:srgbClr val="000000"/>
                </a:solidFill>
                <a:ea typeface="ＭＳ Ｐゴシック" charset="0"/>
              </a:rPr>
              <a:t>A, C can not hear each other means A, C unaware of their interference at B</a:t>
            </a:r>
          </a:p>
          <a:p>
            <a:pPr marL="342900" indent="-342900" eaLnBrk="0" fontAlgn="base" hangingPunct="0">
              <a:lnSpc>
                <a:spcPct val="90000"/>
              </a:lnSpc>
              <a:spcBef>
                <a:spcPct val="20000"/>
              </a:spcBef>
              <a:spcAft>
                <a:spcPct val="0"/>
              </a:spcAft>
              <a:buClr>
                <a:srgbClr val="000099"/>
              </a:buClr>
              <a:buSzPct val="75000"/>
              <a:buFont typeface="Wingdings" charset="0"/>
              <a:buChar char="v"/>
              <a:defRPr/>
            </a:pPr>
            <a:endParaRPr lang="en-US" sz="2000" dirty="0">
              <a:solidFill>
                <a:srgbClr val="000000"/>
              </a:solidFill>
              <a:latin typeface="Arial" charset="0"/>
              <a:ea typeface="ＭＳ Ｐゴシック" charset="0"/>
            </a:endParaRPr>
          </a:p>
        </p:txBody>
      </p:sp>
      <p:grpSp>
        <p:nvGrpSpPr>
          <p:cNvPr id="131" name="Group 356">
            <a:extLst>
              <a:ext uri="{FF2B5EF4-FFF2-40B4-BE49-F238E27FC236}">
                <a16:creationId xmlns:a16="http://schemas.microsoft.com/office/drawing/2014/main" id="{4CA07968-03D3-0041-BCA1-C9FDA0B76EA9}"/>
              </a:ext>
            </a:extLst>
          </p:cNvPr>
          <p:cNvGrpSpPr>
            <a:grpSpLocks/>
          </p:cNvGrpSpPr>
          <p:nvPr/>
        </p:nvGrpSpPr>
        <p:grpSpPr bwMode="auto">
          <a:xfrm>
            <a:off x="4329113" y="2732691"/>
            <a:ext cx="627062" cy="642937"/>
            <a:chOff x="313" y="1497"/>
            <a:chExt cx="1152" cy="1014"/>
          </a:xfrm>
        </p:grpSpPr>
        <p:pic>
          <p:nvPicPr>
            <p:cNvPr id="132" name="Picture 354" descr="laptop_stylized_small">
              <a:extLst>
                <a:ext uri="{FF2B5EF4-FFF2-40B4-BE49-F238E27FC236}">
                  <a16:creationId xmlns:a16="http://schemas.microsoft.com/office/drawing/2014/main" id="{7306B260-74E1-5346-A521-CA70EAD7E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3" name="Picture 355" descr="antenna_stylized">
              <a:extLst>
                <a:ext uri="{FF2B5EF4-FFF2-40B4-BE49-F238E27FC236}">
                  <a16:creationId xmlns:a16="http://schemas.microsoft.com/office/drawing/2014/main" id="{C6C0BA51-6B06-3B4F-AAD9-C22224D558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34" name="Group 356">
            <a:extLst>
              <a:ext uri="{FF2B5EF4-FFF2-40B4-BE49-F238E27FC236}">
                <a16:creationId xmlns:a16="http://schemas.microsoft.com/office/drawing/2014/main" id="{CB4DEA0C-C72B-0346-A94A-CBBD910F3304}"/>
              </a:ext>
            </a:extLst>
          </p:cNvPr>
          <p:cNvGrpSpPr>
            <a:grpSpLocks/>
          </p:cNvGrpSpPr>
          <p:nvPr/>
        </p:nvGrpSpPr>
        <p:grpSpPr bwMode="auto">
          <a:xfrm>
            <a:off x="2805113" y="2873978"/>
            <a:ext cx="627062" cy="644525"/>
            <a:chOff x="313" y="1497"/>
            <a:chExt cx="1152" cy="1014"/>
          </a:xfrm>
        </p:grpSpPr>
        <p:pic>
          <p:nvPicPr>
            <p:cNvPr id="135" name="Picture 354" descr="laptop_stylized_small">
              <a:extLst>
                <a:ext uri="{FF2B5EF4-FFF2-40B4-BE49-F238E27FC236}">
                  <a16:creationId xmlns:a16="http://schemas.microsoft.com/office/drawing/2014/main" id="{A761A985-95DE-D44A-832C-B5DA904846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6" name="Picture 355" descr="antenna_stylized">
              <a:extLst>
                <a:ext uri="{FF2B5EF4-FFF2-40B4-BE49-F238E27FC236}">
                  <a16:creationId xmlns:a16="http://schemas.microsoft.com/office/drawing/2014/main" id="{446B3308-57E8-114D-BAF3-DDE4A94E2A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 name="Group 6">
            <a:extLst>
              <a:ext uri="{FF2B5EF4-FFF2-40B4-BE49-F238E27FC236}">
                <a16:creationId xmlns:a16="http://schemas.microsoft.com/office/drawing/2014/main" id="{3F96E813-63D5-E389-F72E-7F852312C567}"/>
              </a:ext>
            </a:extLst>
          </p:cNvPr>
          <p:cNvGrpSpPr/>
          <p:nvPr/>
        </p:nvGrpSpPr>
        <p:grpSpPr>
          <a:xfrm>
            <a:off x="7153275" y="2333908"/>
            <a:ext cx="3659188" cy="2233612"/>
            <a:chOff x="7153275" y="1989138"/>
            <a:chExt cx="3659188" cy="2233612"/>
          </a:xfrm>
        </p:grpSpPr>
        <p:sp>
          <p:nvSpPr>
            <p:cNvPr id="118" name="Text Box 47">
              <a:extLst>
                <a:ext uri="{FF2B5EF4-FFF2-40B4-BE49-F238E27FC236}">
                  <a16:creationId xmlns:a16="http://schemas.microsoft.com/office/drawing/2014/main" id="{B8F31A07-848A-D74E-8DBD-79B37EA17F6E}"/>
                </a:ext>
              </a:extLst>
            </p:cNvPr>
            <p:cNvSpPr txBox="1">
              <a:spLocks noChangeArrowheads="1"/>
            </p:cNvSpPr>
            <p:nvPr/>
          </p:nvSpPr>
          <p:spPr bwMode="auto">
            <a:xfrm>
              <a:off x="7153275" y="2127250"/>
              <a:ext cx="350838"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FF0000"/>
                  </a:solidFill>
                  <a:latin typeface="Arial" charset="0"/>
                  <a:cs typeface="Arial" charset="0"/>
                </a:rPr>
                <a:t>A</a:t>
              </a:r>
            </a:p>
          </p:txBody>
        </p:sp>
        <p:sp>
          <p:nvSpPr>
            <p:cNvPr id="119" name="Text Box 48">
              <a:extLst>
                <a:ext uri="{FF2B5EF4-FFF2-40B4-BE49-F238E27FC236}">
                  <a16:creationId xmlns:a16="http://schemas.microsoft.com/office/drawing/2014/main" id="{C56F1E10-F34C-5843-B22F-044D7AE1A8FE}"/>
                </a:ext>
              </a:extLst>
            </p:cNvPr>
            <p:cNvSpPr txBox="1">
              <a:spLocks noChangeArrowheads="1"/>
            </p:cNvSpPr>
            <p:nvPr/>
          </p:nvSpPr>
          <p:spPr bwMode="auto">
            <a:xfrm>
              <a:off x="9063038" y="2124075"/>
              <a:ext cx="32861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B</a:t>
              </a:r>
            </a:p>
          </p:txBody>
        </p:sp>
        <p:sp>
          <p:nvSpPr>
            <p:cNvPr id="120" name="Text Box 49">
              <a:extLst>
                <a:ext uri="{FF2B5EF4-FFF2-40B4-BE49-F238E27FC236}">
                  <a16:creationId xmlns:a16="http://schemas.microsoft.com/office/drawing/2014/main" id="{8E660AD6-612A-EF49-8651-60E1F656847F}"/>
                </a:ext>
              </a:extLst>
            </p:cNvPr>
            <p:cNvSpPr txBox="1">
              <a:spLocks noChangeArrowheads="1"/>
            </p:cNvSpPr>
            <p:nvPr/>
          </p:nvSpPr>
          <p:spPr bwMode="auto">
            <a:xfrm>
              <a:off x="10244138" y="2166938"/>
              <a:ext cx="350837"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C</a:t>
              </a:r>
            </a:p>
          </p:txBody>
        </p:sp>
        <p:sp>
          <p:nvSpPr>
            <p:cNvPr id="121" name="Text Box 55">
              <a:extLst>
                <a:ext uri="{FF2B5EF4-FFF2-40B4-BE49-F238E27FC236}">
                  <a16:creationId xmlns:a16="http://schemas.microsoft.com/office/drawing/2014/main" id="{64FC93FB-1EDD-AE49-90C3-D92B5ADF991E}"/>
                </a:ext>
              </a:extLst>
            </p:cNvPr>
            <p:cNvSpPr txBox="1">
              <a:spLocks noChangeArrowheads="1"/>
            </p:cNvSpPr>
            <p:nvPr/>
          </p:nvSpPr>
          <p:spPr bwMode="auto">
            <a:xfrm>
              <a:off x="7226300" y="2954338"/>
              <a:ext cx="936625"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400" dirty="0">
                  <a:solidFill>
                    <a:srgbClr val="FF0000"/>
                  </a:solidFill>
                  <a:latin typeface="Arial" charset="0"/>
                  <a:cs typeface="Arial" charset="0"/>
                </a:rPr>
                <a:t>A</a:t>
              </a:r>
              <a:r>
                <a:rPr lang="ja-JP" altLang="en-US" sz="1400">
                  <a:solidFill>
                    <a:srgbClr val="FF0000"/>
                  </a:solidFill>
                  <a:latin typeface="Arial" charset="0"/>
                  <a:cs typeface="Arial" charset="0"/>
                </a:rPr>
                <a:t>’</a:t>
              </a:r>
              <a:r>
                <a:rPr lang="en-US" sz="1400" dirty="0">
                  <a:solidFill>
                    <a:srgbClr val="FF0000"/>
                  </a:solidFill>
                  <a:latin typeface="Arial" charset="0"/>
                  <a:cs typeface="Arial" charset="0"/>
                </a:rPr>
                <a:t>s signal</a:t>
              </a:r>
            </a:p>
            <a:p>
              <a:pPr eaLnBrk="0" fontAlgn="base" hangingPunct="0">
                <a:spcBef>
                  <a:spcPct val="0"/>
                </a:spcBef>
                <a:spcAft>
                  <a:spcPct val="0"/>
                </a:spcAft>
                <a:defRPr/>
              </a:pPr>
              <a:r>
                <a:rPr lang="en-US" sz="1400" dirty="0">
                  <a:solidFill>
                    <a:srgbClr val="FF0000"/>
                  </a:solidFill>
                  <a:latin typeface="Arial" charset="0"/>
                  <a:cs typeface="Arial" charset="0"/>
                </a:rPr>
                <a:t>strength</a:t>
              </a:r>
            </a:p>
          </p:txBody>
        </p:sp>
        <p:sp>
          <p:nvSpPr>
            <p:cNvPr id="122" name="Line 60">
              <a:extLst>
                <a:ext uri="{FF2B5EF4-FFF2-40B4-BE49-F238E27FC236}">
                  <a16:creationId xmlns:a16="http://schemas.microsoft.com/office/drawing/2014/main" id="{FABA226A-B439-064D-8234-9686E55063BC}"/>
                </a:ext>
              </a:extLst>
            </p:cNvPr>
            <p:cNvSpPr>
              <a:spLocks noChangeShapeType="1"/>
            </p:cNvSpPr>
            <p:nvPr/>
          </p:nvSpPr>
          <p:spPr bwMode="auto">
            <a:xfrm>
              <a:off x="7288213" y="3983038"/>
              <a:ext cx="32639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3" name="Line 61">
              <a:extLst>
                <a:ext uri="{FF2B5EF4-FFF2-40B4-BE49-F238E27FC236}">
                  <a16:creationId xmlns:a16="http://schemas.microsoft.com/office/drawing/2014/main" id="{22C32468-EE2B-2E4C-B22A-60D2BC6BFF8E}"/>
                </a:ext>
              </a:extLst>
            </p:cNvPr>
            <p:cNvSpPr>
              <a:spLocks noChangeShapeType="1"/>
            </p:cNvSpPr>
            <p:nvPr/>
          </p:nvSpPr>
          <p:spPr bwMode="auto">
            <a:xfrm>
              <a:off x="7234238" y="2803525"/>
              <a:ext cx="0" cy="11382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4" name="Freeform 62">
              <a:extLst>
                <a:ext uri="{FF2B5EF4-FFF2-40B4-BE49-F238E27FC236}">
                  <a16:creationId xmlns:a16="http://schemas.microsoft.com/office/drawing/2014/main" id="{4A0B08BE-766C-DE4A-820F-57A89FD06857}"/>
                </a:ext>
              </a:extLst>
            </p:cNvPr>
            <p:cNvSpPr>
              <a:spLocks/>
            </p:cNvSpPr>
            <p:nvPr/>
          </p:nvSpPr>
          <p:spPr bwMode="auto">
            <a:xfrm>
              <a:off x="7316788" y="2859088"/>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FF0000"/>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125" name="Text Box 63">
              <a:extLst>
                <a:ext uri="{FF2B5EF4-FFF2-40B4-BE49-F238E27FC236}">
                  <a16:creationId xmlns:a16="http://schemas.microsoft.com/office/drawing/2014/main" id="{F540644C-8058-2E44-97EC-92D26AD8F85A}"/>
                </a:ext>
              </a:extLst>
            </p:cNvPr>
            <p:cNvSpPr txBox="1">
              <a:spLocks noChangeArrowheads="1"/>
            </p:cNvSpPr>
            <p:nvPr/>
          </p:nvSpPr>
          <p:spPr bwMode="auto">
            <a:xfrm>
              <a:off x="8572500" y="3946525"/>
              <a:ext cx="593725" cy="27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200" dirty="0">
                  <a:solidFill>
                    <a:srgbClr val="000000"/>
                  </a:solidFill>
                  <a:latin typeface="Arial" charset="0"/>
                  <a:cs typeface="Arial" charset="0"/>
                </a:rPr>
                <a:t>space</a:t>
              </a:r>
            </a:p>
          </p:txBody>
        </p:sp>
        <p:sp>
          <p:nvSpPr>
            <p:cNvPr id="126" name="Freeform 65">
              <a:extLst>
                <a:ext uri="{FF2B5EF4-FFF2-40B4-BE49-F238E27FC236}">
                  <a16:creationId xmlns:a16="http://schemas.microsoft.com/office/drawing/2014/main" id="{C12F975E-D1B5-414F-8341-03DCBA174B3E}"/>
                </a:ext>
              </a:extLst>
            </p:cNvPr>
            <p:cNvSpPr>
              <a:spLocks/>
            </p:cNvSpPr>
            <p:nvPr/>
          </p:nvSpPr>
          <p:spPr bwMode="auto">
            <a:xfrm flipH="1">
              <a:off x="7412038" y="2828925"/>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3333CC"/>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7" name="Text Box 66">
              <a:extLst>
                <a:ext uri="{FF2B5EF4-FFF2-40B4-BE49-F238E27FC236}">
                  <a16:creationId xmlns:a16="http://schemas.microsoft.com/office/drawing/2014/main" id="{65ACABD3-44F1-4A49-8D29-DA46DD5FE78A}"/>
                </a:ext>
              </a:extLst>
            </p:cNvPr>
            <p:cNvSpPr txBox="1">
              <a:spLocks noChangeArrowheads="1"/>
            </p:cNvSpPr>
            <p:nvPr/>
          </p:nvSpPr>
          <p:spPr bwMode="auto">
            <a:xfrm>
              <a:off x="9853613" y="2882900"/>
              <a:ext cx="958850"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400" dirty="0">
                  <a:solidFill>
                    <a:srgbClr val="3333CC"/>
                  </a:solidFill>
                  <a:latin typeface="Arial" charset="0"/>
                  <a:cs typeface="Arial" charset="0"/>
                </a:rPr>
                <a:t>C</a:t>
              </a:r>
              <a:r>
                <a:rPr lang="ja-JP" altLang="en-US" sz="1400">
                  <a:solidFill>
                    <a:srgbClr val="3333CC"/>
                  </a:solidFill>
                  <a:latin typeface="Arial" charset="0"/>
                  <a:cs typeface="Arial" charset="0"/>
                </a:rPr>
                <a:t>’</a:t>
              </a:r>
              <a:r>
                <a:rPr lang="en-US" sz="1400" dirty="0">
                  <a:solidFill>
                    <a:srgbClr val="3333CC"/>
                  </a:solidFill>
                  <a:latin typeface="Arial" charset="0"/>
                  <a:cs typeface="Arial" charset="0"/>
                </a:rPr>
                <a:t>s signal</a:t>
              </a:r>
            </a:p>
            <a:p>
              <a:pPr eaLnBrk="0" fontAlgn="base" hangingPunct="0">
                <a:spcBef>
                  <a:spcPct val="0"/>
                </a:spcBef>
                <a:spcAft>
                  <a:spcPct val="0"/>
                </a:spcAft>
                <a:defRPr/>
              </a:pPr>
              <a:r>
                <a:rPr lang="en-US" sz="1400" dirty="0">
                  <a:solidFill>
                    <a:srgbClr val="3333CC"/>
                  </a:solidFill>
                  <a:latin typeface="Arial" charset="0"/>
                  <a:cs typeface="Arial" charset="0"/>
                </a:rPr>
                <a:t>strength</a:t>
              </a:r>
            </a:p>
          </p:txBody>
        </p:sp>
        <p:sp>
          <p:nvSpPr>
            <p:cNvPr id="128" name="Line 67">
              <a:extLst>
                <a:ext uri="{FF2B5EF4-FFF2-40B4-BE49-F238E27FC236}">
                  <a16:creationId xmlns:a16="http://schemas.microsoft.com/office/drawing/2014/main" id="{FA65E92F-3E66-5349-83A8-F1F9788C646B}"/>
                </a:ext>
              </a:extLst>
            </p:cNvPr>
            <p:cNvSpPr>
              <a:spLocks noChangeShapeType="1"/>
            </p:cNvSpPr>
            <p:nvPr/>
          </p:nvSpPr>
          <p:spPr bwMode="auto">
            <a:xfrm flipH="1">
              <a:off x="7613650" y="2690813"/>
              <a:ext cx="26988" cy="1263650"/>
            </a:xfrm>
            <a:prstGeom prst="line">
              <a:avLst/>
            </a:prstGeom>
            <a:noFill/>
            <a:ln w="9525">
              <a:solidFill>
                <a:srgbClr val="0000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9" name="Line 68">
              <a:extLst>
                <a:ext uri="{FF2B5EF4-FFF2-40B4-BE49-F238E27FC236}">
                  <a16:creationId xmlns:a16="http://schemas.microsoft.com/office/drawing/2014/main" id="{FC263470-E015-7A4B-8414-9AF10F248EA8}"/>
                </a:ext>
              </a:extLst>
            </p:cNvPr>
            <p:cNvSpPr>
              <a:spLocks noChangeShapeType="1"/>
            </p:cNvSpPr>
            <p:nvPr/>
          </p:nvSpPr>
          <p:spPr bwMode="auto">
            <a:xfrm>
              <a:off x="8834438" y="2759075"/>
              <a:ext cx="0" cy="1208088"/>
            </a:xfrm>
            <a:prstGeom prst="line">
              <a:avLst/>
            </a:prstGeom>
            <a:noFill/>
            <a:ln w="9525">
              <a:solidFill>
                <a:srgbClr val="0000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0" name="Line 69">
              <a:extLst>
                <a:ext uri="{FF2B5EF4-FFF2-40B4-BE49-F238E27FC236}">
                  <a16:creationId xmlns:a16="http://schemas.microsoft.com/office/drawing/2014/main" id="{582AF92B-D547-DD40-BF8A-97F1F22001C1}"/>
                </a:ext>
              </a:extLst>
            </p:cNvPr>
            <p:cNvSpPr>
              <a:spLocks noChangeShapeType="1"/>
            </p:cNvSpPr>
            <p:nvPr/>
          </p:nvSpPr>
          <p:spPr bwMode="auto">
            <a:xfrm>
              <a:off x="9915525" y="2743200"/>
              <a:ext cx="0" cy="1181100"/>
            </a:xfrm>
            <a:prstGeom prst="line">
              <a:avLst/>
            </a:prstGeom>
            <a:noFill/>
            <a:ln w="9525">
              <a:solidFill>
                <a:srgbClr val="0000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37" name="Group 356">
              <a:extLst>
                <a:ext uri="{FF2B5EF4-FFF2-40B4-BE49-F238E27FC236}">
                  <a16:creationId xmlns:a16="http://schemas.microsoft.com/office/drawing/2014/main" id="{CB7E2FE1-4A7B-C84A-BAD4-7D682114705F}"/>
                </a:ext>
              </a:extLst>
            </p:cNvPr>
            <p:cNvGrpSpPr>
              <a:grpSpLocks/>
            </p:cNvGrpSpPr>
            <p:nvPr/>
          </p:nvGrpSpPr>
          <p:grpSpPr bwMode="auto">
            <a:xfrm>
              <a:off x="7340600" y="1989138"/>
              <a:ext cx="627063" cy="642937"/>
              <a:chOff x="313" y="1497"/>
              <a:chExt cx="1152" cy="1014"/>
            </a:xfrm>
          </p:grpSpPr>
          <p:pic>
            <p:nvPicPr>
              <p:cNvPr id="138" name="Picture 354" descr="laptop_stylized_small">
                <a:extLst>
                  <a:ext uri="{FF2B5EF4-FFF2-40B4-BE49-F238E27FC236}">
                    <a16:creationId xmlns:a16="http://schemas.microsoft.com/office/drawing/2014/main" id="{AA79C3F4-46C7-0349-85E1-BA552B997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9" name="Picture 355" descr="antenna_stylized">
                <a:extLst>
                  <a:ext uri="{FF2B5EF4-FFF2-40B4-BE49-F238E27FC236}">
                    <a16:creationId xmlns:a16="http://schemas.microsoft.com/office/drawing/2014/main" id="{4E6FF8B2-4F7E-B945-BE46-C86EBBCBE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40" name="Group 356">
              <a:extLst>
                <a:ext uri="{FF2B5EF4-FFF2-40B4-BE49-F238E27FC236}">
                  <a16:creationId xmlns:a16="http://schemas.microsoft.com/office/drawing/2014/main" id="{D72B8EE2-805B-4341-8FF7-2156BB1248A0}"/>
                </a:ext>
              </a:extLst>
            </p:cNvPr>
            <p:cNvGrpSpPr>
              <a:grpSpLocks/>
            </p:cNvGrpSpPr>
            <p:nvPr/>
          </p:nvGrpSpPr>
          <p:grpSpPr bwMode="auto">
            <a:xfrm>
              <a:off x="8529638" y="2028825"/>
              <a:ext cx="627062" cy="644525"/>
              <a:chOff x="313" y="1497"/>
              <a:chExt cx="1152" cy="1014"/>
            </a:xfrm>
          </p:grpSpPr>
          <p:pic>
            <p:nvPicPr>
              <p:cNvPr id="141" name="Picture 354" descr="laptop_stylized_small">
                <a:extLst>
                  <a:ext uri="{FF2B5EF4-FFF2-40B4-BE49-F238E27FC236}">
                    <a16:creationId xmlns:a16="http://schemas.microsoft.com/office/drawing/2014/main" id="{293E3A24-0E7E-C64F-AE1D-F2A4EBBDD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2" name="Picture 355" descr="antenna_stylized">
                <a:extLst>
                  <a:ext uri="{FF2B5EF4-FFF2-40B4-BE49-F238E27FC236}">
                    <a16:creationId xmlns:a16="http://schemas.microsoft.com/office/drawing/2014/main" id="{456A11D2-A09B-574E-BA78-CF1896EC17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143" name="Group 356">
            <a:extLst>
              <a:ext uri="{FF2B5EF4-FFF2-40B4-BE49-F238E27FC236}">
                <a16:creationId xmlns:a16="http://schemas.microsoft.com/office/drawing/2014/main" id="{5473C3B0-61A5-E547-88B5-91B90BF959BC}"/>
              </a:ext>
            </a:extLst>
          </p:cNvPr>
          <p:cNvGrpSpPr>
            <a:grpSpLocks/>
          </p:cNvGrpSpPr>
          <p:nvPr/>
        </p:nvGrpSpPr>
        <p:grpSpPr bwMode="auto">
          <a:xfrm>
            <a:off x="9605963" y="1958975"/>
            <a:ext cx="627062" cy="642938"/>
            <a:chOff x="313" y="1497"/>
            <a:chExt cx="1152" cy="1014"/>
          </a:xfrm>
        </p:grpSpPr>
        <p:pic>
          <p:nvPicPr>
            <p:cNvPr id="144" name="Picture 354" descr="laptop_stylized_small">
              <a:extLst>
                <a:ext uri="{FF2B5EF4-FFF2-40B4-BE49-F238E27FC236}">
                  <a16:creationId xmlns:a16="http://schemas.microsoft.com/office/drawing/2014/main" id="{ACC81BEE-6A25-1047-B556-F5C390402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5" name="Picture 355" descr="antenna_stylized">
              <a:extLst>
                <a:ext uri="{FF2B5EF4-FFF2-40B4-BE49-F238E27FC236}">
                  <a16:creationId xmlns:a16="http://schemas.microsoft.com/office/drawing/2014/main" id="{13857146-FCD5-1B4A-A5AA-EB8B2F5A6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46" name="Rectangle 70">
            <a:extLst>
              <a:ext uri="{FF2B5EF4-FFF2-40B4-BE49-F238E27FC236}">
                <a16:creationId xmlns:a16="http://schemas.microsoft.com/office/drawing/2014/main" id="{74CC21E7-8D8F-BE42-B6A9-4A812307A735}"/>
              </a:ext>
            </a:extLst>
          </p:cNvPr>
          <p:cNvSpPr>
            <a:spLocks noChangeArrowheads="1"/>
          </p:cNvSpPr>
          <p:nvPr/>
        </p:nvSpPr>
        <p:spPr bwMode="auto">
          <a:xfrm>
            <a:off x="6517532" y="1346255"/>
            <a:ext cx="5591537" cy="5096834"/>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800" dirty="0">
                <a:solidFill>
                  <a:srgbClr val="C00000"/>
                </a:solidFill>
                <a:cs typeface="+mn-cs"/>
              </a:rPr>
              <a:t>Attenuation</a:t>
            </a:r>
            <a:r>
              <a:rPr lang="en-US" sz="2400" dirty="0">
                <a:solidFill>
                  <a:srgbClr val="C00000"/>
                </a:solidFill>
                <a:cs typeface="+mn-cs"/>
              </a:rPr>
              <a:t> also causes “hidden terminals”</a:t>
            </a:r>
          </a:p>
          <a:p>
            <a:pPr marL="342900" indent="-342900">
              <a:lnSpc>
                <a:spcPct val="90000"/>
              </a:lnSpc>
              <a:spcBef>
                <a:spcPct val="20000"/>
              </a:spcBef>
              <a:buClr>
                <a:srgbClr val="000099"/>
              </a:buClr>
              <a:buSzPct val="75000"/>
              <a:buFont typeface="Wingdings" charset="0"/>
              <a:buNone/>
              <a:defRPr/>
            </a:pPr>
            <a:endParaRPr lang="en-US" sz="2400" dirty="0">
              <a:solidFill>
                <a:srgbClr val="C00000"/>
              </a:solidFill>
            </a:endParaRPr>
          </a:p>
          <a:p>
            <a:pPr marL="342900" indent="-342900">
              <a:lnSpc>
                <a:spcPct val="90000"/>
              </a:lnSpc>
              <a:spcBef>
                <a:spcPct val="20000"/>
              </a:spcBef>
              <a:buClr>
                <a:srgbClr val="000099"/>
              </a:buClr>
              <a:buSzPct val="75000"/>
              <a:buFont typeface="Wingdings" charset="0"/>
              <a:buNone/>
              <a:defRPr/>
            </a:pPr>
            <a:endParaRPr lang="en-US" sz="2400" dirty="0">
              <a:solidFill>
                <a:srgbClr val="C00000"/>
              </a:solidFill>
              <a:cs typeface="+mn-cs"/>
            </a:endParaRPr>
          </a:p>
          <a:p>
            <a:pPr marL="342900" indent="-342900">
              <a:lnSpc>
                <a:spcPct val="90000"/>
              </a:lnSpc>
              <a:spcBef>
                <a:spcPct val="20000"/>
              </a:spcBef>
              <a:buClr>
                <a:srgbClr val="000099"/>
              </a:buClr>
              <a:buSzPct val="75000"/>
              <a:buFont typeface="Wingdings" charset="0"/>
              <a:buNone/>
              <a:defRPr/>
            </a:pPr>
            <a:endParaRPr lang="en-US" sz="2400" dirty="0">
              <a:solidFill>
                <a:srgbClr val="C00000"/>
              </a:solidFill>
              <a:cs typeface="+mn-cs"/>
            </a:endParaRPr>
          </a:p>
          <a:p>
            <a:pPr marL="342900" indent="-342900">
              <a:lnSpc>
                <a:spcPct val="90000"/>
              </a:lnSpc>
              <a:spcBef>
                <a:spcPct val="20000"/>
              </a:spcBef>
              <a:buClr>
                <a:srgbClr val="000099"/>
              </a:buClr>
              <a:buSzPct val="75000"/>
              <a:buFont typeface="Wingdings" charset="0"/>
              <a:buNone/>
              <a:defRPr/>
            </a:pPr>
            <a:endParaRPr lang="en-US" sz="2400" dirty="0">
              <a:solidFill>
                <a:srgbClr val="C00000"/>
              </a:solidFill>
            </a:endParaRPr>
          </a:p>
          <a:p>
            <a:pPr marL="342900" indent="-342900">
              <a:lnSpc>
                <a:spcPct val="90000"/>
              </a:lnSpc>
              <a:spcBef>
                <a:spcPct val="20000"/>
              </a:spcBef>
              <a:buClr>
                <a:srgbClr val="000099"/>
              </a:buClr>
              <a:buSzPct val="75000"/>
              <a:buFont typeface="Wingdings" charset="0"/>
              <a:buNone/>
              <a:defRPr/>
            </a:pPr>
            <a:endParaRPr lang="en-US" sz="2400" dirty="0">
              <a:solidFill>
                <a:srgbClr val="C00000"/>
              </a:solidFill>
              <a:cs typeface="+mn-cs"/>
            </a:endParaRPr>
          </a:p>
          <a:p>
            <a:pPr marL="342900" indent="-342900">
              <a:lnSpc>
                <a:spcPct val="90000"/>
              </a:lnSpc>
              <a:spcBef>
                <a:spcPct val="20000"/>
              </a:spcBef>
              <a:buClr>
                <a:srgbClr val="000099"/>
              </a:buClr>
              <a:buSzPct val="75000"/>
              <a:buFont typeface="Wingdings" charset="0"/>
              <a:buNone/>
              <a:defRPr/>
            </a:pPr>
            <a:endParaRPr lang="en-US" sz="2400" dirty="0">
              <a:solidFill>
                <a:srgbClr val="C00000"/>
              </a:solidFill>
              <a:cs typeface="+mn-cs"/>
            </a:endParaRPr>
          </a:p>
          <a:p>
            <a:pPr marL="277813" indent="-277813">
              <a:lnSpc>
                <a:spcPct val="90000"/>
              </a:lnSpc>
              <a:spcBef>
                <a:spcPct val="20000"/>
              </a:spcBef>
              <a:buClr>
                <a:srgbClr val="000099"/>
              </a:buClr>
              <a:buSzPct val="100000"/>
              <a:buFont typeface="Wingdings" charset="2"/>
              <a:buChar char="§"/>
              <a:defRPr/>
            </a:pPr>
            <a:r>
              <a:rPr lang="en-US" sz="2400" dirty="0">
                <a:cs typeface="+mn-cs"/>
              </a:rPr>
              <a:t>B, A hear each other</a:t>
            </a:r>
          </a:p>
          <a:p>
            <a:pPr marL="277813" indent="-277813">
              <a:lnSpc>
                <a:spcPct val="90000"/>
              </a:lnSpc>
              <a:spcBef>
                <a:spcPct val="20000"/>
              </a:spcBef>
              <a:buClr>
                <a:srgbClr val="000099"/>
              </a:buClr>
              <a:buSzPct val="100000"/>
              <a:buFont typeface="Wingdings" charset="2"/>
              <a:buChar char="§"/>
              <a:defRPr/>
            </a:pPr>
            <a:r>
              <a:rPr lang="en-US" sz="2400" dirty="0">
                <a:cs typeface="+mn-cs"/>
              </a:rPr>
              <a:t>B, C hear each other</a:t>
            </a:r>
          </a:p>
          <a:p>
            <a:pPr marL="277813" indent="-277813">
              <a:lnSpc>
                <a:spcPct val="90000"/>
              </a:lnSpc>
              <a:spcBef>
                <a:spcPct val="20000"/>
              </a:spcBef>
              <a:buClr>
                <a:srgbClr val="000099"/>
              </a:buClr>
              <a:buSzPct val="100000"/>
              <a:buFont typeface="Wingdings" charset="2"/>
              <a:buChar char="§"/>
              <a:defRPr/>
            </a:pPr>
            <a:r>
              <a:rPr lang="en-US" sz="2400" dirty="0">
                <a:cs typeface="+mn-cs"/>
              </a:rPr>
              <a:t>A, C can not hear each other interfering at B</a:t>
            </a:r>
          </a:p>
        </p:txBody>
      </p:sp>
      <p:sp>
        <p:nvSpPr>
          <p:cNvPr id="6" name="Title 2">
            <a:extLst>
              <a:ext uri="{FF2B5EF4-FFF2-40B4-BE49-F238E27FC236}">
                <a16:creationId xmlns:a16="http://schemas.microsoft.com/office/drawing/2014/main" id="{60D8960B-043D-F875-3096-F0FE30791A06}"/>
              </a:ext>
            </a:extLst>
          </p:cNvPr>
          <p:cNvSpPr>
            <a:spLocks noGrp="1"/>
          </p:cNvSpPr>
          <p:nvPr>
            <p:ph type="title"/>
          </p:nvPr>
        </p:nvSpPr>
        <p:spPr>
          <a:xfrm>
            <a:off x="804863" y="251553"/>
            <a:ext cx="10515600" cy="894622"/>
          </a:xfrm>
        </p:spPr>
        <p:txBody>
          <a:bodyPr/>
          <a:lstStyle/>
          <a:p>
            <a:r>
              <a:rPr lang="en-US" dirty="0"/>
              <a:t>Wireless link characteristics: hidden terminals</a:t>
            </a:r>
          </a:p>
        </p:txBody>
      </p:sp>
    </p:spTree>
    <p:extLst>
      <p:ext uri="{BB962C8B-B14F-4D97-AF65-F5344CB8AC3E}">
        <p14:creationId xmlns:p14="http://schemas.microsoft.com/office/powerpoint/2010/main" val="3014229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500"/>
                                        <p:tgtEl>
                                          <p:spTgt spid="1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6"/>
                                        </p:tgtEl>
                                        <p:attrNameLst>
                                          <p:attrName>style.visibility</p:attrName>
                                        </p:attrNameLst>
                                      </p:cBhvr>
                                      <p:to>
                                        <p:strVal val="visible"/>
                                      </p:to>
                                    </p:set>
                                    <p:animEffect transition="in" filter="fade">
                                      <p:cBhvr>
                                        <p:cTn id="10"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7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280834" y="659914"/>
            <a:ext cx="3102316" cy="2326737"/>
          </a:xfrm>
          <a:prstGeom prst="rect">
            <a:avLst/>
          </a:prstGeom>
          <a:effectLst>
            <a:outerShdw blurRad="50800" dist="38100" dir="18900000" algn="bl" rotWithShape="0">
              <a:prstClr val="black">
                <a:alpha val="40000"/>
              </a:prstClr>
            </a:outerShdw>
          </a:effectLst>
        </p:spPr>
      </p:pic>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916765" y="2251719"/>
            <a:ext cx="5571867" cy="92328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3700" indent="-382588">
              <a:spcBef>
                <a:spcPts val="600"/>
              </a:spcBef>
              <a:buClr>
                <a:schemeClr val="bg1">
                  <a:lumMod val="75000"/>
                </a:schemeClr>
              </a:buClr>
            </a:pPr>
            <a:r>
              <a:rPr lang="en-US" altLang="en-US" dirty="0">
                <a:solidFill>
                  <a:schemeClr val="bg1">
                    <a:lumMod val="85000"/>
                  </a:schemeClr>
                </a:solidFill>
                <a:ea typeface="ＭＳ Ｐゴシック" panose="020B0600070205080204" pitchFamily="34" charset="-128"/>
                <a:cs typeface="Arial" panose="020B0604020202020204" pitchFamily="34" charset="0"/>
              </a:rPr>
              <a:t>Introduction</a:t>
            </a:r>
          </a:p>
        </p:txBody>
      </p:sp>
      <p:sp>
        <p:nvSpPr>
          <p:cNvPr id="9" name="Rectangle 3">
            <a:extLst>
              <a:ext uri="{FF2B5EF4-FFF2-40B4-BE49-F238E27FC236}">
                <a16:creationId xmlns:a16="http://schemas.microsoft.com/office/drawing/2014/main" id="{49F3BAE1-7C74-F944-AEC6-02670EE1832C}"/>
              </a:ext>
            </a:extLst>
          </p:cNvPr>
          <p:cNvSpPr txBox="1">
            <a:spLocks noChangeArrowheads="1"/>
          </p:cNvSpPr>
          <p:nvPr/>
        </p:nvSpPr>
        <p:spPr>
          <a:xfrm>
            <a:off x="762000" y="3068638"/>
            <a:ext cx="4826000" cy="345916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0"/>
              </a:spcBef>
              <a:buFont typeface="Wingdings" charset="0"/>
              <a:buNone/>
              <a:defRPr/>
            </a:pPr>
            <a:r>
              <a:rPr lang="en-US" sz="3200" dirty="0">
                <a:solidFill>
                  <a:srgbClr val="000099"/>
                </a:solidFill>
              </a:rPr>
              <a:t>Wireless</a:t>
            </a:r>
          </a:p>
          <a:p>
            <a:pPr>
              <a:buClr>
                <a:schemeClr val="bg1">
                  <a:lumMod val="85000"/>
                </a:schemeClr>
              </a:buClr>
              <a:defRPr/>
            </a:pPr>
            <a:r>
              <a:rPr lang="en-US" dirty="0">
                <a:solidFill>
                  <a:schemeClr val="bg2">
                    <a:lumMod val="90000"/>
                  </a:schemeClr>
                </a:solidFill>
              </a:rPr>
              <a:t>Wireless links and network characteristics </a:t>
            </a:r>
          </a:p>
          <a:p>
            <a:pPr>
              <a:buClr>
                <a:srgbClr val="0000A8"/>
              </a:buClr>
              <a:defRPr/>
            </a:pPr>
            <a:r>
              <a:rPr lang="en-US" dirty="0"/>
              <a:t>CDMA: code division multiple access</a:t>
            </a:r>
          </a:p>
          <a:p>
            <a:pPr>
              <a:buClr>
                <a:schemeClr val="bg1">
                  <a:lumMod val="85000"/>
                </a:schemeClr>
              </a:buClr>
              <a:defRPr/>
            </a:pPr>
            <a:r>
              <a:rPr lang="en-US" dirty="0">
                <a:solidFill>
                  <a:schemeClr val="bg1">
                    <a:lumMod val="85000"/>
                  </a:schemeClr>
                </a:solidFill>
              </a:rPr>
              <a:t>WiFi: 802.11 wireless LANs</a:t>
            </a:r>
          </a:p>
          <a:p>
            <a:pPr>
              <a:buClr>
                <a:schemeClr val="bg1">
                  <a:lumMod val="85000"/>
                </a:schemeClr>
              </a:buClr>
              <a:defRPr/>
            </a:pPr>
            <a:r>
              <a:rPr lang="en-US" dirty="0">
                <a:solidFill>
                  <a:schemeClr val="bg1">
                    <a:lumMod val="85000"/>
                  </a:schemeClr>
                </a:solidFill>
              </a:rPr>
              <a:t>Bluetooth</a:t>
            </a:r>
          </a:p>
        </p:txBody>
      </p:sp>
      <p:sp>
        <p:nvSpPr>
          <p:cNvPr id="3" name="Slide Number Placeholder 2">
            <a:extLst>
              <a:ext uri="{FF2B5EF4-FFF2-40B4-BE49-F238E27FC236}">
                <a16:creationId xmlns:a16="http://schemas.microsoft.com/office/drawing/2014/main" id="{D62A7DF8-8BCB-2DFD-C001-1DD9D1E05F21}"/>
              </a:ext>
            </a:extLst>
          </p:cNvPr>
          <p:cNvSpPr>
            <a:spLocks noGrp="1"/>
          </p:cNvSpPr>
          <p:nvPr>
            <p:ph type="sldNum" sz="quarter" idx="4"/>
          </p:nvPr>
        </p:nvSpPr>
        <p:spPr/>
        <p:txBody>
          <a:bodyPr/>
          <a:lstStyle/>
          <a:p>
            <a:r>
              <a:rPr lang="en-US" dirty="0"/>
              <a:t>Class 22: </a:t>
            </a:r>
            <a:fld id="{C4204591-24BD-A542-B9D5-F8D8A88D2FEE}" type="slidenum">
              <a:rPr lang="en-US" smtClean="0"/>
              <a:pPr/>
              <a:t>18</a:t>
            </a:fld>
            <a:endParaRPr lang="en-US" dirty="0"/>
          </a:p>
        </p:txBody>
      </p:sp>
    </p:spTree>
    <p:extLst>
      <p:ext uri="{BB962C8B-B14F-4D97-AF65-F5344CB8AC3E}">
        <p14:creationId xmlns:p14="http://schemas.microsoft.com/office/powerpoint/2010/main" val="365347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Code Division Multiple Access (CDMA)</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19</a:t>
            </a:fld>
            <a:endParaRPr lang="en-US" dirty="0"/>
          </a:p>
        </p:txBody>
      </p:sp>
      <mc:AlternateContent xmlns:mc="http://schemas.openxmlformats.org/markup-compatibility/2006" xmlns:a14="http://schemas.microsoft.com/office/drawing/2010/main">
        <mc:Choice Requires="a14">
          <p:sp>
            <p:nvSpPr>
              <p:cNvPr id="718" name="Rectangle 3">
                <a:extLst>
                  <a:ext uri="{FF2B5EF4-FFF2-40B4-BE49-F238E27FC236}">
                    <a16:creationId xmlns:a16="http://schemas.microsoft.com/office/drawing/2014/main" id="{953F996D-330A-8747-94AD-947138A1EE45}"/>
                  </a:ext>
                </a:extLst>
              </p:cNvPr>
              <p:cNvSpPr txBox="1">
                <a:spLocks noChangeArrowheads="1"/>
              </p:cNvSpPr>
              <p:nvPr/>
            </p:nvSpPr>
            <p:spPr>
              <a:xfrm>
                <a:off x="762289" y="1306801"/>
                <a:ext cx="10626148" cy="5315278"/>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93688">
                  <a:lnSpc>
                    <a:spcPct val="100000"/>
                  </a:lnSpc>
                  <a:defRPr/>
                </a:pPr>
                <a:r>
                  <a:rPr lang="en-US" sz="3200" dirty="0"/>
                  <a:t>unique </a:t>
                </a:r>
                <a:r>
                  <a:rPr lang="en-US" altLang="ja-JP" sz="3200" dirty="0"/>
                  <a:t>“</a:t>
                </a:r>
                <a:r>
                  <a:rPr lang="en-US" sz="3200" dirty="0"/>
                  <a:t>code</a:t>
                </a:r>
                <a:r>
                  <a:rPr lang="en-US" altLang="ja-JP" sz="3200" dirty="0"/>
                  <a:t>”</a:t>
                </a:r>
                <a:r>
                  <a:rPr lang="en-US" sz="3200" dirty="0"/>
                  <a:t> assigned to each user; i.e., code set partitioning</a:t>
                </a:r>
              </a:p>
              <a:p>
                <a:pPr lvl="1">
                  <a:lnSpc>
                    <a:spcPct val="100000"/>
                  </a:lnSpc>
                  <a:defRPr/>
                </a:pPr>
                <a:r>
                  <a:rPr lang="en-US" sz="2800" dirty="0"/>
                  <a:t>all users share same frequency, but each user has own chipping sequence (i.e., code) to encode data</a:t>
                </a:r>
              </a:p>
              <a:p>
                <a:pPr lvl="1">
                  <a:lnSpc>
                    <a:spcPct val="100000"/>
                  </a:lnSpc>
                  <a:defRPr/>
                </a:pPr>
                <a:r>
                  <a:rPr lang="en-US" sz="2800" dirty="0"/>
                  <a:t>allows multiple users to </a:t>
                </a:r>
                <a:r>
                  <a:rPr lang="en-US" altLang="ja-JP" sz="2800" dirty="0"/>
                  <a:t>“</a:t>
                </a:r>
                <a:r>
                  <a:rPr lang="en-US" sz="2800" dirty="0"/>
                  <a:t>coexist</a:t>
                </a:r>
                <a:r>
                  <a:rPr lang="en-US" altLang="ja-JP" sz="2800" dirty="0"/>
                  <a:t>”</a:t>
                </a:r>
                <a:r>
                  <a:rPr lang="en-US" sz="2800" dirty="0"/>
                  <a:t> and transmit simultaneously with minimal interference (if codes are “orthogonal”)</a:t>
                </a:r>
              </a:p>
              <a:p>
                <a:pPr lvl="1">
                  <a:lnSpc>
                    <a:spcPct val="100000"/>
                  </a:lnSpc>
                  <a:defRPr/>
                </a:pPr>
                <a:r>
                  <a:rPr lang="en-US" sz="2800" dirty="0"/>
                  <a:t>analogy: people speaking different languages in the same </a:t>
                </a:r>
                <a:r>
                  <a:rPr lang="en-US" sz="2800" dirty="0" err="1"/>
                  <a:t>roo</a:t>
                </a:r>
                <a:r>
                  <a:rPr lang="en-US" sz="2800" dirty="0"/>
                  <a:t> do not interfere with each other</a:t>
                </a:r>
              </a:p>
              <a:p>
                <a:pPr indent="-341313">
                  <a:lnSpc>
                    <a:spcPct val="100000"/>
                  </a:lnSpc>
                  <a:defRPr/>
                </a:pPr>
                <a:r>
                  <a:rPr lang="en-US" sz="3200" dirty="0">
                    <a:solidFill>
                      <a:srgbClr val="C00000"/>
                    </a:solidFill>
                  </a:rPr>
                  <a:t>encoding: </a:t>
                </a:r>
                <a:r>
                  <a:rPr lang="en-US" sz="3200" dirty="0"/>
                  <a:t>scalar-vector product: </a:t>
                </a:r>
                <a:r>
                  <a:rPr lang="en-US" dirty="0"/>
                  <a:t>(original data)</a:t>
                </a:r>
                <a:r>
                  <a:rPr lang="en-GB" dirty="0">
                    <a:solidFill>
                      <a:srgbClr val="000000"/>
                    </a:solidFill>
                    <a:cs typeface="Arial" charset="0"/>
                  </a:rPr>
                  <a:t> </a:t>
                </a:r>
                <a14:m>
                  <m:oMath xmlns:m="http://schemas.openxmlformats.org/officeDocument/2006/math">
                    <m:r>
                      <a:rPr lang="en-GB" b="0" i="1" smtClean="0">
                        <a:solidFill>
                          <a:srgbClr val="000000"/>
                        </a:solidFill>
                        <a:latin typeface="Cambria Math" panose="02040503050406030204" pitchFamily="18" charset="0"/>
                        <a:cs typeface="Arial" charset="0"/>
                      </a:rPr>
                      <m:t>∗</m:t>
                    </m:r>
                  </m:oMath>
                </a14:m>
                <a:r>
                  <a:rPr lang="en-US" dirty="0">
                    <a:solidFill>
                      <a:srgbClr val="000000"/>
                    </a:solidFill>
                    <a:latin typeface="Arial" charset="0"/>
                    <a:cs typeface="Arial" charset="0"/>
                  </a:rPr>
                  <a:t> </a:t>
                </a:r>
                <a:r>
                  <a:rPr lang="en-US" dirty="0"/>
                  <a:t>(chipping sequence)</a:t>
                </a:r>
              </a:p>
              <a:p>
                <a:pPr lvl="1" indent="-341313">
                  <a:lnSpc>
                    <a:spcPct val="100000"/>
                  </a:lnSpc>
                  <a:defRPr/>
                </a:pPr>
                <a:r>
                  <a:rPr lang="en-GB" sz="2800" dirty="0">
                    <a:solidFill>
                      <a:srgbClr val="000000"/>
                    </a:solidFill>
                    <a:cs typeface="Arial" charset="0"/>
                  </a:rPr>
                  <a:t>d </a:t>
                </a:r>
                <a14:m>
                  <m:oMath xmlns:m="http://schemas.openxmlformats.org/officeDocument/2006/math">
                    <m:r>
                      <a:rPr lang="en-GB" sz="2800" i="1">
                        <a:solidFill>
                          <a:srgbClr val="000000"/>
                        </a:solidFill>
                        <a:latin typeface="Cambria Math" panose="02040503050406030204" pitchFamily="18" charset="0"/>
                        <a:cs typeface="Arial" charset="0"/>
                      </a:rPr>
                      <m:t>∗</m:t>
                    </m:r>
                  </m:oMath>
                </a14:m>
                <a:r>
                  <a:rPr lang="en-US" sz="2800" dirty="0">
                    <a:solidFill>
                      <a:srgbClr val="000000"/>
                    </a:solidFill>
                    <a:latin typeface="Arial" charset="0"/>
                    <a:cs typeface="Arial" charset="0"/>
                  </a:rPr>
                  <a:t> (x</a:t>
                </a:r>
                <a:r>
                  <a:rPr lang="en-US" sz="2800" baseline="-25000" dirty="0">
                    <a:solidFill>
                      <a:srgbClr val="000000"/>
                    </a:solidFill>
                    <a:latin typeface="Arial" charset="0"/>
                    <a:cs typeface="Arial" charset="0"/>
                  </a:rPr>
                  <a:t>1</a:t>
                </a:r>
                <a:r>
                  <a:rPr lang="en-US" sz="2800" dirty="0">
                    <a:solidFill>
                      <a:srgbClr val="000000"/>
                    </a:solidFill>
                    <a:latin typeface="Arial" charset="0"/>
                    <a:cs typeface="Arial" charset="0"/>
                  </a:rPr>
                  <a:t>, x</a:t>
                </a:r>
                <a:r>
                  <a:rPr lang="en-US" sz="2800" baseline="-25000" dirty="0">
                    <a:solidFill>
                      <a:srgbClr val="000000"/>
                    </a:solidFill>
                    <a:latin typeface="Arial" charset="0"/>
                    <a:cs typeface="Arial" charset="0"/>
                  </a:rPr>
                  <a:t>2</a:t>
                </a:r>
                <a:r>
                  <a:rPr lang="en-US" sz="2800" dirty="0">
                    <a:solidFill>
                      <a:srgbClr val="000000"/>
                    </a:solidFill>
                    <a:latin typeface="Arial" charset="0"/>
                    <a:cs typeface="Arial" charset="0"/>
                  </a:rPr>
                  <a:t>, … , </a:t>
                </a:r>
                <a:r>
                  <a:rPr lang="en-US" sz="2800" dirty="0" err="1">
                    <a:solidFill>
                      <a:srgbClr val="000000"/>
                    </a:solidFill>
                    <a:latin typeface="Arial" charset="0"/>
                    <a:cs typeface="Arial" charset="0"/>
                  </a:rPr>
                  <a:t>x</a:t>
                </a:r>
                <a:r>
                  <a:rPr lang="en-US" sz="2800" baseline="-25000" dirty="0" err="1">
                    <a:solidFill>
                      <a:srgbClr val="000000"/>
                    </a:solidFill>
                    <a:latin typeface="Arial" charset="0"/>
                    <a:cs typeface="Arial" charset="0"/>
                  </a:rPr>
                  <a:t>n</a:t>
                </a:r>
                <a:r>
                  <a:rPr lang="en-US" sz="2800" dirty="0">
                    <a:solidFill>
                      <a:srgbClr val="000000"/>
                    </a:solidFill>
                    <a:latin typeface="Arial" charset="0"/>
                    <a:cs typeface="Arial" charset="0"/>
                  </a:rPr>
                  <a:t>) = (d*x</a:t>
                </a:r>
                <a:r>
                  <a:rPr lang="en-US" sz="2800" baseline="-25000" dirty="0">
                    <a:solidFill>
                      <a:srgbClr val="000000"/>
                    </a:solidFill>
                    <a:latin typeface="Arial" charset="0"/>
                    <a:cs typeface="Arial" charset="0"/>
                  </a:rPr>
                  <a:t>1</a:t>
                </a:r>
                <a:r>
                  <a:rPr lang="en-US" sz="2800" dirty="0">
                    <a:solidFill>
                      <a:srgbClr val="000000"/>
                    </a:solidFill>
                    <a:latin typeface="Arial" charset="0"/>
                    <a:cs typeface="Arial" charset="0"/>
                  </a:rPr>
                  <a:t>, d*x</a:t>
                </a:r>
                <a:r>
                  <a:rPr lang="en-US" sz="2800" baseline="-25000" dirty="0">
                    <a:solidFill>
                      <a:srgbClr val="000000"/>
                    </a:solidFill>
                    <a:latin typeface="Arial" charset="0"/>
                    <a:cs typeface="Arial" charset="0"/>
                  </a:rPr>
                  <a:t>2</a:t>
                </a:r>
                <a:r>
                  <a:rPr lang="en-US" sz="2800" dirty="0">
                    <a:solidFill>
                      <a:srgbClr val="000000"/>
                    </a:solidFill>
                    <a:latin typeface="Arial" charset="0"/>
                    <a:cs typeface="Arial" charset="0"/>
                  </a:rPr>
                  <a:t>, …, d*</a:t>
                </a:r>
                <a:r>
                  <a:rPr lang="en-US" sz="2800" dirty="0" err="1">
                    <a:solidFill>
                      <a:srgbClr val="000000"/>
                    </a:solidFill>
                    <a:latin typeface="Arial" charset="0"/>
                    <a:cs typeface="Arial" charset="0"/>
                  </a:rPr>
                  <a:t>x</a:t>
                </a:r>
                <a:r>
                  <a:rPr lang="en-US" sz="2800" baseline="-25000" dirty="0" err="1">
                    <a:solidFill>
                      <a:srgbClr val="000000"/>
                    </a:solidFill>
                    <a:latin typeface="Arial" charset="0"/>
                    <a:cs typeface="Arial" charset="0"/>
                  </a:rPr>
                  <a:t>n</a:t>
                </a:r>
                <a:r>
                  <a:rPr lang="en-US" sz="2800" dirty="0">
                    <a:solidFill>
                      <a:srgbClr val="000000"/>
                    </a:solidFill>
                    <a:latin typeface="Arial" charset="0"/>
                    <a:cs typeface="Arial" charset="0"/>
                  </a:rPr>
                  <a:t>), where d = 1 or -1.</a:t>
                </a:r>
                <a:endParaRPr lang="en-US" sz="2800" dirty="0"/>
              </a:p>
              <a:p>
                <a:pPr marL="354013" indent="-354013">
                  <a:lnSpc>
                    <a:spcPct val="100000"/>
                  </a:lnSpc>
                  <a:defRPr/>
                </a:pPr>
                <a:r>
                  <a:rPr lang="en-US" sz="3200" dirty="0">
                    <a:solidFill>
                      <a:srgbClr val="C00000"/>
                    </a:solidFill>
                  </a:rPr>
                  <a:t>decoding: </a:t>
                </a:r>
                <a:r>
                  <a:rPr lang="en-US" sz="3200" dirty="0"/>
                  <a:t>vector-vector inner-product: </a:t>
                </a:r>
                <a:r>
                  <a:rPr lang="en-US" dirty="0"/>
                  <a:t>(encoded data)</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en-US" dirty="0">
                    <a:solidFill>
                      <a:srgbClr val="000000"/>
                    </a:solidFill>
                    <a:latin typeface="Arial" charset="0"/>
                    <a:cs typeface="Arial" charset="0"/>
                  </a:rPr>
                  <a:t> </a:t>
                </a:r>
                <a:r>
                  <a:rPr lang="en-US" dirty="0"/>
                  <a:t>(chipping sequence)</a:t>
                </a:r>
              </a:p>
              <a:p>
                <a:pPr lvl="1"/>
                <a:r>
                  <a:rPr lang="en-GB" sz="2800" dirty="0"/>
                  <a:t>Defined as sum of elementwise product:</a:t>
                </a:r>
              </a:p>
              <a:p>
                <a:pPr lvl="1"/>
                <a:r>
                  <a:rPr lang="en-US" sz="2800" dirty="0">
                    <a:solidFill>
                      <a:srgbClr val="000000"/>
                    </a:solidFill>
                    <a:latin typeface="Arial" charset="0"/>
                    <a:cs typeface="Arial" charset="0"/>
                  </a:rPr>
                  <a:t>(x</a:t>
                </a:r>
                <a:r>
                  <a:rPr lang="en-US" sz="2800" baseline="-25000" dirty="0">
                    <a:solidFill>
                      <a:srgbClr val="000000"/>
                    </a:solidFill>
                    <a:latin typeface="Arial" charset="0"/>
                    <a:cs typeface="Arial" charset="0"/>
                  </a:rPr>
                  <a:t>1</a:t>
                </a:r>
                <a:r>
                  <a:rPr lang="en-US" sz="2800" dirty="0">
                    <a:solidFill>
                      <a:srgbClr val="000000"/>
                    </a:solidFill>
                    <a:latin typeface="Arial" charset="0"/>
                    <a:cs typeface="Arial" charset="0"/>
                  </a:rPr>
                  <a:t>, x</a:t>
                </a:r>
                <a:r>
                  <a:rPr lang="en-US" sz="2800" baseline="-25000" dirty="0">
                    <a:solidFill>
                      <a:srgbClr val="000000"/>
                    </a:solidFill>
                    <a:latin typeface="Arial" charset="0"/>
                    <a:cs typeface="Arial" charset="0"/>
                  </a:rPr>
                  <a:t>2</a:t>
                </a:r>
                <a:r>
                  <a:rPr lang="en-US" sz="2800" dirty="0">
                    <a:solidFill>
                      <a:srgbClr val="000000"/>
                    </a:solidFill>
                    <a:latin typeface="Arial" charset="0"/>
                    <a:cs typeface="Arial" charset="0"/>
                  </a:rPr>
                  <a:t>, … , </a:t>
                </a:r>
                <a:r>
                  <a:rPr lang="en-US" sz="2800" dirty="0" err="1">
                    <a:solidFill>
                      <a:srgbClr val="000000"/>
                    </a:solidFill>
                    <a:latin typeface="Arial" charset="0"/>
                    <a:cs typeface="Arial" charset="0"/>
                  </a:rPr>
                  <a:t>x</a:t>
                </a:r>
                <a:r>
                  <a:rPr lang="en-US" sz="2800" baseline="-25000" dirty="0" err="1">
                    <a:solidFill>
                      <a:srgbClr val="000000"/>
                    </a:solidFill>
                    <a:latin typeface="Arial" charset="0"/>
                    <a:cs typeface="Arial" charset="0"/>
                  </a:rPr>
                  <a:t>n</a:t>
                </a:r>
                <a:r>
                  <a:rPr lang="en-US" sz="2800" dirty="0">
                    <a:solidFill>
                      <a:srgbClr val="000000"/>
                    </a:solidFill>
                    <a:latin typeface="Arial" charset="0"/>
                    <a:cs typeface="Arial" charset="0"/>
                  </a:rPr>
                  <a:t>)</a:t>
                </a:r>
                <a:r>
                  <a:rPr lang="en-GB" sz="2800" dirty="0">
                    <a:solidFill>
                      <a:srgbClr val="000000"/>
                    </a:solidFill>
                    <a:cs typeface="Arial" charset="0"/>
                  </a:rPr>
                  <a:t> </a:t>
                </a:r>
                <a14:m>
                  <m:oMath xmlns:m="http://schemas.openxmlformats.org/officeDocument/2006/math">
                    <m:r>
                      <a:rPr lang="en-GB" sz="2800" i="1">
                        <a:solidFill>
                          <a:srgbClr val="000000"/>
                        </a:solidFill>
                        <a:latin typeface="Cambria Math" panose="02040503050406030204" pitchFamily="18" charset="0"/>
                        <a:cs typeface="Arial" charset="0"/>
                      </a:rPr>
                      <m:t>⋅</m:t>
                    </m:r>
                  </m:oMath>
                </a14:m>
                <a:r>
                  <a:rPr lang="en-US" sz="2800" dirty="0">
                    <a:solidFill>
                      <a:srgbClr val="000000"/>
                    </a:solidFill>
                    <a:latin typeface="Arial" charset="0"/>
                    <a:cs typeface="Arial" charset="0"/>
                  </a:rPr>
                  <a:t> (y</a:t>
                </a:r>
                <a:r>
                  <a:rPr lang="en-US" sz="2800" baseline="-25000" dirty="0">
                    <a:solidFill>
                      <a:srgbClr val="000000"/>
                    </a:solidFill>
                    <a:latin typeface="Arial" charset="0"/>
                    <a:cs typeface="Arial" charset="0"/>
                  </a:rPr>
                  <a:t>1</a:t>
                </a:r>
                <a:r>
                  <a:rPr lang="en-US" sz="2800" dirty="0">
                    <a:solidFill>
                      <a:srgbClr val="000000"/>
                    </a:solidFill>
                    <a:latin typeface="Arial" charset="0"/>
                    <a:cs typeface="Arial" charset="0"/>
                  </a:rPr>
                  <a:t>, y</a:t>
                </a:r>
                <a:r>
                  <a:rPr lang="en-US" sz="2800" baseline="-25000" dirty="0">
                    <a:solidFill>
                      <a:srgbClr val="000000"/>
                    </a:solidFill>
                    <a:latin typeface="Arial" charset="0"/>
                    <a:cs typeface="Arial" charset="0"/>
                  </a:rPr>
                  <a:t>2</a:t>
                </a:r>
                <a:r>
                  <a:rPr lang="en-US" sz="2800" dirty="0">
                    <a:solidFill>
                      <a:srgbClr val="000000"/>
                    </a:solidFill>
                    <a:latin typeface="Arial" charset="0"/>
                    <a:cs typeface="Arial" charset="0"/>
                  </a:rPr>
                  <a:t>, … , </a:t>
                </a:r>
                <a:r>
                  <a:rPr lang="en-US" sz="2800" dirty="0" err="1">
                    <a:solidFill>
                      <a:srgbClr val="000000"/>
                    </a:solidFill>
                    <a:latin typeface="Arial" charset="0"/>
                    <a:cs typeface="Arial" charset="0"/>
                  </a:rPr>
                  <a:t>y</a:t>
                </a:r>
                <a:r>
                  <a:rPr lang="en-US" sz="2800" baseline="-25000" dirty="0" err="1">
                    <a:solidFill>
                      <a:srgbClr val="000000"/>
                    </a:solidFill>
                    <a:latin typeface="Arial" charset="0"/>
                    <a:cs typeface="Arial" charset="0"/>
                  </a:rPr>
                  <a:t>n</a:t>
                </a:r>
                <a:r>
                  <a:rPr lang="en-US" sz="2800" dirty="0">
                    <a:solidFill>
                      <a:srgbClr val="000000"/>
                    </a:solidFill>
                    <a:latin typeface="Arial" charset="0"/>
                    <a:cs typeface="Arial" charset="0"/>
                  </a:rPr>
                  <a:t>) = (x</a:t>
                </a:r>
                <a:r>
                  <a:rPr lang="en-US" sz="2800" baseline="-25000" dirty="0">
                    <a:solidFill>
                      <a:srgbClr val="000000"/>
                    </a:solidFill>
                    <a:latin typeface="Arial" charset="0"/>
                    <a:cs typeface="Arial" charset="0"/>
                  </a:rPr>
                  <a:t>1</a:t>
                </a:r>
                <a:r>
                  <a:rPr lang="en-US" sz="2800" dirty="0">
                    <a:solidFill>
                      <a:srgbClr val="000000"/>
                    </a:solidFill>
                    <a:latin typeface="Arial" charset="0"/>
                    <a:cs typeface="Arial" charset="0"/>
                  </a:rPr>
                  <a:t>*y</a:t>
                </a:r>
                <a:r>
                  <a:rPr lang="en-US" sz="2800" baseline="-25000" dirty="0">
                    <a:solidFill>
                      <a:srgbClr val="000000"/>
                    </a:solidFill>
                    <a:latin typeface="Arial" charset="0"/>
                    <a:cs typeface="Arial" charset="0"/>
                  </a:rPr>
                  <a:t>1</a:t>
                </a:r>
                <a:r>
                  <a:rPr lang="en-US" sz="2800" dirty="0">
                    <a:solidFill>
                      <a:srgbClr val="000000"/>
                    </a:solidFill>
                    <a:latin typeface="Arial" charset="0"/>
                    <a:cs typeface="Arial" charset="0"/>
                  </a:rPr>
                  <a:t>+x</a:t>
                </a:r>
                <a:r>
                  <a:rPr lang="en-US" sz="2800" baseline="-25000" dirty="0">
                    <a:solidFill>
                      <a:srgbClr val="000000"/>
                    </a:solidFill>
                    <a:latin typeface="Arial" charset="0"/>
                    <a:cs typeface="Arial" charset="0"/>
                  </a:rPr>
                  <a:t>2</a:t>
                </a:r>
                <a:r>
                  <a:rPr lang="en-US" sz="2800" dirty="0">
                    <a:solidFill>
                      <a:srgbClr val="000000"/>
                    </a:solidFill>
                    <a:latin typeface="Arial" charset="0"/>
                    <a:cs typeface="Arial" charset="0"/>
                  </a:rPr>
                  <a:t>*y</a:t>
                </a:r>
                <a:r>
                  <a:rPr lang="en-US" sz="2800" baseline="-25000" dirty="0">
                    <a:solidFill>
                      <a:srgbClr val="000000"/>
                    </a:solidFill>
                    <a:latin typeface="Arial" charset="0"/>
                    <a:cs typeface="Arial" charset="0"/>
                  </a:rPr>
                  <a:t>2</a:t>
                </a:r>
                <a:r>
                  <a:rPr lang="en-US" sz="2800" dirty="0">
                    <a:solidFill>
                      <a:srgbClr val="000000"/>
                    </a:solidFill>
                    <a:latin typeface="Arial" charset="0"/>
                    <a:cs typeface="Arial" charset="0"/>
                  </a:rPr>
                  <a:t>+…+</a:t>
                </a:r>
                <a:r>
                  <a:rPr lang="en-US" sz="2800" dirty="0" err="1">
                    <a:solidFill>
                      <a:srgbClr val="000000"/>
                    </a:solidFill>
                    <a:latin typeface="Arial" charset="0"/>
                    <a:cs typeface="Arial" charset="0"/>
                  </a:rPr>
                  <a:t>x</a:t>
                </a:r>
                <a:r>
                  <a:rPr lang="en-US" sz="2800" baseline="-25000" dirty="0" err="1">
                    <a:solidFill>
                      <a:srgbClr val="000000"/>
                    </a:solidFill>
                    <a:latin typeface="Arial" charset="0"/>
                    <a:cs typeface="Arial" charset="0"/>
                  </a:rPr>
                  <a:t>n</a:t>
                </a:r>
                <a:r>
                  <a:rPr lang="en-US" sz="2800" dirty="0">
                    <a:solidFill>
                      <a:srgbClr val="000000"/>
                    </a:solidFill>
                    <a:latin typeface="Arial" charset="0"/>
                    <a:cs typeface="Arial" charset="0"/>
                  </a:rPr>
                  <a:t>*</a:t>
                </a:r>
                <a:r>
                  <a:rPr lang="en-US" sz="2800" dirty="0" err="1">
                    <a:solidFill>
                      <a:srgbClr val="000000"/>
                    </a:solidFill>
                    <a:latin typeface="Arial" charset="0"/>
                    <a:cs typeface="Arial" charset="0"/>
                  </a:rPr>
                  <a:t>y</a:t>
                </a:r>
                <a:r>
                  <a:rPr lang="en-US" sz="2800" baseline="-25000" dirty="0" err="1">
                    <a:solidFill>
                      <a:srgbClr val="000000"/>
                    </a:solidFill>
                    <a:latin typeface="Arial" charset="0"/>
                    <a:cs typeface="Arial" charset="0"/>
                  </a:rPr>
                  <a:t>n</a:t>
                </a:r>
                <a:r>
                  <a:rPr lang="en-US" sz="2800" dirty="0">
                    <a:solidFill>
                      <a:srgbClr val="000000"/>
                    </a:solidFill>
                    <a:latin typeface="Arial" charset="0"/>
                    <a:cs typeface="Arial" charset="0"/>
                  </a:rPr>
                  <a:t>)</a:t>
                </a:r>
                <a:endParaRPr lang="en-US" sz="2800" dirty="0"/>
              </a:p>
              <a:p>
                <a:pPr>
                  <a:lnSpc>
                    <a:spcPct val="80000"/>
                  </a:lnSpc>
                  <a:defRPr/>
                </a:pPr>
                <a:endParaRPr lang="en-US" sz="3200" dirty="0">
                  <a:latin typeface="Gill Sans MT" charset="0"/>
                </a:endParaRPr>
              </a:p>
            </p:txBody>
          </p:sp>
        </mc:Choice>
        <mc:Fallback xmlns="">
          <p:sp>
            <p:nvSpPr>
              <p:cNvPr id="718" name="Rectangle 3">
                <a:extLst>
                  <a:ext uri="{FF2B5EF4-FFF2-40B4-BE49-F238E27FC236}">
                    <a16:creationId xmlns:a16="http://schemas.microsoft.com/office/drawing/2014/main" id="{953F996D-330A-8747-94AD-947138A1EE45}"/>
                  </a:ext>
                </a:extLst>
              </p:cNvPr>
              <p:cNvSpPr txBox="1">
                <a:spLocks noRot="1" noChangeAspect="1" noMove="1" noResize="1" noEditPoints="1" noAdjustHandles="1" noChangeArrowheads="1" noChangeShapeType="1" noTextEdit="1"/>
              </p:cNvSpPr>
              <p:nvPr/>
            </p:nvSpPr>
            <p:spPr>
              <a:xfrm>
                <a:off x="762289" y="1306801"/>
                <a:ext cx="10626148" cy="5315278"/>
              </a:xfrm>
              <a:prstGeom prst="rect">
                <a:avLst/>
              </a:prstGeom>
              <a:blipFill>
                <a:blip r:embed="rId3"/>
                <a:stretch>
                  <a:fillRect l="-1147" t="-2982"/>
                </a:stretch>
              </a:blipFill>
            </p:spPr>
            <p:txBody>
              <a:bodyPr/>
              <a:lstStyle/>
              <a:p>
                <a:r>
                  <a:rPr lang="en-SE">
                    <a:noFill/>
                  </a:rPr>
                  <a:t> </a:t>
                </a:r>
              </a:p>
            </p:txBody>
          </p:sp>
        </mc:Fallback>
      </mc:AlternateContent>
    </p:spTree>
    <p:extLst>
      <p:ext uri="{BB962C8B-B14F-4D97-AF65-F5344CB8AC3E}">
        <p14:creationId xmlns:p14="http://schemas.microsoft.com/office/powerpoint/2010/main" val="196128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18">
                                            <p:txEl>
                                              <p:pRg st="0" end="0"/>
                                            </p:txEl>
                                          </p:spTgt>
                                        </p:tgtEl>
                                        <p:attrNameLst>
                                          <p:attrName>style.visibility</p:attrName>
                                        </p:attrNameLst>
                                      </p:cBhvr>
                                      <p:to>
                                        <p:strVal val="visible"/>
                                      </p:to>
                                    </p:set>
                                    <p:animEffect transition="in" filter="dissolve">
                                      <p:cBhvr>
                                        <p:cTn id="7" dur="500"/>
                                        <p:tgtEl>
                                          <p:spTgt spid="7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18">
                                            <p:txEl>
                                              <p:pRg st="1" end="1"/>
                                            </p:txEl>
                                          </p:spTgt>
                                        </p:tgtEl>
                                        <p:attrNameLst>
                                          <p:attrName>style.visibility</p:attrName>
                                        </p:attrNameLst>
                                      </p:cBhvr>
                                      <p:to>
                                        <p:strVal val="visible"/>
                                      </p:to>
                                    </p:set>
                                    <p:animEffect transition="in" filter="dissolve">
                                      <p:cBhvr>
                                        <p:cTn id="12" dur="500"/>
                                        <p:tgtEl>
                                          <p:spTgt spid="7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18">
                                            <p:txEl>
                                              <p:pRg st="2" end="2"/>
                                            </p:txEl>
                                          </p:spTgt>
                                        </p:tgtEl>
                                        <p:attrNameLst>
                                          <p:attrName>style.visibility</p:attrName>
                                        </p:attrNameLst>
                                      </p:cBhvr>
                                      <p:to>
                                        <p:strVal val="visible"/>
                                      </p:to>
                                    </p:set>
                                    <p:animEffect transition="in" filter="dissolve">
                                      <p:cBhvr>
                                        <p:cTn id="17" dur="500"/>
                                        <p:tgtEl>
                                          <p:spTgt spid="7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18">
                                            <p:txEl>
                                              <p:pRg st="3" end="3"/>
                                            </p:txEl>
                                          </p:spTgt>
                                        </p:tgtEl>
                                        <p:attrNameLst>
                                          <p:attrName>style.visibility</p:attrName>
                                        </p:attrNameLst>
                                      </p:cBhvr>
                                      <p:to>
                                        <p:strVal val="visible"/>
                                      </p:to>
                                    </p:set>
                                    <p:animEffect transition="in" filter="dissolve">
                                      <p:cBhvr>
                                        <p:cTn id="22" dur="500"/>
                                        <p:tgtEl>
                                          <p:spTgt spid="7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18">
                                            <p:txEl>
                                              <p:pRg st="4" end="4"/>
                                            </p:txEl>
                                          </p:spTgt>
                                        </p:tgtEl>
                                        <p:attrNameLst>
                                          <p:attrName>style.visibility</p:attrName>
                                        </p:attrNameLst>
                                      </p:cBhvr>
                                      <p:to>
                                        <p:strVal val="visible"/>
                                      </p:to>
                                    </p:set>
                                    <p:animEffect transition="in" filter="dissolve">
                                      <p:cBhvr>
                                        <p:cTn id="27" dur="500"/>
                                        <p:tgtEl>
                                          <p:spTgt spid="7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18">
                                            <p:txEl>
                                              <p:pRg st="5" end="5"/>
                                            </p:txEl>
                                          </p:spTgt>
                                        </p:tgtEl>
                                        <p:attrNameLst>
                                          <p:attrName>style.visibility</p:attrName>
                                        </p:attrNameLst>
                                      </p:cBhvr>
                                      <p:to>
                                        <p:strVal val="visible"/>
                                      </p:to>
                                    </p:set>
                                    <p:animEffect transition="in" filter="dissolve">
                                      <p:cBhvr>
                                        <p:cTn id="32" dur="500"/>
                                        <p:tgtEl>
                                          <p:spTgt spid="71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718">
                                            <p:txEl>
                                              <p:pRg st="6" end="6"/>
                                            </p:txEl>
                                          </p:spTgt>
                                        </p:tgtEl>
                                        <p:attrNameLst>
                                          <p:attrName>style.visibility</p:attrName>
                                        </p:attrNameLst>
                                      </p:cBhvr>
                                      <p:to>
                                        <p:strVal val="visible"/>
                                      </p:to>
                                    </p:set>
                                    <p:animEffect transition="in" filter="dissolve">
                                      <p:cBhvr>
                                        <p:cTn id="37" dur="500"/>
                                        <p:tgtEl>
                                          <p:spTgt spid="71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18">
                                            <p:txEl>
                                              <p:pRg st="7" end="7"/>
                                            </p:txEl>
                                          </p:spTgt>
                                        </p:tgtEl>
                                        <p:attrNameLst>
                                          <p:attrName>style.visibility</p:attrName>
                                        </p:attrNameLst>
                                      </p:cBhvr>
                                      <p:to>
                                        <p:strVal val="visible"/>
                                      </p:to>
                                    </p:set>
                                    <p:animEffect transition="in" filter="dissolve">
                                      <p:cBhvr>
                                        <p:cTn id="42" dur="500"/>
                                        <p:tgtEl>
                                          <p:spTgt spid="71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718">
                                            <p:txEl>
                                              <p:pRg st="8" end="8"/>
                                            </p:txEl>
                                          </p:spTgt>
                                        </p:tgtEl>
                                        <p:attrNameLst>
                                          <p:attrName>style.visibility</p:attrName>
                                        </p:attrNameLst>
                                      </p:cBhvr>
                                      <p:to>
                                        <p:strVal val="visible"/>
                                      </p:to>
                                    </p:set>
                                    <p:animEffect transition="in" filter="dissolve">
                                      <p:cBhvr>
                                        <p:cTn id="47" dur="500"/>
                                        <p:tgtEl>
                                          <p:spTgt spid="7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FC3-7DD0-8D48-A73C-1EC08DB3BAF6}"/>
              </a:ext>
            </a:extLst>
          </p:cNvPr>
          <p:cNvSpPr>
            <a:spLocks noGrp="1"/>
          </p:cNvSpPr>
          <p:nvPr>
            <p:ph type="title"/>
          </p:nvPr>
        </p:nvSpPr>
        <p:spPr>
          <a:xfrm>
            <a:off x="685800" y="381483"/>
            <a:ext cx="10515600" cy="894622"/>
          </a:xfrm>
        </p:spPr>
        <p:txBody>
          <a:bodyPr/>
          <a:lstStyle/>
          <a:p>
            <a:r>
              <a:rPr lang="en-US" altLang="en-US" dirty="0">
                <a:cs typeface="Calibri" panose="020F0502020204030204" pitchFamily="34" charset="0"/>
              </a:rPr>
              <a:t>Wireless and Mobile Networks: context</a:t>
            </a:r>
            <a:endParaRPr lang="en-US" dirty="0"/>
          </a:p>
        </p:txBody>
      </p:sp>
      <p:sp>
        <p:nvSpPr>
          <p:cNvPr id="8" name="Slide Number Placeholder 4">
            <a:extLst>
              <a:ext uri="{FF2B5EF4-FFF2-40B4-BE49-F238E27FC236}">
                <a16:creationId xmlns:a16="http://schemas.microsoft.com/office/drawing/2014/main" id="{0B01662C-0D2B-C547-B59B-BA568A5A2F00}"/>
              </a:ext>
            </a:extLst>
          </p:cNvPr>
          <p:cNvSpPr>
            <a:spLocks noGrp="1"/>
          </p:cNvSpPr>
          <p:nvPr>
            <p:ph type="sldNum" sz="quarter" idx="4"/>
          </p:nvPr>
        </p:nvSpPr>
        <p:spPr>
          <a:xfrm>
            <a:off x="9219616" y="6443089"/>
            <a:ext cx="2743200" cy="365125"/>
          </a:xfrm>
        </p:spPr>
        <p:txBody>
          <a:bodyPr/>
          <a:lstStyle/>
          <a:p>
            <a:r>
              <a:rPr lang="en-US" dirty="0"/>
              <a:t>Wireless and Mobile Networks: 7-</a:t>
            </a:r>
            <a:fld id="{C4204591-24BD-A542-B9D5-F8D8A88D2FEE}" type="slidenum">
              <a:rPr lang="en-US" smtClean="0"/>
              <a:pPr/>
              <a:t>2</a:t>
            </a:fld>
            <a:endParaRPr lang="en-US" dirty="0"/>
          </a:p>
        </p:txBody>
      </p:sp>
      <p:sp>
        <p:nvSpPr>
          <p:cNvPr id="11" name="Rectangle 3">
            <a:extLst>
              <a:ext uri="{FF2B5EF4-FFF2-40B4-BE49-F238E27FC236}">
                <a16:creationId xmlns:a16="http://schemas.microsoft.com/office/drawing/2014/main" id="{592D269B-6551-E844-AC6B-E29655639EED}"/>
              </a:ext>
            </a:extLst>
          </p:cNvPr>
          <p:cNvSpPr txBox="1">
            <a:spLocks noChangeArrowheads="1"/>
          </p:cNvSpPr>
          <p:nvPr/>
        </p:nvSpPr>
        <p:spPr>
          <a:xfrm>
            <a:off x="533400" y="1371600"/>
            <a:ext cx="112014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6400" indent="-276225">
              <a:defRPr/>
            </a:pPr>
            <a:r>
              <a:rPr lang="en-US" dirty="0"/>
              <a:t>more wireless (mobile) phone subscribers than fixed (wired) phone subscribers </a:t>
            </a:r>
            <a:r>
              <a:rPr lang="en-US" sz="2400" dirty="0"/>
              <a:t>(10-to-1 in 2019)</a:t>
            </a:r>
            <a:r>
              <a:rPr lang="en-US" dirty="0"/>
              <a:t>!</a:t>
            </a:r>
          </a:p>
          <a:p>
            <a:pPr marL="406400" indent="-276225">
              <a:defRPr/>
            </a:pPr>
            <a:r>
              <a:rPr lang="en-US" dirty="0"/>
              <a:t>more mobile-broadband-connected devices than fixed-broadband-connected devices devices (</a:t>
            </a:r>
            <a:r>
              <a:rPr lang="en-US" sz="2400" dirty="0"/>
              <a:t>5-1 in 2019)</a:t>
            </a:r>
            <a:r>
              <a:rPr lang="en-US" dirty="0"/>
              <a:t>!</a:t>
            </a:r>
            <a:endParaRPr lang="en-US" sz="3200" dirty="0"/>
          </a:p>
          <a:p>
            <a:pPr lvl="1">
              <a:defRPr/>
            </a:pPr>
            <a:r>
              <a:rPr lang="en-US" sz="2800" dirty="0"/>
              <a:t>4G/5G cellular networks now embracing Internet protocol stack, including SDN</a:t>
            </a:r>
          </a:p>
          <a:p>
            <a:pPr marL="406400" indent="-276225">
              <a:defRPr/>
            </a:pPr>
            <a:r>
              <a:rPr lang="en-US" dirty="0"/>
              <a:t>two important (but different) challenges</a:t>
            </a:r>
          </a:p>
          <a:p>
            <a:pPr lvl="1">
              <a:defRPr/>
            </a:pPr>
            <a:r>
              <a:rPr lang="en-US" sz="2800" dirty="0">
                <a:solidFill>
                  <a:srgbClr val="C00000"/>
                </a:solidFill>
              </a:rPr>
              <a:t>wireless: </a:t>
            </a:r>
            <a:r>
              <a:rPr lang="en-US" sz="2800" dirty="0"/>
              <a:t>communication over wireless link</a:t>
            </a:r>
          </a:p>
          <a:p>
            <a:pPr lvl="1">
              <a:defRPr/>
            </a:pPr>
            <a:r>
              <a:rPr lang="en-US" sz="2800" dirty="0">
                <a:solidFill>
                  <a:srgbClr val="C00000"/>
                </a:solidFill>
              </a:rPr>
              <a:t>mobility: </a:t>
            </a:r>
            <a:r>
              <a:rPr lang="en-US" sz="2800" dirty="0"/>
              <a:t>handling the mobile user who changes point of attachment to network</a:t>
            </a:r>
          </a:p>
        </p:txBody>
      </p:sp>
    </p:spTree>
    <p:extLst>
      <p:ext uri="{BB962C8B-B14F-4D97-AF65-F5344CB8AC3E}">
        <p14:creationId xmlns:p14="http://schemas.microsoft.com/office/powerpoint/2010/main" val="1101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dissolve">
                                      <p:cBhvr>
                                        <p:cTn id="12" dur="500"/>
                                        <p:tgtEl>
                                          <p:spTgt spid="11">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dissolve">
                                      <p:cBhvr>
                                        <p:cTn id="15" dur="500"/>
                                        <p:tgtEl>
                                          <p:spTgt spid="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dissolve">
                                      <p:cBhvr>
                                        <p:cTn id="20" dur="500"/>
                                        <p:tgtEl>
                                          <p:spTgt spid="11">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dissolve">
                                      <p:cBhvr>
                                        <p:cTn id="23" dur="500"/>
                                        <p:tgtEl>
                                          <p:spTgt spid="11">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animEffect transition="in" filter="dissolve">
                                      <p:cBhvr>
                                        <p:cTn id="26"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194E81-212F-63D9-991E-44EC88373A8A}"/>
              </a:ext>
            </a:extLst>
          </p:cNvPr>
          <p:cNvSpPr>
            <a:spLocks noGrp="1"/>
          </p:cNvSpPr>
          <p:nvPr>
            <p:ph type="title"/>
          </p:nvPr>
        </p:nvSpPr>
        <p:spPr/>
        <p:txBody>
          <a:bodyPr/>
          <a:lstStyle/>
          <a:p>
            <a:r>
              <a:rPr lang="en-GB" dirty="0"/>
              <a:t>Direct-Sequence Spread Spectrum CDMA</a:t>
            </a:r>
            <a:endParaRPr lang="en-SE" dirty="0"/>
          </a:p>
        </p:txBody>
      </p:sp>
      <p:sp>
        <p:nvSpPr>
          <p:cNvPr id="4" name="Slide Number Placeholder 3">
            <a:extLst>
              <a:ext uri="{FF2B5EF4-FFF2-40B4-BE49-F238E27FC236}">
                <a16:creationId xmlns:a16="http://schemas.microsoft.com/office/drawing/2014/main" id="{F5B80E6B-3A18-B1BA-FD90-EE349ECB9472}"/>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20</a:t>
            </a:fld>
            <a:endParaRPr lang="en-US" dirty="0"/>
          </a:p>
        </p:txBody>
      </p:sp>
      <p:sp>
        <p:nvSpPr>
          <p:cNvPr id="12" name="object 15">
            <a:extLst>
              <a:ext uri="{FF2B5EF4-FFF2-40B4-BE49-F238E27FC236}">
                <a16:creationId xmlns:a16="http://schemas.microsoft.com/office/drawing/2014/main" id="{0AF9D38B-5D89-3941-D753-6CFB7CD3278C}"/>
              </a:ext>
            </a:extLst>
          </p:cNvPr>
          <p:cNvSpPr txBox="1"/>
          <p:nvPr/>
        </p:nvSpPr>
        <p:spPr>
          <a:xfrm>
            <a:off x="838200" y="3770842"/>
            <a:ext cx="10811437" cy="2635337"/>
          </a:xfrm>
          <a:prstGeom prst="rect">
            <a:avLst/>
          </a:prstGeom>
        </p:spPr>
        <p:txBody>
          <a:bodyPr vert="horz" wrap="square" lIns="0" tIns="44450" rIns="0" bIns="0" rtlCol="0">
            <a:spAutoFit/>
          </a:bodyPr>
          <a:lstStyle/>
          <a:p>
            <a:pPr marL="355600" marR="5080" indent="-342900">
              <a:lnSpc>
                <a:spcPts val="2590"/>
              </a:lnSpc>
              <a:spcBef>
                <a:spcPts val="545"/>
              </a:spcBef>
              <a:buClr>
                <a:srgbClr val="063DE8"/>
              </a:buClr>
              <a:buSzPct val="75000"/>
              <a:buFont typeface="Wingdings"/>
              <a:buChar char=""/>
              <a:tabLst>
                <a:tab pos="355600" algn="l"/>
              </a:tabLst>
            </a:pPr>
            <a:r>
              <a:rPr lang="en-US" sz="2400" dirty="0"/>
              <a:t>Chipping sequence (Code): </a:t>
            </a:r>
            <a:r>
              <a:rPr lang="en-GB" sz="2400" dirty="0">
                <a:latin typeface="Times New Roman"/>
                <a:cs typeface="Times New Roman"/>
              </a:rPr>
              <a:t>(1,1,1,-1,1,-1,-1,-1)</a:t>
            </a:r>
          </a:p>
          <a:p>
            <a:pPr marL="355600" marR="5080" indent="-342900">
              <a:lnSpc>
                <a:spcPts val="2590"/>
              </a:lnSpc>
              <a:spcBef>
                <a:spcPts val="545"/>
              </a:spcBef>
              <a:buClr>
                <a:srgbClr val="063DE8"/>
              </a:buClr>
              <a:buSzPct val="75000"/>
              <a:buFont typeface="Wingdings"/>
              <a:buChar char=""/>
              <a:tabLst>
                <a:tab pos="355600" algn="l"/>
              </a:tabLst>
            </a:pPr>
            <a:r>
              <a:rPr lang="en-GB" sz="2400" dirty="0">
                <a:latin typeface="Times New Roman"/>
                <a:cs typeface="Times New Roman"/>
              </a:rPr>
              <a:t>The 8-bit sequence 1*(1,1,1,-1,1,-1,-1,-1) encodes data bit 1  (corresponding to application bit 1).</a:t>
            </a:r>
          </a:p>
          <a:p>
            <a:pPr marL="355600" marR="5080" indent="-342900">
              <a:lnSpc>
                <a:spcPts val="2590"/>
              </a:lnSpc>
              <a:spcBef>
                <a:spcPts val="545"/>
              </a:spcBef>
              <a:buClr>
                <a:srgbClr val="063DE8"/>
              </a:buClr>
              <a:buSzPct val="75000"/>
              <a:buFont typeface="Wingdings"/>
              <a:buChar char=""/>
              <a:tabLst>
                <a:tab pos="355600" algn="l"/>
              </a:tabLst>
            </a:pPr>
            <a:r>
              <a:rPr lang="en-GB" sz="2400" dirty="0">
                <a:latin typeface="Times New Roman"/>
                <a:cs typeface="Times New Roman"/>
              </a:rPr>
              <a:t>The 8-bit sequence (-1)*(1,1,1,-1,1,-1,-1,-1) = (-1,-1,-1,1,-1,1,1,1) encodes data bit -1 (corresponding to application bit 0).</a:t>
            </a:r>
          </a:p>
          <a:p>
            <a:pPr marL="355600" marR="5080" indent="-342900">
              <a:lnSpc>
                <a:spcPts val="2590"/>
              </a:lnSpc>
              <a:spcBef>
                <a:spcPts val="545"/>
              </a:spcBef>
              <a:buClr>
                <a:srgbClr val="063DE8"/>
              </a:buClr>
              <a:buSzPct val="75000"/>
              <a:buFont typeface="Wingdings"/>
              <a:buChar char=""/>
              <a:tabLst>
                <a:tab pos="355600" algn="l"/>
              </a:tabLst>
            </a:pPr>
            <a:r>
              <a:rPr sz="2400" dirty="0">
                <a:latin typeface="Times New Roman"/>
                <a:cs typeface="Times New Roman"/>
              </a:rPr>
              <a:t>Spreading</a:t>
            </a:r>
            <a:r>
              <a:rPr sz="2400" spc="-40" dirty="0">
                <a:latin typeface="Times New Roman"/>
                <a:cs typeface="Times New Roman"/>
              </a:rPr>
              <a:t> </a:t>
            </a:r>
            <a:r>
              <a:rPr sz="2400" dirty="0">
                <a:latin typeface="Times New Roman"/>
                <a:cs typeface="Times New Roman"/>
              </a:rPr>
              <a:t>factor</a:t>
            </a:r>
            <a:r>
              <a:rPr sz="2400" spc="-25" dirty="0">
                <a:latin typeface="Times New Roman"/>
                <a:cs typeface="Times New Roman"/>
              </a:rPr>
              <a:t> </a:t>
            </a:r>
            <a:r>
              <a:rPr sz="2400" dirty="0">
                <a:latin typeface="Times New Roman"/>
                <a:cs typeface="Times New Roman"/>
              </a:rPr>
              <a:t>=</a:t>
            </a:r>
            <a:r>
              <a:rPr sz="2400" spc="-15" dirty="0">
                <a:latin typeface="Times New Roman"/>
                <a:cs typeface="Times New Roman"/>
              </a:rPr>
              <a:t> </a:t>
            </a:r>
            <a:r>
              <a:rPr sz="2400" dirty="0">
                <a:latin typeface="Times New Roman"/>
                <a:cs typeface="Times New Roman"/>
              </a:rPr>
              <a:t>Code</a:t>
            </a:r>
            <a:r>
              <a:rPr sz="2400" spc="-25" dirty="0">
                <a:latin typeface="Times New Roman"/>
                <a:cs typeface="Times New Roman"/>
              </a:rPr>
              <a:t> </a:t>
            </a:r>
            <a:r>
              <a:rPr lang="en-GB" sz="2400" dirty="0">
                <a:latin typeface="Times New Roman"/>
                <a:cs typeface="Times New Roman"/>
              </a:rPr>
              <a:t>length</a:t>
            </a:r>
            <a:r>
              <a:rPr sz="2400" dirty="0">
                <a:latin typeface="Times New Roman"/>
                <a:cs typeface="Times New Roman"/>
              </a:rPr>
              <a:t>/data</a:t>
            </a:r>
            <a:r>
              <a:rPr sz="2400" spc="-60" dirty="0">
                <a:latin typeface="Times New Roman"/>
                <a:cs typeface="Times New Roman"/>
              </a:rPr>
              <a:t> </a:t>
            </a:r>
            <a:r>
              <a:rPr sz="2400" dirty="0">
                <a:latin typeface="Times New Roman"/>
                <a:cs typeface="Times New Roman"/>
              </a:rPr>
              <a:t>bit</a:t>
            </a:r>
            <a:r>
              <a:rPr lang="en-GB" sz="2400" dirty="0">
                <a:latin typeface="Times New Roman"/>
                <a:cs typeface="Times New Roman"/>
              </a:rPr>
              <a:t> = 8</a:t>
            </a:r>
          </a:p>
          <a:p>
            <a:pPr marL="812800" marR="5080" lvl="1" indent="-342900">
              <a:lnSpc>
                <a:spcPts val="2590"/>
              </a:lnSpc>
              <a:spcBef>
                <a:spcPts val="545"/>
              </a:spcBef>
              <a:buClr>
                <a:srgbClr val="063DE8"/>
              </a:buClr>
              <a:buSzPct val="75000"/>
              <a:buFont typeface="Wingdings"/>
              <a:buChar char=""/>
              <a:tabLst>
                <a:tab pos="355600" algn="l"/>
              </a:tabLst>
            </a:pPr>
            <a:r>
              <a:rPr sz="2400" spc="-10" dirty="0">
                <a:latin typeface="Times New Roman"/>
                <a:cs typeface="Times New Roman"/>
              </a:rPr>
              <a:t>10-</a:t>
            </a:r>
            <a:r>
              <a:rPr sz="2400" dirty="0">
                <a:latin typeface="Times New Roman"/>
                <a:cs typeface="Times New Roman"/>
              </a:rPr>
              <a:t>100</a:t>
            </a:r>
            <a:r>
              <a:rPr sz="2400" spc="-15" dirty="0">
                <a:latin typeface="Times New Roman"/>
                <a:cs typeface="Times New Roman"/>
              </a:rPr>
              <a:t> </a:t>
            </a:r>
            <a:r>
              <a:rPr sz="2400" dirty="0">
                <a:latin typeface="Times New Roman"/>
                <a:cs typeface="Times New Roman"/>
              </a:rPr>
              <a:t>commercial</a:t>
            </a:r>
            <a:r>
              <a:rPr sz="2400" spc="-35" dirty="0">
                <a:latin typeface="Times New Roman"/>
                <a:cs typeface="Times New Roman"/>
              </a:rPr>
              <a:t> </a:t>
            </a:r>
            <a:r>
              <a:rPr sz="2400" spc="-20" dirty="0">
                <a:latin typeface="Times New Roman"/>
                <a:cs typeface="Times New Roman"/>
              </a:rPr>
              <a:t>(Min </a:t>
            </a:r>
            <a:r>
              <a:rPr sz="2400" dirty="0">
                <a:latin typeface="Times New Roman"/>
                <a:cs typeface="Times New Roman"/>
              </a:rPr>
              <a:t>10</a:t>
            </a:r>
            <a:r>
              <a:rPr sz="2400" spc="-15" dirty="0">
                <a:latin typeface="Times New Roman"/>
                <a:cs typeface="Times New Roman"/>
              </a:rPr>
              <a:t> </a:t>
            </a:r>
            <a:r>
              <a:rPr sz="2400" dirty="0">
                <a:latin typeface="Times New Roman"/>
                <a:cs typeface="Times New Roman"/>
              </a:rPr>
              <a:t>by</a:t>
            </a:r>
            <a:r>
              <a:rPr sz="2400" spc="-15" dirty="0">
                <a:latin typeface="Times New Roman"/>
                <a:cs typeface="Times New Roman"/>
              </a:rPr>
              <a:t> </a:t>
            </a:r>
            <a:r>
              <a:rPr sz="2400" dirty="0">
                <a:latin typeface="Times New Roman"/>
                <a:cs typeface="Times New Roman"/>
              </a:rPr>
              <a:t>FCC),</a:t>
            </a:r>
            <a:r>
              <a:rPr sz="2400" spc="-5" dirty="0">
                <a:latin typeface="Times New Roman"/>
                <a:cs typeface="Times New Roman"/>
              </a:rPr>
              <a:t> </a:t>
            </a:r>
            <a:r>
              <a:rPr sz="2400" dirty="0">
                <a:latin typeface="Times New Roman"/>
                <a:cs typeface="Times New Roman"/>
              </a:rPr>
              <a:t>10,000</a:t>
            </a:r>
            <a:r>
              <a:rPr sz="2400" spc="-15" dirty="0">
                <a:latin typeface="Times New Roman"/>
                <a:cs typeface="Times New Roman"/>
              </a:rPr>
              <a:t> </a:t>
            </a:r>
            <a:r>
              <a:rPr sz="2400" dirty="0">
                <a:latin typeface="Times New Roman"/>
                <a:cs typeface="Times New Roman"/>
              </a:rPr>
              <a:t>for</a:t>
            </a:r>
            <a:r>
              <a:rPr sz="2400" spc="-15" dirty="0">
                <a:latin typeface="Times New Roman"/>
                <a:cs typeface="Times New Roman"/>
              </a:rPr>
              <a:t> </a:t>
            </a:r>
            <a:r>
              <a:rPr sz="2400" spc="-10" dirty="0">
                <a:latin typeface="Times New Roman"/>
                <a:cs typeface="Times New Roman"/>
              </a:rPr>
              <a:t>military</a:t>
            </a:r>
            <a:endParaRPr sz="2400" dirty="0">
              <a:latin typeface="Times New Roman"/>
              <a:cs typeface="Times New Roman"/>
            </a:endParaRPr>
          </a:p>
        </p:txBody>
      </p:sp>
      <p:grpSp>
        <p:nvGrpSpPr>
          <p:cNvPr id="71" name="Group 44">
            <a:extLst>
              <a:ext uri="{FF2B5EF4-FFF2-40B4-BE49-F238E27FC236}">
                <a16:creationId xmlns:a16="http://schemas.microsoft.com/office/drawing/2014/main" id="{1A17342D-9888-1FD4-9075-34EFDE43EA37}"/>
              </a:ext>
            </a:extLst>
          </p:cNvPr>
          <p:cNvGrpSpPr>
            <a:grpSpLocks/>
          </p:cNvGrpSpPr>
          <p:nvPr/>
        </p:nvGrpSpPr>
        <p:grpSpPr bwMode="auto">
          <a:xfrm>
            <a:off x="3628449" y="2059972"/>
            <a:ext cx="4841392" cy="1374184"/>
            <a:chOff x="1353" y="1536"/>
            <a:chExt cx="797" cy="294"/>
          </a:xfrm>
        </p:grpSpPr>
        <p:sp>
          <p:nvSpPr>
            <p:cNvPr id="72" name="Text Box 17">
              <a:extLst>
                <a:ext uri="{FF2B5EF4-FFF2-40B4-BE49-F238E27FC236}">
                  <a16:creationId xmlns:a16="http://schemas.microsoft.com/office/drawing/2014/main" id="{F76E3F11-AB1D-038B-14CD-D5E652BD03D2}"/>
                </a:ext>
              </a:extLst>
            </p:cNvPr>
            <p:cNvSpPr txBox="1">
              <a:spLocks noChangeArrowheads="1"/>
            </p:cNvSpPr>
            <p:nvPr/>
          </p:nvSpPr>
          <p:spPr bwMode="auto">
            <a:xfrm>
              <a:off x="1370" y="1564"/>
              <a:ext cx="196" cy="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73" name="Group 22">
              <a:extLst>
                <a:ext uri="{FF2B5EF4-FFF2-40B4-BE49-F238E27FC236}">
                  <a16:creationId xmlns:a16="http://schemas.microsoft.com/office/drawing/2014/main" id="{C2960209-0C63-0056-83F5-D1B2D70B13B0}"/>
                </a:ext>
              </a:extLst>
            </p:cNvPr>
            <p:cNvGrpSpPr>
              <a:grpSpLocks/>
            </p:cNvGrpSpPr>
            <p:nvPr/>
          </p:nvGrpSpPr>
          <p:grpSpPr bwMode="auto">
            <a:xfrm>
              <a:off x="1353" y="1539"/>
              <a:ext cx="258" cy="147"/>
              <a:chOff x="1353" y="1539"/>
              <a:chExt cx="258" cy="144"/>
            </a:xfrm>
          </p:grpSpPr>
          <p:sp>
            <p:nvSpPr>
              <p:cNvPr id="95" name="Rectangle 18">
                <a:extLst>
                  <a:ext uri="{FF2B5EF4-FFF2-40B4-BE49-F238E27FC236}">
                    <a16:creationId xmlns:a16="http://schemas.microsoft.com/office/drawing/2014/main" id="{0D971DF9-F6F5-B297-546A-2542518303FD}"/>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4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6" name="Line 20">
                <a:extLst>
                  <a:ext uri="{FF2B5EF4-FFF2-40B4-BE49-F238E27FC236}">
                    <a16:creationId xmlns:a16="http://schemas.microsoft.com/office/drawing/2014/main" id="{45FE6E61-0263-639F-E517-604A52DC7C93}"/>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4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7" name="Line 21">
                <a:extLst>
                  <a:ext uri="{FF2B5EF4-FFF2-40B4-BE49-F238E27FC236}">
                    <a16:creationId xmlns:a16="http://schemas.microsoft.com/office/drawing/2014/main" id="{07C74889-3EB6-D17D-31BB-D5C12C79EE60}"/>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4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74" name="Group 23">
              <a:extLst>
                <a:ext uri="{FF2B5EF4-FFF2-40B4-BE49-F238E27FC236}">
                  <a16:creationId xmlns:a16="http://schemas.microsoft.com/office/drawing/2014/main" id="{306232B6-90A0-A60A-F54A-19C43E74803A}"/>
                </a:ext>
              </a:extLst>
            </p:cNvPr>
            <p:cNvGrpSpPr>
              <a:grpSpLocks/>
            </p:cNvGrpSpPr>
            <p:nvPr/>
          </p:nvGrpSpPr>
          <p:grpSpPr bwMode="auto">
            <a:xfrm>
              <a:off x="1773" y="1686"/>
              <a:ext cx="258" cy="144"/>
              <a:chOff x="1353" y="1539"/>
              <a:chExt cx="258" cy="144"/>
            </a:xfrm>
          </p:grpSpPr>
          <p:sp>
            <p:nvSpPr>
              <p:cNvPr id="92" name="Rectangle 24">
                <a:extLst>
                  <a:ext uri="{FF2B5EF4-FFF2-40B4-BE49-F238E27FC236}">
                    <a16:creationId xmlns:a16="http://schemas.microsoft.com/office/drawing/2014/main" id="{3C651572-AB2D-D0C0-0733-680A72118085}"/>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4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3" name="Line 25">
                <a:extLst>
                  <a:ext uri="{FF2B5EF4-FFF2-40B4-BE49-F238E27FC236}">
                    <a16:creationId xmlns:a16="http://schemas.microsoft.com/office/drawing/2014/main" id="{20A491D5-3AFA-2DA5-67DB-7CE4033B4158}"/>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4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94" name="Line 26">
                <a:extLst>
                  <a:ext uri="{FF2B5EF4-FFF2-40B4-BE49-F238E27FC236}">
                    <a16:creationId xmlns:a16="http://schemas.microsoft.com/office/drawing/2014/main" id="{CCA26312-A814-FB69-1D0D-FC9D02073C12}"/>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4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75" name="Rectangle 27">
              <a:extLst>
                <a:ext uri="{FF2B5EF4-FFF2-40B4-BE49-F238E27FC236}">
                  <a16:creationId xmlns:a16="http://schemas.microsoft.com/office/drawing/2014/main" id="{121EBBE8-40DF-1F2A-2ED0-132027C77F35}"/>
                </a:ext>
              </a:extLst>
            </p:cNvPr>
            <p:cNvSpPr>
              <a:spLocks noChangeArrowheads="1"/>
            </p:cNvSpPr>
            <p:nvPr/>
          </p:nvSpPr>
          <p:spPr bwMode="auto">
            <a:xfrm>
              <a:off x="1611" y="1686"/>
              <a:ext cx="81"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4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6" name="Rectangle 28">
              <a:extLst>
                <a:ext uri="{FF2B5EF4-FFF2-40B4-BE49-F238E27FC236}">
                  <a16:creationId xmlns:a16="http://schemas.microsoft.com/office/drawing/2014/main" id="{E1EBC96E-E0B1-8A2D-49AD-34C74E43ABC7}"/>
                </a:ext>
              </a:extLst>
            </p:cNvPr>
            <p:cNvSpPr>
              <a:spLocks noChangeArrowheads="1"/>
            </p:cNvSpPr>
            <p:nvPr/>
          </p:nvSpPr>
          <p:spPr bwMode="auto">
            <a:xfrm>
              <a:off x="1692" y="1536"/>
              <a:ext cx="81" cy="15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4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7" name="Text Box 29">
              <a:extLst>
                <a:ext uri="{FF2B5EF4-FFF2-40B4-BE49-F238E27FC236}">
                  <a16:creationId xmlns:a16="http://schemas.microsoft.com/office/drawing/2014/main" id="{4D0667AD-8CFE-18D0-AAFA-F3CEA58B226B}"/>
                </a:ext>
              </a:extLst>
            </p:cNvPr>
            <p:cNvSpPr txBox="1">
              <a:spLocks noChangeArrowheads="1"/>
            </p:cNvSpPr>
            <p:nvPr/>
          </p:nvSpPr>
          <p:spPr bwMode="auto">
            <a:xfrm>
              <a:off x="1448" y="1564"/>
              <a:ext cx="196" cy="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78" name="Text Box 30">
              <a:extLst>
                <a:ext uri="{FF2B5EF4-FFF2-40B4-BE49-F238E27FC236}">
                  <a16:creationId xmlns:a16="http://schemas.microsoft.com/office/drawing/2014/main" id="{F1A8B266-18B0-FA47-FA02-9FCCC1445B33}"/>
                </a:ext>
              </a:extLst>
            </p:cNvPr>
            <p:cNvSpPr txBox="1">
              <a:spLocks noChangeArrowheads="1"/>
            </p:cNvSpPr>
            <p:nvPr/>
          </p:nvSpPr>
          <p:spPr bwMode="auto">
            <a:xfrm>
              <a:off x="1541" y="1564"/>
              <a:ext cx="196" cy="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79" name="Text Box 31">
              <a:extLst>
                <a:ext uri="{FF2B5EF4-FFF2-40B4-BE49-F238E27FC236}">
                  <a16:creationId xmlns:a16="http://schemas.microsoft.com/office/drawing/2014/main" id="{6DF5FE61-ECF1-B283-C03B-7FD1B83736DD}"/>
                </a:ext>
              </a:extLst>
            </p:cNvPr>
            <p:cNvSpPr txBox="1">
              <a:spLocks noChangeArrowheads="1"/>
            </p:cNvSpPr>
            <p:nvPr/>
          </p:nvSpPr>
          <p:spPr bwMode="auto">
            <a:xfrm>
              <a:off x="1709" y="1564"/>
              <a:ext cx="196" cy="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98" name="Text Box 17">
              <a:extLst>
                <a:ext uri="{FF2B5EF4-FFF2-40B4-BE49-F238E27FC236}">
                  <a16:creationId xmlns:a16="http://schemas.microsoft.com/office/drawing/2014/main" id="{83EB0E58-EA2A-3FAF-1686-AC41D4690DB5}"/>
                </a:ext>
              </a:extLst>
            </p:cNvPr>
            <p:cNvSpPr txBox="1">
              <a:spLocks noChangeArrowheads="1"/>
            </p:cNvSpPr>
            <p:nvPr/>
          </p:nvSpPr>
          <p:spPr bwMode="auto">
            <a:xfrm>
              <a:off x="1615" y="1714"/>
              <a:ext cx="196" cy="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99" name="Text Box 29">
              <a:extLst>
                <a:ext uri="{FF2B5EF4-FFF2-40B4-BE49-F238E27FC236}">
                  <a16:creationId xmlns:a16="http://schemas.microsoft.com/office/drawing/2014/main" id="{F33CA010-8045-E235-132B-1805333CBF74}"/>
                </a:ext>
              </a:extLst>
            </p:cNvPr>
            <p:cNvSpPr txBox="1">
              <a:spLocks noChangeArrowheads="1"/>
            </p:cNvSpPr>
            <p:nvPr/>
          </p:nvSpPr>
          <p:spPr bwMode="auto">
            <a:xfrm>
              <a:off x="1782" y="1714"/>
              <a:ext cx="196" cy="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100" name="Text Box 31">
              <a:extLst>
                <a:ext uri="{FF2B5EF4-FFF2-40B4-BE49-F238E27FC236}">
                  <a16:creationId xmlns:a16="http://schemas.microsoft.com/office/drawing/2014/main" id="{C50005F9-77EA-82CB-5EE2-14EF0A8E8FA2}"/>
                </a:ext>
              </a:extLst>
            </p:cNvPr>
            <p:cNvSpPr txBox="1">
              <a:spLocks noChangeArrowheads="1"/>
            </p:cNvSpPr>
            <p:nvPr/>
          </p:nvSpPr>
          <p:spPr bwMode="auto">
            <a:xfrm>
              <a:off x="1954" y="1720"/>
              <a:ext cx="196" cy="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spTree>
    <p:extLst>
      <p:ext uri="{BB962C8B-B14F-4D97-AF65-F5344CB8AC3E}">
        <p14:creationId xmlns:p14="http://schemas.microsoft.com/office/powerpoint/2010/main" val="213793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CDMA encode/decode</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21</a:t>
            </a:fld>
            <a:endParaRPr lang="en-US" dirty="0"/>
          </a:p>
        </p:txBody>
      </p:sp>
      <p:sp>
        <p:nvSpPr>
          <p:cNvPr id="433" name="Line 6">
            <a:extLst>
              <a:ext uri="{FF2B5EF4-FFF2-40B4-BE49-F238E27FC236}">
                <a16:creationId xmlns:a16="http://schemas.microsoft.com/office/drawing/2014/main" id="{7762FDF6-2446-3E43-8720-E7B7AA18D678}"/>
              </a:ext>
            </a:extLst>
          </p:cNvPr>
          <p:cNvSpPr>
            <a:spLocks noChangeShapeType="1"/>
          </p:cNvSpPr>
          <p:nvPr/>
        </p:nvSpPr>
        <p:spPr bwMode="auto">
          <a:xfrm>
            <a:off x="4451350" y="1410795"/>
            <a:ext cx="0" cy="1624013"/>
          </a:xfrm>
          <a:prstGeom prst="line">
            <a:avLst/>
          </a:prstGeom>
          <a:noFill/>
          <a:ln w="12700">
            <a:solidFill>
              <a:srgbClr val="3333CC"/>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4" name="Line 9">
            <a:extLst>
              <a:ext uri="{FF2B5EF4-FFF2-40B4-BE49-F238E27FC236}">
                <a16:creationId xmlns:a16="http://schemas.microsoft.com/office/drawing/2014/main" id="{7FF576EE-0D7F-AC4E-AD6B-1AACED8038C9}"/>
              </a:ext>
            </a:extLst>
          </p:cNvPr>
          <p:cNvSpPr>
            <a:spLocks noChangeShapeType="1"/>
          </p:cNvSpPr>
          <p:nvPr/>
        </p:nvSpPr>
        <p:spPr bwMode="auto">
          <a:xfrm>
            <a:off x="5508625" y="1386983"/>
            <a:ext cx="0" cy="1624012"/>
          </a:xfrm>
          <a:prstGeom prst="line">
            <a:avLst/>
          </a:prstGeom>
          <a:noFill/>
          <a:ln w="12700">
            <a:solidFill>
              <a:srgbClr val="3333CC"/>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5" name="Text Box 10">
            <a:extLst>
              <a:ext uri="{FF2B5EF4-FFF2-40B4-BE49-F238E27FC236}">
                <a16:creationId xmlns:a16="http://schemas.microsoft.com/office/drawing/2014/main" id="{F21423CE-6E23-864D-AE72-4B27CF5194E0}"/>
              </a:ext>
            </a:extLst>
          </p:cNvPr>
          <p:cNvSpPr txBox="1">
            <a:spLocks noChangeArrowheads="1"/>
          </p:cNvSpPr>
          <p:nvPr/>
        </p:nvSpPr>
        <p:spPr bwMode="auto">
          <a:xfrm>
            <a:off x="3621088" y="2818908"/>
            <a:ext cx="6699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600" dirty="0">
                <a:solidFill>
                  <a:srgbClr val="000000"/>
                </a:solidFill>
                <a:latin typeface="Arial" charset="0"/>
                <a:cs typeface="Arial" charset="0"/>
              </a:rPr>
              <a:t>slot 1</a:t>
            </a:r>
          </a:p>
        </p:txBody>
      </p:sp>
      <p:sp>
        <p:nvSpPr>
          <p:cNvPr id="436" name="Text Box 11">
            <a:extLst>
              <a:ext uri="{FF2B5EF4-FFF2-40B4-BE49-F238E27FC236}">
                <a16:creationId xmlns:a16="http://schemas.microsoft.com/office/drawing/2014/main" id="{A41B6EA9-EE6C-C949-81EA-16B63EA5A754}"/>
              </a:ext>
            </a:extLst>
          </p:cNvPr>
          <p:cNvSpPr txBox="1">
            <a:spLocks noChangeArrowheads="1"/>
          </p:cNvSpPr>
          <p:nvPr/>
        </p:nvSpPr>
        <p:spPr bwMode="auto">
          <a:xfrm>
            <a:off x="4640263" y="2823670"/>
            <a:ext cx="6699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600" dirty="0">
                <a:solidFill>
                  <a:srgbClr val="000000"/>
                </a:solidFill>
                <a:latin typeface="Arial" charset="0"/>
                <a:cs typeface="Arial" charset="0"/>
              </a:rPr>
              <a:t>slot 0</a:t>
            </a:r>
          </a:p>
        </p:txBody>
      </p:sp>
      <p:grpSp>
        <p:nvGrpSpPr>
          <p:cNvPr id="437" name="Group 150">
            <a:extLst>
              <a:ext uri="{FF2B5EF4-FFF2-40B4-BE49-F238E27FC236}">
                <a16:creationId xmlns:a16="http://schemas.microsoft.com/office/drawing/2014/main" id="{6846776D-29A4-C047-BD8B-B36F67C3A5FE}"/>
              </a:ext>
            </a:extLst>
          </p:cNvPr>
          <p:cNvGrpSpPr>
            <a:grpSpLocks/>
          </p:cNvGrpSpPr>
          <p:nvPr/>
        </p:nvGrpSpPr>
        <p:grpSpPr bwMode="auto">
          <a:xfrm>
            <a:off x="3316288" y="1320308"/>
            <a:ext cx="1254125" cy="1624012"/>
            <a:chOff x="1313" y="921"/>
            <a:chExt cx="790" cy="1023"/>
          </a:xfrm>
        </p:grpSpPr>
        <p:sp>
          <p:nvSpPr>
            <p:cNvPr id="438" name="Line 5">
              <a:extLst>
                <a:ext uri="{FF2B5EF4-FFF2-40B4-BE49-F238E27FC236}">
                  <a16:creationId xmlns:a16="http://schemas.microsoft.com/office/drawing/2014/main" id="{298CDB05-EA65-C643-BE8E-B0FC9ED106B0}"/>
                </a:ext>
              </a:extLst>
            </p:cNvPr>
            <p:cNvSpPr>
              <a:spLocks noChangeShapeType="1"/>
            </p:cNvSpPr>
            <p:nvPr/>
          </p:nvSpPr>
          <p:spPr bwMode="auto">
            <a:xfrm>
              <a:off x="1350" y="921"/>
              <a:ext cx="0" cy="1023"/>
            </a:xfrm>
            <a:prstGeom prst="line">
              <a:avLst/>
            </a:prstGeom>
            <a:noFill/>
            <a:ln w="12700">
              <a:solidFill>
                <a:srgbClr val="3333CC"/>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39" name="Rectangle 12">
              <a:extLst>
                <a:ext uri="{FF2B5EF4-FFF2-40B4-BE49-F238E27FC236}">
                  <a16:creationId xmlns:a16="http://schemas.microsoft.com/office/drawing/2014/main" id="{73F94AD3-1AF6-7648-ACBC-E99C830414B1}"/>
                </a:ext>
              </a:extLst>
            </p:cNvPr>
            <p:cNvSpPr>
              <a:spLocks noChangeArrowheads="1"/>
            </p:cNvSpPr>
            <p:nvPr/>
          </p:nvSpPr>
          <p:spPr bwMode="auto">
            <a:xfrm>
              <a:off x="1350" y="1218"/>
              <a:ext cx="678" cy="135"/>
            </a:xfrm>
            <a:prstGeom prst="rect">
              <a:avLst/>
            </a:prstGeom>
            <a:noFill/>
            <a:ln w="1905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40" name="Text Box 15">
              <a:extLst>
                <a:ext uri="{FF2B5EF4-FFF2-40B4-BE49-F238E27FC236}">
                  <a16:creationId xmlns:a16="http://schemas.microsoft.com/office/drawing/2014/main" id="{FDFC6C2A-B275-2E40-AB84-586BF299A51C}"/>
                </a:ext>
              </a:extLst>
            </p:cNvPr>
            <p:cNvSpPr txBox="1">
              <a:spLocks noChangeArrowheads="1"/>
            </p:cNvSpPr>
            <p:nvPr/>
          </p:nvSpPr>
          <p:spPr bwMode="auto">
            <a:xfrm>
              <a:off x="1436" y="1194"/>
              <a:ext cx="400"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Arial" charset="0"/>
                </a:rPr>
                <a:t>d</a:t>
              </a:r>
              <a:r>
                <a:rPr kumimoji="0" lang="en-US" sz="12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1</a:t>
              </a: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 -1</a:t>
              </a:r>
            </a:p>
          </p:txBody>
        </p:sp>
        <p:grpSp>
          <p:nvGrpSpPr>
            <p:cNvPr id="441" name="Group 44">
              <a:extLst>
                <a:ext uri="{FF2B5EF4-FFF2-40B4-BE49-F238E27FC236}">
                  <a16:creationId xmlns:a16="http://schemas.microsoft.com/office/drawing/2014/main" id="{620B35C5-24A4-114D-85B0-D738F3EFE14B}"/>
                </a:ext>
              </a:extLst>
            </p:cNvPr>
            <p:cNvGrpSpPr>
              <a:grpSpLocks/>
            </p:cNvGrpSpPr>
            <p:nvPr/>
          </p:nvGrpSpPr>
          <p:grpSpPr bwMode="auto">
            <a:xfrm>
              <a:off x="1313" y="1534"/>
              <a:ext cx="790" cy="307"/>
              <a:chOff x="1313" y="1534"/>
              <a:chExt cx="790" cy="307"/>
            </a:xfrm>
          </p:grpSpPr>
          <p:sp>
            <p:nvSpPr>
              <p:cNvPr id="442" name="Text Box 17">
                <a:extLst>
                  <a:ext uri="{FF2B5EF4-FFF2-40B4-BE49-F238E27FC236}">
                    <a16:creationId xmlns:a16="http://schemas.microsoft.com/office/drawing/2014/main" id="{D9299C94-75F7-9140-809B-1C978D457BB7}"/>
                  </a:ext>
                </a:extLst>
              </p:cNvPr>
              <p:cNvSpPr txBox="1">
                <a:spLocks noChangeArrowheads="1"/>
              </p:cNvSpPr>
              <p:nvPr/>
            </p:nvSpPr>
            <p:spPr bwMode="auto">
              <a:xfrm>
                <a:off x="1313"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443" name="Group 22">
                <a:extLst>
                  <a:ext uri="{FF2B5EF4-FFF2-40B4-BE49-F238E27FC236}">
                    <a16:creationId xmlns:a16="http://schemas.microsoft.com/office/drawing/2014/main" id="{214F67F6-3FDE-8047-BC27-C89C3A746BC0}"/>
                  </a:ext>
                </a:extLst>
              </p:cNvPr>
              <p:cNvGrpSpPr>
                <a:grpSpLocks/>
              </p:cNvGrpSpPr>
              <p:nvPr/>
            </p:nvGrpSpPr>
            <p:grpSpPr bwMode="auto">
              <a:xfrm>
                <a:off x="1353" y="1539"/>
                <a:ext cx="258" cy="147"/>
                <a:chOff x="1353" y="1539"/>
                <a:chExt cx="258" cy="144"/>
              </a:xfrm>
            </p:grpSpPr>
            <p:sp>
              <p:nvSpPr>
                <p:cNvPr id="465" name="Rectangle 18">
                  <a:extLst>
                    <a:ext uri="{FF2B5EF4-FFF2-40B4-BE49-F238E27FC236}">
                      <a16:creationId xmlns:a16="http://schemas.microsoft.com/office/drawing/2014/main" id="{F33FF9ED-6258-7C4C-8407-7E51888430C4}"/>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6" name="Line 20">
                  <a:extLst>
                    <a:ext uri="{FF2B5EF4-FFF2-40B4-BE49-F238E27FC236}">
                      <a16:creationId xmlns:a16="http://schemas.microsoft.com/office/drawing/2014/main" id="{8DAF169B-00F5-C44B-BE4B-053B39BF6543}"/>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7" name="Line 21">
                  <a:extLst>
                    <a:ext uri="{FF2B5EF4-FFF2-40B4-BE49-F238E27FC236}">
                      <a16:creationId xmlns:a16="http://schemas.microsoft.com/office/drawing/2014/main" id="{4E33F495-B46C-9241-A64D-B0EF942E31D3}"/>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44" name="Group 23">
                <a:extLst>
                  <a:ext uri="{FF2B5EF4-FFF2-40B4-BE49-F238E27FC236}">
                    <a16:creationId xmlns:a16="http://schemas.microsoft.com/office/drawing/2014/main" id="{FAA1AE6D-1DD4-9945-A0CB-C68D4A34886C}"/>
                  </a:ext>
                </a:extLst>
              </p:cNvPr>
              <p:cNvGrpSpPr>
                <a:grpSpLocks/>
              </p:cNvGrpSpPr>
              <p:nvPr/>
            </p:nvGrpSpPr>
            <p:grpSpPr bwMode="auto">
              <a:xfrm>
                <a:off x="1773" y="1686"/>
                <a:ext cx="258" cy="144"/>
                <a:chOff x="1353" y="1539"/>
                <a:chExt cx="258" cy="144"/>
              </a:xfrm>
            </p:grpSpPr>
            <p:sp>
              <p:nvSpPr>
                <p:cNvPr id="462" name="Rectangle 24">
                  <a:extLst>
                    <a:ext uri="{FF2B5EF4-FFF2-40B4-BE49-F238E27FC236}">
                      <a16:creationId xmlns:a16="http://schemas.microsoft.com/office/drawing/2014/main" id="{1FCDE583-D600-254E-99DE-D2181719DDE1}"/>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3" name="Line 25">
                  <a:extLst>
                    <a:ext uri="{FF2B5EF4-FFF2-40B4-BE49-F238E27FC236}">
                      <a16:creationId xmlns:a16="http://schemas.microsoft.com/office/drawing/2014/main" id="{C2051F1D-3C16-E547-A5D4-D8A4430C4276}"/>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4" name="Line 26">
                  <a:extLst>
                    <a:ext uri="{FF2B5EF4-FFF2-40B4-BE49-F238E27FC236}">
                      <a16:creationId xmlns:a16="http://schemas.microsoft.com/office/drawing/2014/main" id="{17BF4814-60F3-AF49-9AB3-8BF777875C3A}"/>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445" name="Rectangle 27">
                <a:extLst>
                  <a:ext uri="{FF2B5EF4-FFF2-40B4-BE49-F238E27FC236}">
                    <a16:creationId xmlns:a16="http://schemas.microsoft.com/office/drawing/2014/main" id="{2F9F07B4-F807-DC43-81F3-2B98B5DD38C8}"/>
                  </a:ext>
                </a:extLst>
              </p:cNvPr>
              <p:cNvSpPr>
                <a:spLocks noChangeArrowheads="1"/>
              </p:cNvSpPr>
              <p:nvPr/>
            </p:nvSpPr>
            <p:spPr bwMode="auto">
              <a:xfrm>
                <a:off x="1611" y="1686"/>
                <a:ext cx="81"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46" name="Rectangle 28">
                <a:extLst>
                  <a:ext uri="{FF2B5EF4-FFF2-40B4-BE49-F238E27FC236}">
                    <a16:creationId xmlns:a16="http://schemas.microsoft.com/office/drawing/2014/main" id="{5D5AE67B-DA7D-4148-A6F1-6F2DAC8E5306}"/>
                  </a:ext>
                </a:extLst>
              </p:cNvPr>
              <p:cNvSpPr>
                <a:spLocks noChangeArrowheads="1"/>
              </p:cNvSpPr>
              <p:nvPr/>
            </p:nvSpPr>
            <p:spPr bwMode="auto">
              <a:xfrm>
                <a:off x="1692" y="1536"/>
                <a:ext cx="81" cy="15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47" name="Text Box 29">
                <a:extLst>
                  <a:ext uri="{FF2B5EF4-FFF2-40B4-BE49-F238E27FC236}">
                    <a16:creationId xmlns:a16="http://schemas.microsoft.com/office/drawing/2014/main" id="{7D4ABC69-0943-C04C-8F80-0C2C27F9745B}"/>
                  </a:ext>
                </a:extLst>
              </p:cNvPr>
              <p:cNvSpPr txBox="1">
                <a:spLocks noChangeArrowheads="1"/>
              </p:cNvSpPr>
              <p:nvPr/>
            </p:nvSpPr>
            <p:spPr bwMode="auto">
              <a:xfrm>
                <a:off x="1391"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448" name="Text Box 30">
                <a:extLst>
                  <a:ext uri="{FF2B5EF4-FFF2-40B4-BE49-F238E27FC236}">
                    <a16:creationId xmlns:a16="http://schemas.microsoft.com/office/drawing/2014/main" id="{FCAC0F1B-7D40-4D48-988E-62CA122B3B40}"/>
                  </a:ext>
                </a:extLst>
              </p:cNvPr>
              <p:cNvSpPr txBox="1">
                <a:spLocks noChangeArrowheads="1"/>
              </p:cNvSpPr>
              <p:nvPr/>
            </p:nvSpPr>
            <p:spPr bwMode="auto">
              <a:xfrm>
                <a:off x="1478"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449" name="Text Box 31">
                <a:extLst>
                  <a:ext uri="{FF2B5EF4-FFF2-40B4-BE49-F238E27FC236}">
                    <a16:creationId xmlns:a16="http://schemas.microsoft.com/office/drawing/2014/main" id="{58D710FC-A6D0-DE48-8114-5D123595EDF1}"/>
                  </a:ext>
                </a:extLst>
              </p:cNvPr>
              <p:cNvSpPr txBox="1">
                <a:spLocks noChangeArrowheads="1"/>
              </p:cNvSpPr>
              <p:nvPr/>
            </p:nvSpPr>
            <p:spPr bwMode="auto">
              <a:xfrm>
                <a:off x="1652" y="1540"/>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450" name="Group 34">
                <a:extLst>
                  <a:ext uri="{FF2B5EF4-FFF2-40B4-BE49-F238E27FC236}">
                    <a16:creationId xmlns:a16="http://schemas.microsoft.com/office/drawing/2014/main" id="{501B0E84-8694-EB45-A55B-2EC8DA94C28E}"/>
                  </a:ext>
                </a:extLst>
              </p:cNvPr>
              <p:cNvGrpSpPr>
                <a:grpSpLocks/>
              </p:cNvGrpSpPr>
              <p:nvPr/>
            </p:nvGrpSpPr>
            <p:grpSpPr bwMode="auto">
              <a:xfrm>
                <a:off x="1565" y="1684"/>
                <a:ext cx="211" cy="157"/>
                <a:chOff x="857" y="1909"/>
                <a:chExt cx="211" cy="157"/>
              </a:xfrm>
            </p:grpSpPr>
            <p:sp>
              <p:nvSpPr>
                <p:cNvPr id="460" name="Text Box 32">
                  <a:extLst>
                    <a:ext uri="{FF2B5EF4-FFF2-40B4-BE49-F238E27FC236}">
                      <a16:creationId xmlns:a16="http://schemas.microsoft.com/office/drawing/2014/main" id="{8089FA46-9789-8647-BC35-547EC427960B}"/>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461" name="Text Box 33">
                  <a:extLst>
                    <a:ext uri="{FF2B5EF4-FFF2-40B4-BE49-F238E27FC236}">
                      <a16:creationId xmlns:a16="http://schemas.microsoft.com/office/drawing/2014/main" id="{D95592B2-E1FA-C74C-A9D9-834ECBACDAFD}"/>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451" name="Group 35">
                <a:extLst>
                  <a:ext uri="{FF2B5EF4-FFF2-40B4-BE49-F238E27FC236}">
                    <a16:creationId xmlns:a16="http://schemas.microsoft.com/office/drawing/2014/main" id="{63E295A7-CAC4-F042-A8A0-CCC2561BAD75}"/>
                  </a:ext>
                </a:extLst>
              </p:cNvPr>
              <p:cNvGrpSpPr>
                <a:grpSpLocks/>
              </p:cNvGrpSpPr>
              <p:nvPr/>
            </p:nvGrpSpPr>
            <p:grpSpPr bwMode="auto">
              <a:xfrm>
                <a:off x="1730" y="1684"/>
                <a:ext cx="211" cy="157"/>
                <a:chOff x="857" y="1909"/>
                <a:chExt cx="211" cy="157"/>
              </a:xfrm>
            </p:grpSpPr>
            <p:sp>
              <p:nvSpPr>
                <p:cNvPr id="458" name="Text Box 36">
                  <a:extLst>
                    <a:ext uri="{FF2B5EF4-FFF2-40B4-BE49-F238E27FC236}">
                      <a16:creationId xmlns:a16="http://schemas.microsoft.com/office/drawing/2014/main" id="{76BB4A8D-686F-7549-90E4-A7A49206877D}"/>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459" name="Text Box 37">
                  <a:extLst>
                    <a:ext uri="{FF2B5EF4-FFF2-40B4-BE49-F238E27FC236}">
                      <a16:creationId xmlns:a16="http://schemas.microsoft.com/office/drawing/2014/main" id="{8B0DB3A2-A517-2745-8A5A-F945D68DA2A5}"/>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452" name="Group 38">
                <a:extLst>
                  <a:ext uri="{FF2B5EF4-FFF2-40B4-BE49-F238E27FC236}">
                    <a16:creationId xmlns:a16="http://schemas.microsoft.com/office/drawing/2014/main" id="{F32C298A-F2D4-554C-BB2B-99BB42898582}"/>
                  </a:ext>
                </a:extLst>
              </p:cNvPr>
              <p:cNvGrpSpPr>
                <a:grpSpLocks/>
              </p:cNvGrpSpPr>
              <p:nvPr/>
            </p:nvGrpSpPr>
            <p:grpSpPr bwMode="auto">
              <a:xfrm>
                <a:off x="1808" y="1684"/>
                <a:ext cx="211" cy="157"/>
                <a:chOff x="857" y="1909"/>
                <a:chExt cx="211" cy="157"/>
              </a:xfrm>
            </p:grpSpPr>
            <p:sp>
              <p:nvSpPr>
                <p:cNvPr id="456" name="Text Box 39">
                  <a:extLst>
                    <a:ext uri="{FF2B5EF4-FFF2-40B4-BE49-F238E27FC236}">
                      <a16:creationId xmlns:a16="http://schemas.microsoft.com/office/drawing/2014/main" id="{8FF829E5-BFCB-0044-9F06-4F7E546B13CC}"/>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457" name="Text Box 40">
                  <a:extLst>
                    <a:ext uri="{FF2B5EF4-FFF2-40B4-BE49-F238E27FC236}">
                      <a16:creationId xmlns:a16="http://schemas.microsoft.com/office/drawing/2014/main" id="{7C871CD8-B8EC-7543-B152-F90DC3DD4A68}"/>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453" name="Group 41">
                <a:extLst>
                  <a:ext uri="{FF2B5EF4-FFF2-40B4-BE49-F238E27FC236}">
                    <a16:creationId xmlns:a16="http://schemas.microsoft.com/office/drawing/2014/main" id="{F7ECB9A7-BD9E-5E4C-8270-1B0BCAEC87A5}"/>
                  </a:ext>
                </a:extLst>
              </p:cNvPr>
              <p:cNvGrpSpPr>
                <a:grpSpLocks/>
              </p:cNvGrpSpPr>
              <p:nvPr/>
            </p:nvGrpSpPr>
            <p:grpSpPr bwMode="auto">
              <a:xfrm>
                <a:off x="1892" y="1681"/>
                <a:ext cx="211" cy="157"/>
                <a:chOff x="857" y="1909"/>
                <a:chExt cx="211" cy="157"/>
              </a:xfrm>
            </p:grpSpPr>
            <p:sp>
              <p:nvSpPr>
                <p:cNvPr id="454" name="Text Box 42">
                  <a:extLst>
                    <a:ext uri="{FF2B5EF4-FFF2-40B4-BE49-F238E27FC236}">
                      <a16:creationId xmlns:a16="http://schemas.microsoft.com/office/drawing/2014/main" id="{C7316287-4A39-D14E-8F12-0DA18DE1546C}"/>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455" name="Text Box 43">
                  <a:extLst>
                    <a:ext uri="{FF2B5EF4-FFF2-40B4-BE49-F238E27FC236}">
                      <a16:creationId xmlns:a16="http://schemas.microsoft.com/office/drawing/2014/main" id="{90338192-1AC0-F541-8076-9A2DA0983589}"/>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grpSp>
      <p:sp>
        <p:nvSpPr>
          <p:cNvPr id="468" name="Oval 74">
            <a:extLst>
              <a:ext uri="{FF2B5EF4-FFF2-40B4-BE49-F238E27FC236}">
                <a16:creationId xmlns:a16="http://schemas.microsoft.com/office/drawing/2014/main" id="{2E9A3032-BE8B-1C49-B0F1-EC8B694AF6E4}"/>
              </a:ext>
            </a:extLst>
          </p:cNvPr>
          <p:cNvSpPr>
            <a:spLocks noChangeArrowheads="1"/>
          </p:cNvSpPr>
          <p:nvPr/>
        </p:nvSpPr>
        <p:spPr bwMode="auto">
          <a:xfrm>
            <a:off x="5903913" y="1714008"/>
            <a:ext cx="419100" cy="423862"/>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69" name="Text Box 75">
            <a:extLst>
              <a:ext uri="{FF2B5EF4-FFF2-40B4-BE49-F238E27FC236}">
                <a16:creationId xmlns:a16="http://schemas.microsoft.com/office/drawing/2014/main" id="{0BB37E38-B9DF-9E49-B766-E2CC92FA5C9A}"/>
              </a:ext>
            </a:extLst>
          </p:cNvPr>
          <p:cNvSpPr txBox="1">
            <a:spLocks noChangeArrowheads="1"/>
          </p:cNvSpPr>
          <p:nvPr/>
        </p:nvSpPr>
        <p:spPr bwMode="auto">
          <a:xfrm>
            <a:off x="5530850" y="1302845"/>
            <a:ext cx="119776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Z</a:t>
            </a:r>
            <a:r>
              <a:rPr lang="en-US" baseline="-25000" dirty="0">
                <a:solidFill>
                  <a:srgbClr val="000000"/>
                </a:solidFill>
                <a:latin typeface="Arial" charset="0"/>
                <a:cs typeface="Arial" charset="0"/>
              </a:rPr>
              <a:t>i,m</a:t>
            </a:r>
            <a:r>
              <a:rPr lang="en-US" dirty="0">
                <a:solidFill>
                  <a:srgbClr val="000000"/>
                </a:solidFill>
                <a:latin typeface="Arial" charset="0"/>
                <a:cs typeface="Arial" charset="0"/>
              </a:rPr>
              <a:t>= d</a:t>
            </a:r>
            <a:r>
              <a:rPr lang="en-US" baseline="-25000" dirty="0">
                <a:solidFill>
                  <a:srgbClr val="000000"/>
                </a:solidFill>
                <a:latin typeface="Arial" charset="0"/>
                <a:cs typeface="Arial" charset="0"/>
              </a:rPr>
              <a:t>i</a:t>
            </a:r>
            <a:r>
              <a:rPr lang="en-US" sz="2400" baseline="30000" dirty="0">
                <a:solidFill>
                  <a:srgbClr val="000000"/>
                </a:solidFill>
                <a:latin typeface="Arial" charset="0"/>
                <a:cs typeface="Arial" charset="0"/>
              </a:rPr>
              <a:t>.</a:t>
            </a:r>
            <a:r>
              <a:rPr lang="en-US" dirty="0">
                <a:solidFill>
                  <a:srgbClr val="000000"/>
                </a:solidFill>
                <a:latin typeface="Arial" charset="0"/>
                <a:cs typeface="Arial" charset="0"/>
              </a:rPr>
              <a:t>c</a:t>
            </a:r>
            <a:r>
              <a:rPr lang="en-US" baseline="-25000" dirty="0">
                <a:solidFill>
                  <a:srgbClr val="000000"/>
                </a:solidFill>
                <a:latin typeface="Arial" charset="0"/>
                <a:cs typeface="Arial" charset="0"/>
              </a:rPr>
              <a:t>m</a:t>
            </a:r>
          </a:p>
        </p:txBody>
      </p:sp>
      <p:sp>
        <p:nvSpPr>
          <p:cNvPr id="470" name="Line 72">
            <a:extLst>
              <a:ext uri="{FF2B5EF4-FFF2-40B4-BE49-F238E27FC236}">
                <a16:creationId xmlns:a16="http://schemas.microsoft.com/office/drawing/2014/main" id="{BC43B2B9-12AD-EC46-820A-AFE3E55AC0E3}"/>
              </a:ext>
            </a:extLst>
          </p:cNvPr>
          <p:cNvSpPr>
            <a:spLocks noChangeShapeType="1"/>
          </p:cNvSpPr>
          <p:nvPr/>
        </p:nvSpPr>
        <p:spPr bwMode="auto">
          <a:xfrm>
            <a:off x="5551488" y="1844183"/>
            <a:ext cx="319087" cy="4762"/>
          </a:xfrm>
          <a:prstGeom prst="line">
            <a:avLst/>
          </a:prstGeom>
          <a:noFill/>
          <a:ln w="381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71" name="Line 73">
            <a:extLst>
              <a:ext uri="{FF2B5EF4-FFF2-40B4-BE49-F238E27FC236}">
                <a16:creationId xmlns:a16="http://schemas.microsoft.com/office/drawing/2014/main" id="{85727131-C2E9-C349-8881-7ABC635F15EA}"/>
              </a:ext>
            </a:extLst>
          </p:cNvPr>
          <p:cNvSpPr>
            <a:spLocks noChangeShapeType="1"/>
          </p:cNvSpPr>
          <p:nvPr/>
        </p:nvSpPr>
        <p:spPr bwMode="auto">
          <a:xfrm flipV="1">
            <a:off x="5565775" y="2109295"/>
            <a:ext cx="403225" cy="430213"/>
          </a:xfrm>
          <a:prstGeom prst="line">
            <a:avLst/>
          </a:prstGeom>
          <a:noFill/>
          <a:ln w="381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472" name="Group 149">
            <a:extLst>
              <a:ext uri="{FF2B5EF4-FFF2-40B4-BE49-F238E27FC236}">
                <a16:creationId xmlns:a16="http://schemas.microsoft.com/office/drawing/2014/main" id="{C585C5CA-68B1-BB4E-9864-EB34280502EA}"/>
              </a:ext>
            </a:extLst>
          </p:cNvPr>
          <p:cNvGrpSpPr>
            <a:grpSpLocks/>
          </p:cNvGrpSpPr>
          <p:nvPr/>
        </p:nvGrpSpPr>
        <p:grpSpPr bwMode="auto">
          <a:xfrm>
            <a:off x="4373563" y="1553670"/>
            <a:ext cx="1254125" cy="1236663"/>
            <a:chOff x="1979" y="1068"/>
            <a:chExt cx="790" cy="779"/>
          </a:xfrm>
        </p:grpSpPr>
        <p:sp>
          <p:nvSpPr>
            <p:cNvPr id="473" name="Rectangle 13">
              <a:extLst>
                <a:ext uri="{FF2B5EF4-FFF2-40B4-BE49-F238E27FC236}">
                  <a16:creationId xmlns:a16="http://schemas.microsoft.com/office/drawing/2014/main" id="{02E9E941-0BA7-764F-8B43-DFBC642E1F83}"/>
                </a:ext>
              </a:extLst>
            </p:cNvPr>
            <p:cNvSpPr>
              <a:spLocks noChangeArrowheads="1"/>
            </p:cNvSpPr>
            <p:nvPr/>
          </p:nvSpPr>
          <p:spPr bwMode="auto">
            <a:xfrm>
              <a:off x="2028" y="1092"/>
              <a:ext cx="669" cy="135"/>
            </a:xfrm>
            <a:prstGeom prst="rect">
              <a:avLst/>
            </a:prstGeom>
            <a:noFill/>
            <a:ln w="1905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74" name="Text Box 16">
              <a:extLst>
                <a:ext uri="{FF2B5EF4-FFF2-40B4-BE49-F238E27FC236}">
                  <a16:creationId xmlns:a16="http://schemas.microsoft.com/office/drawing/2014/main" id="{0EF61151-3B6A-CE47-8350-806B6069C9C5}"/>
                </a:ext>
              </a:extLst>
            </p:cNvPr>
            <p:cNvSpPr txBox="1">
              <a:spLocks noChangeArrowheads="1"/>
            </p:cNvSpPr>
            <p:nvPr/>
          </p:nvSpPr>
          <p:spPr bwMode="auto">
            <a:xfrm>
              <a:off x="2186" y="1068"/>
              <a:ext cx="368"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Arial" charset="0"/>
                </a:rPr>
                <a:t>d</a:t>
              </a:r>
              <a:r>
                <a:rPr kumimoji="0" lang="en-US" sz="12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0</a:t>
              </a: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 1</a:t>
              </a:r>
            </a:p>
          </p:txBody>
        </p:sp>
        <p:grpSp>
          <p:nvGrpSpPr>
            <p:cNvPr id="475" name="Group 45">
              <a:extLst>
                <a:ext uri="{FF2B5EF4-FFF2-40B4-BE49-F238E27FC236}">
                  <a16:creationId xmlns:a16="http://schemas.microsoft.com/office/drawing/2014/main" id="{79869314-64B7-E34C-A1B8-757A5CF98737}"/>
                </a:ext>
              </a:extLst>
            </p:cNvPr>
            <p:cNvGrpSpPr>
              <a:grpSpLocks/>
            </p:cNvGrpSpPr>
            <p:nvPr/>
          </p:nvGrpSpPr>
          <p:grpSpPr bwMode="auto">
            <a:xfrm>
              <a:off x="1979" y="1540"/>
              <a:ext cx="790" cy="307"/>
              <a:chOff x="1313" y="1534"/>
              <a:chExt cx="790" cy="307"/>
            </a:xfrm>
          </p:grpSpPr>
          <p:sp>
            <p:nvSpPr>
              <p:cNvPr id="476" name="Text Box 46">
                <a:extLst>
                  <a:ext uri="{FF2B5EF4-FFF2-40B4-BE49-F238E27FC236}">
                    <a16:creationId xmlns:a16="http://schemas.microsoft.com/office/drawing/2014/main" id="{03961088-2A11-7F4E-8842-C9CA2AD64C01}"/>
                  </a:ext>
                </a:extLst>
              </p:cNvPr>
              <p:cNvSpPr txBox="1">
                <a:spLocks noChangeArrowheads="1"/>
              </p:cNvSpPr>
              <p:nvPr/>
            </p:nvSpPr>
            <p:spPr bwMode="auto">
              <a:xfrm>
                <a:off x="1313"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477" name="Group 47">
                <a:extLst>
                  <a:ext uri="{FF2B5EF4-FFF2-40B4-BE49-F238E27FC236}">
                    <a16:creationId xmlns:a16="http://schemas.microsoft.com/office/drawing/2014/main" id="{397276D5-DAB7-034A-A41F-22ED1B48A108}"/>
                  </a:ext>
                </a:extLst>
              </p:cNvPr>
              <p:cNvGrpSpPr>
                <a:grpSpLocks/>
              </p:cNvGrpSpPr>
              <p:nvPr/>
            </p:nvGrpSpPr>
            <p:grpSpPr bwMode="auto">
              <a:xfrm>
                <a:off x="1353" y="1539"/>
                <a:ext cx="258" cy="147"/>
                <a:chOff x="1353" y="1539"/>
                <a:chExt cx="258" cy="144"/>
              </a:xfrm>
            </p:grpSpPr>
            <p:sp>
              <p:nvSpPr>
                <p:cNvPr id="499" name="Rectangle 48">
                  <a:extLst>
                    <a:ext uri="{FF2B5EF4-FFF2-40B4-BE49-F238E27FC236}">
                      <a16:creationId xmlns:a16="http://schemas.microsoft.com/office/drawing/2014/main" id="{28221CCC-7B2A-F645-AA0B-F0AE733DA46E}"/>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00" name="Line 49">
                  <a:extLst>
                    <a:ext uri="{FF2B5EF4-FFF2-40B4-BE49-F238E27FC236}">
                      <a16:creationId xmlns:a16="http://schemas.microsoft.com/office/drawing/2014/main" id="{26F151E4-8C8C-4744-965D-20575E1C469A}"/>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01" name="Line 50">
                  <a:extLst>
                    <a:ext uri="{FF2B5EF4-FFF2-40B4-BE49-F238E27FC236}">
                      <a16:creationId xmlns:a16="http://schemas.microsoft.com/office/drawing/2014/main" id="{F25B3B25-4EDD-3145-8F9E-1EFDC04008CA}"/>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478" name="Group 51">
                <a:extLst>
                  <a:ext uri="{FF2B5EF4-FFF2-40B4-BE49-F238E27FC236}">
                    <a16:creationId xmlns:a16="http://schemas.microsoft.com/office/drawing/2014/main" id="{9036F2B7-EE94-474F-81F2-0DD9B42B0855}"/>
                  </a:ext>
                </a:extLst>
              </p:cNvPr>
              <p:cNvGrpSpPr>
                <a:grpSpLocks/>
              </p:cNvGrpSpPr>
              <p:nvPr/>
            </p:nvGrpSpPr>
            <p:grpSpPr bwMode="auto">
              <a:xfrm>
                <a:off x="1773" y="1686"/>
                <a:ext cx="258" cy="144"/>
                <a:chOff x="1353" y="1539"/>
                <a:chExt cx="258" cy="144"/>
              </a:xfrm>
            </p:grpSpPr>
            <p:sp>
              <p:nvSpPr>
                <p:cNvPr id="496" name="Rectangle 52">
                  <a:extLst>
                    <a:ext uri="{FF2B5EF4-FFF2-40B4-BE49-F238E27FC236}">
                      <a16:creationId xmlns:a16="http://schemas.microsoft.com/office/drawing/2014/main" id="{A92E2B96-CF33-6641-9757-40AEB75C7028}"/>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7" name="Line 53">
                  <a:extLst>
                    <a:ext uri="{FF2B5EF4-FFF2-40B4-BE49-F238E27FC236}">
                      <a16:creationId xmlns:a16="http://schemas.microsoft.com/office/drawing/2014/main" id="{EAA582F0-6D7C-6349-9FAE-A71623BFB5A5}"/>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8" name="Line 54">
                  <a:extLst>
                    <a:ext uri="{FF2B5EF4-FFF2-40B4-BE49-F238E27FC236}">
                      <a16:creationId xmlns:a16="http://schemas.microsoft.com/office/drawing/2014/main" id="{01BE827C-6C93-254E-8F86-C7B1DBE92012}"/>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479" name="Rectangle 55">
                <a:extLst>
                  <a:ext uri="{FF2B5EF4-FFF2-40B4-BE49-F238E27FC236}">
                    <a16:creationId xmlns:a16="http://schemas.microsoft.com/office/drawing/2014/main" id="{AF7AC18E-87F1-8240-A21F-130D275FA4CA}"/>
                  </a:ext>
                </a:extLst>
              </p:cNvPr>
              <p:cNvSpPr>
                <a:spLocks noChangeArrowheads="1"/>
              </p:cNvSpPr>
              <p:nvPr/>
            </p:nvSpPr>
            <p:spPr bwMode="auto">
              <a:xfrm>
                <a:off x="1611" y="1686"/>
                <a:ext cx="81"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80" name="Rectangle 56">
                <a:extLst>
                  <a:ext uri="{FF2B5EF4-FFF2-40B4-BE49-F238E27FC236}">
                    <a16:creationId xmlns:a16="http://schemas.microsoft.com/office/drawing/2014/main" id="{4E20B8E2-3A55-3C43-A84F-5CC765ABF472}"/>
                  </a:ext>
                </a:extLst>
              </p:cNvPr>
              <p:cNvSpPr>
                <a:spLocks noChangeArrowheads="1"/>
              </p:cNvSpPr>
              <p:nvPr/>
            </p:nvSpPr>
            <p:spPr bwMode="auto">
              <a:xfrm>
                <a:off x="1692" y="1536"/>
                <a:ext cx="81" cy="15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81" name="Text Box 57">
                <a:extLst>
                  <a:ext uri="{FF2B5EF4-FFF2-40B4-BE49-F238E27FC236}">
                    <a16:creationId xmlns:a16="http://schemas.microsoft.com/office/drawing/2014/main" id="{A550B1AC-6F61-F543-AE39-E99A372663B6}"/>
                  </a:ext>
                </a:extLst>
              </p:cNvPr>
              <p:cNvSpPr txBox="1">
                <a:spLocks noChangeArrowheads="1"/>
              </p:cNvSpPr>
              <p:nvPr/>
            </p:nvSpPr>
            <p:spPr bwMode="auto">
              <a:xfrm>
                <a:off x="1391"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482" name="Text Box 58">
                <a:extLst>
                  <a:ext uri="{FF2B5EF4-FFF2-40B4-BE49-F238E27FC236}">
                    <a16:creationId xmlns:a16="http://schemas.microsoft.com/office/drawing/2014/main" id="{EB75473D-62D9-F443-9E7B-430EAEF0F42D}"/>
                  </a:ext>
                </a:extLst>
              </p:cNvPr>
              <p:cNvSpPr txBox="1">
                <a:spLocks noChangeArrowheads="1"/>
              </p:cNvSpPr>
              <p:nvPr/>
            </p:nvSpPr>
            <p:spPr bwMode="auto">
              <a:xfrm>
                <a:off x="1478"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483" name="Text Box 59">
                <a:extLst>
                  <a:ext uri="{FF2B5EF4-FFF2-40B4-BE49-F238E27FC236}">
                    <a16:creationId xmlns:a16="http://schemas.microsoft.com/office/drawing/2014/main" id="{AB60BDE7-949C-D445-BB9D-E9BE2FCE1334}"/>
                  </a:ext>
                </a:extLst>
              </p:cNvPr>
              <p:cNvSpPr txBox="1">
                <a:spLocks noChangeArrowheads="1"/>
              </p:cNvSpPr>
              <p:nvPr/>
            </p:nvSpPr>
            <p:spPr bwMode="auto">
              <a:xfrm>
                <a:off x="1652" y="1540"/>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484" name="Group 60">
                <a:extLst>
                  <a:ext uri="{FF2B5EF4-FFF2-40B4-BE49-F238E27FC236}">
                    <a16:creationId xmlns:a16="http://schemas.microsoft.com/office/drawing/2014/main" id="{179F852E-E8A4-4641-9283-1EE99E62EA61}"/>
                  </a:ext>
                </a:extLst>
              </p:cNvPr>
              <p:cNvGrpSpPr>
                <a:grpSpLocks/>
              </p:cNvGrpSpPr>
              <p:nvPr/>
            </p:nvGrpSpPr>
            <p:grpSpPr bwMode="auto">
              <a:xfrm>
                <a:off x="1565" y="1684"/>
                <a:ext cx="211" cy="157"/>
                <a:chOff x="857" y="1909"/>
                <a:chExt cx="211" cy="157"/>
              </a:xfrm>
            </p:grpSpPr>
            <p:sp>
              <p:nvSpPr>
                <p:cNvPr id="494" name="Text Box 61">
                  <a:extLst>
                    <a:ext uri="{FF2B5EF4-FFF2-40B4-BE49-F238E27FC236}">
                      <a16:creationId xmlns:a16="http://schemas.microsoft.com/office/drawing/2014/main" id="{54C4130B-3870-314F-BD3A-D753218D03F3}"/>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495" name="Text Box 62">
                  <a:extLst>
                    <a:ext uri="{FF2B5EF4-FFF2-40B4-BE49-F238E27FC236}">
                      <a16:creationId xmlns:a16="http://schemas.microsoft.com/office/drawing/2014/main" id="{D695BAC2-BA7C-5943-A91C-17B3199593F8}"/>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485" name="Group 63">
                <a:extLst>
                  <a:ext uri="{FF2B5EF4-FFF2-40B4-BE49-F238E27FC236}">
                    <a16:creationId xmlns:a16="http://schemas.microsoft.com/office/drawing/2014/main" id="{C23C5F09-57DF-9341-952D-6ECA49FEEA4E}"/>
                  </a:ext>
                </a:extLst>
              </p:cNvPr>
              <p:cNvGrpSpPr>
                <a:grpSpLocks/>
              </p:cNvGrpSpPr>
              <p:nvPr/>
            </p:nvGrpSpPr>
            <p:grpSpPr bwMode="auto">
              <a:xfrm>
                <a:off x="1730" y="1684"/>
                <a:ext cx="211" cy="157"/>
                <a:chOff x="857" y="1909"/>
                <a:chExt cx="211" cy="157"/>
              </a:xfrm>
            </p:grpSpPr>
            <p:sp>
              <p:nvSpPr>
                <p:cNvPr id="492" name="Text Box 64">
                  <a:extLst>
                    <a:ext uri="{FF2B5EF4-FFF2-40B4-BE49-F238E27FC236}">
                      <a16:creationId xmlns:a16="http://schemas.microsoft.com/office/drawing/2014/main" id="{7DC2EED0-74D1-DC40-B394-CBB37DA6C809}"/>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493" name="Text Box 65">
                  <a:extLst>
                    <a:ext uri="{FF2B5EF4-FFF2-40B4-BE49-F238E27FC236}">
                      <a16:creationId xmlns:a16="http://schemas.microsoft.com/office/drawing/2014/main" id="{292F6DEC-C557-9145-8A8A-19E2E9B27515}"/>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486" name="Group 66">
                <a:extLst>
                  <a:ext uri="{FF2B5EF4-FFF2-40B4-BE49-F238E27FC236}">
                    <a16:creationId xmlns:a16="http://schemas.microsoft.com/office/drawing/2014/main" id="{8C21A7E2-D5AD-9F48-A061-6DB80E85042F}"/>
                  </a:ext>
                </a:extLst>
              </p:cNvPr>
              <p:cNvGrpSpPr>
                <a:grpSpLocks/>
              </p:cNvGrpSpPr>
              <p:nvPr/>
            </p:nvGrpSpPr>
            <p:grpSpPr bwMode="auto">
              <a:xfrm>
                <a:off x="1808" y="1684"/>
                <a:ext cx="211" cy="157"/>
                <a:chOff x="857" y="1909"/>
                <a:chExt cx="211" cy="157"/>
              </a:xfrm>
            </p:grpSpPr>
            <p:sp>
              <p:nvSpPr>
                <p:cNvPr id="490" name="Text Box 67">
                  <a:extLst>
                    <a:ext uri="{FF2B5EF4-FFF2-40B4-BE49-F238E27FC236}">
                      <a16:creationId xmlns:a16="http://schemas.microsoft.com/office/drawing/2014/main" id="{AAA02C61-C7E2-5342-B256-30B490BB7E57}"/>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491" name="Text Box 68">
                  <a:extLst>
                    <a:ext uri="{FF2B5EF4-FFF2-40B4-BE49-F238E27FC236}">
                      <a16:creationId xmlns:a16="http://schemas.microsoft.com/office/drawing/2014/main" id="{715A50D5-39D5-D64C-BF57-F3524495D617}"/>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487" name="Group 69">
                <a:extLst>
                  <a:ext uri="{FF2B5EF4-FFF2-40B4-BE49-F238E27FC236}">
                    <a16:creationId xmlns:a16="http://schemas.microsoft.com/office/drawing/2014/main" id="{E7996A31-06BD-0449-9DF3-FB1EABAC1EB7}"/>
                  </a:ext>
                </a:extLst>
              </p:cNvPr>
              <p:cNvGrpSpPr>
                <a:grpSpLocks/>
              </p:cNvGrpSpPr>
              <p:nvPr/>
            </p:nvGrpSpPr>
            <p:grpSpPr bwMode="auto">
              <a:xfrm>
                <a:off x="1892" y="1681"/>
                <a:ext cx="211" cy="157"/>
                <a:chOff x="857" y="1909"/>
                <a:chExt cx="211" cy="157"/>
              </a:xfrm>
            </p:grpSpPr>
            <p:sp>
              <p:nvSpPr>
                <p:cNvPr id="488" name="Text Box 70">
                  <a:extLst>
                    <a:ext uri="{FF2B5EF4-FFF2-40B4-BE49-F238E27FC236}">
                      <a16:creationId xmlns:a16="http://schemas.microsoft.com/office/drawing/2014/main" id="{7D8F55AA-BD89-4B4F-8657-D53FEE683598}"/>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489" name="Text Box 71">
                  <a:extLst>
                    <a:ext uri="{FF2B5EF4-FFF2-40B4-BE49-F238E27FC236}">
                      <a16:creationId xmlns:a16="http://schemas.microsoft.com/office/drawing/2014/main" id="{6164D5ED-940F-494E-B970-3FDD51FDC9C1}"/>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grpSp>
      <p:grpSp>
        <p:nvGrpSpPr>
          <p:cNvPr id="502" name="Group 76">
            <a:extLst>
              <a:ext uri="{FF2B5EF4-FFF2-40B4-BE49-F238E27FC236}">
                <a16:creationId xmlns:a16="http://schemas.microsoft.com/office/drawing/2014/main" id="{20334438-8464-EB47-86A8-A2BC8FF64C06}"/>
              </a:ext>
            </a:extLst>
          </p:cNvPr>
          <p:cNvGrpSpPr>
            <a:grpSpLocks/>
          </p:cNvGrpSpPr>
          <p:nvPr/>
        </p:nvGrpSpPr>
        <p:grpSpPr bwMode="auto">
          <a:xfrm>
            <a:off x="7693025" y="1688608"/>
            <a:ext cx="1254125" cy="487362"/>
            <a:chOff x="1313" y="1534"/>
            <a:chExt cx="790" cy="307"/>
          </a:xfrm>
        </p:grpSpPr>
        <p:sp>
          <p:nvSpPr>
            <p:cNvPr id="503" name="Text Box 77">
              <a:extLst>
                <a:ext uri="{FF2B5EF4-FFF2-40B4-BE49-F238E27FC236}">
                  <a16:creationId xmlns:a16="http://schemas.microsoft.com/office/drawing/2014/main" id="{81128549-1A49-FB42-A2FB-218DBDC0A944}"/>
                </a:ext>
              </a:extLst>
            </p:cNvPr>
            <p:cNvSpPr txBox="1">
              <a:spLocks noChangeArrowheads="1"/>
            </p:cNvSpPr>
            <p:nvPr/>
          </p:nvSpPr>
          <p:spPr bwMode="auto">
            <a:xfrm>
              <a:off x="1313"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504" name="Group 78">
              <a:extLst>
                <a:ext uri="{FF2B5EF4-FFF2-40B4-BE49-F238E27FC236}">
                  <a16:creationId xmlns:a16="http://schemas.microsoft.com/office/drawing/2014/main" id="{2964FBCD-8FB9-E945-8C3B-8E6F872D1C0D}"/>
                </a:ext>
              </a:extLst>
            </p:cNvPr>
            <p:cNvGrpSpPr>
              <a:grpSpLocks/>
            </p:cNvGrpSpPr>
            <p:nvPr/>
          </p:nvGrpSpPr>
          <p:grpSpPr bwMode="auto">
            <a:xfrm>
              <a:off x="1353" y="1539"/>
              <a:ext cx="258" cy="147"/>
              <a:chOff x="1353" y="1539"/>
              <a:chExt cx="258" cy="144"/>
            </a:xfrm>
          </p:grpSpPr>
          <p:sp>
            <p:nvSpPr>
              <p:cNvPr id="526" name="Rectangle 79">
                <a:extLst>
                  <a:ext uri="{FF2B5EF4-FFF2-40B4-BE49-F238E27FC236}">
                    <a16:creationId xmlns:a16="http://schemas.microsoft.com/office/drawing/2014/main" id="{7462FA7C-D3CE-054D-A069-C279CDBA83A6}"/>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27" name="Line 80">
                <a:extLst>
                  <a:ext uri="{FF2B5EF4-FFF2-40B4-BE49-F238E27FC236}">
                    <a16:creationId xmlns:a16="http://schemas.microsoft.com/office/drawing/2014/main" id="{81522AC7-2848-4D4C-8E38-AEA52C27A0B4}"/>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28" name="Line 81">
                <a:extLst>
                  <a:ext uri="{FF2B5EF4-FFF2-40B4-BE49-F238E27FC236}">
                    <a16:creationId xmlns:a16="http://schemas.microsoft.com/office/drawing/2014/main" id="{27ADB89D-E952-3A44-8E4A-9EC0AE0AA252}"/>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505" name="Group 82">
              <a:extLst>
                <a:ext uri="{FF2B5EF4-FFF2-40B4-BE49-F238E27FC236}">
                  <a16:creationId xmlns:a16="http://schemas.microsoft.com/office/drawing/2014/main" id="{BE7695F2-15F5-5C41-9BB6-23E6B6839040}"/>
                </a:ext>
              </a:extLst>
            </p:cNvPr>
            <p:cNvGrpSpPr>
              <a:grpSpLocks/>
            </p:cNvGrpSpPr>
            <p:nvPr/>
          </p:nvGrpSpPr>
          <p:grpSpPr bwMode="auto">
            <a:xfrm>
              <a:off x="1773" y="1686"/>
              <a:ext cx="258" cy="144"/>
              <a:chOff x="1353" y="1539"/>
              <a:chExt cx="258" cy="144"/>
            </a:xfrm>
          </p:grpSpPr>
          <p:sp>
            <p:nvSpPr>
              <p:cNvPr id="523" name="Rectangle 83">
                <a:extLst>
                  <a:ext uri="{FF2B5EF4-FFF2-40B4-BE49-F238E27FC236}">
                    <a16:creationId xmlns:a16="http://schemas.microsoft.com/office/drawing/2014/main" id="{95B7CA97-1A34-BF42-8D2E-A12DBFD0AA15}"/>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24" name="Line 84">
                <a:extLst>
                  <a:ext uri="{FF2B5EF4-FFF2-40B4-BE49-F238E27FC236}">
                    <a16:creationId xmlns:a16="http://schemas.microsoft.com/office/drawing/2014/main" id="{02868D5B-3B0F-2B4E-A4CA-E6D61E74712A}"/>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25" name="Line 85">
                <a:extLst>
                  <a:ext uri="{FF2B5EF4-FFF2-40B4-BE49-F238E27FC236}">
                    <a16:creationId xmlns:a16="http://schemas.microsoft.com/office/drawing/2014/main" id="{E9F7A247-BC82-CF4E-A9AE-71550C1034E1}"/>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506" name="Rectangle 86">
              <a:extLst>
                <a:ext uri="{FF2B5EF4-FFF2-40B4-BE49-F238E27FC236}">
                  <a16:creationId xmlns:a16="http://schemas.microsoft.com/office/drawing/2014/main" id="{165BCFD4-54CD-9A4C-B35D-F307B944F0DE}"/>
                </a:ext>
              </a:extLst>
            </p:cNvPr>
            <p:cNvSpPr>
              <a:spLocks noChangeArrowheads="1"/>
            </p:cNvSpPr>
            <p:nvPr/>
          </p:nvSpPr>
          <p:spPr bwMode="auto">
            <a:xfrm>
              <a:off x="1611" y="1686"/>
              <a:ext cx="81"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07" name="Rectangle 87">
              <a:extLst>
                <a:ext uri="{FF2B5EF4-FFF2-40B4-BE49-F238E27FC236}">
                  <a16:creationId xmlns:a16="http://schemas.microsoft.com/office/drawing/2014/main" id="{103C25CA-8C85-EF45-9DE3-9AC9FAAB18BD}"/>
                </a:ext>
              </a:extLst>
            </p:cNvPr>
            <p:cNvSpPr>
              <a:spLocks noChangeArrowheads="1"/>
            </p:cNvSpPr>
            <p:nvPr/>
          </p:nvSpPr>
          <p:spPr bwMode="auto">
            <a:xfrm>
              <a:off x="1692" y="1536"/>
              <a:ext cx="81" cy="15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08" name="Text Box 88">
              <a:extLst>
                <a:ext uri="{FF2B5EF4-FFF2-40B4-BE49-F238E27FC236}">
                  <a16:creationId xmlns:a16="http://schemas.microsoft.com/office/drawing/2014/main" id="{CBC34993-830F-2342-A03E-C8D4DC40A61A}"/>
                </a:ext>
              </a:extLst>
            </p:cNvPr>
            <p:cNvSpPr txBox="1">
              <a:spLocks noChangeArrowheads="1"/>
            </p:cNvSpPr>
            <p:nvPr/>
          </p:nvSpPr>
          <p:spPr bwMode="auto">
            <a:xfrm>
              <a:off x="1391"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09" name="Text Box 89">
              <a:extLst>
                <a:ext uri="{FF2B5EF4-FFF2-40B4-BE49-F238E27FC236}">
                  <a16:creationId xmlns:a16="http://schemas.microsoft.com/office/drawing/2014/main" id="{580E6E69-B86A-E843-AAEB-15A177CA90EE}"/>
                </a:ext>
              </a:extLst>
            </p:cNvPr>
            <p:cNvSpPr txBox="1">
              <a:spLocks noChangeArrowheads="1"/>
            </p:cNvSpPr>
            <p:nvPr/>
          </p:nvSpPr>
          <p:spPr bwMode="auto">
            <a:xfrm>
              <a:off x="1478"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10" name="Text Box 90">
              <a:extLst>
                <a:ext uri="{FF2B5EF4-FFF2-40B4-BE49-F238E27FC236}">
                  <a16:creationId xmlns:a16="http://schemas.microsoft.com/office/drawing/2014/main" id="{646B9041-5953-8445-B1C1-10B646ECB491}"/>
                </a:ext>
              </a:extLst>
            </p:cNvPr>
            <p:cNvSpPr txBox="1">
              <a:spLocks noChangeArrowheads="1"/>
            </p:cNvSpPr>
            <p:nvPr/>
          </p:nvSpPr>
          <p:spPr bwMode="auto">
            <a:xfrm>
              <a:off x="1652" y="1540"/>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511" name="Group 91">
              <a:extLst>
                <a:ext uri="{FF2B5EF4-FFF2-40B4-BE49-F238E27FC236}">
                  <a16:creationId xmlns:a16="http://schemas.microsoft.com/office/drawing/2014/main" id="{DBD42B90-F279-4E42-A664-F0D2882FD5B3}"/>
                </a:ext>
              </a:extLst>
            </p:cNvPr>
            <p:cNvGrpSpPr>
              <a:grpSpLocks/>
            </p:cNvGrpSpPr>
            <p:nvPr/>
          </p:nvGrpSpPr>
          <p:grpSpPr bwMode="auto">
            <a:xfrm>
              <a:off x="1565" y="1684"/>
              <a:ext cx="211" cy="157"/>
              <a:chOff x="857" y="1909"/>
              <a:chExt cx="211" cy="157"/>
            </a:xfrm>
          </p:grpSpPr>
          <p:sp>
            <p:nvSpPr>
              <p:cNvPr id="521" name="Text Box 92">
                <a:extLst>
                  <a:ext uri="{FF2B5EF4-FFF2-40B4-BE49-F238E27FC236}">
                    <a16:creationId xmlns:a16="http://schemas.microsoft.com/office/drawing/2014/main" id="{4873413D-A202-AD4D-AC40-069B24901B6B}"/>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22" name="Text Box 93">
                <a:extLst>
                  <a:ext uri="{FF2B5EF4-FFF2-40B4-BE49-F238E27FC236}">
                    <a16:creationId xmlns:a16="http://schemas.microsoft.com/office/drawing/2014/main" id="{FF361EE3-8FAD-9741-818B-BB44D303E1A1}"/>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512" name="Group 94">
              <a:extLst>
                <a:ext uri="{FF2B5EF4-FFF2-40B4-BE49-F238E27FC236}">
                  <a16:creationId xmlns:a16="http://schemas.microsoft.com/office/drawing/2014/main" id="{3988F06B-533E-C24B-ABD6-D3816676F17D}"/>
                </a:ext>
              </a:extLst>
            </p:cNvPr>
            <p:cNvGrpSpPr>
              <a:grpSpLocks/>
            </p:cNvGrpSpPr>
            <p:nvPr/>
          </p:nvGrpSpPr>
          <p:grpSpPr bwMode="auto">
            <a:xfrm>
              <a:off x="1730" y="1684"/>
              <a:ext cx="211" cy="157"/>
              <a:chOff x="857" y="1909"/>
              <a:chExt cx="211" cy="157"/>
            </a:xfrm>
          </p:grpSpPr>
          <p:sp>
            <p:nvSpPr>
              <p:cNvPr id="519" name="Text Box 95">
                <a:extLst>
                  <a:ext uri="{FF2B5EF4-FFF2-40B4-BE49-F238E27FC236}">
                    <a16:creationId xmlns:a16="http://schemas.microsoft.com/office/drawing/2014/main" id="{A9E9C5EE-DA49-0D4B-9C69-9BB0109B9C87}"/>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20" name="Text Box 96">
                <a:extLst>
                  <a:ext uri="{FF2B5EF4-FFF2-40B4-BE49-F238E27FC236}">
                    <a16:creationId xmlns:a16="http://schemas.microsoft.com/office/drawing/2014/main" id="{1AB2FC4D-C0AF-D145-9017-465A0E6BC6C1}"/>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513" name="Group 97">
              <a:extLst>
                <a:ext uri="{FF2B5EF4-FFF2-40B4-BE49-F238E27FC236}">
                  <a16:creationId xmlns:a16="http://schemas.microsoft.com/office/drawing/2014/main" id="{857827E8-E8CA-7F44-9A6E-6FECEA9A4CF6}"/>
                </a:ext>
              </a:extLst>
            </p:cNvPr>
            <p:cNvGrpSpPr>
              <a:grpSpLocks/>
            </p:cNvGrpSpPr>
            <p:nvPr/>
          </p:nvGrpSpPr>
          <p:grpSpPr bwMode="auto">
            <a:xfrm>
              <a:off x="1808" y="1684"/>
              <a:ext cx="211" cy="157"/>
              <a:chOff x="857" y="1909"/>
              <a:chExt cx="211" cy="157"/>
            </a:xfrm>
          </p:grpSpPr>
          <p:sp>
            <p:nvSpPr>
              <p:cNvPr id="517" name="Text Box 98">
                <a:extLst>
                  <a:ext uri="{FF2B5EF4-FFF2-40B4-BE49-F238E27FC236}">
                    <a16:creationId xmlns:a16="http://schemas.microsoft.com/office/drawing/2014/main" id="{E9AF4070-3C34-144F-9D97-14D02A9FB3D4}"/>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18" name="Text Box 99">
                <a:extLst>
                  <a:ext uri="{FF2B5EF4-FFF2-40B4-BE49-F238E27FC236}">
                    <a16:creationId xmlns:a16="http://schemas.microsoft.com/office/drawing/2014/main" id="{B1F5DEFC-BF2D-FA47-B0D4-EFC262D99502}"/>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514" name="Group 100">
              <a:extLst>
                <a:ext uri="{FF2B5EF4-FFF2-40B4-BE49-F238E27FC236}">
                  <a16:creationId xmlns:a16="http://schemas.microsoft.com/office/drawing/2014/main" id="{101C42A5-8BBE-0245-AFF1-1A49EA34E763}"/>
                </a:ext>
              </a:extLst>
            </p:cNvPr>
            <p:cNvGrpSpPr>
              <a:grpSpLocks/>
            </p:cNvGrpSpPr>
            <p:nvPr/>
          </p:nvGrpSpPr>
          <p:grpSpPr bwMode="auto">
            <a:xfrm>
              <a:off x="1892" y="1681"/>
              <a:ext cx="211" cy="157"/>
              <a:chOff x="857" y="1909"/>
              <a:chExt cx="211" cy="157"/>
            </a:xfrm>
          </p:grpSpPr>
          <p:sp>
            <p:nvSpPr>
              <p:cNvPr id="515" name="Text Box 101">
                <a:extLst>
                  <a:ext uri="{FF2B5EF4-FFF2-40B4-BE49-F238E27FC236}">
                    <a16:creationId xmlns:a16="http://schemas.microsoft.com/office/drawing/2014/main" id="{43732278-0AA5-BC43-BEE0-855D65A24A17}"/>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16" name="Text Box 102">
                <a:extLst>
                  <a:ext uri="{FF2B5EF4-FFF2-40B4-BE49-F238E27FC236}">
                    <a16:creationId xmlns:a16="http://schemas.microsoft.com/office/drawing/2014/main" id="{2E2F7175-E8E8-1146-B7EC-BAFBB11FC402}"/>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grpSp>
        <p:nvGrpSpPr>
          <p:cNvPr id="529" name="Group 136">
            <a:extLst>
              <a:ext uri="{FF2B5EF4-FFF2-40B4-BE49-F238E27FC236}">
                <a16:creationId xmlns:a16="http://schemas.microsoft.com/office/drawing/2014/main" id="{E786556A-EED0-5E48-B839-F5A27E677A23}"/>
              </a:ext>
            </a:extLst>
          </p:cNvPr>
          <p:cNvGrpSpPr>
            <a:grpSpLocks/>
          </p:cNvGrpSpPr>
          <p:nvPr/>
        </p:nvGrpSpPr>
        <p:grpSpPr bwMode="auto">
          <a:xfrm>
            <a:off x="6592888" y="1688608"/>
            <a:ext cx="1249362" cy="487362"/>
            <a:chOff x="4928" y="1534"/>
            <a:chExt cx="787" cy="307"/>
          </a:xfrm>
        </p:grpSpPr>
        <p:grpSp>
          <p:nvGrpSpPr>
            <p:cNvPr id="530" name="Group 134">
              <a:extLst>
                <a:ext uri="{FF2B5EF4-FFF2-40B4-BE49-F238E27FC236}">
                  <a16:creationId xmlns:a16="http://schemas.microsoft.com/office/drawing/2014/main" id="{FA82BDD8-A025-A84F-8E06-391A9412EDBD}"/>
                </a:ext>
              </a:extLst>
            </p:cNvPr>
            <p:cNvGrpSpPr>
              <a:grpSpLocks/>
            </p:cNvGrpSpPr>
            <p:nvPr/>
          </p:nvGrpSpPr>
          <p:grpSpPr bwMode="auto">
            <a:xfrm>
              <a:off x="5354" y="1534"/>
              <a:ext cx="361" cy="154"/>
              <a:chOff x="5009" y="1132"/>
              <a:chExt cx="361" cy="154"/>
            </a:xfrm>
          </p:grpSpPr>
          <p:sp>
            <p:nvSpPr>
              <p:cNvPr id="554" name="Text Box 104">
                <a:extLst>
                  <a:ext uri="{FF2B5EF4-FFF2-40B4-BE49-F238E27FC236}">
                    <a16:creationId xmlns:a16="http://schemas.microsoft.com/office/drawing/2014/main" id="{BBB2F421-CBF5-5D41-A3EF-DECCF5FE96B3}"/>
                  </a:ext>
                </a:extLst>
              </p:cNvPr>
              <p:cNvSpPr txBox="1">
                <a:spLocks noChangeArrowheads="1"/>
              </p:cNvSpPr>
              <p:nvPr/>
            </p:nvSpPr>
            <p:spPr bwMode="auto">
              <a:xfrm>
                <a:off x="5009" y="113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555" name="Group 105">
                <a:extLst>
                  <a:ext uri="{FF2B5EF4-FFF2-40B4-BE49-F238E27FC236}">
                    <a16:creationId xmlns:a16="http://schemas.microsoft.com/office/drawing/2014/main" id="{815F5BC5-BC28-FE47-818A-8500111A312C}"/>
                  </a:ext>
                </a:extLst>
              </p:cNvPr>
              <p:cNvGrpSpPr>
                <a:grpSpLocks/>
              </p:cNvGrpSpPr>
              <p:nvPr/>
            </p:nvGrpSpPr>
            <p:grpSpPr bwMode="auto">
              <a:xfrm>
                <a:off x="5049" y="1137"/>
                <a:ext cx="258" cy="147"/>
                <a:chOff x="1353" y="1539"/>
                <a:chExt cx="258" cy="144"/>
              </a:xfrm>
            </p:grpSpPr>
            <p:sp>
              <p:nvSpPr>
                <p:cNvPr id="558" name="Rectangle 106">
                  <a:extLst>
                    <a:ext uri="{FF2B5EF4-FFF2-40B4-BE49-F238E27FC236}">
                      <a16:creationId xmlns:a16="http://schemas.microsoft.com/office/drawing/2014/main" id="{0EF76842-BB61-1042-83C7-A553FB5171C4}"/>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59" name="Line 107">
                  <a:extLst>
                    <a:ext uri="{FF2B5EF4-FFF2-40B4-BE49-F238E27FC236}">
                      <a16:creationId xmlns:a16="http://schemas.microsoft.com/office/drawing/2014/main" id="{9DD04AD7-763B-5949-97D2-3A1EE5AF42D1}"/>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0" name="Line 108">
                  <a:extLst>
                    <a:ext uri="{FF2B5EF4-FFF2-40B4-BE49-F238E27FC236}">
                      <a16:creationId xmlns:a16="http://schemas.microsoft.com/office/drawing/2014/main" id="{533BA7DD-1709-AB4F-B454-CC797B849475}"/>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556" name="Text Box 115">
                <a:extLst>
                  <a:ext uri="{FF2B5EF4-FFF2-40B4-BE49-F238E27FC236}">
                    <a16:creationId xmlns:a16="http://schemas.microsoft.com/office/drawing/2014/main" id="{4B107C4F-F407-0340-AFB4-7931923DA393}"/>
                  </a:ext>
                </a:extLst>
              </p:cNvPr>
              <p:cNvSpPr txBox="1">
                <a:spLocks noChangeArrowheads="1"/>
              </p:cNvSpPr>
              <p:nvPr/>
            </p:nvSpPr>
            <p:spPr bwMode="auto">
              <a:xfrm>
                <a:off x="5087" y="113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57" name="Text Box 116">
                <a:extLst>
                  <a:ext uri="{FF2B5EF4-FFF2-40B4-BE49-F238E27FC236}">
                    <a16:creationId xmlns:a16="http://schemas.microsoft.com/office/drawing/2014/main" id="{C85C4C92-3D0A-9947-8AB1-F1215B786ECA}"/>
                  </a:ext>
                </a:extLst>
              </p:cNvPr>
              <p:cNvSpPr txBox="1">
                <a:spLocks noChangeArrowheads="1"/>
              </p:cNvSpPr>
              <p:nvPr/>
            </p:nvSpPr>
            <p:spPr bwMode="auto">
              <a:xfrm>
                <a:off x="5174" y="113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grpSp>
          <p:nvGrpSpPr>
            <p:cNvPr id="531" name="Group 135">
              <a:extLst>
                <a:ext uri="{FF2B5EF4-FFF2-40B4-BE49-F238E27FC236}">
                  <a16:creationId xmlns:a16="http://schemas.microsoft.com/office/drawing/2014/main" id="{4BA4797B-938A-7C4B-850B-191D7A39F4D9}"/>
                </a:ext>
              </a:extLst>
            </p:cNvPr>
            <p:cNvGrpSpPr>
              <a:grpSpLocks/>
            </p:cNvGrpSpPr>
            <p:nvPr/>
          </p:nvGrpSpPr>
          <p:grpSpPr bwMode="auto">
            <a:xfrm>
              <a:off x="4928" y="1536"/>
              <a:ext cx="550" cy="305"/>
              <a:chOff x="5114" y="1518"/>
              <a:chExt cx="550" cy="305"/>
            </a:xfrm>
          </p:grpSpPr>
          <p:grpSp>
            <p:nvGrpSpPr>
              <p:cNvPr id="532" name="Group 133">
                <a:extLst>
                  <a:ext uri="{FF2B5EF4-FFF2-40B4-BE49-F238E27FC236}">
                    <a16:creationId xmlns:a16="http://schemas.microsoft.com/office/drawing/2014/main" id="{345CEB76-F75D-2142-8293-819C82E8D3DE}"/>
                  </a:ext>
                </a:extLst>
              </p:cNvPr>
              <p:cNvGrpSpPr>
                <a:grpSpLocks/>
              </p:cNvGrpSpPr>
              <p:nvPr/>
            </p:nvGrpSpPr>
            <p:grpSpPr bwMode="auto">
              <a:xfrm>
                <a:off x="5375" y="1518"/>
                <a:ext cx="196" cy="158"/>
                <a:chOff x="5378" y="1518"/>
                <a:chExt cx="196" cy="158"/>
              </a:xfrm>
            </p:grpSpPr>
            <p:sp>
              <p:nvSpPr>
                <p:cNvPr id="552" name="Rectangle 114">
                  <a:extLst>
                    <a:ext uri="{FF2B5EF4-FFF2-40B4-BE49-F238E27FC236}">
                      <a16:creationId xmlns:a16="http://schemas.microsoft.com/office/drawing/2014/main" id="{2F941C58-3CB3-9047-A5F0-149962782705}"/>
                    </a:ext>
                  </a:extLst>
                </p:cNvPr>
                <p:cNvSpPr>
                  <a:spLocks noChangeArrowheads="1"/>
                </p:cNvSpPr>
                <p:nvPr/>
              </p:nvSpPr>
              <p:spPr bwMode="auto">
                <a:xfrm>
                  <a:off x="5418" y="1518"/>
                  <a:ext cx="81" cy="15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53" name="Text Box 117">
                  <a:extLst>
                    <a:ext uri="{FF2B5EF4-FFF2-40B4-BE49-F238E27FC236}">
                      <a16:creationId xmlns:a16="http://schemas.microsoft.com/office/drawing/2014/main" id="{860F801A-D77B-C14B-A39A-0736C1A8835F}"/>
                    </a:ext>
                  </a:extLst>
                </p:cNvPr>
                <p:cNvSpPr txBox="1">
                  <a:spLocks noChangeArrowheads="1"/>
                </p:cNvSpPr>
                <p:nvPr/>
              </p:nvSpPr>
              <p:spPr bwMode="auto">
                <a:xfrm>
                  <a:off x="5378" y="152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grpSp>
            <p:nvGrpSpPr>
              <p:cNvPr id="533" name="Group 132">
                <a:extLst>
                  <a:ext uri="{FF2B5EF4-FFF2-40B4-BE49-F238E27FC236}">
                    <a16:creationId xmlns:a16="http://schemas.microsoft.com/office/drawing/2014/main" id="{27398D20-7D9A-3B42-8EC2-857F5AC89062}"/>
                  </a:ext>
                </a:extLst>
              </p:cNvPr>
              <p:cNvGrpSpPr>
                <a:grpSpLocks/>
              </p:cNvGrpSpPr>
              <p:nvPr/>
            </p:nvGrpSpPr>
            <p:grpSpPr bwMode="auto">
              <a:xfrm>
                <a:off x="5453" y="1666"/>
                <a:ext cx="211" cy="157"/>
                <a:chOff x="5261" y="1282"/>
                <a:chExt cx="211" cy="157"/>
              </a:xfrm>
            </p:grpSpPr>
            <p:sp>
              <p:nvSpPr>
                <p:cNvPr id="548" name="Rectangle 113">
                  <a:extLst>
                    <a:ext uri="{FF2B5EF4-FFF2-40B4-BE49-F238E27FC236}">
                      <a16:creationId xmlns:a16="http://schemas.microsoft.com/office/drawing/2014/main" id="{59A6F49B-16F9-7643-9420-32D099D27A10}"/>
                    </a:ext>
                  </a:extLst>
                </p:cNvPr>
                <p:cNvSpPr>
                  <a:spLocks noChangeArrowheads="1"/>
                </p:cNvSpPr>
                <p:nvPr/>
              </p:nvSpPr>
              <p:spPr bwMode="auto">
                <a:xfrm>
                  <a:off x="5307" y="1284"/>
                  <a:ext cx="81"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549" name="Group 118">
                  <a:extLst>
                    <a:ext uri="{FF2B5EF4-FFF2-40B4-BE49-F238E27FC236}">
                      <a16:creationId xmlns:a16="http://schemas.microsoft.com/office/drawing/2014/main" id="{0F9DF7FD-68BD-7C4F-9795-E77C083A7B84}"/>
                    </a:ext>
                  </a:extLst>
                </p:cNvPr>
                <p:cNvGrpSpPr>
                  <a:grpSpLocks/>
                </p:cNvGrpSpPr>
                <p:nvPr/>
              </p:nvGrpSpPr>
              <p:grpSpPr bwMode="auto">
                <a:xfrm>
                  <a:off x="5261" y="1282"/>
                  <a:ext cx="211" cy="157"/>
                  <a:chOff x="857" y="1909"/>
                  <a:chExt cx="211" cy="157"/>
                </a:xfrm>
              </p:grpSpPr>
              <p:sp>
                <p:nvSpPr>
                  <p:cNvPr id="550" name="Text Box 119">
                    <a:extLst>
                      <a:ext uri="{FF2B5EF4-FFF2-40B4-BE49-F238E27FC236}">
                        <a16:creationId xmlns:a16="http://schemas.microsoft.com/office/drawing/2014/main" id="{0F798B47-0AAE-0A4A-B69C-2E1EFD2F0F49}"/>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51" name="Text Box 120">
                    <a:extLst>
                      <a:ext uri="{FF2B5EF4-FFF2-40B4-BE49-F238E27FC236}">
                        <a16:creationId xmlns:a16="http://schemas.microsoft.com/office/drawing/2014/main" id="{04A6FD11-6247-9447-93C6-498F0987DA74}"/>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grpSp>
            <p:nvGrpSpPr>
              <p:cNvPr id="534" name="Group 131">
                <a:extLst>
                  <a:ext uri="{FF2B5EF4-FFF2-40B4-BE49-F238E27FC236}">
                    <a16:creationId xmlns:a16="http://schemas.microsoft.com/office/drawing/2014/main" id="{F0E11C15-14BF-804E-B7A6-DD15A9082ECB}"/>
                  </a:ext>
                </a:extLst>
              </p:cNvPr>
              <p:cNvGrpSpPr>
                <a:grpSpLocks/>
              </p:cNvGrpSpPr>
              <p:nvPr/>
            </p:nvGrpSpPr>
            <p:grpSpPr bwMode="auto">
              <a:xfrm>
                <a:off x="5114" y="1663"/>
                <a:ext cx="373" cy="160"/>
                <a:chOff x="5426" y="1279"/>
                <a:chExt cx="373" cy="160"/>
              </a:xfrm>
            </p:grpSpPr>
            <p:grpSp>
              <p:nvGrpSpPr>
                <p:cNvPr id="535" name="Group 109">
                  <a:extLst>
                    <a:ext uri="{FF2B5EF4-FFF2-40B4-BE49-F238E27FC236}">
                      <a16:creationId xmlns:a16="http://schemas.microsoft.com/office/drawing/2014/main" id="{0596732D-3330-1F45-9C8F-11B96D28A240}"/>
                    </a:ext>
                  </a:extLst>
                </p:cNvPr>
                <p:cNvGrpSpPr>
                  <a:grpSpLocks/>
                </p:cNvGrpSpPr>
                <p:nvPr/>
              </p:nvGrpSpPr>
              <p:grpSpPr bwMode="auto">
                <a:xfrm>
                  <a:off x="5469" y="1284"/>
                  <a:ext cx="258" cy="144"/>
                  <a:chOff x="1353" y="1539"/>
                  <a:chExt cx="258" cy="144"/>
                </a:xfrm>
              </p:grpSpPr>
              <p:sp>
                <p:nvSpPr>
                  <p:cNvPr id="545" name="Rectangle 110">
                    <a:extLst>
                      <a:ext uri="{FF2B5EF4-FFF2-40B4-BE49-F238E27FC236}">
                        <a16:creationId xmlns:a16="http://schemas.microsoft.com/office/drawing/2014/main" id="{2B890018-F3CD-ED43-85A9-CA03439C9DC1}"/>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46" name="Line 111">
                    <a:extLst>
                      <a:ext uri="{FF2B5EF4-FFF2-40B4-BE49-F238E27FC236}">
                        <a16:creationId xmlns:a16="http://schemas.microsoft.com/office/drawing/2014/main" id="{18B6F1CE-A78D-AC45-99C7-EA4C397F9C93}"/>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47" name="Line 112">
                    <a:extLst>
                      <a:ext uri="{FF2B5EF4-FFF2-40B4-BE49-F238E27FC236}">
                        <a16:creationId xmlns:a16="http://schemas.microsoft.com/office/drawing/2014/main" id="{88ED4488-FFB5-7C44-A803-B17B5C5EFF40}"/>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536" name="Group 121">
                  <a:extLst>
                    <a:ext uri="{FF2B5EF4-FFF2-40B4-BE49-F238E27FC236}">
                      <a16:creationId xmlns:a16="http://schemas.microsoft.com/office/drawing/2014/main" id="{80189D77-6A61-FB4B-8316-E594A637FAEA}"/>
                    </a:ext>
                  </a:extLst>
                </p:cNvPr>
                <p:cNvGrpSpPr>
                  <a:grpSpLocks/>
                </p:cNvGrpSpPr>
                <p:nvPr/>
              </p:nvGrpSpPr>
              <p:grpSpPr bwMode="auto">
                <a:xfrm>
                  <a:off x="5426" y="1282"/>
                  <a:ext cx="211" cy="157"/>
                  <a:chOff x="857" y="1909"/>
                  <a:chExt cx="211" cy="157"/>
                </a:xfrm>
              </p:grpSpPr>
              <p:sp>
                <p:nvSpPr>
                  <p:cNvPr id="543" name="Text Box 122">
                    <a:extLst>
                      <a:ext uri="{FF2B5EF4-FFF2-40B4-BE49-F238E27FC236}">
                        <a16:creationId xmlns:a16="http://schemas.microsoft.com/office/drawing/2014/main" id="{A10EFA21-0940-F74F-AB9D-BC9A454136B3}"/>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44" name="Text Box 123">
                    <a:extLst>
                      <a:ext uri="{FF2B5EF4-FFF2-40B4-BE49-F238E27FC236}">
                        <a16:creationId xmlns:a16="http://schemas.microsoft.com/office/drawing/2014/main" id="{3810D6A6-FD00-DA4A-9F6C-B46A221C7DAF}"/>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537" name="Group 124">
                  <a:extLst>
                    <a:ext uri="{FF2B5EF4-FFF2-40B4-BE49-F238E27FC236}">
                      <a16:creationId xmlns:a16="http://schemas.microsoft.com/office/drawing/2014/main" id="{2EF77EE7-7AC5-224F-B76E-0D98E4A3FF5B}"/>
                    </a:ext>
                  </a:extLst>
                </p:cNvPr>
                <p:cNvGrpSpPr>
                  <a:grpSpLocks/>
                </p:cNvGrpSpPr>
                <p:nvPr/>
              </p:nvGrpSpPr>
              <p:grpSpPr bwMode="auto">
                <a:xfrm>
                  <a:off x="5504" y="1282"/>
                  <a:ext cx="211" cy="157"/>
                  <a:chOff x="857" y="1909"/>
                  <a:chExt cx="211" cy="157"/>
                </a:xfrm>
              </p:grpSpPr>
              <p:sp>
                <p:nvSpPr>
                  <p:cNvPr id="541" name="Text Box 125">
                    <a:extLst>
                      <a:ext uri="{FF2B5EF4-FFF2-40B4-BE49-F238E27FC236}">
                        <a16:creationId xmlns:a16="http://schemas.microsoft.com/office/drawing/2014/main" id="{742CDD59-5C0D-424D-8FE6-E90550870FD3}"/>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42" name="Text Box 126">
                    <a:extLst>
                      <a:ext uri="{FF2B5EF4-FFF2-40B4-BE49-F238E27FC236}">
                        <a16:creationId xmlns:a16="http://schemas.microsoft.com/office/drawing/2014/main" id="{18E37091-21DF-6E4C-ACC9-8F1C0961142C}"/>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538" name="Group 127">
                  <a:extLst>
                    <a:ext uri="{FF2B5EF4-FFF2-40B4-BE49-F238E27FC236}">
                      <a16:creationId xmlns:a16="http://schemas.microsoft.com/office/drawing/2014/main" id="{CF2DA19C-B3A0-D54E-96F8-0FAB19FB5EEC}"/>
                    </a:ext>
                  </a:extLst>
                </p:cNvPr>
                <p:cNvGrpSpPr>
                  <a:grpSpLocks/>
                </p:cNvGrpSpPr>
                <p:nvPr/>
              </p:nvGrpSpPr>
              <p:grpSpPr bwMode="auto">
                <a:xfrm>
                  <a:off x="5588" y="1279"/>
                  <a:ext cx="211" cy="157"/>
                  <a:chOff x="857" y="1909"/>
                  <a:chExt cx="211" cy="157"/>
                </a:xfrm>
              </p:grpSpPr>
              <p:sp>
                <p:nvSpPr>
                  <p:cNvPr id="539" name="Text Box 128">
                    <a:extLst>
                      <a:ext uri="{FF2B5EF4-FFF2-40B4-BE49-F238E27FC236}">
                        <a16:creationId xmlns:a16="http://schemas.microsoft.com/office/drawing/2014/main" id="{38FE3530-87CE-0C44-B56F-D75D2F8AF032}"/>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40" name="Text Box 129">
                    <a:extLst>
                      <a:ext uri="{FF2B5EF4-FFF2-40B4-BE49-F238E27FC236}">
                        <a16:creationId xmlns:a16="http://schemas.microsoft.com/office/drawing/2014/main" id="{FA2B9EA9-2800-B644-A429-DCBE6FE4E608}"/>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grpSp>
      </p:grpSp>
      <p:sp>
        <p:nvSpPr>
          <p:cNvPr id="561" name="Text Box 137">
            <a:extLst>
              <a:ext uri="{FF2B5EF4-FFF2-40B4-BE49-F238E27FC236}">
                <a16:creationId xmlns:a16="http://schemas.microsoft.com/office/drawing/2014/main" id="{061BFEB8-D5B0-1F4C-AADA-2F8D8761CCED}"/>
              </a:ext>
            </a:extLst>
          </p:cNvPr>
          <p:cNvSpPr txBox="1">
            <a:spLocks noChangeArrowheads="1"/>
          </p:cNvSpPr>
          <p:nvPr/>
        </p:nvSpPr>
        <p:spPr bwMode="auto">
          <a:xfrm>
            <a:off x="7788275" y="2166445"/>
            <a:ext cx="893763" cy="825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000000"/>
                </a:solidFill>
                <a:latin typeface="Arial" charset="0"/>
                <a:cs typeface="Arial" charset="0"/>
              </a:rPr>
              <a:t>slot 0</a:t>
            </a:r>
          </a:p>
          <a:p>
            <a:pPr algn="ctr" eaLnBrk="0" fontAlgn="base" hangingPunct="0">
              <a:spcBef>
                <a:spcPct val="0"/>
              </a:spcBef>
              <a:spcAft>
                <a:spcPct val="0"/>
              </a:spcAft>
              <a:defRPr/>
            </a:pPr>
            <a:r>
              <a:rPr lang="en-US" sz="1600" dirty="0">
                <a:solidFill>
                  <a:srgbClr val="000000"/>
                </a:solidFill>
                <a:latin typeface="Arial" charset="0"/>
                <a:cs typeface="Arial" charset="0"/>
              </a:rPr>
              <a:t>channel</a:t>
            </a:r>
          </a:p>
          <a:p>
            <a:pPr algn="ctr" eaLnBrk="0" fontAlgn="base" hangingPunct="0">
              <a:spcBef>
                <a:spcPct val="0"/>
              </a:spcBef>
              <a:spcAft>
                <a:spcPct val="0"/>
              </a:spcAft>
              <a:defRPr/>
            </a:pPr>
            <a:r>
              <a:rPr lang="en-US" sz="1600" dirty="0">
                <a:solidFill>
                  <a:srgbClr val="000000"/>
                </a:solidFill>
                <a:latin typeface="Arial" charset="0"/>
                <a:cs typeface="Arial" charset="0"/>
              </a:rPr>
              <a:t>output</a:t>
            </a:r>
          </a:p>
        </p:txBody>
      </p:sp>
      <p:sp>
        <p:nvSpPr>
          <p:cNvPr id="562" name="Text Box 138">
            <a:extLst>
              <a:ext uri="{FF2B5EF4-FFF2-40B4-BE49-F238E27FC236}">
                <a16:creationId xmlns:a16="http://schemas.microsoft.com/office/drawing/2014/main" id="{4D2BA57A-52EB-AF4B-AC46-680208A6B77E}"/>
              </a:ext>
            </a:extLst>
          </p:cNvPr>
          <p:cNvSpPr txBox="1">
            <a:spLocks noChangeArrowheads="1"/>
          </p:cNvSpPr>
          <p:nvPr/>
        </p:nvSpPr>
        <p:spPr bwMode="auto">
          <a:xfrm>
            <a:off x="6745288" y="2185495"/>
            <a:ext cx="893762" cy="825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000000"/>
                </a:solidFill>
                <a:latin typeface="Arial" charset="0"/>
                <a:cs typeface="Arial" charset="0"/>
              </a:rPr>
              <a:t>slot 1</a:t>
            </a:r>
          </a:p>
          <a:p>
            <a:pPr algn="ctr" eaLnBrk="0" fontAlgn="base" hangingPunct="0">
              <a:spcBef>
                <a:spcPct val="0"/>
              </a:spcBef>
              <a:spcAft>
                <a:spcPct val="0"/>
              </a:spcAft>
              <a:defRPr/>
            </a:pPr>
            <a:r>
              <a:rPr lang="en-US" sz="1600" dirty="0">
                <a:solidFill>
                  <a:srgbClr val="000000"/>
                </a:solidFill>
                <a:latin typeface="Arial" charset="0"/>
                <a:cs typeface="Arial" charset="0"/>
              </a:rPr>
              <a:t>channel</a:t>
            </a:r>
          </a:p>
          <a:p>
            <a:pPr algn="ctr" eaLnBrk="0" fontAlgn="base" hangingPunct="0">
              <a:spcBef>
                <a:spcPct val="0"/>
              </a:spcBef>
              <a:spcAft>
                <a:spcPct val="0"/>
              </a:spcAft>
              <a:defRPr/>
            </a:pPr>
            <a:r>
              <a:rPr lang="en-US" sz="1600" dirty="0">
                <a:solidFill>
                  <a:srgbClr val="000000"/>
                </a:solidFill>
                <a:latin typeface="Arial" charset="0"/>
                <a:cs typeface="Arial" charset="0"/>
              </a:rPr>
              <a:t>output</a:t>
            </a:r>
          </a:p>
        </p:txBody>
      </p:sp>
      <p:sp>
        <p:nvSpPr>
          <p:cNvPr id="563" name="Line 139">
            <a:extLst>
              <a:ext uri="{FF2B5EF4-FFF2-40B4-BE49-F238E27FC236}">
                <a16:creationId xmlns:a16="http://schemas.microsoft.com/office/drawing/2014/main" id="{7BFE1317-2BD7-CB4D-A047-982A4F3E3EA6}"/>
              </a:ext>
            </a:extLst>
          </p:cNvPr>
          <p:cNvSpPr>
            <a:spLocks noChangeShapeType="1"/>
          </p:cNvSpPr>
          <p:nvPr/>
        </p:nvSpPr>
        <p:spPr bwMode="auto">
          <a:xfrm flipH="1">
            <a:off x="6670675" y="1525095"/>
            <a:ext cx="9525" cy="947738"/>
          </a:xfrm>
          <a:prstGeom prst="line">
            <a:avLst/>
          </a:prstGeom>
          <a:noFill/>
          <a:ln w="12700">
            <a:solidFill>
              <a:srgbClr val="3333CC"/>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4" name="Line 140">
            <a:extLst>
              <a:ext uri="{FF2B5EF4-FFF2-40B4-BE49-F238E27FC236}">
                <a16:creationId xmlns:a16="http://schemas.microsoft.com/office/drawing/2014/main" id="{4F6E32C6-C926-1945-A6DA-B99D5AAD307E}"/>
              </a:ext>
            </a:extLst>
          </p:cNvPr>
          <p:cNvSpPr>
            <a:spLocks noChangeShapeType="1"/>
          </p:cNvSpPr>
          <p:nvPr/>
        </p:nvSpPr>
        <p:spPr bwMode="auto">
          <a:xfrm flipH="1">
            <a:off x="7742238" y="1506045"/>
            <a:ext cx="9525" cy="947738"/>
          </a:xfrm>
          <a:prstGeom prst="line">
            <a:avLst/>
          </a:prstGeom>
          <a:noFill/>
          <a:ln w="12700">
            <a:solidFill>
              <a:srgbClr val="3333CC"/>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5" name="Line 141">
            <a:extLst>
              <a:ext uri="{FF2B5EF4-FFF2-40B4-BE49-F238E27FC236}">
                <a16:creationId xmlns:a16="http://schemas.microsoft.com/office/drawing/2014/main" id="{D4F0AA53-7445-6C4A-9F6B-A2040646880C}"/>
              </a:ext>
            </a:extLst>
          </p:cNvPr>
          <p:cNvSpPr>
            <a:spLocks noChangeShapeType="1"/>
          </p:cNvSpPr>
          <p:nvPr/>
        </p:nvSpPr>
        <p:spPr bwMode="auto">
          <a:xfrm flipH="1">
            <a:off x="8856663" y="1515570"/>
            <a:ext cx="9525" cy="947738"/>
          </a:xfrm>
          <a:prstGeom prst="line">
            <a:avLst/>
          </a:prstGeom>
          <a:noFill/>
          <a:ln w="12700">
            <a:solidFill>
              <a:srgbClr val="3333CC"/>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66" name="Text Box 142">
            <a:extLst>
              <a:ext uri="{FF2B5EF4-FFF2-40B4-BE49-F238E27FC236}">
                <a16:creationId xmlns:a16="http://schemas.microsoft.com/office/drawing/2014/main" id="{837276E5-054D-2C49-A826-A2CD5E114FD0}"/>
              </a:ext>
            </a:extLst>
          </p:cNvPr>
          <p:cNvSpPr txBox="1">
            <a:spLocks noChangeArrowheads="1"/>
          </p:cNvSpPr>
          <p:nvPr/>
        </p:nvSpPr>
        <p:spPr bwMode="auto">
          <a:xfrm>
            <a:off x="6650038" y="1042495"/>
            <a:ext cx="2427287"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2000" dirty="0">
                <a:solidFill>
                  <a:srgbClr val="000000"/>
                </a:solidFill>
                <a:latin typeface="Arial" charset="0"/>
                <a:cs typeface="Arial" charset="0"/>
              </a:rPr>
              <a:t>channel output Z</a:t>
            </a:r>
            <a:r>
              <a:rPr lang="en-US" sz="2000" baseline="-25000" dirty="0">
                <a:solidFill>
                  <a:srgbClr val="000000"/>
                </a:solidFill>
                <a:latin typeface="Arial" charset="0"/>
                <a:cs typeface="Arial" charset="0"/>
              </a:rPr>
              <a:t>i,m</a:t>
            </a:r>
          </a:p>
        </p:txBody>
      </p:sp>
      <p:sp>
        <p:nvSpPr>
          <p:cNvPr id="567" name="Text Box 143">
            <a:extLst>
              <a:ext uri="{FF2B5EF4-FFF2-40B4-BE49-F238E27FC236}">
                <a16:creationId xmlns:a16="http://schemas.microsoft.com/office/drawing/2014/main" id="{5A44EFEA-F719-324C-AE3F-692B599FF1B9}"/>
              </a:ext>
            </a:extLst>
          </p:cNvPr>
          <p:cNvSpPr txBox="1">
            <a:spLocks noChangeArrowheads="1"/>
          </p:cNvSpPr>
          <p:nvPr/>
        </p:nvSpPr>
        <p:spPr bwMode="auto">
          <a:xfrm>
            <a:off x="1052513" y="1974358"/>
            <a:ext cx="118494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2800" dirty="0">
                <a:solidFill>
                  <a:srgbClr val="C00000"/>
                </a:solidFill>
                <a:latin typeface="+mn-lt"/>
                <a:cs typeface="Arial" charset="0"/>
              </a:rPr>
              <a:t>sender</a:t>
            </a:r>
            <a:endParaRPr lang="en-US" sz="2000" dirty="0">
              <a:solidFill>
                <a:srgbClr val="C00000"/>
              </a:solidFill>
              <a:latin typeface="+mn-lt"/>
              <a:cs typeface="Arial" charset="0"/>
            </a:endParaRPr>
          </a:p>
        </p:txBody>
      </p:sp>
      <p:sp>
        <p:nvSpPr>
          <p:cNvPr id="568" name="Text Box 144">
            <a:extLst>
              <a:ext uri="{FF2B5EF4-FFF2-40B4-BE49-F238E27FC236}">
                <a16:creationId xmlns:a16="http://schemas.microsoft.com/office/drawing/2014/main" id="{13DFCCFC-1D9B-0A4A-8195-644659282C10}"/>
              </a:ext>
            </a:extLst>
          </p:cNvPr>
          <p:cNvSpPr txBox="1">
            <a:spLocks noChangeArrowheads="1"/>
          </p:cNvSpPr>
          <p:nvPr/>
        </p:nvSpPr>
        <p:spPr bwMode="auto">
          <a:xfrm>
            <a:off x="2717800" y="2312495"/>
            <a:ext cx="6794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code</a:t>
            </a:r>
          </a:p>
        </p:txBody>
      </p:sp>
      <p:sp>
        <p:nvSpPr>
          <p:cNvPr id="569" name="Text Box 145">
            <a:extLst>
              <a:ext uri="{FF2B5EF4-FFF2-40B4-BE49-F238E27FC236}">
                <a16:creationId xmlns:a16="http://schemas.microsoft.com/office/drawing/2014/main" id="{F9FF9202-6DE1-964F-BE49-3037B0F38C55}"/>
              </a:ext>
            </a:extLst>
          </p:cNvPr>
          <p:cNvSpPr txBox="1">
            <a:spLocks noChangeArrowheads="1"/>
          </p:cNvSpPr>
          <p:nvPr/>
        </p:nvSpPr>
        <p:spPr bwMode="auto">
          <a:xfrm>
            <a:off x="2757488" y="1537795"/>
            <a:ext cx="6286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data</a:t>
            </a:r>
          </a:p>
          <a:p>
            <a:pPr eaLnBrk="0" fontAlgn="base" hangingPunct="0">
              <a:spcBef>
                <a:spcPct val="0"/>
              </a:spcBef>
              <a:spcAft>
                <a:spcPct val="0"/>
              </a:spcAft>
              <a:defRPr/>
            </a:pPr>
            <a:r>
              <a:rPr lang="en-US" dirty="0">
                <a:solidFill>
                  <a:srgbClr val="000000"/>
                </a:solidFill>
                <a:latin typeface="Arial" charset="0"/>
                <a:cs typeface="Arial" charset="0"/>
              </a:rPr>
              <a:t>bits</a:t>
            </a:r>
          </a:p>
        </p:txBody>
      </p:sp>
      <p:sp>
        <p:nvSpPr>
          <p:cNvPr id="570" name="Line 146">
            <a:extLst>
              <a:ext uri="{FF2B5EF4-FFF2-40B4-BE49-F238E27FC236}">
                <a16:creationId xmlns:a16="http://schemas.microsoft.com/office/drawing/2014/main" id="{65975003-E9B6-2A46-945F-95C925EEDE93}"/>
              </a:ext>
            </a:extLst>
          </p:cNvPr>
          <p:cNvSpPr>
            <a:spLocks noChangeShapeType="1"/>
          </p:cNvSpPr>
          <p:nvPr/>
        </p:nvSpPr>
        <p:spPr bwMode="auto">
          <a:xfrm>
            <a:off x="6364288" y="1912445"/>
            <a:ext cx="319087" cy="4763"/>
          </a:xfrm>
          <a:prstGeom prst="line">
            <a:avLst/>
          </a:prstGeom>
          <a:noFill/>
          <a:ln w="381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1" name="Line 151">
            <a:extLst>
              <a:ext uri="{FF2B5EF4-FFF2-40B4-BE49-F238E27FC236}">
                <a16:creationId xmlns:a16="http://schemas.microsoft.com/office/drawing/2014/main" id="{687EB2E0-2878-A24E-B5B0-86765159D363}"/>
              </a:ext>
            </a:extLst>
          </p:cNvPr>
          <p:cNvSpPr>
            <a:spLocks noChangeShapeType="1"/>
          </p:cNvSpPr>
          <p:nvPr/>
        </p:nvSpPr>
        <p:spPr bwMode="auto">
          <a:xfrm>
            <a:off x="5265738" y="4025408"/>
            <a:ext cx="0" cy="1624012"/>
          </a:xfrm>
          <a:prstGeom prst="line">
            <a:avLst/>
          </a:prstGeom>
          <a:noFill/>
          <a:ln w="12700">
            <a:solidFill>
              <a:srgbClr val="3333CC"/>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2" name="Line 152">
            <a:extLst>
              <a:ext uri="{FF2B5EF4-FFF2-40B4-BE49-F238E27FC236}">
                <a16:creationId xmlns:a16="http://schemas.microsoft.com/office/drawing/2014/main" id="{44F04041-41B0-9647-ABEA-B04273E4ECD1}"/>
              </a:ext>
            </a:extLst>
          </p:cNvPr>
          <p:cNvSpPr>
            <a:spLocks noChangeShapeType="1"/>
          </p:cNvSpPr>
          <p:nvPr/>
        </p:nvSpPr>
        <p:spPr bwMode="auto">
          <a:xfrm>
            <a:off x="6342063" y="4001595"/>
            <a:ext cx="0" cy="1624013"/>
          </a:xfrm>
          <a:prstGeom prst="line">
            <a:avLst/>
          </a:prstGeom>
          <a:noFill/>
          <a:ln w="12700">
            <a:solidFill>
              <a:srgbClr val="3333CC"/>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3" name="Text Box 153">
            <a:extLst>
              <a:ext uri="{FF2B5EF4-FFF2-40B4-BE49-F238E27FC236}">
                <a16:creationId xmlns:a16="http://schemas.microsoft.com/office/drawing/2014/main" id="{D75AE5C7-832E-9043-BD35-9C385016822F}"/>
              </a:ext>
            </a:extLst>
          </p:cNvPr>
          <p:cNvSpPr txBox="1">
            <a:spLocks noChangeArrowheads="1"/>
          </p:cNvSpPr>
          <p:nvPr/>
        </p:nvSpPr>
        <p:spPr bwMode="auto">
          <a:xfrm>
            <a:off x="4454525" y="5433520"/>
            <a:ext cx="6699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600" dirty="0">
                <a:solidFill>
                  <a:srgbClr val="000000"/>
                </a:solidFill>
                <a:latin typeface="Arial" charset="0"/>
                <a:cs typeface="Arial" charset="0"/>
              </a:rPr>
              <a:t>slot 1</a:t>
            </a:r>
          </a:p>
        </p:txBody>
      </p:sp>
      <p:sp>
        <p:nvSpPr>
          <p:cNvPr id="574" name="Text Box 154">
            <a:extLst>
              <a:ext uri="{FF2B5EF4-FFF2-40B4-BE49-F238E27FC236}">
                <a16:creationId xmlns:a16="http://schemas.microsoft.com/office/drawing/2014/main" id="{D101CD69-4F7D-6742-9A3D-D5CBA7A49BC1}"/>
              </a:ext>
            </a:extLst>
          </p:cNvPr>
          <p:cNvSpPr txBox="1">
            <a:spLocks noChangeArrowheads="1"/>
          </p:cNvSpPr>
          <p:nvPr/>
        </p:nvSpPr>
        <p:spPr bwMode="auto">
          <a:xfrm>
            <a:off x="5473700" y="5438283"/>
            <a:ext cx="66992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600" dirty="0">
                <a:solidFill>
                  <a:srgbClr val="000000"/>
                </a:solidFill>
                <a:latin typeface="Arial" charset="0"/>
                <a:cs typeface="Arial" charset="0"/>
              </a:rPr>
              <a:t>slot 0</a:t>
            </a:r>
          </a:p>
        </p:txBody>
      </p:sp>
      <p:sp>
        <p:nvSpPr>
          <p:cNvPr id="575" name="Line 156">
            <a:extLst>
              <a:ext uri="{FF2B5EF4-FFF2-40B4-BE49-F238E27FC236}">
                <a16:creationId xmlns:a16="http://schemas.microsoft.com/office/drawing/2014/main" id="{860E044A-6790-6249-A416-96D891D32D75}"/>
              </a:ext>
            </a:extLst>
          </p:cNvPr>
          <p:cNvSpPr>
            <a:spLocks noChangeShapeType="1"/>
          </p:cNvSpPr>
          <p:nvPr/>
        </p:nvSpPr>
        <p:spPr bwMode="auto">
          <a:xfrm>
            <a:off x="4189413" y="4065095"/>
            <a:ext cx="0" cy="1624013"/>
          </a:xfrm>
          <a:prstGeom prst="line">
            <a:avLst/>
          </a:prstGeom>
          <a:noFill/>
          <a:ln w="12700">
            <a:solidFill>
              <a:srgbClr val="3333CC"/>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576" name="Group 298">
            <a:extLst>
              <a:ext uri="{FF2B5EF4-FFF2-40B4-BE49-F238E27FC236}">
                <a16:creationId xmlns:a16="http://schemas.microsoft.com/office/drawing/2014/main" id="{F1124BEE-BEF8-3443-910A-CCF6CFA87EA3}"/>
              </a:ext>
            </a:extLst>
          </p:cNvPr>
          <p:cNvGrpSpPr>
            <a:grpSpLocks/>
          </p:cNvGrpSpPr>
          <p:nvPr/>
        </p:nvGrpSpPr>
        <p:grpSpPr bwMode="auto">
          <a:xfrm>
            <a:off x="7521575" y="4496895"/>
            <a:ext cx="1076325" cy="274638"/>
            <a:chOff x="3962" y="2922"/>
            <a:chExt cx="678" cy="173"/>
          </a:xfrm>
        </p:grpSpPr>
        <p:sp>
          <p:nvSpPr>
            <p:cNvPr id="577" name="Rectangle 157">
              <a:extLst>
                <a:ext uri="{FF2B5EF4-FFF2-40B4-BE49-F238E27FC236}">
                  <a16:creationId xmlns:a16="http://schemas.microsoft.com/office/drawing/2014/main" id="{16F78BE2-C4BE-7340-BA32-B6A9B6CD90FC}"/>
                </a:ext>
              </a:extLst>
            </p:cNvPr>
            <p:cNvSpPr>
              <a:spLocks noChangeArrowheads="1"/>
            </p:cNvSpPr>
            <p:nvPr/>
          </p:nvSpPr>
          <p:spPr bwMode="auto">
            <a:xfrm>
              <a:off x="3962" y="2946"/>
              <a:ext cx="678" cy="135"/>
            </a:xfrm>
            <a:prstGeom prst="rect">
              <a:avLst/>
            </a:prstGeom>
            <a:noFill/>
            <a:ln w="1905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78" name="Text Box 158">
              <a:extLst>
                <a:ext uri="{FF2B5EF4-FFF2-40B4-BE49-F238E27FC236}">
                  <a16:creationId xmlns:a16="http://schemas.microsoft.com/office/drawing/2014/main" id="{B4871B2C-9B75-7441-AD74-FE96225BF1F7}"/>
                </a:ext>
              </a:extLst>
            </p:cNvPr>
            <p:cNvSpPr txBox="1">
              <a:spLocks noChangeArrowheads="1"/>
            </p:cNvSpPr>
            <p:nvPr/>
          </p:nvSpPr>
          <p:spPr bwMode="auto">
            <a:xfrm>
              <a:off x="4048" y="2922"/>
              <a:ext cx="400"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Arial" charset="0"/>
                </a:rPr>
                <a:t>d</a:t>
              </a:r>
              <a:r>
                <a:rPr kumimoji="0" lang="en-US" sz="12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1</a:t>
              </a: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 -1</a:t>
              </a:r>
            </a:p>
          </p:txBody>
        </p:sp>
      </p:grpSp>
      <p:sp>
        <p:nvSpPr>
          <p:cNvPr id="579" name="Oval 186">
            <a:extLst>
              <a:ext uri="{FF2B5EF4-FFF2-40B4-BE49-F238E27FC236}">
                <a16:creationId xmlns:a16="http://schemas.microsoft.com/office/drawing/2014/main" id="{1EF01FB0-9BDB-194E-B1AF-18DBF6318761}"/>
              </a:ext>
            </a:extLst>
          </p:cNvPr>
          <p:cNvSpPr>
            <a:spLocks noChangeArrowheads="1"/>
          </p:cNvSpPr>
          <p:nvPr/>
        </p:nvSpPr>
        <p:spPr bwMode="auto">
          <a:xfrm>
            <a:off x="6737350" y="4328620"/>
            <a:ext cx="419100" cy="423863"/>
          </a:xfrm>
          <a:prstGeom prst="ellipse">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80" name="Line 188">
            <a:extLst>
              <a:ext uri="{FF2B5EF4-FFF2-40B4-BE49-F238E27FC236}">
                <a16:creationId xmlns:a16="http://schemas.microsoft.com/office/drawing/2014/main" id="{803358E4-2F31-8344-AE8E-60FD9B786E9A}"/>
              </a:ext>
            </a:extLst>
          </p:cNvPr>
          <p:cNvSpPr>
            <a:spLocks noChangeShapeType="1"/>
          </p:cNvSpPr>
          <p:nvPr/>
        </p:nvSpPr>
        <p:spPr bwMode="auto">
          <a:xfrm>
            <a:off x="6384925" y="4458795"/>
            <a:ext cx="319088" cy="4763"/>
          </a:xfrm>
          <a:prstGeom prst="line">
            <a:avLst/>
          </a:prstGeom>
          <a:noFill/>
          <a:ln w="381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81" name="Line 189">
            <a:extLst>
              <a:ext uri="{FF2B5EF4-FFF2-40B4-BE49-F238E27FC236}">
                <a16:creationId xmlns:a16="http://schemas.microsoft.com/office/drawing/2014/main" id="{752E133E-CDD7-6841-99EB-4FB0162E19F7}"/>
              </a:ext>
            </a:extLst>
          </p:cNvPr>
          <p:cNvSpPr>
            <a:spLocks noChangeShapeType="1"/>
          </p:cNvSpPr>
          <p:nvPr/>
        </p:nvSpPr>
        <p:spPr bwMode="auto">
          <a:xfrm flipV="1">
            <a:off x="6399213" y="4723908"/>
            <a:ext cx="403225" cy="430212"/>
          </a:xfrm>
          <a:prstGeom prst="line">
            <a:avLst/>
          </a:prstGeom>
          <a:noFill/>
          <a:ln w="381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582" name="Group 296">
            <a:extLst>
              <a:ext uri="{FF2B5EF4-FFF2-40B4-BE49-F238E27FC236}">
                <a16:creationId xmlns:a16="http://schemas.microsoft.com/office/drawing/2014/main" id="{D5764CEA-4B45-654B-9F73-3689C10D2D7D}"/>
              </a:ext>
            </a:extLst>
          </p:cNvPr>
          <p:cNvGrpSpPr>
            <a:grpSpLocks/>
          </p:cNvGrpSpPr>
          <p:nvPr/>
        </p:nvGrpSpPr>
        <p:grpSpPr bwMode="auto">
          <a:xfrm>
            <a:off x="8597900" y="4296870"/>
            <a:ext cx="1062038" cy="274638"/>
            <a:chOff x="4640" y="2796"/>
            <a:chExt cx="669" cy="173"/>
          </a:xfrm>
        </p:grpSpPr>
        <p:sp>
          <p:nvSpPr>
            <p:cNvPr id="583" name="Rectangle 191">
              <a:extLst>
                <a:ext uri="{FF2B5EF4-FFF2-40B4-BE49-F238E27FC236}">
                  <a16:creationId xmlns:a16="http://schemas.microsoft.com/office/drawing/2014/main" id="{07FF64CB-B8E0-5943-B080-70CC695B8E98}"/>
                </a:ext>
              </a:extLst>
            </p:cNvPr>
            <p:cNvSpPr>
              <a:spLocks noChangeArrowheads="1"/>
            </p:cNvSpPr>
            <p:nvPr/>
          </p:nvSpPr>
          <p:spPr bwMode="auto">
            <a:xfrm>
              <a:off x="4640" y="2820"/>
              <a:ext cx="669" cy="135"/>
            </a:xfrm>
            <a:prstGeom prst="rect">
              <a:avLst/>
            </a:prstGeom>
            <a:noFill/>
            <a:ln w="19050">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84" name="Text Box 192">
              <a:extLst>
                <a:ext uri="{FF2B5EF4-FFF2-40B4-BE49-F238E27FC236}">
                  <a16:creationId xmlns:a16="http://schemas.microsoft.com/office/drawing/2014/main" id="{D203F2F6-2B48-784A-97D8-4D8635AAD9DC}"/>
                </a:ext>
              </a:extLst>
            </p:cNvPr>
            <p:cNvSpPr txBox="1">
              <a:spLocks noChangeArrowheads="1"/>
            </p:cNvSpPr>
            <p:nvPr/>
          </p:nvSpPr>
          <p:spPr bwMode="auto">
            <a:xfrm>
              <a:off x="4798" y="2796"/>
              <a:ext cx="368"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Arial" charset="0"/>
                </a:rPr>
                <a:t>d</a:t>
              </a:r>
              <a:r>
                <a:rPr kumimoji="0" lang="en-US" sz="12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0</a:t>
              </a: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 1</a:t>
              </a:r>
            </a:p>
          </p:txBody>
        </p:sp>
      </p:grpSp>
      <p:grpSp>
        <p:nvGrpSpPr>
          <p:cNvPr id="585" name="Group 295">
            <a:extLst>
              <a:ext uri="{FF2B5EF4-FFF2-40B4-BE49-F238E27FC236}">
                <a16:creationId xmlns:a16="http://schemas.microsoft.com/office/drawing/2014/main" id="{96D0FB10-C5CF-4749-93DC-1D522CB7DFFD}"/>
              </a:ext>
            </a:extLst>
          </p:cNvPr>
          <p:cNvGrpSpPr>
            <a:grpSpLocks/>
          </p:cNvGrpSpPr>
          <p:nvPr/>
        </p:nvGrpSpPr>
        <p:grpSpPr bwMode="auto">
          <a:xfrm>
            <a:off x="5197475" y="4220670"/>
            <a:ext cx="1263650" cy="1184275"/>
            <a:chOff x="2498" y="2748"/>
            <a:chExt cx="796" cy="746"/>
          </a:xfrm>
        </p:grpSpPr>
        <p:grpSp>
          <p:nvGrpSpPr>
            <p:cNvPr id="586" name="Group 193">
              <a:extLst>
                <a:ext uri="{FF2B5EF4-FFF2-40B4-BE49-F238E27FC236}">
                  <a16:creationId xmlns:a16="http://schemas.microsoft.com/office/drawing/2014/main" id="{97D62F56-6D20-0F47-8EDF-DD272D179F62}"/>
                </a:ext>
              </a:extLst>
            </p:cNvPr>
            <p:cNvGrpSpPr>
              <a:grpSpLocks/>
            </p:cNvGrpSpPr>
            <p:nvPr/>
          </p:nvGrpSpPr>
          <p:grpSpPr bwMode="auto">
            <a:xfrm>
              <a:off x="2504" y="3187"/>
              <a:ext cx="790" cy="307"/>
              <a:chOff x="1313" y="1534"/>
              <a:chExt cx="790" cy="307"/>
            </a:xfrm>
          </p:grpSpPr>
          <p:sp>
            <p:nvSpPr>
              <p:cNvPr id="614" name="Text Box 194">
                <a:extLst>
                  <a:ext uri="{FF2B5EF4-FFF2-40B4-BE49-F238E27FC236}">
                    <a16:creationId xmlns:a16="http://schemas.microsoft.com/office/drawing/2014/main" id="{7B04BAB2-D5CA-3C47-A23B-1681A4FB72BE}"/>
                  </a:ext>
                </a:extLst>
              </p:cNvPr>
              <p:cNvSpPr txBox="1">
                <a:spLocks noChangeArrowheads="1"/>
              </p:cNvSpPr>
              <p:nvPr/>
            </p:nvSpPr>
            <p:spPr bwMode="auto">
              <a:xfrm>
                <a:off x="1313"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615" name="Group 195">
                <a:extLst>
                  <a:ext uri="{FF2B5EF4-FFF2-40B4-BE49-F238E27FC236}">
                    <a16:creationId xmlns:a16="http://schemas.microsoft.com/office/drawing/2014/main" id="{8ED7550A-0557-CF43-9C1C-7D3004A22914}"/>
                  </a:ext>
                </a:extLst>
              </p:cNvPr>
              <p:cNvGrpSpPr>
                <a:grpSpLocks/>
              </p:cNvGrpSpPr>
              <p:nvPr/>
            </p:nvGrpSpPr>
            <p:grpSpPr bwMode="auto">
              <a:xfrm>
                <a:off x="1353" y="1539"/>
                <a:ext cx="258" cy="147"/>
                <a:chOff x="1353" y="1539"/>
                <a:chExt cx="258" cy="144"/>
              </a:xfrm>
            </p:grpSpPr>
            <p:sp>
              <p:nvSpPr>
                <p:cNvPr id="637" name="Rectangle 196">
                  <a:extLst>
                    <a:ext uri="{FF2B5EF4-FFF2-40B4-BE49-F238E27FC236}">
                      <a16:creationId xmlns:a16="http://schemas.microsoft.com/office/drawing/2014/main" id="{02C2AE0A-AE20-7642-AA73-E04CA5A759DD}"/>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8" name="Line 197">
                  <a:extLst>
                    <a:ext uri="{FF2B5EF4-FFF2-40B4-BE49-F238E27FC236}">
                      <a16:creationId xmlns:a16="http://schemas.microsoft.com/office/drawing/2014/main" id="{4F004783-A8C6-CC45-8B2B-0D951AB328EC}"/>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9" name="Line 198">
                  <a:extLst>
                    <a:ext uri="{FF2B5EF4-FFF2-40B4-BE49-F238E27FC236}">
                      <a16:creationId xmlns:a16="http://schemas.microsoft.com/office/drawing/2014/main" id="{20BA7722-B3E2-6B42-8DE6-D5DBC8D8A491}"/>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616" name="Group 199">
                <a:extLst>
                  <a:ext uri="{FF2B5EF4-FFF2-40B4-BE49-F238E27FC236}">
                    <a16:creationId xmlns:a16="http://schemas.microsoft.com/office/drawing/2014/main" id="{C569B790-8EE2-4743-9C4E-AFC3A451763C}"/>
                  </a:ext>
                </a:extLst>
              </p:cNvPr>
              <p:cNvGrpSpPr>
                <a:grpSpLocks/>
              </p:cNvGrpSpPr>
              <p:nvPr/>
            </p:nvGrpSpPr>
            <p:grpSpPr bwMode="auto">
              <a:xfrm>
                <a:off x="1773" y="1686"/>
                <a:ext cx="258" cy="144"/>
                <a:chOff x="1353" y="1539"/>
                <a:chExt cx="258" cy="144"/>
              </a:xfrm>
            </p:grpSpPr>
            <p:sp>
              <p:nvSpPr>
                <p:cNvPr id="634" name="Rectangle 200">
                  <a:extLst>
                    <a:ext uri="{FF2B5EF4-FFF2-40B4-BE49-F238E27FC236}">
                      <a16:creationId xmlns:a16="http://schemas.microsoft.com/office/drawing/2014/main" id="{C451C7E7-C9EE-A841-BA99-A6207ED30FA8}"/>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5" name="Line 201">
                  <a:extLst>
                    <a:ext uri="{FF2B5EF4-FFF2-40B4-BE49-F238E27FC236}">
                      <a16:creationId xmlns:a16="http://schemas.microsoft.com/office/drawing/2014/main" id="{413C740C-F832-0843-AD6A-172F1B242E0F}"/>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6" name="Line 202">
                  <a:extLst>
                    <a:ext uri="{FF2B5EF4-FFF2-40B4-BE49-F238E27FC236}">
                      <a16:creationId xmlns:a16="http://schemas.microsoft.com/office/drawing/2014/main" id="{BEB5B501-1C3E-D442-AA97-5DEFF6EEAAEC}"/>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617" name="Rectangle 203">
                <a:extLst>
                  <a:ext uri="{FF2B5EF4-FFF2-40B4-BE49-F238E27FC236}">
                    <a16:creationId xmlns:a16="http://schemas.microsoft.com/office/drawing/2014/main" id="{C48382EF-522B-5B45-BC8D-3A8234172B60}"/>
                  </a:ext>
                </a:extLst>
              </p:cNvPr>
              <p:cNvSpPr>
                <a:spLocks noChangeArrowheads="1"/>
              </p:cNvSpPr>
              <p:nvPr/>
            </p:nvSpPr>
            <p:spPr bwMode="auto">
              <a:xfrm>
                <a:off x="1611" y="1686"/>
                <a:ext cx="81"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8" name="Rectangle 204">
                <a:extLst>
                  <a:ext uri="{FF2B5EF4-FFF2-40B4-BE49-F238E27FC236}">
                    <a16:creationId xmlns:a16="http://schemas.microsoft.com/office/drawing/2014/main" id="{362C0A22-B587-2B4E-B070-3A316A9554C0}"/>
                  </a:ext>
                </a:extLst>
              </p:cNvPr>
              <p:cNvSpPr>
                <a:spLocks noChangeArrowheads="1"/>
              </p:cNvSpPr>
              <p:nvPr/>
            </p:nvSpPr>
            <p:spPr bwMode="auto">
              <a:xfrm>
                <a:off x="1692" y="1536"/>
                <a:ext cx="81" cy="15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9" name="Text Box 205">
                <a:extLst>
                  <a:ext uri="{FF2B5EF4-FFF2-40B4-BE49-F238E27FC236}">
                    <a16:creationId xmlns:a16="http://schemas.microsoft.com/office/drawing/2014/main" id="{B824BEFE-65AB-0144-A5F8-65972C2D8996}"/>
                  </a:ext>
                </a:extLst>
              </p:cNvPr>
              <p:cNvSpPr txBox="1">
                <a:spLocks noChangeArrowheads="1"/>
              </p:cNvSpPr>
              <p:nvPr/>
            </p:nvSpPr>
            <p:spPr bwMode="auto">
              <a:xfrm>
                <a:off x="1391"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20" name="Text Box 206">
                <a:extLst>
                  <a:ext uri="{FF2B5EF4-FFF2-40B4-BE49-F238E27FC236}">
                    <a16:creationId xmlns:a16="http://schemas.microsoft.com/office/drawing/2014/main" id="{3A8873CC-1701-7348-900A-41553E8985AD}"/>
                  </a:ext>
                </a:extLst>
              </p:cNvPr>
              <p:cNvSpPr txBox="1">
                <a:spLocks noChangeArrowheads="1"/>
              </p:cNvSpPr>
              <p:nvPr/>
            </p:nvSpPr>
            <p:spPr bwMode="auto">
              <a:xfrm>
                <a:off x="1478"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21" name="Text Box 207">
                <a:extLst>
                  <a:ext uri="{FF2B5EF4-FFF2-40B4-BE49-F238E27FC236}">
                    <a16:creationId xmlns:a16="http://schemas.microsoft.com/office/drawing/2014/main" id="{652F9E8B-7806-004B-A4C2-35DA996AEBF8}"/>
                  </a:ext>
                </a:extLst>
              </p:cNvPr>
              <p:cNvSpPr txBox="1">
                <a:spLocks noChangeArrowheads="1"/>
              </p:cNvSpPr>
              <p:nvPr/>
            </p:nvSpPr>
            <p:spPr bwMode="auto">
              <a:xfrm>
                <a:off x="1652" y="1540"/>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622" name="Group 208">
                <a:extLst>
                  <a:ext uri="{FF2B5EF4-FFF2-40B4-BE49-F238E27FC236}">
                    <a16:creationId xmlns:a16="http://schemas.microsoft.com/office/drawing/2014/main" id="{B9E723E2-808F-904C-AA22-8BC245F17DE7}"/>
                  </a:ext>
                </a:extLst>
              </p:cNvPr>
              <p:cNvGrpSpPr>
                <a:grpSpLocks/>
              </p:cNvGrpSpPr>
              <p:nvPr/>
            </p:nvGrpSpPr>
            <p:grpSpPr bwMode="auto">
              <a:xfrm>
                <a:off x="1565" y="1684"/>
                <a:ext cx="211" cy="157"/>
                <a:chOff x="857" y="1909"/>
                <a:chExt cx="211" cy="157"/>
              </a:xfrm>
            </p:grpSpPr>
            <p:sp>
              <p:nvSpPr>
                <p:cNvPr id="632" name="Text Box 209">
                  <a:extLst>
                    <a:ext uri="{FF2B5EF4-FFF2-40B4-BE49-F238E27FC236}">
                      <a16:creationId xmlns:a16="http://schemas.microsoft.com/office/drawing/2014/main" id="{A4E63E50-D6D5-A544-AB9D-0D1BFD00FE8B}"/>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33" name="Text Box 210">
                  <a:extLst>
                    <a:ext uri="{FF2B5EF4-FFF2-40B4-BE49-F238E27FC236}">
                      <a16:creationId xmlns:a16="http://schemas.microsoft.com/office/drawing/2014/main" id="{542EF4AD-C6C3-9C4C-92FB-3D5D00CB7919}"/>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623" name="Group 211">
                <a:extLst>
                  <a:ext uri="{FF2B5EF4-FFF2-40B4-BE49-F238E27FC236}">
                    <a16:creationId xmlns:a16="http://schemas.microsoft.com/office/drawing/2014/main" id="{11542ED5-26A6-8C49-B296-BD3AB1ED6798}"/>
                  </a:ext>
                </a:extLst>
              </p:cNvPr>
              <p:cNvGrpSpPr>
                <a:grpSpLocks/>
              </p:cNvGrpSpPr>
              <p:nvPr/>
            </p:nvGrpSpPr>
            <p:grpSpPr bwMode="auto">
              <a:xfrm>
                <a:off x="1730" y="1684"/>
                <a:ext cx="211" cy="157"/>
                <a:chOff x="857" y="1909"/>
                <a:chExt cx="211" cy="157"/>
              </a:xfrm>
            </p:grpSpPr>
            <p:sp>
              <p:nvSpPr>
                <p:cNvPr id="630" name="Text Box 212">
                  <a:extLst>
                    <a:ext uri="{FF2B5EF4-FFF2-40B4-BE49-F238E27FC236}">
                      <a16:creationId xmlns:a16="http://schemas.microsoft.com/office/drawing/2014/main" id="{E57DC8C6-3C72-CC44-A603-ECD900349631}"/>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31" name="Text Box 213">
                  <a:extLst>
                    <a:ext uri="{FF2B5EF4-FFF2-40B4-BE49-F238E27FC236}">
                      <a16:creationId xmlns:a16="http://schemas.microsoft.com/office/drawing/2014/main" id="{B3808FCF-A274-FE42-A498-DA95D7B44F7D}"/>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624" name="Group 214">
                <a:extLst>
                  <a:ext uri="{FF2B5EF4-FFF2-40B4-BE49-F238E27FC236}">
                    <a16:creationId xmlns:a16="http://schemas.microsoft.com/office/drawing/2014/main" id="{128465C0-E95E-A343-8DCF-2AC643340F0A}"/>
                  </a:ext>
                </a:extLst>
              </p:cNvPr>
              <p:cNvGrpSpPr>
                <a:grpSpLocks/>
              </p:cNvGrpSpPr>
              <p:nvPr/>
            </p:nvGrpSpPr>
            <p:grpSpPr bwMode="auto">
              <a:xfrm>
                <a:off x="1808" y="1684"/>
                <a:ext cx="211" cy="157"/>
                <a:chOff x="857" y="1909"/>
                <a:chExt cx="211" cy="157"/>
              </a:xfrm>
            </p:grpSpPr>
            <p:sp>
              <p:nvSpPr>
                <p:cNvPr id="628" name="Text Box 215">
                  <a:extLst>
                    <a:ext uri="{FF2B5EF4-FFF2-40B4-BE49-F238E27FC236}">
                      <a16:creationId xmlns:a16="http://schemas.microsoft.com/office/drawing/2014/main" id="{75EA62B0-C320-B94D-B0FF-8D4FF2F0D5E9}"/>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29" name="Text Box 216">
                  <a:extLst>
                    <a:ext uri="{FF2B5EF4-FFF2-40B4-BE49-F238E27FC236}">
                      <a16:creationId xmlns:a16="http://schemas.microsoft.com/office/drawing/2014/main" id="{367AE304-4E74-034E-A58F-BD99CC97D722}"/>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625" name="Group 217">
                <a:extLst>
                  <a:ext uri="{FF2B5EF4-FFF2-40B4-BE49-F238E27FC236}">
                    <a16:creationId xmlns:a16="http://schemas.microsoft.com/office/drawing/2014/main" id="{E43C5D79-33F2-944F-A5A8-AEA20F377EA7}"/>
                  </a:ext>
                </a:extLst>
              </p:cNvPr>
              <p:cNvGrpSpPr>
                <a:grpSpLocks/>
              </p:cNvGrpSpPr>
              <p:nvPr/>
            </p:nvGrpSpPr>
            <p:grpSpPr bwMode="auto">
              <a:xfrm>
                <a:off x="1892" y="1681"/>
                <a:ext cx="211" cy="157"/>
                <a:chOff x="857" y="1909"/>
                <a:chExt cx="211" cy="157"/>
              </a:xfrm>
            </p:grpSpPr>
            <p:sp>
              <p:nvSpPr>
                <p:cNvPr id="626" name="Text Box 218">
                  <a:extLst>
                    <a:ext uri="{FF2B5EF4-FFF2-40B4-BE49-F238E27FC236}">
                      <a16:creationId xmlns:a16="http://schemas.microsoft.com/office/drawing/2014/main" id="{14E538A8-CB0E-DA4F-B83F-1131EC9DE52B}"/>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27" name="Text Box 219">
                  <a:extLst>
                    <a:ext uri="{FF2B5EF4-FFF2-40B4-BE49-F238E27FC236}">
                      <a16:creationId xmlns:a16="http://schemas.microsoft.com/office/drawing/2014/main" id="{DB235DBF-1502-9846-8971-5017A8AC10B4}"/>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grpSp>
          <p:nvGrpSpPr>
            <p:cNvPr id="587" name="Group 220">
              <a:extLst>
                <a:ext uri="{FF2B5EF4-FFF2-40B4-BE49-F238E27FC236}">
                  <a16:creationId xmlns:a16="http://schemas.microsoft.com/office/drawing/2014/main" id="{1D3EFF94-D1D7-DB4B-B1BA-54BDE4E51E08}"/>
                </a:ext>
              </a:extLst>
            </p:cNvPr>
            <p:cNvGrpSpPr>
              <a:grpSpLocks/>
            </p:cNvGrpSpPr>
            <p:nvPr/>
          </p:nvGrpSpPr>
          <p:grpSpPr bwMode="auto">
            <a:xfrm>
              <a:off x="2498" y="2748"/>
              <a:ext cx="790" cy="307"/>
              <a:chOff x="1313" y="1534"/>
              <a:chExt cx="790" cy="307"/>
            </a:xfrm>
          </p:grpSpPr>
          <p:sp>
            <p:nvSpPr>
              <p:cNvPr id="588" name="Text Box 221">
                <a:extLst>
                  <a:ext uri="{FF2B5EF4-FFF2-40B4-BE49-F238E27FC236}">
                    <a16:creationId xmlns:a16="http://schemas.microsoft.com/office/drawing/2014/main" id="{418DA683-0DDF-0D40-9EC9-E34F3F02B271}"/>
                  </a:ext>
                </a:extLst>
              </p:cNvPr>
              <p:cNvSpPr txBox="1">
                <a:spLocks noChangeArrowheads="1"/>
              </p:cNvSpPr>
              <p:nvPr/>
            </p:nvSpPr>
            <p:spPr bwMode="auto">
              <a:xfrm>
                <a:off x="1313"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589" name="Group 222">
                <a:extLst>
                  <a:ext uri="{FF2B5EF4-FFF2-40B4-BE49-F238E27FC236}">
                    <a16:creationId xmlns:a16="http://schemas.microsoft.com/office/drawing/2014/main" id="{756C056E-2AB5-9A43-8637-821F754782C1}"/>
                  </a:ext>
                </a:extLst>
              </p:cNvPr>
              <p:cNvGrpSpPr>
                <a:grpSpLocks/>
              </p:cNvGrpSpPr>
              <p:nvPr/>
            </p:nvGrpSpPr>
            <p:grpSpPr bwMode="auto">
              <a:xfrm>
                <a:off x="1353" y="1539"/>
                <a:ext cx="258" cy="147"/>
                <a:chOff x="1353" y="1539"/>
                <a:chExt cx="258" cy="144"/>
              </a:xfrm>
            </p:grpSpPr>
            <p:sp>
              <p:nvSpPr>
                <p:cNvPr id="611" name="Rectangle 223">
                  <a:extLst>
                    <a:ext uri="{FF2B5EF4-FFF2-40B4-BE49-F238E27FC236}">
                      <a16:creationId xmlns:a16="http://schemas.microsoft.com/office/drawing/2014/main" id="{4239B053-7CD5-1A4D-9C88-8079446DF8ED}"/>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2" name="Line 224">
                  <a:extLst>
                    <a:ext uri="{FF2B5EF4-FFF2-40B4-BE49-F238E27FC236}">
                      <a16:creationId xmlns:a16="http://schemas.microsoft.com/office/drawing/2014/main" id="{E600EE1E-0BD0-F549-9A91-145DC2EED3F5}"/>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3" name="Line 225">
                  <a:extLst>
                    <a:ext uri="{FF2B5EF4-FFF2-40B4-BE49-F238E27FC236}">
                      <a16:creationId xmlns:a16="http://schemas.microsoft.com/office/drawing/2014/main" id="{767368C3-FAA7-E843-8DD6-A1140202E7BB}"/>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590" name="Group 226">
                <a:extLst>
                  <a:ext uri="{FF2B5EF4-FFF2-40B4-BE49-F238E27FC236}">
                    <a16:creationId xmlns:a16="http://schemas.microsoft.com/office/drawing/2014/main" id="{ECC39DED-E285-E54E-BD2B-6E82ABEA371D}"/>
                  </a:ext>
                </a:extLst>
              </p:cNvPr>
              <p:cNvGrpSpPr>
                <a:grpSpLocks/>
              </p:cNvGrpSpPr>
              <p:nvPr/>
            </p:nvGrpSpPr>
            <p:grpSpPr bwMode="auto">
              <a:xfrm>
                <a:off x="1773" y="1686"/>
                <a:ext cx="258" cy="144"/>
                <a:chOff x="1353" y="1539"/>
                <a:chExt cx="258" cy="144"/>
              </a:xfrm>
            </p:grpSpPr>
            <p:sp>
              <p:nvSpPr>
                <p:cNvPr id="608" name="Rectangle 227">
                  <a:extLst>
                    <a:ext uri="{FF2B5EF4-FFF2-40B4-BE49-F238E27FC236}">
                      <a16:creationId xmlns:a16="http://schemas.microsoft.com/office/drawing/2014/main" id="{F5146973-9FBA-7342-87D8-11522ACDC091}"/>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09" name="Line 228">
                  <a:extLst>
                    <a:ext uri="{FF2B5EF4-FFF2-40B4-BE49-F238E27FC236}">
                      <a16:creationId xmlns:a16="http://schemas.microsoft.com/office/drawing/2014/main" id="{A9C0710A-E39A-8F45-A77E-CD458CF173B2}"/>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0" name="Line 229">
                  <a:extLst>
                    <a:ext uri="{FF2B5EF4-FFF2-40B4-BE49-F238E27FC236}">
                      <a16:creationId xmlns:a16="http://schemas.microsoft.com/office/drawing/2014/main" id="{05AB44F9-6DBC-F548-99E1-9F43C8F703A9}"/>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591" name="Rectangle 230">
                <a:extLst>
                  <a:ext uri="{FF2B5EF4-FFF2-40B4-BE49-F238E27FC236}">
                    <a16:creationId xmlns:a16="http://schemas.microsoft.com/office/drawing/2014/main" id="{DCDBD701-60FD-5647-9CAB-CA664E96E8FE}"/>
                  </a:ext>
                </a:extLst>
              </p:cNvPr>
              <p:cNvSpPr>
                <a:spLocks noChangeArrowheads="1"/>
              </p:cNvSpPr>
              <p:nvPr/>
            </p:nvSpPr>
            <p:spPr bwMode="auto">
              <a:xfrm>
                <a:off x="1611" y="1686"/>
                <a:ext cx="81"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92" name="Rectangle 231">
                <a:extLst>
                  <a:ext uri="{FF2B5EF4-FFF2-40B4-BE49-F238E27FC236}">
                    <a16:creationId xmlns:a16="http://schemas.microsoft.com/office/drawing/2014/main" id="{6FBE7D8F-D770-CF42-8926-B3290EEDA944}"/>
                  </a:ext>
                </a:extLst>
              </p:cNvPr>
              <p:cNvSpPr>
                <a:spLocks noChangeArrowheads="1"/>
              </p:cNvSpPr>
              <p:nvPr/>
            </p:nvSpPr>
            <p:spPr bwMode="auto">
              <a:xfrm>
                <a:off x="1692" y="1536"/>
                <a:ext cx="81" cy="15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93" name="Text Box 232">
                <a:extLst>
                  <a:ext uri="{FF2B5EF4-FFF2-40B4-BE49-F238E27FC236}">
                    <a16:creationId xmlns:a16="http://schemas.microsoft.com/office/drawing/2014/main" id="{0BE4D880-E5FF-194F-96F6-31D8F0E8509B}"/>
                  </a:ext>
                </a:extLst>
              </p:cNvPr>
              <p:cNvSpPr txBox="1">
                <a:spLocks noChangeArrowheads="1"/>
              </p:cNvSpPr>
              <p:nvPr/>
            </p:nvSpPr>
            <p:spPr bwMode="auto">
              <a:xfrm>
                <a:off x="1391"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94" name="Text Box 233">
                <a:extLst>
                  <a:ext uri="{FF2B5EF4-FFF2-40B4-BE49-F238E27FC236}">
                    <a16:creationId xmlns:a16="http://schemas.microsoft.com/office/drawing/2014/main" id="{E1249C8F-8FED-F24A-BC2E-9169132D6501}"/>
                  </a:ext>
                </a:extLst>
              </p:cNvPr>
              <p:cNvSpPr txBox="1">
                <a:spLocks noChangeArrowheads="1"/>
              </p:cNvSpPr>
              <p:nvPr/>
            </p:nvSpPr>
            <p:spPr bwMode="auto">
              <a:xfrm>
                <a:off x="1478"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595" name="Text Box 234">
                <a:extLst>
                  <a:ext uri="{FF2B5EF4-FFF2-40B4-BE49-F238E27FC236}">
                    <a16:creationId xmlns:a16="http://schemas.microsoft.com/office/drawing/2014/main" id="{E350C3A1-45EC-1A45-831A-8FDA6191A20D}"/>
                  </a:ext>
                </a:extLst>
              </p:cNvPr>
              <p:cNvSpPr txBox="1">
                <a:spLocks noChangeArrowheads="1"/>
              </p:cNvSpPr>
              <p:nvPr/>
            </p:nvSpPr>
            <p:spPr bwMode="auto">
              <a:xfrm>
                <a:off x="1652" y="1540"/>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596" name="Group 235">
                <a:extLst>
                  <a:ext uri="{FF2B5EF4-FFF2-40B4-BE49-F238E27FC236}">
                    <a16:creationId xmlns:a16="http://schemas.microsoft.com/office/drawing/2014/main" id="{166632CA-781C-464F-975C-887578DFEE5B}"/>
                  </a:ext>
                </a:extLst>
              </p:cNvPr>
              <p:cNvGrpSpPr>
                <a:grpSpLocks/>
              </p:cNvGrpSpPr>
              <p:nvPr/>
            </p:nvGrpSpPr>
            <p:grpSpPr bwMode="auto">
              <a:xfrm>
                <a:off x="1565" y="1684"/>
                <a:ext cx="211" cy="157"/>
                <a:chOff x="857" y="1909"/>
                <a:chExt cx="211" cy="157"/>
              </a:xfrm>
            </p:grpSpPr>
            <p:sp>
              <p:nvSpPr>
                <p:cNvPr id="606" name="Text Box 236">
                  <a:extLst>
                    <a:ext uri="{FF2B5EF4-FFF2-40B4-BE49-F238E27FC236}">
                      <a16:creationId xmlns:a16="http://schemas.microsoft.com/office/drawing/2014/main" id="{290DD47F-DE0B-4143-8642-8E484381B77F}"/>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07" name="Text Box 237">
                  <a:extLst>
                    <a:ext uri="{FF2B5EF4-FFF2-40B4-BE49-F238E27FC236}">
                      <a16:creationId xmlns:a16="http://schemas.microsoft.com/office/drawing/2014/main" id="{2C01662B-9FBB-A645-B9A7-4D936FF507BC}"/>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597" name="Group 238">
                <a:extLst>
                  <a:ext uri="{FF2B5EF4-FFF2-40B4-BE49-F238E27FC236}">
                    <a16:creationId xmlns:a16="http://schemas.microsoft.com/office/drawing/2014/main" id="{FB4DBB46-904E-2048-952E-05148A7CE35F}"/>
                  </a:ext>
                </a:extLst>
              </p:cNvPr>
              <p:cNvGrpSpPr>
                <a:grpSpLocks/>
              </p:cNvGrpSpPr>
              <p:nvPr/>
            </p:nvGrpSpPr>
            <p:grpSpPr bwMode="auto">
              <a:xfrm>
                <a:off x="1730" y="1684"/>
                <a:ext cx="211" cy="157"/>
                <a:chOff x="857" y="1909"/>
                <a:chExt cx="211" cy="157"/>
              </a:xfrm>
            </p:grpSpPr>
            <p:sp>
              <p:nvSpPr>
                <p:cNvPr id="604" name="Text Box 239">
                  <a:extLst>
                    <a:ext uri="{FF2B5EF4-FFF2-40B4-BE49-F238E27FC236}">
                      <a16:creationId xmlns:a16="http://schemas.microsoft.com/office/drawing/2014/main" id="{73D40A2E-1395-6C48-A539-9B2FF25E0F2C}"/>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05" name="Text Box 240">
                  <a:extLst>
                    <a:ext uri="{FF2B5EF4-FFF2-40B4-BE49-F238E27FC236}">
                      <a16:creationId xmlns:a16="http://schemas.microsoft.com/office/drawing/2014/main" id="{89AA3C0B-2C37-1E47-ACD7-7D90CADECB46}"/>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598" name="Group 241">
                <a:extLst>
                  <a:ext uri="{FF2B5EF4-FFF2-40B4-BE49-F238E27FC236}">
                    <a16:creationId xmlns:a16="http://schemas.microsoft.com/office/drawing/2014/main" id="{C0684616-543C-AF4D-8E90-A5245FCA3A46}"/>
                  </a:ext>
                </a:extLst>
              </p:cNvPr>
              <p:cNvGrpSpPr>
                <a:grpSpLocks/>
              </p:cNvGrpSpPr>
              <p:nvPr/>
            </p:nvGrpSpPr>
            <p:grpSpPr bwMode="auto">
              <a:xfrm>
                <a:off x="1808" y="1684"/>
                <a:ext cx="211" cy="157"/>
                <a:chOff x="857" y="1909"/>
                <a:chExt cx="211" cy="157"/>
              </a:xfrm>
            </p:grpSpPr>
            <p:sp>
              <p:nvSpPr>
                <p:cNvPr id="602" name="Text Box 242">
                  <a:extLst>
                    <a:ext uri="{FF2B5EF4-FFF2-40B4-BE49-F238E27FC236}">
                      <a16:creationId xmlns:a16="http://schemas.microsoft.com/office/drawing/2014/main" id="{827BFF19-1594-2B40-BF8C-7ECD58E04C32}"/>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03" name="Text Box 243">
                  <a:extLst>
                    <a:ext uri="{FF2B5EF4-FFF2-40B4-BE49-F238E27FC236}">
                      <a16:creationId xmlns:a16="http://schemas.microsoft.com/office/drawing/2014/main" id="{A2499FEC-1527-C542-91E0-02A8B03B4CF2}"/>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599" name="Group 244">
                <a:extLst>
                  <a:ext uri="{FF2B5EF4-FFF2-40B4-BE49-F238E27FC236}">
                    <a16:creationId xmlns:a16="http://schemas.microsoft.com/office/drawing/2014/main" id="{79B4FD38-A220-CF4B-B6B4-40FB1E45D967}"/>
                  </a:ext>
                </a:extLst>
              </p:cNvPr>
              <p:cNvGrpSpPr>
                <a:grpSpLocks/>
              </p:cNvGrpSpPr>
              <p:nvPr/>
            </p:nvGrpSpPr>
            <p:grpSpPr bwMode="auto">
              <a:xfrm>
                <a:off x="1892" y="1681"/>
                <a:ext cx="211" cy="157"/>
                <a:chOff x="857" y="1909"/>
                <a:chExt cx="211" cy="157"/>
              </a:xfrm>
            </p:grpSpPr>
            <p:sp>
              <p:nvSpPr>
                <p:cNvPr id="600" name="Text Box 245">
                  <a:extLst>
                    <a:ext uri="{FF2B5EF4-FFF2-40B4-BE49-F238E27FC236}">
                      <a16:creationId xmlns:a16="http://schemas.microsoft.com/office/drawing/2014/main" id="{5F7BF1B8-B80A-4149-BC9C-9A4B7E5158BA}"/>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01" name="Text Box 246">
                  <a:extLst>
                    <a:ext uri="{FF2B5EF4-FFF2-40B4-BE49-F238E27FC236}">
                      <a16:creationId xmlns:a16="http://schemas.microsoft.com/office/drawing/2014/main" id="{A49C4C92-65A5-4C48-9B08-0461762BA6A5}"/>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grpSp>
      <p:grpSp>
        <p:nvGrpSpPr>
          <p:cNvPr id="640" name="Group 297">
            <a:extLst>
              <a:ext uri="{FF2B5EF4-FFF2-40B4-BE49-F238E27FC236}">
                <a16:creationId xmlns:a16="http://schemas.microsoft.com/office/drawing/2014/main" id="{82CBAF59-3619-4841-A21A-B1F20F9713F3}"/>
              </a:ext>
            </a:extLst>
          </p:cNvPr>
          <p:cNvGrpSpPr>
            <a:grpSpLocks/>
          </p:cNvGrpSpPr>
          <p:nvPr/>
        </p:nvGrpSpPr>
        <p:grpSpPr bwMode="auto">
          <a:xfrm>
            <a:off x="4106863" y="4220670"/>
            <a:ext cx="1277937" cy="1174750"/>
            <a:chOff x="1811" y="2748"/>
            <a:chExt cx="805" cy="740"/>
          </a:xfrm>
        </p:grpSpPr>
        <p:grpSp>
          <p:nvGrpSpPr>
            <p:cNvPr id="641" name="Group 159">
              <a:extLst>
                <a:ext uri="{FF2B5EF4-FFF2-40B4-BE49-F238E27FC236}">
                  <a16:creationId xmlns:a16="http://schemas.microsoft.com/office/drawing/2014/main" id="{8EF57733-5543-4E4B-8D62-E949AD5AA9C9}"/>
                </a:ext>
              </a:extLst>
            </p:cNvPr>
            <p:cNvGrpSpPr>
              <a:grpSpLocks/>
            </p:cNvGrpSpPr>
            <p:nvPr/>
          </p:nvGrpSpPr>
          <p:grpSpPr bwMode="auto">
            <a:xfrm>
              <a:off x="1826" y="3181"/>
              <a:ext cx="790" cy="307"/>
              <a:chOff x="1313" y="1534"/>
              <a:chExt cx="790" cy="307"/>
            </a:xfrm>
          </p:grpSpPr>
          <p:sp>
            <p:nvSpPr>
              <p:cNvPr id="674" name="Text Box 160">
                <a:extLst>
                  <a:ext uri="{FF2B5EF4-FFF2-40B4-BE49-F238E27FC236}">
                    <a16:creationId xmlns:a16="http://schemas.microsoft.com/office/drawing/2014/main" id="{320DF8EC-2C1D-1447-8093-705AA7757DDF}"/>
                  </a:ext>
                </a:extLst>
              </p:cNvPr>
              <p:cNvSpPr txBox="1">
                <a:spLocks noChangeArrowheads="1"/>
              </p:cNvSpPr>
              <p:nvPr/>
            </p:nvSpPr>
            <p:spPr bwMode="auto">
              <a:xfrm>
                <a:off x="1313"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675" name="Group 161">
                <a:extLst>
                  <a:ext uri="{FF2B5EF4-FFF2-40B4-BE49-F238E27FC236}">
                    <a16:creationId xmlns:a16="http://schemas.microsoft.com/office/drawing/2014/main" id="{88562839-6C05-0344-A288-7F9A715E1A12}"/>
                  </a:ext>
                </a:extLst>
              </p:cNvPr>
              <p:cNvGrpSpPr>
                <a:grpSpLocks/>
              </p:cNvGrpSpPr>
              <p:nvPr/>
            </p:nvGrpSpPr>
            <p:grpSpPr bwMode="auto">
              <a:xfrm>
                <a:off x="1353" y="1539"/>
                <a:ext cx="258" cy="147"/>
                <a:chOff x="1353" y="1539"/>
                <a:chExt cx="258" cy="144"/>
              </a:xfrm>
            </p:grpSpPr>
            <p:sp>
              <p:nvSpPr>
                <p:cNvPr id="697" name="Rectangle 162">
                  <a:extLst>
                    <a:ext uri="{FF2B5EF4-FFF2-40B4-BE49-F238E27FC236}">
                      <a16:creationId xmlns:a16="http://schemas.microsoft.com/office/drawing/2014/main" id="{9F5F7DD1-4A84-CF45-9C2A-53D9BF3427AB}"/>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98" name="Line 163">
                  <a:extLst>
                    <a:ext uri="{FF2B5EF4-FFF2-40B4-BE49-F238E27FC236}">
                      <a16:creationId xmlns:a16="http://schemas.microsoft.com/office/drawing/2014/main" id="{17A98152-A6A3-474D-AB48-44B96AC7137A}"/>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99" name="Line 164">
                  <a:extLst>
                    <a:ext uri="{FF2B5EF4-FFF2-40B4-BE49-F238E27FC236}">
                      <a16:creationId xmlns:a16="http://schemas.microsoft.com/office/drawing/2014/main" id="{244D72D8-03A9-4B4E-8E85-71AAEC03E369}"/>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676" name="Group 165">
                <a:extLst>
                  <a:ext uri="{FF2B5EF4-FFF2-40B4-BE49-F238E27FC236}">
                    <a16:creationId xmlns:a16="http://schemas.microsoft.com/office/drawing/2014/main" id="{DF6E29B7-CE53-1948-9208-5B3F88E71657}"/>
                  </a:ext>
                </a:extLst>
              </p:cNvPr>
              <p:cNvGrpSpPr>
                <a:grpSpLocks/>
              </p:cNvGrpSpPr>
              <p:nvPr/>
            </p:nvGrpSpPr>
            <p:grpSpPr bwMode="auto">
              <a:xfrm>
                <a:off x="1773" y="1686"/>
                <a:ext cx="258" cy="144"/>
                <a:chOff x="1353" y="1539"/>
                <a:chExt cx="258" cy="144"/>
              </a:xfrm>
            </p:grpSpPr>
            <p:sp>
              <p:nvSpPr>
                <p:cNvPr id="694" name="Rectangle 166">
                  <a:extLst>
                    <a:ext uri="{FF2B5EF4-FFF2-40B4-BE49-F238E27FC236}">
                      <a16:creationId xmlns:a16="http://schemas.microsoft.com/office/drawing/2014/main" id="{8A7849D1-C351-FD40-98B3-BD87B1740DFB}"/>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95" name="Line 167">
                  <a:extLst>
                    <a:ext uri="{FF2B5EF4-FFF2-40B4-BE49-F238E27FC236}">
                      <a16:creationId xmlns:a16="http://schemas.microsoft.com/office/drawing/2014/main" id="{2285CD7F-F48B-B74A-8966-EF3AF6087238}"/>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96" name="Line 168">
                  <a:extLst>
                    <a:ext uri="{FF2B5EF4-FFF2-40B4-BE49-F238E27FC236}">
                      <a16:creationId xmlns:a16="http://schemas.microsoft.com/office/drawing/2014/main" id="{36D187F7-01BC-EE4B-831D-E4FF78943372}"/>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677" name="Rectangle 169">
                <a:extLst>
                  <a:ext uri="{FF2B5EF4-FFF2-40B4-BE49-F238E27FC236}">
                    <a16:creationId xmlns:a16="http://schemas.microsoft.com/office/drawing/2014/main" id="{0A53DD91-B0D1-344A-B372-B0C0B50C5082}"/>
                  </a:ext>
                </a:extLst>
              </p:cNvPr>
              <p:cNvSpPr>
                <a:spLocks noChangeArrowheads="1"/>
              </p:cNvSpPr>
              <p:nvPr/>
            </p:nvSpPr>
            <p:spPr bwMode="auto">
              <a:xfrm>
                <a:off x="1611" y="1686"/>
                <a:ext cx="81"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78" name="Rectangle 170">
                <a:extLst>
                  <a:ext uri="{FF2B5EF4-FFF2-40B4-BE49-F238E27FC236}">
                    <a16:creationId xmlns:a16="http://schemas.microsoft.com/office/drawing/2014/main" id="{64AF0494-B917-5340-B8DB-2EB7B56F1681}"/>
                  </a:ext>
                </a:extLst>
              </p:cNvPr>
              <p:cNvSpPr>
                <a:spLocks noChangeArrowheads="1"/>
              </p:cNvSpPr>
              <p:nvPr/>
            </p:nvSpPr>
            <p:spPr bwMode="auto">
              <a:xfrm>
                <a:off x="1692" y="1536"/>
                <a:ext cx="81" cy="15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79" name="Text Box 171">
                <a:extLst>
                  <a:ext uri="{FF2B5EF4-FFF2-40B4-BE49-F238E27FC236}">
                    <a16:creationId xmlns:a16="http://schemas.microsoft.com/office/drawing/2014/main" id="{F06B3BFB-C0EC-064D-93C6-CEAED040FBFB}"/>
                  </a:ext>
                </a:extLst>
              </p:cNvPr>
              <p:cNvSpPr txBox="1">
                <a:spLocks noChangeArrowheads="1"/>
              </p:cNvSpPr>
              <p:nvPr/>
            </p:nvSpPr>
            <p:spPr bwMode="auto">
              <a:xfrm>
                <a:off x="1391"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80" name="Text Box 172">
                <a:extLst>
                  <a:ext uri="{FF2B5EF4-FFF2-40B4-BE49-F238E27FC236}">
                    <a16:creationId xmlns:a16="http://schemas.microsoft.com/office/drawing/2014/main" id="{D3600095-733C-B044-AADC-832710831F17}"/>
                  </a:ext>
                </a:extLst>
              </p:cNvPr>
              <p:cNvSpPr txBox="1">
                <a:spLocks noChangeArrowheads="1"/>
              </p:cNvSpPr>
              <p:nvPr/>
            </p:nvSpPr>
            <p:spPr bwMode="auto">
              <a:xfrm>
                <a:off x="1478" y="1534"/>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81" name="Text Box 173">
                <a:extLst>
                  <a:ext uri="{FF2B5EF4-FFF2-40B4-BE49-F238E27FC236}">
                    <a16:creationId xmlns:a16="http://schemas.microsoft.com/office/drawing/2014/main" id="{F4D3DA9E-B028-DF43-B15F-EBC718654074}"/>
                  </a:ext>
                </a:extLst>
              </p:cNvPr>
              <p:cNvSpPr txBox="1">
                <a:spLocks noChangeArrowheads="1"/>
              </p:cNvSpPr>
              <p:nvPr/>
            </p:nvSpPr>
            <p:spPr bwMode="auto">
              <a:xfrm>
                <a:off x="1652" y="1540"/>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682" name="Group 174">
                <a:extLst>
                  <a:ext uri="{FF2B5EF4-FFF2-40B4-BE49-F238E27FC236}">
                    <a16:creationId xmlns:a16="http://schemas.microsoft.com/office/drawing/2014/main" id="{3BA6346A-C37A-1145-93C1-459F9F5B03C3}"/>
                  </a:ext>
                </a:extLst>
              </p:cNvPr>
              <p:cNvGrpSpPr>
                <a:grpSpLocks/>
              </p:cNvGrpSpPr>
              <p:nvPr/>
            </p:nvGrpSpPr>
            <p:grpSpPr bwMode="auto">
              <a:xfrm>
                <a:off x="1565" y="1684"/>
                <a:ext cx="211" cy="157"/>
                <a:chOff x="857" y="1909"/>
                <a:chExt cx="211" cy="157"/>
              </a:xfrm>
            </p:grpSpPr>
            <p:sp>
              <p:nvSpPr>
                <p:cNvPr id="692" name="Text Box 175">
                  <a:extLst>
                    <a:ext uri="{FF2B5EF4-FFF2-40B4-BE49-F238E27FC236}">
                      <a16:creationId xmlns:a16="http://schemas.microsoft.com/office/drawing/2014/main" id="{842D5DED-2CC1-4A4E-A49E-22200EF81458}"/>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93" name="Text Box 176">
                  <a:extLst>
                    <a:ext uri="{FF2B5EF4-FFF2-40B4-BE49-F238E27FC236}">
                      <a16:creationId xmlns:a16="http://schemas.microsoft.com/office/drawing/2014/main" id="{AD8159EE-6AED-B145-9555-43984B0B3250}"/>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683" name="Group 177">
                <a:extLst>
                  <a:ext uri="{FF2B5EF4-FFF2-40B4-BE49-F238E27FC236}">
                    <a16:creationId xmlns:a16="http://schemas.microsoft.com/office/drawing/2014/main" id="{97FF6188-4890-0C49-8BD8-4AD0896FEBD1}"/>
                  </a:ext>
                </a:extLst>
              </p:cNvPr>
              <p:cNvGrpSpPr>
                <a:grpSpLocks/>
              </p:cNvGrpSpPr>
              <p:nvPr/>
            </p:nvGrpSpPr>
            <p:grpSpPr bwMode="auto">
              <a:xfrm>
                <a:off x="1730" y="1684"/>
                <a:ext cx="211" cy="157"/>
                <a:chOff x="857" y="1909"/>
                <a:chExt cx="211" cy="157"/>
              </a:xfrm>
            </p:grpSpPr>
            <p:sp>
              <p:nvSpPr>
                <p:cNvPr id="690" name="Text Box 178">
                  <a:extLst>
                    <a:ext uri="{FF2B5EF4-FFF2-40B4-BE49-F238E27FC236}">
                      <a16:creationId xmlns:a16="http://schemas.microsoft.com/office/drawing/2014/main" id="{27BEBFD9-031E-9841-B5F7-7D386A4A6320}"/>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91" name="Text Box 179">
                  <a:extLst>
                    <a:ext uri="{FF2B5EF4-FFF2-40B4-BE49-F238E27FC236}">
                      <a16:creationId xmlns:a16="http://schemas.microsoft.com/office/drawing/2014/main" id="{E2807452-4E45-A343-A9DB-BCE3AD6EFC12}"/>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684" name="Group 180">
                <a:extLst>
                  <a:ext uri="{FF2B5EF4-FFF2-40B4-BE49-F238E27FC236}">
                    <a16:creationId xmlns:a16="http://schemas.microsoft.com/office/drawing/2014/main" id="{E2862A55-1193-6B42-A461-5A80B3181D5E}"/>
                  </a:ext>
                </a:extLst>
              </p:cNvPr>
              <p:cNvGrpSpPr>
                <a:grpSpLocks/>
              </p:cNvGrpSpPr>
              <p:nvPr/>
            </p:nvGrpSpPr>
            <p:grpSpPr bwMode="auto">
              <a:xfrm>
                <a:off x="1808" y="1684"/>
                <a:ext cx="211" cy="157"/>
                <a:chOff x="857" y="1909"/>
                <a:chExt cx="211" cy="157"/>
              </a:xfrm>
            </p:grpSpPr>
            <p:sp>
              <p:nvSpPr>
                <p:cNvPr id="688" name="Text Box 181">
                  <a:extLst>
                    <a:ext uri="{FF2B5EF4-FFF2-40B4-BE49-F238E27FC236}">
                      <a16:creationId xmlns:a16="http://schemas.microsoft.com/office/drawing/2014/main" id="{01435FAB-F15B-0E45-861B-8EBA32BBBC8C}"/>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89" name="Text Box 182">
                  <a:extLst>
                    <a:ext uri="{FF2B5EF4-FFF2-40B4-BE49-F238E27FC236}">
                      <a16:creationId xmlns:a16="http://schemas.microsoft.com/office/drawing/2014/main" id="{2906B13A-27B9-0148-93DD-FE778E65A75D}"/>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685" name="Group 183">
                <a:extLst>
                  <a:ext uri="{FF2B5EF4-FFF2-40B4-BE49-F238E27FC236}">
                    <a16:creationId xmlns:a16="http://schemas.microsoft.com/office/drawing/2014/main" id="{282D1DA6-C84E-1449-A073-296D39FDF420}"/>
                  </a:ext>
                </a:extLst>
              </p:cNvPr>
              <p:cNvGrpSpPr>
                <a:grpSpLocks/>
              </p:cNvGrpSpPr>
              <p:nvPr/>
            </p:nvGrpSpPr>
            <p:grpSpPr bwMode="auto">
              <a:xfrm>
                <a:off x="1892" y="1681"/>
                <a:ext cx="211" cy="157"/>
                <a:chOff x="857" y="1909"/>
                <a:chExt cx="211" cy="157"/>
              </a:xfrm>
            </p:grpSpPr>
            <p:sp>
              <p:nvSpPr>
                <p:cNvPr id="686" name="Text Box 184">
                  <a:extLst>
                    <a:ext uri="{FF2B5EF4-FFF2-40B4-BE49-F238E27FC236}">
                      <a16:creationId xmlns:a16="http://schemas.microsoft.com/office/drawing/2014/main" id="{73D24F3E-547E-3C40-BF10-82D6BD1ACADF}"/>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87" name="Text Box 185">
                  <a:extLst>
                    <a:ext uri="{FF2B5EF4-FFF2-40B4-BE49-F238E27FC236}">
                      <a16:creationId xmlns:a16="http://schemas.microsoft.com/office/drawing/2014/main" id="{F52A5A57-AC26-F149-A7A1-421A88E60217}"/>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grpSp>
          <p:nvGrpSpPr>
            <p:cNvPr id="642" name="Group 247">
              <a:extLst>
                <a:ext uri="{FF2B5EF4-FFF2-40B4-BE49-F238E27FC236}">
                  <a16:creationId xmlns:a16="http://schemas.microsoft.com/office/drawing/2014/main" id="{35F0A701-410D-2F49-B340-79615F469601}"/>
                </a:ext>
              </a:extLst>
            </p:cNvPr>
            <p:cNvGrpSpPr>
              <a:grpSpLocks/>
            </p:cNvGrpSpPr>
            <p:nvPr/>
          </p:nvGrpSpPr>
          <p:grpSpPr bwMode="auto">
            <a:xfrm>
              <a:off x="1811" y="2748"/>
              <a:ext cx="787" cy="307"/>
              <a:chOff x="4928" y="1534"/>
              <a:chExt cx="787" cy="307"/>
            </a:xfrm>
          </p:grpSpPr>
          <p:grpSp>
            <p:nvGrpSpPr>
              <p:cNvPr id="643" name="Group 248">
                <a:extLst>
                  <a:ext uri="{FF2B5EF4-FFF2-40B4-BE49-F238E27FC236}">
                    <a16:creationId xmlns:a16="http://schemas.microsoft.com/office/drawing/2014/main" id="{1DF40E68-42FF-A94A-9BAA-73BCDDCAE5D7}"/>
                  </a:ext>
                </a:extLst>
              </p:cNvPr>
              <p:cNvGrpSpPr>
                <a:grpSpLocks/>
              </p:cNvGrpSpPr>
              <p:nvPr/>
            </p:nvGrpSpPr>
            <p:grpSpPr bwMode="auto">
              <a:xfrm>
                <a:off x="5354" y="1534"/>
                <a:ext cx="361" cy="154"/>
                <a:chOff x="5009" y="1132"/>
                <a:chExt cx="361" cy="154"/>
              </a:xfrm>
            </p:grpSpPr>
            <p:sp>
              <p:nvSpPr>
                <p:cNvPr id="667" name="Text Box 249">
                  <a:extLst>
                    <a:ext uri="{FF2B5EF4-FFF2-40B4-BE49-F238E27FC236}">
                      <a16:creationId xmlns:a16="http://schemas.microsoft.com/office/drawing/2014/main" id="{50315623-CCC4-D04E-94B4-E09CCFE65E10}"/>
                    </a:ext>
                  </a:extLst>
                </p:cNvPr>
                <p:cNvSpPr txBox="1">
                  <a:spLocks noChangeArrowheads="1"/>
                </p:cNvSpPr>
                <p:nvPr/>
              </p:nvSpPr>
              <p:spPr bwMode="auto">
                <a:xfrm>
                  <a:off x="5009" y="113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nvGrpSpPr>
                <p:cNvPr id="668" name="Group 250">
                  <a:extLst>
                    <a:ext uri="{FF2B5EF4-FFF2-40B4-BE49-F238E27FC236}">
                      <a16:creationId xmlns:a16="http://schemas.microsoft.com/office/drawing/2014/main" id="{0423722D-EED6-2C40-96CF-D2B161E50D6D}"/>
                    </a:ext>
                  </a:extLst>
                </p:cNvPr>
                <p:cNvGrpSpPr>
                  <a:grpSpLocks/>
                </p:cNvGrpSpPr>
                <p:nvPr/>
              </p:nvGrpSpPr>
              <p:grpSpPr bwMode="auto">
                <a:xfrm>
                  <a:off x="5049" y="1137"/>
                  <a:ext cx="258" cy="147"/>
                  <a:chOff x="1353" y="1539"/>
                  <a:chExt cx="258" cy="144"/>
                </a:xfrm>
              </p:grpSpPr>
              <p:sp>
                <p:nvSpPr>
                  <p:cNvPr id="671" name="Rectangle 251">
                    <a:extLst>
                      <a:ext uri="{FF2B5EF4-FFF2-40B4-BE49-F238E27FC236}">
                        <a16:creationId xmlns:a16="http://schemas.microsoft.com/office/drawing/2014/main" id="{A86E3B01-C421-EE45-8D3F-1612B8DC39E6}"/>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72" name="Line 252">
                    <a:extLst>
                      <a:ext uri="{FF2B5EF4-FFF2-40B4-BE49-F238E27FC236}">
                        <a16:creationId xmlns:a16="http://schemas.microsoft.com/office/drawing/2014/main" id="{CEF79668-303A-2A42-A173-462E4CD7AE98}"/>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73" name="Line 253">
                    <a:extLst>
                      <a:ext uri="{FF2B5EF4-FFF2-40B4-BE49-F238E27FC236}">
                        <a16:creationId xmlns:a16="http://schemas.microsoft.com/office/drawing/2014/main" id="{45F3942A-DF40-F34A-A548-41C0B8ED7B2C}"/>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669" name="Text Box 254">
                  <a:extLst>
                    <a:ext uri="{FF2B5EF4-FFF2-40B4-BE49-F238E27FC236}">
                      <a16:creationId xmlns:a16="http://schemas.microsoft.com/office/drawing/2014/main" id="{5325936F-8133-6E46-A67B-A6E04108BE43}"/>
                    </a:ext>
                  </a:extLst>
                </p:cNvPr>
                <p:cNvSpPr txBox="1">
                  <a:spLocks noChangeArrowheads="1"/>
                </p:cNvSpPr>
                <p:nvPr/>
              </p:nvSpPr>
              <p:spPr bwMode="auto">
                <a:xfrm>
                  <a:off x="5087" y="113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70" name="Text Box 255">
                  <a:extLst>
                    <a:ext uri="{FF2B5EF4-FFF2-40B4-BE49-F238E27FC236}">
                      <a16:creationId xmlns:a16="http://schemas.microsoft.com/office/drawing/2014/main" id="{1D11D61F-0F30-674D-AF2C-E9B484BE88B7}"/>
                    </a:ext>
                  </a:extLst>
                </p:cNvPr>
                <p:cNvSpPr txBox="1">
                  <a:spLocks noChangeArrowheads="1"/>
                </p:cNvSpPr>
                <p:nvPr/>
              </p:nvSpPr>
              <p:spPr bwMode="auto">
                <a:xfrm>
                  <a:off x="5174" y="113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grpSp>
            <p:nvGrpSpPr>
              <p:cNvPr id="644" name="Group 256">
                <a:extLst>
                  <a:ext uri="{FF2B5EF4-FFF2-40B4-BE49-F238E27FC236}">
                    <a16:creationId xmlns:a16="http://schemas.microsoft.com/office/drawing/2014/main" id="{49255246-CFE1-694B-A5FE-6873DD8506F0}"/>
                  </a:ext>
                </a:extLst>
              </p:cNvPr>
              <p:cNvGrpSpPr>
                <a:grpSpLocks/>
              </p:cNvGrpSpPr>
              <p:nvPr/>
            </p:nvGrpSpPr>
            <p:grpSpPr bwMode="auto">
              <a:xfrm>
                <a:off x="4928" y="1536"/>
                <a:ext cx="550" cy="305"/>
                <a:chOff x="5114" y="1518"/>
                <a:chExt cx="550" cy="305"/>
              </a:xfrm>
            </p:grpSpPr>
            <p:grpSp>
              <p:nvGrpSpPr>
                <p:cNvPr id="645" name="Group 257">
                  <a:extLst>
                    <a:ext uri="{FF2B5EF4-FFF2-40B4-BE49-F238E27FC236}">
                      <a16:creationId xmlns:a16="http://schemas.microsoft.com/office/drawing/2014/main" id="{725A4A1C-0CB7-FC49-85B4-2A8245B69DC9}"/>
                    </a:ext>
                  </a:extLst>
                </p:cNvPr>
                <p:cNvGrpSpPr>
                  <a:grpSpLocks/>
                </p:cNvGrpSpPr>
                <p:nvPr/>
              </p:nvGrpSpPr>
              <p:grpSpPr bwMode="auto">
                <a:xfrm>
                  <a:off x="5375" y="1518"/>
                  <a:ext cx="196" cy="158"/>
                  <a:chOff x="5378" y="1518"/>
                  <a:chExt cx="196" cy="158"/>
                </a:xfrm>
              </p:grpSpPr>
              <p:sp>
                <p:nvSpPr>
                  <p:cNvPr id="665" name="Rectangle 258">
                    <a:extLst>
                      <a:ext uri="{FF2B5EF4-FFF2-40B4-BE49-F238E27FC236}">
                        <a16:creationId xmlns:a16="http://schemas.microsoft.com/office/drawing/2014/main" id="{33BF05F9-8282-9745-9268-4319E1CC13F6}"/>
                      </a:ext>
                    </a:extLst>
                  </p:cNvPr>
                  <p:cNvSpPr>
                    <a:spLocks noChangeArrowheads="1"/>
                  </p:cNvSpPr>
                  <p:nvPr/>
                </p:nvSpPr>
                <p:spPr bwMode="auto">
                  <a:xfrm>
                    <a:off x="5418" y="1518"/>
                    <a:ext cx="81" cy="150"/>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6" name="Text Box 259">
                    <a:extLst>
                      <a:ext uri="{FF2B5EF4-FFF2-40B4-BE49-F238E27FC236}">
                        <a16:creationId xmlns:a16="http://schemas.microsoft.com/office/drawing/2014/main" id="{0152F4B7-7302-7241-9F71-09CCA2E7570E}"/>
                      </a:ext>
                    </a:extLst>
                  </p:cNvPr>
                  <p:cNvSpPr txBox="1">
                    <a:spLocks noChangeArrowheads="1"/>
                  </p:cNvSpPr>
                  <p:nvPr/>
                </p:nvSpPr>
                <p:spPr bwMode="auto">
                  <a:xfrm>
                    <a:off x="5378" y="152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grpSp>
            <p:grpSp>
              <p:nvGrpSpPr>
                <p:cNvPr id="646" name="Group 260">
                  <a:extLst>
                    <a:ext uri="{FF2B5EF4-FFF2-40B4-BE49-F238E27FC236}">
                      <a16:creationId xmlns:a16="http://schemas.microsoft.com/office/drawing/2014/main" id="{3E16CEAF-B7C1-0344-A719-EBE25C77AD7E}"/>
                    </a:ext>
                  </a:extLst>
                </p:cNvPr>
                <p:cNvGrpSpPr>
                  <a:grpSpLocks/>
                </p:cNvGrpSpPr>
                <p:nvPr/>
              </p:nvGrpSpPr>
              <p:grpSpPr bwMode="auto">
                <a:xfrm>
                  <a:off x="5453" y="1666"/>
                  <a:ext cx="211" cy="157"/>
                  <a:chOff x="5261" y="1282"/>
                  <a:chExt cx="211" cy="157"/>
                </a:xfrm>
              </p:grpSpPr>
              <p:sp>
                <p:nvSpPr>
                  <p:cNvPr id="661" name="Rectangle 261">
                    <a:extLst>
                      <a:ext uri="{FF2B5EF4-FFF2-40B4-BE49-F238E27FC236}">
                        <a16:creationId xmlns:a16="http://schemas.microsoft.com/office/drawing/2014/main" id="{347D633B-4770-0B48-91C3-3ED698A1D073}"/>
                      </a:ext>
                    </a:extLst>
                  </p:cNvPr>
                  <p:cNvSpPr>
                    <a:spLocks noChangeArrowheads="1"/>
                  </p:cNvSpPr>
                  <p:nvPr/>
                </p:nvSpPr>
                <p:spPr bwMode="auto">
                  <a:xfrm>
                    <a:off x="5307" y="1284"/>
                    <a:ext cx="81"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662" name="Group 262">
                    <a:extLst>
                      <a:ext uri="{FF2B5EF4-FFF2-40B4-BE49-F238E27FC236}">
                        <a16:creationId xmlns:a16="http://schemas.microsoft.com/office/drawing/2014/main" id="{2679B830-A1BE-F34E-8C84-6BD6A5CE0A50}"/>
                      </a:ext>
                    </a:extLst>
                  </p:cNvPr>
                  <p:cNvGrpSpPr>
                    <a:grpSpLocks/>
                  </p:cNvGrpSpPr>
                  <p:nvPr/>
                </p:nvGrpSpPr>
                <p:grpSpPr bwMode="auto">
                  <a:xfrm>
                    <a:off x="5261" y="1282"/>
                    <a:ext cx="211" cy="157"/>
                    <a:chOff x="857" y="1909"/>
                    <a:chExt cx="211" cy="157"/>
                  </a:xfrm>
                </p:grpSpPr>
                <p:sp>
                  <p:nvSpPr>
                    <p:cNvPr id="663" name="Text Box 263">
                      <a:extLst>
                        <a:ext uri="{FF2B5EF4-FFF2-40B4-BE49-F238E27FC236}">
                          <a16:creationId xmlns:a16="http://schemas.microsoft.com/office/drawing/2014/main" id="{12D2E9D4-6DA4-1F40-8F99-834EF4E2719D}"/>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64" name="Text Box 264">
                      <a:extLst>
                        <a:ext uri="{FF2B5EF4-FFF2-40B4-BE49-F238E27FC236}">
                          <a16:creationId xmlns:a16="http://schemas.microsoft.com/office/drawing/2014/main" id="{D2428074-93A6-7041-9E52-8F24F858003E}"/>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grpSp>
              <p:nvGrpSpPr>
                <p:cNvPr id="647" name="Group 265">
                  <a:extLst>
                    <a:ext uri="{FF2B5EF4-FFF2-40B4-BE49-F238E27FC236}">
                      <a16:creationId xmlns:a16="http://schemas.microsoft.com/office/drawing/2014/main" id="{B2923C2C-B32D-B646-81F4-48743D59A830}"/>
                    </a:ext>
                  </a:extLst>
                </p:cNvPr>
                <p:cNvGrpSpPr>
                  <a:grpSpLocks/>
                </p:cNvGrpSpPr>
                <p:nvPr/>
              </p:nvGrpSpPr>
              <p:grpSpPr bwMode="auto">
                <a:xfrm>
                  <a:off x="5114" y="1663"/>
                  <a:ext cx="373" cy="160"/>
                  <a:chOff x="5426" y="1279"/>
                  <a:chExt cx="373" cy="160"/>
                </a:xfrm>
              </p:grpSpPr>
              <p:grpSp>
                <p:nvGrpSpPr>
                  <p:cNvPr id="648" name="Group 266">
                    <a:extLst>
                      <a:ext uri="{FF2B5EF4-FFF2-40B4-BE49-F238E27FC236}">
                        <a16:creationId xmlns:a16="http://schemas.microsoft.com/office/drawing/2014/main" id="{24B1581D-DCB1-DE40-B918-122F06DEBA0D}"/>
                      </a:ext>
                    </a:extLst>
                  </p:cNvPr>
                  <p:cNvGrpSpPr>
                    <a:grpSpLocks/>
                  </p:cNvGrpSpPr>
                  <p:nvPr/>
                </p:nvGrpSpPr>
                <p:grpSpPr bwMode="auto">
                  <a:xfrm>
                    <a:off x="5469" y="1284"/>
                    <a:ext cx="258" cy="144"/>
                    <a:chOff x="1353" y="1539"/>
                    <a:chExt cx="258" cy="144"/>
                  </a:xfrm>
                </p:grpSpPr>
                <p:sp>
                  <p:nvSpPr>
                    <p:cNvPr id="658" name="Rectangle 267">
                      <a:extLst>
                        <a:ext uri="{FF2B5EF4-FFF2-40B4-BE49-F238E27FC236}">
                          <a16:creationId xmlns:a16="http://schemas.microsoft.com/office/drawing/2014/main" id="{DE9B340E-B072-9C48-A98E-4AD255214E65}"/>
                        </a:ext>
                      </a:extLst>
                    </p:cNvPr>
                    <p:cNvSpPr>
                      <a:spLocks noChangeArrowheads="1"/>
                    </p:cNvSpPr>
                    <p:nvPr/>
                  </p:nvSpPr>
                  <p:spPr bwMode="auto">
                    <a:xfrm>
                      <a:off x="1353" y="1539"/>
                      <a:ext cx="258" cy="14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59" name="Line 268">
                      <a:extLst>
                        <a:ext uri="{FF2B5EF4-FFF2-40B4-BE49-F238E27FC236}">
                          <a16:creationId xmlns:a16="http://schemas.microsoft.com/office/drawing/2014/main" id="{E6391330-F505-0B46-BBBF-D0DA3DF6FEF4}"/>
                        </a:ext>
                      </a:extLst>
                    </p:cNvPr>
                    <p:cNvSpPr>
                      <a:spLocks noChangeShapeType="1"/>
                    </p:cNvSpPr>
                    <p:nvPr/>
                  </p:nvSpPr>
                  <p:spPr bwMode="auto">
                    <a:xfrm>
                      <a:off x="1521" y="1542"/>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0" name="Line 269">
                      <a:extLst>
                        <a:ext uri="{FF2B5EF4-FFF2-40B4-BE49-F238E27FC236}">
                          <a16:creationId xmlns:a16="http://schemas.microsoft.com/office/drawing/2014/main" id="{19776BDD-4693-7C41-A5E5-4DCC74C2771C}"/>
                        </a:ext>
                      </a:extLst>
                    </p:cNvPr>
                    <p:cNvSpPr>
                      <a:spLocks noChangeShapeType="1"/>
                    </p:cNvSpPr>
                    <p:nvPr/>
                  </p:nvSpPr>
                  <p:spPr bwMode="auto">
                    <a:xfrm>
                      <a:off x="1437" y="1545"/>
                      <a:ext cx="0" cy="1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grpSp>
                <p:nvGrpSpPr>
                  <p:cNvPr id="649" name="Group 270">
                    <a:extLst>
                      <a:ext uri="{FF2B5EF4-FFF2-40B4-BE49-F238E27FC236}">
                        <a16:creationId xmlns:a16="http://schemas.microsoft.com/office/drawing/2014/main" id="{28D03778-4B65-F44A-A385-77A9FBD6740D}"/>
                      </a:ext>
                    </a:extLst>
                  </p:cNvPr>
                  <p:cNvGrpSpPr>
                    <a:grpSpLocks/>
                  </p:cNvGrpSpPr>
                  <p:nvPr/>
                </p:nvGrpSpPr>
                <p:grpSpPr bwMode="auto">
                  <a:xfrm>
                    <a:off x="5426" y="1282"/>
                    <a:ext cx="211" cy="157"/>
                    <a:chOff x="857" y="1909"/>
                    <a:chExt cx="211" cy="157"/>
                  </a:xfrm>
                </p:grpSpPr>
                <p:sp>
                  <p:nvSpPr>
                    <p:cNvPr id="656" name="Text Box 271">
                      <a:extLst>
                        <a:ext uri="{FF2B5EF4-FFF2-40B4-BE49-F238E27FC236}">
                          <a16:creationId xmlns:a16="http://schemas.microsoft.com/office/drawing/2014/main" id="{81D6076F-5BC3-A148-AB2C-C5D5C389F154}"/>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57" name="Text Box 272">
                      <a:extLst>
                        <a:ext uri="{FF2B5EF4-FFF2-40B4-BE49-F238E27FC236}">
                          <a16:creationId xmlns:a16="http://schemas.microsoft.com/office/drawing/2014/main" id="{6E686EE1-0336-C444-919F-155540BD222C}"/>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650" name="Group 273">
                    <a:extLst>
                      <a:ext uri="{FF2B5EF4-FFF2-40B4-BE49-F238E27FC236}">
                        <a16:creationId xmlns:a16="http://schemas.microsoft.com/office/drawing/2014/main" id="{9AEE3B2A-A33A-FD48-AB98-1762623B3E5E}"/>
                      </a:ext>
                    </a:extLst>
                  </p:cNvPr>
                  <p:cNvGrpSpPr>
                    <a:grpSpLocks/>
                  </p:cNvGrpSpPr>
                  <p:nvPr/>
                </p:nvGrpSpPr>
                <p:grpSpPr bwMode="auto">
                  <a:xfrm>
                    <a:off x="5504" y="1282"/>
                    <a:ext cx="211" cy="157"/>
                    <a:chOff x="857" y="1909"/>
                    <a:chExt cx="211" cy="157"/>
                  </a:xfrm>
                </p:grpSpPr>
                <p:sp>
                  <p:nvSpPr>
                    <p:cNvPr id="654" name="Text Box 274">
                      <a:extLst>
                        <a:ext uri="{FF2B5EF4-FFF2-40B4-BE49-F238E27FC236}">
                          <a16:creationId xmlns:a16="http://schemas.microsoft.com/office/drawing/2014/main" id="{FF78F8BB-1136-384B-87D0-0FABBA776089}"/>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55" name="Text Box 275">
                      <a:extLst>
                        <a:ext uri="{FF2B5EF4-FFF2-40B4-BE49-F238E27FC236}">
                          <a16:creationId xmlns:a16="http://schemas.microsoft.com/office/drawing/2014/main" id="{540F050E-7AB6-DE43-9FE2-A8CBB750DA21}"/>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651" name="Group 276">
                    <a:extLst>
                      <a:ext uri="{FF2B5EF4-FFF2-40B4-BE49-F238E27FC236}">
                        <a16:creationId xmlns:a16="http://schemas.microsoft.com/office/drawing/2014/main" id="{E953BF9D-1B49-F14E-8125-4E69DC22D474}"/>
                      </a:ext>
                    </a:extLst>
                  </p:cNvPr>
                  <p:cNvGrpSpPr>
                    <a:grpSpLocks/>
                  </p:cNvGrpSpPr>
                  <p:nvPr/>
                </p:nvGrpSpPr>
                <p:grpSpPr bwMode="auto">
                  <a:xfrm>
                    <a:off x="5588" y="1279"/>
                    <a:ext cx="211" cy="157"/>
                    <a:chOff x="857" y="1909"/>
                    <a:chExt cx="211" cy="157"/>
                  </a:xfrm>
                </p:grpSpPr>
                <p:sp>
                  <p:nvSpPr>
                    <p:cNvPr id="652" name="Text Box 277">
                      <a:extLst>
                        <a:ext uri="{FF2B5EF4-FFF2-40B4-BE49-F238E27FC236}">
                          <a16:creationId xmlns:a16="http://schemas.microsoft.com/office/drawing/2014/main" id="{03AC9888-B6B3-2347-BFC8-24FE2B691409}"/>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1</a:t>
                      </a:r>
                    </a:p>
                  </p:txBody>
                </p:sp>
                <p:sp>
                  <p:nvSpPr>
                    <p:cNvPr id="653" name="Text Box 278">
                      <a:extLst>
                        <a:ext uri="{FF2B5EF4-FFF2-40B4-BE49-F238E27FC236}">
                          <a16:creationId xmlns:a16="http://schemas.microsoft.com/office/drawing/2014/main" id="{7B5941A7-A095-C24C-ACAB-2611A8386CC3}"/>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grpSp>
        </p:grpSp>
      </p:grpSp>
      <p:sp>
        <p:nvSpPr>
          <p:cNvPr id="700" name="Text Box 279">
            <a:extLst>
              <a:ext uri="{FF2B5EF4-FFF2-40B4-BE49-F238E27FC236}">
                <a16:creationId xmlns:a16="http://schemas.microsoft.com/office/drawing/2014/main" id="{C3ADE7CF-6B1B-3A40-9C93-682DC23360EA}"/>
              </a:ext>
            </a:extLst>
          </p:cNvPr>
          <p:cNvSpPr txBox="1">
            <a:spLocks noChangeArrowheads="1"/>
          </p:cNvSpPr>
          <p:nvPr/>
        </p:nvSpPr>
        <p:spPr bwMode="auto">
          <a:xfrm>
            <a:off x="8621713" y="4781058"/>
            <a:ext cx="893762" cy="825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000000"/>
                </a:solidFill>
                <a:latin typeface="Arial" charset="0"/>
                <a:cs typeface="Arial" charset="0"/>
              </a:rPr>
              <a:t>slot 0</a:t>
            </a:r>
          </a:p>
          <a:p>
            <a:pPr algn="ctr" eaLnBrk="0" fontAlgn="base" hangingPunct="0">
              <a:spcBef>
                <a:spcPct val="0"/>
              </a:spcBef>
              <a:spcAft>
                <a:spcPct val="0"/>
              </a:spcAft>
              <a:defRPr/>
            </a:pPr>
            <a:r>
              <a:rPr lang="en-US" sz="1600" dirty="0">
                <a:solidFill>
                  <a:srgbClr val="000000"/>
                </a:solidFill>
                <a:latin typeface="Arial" charset="0"/>
                <a:cs typeface="Arial" charset="0"/>
              </a:rPr>
              <a:t>channel</a:t>
            </a:r>
          </a:p>
          <a:p>
            <a:pPr algn="ctr" eaLnBrk="0" fontAlgn="base" hangingPunct="0">
              <a:spcBef>
                <a:spcPct val="0"/>
              </a:spcBef>
              <a:spcAft>
                <a:spcPct val="0"/>
              </a:spcAft>
              <a:defRPr/>
            </a:pPr>
            <a:r>
              <a:rPr lang="en-US" sz="1600" dirty="0">
                <a:solidFill>
                  <a:srgbClr val="000000"/>
                </a:solidFill>
                <a:latin typeface="Arial" charset="0"/>
                <a:cs typeface="Arial" charset="0"/>
              </a:rPr>
              <a:t>output</a:t>
            </a:r>
          </a:p>
        </p:txBody>
      </p:sp>
      <p:sp>
        <p:nvSpPr>
          <p:cNvPr id="701" name="Text Box 280">
            <a:extLst>
              <a:ext uri="{FF2B5EF4-FFF2-40B4-BE49-F238E27FC236}">
                <a16:creationId xmlns:a16="http://schemas.microsoft.com/office/drawing/2014/main" id="{2DB0E8B8-6D0F-1F45-B1C9-934903F41FF2}"/>
              </a:ext>
            </a:extLst>
          </p:cNvPr>
          <p:cNvSpPr txBox="1">
            <a:spLocks noChangeArrowheads="1"/>
          </p:cNvSpPr>
          <p:nvPr/>
        </p:nvSpPr>
        <p:spPr bwMode="auto">
          <a:xfrm>
            <a:off x="7578725" y="4800108"/>
            <a:ext cx="893763" cy="825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sz="1600" dirty="0">
                <a:solidFill>
                  <a:srgbClr val="000000"/>
                </a:solidFill>
                <a:latin typeface="Arial" charset="0"/>
                <a:cs typeface="Arial" charset="0"/>
              </a:rPr>
              <a:t>slot 1</a:t>
            </a:r>
          </a:p>
          <a:p>
            <a:pPr algn="ctr" eaLnBrk="0" fontAlgn="base" hangingPunct="0">
              <a:spcBef>
                <a:spcPct val="0"/>
              </a:spcBef>
              <a:spcAft>
                <a:spcPct val="0"/>
              </a:spcAft>
              <a:defRPr/>
            </a:pPr>
            <a:r>
              <a:rPr lang="en-US" sz="1600" dirty="0">
                <a:solidFill>
                  <a:srgbClr val="000000"/>
                </a:solidFill>
                <a:latin typeface="Arial" charset="0"/>
                <a:cs typeface="Arial" charset="0"/>
              </a:rPr>
              <a:t>channel</a:t>
            </a:r>
          </a:p>
          <a:p>
            <a:pPr algn="ctr" eaLnBrk="0" fontAlgn="base" hangingPunct="0">
              <a:spcBef>
                <a:spcPct val="0"/>
              </a:spcBef>
              <a:spcAft>
                <a:spcPct val="0"/>
              </a:spcAft>
              <a:defRPr/>
            </a:pPr>
            <a:r>
              <a:rPr lang="en-US" sz="1600" dirty="0">
                <a:solidFill>
                  <a:srgbClr val="000000"/>
                </a:solidFill>
                <a:latin typeface="Arial" charset="0"/>
                <a:cs typeface="Arial" charset="0"/>
              </a:rPr>
              <a:t>output</a:t>
            </a:r>
          </a:p>
        </p:txBody>
      </p:sp>
      <p:sp>
        <p:nvSpPr>
          <p:cNvPr id="702" name="Line 281">
            <a:extLst>
              <a:ext uri="{FF2B5EF4-FFF2-40B4-BE49-F238E27FC236}">
                <a16:creationId xmlns:a16="http://schemas.microsoft.com/office/drawing/2014/main" id="{F43EEBF4-B5EC-504C-A57E-D613795D7AB9}"/>
              </a:ext>
            </a:extLst>
          </p:cNvPr>
          <p:cNvSpPr>
            <a:spLocks noChangeShapeType="1"/>
          </p:cNvSpPr>
          <p:nvPr/>
        </p:nvSpPr>
        <p:spPr bwMode="auto">
          <a:xfrm flipH="1">
            <a:off x="7504113" y="4139708"/>
            <a:ext cx="9525" cy="947737"/>
          </a:xfrm>
          <a:prstGeom prst="line">
            <a:avLst/>
          </a:prstGeom>
          <a:noFill/>
          <a:ln w="12700">
            <a:solidFill>
              <a:srgbClr val="3333CC"/>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03" name="Line 282">
            <a:extLst>
              <a:ext uri="{FF2B5EF4-FFF2-40B4-BE49-F238E27FC236}">
                <a16:creationId xmlns:a16="http://schemas.microsoft.com/office/drawing/2014/main" id="{FEAE5ECD-62F9-FA44-9B46-8A7D1041AB7A}"/>
              </a:ext>
            </a:extLst>
          </p:cNvPr>
          <p:cNvSpPr>
            <a:spLocks noChangeShapeType="1"/>
          </p:cNvSpPr>
          <p:nvPr/>
        </p:nvSpPr>
        <p:spPr bwMode="auto">
          <a:xfrm flipH="1">
            <a:off x="8575675" y="4120658"/>
            <a:ext cx="9525" cy="947737"/>
          </a:xfrm>
          <a:prstGeom prst="line">
            <a:avLst/>
          </a:prstGeom>
          <a:noFill/>
          <a:ln w="12700">
            <a:solidFill>
              <a:srgbClr val="3333CC"/>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04" name="Line 283">
            <a:extLst>
              <a:ext uri="{FF2B5EF4-FFF2-40B4-BE49-F238E27FC236}">
                <a16:creationId xmlns:a16="http://schemas.microsoft.com/office/drawing/2014/main" id="{7B384DE4-6DB7-454D-B810-D17D965BC0DA}"/>
              </a:ext>
            </a:extLst>
          </p:cNvPr>
          <p:cNvSpPr>
            <a:spLocks noChangeShapeType="1"/>
          </p:cNvSpPr>
          <p:nvPr/>
        </p:nvSpPr>
        <p:spPr bwMode="auto">
          <a:xfrm flipH="1">
            <a:off x="9690100" y="4130183"/>
            <a:ext cx="9525" cy="947737"/>
          </a:xfrm>
          <a:prstGeom prst="line">
            <a:avLst/>
          </a:prstGeom>
          <a:noFill/>
          <a:ln w="12700">
            <a:solidFill>
              <a:srgbClr val="3333CC"/>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05" name="Text Box 285">
            <a:extLst>
              <a:ext uri="{FF2B5EF4-FFF2-40B4-BE49-F238E27FC236}">
                <a16:creationId xmlns:a16="http://schemas.microsoft.com/office/drawing/2014/main" id="{766AAAA2-BFCF-D943-8E92-00703B536CEC}"/>
              </a:ext>
            </a:extLst>
          </p:cNvPr>
          <p:cNvSpPr txBox="1">
            <a:spLocks noChangeArrowheads="1"/>
          </p:cNvSpPr>
          <p:nvPr/>
        </p:nvSpPr>
        <p:spPr bwMode="auto">
          <a:xfrm>
            <a:off x="992188" y="4130510"/>
            <a:ext cx="1356205"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2800" dirty="0">
                <a:solidFill>
                  <a:srgbClr val="C00000"/>
                </a:solidFill>
                <a:latin typeface="+mn-lt"/>
                <a:cs typeface="Arial" charset="0"/>
              </a:rPr>
              <a:t>receiver</a:t>
            </a:r>
            <a:endParaRPr lang="en-US" sz="2000" dirty="0">
              <a:solidFill>
                <a:srgbClr val="C00000"/>
              </a:solidFill>
              <a:latin typeface="+mn-lt"/>
              <a:cs typeface="Arial" charset="0"/>
            </a:endParaRPr>
          </a:p>
        </p:txBody>
      </p:sp>
      <p:sp>
        <p:nvSpPr>
          <p:cNvPr id="706" name="Text Box 286">
            <a:extLst>
              <a:ext uri="{FF2B5EF4-FFF2-40B4-BE49-F238E27FC236}">
                <a16:creationId xmlns:a16="http://schemas.microsoft.com/office/drawing/2014/main" id="{4E201B4B-D1A3-B34B-853E-C805C349230E}"/>
              </a:ext>
            </a:extLst>
          </p:cNvPr>
          <p:cNvSpPr txBox="1">
            <a:spLocks noChangeArrowheads="1"/>
          </p:cNvSpPr>
          <p:nvPr/>
        </p:nvSpPr>
        <p:spPr bwMode="auto">
          <a:xfrm>
            <a:off x="3551238" y="4927108"/>
            <a:ext cx="6794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code</a:t>
            </a:r>
          </a:p>
        </p:txBody>
      </p:sp>
      <p:sp>
        <p:nvSpPr>
          <p:cNvPr id="707" name="Text Box 287">
            <a:extLst>
              <a:ext uri="{FF2B5EF4-FFF2-40B4-BE49-F238E27FC236}">
                <a16:creationId xmlns:a16="http://schemas.microsoft.com/office/drawing/2014/main" id="{5FF38D44-BF76-924E-BEA5-D88A3CF1BC12}"/>
              </a:ext>
            </a:extLst>
          </p:cNvPr>
          <p:cNvSpPr txBox="1">
            <a:spLocks noChangeArrowheads="1"/>
          </p:cNvSpPr>
          <p:nvPr/>
        </p:nvSpPr>
        <p:spPr bwMode="auto">
          <a:xfrm>
            <a:off x="2573338" y="4161933"/>
            <a:ext cx="104775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received</a:t>
            </a:r>
          </a:p>
          <a:p>
            <a:pPr eaLnBrk="0" fontAlgn="base" hangingPunct="0">
              <a:spcBef>
                <a:spcPct val="0"/>
              </a:spcBef>
              <a:spcAft>
                <a:spcPct val="0"/>
              </a:spcAft>
              <a:defRPr/>
            </a:pPr>
            <a:r>
              <a:rPr lang="en-US" dirty="0">
                <a:solidFill>
                  <a:srgbClr val="000000"/>
                </a:solidFill>
                <a:latin typeface="Arial" charset="0"/>
                <a:cs typeface="Arial" charset="0"/>
              </a:rPr>
              <a:t>input</a:t>
            </a:r>
          </a:p>
        </p:txBody>
      </p:sp>
      <p:sp>
        <p:nvSpPr>
          <p:cNvPr id="708" name="Line 288">
            <a:extLst>
              <a:ext uri="{FF2B5EF4-FFF2-40B4-BE49-F238E27FC236}">
                <a16:creationId xmlns:a16="http://schemas.microsoft.com/office/drawing/2014/main" id="{C7275329-6E61-6E46-B56D-07D7F6CE187A}"/>
              </a:ext>
            </a:extLst>
          </p:cNvPr>
          <p:cNvSpPr>
            <a:spLocks noChangeShapeType="1"/>
          </p:cNvSpPr>
          <p:nvPr/>
        </p:nvSpPr>
        <p:spPr bwMode="auto">
          <a:xfrm>
            <a:off x="7197725" y="4527058"/>
            <a:ext cx="319088" cy="4762"/>
          </a:xfrm>
          <a:prstGeom prst="line">
            <a:avLst/>
          </a:prstGeom>
          <a:noFill/>
          <a:ln w="3810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709" name="Group 294">
            <a:extLst>
              <a:ext uri="{FF2B5EF4-FFF2-40B4-BE49-F238E27FC236}">
                <a16:creationId xmlns:a16="http://schemas.microsoft.com/office/drawing/2014/main" id="{B1EAA023-990A-9240-9585-BB2098908379}"/>
              </a:ext>
            </a:extLst>
          </p:cNvPr>
          <p:cNvGrpSpPr>
            <a:grpSpLocks/>
          </p:cNvGrpSpPr>
          <p:nvPr/>
        </p:nvGrpSpPr>
        <p:grpSpPr bwMode="auto">
          <a:xfrm>
            <a:off x="6235700" y="3388820"/>
            <a:ext cx="1517650" cy="977900"/>
            <a:chOff x="4239" y="2007"/>
            <a:chExt cx="956" cy="616"/>
          </a:xfrm>
        </p:grpSpPr>
        <p:sp>
          <p:nvSpPr>
            <p:cNvPr id="710" name="Text Box 187">
              <a:extLst>
                <a:ext uri="{FF2B5EF4-FFF2-40B4-BE49-F238E27FC236}">
                  <a16:creationId xmlns:a16="http://schemas.microsoft.com/office/drawing/2014/main" id="{8AC104B8-3AFC-404A-8890-2A936D10C59B}"/>
                </a:ext>
              </a:extLst>
            </p:cNvPr>
            <p:cNvSpPr txBox="1">
              <a:spLocks noChangeArrowheads="1"/>
            </p:cNvSpPr>
            <p:nvPr/>
          </p:nvSpPr>
          <p:spPr bwMode="auto">
            <a:xfrm>
              <a:off x="4239" y="2047"/>
              <a:ext cx="956" cy="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d</a:t>
              </a:r>
              <a:r>
                <a:rPr kumimoji="0" lang="en-US" sz="18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i </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r>
                <a:rPr kumimoji="0" lang="en-US" sz="2800" b="0" i="0" u="none" strike="noStrike" kern="0" cap="none" spc="0" normalizeH="0" baseline="0" noProof="0" dirty="0">
                  <a:ln>
                    <a:noFill/>
                  </a:ln>
                  <a:solidFill>
                    <a:srgbClr val="000000"/>
                  </a:solidFill>
                  <a:effectLst/>
                  <a:uLnTx/>
                  <a:uFillTx/>
                  <a:latin typeface="Symbol" charset="0"/>
                  <a:ea typeface="ＭＳ Ｐゴシック" charset="0"/>
                  <a:cs typeface="Arial" charset="0"/>
                </a:rPr>
                <a:t>S</a:t>
              </a:r>
              <a:r>
                <a:rPr kumimoji="0" lang="en-US" sz="18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 </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Z</a:t>
              </a:r>
              <a:r>
                <a:rPr kumimoji="0" lang="en-US" sz="18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i,m</a:t>
              </a:r>
              <a:r>
                <a:rPr kumimoji="0" lang="en-US" sz="2400" b="0" i="0" u="none" strike="noStrike" kern="0" cap="none" spc="0" normalizeH="0" baseline="30000" noProof="0" dirty="0">
                  <a:ln>
                    <a:noFill/>
                  </a:ln>
                  <a:solidFill>
                    <a:srgbClr val="000000"/>
                  </a:solidFill>
                  <a:effectLst/>
                  <a:uLnTx/>
                  <a:uFillTx/>
                  <a:latin typeface="Arial" charset="0"/>
                  <a:ea typeface="ＭＳ Ｐゴシック" charset="0"/>
                  <a:cs typeface="Arial" charset="0"/>
                </a:rPr>
                <a:t>.</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c</a:t>
              </a:r>
              <a:r>
                <a:rPr kumimoji="0" lang="en-US" sz="18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m</a:t>
              </a:r>
            </a:p>
          </p:txBody>
        </p:sp>
        <p:sp>
          <p:nvSpPr>
            <p:cNvPr id="711" name="Text Box 289">
              <a:extLst>
                <a:ext uri="{FF2B5EF4-FFF2-40B4-BE49-F238E27FC236}">
                  <a16:creationId xmlns:a16="http://schemas.microsoft.com/office/drawing/2014/main" id="{FCB34A07-4861-174C-8358-8A395B515077}"/>
                </a:ext>
              </a:extLst>
            </p:cNvPr>
            <p:cNvSpPr txBox="1">
              <a:spLocks noChangeArrowheads="1"/>
            </p:cNvSpPr>
            <p:nvPr/>
          </p:nvSpPr>
          <p:spPr bwMode="auto">
            <a:xfrm>
              <a:off x="4498" y="2258"/>
              <a:ext cx="305"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rPr>
                <a:t>m=1</a:t>
              </a:r>
            </a:p>
          </p:txBody>
        </p:sp>
        <p:sp>
          <p:nvSpPr>
            <p:cNvPr id="712" name="Text Box 290">
              <a:extLst>
                <a:ext uri="{FF2B5EF4-FFF2-40B4-BE49-F238E27FC236}">
                  <a16:creationId xmlns:a16="http://schemas.microsoft.com/office/drawing/2014/main" id="{BF575CBE-6E6F-6E48-BF85-CEA2918EC4A4}"/>
                </a:ext>
              </a:extLst>
            </p:cNvPr>
            <p:cNvSpPr txBox="1">
              <a:spLocks noChangeArrowheads="1"/>
            </p:cNvSpPr>
            <p:nvPr/>
          </p:nvSpPr>
          <p:spPr bwMode="auto">
            <a:xfrm>
              <a:off x="4541" y="2007"/>
              <a:ext cx="196"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rPr>
                <a:t>M</a:t>
              </a:r>
            </a:p>
          </p:txBody>
        </p:sp>
        <p:sp>
          <p:nvSpPr>
            <p:cNvPr id="713" name="Text Box 291">
              <a:extLst>
                <a:ext uri="{FF2B5EF4-FFF2-40B4-BE49-F238E27FC236}">
                  <a16:creationId xmlns:a16="http://schemas.microsoft.com/office/drawing/2014/main" id="{14D8E7C4-D8A4-D045-B820-AC56F1EA75AF}"/>
                </a:ext>
              </a:extLst>
            </p:cNvPr>
            <p:cNvSpPr txBox="1">
              <a:spLocks noChangeArrowheads="1"/>
            </p:cNvSpPr>
            <p:nvPr/>
          </p:nvSpPr>
          <p:spPr bwMode="auto">
            <a:xfrm>
              <a:off x="4718" y="2392"/>
              <a:ext cx="23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M</a:t>
              </a:r>
            </a:p>
          </p:txBody>
        </p:sp>
        <p:sp>
          <p:nvSpPr>
            <p:cNvPr id="714" name="Line 293">
              <a:extLst>
                <a:ext uri="{FF2B5EF4-FFF2-40B4-BE49-F238E27FC236}">
                  <a16:creationId xmlns:a16="http://schemas.microsoft.com/office/drawing/2014/main" id="{566C617A-A3D7-A846-9070-9BD1F795DEE7}"/>
                </a:ext>
              </a:extLst>
            </p:cNvPr>
            <p:cNvSpPr>
              <a:spLocks noChangeShapeType="1"/>
            </p:cNvSpPr>
            <p:nvPr/>
          </p:nvSpPr>
          <p:spPr bwMode="auto">
            <a:xfrm>
              <a:off x="4561" y="2410"/>
              <a:ext cx="55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715" name="Freeform 300">
            <a:extLst>
              <a:ext uri="{FF2B5EF4-FFF2-40B4-BE49-F238E27FC236}">
                <a16:creationId xmlns:a16="http://schemas.microsoft.com/office/drawing/2014/main" id="{58127CAF-8C3E-7847-BB19-ADED23DCC983}"/>
              </a:ext>
            </a:extLst>
          </p:cNvPr>
          <p:cNvSpPr>
            <a:spLocks/>
          </p:cNvSpPr>
          <p:nvPr/>
        </p:nvSpPr>
        <p:spPr bwMode="auto">
          <a:xfrm>
            <a:off x="8977313" y="1918795"/>
            <a:ext cx="341312" cy="1376363"/>
          </a:xfrm>
          <a:custGeom>
            <a:avLst/>
            <a:gdLst>
              <a:gd name="T0" fmla="*/ 0 w 215"/>
              <a:gd name="T1" fmla="*/ 0 h 819"/>
              <a:gd name="T2" fmla="*/ 2147483647 w 215"/>
              <a:gd name="T3" fmla="*/ 0 h 819"/>
              <a:gd name="T4" fmla="*/ 2147483647 w 215"/>
              <a:gd name="T5" fmla="*/ 2147483647 h 819"/>
              <a:gd name="T6" fmla="*/ 0 60000 65536"/>
              <a:gd name="T7" fmla="*/ 0 60000 65536"/>
              <a:gd name="T8" fmla="*/ 0 60000 65536"/>
            </a:gdLst>
            <a:ahLst/>
            <a:cxnLst>
              <a:cxn ang="T6">
                <a:pos x="T0" y="T1"/>
              </a:cxn>
              <a:cxn ang="T7">
                <a:pos x="T2" y="T3"/>
              </a:cxn>
              <a:cxn ang="T8">
                <a:pos x="T4" y="T5"/>
              </a:cxn>
            </a:cxnLst>
            <a:rect l="0" t="0" r="r" b="b"/>
            <a:pathLst>
              <a:path w="215" h="819">
                <a:moveTo>
                  <a:pt x="0" y="0"/>
                </a:moveTo>
                <a:lnTo>
                  <a:pt x="215" y="0"/>
                </a:lnTo>
                <a:lnTo>
                  <a:pt x="215" y="819"/>
                </a:lnTo>
              </a:path>
            </a:pathLst>
          </a:custGeom>
          <a:noFill/>
          <a:ln w="19050" cap="flat" cmpd="sng">
            <a:solidFill>
              <a:srgbClr val="C00000"/>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716" name="Line 302">
            <a:extLst>
              <a:ext uri="{FF2B5EF4-FFF2-40B4-BE49-F238E27FC236}">
                <a16:creationId xmlns:a16="http://schemas.microsoft.com/office/drawing/2014/main" id="{719F039E-D32E-3D4D-85DB-096D3DA089AE}"/>
              </a:ext>
            </a:extLst>
          </p:cNvPr>
          <p:cNvSpPr>
            <a:spLocks noChangeShapeType="1"/>
          </p:cNvSpPr>
          <p:nvPr/>
        </p:nvSpPr>
        <p:spPr bwMode="auto">
          <a:xfrm flipH="1">
            <a:off x="3754438" y="3295158"/>
            <a:ext cx="5553075" cy="0"/>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717" name="Freeform 303">
            <a:extLst>
              <a:ext uri="{FF2B5EF4-FFF2-40B4-BE49-F238E27FC236}">
                <a16:creationId xmlns:a16="http://schemas.microsoft.com/office/drawing/2014/main" id="{2BEFB13F-083C-094A-802D-56E8B9394E6D}"/>
              </a:ext>
            </a:extLst>
          </p:cNvPr>
          <p:cNvSpPr>
            <a:spLocks/>
          </p:cNvSpPr>
          <p:nvPr/>
        </p:nvSpPr>
        <p:spPr bwMode="auto">
          <a:xfrm>
            <a:off x="3754438" y="3295158"/>
            <a:ext cx="396875" cy="1157287"/>
          </a:xfrm>
          <a:custGeom>
            <a:avLst/>
            <a:gdLst>
              <a:gd name="T0" fmla="*/ 0 w 250"/>
              <a:gd name="T1" fmla="*/ 0 h 729"/>
              <a:gd name="T2" fmla="*/ 0 w 250"/>
              <a:gd name="T3" fmla="*/ 2147483647 h 729"/>
              <a:gd name="T4" fmla="*/ 2147483647 w 250"/>
              <a:gd name="T5" fmla="*/ 2147483647 h 729"/>
              <a:gd name="T6" fmla="*/ 0 60000 65536"/>
              <a:gd name="T7" fmla="*/ 0 60000 65536"/>
              <a:gd name="T8" fmla="*/ 0 60000 65536"/>
            </a:gdLst>
            <a:ahLst/>
            <a:cxnLst>
              <a:cxn ang="T6">
                <a:pos x="T0" y="T1"/>
              </a:cxn>
              <a:cxn ang="T7">
                <a:pos x="T2" y="T3"/>
              </a:cxn>
              <a:cxn ang="T8">
                <a:pos x="T4" y="T5"/>
              </a:cxn>
            </a:cxnLst>
            <a:rect l="0" t="0" r="r" b="b"/>
            <a:pathLst>
              <a:path w="250" h="729">
                <a:moveTo>
                  <a:pt x="0" y="0"/>
                </a:moveTo>
                <a:lnTo>
                  <a:pt x="0" y="729"/>
                </a:lnTo>
                <a:lnTo>
                  <a:pt x="250" y="729"/>
                </a:lnTo>
              </a:path>
            </a:pathLst>
          </a:custGeom>
          <a:noFill/>
          <a:ln w="19050" cap="flat" cmpd="sng">
            <a:solidFill>
              <a:srgbClr val="C00000"/>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5" name="TextBox 4">
            <a:extLst>
              <a:ext uri="{FF2B5EF4-FFF2-40B4-BE49-F238E27FC236}">
                <a16:creationId xmlns:a16="http://schemas.microsoft.com/office/drawing/2014/main" id="{9780BA5B-2BF5-67F8-C309-495249F6C6F2}"/>
              </a:ext>
            </a:extLst>
          </p:cNvPr>
          <p:cNvSpPr txBox="1"/>
          <p:nvPr/>
        </p:nvSpPr>
        <p:spPr>
          <a:xfrm>
            <a:off x="9318625" y="1362318"/>
            <a:ext cx="2901756" cy="1015663"/>
          </a:xfrm>
          <a:prstGeom prst="rect">
            <a:avLst/>
          </a:prstGeom>
          <a:noFill/>
        </p:spPr>
        <p:txBody>
          <a:bodyPr wrap="none" rtlCol="0">
            <a:spAutoFit/>
          </a:bodyPr>
          <a:lstStyle/>
          <a:p>
            <a:r>
              <a:rPr lang="en-US" sz="2000" dirty="0">
                <a:solidFill>
                  <a:srgbClr val="000000"/>
                </a:solidFill>
                <a:latin typeface="Arial" charset="0"/>
                <a:cs typeface="Arial" charset="0"/>
              </a:rPr>
              <a:t>Encoded data in slot 1:</a:t>
            </a:r>
          </a:p>
          <a:p>
            <a:r>
              <a:rPr lang="en-US" sz="2000" dirty="0">
                <a:solidFill>
                  <a:srgbClr val="000000"/>
                </a:solidFill>
                <a:latin typeface="Arial" charset="0"/>
                <a:cs typeface="Arial" charset="0"/>
              </a:rPr>
              <a:t>  -1*(1,1,1,-1,1,-1,-1,-1)</a:t>
            </a:r>
          </a:p>
          <a:p>
            <a:r>
              <a:rPr lang="en-US" sz="2000" dirty="0">
                <a:solidFill>
                  <a:srgbClr val="000000"/>
                </a:solidFill>
                <a:latin typeface="Arial" charset="0"/>
                <a:cs typeface="Arial" charset="0"/>
              </a:rPr>
              <a:t>=    (-1,-1,-1,1,-1,1,1,1)</a:t>
            </a:r>
          </a:p>
        </p:txBody>
      </p:sp>
      <p:sp>
        <p:nvSpPr>
          <p:cNvPr id="6" name="TextBox 5">
            <a:extLst>
              <a:ext uri="{FF2B5EF4-FFF2-40B4-BE49-F238E27FC236}">
                <a16:creationId xmlns:a16="http://schemas.microsoft.com/office/drawing/2014/main" id="{E08CA284-2F29-74F7-0DC3-36A6AC253ADB}"/>
              </a:ext>
            </a:extLst>
          </p:cNvPr>
          <p:cNvSpPr txBox="1"/>
          <p:nvPr/>
        </p:nvSpPr>
        <p:spPr>
          <a:xfrm>
            <a:off x="327179" y="5647593"/>
            <a:ext cx="5532284" cy="1015663"/>
          </a:xfrm>
          <a:prstGeom prst="rect">
            <a:avLst/>
          </a:prstGeom>
          <a:noFill/>
        </p:spPr>
        <p:txBody>
          <a:bodyPr wrap="none" rtlCol="0">
            <a:spAutoFit/>
          </a:bodyPr>
          <a:lstStyle/>
          <a:p>
            <a:r>
              <a:rPr lang="en-US" sz="2000" dirty="0">
                <a:solidFill>
                  <a:srgbClr val="000000"/>
                </a:solidFill>
                <a:latin typeface="Arial" charset="0"/>
                <a:cs typeface="Arial" charset="0"/>
              </a:rPr>
              <a:t>Decoded data in slot 1:</a:t>
            </a:r>
          </a:p>
          <a:p>
            <a:r>
              <a:rPr lang="en-US" sz="2000" dirty="0">
                <a:solidFill>
                  <a:srgbClr val="000000"/>
                </a:solidFill>
                <a:latin typeface="Arial" charset="0"/>
                <a:cs typeface="Arial" charset="0"/>
              </a:rPr>
              <a:t>= (1/8)*(-1,-1,-1,1,-1,1,1,1) ⋅ (1,1,1,-1,1,-1,-1,-1)</a:t>
            </a:r>
          </a:p>
          <a:p>
            <a:r>
              <a:rPr lang="en-US" sz="2000" dirty="0">
                <a:solidFill>
                  <a:srgbClr val="000000"/>
                </a:solidFill>
                <a:latin typeface="Arial" charset="0"/>
                <a:cs typeface="Arial" charset="0"/>
              </a:rPr>
              <a:t>= -1</a:t>
            </a:r>
          </a:p>
        </p:txBody>
      </p:sp>
    </p:spTree>
    <p:extLst>
      <p:ext uri="{BB962C8B-B14F-4D97-AF65-F5344CB8AC3E}">
        <p14:creationId xmlns:p14="http://schemas.microsoft.com/office/powerpoint/2010/main" val="279142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animEffect transition="in" filter="wipe(right)">
                                      <p:cBhvr>
                                        <p:cTn id="7" dur="2000"/>
                                        <p:tgtEl>
                                          <p:spTgt spid="472"/>
                                        </p:tgtEl>
                                      </p:cBhvr>
                                    </p:animEffect>
                                  </p:childTnLst>
                                </p:cTn>
                              </p:par>
                            </p:childTnLst>
                          </p:cTn>
                        </p:par>
                        <p:par>
                          <p:cTn id="8" fill="hold">
                            <p:stCondLst>
                              <p:cond delay="2000"/>
                            </p:stCondLst>
                            <p:childTnLst>
                              <p:par>
                                <p:cTn id="9" presetID="22" presetClass="entr" presetSubtype="2" fill="hold" nodeType="afterEffect">
                                  <p:stCondLst>
                                    <p:cond delay="0"/>
                                  </p:stCondLst>
                                  <p:childTnLst>
                                    <p:set>
                                      <p:cBhvr>
                                        <p:cTn id="10" dur="1" fill="hold">
                                          <p:stCondLst>
                                            <p:cond delay="0"/>
                                          </p:stCondLst>
                                        </p:cTn>
                                        <p:tgtEl>
                                          <p:spTgt spid="502"/>
                                        </p:tgtEl>
                                        <p:attrNameLst>
                                          <p:attrName>style.visibility</p:attrName>
                                        </p:attrNameLst>
                                      </p:cBhvr>
                                      <p:to>
                                        <p:strVal val="visible"/>
                                      </p:to>
                                    </p:set>
                                    <p:animEffect transition="in" filter="wipe(right)">
                                      <p:cBhvr>
                                        <p:cTn id="11" dur="2000"/>
                                        <p:tgtEl>
                                          <p:spTgt spid="50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437"/>
                                        </p:tgtEl>
                                        <p:attrNameLst>
                                          <p:attrName>style.visibility</p:attrName>
                                        </p:attrNameLst>
                                      </p:cBhvr>
                                      <p:to>
                                        <p:strVal val="visible"/>
                                      </p:to>
                                    </p:set>
                                    <p:animEffect transition="in" filter="wipe(right)">
                                      <p:cBhvr>
                                        <p:cTn id="16" dur="2000"/>
                                        <p:tgtEl>
                                          <p:spTgt spid="437"/>
                                        </p:tgtEl>
                                      </p:cBhvr>
                                    </p:animEffect>
                                  </p:childTnLst>
                                </p:cTn>
                              </p:par>
                            </p:childTnLst>
                          </p:cTn>
                        </p:par>
                        <p:par>
                          <p:cTn id="17" fill="hold">
                            <p:stCondLst>
                              <p:cond delay="2000"/>
                            </p:stCondLst>
                            <p:childTnLst>
                              <p:par>
                                <p:cTn id="18" presetID="22" presetClass="entr" presetSubtype="2" fill="hold" nodeType="afterEffect">
                                  <p:stCondLst>
                                    <p:cond delay="0"/>
                                  </p:stCondLst>
                                  <p:childTnLst>
                                    <p:set>
                                      <p:cBhvr>
                                        <p:cTn id="19" dur="1" fill="hold">
                                          <p:stCondLst>
                                            <p:cond delay="0"/>
                                          </p:stCondLst>
                                        </p:cTn>
                                        <p:tgtEl>
                                          <p:spTgt spid="529"/>
                                        </p:tgtEl>
                                        <p:attrNameLst>
                                          <p:attrName>style.visibility</p:attrName>
                                        </p:attrNameLst>
                                      </p:cBhvr>
                                      <p:to>
                                        <p:strVal val="visible"/>
                                      </p:to>
                                    </p:set>
                                    <p:animEffect transition="in" filter="wipe(right)">
                                      <p:cBhvr>
                                        <p:cTn id="20" dur="2000"/>
                                        <p:tgtEl>
                                          <p:spTgt spid="5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715"/>
                                        </p:tgtEl>
                                        <p:attrNameLst>
                                          <p:attrName>style.visibility</p:attrName>
                                        </p:attrNameLst>
                                      </p:cBhvr>
                                      <p:to>
                                        <p:strVal val="visible"/>
                                      </p:to>
                                    </p:set>
                                    <p:animEffect transition="in" filter="wipe(up)">
                                      <p:cBhvr>
                                        <p:cTn id="25" dur="1000"/>
                                        <p:tgtEl>
                                          <p:spTgt spid="715"/>
                                        </p:tgtEl>
                                      </p:cBhvr>
                                    </p:animEffect>
                                  </p:childTnLst>
                                </p:cTn>
                              </p:par>
                            </p:childTnLst>
                          </p:cTn>
                        </p:par>
                        <p:par>
                          <p:cTn id="26" fill="hold">
                            <p:stCondLst>
                              <p:cond delay="1000"/>
                            </p:stCondLst>
                            <p:childTnLst>
                              <p:par>
                                <p:cTn id="27" presetID="22" presetClass="entr" presetSubtype="2" fill="hold" nodeType="afterEffect">
                                  <p:stCondLst>
                                    <p:cond delay="0"/>
                                  </p:stCondLst>
                                  <p:childTnLst>
                                    <p:set>
                                      <p:cBhvr>
                                        <p:cTn id="28" dur="1" fill="hold">
                                          <p:stCondLst>
                                            <p:cond delay="0"/>
                                          </p:stCondLst>
                                        </p:cTn>
                                        <p:tgtEl>
                                          <p:spTgt spid="716"/>
                                        </p:tgtEl>
                                        <p:attrNameLst>
                                          <p:attrName>style.visibility</p:attrName>
                                        </p:attrNameLst>
                                      </p:cBhvr>
                                      <p:to>
                                        <p:strVal val="visible"/>
                                      </p:to>
                                    </p:set>
                                    <p:animEffect transition="in" filter="wipe(right)">
                                      <p:cBhvr>
                                        <p:cTn id="29" dur="1000"/>
                                        <p:tgtEl>
                                          <p:spTgt spid="716"/>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717"/>
                                        </p:tgtEl>
                                        <p:attrNameLst>
                                          <p:attrName>style.visibility</p:attrName>
                                        </p:attrNameLst>
                                      </p:cBhvr>
                                      <p:to>
                                        <p:strVal val="visible"/>
                                      </p:to>
                                    </p:set>
                                    <p:animEffect transition="in" filter="wipe(up)">
                                      <p:cBhvr>
                                        <p:cTn id="33" dur="1000"/>
                                        <p:tgtEl>
                                          <p:spTgt spid="7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585"/>
                                        </p:tgtEl>
                                        <p:attrNameLst>
                                          <p:attrName>style.visibility</p:attrName>
                                        </p:attrNameLst>
                                      </p:cBhvr>
                                      <p:to>
                                        <p:strVal val="visible"/>
                                      </p:to>
                                    </p:set>
                                    <p:animEffect transition="in" filter="wipe(right)">
                                      <p:cBhvr>
                                        <p:cTn id="38" dur="2000"/>
                                        <p:tgtEl>
                                          <p:spTgt spid="585"/>
                                        </p:tgtEl>
                                      </p:cBhvr>
                                    </p:animEffect>
                                  </p:childTnLst>
                                </p:cTn>
                              </p:par>
                            </p:childTnLst>
                          </p:cTn>
                        </p:par>
                        <p:par>
                          <p:cTn id="39" fill="hold">
                            <p:stCondLst>
                              <p:cond delay="2000"/>
                            </p:stCondLst>
                            <p:childTnLst>
                              <p:par>
                                <p:cTn id="40" presetID="22" presetClass="entr" presetSubtype="2" fill="hold" nodeType="afterEffect">
                                  <p:stCondLst>
                                    <p:cond delay="0"/>
                                  </p:stCondLst>
                                  <p:childTnLst>
                                    <p:set>
                                      <p:cBhvr>
                                        <p:cTn id="41" dur="1" fill="hold">
                                          <p:stCondLst>
                                            <p:cond delay="0"/>
                                          </p:stCondLst>
                                        </p:cTn>
                                        <p:tgtEl>
                                          <p:spTgt spid="582"/>
                                        </p:tgtEl>
                                        <p:attrNameLst>
                                          <p:attrName>style.visibility</p:attrName>
                                        </p:attrNameLst>
                                      </p:cBhvr>
                                      <p:to>
                                        <p:strVal val="visible"/>
                                      </p:to>
                                    </p:set>
                                    <p:animEffect transition="in" filter="wipe(right)">
                                      <p:cBhvr>
                                        <p:cTn id="42" dur="2000"/>
                                        <p:tgtEl>
                                          <p:spTgt spid="58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640"/>
                                        </p:tgtEl>
                                        <p:attrNameLst>
                                          <p:attrName>style.visibility</p:attrName>
                                        </p:attrNameLst>
                                      </p:cBhvr>
                                      <p:to>
                                        <p:strVal val="visible"/>
                                      </p:to>
                                    </p:set>
                                    <p:animEffect transition="in" filter="wipe(right)">
                                      <p:cBhvr>
                                        <p:cTn id="47" dur="2000"/>
                                        <p:tgtEl>
                                          <p:spTgt spid="640"/>
                                        </p:tgtEl>
                                      </p:cBhvr>
                                    </p:animEffect>
                                  </p:childTnLst>
                                </p:cTn>
                              </p:par>
                            </p:childTnLst>
                          </p:cTn>
                        </p:par>
                        <p:par>
                          <p:cTn id="48" fill="hold">
                            <p:stCondLst>
                              <p:cond delay="2000"/>
                            </p:stCondLst>
                            <p:childTnLst>
                              <p:par>
                                <p:cTn id="49" presetID="22" presetClass="entr" presetSubtype="2" fill="hold" nodeType="afterEffect">
                                  <p:stCondLst>
                                    <p:cond delay="0"/>
                                  </p:stCondLst>
                                  <p:childTnLst>
                                    <p:set>
                                      <p:cBhvr>
                                        <p:cTn id="50" dur="1" fill="hold">
                                          <p:stCondLst>
                                            <p:cond delay="0"/>
                                          </p:stCondLst>
                                        </p:cTn>
                                        <p:tgtEl>
                                          <p:spTgt spid="576"/>
                                        </p:tgtEl>
                                        <p:attrNameLst>
                                          <p:attrName>style.visibility</p:attrName>
                                        </p:attrNameLst>
                                      </p:cBhvr>
                                      <p:to>
                                        <p:strVal val="visible"/>
                                      </p:to>
                                    </p:set>
                                    <p:animEffect transition="in" filter="wipe(right)">
                                      <p:cBhvr>
                                        <p:cTn id="51" dur="2000"/>
                                        <p:tgtEl>
                                          <p:spTgt spid="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 grpId="0" animBg="1"/>
      <p:bldP spid="7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692CBB-47A8-04A2-0277-ACC15F5FCC3F}"/>
                  </a:ext>
                </a:extLst>
              </p:cNvPr>
              <p:cNvSpPr>
                <a:spLocks noGrp="1"/>
              </p:cNvSpPr>
              <p:nvPr>
                <p:ph idx="1"/>
              </p:nvPr>
            </p:nvSpPr>
            <p:spPr/>
            <p:txBody>
              <a:bodyPr>
                <a:normAutofit fontScale="92500" lnSpcReduction="10000"/>
              </a:bodyPr>
              <a:lstStyle/>
              <a:p>
                <a:r>
                  <a:rPr lang="en-US" dirty="0">
                    <a:solidFill>
                      <a:srgbClr val="000000"/>
                    </a:solidFill>
                    <a:latin typeface="Arial" charset="0"/>
                    <a:cs typeface="Arial" charset="0"/>
                  </a:rPr>
                  <a:t>Sender 1 Code </a:t>
                </a:r>
                <a14:m>
                  <m:oMath xmlns:m="http://schemas.openxmlformats.org/officeDocument/2006/math">
                    <m:sSub>
                      <m:sSubPr>
                        <m:ctrlPr>
                          <a:rPr lang="en-GB" sz="2800" b="0" i="1" smtClean="0">
                            <a:solidFill>
                              <a:srgbClr val="000000"/>
                            </a:solidFill>
                            <a:latin typeface="Cambria Math" panose="02040503050406030204" pitchFamily="18" charset="0"/>
                            <a:cs typeface="Arial" charset="0"/>
                          </a:rPr>
                        </m:ctrlPr>
                      </m:sSubPr>
                      <m:e>
                        <m:r>
                          <a:rPr lang="en-GB" sz="2800" b="0" i="1" smtClean="0">
                            <a:solidFill>
                              <a:srgbClr val="000000"/>
                            </a:solidFill>
                            <a:latin typeface="Cambria Math" panose="02040503050406030204" pitchFamily="18" charset="0"/>
                            <a:cs typeface="Arial" charset="0"/>
                          </a:rPr>
                          <m:t>𝑐</m:t>
                        </m:r>
                      </m:e>
                      <m:sub>
                        <m:r>
                          <a:rPr lang="en-GB" sz="2800" b="0" i="1" smtClean="0">
                            <a:solidFill>
                              <a:srgbClr val="000000"/>
                            </a:solidFill>
                            <a:latin typeface="Cambria Math" panose="02040503050406030204" pitchFamily="18" charset="0"/>
                            <a:cs typeface="Arial" charset="0"/>
                          </a:rPr>
                          <m:t>𝑚</m:t>
                        </m:r>
                      </m:sub>
                    </m:sSub>
                    <m:r>
                      <a:rPr lang="en-GB" sz="2800" b="0" i="1" smtClean="0">
                        <a:solidFill>
                          <a:srgbClr val="000000"/>
                        </a:solidFill>
                        <a:latin typeface="Cambria Math" panose="02040503050406030204" pitchFamily="18" charset="0"/>
                        <a:cs typeface="Arial" charset="0"/>
                      </a:rPr>
                      <m:t>, </m:t>
                    </m:r>
                    <m:r>
                      <a:rPr lang="en-GB" sz="2800" b="0" i="1" smtClean="0">
                        <a:solidFill>
                          <a:srgbClr val="000000"/>
                        </a:solidFill>
                        <a:latin typeface="Cambria Math" panose="02040503050406030204" pitchFamily="18" charset="0"/>
                        <a:cs typeface="Arial" charset="0"/>
                      </a:rPr>
                      <m:t>𝑚</m:t>
                    </m:r>
                    <m:r>
                      <a:rPr lang="en-GB" sz="2800" b="0" i="1" smtClean="0">
                        <a:solidFill>
                          <a:srgbClr val="000000"/>
                        </a:solidFill>
                        <a:latin typeface="Cambria Math" panose="02040503050406030204" pitchFamily="18" charset="0"/>
                        <a:cs typeface="Arial" charset="0"/>
                      </a:rPr>
                      <m:t>=1…</m:t>
                    </m:r>
                    <m:r>
                      <a:rPr lang="en-GB" sz="2800" b="0" i="1" smtClean="0">
                        <a:solidFill>
                          <a:srgbClr val="000000"/>
                        </a:solidFill>
                        <a:latin typeface="Cambria Math" panose="02040503050406030204" pitchFamily="18" charset="0"/>
                        <a:cs typeface="Arial" charset="0"/>
                      </a:rPr>
                      <m:t>𝑀</m:t>
                    </m:r>
                  </m:oMath>
                </a14:m>
                <a:r>
                  <a:rPr lang="en-US" dirty="0">
                    <a:solidFill>
                      <a:srgbClr val="000000"/>
                    </a:solidFill>
                    <a:latin typeface="Arial" charset="0"/>
                    <a:cs typeface="Arial" charset="0"/>
                  </a:rPr>
                  <a:t>: (1,1,1,-1,1,-1,-1,-1)</a:t>
                </a:r>
              </a:p>
              <a:p>
                <a:r>
                  <a:rPr lang="en-US" sz="2800" dirty="0">
                    <a:solidFill>
                      <a:srgbClr val="000000"/>
                    </a:solidFill>
                    <a:latin typeface="Arial" charset="0"/>
                    <a:cs typeface="Arial" charset="0"/>
                  </a:rPr>
                  <a:t>Encoded data in slot 1: </a:t>
                </a:r>
                <a14:m>
                  <m:oMath xmlns:m="http://schemas.openxmlformats.org/officeDocument/2006/math">
                    <m:sSub>
                      <m:sSubPr>
                        <m:ctrlPr>
                          <a:rPr lang="en-GB" sz="2800" b="0" i="1" smtClean="0">
                            <a:solidFill>
                              <a:srgbClr val="000000"/>
                            </a:solidFill>
                            <a:latin typeface="Cambria Math" panose="02040503050406030204" pitchFamily="18" charset="0"/>
                            <a:cs typeface="Arial" charset="0"/>
                          </a:rPr>
                        </m:ctrlPr>
                      </m:sSubPr>
                      <m:e>
                        <m:r>
                          <a:rPr lang="en-GB" sz="2800" b="0" i="1" smtClean="0">
                            <a:solidFill>
                              <a:srgbClr val="000000"/>
                            </a:solidFill>
                            <a:latin typeface="Cambria Math" panose="02040503050406030204" pitchFamily="18" charset="0"/>
                            <a:cs typeface="Arial" charset="0"/>
                          </a:rPr>
                          <m:t>𝑍</m:t>
                        </m:r>
                      </m:e>
                      <m:sub>
                        <m:r>
                          <a:rPr lang="en-GB" b="0" i="1" smtClean="0">
                            <a:solidFill>
                              <a:srgbClr val="000000"/>
                            </a:solidFill>
                            <a:latin typeface="Cambria Math" panose="02040503050406030204" pitchFamily="18" charset="0"/>
                            <a:cs typeface="Arial" charset="0"/>
                          </a:rPr>
                          <m:t>1</m:t>
                        </m:r>
                        <m:r>
                          <a:rPr lang="en-GB" i="1">
                            <a:solidFill>
                              <a:srgbClr val="000000"/>
                            </a:solidFill>
                            <a:latin typeface="Cambria Math" panose="02040503050406030204" pitchFamily="18" charset="0"/>
                            <a:cs typeface="Arial" charset="0"/>
                          </a:rPr>
                          <m:t>,</m:t>
                        </m:r>
                        <m:r>
                          <a:rPr lang="en-GB" i="1">
                            <a:solidFill>
                              <a:srgbClr val="000000"/>
                            </a:solidFill>
                            <a:latin typeface="Cambria Math" panose="02040503050406030204" pitchFamily="18" charset="0"/>
                            <a:cs typeface="Arial" charset="0"/>
                          </a:rPr>
                          <m:t>𝑚</m:t>
                        </m:r>
                      </m:sub>
                    </m:sSub>
                    <m:r>
                      <a:rPr lang="en-US" sz="2800" i="1" smtClean="0">
                        <a:solidFill>
                          <a:srgbClr val="000000"/>
                        </a:solidFill>
                        <a:latin typeface="Cambria Math" panose="02040503050406030204" pitchFamily="18" charset="0"/>
                        <a:cs typeface="Arial" charset="0"/>
                      </a:rPr>
                      <m:t>=</m:t>
                    </m:r>
                    <m:sSub>
                      <m:sSubPr>
                        <m:ctrlPr>
                          <a:rPr lang="en-GB" sz="2800" b="0" i="1" smtClean="0">
                            <a:solidFill>
                              <a:srgbClr val="000000"/>
                            </a:solidFill>
                            <a:latin typeface="Cambria Math" panose="02040503050406030204" pitchFamily="18" charset="0"/>
                            <a:cs typeface="Arial" charset="0"/>
                          </a:rPr>
                        </m:ctrlPr>
                      </m:sSubPr>
                      <m:e>
                        <m:r>
                          <a:rPr lang="en-GB" sz="2800" b="0" i="1" smtClean="0">
                            <a:solidFill>
                              <a:srgbClr val="000000"/>
                            </a:solidFill>
                            <a:latin typeface="Cambria Math" panose="02040503050406030204" pitchFamily="18" charset="0"/>
                            <a:cs typeface="Arial" charset="0"/>
                          </a:rPr>
                          <m:t>𝑑</m:t>
                        </m:r>
                      </m:e>
                      <m:sub>
                        <m:r>
                          <a:rPr lang="en-GB" sz="2800" b="0" i="1" smtClean="0">
                            <a:solidFill>
                              <a:srgbClr val="000000"/>
                            </a:solidFill>
                            <a:latin typeface="Cambria Math" panose="02040503050406030204" pitchFamily="18" charset="0"/>
                            <a:cs typeface="Arial" charset="0"/>
                          </a:rPr>
                          <m:t>1</m:t>
                        </m:r>
                      </m:sub>
                    </m:sSub>
                    <m:r>
                      <a:rPr lang="en-GB" sz="2800" b="0" i="1" smtClean="0">
                        <a:solidFill>
                          <a:srgbClr val="000000"/>
                        </a:solidFill>
                        <a:latin typeface="Cambria Math" panose="02040503050406030204" pitchFamily="18" charset="0"/>
                        <a:cs typeface="Arial" charset="0"/>
                      </a:rPr>
                      <m:t>∗</m:t>
                    </m:r>
                    <m:sSub>
                      <m:sSubPr>
                        <m:ctrlPr>
                          <a:rPr lang="en-GB" sz="2800" b="0" i="1" smtClean="0">
                            <a:solidFill>
                              <a:srgbClr val="000000"/>
                            </a:solidFill>
                            <a:latin typeface="Cambria Math" panose="02040503050406030204" pitchFamily="18" charset="0"/>
                            <a:cs typeface="Arial" charset="0"/>
                          </a:rPr>
                        </m:ctrlPr>
                      </m:sSubPr>
                      <m:e>
                        <m:r>
                          <a:rPr lang="en-GB" sz="2800" b="0" i="1" smtClean="0">
                            <a:solidFill>
                              <a:srgbClr val="000000"/>
                            </a:solidFill>
                            <a:latin typeface="Cambria Math" panose="02040503050406030204" pitchFamily="18" charset="0"/>
                            <a:cs typeface="Arial" charset="0"/>
                          </a:rPr>
                          <m:t>𝑐</m:t>
                        </m:r>
                      </m:e>
                      <m:sub>
                        <m:r>
                          <a:rPr lang="en-GB" sz="2800" b="0" i="1" smtClean="0">
                            <a:solidFill>
                              <a:srgbClr val="000000"/>
                            </a:solidFill>
                            <a:latin typeface="Cambria Math" panose="02040503050406030204" pitchFamily="18" charset="0"/>
                            <a:cs typeface="Arial" charset="0"/>
                          </a:rPr>
                          <m:t>𝑚</m:t>
                        </m:r>
                      </m:sub>
                    </m:sSub>
                  </m:oMath>
                </a14:m>
                <a:endParaRPr lang="en-US" i="1" baseline="-25000" dirty="0">
                  <a:solidFill>
                    <a:srgbClr val="000000"/>
                  </a:solidFill>
                  <a:latin typeface="Arial" charset="0"/>
                  <a:cs typeface="Arial" charset="0"/>
                </a:endParaRPr>
              </a:p>
              <a:p>
                <a:pPr lvl="1"/>
                <a:r>
                  <a:rPr lang="en-US" dirty="0">
                    <a:solidFill>
                      <a:srgbClr val="000000"/>
                    </a:solidFill>
                    <a:latin typeface="Arial" charset="0"/>
                    <a:cs typeface="Arial" charset="0"/>
                  </a:rPr>
                  <a:t>    -1*(1,1,1,-1,1,-1,-1,-1)</a:t>
                </a:r>
              </a:p>
              <a:p>
                <a:pPr lvl="1"/>
                <a:r>
                  <a:rPr lang="en-US" dirty="0">
                    <a:solidFill>
                      <a:srgbClr val="000000"/>
                    </a:solidFill>
                    <a:latin typeface="Arial" charset="0"/>
                    <a:cs typeface="Arial" charset="0"/>
                  </a:rPr>
                  <a:t>=      (-1,-1,-1,1,-1,1,1,1)</a:t>
                </a:r>
              </a:p>
              <a:p>
                <a:r>
                  <a:rPr lang="en-US" sz="2800" dirty="0">
                    <a:solidFill>
                      <a:srgbClr val="000000"/>
                    </a:solidFill>
                    <a:latin typeface="Arial" charset="0"/>
                    <a:cs typeface="Arial" charset="0"/>
                  </a:rPr>
                  <a:t>Decoded data in slot 1 </a:t>
                </a:r>
                <a:r>
                  <a:rPr lang="en-US" dirty="0">
                    <a:solidFill>
                      <a:srgbClr val="000000"/>
                    </a:solidFill>
                    <a:latin typeface="Arial" charset="0"/>
                    <a:cs typeface="Arial" charset="0"/>
                  </a:rPr>
                  <a:t>is normalized (divided by code length </a:t>
                </a:r>
                <a14:m>
                  <m:oMath xmlns:m="http://schemas.openxmlformats.org/officeDocument/2006/math">
                    <m:r>
                      <a:rPr lang="en-GB" i="1">
                        <a:solidFill>
                          <a:srgbClr val="000000"/>
                        </a:solidFill>
                        <a:latin typeface="Cambria Math" panose="02040503050406030204" pitchFamily="18" charset="0"/>
                        <a:cs typeface="Arial" charset="0"/>
                      </a:rPr>
                      <m:t>𝑀</m:t>
                    </m:r>
                  </m:oMath>
                </a14:m>
                <a:r>
                  <a:rPr lang="en-US" dirty="0">
                    <a:solidFill>
                      <a:srgbClr val="000000"/>
                    </a:solidFill>
                    <a:latin typeface="Arial" charset="0"/>
                    <a:cs typeface="Arial" charset="0"/>
                  </a:rPr>
                  <a:t>) inner product of the encoded </a:t>
                </a:r>
                <a14:m>
                  <m:oMath xmlns:m="http://schemas.openxmlformats.org/officeDocument/2006/math">
                    <m:sSub>
                      <m:sSubPr>
                        <m:ctrlPr>
                          <a:rPr lang="en-GB" i="1">
                            <a:solidFill>
                              <a:srgbClr val="000000"/>
                            </a:solidFill>
                            <a:latin typeface="Cambria Math" panose="02040503050406030204" pitchFamily="18" charset="0"/>
                            <a:cs typeface="Arial" charset="0"/>
                          </a:rPr>
                        </m:ctrlPr>
                      </m:sSubPr>
                      <m:e>
                        <m:r>
                          <a:rPr lang="en-GB" i="1">
                            <a:solidFill>
                              <a:srgbClr val="000000"/>
                            </a:solidFill>
                            <a:latin typeface="Cambria Math" panose="02040503050406030204" pitchFamily="18" charset="0"/>
                            <a:cs typeface="Arial" charset="0"/>
                          </a:rPr>
                          <m:t>𝑍</m:t>
                        </m:r>
                      </m:e>
                      <m:sub>
                        <m:r>
                          <a:rPr lang="en-GB" i="1">
                            <a:solidFill>
                              <a:srgbClr val="000000"/>
                            </a:solidFill>
                            <a:latin typeface="Cambria Math" panose="02040503050406030204" pitchFamily="18" charset="0"/>
                            <a:cs typeface="Arial" charset="0"/>
                          </a:rPr>
                          <m:t>𝑖</m:t>
                        </m:r>
                        <m:r>
                          <a:rPr lang="en-GB" i="1">
                            <a:solidFill>
                              <a:srgbClr val="000000"/>
                            </a:solidFill>
                            <a:latin typeface="Cambria Math" panose="02040503050406030204" pitchFamily="18" charset="0"/>
                            <a:cs typeface="Arial" charset="0"/>
                          </a:rPr>
                          <m:t>,</m:t>
                        </m:r>
                        <m:r>
                          <a:rPr lang="en-GB" i="1">
                            <a:solidFill>
                              <a:srgbClr val="000000"/>
                            </a:solidFill>
                            <a:latin typeface="Cambria Math" panose="02040503050406030204" pitchFamily="18" charset="0"/>
                            <a:cs typeface="Arial" charset="0"/>
                          </a:rPr>
                          <m:t>𝑚</m:t>
                        </m:r>
                      </m:sub>
                    </m:sSub>
                    <m:r>
                      <a:rPr lang="en-GB" i="1">
                        <a:solidFill>
                          <a:srgbClr val="000000"/>
                        </a:solidFill>
                        <a:latin typeface="Cambria Math" panose="02040503050406030204" pitchFamily="18" charset="0"/>
                        <a:cs typeface="Arial" charset="0"/>
                      </a:rPr>
                      <m:t> </m:t>
                    </m:r>
                  </m:oMath>
                </a14:m>
                <a:r>
                  <a:rPr lang="en-US" dirty="0">
                    <a:solidFill>
                      <a:srgbClr val="000000"/>
                    </a:solidFill>
                    <a:latin typeface="Arial" charset="0"/>
                    <a:cs typeface="Arial" charset="0"/>
                  </a:rPr>
                  <a:t>with Sender 1 Code</a:t>
                </a:r>
                <a:r>
                  <a:rPr lang="en-US" sz="2800" dirty="0">
                    <a:solidFill>
                      <a:srgbClr val="000000"/>
                    </a:solidFill>
                    <a:latin typeface="Arial" charset="0"/>
                    <a:cs typeface="Arial" charset="0"/>
                  </a:rPr>
                  <a:t>: </a:t>
                </a:r>
                <a14:m>
                  <m:oMath xmlns:m="http://schemas.openxmlformats.org/officeDocument/2006/math">
                    <m:sSub>
                      <m:sSubPr>
                        <m:ctrlPr>
                          <a:rPr lang="en-GB" sz="2800" b="0" i="1" smtClean="0">
                            <a:solidFill>
                              <a:srgbClr val="000000"/>
                            </a:solidFill>
                            <a:latin typeface="Cambria Math" panose="02040503050406030204" pitchFamily="18" charset="0"/>
                            <a:cs typeface="Arial" charset="0"/>
                          </a:rPr>
                        </m:ctrlPr>
                      </m:sSubPr>
                      <m:e>
                        <m:r>
                          <a:rPr lang="en-GB" sz="2800" b="0" i="1" smtClean="0">
                            <a:solidFill>
                              <a:srgbClr val="000000"/>
                            </a:solidFill>
                            <a:latin typeface="Cambria Math" panose="02040503050406030204" pitchFamily="18" charset="0"/>
                            <a:cs typeface="Arial" charset="0"/>
                          </a:rPr>
                          <m:t>𝑑</m:t>
                        </m:r>
                      </m:e>
                      <m:sub>
                        <m:r>
                          <a:rPr lang="en-GB" b="0" i="1" smtClean="0">
                            <a:solidFill>
                              <a:srgbClr val="000000"/>
                            </a:solidFill>
                            <a:latin typeface="Cambria Math" panose="02040503050406030204" pitchFamily="18" charset="0"/>
                            <a:cs typeface="Arial" charset="0"/>
                          </a:rPr>
                          <m:t>1</m:t>
                        </m:r>
                      </m:sub>
                    </m:sSub>
                    <m:r>
                      <a:rPr lang="en-US" sz="2800" i="1" smtClean="0">
                        <a:solidFill>
                          <a:srgbClr val="000000"/>
                        </a:solidFill>
                        <a:latin typeface="Cambria Math" panose="02040503050406030204" pitchFamily="18" charset="0"/>
                        <a:cs typeface="Arial" charset="0"/>
                      </a:rPr>
                      <m:t>=</m:t>
                    </m:r>
                    <m:f>
                      <m:fPr>
                        <m:ctrlPr>
                          <a:rPr lang="en-GB" sz="2800" b="0" i="1" smtClean="0">
                            <a:solidFill>
                              <a:srgbClr val="000000"/>
                            </a:solidFill>
                            <a:latin typeface="Cambria Math" panose="02040503050406030204" pitchFamily="18" charset="0"/>
                            <a:cs typeface="Arial" charset="0"/>
                          </a:rPr>
                        </m:ctrlPr>
                      </m:fPr>
                      <m:num>
                        <m:r>
                          <a:rPr lang="en-GB" sz="2800" b="0" i="1" smtClean="0">
                            <a:solidFill>
                              <a:srgbClr val="000000"/>
                            </a:solidFill>
                            <a:latin typeface="Cambria Math" panose="02040503050406030204" pitchFamily="18" charset="0"/>
                            <a:cs typeface="Arial" charset="0"/>
                          </a:rPr>
                          <m:t>1</m:t>
                        </m:r>
                      </m:num>
                      <m:den>
                        <m:r>
                          <a:rPr lang="en-GB" sz="2800" b="0" i="1" smtClean="0">
                            <a:solidFill>
                              <a:srgbClr val="000000"/>
                            </a:solidFill>
                            <a:latin typeface="Cambria Math" panose="02040503050406030204" pitchFamily="18" charset="0"/>
                            <a:cs typeface="Arial" charset="0"/>
                          </a:rPr>
                          <m:t>𝑀</m:t>
                        </m:r>
                      </m:den>
                    </m:f>
                    <m:nary>
                      <m:naryPr>
                        <m:chr m:val="∑"/>
                        <m:ctrlPr>
                          <a:rPr lang="en-GB" sz="2800" b="0" i="1" smtClean="0">
                            <a:solidFill>
                              <a:srgbClr val="000000"/>
                            </a:solidFill>
                            <a:latin typeface="Cambria Math" panose="02040503050406030204" pitchFamily="18" charset="0"/>
                            <a:cs typeface="Arial" charset="0"/>
                          </a:rPr>
                        </m:ctrlPr>
                      </m:naryPr>
                      <m:sub>
                        <m:r>
                          <a:rPr lang="en-GB" sz="2800" b="0" i="1" smtClean="0">
                            <a:solidFill>
                              <a:srgbClr val="000000"/>
                            </a:solidFill>
                            <a:latin typeface="Cambria Math" panose="02040503050406030204" pitchFamily="18" charset="0"/>
                            <a:cs typeface="Arial" charset="0"/>
                          </a:rPr>
                          <m:t>𝑚</m:t>
                        </m:r>
                        <m:r>
                          <a:rPr lang="en-GB" sz="2800" b="0" i="1" smtClean="0">
                            <a:solidFill>
                              <a:srgbClr val="000000"/>
                            </a:solidFill>
                            <a:latin typeface="Cambria Math" panose="02040503050406030204" pitchFamily="18" charset="0"/>
                            <a:cs typeface="Arial" charset="0"/>
                          </a:rPr>
                          <m:t>=1</m:t>
                        </m:r>
                      </m:sub>
                      <m:sup>
                        <m:r>
                          <a:rPr lang="en-GB" sz="2800" b="0" i="1" smtClean="0">
                            <a:solidFill>
                              <a:srgbClr val="000000"/>
                            </a:solidFill>
                            <a:latin typeface="Cambria Math" panose="02040503050406030204" pitchFamily="18" charset="0"/>
                            <a:cs typeface="Arial" charset="0"/>
                          </a:rPr>
                          <m:t>𝑀</m:t>
                        </m:r>
                      </m:sup>
                      <m:e>
                        <m:sSub>
                          <m:sSubPr>
                            <m:ctrlPr>
                              <a:rPr lang="en-GB" i="1">
                                <a:solidFill>
                                  <a:srgbClr val="000000"/>
                                </a:solidFill>
                                <a:latin typeface="Cambria Math" panose="02040503050406030204" pitchFamily="18" charset="0"/>
                                <a:cs typeface="Arial" charset="0"/>
                              </a:rPr>
                            </m:ctrlPr>
                          </m:sSubPr>
                          <m:e>
                            <m:r>
                              <a:rPr lang="en-GB" i="1">
                                <a:solidFill>
                                  <a:srgbClr val="000000"/>
                                </a:solidFill>
                                <a:latin typeface="Cambria Math" panose="02040503050406030204" pitchFamily="18" charset="0"/>
                                <a:cs typeface="Arial" charset="0"/>
                              </a:rPr>
                              <m:t>𝑍</m:t>
                            </m:r>
                          </m:e>
                          <m:sub>
                            <m:r>
                              <a:rPr lang="en-GB" b="0" i="1" smtClean="0">
                                <a:solidFill>
                                  <a:srgbClr val="000000"/>
                                </a:solidFill>
                                <a:latin typeface="Cambria Math" panose="02040503050406030204" pitchFamily="18" charset="0"/>
                                <a:cs typeface="Arial" charset="0"/>
                              </a:rPr>
                              <m:t>1</m:t>
                            </m:r>
                            <m:r>
                              <a:rPr lang="en-GB" i="1">
                                <a:solidFill>
                                  <a:srgbClr val="000000"/>
                                </a:solidFill>
                                <a:latin typeface="Cambria Math" panose="02040503050406030204" pitchFamily="18" charset="0"/>
                                <a:cs typeface="Arial" charset="0"/>
                              </a:rPr>
                              <m:t>,</m:t>
                            </m:r>
                            <m:r>
                              <a:rPr lang="en-GB" i="1">
                                <a:solidFill>
                                  <a:srgbClr val="000000"/>
                                </a:solidFill>
                                <a:latin typeface="Cambria Math" panose="02040503050406030204" pitchFamily="18" charset="0"/>
                                <a:cs typeface="Arial" charset="0"/>
                              </a:rPr>
                              <m:t>𝑚</m:t>
                            </m:r>
                          </m:sub>
                        </m:sSub>
                      </m:e>
                    </m:nary>
                    <m:r>
                      <a:rPr lang="en-GB" sz="2800" b="0" i="1" smtClean="0">
                        <a:solidFill>
                          <a:srgbClr val="000000"/>
                        </a:solidFill>
                        <a:latin typeface="Cambria Math" panose="02040503050406030204" pitchFamily="18" charset="0"/>
                        <a:cs typeface="Arial" charset="0"/>
                      </a:rPr>
                      <m:t>⋅</m:t>
                    </m:r>
                    <m:sSub>
                      <m:sSubPr>
                        <m:ctrlPr>
                          <a:rPr lang="en-GB" sz="2800" b="0" i="1" smtClean="0">
                            <a:solidFill>
                              <a:srgbClr val="000000"/>
                            </a:solidFill>
                            <a:latin typeface="Cambria Math" panose="02040503050406030204" pitchFamily="18" charset="0"/>
                            <a:cs typeface="Arial" charset="0"/>
                          </a:rPr>
                        </m:ctrlPr>
                      </m:sSubPr>
                      <m:e>
                        <m:r>
                          <a:rPr lang="en-GB" sz="2800" b="0" i="1" smtClean="0">
                            <a:solidFill>
                              <a:srgbClr val="000000"/>
                            </a:solidFill>
                            <a:latin typeface="Cambria Math" panose="02040503050406030204" pitchFamily="18" charset="0"/>
                            <a:cs typeface="Arial" charset="0"/>
                          </a:rPr>
                          <m:t>𝑐</m:t>
                        </m:r>
                      </m:e>
                      <m:sub>
                        <m:r>
                          <a:rPr lang="en-GB" sz="2800" b="0" i="1" smtClean="0">
                            <a:solidFill>
                              <a:srgbClr val="000000"/>
                            </a:solidFill>
                            <a:latin typeface="Cambria Math" panose="02040503050406030204" pitchFamily="18" charset="0"/>
                            <a:cs typeface="Arial" charset="0"/>
                          </a:rPr>
                          <m:t>𝑚</m:t>
                        </m:r>
                      </m:sub>
                    </m:sSub>
                  </m:oMath>
                </a14:m>
                <a:endParaRPr lang="en-GB" sz="2800" b="0" i="1" dirty="0">
                  <a:solidFill>
                    <a:srgbClr val="000000"/>
                  </a:solidFill>
                  <a:latin typeface="Arial" charset="0"/>
                  <a:cs typeface="Arial" charset="0"/>
                </a:endParaRPr>
              </a:p>
              <a:p>
                <a:pPr lvl="1"/>
                <a:r>
                  <a:rPr lang="en-US" dirty="0">
                    <a:solidFill>
                      <a:srgbClr val="000000"/>
                    </a:solidFill>
                    <a:latin typeface="Arial" charset="0"/>
                    <a:cs typeface="Arial" charset="0"/>
                  </a:rPr>
                  <a:t>= (1/8)*(-1,-1,-1,1,-1,1,1,1)</a:t>
                </a:r>
                <a:r>
                  <a:rPr lang="en-GB" sz="2400" b="0" dirty="0">
                    <a:solidFill>
                      <a:srgbClr val="000000"/>
                    </a:solidFill>
                    <a:cs typeface="Arial" charset="0"/>
                  </a:rPr>
                  <a:t> </a:t>
                </a:r>
                <a14:m>
                  <m:oMath xmlns:m="http://schemas.openxmlformats.org/officeDocument/2006/math">
                    <m:r>
                      <a:rPr lang="en-GB" sz="2400" b="0" i="1" smtClean="0">
                        <a:solidFill>
                          <a:srgbClr val="000000"/>
                        </a:solidFill>
                        <a:latin typeface="Cambria Math" panose="02040503050406030204" pitchFamily="18" charset="0"/>
                        <a:cs typeface="Arial" charset="0"/>
                      </a:rPr>
                      <m:t>⋅</m:t>
                    </m:r>
                  </m:oMath>
                </a14:m>
                <a:r>
                  <a:rPr lang="en-US" dirty="0">
                    <a:solidFill>
                      <a:srgbClr val="000000"/>
                    </a:solidFill>
                    <a:latin typeface="Arial" charset="0"/>
                    <a:cs typeface="Arial" charset="0"/>
                  </a:rPr>
                  <a:t> (1,1,1,-1,1,-1,-1,-1)</a:t>
                </a:r>
              </a:p>
              <a:p>
                <a:pPr lvl="1"/>
                <a:r>
                  <a:rPr lang="en-US" dirty="0">
                    <a:solidFill>
                      <a:srgbClr val="000000"/>
                    </a:solidFill>
                    <a:latin typeface="Arial" charset="0"/>
                    <a:cs typeface="Arial" charset="0"/>
                  </a:rPr>
                  <a:t>= (1/8)*((-1)*1+(-1)*1+(-1)*1+1*(-1) +(-1)*1+1*(-1)+1*(-1)+1*(-1))</a:t>
                </a:r>
              </a:p>
              <a:p>
                <a:pPr lvl="1"/>
                <a:r>
                  <a:rPr lang="en-US" dirty="0">
                    <a:solidFill>
                      <a:srgbClr val="000000"/>
                    </a:solidFill>
                    <a:latin typeface="Arial" charset="0"/>
                    <a:cs typeface="Arial" charset="0"/>
                  </a:rPr>
                  <a:t>= (1/8)*(-8)</a:t>
                </a:r>
              </a:p>
              <a:p>
                <a:pPr lvl="1"/>
                <a:r>
                  <a:rPr lang="en-US" dirty="0">
                    <a:solidFill>
                      <a:srgbClr val="000000"/>
                    </a:solidFill>
                    <a:latin typeface="Arial" charset="0"/>
                    <a:cs typeface="Arial" charset="0"/>
                  </a:rPr>
                  <a:t>= -1</a:t>
                </a:r>
              </a:p>
              <a:p>
                <a:endParaRPr lang="en-SE" dirty="0"/>
              </a:p>
            </p:txBody>
          </p:sp>
        </mc:Choice>
        <mc:Fallback xmlns="">
          <p:sp>
            <p:nvSpPr>
              <p:cNvPr id="2" name="Content Placeholder 1">
                <a:extLst>
                  <a:ext uri="{FF2B5EF4-FFF2-40B4-BE49-F238E27FC236}">
                    <a16:creationId xmlns:a16="http://schemas.microsoft.com/office/drawing/2014/main" id="{48692CBB-47A8-04A2-0277-ACC15F5FCC3F}"/>
                  </a:ext>
                </a:extLst>
              </p:cNvPr>
              <p:cNvSpPr>
                <a:spLocks noGrp="1" noRot="1" noChangeAspect="1" noMove="1" noResize="1" noEditPoints="1" noAdjustHandles="1" noChangeArrowheads="1" noChangeShapeType="1" noTextEdit="1"/>
              </p:cNvSpPr>
              <p:nvPr>
                <p:ph idx="1"/>
              </p:nvPr>
            </p:nvSpPr>
            <p:spPr>
              <a:blipFill>
                <a:blip r:embed="rId2"/>
                <a:stretch>
                  <a:fillRect t="-3081"/>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82BBCBFF-FD88-FD53-E515-707B10ACD37C}"/>
              </a:ext>
            </a:extLst>
          </p:cNvPr>
          <p:cNvSpPr>
            <a:spLocks noGrp="1"/>
          </p:cNvSpPr>
          <p:nvPr>
            <p:ph type="title"/>
          </p:nvPr>
        </p:nvSpPr>
        <p:spPr/>
        <p:txBody>
          <a:bodyPr/>
          <a:lstStyle/>
          <a:p>
            <a:r>
              <a:rPr lang="en-US" dirty="0"/>
              <a:t>CDMA encode/decode</a:t>
            </a:r>
            <a:endParaRPr lang="en-SE" dirty="0"/>
          </a:p>
        </p:txBody>
      </p:sp>
      <p:sp>
        <p:nvSpPr>
          <p:cNvPr id="4" name="Slide Number Placeholder 3">
            <a:extLst>
              <a:ext uri="{FF2B5EF4-FFF2-40B4-BE49-F238E27FC236}">
                <a16:creationId xmlns:a16="http://schemas.microsoft.com/office/drawing/2014/main" id="{98F9F6F0-F0BE-6B4C-A3C0-B99A2C9B5136}"/>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22</a:t>
            </a:fld>
            <a:endParaRPr lang="en-US" dirty="0"/>
          </a:p>
        </p:txBody>
      </p:sp>
    </p:spTree>
    <p:extLst>
      <p:ext uri="{BB962C8B-B14F-4D97-AF65-F5344CB8AC3E}">
        <p14:creationId xmlns:p14="http://schemas.microsoft.com/office/powerpoint/2010/main" val="383603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47452"/>
            <a:ext cx="10515600" cy="894622"/>
          </a:xfrm>
        </p:spPr>
        <p:txBody>
          <a:bodyPr/>
          <a:lstStyle/>
          <a:p>
            <a:r>
              <a:rPr lang="en-US" dirty="0"/>
              <a:t>CDMA: two-sender interference</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23</a:t>
            </a:fld>
            <a:endParaRPr lang="en-US" dirty="0"/>
          </a:p>
        </p:txBody>
      </p:sp>
      <p:pic>
        <p:nvPicPr>
          <p:cNvPr id="295" name="Picture 3" descr="5">
            <a:extLst>
              <a:ext uri="{FF2B5EF4-FFF2-40B4-BE49-F238E27FC236}">
                <a16:creationId xmlns:a16="http://schemas.microsoft.com/office/drawing/2014/main" id="{36C38E2C-4E51-7349-B2FC-F7572D473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0432" y="852426"/>
            <a:ext cx="5623628" cy="5955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6" name="TextBox 1">
            <a:extLst>
              <a:ext uri="{FF2B5EF4-FFF2-40B4-BE49-F238E27FC236}">
                <a16:creationId xmlns:a16="http://schemas.microsoft.com/office/drawing/2014/main" id="{F140E95D-3F84-634C-9A02-B246B2C3804F}"/>
              </a:ext>
            </a:extLst>
          </p:cNvPr>
          <p:cNvSpPr txBox="1">
            <a:spLocks noChangeArrowheads="1"/>
          </p:cNvSpPr>
          <p:nvPr/>
        </p:nvSpPr>
        <p:spPr bwMode="auto">
          <a:xfrm>
            <a:off x="8252372" y="4172262"/>
            <a:ext cx="3709987" cy="14219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0" fontAlgn="base" hangingPunct="0">
              <a:lnSpc>
                <a:spcPct val="90000"/>
              </a:lnSpc>
              <a:spcBef>
                <a:spcPct val="0"/>
              </a:spcBef>
              <a:spcAft>
                <a:spcPct val="0"/>
              </a:spcAft>
            </a:pPr>
            <a:r>
              <a:rPr lang="en-US" dirty="0">
                <a:solidFill>
                  <a:srgbClr val="000099"/>
                </a:solidFill>
                <a:latin typeface="+mn-lt"/>
                <a:cs typeface="Gill Sans MT" charset="0"/>
              </a:rPr>
              <a:t>using same code as sender 1, receiver recovers sender 1’s original data from summed channel data!</a:t>
            </a:r>
          </a:p>
        </p:txBody>
      </p:sp>
      <p:sp>
        <p:nvSpPr>
          <p:cNvPr id="297" name="TextBox 7">
            <a:extLst>
              <a:ext uri="{FF2B5EF4-FFF2-40B4-BE49-F238E27FC236}">
                <a16:creationId xmlns:a16="http://schemas.microsoft.com/office/drawing/2014/main" id="{09EF984F-02A4-AE44-AB15-EDCB93C8FC15}"/>
              </a:ext>
            </a:extLst>
          </p:cNvPr>
          <p:cNvSpPr txBox="1">
            <a:spLocks noChangeArrowheads="1"/>
          </p:cNvSpPr>
          <p:nvPr/>
        </p:nvSpPr>
        <p:spPr bwMode="auto">
          <a:xfrm>
            <a:off x="1567962" y="1798638"/>
            <a:ext cx="1397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0" fontAlgn="base" hangingPunct="0">
              <a:spcBef>
                <a:spcPct val="0"/>
              </a:spcBef>
              <a:spcAft>
                <a:spcPct val="0"/>
              </a:spcAft>
            </a:pPr>
            <a:r>
              <a:rPr lang="en-US" dirty="0">
                <a:solidFill>
                  <a:srgbClr val="000099"/>
                </a:solidFill>
                <a:latin typeface="+mj-lt"/>
                <a:cs typeface="Gill Sans MT" charset="0"/>
              </a:rPr>
              <a:t>Sender 1</a:t>
            </a:r>
          </a:p>
        </p:txBody>
      </p:sp>
      <p:sp>
        <p:nvSpPr>
          <p:cNvPr id="298" name="TextBox 8">
            <a:extLst>
              <a:ext uri="{FF2B5EF4-FFF2-40B4-BE49-F238E27FC236}">
                <a16:creationId xmlns:a16="http://schemas.microsoft.com/office/drawing/2014/main" id="{5FF6A3D7-E543-604B-8421-97434E701F5B}"/>
              </a:ext>
            </a:extLst>
          </p:cNvPr>
          <p:cNvSpPr txBox="1">
            <a:spLocks noChangeArrowheads="1"/>
          </p:cNvSpPr>
          <p:nvPr/>
        </p:nvSpPr>
        <p:spPr bwMode="auto">
          <a:xfrm>
            <a:off x="1574312" y="2865438"/>
            <a:ext cx="131174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0" fontAlgn="base" hangingPunct="0">
              <a:spcBef>
                <a:spcPct val="0"/>
              </a:spcBef>
              <a:spcAft>
                <a:spcPct val="0"/>
              </a:spcAft>
            </a:pPr>
            <a:r>
              <a:rPr lang="en-US" dirty="0">
                <a:solidFill>
                  <a:srgbClr val="000099"/>
                </a:solidFill>
                <a:latin typeface="+mj-lt"/>
                <a:cs typeface="Gill Sans MT" charset="0"/>
              </a:rPr>
              <a:t>Sender 2</a:t>
            </a:r>
          </a:p>
        </p:txBody>
      </p:sp>
      <p:sp>
        <p:nvSpPr>
          <p:cNvPr id="299" name="TextBox 9">
            <a:extLst>
              <a:ext uri="{FF2B5EF4-FFF2-40B4-BE49-F238E27FC236}">
                <a16:creationId xmlns:a16="http://schemas.microsoft.com/office/drawing/2014/main" id="{F8ED1740-EE66-7A44-B101-8A652D0EE9C6}"/>
              </a:ext>
            </a:extLst>
          </p:cNvPr>
          <p:cNvSpPr txBox="1">
            <a:spLocks noChangeArrowheads="1"/>
          </p:cNvSpPr>
          <p:nvPr/>
        </p:nvSpPr>
        <p:spPr bwMode="auto">
          <a:xfrm>
            <a:off x="8352081" y="894553"/>
            <a:ext cx="3290887" cy="10895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eaLnBrk="0" fontAlgn="base" hangingPunct="0">
              <a:lnSpc>
                <a:spcPct val="90000"/>
              </a:lnSpc>
              <a:spcBef>
                <a:spcPct val="0"/>
              </a:spcBef>
              <a:spcAft>
                <a:spcPct val="0"/>
              </a:spcAft>
            </a:pPr>
            <a:r>
              <a:rPr lang="en-US" dirty="0">
                <a:solidFill>
                  <a:srgbClr val="000099"/>
                </a:solidFill>
                <a:latin typeface="+mn-lt"/>
                <a:cs typeface="Gill Sans MT" charset="0"/>
              </a:rPr>
              <a:t>channel sums together transmissions by sender 1 and 2</a:t>
            </a:r>
          </a:p>
        </p:txBody>
      </p:sp>
      <p:cxnSp>
        <p:nvCxnSpPr>
          <p:cNvPr id="300" name="Straight Connector 3">
            <a:extLst>
              <a:ext uri="{FF2B5EF4-FFF2-40B4-BE49-F238E27FC236}">
                <a16:creationId xmlns:a16="http://schemas.microsoft.com/office/drawing/2014/main" id="{23A37B6F-F66B-7B4B-8770-CCC19B929946}"/>
              </a:ext>
            </a:extLst>
          </p:cNvPr>
          <p:cNvCxnSpPr>
            <a:cxnSpLocks noChangeShapeType="1"/>
          </p:cNvCxnSpPr>
          <p:nvPr/>
        </p:nvCxnSpPr>
        <p:spPr bwMode="auto">
          <a:xfrm flipH="1">
            <a:off x="7917106" y="1083466"/>
            <a:ext cx="438150" cy="646112"/>
          </a:xfrm>
          <a:prstGeom prst="line">
            <a:avLst/>
          </a:prstGeom>
          <a:noFill/>
          <a:ln w="25400">
            <a:solidFill>
              <a:srgbClr val="000099"/>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 name="Rectangle 1">
            <a:extLst>
              <a:ext uri="{FF2B5EF4-FFF2-40B4-BE49-F238E27FC236}">
                <a16:creationId xmlns:a16="http://schemas.microsoft.com/office/drawing/2014/main" id="{DE8A350A-A5B1-5E40-B020-BBAE8B171445}"/>
              </a:ext>
            </a:extLst>
          </p:cNvPr>
          <p:cNvSpPr/>
          <p:nvPr/>
        </p:nvSpPr>
        <p:spPr>
          <a:xfrm>
            <a:off x="3200400" y="1168400"/>
            <a:ext cx="1206500" cy="317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0FCB0485-674A-1545-B66D-393FD9C2F9B6}"/>
              </a:ext>
            </a:extLst>
          </p:cNvPr>
          <p:cNvSpPr txBox="1"/>
          <p:nvPr/>
        </p:nvSpPr>
        <p:spPr>
          <a:xfrm>
            <a:off x="8252372" y="5491731"/>
            <a:ext cx="4157613" cy="830997"/>
          </a:xfrm>
          <a:prstGeom prst="rect">
            <a:avLst/>
          </a:prstGeom>
          <a:noFill/>
        </p:spPr>
        <p:txBody>
          <a:bodyPr wrap="none" rtlCol="0">
            <a:spAutoFit/>
          </a:bodyPr>
          <a:lstStyle/>
          <a:p>
            <a:r>
              <a:rPr lang="en-US" sz="2400" dirty="0"/>
              <a:t>provided the codes for different</a:t>
            </a:r>
          </a:p>
          <a:p>
            <a:r>
              <a:rPr lang="en-US" sz="2400" dirty="0"/>
              <a:t>senders are orthogonal</a:t>
            </a:r>
          </a:p>
        </p:txBody>
      </p:sp>
      <p:sp>
        <p:nvSpPr>
          <p:cNvPr id="5" name="TextBox 4">
            <a:extLst>
              <a:ext uri="{FF2B5EF4-FFF2-40B4-BE49-F238E27FC236}">
                <a16:creationId xmlns:a16="http://schemas.microsoft.com/office/drawing/2014/main" id="{88903135-E897-2572-86D8-8AAF8124F11D}"/>
              </a:ext>
            </a:extLst>
          </p:cNvPr>
          <p:cNvSpPr txBox="1"/>
          <p:nvPr/>
        </p:nvSpPr>
        <p:spPr>
          <a:xfrm>
            <a:off x="6471138" y="4431323"/>
            <a:ext cx="1317990" cy="369332"/>
          </a:xfrm>
          <a:prstGeom prst="rect">
            <a:avLst/>
          </a:prstGeom>
          <a:noFill/>
        </p:spPr>
        <p:txBody>
          <a:bodyPr wrap="none" rtlCol="0">
            <a:spAutoFit/>
          </a:bodyPr>
          <a:lstStyle/>
          <a:p>
            <a:r>
              <a:rPr lang="en-GB" dirty="0"/>
              <a:t>M=8 (# bits)</a:t>
            </a:r>
            <a:endParaRPr lang="en-SE" dirty="0"/>
          </a:p>
        </p:txBody>
      </p:sp>
      <p:sp>
        <p:nvSpPr>
          <p:cNvPr id="6" name="TextBox 5">
            <a:extLst>
              <a:ext uri="{FF2B5EF4-FFF2-40B4-BE49-F238E27FC236}">
                <a16:creationId xmlns:a16="http://schemas.microsoft.com/office/drawing/2014/main" id="{26333848-42D4-F5DA-6DA8-1DA9CA555D45}"/>
              </a:ext>
            </a:extLst>
          </p:cNvPr>
          <p:cNvSpPr txBox="1"/>
          <p:nvPr/>
        </p:nvSpPr>
        <p:spPr>
          <a:xfrm>
            <a:off x="8612636" y="1984082"/>
            <a:ext cx="2797561" cy="1323439"/>
          </a:xfrm>
          <a:prstGeom prst="rect">
            <a:avLst/>
          </a:prstGeom>
          <a:noFill/>
        </p:spPr>
        <p:txBody>
          <a:bodyPr wrap="none" rtlCol="0">
            <a:spAutoFit/>
          </a:bodyPr>
          <a:lstStyle/>
          <a:p>
            <a:r>
              <a:rPr lang="en-US" sz="2000" dirty="0">
                <a:solidFill>
                  <a:srgbClr val="000000"/>
                </a:solidFill>
                <a:latin typeface="Arial" charset="0"/>
                <a:cs typeface="Arial" charset="0"/>
              </a:rPr>
              <a:t>Encoded data in slot 1:</a:t>
            </a:r>
          </a:p>
          <a:p>
            <a:r>
              <a:rPr lang="en-US" sz="2000" dirty="0">
                <a:solidFill>
                  <a:srgbClr val="000000"/>
                </a:solidFill>
                <a:latin typeface="Arial" charset="0"/>
                <a:cs typeface="Arial" charset="0"/>
              </a:rPr>
              <a:t>  -1*(1,1,1,-1,1,-1,-1,-1)</a:t>
            </a:r>
          </a:p>
          <a:p>
            <a:r>
              <a:rPr lang="en-US" sz="2000" dirty="0">
                <a:solidFill>
                  <a:srgbClr val="000000"/>
                </a:solidFill>
                <a:latin typeface="Arial" charset="0"/>
                <a:cs typeface="Arial" charset="0"/>
              </a:rPr>
              <a:t>+ 1*(1,-1,1,1,1,-1,1,1)</a:t>
            </a:r>
          </a:p>
          <a:p>
            <a:r>
              <a:rPr lang="en-US" sz="2000" dirty="0">
                <a:solidFill>
                  <a:srgbClr val="000000"/>
                </a:solidFill>
                <a:latin typeface="Arial" charset="0"/>
                <a:cs typeface="Arial" charset="0"/>
              </a:rPr>
              <a:t>=     (0,-2,0,2,0,0,2,2) </a:t>
            </a:r>
            <a:endParaRPr lang="en-US" sz="2000" baseline="-25000" dirty="0">
              <a:solidFill>
                <a:srgbClr val="000000"/>
              </a:solidFill>
              <a:latin typeface="Arial" charset="0"/>
              <a:cs typeface="Arial"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7748527-0A42-E5C6-A6F6-196807673859}"/>
                  </a:ext>
                </a:extLst>
              </p:cNvPr>
              <p:cNvSpPr txBox="1"/>
              <p:nvPr/>
            </p:nvSpPr>
            <p:spPr>
              <a:xfrm>
                <a:off x="41492" y="5037928"/>
                <a:ext cx="3454400" cy="1479957"/>
              </a:xfrm>
              <a:prstGeom prst="rect">
                <a:avLst/>
              </a:prstGeom>
              <a:noFill/>
            </p:spPr>
            <p:txBody>
              <a:bodyPr wrap="square" rtlCol="0">
                <a:spAutoFit/>
              </a:bodyPr>
              <a:lstStyle/>
              <a:p>
                <a:r>
                  <a:rPr lang="en-US" dirty="0">
                    <a:solidFill>
                      <a:srgbClr val="000000"/>
                    </a:solidFill>
                    <a:latin typeface="Arial" charset="0"/>
                    <a:cs typeface="Arial" charset="0"/>
                  </a:rPr>
                  <a:t>Decoded data in slot 1 for Sender 1:</a:t>
                </a:r>
              </a:p>
              <a:p>
                <a14:m>
                  <m:oMath xmlns:m="http://schemas.openxmlformats.org/officeDocument/2006/math">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𝑑</m:t>
                        </m:r>
                      </m:e>
                      <m:sub>
                        <m:r>
                          <a:rPr lang="en-GB" i="1">
                            <a:solidFill>
                              <a:srgbClr val="000000"/>
                            </a:solidFill>
                            <a:latin typeface="Cambria Math" panose="02040503050406030204" pitchFamily="18" charset="0"/>
                            <a:cs typeface="Arial" charset="0"/>
                          </a:rPr>
                          <m:t>1</m:t>
                        </m:r>
                      </m:sub>
                      <m:sup>
                        <m:r>
                          <a:rPr lang="en-GB" i="1">
                            <a:solidFill>
                              <a:srgbClr val="000000"/>
                            </a:solidFill>
                            <a:latin typeface="Cambria Math" panose="02040503050406030204" pitchFamily="18" charset="0"/>
                            <a:cs typeface="Arial" charset="0"/>
                          </a:rPr>
                          <m:t>1</m:t>
                        </m:r>
                      </m:sup>
                    </m:sSubSup>
                  </m:oMath>
                </a14:m>
                <a:r>
                  <a:rPr lang="en-US" dirty="0">
                    <a:solidFill>
                      <a:srgbClr val="000000"/>
                    </a:solidFill>
                    <a:latin typeface="Arial" charset="0"/>
                    <a:cs typeface="Arial" charset="0"/>
                  </a:rPr>
                  <a:t>=(1/8)*(0*1+(-2)*1+0*1+2*(-1)</a:t>
                </a:r>
              </a:p>
              <a:p>
                <a:r>
                  <a:rPr lang="en-US" dirty="0">
                    <a:solidFill>
                      <a:srgbClr val="000000"/>
                    </a:solidFill>
                    <a:latin typeface="Arial" charset="0"/>
                    <a:cs typeface="Arial" charset="0"/>
                  </a:rPr>
                  <a:t>+0*1+0*(-1)+2*(-1)+2*(-1))</a:t>
                </a:r>
              </a:p>
              <a:p>
                <a:r>
                  <a:rPr lang="en-US" dirty="0">
                    <a:solidFill>
                      <a:srgbClr val="000000"/>
                    </a:solidFill>
                    <a:latin typeface="Arial" charset="0"/>
                    <a:cs typeface="Arial" charset="0"/>
                  </a:rPr>
                  <a:t>=(1/8)*(-8)=-1</a:t>
                </a:r>
              </a:p>
            </p:txBody>
          </p:sp>
        </mc:Choice>
        <mc:Fallback xmlns="">
          <p:sp>
            <p:nvSpPr>
              <p:cNvPr id="7" name="TextBox 6">
                <a:extLst>
                  <a:ext uri="{FF2B5EF4-FFF2-40B4-BE49-F238E27FC236}">
                    <a16:creationId xmlns:a16="http://schemas.microsoft.com/office/drawing/2014/main" id="{57748527-0A42-E5C6-A6F6-196807673859}"/>
                  </a:ext>
                </a:extLst>
              </p:cNvPr>
              <p:cNvSpPr txBox="1">
                <a:spLocks noRot="1" noChangeAspect="1" noMove="1" noResize="1" noEditPoints="1" noAdjustHandles="1" noChangeArrowheads="1" noChangeShapeType="1" noTextEdit="1"/>
              </p:cNvSpPr>
              <p:nvPr/>
            </p:nvSpPr>
            <p:spPr>
              <a:xfrm>
                <a:off x="41492" y="5037928"/>
                <a:ext cx="3454400" cy="1479957"/>
              </a:xfrm>
              <a:prstGeom prst="rect">
                <a:avLst/>
              </a:prstGeom>
              <a:blipFill>
                <a:blip r:embed="rId4"/>
                <a:stretch>
                  <a:fillRect l="-1590" t="-2058" r="-1060" b="-5761"/>
                </a:stretch>
              </a:blipFill>
            </p:spPr>
            <p:txBody>
              <a:bodyPr/>
              <a:lstStyle/>
              <a:p>
                <a:r>
                  <a:rPr lang="en-SE">
                    <a:noFill/>
                  </a:rPr>
                  <a:t> </a:t>
                </a:r>
              </a:p>
            </p:txBody>
          </p:sp>
        </mc:Fallback>
      </mc:AlternateContent>
    </p:spTree>
    <p:extLst>
      <p:ext uri="{BB962C8B-B14F-4D97-AF65-F5344CB8AC3E}">
        <p14:creationId xmlns:p14="http://schemas.microsoft.com/office/powerpoint/2010/main" val="140432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52D94D7-984A-1CCB-85EF-A8F2A274DD2F}"/>
                  </a:ext>
                </a:extLst>
              </p:cNvPr>
              <p:cNvSpPr>
                <a:spLocks noGrp="1"/>
              </p:cNvSpPr>
              <p:nvPr>
                <p:ph idx="1"/>
              </p:nvPr>
            </p:nvSpPr>
            <p:spPr>
              <a:xfrm>
                <a:off x="838200" y="1203139"/>
                <a:ext cx="10515600" cy="5605075"/>
              </a:xfrm>
            </p:spPr>
            <p:txBody>
              <a:bodyPr>
                <a:normAutofit fontScale="62500" lnSpcReduction="20000"/>
              </a:bodyPr>
              <a:lstStyle/>
              <a:p>
                <a:r>
                  <a:rPr lang="en-US" sz="2800" dirty="0">
                    <a:solidFill>
                      <a:srgbClr val="000000"/>
                    </a:solidFill>
                    <a:latin typeface="Arial" charset="0"/>
                    <a:cs typeface="Arial" charset="0"/>
                  </a:rPr>
                  <a:t>Orthogonal codes:</a:t>
                </a:r>
              </a:p>
              <a:p>
                <a:pPr lvl="1"/>
                <a:r>
                  <a:rPr lang="en-US" dirty="0">
                    <a:solidFill>
                      <a:srgbClr val="000000"/>
                    </a:solidFill>
                    <a:latin typeface="Arial" charset="0"/>
                    <a:cs typeface="Arial" charset="0"/>
                  </a:rPr>
                  <a:t>Sender 1 Code: </a:t>
                </a:r>
                <a14:m>
                  <m:oMath xmlns:m="http://schemas.openxmlformats.org/officeDocument/2006/math">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𝑐</m:t>
                        </m:r>
                      </m:e>
                      <m:sub>
                        <m:r>
                          <a:rPr lang="en-GB" i="1">
                            <a:solidFill>
                              <a:srgbClr val="000000"/>
                            </a:solidFill>
                            <a:latin typeface="Cambria Math" panose="02040503050406030204" pitchFamily="18" charset="0"/>
                            <a:cs typeface="Arial" charset="0"/>
                          </a:rPr>
                          <m:t>𝑚</m:t>
                        </m:r>
                      </m:sub>
                      <m:sup>
                        <m:r>
                          <a:rPr lang="en-GB" i="1">
                            <a:solidFill>
                              <a:srgbClr val="000000"/>
                            </a:solidFill>
                            <a:latin typeface="Cambria Math" panose="02040503050406030204" pitchFamily="18" charset="0"/>
                            <a:cs typeface="Arial" charset="0"/>
                          </a:rPr>
                          <m:t>1</m:t>
                        </m:r>
                      </m:sup>
                    </m:sSubSup>
                    <m:r>
                      <a:rPr lang="en-GB" b="0" i="1" smtClean="0">
                        <a:solidFill>
                          <a:srgbClr val="000000"/>
                        </a:solidFill>
                        <a:latin typeface="Cambria Math" panose="02040503050406030204" pitchFamily="18" charset="0"/>
                        <a:cs typeface="Arial" charset="0"/>
                      </a:rPr>
                      <m:t>,</m:t>
                    </m:r>
                    <m:r>
                      <a:rPr lang="en-GB" i="1">
                        <a:solidFill>
                          <a:srgbClr val="000000"/>
                        </a:solidFill>
                        <a:latin typeface="Cambria Math" panose="02040503050406030204" pitchFamily="18" charset="0"/>
                        <a:cs typeface="Arial" charset="0"/>
                      </a:rPr>
                      <m:t>𝑚</m:t>
                    </m:r>
                    <m:r>
                      <a:rPr lang="en-GB" i="1">
                        <a:solidFill>
                          <a:srgbClr val="000000"/>
                        </a:solidFill>
                        <a:latin typeface="Cambria Math" panose="02040503050406030204" pitchFamily="18" charset="0"/>
                        <a:cs typeface="Arial" charset="0"/>
                      </a:rPr>
                      <m:t>=1…8</m:t>
                    </m:r>
                  </m:oMath>
                </a14:m>
                <a:r>
                  <a:rPr lang="en-US" dirty="0">
                    <a:solidFill>
                      <a:srgbClr val="000000"/>
                    </a:solidFill>
                    <a:latin typeface="Arial" charset="0"/>
                    <a:cs typeface="Arial" charset="0"/>
                  </a:rPr>
                  <a:t>: (1,1,1,-1,1,-1,-1,-1)</a:t>
                </a:r>
              </a:p>
              <a:p>
                <a:pPr lvl="1"/>
                <a:r>
                  <a:rPr lang="en-US" dirty="0">
                    <a:solidFill>
                      <a:srgbClr val="000000"/>
                    </a:solidFill>
                    <a:latin typeface="Arial" charset="0"/>
                    <a:cs typeface="Arial" charset="0"/>
                  </a:rPr>
                  <a:t>Sender 2 Code: </a:t>
                </a:r>
                <a14:m>
                  <m:oMath xmlns:m="http://schemas.openxmlformats.org/officeDocument/2006/math">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𝑐</m:t>
                        </m:r>
                      </m:e>
                      <m:sub>
                        <m:r>
                          <a:rPr lang="en-GB" i="1">
                            <a:solidFill>
                              <a:srgbClr val="000000"/>
                            </a:solidFill>
                            <a:latin typeface="Cambria Math" panose="02040503050406030204" pitchFamily="18" charset="0"/>
                            <a:cs typeface="Arial" charset="0"/>
                          </a:rPr>
                          <m:t>𝑚</m:t>
                        </m:r>
                      </m:sub>
                      <m:sup>
                        <m:r>
                          <a:rPr lang="en-GB" b="0" i="1" smtClean="0">
                            <a:solidFill>
                              <a:srgbClr val="000000"/>
                            </a:solidFill>
                            <a:latin typeface="Cambria Math" panose="02040503050406030204" pitchFamily="18" charset="0"/>
                            <a:cs typeface="Arial" charset="0"/>
                          </a:rPr>
                          <m:t>2</m:t>
                        </m:r>
                      </m:sup>
                    </m:sSubSup>
                    <m:r>
                      <a:rPr lang="en-GB" b="0" i="1" smtClean="0">
                        <a:solidFill>
                          <a:srgbClr val="000000"/>
                        </a:solidFill>
                        <a:latin typeface="Cambria Math" panose="02040503050406030204" pitchFamily="18" charset="0"/>
                        <a:cs typeface="Arial" charset="0"/>
                      </a:rPr>
                      <m:t>,</m:t>
                    </m:r>
                    <m:r>
                      <a:rPr lang="en-GB" i="1">
                        <a:solidFill>
                          <a:srgbClr val="000000"/>
                        </a:solidFill>
                        <a:latin typeface="Cambria Math" panose="02040503050406030204" pitchFamily="18" charset="0"/>
                        <a:cs typeface="Arial" charset="0"/>
                      </a:rPr>
                      <m:t>𝑚</m:t>
                    </m:r>
                    <m:r>
                      <a:rPr lang="en-GB" i="1">
                        <a:solidFill>
                          <a:srgbClr val="000000"/>
                        </a:solidFill>
                        <a:latin typeface="Cambria Math" panose="02040503050406030204" pitchFamily="18" charset="0"/>
                        <a:cs typeface="Arial" charset="0"/>
                      </a:rPr>
                      <m:t>=1…8</m:t>
                    </m:r>
                    <m:r>
                      <m:rPr>
                        <m:nor/>
                      </m:rPr>
                      <a:rPr lang="en-US" dirty="0">
                        <a:solidFill>
                          <a:srgbClr val="000000"/>
                        </a:solidFill>
                        <a:latin typeface="Arial" charset="0"/>
                        <a:cs typeface="Arial" charset="0"/>
                      </a:rPr>
                      <m:t>:</m:t>
                    </m:r>
                  </m:oMath>
                </a14:m>
                <a:r>
                  <a:rPr lang="en-US" dirty="0">
                    <a:solidFill>
                      <a:srgbClr val="000000"/>
                    </a:solidFill>
                    <a:latin typeface="Arial" charset="0"/>
                    <a:cs typeface="Arial" charset="0"/>
                  </a:rPr>
                  <a:t> (1,-1,1,1,1,-1,1,1)</a:t>
                </a:r>
              </a:p>
              <a:p>
                <a:pPr lvl="1"/>
                <a:r>
                  <a:rPr lang="en-US" dirty="0">
                    <a:solidFill>
                      <a:srgbClr val="000000"/>
                    </a:solidFill>
                    <a:latin typeface="Arial" charset="0"/>
                    <a:cs typeface="Arial" charset="0"/>
                  </a:rPr>
                  <a:t>Orthogonal since their inner product is 0: </a:t>
                </a:r>
              </a:p>
              <a:p>
                <a:pPr lvl="1"/>
                <a:r>
                  <a:rPr lang="en-US" dirty="0">
                    <a:solidFill>
                      <a:srgbClr val="000000"/>
                    </a:solidFill>
                    <a:latin typeface="Arial" charset="0"/>
                    <a:cs typeface="Arial" charset="0"/>
                  </a:rPr>
                  <a:t>(1,1,1,-1,1,-1,-1,-1)</a:t>
                </a:r>
                <a:r>
                  <a:rPr lang="en-GB" sz="2400" b="0" dirty="0">
                    <a:solidFill>
                      <a:srgbClr val="000000"/>
                    </a:solidFill>
                    <a:cs typeface="Arial" charset="0"/>
                  </a:rPr>
                  <a:t> </a:t>
                </a:r>
                <a14:m>
                  <m:oMath xmlns:m="http://schemas.openxmlformats.org/officeDocument/2006/math">
                    <m:r>
                      <a:rPr lang="en-GB" sz="2400" b="0" i="1" smtClean="0">
                        <a:solidFill>
                          <a:srgbClr val="000000"/>
                        </a:solidFill>
                        <a:latin typeface="Cambria Math" panose="02040503050406030204" pitchFamily="18" charset="0"/>
                        <a:cs typeface="Arial" charset="0"/>
                      </a:rPr>
                      <m:t>⋅</m:t>
                    </m:r>
                  </m:oMath>
                </a14:m>
                <a:r>
                  <a:rPr lang="en-US" dirty="0">
                    <a:solidFill>
                      <a:srgbClr val="000000"/>
                    </a:solidFill>
                    <a:latin typeface="Arial" charset="0"/>
                    <a:cs typeface="Arial" charset="0"/>
                  </a:rPr>
                  <a:t> (1,-1,1,1,1,-1,1,1)</a:t>
                </a:r>
              </a:p>
              <a:p>
                <a:pPr lvl="1"/>
                <a:r>
                  <a:rPr lang="en-US" dirty="0">
                    <a:solidFill>
                      <a:srgbClr val="000000"/>
                    </a:solidFill>
                    <a:latin typeface="Arial" charset="0"/>
                    <a:cs typeface="Arial" charset="0"/>
                  </a:rPr>
                  <a:t>=1*1+1*(-1)+1*1+(-1)*1 +1*1+(-1)*(-1)+(-1)*1+(-1)*1</a:t>
                </a:r>
              </a:p>
              <a:p>
                <a:pPr lvl="1"/>
                <a:r>
                  <a:rPr lang="en-US" dirty="0">
                    <a:solidFill>
                      <a:srgbClr val="000000"/>
                    </a:solidFill>
                    <a:latin typeface="Arial" charset="0"/>
                    <a:cs typeface="Arial" charset="0"/>
                  </a:rPr>
                  <a:t>=0</a:t>
                </a:r>
              </a:p>
              <a:p>
                <a:r>
                  <a:rPr lang="en-US" sz="2800" dirty="0">
                    <a:solidFill>
                      <a:srgbClr val="000000"/>
                    </a:solidFill>
                    <a:latin typeface="Arial" charset="0"/>
                    <a:cs typeface="Arial" charset="0"/>
                  </a:rPr>
                  <a:t>Encoded data in slot 1 is sum of encoded -1 for Sender 1 and encoded 1 for Sender 2:</a:t>
                </a:r>
              </a:p>
              <a:p>
                <a:pPr lvl="1"/>
                <a14:m>
                  <m:oMath xmlns:m="http://schemas.openxmlformats.org/officeDocument/2006/math">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𝑍</m:t>
                        </m:r>
                      </m:e>
                      <m:sub>
                        <m:r>
                          <a:rPr lang="en-GB" i="1">
                            <a:solidFill>
                              <a:srgbClr val="000000"/>
                            </a:solidFill>
                            <a:latin typeface="Cambria Math" panose="02040503050406030204" pitchFamily="18" charset="0"/>
                            <a:cs typeface="Arial" charset="0"/>
                          </a:rPr>
                          <m:t>1,</m:t>
                        </m:r>
                        <m:r>
                          <a:rPr lang="en-GB" i="1">
                            <a:solidFill>
                              <a:srgbClr val="000000"/>
                            </a:solidFill>
                            <a:latin typeface="Cambria Math" panose="02040503050406030204" pitchFamily="18" charset="0"/>
                            <a:cs typeface="Arial" charset="0"/>
                          </a:rPr>
                          <m:t>𝑚</m:t>
                        </m:r>
                      </m:sub>
                      <m:sup>
                        <m:r>
                          <a:rPr lang="en-GB" i="1">
                            <a:solidFill>
                              <a:srgbClr val="000000"/>
                            </a:solidFill>
                            <a:latin typeface="Cambria Math" panose="02040503050406030204" pitchFamily="18" charset="0"/>
                            <a:cs typeface="Arial" charset="0"/>
                          </a:rPr>
                          <m:t>∗</m:t>
                        </m:r>
                      </m:sup>
                    </m:sSubSup>
                    <m:r>
                      <a:rPr lang="en-GB" b="0" i="1" smtClean="0">
                        <a:solidFill>
                          <a:srgbClr val="000000"/>
                        </a:solidFill>
                        <a:latin typeface="Cambria Math" panose="02040503050406030204" pitchFamily="18" charset="0"/>
                        <a:cs typeface="Arial" charset="0"/>
                      </a:rPr>
                      <m:t>=</m:t>
                    </m:r>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𝑑</m:t>
                        </m:r>
                      </m:e>
                      <m:sub>
                        <m:r>
                          <a:rPr lang="en-GB" i="1">
                            <a:solidFill>
                              <a:srgbClr val="000000"/>
                            </a:solidFill>
                            <a:latin typeface="Cambria Math" panose="02040503050406030204" pitchFamily="18" charset="0"/>
                            <a:cs typeface="Arial" charset="0"/>
                          </a:rPr>
                          <m:t>1</m:t>
                        </m:r>
                      </m:sub>
                      <m:sup>
                        <m:r>
                          <a:rPr lang="en-GB" i="1">
                            <a:solidFill>
                              <a:srgbClr val="000000"/>
                            </a:solidFill>
                            <a:latin typeface="Cambria Math" panose="02040503050406030204" pitchFamily="18" charset="0"/>
                            <a:cs typeface="Arial" charset="0"/>
                          </a:rPr>
                          <m:t>1</m:t>
                        </m:r>
                      </m:sup>
                    </m:sSubSup>
                    <m:r>
                      <a:rPr lang="en-GB" b="0" i="1" smtClean="0">
                        <a:solidFill>
                          <a:srgbClr val="000000"/>
                        </a:solidFill>
                        <a:latin typeface="Cambria Math" panose="02040503050406030204" pitchFamily="18" charset="0"/>
                        <a:cs typeface="Arial" charset="0"/>
                      </a:rPr>
                      <m:t>∗</m:t>
                    </m:r>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𝑐</m:t>
                        </m:r>
                      </m:e>
                      <m:sub>
                        <m:r>
                          <a:rPr lang="en-GB" i="1">
                            <a:solidFill>
                              <a:srgbClr val="000000"/>
                            </a:solidFill>
                            <a:latin typeface="Cambria Math" panose="02040503050406030204" pitchFamily="18" charset="0"/>
                            <a:cs typeface="Arial" charset="0"/>
                          </a:rPr>
                          <m:t>𝑚</m:t>
                        </m:r>
                      </m:sub>
                      <m:sup>
                        <m:r>
                          <a:rPr lang="en-GB" i="1">
                            <a:solidFill>
                              <a:srgbClr val="000000"/>
                            </a:solidFill>
                            <a:latin typeface="Cambria Math" panose="02040503050406030204" pitchFamily="18" charset="0"/>
                            <a:cs typeface="Arial" charset="0"/>
                          </a:rPr>
                          <m:t>1</m:t>
                        </m:r>
                      </m:sup>
                    </m:sSubSup>
                    <m:r>
                      <a:rPr lang="en-GB" b="0" i="1" smtClean="0">
                        <a:solidFill>
                          <a:srgbClr val="000000"/>
                        </a:solidFill>
                        <a:latin typeface="Cambria Math" panose="02040503050406030204" pitchFamily="18" charset="0"/>
                        <a:cs typeface="Arial" charset="0"/>
                      </a:rPr>
                      <m:t>,</m:t>
                    </m:r>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𝑍</m:t>
                        </m:r>
                      </m:e>
                      <m:sub>
                        <m:r>
                          <a:rPr lang="en-GB" b="0" i="1" smtClean="0">
                            <a:solidFill>
                              <a:srgbClr val="000000"/>
                            </a:solidFill>
                            <a:latin typeface="Cambria Math" panose="02040503050406030204" pitchFamily="18" charset="0"/>
                            <a:cs typeface="Arial" charset="0"/>
                          </a:rPr>
                          <m:t>2</m:t>
                        </m:r>
                        <m:r>
                          <a:rPr lang="en-GB" i="1">
                            <a:solidFill>
                              <a:srgbClr val="000000"/>
                            </a:solidFill>
                            <a:latin typeface="Cambria Math" panose="02040503050406030204" pitchFamily="18" charset="0"/>
                            <a:cs typeface="Arial" charset="0"/>
                          </a:rPr>
                          <m:t>,</m:t>
                        </m:r>
                        <m:r>
                          <a:rPr lang="en-GB" i="1">
                            <a:solidFill>
                              <a:srgbClr val="000000"/>
                            </a:solidFill>
                            <a:latin typeface="Cambria Math" panose="02040503050406030204" pitchFamily="18" charset="0"/>
                            <a:cs typeface="Arial" charset="0"/>
                          </a:rPr>
                          <m:t>𝑚</m:t>
                        </m:r>
                      </m:sub>
                      <m:sup>
                        <m:r>
                          <a:rPr lang="en-GB" i="1">
                            <a:solidFill>
                              <a:srgbClr val="000000"/>
                            </a:solidFill>
                            <a:latin typeface="Cambria Math" panose="02040503050406030204" pitchFamily="18" charset="0"/>
                            <a:cs typeface="Arial" charset="0"/>
                          </a:rPr>
                          <m:t>∗</m:t>
                        </m:r>
                      </m:sup>
                    </m:sSubSup>
                    <m:r>
                      <a:rPr lang="en-GB" b="0" i="1" smtClean="0">
                        <a:solidFill>
                          <a:srgbClr val="000000"/>
                        </a:solidFill>
                        <a:latin typeface="Cambria Math" panose="02040503050406030204" pitchFamily="18" charset="0"/>
                        <a:cs typeface="Arial" charset="0"/>
                      </a:rPr>
                      <m:t>=</m:t>
                    </m:r>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𝑑</m:t>
                        </m:r>
                      </m:e>
                      <m:sub>
                        <m:r>
                          <a:rPr lang="en-GB" i="1">
                            <a:solidFill>
                              <a:srgbClr val="000000"/>
                            </a:solidFill>
                            <a:latin typeface="Cambria Math" panose="02040503050406030204" pitchFamily="18" charset="0"/>
                            <a:cs typeface="Arial" charset="0"/>
                          </a:rPr>
                          <m:t>1</m:t>
                        </m:r>
                      </m:sub>
                      <m:sup>
                        <m:r>
                          <a:rPr lang="en-GB" b="0" i="1" smtClean="0">
                            <a:solidFill>
                              <a:srgbClr val="000000"/>
                            </a:solidFill>
                            <a:latin typeface="Cambria Math" panose="02040503050406030204" pitchFamily="18" charset="0"/>
                            <a:cs typeface="Arial" charset="0"/>
                          </a:rPr>
                          <m:t>2</m:t>
                        </m:r>
                      </m:sup>
                    </m:sSubSup>
                    <m:r>
                      <a:rPr lang="en-GB" i="1">
                        <a:solidFill>
                          <a:srgbClr val="000000"/>
                        </a:solidFill>
                        <a:latin typeface="Cambria Math" panose="02040503050406030204" pitchFamily="18" charset="0"/>
                        <a:cs typeface="Arial" charset="0"/>
                      </a:rPr>
                      <m:t>∗</m:t>
                    </m:r>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𝑐</m:t>
                        </m:r>
                      </m:e>
                      <m:sub>
                        <m:r>
                          <a:rPr lang="en-GB" i="1">
                            <a:solidFill>
                              <a:srgbClr val="000000"/>
                            </a:solidFill>
                            <a:latin typeface="Cambria Math" panose="02040503050406030204" pitchFamily="18" charset="0"/>
                            <a:cs typeface="Arial" charset="0"/>
                          </a:rPr>
                          <m:t>𝑚</m:t>
                        </m:r>
                      </m:sub>
                      <m:sup>
                        <m:r>
                          <a:rPr lang="en-GB" b="0" i="1" smtClean="0">
                            <a:solidFill>
                              <a:srgbClr val="000000"/>
                            </a:solidFill>
                            <a:latin typeface="Cambria Math" panose="02040503050406030204" pitchFamily="18" charset="0"/>
                            <a:cs typeface="Arial" charset="0"/>
                          </a:rPr>
                          <m:t>2</m:t>
                        </m:r>
                      </m:sup>
                    </m:sSubSup>
                  </m:oMath>
                </a14:m>
                <a:endParaRPr lang="en-US" dirty="0">
                  <a:solidFill>
                    <a:srgbClr val="000000"/>
                  </a:solidFill>
                  <a:latin typeface="Arial" charset="0"/>
                  <a:cs typeface="Arial" charset="0"/>
                </a:endParaRPr>
              </a:p>
              <a:p>
                <a:pPr lvl="1"/>
                <a:r>
                  <a:rPr lang="en-US" dirty="0">
                    <a:solidFill>
                      <a:srgbClr val="000000"/>
                    </a:solidFill>
                    <a:latin typeface="Arial" charset="0"/>
                    <a:cs typeface="Arial" charset="0"/>
                  </a:rPr>
                  <a:t> -1*(1,1,1,-1,1,-1,-1,-1) + 1*(1,-1,1,1,1,-1,1,1)</a:t>
                </a:r>
              </a:p>
              <a:p>
                <a:pPr lvl="1"/>
                <a:r>
                  <a:rPr lang="en-US" dirty="0">
                    <a:solidFill>
                      <a:srgbClr val="000000"/>
                    </a:solidFill>
                    <a:latin typeface="Arial" charset="0"/>
                    <a:cs typeface="Arial" charset="0"/>
                  </a:rPr>
                  <a:t>= (0,-2,0,2,0,0,2,2)</a:t>
                </a:r>
              </a:p>
              <a:p>
                <a:r>
                  <a:rPr lang="en-US" dirty="0">
                    <a:solidFill>
                      <a:srgbClr val="000000"/>
                    </a:solidFill>
                    <a:latin typeface="Arial" charset="0"/>
                    <a:cs typeface="Arial" charset="0"/>
                  </a:rPr>
                  <a:t>Decoded data for Sender 1 </a:t>
                </a:r>
                <a:r>
                  <a:rPr lang="en-US" sz="2800" dirty="0">
                    <a:solidFill>
                      <a:srgbClr val="000000"/>
                    </a:solidFill>
                    <a:latin typeface="Arial" charset="0"/>
                    <a:cs typeface="Arial" charset="0"/>
                  </a:rPr>
                  <a:t>in slot 1 is </a:t>
                </a:r>
                <a14:m>
                  <m:oMath xmlns:m="http://schemas.openxmlformats.org/officeDocument/2006/math">
                    <m:sSubSup>
                      <m:sSubSupPr>
                        <m:ctrlPr>
                          <a:rPr lang="en-GB" b="0" i="1" smtClean="0">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𝑑</m:t>
                        </m:r>
                      </m:e>
                      <m:sub>
                        <m:r>
                          <a:rPr lang="en-GB" b="0" i="1" smtClean="0">
                            <a:solidFill>
                              <a:srgbClr val="000000"/>
                            </a:solidFill>
                            <a:latin typeface="Cambria Math" panose="02040503050406030204" pitchFamily="18" charset="0"/>
                            <a:cs typeface="Arial" charset="0"/>
                          </a:rPr>
                          <m:t>1</m:t>
                        </m:r>
                      </m:sub>
                      <m:sup>
                        <m:r>
                          <a:rPr lang="en-GB" b="0" i="1" smtClean="0">
                            <a:solidFill>
                              <a:srgbClr val="000000"/>
                            </a:solidFill>
                            <a:latin typeface="Cambria Math" panose="02040503050406030204" pitchFamily="18" charset="0"/>
                            <a:cs typeface="Arial" charset="0"/>
                          </a:rPr>
                          <m:t>1</m:t>
                        </m:r>
                      </m:sup>
                    </m:sSubSup>
                    <m:r>
                      <a:rPr lang="en-US" i="1">
                        <a:solidFill>
                          <a:srgbClr val="000000"/>
                        </a:solidFill>
                        <a:latin typeface="Cambria Math" panose="02040503050406030204" pitchFamily="18" charset="0"/>
                        <a:cs typeface="Arial" charset="0"/>
                      </a:rPr>
                      <m:t>=</m:t>
                    </m:r>
                    <m:f>
                      <m:fPr>
                        <m:ctrlPr>
                          <a:rPr lang="en-GB" i="1">
                            <a:solidFill>
                              <a:srgbClr val="000000"/>
                            </a:solidFill>
                            <a:latin typeface="Cambria Math" panose="02040503050406030204" pitchFamily="18" charset="0"/>
                            <a:cs typeface="Arial" charset="0"/>
                          </a:rPr>
                        </m:ctrlPr>
                      </m:fPr>
                      <m:num>
                        <m:r>
                          <a:rPr lang="en-GB" i="1">
                            <a:solidFill>
                              <a:srgbClr val="000000"/>
                            </a:solidFill>
                            <a:latin typeface="Cambria Math" panose="02040503050406030204" pitchFamily="18" charset="0"/>
                            <a:cs typeface="Arial" charset="0"/>
                          </a:rPr>
                          <m:t>1</m:t>
                        </m:r>
                      </m:num>
                      <m:den>
                        <m:r>
                          <a:rPr lang="en-GB" i="1">
                            <a:solidFill>
                              <a:srgbClr val="000000"/>
                            </a:solidFill>
                            <a:latin typeface="Cambria Math" panose="02040503050406030204" pitchFamily="18" charset="0"/>
                            <a:cs typeface="Arial" charset="0"/>
                          </a:rPr>
                          <m:t>𝑀</m:t>
                        </m:r>
                      </m:den>
                    </m:f>
                    <m:nary>
                      <m:naryPr>
                        <m:chr m:val="∑"/>
                        <m:ctrlPr>
                          <a:rPr lang="en-GB" i="1">
                            <a:solidFill>
                              <a:srgbClr val="000000"/>
                            </a:solidFill>
                            <a:latin typeface="Cambria Math" panose="02040503050406030204" pitchFamily="18" charset="0"/>
                            <a:cs typeface="Arial" charset="0"/>
                          </a:rPr>
                        </m:ctrlPr>
                      </m:naryPr>
                      <m:sub>
                        <m:r>
                          <a:rPr lang="en-GB" i="1">
                            <a:solidFill>
                              <a:srgbClr val="000000"/>
                            </a:solidFill>
                            <a:latin typeface="Cambria Math" panose="02040503050406030204" pitchFamily="18" charset="0"/>
                            <a:cs typeface="Arial" charset="0"/>
                          </a:rPr>
                          <m:t>𝑚</m:t>
                        </m:r>
                        <m:r>
                          <a:rPr lang="en-GB" i="1">
                            <a:solidFill>
                              <a:srgbClr val="000000"/>
                            </a:solidFill>
                            <a:latin typeface="Cambria Math" panose="02040503050406030204" pitchFamily="18" charset="0"/>
                            <a:cs typeface="Arial" charset="0"/>
                          </a:rPr>
                          <m:t>=1</m:t>
                        </m:r>
                      </m:sub>
                      <m:sup>
                        <m:r>
                          <a:rPr lang="en-GB" i="1">
                            <a:solidFill>
                              <a:srgbClr val="000000"/>
                            </a:solidFill>
                            <a:latin typeface="Cambria Math" panose="02040503050406030204" pitchFamily="18" charset="0"/>
                            <a:cs typeface="Arial" charset="0"/>
                          </a:rPr>
                          <m:t>𝑀</m:t>
                        </m:r>
                      </m:sup>
                      <m:e>
                        <m:sSubSup>
                          <m:sSubSupPr>
                            <m:ctrlPr>
                              <a:rPr lang="en-GB" b="0" i="1" smtClean="0">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𝑍</m:t>
                            </m:r>
                          </m:e>
                          <m:sub>
                            <m:r>
                              <a:rPr lang="en-GB" b="0" i="1" smtClean="0">
                                <a:solidFill>
                                  <a:srgbClr val="000000"/>
                                </a:solidFill>
                                <a:latin typeface="Cambria Math" panose="02040503050406030204" pitchFamily="18" charset="0"/>
                                <a:cs typeface="Arial" charset="0"/>
                              </a:rPr>
                              <m:t>1</m:t>
                            </m:r>
                            <m:r>
                              <a:rPr lang="en-GB" i="1">
                                <a:solidFill>
                                  <a:srgbClr val="000000"/>
                                </a:solidFill>
                                <a:latin typeface="Cambria Math" panose="02040503050406030204" pitchFamily="18" charset="0"/>
                                <a:cs typeface="Arial" charset="0"/>
                              </a:rPr>
                              <m:t>,</m:t>
                            </m:r>
                            <m:r>
                              <a:rPr lang="en-GB" i="1">
                                <a:solidFill>
                                  <a:srgbClr val="000000"/>
                                </a:solidFill>
                                <a:latin typeface="Cambria Math" panose="02040503050406030204" pitchFamily="18" charset="0"/>
                                <a:cs typeface="Arial" charset="0"/>
                              </a:rPr>
                              <m:t>𝑚</m:t>
                            </m:r>
                          </m:sub>
                          <m:sup>
                            <m:r>
                              <a:rPr lang="en-GB" b="0" i="1" smtClean="0">
                                <a:solidFill>
                                  <a:srgbClr val="000000"/>
                                </a:solidFill>
                                <a:latin typeface="Cambria Math" panose="02040503050406030204" pitchFamily="18" charset="0"/>
                                <a:cs typeface="Arial" charset="0"/>
                              </a:rPr>
                              <m:t>∗</m:t>
                            </m:r>
                          </m:sup>
                        </m:sSubSup>
                      </m:e>
                    </m:nary>
                    <m:r>
                      <a:rPr lang="en-GB" i="1">
                        <a:solidFill>
                          <a:srgbClr val="000000"/>
                        </a:solidFill>
                        <a:latin typeface="Cambria Math" panose="02040503050406030204" pitchFamily="18" charset="0"/>
                        <a:cs typeface="Arial" charset="0"/>
                      </a:rPr>
                      <m:t>⋅</m:t>
                    </m:r>
                    <m:sSubSup>
                      <m:sSubSupPr>
                        <m:ctrlPr>
                          <a:rPr lang="en-GB" b="0" i="1" smtClean="0">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𝑐</m:t>
                        </m:r>
                      </m:e>
                      <m:sub>
                        <m:r>
                          <a:rPr lang="en-GB" i="1">
                            <a:solidFill>
                              <a:srgbClr val="000000"/>
                            </a:solidFill>
                            <a:latin typeface="Cambria Math" panose="02040503050406030204" pitchFamily="18" charset="0"/>
                            <a:cs typeface="Arial" charset="0"/>
                          </a:rPr>
                          <m:t>𝑚</m:t>
                        </m:r>
                      </m:sub>
                      <m:sup>
                        <m:r>
                          <a:rPr lang="en-GB" b="0" i="1" smtClean="0">
                            <a:solidFill>
                              <a:srgbClr val="000000"/>
                            </a:solidFill>
                            <a:latin typeface="Cambria Math" panose="02040503050406030204" pitchFamily="18" charset="0"/>
                            <a:cs typeface="Arial" charset="0"/>
                          </a:rPr>
                          <m:t>1</m:t>
                        </m:r>
                      </m:sup>
                    </m:sSubSup>
                  </m:oMath>
                </a14:m>
                <a:r>
                  <a:rPr lang="en-US" sz="2800" dirty="0">
                    <a:solidFill>
                      <a:srgbClr val="000000"/>
                    </a:solidFill>
                    <a:latin typeface="Arial" charset="0"/>
                    <a:cs typeface="Arial" charset="0"/>
                  </a:rPr>
                  <a:t>:</a:t>
                </a:r>
              </a:p>
              <a:p>
                <a:pPr lvl="1"/>
                <a14:m>
                  <m:oMath xmlns:m="http://schemas.openxmlformats.org/officeDocument/2006/math">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𝑑</m:t>
                        </m:r>
                      </m:e>
                      <m:sub>
                        <m:r>
                          <a:rPr lang="en-GB" i="1">
                            <a:solidFill>
                              <a:srgbClr val="000000"/>
                            </a:solidFill>
                            <a:latin typeface="Cambria Math" panose="02040503050406030204" pitchFamily="18" charset="0"/>
                            <a:cs typeface="Arial" charset="0"/>
                          </a:rPr>
                          <m:t>1</m:t>
                        </m:r>
                      </m:sub>
                      <m:sup>
                        <m:r>
                          <a:rPr lang="en-GB" i="1">
                            <a:solidFill>
                              <a:srgbClr val="000000"/>
                            </a:solidFill>
                            <a:latin typeface="Cambria Math" panose="02040503050406030204" pitchFamily="18" charset="0"/>
                            <a:cs typeface="Arial" charset="0"/>
                          </a:rPr>
                          <m:t>1</m:t>
                        </m:r>
                      </m:sup>
                    </m:sSubSup>
                    <m:r>
                      <a:rPr lang="en-GB" i="1">
                        <a:solidFill>
                          <a:srgbClr val="000000"/>
                        </a:solidFill>
                        <a:latin typeface="Cambria Math" panose="02040503050406030204" pitchFamily="18" charset="0"/>
                        <a:cs typeface="Arial" charset="0"/>
                      </a:rPr>
                      <m:t> </m:t>
                    </m:r>
                  </m:oMath>
                </a14:m>
                <a:r>
                  <a:rPr lang="en-US" dirty="0">
                    <a:solidFill>
                      <a:srgbClr val="000000"/>
                    </a:solidFill>
                    <a:latin typeface="Arial" charset="0"/>
                    <a:cs typeface="Arial" charset="0"/>
                  </a:rPr>
                  <a:t>= (1/8)*(0,-2,0,2,0,0,2,2)</a:t>
                </a:r>
                <a:r>
                  <a:rPr lang="en-GB" sz="2400" b="0" dirty="0">
                    <a:solidFill>
                      <a:srgbClr val="000000"/>
                    </a:solidFill>
                    <a:cs typeface="Arial" charset="0"/>
                  </a:rPr>
                  <a:t> </a:t>
                </a:r>
                <a14:m>
                  <m:oMath xmlns:m="http://schemas.openxmlformats.org/officeDocument/2006/math">
                    <m:r>
                      <a:rPr lang="en-GB" sz="2400" b="0" i="1" smtClean="0">
                        <a:solidFill>
                          <a:srgbClr val="000000"/>
                        </a:solidFill>
                        <a:latin typeface="Cambria Math" panose="02040503050406030204" pitchFamily="18" charset="0"/>
                        <a:cs typeface="Arial" charset="0"/>
                      </a:rPr>
                      <m:t>⋅</m:t>
                    </m:r>
                  </m:oMath>
                </a14:m>
                <a:r>
                  <a:rPr lang="en-US" dirty="0">
                    <a:solidFill>
                      <a:srgbClr val="000000"/>
                    </a:solidFill>
                    <a:latin typeface="Arial" charset="0"/>
                    <a:cs typeface="Arial" charset="0"/>
                  </a:rPr>
                  <a:t> (1,1,1,-1,1,-1,-1,-1)</a:t>
                </a:r>
                <a:r>
                  <a:rPr lang="en-GB" sz="2000" dirty="0">
                    <a:solidFill>
                      <a:srgbClr val="000000"/>
                    </a:solidFill>
                    <a:cs typeface="Arial" charset="0"/>
                  </a:rPr>
                  <a:t> </a:t>
                </a:r>
                <a:endParaRPr lang="en-US" dirty="0">
                  <a:solidFill>
                    <a:srgbClr val="000000"/>
                  </a:solidFill>
                  <a:latin typeface="Arial" charset="0"/>
                  <a:cs typeface="Arial" charset="0"/>
                </a:endParaRPr>
              </a:p>
              <a:p>
                <a:pPr lvl="1"/>
                <a:r>
                  <a:rPr lang="en-US" dirty="0">
                    <a:solidFill>
                      <a:srgbClr val="000000"/>
                    </a:solidFill>
                    <a:latin typeface="Arial" charset="0"/>
                    <a:cs typeface="Arial" charset="0"/>
                  </a:rPr>
                  <a:t>=(1/8)*(0*1+(-2)*1+0*1+2*(-1) +0*1+0*(-1)+2*(-1)+2*(-1))</a:t>
                </a:r>
              </a:p>
              <a:p>
                <a:pPr lvl="1"/>
                <a:r>
                  <a:rPr lang="en-US" dirty="0">
                    <a:solidFill>
                      <a:srgbClr val="000000"/>
                    </a:solidFill>
                    <a:latin typeface="Arial" charset="0"/>
                    <a:cs typeface="Arial" charset="0"/>
                  </a:rPr>
                  <a:t>=(1/8)*(-8)</a:t>
                </a:r>
              </a:p>
              <a:p>
                <a:pPr lvl="1"/>
                <a:r>
                  <a:rPr lang="en-US" dirty="0">
                    <a:solidFill>
                      <a:srgbClr val="000000"/>
                    </a:solidFill>
                    <a:latin typeface="Arial" charset="0"/>
                    <a:cs typeface="Arial" charset="0"/>
                  </a:rPr>
                  <a:t>=-1</a:t>
                </a:r>
              </a:p>
              <a:p>
                <a:r>
                  <a:rPr lang="en-US" dirty="0">
                    <a:solidFill>
                      <a:srgbClr val="000000"/>
                    </a:solidFill>
                    <a:latin typeface="Arial" charset="0"/>
                    <a:cs typeface="Arial" charset="0"/>
                  </a:rPr>
                  <a:t>Decoded data for Sender 2 </a:t>
                </a:r>
                <a:r>
                  <a:rPr lang="en-US" sz="2800" dirty="0">
                    <a:solidFill>
                      <a:srgbClr val="000000"/>
                    </a:solidFill>
                    <a:latin typeface="Arial" charset="0"/>
                    <a:cs typeface="Arial" charset="0"/>
                  </a:rPr>
                  <a:t>in slot 1 is </a:t>
                </a:r>
                <a14:m>
                  <m:oMath xmlns:m="http://schemas.openxmlformats.org/officeDocument/2006/math">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𝑑</m:t>
                        </m:r>
                      </m:e>
                      <m:sub>
                        <m:r>
                          <a:rPr lang="en-GB" i="1">
                            <a:solidFill>
                              <a:srgbClr val="000000"/>
                            </a:solidFill>
                            <a:latin typeface="Cambria Math" panose="02040503050406030204" pitchFamily="18" charset="0"/>
                            <a:cs typeface="Arial" charset="0"/>
                          </a:rPr>
                          <m:t>1</m:t>
                        </m:r>
                      </m:sub>
                      <m:sup>
                        <m:r>
                          <a:rPr lang="en-GB" b="0" i="1" smtClean="0">
                            <a:solidFill>
                              <a:srgbClr val="000000"/>
                            </a:solidFill>
                            <a:latin typeface="Cambria Math" panose="02040503050406030204" pitchFamily="18" charset="0"/>
                            <a:cs typeface="Arial" charset="0"/>
                          </a:rPr>
                          <m:t>2</m:t>
                        </m:r>
                      </m:sup>
                    </m:sSubSup>
                    <m:r>
                      <a:rPr lang="en-US" i="1">
                        <a:solidFill>
                          <a:srgbClr val="000000"/>
                        </a:solidFill>
                        <a:latin typeface="Cambria Math" panose="02040503050406030204" pitchFamily="18" charset="0"/>
                        <a:cs typeface="Arial" charset="0"/>
                      </a:rPr>
                      <m:t>=</m:t>
                    </m:r>
                    <m:f>
                      <m:fPr>
                        <m:ctrlPr>
                          <a:rPr lang="en-GB" i="1">
                            <a:solidFill>
                              <a:srgbClr val="000000"/>
                            </a:solidFill>
                            <a:latin typeface="Cambria Math" panose="02040503050406030204" pitchFamily="18" charset="0"/>
                            <a:cs typeface="Arial" charset="0"/>
                          </a:rPr>
                        </m:ctrlPr>
                      </m:fPr>
                      <m:num>
                        <m:r>
                          <a:rPr lang="en-GB" i="1">
                            <a:solidFill>
                              <a:srgbClr val="000000"/>
                            </a:solidFill>
                            <a:latin typeface="Cambria Math" panose="02040503050406030204" pitchFamily="18" charset="0"/>
                            <a:cs typeface="Arial" charset="0"/>
                          </a:rPr>
                          <m:t>1</m:t>
                        </m:r>
                      </m:num>
                      <m:den>
                        <m:r>
                          <a:rPr lang="en-GB" i="1">
                            <a:solidFill>
                              <a:srgbClr val="000000"/>
                            </a:solidFill>
                            <a:latin typeface="Cambria Math" panose="02040503050406030204" pitchFamily="18" charset="0"/>
                            <a:cs typeface="Arial" charset="0"/>
                          </a:rPr>
                          <m:t>𝑀</m:t>
                        </m:r>
                      </m:den>
                    </m:f>
                    <m:nary>
                      <m:naryPr>
                        <m:chr m:val="∑"/>
                        <m:ctrlPr>
                          <a:rPr lang="en-GB" i="1">
                            <a:solidFill>
                              <a:srgbClr val="000000"/>
                            </a:solidFill>
                            <a:latin typeface="Cambria Math" panose="02040503050406030204" pitchFamily="18" charset="0"/>
                            <a:cs typeface="Arial" charset="0"/>
                          </a:rPr>
                        </m:ctrlPr>
                      </m:naryPr>
                      <m:sub>
                        <m:r>
                          <a:rPr lang="en-GB" i="1">
                            <a:solidFill>
                              <a:srgbClr val="000000"/>
                            </a:solidFill>
                            <a:latin typeface="Cambria Math" panose="02040503050406030204" pitchFamily="18" charset="0"/>
                            <a:cs typeface="Arial" charset="0"/>
                          </a:rPr>
                          <m:t>𝑚</m:t>
                        </m:r>
                        <m:r>
                          <a:rPr lang="en-GB" i="1">
                            <a:solidFill>
                              <a:srgbClr val="000000"/>
                            </a:solidFill>
                            <a:latin typeface="Cambria Math" panose="02040503050406030204" pitchFamily="18" charset="0"/>
                            <a:cs typeface="Arial" charset="0"/>
                          </a:rPr>
                          <m:t>=1</m:t>
                        </m:r>
                      </m:sub>
                      <m:sup>
                        <m:r>
                          <a:rPr lang="en-GB" i="1">
                            <a:solidFill>
                              <a:srgbClr val="000000"/>
                            </a:solidFill>
                            <a:latin typeface="Cambria Math" panose="02040503050406030204" pitchFamily="18" charset="0"/>
                            <a:cs typeface="Arial" charset="0"/>
                          </a:rPr>
                          <m:t>𝑀</m:t>
                        </m:r>
                      </m:sup>
                      <m:e>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𝑍</m:t>
                            </m:r>
                          </m:e>
                          <m:sub>
                            <m:r>
                              <a:rPr lang="en-GB" i="1">
                                <a:solidFill>
                                  <a:srgbClr val="000000"/>
                                </a:solidFill>
                                <a:latin typeface="Cambria Math" panose="02040503050406030204" pitchFamily="18" charset="0"/>
                                <a:cs typeface="Arial" charset="0"/>
                              </a:rPr>
                              <m:t>1,</m:t>
                            </m:r>
                            <m:r>
                              <a:rPr lang="en-GB" i="1">
                                <a:solidFill>
                                  <a:srgbClr val="000000"/>
                                </a:solidFill>
                                <a:latin typeface="Cambria Math" panose="02040503050406030204" pitchFamily="18" charset="0"/>
                                <a:cs typeface="Arial" charset="0"/>
                              </a:rPr>
                              <m:t>𝑚</m:t>
                            </m:r>
                          </m:sub>
                          <m:sup>
                            <m:r>
                              <a:rPr lang="en-GB" i="1">
                                <a:solidFill>
                                  <a:srgbClr val="000000"/>
                                </a:solidFill>
                                <a:latin typeface="Cambria Math" panose="02040503050406030204" pitchFamily="18" charset="0"/>
                                <a:cs typeface="Arial" charset="0"/>
                              </a:rPr>
                              <m:t>∗</m:t>
                            </m:r>
                          </m:sup>
                        </m:sSubSup>
                      </m:e>
                    </m:nary>
                    <m:r>
                      <a:rPr lang="en-GB" i="1">
                        <a:solidFill>
                          <a:srgbClr val="000000"/>
                        </a:solidFill>
                        <a:latin typeface="Cambria Math" panose="02040503050406030204" pitchFamily="18" charset="0"/>
                        <a:cs typeface="Arial" charset="0"/>
                      </a:rPr>
                      <m:t>⋅</m:t>
                    </m:r>
                    <m:sSubSup>
                      <m:sSubSupPr>
                        <m:ctrlPr>
                          <a:rPr lang="en-GB" b="0" i="1" smtClean="0">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𝑐</m:t>
                        </m:r>
                      </m:e>
                      <m:sub>
                        <m:r>
                          <a:rPr lang="en-GB" i="1">
                            <a:solidFill>
                              <a:srgbClr val="000000"/>
                            </a:solidFill>
                            <a:latin typeface="Cambria Math" panose="02040503050406030204" pitchFamily="18" charset="0"/>
                            <a:cs typeface="Arial" charset="0"/>
                          </a:rPr>
                          <m:t>𝑚</m:t>
                        </m:r>
                      </m:sub>
                      <m:sup>
                        <m:r>
                          <a:rPr lang="en-GB" b="0" i="1" smtClean="0">
                            <a:solidFill>
                              <a:srgbClr val="000000"/>
                            </a:solidFill>
                            <a:latin typeface="Cambria Math" panose="02040503050406030204" pitchFamily="18" charset="0"/>
                            <a:cs typeface="Arial" charset="0"/>
                          </a:rPr>
                          <m:t>2</m:t>
                        </m:r>
                      </m:sup>
                    </m:sSubSup>
                  </m:oMath>
                </a14:m>
                <a:r>
                  <a:rPr lang="en-US" sz="2800" dirty="0">
                    <a:solidFill>
                      <a:srgbClr val="000000"/>
                    </a:solidFill>
                    <a:latin typeface="Arial" charset="0"/>
                    <a:cs typeface="Arial" charset="0"/>
                  </a:rPr>
                  <a:t>:</a:t>
                </a:r>
              </a:p>
              <a:p>
                <a:pPr lvl="1"/>
                <a14:m>
                  <m:oMath xmlns:m="http://schemas.openxmlformats.org/officeDocument/2006/math">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𝑑</m:t>
                        </m:r>
                      </m:e>
                      <m:sub>
                        <m:r>
                          <a:rPr lang="en-GB" i="1">
                            <a:solidFill>
                              <a:srgbClr val="000000"/>
                            </a:solidFill>
                            <a:latin typeface="Cambria Math" panose="02040503050406030204" pitchFamily="18" charset="0"/>
                            <a:cs typeface="Arial" charset="0"/>
                          </a:rPr>
                          <m:t>1</m:t>
                        </m:r>
                      </m:sub>
                      <m:sup>
                        <m:r>
                          <a:rPr lang="en-GB" b="0" i="1" smtClean="0">
                            <a:solidFill>
                              <a:srgbClr val="000000"/>
                            </a:solidFill>
                            <a:latin typeface="Cambria Math" panose="02040503050406030204" pitchFamily="18" charset="0"/>
                            <a:cs typeface="Arial" charset="0"/>
                          </a:rPr>
                          <m:t>2</m:t>
                        </m:r>
                      </m:sup>
                    </m:sSubSup>
                  </m:oMath>
                </a14:m>
                <a:r>
                  <a:rPr lang="en-US" dirty="0">
                    <a:solidFill>
                      <a:srgbClr val="000000"/>
                    </a:solidFill>
                    <a:latin typeface="Arial" charset="0"/>
                    <a:cs typeface="Arial" charset="0"/>
                  </a:rPr>
                  <a:t> = (1/8)*(0,-2,0,2,0,0,2,2)</a:t>
                </a:r>
                <a:r>
                  <a:rPr lang="en-GB" sz="2400" b="0" dirty="0">
                    <a:solidFill>
                      <a:srgbClr val="000000"/>
                    </a:solidFill>
                    <a:cs typeface="Arial" charset="0"/>
                  </a:rPr>
                  <a:t> </a:t>
                </a:r>
                <a14:m>
                  <m:oMath xmlns:m="http://schemas.openxmlformats.org/officeDocument/2006/math">
                    <m:r>
                      <a:rPr lang="en-GB" sz="2400" b="0" i="1" smtClean="0">
                        <a:solidFill>
                          <a:srgbClr val="000000"/>
                        </a:solidFill>
                        <a:latin typeface="Cambria Math" panose="02040503050406030204" pitchFamily="18" charset="0"/>
                        <a:cs typeface="Arial" charset="0"/>
                      </a:rPr>
                      <m:t>⋅</m:t>
                    </m:r>
                  </m:oMath>
                </a14:m>
                <a:r>
                  <a:rPr lang="en-US" dirty="0">
                    <a:solidFill>
                      <a:srgbClr val="000000"/>
                    </a:solidFill>
                    <a:latin typeface="Arial" charset="0"/>
                    <a:cs typeface="Arial" charset="0"/>
                  </a:rPr>
                  <a:t> (1,-1,1,1,1,-1,1,1)</a:t>
                </a:r>
                <a:r>
                  <a:rPr lang="en-GB" sz="2000" dirty="0">
                    <a:solidFill>
                      <a:srgbClr val="000000"/>
                    </a:solidFill>
                    <a:cs typeface="Arial" charset="0"/>
                  </a:rPr>
                  <a:t> </a:t>
                </a:r>
                <a:endParaRPr lang="en-US" dirty="0">
                  <a:solidFill>
                    <a:srgbClr val="000000"/>
                  </a:solidFill>
                  <a:latin typeface="Arial" charset="0"/>
                  <a:cs typeface="Arial" charset="0"/>
                </a:endParaRPr>
              </a:p>
              <a:p>
                <a:pPr lvl="1"/>
                <a:r>
                  <a:rPr lang="en-US" dirty="0">
                    <a:solidFill>
                      <a:srgbClr val="000000"/>
                    </a:solidFill>
                    <a:latin typeface="Arial" charset="0"/>
                    <a:cs typeface="Arial" charset="0"/>
                  </a:rPr>
                  <a:t>=(1/8)*(0*1+(-2)*(-1)+0*1+2*1+0*1+0*(-1)+2*1+2*1)</a:t>
                </a:r>
              </a:p>
              <a:p>
                <a:pPr lvl="1"/>
                <a:r>
                  <a:rPr lang="en-US" dirty="0">
                    <a:solidFill>
                      <a:srgbClr val="000000"/>
                    </a:solidFill>
                    <a:latin typeface="Arial" charset="0"/>
                    <a:cs typeface="Arial" charset="0"/>
                  </a:rPr>
                  <a:t>=(1/8)*8</a:t>
                </a:r>
              </a:p>
              <a:p>
                <a:pPr lvl="1"/>
                <a:r>
                  <a:rPr lang="en-US" dirty="0">
                    <a:solidFill>
                      <a:srgbClr val="000000"/>
                    </a:solidFill>
                    <a:latin typeface="Arial" charset="0"/>
                    <a:cs typeface="Arial" charset="0"/>
                  </a:rPr>
                  <a:t>=1</a:t>
                </a:r>
                <a:endParaRPr lang="en-SE" dirty="0"/>
              </a:p>
            </p:txBody>
          </p:sp>
        </mc:Choice>
        <mc:Fallback xmlns="">
          <p:sp>
            <p:nvSpPr>
              <p:cNvPr id="2" name="Content Placeholder 1">
                <a:extLst>
                  <a:ext uri="{FF2B5EF4-FFF2-40B4-BE49-F238E27FC236}">
                    <a16:creationId xmlns:a16="http://schemas.microsoft.com/office/drawing/2014/main" id="{E52D94D7-984A-1CCB-85EF-A8F2A274DD2F}"/>
                  </a:ext>
                </a:extLst>
              </p:cNvPr>
              <p:cNvSpPr>
                <a:spLocks noGrp="1" noRot="1" noChangeAspect="1" noMove="1" noResize="1" noEditPoints="1" noAdjustHandles="1" noChangeArrowheads="1" noChangeShapeType="1" noTextEdit="1"/>
              </p:cNvSpPr>
              <p:nvPr>
                <p:ph idx="1"/>
              </p:nvPr>
            </p:nvSpPr>
            <p:spPr>
              <a:xfrm>
                <a:off x="838200" y="1203139"/>
                <a:ext cx="10515600" cy="5605075"/>
              </a:xfrm>
              <a:blipFill>
                <a:blip r:embed="rId2"/>
                <a:stretch>
                  <a:fillRect t="-1848"/>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F75E792C-88E7-48F0-8D3C-E013D3C93434}"/>
              </a:ext>
            </a:extLst>
          </p:cNvPr>
          <p:cNvSpPr>
            <a:spLocks noGrp="1"/>
          </p:cNvSpPr>
          <p:nvPr>
            <p:ph type="title"/>
          </p:nvPr>
        </p:nvSpPr>
        <p:spPr/>
        <p:txBody>
          <a:bodyPr/>
          <a:lstStyle/>
          <a:p>
            <a:r>
              <a:rPr lang="en-US" dirty="0"/>
              <a:t>CDMA: two-sender interference</a:t>
            </a:r>
            <a:endParaRPr lang="en-SE" dirty="0"/>
          </a:p>
        </p:txBody>
      </p:sp>
      <p:sp>
        <p:nvSpPr>
          <p:cNvPr id="4" name="Slide Number Placeholder 3">
            <a:extLst>
              <a:ext uri="{FF2B5EF4-FFF2-40B4-BE49-F238E27FC236}">
                <a16:creationId xmlns:a16="http://schemas.microsoft.com/office/drawing/2014/main" id="{98420F84-7808-D8A3-F711-8B7A5616CF27}"/>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24</a:t>
            </a:fld>
            <a:endParaRPr lang="en-US" dirty="0"/>
          </a:p>
        </p:txBody>
      </p:sp>
    </p:spTree>
    <p:extLst>
      <p:ext uri="{BB962C8B-B14F-4D97-AF65-F5344CB8AC3E}">
        <p14:creationId xmlns:p14="http://schemas.microsoft.com/office/powerpoint/2010/main" val="1562288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079BC3E-66D4-8D7F-988C-8AE9C4E7727E}"/>
                  </a:ext>
                </a:extLst>
              </p:cNvPr>
              <p:cNvSpPr>
                <a:spLocks noGrp="1"/>
              </p:cNvSpPr>
              <p:nvPr>
                <p:ph idx="1"/>
              </p:nvPr>
            </p:nvSpPr>
            <p:spPr/>
            <p:txBody>
              <a:bodyPr>
                <a:normAutofit fontScale="85000" lnSpcReduction="20000"/>
              </a:bodyPr>
              <a:lstStyle/>
              <a:p>
                <a:r>
                  <a:rPr lang="en-US" dirty="0">
                    <a:solidFill>
                      <a:srgbClr val="000000"/>
                    </a:solidFill>
                    <a:latin typeface="Arial" charset="0"/>
                    <a:cs typeface="Arial" charset="0"/>
                  </a:rPr>
                  <a:t>Decoded data for Sender 1 </a:t>
                </a:r>
                <a:r>
                  <a:rPr lang="en-US" sz="2800" dirty="0">
                    <a:solidFill>
                      <a:srgbClr val="000000"/>
                    </a:solidFill>
                    <a:latin typeface="Arial" charset="0"/>
                    <a:cs typeface="Arial" charset="0"/>
                  </a:rPr>
                  <a:t>in slot 1 is </a:t>
                </a:r>
                <a14:m>
                  <m:oMath xmlns:m="http://schemas.openxmlformats.org/officeDocument/2006/math">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𝑑</m:t>
                        </m:r>
                      </m:e>
                      <m:sub>
                        <m:r>
                          <a:rPr lang="en-GB" i="1">
                            <a:solidFill>
                              <a:srgbClr val="000000"/>
                            </a:solidFill>
                            <a:latin typeface="Cambria Math" panose="02040503050406030204" pitchFamily="18" charset="0"/>
                            <a:cs typeface="Arial" charset="0"/>
                          </a:rPr>
                          <m:t>1</m:t>
                        </m:r>
                      </m:sub>
                      <m:sup>
                        <m:r>
                          <a:rPr lang="en-GB" i="1">
                            <a:solidFill>
                              <a:srgbClr val="000000"/>
                            </a:solidFill>
                            <a:latin typeface="Cambria Math" panose="02040503050406030204" pitchFamily="18" charset="0"/>
                            <a:cs typeface="Arial" charset="0"/>
                          </a:rPr>
                          <m:t>1</m:t>
                        </m:r>
                      </m:sup>
                    </m:sSubSup>
                    <m:r>
                      <a:rPr lang="en-US" i="1">
                        <a:solidFill>
                          <a:srgbClr val="000000"/>
                        </a:solidFill>
                        <a:latin typeface="Cambria Math" panose="02040503050406030204" pitchFamily="18" charset="0"/>
                        <a:cs typeface="Arial" charset="0"/>
                      </a:rPr>
                      <m:t>=</m:t>
                    </m:r>
                    <m:f>
                      <m:fPr>
                        <m:ctrlPr>
                          <a:rPr lang="en-GB" i="1">
                            <a:solidFill>
                              <a:srgbClr val="000000"/>
                            </a:solidFill>
                            <a:latin typeface="Cambria Math" panose="02040503050406030204" pitchFamily="18" charset="0"/>
                            <a:cs typeface="Arial" charset="0"/>
                          </a:rPr>
                        </m:ctrlPr>
                      </m:fPr>
                      <m:num>
                        <m:r>
                          <a:rPr lang="en-GB" i="1">
                            <a:solidFill>
                              <a:srgbClr val="000000"/>
                            </a:solidFill>
                            <a:latin typeface="Cambria Math" panose="02040503050406030204" pitchFamily="18" charset="0"/>
                            <a:cs typeface="Arial" charset="0"/>
                          </a:rPr>
                          <m:t>1</m:t>
                        </m:r>
                      </m:num>
                      <m:den>
                        <m:r>
                          <a:rPr lang="en-GB" i="1">
                            <a:solidFill>
                              <a:srgbClr val="000000"/>
                            </a:solidFill>
                            <a:latin typeface="Cambria Math" panose="02040503050406030204" pitchFamily="18" charset="0"/>
                            <a:cs typeface="Arial" charset="0"/>
                          </a:rPr>
                          <m:t>𝑀</m:t>
                        </m:r>
                      </m:den>
                    </m:f>
                    <m:nary>
                      <m:naryPr>
                        <m:chr m:val="∑"/>
                        <m:ctrlPr>
                          <a:rPr lang="en-GB" i="1">
                            <a:solidFill>
                              <a:srgbClr val="000000"/>
                            </a:solidFill>
                            <a:latin typeface="Cambria Math" panose="02040503050406030204" pitchFamily="18" charset="0"/>
                            <a:cs typeface="Arial" charset="0"/>
                          </a:rPr>
                        </m:ctrlPr>
                      </m:naryPr>
                      <m:sub>
                        <m:r>
                          <a:rPr lang="en-GB" i="1">
                            <a:solidFill>
                              <a:srgbClr val="000000"/>
                            </a:solidFill>
                            <a:latin typeface="Cambria Math" panose="02040503050406030204" pitchFamily="18" charset="0"/>
                            <a:cs typeface="Arial" charset="0"/>
                          </a:rPr>
                          <m:t>𝑚</m:t>
                        </m:r>
                        <m:r>
                          <a:rPr lang="en-GB" i="1">
                            <a:solidFill>
                              <a:srgbClr val="000000"/>
                            </a:solidFill>
                            <a:latin typeface="Cambria Math" panose="02040503050406030204" pitchFamily="18" charset="0"/>
                            <a:cs typeface="Arial" charset="0"/>
                          </a:rPr>
                          <m:t>=1</m:t>
                        </m:r>
                      </m:sub>
                      <m:sup>
                        <m:r>
                          <a:rPr lang="en-GB" i="1">
                            <a:solidFill>
                              <a:srgbClr val="000000"/>
                            </a:solidFill>
                            <a:latin typeface="Cambria Math" panose="02040503050406030204" pitchFamily="18" charset="0"/>
                            <a:cs typeface="Arial" charset="0"/>
                          </a:rPr>
                          <m:t>𝑀</m:t>
                        </m:r>
                      </m:sup>
                      <m:e>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𝑍</m:t>
                            </m:r>
                          </m:e>
                          <m:sub>
                            <m:r>
                              <a:rPr lang="en-GB" i="1">
                                <a:solidFill>
                                  <a:srgbClr val="000000"/>
                                </a:solidFill>
                                <a:latin typeface="Cambria Math" panose="02040503050406030204" pitchFamily="18" charset="0"/>
                                <a:cs typeface="Arial" charset="0"/>
                              </a:rPr>
                              <m:t>1,</m:t>
                            </m:r>
                            <m:r>
                              <a:rPr lang="en-GB" i="1">
                                <a:solidFill>
                                  <a:srgbClr val="000000"/>
                                </a:solidFill>
                                <a:latin typeface="Cambria Math" panose="02040503050406030204" pitchFamily="18" charset="0"/>
                                <a:cs typeface="Arial" charset="0"/>
                              </a:rPr>
                              <m:t>𝑚</m:t>
                            </m:r>
                          </m:sub>
                          <m:sup>
                            <m:r>
                              <a:rPr lang="en-GB" i="1">
                                <a:solidFill>
                                  <a:srgbClr val="000000"/>
                                </a:solidFill>
                                <a:latin typeface="Cambria Math" panose="02040503050406030204" pitchFamily="18" charset="0"/>
                                <a:cs typeface="Arial" charset="0"/>
                              </a:rPr>
                              <m:t>∗</m:t>
                            </m:r>
                          </m:sup>
                        </m:sSubSup>
                      </m:e>
                    </m:nary>
                    <m:r>
                      <a:rPr lang="en-GB" i="1">
                        <a:solidFill>
                          <a:srgbClr val="000000"/>
                        </a:solidFill>
                        <a:latin typeface="Cambria Math" panose="02040503050406030204" pitchFamily="18" charset="0"/>
                        <a:cs typeface="Arial" charset="0"/>
                      </a:rPr>
                      <m:t>⋅</m:t>
                    </m:r>
                    <m:sSubSup>
                      <m:sSubSupPr>
                        <m:ctrlPr>
                          <a:rPr lang="en-GB" i="1">
                            <a:solidFill>
                              <a:srgbClr val="000000"/>
                            </a:solidFill>
                            <a:latin typeface="Cambria Math" panose="02040503050406030204" pitchFamily="18" charset="0"/>
                            <a:cs typeface="Arial" charset="0"/>
                          </a:rPr>
                        </m:ctrlPr>
                      </m:sSubSupPr>
                      <m:e>
                        <m:r>
                          <a:rPr lang="en-GB" i="1">
                            <a:solidFill>
                              <a:srgbClr val="000000"/>
                            </a:solidFill>
                            <a:latin typeface="Cambria Math" panose="02040503050406030204" pitchFamily="18" charset="0"/>
                            <a:cs typeface="Arial" charset="0"/>
                          </a:rPr>
                          <m:t>𝑐</m:t>
                        </m:r>
                      </m:e>
                      <m:sub>
                        <m:r>
                          <a:rPr lang="en-GB" i="1">
                            <a:solidFill>
                              <a:srgbClr val="000000"/>
                            </a:solidFill>
                            <a:latin typeface="Cambria Math" panose="02040503050406030204" pitchFamily="18" charset="0"/>
                            <a:cs typeface="Arial" charset="0"/>
                          </a:rPr>
                          <m:t>𝑚</m:t>
                        </m:r>
                      </m:sub>
                      <m:sup>
                        <m:r>
                          <a:rPr lang="en-GB" i="1">
                            <a:solidFill>
                              <a:srgbClr val="000000"/>
                            </a:solidFill>
                            <a:latin typeface="Cambria Math" panose="02040503050406030204" pitchFamily="18" charset="0"/>
                            <a:cs typeface="Arial" charset="0"/>
                          </a:rPr>
                          <m:t>1</m:t>
                        </m:r>
                      </m:sup>
                    </m:sSubSup>
                  </m:oMath>
                </a14:m>
                <a:endParaRPr lang="en-US" sz="2800" dirty="0">
                  <a:solidFill>
                    <a:srgbClr val="000000"/>
                  </a:solidFill>
                  <a:latin typeface="Arial" charset="0"/>
                  <a:cs typeface="Arial" charset="0"/>
                </a:endParaRPr>
              </a:p>
              <a:p>
                <a:r>
                  <a:rPr lang="en-US" sz="2800" dirty="0">
                    <a:solidFill>
                      <a:srgbClr val="000000"/>
                    </a:solidFill>
                    <a:latin typeface="Arial" charset="0"/>
                    <a:cs typeface="Arial" charset="0"/>
                  </a:rPr>
                  <a:t>=(1/8)*((-1)*(1,1,1,-1,1,-1,-1,-1) + 1*(1,-1,1,1,1,-1,1,1))</a:t>
                </a:r>
                <a:r>
                  <a:rPr lang="en-GB" sz="2800" b="0" dirty="0">
                    <a:solidFill>
                      <a:srgbClr val="000000"/>
                    </a:solidFill>
                    <a:cs typeface="Arial" charset="0"/>
                  </a:rPr>
                  <a:t> </a:t>
                </a:r>
                <a14:m>
                  <m:oMath xmlns:m="http://schemas.openxmlformats.org/officeDocument/2006/math">
                    <m:r>
                      <a:rPr lang="en-GB" sz="2800" b="0" i="1" smtClean="0">
                        <a:solidFill>
                          <a:srgbClr val="000000"/>
                        </a:solidFill>
                        <a:latin typeface="Cambria Math" panose="02040503050406030204" pitchFamily="18" charset="0"/>
                        <a:cs typeface="Arial" charset="0"/>
                      </a:rPr>
                      <m:t>⋅</m:t>
                    </m:r>
                  </m:oMath>
                </a14:m>
                <a:r>
                  <a:rPr lang="en-US" dirty="0">
                    <a:solidFill>
                      <a:srgbClr val="000000"/>
                    </a:solidFill>
                    <a:latin typeface="Arial" charset="0"/>
                    <a:cs typeface="Arial" charset="0"/>
                  </a:rPr>
                  <a:t> </a:t>
                </a:r>
                <a:r>
                  <a:rPr lang="en-US" sz="2800" dirty="0">
                    <a:solidFill>
                      <a:srgbClr val="000000"/>
                    </a:solidFill>
                    <a:latin typeface="Arial" charset="0"/>
                    <a:cs typeface="Arial" charset="0"/>
                  </a:rPr>
                  <a:t>(1,1,1,-1,1,-1,-1,-1)) </a:t>
                </a:r>
              </a:p>
              <a:p>
                <a:r>
                  <a:rPr lang="en-GB" dirty="0"/>
                  <a:t>=</a:t>
                </a:r>
                <a:r>
                  <a:rPr lang="en-US" dirty="0">
                    <a:solidFill>
                      <a:srgbClr val="000000"/>
                    </a:solidFill>
                    <a:latin typeface="Arial" charset="0"/>
                    <a:cs typeface="Arial" charset="0"/>
                  </a:rPr>
                  <a:t>(1/8)*(</a:t>
                </a:r>
                <a:r>
                  <a:rPr lang="en-US" sz="2800" dirty="0">
                    <a:solidFill>
                      <a:srgbClr val="000000"/>
                    </a:solidFill>
                    <a:latin typeface="Arial" charset="0"/>
                    <a:cs typeface="Arial" charset="0"/>
                  </a:rPr>
                  <a:t>(-1)*</a:t>
                </a:r>
                <a:r>
                  <a:rPr lang="en-US" sz="2800" dirty="0">
                    <a:solidFill>
                      <a:srgbClr val="FF0000"/>
                    </a:solidFill>
                    <a:latin typeface="Arial" charset="0"/>
                    <a:cs typeface="Arial" charset="0"/>
                  </a:rPr>
                  <a:t>(1,1,1,-1,1,-1,-1,-1)</a:t>
                </a:r>
                <a:r>
                  <a:rPr lang="en-GB" sz="2800" b="0" dirty="0">
                    <a:solidFill>
                      <a:srgbClr val="FF0000"/>
                    </a:solidFill>
                    <a:cs typeface="Arial" charset="0"/>
                  </a:rPr>
                  <a:t> </a:t>
                </a:r>
                <a14:m>
                  <m:oMath xmlns:m="http://schemas.openxmlformats.org/officeDocument/2006/math">
                    <m:r>
                      <a:rPr lang="en-GB" sz="2800" b="0" i="1" smtClean="0">
                        <a:solidFill>
                          <a:srgbClr val="FF0000"/>
                        </a:solidFill>
                        <a:latin typeface="Cambria Math" panose="02040503050406030204" pitchFamily="18" charset="0"/>
                        <a:cs typeface="Arial" charset="0"/>
                      </a:rPr>
                      <m:t>⋅</m:t>
                    </m:r>
                  </m:oMath>
                </a14:m>
                <a:r>
                  <a:rPr lang="en-US" dirty="0">
                    <a:solidFill>
                      <a:srgbClr val="FF0000"/>
                    </a:solidFill>
                    <a:latin typeface="Arial" charset="0"/>
                    <a:cs typeface="Arial" charset="0"/>
                  </a:rPr>
                  <a:t> </a:t>
                </a:r>
                <a:r>
                  <a:rPr lang="en-US" sz="2800" dirty="0">
                    <a:solidFill>
                      <a:srgbClr val="FF0000"/>
                    </a:solidFill>
                    <a:latin typeface="Arial" charset="0"/>
                    <a:cs typeface="Arial" charset="0"/>
                  </a:rPr>
                  <a:t>(1,1,1,-1,1,-1,-1,-1)</a:t>
                </a:r>
                <a:r>
                  <a:rPr lang="en-US" sz="2800" dirty="0">
                    <a:solidFill>
                      <a:srgbClr val="000000"/>
                    </a:solidFill>
                    <a:latin typeface="Arial" charset="0"/>
                    <a:cs typeface="Arial" charset="0"/>
                  </a:rPr>
                  <a:t> + </a:t>
                </a:r>
                <a:r>
                  <a:rPr lang="en-US" dirty="0">
                    <a:solidFill>
                      <a:srgbClr val="000000"/>
                    </a:solidFill>
                    <a:latin typeface="Arial" charset="0"/>
                    <a:cs typeface="Arial" charset="0"/>
                  </a:rPr>
                  <a:t>(1/8)*</a:t>
                </a:r>
                <a:r>
                  <a:rPr lang="en-US" sz="2800" dirty="0">
                    <a:solidFill>
                      <a:srgbClr val="000000"/>
                    </a:solidFill>
                    <a:latin typeface="Arial" charset="0"/>
                    <a:cs typeface="Arial" charset="0"/>
                  </a:rPr>
                  <a:t>1</a:t>
                </a:r>
                <a:r>
                  <a:rPr lang="en-US" dirty="0">
                    <a:latin typeface="Arial" charset="0"/>
                    <a:cs typeface="Arial" charset="0"/>
                  </a:rPr>
                  <a:t>*</a:t>
                </a:r>
                <a:r>
                  <a:rPr lang="en-US" dirty="0">
                    <a:solidFill>
                      <a:schemeClr val="accent1"/>
                    </a:solidFill>
                    <a:latin typeface="Arial" charset="0"/>
                    <a:cs typeface="Arial" charset="0"/>
                  </a:rPr>
                  <a:t>(1,-1,1,1,1,-1,1,1)</a:t>
                </a:r>
                <a:r>
                  <a:rPr lang="en-GB" dirty="0">
                    <a:solidFill>
                      <a:schemeClr val="accent1"/>
                    </a:solidFill>
                    <a:latin typeface="Arial" charset="0"/>
                    <a:cs typeface="Arial" charset="0"/>
                  </a:rPr>
                  <a:t> </a:t>
                </a:r>
                <a14:m>
                  <m:oMath xmlns:m="http://schemas.openxmlformats.org/officeDocument/2006/math">
                    <m:r>
                      <a:rPr lang="en-GB">
                        <a:solidFill>
                          <a:schemeClr val="accent1"/>
                        </a:solidFill>
                        <a:latin typeface="Cambria Math" panose="02040503050406030204" pitchFamily="18" charset="0"/>
                        <a:cs typeface="Arial" charset="0"/>
                      </a:rPr>
                      <m:t>⋅</m:t>
                    </m:r>
                  </m:oMath>
                </a14:m>
                <a:r>
                  <a:rPr lang="en-US" dirty="0">
                    <a:solidFill>
                      <a:schemeClr val="accent1"/>
                    </a:solidFill>
                    <a:latin typeface="Arial" charset="0"/>
                    <a:cs typeface="Arial" charset="0"/>
                  </a:rPr>
                  <a:t> (1,1,1,-1,1,-1,-1,-1))</a:t>
                </a:r>
              </a:p>
              <a:p>
                <a:pPr marL="130175" indent="0">
                  <a:buNone/>
                </a:pPr>
                <a:r>
                  <a:rPr lang="en-US" dirty="0">
                    <a:solidFill>
                      <a:srgbClr val="000000"/>
                    </a:solidFill>
                    <a:latin typeface="Arial" charset="0"/>
                    <a:cs typeface="Arial" charset="0"/>
                  </a:rPr>
                  <a:t>(</a:t>
                </a:r>
                <a:r>
                  <a:rPr lang="en-GB" dirty="0">
                    <a:solidFill>
                      <a:srgbClr val="FF0000"/>
                    </a:solidFill>
                    <a:latin typeface="Arial" charset="0"/>
                    <a:cs typeface="Arial" charset="0"/>
                  </a:rPr>
                  <a:t>First term</a:t>
                </a:r>
                <a:r>
                  <a:rPr lang="en-GB" dirty="0">
                    <a:solidFill>
                      <a:srgbClr val="000000"/>
                    </a:solidFill>
                    <a:latin typeface="Arial" charset="0"/>
                    <a:cs typeface="Arial" charset="0"/>
                  </a:rPr>
                  <a:t>: </a:t>
                </a:r>
                <a:r>
                  <a:rPr lang="en-US" sz="2800" dirty="0">
                    <a:solidFill>
                      <a:srgbClr val="000000"/>
                    </a:solidFill>
                    <a:latin typeface="Arial" charset="0"/>
                    <a:cs typeface="Arial" charset="0"/>
                  </a:rPr>
                  <a:t>Sender 1 Code’s </a:t>
                </a:r>
                <a:r>
                  <a:rPr lang="en-GB" dirty="0">
                    <a:solidFill>
                      <a:srgbClr val="000000"/>
                    </a:solidFill>
                    <a:latin typeface="Arial" charset="0"/>
                    <a:cs typeface="Arial" charset="0"/>
                  </a:rPr>
                  <a:t>inner product with itself with itself is sum of M 1’s, M=8 is its dimension. </a:t>
                </a:r>
                <a:r>
                  <a:rPr lang="en-GB" dirty="0">
                    <a:solidFill>
                      <a:schemeClr val="accent1"/>
                    </a:solidFill>
                    <a:latin typeface="Arial" charset="0"/>
                    <a:cs typeface="Arial" charset="0"/>
                  </a:rPr>
                  <a:t>Second term</a:t>
                </a:r>
                <a:r>
                  <a:rPr lang="en-GB" dirty="0">
                    <a:solidFill>
                      <a:srgbClr val="000000"/>
                    </a:solidFill>
                    <a:latin typeface="Arial" charset="0"/>
                    <a:cs typeface="Arial" charset="0"/>
                  </a:rPr>
                  <a:t>: </a:t>
                </a:r>
                <a:r>
                  <a:rPr lang="en-US" sz="2800" dirty="0">
                    <a:solidFill>
                      <a:srgbClr val="000000"/>
                    </a:solidFill>
                    <a:latin typeface="Arial" charset="0"/>
                    <a:cs typeface="Arial" charset="0"/>
                  </a:rPr>
                  <a:t>Sender 1 Code’s </a:t>
                </a:r>
                <a:r>
                  <a:rPr lang="en-GB" dirty="0">
                    <a:solidFill>
                      <a:srgbClr val="000000"/>
                    </a:solidFill>
                    <a:latin typeface="Arial" charset="0"/>
                    <a:cs typeface="Arial" charset="0"/>
                  </a:rPr>
                  <a:t>inner product with </a:t>
                </a:r>
                <a:r>
                  <a:rPr lang="en-US" sz="2800" dirty="0">
                    <a:solidFill>
                      <a:srgbClr val="000000"/>
                    </a:solidFill>
                    <a:latin typeface="Arial" charset="0"/>
                    <a:cs typeface="Arial" charset="0"/>
                  </a:rPr>
                  <a:t>Sender 2 Code</a:t>
                </a:r>
                <a:r>
                  <a:rPr lang="en-GB" dirty="0">
                    <a:solidFill>
                      <a:srgbClr val="000000"/>
                    </a:solidFill>
                    <a:latin typeface="Arial" charset="0"/>
                    <a:cs typeface="Arial" charset="0"/>
                  </a:rPr>
                  <a:t> equals 0, since the codes for different senders are orthogonal</a:t>
                </a:r>
                <a:r>
                  <a:rPr lang="en-US" dirty="0">
                    <a:solidFill>
                      <a:srgbClr val="000000"/>
                    </a:solidFill>
                    <a:latin typeface="Arial" charset="0"/>
                    <a:cs typeface="Arial" charset="0"/>
                  </a:rPr>
                  <a:t>)</a:t>
                </a:r>
              </a:p>
              <a:p>
                <a:r>
                  <a:rPr lang="en-US" dirty="0">
                    <a:solidFill>
                      <a:srgbClr val="000000"/>
                    </a:solidFill>
                    <a:latin typeface="Arial" charset="0"/>
                    <a:cs typeface="Arial" charset="0"/>
                  </a:rPr>
                  <a:t>= (1/8)*(-1*</a:t>
                </a:r>
                <a:r>
                  <a:rPr lang="en-US" dirty="0">
                    <a:solidFill>
                      <a:srgbClr val="FF0000"/>
                    </a:solidFill>
                    <a:latin typeface="Arial" charset="0"/>
                    <a:cs typeface="Arial" charset="0"/>
                  </a:rPr>
                  <a:t>(1+1+1+1+1+1+1+1)</a:t>
                </a:r>
                <a:r>
                  <a:rPr lang="en-US" dirty="0">
                    <a:solidFill>
                      <a:srgbClr val="000000"/>
                    </a:solidFill>
                    <a:latin typeface="Arial" charset="0"/>
                    <a:cs typeface="Arial" charset="0"/>
                  </a:rPr>
                  <a:t> + </a:t>
                </a:r>
                <a:r>
                  <a:rPr lang="en-US" dirty="0">
                    <a:solidFill>
                      <a:schemeClr val="accent1"/>
                    </a:solidFill>
                    <a:latin typeface="Arial" charset="0"/>
                    <a:cs typeface="Arial" charset="0"/>
                  </a:rPr>
                  <a:t>1*(</a:t>
                </a:r>
                <a:r>
                  <a:rPr lang="en-US" sz="2800" dirty="0">
                    <a:solidFill>
                      <a:schemeClr val="accent1"/>
                    </a:solidFill>
                    <a:latin typeface="Arial" charset="0"/>
                    <a:cs typeface="Arial" charset="0"/>
                  </a:rPr>
                  <a:t>1*1+1*(-1)+1*1+(-1)*1 +1*1+(-1)*(-1)+(-1)*1+(-1)*1</a:t>
                </a:r>
                <a:r>
                  <a:rPr lang="en-US" dirty="0">
                    <a:solidFill>
                      <a:schemeClr val="accent1"/>
                    </a:solidFill>
                    <a:latin typeface="Arial" charset="0"/>
                    <a:cs typeface="Arial" charset="0"/>
                  </a:rPr>
                  <a:t>))</a:t>
                </a:r>
              </a:p>
              <a:p>
                <a:r>
                  <a:rPr lang="en-US" dirty="0">
                    <a:solidFill>
                      <a:srgbClr val="000000"/>
                    </a:solidFill>
                    <a:latin typeface="Arial" charset="0"/>
                    <a:cs typeface="Arial" charset="0"/>
                  </a:rPr>
                  <a:t>= (1/8)*(</a:t>
                </a:r>
                <a:r>
                  <a:rPr lang="en-US" sz="2800" dirty="0">
                    <a:solidFill>
                      <a:srgbClr val="000000"/>
                    </a:solidFill>
                    <a:latin typeface="Arial" charset="0"/>
                    <a:cs typeface="Arial" charset="0"/>
                  </a:rPr>
                  <a:t>-1*8 + 1*0)</a:t>
                </a:r>
              </a:p>
              <a:p>
                <a:r>
                  <a:rPr lang="en-US" sz="2800" dirty="0">
                    <a:solidFill>
                      <a:srgbClr val="000000"/>
                    </a:solidFill>
                    <a:latin typeface="Arial" charset="0"/>
                    <a:cs typeface="Arial" charset="0"/>
                  </a:rPr>
                  <a:t>= -1</a:t>
                </a:r>
              </a:p>
              <a:p>
                <a:endParaRPr lang="en-SE" dirty="0"/>
              </a:p>
            </p:txBody>
          </p:sp>
        </mc:Choice>
        <mc:Fallback xmlns="">
          <p:sp>
            <p:nvSpPr>
              <p:cNvPr id="2" name="Content Placeholder 1">
                <a:extLst>
                  <a:ext uri="{FF2B5EF4-FFF2-40B4-BE49-F238E27FC236}">
                    <a16:creationId xmlns:a16="http://schemas.microsoft.com/office/drawing/2014/main" id="{F079BC3E-66D4-8D7F-988C-8AE9C4E7727E}"/>
                  </a:ext>
                </a:extLst>
              </p:cNvPr>
              <p:cNvSpPr>
                <a:spLocks noGrp="1" noRot="1" noChangeAspect="1" noMove="1" noResize="1" noEditPoints="1" noAdjustHandles="1" noChangeArrowheads="1" noChangeShapeType="1" noTextEdit="1"/>
              </p:cNvSpPr>
              <p:nvPr>
                <p:ph idx="1"/>
              </p:nvPr>
            </p:nvSpPr>
            <p:spPr>
              <a:blipFill>
                <a:blip r:embed="rId2"/>
                <a:stretch>
                  <a:fillRect t="-2101" r="-1159" b="-1961"/>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6497560D-5726-82B1-B4CB-84FB0571D714}"/>
              </a:ext>
            </a:extLst>
          </p:cNvPr>
          <p:cNvSpPr>
            <a:spLocks noGrp="1"/>
          </p:cNvSpPr>
          <p:nvPr>
            <p:ph type="title"/>
          </p:nvPr>
        </p:nvSpPr>
        <p:spPr/>
        <p:txBody>
          <a:bodyPr/>
          <a:lstStyle/>
          <a:p>
            <a:r>
              <a:rPr lang="en-US" dirty="0"/>
              <a:t>CDMA: two-sender interference: Explanations</a:t>
            </a:r>
            <a:endParaRPr lang="en-SE" dirty="0"/>
          </a:p>
        </p:txBody>
      </p:sp>
      <p:sp>
        <p:nvSpPr>
          <p:cNvPr id="4" name="Slide Number Placeholder 3">
            <a:extLst>
              <a:ext uri="{FF2B5EF4-FFF2-40B4-BE49-F238E27FC236}">
                <a16:creationId xmlns:a16="http://schemas.microsoft.com/office/drawing/2014/main" id="{CC2CFA93-76D3-ABFA-24D2-B752466043F3}"/>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25</a:t>
            </a:fld>
            <a:endParaRPr lang="en-US" dirty="0"/>
          </a:p>
        </p:txBody>
      </p:sp>
    </p:spTree>
    <p:extLst>
      <p:ext uri="{BB962C8B-B14F-4D97-AF65-F5344CB8AC3E}">
        <p14:creationId xmlns:p14="http://schemas.microsoft.com/office/powerpoint/2010/main" val="394326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9B9773-F2B9-2CB3-3A6E-F850DF66FAC3}"/>
              </a:ext>
            </a:extLst>
          </p:cNvPr>
          <p:cNvSpPr>
            <a:spLocks noGrp="1"/>
          </p:cNvSpPr>
          <p:nvPr>
            <p:ph idx="1"/>
          </p:nvPr>
        </p:nvSpPr>
        <p:spPr/>
        <p:txBody>
          <a:bodyPr/>
          <a:lstStyle/>
          <a:p>
            <a:r>
              <a:rPr lang="de-DE" dirty="0"/>
              <a:t>Q1: Consider the codes for two senders: Sender 1 Code: (1,-1,-1,-1,1,-1,-1,-1), Sender 2 Code: (1,-1,1,-1,1,-1,1,-1). Are they orthogonal?</a:t>
            </a:r>
          </a:p>
          <a:p>
            <a:r>
              <a:rPr lang="de-DE" dirty="0"/>
              <a:t>Q2: Consider the codes for two senders: </a:t>
            </a:r>
            <a:r>
              <a:rPr lang="en-US" dirty="0"/>
              <a:t>Sender 1 Code: (1,-1,1,-1,1,-1,-1,-1), Sender 2 Code: (1,1,1,1,1,-1,1,-1). Are they orthogonal?</a:t>
            </a:r>
          </a:p>
          <a:p>
            <a:r>
              <a:rPr lang="de-DE" dirty="0"/>
              <a:t>Q3: With the codes in Q2, suppose Sender 1 sends data bit 1 and Sender 2 sends data bit -1 simultaneously, compute the encoded data.</a:t>
            </a:r>
          </a:p>
          <a:p>
            <a:r>
              <a:rPr lang="de-DE" dirty="0"/>
              <a:t>Q4: Compute the decoded data bit for Sender 1 </a:t>
            </a:r>
            <a:r>
              <a:rPr lang="de-DE"/>
              <a:t>and decoded data bit Sender </a:t>
            </a:r>
            <a:r>
              <a:rPr lang="de-DE" dirty="0"/>
              <a:t>2.</a:t>
            </a:r>
            <a:endParaRPr lang="en-SE" dirty="0"/>
          </a:p>
        </p:txBody>
      </p:sp>
      <p:sp>
        <p:nvSpPr>
          <p:cNvPr id="3" name="Title 2">
            <a:extLst>
              <a:ext uri="{FF2B5EF4-FFF2-40B4-BE49-F238E27FC236}">
                <a16:creationId xmlns:a16="http://schemas.microsoft.com/office/drawing/2014/main" id="{AF8E8566-209D-29BA-53DB-FB88E454FAE6}"/>
              </a:ext>
            </a:extLst>
          </p:cNvPr>
          <p:cNvSpPr>
            <a:spLocks noGrp="1"/>
          </p:cNvSpPr>
          <p:nvPr>
            <p:ph type="title"/>
          </p:nvPr>
        </p:nvSpPr>
        <p:spPr/>
        <p:txBody>
          <a:bodyPr/>
          <a:lstStyle/>
          <a:p>
            <a:r>
              <a:rPr lang="en-GB" dirty="0"/>
              <a:t>Quiz 1 </a:t>
            </a:r>
            <a:endParaRPr lang="en-SE" dirty="0"/>
          </a:p>
        </p:txBody>
      </p:sp>
      <p:sp>
        <p:nvSpPr>
          <p:cNvPr id="4" name="Slide Number Placeholder 3">
            <a:extLst>
              <a:ext uri="{FF2B5EF4-FFF2-40B4-BE49-F238E27FC236}">
                <a16:creationId xmlns:a16="http://schemas.microsoft.com/office/drawing/2014/main" id="{9344419F-ADD9-75BB-A58B-6E9F9F8D2675}"/>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26</a:t>
            </a:fld>
            <a:endParaRPr lang="en-US" dirty="0"/>
          </a:p>
        </p:txBody>
      </p:sp>
    </p:spTree>
    <p:extLst>
      <p:ext uri="{BB962C8B-B14F-4D97-AF65-F5344CB8AC3E}">
        <p14:creationId xmlns:p14="http://schemas.microsoft.com/office/powerpoint/2010/main" val="341266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E6B04AE-9954-E68A-70FD-07645FD50F15}"/>
                  </a:ext>
                </a:extLst>
              </p:cNvPr>
              <p:cNvSpPr>
                <a:spLocks noGrp="1"/>
              </p:cNvSpPr>
              <p:nvPr>
                <p:ph idx="1"/>
              </p:nvPr>
            </p:nvSpPr>
            <p:spPr>
              <a:xfrm>
                <a:off x="838200" y="1724027"/>
                <a:ext cx="10515600" cy="4719062"/>
              </a:xfrm>
            </p:spPr>
            <p:txBody>
              <a:bodyPr>
                <a:normAutofit fontScale="70000" lnSpcReduction="20000"/>
              </a:bodyPr>
              <a:lstStyle/>
              <a:p>
                <a:pPr algn="l"/>
                <a:r>
                  <a:rPr lang="en-GB" b="0" i="0" dirty="0">
                    <a:solidFill>
                      <a:srgbClr val="000000"/>
                    </a:solidFill>
                    <a:effectLst/>
                    <a:latin typeface="fff"/>
                  </a:rPr>
                  <a:t>Q: A CDMA receiver receives the following encoded data: </a:t>
                </a:r>
              </a:p>
              <a:p>
                <a:pPr algn="l"/>
                <a:r>
                  <a:rPr lang="en-GB" b="0" i="0" dirty="0">
                    <a:solidFill>
                      <a:srgbClr val="000000"/>
                    </a:solidFill>
                    <a:effectLst/>
                    <a:latin typeface="fff"/>
                  </a:rPr>
                  <a:t>(-1 +1 -3 +1 -1 -3 +1 +1). </a:t>
                </a:r>
              </a:p>
              <a:p>
                <a:pPr algn="l"/>
                <a:r>
                  <a:rPr lang="en-GB" b="0" i="0" dirty="0">
                    <a:solidFill>
                      <a:srgbClr val="000000"/>
                    </a:solidFill>
                    <a:effectLst/>
                    <a:latin typeface="fff"/>
                  </a:rPr>
                  <a:t>Assuming  the following codes used by four sending stations (they are pairwise orthogonal to each other), </a:t>
                </a:r>
              </a:p>
              <a:p>
                <a:pPr lvl="1"/>
                <a:r>
                  <a:rPr lang="pt-BR" dirty="0">
                    <a:solidFill>
                      <a:srgbClr val="000000"/>
                    </a:solidFill>
                    <a:latin typeface="fff"/>
                  </a:rPr>
                  <a:t>A=(-1,-1,-1,+1,+1,-1,+1,+1)</a:t>
                </a:r>
              </a:p>
              <a:p>
                <a:pPr lvl="1"/>
                <a:r>
                  <a:rPr lang="pt-BR" dirty="0">
                    <a:solidFill>
                      <a:srgbClr val="000000"/>
                    </a:solidFill>
                    <a:latin typeface="fff"/>
                  </a:rPr>
                  <a:t>B=(-1,-1,+1,-1,+1,+1,+1,-1)</a:t>
                </a:r>
              </a:p>
              <a:p>
                <a:pPr lvl="1"/>
                <a:r>
                  <a:rPr lang="pt-BR" dirty="0">
                    <a:solidFill>
                      <a:srgbClr val="000000"/>
                    </a:solidFill>
                    <a:latin typeface="fff"/>
                  </a:rPr>
                  <a:t>C=(-1,+1,-1,+1,+1,+1,-1,-1)</a:t>
                </a:r>
              </a:p>
              <a:p>
                <a:pPr lvl="1"/>
                <a:r>
                  <a:rPr lang="pt-BR" dirty="0">
                    <a:solidFill>
                      <a:srgbClr val="000000"/>
                    </a:solidFill>
                    <a:latin typeface="fff"/>
                  </a:rPr>
                  <a:t>D=(-1,+1,-1,-1,-1,-1,+1,-1)</a:t>
                </a:r>
                <a:endParaRPr lang="en-GB" dirty="0">
                  <a:solidFill>
                    <a:srgbClr val="000000"/>
                  </a:solidFill>
                  <a:latin typeface="fff"/>
                </a:endParaRPr>
              </a:p>
              <a:p>
                <a:pPr algn="l"/>
                <a:r>
                  <a:rPr lang="en-GB" b="0" i="0" dirty="0">
                    <a:solidFill>
                      <a:srgbClr val="000000"/>
                    </a:solidFill>
                    <a:effectLst/>
                    <a:latin typeface="fff"/>
                  </a:rPr>
                  <a:t>which stations  transmitted, and which bits did each one send?</a:t>
                </a:r>
              </a:p>
              <a:p>
                <a:pPr algn="l"/>
                <a:r>
                  <a:rPr lang="en-GB" dirty="0">
                    <a:solidFill>
                      <a:srgbClr val="000000"/>
                    </a:solidFill>
                    <a:latin typeface="fff"/>
                  </a:rPr>
                  <a:t>A: Compute the normalized inner products with each code:</a:t>
                </a:r>
                <a:endParaRPr lang="en-GB" b="0" i="0" dirty="0">
                  <a:solidFill>
                    <a:srgbClr val="000000"/>
                  </a:solidFill>
                  <a:effectLst/>
                  <a:latin typeface="fff"/>
                </a:endParaRPr>
              </a:p>
              <a:p>
                <a:pPr lvl="1"/>
                <a:r>
                  <a:rPr lang="en-GB" dirty="0"/>
                  <a:t>A’s data:(1/8)</a:t>
                </a:r>
                <a:r>
                  <a:rPr lang="en-GB" dirty="0">
                    <a:solidFill>
                      <a:srgbClr val="000000"/>
                    </a:solidFill>
                    <a:latin typeface="fff"/>
                  </a:rPr>
                  <a:t>*(-1 +1 -3 +1 -1 -3 +1 +1)</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pt-BR" dirty="0">
                    <a:solidFill>
                      <a:srgbClr val="000000"/>
                    </a:solidFill>
                    <a:latin typeface="fff"/>
                  </a:rPr>
                  <a:t> (-1,-1,-1,+1,+1,-1,+1,+1)</a:t>
                </a:r>
                <a:r>
                  <a:rPr lang="en-SE" dirty="0"/>
                  <a:t>/8 = 1</a:t>
                </a:r>
              </a:p>
              <a:p>
                <a:pPr lvl="1"/>
                <a:r>
                  <a:rPr lang="en-GB" dirty="0"/>
                  <a:t>B’s data:(1/8)</a:t>
                </a:r>
                <a:r>
                  <a:rPr lang="en-GB" dirty="0">
                    <a:solidFill>
                      <a:srgbClr val="000000"/>
                    </a:solidFill>
                    <a:latin typeface="fff"/>
                  </a:rPr>
                  <a:t>*(-1 +1 -3 +1 -1 -3 +1 +1)</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pt-BR" dirty="0">
                    <a:solidFill>
                      <a:srgbClr val="000000"/>
                    </a:solidFill>
                    <a:latin typeface="fff"/>
                  </a:rPr>
                  <a:t> </a:t>
                </a:r>
                <a:r>
                  <a:rPr lang="en-SE" dirty="0"/>
                  <a:t>(-1-1+1-1+1+1+1-1)/8=-1</a:t>
                </a:r>
              </a:p>
              <a:p>
                <a:pPr lvl="1"/>
                <a:r>
                  <a:rPr lang="en-GB" dirty="0"/>
                  <a:t>C’s data:(1/8)</a:t>
                </a:r>
                <a:r>
                  <a:rPr lang="en-GB" dirty="0">
                    <a:solidFill>
                      <a:srgbClr val="000000"/>
                    </a:solidFill>
                    <a:latin typeface="fff"/>
                  </a:rPr>
                  <a:t>*(-1 +1 -3 +1 -1 -3 +1 +1)</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pt-BR" dirty="0">
                    <a:solidFill>
                      <a:srgbClr val="000000"/>
                    </a:solidFill>
                    <a:latin typeface="fff"/>
                  </a:rPr>
                  <a:t> </a:t>
                </a:r>
                <a:r>
                  <a:rPr lang="en-SE" dirty="0"/>
                  <a:t>(-1+1-1+1+1+1-1-1)/8=0</a:t>
                </a:r>
              </a:p>
              <a:p>
                <a:pPr lvl="1"/>
                <a:r>
                  <a:rPr lang="en-GB" dirty="0"/>
                  <a:t>D’s data:(1/8)</a:t>
                </a:r>
                <a:r>
                  <a:rPr lang="en-GB" dirty="0">
                    <a:solidFill>
                      <a:srgbClr val="000000"/>
                    </a:solidFill>
                    <a:latin typeface="fff"/>
                  </a:rPr>
                  <a:t>* (-1 +1 -3 +1 -1 -3 +1 +1)</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pt-BR" dirty="0">
                    <a:solidFill>
                      <a:srgbClr val="000000"/>
                    </a:solidFill>
                    <a:latin typeface="fff"/>
                  </a:rPr>
                  <a:t> </a:t>
                </a:r>
                <a:r>
                  <a:rPr lang="en-SE" dirty="0"/>
                  <a:t>(-1-1-1-1-1-1-1-1)/8 = 1</a:t>
                </a:r>
                <a:endParaRPr lang="en-GB" dirty="0"/>
              </a:p>
              <a:p>
                <a:r>
                  <a:rPr lang="en-GB" dirty="0"/>
                  <a:t>Clearly, stations A, B, and D transmitted bits 1, -1, 1 respectively while station C did not transmit.</a:t>
                </a:r>
              </a:p>
              <a:p>
                <a:pPr lvl="1"/>
                <a:r>
                  <a:rPr lang="en-GB" dirty="0"/>
                  <a:t>Corresponding to application bits 1, 0, 1</a:t>
                </a:r>
              </a:p>
              <a:p>
                <a:endParaRPr lang="en-SE" dirty="0"/>
              </a:p>
            </p:txBody>
          </p:sp>
        </mc:Choice>
        <mc:Fallback xmlns="">
          <p:sp>
            <p:nvSpPr>
              <p:cNvPr id="2" name="Content Placeholder 1">
                <a:extLst>
                  <a:ext uri="{FF2B5EF4-FFF2-40B4-BE49-F238E27FC236}">
                    <a16:creationId xmlns:a16="http://schemas.microsoft.com/office/drawing/2014/main" id="{3E6B04AE-9954-E68A-70FD-07645FD50F15}"/>
                  </a:ext>
                </a:extLst>
              </p:cNvPr>
              <p:cNvSpPr>
                <a:spLocks noGrp="1" noRot="1" noChangeAspect="1" noMove="1" noResize="1" noEditPoints="1" noAdjustHandles="1" noChangeArrowheads="1" noChangeShapeType="1" noTextEdit="1"/>
              </p:cNvSpPr>
              <p:nvPr>
                <p:ph idx="1"/>
              </p:nvPr>
            </p:nvSpPr>
            <p:spPr>
              <a:xfrm>
                <a:off x="838200" y="1724027"/>
                <a:ext cx="10515600" cy="4719062"/>
              </a:xfrm>
              <a:blipFill>
                <a:blip r:embed="rId2"/>
                <a:stretch>
                  <a:fillRect t="-2455" r="-174"/>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DC57F3D0-9372-A31D-96F6-557E17D45AE0}"/>
              </a:ext>
            </a:extLst>
          </p:cNvPr>
          <p:cNvSpPr>
            <a:spLocks noGrp="1"/>
          </p:cNvSpPr>
          <p:nvPr>
            <p:ph type="title"/>
          </p:nvPr>
        </p:nvSpPr>
        <p:spPr/>
        <p:txBody>
          <a:bodyPr/>
          <a:lstStyle/>
          <a:p>
            <a:r>
              <a:rPr lang="en-US" dirty="0"/>
              <a:t>Quiz 2</a:t>
            </a:r>
            <a:endParaRPr lang="en-SE" dirty="0"/>
          </a:p>
        </p:txBody>
      </p:sp>
      <p:sp>
        <p:nvSpPr>
          <p:cNvPr id="4" name="Slide Number Placeholder 3">
            <a:extLst>
              <a:ext uri="{FF2B5EF4-FFF2-40B4-BE49-F238E27FC236}">
                <a16:creationId xmlns:a16="http://schemas.microsoft.com/office/drawing/2014/main" id="{F5AEB15B-A88E-19BE-679E-8A21A748C49D}"/>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27</a:t>
            </a:fld>
            <a:endParaRPr lang="en-US" dirty="0"/>
          </a:p>
        </p:txBody>
      </p:sp>
    </p:spTree>
    <p:extLst>
      <p:ext uri="{BB962C8B-B14F-4D97-AF65-F5344CB8AC3E}">
        <p14:creationId xmlns:p14="http://schemas.microsoft.com/office/powerpoint/2010/main" val="61081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7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280834" y="659914"/>
            <a:ext cx="3102316" cy="2326737"/>
          </a:xfrm>
          <a:prstGeom prst="rect">
            <a:avLst/>
          </a:prstGeom>
          <a:effectLst>
            <a:outerShdw blurRad="50800" dist="38100" dir="18900000" algn="bl" rotWithShape="0">
              <a:prstClr val="black">
                <a:alpha val="40000"/>
              </a:prstClr>
            </a:outerShdw>
          </a:effectLst>
        </p:spPr>
      </p:pic>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916765" y="2251719"/>
            <a:ext cx="5571867" cy="92328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3700" indent="-382588">
              <a:spcBef>
                <a:spcPts val="600"/>
              </a:spcBef>
              <a:buClr>
                <a:schemeClr val="bg1">
                  <a:lumMod val="75000"/>
                </a:schemeClr>
              </a:buClr>
            </a:pPr>
            <a:r>
              <a:rPr lang="en-US" altLang="en-US" dirty="0">
                <a:solidFill>
                  <a:schemeClr val="bg1">
                    <a:lumMod val="85000"/>
                  </a:schemeClr>
                </a:solidFill>
                <a:ea typeface="ＭＳ Ｐゴシック" panose="020B0600070205080204" pitchFamily="34" charset="-128"/>
                <a:cs typeface="Arial" panose="020B0604020202020204" pitchFamily="34" charset="0"/>
              </a:rPr>
              <a:t>Introduction</a:t>
            </a:r>
          </a:p>
        </p:txBody>
      </p:sp>
      <p:sp>
        <p:nvSpPr>
          <p:cNvPr id="8" name="Slide Number Placeholder 4">
            <a:extLst>
              <a:ext uri="{FF2B5EF4-FFF2-40B4-BE49-F238E27FC236}">
                <a16:creationId xmlns:a16="http://schemas.microsoft.com/office/drawing/2014/main" id="{F90A139B-CE82-0E4E-86EB-4685C7EAFE35}"/>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28</a:t>
            </a:fld>
            <a:endParaRPr lang="en-US" dirty="0"/>
          </a:p>
        </p:txBody>
      </p:sp>
      <p:sp>
        <p:nvSpPr>
          <p:cNvPr id="9" name="Rectangle 3">
            <a:extLst>
              <a:ext uri="{FF2B5EF4-FFF2-40B4-BE49-F238E27FC236}">
                <a16:creationId xmlns:a16="http://schemas.microsoft.com/office/drawing/2014/main" id="{49F3BAE1-7C74-F944-AEC6-02670EE1832C}"/>
              </a:ext>
            </a:extLst>
          </p:cNvPr>
          <p:cNvSpPr txBox="1">
            <a:spLocks noChangeArrowheads="1"/>
          </p:cNvSpPr>
          <p:nvPr/>
        </p:nvSpPr>
        <p:spPr>
          <a:xfrm>
            <a:off x="762000" y="3068638"/>
            <a:ext cx="4826000" cy="345916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0"/>
              </a:spcBef>
              <a:buFont typeface="Wingdings" charset="0"/>
              <a:buNone/>
              <a:defRPr/>
            </a:pPr>
            <a:r>
              <a:rPr lang="en-US" sz="3200" dirty="0">
                <a:solidFill>
                  <a:srgbClr val="000099"/>
                </a:solidFill>
              </a:rPr>
              <a:t>Wireless</a:t>
            </a:r>
          </a:p>
          <a:p>
            <a:pPr>
              <a:buClr>
                <a:schemeClr val="bg1">
                  <a:lumMod val="75000"/>
                </a:schemeClr>
              </a:buClr>
              <a:defRPr/>
            </a:pPr>
            <a:r>
              <a:rPr lang="en-US" dirty="0">
                <a:solidFill>
                  <a:schemeClr val="bg1">
                    <a:lumMod val="75000"/>
                  </a:schemeClr>
                </a:solidFill>
              </a:rPr>
              <a:t>Wireless links and network characteristics </a:t>
            </a:r>
          </a:p>
          <a:p>
            <a:pPr>
              <a:buClr>
                <a:srgbClr val="0000A8"/>
              </a:buClr>
              <a:defRPr/>
            </a:pPr>
            <a:r>
              <a:rPr lang="en-US" dirty="0"/>
              <a:t>WiFi: 802.11 wireless LANs</a:t>
            </a:r>
          </a:p>
          <a:p>
            <a:pPr>
              <a:buClr>
                <a:schemeClr val="bg1">
                  <a:lumMod val="85000"/>
                </a:schemeClr>
              </a:buClr>
              <a:defRPr/>
            </a:pPr>
            <a:r>
              <a:rPr lang="en-US" dirty="0">
                <a:solidFill>
                  <a:schemeClr val="bg1">
                    <a:lumMod val="85000"/>
                  </a:schemeClr>
                </a:solidFill>
              </a:rPr>
              <a:t>Cellular networks: 4G and 5G</a:t>
            </a:r>
          </a:p>
        </p:txBody>
      </p:sp>
      <p:sp>
        <p:nvSpPr>
          <p:cNvPr id="11" name="Rectangle 4">
            <a:extLst>
              <a:ext uri="{FF2B5EF4-FFF2-40B4-BE49-F238E27FC236}">
                <a16:creationId xmlns:a16="http://schemas.microsoft.com/office/drawing/2014/main" id="{512E4818-86F7-2F4D-B3AE-E0981B8AB816}"/>
              </a:ext>
            </a:extLst>
          </p:cNvPr>
          <p:cNvSpPr txBox="1">
            <a:spLocks noChangeArrowheads="1"/>
          </p:cNvSpPr>
          <p:nvPr/>
        </p:nvSpPr>
        <p:spPr>
          <a:xfrm>
            <a:off x="6045200" y="3119438"/>
            <a:ext cx="5702300" cy="3255962"/>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lumMod val="75000"/>
                </a:schemeClr>
              </a:buClr>
              <a:buFont typeface="Wingdings" pitchFamily="2" charset="2"/>
              <a:buNone/>
              <a:defRPr/>
            </a:pPr>
            <a:r>
              <a:rPr lang="en-US" sz="3500" dirty="0">
                <a:solidFill>
                  <a:schemeClr val="bg1">
                    <a:lumMod val="85000"/>
                  </a:schemeClr>
                </a:solidFill>
              </a:rPr>
              <a:t>Mobility</a:t>
            </a:r>
          </a:p>
          <a:p>
            <a:pPr marL="393700" indent="-279400">
              <a:buClr>
                <a:schemeClr val="bg1">
                  <a:lumMod val="75000"/>
                </a:schemeClr>
              </a:buClr>
              <a:defRPr/>
            </a:pPr>
            <a:r>
              <a:rPr lang="en-US" sz="3000" dirty="0">
                <a:solidFill>
                  <a:schemeClr val="bg1">
                    <a:lumMod val="85000"/>
                  </a:schemeClr>
                </a:solidFill>
              </a:rPr>
              <a:t>Mobility management: principles</a:t>
            </a:r>
          </a:p>
          <a:p>
            <a:pPr marL="393700" indent="-279400">
              <a:buClr>
                <a:schemeClr val="bg1">
                  <a:lumMod val="75000"/>
                </a:schemeClr>
              </a:buClr>
              <a:defRPr/>
            </a:pPr>
            <a:r>
              <a:rPr lang="en-US" sz="3000" dirty="0">
                <a:solidFill>
                  <a:schemeClr val="bg1">
                    <a:lumMod val="85000"/>
                  </a:schemeClr>
                </a:solidFill>
              </a:rPr>
              <a:t>Mobility management: practice</a:t>
            </a:r>
          </a:p>
          <a:p>
            <a:pPr marL="736600" lvl="1" indent="-279400">
              <a:buClr>
                <a:schemeClr val="bg1">
                  <a:lumMod val="75000"/>
                </a:schemeClr>
              </a:buClr>
              <a:defRPr/>
            </a:pPr>
            <a:r>
              <a:rPr lang="en-US" sz="3000" dirty="0">
                <a:solidFill>
                  <a:schemeClr val="bg1">
                    <a:lumMod val="85000"/>
                  </a:schemeClr>
                </a:solidFill>
              </a:rPr>
              <a:t>4G/5G networks</a:t>
            </a:r>
          </a:p>
          <a:p>
            <a:pPr marL="736600" lvl="1" indent="-279400">
              <a:buClr>
                <a:schemeClr val="bg1">
                  <a:lumMod val="75000"/>
                </a:schemeClr>
              </a:buClr>
              <a:defRPr/>
            </a:pPr>
            <a:r>
              <a:rPr lang="en-US" sz="3000" dirty="0">
                <a:solidFill>
                  <a:schemeClr val="bg1">
                    <a:lumMod val="85000"/>
                  </a:schemeClr>
                </a:solidFill>
              </a:rPr>
              <a:t>Mobile IP</a:t>
            </a:r>
          </a:p>
          <a:p>
            <a:pPr marL="393700" indent="-279400">
              <a:buClr>
                <a:schemeClr val="bg1">
                  <a:lumMod val="75000"/>
                </a:schemeClr>
              </a:buClr>
              <a:defRPr/>
            </a:pPr>
            <a:r>
              <a:rPr lang="en-US" sz="3000" dirty="0">
                <a:solidFill>
                  <a:schemeClr val="bg1">
                    <a:lumMod val="85000"/>
                  </a:schemeClr>
                </a:solidFill>
              </a:rPr>
              <a:t>Mobility: impact on higher-layer protocols</a:t>
            </a:r>
          </a:p>
        </p:txBody>
      </p:sp>
    </p:spTree>
    <p:extLst>
      <p:ext uri="{BB962C8B-B14F-4D97-AF65-F5344CB8AC3E}">
        <p14:creationId xmlns:p14="http://schemas.microsoft.com/office/powerpoint/2010/main" val="1080365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IEEE 802.11 Wireless LAN</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29</a:t>
            </a:fld>
            <a:endParaRPr lang="en-US" dirty="0"/>
          </a:p>
        </p:txBody>
      </p:sp>
      <p:graphicFrame>
        <p:nvGraphicFramePr>
          <p:cNvPr id="2" name="Table 1">
            <a:extLst>
              <a:ext uri="{FF2B5EF4-FFF2-40B4-BE49-F238E27FC236}">
                <a16:creationId xmlns:a16="http://schemas.microsoft.com/office/drawing/2014/main" id="{D2CA1ED5-0599-854A-907A-E9C68E3B8873}"/>
              </a:ext>
            </a:extLst>
          </p:cNvPr>
          <p:cNvGraphicFramePr>
            <a:graphicFrameLocks noGrp="1"/>
          </p:cNvGraphicFramePr>
          <p:nvPr/>
        </p:nvGraphicFramePr>
        <p:xfrm>
          <a:off x="977900" y="1346200"/>
          <a:ext cx="10121900" cy="4019742"/>
        </p:xfrm>
        <a:graphic>
          <a:graphicData uri="http://schemas.openxmlformats.org/drawingml/2006/table">
            <a:tbl>
              <a:tblPr firstRow="1" firstCol="1" bandRow="1">
                <a:tableStyleId>{5C22544A-7EE6-4342-B048-85BDC9FD1C3A}</a:tableStyleId>
              </a:tblPr>
              <a:tblGrid>
                <a:gridCol w="2679700">
                  <a:extLst>
                    <a:ext uri="{9D8B030D-6E8A-4147-A177-3AD203B41FA5}">
                      <a16:colId xmlns:a16="http://schemas.microsoft.com/office/drawing/2014/main" val="3216654271"/>
                    </a:ext>
                  </a:extLst>
                </a:gridCol>
                <a:gridCol w="1418892">
                  <a:extLst>
                    <a:ext uri="{9D8B030D-6E8A-4147-A177-3AD203B41FA5}">
                      <a16:colId xmlns:a16="http://schemas.microsoft.com/office/drawing/2014/main" val="3311415253"/>
                    </a:ext>
                  </a:extLst>
                </a:gridCol>
                <a:gridCol w="1965079">
                  <a:extLst>
                    <a:ext uri="{9D8B030D-6E8A-4147-A177-3AD203B41FA5}">
                      <a16:colId xmlns:a16="http://schemas.microsoft.com/office/drawing/2014/main" val="3897866277"/>
                    </a:ext>
                  </a:extLst>
                </a:gridCol>
                <a:gridCol w="1429329">
                  <a:extLst>
                    <a:ext uri="{9D8B030D-6E8A-4147-A177-3AD203B41FA5}">
                      <a16:colId xmlns:a16="http://schemas.microsoft.com/office/drawing/2014/main" val="536041181"/>
                    </a:ext>
                  </a:extLst>
                </a:gridCol>
                <a:gridCol w="2628900">
                  <a:extLst>
                    <a:ext uri="{9D8B030D-6E8A-4147-A177-3AD203B41FA5}">
                      <a16:colId xmlns:a16="http://schemas.microsoft.com/office/drawing/2014/main" val="1367206375"/>
                    </a:ext>
                  </a:extLst>
                </a:gridCol>
              </a:tblGrid>
              <a:tr h="510858">
                <a:tc>
                  <a:txBody>
                    <a:bodyPr/>
                    <a:lstStyle/>
                    <a:p>
                      <a:pPr marL="0" marR="0">
                        <a:lnSpc>
                          <a:spcPct val="90000"/>
                        </a:lnSpc>
                        <a:spcBef>
                          <a:spcPts val="0"/>
                        </a:spcBef>
                        <a:spcAft>
                          <a:spcPts val="0"/>
                        </a:spcAft>
                      </a:pPr>
                      <a:r>
                        <a:rPr lang="en-US" sz="2400" dirty="0">
                          <a:effectLst/>
                        </a:rPr>
                        <a:t>IEEE 802.11 standard</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Year</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Max data rate</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Range </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Frequency</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extLst>
                  <a:ext uri="{0D108BD9-81ED-4DB2-BD59-A6C34878D82A}">
                    <a16:rowId xmlns:a16="http://schemas.microsoft.com/office/drawing/2014/main" val="1071449787"/>
                  </a:ext>
                </a:extLst>
              </a:tr>
              <a:tr h="255429">
                <a:tc>
                  <a:txBody>
                    <a:bodyPr/>
                    <a:lstStyle/>
                    <a:p>
                      <a:pPr marL="0" marR="0">
                        <a:spcBef>
                          <a:spcPts val="0"/>
                        </a:spcBef>
                        <a:spcAft>
                          <a:spcPts val="0"/>
                        </a:spcAft>
                      </a:pPr>
                      <a:r>
                        <a:rPr lang="en-US" sz="2400" b="0" dirty="0">
                          <a:effectLst/>
                        </a:rPr>
                        <a:t>802.11b</a:t>
                      </a:r>
                      <a:endParaRPr lang="en-US" sz="2400" b="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1999</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11 Mbps</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30 m</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2.4 Ghz</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extLst>
                  <a:ext uri="{0D108BD9-81ED-4DB2-BD59-A6C34878D82A}">
                    <a16:rowId xmlns:a16="http://schemas.microsoft.com/office/drawing/2014/main" val="4011830295"/>
                  </a:ext>
                </a:extLst>
              </a:tr>
              <a:tr h="255429">
                <a:tc>
                  <a:txBody>
                    <a:bodyPr/>
                    <a:lstStyle/>
                    <a:p>
                      <a:pPr marL="0" marR="0">
                        <a:spcBef>
                          <a:spcPts val="0"/>
                        </a:spcBef>
                        <a:spcAft>
                          <a:spcPts val="0"/>
                        </a:spcAft>
                      </a:pPr>
                      <a:r>
                        <a:rPr lang="en-US" sz="2400" b="0" dirty="0">
                          <a:effectLst/>
                        </a:rPr>
                        <a:t>802.11g</a:t>
                      </a:r>
                      <a:endParaRPr lang="en-US" sz="2400" b="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2003</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54 Mbps</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30m</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2.4 Ghz</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extLst>
                  <a:ext uri="{0D108BD9-81ED-4DB2-BD59-A6C34878D82A}">
                    <a16:rowId xmlns:a16="http://schemas.microsoft.com/office/drawing/2014/main" val="2601489631"/>
                  </a:ext>
                </a:extLst>
              </a:tr>
              <a:tr h="510858">
                <a:tc>
                  <a:txBody>
                    <a:bodyPr/>
                    <a:lstStyle/>
                    <a:p>
                      <a:pPr marL="0" marR="0">
                        <a:spcBef>
                          <a:spcPts val="0"/>
                        </a:spcBef>
                        <a:spcAft>
                          <a:spcPts val="0"/>
                        </a:spcAft>
                      </a:pPr>
                      <a:r>
                        <a:rPr lang="en-US" sz="2400" b="0" dirty="0">
                          <a:effectLst/>
                        </a:rPr>
                        <a:t>802.11n  (WiFi 4)</a:t>
                      </a:r>
                      <a:endParaRPr lang="en-US" sz="2400" b="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2009</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600</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70m </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2.4, 5 Ghz</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extLst>
                  <a:ext uri="{0D108BD9-81ED-4DB2-BD59-A6C34878D82A}">
                    <a16:rowId xmlns:a16="http://schemas.microsoft.com/office/drawing/2014/main" val="1531303648"/>
                  </a:ext>
                </a:extLst>
              </a:tr>
              <a:tr h="510858">
                <a:tc>
                  <a:txBody>
                    <a:bodyPr/>
                    <a:lstStyle/>
                    <a:p>
                      <a:pPr marL="0" marR="0">
                        <a:spcBef>
                          <a:spcPts val="0"/>
                        </a:spcBef>
                        <a:spcAft>
                          <a:spcPts val="0"/>
                        </a:spcAft>
                      </a:pPr>
                      <a:r>
                        <a:rPr lang="en-US" sz="2400" b="0" dirty="0">
                          <a:effectLst/>
                        </a:rPr>
                        <a:t>802.11ac (WiFi 5)</a:t>
                      </a:r>
                      <a:endParaRPr lang="en-US" sz="2400" b="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2013</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 3.47Gpbs</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70m</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 5 Ghz </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extLst>
                  <a:ext uri="{0D108BD9-81ED-4DB2-BD59-A6C34878D82A}">
                    <a16:rowId xmlns:a16="http://schemas.microsoft.com/office/drawing/2014/main" val="1488146182"/>
                  </a:ext>
                </a:extLst>
              </a:tr>
              <a:tr h="510858">
                <a:tc>
                  <a:txBody>
                    <a:bodyPr/>
                    <a:lstStyle/>
                    <a:p>
                      <a:pPr marL="0" marR="0">
                        <a:spcBef>
                          <a:spcPts val="0"/>
                        </a:spcBef>
                        <a:spcAft>
                          <a:spcPts val="0"/>
                        </a:spcAft>
                      </a:pPr>
                      <a:r>
                        <a:rPr lang="en-US" sz="2400" b="0" dirty="0">
                          <a:effectLst/>
                        </a:rPr>
                        <a:t>802.11ax (WiFi 6)</a:t>
                      </a:r>
                      <a:endParaRPr lang="en-US" sz="2400" b="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2020 </a:t>
                      </a:r>
                      <a:r>
                        <a:rPr lang="en-US" sz="1600" dirty="0">
                          <a:effectLst/>
                        </a:rPr>
                        <a:t>(exp.)</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14 Gbps </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70m</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2.4, 5 Ghz </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extLst>
                  <a:ext uri="{0D108BD9-81ED-4DB2-BD59-A6C34878D82A}">
                    <a16:rowId xmlns:a16="http://schemas.microsoft.com/office/drawing/2014/main" val="2717794024"/>
                  </a:ext>
                </a:extLst>
              </a:tr>
              <a:tr h="510858">
                <a:tc>
                  <a:txBody>
                    <a:bodyPr/>
                    <a:lstStyle/>
                    <a:p>
                      <a:pPr marL="0" marR="0">
                        <a:spcBef>
                          <a:spcPts val="0"/>
                        </a:spcBef>
                        <a:spcAft>
                          <a:spcPts val="0"/>
                        </a:spcAft>
                      </a:pPr>
                      <a:r>
                        <a:rPr lang="en-US" sz="2400" b="0" dirty="0">
                          <a:effectLst/>
                        </a:rPr>
                        <a:t>802.11af</a:t>
                      </a:r>
                      <a:endParaRPr lang="en-US" sz="2400" b="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2014</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35 – 560 Mbps</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1 Km</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unused TV bands (54-790 MHz)</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extLst>
                  <a:ext uri="{0D108BD9-81ED-4DB2-BD59-A6C34878D82A}">
                    <a16:rowId xmlns:a16="http://schemas.microsoft.com/office/drawing/2014/main" val="578689878"/>
                  </a:ext>
                </a:extLst>
              </a:tr>
              <a:tr h="255429">
                <a:tc>
                  <a:txBody>
                    <a:bodyPr/>
                    <a:lstStyle/>
                    <a:p>
                      <a:pPr marL="0" marR="0">
                        <a:spcBef>
                          <a:spcPts val="0"/>
                        </a:spcBef>
                        <a:spcAft>
                          <a:spcPts val="0"/>
                        </a:spcAft>
                      </a:pPr>
                      <a:r>
                        <a:rPr lang="en-US" sz="2400" b="0" dirty="0">
                          <a:effectLst/>
                        </a:rPr>
                        <a:t>802.11ah</a:t>
                      </a:r>
                      <a:endParaRPr lang="en-US" sz="2400" b="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2017</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347Mbps</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1 Km</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tc>
                  <a:txBody>
                    <a:bodyPr/>
                    <a:lstStyle/>
                    <a:p>
                      <a:pPr marL="0" marR="0">
                        <a:spcBef>
                          <a:spcPts val="0"/>
                        </a:spcBef>
                        <a:spcAft>
                          <a:spcPts val="0"/>
                        </a:spcAft>
                      </a:pPr>
                      <a:r>
                        <a:rPr lang="en-US" sz="2400" dirty="0">
                          <a:effectLst/>
                        </a:rPr>
                        <a:t>900 Mhz</a:t>
                      </a:r>
                      <a:endParaRPr lang="en-US" sz="2400" dirty="0">
                        <a:effectLst/>
                        <a:latin typeface="Cambria" panose="02040503050406030204" pitchFamily="18" charset="0"/>
                        <a:ea typeface="MS Mincho" panose="02020609040205080304" pitchFamily="49" charset="-128"/>
                        <a:cs typeface="Courier New" panose="02070309020205020404" pitchFamily="49" charset="0"/>
                      </a:endParaRPr>
                    </a:p>
                  </a:txBody>
                  <a:tcPr marL="68580" marR="68580" marT="0" marB="0"/>
                </a:tc>
                <a:extLst>
                  <a:ext uri="{0D108BD9-81ED-4DB2-BD59-A6C34878D82A}">
                    <a16:rowId xmlns:a16="http://schemas.microsoft.com/office/drawing/2014/main" val="2537358628"/>
                  </a:ext>
                </a:extLst>
              </a:tr>
            </a:tbl>
          </a:graphicData>
        </a:graphic>
      </p:graphicFrame>
      <p:sp>
        <p:nvSpPr>
          <p:cNvPr id="291" name="Rectangle 5">
            <a:extLst>
              <a:ext uri="{FF2B5EF4-FFF2-40B4-BE49-F238E27FC236}">
                <a16:creationId xmlns:a16="http://schemas.microsoft.com/office/drawing/2014/main" id="{FF5FCC4D-A86C-074D-AC0E-AED1826D4D81}"/>
              </a:ext>
            </a:extLst>
          </p:cNvPr>
          <p:cNvSpPr>
            <a:spLocks noChangeArrowheads="1"/>
          </p:cNvSpPr>
          <p:nvPr/>
        </p:nvSpPr>
        <p:spPr bwMode="auto">
          <a:xfrm>
            <a:off x="550985" y="5365942"/>
            <a:ext cx="10752015" cy="13079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77813" indent="-277813">
              <a:lnSpc>
                <a:spcPct val="90000"/>
              </a:lnSpc>
              <a:spcBef>
                <a:spcPct val="20000"/>
              </a:spcBef>
              <a:buClr>
                <a:srgbClr val="000099"/>
              </a:buClr>
              <a:buSzPct val="100000"/>
              <a:buFont typeface="Wingdings" charset="2"/>
              <a:buChar char="§"/>
              <a:defRPr/>
            </a:pPr>
            <a:r>
              <a:rPr lang="en-GB" sz="2400" dirty="0">
                <a:cs typeface="+mn-cs"/>
              </a:rPr>
              <a:t>all use CSMA/CA for multiple access, and differ in the physical layer (frequency range)</a:t>
            </a:r>
          </a:p>
          <a:p>
            <a:pPr marL="277813" indent="-277813">
              <a:lnSpc>
                <a:spcPct val="90000"/>
              </a:lnSpc>
              <a:spcBef>
                <a:spcPct val="20000"/>
              </a:spcBef>
              <a:buClr>
                <a:srgbClr val="000099"/>
              </a:buClr>
              <a:buSzPct val="100000"/>
              <a:buFont typeface="Wingdings" charset="2"/>
              <a:buChar char="§"/>
              <a:defRPr/>
            </a:pPr>
            <a:r>
              <a:rPr lang="en-GB" sz="2400" dirty="0"/>
              <a:t>F</a:t>
            </a:r>
            <a:r>
              <a:rPr lang="en-GB" sz="2400" dirty="0">
                <a:cs typeface="+mn-cs"/>
              </a:rPr>
              <a:t>or the same power and coding, higher frequency (longer wavelengths) will have lower data rate and longer distances.</a:t>
            </a:r>
          </a:p>
        </p:txBody>
      </p:sp>
    </p:spTree>
    <p:extLst>
      <p:ext uri="{BB962C8B-B14F-4D97-AF65-F5344CB8AC3E}">
        <p14:creationId xmlns:p14="http://schemas.microsoft.com/office/powerpoint/2010/main" val="361238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7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280834" y="659914"/>
            <a:ext cx="3102316" cy="2326737"/>
          </a:xfrm>
          <a:prstGeom prst="rect">
            <a:avLst/>
          </a:prstGeom>
          <a:effectLst>
            <a:outerShdw blurRad="50800" dist="38100" dir="18900000" algn="bl" rotWithShape="0">
              <a:prstClr val="black">
                <a:alpha val="40000"/>
              </a:prstClr>
            </a:outerShdw>
          </a:effectLst>
        </p:spPr>
      </p:pic>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867338" y="2227006"/>
            <a:ext cx="5571867" cy="92328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3700" indent="-382588">
              <a:spcBef>
                <a:spcPts val="600"/>
              </a:spcBef>
              <a:buClr>
                <a:srgbClr val="0000A8"/>
              </a:buClr>
            </a:pPr>
            <a:r>
              <a:rPr lang="en-US" altLang="en-US" sz="3200" dirty="0">
                <a:solidFill>
                  <a:srgbClr val="C00000"/>
                </a:solidFill>
                <a:ea typeface="ＭＳ Ｐゴシック" panose="020B0600070205080204" pitchFamily="34" charset="-128"/>
                <a:cs typeface="Arial" panose="020B0604020202020204" pitchFamily="34" charset="0"/>
              </a:rPr>
              <a:t>Introduction</a:t>
            </a:r>
          </a:p>
        </p:txBody>
      </p:sp>
      <p:sp>
        <p:nvSpPr>
          <p:cNvPr id="9" name="Rectangle 3">
            <a:extLst>
              <a:ext uri="{FF2B5EF4-FFF2-40B4-BE49-F238E27FC236}">
                <a16:creationId xmlns:a16="http://schemas.microsoft.com/office/drawing/2014/main" id="{49F3BAE1-7C74-F944-AEC6-02670EE1832C}"/>
              </a:ext>
            </a:extLst>
          </p:cNvPr>
          <p:cNvSpPr txBox="1">
            <a:spLocks noChangeArrowheads="1"/>
          </p:cNvSpPr>
          <p:nvPr/>
        </p:nvSpPr>
        <p:spPr>
          <a:xfrm>
            <a:off x="762000" y="3068638"/>
            <a:ext cx="4826000" cy="345916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0"/>
              </a:spcBef>
              <a:buFont typeface="Wingdings" charset="0"/>
              <a:buNone/>
              <a:defRPr/>
            </a:pPr>
            <a:r>
              <a:rPr lang="en-US" sz="3200" dirty="0">
                <a:solidFill>
                  <a:srgbClr val="000099"/>
                </a:solidFill>
              </a:rPr>
              <a:t>Wireless</a:t>
            </a:r>
          </a:p>
          <a:p>
            <a:pPr>
              <a:buClr>
                <a:srgbClr val="0000A8"/>
              </a:buClr>
              <a:defRPr/>
            </a:pPr>
            <a:r>
              <a:rPr lang="en-US" dirty="0"/>
              <a:t>Wireless Links and network characteristics </a:t>
            </a:r>
          </a:p>
          <a:p>
            <a:pPr>
              <a:buClr>
                <a:srgbClr val="0000A8"/>
              </a:buClr>
              <a:defRPr/>
            </a:pPr>
            <a:r>
              <a:rPr lang="en-US" dirty="0"/>
              <a:t>WiFi: 802.11 wireless LANs</a:t>
            </a:r>
          </a:p>
          <a:p>
            <a:pPr>
              <a:buClr>
                <a:srgbClr val="0000A8"/>
              </a:buClr>
              <a:defRPr/>
            </a:pPr>
            <a:r>
              <a:rPr lang="en-US" dirty="0"/>
              <a:t>Cellular networks: 4G and 5G</a:t>
            </a:r>
          </a:p>
        </p:txBody>
      </p:sp>
      <p:sp>
        <p:nvSpPr>
          <p:cNvPr id="11" name="Rectangle 4">
            <a:extLst>
              <a:ext uri="{FF2B5EF4-FFF2-40B4-BE49-F238E27FC236}">
                <a16:creationId xmlns:a16="http://schemas.microsoft.com/office/drawing/2014/main" id="{512E4818-86F7-2F4D-B3AE-E0981B8AB816}"/>
              </a:ext>
            </a:extLst>
          </p:cNvPr>
          <p:cNvSpPr txBox="1">
            <a:spLocks noChangeArrowheads="1"/>
          </p:cNvSpPr>
          <p:nvPr/>
        </p:nvSpPr>
        <p:spPr>
          <a:xfrm>
            <a:off x="6045200" y="3119438"/>
            <a:ext cx="5702300" cy="3255962"/>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defRPr/>
            </a:pPr>
            <a:r>
              <a:rPr lang="en-US" sz="3500" dirty="0">
                <a:solidFill>
                  <a:srgbClr val="000099"/>
                </a:solidFill>
              </a:rPr>
              <a:t>Mobility</a:t>
            </a:r>
          </a:p>
          <a:p>
            <a:pPr marL="393700" indent="-279400">
              <a:buClr>
                <a:srgbClr val="0000A8"/>
              </a:buClr>
              <a:defRPr/>
            </a:pPr>
            <a:r>
              <a:rPr lang="en-US" sz="3000" dirty="0"/>
              <a:t>Mobility management: principles</a:t>
            </a:r>
          </a:p>
          <a:p>
            <a:pPr marL="393700" indent="-279400">
              <a:buClr>
                <a:srgbClr val="0000A8"/>
              </a:buClr>
              <a:defRPr/>
            </a:pPr>
            <a:r>
              <a:rPr lang="en-US" sz="3000" dirty="0"/>
              <a:t>Mobility management: practice</a:t>
            </a:r>
          </a:p>
          <a:p>
            <a:pPr marL="736600" lvl="1" indent="-279400">
              <a:defRPr/>
            </a:pPr>
            <a:r>
              <a:rPr lang="en-US" sz="3000" dirty="0"/>
              <a:t>4G/5G networks</a:t>
            </a:r>
          </a:p>
          <a:p>
            <a:pPr marL="736600" lvl="1" indent="-279400">
              <a:defRPr/>
            </a:pPr>
            <a:r>
              <a:rPr lang="en-US" sz="3000" dirty="0"/>
              <a:t>Mobile IP</a:t>
            </a:r>
          </a:p>
          <a:p>
            <a:pPr marL="393700" indent="-279400">
              <a:buClr>
                <a:srgbClr val="0000A8"/>
              </a:buClr>
              <a:defRPr/>
            </a:pPr>
            <a:r>
              <a:rPr lang="en-US" sz="3000" dirty="0"/>
              <a:t>Mobility: impact on higher-layer protocols</a:t>
            </a:r>
          </a:p>
        </p:txBody>
      </p:sp>
      <p:sp>
        <p:nvSpPr>
          <p:cNvPr id="12" name="Slide Number Placeholder 3">
            <a:extLst>
              <a:ext uri="{FF2B5EF4-FFF2-40B4-BE49-F238E27FC236}">
                <a16:creationId xmlns:a16="http://schemas.microsoft.com/office/drawing/2014/main" id="{363B252E-B5AF-BD4D-8DC3-4FE3280F1987}"/>
              </a:ext>
            </a:extLst>
          </p:cNvPr>
          <p:cNvSpPr>
            <a:spLocks noGrp="1"/>
          </p:cNvSpPr>
          <p:nvPr>
            <p:ph type="sldNum" sz="quarter" idx="4"/>
          </p:nvPr>
        </p:nvSpPr>
        <p:spPr>
          <a:xfrm>
            <a:off x="9219616" y="6443089"/>
            <a:ext cx="2743200" cy="365125"/>
          </a:xfrm>
        </p:spPr>
        <p:txBody>
          <a:bodyPr/>
          <a:lstStyle/>
          <a:p>
            <a:r>
              <a:rPr lang="en-US" dirty="0"/>
              <a:t>Wireless and Mobile Networks: 7- </a:t>
            </a:r>
            <a:fld id="{C4204591-24BD-A542-B9D5-F8D8A88D2FEE}" type="slidenum">
              <a:rPr lang="en-US" smtClean="0"/>
              <a:pPr/>
              <a:t>3</a:t>
            </a:fld>
            <a:endParaRPr lang="en-US" dirty="0"/>
          </a:p>
        </p:txBody>
      </p:sp>
    </p:spTree>
    <p:extLst>
      <p:ext uri="{BB962C8B-B14F-4D97-AF65-F5344CB8AC3E}">
        <p14:creationId xmlns:p14="http://schemas.microsoft.com/office/powerpoint/2010/main" val="679897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299985-DF40-6722-00B1-176474239669}"/>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CBE87A79-A9F0-2CB8-AF12-7FE88C470448}"/>
              </a:ext>
            </a:extLst>
          </p:cNvPr>
          <p:cNvSpPr>
            <a:spLocks noGrp="1"/>
          </p:cNvSpPr>
          <p:nvPr>
            <p:ph type="title"/>
          </p:nvPr>
        </p:nvSpPr>
        <p:spPr/>
        <p:txBody>
          <a:bodyPr/>
          <a:lstStyle/>
          <a:p>
            <a:r>
              <a:rPr lang="en-GB" dirty="0"/>
              <a:t>Wireless Network Taxonomy</a:t>
            </a:r>
            <a:endParaRPr lang="en-SE" dirty="0"/>
          </a:p>
        </p:txBody>
      </p:sp>
      <p:sp>
        <p:nvSpPr>
          <p:cNvPr id="4" name="Slide Number Placeholder 3">
            <a:extLst>
              <a:ext uri="{FF2B5EF4-FFF2-40B4-BE49-F238E27FC236}">
                <a16:creationId xmlns:a16="http://schemas.microsoft.com/office/drawing/2014/main" id="{6E23214A-74A1-5393-BA7F-7432A3933928}"/>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30</a:t>
            </a:fld>
            <a:endParaRPr lang="en-US" dirty="0"/>
          </a:p>
        </p:txBody>
      </p:sp>
      <p:sp>
        <p:nvSpPr>
          <p:cNvPr id="5" name="object 5">
            <a:extLst>
              <a:ext uri="{FF2B5EF4-FFF2-40B4-BE49-F238E27FC236}">
                <a16:creationId xmlns:a16="http://schemas.microsoft.com/office/drawing/2014/main" id="{D08283AA-0B71-C7D9-EC10-98C2DCD694C6}"/>
              </a:ext>
            </a:extLst>
          </p:cNvPr>
          <p:cNvSpPr txBox="1"/>
          <p:nvPr/>
        </p:nvSpPr>
        <p:spPr>
          <a:xfrm>
            <a:off x="817497" y="2784804"/>
            <a:ext cx="118745" cy="360680"/>
          </a:xfrm>
          <a:prstGeom prst="rect">
            <a:avLst/>
          </a:prstGeom>
        </p:spPr>
        <p:txBody>
          <a:bodyPr vert="horz" wrap="square" lIns="0" tIns="12065" rIns="0" bIns="0" rtlCol="0">
            <a:spAutoFit/>
          </a:bodyPr>
          <a:lstStyle/>
          <a:p>
            <a:pPr marL="12700">
              <a:lnSpc>
                <a:spcPct val="100000"/>
              </a:lnSpc>
              <a:spcBef>
                <a:spcPts val="95"/>
              </a:spcBef>
            </a:pPr>
            <a:r>
              <a:rPr sz="2200" spc="-50" dirty="0">
                <a:solidFill>
                  <a:srgbClr val="000099"/>
                </a:solidFill>
                <a:latin typeface="Times New Roman"/>
                <a:cs typeface="Times New Roman"/>
              </a:rPr>
              <a:t>(</a:t>
            </a:r>
            <a:endParaRPr sz="2200">
              <a:latin typeface="Times New Roman"/>
              <a:cs typeface="Times New Roman"/>
            </a:endParaRPr>
          </a:p>
        </p:txBody>
      </p:sp>
      <p:graphicFrame>
        <p:nvGraphicFramePr>
          <p:cNvPr id="6" name="object 6">
            <a:extLst>
              <a:ext uri="{FF2B5EF4-FFF2-40B4-BE49-F238E27FC236}">
                <a16:creationId xmlns:a16="http://schemas.microsoft.com/office/drawing/2014/main" id="{28D2DD7A-9FAE-0DC3-1818-C57CE85D91E7}"/>
              </a:ext>
            </a:extLst>
          </p:cNvPr>
          <p:cNvGraphicFramePr>
            <a:graphicFrameLocks noGrp="1"/>
          </p:cNvGraphicFramePr>
          <p:nvPr/>
        </p:nvGraphicFramePr>
        <p:xfrm>
          <a:off x="869061" y="1597533"/>
          <a:ext cx="7230744" cy="4565015"/>
        </p:xfrm>
        <a:graphic>
          <a:graphicData uri="http://schemas.openxmlformats.org/drawingml/2006/table">
            <a:tbl>
              <a:tblPr firstRow="1" bandRow="1">
                <a:tableStyleId>{2D5ABB26-0587-4C30-8999-92F81FD0307C}</a:tableStyleId>
              </a:tblPr>
              <a:tblGrid>
                <a:gridCol w="1723389">
                  <a:extLst>
                    <a:ext uri="{9D8B030D-6E8A-4147-A177-3AD203B41FA5}">
                      <a16:colId xmlns:a16="http://schemas.microsoft.com/office/drawing/2014/main" val="20000"/>
                    </a:ext>
                  </a:extLst>
                </a:gridCol>
                <a:gridCol w="2610485">
                  <a:extLst>
                    <a:ext uri="{9D8B030D-6E8A-4147-A177-3AD203B41FA5}">
                      <a16:colId xmlns:a16="http://schemas.microsoft.com/office/drawing/2014/main" val="20001"/>
                    </a:ext>
                  </a:extLst>
                </a:gridCol>
                <a:gridCol w="2896870">
                  <a:extLst>
                    <a:ext uri="{9D8B030D-6E8A-4147-A177-3AD203B41FA5}">
                      <a16:colId xmlns:a16="http://schemas.microsoft.com/office/drawing/2014/main" val="20002"/>
                    </a:ext>
                  </a:extLst>
                </a:gridCol>
              </a:tblGrid>
              <a:tr h="446405">
                <a:tc>
                  <a:txBody>
                    <a:bodyPr/>
                    <a:lstStyle/>
                    <a:p>
                      <a:pPr>
                        <a:lnSpc>
                          <a:spcPct val="100000"/>
                        </a:lnSpc>
                      </a:pPr>
                      <a:endParaRPr sz="1800">
                        <a:latin typeface="Times New Roman"/>
                        <a:cs typeface="Times New Roman"/>
                      </a:endParaRPr>
                    </a:p>
                  </a:txBody>
                  <a:tcPr marL="0" marR="0" marT="0" marB="0">
                    <a:lnL w="19050">
                      <a:solidFill>
                        <a:srgbClr val="000099"/>
                      </a:solidFill>
                      <a:prstDash val="solid"/>
                    </a:lnL>
                    <a:lnR w="19050">
                      <a:solidFill>
                        <a:srgbClr val="000099"/>
                      </a:solidFill>
                      <a:prstDash val="solid"/>
                    </a:lnR>
                    <a:lnT w="19050">
                      <a:solidFill>
                        <a:srgbClr val="000099"/>
                      </a:solidFill>
                      <a:prstDash val="solid"/>
                    </a:lnT>
                    <a:lnB w="19050">
                      <a:solidFill>
                        <a:srgbClr val="000099"/>
                      </a:solidFill>
                      <a:prstDash val="solid"/>
                    </a:lnB>
                  </a:tcPr>
                </a:tc>
                <a:tc>
                  <a:txBody>
                    <a:bodyPr/>
                    <a:lstStyle/>
                    <a:p>
                      <a:pPr marL="544195">
                        <a:lnSpc>
                          <a:spcPct val="100000"/>
                        </a:lnSpc>
                        <a:spcBef>
                          <a:spcPts val="95"/>
                        </a:spcBef>
                      </a:pPr>
                      <a:r>
                        <a:rPr sz="2400" dirty="0">
                          <a:solidFill>
                            <a:srgbClr val="000099"/>
                          </a:solidFill>
                          <a:latin typeface="Times New Roman"/>
                          <a:cs typeface="Times New Roman"/>
                        </a:rPr>
                        <a:t>Single</a:t>
                      </a:r>
                      <a:r>
                        <a:rPr sz="2400" spc="-45" dirty="0">
                          <a:solidFill>
                            <a:srgbClr val="000099"/>
                          </a:solidFill>
                          <a:latin typeface="Times New Roman"/>
                          <a:cs typeface="Times New Roman"/>
                        </a:rPr>
                        <a:t> </a:t>
                      </a:r>
                      <a:r>
                        <a:rPr sz="2400" spc="-25" dirty="0">
                          <a:solidFill>
                            <a:srgbClr val="000099"/>
                          </a:solidFill>
                          <a:latin typeface="Times New Roman"/>
                          <a:cs typeface="Times New Roman"/>
                        </a:rPr>
                        <a:t>hop</a:t>
                      </a:r>
                      <a:endParaRPr sz="2400">
                        <a:latin typeface="Times New Roman"/>
                        <a:cs typeface="Times New Roman"/>
                      </a:endParaRPr>
                    </a:p>
                  </a:txBody>
                  <a:tcPr marL="0" marR="0" marT="12065" marB="0">
                    <a:lnL w="19050">
                      <a:solidFill>
                        <a:srgbClr val="000099"/>
                      </a:solidFill>
                      <a:prstDash val="solid"/>
                    </a:lnL>
                    <a:lnR w="19050">
                      <a:solidFill>
                        <a:srgbClr val="000099"/>
                      </a:solidFill>
                      <a:prstDash val="solid"/>
                    </a:lnR>
                    <a:lnT w="19050">
                      <a:solidFill>
                        <a:srgbClr val="000099"/>
                      </a:solidFill>
                      <a:prstDash val="solid"/>
                    </a:lnT>
                    <a:lnB w="19050">
                      <a:solidFill>
                        <a:srgbClr val="000099"/>
                      </a:solidFill>
                      <a:prstDash val="solid"/>
                    </a:lnB>
                  </a:tcPr>
                </a:tc>
                <a:tc>
                  <a:txBody>
                    <a:bodyPr/>
                    <a:lstStyle/>
                    <a:p>
                      <a:pPr marL="628650">
                        <a:lnSpc>
                          <a:spcPct val="100000"/>
                        </a:lnSpc>
                        <a:spcBef>
                          <a:spcPts val="45"/>
                        </a:spcBef>
                      </a:pPr>
                      <a:r>
                        <a:rPr sz="2400" dirty="0">
                          <a:solidFill>
                            <a:srgbClr val="000099"/>
                          </a:solidFill>
                          <a:latin typeface="Times New Roman"/>
                          <a:cs typeface="Times New Roman"/>
                        </a:rPr>
                        <a:t>Multiple</a:t>
                      </a:r>
                      <a:r>
                        <a:rPr sz="2400" spc="-75" dirty="0">
                          <a:solidFill>
                            <a:srgbClr val="000099"/>
                          </a:solidFill>
                          <a:latin typeface="Times New Roman"/>
                          <a:cs typeface="Times New Roman"/>
                        </a:rPr>
                        <a:t> </a:t>
                      </a:r>
                      <a:r>
                        <a:rPr sz="2400" spc="-20" dirty="0">
                          <a:solidFill>
                            <a:srgbClr val="000099"/>
                          </a:solidFill>
                          <a:latin typeface="Times New Roman"/>
                          <a:cs typeface="Times New Roman"/>
                        </a:rPr>
                        <a:t>hops</a:t>
                      </a:r>
                      <a:endParaRPr sz="2400">
                        <a:latin typeface="Times New Roman"/>
                        <a:cs typeface="Times New Roman"/>
                      </a:endParaRPr>
                    </a:p>
                  </a:txBody>
                  <a:tcPr marL="0" marR="0" marT="5715" marB="0">
                    <a:lnL w="19050">
                      <a:solidFill>
                        <a:srgbClr val="000099"/>
                      </a:solidFill>
                      <a:prstDash val="solid"/>
                    </a:lnL>
                    <a:lnR w="19050">
                      <a:solidFill>
                        <a:srgbClr val="000099"/>
                      </a:solidFill>
                      <a:prstDash val="solid"/>
                    </a:lnR>
                    <a:lnT w="19050">
                      <a:solidFill>
                        <a:srgbClr val="000099"/>
                      </a:solidFill>
                      <a:prstDash val="solid"/>
                    </a:lnT>
                    <a:lnB w="19050">
                      <a:solidFill>
                        <a:srgbClr val="000099"/>
                      </a:solidFill>
                      <a:prstDash val="solid"/>
                    </a:lnB>
                  </a:tcPr>
                </a:tc>
                <a:extLst>
                  <a:ext uri="{0D108BD9-81ED-4DB2-BD59-A6C34878D82A}">
                    <a16:rowId xmlns:a16="http://schemas.microsoft.com/office/drawing/2014/main" val="10000"/>
                  </a:ext>
                </a:extLst>
              </a:tr>
              <a:tr h="2127250">
                <a:tc>
                  <a:txBody>
                    <a:bodyPr/>
                    <a:lstStyle/>
                    <a:p>
                      <a:pPr>
                        <a:lnSpc>
                          <a:spcPct val="100000"/>
                        </a:lnSpc>
                        <a:spcBef>
                          <a:spcPts val="680"/>
                        </a:spcBef>
                      </a:pPr>
                      <a:endParaRPr sz="2200">
                        <a:latin typeface="Times New Roman"/>
                        <a:cs typeface="Times New Roman"/>
                      </a:endParaRPr>
                    </a:p>
                    <a:p>
                      <a:pPr marL="44450" marR="42545" indent="-24765" algn="ctr">
                        <a:lnSpc>
                          <a:spcPct val="100000"/>
                        </a:lnSpc>
                        <a:spcBef>
                          <a:spcPts val="5"/>
                        </a:spcBef>
                      </a:pPr>
                      <a:r>
                        <a:rPr sz="2200" spc="-10" dirty="0">
                          <a:solidFill>
                            <a:srgbClr val="000099"/>
                          </a:solidFill>
                          <a:latin typeface="Times New Roman"/>
                          <a:cs typeface="Times New Roman"/>
                        </a:rPr>
                        <a:t>Infrastructure </a:t>
                      </a:r>
                      <a:r>
                        <a:rPr sz="2200" dirty="0">
                          <a:solidFill>
                            <a:srgbClr val="000099"/>
                          </a:solidFill>
                          <a:latin typeface="Times New Roman"/>
                          <a:cs typeface="Times New Roman"/>
                        </a:rPr>
                        <a:t>Access</a:t>
                      </a:r>
                      <a:r>
                        <a:rPr sz="2200" spc="-15" dirty="0">
                          <a:solidFill>
                            <a:srgbClr val="000099"/>
                          </a:solidFill>
                          <a:latin typeface="Times New Roman"/>
                          <a:cs typeface="Times New Roman"/>
                        </a:rPr>
                        <a:t> </a:t>
                      </a:r>
                      <a:r>
                        <a:rPr sz="2200" spc="-10" dirty="0">
                          <a:solidFill>
                            <a:srgbClr val="000099"/>
                          </a:solidFill>
                          <a:latin typeface="Times New Roman"/>
                          <a:cs typeface="Times New Roman"/>
                        </a:rPr>
                        <a:t>Points, Towers)</a:t>
                      </a:r>
                      <a:endParaRPr sz="2200">
                        <a:latin typeface="Times New Roman"/>
                        <a:cs typeface="Times New Roman"/>
                      </a:endParaRPr>
                    </a:p>
                  </a:txBody>
                  <a:tcPr marL="0" marR="0" marT="86360" marB="0">
                    <a:lnL w="19050">
                      <a:solidFill>
                        <a:srgbClr val="000099"/>
                      </a:solidFill>
                      <a:prstDash val="solid"/>
                    </a:lnL>
                    <a:lnR w="19050">
                      <a:solidFill>
                        <a:srgbClr val="000099"/>
                      </a:solidFill>
                      <a:prstDash val="solid"/>
                    </a:lnR>
                    <a:lnT w="19050">
                      <a:solidFill>
                        <a:srgbClr val="000099"/>
                      </a:solidFill>
                      <a:prstDash val="solid"/>
                    </a:lnT>
                  </a:tcPr>
                </a:tc>
                <a:tc>
                  <a:txBody>
                    <a:bodyPr/>
                    <a:lstStyle/>
                    <a:p>
                      <a:pPr marL="479425" marR="392430" indent="-52069" algn="ctr">
                        <a:lnSpc>
                          <a:spcPct val="100000"/>
                        </a:lnSpc>
                        <a:spcBef>
                          <a:spcPts val="1290"/>
                        </a:spcBef>
                      </a:pPr>
                      <a:r>
                        <a:rPr sz="1800" dirty="0">
                          <a:latin typeface="Times New Roman"/>
                          <a:cs typeface="Times New Roman"/>
                        </a:rPr>
                        <a:t>Host</a:t>
                      </a:r>
                      <a:r>
                        <a:rPr sz="1800" spc="-35" dirty="0">
                          <a:latin typeface="Times New Roman"/>
                          <a:cs typeface="Times New Roman"/>
                        </a:rPr>
                        <a:t> </a:t>
                      </a:r>
                      <a:r>
                        <a:rPr sz="1800" dirty="0">
                          <a:latin typeface="Times New Roman"/>
                          <a:cs typeface="Times New Roman"/>
                        </a:rPr>
                        <a:t>connects</a:t>
                      </a:r>
                      <a:r>
                        <a:rPr sz="1800" spc="-60" dirty="0">
                          <a:latin typeface="Times New Roman"/>
                          <a:cs typeface="Times New Roman"/>
                        </a:rPr>
                        <a:t> </a:t>
                      </a:r>
                      <a:r>
                        <a:rPr sz="1800" spc="-25" dirty="0">
                          <a:latin typeface="Times New Roman"/>
                          <a:cs typeface="Times New Roman"/>
                        </a:rPr>
                        <a:t>to </a:t>
                      </a:r>
                      <a:r>
                        <a:rPr sz="1800" dirty="0">
                          <a:latin typeface="Times New Roman"/>
                          <a:cs typeface="Times New Roman"/>
                        </a:rPr>
                        <a:t>base</a:t>
                      </a:r>
                      <a:r>
                        <a:rPr sz="1800" spc="-25" dirty="0">
                          <a:latin typeface="Times New Roman"/>
                          <a:cs typeface="Times New Roman"/>
                        </a:rPr>
                        <a:t> </a:t>
                      </a:r>
                      <a:r>
                        <a:rPr sz="1800" dirty="0">
                          <a:latin typeface="Times New Roman"/>
                          <a:cs typeface="Times New Roman"/>
                        </a:rPr>
                        <a:t>station</a:t>
                      </a:r>
                      <a:r>
                        <a:rPr sz="1800" spc="-30" dirty="0">
                          <a:latin typeface="Times New Roman"/>
                          <a:cs typeface="Times New Roman"/>
                        </a:rPr>
                        <a:t> </a:t>
                      </a:r>
                      <a:r>
                        <a:rPr sz="1800" spc="-10" dirty="0">
                          <a:latin typeface="Times New Roman"/>
                          <a:cs typeface="Times New Roman"/>
                        </a:rPr>
                        <a:t>(WiFi, WiMAX,</a:t>
                      </a:r>
                      <a:r>
                        <a:rPr sz="1800" spc="-80" dirty="0">
                          <a:latin typeface="Times New Roman"/>
                          <a:cs typeface="Times New Roman"/>
                        </a:rPr>
                        <a:t> </a:t>
                      </a:r>
                      <a:r>
                        <a:rPr sz="1800" spc="-10" dirty="0">
                          <a:latin typeface="Times New Roman"/>
                          <a:cs typeface="Times New Roman"/>
                        </a:rPr>
                        <a:t>cellular) </a:t>
                      </a:r>
                      <a:r>
                        <a:rPr sz="1800" dirty="0">
                          <a:latin typeface="Times New Roman"/>
                          <a:cs typeface="Times New Roman"/>
                        </a:rPr>
                        <a:t>which</a:t>
                      </a:r>
                      <a:r>
                        <a:rPr sz="1800" spc="-50" dirty="0">
                          <a:latin typeface="Times New Roman"/>
                          <a:cs typeface="Times New Roman"/>
                        </a:rPr>
                        <a:t> </a:t>
                      </a:r>
                      <a:r>
                        <a:rPr sz="1800" dirty="0">
                          <a:latin typeface="Times New Roman"/>
                          <a:cs typeface="Times New Roman"/>
                        </a:rPr>
                        <a:t>connects</a:t>
                      </a:r>
                      <a:r>
                        <a:rPr sz="1800" spc="-50" dirty="0">
                          <a:latin typeface="Times New Roman"/>
                          <a:cs typeface="Times New Roman"/>
                        </a:rPr>
                        <a:t> </a:t>
                      </a:r>
                      <a:r>
                        <a:rPr sz="1800" spc="-25" dirty="0">
                          <a:latin typeface="Times New Roman"/>
                          <a:cs typeface="Times New Roman"/>
                        </a:rPr>
                        <a:t>to </a:t>
                      </a:r>
                      <a:r>
                        <a:rPr sz="1800" dirty="0">
                          <a:latin typeface="Times New Roman"/>
                          <a:cs typeface="Times New Roman"/>
                        </a:rPr>
                        <a:t>larger</a:t>
                      </a:r>
                      <a:r>
                        <a:rPr sz="1800" spc="-90" dirty="0">
                          <a:latin typeface="Times New Roman"/>
                          <a:cs typeface="Times New Roman"/>
                        </a:rPr>
                        <a:t> </a:t>
                      </a:r>
                      <a:r>
                        <a:rPr sz="1800" spc="-10" dirty="0">
                          <a:latin typeface="Times New Roman"/>
                          <a:cs typeface="Times New Roman"/>
                        </a:rPr>
                        <a:t>Internet</a:t>
                      </a:r>
                      <a:endParaRPr sz="1800">
                        <a:latin typeface="Times New Roman"/>
                        <a:cs typeface="Times New Roman"/>
                      </a:endParaRPr>
                    </a:p>
                  </a:txBody>
                  <a:tcPr marL="0" marR="0" marT="163830" marB="0">
                    <a:lnL w="19050">
                      <a:solidFill>
                        <a:srgbClr val="000099"/>
                      </a:solidFill>
                      <a:prstDash val="solid"/>
                    </a:lnL>
                    <a:lnR w="19050">
                      <a:solidFill>
                        <a:srgbClr val="000099"/>
                      </a:solidFill>
                      <a:prstDash val="solid"/>
                    </a:lnR>
                    <a:lnT w="19050">
                      <a:solidFill>
                        <a:srgbClr val="000099"/>
                      </a:solidFill>
                      <a:prstDash val="solid"/>
                    </a:lnT>
                  </a:tcPr>
                </a:tc>
                <a:tc>
                  <a:txBody>
                    <a:bodyPr/>
                    <a:lstStyle/>
                    <a:p>
                      <a:pPr marL="539750" marR="417195" indent="-2540" algn="ctr">
                        <a:lnSpc>
                          <a:spcPct val="100000"/>
                        </a:lnSpc>
                        <a:spcBef>
                          <a:spcPts val="925"/>
                        </a:spcBef>
                      </a:pPr>
                      <a:r>
                        <a:rPr sz="1800" dirty="0">
                          <a:latin typeface="Times New Roman"/>
                          <a:cs typeface="Times New Roman"/>
                        </a:rPr>
                        <a:t>Host</a:t>
                      </a:r>
                      <a:r>
                        <a:rPr sz="1800" spc="-35" dirty="0">
                          <a:latin typeface="Times New Roman"/>
                          <a:cs typeface="Times New Roman"/>
                        </a:rPr>
                        <a:t> </a:t>
                      </a:r>
                      <a:r>
                        <a:rPr sz="1800" dirty="0">
                          <a:latin typeface="Times New Roman"/>
                          <a:cs typeface="Times New Roman"/>
                        </a:rPr>
                        <a:t>may</a:t>
                      </a:r>
                      <a:r>
                        <a:rPr sz="1800" spc="-20" dirty="0">
                          <a:latin typeface="Times New Roman"/>
                          <a:cs typeface="Times New Roman"/>
                        </a:rPr>
                        <a:t> </a:t>
                      </a:r>
                      <a:r>
                        <a:rPr sz="1800" dirty="0">
                          <a:latin typeface="Times New Roman"/>
                          <a:cs typeface="Times New Roman"/>
                        </a:rPr>
                        <a:t>have</a:t>
                      </a:r>
                      <a:r>
                        <a:rPr sz="1800" spc="-35" dirty="0">
                          <a:latin typeface="Times New Roman"/>
                          <a:cs typeface="Times New Roman"/>
                        </a:rPr>
                        <a:t> </a:t>
                      </a:r>
                      <a:r>
                        <a:rPr sz="1800" spc="-25" dirty="0">
                          <a:latin typeface="Times New Roman"/>
                          <a:cs typeface="Times New Roman"/>
                        </a:rPr>
                        <a:t>to </a:t>
                      </a:r>
                      <a:r>
                        <a:rPr sz="1800" dirty="0">
                          <a:latin typeface="Times New Roman"/>
                          <a:cs typeface="Times New Roman"/>
                        </a:rPr>
                        <a:t>relay</a:t>
                      </a:r>
                      <a:r>
                        <a:rPr sz="1800" spc="-60" dirty="0">
                          <a:latin typeface="Times New Roman"/>
                          <a:cs typeface="Times New Roman"/>
                        </a:rPr>
                        <a:t> </a:t>
                      </a:r>
                      <a:r>
                        <a:rPr sz="1800" dirty="0">
                          <a:latin typeface="Times New Roman"/>
                          <a:cs typeface="Times New Roman"/>
                        </a:rPr>
                        <a:t>through</a:t>
                      </a:r>
                      <a:r>
                        <a:rPr sz="1800" spc="-30" dirty="0">
                          <a:latin typeface="Times New Roman"/>
                          <a:cs typeface="Times New Roman"/>
                        </a:rPr>
                        <a:t> </a:t>
                      </a:r>
                      <a:r>
                        <a:rPr sz="1800" spc="-10" dirty="0">
                          <a:latin typeface="Times New Roman"/>
                          <a:cs typeface="Times New Roman"/>
                        </a:rPr>
                        <a:t>several </a:t>
                      </a:r>
                      <a:r>
                        <a:rPr sz="1800" dirty="0">
                          <a:latin typeface="Times New Roman"/>
                          <a:cs typeface="Times New Roman"/>
                        </a:rPr>
                        <a:t>wireless</a:t>
                      </a:r>
                      <a:r>
                        <a:rPr sz="1800" spc="-50" dirty="0">
                          <a:latin typeface="Times New Roman"/>
                          <a:cs typeface="Times New Roman"/>
                        </a:rPr>
                        <a:t> </a:t>
                      </a:r>
                      <a:r>
                        <a:rPr sz="1800" dirty="0">
                          <a:latin typeface="Times New Roman"/>
                          <a:cs typeface="Times New Roman"/>
                        </a:rPr>
                        <a:t>nodes</a:t>
                      </a:r>
                      <a:r>
                        <a:rPr sz="1800" spc="-40" dirty="0">
                          <a:latin typeface="Times New Roman"/>
                          <a:cs typeface="Times New Roman"/>
                        </a:rPr>
                        <a:t> </a:t>
                      </a:r>
                      <a:r>
                        <a:rPr sz="1800" spc="-25" dirty="0">
                          <a:latin typeface="Times New Roman"/>
                          <a:cs typeface="Times New Roman"/>
                        </a:rPr>
                        <a:t>to </a:t>
                      </a:r>
                      <a:r>
                        <a:rPr sz="1800" dirty="0">
                          <a:latin typeface="Times New Roman"/>
                          <a:cs typeface="Times New Roman"/>
                        </a:rPr>
                        <a:t>connect</a:t>
                      </a:r>
                      <a:r>
                        <a:rPr sz="1800" spc="-45" dirty="0">
                          <a:latin typeface="Times New Roman"/>
                          <a:cs typeface="Times New Roman"/>
                        </a:rPr>
                        <a:t> </a:t>
                      </a:r>
                      <a:r>
                        <a:rPr sz="1800" dirty="0">
                          <a:latin typeface="Times New Roman"/>
                          <a:cs typeface="Times New Roman"/>
                        </a:rPr>
                        <a:t>to</a:t>
                      </a:r>
                      <a:r>
                        <a:rPr sz="1800" spc="-35" dirty="0">
                          <a:latin typeface="Times New Roman"/>
                          <a:cs typeface="Times New Roman"/>
                        </a:rPr>
                        <a:t> </a:t>
                      </a:r>
                      <a:r>
                        <a:rPr sz="1800" spc="-10" dirty="0">
                          <a:latin typeface="Times New Roman"/>
                          <a:cs typeface="Times New Roman"/>
                        </a:rPr>
                        <a:t>larger </a:t>
                      </a:r>
                      <a:r>
                        <a:rPr sz="1800" dirty="0">
                          <a:latin typeface="Times New Roman"/>
                          <a:cs typeface="Times New Roman"/>
                        </a:rPr>
                        <a:t>Internet:</a:t>
                      </a:r>
                      <a:r>
                        <a:rPr sz="1800" spc="-55" dirty="0">
                          <a:latin typeface="Times New Roman"/>
                          <a:cs typeface="Times New Roman"/>
                        </a:rPr>
                        <a:t> </a:t>
                      </a:r>
                      <a:r>
                        <a:rPr sz="1800" i="1" dirty="0">
                          <a:latin typeface="Times New Roman"/>
                          <a:cs typeface="Times New Roman"/>
                        </a:rPr>
                        <a:t>Mesh</a:t>
                      </a:r>
                      <a:r>
                        <a:rPr sz="1800" i="1" spc="-50" dirty="0">
                          <a:latin typeface="Times New Roman"/>
                          <a:cs typeface="Times New Roman"/>
                        </a:rPr>
                        <a:t> </a:t>
                      </a:r>
                      <a:r>
                        <a:rPr sz="1800" i="1" spc="-25" dirty="0">
                          <a:latin typeface="Times New Roman"/>
                          <a:cs typeface="Times New Roman"/>
                        </a:rPr>
                        <a:t>net</a:t>
                      </a:r>
                      <a:endParaRPr sz="1800">
                        <a:latin typeface="Times New Roman"/>
                        <a:cs typeface="Times New Roman"/>
                      </a:endParaRPr>
                    </a:p>
                  </a:txBody>
                  <a:tcPr marL="0" marR="0" marT="117475" marB="0">
                    <a:lnL w="19050">
                      <a:solidFill>
                        <a:srgbClr val="000099"/>
                      </a:solidFill>
                      <a:prstDash val="solid"/>
                    </a:lnL>
                    <a:lnR w="19050">
                      <a:solidFill>
                        <a:srgbClr val="000099"/>
                      </a:solidFill>
                      <a:prstDash val="solid"/>
                    </a:lnR>
                    <a:lnT w="19050">
                      <a:solidFill>
                        <a:srgbClr val="000099"/>
                      </a:solidFill>
                      <a:prstDash val="solid"/>
                    </a:lnT>
                  </a:tcPr>
                </a:tc>
                <a:extLst>
                  <a:ext uri="{0D108BD9-81ED-4DB2-BD59-A6C34878D82A}">
                    <a16:rowId xmlns:a16="http://schemas.microsoft.com/office/drawing/2014/main" val="10001"/>
                  </a:ext>
                </a:extLst>
              </a:tr>
              <a:tr h="1991360">
                <a:tc>
                  <a:txBody>
                    <a:bodyPr/>
                    <a:lstStyle/>
                    <a:p>
                      <a:pPr marL="60325" algn="ctr">
                        <a:lnSpc>
                          <a:spcPts val="2450"/>
                        </a:lnSpc>
                      </a:pPr>
                      <a:r>
                        <a:rPr sz="2200" spc="-25" dirty="0">
                          <a:solidFill>
                            <a:srgbClr val="000099"/>
                          </a:solidFill>
                          <a:latin typeface="Times New Roman"/>
                          <a:cs typeface="Times New Roman"/>
                        </a:rPr>
                        <a:t>No</a:t>
                      </a:r>
                      <a:endParaRPr sz="2200">
                        <a:latin typeface="Times New Roman"/>
                        <a:cs typeface="Times New Roman"/>
                      </a:endParaRPr>
                    </a:p>
                    <a:p>
                      <a:pPr marL="62865" algn="ctr">
                        <a:lnSpc>
                          <a:spcPct val="100000"/>
                        </a:lnSpc>
                      </a:pPr>
                      <a:r>
                        <a:rPr sz="2200" spc="-10" dirty="0">
                          <a:solidFill>
                            <a:srgbClr val="000099"/>
                          </a:solidFill>
                          <a:latin typeface="Times New Roman"/>
                          <a:cs typeface="Times New Roman"/>
                        </a:rPr>
                        <a:t>Infrastructure</a:t>
                      </a:r>
                      <a:endParaRPr sz="2200">
                        <a:latin typeface="Times New Roman"/>
                        <a:cs typeface="Times New Roman"/>
                      </a:endParaRPr>
                    </a:p>
                  </a:txBody>
                  <a:tcPr marL="0" marR="0" marT="0" marB="0">
                    <a:lnL w="19050">
                      <a:solidFill>
                        <a:srgbClr val="000099"/>
                      </a:solidFill>
                      <a:prstDash val="solid"/>
                    </a:lnL>
                    <a:lnR w="19050">
                      <a:solidFill>
                        <a:srgbClr val="000099"/>
                      </a:solidFill>
                      <a:prstDash val="solid"/>
                    </a:lnR>
                    <a:lnB w="19050">
                      <a:solidFill>
                        <a:srgbClr val="000099"/>
                      </a:solidFill>
                      <a:prstDash val="solid"/>
                    </a:lnB>
                  </a:tcPr>
                </a:tc>
                <a:tc>
                  <a:txBody>
                    <a:bodyPr/>
                    <a:lstStyle/>
                    <a:p>
                      <a:pPr marL="823594" marR="519430" indent="-152400">
                        <a:lnSpc>
                          <a:spcPct val="100000"/>
                        </a:lnSpc>
                        <a:spcBef>
                          <a:spcPts val="1560"/>
                        </a:spcBef>
                      </a:pPr>
                      <a:r>
                        <a:rPr sz="1800" dirty="0">
                          <a:latin typeface="Times New Roman"/>
                          <a:cs typeface="Times New Roman"/>
                        </a:rPr>
                        <a:t>No</a:t>
                      </a:r>
                      <a:r>
                        <a:rPr sz="1800" spc="-35" dirty="0">
                          <a:latin typeface="Times New Roman"/>
                          <a:cs typeface="Times New Roman"/>
                        </a:rPr>
                        <a:t> </a:t>
                      </a:r>
                      <a:r>
                        <a:rPr sz="1800" dirty="0">
                          <a:latin typeface="Times New Roman"/>
                          <a:cs typeface="Times New Roman"/>
                        </a:rPr>
                        <a:t>base</a:t>
                      </a:r>
                      <a:r>
                        <a:rPr sz="1800" spc="-35" dirty="0">
                          <a:latin typeface="Times New Roman"/>
                          <a:cs typeface="Times New Roman"/>
                        </a:rPr>
                        <a:t> </a:t>
                      </a:r>
                      <a:r>
                        <a:rPr sz="1800" spc="-10" dirty="0">
                          <a:latin typeface="Times New Roman"/>
                          <a:cs typeface="Times New Roman"/>
                        </a:rPr>
                        <a:t>station (Bluetooth, </a:t>
                      </a:r>
                      <a:r>
                        <a:rPr sz="1800" dirty="0">
                          <a:latin typeface="Times New Roman"/>
                          <a:cs typeface="Times New Roman"/>
                        </a:rPr>
                        <a:t>ad</a:t>
                      </a:r>
                      <a:r>
                        <a:rPr sz="1800" spc="-30" dirty="0">
                          <a:latin typeface="Times New Roman"/>
                          <a:cs typeface="Times New Roman"/>
                        </a:rPr>
                        <a:t> </a:t>
                      </a:r>
                      <a:r>
                        <a:rPr sz="1800" dirty="0">
                          <a:latin typeface="Times New Roman"/>
                          <a:cs typeface="Times New Roman"/>
                        </a:rPr>
                        <a:t>hoc</a:t>
                      </a:r>
                      <a:r>
                        <a:rPr sz="1800" spc="-20" dirty="0">
                          <a:latin typeface="Times New Roman"/>
                          <a:cs typeface="Times New Roman"/>
                        </a:rPr>
                        <a:t> nets)</a:t>
                      </a:r>
                      <a:endParaRPr sz="1800">
                        <a:latin typeface="Times New Roman"/>
                        <a:cs typeface="Times New Roman"/>
                      </a:endParaRPr>
                    </a:p>
                  </a:txBody>
                  <a:tcPr marL="0" marR="0" marT="198120" marB="0">
                    <a:lnL w="19050">
                      <a:solidFill>
                        <a:srgbClr val="000099"/>
                      </a:solidFill>
                      <a:prstDash val="solid"/>
                    </a:lnL>
                    <a:lnR w="19050">
                      <a:solidFill>
                        <a:srgbClr val="000099"/>
                      </a:solidFill>
                      <a:prstDash val="solid"/>
                    </a:lnR>
                    <a:lnB w="19050">
                      <a:solidFill>
                        <a:srgbClr val="000099"/>
                      </a:solidFill>
                      <a:prstDash val="solid"/>
                    </a:lnB>
                  </a:tcPr>
                </a:tc>
                <a:tc>
                  <a:txBody>
                    <a:bodyPr/>
                    <a:lstStyle/>
                    <a:p>
                      <a:pPr marL="106045" algn="ctr">
                        <a:lnSpc>
                          <a:spcPts val="1985"/>
                        </a:lnSpc>
                      </a:pPr>
                      <a:r>
                        <a:rPr sz="1800" dirty="0">
                          <a:latin typeface="Times New Roman"/>
                          <a:cs typeface="Times New Roman"/>
                        </a:rPr>
                        <a:t>Relay</a:t>
                      </a:r>
                      <a:r>
                        <a:rPr sz="1800" spc="-40" dirty="0">
                          <a:latin typeface="Times New Roman"/>
                          <a:cs typeface="Times New Roman"/>
                        </a:rPr>
                        <a:t> </a:t>
                      </a:r>
                      <a:r>
                        <a:rPr sz="1800" dirty="0">
                          <a:latin typeface="Times New Roman"/>
                          <a:cs typeface="Times New Roman"/>
                        </a:rPr>
                        <a:t>to</a:t>
                      </a:r>
                      <a:r>
                        <a:rPr sz="1800" spc="-15" dirty="0">
                          <a:latin typeface="Times New Roman"/>
                          <a:cs typeface="Times New Roman"/>
                        </a:rPr>
                        <a:t> </a:t>
                      </a:r>
                      <a:r>
                        <a:rPr sz="1800" dirty="0">
                          <a:latin typeface="Times New Roman"/>
                          <a:cs typeface="Times New Roman"/>
                        </a:rPr>
                        <a:t>reach</a:t>
                      </a:r>
                      <a:r>
                        <a:rPr sz="1800" spc="-35" dirty="0">
                          <a:latin typeface="Times New Roman"/>
                          <a:cs typeface="Times New Roman"/>
                        </a:rPr>
                        <a:t> </a:t>
                      </a:r>
                      <a:r>
                        <a:rPr sz="1800" dirty="0">
                          <a:latin typeface="Times New Roman"/>
                          <a:cs typeface="Times New Roman"/>
                        </a:rPr>
                        <a:t>other</a:t>
                      </a:r>
                      <a:r>
                        <a:rPr sz="1800" spc="-30" dirty="0">
                          <a:latin typeface="Times New Roman"/>
                          <a:cs typeface="Times New Roman"/>
                        </a:rPr>
                        <a:t> </a:t>
                      </a:r>
                      <a:r>
                        <a:rPr sz="1800" dirty="0">
                          <a:latin typeface="Times New Roman"/>
                          <a:cs typeface="Times New Roman"/>
                        </a:rPr>
                        <a:t>a</a:t>
                      </a:r>
                      <a:r>
                        <a:rPr sz="1800" spc="-20" dirty="0">
                          <a:latin typeface="Times New Roman"/>
                          <a:cs typeface="Times New Roman"/>
                        </a:rPr>
                        <a:t> given</a:t>
                      </a:r>
                      <a:endParaRPr sz="1800">
                        <a:latin typeface="Times New Roman"/>
                        <a:cs typeface="Times New Roman"/>
                      </a:endParaRPr>
                    </a:p>
                    <a:p>
                      <a:pPr marL="268605" marR="156210" indent="-635" algn="ctr">
                        <a:lnSpc>
                          <a:spcPct val="100000"/>
                        </a:lnSpc>
                      </a:pPr>
                      <a:r>
                        <a:rPr sz="1800" dirty="0">
                          <a:latin typeface="Times New Roman"/>
                          <a:cs typeface="Times New Roman"/>
                        </a:rPr>
                        <a:t>wireless</a:t>
                      </a:r>
                      <a:r>
                        <a:rPr sz="1800" spc="-35" dirty="0">
                          <a:latin typeface="Times New Roman"/>
                          <a:cs typeface="Times New Roman"/>
                        </a:rPr>
                        <a:t> </a:t>
                      </a:r>
                      <a:r>
                        <a:rPr sz="1800" dirty="0">
                          <a:latin typeface="Times New Roman"/>
                          <a:cs typeface="Times New Roman"/>
                        </a:rPr>
                        <a:t>node.</a:t>
                      </a:r>
                      <a:r>
                        <a:rPr sz="1800" spc="-10" dirty="0">
                          <a:latin typeface="Times New Roman"/>
                          <a:cs typeface="Times New Roman"/>
                        </a:rPr>
                        <a:t> Mobile</a:t>
                      </a:r>
                      <a:r>
                        <a:rPr sz="1800" spc="-110" dirty="0">
                          <a:latin typeface="Times New Roman"/>
                          <a:cs typeface="Times New Roman"/>
                        </a:rPr>
                        <a:t> </a:t>
                      </a:r>
                      <a:r>
                        <a:rPr sz="1800" spc="-25" dirty="0">
                          <a:latin typeface="Times New Roman"/>
                          <a:cs typeface="Times New Roman"/>
                        </a:rPr>
                        <a:t>Ad- </a:t>
                      </a:r>
                      <a:r>
                        <a:rPr sz="1800" dirty="0">
                          <a:latin typeface="Times New Roman"/>
                          <a:cs typeface="Times New Roman"/>
                        </a:rPr>
                        <a:t>hoc</a:t>
                      </a:r>
                      <a:r>
                        <a:rPr sz="1800" spc="-45" dirty="0">
                          <a:latin typeface="Times New Roman"/>
                          <a:cs typeface="Times New Roman"/>
                        </a:rPr>
                        <a:t> </a:t>
                      </a:r>
                      <a:r>
                        <a:rPr sz="1800" dirty="0">
                          <a:latin typeface="Times New Roman"/>
                          <a:cs typeface="Times New Roman"/>
                        </a:rPr>
                        <a:t>Network</a:t>
                      </a:r>
                      <a:r>
                        <a:rPr sz="1800" spc="-40" dirty="0">
                          <a:latin typeface="Times New Roman"/>
                          <a:cs typeface="Times New Roman"/>
                        </a:rPr>
                        <a:t> </a:t>
                      </a:r>
                      <a:r>
                        <a:rPr sz="1800" spc="-10" dirty="0">
                          <a:latin typeface="Times New Roman"/>
                          <a:cs typeface="Times New Roman"/>
                        </a:rPr>
                        <a:t>(MANET), </a:t>
                      </a:r>
                      <a:r>
                        <a:rPr sz="1800" spc="-35" dirty="0">
                          <a:latin typeface="Times New Roman"/>
                          <a:cs typeface="Times New Roman"/>
                        </a:rPr>
                        <a:t>Vehicular</a:t>
                      </a:r>
                      <a:r>
                        <a:rPr sz="1800" spc="-95" dirty="0">
                          <a:latin typeface="Times New Roman"/>
                          <a:cs typeface="Times New Roman"/>
                        </a:rPr>
                        <a:t> </a:t>
                      </a:r>
                      <a:r>
                        <a:rPr sz="1800" spc="-10" dirty="0">
                          <a:latin typeface="Times New Roman"/>
                          <a:cs typeface="Times New Roman"/>
                        </a:rPr>
                        <a:t>Ad-</a:t>
                      </a:r>
                      <a:r>
                        <a:rPr sz="1800" dirty="0">
                          <a:latin typeface="Times New Roman"/>
                          <a:cs typeface="Times New Roman"/>
                        </a:rPr>
                        <a:t>hoc</a:t>
                      </a:r>
                      <a:r>
                        <a:rPr sz="1800" spc="45" dirty="0">
                          <a:latin typeface="Times New Roman"/>
                          <a:cs typeface="Times New Roman"/>
                        </a:rPr>
                        <a:t> </a:t>
                      </a:r>
                      <a:r>
                        <a:rPr sz="1800" spc="-10" dirty="0">
                          <a:latin typeface="Times New Roman"/>
                          <a:cs typeface="Times New Roman"/>
                        </a:rPr>
                        <a:t>Network (VANET)</a:t>
                      </a:r>
                      <a:endParaRPr sz="1800">
                        <a:latin typeface="Times New Roman"/>
                        <a:cs typeface="Times New Roman"/>
                      </a:endParaRPr>
                    </a:p>
                  </a:txBody>
                  <a:tcPr marL="0" marR="0" marT="0" marB="0">
                    <a:lnL w="19050">
                      <a:solidFill>
                        <a:srgbClr val="000099"/>
                      </a:solidFill>
                      <a:prstDash val="solid"/>
                    </a:lnL>
                    <a:lnR w="19050">
                      <a:solidFill>
                        <a:srgbClr val="000099"/>
                      </a:solidFill>
                      <a:prstDash val="solid"/>
                    </a:lnR>
                    <a:lnB w="19050">
                      <a:solidFill>
                        <a:srgbClr val="000099"/>
                      </a:solidFill>
                      <a:prstDash val="solid"/>
                    </a:lnB>
                  </a:tcPr>
                </a:tc>
                <a:extLst>
                  <a:ext uri="{0D108BD9-81ED-4DB2-BD59-A6C34878D82A}">
                    <a16:rowId xmlns:a16="http://schemas.microsoft.com/office/drawing/2014/main" val="10002"/>
                  </a:ext>
                </a:extLst>
              </a:tr>
            </a:tbl>
          </a:graphicData>
        </a:graphic>
      </p:graphicFrame>
      <p:pic>
        <p:nvPicPr>
          <p:cNvPr id="7" name="object 7">
            <a:extLst>
              <a:ext uri="{FF2B5EF4-FFF2-40B4-BE49-F238E27FC236}">
                <a16:creationId xmlns:a16="http://schemas.microsoft.com/office/drawing/2014/main" id="{C18F03C9-A0A9-0D6E-3B2E-E00BCEE4657E}"/>
              </a:ext>
            </a:extLst>
          </p:cNvPr>
          <p:cNvPicPr/>
          <p:nvPr/>
        </p:nvPicPr>
        <p:blipFill>
          <a:blip r:embed="rId2" cstate="print"/>
          <a:stretch>
            <a:fillRect/>
          </a:stretch>
        </p:blipFill>
        <p:spPr>
          <a:xfrm>
            <a:off x="3299459" y="5410200"/>
            <a:ext cx="257543" cy="431291"/>
          </a:xfrm>
          <a:prstGeom prst="rect">
            <a:avLst/>
          </a:prstGeom>
        </p:spPr>
      </p:pic>
      <p:pic>
        <p:nvPicPr>
          <p:cNvPr id="8" name="object 8">
            <a:extLst>
              <a:ext uri="{FF2B5EF4-FFF2-40B4-BE49-F238E27FC236}">
                <a16:creationId xmlns:a16="http://schemas.microsoft.com/office/drawing/2014/main" id="{B92E5AC1-5736-DC7F-5307-7C3A414902F6}"/>
              </a:ext>
            </a:extLst>
          </p:cNvPr>
          <p:cNvPicPr/>
          <p:nvPr/>
        </p:nvPicPr>
        <p:blipFill>
          <a:blip r:embed="rId2" cstate="print"/>
          <a:stretch>
            <a:fillRect/>
          </a:stretch>
        </p:blipFill>
        <p:spPr>
          <a:xfrm>
            <a:off x="4085844" y="5410200"/>
            <a:ext cx="256031" cy="431291"/>
          </a:xfrm>
          <a:prstGeom prst="rect">
            <a:avLst/>
          </a:prstGeom>
        </p:spPr>
      </p:pic>
      <p:grpSp>
        <p:nvGrpSpPr>
          <p:cNvPr id="9" name="object 9">
            <a:extLst>
              <a:ext uri="{FF2B5EF4-FFF2-40B4-BE49-F238E27FC236}">
                <a16:creationId xmlns:a16="http://schemas.microsoft.com/office/drawing/2014/main" id="{D792461D-2939-C16C-B98D-D88DD8E2AF31}"/>
              </a:ext>
            </a:extLst>
          </p:cNvPr>
          <p:cNvGrpSpPr/>
          <p:nvPr/>
        </p:nvGrpSpPr>
        <p:grpSpPr>
          <a:xfrm>
            <a:off x="3299459" y="3689604"/>
            <a:ext cx="914400" cy="489584"/>
            <a:chOff x="3299459" y="3689604"/>
            <a:chExt cx="914400" cy="489584"/>
          </a:xfrm>
        </p:grpSpPr>
        <p:pic>
          <p:nvPicPr>
            <p:cNvPr id="10" name="object 10">
              <a:extLst>
                <a:ext uri="{FF2B5EF4-FFF2-40B4-BE49-F238E27FC236}">
                  <a16:creationId xmlns:a16="http://schemas.microsoft.com/office/drawing/2014/main" id="{7CBA8754-8A9A-3B18-BF1A-69A9173F586D}"/>
                </a:ext>
              </a:extLst>
            </p:cNvPr>
            <p:cNvPicPr/>
            <p:nvPr/>
          </p:nvPicPr>
          <p:blipFill>
            <a:blip r:embed="rId3" cstate="print"/>
            <a:stretch>
              <a:fillRect/>
            </a:stretch>
          </p:blipFill>
          <p:spPr>
            <a:xfrm>
              <a:off x="3832859" y="3797808"/>
              <a:ext cx="380999" cy="380999"/>
            </a:xfrm>
            <a:prstGeom prst="rect">
              <a:avLst/>
            </a:prstGeom>
          </p:spPr>
        </p:pic>
        <p:pic>
          <p:nvPicPr>
            <p:cNvPr id="11" name="object 11">
              <a:extLst>
                <a:ext uri="{FF2B5EF4-FFF2-40B4-BE49-F238E27FC236}">
                  <a16:creationId xmlns:a16="http://schemas.microsoft.com/office/drawing/2014/main" id="{D54E5E90-03AD-2F98-3C0A-0414F7550991}"/>
                </a:ext>
              </a:extLst>
            </p:cNvPr>
            <p:cNvPicPr/>
            <p:nvPr/>
          </p:nvPicPr>
          <p:blipFill>
            <a:blip r:embed="rId2" cstate="print"/>
            <a:stretch>
              <a:fillRect/>
            </a:stretch>
          </p:blipFill>
          <p:spPr>
            <a:xfrm>
              <a:off x="3299459" y="3689604"/>
              <a:ext cx="257543" cy="431291"/>
            </a:xfrm>
            <a:prstGeom prst="rect">
              <a:avLst/>
            </a:prstGeom>
          </p:spPr>
        </p:pic>
        <p:sp>
          <p:nvSpPr>
            <p:cNvPr id="12" name="object 12">
              <a:extLst>
                <a:ext uri="{FF2B5EF4-FFF2-40B4-BE49-F238E27FC236}">
                  <a16:creationId xmlns:a16="http://schemas.microsoft.com/office/drawing/2014/main" id="{AF6631E8-D9A6-676B-1504-B48A47E197FA}"/>
                </a:ext>
              </a:extLst>
            </p:cNvPr>
            <p:cNvSpPr/>
            <p:nvPr/>
          </p:nvSpPr>
          <p:spPr>
            <a:xfrm>
              <a:off x="3557777" y="3963162"/>
              <a:ext cx="276225" cy="0"/>
            </a:xfrm>
            <a:custGeom>
              <a:avLst/>
              <a:gdLst/>
              <a:ahLst/>
              <a:cxnLst/>
              <a:rect l="l" t="t" r="r" b="b"/>
              <a:pathLst>
                <a:path w="276225">
                  <a:moveTo>
                    <a:pt x="0" y="0"/>
                  </a:moveTo>
                  <a:lnTo>
                    <a:pt x="275844" y="0"/>
                  </a:lnTo>
                </a:path>
              </a:pathLst>
            </a:custGeom>
            <a:ln w="25400">
              <a:solidFill>
                <a:srgbClr val="000000"/>
              </a:solidFill>
              <a:prstDash val="sysDot"/>
            </a:ln>
          </p:spPr>
          <p:txBody>
            <a:bodyPr wrap="square" lIns="0" tIns="0" rIns="0" bIns="0" rtlCol="0"/>
            <a:lstStyle/>
            <a:p>
              <a:endParaRPr/>
            </a:p>
          </p:txBody>
        </p:sp>
      </p:grpSp>
      <p:sp>
        <p:nvSpPr>
          <p:cNvPr id="13" name="object 13">
            <a:extLst>
              <a:ext uri="{FF2B5EF4-FFF2-40B4-BE49-F238E27FC236}">
                <a16:creationId xmlns:a16="http://schemas.microsoft.com/office/drawing/2014/main" id="{1BF649B8-BAFD-563C-BA16-B241E4C6C7C5}"/>
              </a:ext>
            </a:extLst>
          </p:cNvPr>
          <p:cNvSpPr/>
          <p:nvPr/>
        </p:nvSpPr>
        <p:spPr>
          <a:xfrm>
            <a:off x="5750814" y="5977890"/>
            <a:ext cx="1102360" cy="0"/>
          </a:xfrm>
          <a:custGeom>
            <a:avLst/>
            <a:gdLst/>
            <a:ahLst/>
            <a:cxnLst/>
            <a:rect l="l" t="t" r="r" b="b"/>
            <a:pathLst>
              <a:path w="1102359">
                <a:moveTo>
                  <a:pt x="0" y="0"/>
                </a:moveTo>
                <a:lnTo>
                  <a:pt x="1101852" y="0"/>
                </a:lnTo>
              </a:path>
            </a:pathLst>
          </a:custGeom>
          <a:ln w="25400">
            <a:solidFill>
              <a:srgbClr val="000000"/>
            </a:solidFill>
            <a:prstDash val="sysDot"/>
          </a:ln>
        </p:spPr>
        <p:txBody>
          <a:bodyPr wrap="square" lIns="0" tIns="0" rIns="0" bIns="0" rtlCol="0"/>
          <a:lstStyle/>
          <a:p>
            <a:endParaRPr/>
          </a:p>
        </p:txBody>
      </p:sp>
      <p:sp>
        <p:nvSpPr>
          <p:cNvPr id="14" name="object 14">
            <a:extLst>
              <a:ext uri="{FF2B5EF4-FFF2-40B4-BE49-F238E27FC236}">
                <a16:creationId xmlns:a16="http://schemas.microsoft.com/office/drawing/2014/main" id="{34FEC28C-5013-7878-15BF-0B029CD9B204}"/>
              </a:ext>
            </a:extLst>
          </p:cNvPr>
          <p:cNvSpPr/>
          <p:nvPr/>
        </p:nvSpPr>
        <p:spPr>
          <a:xfrm>
            <a:off x="3557778" y="5612129"/>
            <a:ext cx="528955" cy="0"/>
          </a:xfrm>
          <a:custGeom>
            <a:avLst/>
            <a:gdLst/>
            <a:ahLst/>
            <a:cxnLst/>
            <a:rect l="l" t="t" r="r" b="b"/>
            <a:pathLst>
              <a:path w="528954">
                <a:moveTo>
                  <a:pt x="0" y="0"/>
                </a:moveTo>
                <a:lnTo>
                  <a:pt x="528828" y="0"/>
                </a:lnTo>
              </a:path>
            </a:pathLst>
          </a:custGeom>
          <a:ln w="25400">
            <a:solidFill>
              <a:srgbClr val="000000"/>
            </a:solidFill>
            <a:prstDash val="sysDot"/>
          </a:ln>
        </p:spPr>
        <p:txBody>
          <a:bodyPr wrap="square" lIns="0" tIns="0" rIns="0" bIns="0" rtlCol="0"/>
          <a:lstStyle/>
          <a:p>
            <a:endParaRPr/>
          </a:p>
        </p:txBody>
      </p:sp>
      <p:grpSp>
        <p:nvGrpSpPr>
          <p:cNvPr id="15" name="object 15">
            <a:extLst>
              <a:ext uri="{FF2B5EF4-FFF2-40B4-BE49-F238E27FC236}">
                <a16:creationId xmlns:a16="http://schemas.microsoft.com/office/drawing/2014/main" id="{BAE1C779-EA5C-190C-9E06-AB48BF94BAED}"/>
              </a:ext>
            </a:extLst>
          </p:cNvPr>
          <p:cNvGrpSpPr/>
          <p:nvPr/>
        </p:nvGrpSpPr>
        <p:grpSpPr>
          <a:xfrm>
            <a:off x="5900928" y="3407664"/>
            <a:ext cx="2113915" cy="771525"/>
            <a:chOff x="5900928" y="3407664"/>
            <a:chExt cx="2113915" cy="771525"/>
          </a:xfrm>
        </p:grpSpPr>
        <p:pic>
          <p:nvPicPr>
            <p:cNvPr id="16" name="object 16">
              <a:extLst>
                <a:ext uri="{FF2B5EF4-FFF2-40B4-BE49-F238E27FC236}">
                  <a16:creationId xmlns:a16="http://schemas.microsoft.com/office/drawing/2014/main" id="{CDB33CC0-6E21-1ACD-AFE9-9CF1E824D7EC}"/>
                </a:ext>
              </a:extLst>
            </p:cNvPr>
            <p:cNvPicPr/>
            <p:nvPr/>
          </p:nvPicPr>
          <p:blipFill>
            <a:blip r:embed="rId3" cstate="print"/>
            <a:stretch>
              <a:fillRect/>
            </a:stretch>
          </p:blipFill>
          <p:spPr>
            <a:xfrm>
              <a:off x="6423659" y="3797808"/>
              <a:ext cx="380999" cy="380999"/>
            </a:xfrm>
            <a:prstGeom prst="rect">
              <a:avLst/>
            </a:prstGeom>
          </p:spPr>
        </p:pic>
        <p:pic>
          <p:nvPicPr>
            <p:cNvPr id="17" name="object 17">
              <a:extLst>
                <a:ext uri="{FF2B5EF4-FFF2-40B4-BE49-F238E27FC236}">
                  <a16:creationId xmlns:a16="http://schemas.microsoft.com/office/drawing/2014/main" id="{51265FAF-2790-EF43-AC84-9A6062E25E87}"/>
                </a:ext>
              </a:extLst>
            </p:cNvPr>
            <p:cNvPicPr/>
            <p:nvPr/>
          </p:nvPicPr>
          <p:blipFill>
            <a:blip r:embed="rId3" cstate="print"/>
            <a:stretch>
              <a:fillRect/>
            </a:stretch>
          </p:blipFill>
          <p:spPr>
            <a:xfrm>
              <a:off x="7109460" y="3797808"/>
              <a:ext cx="380999" cy="380999"/>
            </a:xfrm>
            <a:prstGeom prst="rect">
              <a:avLst/>
            </a:prstGeom>
          </p:spPr>
        </p:pic>
        <p:pic>
          <p:nvPicPr>
            <p:cNvPr id="18" name="object 18">
              <a:extLst>
                <a:ext uri="{FF2B5EF4-FFF2-40B4-BE49-F238E27FC236}">
                  <a16:creationId xmlns:a16="http://schemas.microsoft.com/office/drawing/2014/main" id="{328D4436-84E8-4F47-BAD8-7C209ACC8833}"/>
                </a:ext>
              </a:extLst>
            </p:cNvPr>
            <p:cNvPicPr/>
            <p:nvPr/>
          </p:nvPicPr>
          <p:blipFill>
            <a:blip r:embed="rId3" cstate="print"/>
            <a:stretch>
              <a:fillRect/>
            </a:stretch>
          </p:blipFill>
          <p:spPr>
            <a:xfrm>
              <a:off x="7633715" y="3407664"/>
              <a:ext cx="380999" cy="380999"/>
            </a:xfrm>
            <a:prstGeom prst="rect">
              <a:avLst/>
            </a:prstGeom>
          </p:spPr>
        </p:pic>
        <p:pic>
          <p:nvPicPr>
            <p:cNvPr id="19" name="object 19">
              <a:extLst>
                <a:ext uri="{FF2B5EF4-FFF2-40B4-BE49-F238E27FC236}">
                  <a16:creationId xmlns:a16="http://schemas.microsoft.com/office/drawing/2014/main" id="{44B1558E-FC1A-B843-88B1-F8F1F5B589A7}"/>
                </a:ext>
              </a:extLst>
            </p:cNvPr>
            <p:cNvPicPr/>
            <p:nvPr/>
          </p:nvPicPr>
          <p:blipFill>
            <a:blip r:embed="rId2" cstate="print"/>
            <a:stretch>
              <a:fillRect/>
            </a:stretch>
          </p:blipFill>
          <p:spPr>
            <a:xfrm>
              <a:off x="5900928" y="3689604"/>
              <a:ext cx="257555" cy="431291"/>
            </a:xfrm>
            <a:prstGeom prst="rect">
              <a:avLst/>
            </a:prstGeom>
          </p:spPr>
        </p:pic>
        <p:sp>
          <p:nvSpPr>
            <p:cNvPr id="20" name="object 20">
              <a:extLst>
                <a:ext uri="{FF2B5EF4-FFF2-40B4-BE49-F238E27FC236}">
                  <a16:creationId xmlns:a16="http://schemas.microsoft.com/office/drawing/2014/main" id="{EC8A97CB-359F-01F7-2895-63C1BAE455CC}"/>
                </a:ext>
              </a:extLst>
            </p:cNvPr>
            <p:cNvSpPr/>
            <p:nvPr/>
          </p:nvSpPr>
          <p:spPr>
            <a:xfrm>
              <a:off x="6166866" y="3967733"/>
              <a:ext cx="276225" cy="0"/>
            </a:xfrm>
            <a:custGeom>
              <a:avLst/>
              <a:gdLst/>
              <a:ahLst/>
              <a:cxnLst/>
              <a:rect l="l" t="t" r="r" b="b"/>
              <a:pathLst>
                <a:path w="276225">
                  <a:moveTo>
                    <a:pt x="0" y="0"/>
                  </a:moveTo>
                  <a:lnTo>
                    <a:pt x="275844" y="0"/>
                  </a:lnTo>
                </a:path>
              </a:pathLst>
            </a:custGeom>
            <a:ln w="25400">
              <a:solidFill>
                <a:srgbClr val="000000"/>
              </a:solidFill>
              <a:prstDash val="sysDot"/>
            </a:ln>
          </p:spPr>
          <p:txBody>
            <a:bodyPr wrap="square" lIns="0" tIns="0" rIns="0" bIns="0" rtlCol="0"/>
            <a:lstStyle/>
            <a:p>
              <a:endParaRPr/>
            </a:p>
          </p:txBody>
        </p:sp>
        <p:sp>
          <p:nvSpPr>
            <p:cNvPr id="21" name="object 21">
              <a:extLst>
                <a:ext uri="{FF2B5EF4-FFF2-40B4-BE49-F238E27FC236}">
                  <a16:creationId xmlns:a16="http://schemas.microsoft.com/office/drawing/2014/main" id="{F055A9B7-7A51-158C-B3B3-397418EC2A05}"/>
                </a:ext>
              </a:extLst>
            </p:cNvPr>
            <p:cNvSpPr/>
            <p:nvPr/>
          </p:nvSpPr>
          <p:spPr>
            <a:xfrm>
              <a:off x="6852666" y="3967733"/>
              <a:ext cx="276225" cy="0"/>
            </a:xfrm>
            <a:custGeom>
              <a:avLst/>
              <a:gdLst/>
              <a:ahLst/>
              <a:cxnLst/>
              <a:rect l="l" t="t" r="r" b="b"/>
              <a:pathLst>
                <a:path w="276225">
                  <a:moveTo>
                    <a:pt x="0" y="0"/>
                  </a:moveTo>
                  <a:lnTo>
                    <a:pt x="275844" y="0"/>
                  </a:lnTo>
                </a:path>
              </a:pathLst>
            </a:custGeom>
            <a:ln w="25400">
              <a:solidFill>
                <a:srgbClr val="000000"/>
              </a:solidFill>
              <a:prstDash val="sysDot"/>
            </a:ln>
          </p:spPr>
          <p:txBody>
            <a:bodyPr wrap="square" lIns="0" tIns="0" rIns="0" bIns="0" rtlCol="0"/>
            <a:lstStyle/>
            <a:p>
              <a:endParaRPr/>
            </a:p>
          </p:txBody>
        </p:sp>
        <p:sp>
          <p:nvSpPr>
            <p:cNvPr id="22" name="object 22">
              <a:extLst>
                <a:ext uri="{FF2B5EF4-FFF2-40B4-BE49-F238E27FC236}">
                  <a16:creationId xmlns:a16="http://schemas.microsoft.com/office/drawing/2014/main" id="{F890EB53-AB07-3900-D6C6-6B73C8A2AFFC}"/>
                </a:ext>
              </a:extLst>
            </p:cNvPr>
            <p:cNvSpPr/>
            <p:nvPr/>
          </p:nvSpPr>
          <p:spPr>
            <a:xfrm>
              <a:off x="7536942" y="3646170"/>
              <a:ext cx="97790" cy="311150"/>
            </a:xfrm>
            <a:custGeom>
              <a:avLst/>
              <a:gdLst/>
              <a:ahLst/>
              <a:cxnLst/>
              <a:rect l="l" t="t" r="r" b="b"/>
              <a:pathLst>
                <a:path w="97790" h="311150">
                  <a:moveTo>
                    <a:pt x="0" y="310895"/>
                  </a:moveTo>
                  <a:lnTo>
                    <a:pt x="97536" y="0"/>
                  </a:lnTo>
                </a:path>
              </a:pathLst>
            </a:custGeom>
            <a:ln w="25400">
              <a:solidFill>
                <a:srgbClr val="000000"/>
              </a:solidFill>
              <a:prstDash val="sysDot"/>
            </a:ln>
          </p:spPr>
          <p:txBody>
            <a:bodyPr wrap="square" lIns="0" tIns="0" rIns="0" bIns="0" rtlCol="0"/>
            <a:lstStyle/>
            <a:p>
              <a:endParaRPr/>
            </a:p>
          </p:txBody>
        </p:sp>
        <p:sp>
          <p:nvSpPr>
            <p:cNvPr id="23" name="object 23">
              <a:extLst>
                <a:ext uri="{FF2B5EF4-FFF2-40B4-BE49-F238E27FC236}">
                  <a16:creationId xmlns:a16="http://schemas.microsoft.com/office/drawing/2014/main" id="{48A0120E-C8A5-780F-B026-F1E9C172F8D2}"/>
                </a:ext>
              </a:extLst>
            </p:cNvPr>
            <p:cNvSpPr/>
            <p:nvPr/>
          </p:nvSpPr>
          <p:spPr>
            <a:xfrm>
              <a:off x="6617970" y="3522726"/>
              <a:ext cx="1016635" cy="266700"/>
            </a:xfrm>
            <a:custGeom>
              <a:avLst/>
              <a:gdLst/>
              <a:ahLst/>
              <a:cxnLst/>
              <a:rect l="l" t="t" r="r" b="b"/>
              <a:pathLst>
                <a:path w="1016634" h="266700">
                  <a:moveTo>
                    <a:pt x="0" y="266700"/>
                  </a:moveTo>
                  <a:lnTo>
                    <a:pt x="1016508" y="0"/>
                  </a:lnTo>
                </a:path>
              </a:pathLst>
            </a:custGeom>
            <a:ln w="25400">
              <a:solidFill>
                <a:srgbClr val="000000"/>
              </a:solidFill>
              <a:prstDash val="sysDot"/>
            </a:ln>
          </p:spPr>
          <p:txBody>
            <a:bodyPr wrap="square" lIns="0" tIns="0" rIns="0" bIns="0" rtlCol="0"/>
            <a:lstStyle/>
            <a:p>
              <a:endParaRPr/>
            </a:p>
          </p:txBody>
        </p:sp>
      </p:grpSp>
      <p:grpSp>
        <p:nvGrpSpPr>
          <p:cNvPr id="24" name="object 24">
            <a:extLst>
              <a:ext uri="{FF2B5EF4-FFF2-40B4-BE49-F238E27FC236}">
                <a16:creationId xmlns:a16="http://schemas.microsoft.com/office/drawing/2014/main" id="{EA2FCDA4-8F1A-F0FC-B626-E6B94FFA501F}"/>
              </a:ext>
            </a:extLst>
          </p:cNvPr>
          <p:cNvGrpSpPr/>
          <p:nvPr/>
        </p:nvGrpSpPr>
        <p:grpSpPr>
          <a:xfrm>
            <a:off x="5649721" y="5436108"/>
            <a:ext cx="1316355" cy="446405"/>
            <a:chOff x="5649721" y="5436108"/>
            <a:chExt cx="1316355" cy="446405"/>
          </a:xfrm>
        </p:grpSpPr>
        <p:sp>
          <p:nvSpPr>
            <p:cNvPr id="25" name="object 25">
              <a:extLst>
                <a:ext uri="{FF2B5EF4-FFF2-40B4-BE49-F238E27FC236}">
                  <a16:creationId xmlns:a16="http://schemas.microsoft.com/office/drawing/2014/main" id="{E3BC5F33-550A-48D8-6FA2-DC53EC23178A}"/>
                </a:ext>
              </a:extLst>
            </p:cNvPr>
            <p:cNvSpPr/>
            <p:nvPr/>
          </p:nvSpPr>
          <p:spPr>
            <a:xfrm>
              <a:off x="5662421" y="5601462"/>
              <a:ext cx="528955" cy="257810"/>
            </a:xfrm>
            <a:custGeom>
              <a:avLst/>
              <a:gdLst/>
              <a:ahLst/>
              <a:cxnLst/>
              <a:rect l="l" t="t" r="r" b="b"/>
              <a:pathLst>
                <a:path w="528954" h="257810">
                  <a:moveTo>
                    <a:pt x="0" y="257556"/>
                  </a:moveTo>
                  <a:lnTo>
                    <a:pt x="528828" y="0"/>
                  </a:lnTo>
                </a:path>
              </a:pathLst>
            </a:custGeom>
            <a:ln w="25400">
              <a:solidFill>
                <a:srgbClr val="000000"/>
              </a:solidFill>
              <a:prstDash val="sysDot"/>
            </a:ln>
          </p:spPr>
          <p:txBody>
            <a:bodyPr wrap="square" lIns="0" tIns="0" rIns="0" bIns="0" rtlCol="0"/>
            <a:lstStyle/>
            <a:p>
              <a:endParaRPr/>
            </a:p>
          </p:txBody>
        </p:sp>
        <p:sp>
          <p:nvSpPr>
            <p:cNvPr id="26" name="object 26">
              <a:extLst>
                <a:ext uri="{FF2B5EF4-FFF2-40B4-BE49-F238E27FC236}">
                  <a16:creationId xmlns:a16="http://schemas.microsoft.com/office/drawing/2014/main" id="{DF41DFB8-76A3-AB2C-EFCB-5D4130CA5BE9}"/>
                </a:ext>
              </a:extLst>
            </p:cNvPr>
            <p:cNvSpPr/>
            <p:nvPr/>
          </p:nvSpPr>
          <p:spPr>
            <a:xfrm>
              <a:off x="6424421" y="5612130"/>
              <a:ext cx="528955" cy="257810"/>
            </a:xfrm>
            <a:custGeom>
              <a:avLst/>
              <a:gdLst/>
              <a:ahLst/>
              <a:cxnLst/>
              <a:rect l="l" t="t" r="r" b="b"/>
              <a:pathLst>
                <a:path w="528954" h="257810">
                  <a:moveTo>
                    <a:pt x="0" y="0"/>
                  </a:moveTo>
                  <a:lnTo>
                    <a:pt x="528828" y="257556"/>
                  </a:lnTo>
                </a:path>
              </a:pathLst>
            </a:custGeom>
            <a:ln w="25400">
              <a:solidFill>
                <a:srgbClr val="000000"/>
              </a:solidFill>
              <a:prstDash val="sysDot"/>
            </a:ln>
          </p:spPr>
          <p:txBody>
            <a:bodyPr wrap="square" lIns="0" tIns="0" rIns="0" bIns="0" rtlCol="0"/>
            <a:lstStyle/>
            <a:p>
              <a:endParaRPr/>
            </a:p>
          </p:txBody>
        </p:sp>
        <p:pic>
          <p:nvPicPr>
            <p:cNvPr id="27" name="object 27">
              <a:extLst>
                <a:ext uri="{FF2B5EF4-FFF2-40B4-BE49-F238E27FC236}">
                  <a16:creationId xmlns:a16="http://schemas.microsoft.com/office/drawing/2014/main" id="{57291BE4-E341-050A-3487-F4ABDDE9FC81}"/>
                </a:ext>
              </a:extLst>
            </p:cNvPr>
            <p:cNvPicPr/>
            <p:nvPr/>
          </p:nvPicPr>
          <p:blipFill>
            <a:blip r:embed="rId4" cstate="print"/>
            <a:stretch>
              <a:fillRect/>
            </a:stretch>
          </p:blipFill>
          <p:spPr>
            <a:xfrm>
              <a:off x="6028944" y="5436108"/>
              <a:ext cx="585215" cy="350519"/>
            </a:xfrm>
            <a:prstGeom prst="rect">
              <a:avLst/>
            </a:prstGeom>
          </p:spPr>
        </p:pic>
      </p:grpSp>
      <p:pic>
        <p:nvPicPr>
          <p:cNvPr id="28" name="object 28">
            <a:extLst>
              <a:ext uri="{FF2B5EF4-FFF2-40B4-BE49-F238E27FC236}">
                <a16:creationId xmlns:a16="http://schemas.microsoft.com/office/drawing/2014/main" id="{B9999F65-6CAE-BB59-D064-5D3E72458C4F}"/>
              </a:ext>
            </a:extLst>
          </p:cNvPr>
          <p:cNvPicPr/>
          <p:nvPr/>
        </p:nvPicPr>
        <p:blipFill>
          <a:blip r:embed="rId4" cstate="print"/>
          <a:stretch>
            <a:fillRect/>
          </a:stretch>
        </p:blipFill>
        <p:spPr>
          <a:xfrm>
            <a:off x="6804659" y="5786628"/>
            <a:ext cx="583691" cy="350507"/>
          </a:xfrm>
          <a:prstGeom prst="rect">
            <a:avLst/>
          </a:prstGeom>
        </p:spPr>
      </p:pic>
      <p:pic>
        <p:nvPicPr>
          <p:cNvPr id="29" name="object 29">
            <a:extLst>
              <a:ext uri="{FF2B5EF4-FFF2-40B4-BE49-F238E27FC236}">
                <a16:creationId xmlns:a16="http://schemas.microsoft.com/office/drawing/2014/main" id="{01B25995-B2B2-605D-2CBD-2AF67DA88FB0}"/>
              </a:ext>
            </a:extLst>
          </p:cNvPr>
          <p:cNvPicPr/>
          <p:nvPr/>
        </p:nvPicPr>
        <p:blipFill>
          <a:blip r:embed="rId4" cstate="print"/>
          <a:stretch>
            <a:fillRect/>
          </a:stretch>
        </p:blipFill>
        <p:spPr>
          <a:xfrm>
            <a:off x="5212079" y="5800344"/>
            <a:ext cx="583691" cy="350507"/>
          </a:xfrm>
          <a:prstGeom prst="rect">
            <a:avLst/>
          </a:prstGeom>
        </p:spPr>
      </p:pic>
    </p:spTree>
    <p:extLst>
      <p:ext uri="{BB962C8B-B14F-4D97-AF65-F5344CB8AC3E}">
        <p14:creationId xmlns:p14="http://schemas.microsoft.com/office/powerpoint/2010/main" val="331373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A6EEDA-5679-D6A6-FB87-329C240C75D4}"/>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7B25027E-A376-E7E3-6878-350CC9BFEA93}"/>
              </a:ext>
            </a:extLst>
          </p:cNvPr>
          <p:cNvSpPr>
            <a:spLocks noGrp="1"/>
          </p:cNvSpPr>
          <p:nvPr>
            <p:ph type="title"/>
          </p:nvPr>
        </p:nvSpPr>
        <p:spPr/>
        <p:txBody>
          <a:bodyPr/>
          <a:lstStyle/>
          <a:p>
            <a:r>
              <a:rPr lang="en-GB" dirty="0"/>
              <a:t>Hidden Node Problem</a:t>
            </a:r>
            <a:endParaRPr lang="en-SE" dirty="0"/>
          </a:p>
        </p:txBody>
      </p:sp>
      <p:sp>
        <p:nvSpPr>
          <p:cNvPr id="4" name="Slide Number Placeholder 3">
            <a:extLst>
              <a:ext uri="{FF2B5EF4-FFF2-40B4-BE49-F238E27FC236}">
                <a16:creationId xmlns:a16="http://schemas.microsoft.com/office/drawing/2014/main" id="{9C267D67-4179-0C1A-8752-E633B82D9783}"/>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31</a:t>
            </a:fld>
            <a:endParaRPr lang="en-US" dirty="0"/>
          </a:p>
        </p:txBody>
      </p:sp>
      <p:sp>
        <p:nvSpPr>
          <p:cNvPr id="5" name="object 5">
            <a:extLst>
              <a:ext uri="{FF2B5EF4-FFF2-40B4-BE49-F238E27FC236}">
                <a16:creationId xmlns:a16="http://schemas.microsoft.com/office/drawing/2014/main" id="{6695A06F-8132-0164-9B81-D64F2B7C2D4A}"/>
              </a:ext>
            </a:extLst>
          </p:cNvPr>
          <p:cNvSpPr txBox="1"/>
          <p:nvPr/>
        </p:nvSpPr>
        <p:spPr>
          <a:xfrm>
            <a:off x="902651" y="3712209"/>
            <a:ext cx="6840220" cy="2512695"/>
          </a:xfrm>
          <a:prstGeom prst="rect">
            <a:avLst/>
          </a:prstGeom>
        </p:spPr>
        <p:txBody>
          <a:bodyPr vert="horz" wrap="square" lIns="0" tIns="53975" rIns="0" bIns="0" rtlCol="0">
            <a:spAutoFit/>
          </a:bodyPr>
          <a:lstStyle/>
          <a:p>
            <a:pPr marL="355600" marR="3025140" indent="-342900">
              <a:lnSpc>
                <a:spcPts val="2590"/>
              </a:lnSpc>
              <a:spcBef>
                <a:spcPts val="425"/>
              </a:spcBef>
              <a:buClr>
                <a:srgbClr val="063DE8"/>
              </a:buClr>
              <a:buSzPct val="75000"/>
              <a:buFont typeface="Wingdings"/>
              <a:buChar char=""/>
              <a:tabLst>
                <a:tab pos="355600" algn="l"/>
              </a:tabLst>
            </a:pPr>
            <a:r>
              <a:rPr lang="en-GB" sz="2400" dirty="0">
                <a:latin typeface="Times New Roman"/>
                <a:cs typeface="Times New Roman"/>
              </a:rPr>
              <a:t>B</a:t>
            </a:r>
            <a:r>
              <a:rPr lang="en-GB" sz="2400" spc="-10" dirty="0">
                <a:latin typeface="Times New Roman"/>
                <a:cs typeface="Times New Roman"/>
              </a:rPr>
              <a:t> </a:t>
            </a:r>
            <a:r>
              <a:rPr lang="en-GB" sz="2400" dirty="0">
                <a:latin typeface="Times New Roman"/>
                <a:cs typeface="Times New Roman"/>
              </a:rPr>
              <a:t>and</a:t>
            </a:r>
            <a:r>
              <a:rPr lang="en-GB" sz="2400" spc="-5" dirty="0">
                <a:latin typeface="Times New Roman"/>
                <a:cs typeface="Times New Roman"/>
              </a:rPr>
              <a:t> </a:t>
            </a:r>
            <a:r>
              <a:rPr lang="en-GB" sz="2400" dirty="0">
                <a:latin typeface="Times New Roman"/>
                <a:cs typeface="Times New Roman"/>
              </a:rPr>
              <a:t>A</a:t>
            </a:r>
            <a:r>
              <a:rPr lang="en-GB" sz="2400" spc="5" dirty="0">
                <a:latin typeface="Times New Roman"/>
                <a:cs typeface="Times New Roman"/>
              </a:rPr>
              <a:t> </a:t>
            </a:r>
            <a:r>
              <a:rPr lang="en-GB" sz="2400" dirty="0">
                <a:latin typeface="Times New Roman"/>
                <a:cs typeface="Times New Roman"/>
              </a:rPr>
              <a:t>can</a:t>
            </a:r>
            <a:r>
              <a:rPr lang="en-GB" sz="2400" spc="-20" dirty="0">
                <a:latin typeface="Times New Roman"/>
                <a:cs typeface="Times New Roman"/>
              </a:rPr>
              <a:t> </a:t>
            </a:r>
            <a:r>
              <a:rPr lang="en-GB" sz="2400" dirty="0">
                <a:latin typeface="Times New Roman"/>
                <a:cs typeface="Times New Roman"/>
              </a:rPr>
              <a:t>hear</a:t>
            </a:r>
            <a:r>
              <a:rPr lang="en-GB" sz="2400" spc="-10" dirty="0">
                <a:latin typeface="Times New Roman"/>
                <a:cs typeface="Times New Roman"/>
              </a:rPr>
              <a:t> </a:t>
            </a:r>
            <a:r>
              <a:rPr lang="en-GB" sz="2400" dirty="0">
                <a:latin typeface="Times New Roman"/>
                <a:cs typeface="Times New Roman"/>
              </a:rPr>
              <a:t>each</a:t>
            </a:r>
            <a:r>
              <a:rPr lang="en-GB" sz="2400" spc="-30" dirty="0">
                <a:latin typeface="Times New Roman"/>
                <a:cs typeface="Times New Roman"/>
              </a:rPr>
              <a:t> </a:t>
            </a:r>
            <a:r>
              <a:rPr lang="en-GB" sz="2400" spc="-20" dirty="0">
                <a:latin typeface="Times New Roman"/>
                <a:cs typeface="Times New Roman"/>
              </a:rPr>
              <a:t>other </a:t>
            </a:r>
            <a:r>
              <a:rPr lang="en-GB" sz="2400" dirty="0">
                <a:latin typeface="Times New Roman"/>
                <a:cs typeface="Times New Roman"/>
              </a:rPr>
              <a:t>B</a:t>
            </a:r>
            <a:r>
              <a:rPr lang="en-GB" sz="2400" spc="-5" dirty="0">
                <a:latin typeface="Times New Roman"/>
                <a:cs typeface="Times New Roman"/>
              </a:rPr>
              <a:t> </a:t>
            </a:r>
            <a:r>
              <a:rPr lang="en-GB" sz="2400" dirty="0">
                <a:latin typeface="Times New Roman"/>
                <a:cs typeface="Times New Roman"/>
              </a:rPr>
              <a:t>and C</a:t>
            </a:r>
            <a:r>
              <a:rPr lang="en-GB" sz="2400" spc="-5" dirty="0">
                <a:latin typeface="Times New Roman"/>
                <a:cs typeface="Times New Roman"/>
              </a:rPr>
              <a:t> </a:t>
            </a:r>
            <a:r>
              <a:rPr lang="en-GB" sz="2400" dirty="0">
                <a:latin typeface="Times New Roman"/>
                <a:cs typeface="Times New Roman"/>
              </a:rPr>
              <a:t>can</a:t>
            </a:r>
            <a:r>
              <a:rPr lang="en-GB" sz="2400" spc="-15" dirty="0">
                <a:latin typeface="Times New Roman"/>
                <a:cs typeface="Times New Roman"/>
              </a:rPr>
              <a:t> </a:t>
            </a:r>
            <a:r>
              <a:rPr lang="en-GB" sz="2400" dirty="0">
                <a:latin typeface="Times New Roman"/>
                <a:cs typeface="Times New Roman"/>
              </a:rPr>
              <a:t>hear</a:t>
            </a:r>
            <a:r>
              <a:rPr lang="en-GB" sz="2400" spc="-10" dirty="0">
                <a:latin typeface="Times New Roman"/>
                <a:cs typeface="Times New Roman"/>
              </a:rPr>
              <a:t> </a:t>
            </a:r>
            <a:r>
              <a:rPr lang="en-GB" sz="2400" dirty="0">
                <a:latin typeface="Times New Roman"/>
                <a:cs typeface="Times New Roman"/>
              </a:rPr>
              <a:t>each</a:t>
            </a:r>
            <a:r>
              <a:rPr lang="en-GB" sz="2400" spc="-15" dirty="0">
                <a:latin typeface="Times New Roman"/>
                <a:cs typeface="Times New Roman"/>
              </a:rPr>
              <a:t> </a:t>
            </a:r>
            <a:r>
              <a:rPr lang="en-GB" sz="2400" spc="-10" dirty="0">
                <a:latin typeface="Times New Roman"/>
                <a:cs typeface="Times New Roman"/>
              </a:rPr>
              <a:t>other</a:t>
            </a:r>
            <a:endParaRPr lang="en-GB" sz="2400" dirty="0">
              <a:latin typeface="Times New Roman"/>
              <a:cs typeface="Times New Roman"/>
            </a:endParaRPr>
          </a:p>
          <a:p>
            <a:pPr marL="355600">
              <a:lnSpc>
                <a:spcPts val="2420"/>
              </a:lnSpc>
            </a:pPr>
            <a:r>
              <a:rPr lang="en-GB" sz="2400" dirty="0">
                <a:latin typeface="Times New Roman"/>
                <a:cs typeface="Times New Roman"/>
              </a:rPr>
              <a:t>A and</a:t>
            </a:r>
            <a:r>
              <a:rPr lang="en-GB" sz="2400" spc="-20" dirty="0">
                <a:latin typeface="Times New Roman"/>
                <a:cs typeface="Times New Roman"/>
              </a:rPr>
              <a:t> </a:t>
            </a:r>
            <a:r>
              <a:rPr lang="en-GB" sz="2400" dirty="0">
                <a:latin typeface="Times New Roman"/>
                <a:cs typeface="Times New Roman"/>
              </a:rPr>
              <a:t>C cannot</a:t>
            </a:r>
            <a:r>
              <a:rPr lang="en-GB" sz="2400" spc="-25" dirty="0">
                <a:latin typeface="Times New Roman"/>
                <a:cs typeface="Times New Roman"/>
              </a:rPr>
              <a:t> </a:t>
            </a:r>
            <a:r>
              <a:rPr lang="en-GB" sz="2400" dirty="0">
                <a:latin typeface="Times New Roman"/>
                <a:cs typeface="Times New Roman"/>
              </a:rPr>
              <a:t>hear</a:t>
            </a:r>
            <a:r>
              <a:rPr lang="en-GB" sz="2400" spc="-15" dirty="0">
                <a:latin typeface="Times New Roman"/>
                <a:cs typeface="Times New Roman"/>
              </a:rPr>
              <a:t> </a:t>
            </a:r>
            <a:r>
              <a:rPr lang="en-GB" sz="2400" dirty="0">
                <a:latin typeface="Times New Roman"/>
                <a:cs typeface="Times New Roman"/>
              </a:rPr>
              <a:t>each</a:t>
            </a:r>
            <a:r>
              <a:rPr lang="en-GB" sz="2400" spc="-30" dirty="0">
                <a:latin typeface="Times New Roman"/>
                <a:cs typeface="Times New Roman"/>
              </a:rPr>
              <a:t> </a:t>
            </a:r>
            <a:r>
              <a:rPr lang="en-GB" sz="2400" spc="-10" dirty="0">
                <a:latin typeface="Times New Roman"/>
                <a:cs typeface="Times New Roman"/>
              </a:rPr>
              <a:t>other</a:t>
            </a:r>
            <a:endParaRPr lang="en-GB" sz="2400" dirty="0">
              <a:latin typeface="Times New Roman"/>
              <a:cs typeface="Times New Roman"/>
            </a:endParaRPr>
          </a:p>
          <a:p>
            <a:pPr marL="431800">
              <a:lnSpc>
                <a:spcPts val="2740"/>
              </a:lnSpc>
            </a:pPr>
            <a:r>
              <a:rPr lang="en-GB" sz="2400" dirty="0">
                <a:latin typeface="Symbol"/>
                <a:cs typeface="Symbol"/>
              </a:rPr>
              <a:t></a:t>
            </a:r>
            <a:r>
              <a:rPr lang="en-GB" sz="2400" spc="-15" dirty="0">
                <a:latin typeface="Times New Roman"/>
                <a:cs typeface="Times New Roman"/>
              </a:rPr>
              <a:t> </a:t>
            </a:r>
            <a:r>
              <a:rPr lang="en-GB" sz="2400" dirty="0">
                <a:latin typeface="Times New Roman"/>
                <a:cs typeface="Times New Roman"/>
              </a:rPr>
              <a:t>C</a:t>
            </a:r>
            <a:r>
              <a:rPr lang="en-GB" sz="2400" spc="-15" dirty="0">
                <a:latin typeface="Times New Roman"/>
                <a:cs typeface="Times New Roman"/>
              </a:rPr>
              <a:t> </a:t>
            </a:r>
            <a:r>
              <a:rPr lang="en-GB" sz="2400" dirty="0">
                <a:latin typeface="Times New Roman"/>
                <a:cs typeface="Times New Roman"/>
              </a:rPr>
              <a:t>is</a:t>
            </a:r>
            <a:r>
              <a:rPr lang="en-GB" sz="2400" spc="-5" dirty="0">
                <a:latin typeface="Times New Roman"/>
                <a:cs typeface="Times New Roman"/>
              </a:rPr>
              <a:t> </a:t>
            </a:r>
            <a:r>
              <a:rPr lang="en-GB" sz="2400" dirty="0">
                <a:latin typeface="Times New Roman"/>
                <a:cs typeface="Times New Roman"/>
              </a:rPr>
              <a:t>hidden</a:t>
            </a:r>
            <a:r>
              <a:rPr lang="en-GB" sz="2400" spc="-35" dirty="0">
                <a:latin typeface="Times New Roman"/>
                <a:cs typeface="Times New Roman"/>
              </a:rPr>
              <a:t> </a:t>
            </a:r>
            <a:r>
              <a:rPr lang="en-GB" sz="2400" dirty="0">
                <a:latin typeface="Times New Roman"/>
                <a:cs typeface="Times New Roman"/>
              </a:rPr>
              <a:t>for</a:t>
            </a:r>
            <a:r>
              <a:rPr lang="en-GB" sz="2400" spc="5" dirty="0">
                <a:latin typeface="Times New Roman"/>
                <a:cs typeface="Times New Roman"/>
              </a:rPr>
              <a:t> </a:t>
            </a:r>
            <a:r>
              <a:rPr lang="en-GB" sz="2400" dirty="0">
                <a:latin typeface="Times New Roman"/>
                <a:cs typeface="Times New Roman"/>
              </a:rPr>
              <a:t>A</a:t>
            </a:r>
            <a:r>
              <a:rPr lang="en-GB" sz="2400" spc="-10" dirty="0">
                <a:latin typeface="Times New Roman"/>
                <a:cs typeface="Times New Roman"/>
              </a:rPr>
              <a:t> </a:t>
            </a:r>
            <a:r>
              <a:rPr lang="en-GB" sz="2400" dirty="0">
                <a:latin typeface="Times New Roman"/>
                <a:cs typeface="Times New Roman"/>
              </a:rPr>
              <a:t>and</a:t>
            </a:r>
            <a:r>
              <a:rPr lang="en-GB" sz="2400" spc="-10" dirty="0">
                <a:latin typeface="Times New Roman"/>
                <a:cs typeface="Times New Roman"/>
              </a:rPr>
              <a:t> </a:t>
            </a:r>
            <a:r>
              <a:rPr lang="en-GB" sz="2400" dirty="0">
                <a:latin typeface="Times New Roman"/>
                <a:cs typeface="Times New Roman"/>
              </a:rPr>
              <a:t>vice</a:t>
            </a:r>
            <a:r>
              <a:rPr lang="en-GB" sz="2400" spc="-30" dirty="0">
                <a:latin typeface="Times New Roman"/>
                <a:cs typeface="Times New Roman"/>
              </a:rPr>
              <a:t> </a:t>
            </a:r>
            <a:r>
              <a:rPr lang="en-GB" sz="2400" spc="-10" dirty="0">
                <a:latin typeface="Times New Roman"/>
                <a:cs typeface="Times New Roman"/>
              </a:rPr>
              <a:t>versa</a:t>
            </a:r>
            <a:endParaRPr lang="en-GB" sz="2400" dirty="0">
              <a:latin typeface="Times New Roman"/>
              <a:cs typeface="Times New Roman"/>
            </a:endParaRPr>
          </a:p>
          <a:p>
            <a:pPr marL="431165" marR="5080" indent="-418465">
              <a:lnSpc>
                <a:spcPts val="2590"/>
              </a:lnSpc>
              <a:spcBef>
                <a:spcPts val="605"/>
              </a:spcBef>
              <a:buClr>
                <a:srgbClr val="063DE8"/>
              </a:buClr>
              <a:buSzPct val="75000"/>
              <a:buFont typeface="Wingdings"/>
              <a:buChar char=""/>
              <a:tabLst>
                <a:tab pos="508000" algn="l"/>
              </a:tabLst>
            </a:pPr>
            <a:r>
              <a:rPr lang="en-GB" sz="2400" dirty="0">
                <a:latin typeface="Times New Roman"/>
                <a:cs typeface="Times New Roman"/>
              </a:rPr>
              <a:t>C</a:t>
            </a:r>
            <a:r>
              <a:rPr lang="en-GB" sz="2400" spc="-20" dirty="0">
                <a:latin typeface="Times New Roman"/>
                <a:cs typeface="Times New Roman"/>
              </a:rPr>
              <a:t> </a:t>
            </a:r>
            <a:r>
              <a:rPr lang="en-GB" sz="2400" dirty="0">
                <a:latin typeface="Times New Roman"/>
                <a:cs typeface="Times New Roman"/>
              </a:rPr>
              <a:t>may</a:t>
            </a:r>
            <a:r>
              <a:rPr lang="en-GB" sz="2400" spc="-5" dirty="0">
                <a:latin typeface="Times New Roman"/>
                <a:cs typeface="Times New Roman"/>
              </a:rPr>
              <a:t> </a:t>
            </a:r>
            <a:r>
              <a:rPr lang="en-GB" sz="2400" dirty="0">
                <a:latin typeface="Times New Roman"/>
                <a:cs typeface="Times New Roman"/>
              </a:rPr>
              <a:t>start</a:t>
            </a:r>
            <a:r>
              <a:rPr lang="en-GB" sz="2400" spc="-35" dirty="0">
                <a:latin typeface="Times New Roman"/>
                <a:cs typeface="Times New Roman"/>
              </a:rPr>
              <a:t> </a:t>
            </a:r>
            <a:r>
              <a:rPr lang="en-GB" sz="2400" dirty="0">
                <a:latin typeface="Times New Roman"/>
                <a:cs typeface="Times New Roman"/>
              </a:rPr>
              <a:t>transmitting</a:t>
            </a:r>
            <a:r>
              <a:rPr lang="en-GB" sz="2400" spc="-50" dirty="0">
                <a:latin typeface="Times New Roman"/>
                <a:cs typeface="Times New Roman"/>
              </a:rPr>
              <a:t> </a:t>
            </a:r>
            <a:r>
              <a:rPr lang="en-GB" sz="2400" dirty="0">
                <a:latin typeface="Times New Roman"/>
                <a:cs typeface="Times New Roman"/>
              </a:rPr>
              <a:t>while</a:t>
            </a:r>
            <a:r>
              <a:rPr lang="en-GB" sz="2400" spc="-25" dirty="0">
                <a:latin typeface="Times New Roman"/>
                <a:cs typeface="Times New Roman"/>
              </a:rPr>
              <a:t> </a:t>
            </a:r>
            <a:r>
              <a:rPr lang="en-GB" sz="2400" dirty="0">
                <a:latin typeface="Times New Roman"/>
                <a:cs typeface="Times New Roman"/>
              </a:rPr>
              <a:t>A</a:t>
            </a:r>
            <a:r>
              <a:rPr lang="en-GB" sz="2400" spc="-10" dirty="0">
                <a:latin typeface="Times New Roman"/>
                <a:cs typeface="Times New Roman"/>
              </a:rPr>
              <a:t> </a:t>
            </a:r>
            <a:r>
              <a:rPr lang="en-GB" sz="2400" dirty="0">
                <a:latin typeface="Times New Roman"/>
                <a:cs typeface="Times New Roman"/>
              </a:rPr>
              <a:t>is</a:t>
            </a:r>
            <a:r>
              <a:rPr lang="en-GB" sz="2400" spc="-20" dirty="0">
                <a:latin typeface="Times New Roman"/>
                <a:cs typeface="Times New Roman"/>
              </a:rPr>
              <a:t> </a:t>
            </a:r>
            <a:r>
              <a:rPr lang="en-GB" sz="2400" dirty="0">
                <a:latin typeface="Times New Roman"/>
                <a:cs typeface="Times New Roman"/>
              </a:rPr>
              <a:t>also</a:t>
            </a:r>
            <a:r>
              <a:rPr lang="en-GB" sz="2400" spc="-30" dirty="0">
                <a:latin typeface="Times New Roman"/>
                <a:cs typeface="Times New Roman"/>
              </a:rPr>
              <a:t> </a:t>
            </a:r>
            <a:r>
              <a:rPr lang="en-GB" sz="2400" spc="-10" dirty="0">
                <a:latin typeface="Times New Roman"/>
                <a:cs typeface="Times New Roman"/>
              </a:rPr>
              <a:t>transmitting 	</a:t>
            </a:r>
            <a:r>
              <a:rPr lang="en-GB" sz="2400" dirty="0">
                <a:latin typeface="Times New Roman"/>
                <a:cs typeface="Times New Roman"/>
              </a:rPr>
              <a:t>A</a:t>
            </a:r>
            <a:r>
              <a:rPr lang="en-GB" sz="2400" spc="-5" dirty="0">
                <a:latin typeface="Times New Roman"/>
                <a:cs typeface="Times New Roman"/>
              </a:rPr>
              <a:t> </a:t>
            </a:r>
            <a:r>
              <a:rPr lang="en-GB" sz="2400" dirty="0">
                <a:latin typeface="Times New Roman"/>
                <a:cs typeface="Times New Roman"/>
              </a:rPr>
              <a:t>and</a:t>
            </a:r>
            <a:r>
              <a:rPr lang="en-GB" sz="2400" spc="-25" dirty="0">
                <a:latin typeface="Times New Roman"/>
                <a:cs typeface="Times New Roman"/>
              </a:rPr>
              <a:t> </a:t>
            </a:r>
            <a:r>
              <a:rPr lang="en-GB" sz="2400" dirty="0">
                <a:latin typeface="Times New Roman"/>
                <a:cs typeface="Times New Roman"/>
              </a:rPr>
              <a:t>C can't</a:t>
            </a:r>
            <a:r>
              <a:rPr lang="en-GB" sz="2400" spc="-20" dirty="0">
                <a:latin typeface="Times New Roman"/>
                <a:cs typeface="Times New Roman"/>
              </a:rPr>
              <a:t> </a:t>
            </a:r>
            <a:r>
              <a:rPr lang="en-GB" sz="2400" dirty="0">
                <a:latin typeface="Times New Roman"/>
                <a:cs typeface="Times New Roman"/>
              </a:rPr>
              <a:t>detect</a:t>
            </a:r>
            <a:r>
              <a:rPr lang="en-GB" sz="2400" spc="-45" dirty="0">
                <a:latin typeface="Times New Roman"/>
                <a:cs typeface="Times New Roman"/>
              </a:rPr>
              <a:t> </a:t>
            </a:r>
            <a:r>
              <a:rPr lang="en-GB" sz="2400" spc="-10" dirty="0">
                <a:latin typeface="Times New Roman"/>
                <a:cs typeface="Times New Roman"/>
              </a:rPr>
              <a:t>collision.</a:t>
            </a:r>
            <a:endParaRPr lang="en-GB" sz="2400" dirty="0">
              <a:latin typeface="Times New Roman"/>
              <a:cs typeface="Times New Roman"/>
            </a:endParaRPr>
          </a:p>
          <a:p>
            <a:pPr marL="354965" indent="-342265">
              <a:lnSpc>
                <a:spcPct val="100000"/>
              </a:lnSpc>
              <a:spcBef>
                <a:spcPts val="250"/>
              </a:spcBef>
              <a:buClr>
                <a:srgbClr val="063DE8"/>
              </a:buClr>
              <a:buSzPct val="75000"/>
              <a:buFont typeface="Wingdings"/>
              <a:buChar char=""/>
              <a:tabLst>
                <a:tab pos="354965" algn="l"/>
              </a:tabLst>
            </a:pPr>
            <a:r>
              <a:rPr lang="en-GB" sz="2400" dirty="0">
                <a:latin typeface="Times New Roman"/>
                <a:cs typeface="Times New Roman"/>
              </a:rPr>
              <a:t>Only</a:t>
            </a:r>
            <a:r>
              <a:rPr lang="en-GB" sz="2400" spc="-1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receiver</a:t>
            </a:r>
            <a:r>
              <a:rPr lang="en-GB" sz="2400" spc="-50" dirty="0">
                <a:latin typeface="Times New Roman"/>
                <a:cs typeface="Times New Roman"/>
              </a:rPr>
              <a:t> </a:t>
            </a:r>
            <a:r>
              <a:rPr lang="en-GB" sz="2400" dirty="0">
                <a:latin typeface="Times New Roman"/>
                <a:cs typeface="Times New Roman"/>
              </a:rPr>
              <a:t>can</a:t>
            </a:r>
            <a:r>
              <a:rPr lang="en-GB" sz="2400" spc="-10" dirty="0">
                <a:latin typeface="Times New Roman"/>
                <a:cs typeface="Times New Roman"/>
              </a:rPr>
              <a:t> </a:t>
            </a:r>
            <a:r>
              <a:rPr lang="en-GB" sz="2400" dirty="0">
                <a:latin typeface="Times New Roman"/>
                <a:cs typeface="Times New Roman"/>
              </a:rPr>
              <a:t>help</a:t>
            </a:r>
            <a:r>
              <a:rPr lang="en-GB" sz="2400" spc="-30" dirty="0">
                <a:latin typeface="Times New Roman"/>
                <a:cs typeface="Times New Roman"/>
              </a:rPr>
              <a:t> </a:t>
            </a:r>
            <a:r>
              <a:rPr lang="en-GB" sz="2400" dirty="0">
                <a:latin typeface="Times New Roman"/>
                <a:cs typeface="Times New Roman"/>
              </a:rPr>
              <a:t>avoid</a:t>
            </a:r>
            <a:r>
              <a:rPr lang="en-GB" sz="2400" spc="-20" dirty="0">
                <a:latin typeface="Times New Roman"/>
                <a:cs typeface="Times New Roman"/>
              </a:rPr>
              <a:t> </a:t>
            </a:r>
            <a:r>
              <a:rPr lang="en-GB" sz="2400" spc="-10" dirty="0">
                <a:latin typeface="Times New Roman"/>
                <a:cs typeface="Times New Roman"/>
              </a:rPr>
              <a:t>collisions</a:t>
            </a:r>
            <a:endParaRPr lang="en-GB" sz="2400" dirty="0">
              <a:latin typeface="Times New Roman"/>
              <a:cs typeface="Times New Roman"/>
            </a:endParaRPr>
          </a:p>
        </p:txBody>
      </p:sp>
      <p:sp>
        <p:nvSpPr>
          <p:cNvPr id="6" name="object 6">
            <a:extLst>
              <a:ext uri="{FF2B5EF4-FFF2-40B4-BE49-F238E27FC236}">
                <a16:creationId xmlns:a16="http://schemas.microsoft.com/office/drawing/2014/main" id="{2B7E762F-86F3-98AE-4317-292B088FE4C1}"/>
              </a:ext>
            </a:extLst>
          </p:cNvPr>
          <p:cNvSpPr/>
          <p:nvPr/>
        </p:nvSpPr>
        <p:spPr>
          <a:xfrm>
            <a:off x="4426075" y="1676399"/>
            <a:ext cx="1967864" cy="1969135"/>
          </a:xfrm>
          <a:custGeom>
            <a:avLst/>
            <a:gdLst/>
            <a:ahLst/>
            <a:cxnLst/>
            <a:rect l="l" t="t" r="r" b="b"/>
            <a:pathLst>
              <a:path w="1967864" h="1969135">
                <a:moveTo>
                  <a:pt x="0" y="984503"/>
                </a:moveTo>
                <a:lnTo>
                  <a:pt x="1134" y="936804"/>
                </a:lnTo>
                <a:lnTo>
                  <a:pt x="4503" y="889689"/>
                </a:lnTo>
                <a:lnTo>
                  <a:pt x="10055" y="843213"/>
                </a:lnTo>
                <a:lnTo>
                  <a:pt x="17738" y="797425"/>
                </a:lnTo>
                <a:lnTo>
                  <a:pt x="27501" y="752378"/>
                </a:lnTo>
                <a:lnTo>
                  <a:pt x="39292" y="708123"/>
                </a:lnTo>
                <a:lnTo>
                  <a:pt x="53061" y="664712"/>
                </a:lnTo>
                <a:lnTo>
                  <a:pt x="68754" y="622197"/>
                </a:lnTo>
                <a:lnTo>
                  <a:pt x="86321" y="580628"/>
                </a:lnTo>
                <a:lnTo>
                  <a:pt x="105711" y="540058"/>
                </a:lnTo>
                <a:lnTo>
                  <a:pt x="126871" y="500537"/>
                </a:lnTo>
                <a:lnTo>
                  <a:pt x="149750" y="462119"/>
                </a:lnTo>
                <a:lnTo>
                  <a:pt x="174297" y="424853"/>
                </a:lnTo>
                <a:lnTo>
                  <a:pt x="200460" y="388792"/>
                </a:lnTo>
                <a:lnTo>
                  <a:pt x="228188" y="353988"/>
                </a:lnTo>
                <a:lnTo>
                  <a:pt x="257429" y="320492"/>
                </a:lnTo>
                <a:lnTo>
                  <a:pt x="288131" y="288355"/>
                </a:lnTo>
                <a:lnTo>
                  <a:pt x="320243" y="257629"/>
                </a:lnTo>
                <a:lnTo>
                  <a:pt x="353713" y="228365"/>
                </a:lnTo>
                <a:lnTo>
                  <a:pt x="388491" y="200616"/>
                </a:lnTo>
                <a:lnTo>
                  <a:pt x="424524" y="174433"/>
                </a:lnTo>
                <a:lnTo>
                  <a:pt x="461760" y="149867"/>
                </a:lnTo>
                <a:lnTo>
                  <a:pt x="500149" y="126970"/>
                </a:lnTo>
                <a:lnTo>
                  <a:pt x="539639" y="105793"/>
                </a:lnTo>
                <a:lnTo>
                  <a:pt x="580178" y="86389"/>
                </a:lnTo>
                <a:lnTo>
                  <a:pt x="621714" y="68808"/>
                </a:lnTo>
                <a:lnTo>
                  <a:pt x="664197" y="53102"/>
                </a:lnTo>
                <a:lnTo>
                  <a:pt x="707575" y="39323"/>
                </a:lnTo>
                <a:lnTo>
                  <a:pt x="751795" y="27522"/>
                </a:lnTo>
                <a:lnTo>
                  <a:pt x="796808" y="17752"/>
                </a:lnTo>
                <a:lnTo>
                  <a:pt x="842560" y="10062"/>
                </a:lnTo>
                <a:lnTo>
                  <a:pt x="889001" y="4506"/>
                </a:lnTo>
                <a:lnTo>
                  <a:pt x="936078" y="1135"/>
                </a:lnTo>
                <a:lnTo>
                  <a:pt x="983741" y="0"/>
                </a:lnTo>
                <a:lnTo>
                  <a:pt x="1031405" y="1135"/>
                </a:lnTo>
                <a:lnTo>
                  <a:pt x="1078482" y="4506"/>
                </a:lnTo>
                <a:lnTo>
                  <a:pt x="1124923" y="10062"/>
                </a:lnTo>
                <a:lnTo>
                  <a:pt x="1170675" y="17752"/>
                </a:lnTo>
                <a:lnTo>
                  <a:pt x="1215688" y="27522"/>
                </a:lnTo>
                <a:lnTo>
                  <a:pt x="1259908" y="39323"/>
                </a:lnTo>
                <a:lnTo>
                  <a:pt x="1303286" y="53102"/>
                </a:lnTo>
                <a:lnTo>
                  <a:pt x="1345769" y="68808"/>
                </a:lnTo>
                <a:lnTo>
                  <a:pt x="1387305" y="86389"/>
                </a:lnTo>
                <a:lnTo>
                  <a:pt x="1427844" y="105793"/>
                </a:lnTo>
                <a:lnTo>
                  <a:pt x="1467334" y="126970"/>
                </a:lnTo>
                <a:lnTo>
                  <a:pt x="1505723" y="149867"/>
                </a:lnTo>
                <a:lnTo>
                  <a:pt x="1542959" y="174433"/>
                </a:lnTo>
                <a:lnTo>
                  <a:pt x="1578992" y="200616"/>
                </a:lnTo>
                <a:lnTo>
                  <a:pt x="1613770" y="228365"/>
                </a:lnTo>
                <a:lnTo>
                  <a:pt x="1647240" y="257629"/>
                </a:lnTo>
                <a:lnTo>
                  <a:pt x="1679352" y="288355"/>
                </a:lnTo>
                <a:lnTo>
                  <a:pt x="1710054" y="320492"/>
                </a:lnTo>
                <a:lnTo>
                  <a:pt x="1739295" y="353988"/>
                </a:lnTo>
                <a:lnTo>
                  <a:pt x="1767023" y="388792"/>
                </a:lnTo>
                <a:lnTo>
                  <a:pt x="1793186" y="424853"/>
                </a:lnTo>
                <a:lnTo>
                  <a:pt x="1817733" y="462119"/>
                </a:lnTo>
                <a:lnTo>
                  <a:pt x="1840612" y="500537"/>
                </a:lnTo>
                <a:lnTo>
                  <a:pt x="1861772" y="540058"/>
                </a:lnTo>
                <a:lnTo>
                  <a:pt x="1881162" y="580628"/>
                </a:lnTo>
                <a:lnTo>
                  <a:pt x="1898729" y="622197"/>
                </a:lnTo>
                <a:lnTo>
                  <a:pt x="1914422" y="664712"/>
                </a:lnTo>
                <a:lnTo>
                  <a:pt x="1928191" y="708123"/>
                </a:lnTo>
                <a:lnTo>
                  <a:pt x="1939982" y="752378"/>
                </a:lnTo>
                <a:lnTo>
                  <a:pt x="1949745" y="797425"/>
                </a:lnTo>
                <a:lnTo>
                  <a:pt x="1957428" y="843213"/>
                </a:lnTo>
                <a:lnTo>
                  <a:pt x="1962980" y="889689"/>
                </a:lnTo>
                <a:lnTo>
                  <a:pt x="1966349" y="936804"/>
                </a:lnTo>
                <a:lnTo>
                  <a:pt x="1967483" y="984503"/>
                </a:lnTo>
                <a:lnTo>
                  <a:pt x="1966349" y="1032203"/>
                </a:lnTo>
                <a:lnTo>
                  <a:pt x="1962980" y="1079318"/>
                </a:lnTo>
                <a:lnTo>
                  <a:pt x="1957428" y="1125794"/>
                </a:lnTo>
                <a:lnTo>
                  <a:pt x="1949745" y="1171582"/>
                </a:lnTo>
                <a:lnTo>
                  <a:pt x="1939982" y="1216629"/>
                </a:lnTo>
                <a:lnTo>
                  <a:pt x="1928191" y="1260884"/>
                </a:lnTo>
                <a:lnTo>
                  <a:pt x="1914422" y="1304295"/>
                </a:lnTo>
                <a:lnTo>
                  <a:pt x="1898729" y="1346810"/>
                </a:lnTo>
                <a:lnTo>
                  <a:pt x="1881162" y="1388379"/>
                </a:lnTo>
                <a:lnTo>
                  <a:pt x="1861772" y="1428949"/>
                </a:lnTo>
                <a:lnTo>
                  <a:pt x="1840612" y="1468470"/>
                </a:lnTo>
                <a:lnTo>
                  <a:pt x="1817733" y="1506888"/>
                </a:lnTo>
                <a:lnTo>
                  <a:pt x="1793186" y="1544154"/>
                </a:lnTo>
                <a:lnTo>
                  <a:pt x="1767023" y="1580215"/>
                </a:lnTo>
                <a:lnTo>
                  <a:pt x="1739295" y="1615019"/>
                </a:lnTo>
                <a:lnTo>
                  <a:pt x="1710054" y="1648515"/>
                </a:lnTo>
                <a:lnTo>
                  <a:pt x="1679352" y="1680652"/>
                </a:lnTo>
                <a:lnTo>
                  <a:pt x="1647240" y="1711378"/>
                </a:lnTo>
                <a:lnTo>
                  <a:pt x="1613770" y="1740642"/>
                </a:lnTo>
                <a:lnTo>
                  <a:pt x="1578992" y="1768391"/>
                </a:lnTo>
                <a:lnTo>
                  <a:pt x="1542959" y="1794574"/>
                </a:lnTo>
                <a:lnTo>
                  <a:pt x="1505723" y="1819140"/>
                </a:lnTo>
                <a:lnTo>
                  <a:pt x="1467334" y="1842037"/>
                </a:lnTo>
                <a:lnTo>
                  <a:pt x="1427844" y="1863214"/>
                </a:lnTo>
                <a:lnTo>
                  <a:pt x="1387305" y="1882618"/>
                </a:lnTo>
                <a:lnTo>
                  <a:pt x="1345769" y="1900199"/>
                </a:lnTo>
                <a:lnTo>
                  <a:pt x="1303286" y="1915905"/>
                </a:lnTo>
                <a:lnTo>
                  <a:pt x="1259908" y="1929684"/>
                </a:lnTo>
                <a:lnTo>
                  <a:pt x="1215688" y="1941485"/>
                </a:lnTo>
                <a:lnTo>
                  <a:pt x="1170675" y="1951255"/>
                </a:lnTo>
                <a:lnTo>
                  <a:pt x="1124923" y="1958945"/>
                </a:lnTo>
                <a:lnTo>
                  <a:pt x="1078482" y="1964501"/>
                </a:lnTo>
                <a:lnTo>
                  <a:pt x="1031405" y="1967872"/>
                </a:lnTo>
                <a:lnTo>
                  <a:pt x="983741" y="1969007"/>
                </a:lnTo>
                <a:lnTo>
                  <a:pt x="936078" y="1967872"/>
                </a:lnTo>
                <a:lnTo>
                  <a:pt x="889001" y="1964501"/>
                </a:lnTo>
                <a:lnTo>
                  <a:pt x="842560" y="1958945"/>
                </a:lnTo>
                <a:lnTo>
                  <a:pt x="796808" y="1951255"/>
                </a:lnTo>
                <a:lnTo>
                  <a:pt x="751795" y="1941485"/>
                </a:lnTo>
                <a:lnTo>
                  <a:pt x="707575" y="1929684"/>
                </a:lnTo>
                <a:lnTo>
                  <a:pt x="664197" y="1915905"/>
                </a:lnTo>
                <a:lnTo>
                  <a:pt x="621714" y="1900199"/>
                </a:lnTo>
                <a:lnTo>
                  <a:pt x="580178" y="1882618"/>
                </a:lnTo>
                <a:lnTo>
                  <a:pt x="539639" y="1863214"/>
                </a:lnTo>
                <a:lnTo>
                  <a:pt x="500149" y="1842037"/>
                </a:lnTo>
                <a:lnTo>
                  <a:pt x="461760" y="1819140"/>
                </a:lnTo>
                <a:lnTo>
                  <a:pt x="424524" y="1794574"/>
                </a:lnTo>
                <a:lnTo>
                  <a:pt x="388491" y="1768391"/>
                </a:lnTo>
                <a:lnTo>
                  <a:pt x="353713" y="1740642"/>
                </a:lnTo>
                <a:lnTo>
                  <a:pt x="320243" y="1711378"/>
                </a:lnTo>
                <a:lnTo>
                  <a:pt x="288131" y="1680652"/>
                </a:lnTo>
                <a:lnTo>
                  <a:pt x="257429" y="1648515"/>
                </a:lnTo>
                <a:lnTo>
                  <a:pt x="228188" y="1615019"/>
                </a:lnTo>
                <a:lnTo>
                  <a:pt x="200460" y="1580215"/>
                </a:lnTo>
                <a:lnTo>
                  <a:pt x="174297" y="1544154"/>
                </a:lnTo>
                <a:lnTo>
                  <a:pt x="149750" y="1506888"/>
                </a:lnTo>
                <a:lnTo>
                  <a:pt x="126871" y="1468470"/>
                </a:lnTo>
                <a:lnTo>
                  <a:pt x="105711" y="1428949"/>
                </a:lnTo>
                <a:lnTo>
                  <a:pt x="86321" y="1388379"/>
                </a:lnTo>
                <a:lnTo>
                  <a:pt x="68754" y="1346810"/>
                </a:lnTo>
                <a:lnTo>
                  <a:pt x="53061" y="1304295"/>
                </a:lnTo>
                <a:lnTo>
                  <a:pt x="39292" y="1260884"/>
                </a:lnTo>
                <a:lnTo>
                  <a:pt x="27501" y="1216629"/>
                </a:lnTo>
                <a:lnTo>
                  <a:pt x="17738" y="1171582"/>
                </a:lnTo>
                <a:lnTo>
                  <a:pt x="10055" y="1125794"/>
                </a:lnTo>
                <a:lnTo>
                  <a:pt x="4503" y="1079318"/>
                </a:lnTo>
                <a:lnTo>
                  <a:pt x="1134" y="1032203"/>
                </a:lnTo>
                <a:lnTo>
                  <a:pt x="0" y="984503"/>
                </a:lnTo>
                <a:close/>
              </a:path>
            </a:pathLst>
          </a:custGeom>
          <a:ln w="12700">
            <a:solidFill>
              <a:srgbClr val="FC0128"/>
            </a:solidFill>
          </a:ln>
        </p:spPr>
        <p:txBody>
          <a:bodyPr wrap="square" lIns="0" tIns="0" rIns="0" bIns="0" rtlCol="0"/>
          <a:lstStyle/>
          <a:p>
            <a:endParaRPr/>
          </a:p>
        </p:txBody>
      </p:sp>
      <p:sp>
        <p:nvSpPr>
          <p:cNvPr id="7" name="object 7">
            <a:extLst>
              <a:ext uri="{FF2B5EF4-FFF2-40B4-BE49-F238E27FC236}">
                <a16:creationId xmlns:a16="http://schemas.microsoft.com/office/drawing/2014/main" id="{0E2225CA-0401-5304-1539-F849DD1B60B4}"/>
              </a:ext>
            </a:extLst>
          </p:cNvPr>
          <p:cNvSpPr txBox="1"/>
          <p:nvPr/>
        </p:nvSpPr>
        <p:spPr>
          <a:xfrm>
            <a:off x="5287358" y="2454656"/>
            <a:ext cx="245745" cy="391160"/>
          </a:xfrm>
          <a:prstGeom prst="rect">
            <a:avLst/>
          </a:prstGeom>
        </p:spPr>
        <p:txBody>
          <a:bodyPr vert="horz" wrap="square" lIns="0" tIns="12700" rIns="0" bIns="0" rtlCol="0">
            <a:spAutoFit/>
          </a:bodyPr>
          <a:lstStyle/>
          <a:p>
            <a:pPr marL="12700">
              <a:lnSpc>
                <a:spcPct val="100000"/>
              </a:lnSpc>
              <a:spcBef>
                <a:spcPts val="100"/>
              </a:spcBef>
            </a:pPr>
            <a:r>
              <a:rPr sz="2400" spc="-50" dirty="0">
                <a:solidFill>
                  <a:srgbClr val="FC0128"/>
                </a:solidFill>
                <a:latin typeface="Times New Roman"/>
                <a:cs typeface="Times New Roman"/>
              </a:rPr>
              <a:t>A</a:t>
            </a:r>
            <a:endParaRPr sz="2400">
              <a:latin typeface="Times New Roman"/>
              <a:cs typeface="Times New Roman"/>
            </a:endParaRPr>
          </a:p>
        </p:txBody>
      </p:sp>
      <p:sp>
        <p:nvSpPr>
          <p:cNvPr id="8" name="object 8">
            <a:extLst>
              <a:ext uri="{FF2B5EF4-FFF2-40B4-BE49-F238E27FC236}">
                <a16:creationId xmlns:a16="http://schemas.microsoft.com/office/drawing/2014/main" id="{0529E095-619C-4869-0DCE-273894D140CF}"/>
              </a:ext>
            </a:extLst>
          </p:cNvPr>
          <p:cNvSpPr/>
          <p:nvPr/>
        </p:nvSpPr>
        <p:spPr>
          <a:xfrm>
            <a:off x="5797675" y="1676399"/>
            <a:ext cx="1967864" cy="1969135"/>
          </a:xfrm>
          <a:custGeom>
            <a:avLst/>
            <a:gdLst/>
            <a:ahLst/>
            <a:cxnLst/>
            <a:rect l="l" t="t" r="r" b="b"/>
            <a:pathLst>
              <a:path w="1967865" h="1969135">
                <a:moveTo>
                  <a:pt x="0" y="984503"/>
                </a:moveTo>
                <a:lnTo>
                  <a:pt x="1134" y="936804"/>
                </a:lnTo>
                <a:lnTo>
                  <a:pt x="4503" y="889689"/>
                </a:lnTo>
                <a:lnTo>
                  <a:pt x="10055" y="843213"/>
                </a:lnTo>
                <a:lnTo>
                  <a:pt x="17738" y="797425"/>
                </a:lnTo>
                <a:lnTo>
                  <a:pt x="27501" y="752378"/>
                </a:lnTo>
                <a:lnTo>
                  <a:pt x="39292" y="708123"/>
                </a:lnTo>
                <a:lnTo>
                  <a:pt x="53061" y="664712"/>
                </a:lnTo>
                <a:lnTo>
                  <a:pt x="68754" y="622197"/>
                </a:lnTo>
                <a:lnTo>
                  <a:pt x="86321" y="580628"/>
                </a:lnTo>
                <a:lnTo>
                  <a:pt x="105711" y="540058"/>
                </a:lnTo>
                <a:lnTo>
                  <a:pt x="126871" y="500537"/>
                </a:lnTo>
                <a:lnTo>
                  <a:pt x="149750" y="462119"/>
                </a:lnTo>
                <a:lnTo>
                  <a:pt x="174297" y="424853"/>
                </a:lnTo>
                <a:lnTo>
                  <a:pt x="200460" y="388792"/>
                </a:lnTo>
                <a:lnTo>
                  <a:pt x="228188" y="353988"/>
                </a:lnTo>
                <a:lnTo>
                  <a:pt x="257429" y="320492"/>
                </a:lnTo>
                <a:lnTo>
                  <a:pt x="288131" y="288355"/>
                </a:lnTo>
                <a:lnTo>
                  <a:pt x="320243" y="257629"/>
                </a:lnTo>
                <a:lnTo>
                  <a:pt x="353713" y="228365"/>
                </a:lnTo>
                <a:lnTo>
                  <a:pt x="388491" y="200616"/>
                </a:lnTo>
                <a:lnTo>
                  <a:pt x="424524" y="174433"/>
                </a:lnTo>
                <a:lnTo>
                  <a:pt x="461760" y="149867"/>
                </a:lnTo>
                <a:lnTo>
                  <a:pt x="500149" y="126970"/>
                </a:lnTo>
                <a:lnTo>
                  <a:pt x="539639" y="105793"/>
                </a:lnTo>
                <a:lnTo>
                  <a:pt x="580178" y="86389"/>
                </a:lnTo>
                <a:lnTo>
                  <a:pt x="621714" y="68808"/>
                </a:lnTo>
                <a:lnTo>
                  <a:pt x="664197" y="53102"/>
                </a:lnTo>
                <a:lnTo>
                  <a:pt x="707575" y="39323"/>
                </a:lnTo>
                <a:lnTo>
                  <a:pt x="751795" y="27522"/>
                </a:lnTo>
                <a:lnTo>
                  <a:pt x="796808" y="17752"/>
                </a:lnTo>
                <a:lnTo>
                  <a:pt x="842560" y="10062"/>
                </a:lnTo>
                <a:lnTo>
                  <a:pt x="889001" y="4506"/>
                </a:lnTo>
                <a:lnTo>
                  <a:pt x="936078" y="1135"/>
                </a:lnTo>
                <a:lnTo>
                  <a:pt x="983741" y="0"/>
                </a:lnTo>
                <a:lnTo>
                  <a:pt x="1031405" y="1135"/>
                </a:lnTo>
                <a:lnTo>
                  <a:pt x="1078482" y="4506"/>
                </a:lnTo>
                <a:lnTo>
                  <a:pt x="1124923" y="10062"/>
                </a:lnTo>
                <a:lnTo>
                  <a:pt x="1170675" y="17752"/>
                </a:lnTo>
                <a:lnTo>
                  <a:pt x="1215688" y="27522"/>
                </a:lnTo>
                <a:lnTo>
                  <a:pt x="1259908" y="39323"/>
                </a:lnTo>
                <a:lnTo>
                  <a:pt x="1303286" y="53102"/>
                </a:lnTo>
                <a:lnTo>
                  <a:pt x="1345769" y="68808"/>
                </a:lnTo>
                <a:lnTo>
                  <a:pt x="1387305" y="86389"/>
                </a:lnTo>
                <a:lnTo>
                  <a:pt x="1427844" y="105793"/>
                </a:lnTo>
                <a:lnTo>
                  <a:pt x="1467334" y="126970"/>
                </a:lnTo>
                <a:lnTo>
                  <a:pt x="1505723" y="149867"/>
                </a:lnTo>
                <a:lnTo>
                  <a:pt x="1542959" y="174433"/>
                </a:lnTo>
                <a:lnTo>
                  <a:pt x="1578992" y="200616"/>
                </a:lnTo>
                <a:lnTo>
                  <a:pt x="1613770" y="228365"/>
                </a:lnTo>
                <a:lnTo>
                  <a:pt x="1647240" y="257629"/>
                </a:lnTo>
                <a:lnTo>
                  <a:pt x="1679352" y="288355"/>
                </a:lnTo>
                <a:lnTo>
                  <a:pt x="1710054" y="320492"/>
                </a:lnTo>
                <a:lnTo>
                  <a:pt x="1739295" y="353988"/>
                </a:lnTo>
                <a:lnTo>
                  <a:pt x="1767023" y="388792"/>
                </a:lnTo>
                <a:lnTo>
                  <a:pt x="1793186" y="424853"/>
                </a:lnTo>
                <a:lnTo>
                  <a:pt x="1817733" y="462119"/>
                </a:lnTo>
                <a:lnTo>
                  <a:pt x="1840612" y="500537"/>
                </a:lnTo>
                <a:lnTo>
                  <a:pt x="1861772" y="540058"/>
                </a:lnTo>
                <a:lnTo>
                  <a:pt x="1881162" y="580628"/>
                </a:lnTo>
                <a:lnTo>
                  <a:pt x="1898729" y="622197"/>
                </a:lnTo>
                <a:lnTo>
                  <a:pt x="1914422" y="664712"/>
                </a:lnTo>
                <a:lnTo>
                  <a:pt x="1928191" y="708123"/>
                </a:lnTo>
                <a:lnTo>
                  <a:pt x="1939982" y="752378"/>
                </a:lnTo>
                <a:lnTo>
                  <a:pt x="1949745" y="797425"/>
                </a:lnTo>
                <a:lnTo>
                  <a:pt x="1957428" y="843213"/>
                </a:lnTo>
                <a:lnTo>
                  <a:pt x="1962980" y="889689"/>
                </a:lnTo>
                <a:lnTo>
                  <a:pt x="1966349" y="936804"/>
                </a:lnTo>
                <a:lnTo>
                  <a:pt x="1967483" y="984503"/>
                </a:lnTo>
                <a:lnTo>
                  <a:pt x="1966349" y="1032203"/>
                </a:lnTo>
                <a:lnTo>
                  <a:pt x="1962980" y="1079318"/>
                </a:lnTo>
                <a:lnTo>
                  <a:pt x="1957428" y="1125794"/>
                </a:lnTo>
                <a:lnTo>
                  <a:pt x="1949745" y="1171582"/>
                </a:lnTo>
                <a:lnTo>
                  <a:pt x="1939982" y="1216629"/>
                </a:lnTo>
                <a:lnTo>
                  <a:pt x="1928191" y="1260884"/>
                </a:lnTo>
                <a:lnTo>
                  <a:pt x="1914422" y="1304295"/>
                </a:lnTo>
                <a:lnTo>
                  <a:pt x="1898729" y="1346810"/>
                </a:lnTo>
                <a:lnTo>
                  <a:pt x="1881162" y="1388379"/>
                </a:lnTo>
                <a:lnTo>
                  <a:pt x="1861772" y="1428949"/>
                </a:lnTo>
                <a:lnTo>
                  <a:pt x="1840612" y="1468470"/>
                </a:lnTo>
                <a:lnTo>
                  <a:pt x="1817733" y="1506888"/>
                </a:lnTo>
                <a:lnTo>
                  <a:pt x="1793186" y="1544154"/>
                </a:lnTo>
                <a:lnTo>
                  <a:pt x="1767023" y="1580215"/>
                </a:lnTo>
                <a:lnTo>
                  <a:pt x="1739295" y="1615019"/>
                </a:lnTo>
                <a:lnTo>
                  <a:pt x="1710054" y="1648515"/>
                </a:lnTo>
                <a:lnTo>
                  <a:pt x="1679352" y="1680652"/>
                </a:lnTo>
                <a:lnTo>
                  <a:pt x="1647240" y="1711378"/>
                </a:lnTo>
                <a:lnTo>
                  <a:pt x="1613770" y="1740642"/>
                </a:lnTo>
                <a:lnTo>
                  <a:pt x="1578992" y="1768391"/>
                </a:lnTo>
                <a:lnTo>
                  <a:pt x="1542959" y="1794574"/>
                </a:lnTo>
                <a:lnTo>
                  <a:pt x="1505723" y="1819140"/>
                </a:lnTo>
                <a:lnTo>
                  <a:pt x="1467334" y="1842037"/>
                </a:lnTo>
                <a:lnTo>
                  <a:pt x="1427844" y="1863214"/>
                </a:lnTo>
                <a:lnTo>
                  <a:pt x="1387305" y="1882618"/>
                </a:lnTo>
                <a:lnTo>
                  <a:pt x="1345769" y="1900199"/>
                </a:lnTo>
                <a:lnTo>
                  <a:pt x="1303286" y="1915905"/>
                </a:lnTo>
                <a:lnTo>
                  <a:pt x="1259908" y="1929684"/>
                </a:lnTo>
                <a:lnTo>
                  <a:pt x="1215688" y="1941485"/>
                </a:lnTo>
                <a:lnTo>
                  <a:pt x="1170675" y="1951255"/>
                </a:lnTo>
                <a:lnTo>
                  <a:pt x="1124923" y="1958945"/>
                </a:lnTo>
                <a:lnTo>
                  <a:pt x="1078482" y="1964501"/>
                </a:lnTo>
                <a:lnTo>
                  <a:pt x="1031405" y="1967872"/>
                </a:lnTo>
                <a:lnTo>
                  <a:pt x="983741" y="1969007"/>
                </a:lnTo>
                <a:lnTo>
                  <a:pt x="936078" y="1967872"/>
                </a:lnTo>
                <a:lnTo>
                  <a:pt x="889001" y="1964501"/>
                </a:lnTo>
                <a:lnTo>
                  <a:pt x="842560" y="1958945"/>
                </a:lnTo>
                <a:lnTo>
                  <a:pt x="796808" y="1951255"/>
                </a:lnTo>
                <a:lnTo>
                  <a:pt x="751795" y="1941485"/>
                </a:lnTo>
                <a:lnTo>
                  <a:pt x="707575" y="1929684"/>
                </a:lnTo>
                <a:lnTo>
                  <a:pt x="664197" y="1915905"/>
                </a:lnTo>
                <a:lnTo>
                  <a:pt x="621714" y="1900199"/>
                </a:lnTo>
                <a:lnTo>
                  <a:pt x="580178" y="1882618"/>
                </a:lnTo>
                <a:lnTo>
                  <a:pt x="539639" y="1863214"/>
                </a:lnTo>
                <a:lnTo>
                  <a:pt x="500149" y="1842037"/>
                </a:lnTo>
                <a:lnTo>
                  <a:pt x="461760" y="1819140"/>
                </a:lnTo>
                <a:lnTo>
                  <a:pt x="424524" y="1794574"/>
                </a:lnTo>
                <a:lnTo>
                  <a:pt x="388491" y="1768391"/>
                </a:lnTo>
                <a:lnTo>
                  <a:pt x="353713" y="1740642"/>
                </a:lnTo>
                <a:lnTo>
                  <a:pt x="320243" y="1711378"/>
                </a:lnTo>
                <a:lnTo>
                  <a:pt x="288131" y="1680652"/>
                </a:lnTo>
                <a:lnTo>
                  <a:pt x="257429" y="1648515"/>
                </a:lnTo>
                <a:lnTo>
                  <a:pt x="228188" y="1615019"/>
                </a:lnTo>
                <a:lnTo>
                  <a:pt x="200460" y="1580215"/>
                </a:lnTo>
                <a:lnTo>
                  <a:pt x="174297" y="1544154"/>
                </a:lnTo>
                <a:lnTo>
                  <a:pt x="149750" y="1506888"/>
                </a:lnTo>
                <a:lnTo>
                  <a:pt x="126871" y="1468470"/>
                </a:lnTo>
                <a:lnTo>
                  <a:pt x="105711" y="1428949"/>
                </a:lnTo>
                <a:lnTo>
                  <a:pt x="86321" y="1388379"/>
                </a:lnTo>
                <a:lnTo>
                  <a:pt x="68754" y="1346810"/>
                </a:lnTo>
                <a:lnTo>
                  <a:pt x="53061" y="1304295"/>
                </a:lnTo>
                <a:lnTo>
                  <a:pt x="39292" y="1260884"/>
                </a:lnTo>
                <a:lnTo>
                  <a:pt x="27501" y="1216629"/>
                </a:lnTo>
                <a:lnTo>
                  <a:pt x="17738" y="1171582"/>
                </a:lnTo>
                <a:lnTo>
                  <a:pt x="10055" y="1125794"/>
                </a:lnTo>
                <a:lnTo>
                  <a:pt x="4503" y="1079318"/>
                </a:lnTo>
                <a:lnTo>
                  <a:pt x="1134" y="1032203"/>
                </a:lnTo>
                <a:lnTo>
                  <a:pt x="0" y="984503"/>
                </a:lnTo>
                <a:close/>
              </a:path>
            </a:pathLst>
          </a:custGeom>
          <a:ln w="12700">
            <a:solidFill>
              <a:srgbClr val="000000"/>
            </a:solidFill>
          </a:ln>
        </p:spPr>
        <p:txBody>
          <a:bodyPr wrap="square" lIns="0" tIns="0" rIns="0" bIns="0" rtlCol="0"/>
          <a:lstStyle/>
          <a:p>
            <a:endParaRPr/>
          </a:p>
        </p:txBody>
      </p:sp>
      <p:sp>
        <p:nvSpPr>
          <p:cNvPr id="9" name="object 9">
            <a:extLst>
              <a:ext uri="{FF2B5EF4-FFF2-40B4-BE49-F238E27FC236}">
                <a16:creationId xmlns:a16="http://schemas.microsoft.com/office/drawing/2014/main" id="{60A7538A-AE28-9CB0-A6A6-EF0E0D3A116C}"/>
              </a:ext>
            </a:extLst>
          </p:cNvPr>
          <p:cNvSpPr txBox="1"/>
          <p:nvPr/>
        </p:nvSpPr>
        <p:spPr>
          <a:xfrm>
            <a:off x="6666545" y="2454656"/>
            <a:ext cx="229235" cy="391160"/>
          </a:xfrm>
          <a:prstGeom prst="rect">
            <a:avLst/>
          </a:prstGeom>
        </p:spPr>
        <p:txBody>
          <a:bodyPr vert="horz" wrap="square" lIns="0" tIns="12700" rIns="0" bIns="0" rtlCol="0">
            <a:spAutoFit/>
          </a:bodyPr>
          <a:lstStyle/>
          <a:p>
            <a:pPr marL="12700">
              <a:lnSpc>
                <a:spcPct val="100000"/>
              </a:lnSpc>
              <a:spcBef>
                <a:spcPts val="100"/>
              </a:spcBef>
            </a:pPr>
            <a:r>
              <a:rPr sz="2400" spc="-50" dirty="0">
                <a:latin typeface="Times New Roman"/>
                <a:cs typeface="Times New Roman"/>
              </a:rPr>
              <a:t>B</a:t>
            </a:r>
            <a:endParaRPr sz="2400">
              <a:latin typeface="Times New Roman"/>
              <a:cs typeface="Times New Roman"/>
            </a:endParaRPr>
          </a:p>
        </p:txBody>
      </p:sp>
      <p:sp>
        <p:nvSpPr>
          <p:cNvPr id="10" name="object 10">
            <a:extLst>
              <a:ext uri="{FF2B5EF4-FFF2-40B4-BE49-F238E27FC236}">
                <a16:creationId xmlns:a16="http://schemas.microsoft.com/office/drawing/2014/main" id="{1BF508B9-7EE0-BB3C-59B2-53C47D754423}"/>
              </a:ext>
            </a:extLst>
          </p:cNvPr>
          <p:cNvSpPr/>
          <p:nvPr/>
        </p:nvSpPr>
        <p:spPr>
          <a:xfrm>
            <a:off x="7161656" y="1670304"/>
            <a:ext cx="1969135" cy="1969135"/>
          </a:xfrm>
          <a:custGeom>
            <a:avLst/>
            <a:gdLst/>
            <a:ahLst/>
            <a:cxnLst/>
            <a:rect l="l" t="t" r="r" b="b"/>
            <a:pathLst>
              <a:path w="1969134" h="1969135">
                <a:moveTo>
                  <a:pt x="0" y="984503"/>
                </a:moveTo>
                <a:lnTo>
                  <a:pt x="1135" y="936804"/>
                </a:lnTo>
                <a:lnTo>
                  <a:pt x="4506" y="889689"/>
                </a:lnTo>
                <a:lnTo>
                  <a:pt x="10062" y="843213"/>
                </a:lnTo>
                <a:lnTo>
                  <a:pt x="17752" y="797425"/>
                </a:lnTo>
                <a:lnTo>
                  <a:pt x="27522" y="752378"/>
                </a:lnTo>
                <a:lnTo>
                  <a:pt x="39323" y="708123"/>
                </a:lnTo>
                <a:lnTo>
                  <a:pt x="53102" y="664712"/>
                </a:lnTo>
                <a:lnTo>
                  <a:pt x="68808" y="622197"/>
                </a:lnTo>
                <a:lnTo>
                  <a:pt x="86389" y="580628"/>
                </a:lnTo>
                <a:lnTo>
                  <a:pt x="105793" y="540058"/>
                </a:lnTo>
                <a:lnTo>
                  <a:pt x="126970" y="500537"/>
                </a:lnTo>
                <a:lnTo>
                  <a:pt x="149867" y="462119"/>
                </a:lnTo>
                <a:lnTo>
                  <a:pt x="174433" y="424853"/>
                </a:lnTo>
                <a:lnTo>
                  <a:pt x="200616" y="388792"/>
                </a:lnTo>
                <a:lnTo>
                  <a:pt x="228365" y="353988"/>
                </a:lnTo>
                <a:lnTo>
                  <a:pt x="257629" y="320492"/>
                </a:lnTo>
                <a:lnTo>
                  <a:pt x="288355" y="288355"/>
                </a:lnTo>
                <a:lnTo>
                  <a:pt x="320492" y="257629"/>
                </a:lnTo>
                <a:lnTo>
                  <a:pt x="353988" y="228365"/>
                </a:lnTo>
                <a:lnTo>
                  <a:pt x="388792" y="200616"/>
                </a:lnTo>
                <a:lnTo>
                  <a:pt x="424853" y="174433"/>
                </a:lnTo>
                <a:lnTo>
                  <a:pt x="462119" y="149867"/>
                </a:lnTo>
                <a:lnTo>
                  <a:pt x="500537" y="126970"/>
                </a:lnTo>
                <a:lnTo>
                  <a:pt x="540058" y="105793"/>
                </a:lnTo>
                <a:lnTo>
                  <a:pt x="580628" y="86389"/>
                </a:lnTo>
                <a:lnTo>
                  <a:pt x="622197" y="68808"/>
                </a:lnTo>
                <a:lnTo>
                  <a:pt x="664712" y="53102"/>
                </a:lnTo>
                <a:lnTo>
                  <a:pt x="708123" y="39323"/>
                </a:lnTo>
                <a:lnTo>
                  <a:pt x="752378" y="27522"/>
                </a:lnTo>
                <a:lnTo>
                  <a:pt x="797425" y="17752"/>
                </a:lnTo>
                <a:lnTo>
                  <a:pt x="843213" y="10062"/>
                </a:lnTo>
                <a:lnTo>
                  <a:pt x="889689" y="4506"/>
                </a:lnTo>
                <a:lnTo>
                  <a:pt x="936804" y="1135"/>
                </a:lnTo>
                <a:lnTo>
                  <a:pt x="984504" y="0"/>
                </a:lnTo>
                <a:lnTo>
                  <a:pt x="1032203" y="1135"/>
                </a:lnTo>
                <a:lnTo>
                  <a:pt x="1079318" y="4506"/>
                </a:lnTo>
                <a:lnTo>
                  <a:pt x="1125794" y="10062"/>
                </a:lnTo>
                <a:lnTo>
                  <a:pt x="1171582" y="17752"/>
                </a:lnTo>
                <a:lnTo>
                  <a:pt x="1216629" y="27522"/>
                </a:lnTo>
                <a:lnTo>
                  <a:pt x="1260884" y="39323"/>
                </a:lnTo>
                <a:lnTo>
                  <a:pt x="1304295" y="53102"/>
                </a:lnTo>
                <a:lnTo>
                  <a:pt x="1346810" y="68808"/>
                </a:lnTo>
                <a:lnTo>
                  <a:pt x="1388379" y="86389"/>
                </a:lnTo>
                <a:lnTo>
                  <a:pt x="1428949" y="105793"/>
                </a:lnTo>
                <a:lnTo>
                  <a:pt x="1468470" y="126970"/>
                </a:lnTo>
                <a:lnTo>
                  <a:pt x="1506888" y="149867"/>
                </a:lnTo>
                <a:lnTo>
                  <a:pt x="1544154" y="174433"/>
                </a:lnTo>
                <a:lnTo>
                  <a:pt x="1580215" y="200616"/>
                </a:lnTo>
                <a:lnTo>
                  <a:pt x="1615019" y="228365"/>
                </a:lnTo>
                <a:lnTo>
                  <a:pt x="1648515" y="257629"/>
                </a:lnTo>
                <a:lnTo>
                  <a:pt x="1680652" y="288355"/>
                </a:lnTo>
                <a:lnTo>
                  <a:pt x="1711378" y="320492"/>
                </a:lnTo>
                <a:lnTo>
                  <a:pt x="1740642" y="353988"/>
                </a:lnTo>
                <a:lnTo>
                  <a:pt x="1768391" y="388792"/>
                </a:lnTo>
                <a:lnTo>
                  <a:pt x="1794574" y="424853"/>
                </a:lnTo>
                <a:lnTo>
                  <a:pt x="1819140" y="462119"/>
                </a:lnTo>
                <a:lnTo>
                  <a:pt x="1842037" y="500537"/>
                </a:lnTo>
                <a:lnTo>
                  <a:pt x="1863214" y="540058"/>
                </a:lnTo>
                <a:lnTo>
                  <a:pt x="1882618" y="580628"/>
                </a:lnTo>
                <a:lnTo>
                  <a:pt x="1900199" y="622197"/>
                </a:lnTo>
                <a:lnTo>
                  <a:pt x="1915905" y="664712"/>
                </a:lnTo>
                <a:lnTo>
                  <a:pt x="1929684" y="708123"/>
                </a:lnTo>
                <a:lnTo>
                  <a:pt x="1941485" y="752378"/>
                </a:lnTo>
                <a:lnTo>
                  <a:pt x="1951255" y="797425"/>
                </a:lnTo>
                <a:lnTo>
                  <a:pt x="1958945" y="843213"/>
                </a:lnTo>
                <a:lnTo>
                  <a:pt x="1964501" y="889689"/>
                </a:lnTo>
                <a:lnTo>
                  <a:pt x="1967872" y="936804"/>
                </a:lnTo>
                <a:lnTo>
                  <a:pt x="1969008" y="984503"/>
                </a:lnTo>
                <a:lnTo>
                  <a:pt x="1967872" y="1032203"/>
                </a:lnTo>
                <a:lnTo>
                  <a:pt x="1964501" y="1079318"/>
                </a:lnTo>
                <a:lnTo>
                  <a:pt x="1958945" y="1125794"/>
                </a:lnTo>
                <a:lnTo>
                  <a:pt x="1951255" y="1171582"/>
                </a:lnTo>
                <a:lnTo>
                  <a:pt x="1941485" y="1216629"/>
                </a:lnTo>
                <a:lnTo>
                  <a:pt x="1929684" y="1260884"/>
                </a:lnTo>
                <a:lnTo>
                  <a:pt x="1915905" y="1304295"/>
                </a:lnTo>
                <a:lnTo>
                  <a:pt x="1900199" y="1346810"/>
                </a:lnTo>
                <a:lnTo>
                  <a:pt x="1882618" y="1388379"/>
                </a:lnTo>
                <a:lnTo>
                  <a:pt x="1863214" y="1428949"/>
                </a:lnTo>
                <a:lnTo>
                  <a:pt x="1842037" y="1468470"/>
                </a:lnTo>
                <a:lnTo>
                  <a:pt x="1819140" y="1506888"/>
                </a:lnTo>
                <a:lnTo>
                  <a:pt x="1794574" y="1544154"/>
                </a:lnTo>
                <a:lnTo>
                  <a:pt x="1768391" y="1580215"/>
                </a:lnTo>
                <a:lnTo>
                  <a:pt x="1740642" y="1615019"/>
                </a:lnTo>
                <a:lnTo>
                  <a:pt x="1711378" y="1648515"/>
                </a:lnTo>
                <a:lnTo>
                  <a:pt x="1680652" y="1680652"/>
                </a:lnTo>
                <a:lnTo>
                  <a:pt x="1648515" y="1711378"/>
                </a:lnTo>
                <a:lnTo>
                  <a:pt x="1615019" y="1740642"/>
                </a:lnTo>
                <a:lnTo>
                  <a:pt x="1580215" y="1768391"/>
                </a:lnTo>
                <a:lnTo>
                  <a:pt x="1544154" y="1794574"/>
                </a:lnTo>
                <a:lnTo>
                  <a:pt x="1506888" y="1819140"/>
                </a:lnTo>
                <a:lnTo>
                  <a:pt x="1468470" y="1842037"/>
                </a:lnTo>
                <a:lnTo>
                  <a:pt x="1428949" y="1863214"/>
                </a:lnTo>
                <a:lnTo>
                  <a:pt x="1388379" y="1882618"/>
                </a:lnTo>
                <a:lnTo>
                  <a:pt x="1346810" y="1900199"/>
                </a:lnTo>
                <a:lnTo>
                  <a:pt x="1304295" y="1915905"/>
                </a:lnTo>
                <a:lnTo>
                  <a:pt x="1260884" y="1929684"/>
                </a:lnTo>
                <a:lnTo>
                  <a:pt x="1216629" y="1941485"/>
                </a:lnTo>
                <a:lnTo>
                  <a:pt x="1171582" y="1951255"/>
                </a:lnTo>
                <a:lnTo>
                  <a:pt x="1125794" y="1958945"/>
                </a:lnTo>
                <a:lnTo>
                  <a:pt x="1079318" y="1964501"/>
                </a:lnTo>
                <a:lnTo>
                  <a:pt x="1032203" y="1967872"/>
                </a:lnTo>
                <a:lnTo>
                  <a:pt x="984504" y="1969007"/>
                </a:lnTo>
                <a:lnTo>
                  <a:pt x="936804" y="1967872"/>
                </a:lnTo>
                <a:lnTo>
                  <a:pt x="889689" y="1964501"/>
                </a:lnTo>
                <a:lnTo>
                  <a:pt x="843213" y="1958945"/>
                </a:lnTo>
                <a:lnTo>
                  <a:pt x="797425" y="1951255"/>
                </a:lnTo>
                <a:lnTo>
                  <a:pt x="752378" y="1941485"/>
                </a:lnTo>
                <a:lnTo>
                  <a:pt x="708123" y="1929684"/>
                </a:lnTo>
                <a:lnTo>
                  <a:pt x="664712" y="1915905"/>
                </a:lnTo>
                <a:lnTo>
                  <a:pt x="622197" y="1900199"/>
                </a:lnTo>
                <a:lnTo>
                  <a:pt x="580628" y="1882618"/>
                </a:lnTo>
                <a:lnTo>
                  <a:pt x="540058" y="1863214"/>
                </a:lnTo>
                <a:lnTo>
                  <a:pt x="500537" y="1842037"/>
                </a:lnTo>
                <a:lnTo>
                  <a:pt x="462119" y="1819140"/>
                </a:lnTo>
                <a:lnTo>
                  <a:pt x="424853" y="1794574"/>
                </a:lnTo>
                <a:lnTo>
                  <a:pt x="388792" y="1768391"/>
                </a:lnTo>
                <a:lnTo>
                  <a:pt x="353988" y="1740642"/>
                </a:lnTo>
                <a:lnTo>
                  <a:pt x="320492" y="1711378"/>
                </a:lnTo>
                <a:lnTo>
                  <a:pt x="288355" y="1680652"/>
                </a:lnTo>
                <a:lnTo>
                  <a:pt x="257629" y="1648515"/>
                </a:lnTo>
                <a:lnTo>
                  <a:pt x="228365" y="1615019"/>
                </a:lnTo>
                <a:lnTo>
                  <a:pt x="200616" y="1580215"/>
                </a:lnTo>
                <a:lnTo>
                  <a:pt x="174433" y="1544154"/>
                </a:lnTo>
                <a:lnTo>
                  <a:pt x="149867" y="1506888"/>
                </a:lnTo>
                <a:lnTo>
                  <a:pt x="126970" y="1468470"/>
                </a:lnTo>
                <a:lnTo>
                  <a:pt x="105793" y="1428949"/>
                </a:lnTo>
                <a:lnTo>
                  <a:pt x="86389" y="1388379"/>
                </a:lnTo>
                <a:lnTo>
                  <a:pt x="68808" y="1346810"/>
                </a:lnTo>
                <a:lnTo>
                  <a:pt x="53102" y="1304295"/>
                </a:lnTo>
                <a:lnTo>
                  <a:pt x="39323" y="1260884"/>
                </a:lnTo>
                <a:lnTo>
                  <a:pt x="27522" y="1216629"/>
                </a:lnTo>
                <a:lnTo>
                  <a:pt x="17752" y="1171582"/>
                </a:lnTo>
                <a:lnTo>
                  <a:pt x="10062" y="1125794"/>
                </a:lnTo>
                <a:lnTo>
                  <a:pt x="4506" y="1079318"/>
                </a:lnTo>
                <a:lnTo>
                  <a:pt x="1135" y="1032203"/>
                </a:lnTo>
                <a:lnTo>
                  <a:pt x="0" y="984503"/>
                </a:lnTo>
                <a:close/>
              </a:path>
            </a:pathLst>
          </a:custGeom>
          <a:ln w="12700">
            <a:solidFill>
              <a:srgbClr val="063DE8"/>
            </a:solidFill>
          </a:ln>
        </p:spPr>
        <p:txBody>
          <a:bodyPr wrap="square" lIns="0" tIns="0" rIns="0" bIns="0" rtlCol="0"/>
          <a:lstStyle/>
          <a:p>
            <a:endParaRPr/>
          </a:p>
        </p:txBody>
      </p:sp>
      <p:sp>
        <p:nvSpPr>
          <p:cNvPr id="11" name="object 11">
            <a:extLst>
              <a:ext uri="{FF2B5EF4-FFF2-40B4-BE49-F238E27FC236}">
                <a16:creationId xmlns:a16="http://schemas.microsoft.com/office/drawing/2014/main" id="{6E5C4A83-4C36-F038-9BCA-A166428E4694}"/>
              </a:ext>
            </a:extLst>
          </p:cNvPr>
          <p:cNvSpPr txBox="1"/>
          <p:nvPr/>
        </p:nvSpPr>
        <p:spPr>
          <a:xfrm>
            <a:off x="8031796" y="2448306"/>
            <a:ext cx="229235" cy="391160"/>
          </a:xfrm>
          <a:prstGeom prst="rect">
            <a:avLst/>
          </a:prstGeom>
        </p:spPr>
        <p:txBody>
          <a:bodyPr vert="horz" wrap="square" lIns="0" tIns="12700" rIns="0" bIns="0" rtlCol="0">
            <a:spAutoFit/>
          </a:bodyPr>
          <a:lstStyle/>
          <a:p>
            <a:pPr marL="12700">
              <a:lnSpc>
                <a:spcPct val="100000"/>
              </a:lnSpc>
              <a:spcBef>
                <a:spcPts val="100"/>
              </a:spcBef>
            </a:pPr>
            <a:r>
              <a:rPr sz="2400" spc="-50" dirty="0">
                <a:solidFill>
                  <a:srgbClr val="063DE8"/>
                </a:solidFill>
                <a:latin typeface="Times New Roman"/>
                <a:cs typeface="Times New Roman"/>
              </a:rPr>
              <a:t>C</a:t>
            </a:r>
            <a:endParaRPr sz="2400">
              <a:latin typeface="Times New Roman"/>
              <a:cs typeface="Times New Roman"/>
            </a:endParaRPr>
          </a:p>
        </p:txBody>
      </p:sp>
      <p:grpSp>
        <p:nvGrpSpPr>
          <p:cNvPr id="12" name="object 12">
            <a:extLst>
              <a:ext uri="{FF2B5EF4-FFF2-40B4-BE49-F238E27FC236}">
                <a16:creationId xmlns:a16="http://schemas.microsoft.com/office/drawing/2014/main" id="{DC39FA96-3761-3D49-8B2C-B9096AF54024}"/>
              </a:ext>
            </a:extLst>
          </p:cNvPr>
          <p:cNvGrpSpPr/>
          <p:nvPr/>
        </p:nvGrpSpPr>
        <p:grpSpPr>
          <a:xfrm>
            <a:off x="1048701" y="1665544"/>
            <a:ext cx="2936875" cy="1620520"/>
            <a:chOff x="452437" y="1671640"/>
            <a:chExt cx="2936875" cy="1620520"/>
          </a:xfrm>
        </p:grpSpPr>
        <p:pic>
          <p:nvPicPr>
            <p:cNvPr id="13" name="object 13">
              <a:extLst>
                <a:ext uri="{FF2B5EF4-FFF2-40B4-BE49-F238E27FC236}">
                  <a16:creationId xmlns:a16="http://schemas.microsoft.com/office/drawing/2014/main" id="{4E702585-4C8E-2BC9-C1B8-A2D80683E879}"/>
                </a:ext>
              </a:extLst>
            </p:cNvPr>
            <p:cNvPicPr/>
            <p:nvPr/>
          </p:nvPicPr>
          <p:blipFill>
            <a:blip r:embed="rId2" cstate="print"/>
            <a:stretch>
              <a:fillRect/>
            </a:stretch>
          </p:blipFill>
          <p:spPr>
            <a:xfrm>
              <a:off x="1682696" y="1697958"/>
              <a:ext cx="845542" cy="734347"/>
            </a:xfrm>
            <a:prstGeom prst="rect">
              <a:avLst/>
            </a:prstGeom>
          </p:spPr>
        </p:pic>
        <p:pic>
          <p:nvPicPr>
            <p:cNvPr id="14" name="object 14">
              <a:extLst>
                <a:ext uri="{FF2B5EF4-FFF2-40B4-BE49-F238E27FC236}">
                  <a16:creationId xmlns:a16="http://schemas.microsoft.com/office/drawing/2014/main" id="{02A400E3-B209-C807-7BD7-2FEEBF7F554D}"/>
                </a:ext>
              </a:extLst>
            </p:cNvPr>
            <p:cNvPicPr/>
            <p:nvPr/>
          </p:nvPicPr>
          <p:blipFill>
            <a:blip r:embed="rId3" cstate="print"/>
            <a:stretch>
              <a:fillRect/>
            </a:stretch>
          </p:blipFill>
          <p:spPr>
            <a:xfrm>
              <a:off x="457200" y="1676399"/>
              <a:ext cx="2020824" cy="1086612"/>
            </a:xfrm>
            <a:prstGeom prst="rect">
              <a:avLst/>
            </a:prstGeom>
          </p:spPr>
        </p:pic>
        <p:sp>
          <p:nvSpPr>
            <p:cNvPr id="15" name="object 15">
              <a:extLst>
                <a:ext uri="{FF2B5EF4-FFF2-40B4-BE49-F238E27FC236}">
                  <a16:creationId xmlns:a16="http://schemas.microsoft.com/office/drawing/2014/main" id="{48BF4FDD-0B67-BCA8-EB54-6A1515CA770A}"/>
                </a:ext>
              </a:extLst>
            </p:cNvPr>
            <p:cNvSpPr/>
            <p:nvPr/>
          </p:nvSpPr>
          <p:spPr>
            <a:xfrm>
              <a:off x="457200" y="1676402"/>
              <a:ext cx="2021205" cy="1087120"/>
            </a:xfrm>
            <a:custGeom>
              <a:avLst/>
              <a:gdLst/>
              <a:ahLst/>
              <a:cxnLst/>
              <a:rect l="l" t="t" r="r" b="b"/>
              <a:pathLst>
                <a:path w="2021205" h="1087120">
                  <a:moveTo>
                    <a:pt x="14287" y="1072311"/>
                  </a:moveTo>
                  <a:lnTo>
                    <a:pt x="501637" y="0"/>
                  </a:lnTo>
                  <a:lnTo>
                    <a:pt x="731812" y="362204"/>
                  </a:lnTo>
                  <a:lnTo>
                    <a:pt x="809599" y="189039"/>
                  </a:lnTo>
                  <a:lnTo>
                    <a:pt x="1001687" y="741883"/>
                  </a:lnTo>
                  <a:lnTo>
                    <a:pt x="1058824" y="621144"/>
                  </a:lnTo>
                  <a:lnTo>
                    <a:pt x="1173124" y="737120"/>
                  </a:lnTo>
                  <a:lnTo>
                    <a:pt x="1679524" y="90551"/>
                  </a:lnTo>
                  <a:lnTo>
                    <a:pt x="2020824" y="1086612"/>
                  </a:lnTo>
                  <a:lnTo>
                    <a:pt x="0" y="1070724"/>
                  </a:lnTo>
                </a:path>
              </a:pathLst>
            </a:custGeom>
            <a:ln w="9524">
              <a:solidFill>
                <a:srgbClr val="000000"/>
              </a:solidFill>
            </a:ln>
          </p:spPr>
          <p:txBody>
            <a:bodyPr wrap="square" lIns="0" tIns="0" rIns="0" bIns="0" rtlCol="0"/>
            <a:lstStyle/>
            <a:p>
              <a:endParaRPr/>
            </a:p>
          </p:txBody>
        </p:sp>
        <p:pic>
          <p:nvPicPr>
            <p:cNvPr id="16" name="object 16">
              <a:extLst>
                <a:ext uri="{FF2B5EF4-FFF2-40B4-BE49-F238E27FC236}">
                  <a16:creationId xmlns:a16="http://schemas.microsoft.com/office/drawing/2014/main" id="{911F7BD0-E043-F140-679E-4ABE39B709A3}"/>
                </a:ext>
              </a:extLst>
            </p:cNvPr>
            <p:cNvPicPr/>
            <p:nvPr/>
          </p:nvPicPr>
          <p:blipFill>
            <a:blip r:embed="rId4" cstate="print"/>
            <a:stretch>
              <a:fillRect/>
            </a:stretch>
          </p:blipFill>
          <p:spPr>
            <a:xfrm>
              <a:off x="926472" y="2290428"/>
              <a:ext cx="2462837" cy="1001416"/>
            </a:xfrm>
            <a:prstGeom prst="rect">
              <a:avLst/>
            </a:prstGeom>
          </p:spPr>
        </p:pic>
      </p:grpSp>
      <p:sp>
        <p:nvSpPr>
          <p:cNvPr id="17" name="object 17">
            <a:extLst>
              <a:ext uri="{FF2B5EF4-FFF2-40B4-BE49-F238E27FC236}">
                <a16:creationId xmlns:a16="http://schemas.microsoft.com/office/drawing/2014/main" id="{1D245486-8AC6-0742-FFB8-721C526F2DA6}"/>
              </a:ext>
            </a:extLst>
          </p:cNvPr>
          <p:cNvSpPr txBox="1"/>
          <p:nvPr/>
        </p:nvSpPr>
        <p:spPr>
          <a:xfrm>
            <a:off x="1524316" y="2799016"/>
            <a:ext cx="190500"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Times New Roman"/>
                <a:cs typeface="Times New Roman"/>
              </a:rPr>
              <a:t>A</a:t>
            </a:r>
            <a:endParaRPr sz="1800">
              <a:latin typeface="Times New Roman"/>
              <a:cs typeface="Times New Roman"/>
            </a:endParaRPr>
          </a:p>
        </p:txBody>
      </p:sp>
      <p:sp>
        <p:nvSpPr>
          <p:cNvPr id="18" name="object 18">
            <a:extLst>
              <a:ext uri="{FF2B5EF4-FFF2-40B4-BE49-F238E27FC236}">
                <a16:creationId xmlns:a16="http://schemas.microsoft.com/office/drawing/2014/main" id="{E0927F91-E825-94D1-25DD-5E05A93A91C4}"/>
              </a:ext>
            </a:extLst>
          </p:cNvPr>
          <p:cNvSpPr txBox="1"/>
          <p:nvPr/>
        </p:nvSpPr>
        <p:spPr>
          <a:xfrm>
            <a:off x="3997539" y="2572016"/>
            <a:ext cx="178435"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Times New Roman"/>
                <a:cs typeface="Times New Roman"/>
              </a:rPr>
              <a:t>B</a:t>
            </a:r>
            <a:endParaRPr sz="1800">
              <a:latin typeface="Times New Roman"/>
              <a:cs typeface="Times New Roman"/>
            </a:endParaRPr>
          </a:p>
        </p:txBody>
      </p:sp>
      <p:sp>
        <p:nvSpPr>
          <p:cNvPr id="19" name="object 19">
            <a:extLst>
              <a:ext uri="{FF2B5EF4-FFF2-40B4-BE49-F238E27FC236}">
                <a16:creationId xmlns:a16="http://schemas.microsoft.com/office/drawing/2014/main" id="{C65FB958-2C20-39E4-7FBD-984BD111E022}"/>
              </a:ext>
            </a:extLst>
          </p:cNvPr>
          <p:cNvSpPr txBox="1"/>
          <p:nvPr/>
        </p:nvSpPr>
        <p:spPr>
          <a:xfrm>
            <a:off x="3124516" y="1867242"/>
            <a:ext cx="178435"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Times New Roman"/>
                <a:cs typeface="Times New Roman"/>
              </a:rPr>
              <a:t>C</a:t>
            </a:r>
            <a:endParaRPr sz="1800">
              <a:latin typeface="Times New Roman"/>
              <a:cs typeface="Times New Roman"/>
            </a:endParaRPr>
          </a:p>
        </p:txBody>
      </p:sp>
    </p:spTree>
    <p:extLst>
      <p:ext uri="{BB962C8B-B14F-4D97-AF65-F5344CB8AC3E}">
        <p14:creationId xmlns:p14="http://schemas.microsoft.com/office/powerpoint/2010/main" val="91308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802.11 LAN architecture</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32</a:t>
            </a:fld>
            <a:endParaRPr lang="en-US" dirty="0"/>
          </a:p>
        </p:txBody>
      </p:sp>
      <p:sp>
        <p:nvSpPr>
          <p:cNvPr id="65" name="Rectangle 4">
            <a:extLst>
              <a:ext uri="{FF2B5EF4-FFF2-40B4-BE49-F238E27FC236}">
                <a16:creationId xmlns:a16="http://schemas.microsoft.com/office/drawing/2014/main" id="{522C7583-5DB7-A04E-B444-4C5E2EAAF1EE}"/>
              </a:ext>
            </a:extLst>
          </p:cNvPr>
          <p:cNvSpPr>
            <a:spLocks noChangeArrowheads="1"/>
          </p:cNvSpPr>
          <p:nvPr/>
        </p:nvSpPr>
        <p:spPr bwMode="auto">
          <a:xfrm>
            <a:off x="6070600" y="1949450"/>
            <a:ext cx="5524500" cy="434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eaLnBrk="0" fontAlgn="base" hangingPunct="0">
              <a:lnSpc>
                <a:spcPct val="90000"/>
              </a:lnSpc>
              <a:spcBef>
                <a:spcPct val="20000"/>
              </a:spcBef>
              <a:spcAft>
                <a:spcPct val="0"/>
              </a:spcAft>
              <a:buClr>
                <a:srgbClr val="000099"/>
              </a:buClr>
              <a:buSzPct val="100000"/>
              <a:buFont typeface="Wingdings" charset="2"/>
              <a:buChar char="§"/>
              <a:defRPr/>
            </a:pPr>
            <a:r>
              <a:rPr lang="en-US" sz="2800" dirty="0">
                <a:solidFill>
                  <a:srgbClr val="000000"/>
                </a:solidFill>
                <a:ea typeface="ＭＳ Ｐゴシック" charset="0"/>
              </a:rPr>
              <a:t>wireless host communicates with base station</a:t>
            </a:r>
          </a:p>
          <a:p>
            <a:pPr marL="800100" lvl="1" indent="-342900" eaLnBrk="0" fontAlgn="base" hangingPunct="0">
              <a:lnSpc>
                <a:spcPct val="90000"/>
              </a:lnSpc>
              <a:spcBef>
                <a:spcPct val="20000"/>
              </a:spcBef>
              <a:spcAft>
                <a:spcPct val="0"/>
              </a:spcAft>
              <a:buClr>
                <a:srgbClr val="000099"/>
              </a:buClr>
              <a:buFont typeface="Arial"/>
              <a:buChar char="•"/>
              <a:defRPr/>
            </a:pPr>
            <a:r>
              <a:rPr lang="en-US" sz="2800" dirty="0">
                <a:solidFill>
                  <a:srgbClr val="C00000"/>
                </a:solidFill>
                <a:ea typeface="ＭＳ Ｐゴシック" charset="0"/>
              </a:rPr>
              <a:t>base station = access point (AP</a:t>
            </a:r>
            <a:r>
              <a:rPr lang="en-US" sz="2400" dirty="0">
                <a:solidFill>
                  <a:srgbClr val="C00000"/>
                </a:solidFill>
                <a:ea typeface="ＭＳ Ｐゴシック" charset="0"/>
              </a:rPr>
              <a:t>)</a:t>
            </a:r>
          </a:p>
          <a:p>
            <a:pPr marL="342900" indent="-342900" eaLnBrk="0" fontAlgn="base" hangingPunct="0">
              <a:lnSpc>
                <a:spcPct val="90000"/>
              </a:lnSpc>
              <a:spcBef>
                <a:spcPct val="20000"/>
              </a:spcBef>
              <a:spcAft>
                <a:spcPct val="0"/>
              </a:spcAft>
              <a:buClr>
                <a:srgbClr val="000099"/>
              </a:buClr>
              <a:buSzPct val="100000"/>
              <a:buFont typeface="Wingdings" charset="2"/>
              <a:buChar char="§"/>
              <a:defRPr/>
            </a:pPr>
            <a:r>
              <a:rPr lang="en-US" sz="2800" dirty="0">
                <a:solidFill>
                  <a:srgbClr val="C00000"/>
                </a:solidFill>
                <a:ea typeface="ＭＳ Ｐゴシック" charset="0"/>
              </a:rPr>
              <a:t>Basic Service Set (BSS) </a:t>
            </a:r>
            <a:r>
              <a:rPr lang="en-US" sz="2800" dirty="0">
                <a:solidFill>
                  <a:srgbClr val="000000"/>
                </a:solidFill>
                <a:ea typeface="ＭＳ Ｐゴシック" charset="0"/>
              </a:rPr>
              <a:t>(aka “cell”) in infrastructure mode contains:</a:t>
            </a:r>
          </a:p>
          <a:p>
            <a:pPr marL="695325" lvl="1" indent="-238125" eaLnBrk="0" fontAlgn="base" hangingPunct="0">
              <a:lnSpc>
                <a:spcPct val="90000"/>
              </a:lnSpc>
              <a:spcBef>
                <a:spcPct val="20000"/>
              </a:spcBef>
              <a:spcAft>
                <a:spcPct val="0"/>
              </a:spcAft>
              <a:buClr>
                <a:srgbClr val="000099"/>
              </a:buClr>
              <a:buFont typeface="Arial"/>
              <a:buChar char="•"/>
              <a:defRPr/>
            </a:pPr>
            <a:r>
              <a:rPr lang="en-US" sz="2800" dirty="0">
                <a:solidFill>
                  <a:srgbClr val="000000"/>
                </a:solidFill>
                <a:ea typeface="ＭＳ Ｐゴシック" charset="0"/>
              </a:rPr>
              <a:t>wireless hosts</a:t>
            </a:r>
          </a:p>
          <a:p>
            <a:pPr marL="695325" lvl="1" indent="-238125" eaLnBrk="0" fontAlgn="base" hangingPunct="0">
              <a:lnSpc>
                <a:spcPct val="90000"/>
              </a:lnSpc>
              <a:spcBef>
                <a:spcPct val="20000"/>
              </a:spcBef>
              <a:spcAft>
                <a:spcPct val="0"/>
              </a:spcAft>
              <a:buClr>
                <a:srgbClr val="000099"/>
              </a:buClr>
              <a:buFont typeface="Arial"/>
              <a:buChar char="•"/>
              <a:defRPr/>
            </a:pPr>
            <a:r>
              <a:rPr lang="en-US" sz="2800" dirty="0">
                <a:solidFill>
                  <a:srgbClr val="000000"/>
                </a:solidFill>
                <a:ea typeface="ＭＳ Ｐゴシック" charset="0"/>
              </a:rPr>
              <a:t>access point (AP): base station</a:t>
            </a:r>
          </a:p>
          <a:p>
            <a:pPr marL="695325" lvl="1" indent="-238125" eaLnBrk="0" fontAlgn="base" hangingPunct="0">
              <a:lnSpc>
                <a:spcPct val="90000"/>
              </a:lnSpc>
              <a:spcBef>
                <a:spcPct val="20000"/>
              </a:spcBef>
              <a:spcAft>
                <a:spcPct val="0"/>
              </a:spcAft>
              <a:buClr>
                <a:srgbClr val="000099"/>
              </a:buClr>
              <a:buFont typeface="Arial"/>
              <a:buChar char="•"/>
              <a:defRPr/>
            </a:pPr>
            <a:r>
              <a:rPr lang="en-US" sz="2800" dirty="0">
                <a:solidFill>
                  <a:srgbClr val="000000"/>
                </a:solidFill>
                <a:ea typeface="ＭＳ Ｐゴシック" charset="0"/>
              </a:rPr>
              <a:t>ad hoc mode: hosts only</a:t>
            </a:r>
            <a:endParaRPr lang="en-US" sz="2400" dirty="0">
              <a:solidFill>
                <a:srgbClr val="000000"/>
              </a:solidFill>
              <a:ea typeface="ＭＳ Ｐゴシック" charset="0"/>
            </a:endParaRPr>
          </a:p>
        </p:txBody>
      </p:sp>
      <p:sp>
        <p:nvSpPr>
          <p:cNvPr id="80" name="Text Box 24">
            <a:extLst>
              <a:ext uri="{FF2B5EF4-FFF2-40B4-BE49-F238E27FC236}">
                <a16:creationId xmlns:a16="http://schemas.microsoft.com/office/drawing/2014/main" id="{992CA830-F801-5E41-9522-2E52734700DF}"/>
              </a:ext>
            </a:extLst>
          </p:cNvPr>
          <p:cNvSpPr txBox="1">
            <a:spLocks noChangeArrowheads="1"/>
          </p:cNvSpPr>
          <p:nvPr/>
        </p:nvSpPr>
        <p:spPr bwMode="auto">
          <a:xfrm>
            <a:off x="1616075" y="4538663"/>
            <a:ext cx="1054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dirty="0">
                <a:solidFill>
                  <a:srgbClr val="000000"/>
                </a:solidFill>
                <a:latin typeface="Arial" charset="0"/>
                <a:cs typeface="Arial" charset="0"/>
              </a:rPr>
              <a:t>BSS 1</a:t>
            </a:r>
          </a:p>
        </p:txBody>
      </p:sp>
      <p:sp>
        <p:nvSpPr>
          <p:cNvPr id="81" name="Text Box 27">
            <a:extLst>
              <a:ext uri="{FF2B5EF4-FFF2-40B4-BE49-F238E27FC236}">
                <a16:creationId xmlns:a16="http://schemas.microsoft.com/office/drawing/2014/main" id="{B0546C5A-2746-4344-9C08-4FA6075815FE}"/>
              </a:ext>
            </a:extLst>
          </p:cNvPr>
          <p:cNvSpPr txBox="1">
            <a:spLocks noChangeArrowheads="1"/>
          </p:cNvSpPr>
          <p:nvPr/>
        </p:nvSpPr>
        <p:spPr bwMode="auto">
          <a:xfrm>
            <a:off x="3910013" y="6111875"/>
            <a:ext cx="8540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dirty="0">
                <a:solidFill>
                  <a:srgbClr val="000000"/>
                </a:solidFill>
                <a:latin typeface="Arial" charset="0"/>
                <a:cs typeface="Arial" charset="0"/>
              </a:rPr>
              <a:t>BSS 2</a:t>
            </a:r>
          </a:p>
        </p:txBody>
      </p:sp>
      <p:sp>
        <p:nvSpPr>
          <p:cNvPr id="82" name="Line 28">
            <a:extLst>
              <a:ext uri="{FF2B5EF4-FFF2-40B4-BE49-F238E27FC236}">
                <a16:creationId xmlns:a16="http://schemas.microsoft.com/office/drawing/2014/main" id="{A881C663-D838-244D-B5B5-54FE15109F8E}"/>
              </a:ext>
            </a:extLst>
          </p:cNvPr>
          <p:cNvSpPr>
            <a:spLocks noChangeShapeType="1"/>
          </p:cNvSpPr>
          <p:nvPr/>
        </p:nvSpPr>
        <p:spPr bwMode="auto">
          <a:xfrm flipV="1">
            <a:off x="3875088" y="2570163"/>
            <a:ext cx="214312" cy="90805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83" name="Group 29">
            <a:extLst>
              <a:ext uri="{FF2B5EF4-FFF2-40B4-BE49-F238E27FC236}">
                <a16:creationId xmlns:a16="http://schemas.microsoft.com/office/drawing/2014/main" id="{7A8DA315-E9CE-554E-9F1D-29AAB969A49E}"/>
              </a:ext>
            </a:extLst>
          </p:cNvPr>
          <p:cNvGrpSpPr>
            <a:grpSpLocks/>
          </p:cNvGrpSpPr>
          <p:nvPr/>
        </p:nvGrpSpPr>
        <p:grpSpPr bwMode="auto">
          <a:xfrm>
            <a:off x="3146425" y="1389063"/>
            <a:ext cx="1978025" cy="1444625"/>
            <a:chOff x="3744" y="1392"/>
            <a:chExt cx="1488" cy="1110"/>
          </a:xfrm>
        </p:grpSpPr>
        <p:sp>
          <p:nvSpPr>
            <p:cNvPr id="84" name="Freeform 30">
              <a:extLst>
                <a:ext uri="{FF2B5EF4-FFF2-40B4-BE49-F238E27FC236}">
                  <a16:creationId xmlns:a16="http://schemas.microsoft.com/office/drawing/2014/main" id="{F2E21339-7A8C-5D48-AF8F-C1DAC9B79854}"/>
                </a:ext>
              </a:extLst>
            </p:cNvPr>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chemeClr val="accent5">
                <a:lumMod val="20000"/>
                <a:lumOff val="80000"/>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85" name="Text Box 31">
              <a:extLst>
                <a:ext uri="{FF2B5EF4-FFF2-40B4-BE49-F238E27FC236}">
                  <a16:creationId xmlns:a16="http://schemas.microsoft.com/office/drawing/2014/main" id="{B96C3D36-7A66-4448-A65B-547CD0CB5E84}"/>
                </a:ext>
              </a:extLst>
            </p:cNvPr>
            <p:cNvSpPr txBox="1">
              <a:spLocks noChangeArrowheads="1"/>
            </p:cNvSpPr>
            <p:nvPr/>
          </p:nvSpPr>
          <p:spPr bwMode="auto">
            <a:xfrm>
              <a:off x="4129" y="1776"/>
              <a:ext cx="727" cy="2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dirty="0">
                  <a:solidFill>
                    <a:srgbClr val="000000"/>
                  </a:solidFill>
                  <a:latin typeface="Arial" charset="0"/>
                  <a:cs typeface="Arial" charset="0"/>
                </a:rPr>
                <a:t>Internet</a:t>
              </a:r>
            </a:p>
          </p:txBody>
        </p:sp>
      </p:grpSp>
      <p:sp>
        <p:nvSpPr>
          <p:cNvPr id="86" name="Text Box 32">
            <a:extLst>
              <a:ext uri="{FF2B5EF4-FFF2-40B4-BE49-F238E27FC236}">
                <a16:creationId xmlns:a16="http://schemas.microsoft.com/office/drawing/2014/main" id="{53B410B4-2FD8-8541-9CCC-815C6736E370}"/>
              </a:ext>
            </a:extLst>
          </p:cNvPr>
          <p:cNvSpPr txBox="1">
            <a:spLocks noChangeArrowheads="1"/>
          </p:cNvSpPr>
          <p:nvPr/>
        </p:nvSpPr>
        <p:spPr bwMode="auto">
          <a:xfrm>
            <a:off x="3906838" y="3319463"/>
            <a:ext cx="1452562" cy="7229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fontAlgn="base">
              <a:lnSpc>
                <a:spcPct val="85000"/>
              </a:lnSpc>
              <a:spcBef>
                <a:spcPct val="0"/>
              </a:spcBef>
              <a:spcAft>
                <a:spcPct val="0"/>
              </a:spcAft>
              <a:defRPr/>
            </a:pPr>
            <a:r>
              <a:rPr lang="en-US" sz="2400" dirty="0">
                <a:solidFill>
                  <a:srgbClr val="000000"/>
                </a:solidFill>
                <a:latin typeface="+mn-lt"/>
                <a:cs typeface="Arial" charset="0"/>
              </a:rPr>
              <a:t>switch</a:t>
            </a:r>
          </a:p>
          <a:p>
            <a:pPr algn="ctr" fontAlgn="base">
              <a:lnSpc>
                <a:spcPct val="85000"/>
              </a:lnSpc>
              <a:spcBef>
                <a:spcPct val="0"/>
              </a:spcBef>
              <a:spcAft>
                <a:spcPct val="0"/>
              </a:spcAft>
              <a:defRPr/>
            </a:pPr>
            <a:r>
              <a:rPr lang="en-US" sz="2400" dirty="0">
                <a:solidFill>
                  <a:srgbClr val="000000"/>
                </a:solidFill>
                <a:latin typeface="+mn-lt"/>
                <a:cs typeface="Arial" charset="0"/>
              </a:rPr>
              <a:t> or router</a:t>
            </a:r>
          </a:p>
        </p:txBody>
      </p:sp>
      <p:sp>
        <p:nvSpPr>
          <p:cNvPr id="87" name="Oval 23">
            <a:extLst>
              <a:ext uri="{FF2B5EF4-FFF2-40B4-BE49-F238E27FC236}">
                <a16:creationId xmlns:a16="http://schemas.microsoft.com/office/drawing/2014/main" id="{16394D94-38BE-9446-9C90-45DFEB64F584}"/>
              </a:ext>
            </a:extLst>
          </p:cNvPr>
          <p:cNvSpPr>
            <a:spLocks noChangeArrowheads="1"/>
          </p:cNvSpPr>
          <p:nvPr/>
        </p:nvSpPr>
        <p:spPr bwMode="auto">
          <a:xfrm>
            <a:off x="1185863" y="2760663"/>
            <a:ext cx="1960562" cy="179863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grpSp>
        <p:nvGrpSpPr>
          <p:cNvPr id="88" name="Group 361">
            <a:extLst>
              <a:ext uri="{FF2B5EF4-FFF2-40B4-BE49-F238E27FC236}">
                <a16:creationId xmlns:a16="http://schemas.microsoft.com/office/drawing/2014/main" id="{3A07A5C0-AEBD-4C4A-9DA9-838D52E21C0C}"/>
              </a:ext>
            </a:extLst>
          </p:cNvPr>
          <p:cNvGrpSpPr>
            <a:grpSpLocks/>
          </p:cNvGrpSpPr>
          <p:nvPr/>
        </p:nvGrpSpPr>
        <p:grpSpPr bwMode="auto">
          <a:xfrm>
            <a:off x="2252663" y="3187700"/>
            <a:ext cx="639762" cy="581025"/>
            <a:chOff x="2967" y="478"/>
            <a:chExt cx="788" cy="625"/>
          </a:xfrm>
        </p:grpSpPr>
        <p:pic>
          <p:nvPicPr>
            <p:cNvPr id="89" name="Picture 358" descr="access_point_stylized_small">
              <a:extLst>
                <a:ext uri="{FF2B5EF4-FFF2-40B4-BE49-F238E27FC236}">
                  <a16:creationId xmlns:a16="http://schemas.microsoft.com/office/drawing/2014/main" id="{52F74014-97B8-9941-9C75-0884DEE536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0" name="Picture 360" descr="antenna_radiation_stylized">
              <a:extLst>
                <a:ext uri="{FF2B5EF4-FFF2-40B4-BE49-F238E27FC236}">
                  <a16:creationId xmlns:a16="http://schemas.microsoft.com/office/drawing/2014/main" id="{1BB3BA0B-C9DA-9845-A028-30FB7E6E3D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91" name="Group 356">
            <a:extLst>
              <a:ext uri="{FF2B5EF4-FFF2-40B4-BE49-F238E27FC236}">
                <a16:creationId xmlns:a16="http://schemas.microsoft.com/office/drawing/2014/main" id="{FA2AE9C1-F328-EE4D-942E-436A9E52B613}"/>
              </a:ext>
            </a:extLst>
          </p:cNvPr>
          <p:cNvGrpSpPr>
            <a:grpSpLocks/>
          </p:cNvGrpSpPr>
          <p:nvPr/>
        </p:nvGrpSpPr>
        <p:grpSpPr bwMode="auto">
          <a:xfrm>
            <a:off x="2497138" y="3746500"/>
            <a:ext cx="436562" cy="498475"/>
            <a:chOff x="313" y="1497"/>
            <a:chExt cx="1152" cy="1014"/>
          </a:xfrm>
        </p:grpSpPr>
        <p:pic>
          <p:nvPicPr>
            <p:cNvPr id="92" name="Picture 354" descr="laptop_stylized_small">
              <a:extLst>
                <a:ext uri="{FF2B5EF4-FFF2-40B4-BE49-F238E27FC236}">
                  <a16:creationId xmlns:a16="http://schemas.microsoft.com/office/drawing/2014/main" id="{46AA2232-0193-5C47-9B73-A5642D282F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 name="Picture 355" descr="antenna_stylized">
              <a:extLst>
                <a:ext uri="{FF2B5EF4-FFF2-40B4-BE49-F238E27FC236}">
                  <a16:creationId xmlns:a16="http://schemas.microsoft.com/office/drawing/2014/main" id="{0C2BE08B-587E-0A48-A0C6-813D76AE09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94" name="Group 403">
            <a:extLst>
              <a:ext uri="{FF2B5EF4-FFF2-40B4-BE49-F238E27FC236}">
                <a16:creationId xmlns:a16="http://schemas.microsoft.com/office/drawing/2014/main" id="{F975DAA7-6D67-DC4A-B1F7-484A12E444AF}"/>
              </a:ext>
            </a:extLst>
          </p:cNvPr>
          <p:cNvGrpSpPr>
            <a:grpSpLocks/>
          </p:cNvGrpSpPr>
          <p:nvPr/>
        </p:nvGrpSpPr>
        <p:grpSpPr bwMode="auto">
          <a:xfrm>
            <a:off x="1825625" y="2954338"/>
            <a:ext cx="446088" cy="382587"/>
            <a:chOff x="2751" y="1851"/>
            <a:chExt cx="462" cy="478"/>
          </a:xfrm>
        </p:grpSpPr>
        <p:pic>
          <p:nvPicPr>
            <p:cNvPr id="95" name="Picture 364" descr="iphone_stylized_small">
              <a:extLst>
                <a:ext uri="{FF2B5EF4-FFF2-40B4-BE49-F238E27FC236}">
                  <a16:creationId xmlns:a16="http://schemas.microsoft.com/office/drawing/2014/main" id="{7E212BAD-8745-8A4C-9209-574283406A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6" name="Picture 402" descr="antenna_radiation_stylized">
              <a:extLst>
                <a:ext uri="{FF2B5EF4-FFF2-40B4-BE49-F238E27FC236}">
                  <a16:creationId xmlns:a16="http://schemas.microsoft.com/office/drawing/2014/main" id="{122C274E-D092-394D-883F-788A799C5D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97" name="Group 356">
            <a:extLst>
              <a:ext uri="{FF2B5EF4-FFF2-40B4-BE49-F238E27FC236}">
                <a16:creationId xmlns:a16="http://schemas.microsoft.com/office/drawing/2014/main" id="{B73B7092-9FA9-FE49-A984-C67B677659A6}"/>
              </a:ext>
            </a:extLst>
          </p:cNvPr>
          <p:cNvGrpSpPr>
            <a:grpSpLocks/>
          </p:cNvGrpSpPr>
          <p:nvPr/>
        </p:nvGrpSpPr>
        <p:grpSpPr bwMode="auto">
          <a:xfrm>
            <a:off x="1846263" y="3624263"/>
            <a:ext cx="436562" cy="498475"/>
            <a:chOff x="313" y="1497"/>
            <a:chExt cx="1152" cy="1014"/>
          </a:xfrm>
        </p:grpSpPr>
        <p:pic>
          <p:nvPicPr>
            <p:cNvPr id="98" name="Picture 354" descr="laptop_stylized_small">
              <a:extLst>
                <a:ext uri="{FF2B5EF4-FFF2-40B4-BE49-F238E27FC236}">
                  <a16:creationId xmlns:a16="http://schemas.microsoft.com/office/drawing/2014/main" id="{99E83124-2B6C-E948-B41B-343D4C0473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9" name="Picture 355" descr="antenna_stylized">
              <a:extLst>
                <a:ext uri="{FF2B5EF4-FFF2-40B4-BE49-F238E27FC236}">
                  <a16:creationId xmlns:a16="http://schemas.microsoft.com/office/drawing/2014/main" id="{BF9AE632-6D4A-3540-96FA-45E1D43C91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0" name="Group 356">
            <a:extLst>
              <a:ext uri="{FF2B5EF4-FFF2-40B4-BE49-F238E27FC236}">
                <a16:creationId xmlns:a16="http://schemas.microsoft.com/office/drawing/2014/main" id="{BBB2279A-7880-F64F-BEF1-599C422B5DED}"/>
              </a:ext>
            </a:extLst>
          </p:cNvPr>
          <p:cNvGrpSpPr>
            <a:grpSpLocks/>
          </p:cNvGrpSpPr>
          <p:nvPr/>
        </p:nvGrpSpPr>
        <p:grpSpPr bwMode="auto">
          <a:xfrm>
            <a:off x="1419225" y="3238500"/>
            <a:ext cx="438150" cy="498475"/>
            <a:chOff x="313" y="1497"/>
            <a:chExt cx="1152" cy="1014"/>
          </a:xfrm>
        </p:grpSpPr>
        <p:pic>
          <p:nvPicPr>
            <p:cNvPr id="101" name="Picture 354" descr="laptop_stylized_small">
              <a:extLst>
                <a:ext uri="{FF2B5EF4-FFF2-40B4-BE49-F238E27FC236}">
                  <a16:creationId xmlns:a16="http://schemas.microsoft.com/office/drawing/2014/main" id="{378BE288-2CAF-2346-A6D7-9A6CB477A2B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 name="Picture 355" descr="antenna_stylized">
              <a:extLst>
                <a:ext uri="{FF2B5EF4-FFF2-40B4-BE49-F238E27FC236}">
                  <a16:creationId xmlns:a16="http://schemas.microsoft.com/office/drawing/2014/main" id="{C9FC9F73-A1C3-6D40-B876-2FAE3AD6FD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03" name="Line 26">
            <a:extLst>
              <a:ext uri="{FF2B5EF4-FFF2-40B4-BE49-F238E27FC236}">
                <a16:creationId xmlns:a16="http://schemas.microsoft.com/office/drawing/2014/main" id="{FFA071D2-8D76-264C-A650-850F6C5543BC}"/>
              </a:ext>
            </a:extLst>
          </p:cNvPr>
          <p:cNvSpPr>
            <a:spLocks noChangeShapeType="1"/>
          </p:cNvSpPr>
          <p:nvPr/>
        </p:nvSpPr>
        <p:spPr bwMode="auto">
          <a:xfrm>
            <a:off x="2689225" y="3617913"/>
            <a:ext cx="102235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4" name="Oval 23">
            <a:extLst>
              <a:ext uri="{FF2B5EF4-FFF2-40B4-BE49-F238E27FC236}">
                <a16:creationId xmlns:a16="http://schemas.microsoft.com/office/drawing/2014/main" id="{C130F34B-FA29-E64C-9FEA-A98310B8238C}"/>
              </a:ext>
            </a:extLst>
          </p:cNvPr>
          <p:cNvSpPr>
            <a:spLocks noChangeArrowheads="1"/>
          </p:cNvSpPr>
          <p:nvPr/>
        </p:nvSpPr>
        <p:spPr bwMode="auto">
          <a:xfrm>
            <a:off x="3381375" y="4221163"/>
            <a:ext cx="1960563" cy="179863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grpSp>
        <p:nvGrpSpPr>
          <p:cNvPr id="105" name="Group 361">
            <a:extLst>
              <a:ext uri="{FF2B5EF4-FFF2-40B4-BE49-F238E27FC236}">
                <a16:creationId xmlns:a16="http://schemas.microsoft.com/office/drawing/2014/main" id="{BDFB8667-5290-5B43-A841-425499A3D9F5}"/>
              </a:ext>
            </a:extLst>
          </p:cNvPr>
          <p:cNvGrpSpPr>
            <a:grpSpLocks/>
          </p:cNvGrpSpPr>
          <p:nvPr/>
        </p:nvGrpSpPr>
        <p:grpSpPr bwMode="auto">
          <a:xfrm>
            <a:off x="4448175" y="4648200"/>
            <a:ext cx="639763" cy="581025"/>
            <a:chOff x="2967" y="478"/>
            <a:chExt cx="788" cy="625"/>
          </a:xfrm>
        </p:grpSpPr>
        <p:pic>
          <p:nvPicPr>
            <p:cNvPr id="106" name="Picture 358" descr="access_point_stylized_small">
              <a:extLst>
                <a:ext uri="{FF2B5EF4-FFF2-40B4-BE49-F238E27FC236}">
                  <a16:creationId xmlns:a16="http://schemas.microsoft.com/office/drawing/2014/main" id="{42901DE5-3C49-A741-9CBA-DE06E2745E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7" name="Picture 360" descr="antenna_radiation_stylized">
              <a:extLst>
                <a:ext uri="{FF2B5EF4-FFF2-40B4-BE49-F238E27FC236}">
                  <a16:creationId xmlns:a16="http://schemas.microsoft.com/office/drawing/2014/main" id="{C7CA1512-DC17-E34A-8EB4-97D5467FDB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8" name="Group 356">
            <a:extLst>
              <a:ext uri="{FF2B5EF4-FFF2-40B4-BE49-F238E27FC236}">
                <a16:creationId xmlns:a16="http://schemas.microsoft.com/office/drawing/2014/main" id="{26F354D7-2D9B-234A-B2A0-5F2DBA9DEA00}"/>
              </a:ext>
            </a:extLst>
          </p:cNvPr>
          <p:cNvGrpSpPr>
            <a:grpSpLocks/>
          </p:cNvGrpSpPr>
          <p:nvPr/>
        </p:nvGrpSpPr>
        <p:grpSpPr bwMode="auto">
          <a:xfrm>
            <a:off x="4691063" y="5207000"/>
            <a:ext cx="436562" cy="498475"/>
            <a:chOff x="313" y="1497"/>
            <a:chExt cx="1152" cy="1014"/>
          </a:xfrm>
        </p:grpSpPr>
        <p:pic>
          <p:nvPicPr>
            <p:cNvPr id="109" name="Picture 354" descr="laptop_stylized_small">
              <a:extLst>
                <a:ext uri="{FF2B5EF4-FFF2-40B4-BE49-F238E27FC236}">
                  <a16:creationId xmlns:a16="http://schemas.microsoft.com/office/drawing/2014/main" id="{BCB9D968-4DAC-4942-8416-6D02896F4C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0" name="Picture 355" descr="antenna_stylized">
              <a:extLst>
                <a:ext uri="{FF2B5EF4-FFF2-40B4-BE49-F238E27FC236}">
                  <a16:creationId xmlns:a16="http://schemas.microsoft.com/office/drawing/2014/main" id="{63924E93-C285-0447-87FD-E5D8BE984F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1" name="Group 403">
            <a:extLst>
              <a:ext uri="{FF2B5EF4-FFF2-40B4-BE49-F238E27FC236}">
                <a16:creationId xmlns:a16="http://schemas.microsoft.com/office/drawing/2014/main" id="{B543494D-A929-0A4C-8CF2-88888239E2BE}"/>
              </a:ext>
            </a:extLst>
          </p:cNvPr>
          <p:cNvGrpSpPr>
            <a:grpSpLocks/>
          </p:cNvGrpSpPr>
          <p:nvPr/>
        </p:nvGrpSpPr>
        <p:grpSpPr bwMode="auto">
          <a:xfrm>
            <a:off x="4233863" y="5197475"/>
            <a:ext cx="569912" cy="544513"/>
            <a:chOff x="2751" y="1851"/>
            <a:chExt cx="462" cy="478"/>
          </a:xfrm>
        </p:grpSpPr>
        <p:pic>
          <p:nvPicPr>
            <p:cNvPr id="112" name="Picture 364" descr="iphone_stylized_small">
              <a:extLst>
                <a:ext uri="{FF2B5EF4-FFF2-40B4-BE49-F238E27FC236}">
                  <a16:creationId xmlns:a16="http://schemas.microsoft.com/office/drawing/2014/main" id="{CB5DF627-60A3-8641-B134-B2B81F4D146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3" name="Picture 402" descr="antenna_radiation_stylized">
              <a:extLst>
                <a:ext uri="{FF2B5EF4-FFF2-40B4-BE49-F238E27FC236}">
                  <a16:creationId xmlns:a16="http://schemas.microsoft.com/office/drawing/2014/main" id="{7658C1BB-16FA-B44A-A116-22C44E2E64D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4" name="Group 356">
            <a:extLst>
              <a:ext uri="{FF2B5EF4-FFF2-40B4-BE49-F238E27FC236}">
                <a16:creationId xmlns:a16="http://schemas.microsoft.com/office/drawing/2014/main" id="{7BAEF5AE-1464-9D46-8D44-33FF1AA7FE8C}"/>
              </a:ext>
            </a:extLst>
          </p:cNvPr>
          <p:cNvGrpSpPr>
            <a:grpSpLocks/>
          </p:cNvGrpSpPr>
          <p:nvPr/>
        </p:nvGrpSpPr>
        <p:grpSpPr bwMode="auto">
          <a:xfrm>
            <a:off x="3776663" y="5216525"/>
            <a:ext cx="436562" cy="498475"/>
            <a:chOff x="313" y="1497"/>
            <a:chExt cx="1152" cy="1014"/>
          </a:xfrm>
        </p:grpSpPr>
        <p:pic>
          <p:nvPicPr>
            <p:cNvPr id="115" name="Picture 354" descr="laptop_stylized_small">
              <a:extLst>
                <a:ext uri="{FF2B5EF4-FFF2-40B4-BE49-F238E27FC236}">
                  <a16:creationId xmlns:a16="http://schemas.microsoft.com/office/drawing/2014/main" id="{8450A102-6A2B-DB40-A176-7E0CB094F2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6" name="Picture 355" descr="antenna_stylized">
              <a:extLst>
                <a:ext uri="{FF2B5EF4-FFF2-40B4-BE49-F238E27FC236}">
                  <a16:creationId xmlns:a16="http://schemas.microsoft.com/office/drawing/2014/main" id="{F66C3C9A-BF8E-C049-9C1E-83E292B613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7" name="Group 356">
            <a:extLst>
              <a:ext uri="{FF2B5EF4-FFF2-40B4-BE49-F238E27FC236}">
                <a16:creationId xmlns:a16="http://schemas.microsoft.com/office/drawing/2014/main" id="{DEC74E59-3402-AE40-B8CF-4B1811DF782E}"/>
              </a:ext>
            </a:extLst>
          </p:cNvPr>
          <p:cNvGrpSpPr>
            <a:grpSpLocks/>
          </p:cNvGrpSpPr>
          <p:nvPr/>
        </p:nvGrpSpPr>
        <p:grpSpPr bwMode="auto">
          <a:xfrm>
            <a:off x="3725863" y="4627563"/>
            <a:ext cx="436562" cy="498475"/>
            <a:chOff x="313" y="1497"/>
            <a:chExt cx="1152" cy="1014"/>
          </a:xfrm>
        </p:grpSpPr>
        <p:pic>
          <p:nvPicPr>
            <p:cNvPr id="118" name="Picture 354" descr="laptop_stylized_small">
              <a:extLst>
                <a:ext uri="{FF2B5EF4-FFF2-40B4-BE49-F238E27FC236}">
                  <a16:creationId xmlns:a16="http://schemas.microsoft.com/office/drawing/2014/main" id="{FF2338BE-BEEA-874A-8AD1-B83706BA72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9" name="Picture 355" descr="antenna_stylized">
              <a:extLst>
                <a:ext uri="{FF2B5EF4-FFF2-40B4-BE49-F238E27FC236}">
                  <a16:creationId xmlns:a16="http://schemas.microsoft.com/office/drawing/2014/main" id="{F923ABF6-F4F2-454D-B1F1-01A242039D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0" name="Line 25">
            <a:extLst>
              <a:ext uri="{FF2B5EF4-FFF2-40B4-BE49-F238E27FC236}">
                <a16:creationId xmlns:a16="http://schemas.microsoft.com/office/drawing/2014/main" id="{7BA8AD27-3D08-E44D-A38F-C075CB53647F}"/>
              </a:ext>
            </a:extLst>
          </p:cNvPr>
          <p:cNvSpPr>
            <a:spLocks noChangeShapeType="1"/>
          </p:cNvSpPr>
          <p:nvPr/>
        </p:nvSpPr>
        <p:spPr bwMode="auto">
          <a:xfrm>
            <a:off x="3902074" y="3679824"/>
            <a:ext cx="796925" cy="1298575"/>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21" name="Group 403">
            <a:extLst>
              <a:ext uri="{FF2B5EF4-FFF2-40B4-BE49-F238E27FC236}">
                <a16:creationId xmlns:a16="http://schemas.microsoft.com/office/drawing/2014/main" id="{3E47EC88-0001-CB43-A7ED-C0289170512A}"/>
              </a:ext>
            </a:extLst>
          </p:cNvPr>
          <p:cNvGrpSpPr>
            <a:grpSpLocks/>
          </p:cNvGrpSpPr>
          <p:nvPr/>
        </p:nvGrpSpPr>
        <p:grpSpPr bwMode="auto">
          <a:xfrm>
            <a:off x="4021138" y="4271963"/>
            <a:ext cx="568325" cy="544512"/>
            <a:chOff x="2751" y="1851"/>
            <a:chExt cx="462" cy="478"/>
          </a:xfrm>
        </p:grpSpPr>
        <p:pic>
          <p:nvPicPr>
            <p:cNvPr id="122" name="Picture 364" descr="iphone_stylized_small">
              <a:extLst>
                <a:ext uri="{FF2B5EF4-FFF2-40B4-BE49-F238E27FC236}">
                  <a16:creationId xmlns:a16="http://schemas.microsoft.com/office/drawing/2014/main" id="{6AEF903B-BDB6-8645-8D02-1DABD42234E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3" name="Picture 402" descr="antenna_radiation_stylized">
              <a:extLst>
                <a:ext uri="{FF2B5EF4-FFF2-40B4-BE49-F238E27FC236}">
                  <a16:creationId xmlns:a16="http://schemas.microsoft.com/office/drawing/2014/main" id="{AD441939-A4CA-344C-B792-0F95B7C3CEC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24" name="Group 123">
            <a:extLst>
              <a:ext uri="{FF2B5EF4-FFF2-40B4-BE49-F238E27FC236}">
                <a16:creationId xmlns:a16="http://schemas.microsoft.com/office/drawing/2014/main" id="{3CED2675-190A-B746-8E41-91D1CAFA5B4D}"/>
              </a:ext>
            </a:extLst>
          </p:cNvPr>
          <p:cNvGrpSpPr/>
          <p:nvPr/>
        </p:nvGrpSpPr>
        <p:grpSpPr>
          <a:xfrm>
            <a:off x="3370124" y="3421492"/>
            <a:ext cx="744676" cy="388508"/>
            <a:chOff x="7493876" y="2774731"/>
            <a:chExt cx="1481958" cy="894622"/>
          </a:xfrm>
        </p:grpSpPr>
        <p:sp>
          <p:nvSpPr>
            <p:cNvPr id="125" name="Freeform 124">
              <a:extLst>
                <a:ext uri="{FF2B5EF4-FFF2-40B4-BE49-F238E27FC236}">
                  <a16:creationId xmlns:a16="http://schemas.microsoft.com/office/drawing/2014/main" id="{1B607571-549B-3244-95A5-8E992DF5EA0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6" name="Oval 125">
              <a:extLst>
                <a:ext uri="{FF2B5EF4-FFF2-40B4-BE49-F238E27FC236}">
                  <a16:creationId xmlns:a16="http://schemas.microsoft.com/office/drawing/2014/main" id="{EB12A4B4-C06F-9B48-B23C-8D92C0777D9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7" name="Group 126">
              <a:extLst>
                <a:ext uri="{FF2B5EF4-FFF2-40B4-BE49-F238E27FC236}">
                  <a16:creationId xmlns:a16="http://schemas.microsoft.com/office/drawing/2014/main" id="{9A80F69B-AD4C-CC49-A474-B7379EA06173}"/>
                </a:ext>
              </a:extLst>
            </p:cNvPr>
            <p:cNvGrpSpPr/>
            <p:nvPr/>
          </p:nvGrpSpPr>
          <p:grpSpPr>
            <a:xfrm>
              <a:off x="7713663" y="2848339"/>
              <a:ext cx="1042107" cy="425543"/>
              <a:chOff x="7786941" y="2884917"/>
              <a:chExt cx="897649" cy="353919"/>
            </a:xfrm>
          </p:grpSpPr>
          <p:sp>
            <p:nvSpPr>
              <p:cNvPr id="128" name="Freeform 127">
                <a:extLst>
                  <a:ext uri="{FF2B5EF4-FFF2-40B4-BE49-F238E27FC236}">
                    <a16:creationId xmlns:a16="http://schemas.microsoft.com/office/drawing/2014/main" id="{C53B4447-0429-CD4A-8613-890A66B938A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9" name="Freeform 128">
                <a:extLst>
                  <a:ext uri="{FF2B5EF4-FFF2-40B4-BE49-F238E27FC236}">
                    <a16:creationId xmlns:a16="http://schemas.microsoft.com/office/drawing/2014/main" id="{405FA763-214E-1942-917D-F894C98094B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0" name="Freeform 129">
                <a:extLst>
                  <a:ext uri="{FF2B5EF4-FFF2-40B4-BE49-F238E27FC236}">
                    <a16:creationId xmlns:a16="http://schemas.microsoft.com/office/drawing/2014/main" id="{D3C585B2-5EB3-1B49-A37B-C73BE389640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F9927536-F9B1-A849-9472-7C9E39D2E45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93155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5">
                                            <p:txEl>
                                              <p:pRg st="2" end="2"/>
                                            </p:txEl>
                                          </p:spTgt>
                                        </p:tgtEl>
                                        <p:attrNameLst>
                                          <p:attrName>style.visibility</p:attrName>
                                        </p:attrNameLst>
                                      </p:cBhvr>
                                      <p:to>
                                        <p:strVal val="visible"/>
                                      </p:to>
                                    </p:set>
                                    <p:animEffect transition="in" filter="dissolve">
                                      <p:cBhvr>
                                        <p:cTn id="7" dur="500"/>
                                        <p:tgtEl>
                                          <p:spTgt spid="65">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5">
                                            <p:txEl>
                                              <p:pRg st="3" end="3"/>
                                            </p:txEl>
                                          </p:spTgt>
                                        </p:tgtEl>
                                        <p:attrNameLst>
                                          <p:attrName>style.visibility</p:attrName>
                                        </p:attrNameLst>
                                      </p:cBhvr>
                                      <p:to>
                                        <p:strVal val="visible"/>
                                      </p:to>
                                    </p:set>
                                    <p:animEffect transition="in" filter="dissolve">
                                      <p:cBhvr>
                                        <p:cTn id="10" dur="500"/>
                                        <p:tgtEl>
                                          <p:spTgt spid="65">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5">
                                            <p:txEl>
                                              <p:pRg st="4" end="4"/>
                                            </p:txEl>
                                          </p:spTgt>
                                        </p:tgtEl>
                                        <p:attrNameLst>
                                          <p:attrName>style.visibility</p:attrName>
                                        </p:attrNameLst>
                                      </p:cBhvr>
                                      <p:to>
                                        <p:strVal val="visible"/>
                                      </p:to>
                                    </p:set>
                                    <p:animEffect transition="in" filter="dissolve">
                                      <p:cBhvr>
                                        <p:cTn id="13" dur="500"/>
                                        <p:tgtEl>
                                          <p:spTgt spid="65">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5">
                                            <p:txEl>
                                              <p:pRg st="5" end="5"/>
                                            </p:txEl>
                                          </p:spTgt>
                                        </p:tgtEl>
                                        <p:attrNameLst>
                                          <p:attrName>style.visibility</p:attrName>
                                        </p:attrNameLst>
                                      </p:cBhvr>
                                      <p:to>
                                        <p:strVal val="visible"/>
                                      </p:to>
                                    </p:set>
                                    <p:animEffect transition="in" filter="dissolve">
                                      <p:cBhvr>
                                        <p:cTn id="16" dur="500"/>
                                        <p:tgtEl>
                                          <p:spTgt spid="6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b="0" kern="0" dirty="0">
                <a:solidFill>
                  <a:srgbClr val="000099"/>
                </a:solidFill>
                <a:latin typeface="+mn-lt"/>
                <a:ea typeface="ＭＳ Ｐゴシック" charset="0"/>
              </a:rPr>
              <a:t>802.11: Channels</a:t>
            </a:r>
            <a:endParaRPr lang="en-US" dirty="0">
              <a:latin typeface="+mn-lt"/>
            </a:endParaRPr>
          </a:p>
        </p:txBody>
      </p:sp>
      <p:sp>
        <p:nvSpPr>
          <p:cNvPr id="57" name="Rectangle 3">
            <a:extLst>
              <a:ext uri="{FF2B5EF4-FFF2-40B4-BE49-F238E27FC236}">
                <a16:creationId xmlns:a16="http://schemas.microsoft.com/office/drawing/2014/main" id="{01092EE6-BC8D-EE40-AD06-948C48B5F56E}"/>
              </a:ext>
            </a:extLst>
          </p:cNvPr>
          <p:cNvSpPr txBox="1">
            <a:spLocks noChangeArrowheads="1"/>
          </p:cNvSpPr>
          <p:nvPr/>
        </p:nvSpPr>
        <p:spPr>
          <a:xfrm>
            <a:off x="812800" y="1373890"/>
            <a:ext cx="9740900" cy="184899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52425">
              <a:defRPr/>
            </a:pPr>
            <a:r>
              <a:rPr lang="en-US" sz="3200" dirty="0"/>
              <a:t>spectrum </a:t>
            </a:r>
            <a:r>
              <a:rPr lang="en-US" sz="3200" dirty="0">
                <a:solidFill>
                  <a:srgbClr val="C00000"/>
                </a:solidFill>
              </a:rPr>
              <a:t>divided into channels </a:t>
            </a:r>
            <a:r>
              <a:rPr lang="en-US" sz="3200" dirty="0"/>
              <a:t>at different frequencies</a:t>
            </a:r>
          </a:p>
          <a:p>
            <a:pPr lvl="1">
              <a:defRPr/>
            </a:pPr>
            <a:r>
              <a:rPr lang="en-US" sz="2800" dirty="0"/>
              <a:t>AP admin chooses frequency for AP</a:t>
            </a:r>
          </a:p>
          <a:p>
            <a:pPr lvl="1">
              <a:defRPr/>
            </a:pPr>
            <a:r>
              <a:rPr lang="en-US" sz="2800" dirty="0"/>
              <a:t>interference possible: channel can be same as that chosen by neighboring AP!</a:t>
            </a:r>
          </a:p>
        </p:txBody>
      </p:sp>
      <p:grpSp>
        <p:nvGrpSpPr>
          <p:cNvPr id="26" name="Group 25">
            <a:extLst>
              <a:ext uri="{FF2B5EF4-FFF2-40B4-BE49-F238E27FC236}">
                <a16:creationId xmlns:a16="http://schemas.microsoft.com/office/drawing/2014/main" id="{67BC3BF3-8486-EECD-9775-6722AD3E9CE0}"/>
              </a:ext>
            </a:extLst>
          </p:cNvPr>
          <p:cNvGrpSpPr/>
          <p:nvPr/>
        </p:nvGrpSpPr>
        <p:grpSpPr>
          <a:xfrm>
            <a:off x="1049867" y="3429000"/>
            <a:ext cx="8234891" cy="3127850"/>
            <a:chOff x="1049867" y="3429000"/>
            <a:chExt cx="8234891" cy="3127850"/>
          </a:xfrm>
        </p:grpSpPr>
        <p:pic>
          <p:nvPicPr>
            <p:cNvPr id="17410" name="Picture 2" descr="Why Channels 1, 6 and 11? | MetaGeek">
              <a:extLst>
                <a:ext uri="{FF2B5EF4-FFF2-40B4-BE49-F238E27FC236}">
                  <a16:creationId xmlns:a16="http://schemas.microsoft.com/office/drawing/2014/main" id="{704098C7-A804-4412-EDBA-9D4D64F06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5641" y="3429000"/>
              <a:ext cx="6479117" cy="312785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B815A5B8-0CBB-2303-F6D0-FBC8F1C2E687}"/>
                </a:ext>
              </a:extLst>
            </p:cNvPr>
            <p:cNvSpPr txBox="1"/>
            <p:nvPr/>
          </p:nvSpPr>
          <p:spPr>
            <a:xfrm>
              <a:off x="1049867" y="3602150"/>
              <a:ext cx="6096000" cy="400110"/>
            </a:xfrm>
            <a:prstGeom prst="rect">
              <a:avLst/>
            </a:prstGeom>
            <a:noFill/>
          </p:spPr>
          <p:txBody>
            <a:bodyPr wrap="square">
              <a:spAutoFit/>
            </a:bodyPr>
            <a:lstStyle/>
            <a:p>
              <a:r>
                <a:rPr lang="en-US" sz="2000" b="1" dirty="0">
                  <a:latin typeface="+mn-lt"/>
                </a:rPr>
                <a:t>Example: 2.4 GHz</a:t>
              </a:r>
              <a:endParaRPr lang="en-US" sz="2000" b="1" dirty="0"/>
            </a:p>
          </p:txBody>
        </p:sp>
      </p:grpSp>
      <p:sp>
        <p:nvSpPr>
          <p:cNvPr id="27" name="Slide Number Placeholder 26">
            <a:extLst>
              <a:ext uri="{FF2B5EF4-FFF2-40B4-BE49-F238E27FC236}">
                <a16:creationId xmlns:a16="http://schemas.microsoft.com/office/drawing/2014/main" id="{57055C2D-F2F1-9523-CC19-864553CCDA98}"/>
              </a:ext>
            </a:extLst>
          </p:cNvPr>
          <p:cNvSpPr>
            <a:spLocks noGrp="1"/>
          </p:cNvSpPr>
          <p:nvPr>
            <p:ph type="sldNum" sz="quarter" idx="4"/>
          </p:nvPr>
        </p:nvSpPr>
        <p:spPr/>
        <p:txBody>
          <a:bodyPr/>
          <a:lstStyle/>
          <a:p>
            <a:r>
              <a:rPr lang="en-US" dirty="0"/>
              <a:t>Class 22: </a:t>
            </a:r>
            <a:fld id="{C4204591-24BD-A542-B9D5-F8D8A88D2FEE}" type="slidenum">
              <a:rPr lang="en-US" smtClean="0"/>
              <a:pPr/>
              <a:t>33</a:t>
            </a:fld>
            <a:endParaRPr lang="en-US" dirty="0"/>
          </a:p>
        </p:txBody>
      </p:sp>
    </p:spTree>
    <p:extLst>
      <p:ext uri="{BB962C8B-B14F-4D97-AF65-F5344CB8AC3E}">
        <p14:creationId xmlns:p14="http://schemas.microsoft.com/office/powerpoint/2010/main" val="253687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b="0" kern="0" dirty="0">
                <a:solidFill>
                  <a:srgbClr val="000099"/>
                </a:solidFill>
                <a:latin typeface="+mn-lt"/>
                <a:ea typeface="ＭＳ Ｐゴシック" charset="0"/>
              </a:rPr>
              <a:t>802.11: Association</a:t>
            </a:r>
            <a:endParaRPr lang="en-US" dirty="0">
              <a:latin typeface="+mn-lt"/>
            </a:endParaRPr>
          </a:p>
        </p:txBody>
      </p:sp>
      <p:sp>
        <p:nvSpPr>
          <p:cNvPr id="5" name="Rectangle 3">
            <a:extLst>
              <a:ext uri="{FF2B5EF4-FFF2-40B4-BE49-F238E27FC236}">
                <a16:creationId xmlns:a16="http://schemas.microsoft.com/office/drawing/2014/main" id="{BA15D950-BC83-7C40-B80F-083E2DFE02F8}"/>
              </a:ext>
            </a:extLst>
          </p:cNvPr>
          <p:cNvSpPr txBox="1">
            <a:spLocks noChangeArrowheads="1"/>
          </p:cNvSpPr>
          <p:nvPr/>
        </p:nvSpPr>
        <p:spPr>
          <a:xfrm>
            <a:off x="787400" y="1634277"/>
            <a:ext cx="5664200" cy="460086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52425">
              <a:defRPr/>
            </a:pPr>
            <a:r>
              <a:rPr lang="en-US" sz="3200" dirty="0"/>
              <a:t>arriving host: must </a:t>
            </a:r>
            <a:r>
              <a:rPr lang="en-US" sz="3200" dirty="0">
                <a:solidFill>
                  <a:srgbClr val="C00000"/>
                </a:solidFill>
              </a:rPr>
              <a:t>associate </a:t>
            </a:r>
            <a:r>
              <a:rPr lang="en-US" sz="3200" dirty="0"/>
              <a:t>with an AP</a:t>
            </a:r>
          </a:p>
          <a:p>
            <a:pPr lvl="1">
              <a:defRPr/>
            </a:pPr>
            <a:r>
              <a:rPr lang="en-US" sz="2800" dirty="0"/>
              <a:t>scans channels, listening for </a:t>
            </a:r>
            <a:r>
              <a:rPr lang="en-US" sz="2800" i="1" dirty="0"/>
              <a:t>beacon frames</a:t>
            </a:r>
            <a:r>
              <a:rPr lang="en-US" sz="2800" dirty="0"/>
              <a:t> containing AP</a:t>
            </a:r>
            <a:r>
              <a:rPr lang="en-US" altLang="ja-JP" sz="2800" dirty="0"/>
              <a:t>’</a:t>
            </a:r>
            <a:r>
              <a:rPr lang="en-US" sz="2800" dirty="0"/>
              <a:t>s name (SSID) and MAC address</a:t>
            </a:r>
          </a:p>
          <a:p>
            <a:pPr lvl="1">
              <a:defRPr/>
            </a:pPr>
            <a:r>
              <a:rPr lang="en-US" sz="2800" dirty="0"/>
              <a:t>selects AP to associate with</a:t>
            </a:r>
          </a:p>
          <a:p>
            <a:pPr lvl="1">
              <a:defRPr/>
            </a:pPr>
            <a:r>
              <a:rPr lang="en-US" sz="2800" dirty="0"/>
              <a:t>then may perform authentication [Chapter 8]</a:t>
            </a:r>
          </a:p>
          <a:p>
            <a:pPr lvl="1">
              <a:defRPr/>
            </a:pPr>
            <a:r>
              <a:rPr lang="en-US" sz="2800" dirty="0"/>
              <a:t>then typically run DHCP to get IP address in AP’s subnet</a:t>
            </a:r>
          </a:p>
          <a:p>
            <a:pPr>
              <a:defRPr/>
            </a:pPr>
            <a:endParaRPr lang="en-US" dirty="0">
              <a:latin typeface="Gill Sans MT" charset="0"/>
            </a:endParaRPr>
          </a:p>
        </p:txBody>
      </p:sp>
      <p:sp>
        <p:nvSpPr>
          <p:cNvPr id="6" name="Text Box 24">
            <a:extLst>
              <a:ext uri="{FF2B5EF4-FFF2-40B4-BE49-F238E27FC236}">
                <a16:creationId xmlns:a16="http://schemas.microsoft.com/office/drawing/2014/main" id="{DCD46FA0-764B-934B-B2AF-0DC228D519E2}"/>
              </a:ext>
            </a:extLst>
          </p:cNvPr>
          <p:cNvSpPr txBox="1">
            <a:spLocks noChangeArrowheads="1"/>
          </p:cNvSpPr>
          <p:nvPr/>
        </p:nvSpPr>
        <p:spPr bwMode="auto">
          <a:xfrm>
            <a:off x="8551524" y="4658775"/>
            <a:ext cx="1054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fontAlgn="base">
              <a:spcBef>
                <a:spcPct val="0"/>
              </a:spcBef>
              <a:spcAft>
                <a:spcPct val="0"/>
              </a:spcAft>
              <a:defRPr/>
            </a:pPr>
            <a:r>
              <a:rPr lang="en-US" dirty="0">
                <a:solidFill>
                  <a:srgbClr val="000000"/>
                </a:solidFill>
                <a:latin typeface="Arial" charset="0"/>
                <a:cs typeface="Arial" charset="0"/>
              </a:rPr>
              <a:t>BSS</a:t>
            </a:r>
          </a:p>
        </p:txBody>
      </p:sp>
      <p:sp>
        <p:nvSpPr>
          <p:cNvPr id="7" name="Oval 23">
            <a:extLst>
              <a:ext uri="{FF2B5EF4-FFF2-40B4-BE49-F238E27FC236}">
                <a16:creationId xmlns:a16="http://schemas.microsoft.com/office/drawing/2014/main" id="{387CDCFB-6D1C-8249-A4E8-54D6392F7C00}"/>
              </a:ext>
            </a:extLst>
          </p:cNvPr>
          <p:cNvSpPr>
            <a:spLocks noChangeArrowheads="1"/>
          </p:cNvSpPr>
          <p:nvPr/>
        </p:nvSpPr>
        <p:spPr bwMode="auto">
          <a:xfrm>
            <a:off x="8091332" y="2835805"/>
            <a:ext cx="1960562" cy="179863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grpSp>
        <p:nvGrpSpPr>
          <p:cNvPr id="8" name="Group 361">
            <a:extLst>
              <a:ext uri="{FF2B5EF4-FFF2-40B4-BE49-F238E27FC236}">
                <a16:creationId xmlns:a16="http://schemas.microsoft.com/office/drawing/2014/main" id="{BCBD0969-5626-8149-8F69-710B4CBBEEAA}"/>
              </a:ext>
            </a:extLst>
          </p:cNvPr>
          <p:cNvGrpSpPr>
            <a:grpSpLocks/>
          </p:cNvGrpSpPr>
          <p:nvPr/>
        </p:nvGrpSpPr>
        <p:grpSpPr bwMode="auto">
          <a:xfrm>
            <a:off x="8840632" y="3553354"/>
            <a:ext cx="639762" cy="581025"/>
            <a:chOff x="2967" y="478"/>
            <a:chExt cx="788" cy="625"/>
          </a:xfrm>
        </p:grpSpPr>
        <p:pic>
          <p:nvPicPr>
            <p:cNvPr id="9" name="Picture 358" descr="access_point_stylized_small">
              <a:extLst>
                <a:ext uri="{FF2B5EF4-FFF2-40B4-BE49-F238E27FC236}">
                  <a16:creationId xmlns:a16="http://schemas.microsoft.com/office/drawing/2014/main" id="{967422E4-59DF-D544-8DF3-464077CFF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360" descr="antenna_radiation_stylized">
              <a:extLst>
                <a:ext uri="{FF2B5EF4-FFF2-40B4-BE49-F238E27FC236}">
                  <a16:creationId xmlns:a16="http://schemas.microsoft.com/office/drawing/2014/main" id="{57AF0FC7-561D-2542-B331-AF65666B20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 name="Group 356">
            <a:extLst>
              <a:ext uri="{FF2B5EF4-FFF2-40B4-BE49-F238E27FC236}">
                <a16:creationId xmlns:a16="http://schemas.microsoft.com/office/drawing/2014/main" id="{8E5841AB-AA5F-304A-A75C-9B12043A936A}"/>
              </a:ext>
            </a:extLst>
          </p:cNvPr>
          <p:cNvGrpSpPr>
            <a:grpSpLocks/>
          </p:cNvGrpSpPr>
          <p:nvPr/>
        </p:nvGrpSpPr>
        <p:grpSpPr bwMode="auto">
          <a:xfrm>
            <a:off x="9402607" y="3821642"/>
            <a:ext cx="436562" cy="498475"/>
            <a:chOff x="313" y="1497"/>
            <a:chExt cx="1152" cy="1014"/>
          </a:xfrm>
        </p:grpSpPr>
        <p:pic>
          <p:nvPicPr>
            <p:cNvPr id="12" name="Picture 354" descr="laptop_stylized_small">
              <a:extLst>
                <a:ext uri="{FF2B5EF4-FFF2-40B4-BE49-F238E27FC236}">
                  <a16:creationId xmlns:a16="http://schemas.microsoft.com/office/drawing/2014/main" id="{FD25A6B2-3332-2B4E-8FA0-7BA7998209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355" descr="antenna_stylized">
              <a:extLst>
                <a:ext uri="{FF2B5EF4-FFF2-40B4-BE49-F238E27FC236}">
                  <a16:creationId xmlns:a16="http://schemas.microsoft.com/office/drawing/2014/main" id="{590C97BE-A942-AA4F-945F-94A9C50A23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4" name="Group 403">
            <a:extLst>
              <a:ext uri="{FF2B5EF4-FFF2-40B4-BE49-F238E27FC236}">
                <a16:creationId xmlns:a16="http://schemas.microsoft.com/office/drawing/2014/main" id="{790F23E1-8FB7-1F45-B985-16A0CAFD6642}"/>
              </a:ext>
            </a:extLst>
          </p:cNvPr>
          <p:cNvGrpSpPr>
            <a:grpSpLocks/>
          </p:cNvGrpSpPr>
          <p:nvPr/>
        </p:nvGrpSpPr>
        <p:grpSpPr bwMode="auto">
          <a:xfrm>
            <a:off x="9067800" y="3004080"/>
            <a:ext cx="446088" cy="382587"/>
            <a:chOff x="2751" y="1851"/>
            <a:chExt cx="462" cy="478"/>
          </a:xfrm>
        </p:grpSpPr>
        <p:pic>
          <p:nvPicPr>
            <p:cNvPr id="15" name="Picture 364" descr="iphone_stylized_small">
              <a:extLst>
                <a:ext uri="{FF2B5EF4-FFF2-40B4-BE49-F238E27FC236}">
                  <a16:creationId xmlns:a16="http://schemas.microsoft.com/office/drawing/2014/main" id="{B9A5E50D-6BB1-A046-B7D1-CA3BB3D0E1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 name="Picture 402" descr="antenna_radiation_stylized">
              <a:extLst>
                <a:ext uri="{FF2B5EF4-FFF2-40B4-BE49-F238E27FC236}">
                  <a16:creationId xmlns:a16="http://schemas.microsoft.com/office/drawing/2014/main" id="{B7E8F32D-F33C-144B-8F36-9553BF43E8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0" name="Group 356">
            <a:extLst>
              <a:ext uri="{FF2B5EF4-FFF2-40B4-BE49-F238E27FC236}">
                <a16:creationId xmlns:a16="http://schemas.microsoft.com/office/drawing/2014/main" id="{059B4F44-8832-0242-A455-122B40096281}"/>
              </a:ext>
            </a:extLst>
          </p:cNvPr>
          <p:cNvGrpSpPr>
            <a:grpSpLocks/>
          </p:cNvGrpSpPr>
          <p:nvPr/>
        </p:nvGrpSpPr>
        <p:grpSpPr bwMode="auto">
          <a:xfrm>
            <a:off x="8362794" y="3110442"/>
            <a:ext cx="438150" cy="498475"/>
            <a:chOff x="313" y="1497"/>
            <a:chExt cx="1152" cy="1014"/>
          </a:xfrm>
        </p:grpSpPr>
        <p:pic>
          <p:nvPicPr>
            <p:cNvPr id="21" name="Picture 354" descr="laptop_stylized_small">
              <a:extLst>
                <a:ext uri="{FF2B5EF4-FFF2-40B4-BE49-F238E27FC236}">
                  <a16:creationId xmlns:a16="http://schemas.microsoft.com/office/drawing/2014/main" id="{F5FB0D92-9836-8949-854D-C05D5FA0DBF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Picture 355" descr="antenna_stylized">
              <a:extLst>
                <a:ext uri="{FF2B5EF4-FFF2-40B4-BE49-F238E27FC236}">
                  <a16:creationId xmlns:a16="http://schemas.microsoft.com/office/drawing/2014/main" id="{371132D2-7C64-5F43-8DCE-4AF88C5F2D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 name="Group 22">
            <a:extLst>
              <a:ext uri="{FF2B5EF4-FFF2-40B4-BE49-F238E27FC236}">
                <a16:creationId xmlns:a16="http://schemas.microsoft.com/office/drawing/2014/main" id="{4E3BB17F-E600-8A4E-9A66-CE1B89E4C278}"/>
              </a:ext>
            </a:extLst>
          </p:cNvPr>
          <p:cNvGrpSpPr/>
          <p:nvPr/>
        </p:nvGrpSpPr>
        <p:grpSpPr>
          <a:xfrm>
            <a:off x="8140699" y="4044178"/>
            <a:ext cx="780829" cy="625189"/>
            <a:chOff x="9359899" y="4467511"/>
            <a:chExt cx="780829" cy="625189"/>
          </a:xfrm>
        </p:grpSpPr>
        <p:grpSp>
          <p:nvGrpSpPr>
            <p:cNvPr id="17" name="Group 356">
              <a:extLst>
                <a:ext uri="{FF2B5EF4-FFF2-40B4-BE49-F238E27FC236}">
                  <a16:creationId xmlns:a16="http://schemas.microsoft.com/office/drawing/2014/main" id="{263A159C-52C7-8648-8564-D99212E45D32}"/>
                </a:ext>
              </a:extLst>
            </p:cNvPr>
            <p:cNvGrpSpPr>
              <a:grpSpLocks/>
            </p:cNvGrpSpPr>
            <p:nvPr/>
          </p:nvGrpSpPr>
          <p:grpSpPr bwMode="auto">
            <a:xfrm>
              <a:off x="9401305" y="4467511"/>
              <a:ext cx="436562" cy="498475"/>
              <a:chOff x="313" y="1497"/>
              <a:chExt cx="1152" cy="1014"/>
            </a:xfrm>
          </p:grpSpPr>
          <p:pic>
            <p:nvPicPr>
              <p:cNvPr id="18" name="Picture 354" descr="laptop_stylized_small">
                <a:extLst>
                  <a:ext uri="{FF2B5EF4-FFF2-40B4-BE49-F238E27FC236}">
                    <a16:creationId xmlns:a16="http://schemas.microsoft.com/office/drawing/2014/main" id="{ACCB280B-B2D9-714A-B2E2-C93C642F01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355" descr="antenna_stylized">
                <a:extLst>
                  <a:ext uri="{FF2B5EF4-FFF2-40B4-BE49-F238E27FC236}">
                    <a16:creationId xmlns:a16="http://schemas.microsoft.com/office/drawing/2014/main" id="{93F01B45-1244-4348-8DAE-933491FC14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 name="Right Arrow 1">
              <a:extLst>
                <a:ext uri="{FF2B5EF4-FFF2-40B4-BE49-F238E27FC236}">
                  <a16:creationId xmlns:a16="http://schemas.microsoft.com/office/drawing/2014/main" id="{EAB0A830-EAD2-904D-8909-0696D8E11E5F}"/>
                </a:ext>
              </a:extLst>
            </p:cNvPr>
            <p:cNvSpPr/>
            <p:nvPr/>
          </p:nvSpPr>
          <p:spPr>
            <a:xfrm rot="19467811">
              <a:off x="9359899" y="4902200"/>
              <a:ext cx="780829" cy="190500"/>
            </a:xfrm>
            <a:prstGeom prst="rightArrow">
              <a:avLst/>
            </a:prstGeom>
            <a:gradFill flip="none" rotWithShape="1">
              <a:gsLst>
                <a:gs pos="0">
                  <a:schemeClr val="bg1"/>
                </a:gs>
                <a:gs pos="100000">
                  <a:srgbClr val="0000A8"/>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Slide Number Placeholder 23">
            <a:extLst>
              <a:ext uri="{FF2B5EF4-FFF2-40B4-BE49-F238E27FC236}">
                <a16:creationId xmlns:a16="http://schemas.microsoft.com/office/drawing/2014/main" id="{4123CE51-9DAB-D136-15EF-F89DA2FD72F8}"/>
              </a:ext>
            </a:extLst>
          </p:cNvPr>
          <p:cNvSpPr>
            <a:spLocks noGrp="1"/>
          </p:cNvSpPr>
          <p:nvPr>
            <p:ph type="sldNum" sz="quarter" idx="4"/>
          </p:nvPr>
        </p:nvSpPr>
        <p:spPr/>
        <p:txBody>
          <a:bodyPr/>
          <a:lstStyle/>
          <a:p>
            <a:r>
              <a:rPr lang="en-US" dirty="0"/>
              <a:t>Class 22: </a:t>
            </a:r>
            <a:fld id="{C4204591-24BD-A542-B9D5-F8D8A88D2FEE}" type="slidenum">
              <a:rPr lang="en-US" smtClean="0"/>
              <a:pPr/>
              <a:t>34</a:t>
            </a:fld>
            <a:endParaRPr lang="en-US" dirty="0"/>
          </a:p>
        </p:txBody>
      </p:sp>
    </p:spTree>
    <p:extLst>
      <p:ext uri="{BB962C8B-B14F-4D97-AF65-F5344CB8AC3E}">
        <p14:creationId xmlns:p14="http://schemas.microsoft.com/office/powerpoint/2010/main" val="2747076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dissolv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dissolv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dissolve">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dissolve">
                                      <p:cBhvr>
                                        <p:cTn id="3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b="0" kern="0" dirty="0">
                <a:solidFill>
                  <a:srgbClr val="000099"/>
                </a:solidFill>
                <a:latin typeface="+mn-lt"/>
                <a:ea typeface="ＭＳ Ｐゴシック" charset="0"/>
              </a:rPr>
              <a:t>802.11: passive/active scanning</a:t>
            </a:r>
            <a:endParaRPr lang="en-US" dirty="0">
              <a:latin typeface="+mn-lt"/>
            </a:endParaRP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35</a:t>
            </a:fld>
            <a:endParaRPr lang="en-US" dirty="0"/>
          </a:p>
        </p:txBody>
      </p:sp>
      <p:sp>
        <p:nvSpPr>
          <p:cNvPr id="81" name="Oval 80">
            <a:extLst>
              <a:ext uri="{FF2B5EF4-FFF2-40B4-BE49-F238E27FC236}">
                <a16:creationId xmlns:a16="http://schemas.microsoft.com/office/drawing/2014/main" id="{82AF045E-91D7-C143-A074-18F179B2775B}"/>
              </a:ext>
            </a:extLst>
          </p:cNvPr>
          <p:cNvSpPr>
            <a:spLocks noChangeArrowheads="1"/>
          </p:cNvSpPr>
          <p:nvPr/>
        </p:nvSpPr>
        <p:spPr bwMode="auto">
          <a:xfrm>
            <a:off x="2779713" y="1484313"/>
            <a:ext cx="2335212" cy="2224087"/>
          </a:xfrm>
          <a:prstGeom prst="ellipse">
            <a:avLst/>
          </a:prstGeom>
          <a:solidFill>
            <a:srgbClr val="9AE0FF">
              <a:alpha val="49019"/>
            </a:srgb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base">
              <a:spcBef>
                <a:spcPct val="0"/>
              </a:spcBef>
              <a:spcAft>
                <a:spcPct val="0"/>
              </a:spcAft>
              <a:defRPr/>
            </a:pPr>
            <a:endParaRPr lang="en-US" sz="1600" dirty="0">
              <a:solidFill>
                <a:srgbClr val="000000"/>
              </a:solidFill>
              <a:ea typeface="ＭＳ Ｐゴシック" charset="0"/>
            </a:endParaRPr>
          </a:p>
        </p:txBody>
      </p:sp>
      <p:sp>
        <p:nvSpPr>
          <p:cNvPr id="82" name="Oval 81">
            <a:extLst>
              <a:ext uri="{FF2B5EF4-FFF2-40B4-BE49-F238E27FC236}">
                <a16:creationId xmlns:a16="http://schemas.microsoft.com/office/drawing/2014/main" id="{7CB9B4F0-FE18-304B-AF65-832CD5EC6194}"/>
              </a:ext>
            </a:extLst>
          </p:cNvPr>
          <p:cNvSpPr>
            <a:spLocks noChangeArrowheads="1"/>
          </p:cNvSpPr>
          <p:nvPr/>
        </p:nvSpPr>
        <p:spPr bwMode="auto">
          <a:xfrm>
            <a:off x="923925" y="1419225"/>
            <a:ext cx="2335213" cy="2224088"/>
          </a:xfrm>
          <a:prstGeom prst="ellipse">
            <a:avLst/>
          </a:prstGeom>
          <a:solidFill>
            <a:srgbClr val="9CE0FA">
              <a:alpha val="49019"/>
            </a:srgb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base">
              <a:spcBef>
                <a:spcPct val="0"/>
              </a:spcBef>
              <a:spcAft>
                <a:spcPct val="0"/>
              </a:spcAft>
              <a:defRPr/>
            </a:pPr>
            <a:endParaRPr lang="en-US" sz="1600" dirty="0">
              <a:solidFill>
                <a:srgbClr val="000000"/>
              </a:solidFill>
              <a:ea typeface="ＭＳ Ｐゴシック" charset="0"/>
            </a:endParaRPr>
          </a:p>
        </p:txBody>
      </p:sp>
      <p:sp>
        <p:nvSpPr>
          <p:cNvPr id="83" name="Text Box 82">
            <a:extLst>
              <a:ext uri="{FF2B5EF4-FFF2-40B4-BE49-F238E27FC236}">
                <a16:creationId xmlns:a16="http://schemas.microsoft.com/office/drawing/2014/main" id="{C3A04720-4931-8F43-8B57-71E31368EECE}"/>
              </a:ext>
            </a:extLst>
          </p:cNvPr>
          <p:cNvSpPr txBox="1">
            <a:spLocks noChangeArrowheads="1"/>
          </p:cNvSpPr>
          <p:nvPr/>
        </p:nvSpPr>
        <p:spPr bwMode="auto">
          <a:xfrm>
            <a:off x="4149725" y="2536825"/>
            <a:ext cx="55976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600" dirty="0">
                <a:solidFill>
                  <a:srgbClr val="000000"/>
                </a:solidFill>
                <a:latin typeface="+mn-lt"/>
                <a:cs typeface="Arial" charset="0"/>
              </a:rPr>
              <a:t>AP 2</a:t>
            </a:r>
          </a:p>
        </p:txBody>
      </p:sp>
      <p:sp>
        <p:nvSpPr>
          <p:cNvPr id="84" name="Text Box 83">
            <a:extLst>
              <a:ext uri="{FF2B5EF4-FFF2-40B4-BE49-F238E27FC236}">
                <a16:creationId xmlns:a16="http://schemas.microsoft.com/office/drawing/2014/main" id="{00304734-9533-9D45-9AE1-C945064A3171}"/>
              </a:ext>
            </a:extLst>
          </p:cNvPr>
          <p:cNvSpPr txBox="1">
            <a:spLocks noChangeArrowheads="1"/>
          </p:cNvSpPr>
          <p:nvPr/>
        </p:nvSpPr>
        <p:spPr bwMode="auto">
          <a:xfrm>
            <a:off x="2411413" y="2190750"/>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endParaRPr lang="en-US" sz="1600" dirty="0">
              <a:solidFill>
                <a:srgbClr val="000000"/>
              </a:solidFill>
              <a:latin typeface="+mn-lt"/>
            </a:endParaRPr>
          </a:p>
        </p:txBody>
      </p:sp>
      <p:sp>
        <p:nvSpPr>
          <p:cNvPr id="85" name="Text Box 84">
            <a:extLst>
              <a:ext uri="{FF2B5EF4-FFF2-40B4-BE49-F238E27FC236}">
                <a16:creationId xmlns:a16="http://schemas.microsoft.com/office/drawing/2014/main" id="{868351C3-223D-B64F-A159-B0572F5BDE8B}"/>
              </a:ext>
            </a:extLst>
          </p:cNvPr>
          <p:cNvSpPr txBox="1">
            <a:spLocks noChangeArrowheads="1"/>
          </p:cNvSpPr>
          <p:nvPr/>
        </p:nvSpPr>
        <p:spPr bwMode="auto">
          <a:xfrm>
            <a:off x="1417638" y="2547938"/>
            <a:ext cx="55976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600" dirty="0">
                <a:solidFill>
                  <a:srgbClr val="000000"/>
                </a:solidFill>
                <a:latin typeface="+mn-lt"/>
                <a:cs typeface="Arial" charset="0"/>
              </a:rPr>
              <a:t>AP 1</a:t>
            </a:r>
          </a:p>
        </p:txBody>
      </p:sp>
      <p:sp>
        <p:nvSpPr>
          <p:cNvPr id="86" name="Text Box 85">
            <a:extLst>
              <a:ext uri="{FF2B5EF4-FFF2-40B4-BE49-F238E27FC236}">
                <a16:creationId xmlns:a16="http://schemas.microsoft.com/office/drawing/2014/main" id="{0625600F-7E7E-6E4F-B6F1-CEEF00D2744E}"/>
              </a:ext>
            </a:extLst>
          </p:cNvPr>
          <p:cNvSpPr txBox="1">
            <a:spLocks noChangeArrowheads="1"/>
          </p:cNvSpPr>
          <p:nvPr/>
        </p:nvSpPr>
        <p:spPr bwMode="auto">
          <a:xfrm>
            <a:off x="2776538" y="3206750"/>
            <a:ext cx="41710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600" dirty="0">
                <a:solidFill>
                  <a:srgbClr val="000000"/>
                </a:solidFill>
                <a:latin typeface="+mn-lt"/>
                <a:cs typeface="Arial" charset="0"/>
              </a:rPr>
              <a:t>H1</a:t>
            </a:r>
          </a:p>
        </p:txBody>
      </p:sp>
      <p:sp>
        <p:nvSpPr>
          <p:cNvPr id="87" name="Text Box 87">
            <a:extLst>
              <a:ext uri="{FF2B5EF4-FFF2-40B4-BE49-F238E27FC236}">
                <a16:creationId xmlns:a16="http://schemas.microsoft.com/office/drawing/2014/main" id="{EBB6CABF-2971-A14F-9B8B-6F0C0F582230}"/>
              </a:ext>
            </a:extLst>
          </p:cNvPr>
          <p:cNvSpPr txBox="1">
            <a:spLocks noChangeArrowheads="1"/>
          </p:cNvSpPr>
          <p:nvPr/>
        </p:nvSpPr>
        <p:spPr bwMode="auto">
          <a:xfrm>
            <a:off x="3567113" y="1541463"/>
            <a:ext cx="65434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600" dirty="0">
                <a:solidFill>
                  <a:srgbClr val="000000"/>
                </a:solidFill>
                <a:latin typeface="+mn-lt"/>
                <a:cs typeface="Arial" charset="0"/>
              </a:rPr>
              <a:t>BBS 2</a:t>
            </a:r>
          </a:p>
        </p:txBody>
      </p:sp>
      <p:sp>
        <p:nvSpPr>
          <p:cNvPr id="88" name="Text Box 88">
            <a:extLst>
              <a:ext uri="{FF2B5EF4-FFF2-40B4-BE49-F238E27FC236}">
                <a16:creationId xmlns:a16="http://schemas.microsoft.com/office/drawing/2014/main" id="{F75F5B0B-0F3C-6647-AED6-6C76DAFDB750}"/>
              </a:ext>
            </a:extLst>
          </p:cNvPr>
          <p:cNvSpPr txBox="1">
            <a:spLocks noChangeArrowheads="1"/>
          </p:cNvSpPr>
          <p:nvPr/>
        </p:nvSpPr>
        <p:spPr bwMode="auto">
          <a:xfrm>
            <a:off x="1751013" y="1490663"/>
            <a:ext cx="65434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600" dirty="0">
                <a:solidFill>
                  <a:srgbClr val="000000"/>
                </a:solidFill>
                <a:latin typeface="+mn-lt"/>
                <a:cs typeface="Arial" charset="0"/>
              </a:rPr>
              <a:t>BBS 1</a:t>
            </a:r>
          </a:p>
        </p:txBody>
      </p:sp>
      <p:sp>
        <p:nvSpPr>
          <p:cNvPr id="89" name="Line 130">
            <a:extLst>
              <a:ext uri="{FF2B5EF4-FFF2-40B4-BE49-F238E27FC236}">
                <a16:creationId xmlns:a16="http://schemas.microsoft.com/office/drawing/2014/main" id="{8073CD9C-341A-114B-B97E-11B0B706DBCB}"/>
              </a:ext>
            </a:extLst>
          </p:cNvPr>
          <p:cNvSpPr>
            <a:spLocks noChangeShapeType="1"/>
          </p:cNvSpPr>
          <p:nvPr/>
        </p:nvSpPr>
        <p:spPr bwMode="auto">
          <a:xfrm>
            <a:off x="2273300" y="2571750"/>
            <a:ext cx="644525" cy="225425"/>
          </a:xfrm>
          <a:prstGeom prst="line">
            <a:avLst/>
          </a:prstGeom>
          <a:noFill/>
          <a:ln w="2857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90" name="Line 131">
            <a:extLst>
              <a:ext uri="{FF2B5EF4-FFF2-40B4-BE49-F238E27FC236}">
                <a16:creationId xmlns:a16="http://schemas.microsoft.com/office/drawing/2014/main" id="{4EB92289-2E4D-F548-83C5-4A0A32DE751F}"/>
              </a:ext>
            </a:extLst>
          </p:cNvPr>
          <p:cNvSpPr>
            <a:spLocks noChangeShapeType="1"/>
          </p:cNvSpPr>
          <p:nvPr/>
        </p:nvSpPr>
        <p:spPr bwMode="auto">
          <a:xfrm flipH="1">
            <a:off x="3160713" y="2587625"/>
            <a:ext cx="644525" cy="225425"/>
          </a:xfrm>
          <a:prstGeom prst="line">
            <a:avLst/>
          </a:prstGeom>
          <a:noFill/>
          <a:ln w="2857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91" name="Line 132">
            <a:extLst>
              <a:ext uri="{FF2B5EF4-FFF2-40B4-BE49-F238E27FC236}">
                <a16:creationId xmlns:a16="http://schemas.microsoft.com/office/drawing/2014/main" id="{3BDB9189-D018-6C4C-AC3E-937752996D4A}"/>
              </a:ext>
            </a:extLst>
          </p:cNvPr>
          <p:cNvSpPr>
            <a:spLocks noChangeShapeType="1"/>
          </p:cNvSpPr>
          <p:nvPr/>
        </p:nvSpPr>
        <p:spPr bwMode="auto">
          <a:xfrm flipH="1">
            <a:off x="3359150" y="2919413"/>
            <a:ext cx="644525" cy="225425"/>
          </a:xfrm>
          <a:prstGeom prst="line">
            <a:avLst/>
          </a:prstGeom>
          <a:noFill/>
          <a:ln w="2857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92" name="Line 133">
            <a:extLst>
              <a:ext uri="{FF2B5EF4-FFF2-40B4-BE49-F238E27FC236}">
                <a16:creationId xmlns:a16="http://schemas.microsoft.com/office/drawing/2014/main" id="{FF9D0B69-9AAB-CE4A-8B06-FB00CFD948AD}"/>
              </a:ext>
            </a:extLst>
          </p:cNvPr>
          <p:cNvSpPr>
            <a:spLocks noChangeShapeType="1"/>
          </p:cNvSpPr>
          <p:nvPr/>
        </p:nvSpPr>
        <p:spPr bwMode="auto">
          <a:xfrm flipV="1">
            <a:off x="3314700" y="2740025"/>
            <a:ext cx="644525" cy="225425"/>
          </a:xfrm>
          <a:prstGeom prst="line">
            <a:avLst/>
          </a:prstGeom>
          <a:noFill/>
          <a:ln w="2857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nvGrpSpPr>
          <p:cNvPr id="93" name="Group 134">
            <a:extLst>
              <a:ext uri="{FF2B5EF4-FFF2-40B4-BE49-F238E27FC236}">
                <a16:creationId xmlns:a16="http://schemas.microsoft.com/office/drawing/2014/main" id="{B98DEBD3-FD8E-8745-8316-4D7E094EF678}"/>
              </a:ext>
            </a:extLst>
          </p:cNvPr>
          <p:cNvGrpSpPr>
            <a:grpSpLocks/>
          </p:cNvGrpSpPr>
          <p:nvPr/>
        </p:nvGrpSpPr>
        <p:grpSpPr bwMode="auto">
          <a:xfrm>
            <a:off x="3470275" y="2489200"/>
            <a:ext cx="282575" cy="304800"/>
            <a:chOff x="1255" y="3461"/>
            <a:chExt cx="178" cy="192"/>
          </a:xfrm>
        </p:grpSpPr>
        <p:sp>
          <p:nvSpPr>
            <p:cNvPr id="94" name="Oval 135">
              <a:extLst>
                <a:ext uri="{FF2B5EF4-FFF2-40B4-BE49-F238E27FC236}">
                  <a16:creationId xmlns:a16="http://schemas.microsoft.com/office/drawing/2014/main" id="{5D70F54B-09EA-AA48-AC97-DCA1572E9284}"/>
                </a:ext>
              </a:extLst>
            </p:cNvPr>
            <p:cNvSpPr>
              <a:spLocks noChangeArrowheads="1"/>
            </p:cNvSpPr>
            <p:nvPr/>
          </p:nvSpPr>
          <p:spPr bwMode="auto">
            <a:xfrm>
              <a:off x="1274" y="3494"/>
              <a:ext cx="151" cy="133"/>
            </a:xfrm>
            <a:prstGeom prst="ellipse">
              <a:avLst/>
            </a:prstGeom>
            <a:solidFill>
              <a:srgbClr val="FF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95" name="Text Box 136">
              <a:extLst>
                <a:ext uri="{FF2B5EF4-FFF2-40B4-BE49-F238E27FC236}">
                  <a16:creationId xmlns:a16="http://schemas.microsoft.com/office/drawing/2014/main" id="{9248FBF3-D045-E94D-8A5E-691C60200A1A}"/>
                </a:ext>
              </a:extLst>
            </p:cNvPr>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ea typeface="ＭＳ Ｐゴシック" charset="0"/>
                </a:rPr>
                <a:t>1</a:t>
              </a:r>
            </a:p>
          </p:txBody>
        </p:sp>
      </p:grpSp>
      <p:grpSp>
        <p:nvGrpSpPr>
          <p:cNvPr id="96" name="Group 137">
            <a:extLst>
              <a:ext uri="{FF2B5EF4-FFF2-40B4-BE49-F238E27FC236}">
                <a16:creationId xmlns:a16="http://schemas.microsoft.com/office/drawing/2014/main" id="{F3ABB5F1-C9FC-E24A-AA88-F33AE3DBE01C}"/>
              </a:ext>
            </a:extLst>
          </p:cNvPr>
          <p:cNvGrpSpPr>
            <a:grpSpLocks/>
          </p:cNvGrpSpPr>
          <p:nvPr/>
        </p:nvGrpSpPr>
        <p:grpSpPr bwMode="auto">
          <a:xfrm>
            <a:off x="3382963" y="2746375"/>
            <a:ext cx="282575" cy="304800"/>
            <a:chOff x="1851" y="2490"/>
            <a:chExt cx="178" cy="192"/>
          </a:xfrm>
        </p:grpSpPr>
        <p:sp>
          <p:nvSpPr>
            <p:cNvPr id="97" name="Oval 138">
              <a:extLst>
                <a:ext uri="{FF2B5EF4-FFF2-40B4-BE49-F238E27FC236}">
                  <a16:creationId xmlns:a16="http://schemas.microsoft.com/office/drawing/2014/main" id="{2CAFF632-FE2A-8F42-9DF6-4770C143C3AC}"/>
                </a:ext>
              </a:extLst>
            </p:cNvPr>
            <p:cNvSpPr>
              <a:spLocks noChangeArrowheads="1"/>
            </p:cNvSpPr>
            <p:nvPr/>
          </p:nvSpPr>
          <p:spPr bwMode="auto">
            <a:xfrm>
              <a:off x="1861" y="2514"/>
              <a:ext cx="151" cy="133"/>
            </a:xfrm>
            <a:prstGeom prst="ellipse">
              <a:avLst/>
            </a:prstGeom>
            <a:solidFill>
              <a:srgbClr val="FF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98" name="Text Box 139">
              <a:extLst>
                <a:ext uri="{FF2B5EF4-FFF2-40B4-BE49-F238E27FC236}">
                  <a16:creationId xmlns:a16="http://schemas.microsoft.com/office/drawing/2014/main" id="{2B9CD90C-170D-AF4C-A94F-58E14B458665}"/>
                </a:ext>
              </a:extLst>
            </p:cNvPr>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ea typeface="ＭＳ Ｐゴシック" charset="0"/>
                </a:rPr>
                <a:t>2</a:t>
              </a:r>
            </a:p>
          </p:txBody>
        </p:sp>
      </p:grpSp>
      <p:grpSp>
        <p:nvGrpSpPr>
          <p:cNvPr id="99" name="Group 140">
            <a:extLst>
              <a:ext uri="{FF2B5EF4-FFF2-40B4-BE49-F238E27FC236}">
                <a16:creationId xmlns:a16="http://schemas.microsoft.com/office/drawing/2014/main" id="{EB9E0344-1500-E743-B416-59C55DED0014}"/>
              </a:ext>
            </a:extLst>
          </p:cNvPr>
          <p:cNvGrpSpPr>
            <a:grpSpLocks/>
          </p:cNvGrpSpPr>
          <p:nvPr/>
        </p:nvGrpSpPr>
        <p:grpSpPr bwMode="auto">
          <a:xfrm>
            <a:off x="3668713" y="2852738"/>
            <a:ext cx="282575" cy="304800"/>
            <a:chOff x="1851" y="2490"/>
            <a:chExt cx="178" cy="192"/>
          </a:xfrm>
        </p:grpSpPr>
        <p:sp>
          <p:nvSpPr>
            <p:cNvPr id="100" name="Oval 141">
              <a:extLst>
                <a:ext uri="{FF2B5EF4-FFF2-40B4-BE49-F238E27FC236}">
                  <a16:creationId xmlns:a16="http://schemas.microsoft.com/office/drawing/2014/main" id="{EEBFDDEF-37D1-7F4C-BFEE-DFA2CEB5A452}"/>
                </a:ext>
              </a:extLst>
            </p:cNvPr>
            <p:cNvSpPr>
              <a:spLocks noChangeArrowheads="1"/>
            </p:cNvSpPr>
            <p:nvPr/>
          </p:nvSpPr>
          <p:spPr bwMode="auto">
            <a:xfrm>
              <a:off x="1861" y="2514"/>
              <a:ext cx="151" cy="133"/>
            </a:xfrm>
            <a:prstGeom prst="ellipse">
              <a:avLst/>
            </a:prstGeom>
            <a:solidFill>
              <a:srgbClr val="FF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01" name="Text Box 142">
              <a:extLst>
                <a:ext uri="{FF2B5EF4-FFF2-40B4-BE49-F238E27FC236}">
                  <a16:creationId xmlns:a16="http://schemas.microsoft.com/office/drawing/2014/main" id="{51F3D4AB-B9FD-FA4B-9A62-A65BBECE06B2}"/>
                </a:ext>
              </a:extLst>
            </p:cNvPr>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ea typeface="ＭＳ Ｐゴシック" charset="0"/>
                </a:rPr>
                <a:t>3</a:t>
              </a:r>
            </a:p>
          </p:txBody>
        </p:sp>
      </p:grpSp>
      <p:grpSp>
        <p:nvGrpSpPr>
          <p:cNvPr id="102" name="Group 143">
            <a:extLst>
              <a:ext uri="{FF2B5EF4-FFF2-40B4-BE49-F238E27FC236}">
                <a16:creationId xmlns:a16="http://schemas.microsoft.com/office/drawing/2014/main" id="{42FBC787-90B8-A24C-8A89-360AF9A8805B}"/>
              </a:ext>
            </a:extLst>
          </p:cNvPr>
          <p:cNvGrpSpPr>
            <a:grpSpLocks/>
          </p:cNvGrpSpPr>
          <p:nvPr/>
        </p:nvGrpSpPr>
        <p:grpSpPr bwMode="auto">
          <a:xfrm>
            <a:off x="2303463" y="2462213"/>
            <a:ext cx="282575" cy="304800"/>
            <a:chOff x="1255" y="3461"/>
            <a:chExt cx="178" cy="192"/>
          </a:xfrm>
        </p:grpSpPr>
        <p:sp>
          <p:nvSpPr>
            <p:cNvPr id="103" name="Oval 144">
              <a:extLst>
                <a:ext uri="{FF2B5EF4-FFF2-40B4-BE49-F238E27FC236}">
                  <a16:creationId xmlns:a16="http://schemas.microsoft.com/office/drawing/2014/main" id="{A7E5DA53-8FBF-9049-941C-3A0A8877BC07}"/>
                </a:ext>
              </a:extLst>
            </p:cNvPr>
            <p:cNvSpPr>
              <a:spLocks noChangeArrowheads="1"/>
            </p:cNvSpPr>
            <p:nvPr/>
          </p:nvSpPr>
          <p:spPr bwMode="auto">
            <a:xfrm>
              <a:off x="1274" y="3494"/>
              <a:ext cx="151" cy="133"/>
            </a:xfrm>
            <a:prstGeom prst="ellipse">
              <a:avLst/>
            </a:prstGeom>
            <a:solidFill>
              <a:srgbClr val="FF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04" name="Text Box 145">
              <a:extLst>
                <a:ext uri="{FF2B5EF4-FFF2-40B4-BE49-F238E27FC236}">
                  <a16:creationId xmlns:a16="http://schemas.microsoft.com/office/drawing/2014/main" id="{F1D577AA-5AFC-C444-8667-DB34E2DD19F0}"/>
                </a:ext>
              </a:extLst>
            </p:cNvPr>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ea typeface="ＭＳ Ｐゴシック" charset="0"/>
                </a:rPr>
                <a:t>1</a:t>
              </a:r>
            </a:p>
          </p:txBody>
        </p:sp>
      </p:grpSp>
      <p:sp>
        <p:nvSpPr>
          <p:cNvPr id="105" name="Text Box 146">
            <a:extLst>
              <a:ext uri="{FF2B5EF4-FFF2-40B4-BE49-F238E27FC236}">
                <a16:creationId xmlns:a16="http://schemas.microsoft.com/office/drawing/2014/main" id="{6D413089-8DF0-BF4D-BEAF-7C980C79707E}"/>
              </a:ext>
            </a:extLst>
          </p:cNvPr>
          <p:cNvSpPr txBox="1">
            <a:spLocks noChangeArrowheads="1"/>
          </p:cNvSpPr>
          <p:nvPr/>
        </p:nvSpPr>
        <p:spPr bwMode="auto">
          <a:xfrm>
            <a:off x="1408113" y="3894138"/>
            <a:ext cx="4535487" cy="20621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2800" dirty="0">
                <a:solidFill>
                  <a:srgbClr val="C00000"/>
                </a:solidFill>
                <a:latin typeface="+mn-lt"/>
              </a:rPr>
              <a:t>passive scanning: </a:t>
            </a:r>
          </a:p>
          <a:p>
            <a:pPr marL="508000" fontAlgn="base">
              <a:spcBef>
                <a:spcPct val="0"/>
              </a:spcBef>
              <a:spcAft>
                <a:spcPct val="0"/>
              </a:spcAft>
              <a:buFontTx/>
              <a:buAutoNum type="arabicParenBoth"/>
              <a:defRPr/>
            </a:pPr>
            <a:r>
              <a:rPr lang="en-US" sz="2000" dirty="0">
                <a:solidFill>
                  <a:srgbClr val="000000"/>
                </a:solidFill>
                <a:latin typeface="+mn-lt"/>
              </a:rPr>
              <a:t>beacon frames sent from APs</a:t>
            </a:r>
          </a:p>
          <a:p>
            <a:pPr marL="508000" fontAlgn="base">
              <a:spcBef>
                <a:spcPct val="0"/>
              </a:spcBef>
              <a:spcAft>
                <a:spcPct val="0"/>
              </a:spcAft>
              <a:buFontTx/>
              <a:buAutoNum type="arabicParenBoth"/>
              <a:defRPr/>
            </a:pPr>
            <a:r>
              <a:rPr lang="en-US" sz="2000" dirty="0">
                <a:solidFill>
                  <a:srgbClr val="000000"/>
                </a:solidFill>
                <a:latin typeface="+mn-lt"/>
              </a:rPr>
              <a:t>association Request frame sent: H1 to selected AP </a:t>
            </a:r>
          </a:p>
          <a:p>
            <a:pPr marL="508000" fontAlgn="base">
              <a:spcBef>
                <a:spcPct val="0"/>
              </a:spcBef>
              <a:spcAft>
                <a:spcPct val="0"/>
              </a:spcAft>
              <a:buFontTx/>
              <a:buAutoNum type="arabicParenBoth"/>
              <a:defRPr/>
            </a:pPr>
            <a:r>
              <a:rPr lang="en-US" sz="2000" dirty="0">
                <a:solidFill>
                  <a:srgbClr val="000000"/>
                </a:solidFill>
                <a:latin typeface="+mn-lt"/>
              </a:rPr>
              <a:t>association Response frame sent from  selected AP to H1</a:t>
            </a:r>
          </a:p>
        </p:txBody>
      </p:sp>
      <p:grpSp>
        <p:nvGrpSpPr>
          <p:cNvPr id="106" name="Group 361">
            <a:extLst>
              <a:ext uri="{FF2B5EF4-FFF2-40B4-BE49-F238E27FC236}">
                <a16:creationId xmlns:a16="http://schemas.microsoft.com/office/drawing/2014/main" id="{A1191884-0247-5D4E-9535-2A43774771C5}"/>
              </a:ext>
            </a:extLst>
          </p:cNvPr>
          <p:cNvGrpSpPr>
            <a:grpSpLocks/>
          </p:cNvGrpSpPr>
          <p:nvPr/>
        </p:nvGrpSpPr>
        <p:grpSpPr bwMode="auto">
          <a:xfrm>
            <a:off x="1831975" y="2092325"/>
            <a:ext cx="649288" cy="561975"/>
            <a:chOff x="2967" y="478"/>
            <a:chExt cx="788" cy="625"/>
          </a:xfrm>
        </p:grpSpPr>
        <p:pic>
          <p:nvPicPr>
            <p:cNvPr id="107" name="Picture 358" descr="access_point_stylized_small">
              <a:extLst>
                <a:ext uri="{FF2B5EF4-FFF2-40B4-BE49-F238E27FC236}">
                  <a16:creationId xmlns:a16="http://schemas.microsoft.com/office/drawing/2014/main" id="{7917981D-8002-DA40-856E-A59096F73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8" name="Picture 360" descr="antenna_radiation_stylized">
              <a:extLst>
                <a:ext uri="{FF2B5EF4-FFF2-40B4-BE49-F238E27FC236}">
                  <a16:creationId xmlns:a16="http://schemas.microsoft.com/office/drawing/2014/main" id="{CE306E39-D703-8D4B-A467-437C458004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9" name="Group 361">
            <a:extLst>
              <a:ext uri="{FF2B5EF4-FFF2-40B4-BE49-F238E27FC236}">
                <a16:creationId xmlns:a16="http://schemas.microsoft.com/office/drawing/2014/main" id="{A7B13AE9-3A25-FA4B-A29B-EA448C7FA664}"/>
              </a:ext>
            </a:extLst>
          </p:cNvPr>
          <p:cNvGrpSpPr>
            <a:grpSpLocks/>
          </p:cNvGrpSpPr>
          <p:nvPr/>
        </p:nvGrpSpPr>
        <p:grpSpPr bwMode="auto">
          <a:xfrm>
            <a:off x="3741738" y="2112963"/>
            <a:ext cx="649287" cy="561975"/>
            <a:chOff x="2967" y="478"/>
            <a:chExt cx="788" cy="625"/>
          </a:xfrm>
        </p:grpSpPr>
        <p:pic>
          <p:nvPicPr>
            <p:cNvPr id="110" name="Picture 358" descr="access_point_stylized_small">
              <a:extLst>
                <a:ext uri="{FF2B5EF4-FFF2-40B4-BE49-F238E27FC236}">
                  <a16:creationId xmlns:a16="http://schemas.microsoft.com/office/drawing/2014/main" id="{D487CEA7-B77C-C949-8EE4-ACC606802D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1" name="Picture 360" descr="antenna_radiation_stylized">
              <a:extLst>
                <a:ext uri="{FF2B5EF4-FFF2-40B4-BE49-F238E27FC236}">
                  <a16:creationId xmlns:a16="http://schemas.microsoft.com/office/drawing/2014/main" id="{F6C38FAC-5253-7F40-9E74-D9D1A34F0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2" name="Group 356">
            <a:extLst>
              <a:ext uri="{FF2B5EF4-FFF2-40B4-BE49-F238E27FC236}">
                <a16:creationId xmlns:a16="http://schemas.microsoft.com/office/drawing/2014/main" id="{D300F214-3254-8D43-9686-B90FC019E14B}"/>
              </a:ext>
            </a:extLst>
          </p:cNvPr>
          <p:cNvGrpSpPr>
            <a:grpSpLocks/>
          </p:cNvGrpSpPr>
          <p:nvPr/>
        </p:nvGrpSpPr>
        <p:grpSpPr bwMode="auto">
          <a:xfrm>
            <a:off x="2776538" y="2519363"/>
            <a:ext cx="436562" cy="498475"/>
            <a:chOff x="313" y="1497"/>
            <a:chExt cx="1152" cy="1014"/>
          </a:xfrm>
        </p:grpSpPr>
        <p:pic>
          <p:nvPicPr>
            <p:cNvPr id="113" name="Picture 354" descr="laptop_stylized_small">
              <a:extLst>
                <a:ext uri="{FF2B5EF4-FFF2-40B4-BE49-F238E27FC236}">
                  <a16:creationId xmlns:a16="http://schemas.microsoft.com/office/drawing/2014/main" id="{0C4AD1B7-DFE7-A34D-9CD6-B9BEE140BA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4" name="Picture 355" descr="antenna_stylized">
              <a:extLst>
                <a:ext uri="{FF2B5EF4-FFF2-40B4-BE49-F238E27FC236}">
                  <a16:creationId xmlns:a16="http://schemas.microsoft.com/office/drawing/2014/main" id="{52E4D8A7-70BD-654D-822E-B09192674A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 name="Group 1">
            <a:extLst>
              <a:ext uri="{FF2B5EF4-FFF2-40B4-BE49-F238E27FC236}">
                <a16:creationId xmlns:a16="http://schemas.microsoft.com/office/drawing/2014/main" id="{5A9E7783-E6BB-744A-8E8C-B57487DED938}"/>
              </a:ext>
            </a:extLst>
          </p:cNvPr>
          <p:cNvGrpSpPr/>
          <p:nvPr/>
        </p:nvGrpSpPr>
        <p:grpSpPr>
          <a:xfrm>
            <a:off x="6540500" y="1428750"/>
            <a:ext cx="5245100" cy="4833680"/>
            <a:chOff x="6540500" y="1428750"/>
            <a:chExt cx="5245100" cy="4833680"/>
          </a:xfrm>
        </p:grpSpPr>
        <p:sp>
          <p:nvSpPr>
            <p:cNvPr id="116" name="Oval 6">
              <a:extLst>
                <a:ext uri="{FF2B5EF4-FFF2-40B4-BE49-F238E27FC236}">
                  <a16:creationId xmlns:a16="http://schemas.microsoft.com/office/drawing/2014/main" id="{AE8B164A-5C4E-D34D-AD1D-CEDDF72CBB18}"/>
                </a:ext>
              </a:extLst>
            </p:cNvPr>
            <p:cNvSpPr>
              <a:spLocks noChangeArrowheads="1"/>
            </p:cNvSpPr>
            <p:nvPr/>
          </p:nvSpPr>
          <p:spPr bwMode="auto">
            <a:xfrm>
              <a:off x="8396288" y="1493838"/>
              <a:ext cx="2335212" cy="2224088"/>
            </a:xfrm>
            <a:prstGeom prst="ellipse">
              <a:avLst/>
            </a:prstGeom>
            <a:solidFill>
              <a:srgbClr val="9CE0FA">
                <a:alpha val="49019"/>
              </a:srgb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ea typeface="ＭＳ Ｐゴシック" charset="0"/>
              </a:endParaRPr>
            </a:p>
          </p:txBody>
        </p:sp>
        <p:sp>
          <p:nvSpPr>
            <p:cNvPr id="117" name="Oval 7">
              <a:extLst>
                <a:ext uri="{FF2B5EF4-FFF2-40B4-BE49-F238E27FC236}">
                  <a16:creationId xmlns:a16="http://schemas.microsoft.com/office/drawing/2014/main" id="{6E028167-6CA0-7E43-88F6-F3BD4921E929}"/>
                </a:ext>
              </a:extLst>
            </p:cNvPr>
            <p:cNvSpPr>
              <a:spLocks noChangeArrowheads="1"/>
            </p:cNvSpPr>
            <p:nvPr/>
          </p:nvSpPr>
          <p:spPr bwMode="auto">
            <a:xfrm>
              <a:off x="6540500" y="1428750"/>
              <a:ext cx="2335213" cy="2224089"/>
            </a:xfrm>
            <a:prstGeom prst="ellipse">
              <a:avLst/>
            </a:prstGeom>
            <a:solidFill>
              <a:srgbClr val="9AE0FF">
                <a:alpha val="49019"/>
              </a:srgb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ea typeface="ＭＳ Ｐゴシック" charset="0"/>
              </a:endParaRPr>
            </a:p>
          </p:txBody>
        </p:sp>
        <p:sp>
          <p:nvSpPr>
            <p:cNvPr id="118" name="Text Box 8">
              <a:extLst>
                <a:ext uri="{FF2B5EF4-FFF2-40B4-BE49-F238E27FC236}">
                  <a16:creationId xmlns:a16="http://schemas.microsoft.com/office/drawing/2014/main" id="{7C2C19FD-D78D-8A48-9461-D92F9C435E9E}"/>
                </a:ext>
              </a:extLst>
            </p:cNvPr>
            <p:cNvSpPr txBox="1">
              <a:spLocks noChangeArrowheads="1"/>
            </p:cNvSpPr>
            <p:nvPr/>
          </p:nvSpPr>
          <p:spPr bwMode="auto">
            <a:xfrm>
              <a:off x="9777413" y="2444750"/>
              <a:ext cx="55976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charset="0"/>
                  <a:cs typeface="Arial" charset="0"/>
                </a:rPr>
                <a:t>AP 2</a:t>
              </a:r>
            </a:p>
          </p:txBody>
        </p:sp>
        <p:sp>
          <p:nvSpPr>
            <p:cNvPr id="119" name="Text Box 9">
              <a:extLst>
                <a:ext uri="{FF2B5EF4-FFF2-40B4-BE49-F238E27FC236}">
                  <a16:creationId xmlns:a16="http://schemas.microsoft.com/office/drawing/2014/main" id="{04932C7C-04DC-644F-B15B-2C9DDAE66B11}"/>
                </a:ext>
              </a:extLst>
            </p:cNvPr>
            <p:cNvSpPr txBox="1">
              <a:spLocks noChangeArrowheads="1"/>
            </p:cNvSpPr>
            <p:nvPr/>
          </p:nvSpPr>
          <p:spPr bwMode="auto">
            <a:xfrm>
              <a:off x="8027988" y="2200275"/>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mn-lt"/>
                <a:ea typeface="ＭＳ Ｐゴシック" charset="0"/>
              </a:endParaRPr>
            </a:p>
          </p:txBody>
        </p:sp>
        <p:sp>
          <p:nvSpPr>
            <p:cNvPr id="120" name="Text Box 10">
              <a:extLst>
                <a:ext uri="{FF2B5EF4-FFF2-40B4-BE49-F238E27FC236}">
                  <a16:creationId xmlns:a16="http://schemas.microsoft.com/office/drawing/2014/main" id="{1B8F00E5-8B25-744C-A4B0-2E3DE0C68BC9}"/>
                </a:ext>
              </a:extLst>
            </p:cNvPr>
            <p:cNvSpPr txBox="1">
              <a:spLocks noChangeArrowheads="1"/>
            </p:cNvSpPr>
            <p:nvPr/>
          </p:nvSpPr>
          <p:spPr bwMode="auto">
            <a:xfrm>
              <a:off x="7105650" y="2628900"/>
              <a:ext cx="559769"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charset="0"/>
                  <a:cs typeface="Arial" charset="0"/>
                </a:rPr>
                <a:t>AP 1</a:t>
              </a:r>
            </a:p>
          </p:txBody>
        </p:sp>
        <p:sp>
          <p:nvSpPr>
            <p:cNvPr id="121" name="Text Box 11">
              <a:extLst>
                <a:ext uri="{FF2B5EF4-FFF2-40B4-BE49-F238E27FC236}">
                  <a16:creationId xmlns:a16="http://schemas.microsoft.com/office/drawing/2014/main" id="{A48FD71A-15F3-504B-B13F-1B6D1990B177}"/>
                </a:ext>
              </a:extLst>
            </p:cNvPr>
            <p:cNvSpPr txBox="1">
              <a:spLocks noChangeArrowheads="1"/>
            </p:cNvSpPr>
            <p:nvPr/>
          </p:nvSpPr>
          <p:spPr bwMode="auto">
            <a:xfrm>
              <a:off x="8393113" y="3216275"/>
              <a:ext cx="41710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charset="0"/>
                  <a:cs typeface="Arial" charset="0"/>
                </a:rPr>
                <a:t>H1</a:t>
              </a:r>
            </a:p>
          </p:txBody>
        </p:sp>
        <p:sp>
          <p:nvSpPr>
            <p:cNvPr id="122" name="Text Box 12">
              <a:extLst>
                <a:ext uri="{FF2B5EF4-FFF2-40B4-BE49-F238E27FC236}">
                  <a16:creationId xmlns:a16="http://schemas.microsoft.com/office/drawing/2014/main" id="{4CBCB42E-3B4C-0041-A801-2748C2C5094E}"/>
                </a:ext>
              </a:extLst>
            </p:cNvPr>
            <p:cNvSpPr txBox="1">
              <a:spLocks noChangeArrowheads="1"/>
            </p:cNvSpPr>
            <p:nvPr/>
          </p:nvSpPr>
          <p:spPr bwMode="auto">
            <a:xfrm>
              <a:off x="10034588" y="3019425"/>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mn-lt"/>
                <a:ea typeface="ＭＳ Ｐゴシック" charset="0"/>
              </a:endParaRPr>
            </a:p>
          </p:txBody>
        </p:sp>
        <p:sp>
          <p:nvSpPr>
            <p:cNvPr id="123" name="Text Box 13">
              <a:extLst>
                <a:ext uri="{FF2B5EF4-FFF2-40B4-BE49-F238E27FC236}">
                  <a16:creationId xmlns:a16="http://schemas.microsoft.com/office/drawing/2014/main" id="{B160ADB6-B872-0042-BD5A-C4E2C28BCEFE}"/>
                </a:ext>
              </a:extLst>
            </p:cNvPr>
            <p:cNvSpPr txBox="1">
              <a:spLocks noChangeArrowheads="1"/>
            </p:cNvSpPr>
            <p:nvPr/>
          </p:nvSpPr>
          <p:spPr bwMode="auto">
            <a:xfrm>
              <a:off x="9183688" y="1550988"/>
              <a:ext cx="65434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charset="0"/>
                  <a:cs typeface="Arial" charset="0"/>
                </a:rPr>
                <a:t>BBS 2</a:t>
              </a:r>
            </a:p>
          </p:txBody>
        </p:sp>
        <p:sp>
          <p:nvSpPr>
            <p:cNvPr id="124" name="Text Box 14">
              <a:extLst>
                <a:ext uri="{FF2B5EF4-FFF2-40B4-BE49-F238E27FC236}">
                  <a16:creationId xmlns:a16="http://schemas.microsoft.com/office/drawing/2014/main" id="{3D6178A0-DC4C-874C-96D4-3F525F92944D}"/>
                </a:ext>
              </a:extLst>
            </p:cNvPr>
            <p:cNvSpPr txBox="1">
              <a:spLocks noChangeArrowheads="1"/>
            </p:cNvSpPr>
            <p:nvPr/>
          </p:nvSpPr>
          <p:spPr bwMode="auto">
            <a:xfrm>
              <a:off x="7367588" y="1500188"/>
              <a:ext cx="654346"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charset="0"/>
                  <a:cs typeface="Arial" charset="0"/>
                </a:rPr>
                <a:t>BBS 1</a:t>
              </a:r>
            </a:p>
          </p:txBody>
        </p:sp>
        <p:sp>
          <p:nvSpPr>
            <p:cNvPr id="125" name="Freeform 56">
              <a:extLst>
                <a:ext uri="{FF2B5EF4-FFF2-40B4-BE49-F238E27FC236}">
                  <a16:creationId xmlns:a16="http://schemas.microsoft.com/office/drawing/2014/main" id="{6C5FD7C0-C6B8-D541-B152-82D7A43B2EAC}"/>
                </a:ext>
              </a:extLst>
            </p:cNvPr>
            <p:cNvSpPr>
              <a:spLocks/>
            </p:cNvSpPr>
            <p:nvPr/>
          </p:nvSpPr>
          <p:spPr bwMode="auto">
            <a:xfrm>
              <a:off x="8653463" y="2505174"/>
              <a:ext cx="869950" cy="225446"/>
            </a:xfrm>
            <a:custGeom>
              <a:avLst/>
              <a:gdLst>
                <a:gd name="T0" fmla="*/ 0 w 548"/>
                <a:gd name="T1" fmla="*/ 2147483647 h 142"/>
                <a:gd name="T2" fmla="*/ 0 w 548"/>
                <a:gd name="T3" fmla="*/ 0 h 142"/>
                <a:gd name="T4" fmla="*/ 2147483647 w 548"/>
                <a:gd name="T5" fmla="*/ 0 h 142"/>
                <a:gd name="T6" fmla="*/ 0 60000 65536"/>
                <a:gd name="T7" fmla="*/ 0 60000 65536"/>
                <a:gd name="T8" fmla="*/ 0 60000 65536"/>
              </a:gdLst>
              <a:ahLst/>
              <a:cxnLst>
                <a:cxn ang="T6">
                  <a:pos x="T0" y="T1"/>
                </a:cxn>
                <a:cxn ang="T7">
                  <a:pos x="T2" y="T3"/>
                </a:cxn>
                <a:cxn ang="T8">
                  <a:pos x="T4" y="T5"/>
                </a:cxn>
              </a:cxnLst>
              <a:rect l="0" t="0" r="r" b="b"/>
              <a:pathLst>
                <a:path w="548" h="142">
                  <a:moveTo>
                    <a:pt x="0" y="142"/>
                  </a:moveTo>
                  <a:lnTo>
                    <a:pt x="0" y="0"/>
                  </a:lnTo>
                  <a:lnTo>
                    <a:pt x="548" y="0"/>
                  </a:lnTo>
                </a:path>
              </a:pathLst>
            </a:custGeom>
            <a:noFill/>
            <a:ln w="28575" cmpd="sng">
              <a:solidFill>
                <a:srgbClr val="000000"/>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26" name="Line 57">
              <a:extLst>
                <a:ext uri="{FF2B5EF4-FFF2-40B4-BE49-F238E27FC236}">
                  <a16:creationId xmlns:a16="http://schemas.microsoft.com/office/drawing/2014/main" id="{F55C7B1B-88C6-604F-9A02-3B1C2098D9EE}"/>
                </a:ext>
              </a:extLst>
            </p:cNvPr>
            <p:cNvSpPr>
              <a:spLocks noChangeShapeType="1"/>
            </p:cNvSpPr>
            <p:nvPr/>
          </p:nvSpPr>
          <p:spPr bwMode="auto">
            <a:xfrm flipH="1">
              <a:off x="7827963" y="2505075"/>
              <a:ext cx="823912" cy="0"/>
            </a:xfrm>
            <a:prstGeom prst="line">
              <a:avLst/>
            </a:prstGeom>
            <a:noFill/>
            <a:ln w="2857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27" name="Line 58">
              <a:extLst>
                <a:ext uri="{FF2B5EF4-FFF2-40B4-BE49-F238E27FC236}">
                  <a16:creationId xmlns:a16="http://schemas.microsoft.com/office/drawing/2014/main" id="{193B7468-5959-8A4C-B5B9-2E27F012E2DD}"/>
                </a:ext>
              </a:extLst>
            </p:cNvPr>
            <p:cNvSpPr>
              <a:spLocks noChangeShapeType="1"/>
            </p:cNvSpPr>
            <p:nvPr/>
          </p:nvSpPr>
          <p:spPr bwMode="auto">
            <a:xfrm>
              <a:off x="7889875" y="2581275"/>
              <a:ext cx="644525" cy="225425"/>
            </a:xfrm>
            <a:prstGeom prst="line">
              <a:avLst/>
            </a:prstGeom>
            <a:noFill/>
            <a:ln w="2857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28" name="Line 59">
              <a:extLst>
                <a:ext uri="{FF2B5EF4-FFF2-40B4-BE49-F238E27FC236}">
                  <a16:creationId xmlns:a16="http://schemas.microsoft.com/office/drawing/2014/main" id="{8293AEE0-0CEE-DD45-AED4-903A2C973CB2}"/>
                </a:ext>
              </a:extLst>
            </p:cNvPr>
            <p:cNvSpPr>
              <a:spLocks noChangeShapeType="1"/>
            </p:cNvSpPr>
            <p:nvPr/>
          </p:nvSpPr>
          <p:spPr bwMode="auto">
            <a:xfrm flipH="1">
              <a:off x="8777288" y="2597150"/>
              <a:ext cx="644525" cy="225425"/>
            </a:xfrm>
            <a:prstGeom prst="line">
              <a:avLst/>
            </a:prstGeom>
            <a:noFill/>
            <a:ln w="2857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29" name="Line 60">
              <a:extLst>
                <a:ext uri="{FF2B5EF4-FFF2-40B4-BE49-F238E27FC236}">
                  <a16:creationId xmlns:a16="http://schemas.microsoft.com/office/drawing/2014/main" id="{5D4EEE78-D788-DD4A-AA89-0D7843AD8A56}"/>
                </a:ext>
              </a:extLst>
            </p:cNvPr>
            <p:cNvSpPr>
              <a:spLocks noChangeShapeType="1"/>
            </p:cNvSpPr>
            <p:nvPr/>
          </p:nvSpPr>
          <p:spPr bwMode="auto">
            <a:xfrm flipH="1">
              <a:off x="8975725" y="2928938"/>
              <a:ext cx="644525" cy="225425"/>
            </a:xfrm>
            <a:prstGeom prst="line">
              <a:avLst/>
            </a:prstGeom>
            <a:noFill/>
            <a:ln w="2857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30" name="Line 61">
              <a:extLst>
                <a:ext uri="{FF2B5EF4-FFF2-40B4-BE49-F238E27FC236}">
                  <a16:creationId xmlns:a16="http://schemas.microsoft.com/office/drawing/2014/main" id="{77852052-721C-EF49-8DAC-9B2813BB717D}"/>
                </a:ext>
              </a:extLst>
            </p:cNvPr>
            <p:cNvSpPr>
              <a:spLocks noChangeShapeType="1"/>
            </p:cNvSpPr>
            <p:nvPr/>
          </p:nvSpPr>
          <p:spPr bwMode="auto">
            <a:xfrm flipV="1">
              <a:off x="8931275" y="2749550"/>
              <a:ext cx="644525" cy="225425"/>
            </a:xfrm>
            <a:prstGeom prst="line">
              <a:avLst/>
            </a:prstGeom>
            <a:noFill/>
            <a:ln w="2857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grpSp>
          <p:nvGrpSpPr>
            <p:cNvPr id="131" name="Group 62">
              <a:extLst>
                <a:ext uri="{FF2B5EF4-FFF2-40B4-BE49-F238E27FC236}">
                  <a16:creationId xmlns:a16="http://schemas.microsoft.com/office/drawing/2014/main" id="{547F5BD4-92D4-AC46-B24A-992DF13A3486}"/>
                </a:ext>
              </a:extLst>
            </p:cNvPr>
            <p:cNvGrpSpPr>
              <a:grpSpLocks/>
            </p:cNvGrpSpPr>
            <p:nvPr/>
          </p:nvGrpSpPr>
          <p:grpSpPr bwMode="auto">
            <a:xfrm>
              <a:off x="8502650" y="2333708"/>
              <a:ext cx="282575" cy="304828"/>
              <a:chOff x="1255" y="3461"/>
              <a:chExt cx="178" cy="192"/>
            </a:xfrm>
          </p:grpSpPr>
          <p:sp>
            <p:nvSpPr>
              <p:cNvPr id="154" name="Oval 63">
                <a:extLst>
                  <a:ext uri="{FF2B5EF4-FFF2-40B4-BE49-F238E27FC236}">
                    <a16:creationId xmlns:a16="http://schemas.microsoft.com/office/drawing/2014/main" id="{2334DE9F-455B-8441-B7BC-654EE8453BDD}"/>
                  </a:ext>
                </a:extLst>
              </p:cNvPr>
              <p:cNvSpPr>
                <a:spLocks noChangeArrowheads="1"/>
              </p:cNvSpPr>
              <p:nvPr/>
            </p:nvSpPr>
            <p:spPr bwMode="auto">
              <a:xfrm>
                <a:off x="1274" y="3494"/>
                <a:ext cx="151" cy="133"/>
              </a:xfrm>
              <a:prstGeom prst="ellipse">
                <a:avLst/>
              </a:prstGeom>
              <a:solidFill>
                <a:srgbClr val="FF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55" name="Text Box 64">
                <a:extLst>
                  <a:ext uri="{FF2B5EF4-FFF2-40B4-BE49-F238E27FC236}">
                    <a16:creationId xmlns:a16="http://schemas.microsoft.com/office/drawing/2014/main" id="{8E7CC57D-CFB3-EF47-8CB5-A65F402C3D5C}"/>
                  </a:ext>
                </a:extLst>
              </p:cNvPr>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ea typeface="ＭＳ Ｐゴシック" charset="0"/>
                  </a:rPr>
                  <a:t>1</a:t>
                </a:r>
              </a:p>
            </p:txBody>
          </p:sp>
        </p:grpSp>
        <p:grpSp>
          <p:nvGrpSpPr>
            <p:cNvPr id="132" name="Group 65">
              <a:extLst>
                <a:ext uri="{FF2B5EF4-FFF2-40B4-BE49-F238E27FC236}">
                  <a16:creationId xmlns:a16="http://schemas.microsoft.com/office/drawing/2014/main" id="{59AE3186-44F1-8C4A-8950-A9D47658D029}"/>
                </a:ext>
              </a:extLst>
            </p:cNvPr>
            <p:cNvGrpSpPr>
              <a:grpSpLocks/>
            </p:cNvGrpSpPr>
            <p:nvPr/>
          </p:nvGrpSpPr>
          <p:grpSpPr bwMode="auto">
            <a:xfrm>
              <a:off x="9074150" y="2530576"/>
              <a:ext cx="282575" cy="304828"/>
              <a:chOff x="1851" y="2490"/>
              <a:chExt cx="178" cy="192"/>
            </a:xfrm>
          </p:grpSpPr>
          <p:sp>
            <p:nvSpPr>
              <p:cNvPr id="152" name="Oval 66">
                <a:extLst>
                  <a:ext uri="{FF2B5EF4-FFF2-40B4-BE49-F238E27FC236}">
                    <a16:creationId xmlns:a16="http://schemas.microsoft.com/office/drawing/2014/main" id="{09E75843-D1E5-AA49-B3C1-C1267C5E6AE9}"/>
                  </a:ext>
                </a:extLst>
              </p:cNvPr>
              <p:cNvSpPr>
                <a:spLocks noChangeArrowheads="1"/>
              </p:cNvSpPr>
              <p:nvPr/>
            </p:nvSpPr>
            <p:spPr bwMode="auto">
              <a:xfrm>
                <a:off x="1861" y="2514"/>
                <a:ext cx="151" cy="133"/>
              </a:xfrm>
              <a:prstGeom prst="ellipse">
                <a:avLst/>
              </a:prstGeom>
              <a:solidFill>
                <a:srgbClr val="FF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53" name="Text Box 67">
                <a:extLst>
                  <a:ext uri="{FF2B5EF4-FFF2-40B4-BE49-F238E27FC236}">
                    <a16:creationId xmlns:a16="http://schemas.microsoft.com/office/drawing/2014/main" id="{545ADBC7-2734-BF4E-A027-C5DDD52DA7C3}"/>
                  </a:ext>
                </a:extLst>
              </p:cNvPr>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ea typeface="ＭＳ Ｐゴシック" charset="0"/>
                  </a:rPr>
                  <a:t>2</a:t>
                </a:r>
              </a:p>
            </p:txBody>
          </p:sp>
        </p:grpSp>
        <p:grpSp>
          <p:nvGrpSpPr>
            <p:cNvPr id="133" name="Group 68">
              <a:extLst>
                <a:ext uri="{FF2B5EF4-FFF2-40B4-BE49-F238E27FC236}">
                  <a16:creationId xmlns:a16="http://schemas.microsoft.com/office/drawing/2014/main" id="{C3DA3B42-1B4F-A542-A773-C4C25C1316F5}"/>
                </a:ext>
              </a:extLst>
            </p:cNvPr>
            <p:cNvGrpSpPr>
              <a:grpSpLocks/>
            </p:cNvGrpSpPr>
            <p:nvPr/>
          </p:nvGrpSpPr>
          <p:grpSpPr bwMode="auto">
            <a:xfrm>
              <a:off x="7996238" y="2548041"/>
              <a:ext cx="282575" cy="304828"/>
              <a:chOff x="1851" y="2490"/>
              <a:chExt cx="178" cy="192"/>
            </a:xfrm>
          </p:grpSpPr>
          <p:sp>
            <p:nvSpPr>
              <p:cNvPr id="150" name="Oval 69">
                <a:extLst>
                  <a:ext uri="{FF2B5EF4-FFF2-40B4-BE49-F238E27FC236}">
                    <a16:creationId xmlns:a16="http://schemas.microsoft.com/office/drawing/2014/main" id="{361FB6A7-B911-2A44-B132-376F2F0F6B55}"/>
                  </a:ext>
                </a:extLst>
              </p:cNvPr>
              <p:cNvSpPr>
                <a:spLocks noChangeArrowheads="1"/>
              </p:cNvSpPr>
              <p:nvPr/>
            </p:nvSpPr>
            <p:spPr bwMode="auto">
              <a:xfrm>
                <a:off x="1861" y="2514"/>
                <a:ext cx="151" cy="133"/>
              </a:xfrm>
              <a:prstGeom prst="ellipse">
                <a:avLst/>
              </a:prstGeom>
              <a:solidFill>
                <a:srgbClr val="FF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51" name="Text Box 70">
                <a:extLst>
                  <a:ext uri="{FF2B5EF4-FFF2-40B4-BE49-F238E27FC236}">
                    <a16:creationId xmlns:a16="http://schemas.microsoft.com/office/drawing/2014/main" id="{70AC3AB0-04A6-D240-BE6F-B7894C952F13}"/>
                  </a:ext>
                </a:extLst>
              </p:cNvPr>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ea typeface="ＭＳ Ｐゴシック" charset="0"/>
                  </a:rPr>
                  <a:t>2</a:t>
                </a:r>
              </a:p>
            </p:txBody>
          </p:sp>
        </p:grpSp>
        <p:grpSp>
          <p:nvGrpSpPr>
            <p:cNvPr id="134" name="Group 71">
              <a:extLst>
                <a:ext uri="{FF2B5EF4-FFF2-40B4-BE49-F238E27FC236}">
                  <a16:creationId xmlns:a16="http://schemas.microsoft.com/office/drawing/2014/main" id="{2A8F9585-4457-5F4D-B16A-6FFEBF364FF4}"/>
                </a:ext>
              </a:extLst>
            </p:cNvPr>
            <p:cNvGrpSpPr>
              <a:grpSpLocks/>
            </p:cNvGrpSpPr>
            <p:nvPr/>
          </p:nvGrpSpPr>
          <p:grpSpPr bwMode="auto">
            <a:xfrm>
              <a:off x="9017000" y="2773487"/>
              <a:ext cx="282575" cy="304828"/>
              <a:chOff x="1851" y="2490"/>
              <a:chExt cx="178" cy="192"/>
            </a:xfrm>
          </p:grpSpPr>
          <p:sp>
            <p:nvSpPr>
              <p:cNvPr id="148" name="Oval 72">
                <a:extLst>
                  <a:ext uri="{FF2B5EF4-FFF2-40B4-BE49-F238E27FC236}">
                    <a16:creationId xmlns:a16="http://schemas.microsoft.com/office/drawing/2014/main" id="{5F32797C-CBCB-8F40-9224-F94F1083ED1D}"/>
                  </a:ext>
                </a:extLst>
              </p:cNvPr>
              <p:cNvSpPr>
                <a:spLocks noChangeArrowheads="1"/>
              </p:cNvSpPr>
              <p:nvPr/>
            </p:nvSpPr>
            <p:spPr bwMode="auto">
              <a:xfrm>
                <a:off x="1861" y="2514"/>
                <a:ext cx="151" cy="133"/>
              </a:xfrm>
              <a:prstGeom prst="ellipse">
                <a:avLst/>
              </a:prstGeom>
              <a:solidFill>
                <a:srgbClr val="FF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49" name="Text Box 73">
                <a:extLst>
                  <a:ext uri="{FF2B5EF4-FFF2-40B4-BE49-F238E27FC236}">
                    <a16:creationId xmlns:a16="http://schemas.microsoft.com/office/drawing/2014/main" id="{9CAEC3EE-2AC6-E148-B2A5-3041FAA5A62C}"/>
                  </a:ext>
                </a:extLst>
              </p:cNvPr>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ea typeface="ＭＳ Ｐゴシック" charset="0"/>
                  </a:rPr>
                  <a:t>3</a:t>
                </a:r>
              </a:p>
            </p:txBody>
          </p:sp>
        </p:grpSp>
        <p:grpSp>
          <p:nvGrpSpPr>
            <p:cNvPr id="135" name="Group 74">
              <a:extLst>
                <a:ext uri="{FF2B5EF4-FFF2-40B4-BE49-F238E27FC236}">
                  <a16:creationId xmlns:a16="http://schemas.microsoft.com/office/drawing/2014/main" id="{968B2C51-FD39-EC45-96C1-D6C06C84D047}"/>
                </a:ext>
              </a:extLst>
            </p:cNvPr>
            <p:cNvGrpSpPr>
              <a:grpSpLocks/>
            </p:cNvGrpSpPr>
            <p:nvPr/>
          </p:nvGrpSpPr>
          <p:grpSpPr bwMode="auto">
            <a:xfrm>
              <a:off x="9305925" y="2865570"/>
              <a:ext cx="282575" cy="304828"/>
              <a:chOff x="1851" y="2490"/>
              <a:chExt cx="178" cy="192"/>
            </a:xfrm>
          </p:grpSpPr>
          <p:sp>
            <p:nvSpPr>
              <p:cNvPr id="146" name="Oval 75">
                <a:extLst>
                  <a:ext uri="{FF2B5EF4-FFF2-40B4-BE49-F238E27FC236}">
                    <a16:creationId xmlns:a16="http://schemas.microsoft.com/office/drawing/2014/main" id="{3224D99B-CD2A-D34F-AF9C-CE6ED91E9FCF}"/>
                  </a:ext>
                </a:extLst>
              </p:cNvPr>
              <p:cNvSpPr>
                <a:spLocks noChangeArrowheads="1"/>
              </p:cNvSpPr>
              <p:nvPr/>
            </p:nvSpPr>
            <p:spPr bwMode="auto">
              <a:xfrm>
                <a:off x="1861" y="2514"/>
                <a:ext cx="151" cy="133"/>
              </a:xfrm>
              <a:prstGeom prst="ellipse">
                <a:avLst/>
              </a:prstGeom>
              <a:solidFill>
                <a:srgbClr val="FF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ea typeface="ＭＳ Ｐゴシック" charset="0"/>
                </a:endParaRPr>
              </a:p>
            </p:txBody>
          </p:sp>
          <p:sp>
            <p:nvSpPr>
              <p:cNvPr id="147" name="Text Box 76">
                <a:extLst>
                  <a:ext uri="{FF2B5EF4-FFF2-40B4-BE49-F238E27FC236}">
                    <a16:creationId xmlns:a16="http://schemas.microsoft.com/office/drawing/2014/main" id="{59282B1A-941E-E143-9E63-A60BEB4DC6FD}"/>
                  </a:ext>
                </a:extLst>
              </p:cNvPr>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mn-lt"/>
                    <a:ea typeface="ＭＳ Ｐゴシック" charset="0"/>
                  </a:rPr>
                  <a:t>4</a:t>
                </a:r>
              </a:p>
            </p:txBody>
          </p:sp>
        </p:grpSp>
        <p:sp>
          <p:nvSpPr>
            <p:cNvPr id="136" name="Text Box 77">
              <a:extLst>
                <a:ext uri="{FF2B5EF4-FFF2-40B4-BE49-F238E27FC236}">
                  <a16:creationId xmlns:a16="http://schemas.microsoft.com/office/drawing/2014/main" id="{25D89219-DE02-0245-913B-955A05C37DF0}"/>
                </a:ext>
              </a:extLst>
            </p:cNvPr>
            <p:cNvSpPr txBox="1">
              <a:spLocks noChangeArrowheads="1"/>
            </p:cNvSpPr>
            <p:nvPr/>
          </p:nvSpPr>
          <p:spPr bwMode="auto">
            <a:xfrm>
              <a:off x="6573838" y="3892550"/>
              <a:ext cx="5211762" cy="23698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342900" marR="0" lvl="0" indent="-342900" defTabSz="914400" eaLnBrk="1" fontAlgn="base" latinLnBrk="0" hangingPunct="1">
                <a:lnSpc>
                  <a:spcPct val="100000"/>
                </a:lnSpc>
                <a:spcBef>
                  <a:spcPct val="0"/>
                </a:spcBef>
                <a:spcAft>
                  <a:spcPct val="0"/>
                </a:spcAft>
                <a:buClrTx/>
                <a:buSzTx/>
                <a:buFontTx/>
                <a:buNone/>
                <a:tabLst/>
                <a:defRPr/>
              </a:pPr>
              <a:r>
                <a:rPr kumimoji="0" lang="en-US" sz="2800" b="0" strike="noStrike" kern="0" cap="none" spc="0" normalizeH="0" baseline="0" noProof="0" dirty="0">
                  <a:ln>
                    <a:noFill/>
                  </a:ln>
                  <a:solidFill>
                    <a:srgbClr val="C00000"/>
                  </a:solidFill>
                  <a:effectLst/>
                  <a:uLnTx/>
                  <a:uFillTx/>
                  <a:latin typeface="+mn-lt"/>
                  <a:ea typeface="ＭＳ Ｐゴシック" charset="0"/>
                </a:rPr>
                <a:t>active  scanning: </a:t>
              </a:r>
            </a:p>
            <a:p>
              <a:pPr marL="508000" marR="0" lvl="0" defTabSz="914400" eaLnBrk="1" fontAlgn="base" latinLnBrk="0" hangingPunct="1">
                <a:lnSpc>
                  <a:spcPct val="100000"/>
                </a:lnSpc>
                <a:spcBef>
                  <a:spcPct val="0"/>
                </a:spcBef>
                <a:spcAft>
                  <a:spcPct val="0"/>
                </a:spcAft>
                <a:buClrTx/>
                <a:buSzTx/>
                <a:buFontTx/>
                <a:buAutoNum type="arabicParenBoth"/>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Probe Request frame broadcast from H1</a:t>
              </a:r>
            </a:p>
            <a:p>
              <a:pPr marL="508000" marR="0" lvl="0" defTabSz="914400" eaLnBrk="1" fontAlgn="base" latinLnBrk="0" hangingPunct="1">
                <a:lnSpc>
                  <a:spcPct val="100000"/>
                </a:lnSpc>
                <a:spcBef>
                  <a:spcPct val="0"/>
                </a:spcBef>
                <a:spcAft>
                  <a:spcPct val="0"/>
                </a:spcAft>
                <a:buClrTx/>
                <a:buSzTx/>
                <a:buFontTx/>
                <a:buAutoNum type="arabicParenBoth"/>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Probe Response frames sent from APs</a:t>
              </a:r>
            </a:p>
            <a:p>
              <a:pPr marL="508000" marR="0" lvl="0" defTabSz="914400" eaLnBrk="1" fontAlgn="base" latinLnBrk="0" hangingPunct="1">
                <a:lnSpc>
                  <a:spcPct val="100000"/>
                </a:lnSpc>
                <a:spcBef>
                  <a:spcPct val="0"/>
                </a:spcBef>
                <a:spcAft>
                  <a:spcPct val="0"/>
                </a:spcAft>
                <a:buClrTx/>
                <a:buSzTx/>
                <a:buFontTx/>
                <a:buAutoNum type="arabicParenBoth"/>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Association Request frame sent: H1 to selected AP </a:t>
              </a:r>
            </a:p>
            <a:p>
              <a:pPr marL="508000" marR="0" lvl="0" defTabSz="914400" eaLnBrk="1" fontAlgn="base" latinLnBrk="0" hangingPunct="1">
                <a:lnSpc>
                  <a:spcPct val="100000"/>
                </a:lnSpc>
                <a:spcBef>
                  <a:spcPct val="0"/>
                </a:spcBef>
                <a:spcAft>
                  <a:spcPct val="0"/>
                </a:spcAft>
                <a:buClrTx/>
                <a:buSzTx/>
                <a:buFontTx/>
                <a:buAutoNum type="arabicParenBoth"/>
                <a:defRPr/>
              </a:pPr>
              <a:r>
                <a:rPr kumimoji="0" lang="en-US" sz="2000" b="0" i="0" u="none" strike="noStrike" kern="0" cap="none" spc="0" normalizeH="0" baseline="0" noProof="0" dirty="0">
                  <a:ln>
                    <a:noFill/>
                  </a:ln>
                  <a:solidFill>
                    <a:srgbClr val="000000"/>
                  </a:solidFill>
                  <a:effectLst/>
                  <a:uLnTx/>
                  <a:uFillTx/>
                  <a:latin typeface="+mn-lt"/>
                  <a:ea typeface="ＭＳ Ｐゴシック" charset="0"/>
                </a:rPr>
                <a:t>Association Response frame sent from selected AP to H1</a:t>
              </a:r>
            </a:p>
          </p:txBody>
        </p:sp>
        <p:grpSp>
          <p:nvGrpSpPr>
            <p:cNvPr id="137" name="Group 361">
              <a:extLst>
                <a:ext uri="{FF2B5EF4-FFF2-40B4-BE49-F238E27FC236}">
                  <a16:creationId xmlns:a16="http://schemas.microsoft.com/office/drawing/2014/main" id="{82C1B60E-E4DC-8A45-BC6F-0B3E6530DDBE}"/>
                </a:ext>
              </a:extLst>
            </p:cNvPr>
            <p:cNvGrpSpPr>
              <a:grpSpLocks/>
            </p:cNvGrpSpPr>
            <p:nvPr/>
          </p:nvGrpSpPr>
          <p:grpSpPr bwMode="auto">
            <a:xfrm>
              <a:off x="7373620" y="2100642"/>
              <a:ext cx="650240" cy="561392"/>
              <a:chOff x="2967" y="478"/>
              <a:chExt cx="788" cy="625"/>
            </a:xfrm>
          </p:grpSpPr>
          <p:pic>
            <p:nvPicPr>
              <p:cNvPr id="144" name="Picture 358" descr="access_point_stylized_small">
                <a:extLst>
                  <a:ext uri="{FF2B5EF4-FFF2-40B4-BE49-F238E27FC236}">
                    <a16:creationId xmlns:a16="http://schemas.microsoft.com/office/drawing/2014/main" id="{71192914-A211-E141-B65D-0DBD5AA3AB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5" name="Picture 360" descr="antenna_radiation_stylized">
                <a:extLst>
                  <a:ext uri="{FF2B5EF4-FFF2-40B4-BE49-F238E27FC236}">
                    <a16:creationId xmlns:a16="http://schemas.microsoft.com/office/drawing/2014/main" id="{B26AE539-41D8-BB41-A2C6-F559F4485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38" name="Group 361">
              <a:extLst>
                <a:ext uri="{FF2B5EF4-FFF2-40B4-BE49-F238E27FC236}">
                  <a16:creationId xmlns:a16="http://schemas.microsoft.com/office/drawing/2014/main" id="{466D69C7-4E4E-D44C-99F2-8B4DF3D5F572}"/>
                </a:ext>
              </a:extLst>
            </p:cNvPr>
            <p:cNvGrpSpPr>
              <a:grpSpLocks/>
            </p:cNvGrpSpPr>
            <p:nvPr/>
          </p:nvGrpSpPr>
          <p:grpSpPr bwMode="auto">
            <a:xfrm>
              <a:off x="9415780" y="2039676"/>
              <a:ext cx="650240" cy="561392"/>
              <a:chOff x="2967" y="478"/>
              <a:chExt cx="788" cy="625"/>
            </a:xfrm>
          </p:grpSpPr>
          <p:pic>
            <p:nvPicPr>
              <p:cNvPr id="142" name="Picture 358" descr="access_point_stylized_small">
                <a:extLst>
                  <a:ext uri="{FF2B5EF4-FFF2-40B4-BE49-F238E27FC236}">
                    <a16:creationId xmlns:a16="http://schemas.microsoft.com/office/drawing/2014/main" id="{1B885618-9A00-3D4E-9B37-B715ABAEB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3" name="Picture 360" descr="antenna_radiation_stylized">
                <a:extLst>
                  <a:ext uri="{FF2B5EF4-FFF2-40B4-BE49-F238E27FC236}">
                    <a16:creationId xmlns:a16="http://schemas.microsoft.com/office/drawing/2014/main" id="{4AA49A72-6359-7C4C-9D46-E1F69848FA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39" name="Group 356">
              <a:extLst>
                <a:ext uri="{FF2B5EF4-FFF2-40B4-BE49-F238E27FC236}">
                  <a16:creationId xmlns:a16="http://schemas.microsoft.com/office/drawing/2014/main" id="{44C33186-C35F-9641-8B63-1061A46AEDEB}"/>
                </a:ext>
              </a:extLst>
            </p:cNvPr>
            <p:cNvGrpSpPr>
              <a:grpSpLocks/>
            </p:cNvGrpSpPr>
            <p:nvPr/>
          </p:nvGrpSpPr>
          <p:grpSpPr bwMode="auto">
            <a:xfrm>
              <a:off x="8348980" y="2629009"/>
              <a:ext cx="436880" cy="497887"/>
              <a:chOff x="313" y="1497"/>
              <a:chExt cx="1152" cy="1014"/>
            </a:xfrm>
          </p:grpSpPr>
          <p:pic>
            <p:nvPicPr>
              <p:cNvPr id="140" name="Picture 354" descr="laptop_stylized_small">
                <a:extLst>
                  <a:ext uri="{FF2B5EF4-FFF2-40B4-BE49-F238E27FC236}">
                    <a16:creationId xmlns:a16="http://schemas.microsoft.com/office/drawing/2014/main" id="{B5C8A22F-4BEE-8243-AEF5-181C121A8C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1" name="Picture 355" descr="antenna_stylized">
                <a:extLst>
                  <a:ext uri="{FF2B5EF4-FFF2-40B4-BE49-F238E27FC236}">
                    <a16:creationId xmlns:a16="http://schemas.microsoft.com/office/drawing/2014/main" id="{DB29A865-E44B-CF4E-A185-6FA49E16C7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8208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b="0" kern="0" dirty="0">
                <a:solidFill>
                  <a:srgbClr val="000099"/>
                </a:solidFill>
                <a:latin typeface="+mn-lt"/>
                <a:ea typeface="ＭＳ Ｐゴシック" charset="0"/>
              </a:rPr>
              <a:t>IEEE 802.11: multiple access</a:t>
            </a:r>
            <a:endParaRPr lang="en-US" dirty="0">
              <a:latin typeface="+mn-lt"/>
            </a:endParaRP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36</a:t>
            </a:fld>
            <a:endParaRPr lang="en-US" dirty="0"/>
          </a:p>
        </p:txBody>
      </p:sp>
      <p:sp>
        <p:nvSpPr>
          <p:cNvPr id="196" name="Rectangle 3">
            <a:extLst>
              <a:ext uri="{FF2B5EF4-FFF2-40B4-BE49-F238E27FC236}">
                <a16:creationId xmlns:a16="http://schemas.microsoft.com/office/drawing/2014/main" id="{A492C35A-994E-064C-B918-4058461067F1}"/>
              </a:ext>
            </a:extLst>
          </p:cNvPr>
          <p:cNvSpPr txBox="1">
            <a:spLocks noChangeArrowheads="1"/>
          </p:cNvSpPr>
          <p:nvPr/>
        </p:nvSpPr>
        <p:spPr bwMode="auto">
          <a:xfrm>
            <a:off x="1219200" y="1236663"/>
            <a:ext cx="104267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a:defRPr/>
            </a:pPr>
            <a:r>
              <a:rPr lang="en-US" kern="0" dirty="0">
                <a:cs typeface="+mn-cs"/>
              </a:rPr>
              <a:t>avoid collisions: 2</a:t>
            </a:r>
            <a:r>
              <a:rPr lang="en-US" kern="0" baseline="30000" dirty="0">
                <a:cs typeface="+mn-cs"/>
              </a:rPr>
              <a:t>+</a:t>
            </a:r>
            <a:r>
              <a:rPr lang="en-US" kern="0" dirty="0">
                <a:cs typeface="+mn-cs"/>
              </a:rPr>
              <a:t> nodes </a:t>
            </a:r>
            <a:r>
              <a:rPr lang="en-US" kern="0" dirty="0">
                <a:cs typeface="+mn-cs"/>
                <a:sym typeface="Symbol" charset="0"/>
              </a:rPr>
              <a:t>transmitting at same time</a:t>
            </a:r>
          </a:p>
          <a:p>
            <a:pPr>
              <a:defRPr/>
            </a:pPr>
            <a:r>
              <a:rPr lang="en-US" kern="0" dirty="0">
                <a:cs typeface="+mn-cs"/>
                <a:sym typeface="Symbol" charset="0"/>
              </a:rPr>
              <a:t>802.11: CSMA - sense before transmitting</a:t>
            </a:r>
          </a:p>
          <a:p>
            <a:pPr lvl="1">
              <a:defRPr/>
            </a:pPr>
            <a:r>
              <a:rPr lang="en-US" kern="0" dirty="0"/>
              <a:t>don’t collide with detected ongoing transmission by another node</a:t>
            </a:r>
          </a:p>
          <a:p>
            <a:pPr>
              <a:defRPr/>
            </a:pPr>
            <a:r>
              <a:rPr lang="en-US" kern="0" dirty="0">
                <a:cs typeface="+mn-cs"/>
              </a:rPr>
              <a:t>802.11: </a:t>
            </a:r>
            <a:r>
              <a:rPr lang="en-US" i="1" kern="0" dirty="0">
                <a:cs typeface="+mn-cs"/>
              </a:rPr>
              <a:t>no</a:t>
            </a:r>
            <a:r>
              <a:rPr lang="en-US" kern="0" dirty="0">
                <a:cs typeface="+mn-cs"/>
              </a:rPr>
              <a:t> collision detection!</a:t>
            </a:r>
          </a:p>
          <a:p>
            <a:pPr lvl="1">
              <a:defRPr/>
            </a:pPr>
            <a:r>
              <a:rPr lang="en-US" kern="0" dirty="0"/>
              <a:t>difficult to sense collisions: high transmitting signal, weak received signal due to fading</a:t>
            </a:r>
          </a:p>
          <a:p>
            <a:pPr lvl="1">
              <a:defRPr/>
            </a:pPr>
            <a:r>
              <a:rPr lang="en-US" kern="0" dirty="0"/>
              <a:t>can’t sense all collisions in any case: hidden terminal, fading</a:t>
            </a:r>
          </a:p>
          <a:p>
            <a:pPr lvl="1">
              <a:defRPr/>
            </a:pPr>
            <a:r>
              <a:rPr lang="en-US" kern="0" dirty="0"/>
              <a:t>goal: </a:t>
            </a:r>
            <a:r>
              <a:rPr lang="en-US" i="1" kern="0" dirty="0">
                <a:solidFill>
                  <a:srgbClr val="0000A8"/>
                </a:solidFill>
              </a:rPr>
              <a:t>avoid collisions:</a:t>
            </a:r>
            <a:r>
              <a:rPr lang="en-US" kern="0" dirty="0">
                <a:solidFill>
                  <a:srgbClr val="0000A8"/>
                </a:solidFill>
              </a:rPr>
              <a:t> </a:t>
            </a:r>
            <a:r>
              <a:rPr lang="en-US" kern="0" dirty="0"/>
              <a:t>CSMA/</a:t>
            </a:r>
            <a:r>
              <a:rPr lang="en-US" u="sng" kern="0" dirty="0">
                <a:solidFill>
                  <a:srgbClr val="0000A8"/>
                </a:solidFill>
              </a:rPr>
              <a:t>C</a:t>
            </a:r>
            <a:r>
              <a:rPr lang="en-US" kern="0" dirty="0"/>
              <a:t>ollision</a:t>
            </a:r>
            <a:r>
              <a:rPr lang="en-US" u="sng" kern="0" dirty="0">
                <a:solidFill>
                  <a:srgbClr val="0000A8"/>
                </a:solidFill>
              </a:rPr>
              <a:t>A</a:t>
            </a:r>
            <a:r>
              <a:rPr lang="en-US" kern="0" dirty="0"/>
              <a:t>voidance</a:t>
            </a:r>
            <a:endParaRPr lang="en-US" sz="2000" kern="0" dirty="0">
              <a:solidFill>
                <a:srgbClr val="FF0000"/>
              </a:solidFill>
            </a:endParaRPr>
          </a:p>
        </p:txBody>
      </p:sp>
      <p:sp>
        <p:nvSpPr>
          <p:cNvPr id="197" name="Text Box 63">
            <a:extLst>
              <a:ext uri="{FF2B5EF4-FFF2-40B4-BE49-F238E27FC236}">
                <a16:creationId xmlns:a16="http://schemas.microsoft.com/office/drawing/2014/main" id="{7326BD09-D43A-DC4E-A90B-C1A4A79218AF}"/>
              </a:ext>
            </a:extLst>
          </p:cNvPr>
          <p:cNvSpPr txBox="1">
            <a:spLocks noChangeArrowheads="1"/>
          </p:cNvSpPr>
          <p:nvPr/>
        </p:nvSpPr>
        <p:spPr bwMode="auto">
          <a:xfrm>
            <a:off x="7069138" y="6273800"/>
            <a:ext cx="593725" cy="27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200" dirty="0">
                <a:solidFill>
                  <a:srgbClr val="000000"/>
                </a:solidFill>
                <a:latin typeface="Arial" charset="0"/>
                <a:cs typeface="Arial" charset="0"/>
              </a:rPr>
              <a:t>space</a:t>
            </a:r>
          </a:p>
        </p:txBody>
      </p:sp>
      <p:grpSp>
        <p:nvGrpSpPr>
          <p:cNvPr id="198" name="Group 1">
            <a:extLst>
              <a:ext uri="{FF2B5EF4-FFF2-40B4-BE49-F238E27FC236}">
                <a16:creationId xmlns:a16="http://schemas.microsoft.com/office/drawing/2014/main" id="{4644F3E7-8E99-754A-BFEF-3CEB45EF70DF}"/>
              </a:ext>
            </a:extLst>
          </p:cNvPr>
          <p:cNvGrpSpPr>
            <a:grpSpLocks/>
          </p:cNvGrpSpPr>
          <p:nvPr/>
        </p:nvGrpSpPr>
        <p:grpSpPr bwMode="auto">
          <a:xfrm>
            <a:off x="2616200" y="4905375"/>
            <a:ext cx="2273300" cy="1028700"/>
            <a:chOff x="576580" y="4516120"/>
            <a:chExt cx="3170330" cy="1491615"/>
          </a:xfrm>
        </p:grpSpPr>
        <p:grpSp>
          <p:nvGrpSpPr>
            <p:cNvPr id="199" name="Group 356">
              <a:extLst>
                <a:ext uri="{FF2B5EF4-FFF2-40B4-BE49-F238E27FC236}">
                  <a16:creationId xmlns:a16="http://schemas.microsoft.com/office/drawing/2014/main" id="{34F4117D-08AE-9F48-96F9-E1ABA3C455BA}"/>
                </a:ext>
              </a:extLst>
            </p:cNvPr>
            <p:cNvGrpSpPr>
              <a:grpSpLocks/>
            </p:cNvGrpSpPr>
            <p:nvPr/>
          </p:nvGrpSpPr>
          <p:grpSpPr bwMode="auto">
            <a:xfrm>
              <a:off x="2042160" y="4673600"/>
              <a:ext cx="627380" cy="643255"/>
              <a:chOff x="313" y="1497"/>
              <a:chExt cx="1152" cy="1014"/>
            </a:xfrm>
          </p:grpSpPr>
          <p:pic>
            <p:nvPicPr>
              <p:cNvPr id="212" name="Picture 354" descr="laptop_stylized_small">
                <a:extLst>
                  <a:ext uri="{FF2B5EF4-FFF2-40B4-BE49-F238E27FC236}">
                    <a16:creationId xmlns:a16="http://schemas.microsoft.com/office/drawing/2014/main" id="{EBFEE52C-F9A1-684A-A171-3433FC7A9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3" name="Picture 355" descr="antenna_stylized">
                <a:extLst>
                  <a:ext uri="{FF2B5EF4-FFF2-40B4-BE49-F238E27FC236}">
                    <a16:creationId xmlns:a16="http://schemas.microsoft.com/office/drawing/2014/main" id="{F194AAE1-3568-2B48-8B43-FC5B6C9E3A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00" name="Freeform 7">
              <a:extLst>
                <a:ext uri="{FF2B5EF4-FFF2-40B4-BE49-F238E27FC236}">
                  <a16:creationId xmlns:a16="http://schemas.microsoft.com/office/drawing/2014/main" id="{CD0A49EF-46E5-D846-9C2A-AE8690B48E7D}"/>
                </a:ext>
              </a:extLst>
            </p:cNvPr>
            <p:cNvSpPr>
              <a:spLocks/>
            </p:cNvSpPr>
            <p:nvPr/>
          </p:nvSpPr>
          <p:spPr bwMode="auto">
            <a:xfrm>
              <a:off x="576580" y="4516120"/>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rgbClr val="000000"/>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1" name="Line 26">
              <a:extLst>
                <a:ext uri="{FF2B5EF4-FFF2-40B4-BE49-F238E27FC236}">
                  <a16:creationId xmlns:a16="http://schemas.microsoft.com/office/drawing/2014/main" id="{76C2B1AD-68AC-3E43-B204-7A93A10B3439}"/>
                </a:ext>
              </a:extLst>
            </p:cNvPr>
            <p:cNvSpPr>
              <a:spLocks noChangeShapeType="1"/>
            </p:cNvSpPr>
            <p:nvPr/>
          </p:nvSpPr>
          <p:spPr bwMode="auto">
            <a:xfrm flipV="1">
              <a:off x="1849583" y="5731510"/>
              <a:ext cx="998476" cy="168038"/>
            </a:xfrm>
            <a:prstGeom prst="line">
              <a:avLst/>
            </a:prstGeom>
            <a:noFill/>
            <a:ln w="38100">
              <a:solidFill>
                <a:srgbClr val="FF00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2" name="Line 27">
              <a:extLst>
                <a:ext uri="{FF2B5EF4-FFF2-40B4-BE49-F238E27FC236}">
                  <a16:creationId xmlns:a16="http://schemas.microsoft.com/office/drawing/2014/main" id="{4BE86F7E-DCF1-E241-A677-361DF198AB64}"/>
                </a:ext>
              </a:extLst>
            </p:cNvPr>
            <p:cNvSpPr>
              <a:spLocks noChangeShapeType="1"/>
            </p:cNvSpPr>
            <p:nvPr/>
          </p:nvSpPr>
          <p:spPr bwMode="auto">
            <a:xfrm>
              <a:off x="2522614" y="5250419"/>
              <a:ext cx="407361" cy="322263"/>
            </a:xfrm>
            <a:prstGeom prst="line">
              <a:avLst/>
            </a:prstGeom>
            <a:noFill/>
            <a:ln w="38100">
              <a:solidFill>
                <a:srgbClr val="FF00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3" name="Text Box 28">
              <a:extLst>
                <a:ext uri="{FF2B5EF4-FFF2-40B4-BE49-F238E27FC236}">
                  <a16:creationId xmlns:a16="http://schemas.microsoft.com/office/drawing/2014/main" id="{F8D280B8-C33B-EE46-BE35-25A0A16463CF}"/>
                </a:ext>
              </a:extLst>
            </p:cNvPr>
            <p:cNvSpPr txBox="1">
              <a:spLocks noChangeArrowheads="1"/>
            </p:cNvSpPr>
            <p:nvPr/>
          </p:nvSpPr>
          <p:spPr bwMode="auto">
            <a:xfrm>
              <a:off x="968444" y="5623323"/>
              <a:ext cx="305521" cy="3061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a:t>
              </a:r>
            </a:p>
          </p:txBody>
        </p:sp>
        <p:sp>
          <p:nvSpPr>
            <p:cNvPr id="204" name="Text Box 29">
              <a:extLst>
                <a:ext uri="{FF2B5EF4-FFF2-40B4-BE49-F238E27FC236}">
                  <a16:creationId xmlns:a16="http://schemas.microsoft.com/office/drawing/2014/main" id="{8D70D046-8490-9C45-95F2-E1E2E11115D3}"/>
                </a:ext>
              </a:extLst>
            </p:cNvPr>
            <p:cNvSpPr txBox="1">
              <a:spLocks noChangeArrowheads="1"/>
            </p:cNvSpPr>
            <p:nvPr/>
          </p:nvSpPr>
          <p:spPr bwMode="auto">
            <a:xfrm>
              <a:off x="3441389" y="5395436"/>
              <a:ext cx="305521" cy="3084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B</a:t>
              </a:r>
            </a:p>
          </p:txBody>
        </p:sp>
        <p:sp>
          <p:nvSpPr>
            <p:cNvPr id="205" name="Text Box 30">
              <a:extLst>
                <a:ext uri="{FF2B5EF4-FFF2-40B4-BE49-F238E27FC236}">
                  <a16:creationId xmlns:a16="http://schemas.microsoft.com/office/drawing/2014/main" id="{4A8C5018-E79C-ED4A-941F-6091893F16F1}"/>
                </a:ext>
              </a:extLst>
            </p:cNvPr>
            <p:cNvSpPr txBox="1">
              <a:spLocks noChangeArrowheads="1"/>
            </p:cNvSpPr>
            <p:nvPr/>
          </p:nvSpPr>
          <p:spPr bwMode="auto">
            <a:xfrm>
              <a:off x="2620027" y="4691063"/>
              <a:ext cx="314376" cy="3084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C</a:t>
              </a:r>
            </a:p>
          </p:txBody>
        </p:sp>
        <p:grpSp>
          <p:nvGrpSpPr>
            <p:cNvPr id="206" name="Group 356">
              <a:extLst>
                <a:ext uri="{FF2B5EF4-FFF2-40B4-BE49-F238E27FC236}">
                  <a16:creationId xmlns:a16="http://schemas.microsoft.com/office/drawing/2014/main" id="{92AFBCB0-6ECF-E140-B653-A8297D54E79A}"/>
                </a:ext>
              </a:extLst>
            </p:cNvPr>
            <p:cNvGrpSpPr>
              <a:grpSpLocks/>
            </p:cNvGrpSpPr>
            <p:nvPr/>
          </p:nvGrpSpPr>
          <p:grpSpPr bwMode="auto">
            <a:xfrm>
              <a:off x="2804160" y="5222240"/>
              <a:ext cx="627380" cy="643255"/>
              <a:chOff x="313" y="1497"/>
              <a:chExt cx="1152" cy="1014"/>
            </a:xfrm>
          </p:grpSpPr>
          <p:pic>
            <p:nvPicPr>
              <p:cNvPr id="210" name="Picture 354" descr="laptop_stylized_small">
                <a:extLst>
                  <a:ext uri="{FF2B5EF4-FFF2-40B4-BE49-F238E27FC236}">
                    <a16:creationId xmlns:a16="http://schemas.microsoft.com/office/drawing/2014/main" id="{0D6B975F-13AD-E043-84ED-707EDE77C3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1" name="Picture 355" descr="antenna_stylized">
                <a:extLst>
                  <a:ext uri="{FF2B5EF4-FFF2-40B4-BE49-F238E27FC236}">
                    <a16:creationId xmlns:a16="http://schemas.microsoft.com/office/drawing/2014/main" id="{A38A3A76-2004-4F4D-8DA7-84CE55AB13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07" name="Group 356">
              <a:extLst>
                <a:ext uri="{FF2B5EF4-FFF2-40B4-BE49-F238E27FC236}">
                  <a16:creationId xmlns:a16="http://schemas.microsoft.com/office/drawing/2014/main" id="{213CCD0C-BB43-CD4E-9E90-46A9AE3B35D1}"/>
                </a:ext>
              </a:extLst>
            </p:cNvPr>
            <p:cNvGrpSpPr>
              <a:grpSpLocks/>
            </p:cNvGrpSpPr>
            <p:nvPr/>
          </p:nvGrpSpPr>
          <p:grpSpPr bwMode="auto">
            <a:xfrm>
              <a:off x="1280160" y="5364480"/>
              <a:ext cx="627380" cy="643255"/>
              <a:chOff x="313" y="1497"/>
              <a:chExt cx="1152" cy="1014"/>
            </a:xfrm>
          </p:grpSpPr>
          <p:pic>
            <p:nvPicPr>
              <p:cNvPr id="208" name="Picture 354" descr="laptop_stylized_small">
                <a:extLst>
                  <a:ext uri="{FF2B5EF4-FFF2-40B4-BE49-F238E27FC236}">
                    <a16:creationId xmlns:a16="http://schemas.microsoft.com/office/drawing/2014/main" id="{E01FC48D-15FA-3B4B-B8D5-B11BDF5B6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9" name="Picture 355" descr="antenna_stylized">
                <a:extLst>
                  <a:ext uri="{FF2B5EF4-FFF2-40B4-BE49-F238E27FC236}">
                    <a16:creationId xmlns:a16="http://schemas.microsoft.com/office/drawing/2014/main" id="{3DB05C2E-4B6B-6A48-80D8-1F036DF46D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214" name="Group 2">
            <a:extLst>
              <a:ext uri="{FF2B5EF4-FFF2-40B4-BE49-F238E27FC236}">
                <a16:creationId xmlns:a16="http://schemas.microsoft.com/office/drawing/2014/main" id="{FBB99A50-E959-6142-BA3A-52AF8F6C998B}"/>
              </a:ext>
            </a:extLst>
          </p:cNvPr>
          <p:cNvGrpSpPr>
            <a:grpSpLocks/>
          </p:cNvGrpSpPr>
          <p:nvPr/>
        </p:nvGrpSpPr>
        <p:grpSpPr bwMode="auto">
          <a:xfrm>
            <a:off x="5969000" y="4702175"/>
            <a:ext cx="2809875" cy="1536700"/>
            <a:chOff x="4821555" y="4226560"/>
            <a:chExt cx="3545890" cy="2024698"/>
          </a:xfrm>
        </p:grpSpPr>
        <p:sp>
          <p:nvSpPr>
            <p:cNvPr id="215" name="Text Box 47">
              <a:extLst>
                <a:ext uri="{FF2B5EF4-FFF2-40B4-BE49-F238E27FC236}">
                  <a16:creationId xmlns:a16="http://schemas.microsoft.com/office/drawing/2014/main" id="{5FA31E1B-FBC4-2A41-ACBE-BD1CEB551A74}"/>
                </a:ext>
              </a:extLst>
            </p:cNvPr>
            <p:cNvSpPr txBox="1">
              <a:spLocks noChangeArrowheads="1"/>
            </p:cNvSpPr>
            <p:nvPr/>
          </p:nvSpPr>
          <p:spPr bwMode="auto">
            <a:xfrm>
              <a:off x="4821555" y="4395983"/>
              <a:ext cx="304506" cy="3074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FF0000"/>
                  </a:solidFill>
                  <a:effectLst/>
                  <a:uLnTx/>
                  <a:uFillTx/>
                  <a:latin typeface="Arial" charset="0"/>
                  <a:ea typeface="ＭＳ Ｐゴシック" charset="0"/>
                  <a:cs typeface="Arial" charset="0"/>
                </a:rPr>
                <a:t>A</a:t>
              </a:r>
            </a:p>
          </p:txBody>
        </p:sp>
        <p:sp>
          <p:nvSpPr>
            <p:cNvPr id="216" name="Text Box 48">
              <a:extLst>
                <a:ext uri="{FF2B5EF4-FFF2-40B4-BE49-F238E27FC236}">
                  <a16:creationId xmlns:a16="http://schemas.microsoft.com/office/drawing/2014/main" id="{BA29D456-DFC5-3C41-AED2-2BEF2E70F7CA}"/>
                </a:ext>
              </a:extLst>
            </p:cNvPr>
            <p:cNvSpPr txBox="1">
              <a:spLocks noChangeArrowheads="1"/>
            </p:cNvSpPr>
            <p:nvPr/>
          </p:nvSpPr>
          <p:spPr bwMode="auto">
            <a:xfrm>
              <a:off x="6730727" y="4391799"/>
              <a:ext cx="328546" cy="3074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B</a:t>
              </a:r>
            </a:p>
          </p:txBody>
        </p:sp>
        <p:sp>
          <p:nvSpPr>
            <p:cNvPr id="217" name="Text Box 49">
              <a:extLst>
                <a:ext uri="{FF2B5EF4-FFF2-40B4-BE49-F238E27FC236}">
                  <a16:creationId xmlns:a16="http://schemas.microsoft.com/office/drawing/2014/main" id="{475BF790-5035-7347-9875-119C4DA3A918}"/>
                </a:ext>
              </a:extLst>
            </p:cNvPr>
            <p:cNvSpPr txBox="1">
              <a:spLocks noChangeArrowheads="1"/>
            </p:cNvSpPr>
            <p:nvPr/>
          </p:nvSpPr>
          <p:spPr bwMode="auto">
            <a:xfrm>
              <a:off x="7912690" y="4435723"/>
              <a:ext cx="314522" cy="3074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C</a:t>
              </a:r>
            </a:p>
          </p:txBody>
        </p:sp>
        <p:sp>
          <p:nvSpPr>
            <p:cNvPr id="218" name="Text Box 55">
              <a:extLst>
                <a:ext uri="{FF2B5EF4-FFF2-40B4-BE49-F238E27FC236}">
                  <a16:creationId xmlns:a16="http://schemas.microsoft.com/office/drawing/2014/main" id="{4F1AE698-EC84-BA4A-9817-8A6FDD080269}"/>
                </a:ext>
              </a:extLst>
            </p:cNvPr>
            <p:cNvSpPr txBox="1">
              <a:spLocks noChangeArrowheads="1"/>
            </p:cNvSpPr>
            <p:nvPr/>
          </p:nvSpPr>
          <p:spPr bwMode="auto">
            <a:xfrm>
              <a:off x="4893675" y="5222176"/>
              <a:ext cx="827375" cy="4622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0000"/>
                  </a:solidFill>
                  <a:effectLst/>
                  <a:uLnTx/>
                  <a:uFillTx/>
                  <a:latin typeface="Arial" charset="0"/>
                  <a:ea typeface="ＭＳ Ｐゴシック" charset="0"/>
                  <a:cs typeface="Arial" charset="0"/>
                </a:rPr>
                <a:t>A</a:t>
              </a:r>
              <a:r>
                <a:rPr kumimoji="0" lang="ja-JP" altLang="en-US" sz="1200" b="0" i="0" u="none" strike="noStrike" kern="0" cap="none" spc="0" normalizeH="0" baseline="0" noProof="0">
                  <a:ln>
                    <a:noFill/>
                  </a:ln>
                  <a:solidFill>
                    <a:srgbClr val="FF0000"/>
                  </a:solidFill>
                  <a:effectLst/>
                  <a:uLnTx/>
                  <a:uFillTx/>
                  <a:latin typeface="Arial" charset="0"/>
                  <a:ea typeface="ＭＳ Ｐゴシック" charset="0"/>
                  <a:cs typeface="Arial" charset="0"/>
                </a:rPr>
                <a:t>’</a:t>
              </a:r>
              <a:r>
                <a:rPr kumimoji="0" lang="en-US" sz="1200" b="0" i="0" u="none" strike="noStrike" kern="0" cap="none" spc="0" normalizeH="0" baseline="0" noProof="0" dirty="0">
                  <a:ln>
                    <a:noFill/>
                  </a:ln>
                  <a:solidFill>
                    <a:srgbClr val="FF0000"/>
                  </a:solidFill>
                  <a:effectLst/>
                  <a:uLnTx/>
                  <a:uFillTx/>
                  <a:latin typeface="Arial" charset="0"/>
                  <a:ea typeface="ＭＳ Ｐゴシック" charset="0"/>
                  <a:cs typeface="Arial" charset="0"/>
                </a:rPr>
                <a:t>s signal</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0000"/>
                  </a:solidFill>
                  <a:effectLst/>
                  <a:uLnTx/>
                  <a:uFillTx/>
                  <a:latin typeface="Arial" charset="0"/>
                  <a:ea typeface="ＭＳ Ｐゴシック" charset="0"/>
                  <a:cs typeface="Arial" charset="0"/>
                </a:rPr>
                <a:t>strength</a:t>
              </a:r>
            </a:p>
          </p:txBody>
        </p:sp>
        <p:sp>
          <p:nvSpPr>
            <p:cNvPr id="219" name="Line 60">
              <a:extLst>
                <a:ext uri="{FF2B5EF4-FFF2-40B4-BE49-F238E27FC236}">
                  <a16:creationId xmlns:a16="http://schemas.microsoft.com/office/drawing/2014/main" id="{12D38917-6C8C-8343-A011-B3A061BC0591}"/>
                </a:ext>
              </a:extLst>
            </p:cNvPr>
            <p:cNvSpPr>
              <a:spLocks noChangeShapeType="1"/>
            </p:cNvSpPr>
            <p:nvPr/>
          </p:nvSpPr>
          <p:spPr bwMode="auto">
            <a:xfrm>
              <a:off x="4955779" y="6251258"/>
              <a:ext cx="3265424"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0" name="Line 61">
              <a:extLst>
                <a:ext uri="{FF2B5EF4-FFF2-40B4-BE49-F238E27FC236}">
                  <a16:creationId xmlns:a16="http://schemas.microsoft.com/office/drawing/2014/main" id="{8402D49A-1618-ED45-AA55-6F6CFAFAD1F5}"/>
                </a:ext>
              </a:extLst>
            </p:cNvPr>
            <p:cNvSpPr>
              <a:spLocks noChangeShapeType="1"/>
            </p:cNvSpPr>
            <p:nvPr/>
          </p:nvSpPr>
          <p:spPr bwMode="auto">
            <a:xfrm>
              <a:off x="4901688" y="5071579"/>
              <a:ext cx="0" cy="113784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1" name="Freeform 62">
              <a:extLst>
                <a:ext uri="{FF2B5EF4-FFF2-40B4-BE49-F238E27FC236}">
                  <a16:creationId xmlns:a16="http://schemas.microsoft.com/office/drawing/2014/main" id="{01811282-31AB-1645-AABC-6BEA4EA3298C}"/>
                </a:ext>
              </a:extLst>
            </p:cNvPr>
            <p:cNvSpPr>
              <a:spLocks/>
            </p:cNvSpPr>
            <p:nvPr/>
          </p:nvSpPr>
          <p:spPr bwMode="auto">
            <a:xfrm>
              <a:off x="4985068" y="5127308"/>
              <a:ext cx="2995613"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FF0000"/>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2" name="Freeform 65">
              <a:extLst>
                <a:ext uri="{FF2B5EF4-FFF2-40B4-BE49-F238E27FC236}">
                  <a16:creationId xmlns:a16="http://schemas.microsoft.com/office/drawing/2014/main" id="{23853BFD-C38D-F446-8196-144C09C5D13D}"/>
                </a:ext>
              </a:extLst>
            </p:cNvPr>
            <p:cNvSpPr>
              <a:spLocks/>
            </p:cNvSpPr>
            <p:nvPr/>
          </p:nvSpPr>
          <p:spPr bwMode="auto">
            <a:xfrm flipH="1">
              <a:off x="5080318" y="5097145"/>
              <a:ext cx="2995613"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3333CC"/>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3" name="Text Box 66">
              <a:extLst>
                <a:ext uri="{FF2B5EF4-FFF2-40B4-BE49-F238E27FC236}">
                  <a16:creationId xmlns:a16="http://schemas.microsoft.com/office/drawing/2014/main" id="{499D56C4-FCB9-374D-B01B-E49B8BFC0B9B}"/>
                </a:ext>
              </a:extLst>
            </p:cNvPr>
            <p:cNvSpPr txBox="1">
              <a:spLocks noChangeArrowheads="1"/>
            </p:cNvSpPr>
            <p:nvPr/>
          </p:nvSpPr>
          <p:spPr bwMode="auto">
            <a:xfrm>
              <a:off x="7522041" y="5151061"/>
              <a:ext cx="845404" cy="4622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3333CC"/>
                  </a:solidFill>
                  <a:effectLst/>
                  <a:uLnTx/>
                  <a:uFillTx/>
                  <a:latin typeface="Arial" charset="0"/>
                  <a:ea typeface="ＭＳ Ｐゴシック" charset="0"/>
                  <a:cs typeface="Arial" charset="0"/>
                </a:rPr>
                <a:t>C</a:t>
              </a:r>
              <a:r>
                <a:rPr kumimoji="0" lang="ja-JP" altLang="en-US" sz="1200" b="0" i="0" u="none" strike="noStrike" kern="0" cap="none" spc="0" normalizeH="0" baseline="0" noProof="0">
                  <a:ln>
                    <a:noFill/>
                  </a:ln>
                  <a:solidFill>
                    <a:srgbClr val="3333CC"/>
                  </a:solidFill>
                  <a:effectLst/>
                  <a:uLnTx/>
                  <a:uFillTx/>
                  <a:latin typeface="Arial" charset="0"/>
                  <a:ea typeface="ＭＳ Ｐゴシック" charset="0"/>
                  <a:cs typeface="Arial" charset="0"/>
                </a:rPr>
                <a:t>’</a:t>
              </a:r>
              <a:r>
                <a:rPr kumimoji="0" lang="en-US" sz="1200" b="0" i="0" u="none" strike="noStrike" kern="0" cap="none" spc="0" normalizeH="0" baseline="0" noProof="0" dirty="0">
                  <a:ln>
                    <a:noFill/>
                  </a:ln>
                  <a:solidFill>
                    <a:srgbClr val="3333CC"/>
                  </a:solidFill>
                  <a:effectLst/>
                  <a:uLnTx/>
                  <a:uFillTx/>
                  <a:latin typeface="Arial" charset="0"/>
                  <a:ea typeface="ＭＳ Ｐゴシック" charset="0"/>
                  <a:cs typeface="Arial" charset="0"/>
                </a:rPr>
                <a:t>s signal</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3333CC"/>
                  </a:solidFill>
                  <a:effectLst/>
                  <a:uLnTx/>
                  <a:uFillTx/>
                  <a:latin typeface="Arial" charset="0"/>
                  <a:ea typeface="ＭＳ Ｐゴシック" charset="0"/>
                  <a:cs typeface="Arial" charset="0"/>
                </a:rPr>
                <a:t>strength</a:t>
              </a:r>
            </a:p>
          </p:txBody>
        </p:sp>
        <p:sp>
          <p:nvSpPr>
            <p:cNvPr id="224" name="Line 67">
              <a:extLst>
                <a:ext uri="{FF2B5EF4-FFF2-40B4-BE49-F238E27FC236}">
                  <a16:creationId xmlns:a16="http://schemas.microsoft.com/office/drawing/2014/main" id="{0415FD8B-03B3-2A43-8EB2-237EFE1BB227}"/>
                </a:ext>
              </a:extLst>
            </p:cNvPr>
            <p:cNvSpPr>
              <a:spLocks noChangeShapeType="1"/>
            </p:cNvSpPr>
            <p:nvPr/>
          </p:nvSpPr>
          <p:spPr bwMode="auto">
            <a:xfrm flipH="1">
              <a:off x="5282320" y="4958631"/>
              <a:ext cx="26044" cy="1263345"/>
            </a:xfrm>
            <a:prstGeom prst="line">
              <a:avLst/>
            </a:prstGeom>
            <a:noFill/>
            <a:ln w="9525">
              <a:solidFill>
                <a:srgbClr val="0000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5" name="Line 68">
              <a:extLst>
                <a:ext uri="{FF2B5EF4-FFF2-40B4-BE49-F238E27FC236}">
                  <a16:creationId xmlns:a16="http://schemas.microsoft.com/office/drawing/2014/main" id="{2A0B82D3-EFED-DA43-B9C0-15C3CCD10ED0}"/>
                </a:ext>
              </a:extLst>
            </p:cNvPr>
            <p:cNvSpPr>
              <a:spLocks noChangeShapeType="1"/>
            </p:cNvSpPr>
            <p:nvPr/>
          </p:nvSpPr>
          <p:spPr bwMode="auto">
            <a:xfrm>
              <a:off x="6502348" y="5027655"/>
              <a:ext cx="0" cy="1206870"/>
            </a:xfrm>
            <a:prstGeom prst="line">
              <a:avLst/>
            </a:prstGeom>
            <a:noFill/>
            <a:ln w="9525">
              <a:solidFill>
                <a:srgbClr val="0000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6" name="Line 69">
              <a:extLst>
                <a:ext uri="{FF2B5EF4-FFF2-40B4-BE49-F238E27FC236}">
                  <a16:creationId xmlns:a16="http://schemas.microsoft.com/office/drawing/2014/main" id="{404E3573-F8C6-5E45-914C-38432DCE3520}"/>
                </a:ext>
              </a:extLst>
            </p:cNvPr>
            <p:cNvSpPr>
              <a:spLocks noChangeShapeType="1"/>
            </p:cNvSpPr>
            <p:nvPr/>
          </p:nvSpPr>
          <p:spPr bwMode="auto">
            <a:xfrm>
              <a:off x="7584145" y="5010922"/>
              <a:ext cx="0" cy="1181770"/>
            </a:xfrm>
            <a:prstGeom prst="line">
              <a:avLst/>
            </a:prstGeom>
            <a:noFill/>
            <a:ln w="9525">
              <a:solidFill>
                <a:srgbClr val="0000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27" name="Group 356">
              <a:extLst>
                <a:ext uri="{FF2B5EF4-FFF2-40B4-BE49-F238E27FC236}">
                  <a16:creationId xmlns:a16="http://schemas.microsoft.com/office/drawing/2014/main" id="{8D9D842B-1ABC-7A48-A983-FEB9C60E22EC}"/>
                </a:ext>
              </a:extLst>
            </p:cNvPr>
            <p:cNvGrpSpPr>
              <a:grpSpLocks/>
            </p:cNvGrpSpPr>
            <p:nvPr/>
          </p:nvGrpSpPr>
          <p:grpSpPr bwMode="auto">
            <a:xfrm>
              <a:off x="5008880" y="4257040"/>
              <a:ext cx="627380" cy="643255"/>
              <a:chOff x="313" y="1497"/>
              <a:chExt cx="1152" cy="1014"/>
            </a:xfrm>
          </p:grpSpPr>
          <p:pic>
            <p:nvPicPr>
              <p:cNvPr id="234" name="Picture 354" descr="laptop_stylized_small">
                <a:extLst>
                  <a:ext uri="{FF2B5EF4-FFF2-40B4-BE49-F238E27FC236}">
                    <a16:creationId xmlns:a16="http://schemas.microsoft.com/office/drawing/2014/main" id="{0D7E6CBD-2A6D-9043-AC34-9882E71B2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5" name="Picture 355" descr="antenna_stylized">
                <a:extLst>
                  <a:ext uri="{FF2B5EF4-FFF2-40B4-BE49-F238E27FC236}">
                    <a16:creationId xmlns:a16="http://schemas.microsoft.com/office/drawing/2014/main" id="{AA67442E-AB80-A949-A557-DFF2CABE60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28" name="Group 356">
              <a:extLst>
                <a:ext uri="{FF2B5EF4-FFF2-40B4-BE49-F238E27FC236}">
                  <a16:creationId xmlns:a16="http://schemas.microsoft.com/office/drawing/2014/main" id="{2A495040-484D-F44C-BA9B-15DC83D9F060}"/>
                </a:ext>
              </a:extLst>
            </p:cNvPr>
            <p:cNvGrpSpPr>
              <a:grpSpLocks/>
            </p:cNvGrpSpPr>
            <p:nvPr/>
          </p:nvGrpSpPr>
          <p:grpSpPr bwMode="auto">
            <a:xfrm>
              <a:off x="6197600" y="4297680"/>
              <a:ext cx="627380" cy="643255"/>
              <a:chOff x="313" y="1497"/>
              <a:chExt cx="1152" cy="1014"/>
            </a:xfrm>
          </p:grpSpPr>
          <p:pic>
            <p:nvPicPr>
              <p:cNvPr id="232" name="Picture 354" descr="laptop_stylized_small">
                <a:extLst>
                  <a:ext uri="{FF2B5EF4-FFF2-40B4-BE49-F238E27FC236}">
                    <a16:creationId xmlns:a16="http://schemas.microsoft.com/office/drawing/2014/main" id="{7BA1549E-0EC3-B64D-B067-EC5189B4E1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3" name="Picture 355" descr="antenna_stylized">
                <a:extLst>
                  <a:ext uri="{FF2B5EF4-FFF2-40B4-BE49-F238E27FC236}">
                    <a16:creationId xmlns:a16="http://schemas.microsoft.com/office/drawing/2014/main" id="{3F41AAB7-1902-A04F-9645-A26087CFB6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29" name="Group 356">
              <a:extLst>
                <a:ext uri="{FF2B5EF4-FFF2-40B4-BE49-F238E27FC236}">
                  <a16:creationId xmlns:a16="http://schemas.microsoft.com/office/drawing/2014/main" id="{16DA2195-14EA-6243-B65C-EC2B27CCBB9A}"/>
                </a:ext>
              </a:extLst>
            </p:cNvPr>
            <p:cNvGrpSpPr>
              <a:grpSpLocks/>
            </p:cNvGrpSpPr>
            <p:nvPr/>
          </p:nvGrpSpPr>
          <p:grpSpPr bwMode="auto">
            <a:xfrm>
              <a:off x="7274560" y="4226560"/>
              <a:ext cx="627380" cy="643255"/>
              <a:chOff x="313" y="1497"/>
              <a:chExt cx="1152" cy="1014"/>
            </a:xfrm>
          </p:grpSpPr>
          <p:pic>
            <p:nvPicPr>
              <p:cNvPr id="230" name="Picture 354" descr="laptop_stylized_small">
                <a:extLst>
                  <a:ext uri="{FF2B5EF4-FFF2-40B4-BE49-F238E27FC236}">
                    <a16:creationId xmlns:a16="http://schemas.microsoft.com/office/drawing/2014/main" id="{1560AA7B-6B93-2945-9630-C07258D72E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1" name="Picture 355" descr="antenna_stylized">
                <a:extLst>
                  <a:ext uri="{FF2B5EF4-FFF2-40B4-BE49-F238E27FC236}">
                    <a16:creationId xmlns:a16="http://schemas.microsoft.com/office/drawing/2014/main" id="{FF6A7FA0-099E-0D44-B57F-E44DCFA0D2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7037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96">
                                            <p:txEl>
                                              <p:pRg st="1" end="1"/>
                                            </p:txEl>
                                          </p:spTgt>
                                        </p:tgtEl>
                                        <p:attrNameLst>
                                          <p:attrName>style.visibility</p:attrName>
                                        </p:attrNameLst>
                                      </p:cBhvr>
                                      <p:to>
                                        <p:strVal val="visible"/>
                                      </p:to>
                                    </p:set>
                                    <p:animEffect transition="in" filter="dissolve">
                                      <p:cBhvr>
                                        <p:cTn id="7" dur="500"/>
                                        <p:tgtEl>
                                          <p:spTgt spid="1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6">
                                            <p:txEl>
                                              <p:pRg st="2" end="2"/>
                                            </p:txEl>
                                          </p:spTgt>
                                        </p:tgtEl>
                                        <p:attrNameLst>
                                          <p:attrName>style.visibility</p:attrName>
                                        </p:attrNameLst>
                                      </p:cBhvr>
                                      <p:to>
                                        <p:strVal val="visible"/>
                                      </p:to>
                                    </p:set>
                                    <p:animEffect transition="in" filter="dissolve">
                                      <p:cBhvr>
                                        <p:cTn id="12" dur="500"/>
                                        <p:tgtEl>
                                          <p:spTgt spid="1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6">
                                            <p:txEl>
                                              <p:pRg st="3" end="3"/>
                                            </p:txEl>
                                          </p:spTgt>
                                        </p:tgtEl>
                                        <p:attrNameLst>
                                          <p:attrName>style.visibility</p:attrName>
                                        </p:attrNameLst>
                                      </p:cBhvr>
                                      <p:to>
                                        <p:strVal val="visible"/>
                                      </p:to>
                                    </p:set>
                                    <p:animEffect transition="in" filter="dissolve">
                                      <p:cBhvr>
                                        <p:cTn id="17" dur="500"/>
                                        <p:tgtEl>
                                          <p:spTgt spid="196">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196">
                                            <p:txEl>
                                              <p:pRg st="4" end="4"/>
                                            </p:txEl>
                                          </p:spTgt>
                                        </p:tgtEl>
                                        <p:attrNameLst>
                                          <p:attrName>style.visibility</p:attrName>
                                        </p:attrNameLst>
                                      </p:cBhvr>
                                      <p:to>
                                        <p:strVal val="visible"/>
                                      </p:to>
                                    </p:set>
                                    <p:animEffect transition="in" filter="dissolve">
                                      <p:cBhvr>
                                        <p:cTn id="20" dur="500"/>
                                        <p:tgtEl>
                                          <p:spTgt spid="196">
                                            <p:txEl>
                                              <p:pRg st="4" end="4"/>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196">
                                            <p:txEl>
                                              <p:pRg st="5" end="5"/>
                                            </p:txEl>
                                          </p:spTgt>
                                        </p:tgtEl>
                                        <p:attrNameLst>
                                          <p:attrName>style.visibility</p:attrName>
                                        </p:attrNameLst>
                                      </p:cBhvr>
                                      <p:to>
                                        <p:strVal val="visible"/>
                                      </p:to>
                                    </p:set>
                                    <p:animEffect transition="in" filter="dissolve">
                                      <p:cBhvr>
                                        <p:cTn id="23" dur="500"/>
                                        <p:tgtEl>
                                          <p:spTgt spid="196">
                                            <p:txEl>
                                              <p:pRg st="5" end="5"/>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196">
                                            <p:txEl>
                                              <p:pRg st="6" end="6"/>
                                            </p:txEl>
                                          </p:spTgt>
                                        </p:tgtEl>
                                        <p:attrNameLst>
                                          <p:attrName>style.visibility</p:attrName>
                                        </p:attrNameLst>
                                      </p:cBhvr>
                                      <p:to>
                                        <p:strVal val="visible"/>
                                      </p:to>
                                    </p:set>
                                    <p:animEffect transition="in" filter="dissolve">
                                      <p:cBhvr>
                                        <p:cTn id="26" dur="500"/>
                                        <p:tgtEl>
                                          <p:spTgt spid="1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724ABE-9D36-C3CF-C212-DD10DC56C46A}"/>
              </a:ext>
            </a:extLst>
          </p:cNvPr>
          <p:cNvSpPr>
            <a:spLocks noGrp="1"/>
          </p:cNvSpPr>
          <p:nvPr>
            <p:ph idx="1"/>
          </p:nvPr>
        </p:nvSpPr>
        <p:spPr>
          <a:xfrm>
            <a:off x="302987" y="1372013"/>
            <a:ext cx="6560728" cy="5133973"/>
          </a:xfrm>
        </p:spPr>
        <p:txBody>
          <a:bodyPr>
            <a:normAutofit fontScale="85000" lnSpcReduction="10000"/>
          </a:bodyPr>
          <a:lstStyle/>
          <a:p>
            <a:pPr marL="355600" marR="3083560" indent="-342900">
              <a:lnSpc>
                <a:spcPts val="2590"/>
              </a:lnSpc>
              <a:spcBef>
                <a:spcPts val="425"/>
              </a:spcBef>
              <a:buClr>
                <a:srgbClr val="063DE8"/>
              </a:buClr>
              <a:buSzPct val="75000"/>
              <a:buFont typeface="Wingdings"/>
              <a:buChar char=""/>
              <a:tabLst>
                <a:tab pos="355600" algn="l"/>
              </a:tabLst>
            </a:pPr>
            <a:r>
              <a:rPr lang="en-GB" sz="2800" dirty="0">
                <a:latin typeface="Times New Roman"/>
                <a:cs typeface="Times New Roman"/>
              </a:rPr>
              <a:t>Carrier</a:t>
            </a:r>
            <a:r>
              <a:rPr lang="en-GB" sz="2800" spc="-50" dirty="0">
                <a:latin typeface="Times New Roman"/>
                <a:cs typeface="Times New Roman"/>
              </a:rPr>
              <a:t> </a:t>
            </a:r>
            <a:r>
              <a:rPr lang="en-GB" sz="2800" dirty="0">
                <a:latin typeface="Times New Roman"/>
                <a:cs typeface="Times New Roman"/>
              </a:rPr>
              <a:t>Sense</a:t>
            </a:r>
            <a:r>
              <a:rPr lang="en-GB" sz="2800" spc="-35" dirty="0">
                <a:latin typeface="Times New Roman"/>
                <a:cs typeface="Times New Roman"/>
              </a:rPr>
              <a:t> </a:t>
            </a:r>
            <a:r>
              <a:rPr lang="en-GB" sz="2800" dirty="0">
                <a:latin typeface="Times New Roman"/>
                <a:cs typeface="Times New Roman"/>
              </a:rPr>
              <a:t>Multiple</a:t>
            </a:r>
            <a:r>
              <a:rPr lang="en-GB" sz="2800" spc="-60" dirty="0">
                <a:latin typeface="Times New Roman"/>
                <a:cs typeface="Times New Roman"/>
              </a:rPr>
              <a:t> </a:t>
            </a:r>
            <a:r>
              <a:rPr lang="en-GB" sz="2800" dirty="0">
                <a:latin typeface="Times New Roman"/>
                <a:cs typeface="Times New Roman"/>
              </a:rPr>
              <a:t>Access </a:t>
            </a:r>
            <a:r>
              <a:rPr lang="en-GB" sz="2800" spc="-20" dirty="0">
                <a:latin typeface="Times New Roman"/>
                <a:cs typeface="Times New Roman"/>
              </a:rPr>
              <a:t>with </a:t>
            </a:r>
            <a:r>
              <a:rPr lang="en-GB" sz="2800" dirty="0">
                <a:latin typeface="Times New Roman"/>
                <a:cs typeface="Times New Roman"/>
              </a:rPr>
              <a:t>Collision</a:t>
            </a:r>
            <a:r>
              <a:rPr lang="en-GB" sz="2800" spc="-60" dirty="0">
                <a:latin typeface="Times New Roman"/>
                <a:cs typeface="Times New Roman"/>
              </a:rPr>
              <a:t> </a:t>
            </a:r>
            <a:r>
              <a:rPr lang="en-GB" sz="2800" dirty="0">
                <a:latin typeface="Times New Roman"/>
                <a:cs typeface="Times New Roman"/>
              </a:rPr>
              <a:t>Avoidance</a:t>
            </a:r>
            <a:r>
              <a:rPr lang="en-GB" sz="2800" spc="-30" dirty="0">
                <a:latin typeface="Times New Roman"/>
                <a:cs typeface="Times New Roman"/>
              </a:rPr>
              <a:t> </a:t>
            </a:r>
            <a:r>
              <a:rPr lang="en-GB" sz="2800" spc="-10" dirty="0">
                <a:latin typeface="Times New Roman"/>
                <a:cs typeface="Times New Roman"/>
              </a:rPr>
              <a:t>(CSMA/CA)</a:t>
            </a:r>
            <a:endParaRPr lang="en-GB" sz="2800" dirty="0">
              <a:latin typeface="Times New Roman"/>
              <a:cs typeface="Times New Roman"/>
            </a:endParaRPr>
          </a:p>
          <a:p>
            <a:pPr marL="355600" marR="5080" indent="-342900">
              <a:lnSpc>
                <a:spcPts val="2590"/>
              </a:lnSpc>
              <a:spcBef>
                <a:spcPts val="580"/>
              </a:spcBef>
              <a:buClr>
                <a:srgbClr val="063DE8"/>
              </a:buClr>
              <a:buSzPct val="75000"/>
              <a:buFont typeface="Wingdings"/>
              <a:buChar char=""/>
              <a:tabLst>
                <a:tab pos="355600" algn="l"/>
              </a:tabLst>
            </a:pPr>
            <a:r>
              <a:rPr lang="en-GB" sz="2800" dirty="0">
                <a:latin typeface="Times New Roman"/>
                <a:cs typeface="Times New Roman"/>
              </a:rPr>
              <a:t>Listen</a:t>
            </a:r>
            <a:r>
              <a:rPr lang="en-GB" sz="2800" spc="-40" dirty="0">
                <a:latin typeface="Times New Roman"/>
                <a:cs typeface="Times New Roman"/>
              </a:rPr>
              <a:t> </a:t>
            </a:r>
            <a:r>
              <a:rPr lang="en-GB" sz="2800" dirty="0">
                <a:latin typeface="Times New Roman"/>
                <a:cs typeface="Times New Roman"/>
              </a:rPr>
              <a:t>before</a:t>
            </a:r>
            <a:r>
              <a:rPr lang="en-GB" sz="2800" spc="-20" dirty="0">
                <a:latin typeface="Times New Roman"/>
                <a:cs typeface="Times New Roman"/>
              </a:rPr>
              <a:t> </a:t>
            </a:r>
            <a:r>
              <a:rPr lang="en-GB" sz="2800" dirty="0">
                <a:latin typeface="Times New Roman"/>
                <a:cs typeface="Times New Roman"/>
              </a:rPr>
              <a:t>you</a:t>
            </a:r>
            <a:r>
              <a:rPr lang="en-GB" sz="2800" spc="-15" dirty="0">
                <a:latin typeface="Times New Roman"/>
                <a:cs typeface="Times New Roman"/>
              </a:rPr>
              <a:t> </a:t>
            </a:r>
            <a:r>
              <a:rPr lang="en-GB" sz="2800" dirty="0">
                <a:latin typeface="Times New Roman"/>
                <a:cs typeface="Times New Roman"/>
              </a:rPr>
              <a:t>talk.</a:t>
            </a:r>
            <a:r>
              <a:rPr lang="en-GB" sz="2800" spc="-40" dirty="0">
                <a:latin typeface="Times New Roman"/>
                <a:cs typeface="Times New Roman"/>
              </a:rPr>
              <a:t> </a:t>
            </a:r>
            <a:r>
              <a:rPr lang="en-GB" sz="2800" dirty="0">
                <a:latin typeface="Times New Roman"/>
                <a:cs typeface="Times New Roman"/>
              </a:rPr>
              <a:t>If</a:t>
            </a:r>
            <a:r>
              <a:rPr lang="en-GB" sz="2800" spc="-10" dirty="0">
                <a:latin typeface="Times New Roman"/>
                <a:cs typeface="Times New Roman"/>
              </a:rPr>
              <a:t> </a:t>
            </a:r>
            <a:r>
              <a:rPr lang="en-GB" sz="2800" dirty="0">
                <a:latin typeface="Times New Roman"/>
                <a:cs typeface="Times New Roman"/>
              </a:rPr>
              <a:t>the</a:t>
            </a:r>
            <a:r>
              <a:rPr lang="en-GB" sz="2800" spc="-40" dirty="0">
                <a:latin typeface="Times New Roman"/>
                <a:cs typeface="Times New Roman"/>
              </a:rPr>
              <a:t> </a:t>
            </a:r>
            <a:r>
              <a:rPr lang="en-GB" sz="2800" dirty="0">
                <a:latin typeface="Times New Roman"/>
                <a:cs typeface="Times New Roman"/>
              </a:rPr>
              <a:t>medium</a:t>
            </a:r>
            <a:r>
              <a:rPr lang="en-GB" sz="2800" spc="-10" dirty="0">
                <a:latin typeface="Times New Roman"/>
                <a:cs typeface="Times New Roman"/>
              </a:rPr>
              <a:t> </a:t>
            </a:r>
            <a:r>
              <a:rPr lang="en-GB" sz="2800" dirty="0">
                <a:latin typeface="Times New Roman"/>
                <a:cs typeface="Times New Roman"/>
              </a:rPr>
              <a:t>is</a:t>
            </a:r>
            <a:r>
              <a:rPr lang="en-GB" sz="2800" spc="-25" dirty="0">
                <a:latin typeface="Times New Roman"/>
                <a:cs typeface="Times New Roman"/>
              </a:rPr>
              <a:t> </a:t>
            </a:r>
            <a:r>
              <a:rPr lang="en-GB" sz="2800" dirty="0">
                <a:latin typeface="Times New Roman"/>
                <a:cs typeface="Times New Roman"/>
              </a:rPr>
              <a:t>busy,</a:t>
            </a:r>
            <a:r>
              <a:rPr lang="en-GB" sz="2800" spc="-15" dirty="0">
                <a:latin typeface="Times New Roman"/>
                <a:cs typeface="Times New Roman"/>
              </a:rPr>
              <a:t> </a:t>
            </a:r>
            <a:r>
              <a:rPr lang="en-GB" sz="2800" dirty="0">
                <a:latin typeface="Times New Roman"/>
                <a:cs typeface="Times New Roman"/>
              </a:rPr>
              <a:t>the</a:t>
            </a:r>
            <a:r>
              <a:rPr lang="en-GB" sz="2800" spc="-25" dirty="0">
                <a:latin typeface="Times New Roman"/>
                <a:cs typeface="Times New Roman"/>
              </a:rPr>
              <a:t> </a:t>
            </a:r>
            <a:r>
              <a:rPr lang="en-GB" sz="2800" spc="-10" dirty="0">
                <a:latin typeface="Times New Roman"/>
                <a:cs typeface="Times New Roman"/>
              </a:rPr>
              <a:t>transmitter </a:t>
            </a:r>
            <a:r>
              <a:rPr lang="en-GB" sz="2800" dirty="0">
                <a:latin typeface="Times New Roman"/>
                <a:cs typeface="Times New Roman"/>
              </a:rPr>
              <a:t>backs</a:t>
            </a:r>
            <a:r>
              <a:rPr lang="en-GB" sz="2800" spc="-35" dirty="0">
                <a:latin typeface="Times New Roman"/>
                <a:cs typeface="Times New Roman"/>
              </a:rPr>
              <a:t> </a:t>
            </a:r>
            <a:r>
              <a:rPr lang="en-GB" sz="2800" dirty="0">
                <a:latin typeface="Times New Roman"/>
                <a:cs typeface="Times New Roman"/>
              </a:rPr>
              <a:t>off</a:t>
            </a:r>
            <a:r>
              <a:rPr lang="en-GB" sz="2800" spc="-5" dirty="0">
                <a:latin typeface="Times New Roman"/>
                <a:cs typeface="Times New Roman"/>
              </a:rPr>
              <a:t> </a:t>
            </a:r>
            <a:r>
              <a:rPr lang="en-GB" sz="2800" dirty="0">
                <a:latin typeface="Times New Roman"/>
                <a:cs typeface="Times New Roman"/>
              </a:rPr>
              <a:t>for</a:t>
            </a:r>
            <a:r>
              <a:rPr lang="en-GB" sz="2800" spc="-20" dirty="0">
                <a:latin typeface="Times New Roman"/>
                <a:cs typeface="Times New Roman"/>
              </a:rPr>
              <a:t> </a:t>
            </a:r>
            <a:r>
              <a:rPr lang="en-GB" sz="2800" dirty="0">
                <a:latin typeface="Times New Roman"/>
                <a:cs typeface="Times New Roman"/>
              </a:rPr>
              <a:t>a</a:t>
            </a:r>
            <a:r>
              <a:rPr lang="en-GB" sz="2800" spc="-30" dirty="0">
                <a:latin typeface="Times New Roman"/>
                <a:cs typeface="Times New Roman"/>
              </a:rPr>
              <a:t> </a:t>
            </a:r>
            <a:r>
              <a:rPr lang="en-GB" sz="2800" dirty="0">
                <a:latin typeface="Times New Roman"/>
                <a:cs typeface="Times New Roman"/>
              </a:rPr>
              <a:t>random</a:t>
            </a:r>
            <a:r>
              <a:rPr lang="en-GB" sz="2800" spc="-35" dirty="0">
                <a:latin typeface="Times New Roman"/>
                <a:cs typeface="Times New Roman"/>
              </a:rPr>
              <a:t> </a:t>
            </a:r>
            <a:r>
              <a:rPr lang="en-GB" sz="2800" spc="-10" dirty="0">
                <a:latin typeface="Times New Roman"/>
                <a:cs typeface="Times New Roman"/>
              </a:rPr>
              <a:t>period.</a:t>
            </a:r>
            <a:endParaRPr lang="en-GB" sz="2800" dirty="0">
              <a:latin typeface="Times New Roman"/>
              <a:cs typeface="Times New Roman"/>
            </a:endParaRPr>
          </a:p>
          <a:p>
            <a:pPr marL="355600" marR="1915160" indent="-342900">
              <a:lnSpc>
                <a:spcPts val="2590"/>
              </a:lnSpc>
              <a:spcBef>
                <a:spcPts val="580"/>
              </a:spcBef>
              <a:buClr>
                <a:srgbClr val="063DE8"/>
              </a:buClr>
              <a:buSzPct val="75000"/>
              <a:buFont typeface="Wingdings"/>
              <a:buChar char=""/>
              <a:tabLst>
                <a:tab pos="355600" algn="l"/>
              </a:tabLst>
            </a:pPr>
            <a:r>
              <a:rPr lang="en-GB" sz="2800" dirty="0">
                <a:latin typeface="Times New Roman"/>
                <a:cs typeface="Times New Roman"/>
              </a:rPr>
              <a:t>Avoids</a:t>
            </a:r>
            <a:r>
              <a:rPr lang="en-GB" sz="2800" spc="-20" dirty="0">
                <a:latin typeface="Times New Roman"/>
                <a:cs typeface="Times New Roman"/>
              </a:rPr>
              <a:t> </a:t>
            </a:r>
            <a:r>
              <a:rPr lang="en-GB" sz="2800" dirty="0">
                <a:latin typeface="Times New Roman"/>
                <a:cs typeface="Times New Roman"/>
              </a:rPr>
              <a:t>collision</a:t>
            </a:r>
            <a:r>
              <a:rPr lang="en-GB" sz="2800" spc="-55" dirty="0">
                <a:latin typeface="Times New Roman"/>
                <a:cs typeface="Times New Roman"/>
              </a:rPr>
              <a:t> </a:t>
            </a:r>
            <a:r>
              <a:rPr lang="en-GB" sz="2800" dirty="0">
                <a:latin typeface="Times New Roman"/>
                <a:cs typeface="Times New Roman"/>
              </a:rPr>
              <a:t>by</a:t>
            </a:r>
            <a:r>
              <a:rPr lang="en-GB" sz="2800" spc="-20" dirty="0">
                <a:latin typeface="Times New Roman"/>
                <a:cs typeface="Times New Roman"/>
              </a:rPr>
              <a:t> </a:t>
            </a:r>
            <a:r>
              <a:rPr lang="en-GB" sz="2800" dirty="0">
                <a:latin typeface="Times New Roman"/>
                <a:cs typeface="Times New Roman"/>
              </a:rPr>
              <a:t>sending</a:t>
            </a:r>
            <a:r>
              <a:rPr lang="en-GB" sz="2800" spc="-30" dirty="0">
                <a:latin typeface="Times New Roman"/>
                <a:cs typeface="Times New Roman"/>
              </a:rPr>
              <a:t> </a:t>
            </a:r>
            <a:r>
              <a:rPr lang="en-GB" sz="2800" dirty="0">
                <a:latin typeface="Times New Roman"/>
                <a:cs typeface="Times New Roman"/>
              </a:rPr>
              <a:t>a</a:t>
            </a:r>
            <a:r>
              <a:rPr lang="en-GB" sz="2800" spc="-30" dirty="0">
                <a:latin typeface="Times New Roman"/>
                <a:cs typeface="Times New Roman"/>
              </a:rPr>
              <a:t> </a:t>
            </a:r>
            <a:r>
              <a:rPr lang="en-GB" sz="2800" dirty="0">
                <a:latin typeface="Times New Roman"/>
                <a:cs typeface="Times New Roman"/>
              </a:rPr>
              <a:t>short </a:t>
            </a:r>
            <a:r>
              <a:rPr lang="en-GB" sz="2800" spc="-10" dirty="0">
                <a:latin typeface="Times New Roman"/>
                <a:cs typeface="Times New Roman"/>
              </a:rPr>
              <a:t>message: </a:t>
            </a:r>
            <a:r>
              <a:rPr lang="en-GB" sz="2800" dirty="0">
                <a:latin typeface="Times New Roman"/>
                <a:cs typeface="Times New Roman"/>
              </a:rPr>
              <a:t>Ready</a:t>
            </a:r>
            <a:r>
              <a:rPr lang="en-GB" sz="2800" spc="-20" dirty="0">
                <a:latin typeface="Times New Roman"/>
                <a:cs typeface="Times New Roman"/>
              </a:rPr>
              <a:t> </a:t>
            </a:r>
            <a:r>
              <a:rPr lang="en-GB" sz="2800" dirty="0">
                <a:latin typeface="Times New Roman"/>
                <a:cs typeface="Times New Roman"/>
              </a:rPr>
              <a:t>to</a:t>
            </a:r>
            <a:r>
              <a:rPr lang="en-GB" sz="2800" spc="-5" dirty="0">
                <a:latin typeface="Times New Roman"/>
                <a:cs typeface="Times New Roman"/>
              </a:rPr>
              <a:t> </a:t>
            </a:r>
            <a:r>
              <a:rPr lang="en-GB" sz="2800" dirty="0">
                <a:latin typeface="Times New Roman"/>
                <a:cs typeface="Times New Roman"/>
              </a:rPr>
              <a:t>send</a:t>
            </a:r>
            <a:r>
              <a:rPr lang="en-GB" sz="2800" spc="-20" dirty="0">
                <a:latin typeface="Times New Roman"/>
                <a:cs typeface="Times New Roman"/>
              </a:rPr>
              <a:t> (RTS)</a:t>
            </a:r>
            <a:endParaRPr lang="en-GB" sz="2800" dirty="0">
              <a:latin typeface="Times New Roman"/>
              <a:cs typeface="Times New Roman"/>
            </a:endParaRPr>
          </a:p>
          <a:p>
            <a:pPr marL="355600" marR="1010919">
              <a:lnSpc>
                <a:spcPts val="2590"/>
              </a:lnSpc>
              <a:spcBef>
                <a:spcPts val="5"/>
              </a:spcBef>
            </a:pPr>
            <a:r>
              <a:rPr lang="en-GB" sz="2800" dirty="0">
                <a:latin typeface="Times New Roman"/>
                <a:cs typeface="Times New Roman"/>
              </a:rPr>
              <a:t>RTS</a:t>
            </a:r>
            <a:r>
              <a:rPr lang="en-GB" sz="2800" spc="-10" dirty="0">
                <a:latin typeface="Times New Roman"/>
                <a:cs typeface="Times New Roman"/>
              </a:rPr>
              <a:t> </a:t>
            </a:r>
            <a:r>
              <a:rPr lang="en-GB" sz="2800" dirty="0">
                <a:latin typeface="Times New Roman"/>
                <a:cs typeface="Times New Roman"/>
              </a:rPr>
              <a:t>contains</a:t>
            </a:r>
            <a:r>
              <a:rPr lang="en-GB" sz="2800" spc="-45" dirty="0">
                <a:latin typeface="Times New Roman"/>
                <a:cs typeface="Times New Roman"/>
              </a:rPr>
              <a:t> </a:t>
            </a:r>
            <a:r>
              <a:rPr lang="en-GB" sz="2800" dirty="0" err="1">
                <a:latin typeface="Times New Roman"/>
                <a:cs typeface="Times New Roman"/>
              </a:rPr>
              <a:t>dest</a:t>
            </a:r>
            <a:r>
              <a:rPr lang="en-GB" sz="2800" dirty="0">
                <a:latin typeface="Times New Roman"/>
                <a:cs typeface="Times New Roman"/>
              </a:rPr>
              <a:t>.</a:t>
            </a:r>
            <a:r>
              <a:rPr lang="en-GB" sz="2800" spc="-30" dirty="0">
                <a:latin typeface="Times New Roman"/>
                <a:cs typeface="Times New Roman"/>
              </a:rPr>
              <a:t> </a:t>
            </a:r>
            <a:r>
              <a:rPr lang="en-GB" sz="2800" dirty="0">
                <a:latin typeface="Times New Roman"/>
                <a:cs typeface="Times New Roman"/>
              </a:rPr>
              <a:t>address</a:t>
            </a:r>
            <a:r>
              <a:rPr lang="en-GB" sz="2800" spc="-20" dirty="0">
                <a:latin typeface="Times New Roman"/>
                <a:cs typeface="Times New Roman"/>
              </a:rPr>
              <a:t> </a:t>
            </a:r>
            <a:r>
              <a:rPr lang="en-GB" sz="2800" dirty="0">
                <a:latin typeface="Times New Roman"/>
                <a:cs typeface="Times New Roman"/>
              </a:rPr>
              <a:t>and</a:t>
            </a:r>
            <a:r>
              <a:rPr lang="en-GB" sz="2800" spc="-15" dirty="0">
                <a:latin typeface="Times New Roman"/>
                <a:cs typeface="Times New Roman"/>
              </a:rPr>
              <a:t> </a:t>
            </a:r>
            <a:r>
              <a:rPr lang="en-GB" sz="2800" dirty="0">
                <a:latin typeface="Times New Roman"/>
                <a:cs typeface="Times New Roman"/>
              </a:rPr>
              <a:t>duration</a:t>
            </a:r>
            <a:r>
              <a:rPr lang="en-GB" sz="2800" spc="-50" dirty="0">
                <a:latin typeface="Times New Roman"/>
                <a:cs typeface="Times New Roman"/>
              </a:rPr>
              <a:t> </a:t>
            </a:r>
            <a:r>
              <a:rPr lang="en-GB" sz="2800" dirty="0">
                <a:latin typeface="Times New Roman"/>
                <a:cs typeface="Times New Roman"/>
              </a:rPr>
              <a:t>of</a:t>
            </a:r>
            <a:r>
              <a:rPr lang="en-GB" sz="2800" spc="-15" dirty="0">
                <a:latin typeface="Times New Roman"/>
                <a:cs typeface="Times New Roman"/>
              </a:rPr>
              <a:t> </a:t>
            </a:r>
            <a:r>
              <a:rPr lang="en-GB" sz="2800" spc="-10" dirty="0">
                <a:latin typeface="Times New Roman"/>
                <a:cs typeface="Times New Roman"/>
              </a:rPr>
              <a:t>message. </a:t>
            </a:r>
            <a:r>
              <a:rPr lang="en-GB" sz="2800" dirty="0">
                <a:latin typeface="Times New Roman"/>
                <a:cs typeface="Times New Roman"/>
              </a:rPr>
              <a:t>Tells</a:t>
            </a:r>
            <a:r>
              <a:rPr lang="en-GB" sz="2800" spc="-45" dirty="0">
                <a:latin typeface="Times New Roman"/>
                <a:cs typeface="Times New Roman"/>
              </a:rPr>
              <a:t> </a:t>
            </a:r>
            <a:r>
              <a:rPr lang="en-GB" sz="2800" dirty="0">
                <a:latin typeface="Times New Roman"/>
                <a:cs typeface="Times New Roman"/>
              </a:rPr>
              <a:t>everyone</a:t>
            </a:r>
            <a:r>
              <a:rPr lang="en-GB" sz="2800" spc="-45" dirty="0">
                <a:latin typeface="Times New Roman"/>
                <a:cs typeface="Times New Roman"/>
              </a:rPr>
              <a:t> </a:t>
            </a:r>
            <a:r>
              <a:rPr lang="en-GB" sz="2800" dirty="0">
                <a:latin typeface="Times New Roman"/>
                <a:cs typeface="Times New Roman"/>
              </a:rPr>
              <a:t>to</a:t>
            </a:r>
            <a:r>
              <a:rPr lang="en-GB" sz="2800" spc="-30" dirty="0">
                <a:latin typeface="Times New Roman"/>
                <a:cs typeface="Times New Roman"/>
              </a:rPr>
              <a:t> </a:t>
            </a:r>
            <a:r>
              <a:rPr lang="en-GB" sz="2800" dirty="0">
                <a:latin typeface="Times New Roman"/>
                <a:cs typeface="Times New Roman"/>
              </a:rPr>
              <a:t>backoff</a:t>
            </a:r>
            <a:r>
              <a:rPr lang="en-GB" sz="2800" spc="-20" dirty="0">
                <a:latin typeface="Times New Roman"/>
                <a:cs typeface="Times New Roman"/>
              </a:rPr>
              <a:t> </a:t>
            </a:r>
            <a:r>
              <a:rPr lang="en-GB" sz="2800" dirty="0">
                <a:latin typeface="Times New Roman"/>
                <a:cs typeface="Times New Roman"/>
              </a:rPr>
              <a:t>for</a:t>
            </a:r>
            <a:r>
              <a:rPr lang="en-GB" sz="2800" spc="-20" dirty="0">
                <a:latin typeface="Times New Roman"/>
                <a:cs typeface="Times New Roman"/>
              </a:rPr>
              <a:t> </a:t>
            </a:r>
            <a:r>
              <a:rPr lang="en-GB" sz="2800" dirty="0">
                <a:latin typeface="Times New Roman"/>
                <a:cs typeface="Times New Roman"/>
              </a:rPr>
              <a:t>the</a:t>
            </a:r>
            <a:r>
              <a:rPr lang="en-GB" sz="2800" spc="-30" dirty="0">
                <a:latin typeface="Times New Roman"/>
                <a:cs typeface="Times New Roman"/>
              </a:rPr>
              <a:t> </a:t>
            </a:r>
            <a:r>
              <a:rPr lang="en-GB" sz="2800" spc="-10" dirty="0">
                <a:latin typeface="Times New Roman"/>
                <a:cs typeface="Times New Roman"/>
              </a:rPr>
              <a:t>duration.</a:t>
            </a:r>
            <a:endParaRPr lang="en-GB" sz="2800" dirty="0">
              <a:latin typeface="Times New Roman"/>
              <a:cs typeface="Times New Roman"/>
            </a:endParaRPr>
          </a:p>
          <a:p>
            <a:pPr marL="354965" indent="-342265">
              <a:lnSpc>
                <a:spcPct val="100000"/>
              </a:lnSpc>
              <a:spcBef>
                <a:spcPts val="250"/>
              </a:spcBef>
              <a:buClr>
                <a:srgbClr val="063DE8"/>
              </a:buClr>
              <a:buSzPct val="75000"/>
              <a:buFont typeface="Wingdings"/>
              <a:buChar char=""/>
              <a:tabLst>
                <a:tab pos="354965" algn="l"/>
              </a:tabLst>
            </a:pPr>
            <a:r>
              <a:rPr lang="en-GB" sz="2800" dirty="0">
                <a:latin typeface="Times New Roman"/>
                <a:cs typeface="Times New Roman"/>
              </a:rPr>
              <a:t>Destination</a:t>
            </a:r>
            <a:r>
              <a:rPr lang="en-GB" sz="2800" spc="-60" dirty="0">
                <a:latin typeface="Times New Roman"/>
                <a:cs typeface="Times New Roman"/>
              </a:rPr>
              <a:t> </a:t>
            </a:r>
            <a:r>
              <a:rPr lang="en-GB" sz="2800" dirty="0">
                <a:latin typeface="Times New Roman"/>
                <a:cs typeface="Times New Roman"/>
              </a:rPr>
              <a:t>sends:</a:t>
            </a:r>
            <a:r>
              <a:rPr lang="en-GB" sz="2800" spc="-30" dirty="0">
                <a:latin typeface="Times New Roman"/>
                <a:cs typeface="Times New Roman"/>
              </a:rPr>
              <a:t> </a:t>
            </a:r>
            <a:r>
              <a:rPr lang="en-GB" sz="2800" dirty="0">
                <a:latin typeface="Times New Roman"/>
                <a:cs typeface="Times New Roman"/>
              </a:rPr>
              <a:t>Clear</a:t>
            </a:r>
            <a:r>
              <a:rPr lang="en-GB" sz="2800" spc="-35" dirty="0">
                <a:latin typeface="Times New Roman"/>
                <a:cs typeface="Times New Roman"/>
              </a:rPr>
              <a:t> </a:t>
            </a:r>
            <a:r>
              <a:rPr lang="en-GB" sz="2800" dirty="0">
                <a:latin typeface="Times New Roman"/>
                <a:cs typeface="Times New Roman"/>
              </a:rPr>
              <a:t>to</a:t>
            </a:r>
            <a:r>
              <a:rPr lang="en-GB" sz="2800" spc="-35" dirty="0">
                <a:latin typeface="Times New Roman"/>
                <a:cs typeface="Times New Roman"/>
              </a:rPr>
              <a:t> </a:t>
            </a:r>
            <a:r>
              <a:rPr lang="en-GB" sz="2800" dirty="0">
                <a:latin typeface="Times New Roman"/>
                <a:cs typeface="Times New Roman"/>
              </a:rPr>
              <a:t>send</a:t>
            </a:r>
            <a:r>
              <a:rPr lang="en-GB" sz="2800" spc="-25" dirty="0">
                <a:latin typeface="Times New Roman"/>
                <a:cs typeface="Times New Roman"/>
              </a:rPr>
              <a:t> </a:t>
            </a:r>
            <a:r>
              <a:rPr lang="en-GB" sz="2800" spc="-10" dirty="0">
                <a:latin typeface="Times New Roman"/>
                <a:cs typeface="Times New Roman"/>
              </a:rPr>
              <a:t>(CTS)</a:t>
            </a:r>
            <a:endParaRPr lang="en-GB" sz="2800" dirty="0">
              <a:latin typeface="Times New Roman"/>
              <a:cs typeface="Times New Roman"/>
            </a:endParaRPr>
          </a:p>
          <a:p>
            <a:pPr marL="354965" indent="-342265">
              <a:lnSpc>
                <a:spcPct val="100000"/>
              </a:lnSpc>
              <a:spcBef>
                <a:spcPts val="305"/>
              </a:spcBef>
              <a:buClr>
                <a:srgbClr val="063DE8"/>
              </a:buClr>
              <a:buSzPct val="75000"/>
              <a:buFont typeface="Wingdings"/>
              <a:buChar char=""/>
              <a:tabLst>
                <a:tab pos="354965" algn="l"/>
              </a:tabLst>
            </a:pPr>
            <a:r>
              <a:rPr lang="en-GB" sz="2800" dirty="0">
                <a:latin typeface="Times New Roman"/>
                <a:cs typeface="Times New Roman"/>
              </a:rPr>
              <a:t>Can</a:t>
            </a:r>
            <a:r>
              <a:rPr lang="en-GB" sz="2800" spc="-5" dirty="0">
                <a:latin typeface="Times New Roman"/>
                <a:cs typeface="Times New Roman"/>
              </a:rPr>
              <a:t> </a:t>
            </a:r>
            <a:r>
              <a:rPr lang="en-GB" sz="2800" dirty="0">
                <a:latin typeface="Times New Roman"/>
                <a:cs typeface="Times New Roman"/>
              </a:rPr>
              <a:t>not</a:t>
            </a:r>
            <a:r>
              <a:rPr lang="en-GB" sz="2800" spc="-15" dirty="0">
                <a:latin typeface="Times New Roman"/>
                <a:cs typeface="Times New Roman"/>
              </a:rPr>
              <a:t> </a:t>
            </a:r>
            <a:r>
              <a:rPr lang="en-GB" sz="2800" dirty="0">
                <a:latin typeface="Times New Roman"/>
                <a:cs typeface="Times New Roman"/>
              </a:rPr>
              <a:t>detect</a:t>
            </a:r>
            <a:r>
              <a:rPr lang="en-GB" sz="2800" spc="-40" dirty="0">
                <a:latin typeface="Times New Roman"/>
                <a:cs typeface="Times New Roman"/>
              </a:rPr>
              <a:t> </a:t>
            </a:r>
            <a:r>
              <a:rPr lang="en-GB" sz="2800" dirty="0">
                <a:latin typeface="Times New Roman"/>
                <a:cs typeface="Times New Roman"/>
              </a:rPr>
              <a:t>collision</a:t>
            </a:r>
            <a:r>
              <a:rPr lang="en-GB" sz="2800" spc="-40" dirty="0">
                <a:latin typeface="Times New Roman"/>
                <a:cs typeface="Times New Roman"/>
              </a:rPr>
              <a:t> </a:t>
            </a:r>
            <a:r>
              <a:rPr lang="en-GB" sz="2800" dirty="0">
                <a:latin typeface="Symbol"/>
                <a:cs typeface="Symbol"/>
              </a:rPr>
              <a:t></a:t>
            </a:r>
            <a:r>
              <a:rPr lang="en-GB" sz="2800" spc="-10" dirty="0">
                <a:latin typeface="Times New Roman"/>
                <a:cs typeface="Times New Roman"/>
              </a:rPr>
              <a:t> </a:t>
            </a:r>
            <a:r>
              <a:rPr lang="en-GB" sz="2800" dirty="0">
                <a:latin typeface="Times New Roman"/>
                <a:cs typeface="Times New Roman"/>
              </a:rPr>
              <a:t>Each</a:t>
            </a:r>
            <a:r>
              <a:rPr lang="en-GB" sz="2800" spc="-30" dirty="0">
                <a:latin typeface="Times New Roman"/>
                <a:cs typeface="Times New Roman"/>
              </a:rPr>
              <a:t> </a:t>
            </a:r>
            <a:r>
              <a:rPr lang="en-GB" sz="2800" dirty="0">
                <a:latin typeface="Times New Roman"/>
                <a:cs typeface="Times New Roman"/>
              </a:rPr>
              <a:t>packet</a:t>
            </a:r>
            <a:r>
              <a:rPr lang="en-GB" sz="2800" spc="-25" dirty="0">
                <a:latin typeface="Times New Roman"/>
                <a:cs typeface="Times New Roman"/>
              </a:rPr>
              <a:t> </a:t>
            </a:r>
            <a:r>
              <a:rPr lang="en-GB" sz="2800" dirty="0">
                <a:latin typeface="Times New Roman"/>
                <a:cs typeface="Times New Roman"/>
              </a:rPr>
              <a:t>is </a:t>
            </a:r>
            <a:r>
              <a:rPr lang="en-GB" sz="2800" spc="-10" dirty="0" err="1">
                <a:latin typeface="Times New Roman"/>
                <a:cs typeface="Times New Roman"/>
              </a:rPr>
              <a:t>acked</a:t>
            </a:r>
            <a:r>
              <a:rPr lang="en-GB" sz="2800" spc="-10" dirty="0">
                <a:latin typeface="Times New Roman"/>
                <a:cs typeface="Times New Roman"/>
              </a:rPr>
              <a:t>.</a:t>
            </a:r>
            <a:endParaRPr lang="en-GB" sz="2800" dirty="0">
              <a:latin typeface="Times New Roman"/>
              <a:cs typeface="Times New Roman"/>
            </a:endParaRPr>
          </a:p>
          <a:p>
            <a:pPr marL="354965" indent="-342265">
              <a:lnSpc>
                <a:spcPct val="100000"/>
              </a:lnSpc>
              <a:spcBef>
                <a:spcPts val="275"/>
              </a:spcBef>
              <a:buClr>
                <a:srgbClr val="063DE8"/>
              </a:buClr>
              <a:buSzPct val="75000"/>
              <a:buFont typeface="Wingdings"/>
              <a:buChar char=""/>
              <a:tabLst>
                <a:tab pos="354965" algn="l"/>
              </a:tabLst>
            </a:pPr>
            <a:r>
              <a:rPr lang="en-GB" sz="2800" dirty="0">
                <a:latin typeface="Times New Roman"/>
                <a:cs typeface="Times New Roman"/>
              </a:rPr>
              <a:t>MAC</a:t>
            </a:r>
            <a:r>
              <a:rPr lang="en-GB" sz="2800" spc="-20" dirty="0">
                <a:latin typeface="Times New Roman"/>
                <a:cs typeface="Times New Roman"/>
              </a:rPr>
              <a:t> </a:t>
            </a:r>
            <a:r>
              <a:rPr lang="en-GB" sz="2800" dirty="0">
                <a:latin typeface="Times New Roman"/>
                <a:cs typeface="Times New Roman"/>
              </a:rPr>
              <a:t>level</a:t>
            </a:r>
            <a:r>
              <a:rPr lang="en-GB" sz="2800" spc="-45" dirty="0">
                <a:latin typeface="Times New Roman"/>
                <a:cs typeface="Times New Roman"/>
              </a:rPr>
              <a:t> </a:t>
            </a:r>
            <a:r>
              <a:rPr lang="en-GB" sz="2800" dirty="0">
                <a:latin typeface="Times New Roman"/>
                <a:cs typeface="Times New Roman"/>
              </a:rPr>
              <a:t>retransmission</a:t>
            </a:r>
            <a:r>
              <a:rPr lang="en-GB" sz="2800" spc="-60" dirty="0">
                <a:latin typeface="Times New Roman"/>
                <a:cs typeface="Times New Roman"/>
              </a:rPr>
              <a:t> </a:t>
            </a:r>
            <a:r>
              <a:rPr lang="en-GB" sz="2800" dirty="0">
                <a:latin typeface="Times New Roman"/>
                <a:cs typeface="Times New Roman"/>
              </a:rPr>
              <a:t>if</a:t>
            </a:r>
            <a:r>
              <a:rPr lang="en-GB" sz="2800" spc="-35" dirty="0">
                <a:latin typeface="Times New Roman"/>
                <a:cs typeface="Times New Roman"/>
              </a:rPr>
              <a:t> </a:t>
            </a:r>
            <a:r>
              <a:rPr lang="en-GB" sz="2800" dirty="0">
                <a:latin typeface="Times New Roman"/>
                <a:cs typeface="Times New Roman"/>
              </a:rPr>
              <a:t>not</a:t>
            </a:r>
            <a:r>
              <a:rPr lang="en-GB" sz="2800" spc="-30" dirty="0">
                <a:latin typeface="Times New Roman"/>
                <a:cs typeface="Times New Roman"/>
              </a:rPr>
              <a:t> </a:t>
            </a:r>
            <a:r>
              <a:rPr lang="en-GB" sz="2800" spc="-10" dirty="0" err="1">
                <a:latin typeface="Times New Roman"/>
                <a:cs typeface="Times New Roman"/>
              </a:rPr>
              <a:t>acked</a:t>
            </a:r>
            <a:r>
              <a:rPr lang="en-GB" sz="2800" spc="-10" dirty="0">
                <a:latin typeface="Times New Roman"/>
                <a:cs typeface="Times New Roman"/>
              </a:rPr>
              <a:t>.</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23992749-452D-93E8-1241-3C1CDF6C8B1B}"/>
              </a:ext>
            </a:extLst>
          </p:cNvPr>
          <p:cNvSpPr>
            <a:spLocks noGrp="1"/>
          </p:cNvSpPr>
          <p:nvPr>
            <p:ph type="title"/>
          </p:nvPr>
        </p:nvSpPr>
        <p:spPr/>
        <p:txBody>
          <a:bodyPr/>
          <a:lstStyle/>
          <a:p>
            <a:r>
              <a:rPr lang="en-GB" dirty="0"/>
              <a:t>4-Way Handshake</a:t>
            </a:r>
            <a:endParaRPr lang="en-SE" dirty="0"/>
          </a:p>
        </p:txBody>
      </p:sp>
      <p:sp>
        <p:nvSpPr>
          <p:cNvPr id="4" name="Slide Number Placeholder 3">
            <a:extLst>
              <a:ext uri="{FF2B5EF4-FFF2-40B4-BE49-F238E27FC236}">
                <a16:creationId xmlns:a16="http://schemas.microsoft.com/office/drawing/2014/main" id="{42530795-2881-DA34-5476-7B22296BE3F9}"/>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37</a:t>
            </a:fld>
            <a:endParaRPr lang="en-US" dirty="0"/>
          </a:p>
        </p:txBody>
      </p:sp>
      <p:grpSp>
        <p:nvGrpSpPr>
          <p:cNvPr id="5" name="object 8">
            <a:extLst>
              <a:ext uri="{FF2B5EF4-FFF2-40B4-BE49-F238E27FC236}">
                <a16:creationId xmlns:a16="http://schemas.microsoft.com/office/drawing/2014/main" id="{254EA862-9D21-55E6-03F0-AEE7C65E9A50}"/>
              </a:ext>
            </a:extLst>
          </p:cNvPr>
          <p:cNvGrpSpPr/>
          <p:nvPr/>
        </p:nvGrpSpPr>
        <p:grpSpPr>
          <a:xfrm>
            <a:off x="6847522" y="1749688"/>
            <a:ext cx="1288415" cy="1043940"/>
            <a:chOff x="1906270" y="1869694"/>
            <a:chExt cx="1288415" cy="1043940"/>
          </a:xfrm>
        </p:grpSpPr>
        <p:sp>
          <p:nvSpPr>
            <p:cNvPr id="6" name="object 9">
              <a:extLst>
                <a:ext uri="{FF2B5EF4-FFF2-40B4-BE49-F238E27FC236}">
                  <a16:creationId xmlns:a16="http://schemas.microsoft.com/office/drawing/2014/main" id="{7E465BC3-3216-9138-B214-7155A182870D}"/>
                </a:ext>
              </a:extLst>
            </p:cNvPr>
            <p:cNvSpPr/>
            <p:nvPr/>
          </p:nvSpPr>
          <p:spPr>
            <a:xfrm>
              <a:off x="1982457" y="1945893"/>
              <a:ext cx="1212215" cy="967740"/>
            </a:xfrm>
            <a:custGeom>
              <a:avLst/>
              <a:gdLst/>
              <a:ahLst/>
              <a:cxnLst/>
              <a:rect l="l" t="t" r="r" b="b"/>
              <a:pathLst>
                <a:path w="1212214" h="967739">
                  <a:moveTo>
                    <a:pt x="1212100" y="0"/>
                  </a:moveTo>
                  <a:lnTo>
                    <a:pt x="1129550" y="0"/>
                  </a:lnTo>
                  <a:lnTo>
                    <a:pt x="1129550" y="6350"/>
                  </a:lnTo>
                  <a:lnTo>
                    <a:pt x="1129550" y="12700"/>
                  </a:lnTo>
                  <a:lnTo>
                    <a:pt x="1129550" y="885190"/>
                  </a:lnTo>
                  <a:lnTo>
                    <a:pt x="12712" y="885190"/>
                  </a:lnTo>
                  <a:lnTo>
                    <a:pt x="6362" y="885190"/>
                  </a:lnTo>
                  <a:lnTo>
                    <a:pt x="0" y="885190"/>
                  </a:lnTo>
                  <a:lnTo>
                    <a:pt x="0" y="955040"/>
                  </a:lnTo>
                  <a:lnTo>
                    <a:pt x="0" y="967740"/>
                  </a:lnTo>
                  <a:lnTo>
                    <a:pt x="1212100" y="967740"/>
                  </a:lnTo>
                  <a:lnTo>
                    <a:pt x="1212100" y="955040"/>
                  </a:lnTo>
                  <a:lnTo>
                    <a:pt x="1212100" y="885190"/>
                  </a:lnTo>
                  <a:lnTo>
                    <a:pt x="1212100" y="12700"/>
                  </a:lnTo>
                  <a:lnTo>
                    <a:pt x="1212100" y="0"/>
                  </a:lnTo>
                  <a:close/>
                </a:path>
              </a:pathLst>
            </a:custGeom>
            <a:solidFill>
              <a:srgbClr val="929292"/>
            </a:solidFill>
          </p:spPr>
          <p:txBody>
            <a:bodyPr wrap="square" lIns="0" tIns="0" rIns="0" bIns="0" rtlCol="0"/>
            <a:lstStyle/>
            <a:p>
              <a:endParaRPr/>
            </a:p>
          </p:txBody>
        </p:sp>
        <p:sp>
          <p:nvSpPr>
            <p:cNvPr id="7" name="object 10">
              <a:extLst>
                <a:ext uri="{FF2B5EF4-FFF2-40B4-BE49-F238E27FC236}">
                  <a16:creationId xmlns:a16="http://schemas.microsoft.com/office/drawing/2014/main" id="{27502F9E-677E-97D3-57BF-872826623947}"/>
                </a:ext>
              </a:extLst>
            </p:cNvPr>
            <p:cNvSpPr/>
            <p:nvPr/>
          </p:nvSpPr>
          <p:spPr>
            <a:xfrm>
              <a:off x="1912620" y="1876044"/>
              <a:ext cx="1199515" cy="955675"/>
            </a:xfrm>
            <a:custGeom>
              <a:avLst/>
              <a:gdLst/>
              <a:ahLst/>
              <a:cxnLst/>
              <a:rect l="l" t="t" r="r" b="b"/>
              <a:pathLst>
                <a:path w="1199514" h="955675">
                  <a:moveTo>
                    <a:pt x="0" y="0"/>
                  </a:moveTo>
                  <a:lnTo>
                    <a:pt x="1199388" y="0"/>
                  </a:lnTo>
                  <a:lnTo>
                    <a:pt x="1199388" y="955548"/>
                  </a:lnTo>
                  <a:lnTo>
                    <a:pt x="0" y="955548"/>
                  </a:lnTo>
                  <a:lnTo>
                    <a:pt x="0" y="0"/>
                  </a:lnTo>
                  <a:close/>
                </a:path>
              </a:pathLst>
            </a:custGeom>
            <a:ln w="12700">
              <a:solidFill>
                <a:srgbClr val="000000"/>
              </a:solidFill>
            </a:ln>
          </p:spPr>
          <p:txBody>
            <a:bodyPr wrap="square" lIns="0" tIns="0" rIns="0" bIns="0" rtlCol="0"/>
            <a:lstStyle/>
            <a:p>
              <a:endParaRPr/>
            </a:p>
          </p:txBody>
        </p:sp>
      </p:grpSp>
      <p:sp>
        <p:nvSpPr>
          <p:cNvPr id="8" name="object 11">
            <a:extLst>
              <a:ext uri="{FF2B5EF4-FFF2-40B4-BE49-F238E27FC236}">
                <a16:creationId xmlns:a16="http://schemas.microsoft.com/office/drawing/2014/main" id="{6C4B78FB-CB01-7EF6-172C-F55EE443BB20}"/>
              </a:ext>
            </a:extLst>
          </p:cNvPr>
          <p:cNvSpPr txBox="1"/>
          <p:nvPr/>
        </p:nvSpPr>
        <p:spPr>
          <a:xfrm>
            <a:off x="6938898" y="1775976"/>
            <a:ext cx="1029335" cy="878840"/>
          </a:xfrm>
          <a:prstGeom prst="rect">
            <a:avLst/>
          </a:prstGeom>
        </p:spPr>
        <p:txBody>
          <a:bodyPr vert="horz" wrap="square" lIns="0" tIns="12065" rIns="0" bIns="0" rtlCol="0">
            <a:spAutoFit/>
          </a:bodyPr>
          <a:lstStyle/>
          <a:p>
            <a:pPr marL="137160" marR="5080" indent="-125095">
              <a:lnSpc>
                <a:spcPct val="100000"/>
              </a:lnSpc>
              <a:spcBef>
                <a:spcPts val="95"/>
              </a:spcBef>
            </a:pPr>
            <a:r>
              <a:rPr sz="2800" spc="-10" dirty="0">
                <a:latin typeface="Times New Roman"/>
                <a:cs typeface="Times New Roman"/>
              </a:rPr>
              <a:t>Access Point</a:t>
            </a:r>
            <a:endParaRPr sz="2800">
              <a:latin typeface="Times New Roman"/>
              <a:cs typeface="Times New Roman"/>
            </a:endParaRPr>
          </a:p>
        </p:txBody>
      </p:sp>
      <p:grpSp>
        <p:nvGrpSpPr>
          <p:cNvPr id="9" name="object 12">
            <a:extLst>
              <a:ext uri="{FF2B5EF4-FFF2-40B4-BE49-F238E27FC236}">
                <a16:creationId xmlns:a16="http://schemas.microsoft.com/office/drawing/2014/main" id="{B4FE8445-EC72-BBC6-346F-4CBDD10EBCE0}"/>
              </a:ext>
            </a:extLst>
          </p:cNvPr>
          <p:cNvGrpSpPr/>
          <p:nvPr/>
        </p:nvGrpSpPr>
        <p:grpSpPr>
          <a:xfrm>
            <a:off x="10645330" y="1734448"/>
            <a:ext cx="1308100" cy="1043940"/>
            <a:chOff x="5704078" y="1854454"/>
            <a:chExt cx="1308100" cy="1043940"/>
          </a:xfrm>
        </p:grpSpPr>
        <p:sp>
          <p:nvSpPr>
            <p:cNvPr id="10" name="object 13">
              <a:extLst>
                <a:ext uri="{FF2B5EF4-FFF2-40B4-BE49-F238E27FC236}">
                  <a16:creationId xmlns:a16="http://schemas.microsoft.com/office/drawing/2014/main" id="{C59E600D-E8E5-EE8E-ACB9-2B3813D5CE13}"/>
                </a:ext>
              </a:extLst>
            </p:cNvPr>
            <p:cNvSpPr/>
            <p:nvPr/>
          </p:nvSpPr>
          <p:spPr>
            <a:xfrm>
              <a:off x="5780278" y="1930653"/>
              <a:ext cx="1231900" cy="967740"/>
            </a:xfrm>
            <a:custGeom>
              <a:avLst/>
              <a:gdLst/>
              <a:ahLst/>
              <a:cxnLst/>
              <a:rect l="l" t="t" r="r" b="b"/>
              <a:pathLst>
                <a:path w="1231900" h="967739">
                  <a:moveTo>
                    <a:pt x="1231900" y="0"/>
                  </a:moveTo>
                  <a:lnTo>
                    <a:pt x="1149350" y="0"/>
                  </a:lnTo>
                  <a:lnTo>
                    <a:pt x="1149350" y="6362"/>
                  </a:lnTo>
                  <a:lnTo>
                    <a:pt x="1149350" y="12700"/>
                  </a:lnTo>
                  <a:lnTo>
                    <a:pt x="1149350" y="885202"/>
                  </a:lnTo>
                  <a:lnTo>
                    <a:pt x="12700" y="885202"/>
                  </a:lnTo>
                  <a:lnTo>
                    <a:pt x="0" y="885190"/>
                  </a:lnTo>
                  <a:lnTo>
                    <a:pt x="0" y="955040"/>
                  </a:lnTo>
                  <a:lnTo>
                    <a:pt x="0" y="967740"/>
                  </a:lnTo>
                  <a:lnTo>
                    <a:pt x="1231900" y="967740"/>
                  </a:lnTo>
                  <a:lnTo>
                    <a:pt x="1231900" y="955040"/>
                  </a:lnTo>
                  <a:lnTo>
                    <a:pt x="1231900" y="885190"/>
                  </a:lnTo>
                  <a:lnTo>
                    <a:pt x="1231900" y="12700"/>
                  </a:lnTo>
                  <a:lnTo>
                    <a:pt x="1231900" y="0"/>
                  </a:lnTo>
                  <a:close/>
                </a:path>
              </a:pathLst>
            </a:custGeom>
            <a:solidFill>
              <a:srgbClr val="929292"/>
            </a:solidFill>
          </p:spPr>
          <p:txBody>
            <a:bodyPr wrap="square" lIns="0" tIns="0" rIns="0" bIns="0" rtlCol="0"/>
            <a:lstStyle/>
            <a:p>
              <a:endParaRPr/>
            </a:p>
          </p:txBody>
        </p:sp>
        <p:sp>
          <p:nvSpPr>
            <p:cNvPr id="11" name="object 14">
              <a:extLst>
                <a:ext uri="{FF2B5EF4-FFF2-40B4-BE49-F238E27FC236}">
                  <a16:creationId xmlns:a16="http://schemas.microsoft.com/office/drawing/2014/main" id="{539DA354-BE8B-0884-35FE-4DF512C0C6CF}"/>
                </a:ext>
              </a:extLst>
            </p:cNvPr>
            <p:cNvSpPr/>
            <p:nvPr/>
          </p:nvSpPr>
          <p:spPr>
            <a:xfrm>
              <a:off x="5710428" y="1860804"/>
              <a:ext cx="1219200" cy="955675"/>
            </a:xfrm>
            <a:custGeom>
              <a:avLst/>
              <a:gdLst/>
              <a:ahLst/>
              <a:cxnLst/>
              <a:rect l="l" t="t" r="r" b="b"/>
              <a:pathLst>
                <a:path w="1219200" h="955675">
                  <a:moveTo>
                    <a:pt x="0" y="0"/>
                  </a:moveTo>
                  <a:lnTo>
                    <a:pt x="1219200" y="0"/>
                  </a:lnTo>
                  <a:lnTo>
                    <a:pt x="1219200" y="955548"/>
                  </a:lnTo>
                  <a:lnTo>
                    <a:pt x="0" y="955548"/>
                  </a:lnTo>
                  <a:lnTo>
                    <a:pt x="0" y="0"/>
                  </a:lnTo>
                  <a:close/>
                </a:path>
              </a:pathLst>
            </a:custGeom>
            <a:ln w="12700">
              <a:solidFill>
                <a:srgbClr val="000000"/>
              </a:solidFill>
            </a:ln>
          </p:spPr>
          <p:txBody>
            <a:bodyPr wrap="square" lIns="0" tIns="0" rIns="0" bIns="0" rtlCol="0"/>
            <a:lstStyle/>
            <a:p>
              <a:endParaRPr/>
            </a:p>
          </p:txBody>
        </p:sp>
      </p:grpSp>
      <p:sp>
        <p:nvSpPr>
          <p:cNvPr id="12" name="object 15">
            <a:extLst>
              <a:ext uri="{FF2B5EF4-FFF2-40B4-BE49-F238E27FC236}">
                <a16:creationId xmlns:a16="http://schemas.microsoft.com/office/drawing/2014/main" id="{4B411D28-6422-7D7E-7562-6B81C4EB031D}"/>
              </a:ext>
            </a:extLst>
          </p:cNvPr>
          <p:cNvSpPr txBox="1"/>
          <p:nvPr/>
        </p:nvSpPr>
        <p:spPr>
          <a:xfrm>
            <a:off x="10734674" y="1760101"/>
            <a:ext cx="1054100" cy="878840"/>
          </a:xfrm>
          <a:prstGeom prst="rect">
            <a:avLst/>
          </a:prstGeom>
        </p:spPr>
        <p:txBody>
          <a:bodyPr vert="horz" wrap="square" lIns="0" tIns="12065" rIns="0" bIns="0" rtlCol="0">
            <a:spAutoFit/>
          </a:bodyPr>
          <a:lstStyle/>
          <a:p>
            <a:pPr marL="140335" marR="5080" indent="-128270">
              <a:lnSpc>
                <a:spcPct val="100000"/>
              </a:lnSpc>
              <a:spcBef>
                <a:spcPts val="95"/>
              </a:spcBef>
            </a:pPr>
            <a:r>
              <a:rPr sz="2800" spc="-10" dirty="0">
                <a:latin typeface="Times New Roman"/>
                <a:cs typeface="Times New Roman"/>
              </a:rPr>
              <a:t>Mobile </a:t>
            </a:r>
            <a:r>
              <a:rPr sz="2800" spc="-20" dirty="0">
                <a:latin typeface="Times New Roman"/>
                <a:cs typeface="Times New Roman"/>
              </a:rPr>
              <a:t>Node</a:t>
            </a:r>
            <a:endParaRPr sz="2800">
              <a:latin typeface="Times New Roman"/>
              <a:cs typeface="Times New Roman"/>
            </a:endParaRPr>
          </a:p>
        </p:txBody>
      </p:sp>
      <p:grpSp>
        <p:nvGrpSpPr>
          <p:cNvPr id="13" name="object 16">
            <a:extLst>
              <a:ext uri="{FF2B5EF4-FFF2-40B4-BE49-F238E27FC236}">
                <a16:creationId xmlns:a16="http://schemas.microsoft.com/office/drawing/2014/main" id="{A1AAF449-F604-E68B-6047-8ACD29D345A5}"/>
              </a:ext>
            </a:extLst>
          </p:cNvPr>
          <p:cNvGrpSpPr/>
          <p:nvPr/>
        </p:nvGrpSpPr>
        <p:grpSpPr>
          <a:xfrm>
            <a:off x="7442139" y="2865510"/>
            <a:ext cx="3839210" cy="2794000"/>
            <a:chOff x="2500887" y="2985516"/>
            <a:chExt cx="3839210" cy="2794000"/>
          </a:xfrm>
        </p:grpSpPr>
        <p:sp>
          <p:nvSpPr>
            <p:cNvPr id="14" name="object 17">
              <a:extLst>
                <a:ext uri="{FF2B5EF4-FFF2-40B4-BE49-F238E27FC236}">
                  <a16:creationId xmlns:a16="http://schemas.microsoft.com/office/drawing/2014/main" id="{C592B7E8-09FC-D803-1FD8-E913F63D6EA7}"/>
                </a:ext>
              </a:extLst>
            </p:cNvPr>
            <p:cNvSpPr/>
            <p:nvPr/>
          </p:nvSpPr>
          <p:spPr>
            <a:xfrm>
              <a:off x="2511552" y="2985516"/>
              <a:ext cx="0" cy="2794000"/>
            </a:xfrm>
            <a:custGeom>
              <a:avLst/>
              <a:gdLst/>
              <a:ahLst/>
              <a:cxnLst/>
              <a:rect l="l" t="t" r="r" b="b"/>
              <a:pathLst>
                <a:path h="2794000">
                  <a:moveTo>
                    <a:pt x="0" y="0"/>
                  </a:moveTo>
                  <a:lnTo>
                    <a:pt x="0" y="2793492"/>
                  </a:lnTo>
                </a:path>
              </a:pathLst>
            </a:custGeom>
            <a:ln w="12700">
              <a:solidFill>
                <a:srgbClr val="000000"/>
              </a:solidFill>
            </a:ln>
          </p:spPr>
          <p:txBody>
            <a:bodyPr wrap="square" lIns="0" tIns="0" rIns="0" bIns="0" rtlCol="0"/>
            <a:lstStyle/>
            <a:p>
              <a:endParaRPr/>
            </a:p>
          </p:txBody>
        </p:sp>
        <p:sp>
          <p:nvSpPr>
            <p:cNvPr id="15" name="object 18">
              <a:extLst>
                <a:ext uri="{FF2B5EF4-FFF2-40B4-BE49-F238E27FC236}">
                  <a16:creationId xmlns:a16="http://schemas.microsoft.com/office/drawing/2014/main" id="{E526F3AF-935B-20A0-92EC-3E7DB3B0A027}"/>
                </a:ext>
              </a:extLst>
            </p:cNvPr>
            <p:cNvSpPr/>
            <p:nvPr/>
          </p:nvSpPr>
          <p:spPr>
            <a:xfrm>
              <a:off x="6321551" y="2985516"/>
              <a:ext cx="0" cy="2794000"/>
            </a:xfrm>
            <a:custGeom>
              <a:avLst/>
              <a:gdLst/>
              <a:ahLst/>
              <a:cxnLst/>
              <a:rect l="l" t="t" r="r" b="b"/>
              <a:pathLst>
                <a:path h="2794000">
                  <a:moveTo>
                    <a:pt x="0" y="0"/>
                  </a:moveTo>
                  <a:lnTo>
                    <a:pt x="0" y="2793492"/>
                  </a:lnTo>
                </a:path>
              </a:pathLst>
            </a:custGeom>
            <a:ln w="12700">
              <a:solidFill>
                <a:srgbClr val="000000"/>
              </a:solidFill>
            </a:ln>
          </p:spPr>
          <p:txBody>
            <a:bodyPr wrap="square" lIns="0" tIns="0" rIns="0" bIns="0" rtlCol="0"/>
            <a:lstStyle/>
            <a:p>
              <a:endParaRPr/>
            </a:p>
          </p:txBody>
        </p:sp>
        <p:sp>
          <p:nvSpPr>
            <p:cNvPr id="16" name="object 19">
              <a:extLst>
                <a:ext uri="{FF2B5EF4-FFF2-40B4-BE49-F238E27FC236}">
                  <a16:creationId xmlns:a16="http://schemas.microsoft.com/office/drawing/2014/main" id="{32F58CFA-00A5-6495-67CB-6D4B6167916F}"/>
                </a:ext>
              </a:extLst>
            </p:cNvPr>
            <p:cNvSpPr/>
            <p:nvPr/>
          </p:nvSpPr>
          <p:spPr>
            <a:xfrm>
              <a:off x="2564218" y="3137916"/>
              <a:ext cx="3769995" cy="274320"/>
            </a:xfrm>
            <a:custGeom>
              <a:avLst/>
              <a:gdLst/>
              <a:ahLst/>
              <a:cxnLst/>
              <a:rect l="l" t="t" r="r" b="b"/>
              <a:pathLst>
                <a:path w="3769995" h="274320">
                  <a:moveTo>
                    <a:pt x="3769525" y="0"/>
                  </a:moveTo>
                  <a:lnTo>
                    <a:pt x="0" y="274281"/>
                  </a:lnTo>
                </a:path>
              </a:pathLst>
            </a:custGeom>
            <a:ln w="12700">
              <a:solidFill>
                <a:srgbClr val="000000"/>
              </a:solidFill>
            </a:ln>
          </p:spPr>
          <p:txBody>
            <a:bodyPr wrap="square" lIns="0" tIns="0" rIns="0" bIns="0" rtlCol="0"/>
            <a:lstStyle/>
            <a:p>
              <a:endParaRPr/>
            </a:p>
          </p:txBody>
        </p:sp>
        <p:sp>
          <p:nvSpPr>
            <p:cNvPr id="17" name="object 20">
              <a:extLst>
                <a:ext uri="{FF2B5EF4-FFF2-40B4-BE49-F238E27FC236}">
                  <a16:creationId xmlns:a16="http://schemas.microsoft.com/office/drawing/2014/main" id="{CAFCE318-84E6-6EA3-9510-8B7D44AA3CF4}"/>
                </a:ext>
              </a:extLst>
            </p:cNvPr>
            <p:cNvSpPr/>
            <p:nvPr/>
          </p:nvSpPr>
          <p:spPr>
            <a:xfrm>
              <a:off x="2500887" y="3373274"/>
              <a:ext cx="79375" cy="76200"/>
            </a:xfrm>
            <a:custGeom>
              <a:avLst/>
              <a:gdLst/>
              <a:ahLst/>
              <a:cxnLst/>
              <a:rect l="l" t="t" r="r" b="b"/>
              <a:pathLst>
                <a:path w="79375" h="76200">
                  <a:moveTo>
                    <a:pt x="73228" y="0"/>
                  </a:moveTo>
                  <a:lnTo>
                    <a:pt x="0" y="43535"/>
                  </a:lnTo>
                  <a:lnTo>
                    <a:pt x="78765" y="75996"/>
                  </a:lnTo>
                  <a:lnTo>
                    <a:pt x="73228" y="0"/>
                  </a:lnTo>
                  <a:close/>
                </a:path>
              </a:pathLst>
            </a:custGeom>
            <a:solidFill>
              <a:srgbClr val="000000"/>
            </a:solidFill>
          </p:spPr>
          <p:txBody>
            <a:bodyPr wrap="square" lIns="0" tIns="0" rIns="0" bIns="0" rtlCol="0"/>
            <a:lstStyle/>
            <a:p>
              <a:endParaRPr/>
            </a:p>
          </p:txBody>
        </p:sp>
        <p:sp>
          <p:nvSpPr>
            <p:cNvPr id="18" name="object 21">
              <a:extLst>
                <a:ext uri="{FF2B5EF4-FFF2-40B4-BE49-F238E27FC236}">
                  <a16:creationId xmlns:a16="http://schemas.microsoft.com/office/drawing/2014/main" id="{7AD2FDC1-5E68-053E-33FE-85698904078F}"/>
                </a:ext>
              </a:extLst>
            </p:cNvPr>
            <p:cNvSpPr/>
            <p:nvPr/>
          </p:nvSpPr>
          <p:spPr>
            <a:xfrm>
              <a:off x="2525268" y="5119116"/>
              <a:ext cx="3721100" cy="274320"/>
            </a:xfrm>
            <a:custGeom>
              <a:avLst/>
              <a:gdLst/>
              <a:ahLst/>
              <a:cxnLst/>
              <a:rect l="l" t="t" r="r" b="b"/>
              <a:pathLst>
                <a:path w="3721100" h="274320">
                  <a:moveTo>
                    <a:pt x="0" y="0"/>
                  </a:moveTo>
                  <a:lnTo>
                    <a:pt x="3720769" y="274218"/>
                  </a:lnTo>
                </a:path>
              </a:pathLst>
            </a:custGeom>
            <a:ln w="12699">
              <a:solidFill>
                <a:srgbClr val="000000"/>
              </a:solidFill>
            </a:ln>
          </p:spPr>
          <p:txBody>
            <a:bodyPr wrap="square" lIns="0" tIns="0" rIns="0" bIns="0" rtlCol="0"/>
            <a:lstStyle/>
            <a:p>
              <a:endParaRPr/>
            </a:p>
          </p:txBody>
        </p:sp>
        <p:sp>
          <p:nvSpPr>
            <p:cNvPr id="19" name="object 22">
              <a:extLst>
                <a:ext uri="{FF2B5EF4-FFF2-40B4-BE49-F238E27FC236}">
                  <a16:creationId xmlns:a16="http://schemas.microsoft.com/office/drawing/2014/main" id="{2C4EBF6C-FBA5-A65F-05B0-3CCBE7DC6D32}"/>
                </a:ext>
              </a:extLst>
            </p:cNvPr>
            <p:cNvSpPr/>
            <p:nvPr/>
          </p:nvSpPr>
          <p:spPr>
            <a:xfrm>
              <a:off x="6230567" y="5354406"/>
              <a:ext cx="79375" cy="76200"/>
            </a:xfrm>
            <a:custGeom>
              <a:avLst/>
              <a:gdLst/>
              <a:ahLst/>
              <a:cxnLst/>
              <a:rect l="l" t="t" r="r" b="b"/>
              <a:pathLst>
                <a:path w="79375" h="76200">
                  <a:moveTo>
                    <a:pt x="5600" y="0"/>
                  </a:moveTo>
                  <a:lnTo>
                    <a:pt x="0" y="75996"/>
                  </a:lnTo>
                  <a:lnTo>
                    <a:pt x="78790" y="43599"/>
                  </a:lnTo>
                  <a:lnTo>
                    <a:pt x="5600" y="0"/>
                  </a:lnTo>
                  <a:close/>
                </a:path>
              </a:pathLst>
            </a:custGeom>
            <a:solidFill>
              <a:srgbClr val="000000"/>
            </a:solidFill>
          </p:spPr>
          <p:txBody>
            <a:bodyPr wrap="square" lIns="0" tIns="0" rIns="0" bIns="0" rtlCol="0"/>
            <a:lstStyle/>
            <a:p>
              <a:endParaRPr/>
            </a:p>
          </p:txBody>
        </p:sp>
        <p:sp>
          <p:nvSpPr>
            <p:cNvPr id="20" name="object 23">
              <a:extLst>
                <a:ext uri="{FF2B5EF4-FFF2-40B4-BE49-F238E27FC236}">
                  <a16:creationId xmlns:a16="http://schemas.microsoft.com/office/drawing/2014/main" id="{A7083C01-A7BF-FA66-808D-450DFE1F9E74}"/>
                </a:ext>
              </a:extLst>
            </p:cNvPr>
            <p:cNvSpPr/>
            <p:nvPr/>
          </p:nvSpPr>
          <p:spPr>
            <a:xfrm>
              <a:off x="2525268" y="3747516"/>
              <a:ext cx="3721100" cy="274320"/>
            </a:xfrm>
            <a:custGeom>
              <a:avLst/>
              <a:gdLst/>
              <a:ahLst/>
              <a:cxnLst/>
              <a:rect l="l" t="t" r="r" b="b"/>
              <a:pathLst>
                <a:path w="3721100" h="274320">
                  <a:moveTo>
                    <a:pt x="0" y="0"/>
                  </a:moveTo>
                  <a:lnTo>
                    <a:pt x="3720769" y="274218"/>
                  </a:lnTo>
                </a:path>
              </a:pathLst>
            </a:custGeom>
            <a:ln w="12699">
              <a:solidFill>
                <a:srgbClr val="000000"/>
              </a:solidFill>
            </a:ln>
          </p:spPr>
          <p:txBody>
            <a:bodyPr wrap="square" lIns="0" tIns="0" rIns="0" bIns="0" rtlCol="0"/>
            <a:lstStyle/>
            <a:p>
              <a:endParaRPr/>
            </a:p>
          </p:txBody>
        </p:sp>
        <p:sp>
          <p:nvSpPr>
            <p:cNvPr id="21" name="object 24">
              <a:extLst>
                <a:ext uri="{FF2B5EF4-FFF2-40B4-BE49-F238E27FC236}">
                  <a16:creationId xmlns:a16="http://schemas.microsoft.com/office/drawing/2014/main" id="{2832DF11-C0BF-BA73-A7B3-511D0CB00492}"/>
                </a:ext>
              </a:extLst>
            </p:cNvPr>
            <p:cNvSpPr/>
            <p:nvPr/>
          </p:nvSpPr>
          <p:spPr>
            <a:xfrm>
              <a:off x="6230567" y="3982806"/>
              <a:ext cx="79375" cy="76200"/>
            </a:xfrm>
            <a:custGeom>
              <a:avLst/>
              <a:gdLst/>
              <a:ahLst/>
              <a:cxnLst/>
              <a:rect l="l" t="t" r="r" b="b"/>
              <a:pathLst>
                <a:path w="79375" h="76200">
                  <a:moveTo>
                    <a:pt x="5600" y="0"/>
                  </a:moveTo>
                  <a:lnTo>
                    <a:pt x="0" y="75996"/>
                  </a:lnTo>
                  <a:lnTo>
                    <a:pt x="78790" y="43599"/>
                  </a:lnTo>
                  <a:lnTo>
                    <a:pt x="5600" y="0"/>
                  </a:lnTo>
                  <a:close/>
                </a:path>
              </a:pathLst>
            </a:custGeom>
            <a:solidFill>
              <a:srgbClr val="000000"/>
            </a:solidFill>
          </p:spPr>
          <p:txBody>
            <a:bodyPr wrap="square" lIns="0" tIns="0" rIns="0" bIns="0" rtlCol="0"/>
            <a:lstStyle/>
            <a:p>
              <a:endParaRPr/>
            </a:p>
          </p:txBody>
        </p:sp>
        <p:sp>
          <p:nvSpPr>
            <p:cNvPr id="22" name="object 25">
              <a:extLst>
                <a:ext uri="{FF2B5EF4-FFF2-40B4-BE49-F238E27FC236}">
                  <a16:creationId xmlns:a16="http://schemas.microsoft.com/office/drawing/2014/main" id="{933065C3-191F-10BE-A31D-C93AC7406EB1}"/>
                </a:ext>
              </a:extLst>
            </p:cNvPr>
            <p:cNvSpPr/>
            <p:nvPr/>
          </p:nvSpPr>
          <p:spPr>
            <a:xfrm>
              <a:off x="2564218" y="4357116"/>
              <a:ext cx="3769995" cy="274320"/>
            </a:xfrm>
            <a:custGeom>
              <a:avLst/>
              <a:gdLst/>
              <a:ahLst/>
              <a:cxnLst/>
              <a:rect l="l" t="t" r="r" b="b"/>
              <a:pathLst>
                <a:path w="3769995" h="274320">
                  <a:moveTo>
                    <a:pt x="3769525" y="0"/>
                  </a:moveTo>
                  <a:lnTo>
                    <a:pt x="0" y="274281"/>
                  </a:lnTo>
                </a:path>
              </a:pathLst>
            </a:custGeom>
            <a:ln w="12700">
              <a:solidFill>
                <a:srgbClr val="000000"/>
              </a:solidFill>
            </a:ln>
          </p:spPr>
          <p:txBody>
            <a:bodyPr wrap="square" lIns="0" tIns="0" rIns="0" bIns="0" rtlCol="0"/>
            <a:lstStyle/>
            <a:p>
              <a:endParaRPr/>
            </a:p>
          </p:txBody>
        </p:sp>
        <p:sp>
          <p:nvSpPr>
            <p:cNvPr id="23" name="object 26">
              <a:extLst>
                <a:ext uri="{FF2B5EF4-FFF2-40B4-BE49-F238E27FC236}">
                  <a16:creationId xmlns:a16="http://schemas.microsoft.com/office/drawing/2014/main" id="{76539F42-C547-8E44-BA71-47F342E1FB17}"/>
                </a:ext>
              </a:extLst>
            </p:cNvPr>
            <p:cNvSpPr/>
            <p:nvPr/>
          </p:nvSpPr>
          <p:spPr>
            <a:xfrm>
              <a:off x="2500887" y="4592475"/>
              <a:ext cx="79375" cy="76200"/>
            </a:xfrm>
            <a:custGeom>
              <a:avLst/>
              <a:gdLst/>
              <a:ahLst/>
              <a:cxnLst/>
              <a:rect l="l" t="t" r="r" b="b"/>
              <a:pathLst>
                <a:path w="79375" h="76200">
                  <a:moveTo>
                    <a:pt x="73228" y="0"/>
                  </a:moveTo>
                  <a:lnTo>
                    <a:pt x="0" y="43535"/>
                  </a:lnTo>
                  <a:lnTo>
                    <a:pt x="78765" y="75996"/>
                  </a:lnTo>
                  <a:lnTo>
                    <a:pt x="73228" y="0"/>
                  </a:lnTo>
                  <a:close/>
                </a:path>
              </a:pathLst>
            </a:custGeom>
            <a:solidFill>
              <a:srgbClr val="000000"/>
            </a:solidFill>
          </p:spPr>
          <p:txBody>
            <a:bodyPr wrap="square" lIns="0" tIns="0" rIns="0" bIns="0" rtlCol="0"/>
            <a:lstStyle/>
            <a:p>
              <a:endParaRPr/>
            </a:p>
          </p:txBody>
        </p:sp>
      </p:grpSp>
      <p:sp>
        <p:nvSpPr>
          <p:cNvPr id="24" name="object 27">
            <a:extLst>
              <a:ext uri="{FF2B5EF4-FFF2-40B4-BE49-F238E27FC236}">
                <a16:creationId xmlns:a16="http://schemas.microsoft.com/office/drawing/2014/main" id="{85B64A0C-AAC2-2923-1C7B-E78539E5ED32}"/>
              </a:ext>
            </a:extLst>
          </p:cNvPr>
          <p:cNvSpPr txBox="1"/>
          <p:nvPr/>
        </p:nvSpPr>
        <p:spPr>
          <a:xfrm>
            <a:off x="8201034" y="2793627"/>
            <a:ext cx="2630853" cy="381515"/>
          </a:xfrm>
          <a:prstGeom prst="rect">
            <a:avLst/>
          </a:prstGeom>
        </p:spPr>
        <p:txBody>
          <a:bodyPr vert="horz" wrap="square" lIns="0" tIns="12065" rIns="0" bIns="0" rtlCol="0">
            <a:spAutoFit/>
          </a:bodyPr>
          <a:lstStyle/>
          <a:p>
            <a:pPr marL="12700">
              <a:lnSpc>
                <a:spcPct val="100000"/>
              </a:lnSpc>
              <a:spcBef>
                <a:spcPts val="95"/>
              </a:spcBef>
            </a:pPr>
            <a:r>
              <a:rPr sz="2400" dirty="0">
                <a:latin typeface="Times New Roman"/>
                <a:cs typeface="Times New Roman"/>
              </a:rPr>
              <a:t>Ready</a:t>
            </a:r>
            <a:r>
              <a:rPr sz="2400" spc="-3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spc="-20" dirty="0">
                <a:latin typeface="Times New Roman"/>
                <a:cs typeface="Times New Roman"/>
              </a:rPr>
              <a:t>send</a:t>
            </a:r>
            <a:r>
              <a:rPr lang="en-GB" sz="2400" spc="-20" dirty="0">
                <a:latin typeface="Times New Roman"/>
                <a:cs typeface="Times New Roman"/>
              </a:rPr>
              <a:t> (RTS)</a:t>
            </a:r>
            <a:endParaRPr sz="2400" dirty="0">
              <a:latin typeface="Times New Roman"/>
              <a:cs typeface="Times New Roman"/>
            </a:endParaRPr>
          </a:p>
        </p:txBody>
      </p:sp>
      <p:sp>
        <p:nvSpPr>
          <p:cNvPr id="25" name="object 28">
            <a:extLst>
              <a:ext uri="{FF2B5EF4-FFF2-40B4-BE49-F238E27FC236}">
                <a16:creationId xmlns:a16="http://schemas.microsoft.com/office/drawing/2014/main" id="{0F15EEBF-90AC-16F0-0F34-B9B6035267E4}"/>
              </a:ext>
            </a:extLst>
          </p:cNvPr>
          <p:cNvSpPr txBox="1"/>
          <p:nvPr/>
        </p:nvSpPr>
        <p:spPr>
          <a:xfrm>
            <a:off x="8782878" y="4032765"/>
            <a:ext cx="695325" cy="381515"/>
          </a:xfrm>
          <a:prstGeom prst="rect">
            <a:avLst/>
          </a:prstGeom>
        </p:spPr>
        <p:txBody>
          <a:bodyPr vert="horz" wrap="square" lIns="0" tIns="12065" rIns="0" bIns="0" rtlCol="0">
            <a:spAutoFit/>
          </a:bodyPr>
          <a:lstStyle/>
          <a:p>
            <a:pPr marL="12700">
              <a:lnSpc>
                <a:spcPct val="100000"/>
              </a:lnSpc>
              <a:spcBef>
                <a:spcPts val="95"/>
              </a:spcBef>
            </a:pPr>
            <a:r>
              <a:rPr sz="2400" spc="-20" dirty="0">
                <a:latin typeface="Times New Roman"/>
                <a:cs typeface="Times New Roman"/>
              </a:rPr>
              <a:t>Data</a:t>
            </a:r>
            <a:endParaRPr sz="2400" dirty="0">
              <a:latin typeface="Times New Roman"/>
              <a:cs typeface="Times New Roman"/>
            </a:endParaRPr>
          </a:p>
        </p:txBody>
      </p:sp>
      <p:sp>
        <p:nvSpPr>
          <p:cNvPr id="26" name="object 29">
            <a:extLst>
              <a:ext uri="{FF2B5EF4-FFF2-40B4-BE49-F238E27FC236}">
                <a16:creationId xmlns:a16="http://schemas.microsoft.com/office/drawing/2014/main" id="{4BC1B4C8-EC2F-2DE2-B58B-5E8B3467F0D1}"/>
              </a:ext>
            </a:extLst>
          </p:cNvPr>
          <p:cNvSpPr txBox="1"/>
          <p:nvPr/>
        </p:nvSpPr>
        <p:spPr>
          <a:xfrm>
            <a:off x="8577061" y="3396681"/>
            <a:ext cx="2470284" cy="381515"/>
          </a:xfrm>
          <a:prstGeom prst="rect">
            <a:avLst/>
          </a:prstGeom>
        </p:spPr>
        <p:txBody>
          <a:bodyPr vert="horz" wrap="square" lIns="0" tIns="12065" rIns="0" bIns="0" rtlCol="0">
            <a:spAutoFit/>
          </a:bodyPr>
          <a:lstStyle/>
          <a:p>
            <a:pPr marL="12700">
              <a:lnSpc>
                <a:spcPct val="100000"/>
              </a:lnSpc>
              <a:spcBef>
                <a:spcPts val="95"/>
              </a:spcBef>
            </a:pPr>
            <a:r>
              <a:rPr sz="2400" dirty="0">
                <a:latin typeface="Times New Roman"/>
                <a:cs typeface="Times New Roman"/>
              </a:rPr>
              <a:t>Clear</a:t>
            </a:r>
            <a:r>
              <a:rPr sz="2400" spc="-25" dirty="0">
                <a:latin typeface="Times New Roman"/>
                <a:cs typeface="Times New Roman"/>
              </a:rPr>
              <a:t> </a:t>
            </a:r>
            <a:r>
              <a:rPr sz="2400" dirty="0">
                <a:latin typeface="Times New Roman"/>
                <a:cs typeface="Times New Roman"/>
              </a:rPr>
              <a:t>to</a:t>
            </a:r>
            <a:r>
              <a:rPr sz="2400" spc="-20" dirty="0">
                <a:latin typeface="Times New Roman"/>
                <a:cs typeface="Times New Roman"/>
              </a:rPr>
              <a:t> send</a:t>
            </a:r>
            <a:r>
              <a:rPr lang="en-GB" sz="2400" spc="-20" dirty="0">
                <a:latin typeface="Times New Roman"/>
                <a:cs typeface="Times New Roman"/>
              </a:rPr>
              <a:t> (CTS)</a:t>
            </a:r>
            <a:endParaRPr sz="2400" dirty="0">
              <a:latin typeface="Times New Roman"/>
              <a:cs typeface="Times New Roman"/>
            </a:endParaRPr>
          </a:p>
        </p:txBody>
      </p:sp>
      <p:sp>
        <p:nvSpPr>
          <p:cNvPr id="27" name="object 30">
            <a:extLst>
              <a:ext uri="{FF2B5EF4-FFF2-40B4-BE49-F238E27FC236}">
                <a16:creationId xmlns:a16="http://schemas.microsoft.com/office/drawing/2014/main" id="{A18CBFE4-3A3B-B41F-21D2-EBB376DB57E1}"/>
              </a:ext>
            </a:extLst>
          </p:cNvPr>
          <p:cNvSpPr txBox="1"/>
          <p:nvPr/>
        </p:nvSpPr>
        <p:spPr>
          <a:xfrm>
            <a:off x="8901145" y="4732969"/>
            <a:ext cx="615315" cy="381515"/>
          </a:xfrm>
          <a:prstGeom prst="rect">
            <a:avLst/>
          </a:prstGeom>
        </p:spPr>
        <p:txBody>
          <a:bodyPr vert="horz" wrap="square" lIns="0" tIns="12065" rIns="0" bIns="0" rtlCol="0">
            <a:spAutoFit/>
          </a:bodyPr>
          <a:lstStyle/>
          <a:p>
            <a:pPr marL="12700">
              <a:lnSpc>
                <a:spcPct val="100000"/>
              </a:lnSpc>
              <a:spcBef>
                <a:spcPts val="95"/>
              </a:spcBef>
            </a:pPr>
            <a:r>
              <a:rPr sz="2400" spc="-25" dirty="0">
                <a:latin typeface="Times New Roman"/>
                <a:cs typeface="Times New Roman"/>
              </a:rPr>
              <a:t>Ack</a:t>
            </a:r>
            <a:endParaRPr sz="2400" dirty="0">
              <a:latin typeface="Times New Roman"/>
              <a:cs typeface="Times New Roman"/>
            </a:endParaRPr>
          </a:p>
        </p:txBody>
      </p:sp>
    </p:spTree>
    <p:extLst>
      <p:ext uri="{BB962C8B-B14F-4D97-AF65-F5344CB8AC3E}">
        <p14:creationId xmlns:p14="http://schemas.microsoft.com/office/powerpoint/2010/main" val="9338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C9B8CE-F772-3A98-5548-A79676B3388B}"/>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DC79F341-9535-6049-7BD0-E81560DAA43F}"/>
              </a:ext>
            </a:extLst>
          </p:cNvPr>
          <p:cNvSpPr>
            <a:spLocks noGrp="1"/>
          </p:cNvSpPr>
          <p:nvPr>
            <p:ph type="title"/>
          </p:nvPr>
        </p:nvSpPr>
        <p:spPr/>
        <p:txBody>
          <a:bodyPr/>
          <a:lstStyle/>
          <a:p>
            <a:r>
              <a:rPr lang="en-GB" dirty="0"/>
              <a:t>IEEE 802.11 Architecture</a:t>
            </a:r>
            <a:endParaRPr lang="en-SE" dirty="0"/>
          </a:p>
        </p:txBody>
      </p:sp>
      <p:sp>
        <p:nvSpPr>
          <p:cNvPr id="4" name="Slide Number Placeholder 3">
            <a:extLst>
              <a:ext uri="{FF2B5EF4-FFF2-40B4-BE49-F238E27FC236}">
                <a16:creationId xmlns:a16="http://schemas.microsoft.com/office/drawing/2014/main" id="{911876A7-162A-6EA3-D7A2-36F7FEB9A013}"/>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38</a:t>
            </a:fld>
            <a:endParaRPr lang="en-US" dirty="0"/>
          </a:p>
        </p:txBody>
      </p:sp>
      <p:grpSp>
        <p:nvGrpSpPr>
          <p:cNvPr id="5" name="object 5">
            <a:extLst>
              <a:ext uri="{FF2B5EF4-FFF2-40B4-BE49-F238E27FC236}">
                <a16:creationId xmlns:a16="http://schemas.microsoft.com/office/drawing/2014/main" id="{0BE84D5A-9FC1-DF6B-6568-486A984FDF29}"/>
              </a:ext>
            </a:extLst>
          </p:cNvPr>
          <p:cNvGrpSpPr/>
          <p:nvPr/>
        </p:nvGrpSpPr>
        <p:grpSpPr>
          <a:xfrm>
            <a:off x="1479550" y="4609604"/>
            <a:ext cx="2362835" cy="609600"/>
            <a:chOff x="482854" y="4647946"/>
            <a:chExt cx="2362835" cy="609600"/>
          </a:xfrm>
        </p:grpSpPr>
        <p:sp>
          <p:nvSpPr>
            <p:cNvPr id="6" name="object 6">
              <a:extLst>
                <a:ext uri="{FF2B5EF4-FFF2-40B4-BE49-F238E27FC236}">
                  <a16:creationId xmlns:a16="http://schemas.microsoft.com/office/drawing/2014/main" id="{A90A507A-D380-7F2A-8E43-FC4D8C8F6274}"/>
                </a:ext>
              </a:extLst>
            </p:cNvPr>
            <p:cNvSpPr/>
            <p:nvPr/>
          </p:nvSpPr>
          <p:spPr>
            <a:xfrm>
              <a:off x="559054" y="4724146"/>
              <a:ext cx="1067435" cy="533400"/>
            </a:xfrm>
            <a:custGeom>
              <a:avLst/>
              <a:gdLst/>
              <a:ahLst/>
              <a:cxnLst/>
              <a:rect l="l" t="t" r="r" b="b"/>
              <a:pathLst>
                <a:path w="1067435" h="533400">
                  <a:moveTo>
                    <a:pt x="1067308" y="0"/>
                  </a:moveTo>
                  <a:lnTo>
                    <a:pt x="984758" y="0"/>
                  </a:lnTo>
                  <a:lnTo>
                    <a:pt x="984758" y="6362"/>
                  </a:lnTo>
                  <a:lnTo>
                    <a:pt x="984758" y="12700"/>
                  </a:lnTo>
                  <a:lnTo>
                    <a:pt x="984758" y="234772"/>
                  </a:lnTo>
                  <a:lnTo>
                    <a:pt x="984758" y="396506"/>
                  </a:lnTo>
                  <a:lnTo>
                    <a:pt x="984758" y="450862"/>
                  </a:lnTo>
                  <a:lnTo>
                    <a:pt x="12700" y="450862"/>
                  </a:lnTo>
                  <a:lnTo>
                    <a:pt x="0" y="450850"/>
                  </a:lnTo>
                  <a:lnTo>
                    <a:pt x="0" y="520700"/>
                  </a:lnTo>
                  <a:lnTo>
                    <a:pt x="0" y="533400"/>
                  </a:lnTo>
                  <a:lnTo>
                    <a:pt x="1067308" y="533400"/>
                  </a:lnTo>
                  <a:lnTo>
                    <a:pt x="1067308" y="520700"/>
                  </a:lnTo>
                  <a:lnTo>
                    <a:pt x="1067308" y="450850"/>
                  </a:lnTo>
                  <a:lnTo>
                    <a:pt x="1067308" y="12700"/>
                  </a:lnTo>
                  <a:lnTo>
                    <a:pt x="1067308" y="0"/>
                  </a:lnTo>
                  <a:close/>
                </a:path>
              </a:pathLst>
            </a:custGeom>
            <a:solidFill>
              <a:srgbClr val="929292"/>
            </a:solidFill>
          </p:spPr>
          <p:txBody>
            <a:bodyPr wrap="square" lIns="0" tIns="0" rIns="0" bIns="0" rtlCol="0"/>
            <a:lstStyle/>
            <a:p>
              <a:endParaRPr/>
            </a:p>
          </p:txBody>
        </p:sp>
        <p:sp>
          <p:nvSpPr>
            <p:cNvPr id="7" name="object 7">
              <a:extLst>
                <a:ext uri="{FF2B5EF4-FFF2-40B4-BE49-F238E27FC236}">
                  <a16:creationId xmlns:a16="http://schemas.microsoft.com/office/drawing/2014/main" id="{0FC2B3CC-4F3F-114B-E289-5F3DF4A5603D}"/>
                </a:ext>
              </a:extLst>
            </p:cNvPr>
            <p:cNvSpPr/>
            <p:nvPr/>
          </p:nvSpPr>
          <p:spPr>
            <a:xfrm>
              <a:off x="489204" y="4654296"/>
              <a:ext cx="1054735" cy="521334"/>
            </a:xfrm>
            <a:custGeom>
              <a:avLst/>
              <a:gdLst/>
              <a:ahLst/>
              <a:cxnLst/>
              <a:rect l="l" t="t" r="r" b="b"/>
              <a:pathLst>
                <a:path w="1054735" h="521335">
                  <a:moveTo>
                    <a:pt x="0" y="0"/>
                  </a:moveTo>
                  <a:lnTo>
                    <a:pt x="1054608" y="0"/>
                  </a:lnTo>
                  <a:lnTo>
                    <a:pt x="1054608" y="521207"/>
                  </a:lnTo>
                  <a:lnTo>
                    <a:pt x="0" y="521207"/>
                  </a:lnTo>
                  <a:lnTo>
                    <a:pt x="0" y="0"/>
                  </a:lnTo>
                  <a:close/>
                </a:path>
              </a:pathLst>
            </a:custGeom>
            <a:ln w="12700">
              <a:solidFill>
                <a:srgbClr val="FC0128"/>
              </a:solidFill>
            </a:ln>
          </p:spPr>
          <p:txBody>
            <a:bodyPr wrap="square" lIns="0" tIns="0" rIns="0" bIns="0" rtlCol="0"/>
            <a:lstStyle/>
            <a:p>
              <a:endParaRPr/>
            </a:p>
          </p:txBody>
        </p:sp>
        <p:sp>
          <p:nvSpPr>
            <p:cNvPr id="8" name="object 8">
              <a:extLst>
                <a:ext uri="{FF2B5EF4-FFF2-40B4-BE49-F238E27FC236}">
                  <a16:creationId xmlns:a16="http://schemas.microsoft.com/office/drawing/2014/main" id="{17E88184-9008-CF52-B169-FAD532FD6C99}"/>
                </a:ext>
              </a:extLst>
            </p:cNvPr>
            <p:cNvSpPr/>
            <p:nvPr/>
          </p:nvSpPr>
          <p:spPr>
            <a:xfrm>
              <a:off x="1778254" y="4724146"/>
              <a:ext cx="1067435" cy="533400"/>
            </a:xfrm>
            <a:custGeom>
              <a:avLst/>
              <a:gdLst/>
              <a:ahLst/>
              <a:cxnLst/>
              <a:rect l="l" t="t" r="r" b="b"/>
              <a:pathLst>
                <a:path w="1067435" h="533400">
                  <a:moveTo>
                    <a:pt x="1067308" y="0"/>
                  </a:moveTo>
                  <a:lnTo>
                    <a:pt x="984745" y="0"/>
                  </a:lnTo>
                  <a:lnTo>
                    <a:pt x="984745" y="6362"/>
                  </a:lnTo>
                  <a:lnTo>
                    <a:pt x="984745" y="12700"/>
                  </a:lnTo>
                  <a:lnTo>
                    <a:pt x="984745" y="234772"/>
                  </a:lnTo>
                  <a:lnTo>
                    <a:pt x="984745" y="396506"/>
                  </a:lnTo>
                  <a:lnTo>
                    <a:pt x="984745" y="450862"/>
                  </a:lnTo>
                  <a:lnTo>
                    <a:pt x="12687" y="450862"/>
                  </a:lnTo>
                  <a:lnTo>
                    <a:pt x="0" y="450850"/>
                  </a:lnTo>
                  <a:lnTo>
                    <a:pt x="0" y="520700"/>
                  </a:lnTo>
                  <a:lnTo>
                    <a:pt x="0" y="533400"/>
                  </a:lnTo>
                  <a:lnTo>
                    <a:pt x="1067308" y="533400"/>
                  </a:lnTo>
                  <a:lnTo>
                    <a:pt x="1067308" y="520700"/>
                  </a:lnTo>
                  <a:lnTo>
                    <a:pt x="1067308" y="450850"/>
                  </a:lnTo>
                  <a:lnTo>
                    <a:pt x="1067308" y="12700"/>
                  </a:lnTo>
                  <a:lnTo>
                    <a:pt x="1067308" y="0"/>
                  </a:lnTo>
                  <a:close/>
                </a:path>
              </a:pathLst>
            </a:custGeom>
            <a:solidFill>
              <a:srgbClr val="929292"/>
            </a:solidFill>
          </p:spPr>
          <p:txBody>
            <a:bodyPr wrap="square" lIns="0" tIns="0" rIns="0" bIns="0" rtlCol="0"/>
            <a:lstStyle/>
            <a:p>
              <a:endParaRPr/>
            </a:p>
          </p:txBody>
        </p:sp>
        <p:sp>
          <p:nvSpPr>
            <p:cNvPr id="9" name="object 9">
              <a:extLst>
                <a:ext uri="{FF2B5EF4-FFF2-40B4-BE49-F238E27FC236}">
                  <a16:creationId xmlns:a16="http://schemas.microsoft.com/office/drawing/2014/main" id="{1885E021-18FD-2464-F5B7-E586D268C368}"/>
                </a:ext>
              </a:extLst>
            </p:cNvPr>
            <p:cNvSpPr/>
            <p:nvPr/>
          </p:nvSpPr>
          <p:spPr>
            <a:xfrm>
              <a:off x="1708404" y="4654296"/>
              <a:ext cx="1054735" cy="521334"/>
            </a:xfrm>
            <a:custGeom>
              <a:avLst/>
              <a:gdLst/>
              <a:ahLst/>
              <a:cxnLst/>
              <a:rect l="l" t="t" r="r" b="b"/>
              <a:pathLst>
                <a:path w="1054735" h="521335">
                  <a:moveTo>
                    <a:pt x="0" y="0"/>
                  </a:moveTo>
                  <a:lnTo>
                    <a:pt x="1054608" y="0"/>
                  </a:lnTo>
                  <a:lnTo>
                    <a:pt x="1054608" y="521207"/>
                  </a:lnTo>
                  <a:lnTo>
                    <a:pt x="0" y="521207"/>
                  </a:lnTo>
                  <a:lnTo>
                    <a:pt x="0" y="0"/>
                  </a:lnTo>
                  <a:close/>
                </a:path>
              </a:pathLst>
            </a:custGeom>
            <a:ln w="12700">
              <a:solidFill>
                <a:srgbClr val="FC0128"/>
              </a:solidFill>
            </a:ln>
          </p:spPr>
          <p:txBody>
            <a:bodyPr wrap="square" lIns="0" tIns="0" rIns="0" bIns="0" rtlCol="0"/>
            <a:lstStyle/>
            <a:p>
              <a:endParaRPr/>
            </a:p>
          </p:txBody>
        </p:sp>
      </p:grpSp>
      <p:sp>
        <p:nvSpPr>
          <p:cNvPr id="10" name="object 10">
            <a:extLst>
              <a:ext uri="{FF2B5EF4-FFF2-40B4-BE49-F238E27FC236}">
                <a16:creationId xmlns:a16="http://schemas.microsoft.com/office/drawing/2014/main" id="{3B4FB2CE-ADD6-71A6-D339-DBDADC9A9542}"/>
              </a:ext>
            </a:extLst>
          </p:cNvPr>
          <p:cNvSpPr txBox="1"/>
          <p:nvPr/>
        </p:nvSpPr>
        <p:spPr>
          <a:xfrm>
            <a:off x="1495615" y="4638305"/>
            <a:ext cx="2252980" cy="452120"/>
          </a:xfrm>
          <a:prstGeom prst="rect">
            <a:avLst/>
          </a:prstGeom>
        </p:spPr>
        <p:txBody>
          <a:bodyPr vert="horz" wrap="square" lIns="0" tIns="12065" rIns="0" bIns="0" rtlCol="0">
            <a:spAutoFit/>
          </a:bodyPr>
          <a:lstStyle/>
          <a:p>
            <a:pPr marL="12700">
              <a:lnSpc>
                <a:spcPct val="100000"/>
              </a:lnSpc>
              <a:spcBef>
                <a:spcPts val="95"/>
              </a:spcBef>
              <a:tabLst>
                <a:tab pos="1231265" algn="l"/>
              </a:tabLst>
            </a:pPr>
            <a:r>
              <a:rPr sz="2800" spc="-10" dirty="0">
                <a:latin typeface="Times New Roman"/>
                <a:cs typeface="Times New Roman"/>
              </a:rPr>
              <a:t>Station</a:t>
            </a:r>
            <a:r>
              <a:rPr sz="2800" dirty="0">
                <a:latin typeface="Times New Roman"/>
                <a:cs typeface="Times New Roman"/>
              </a:rPr>
              <a:t>	</a:t>
            </a:r>
            <a:r>
              <a:rPr sz="2800" spc="-10" dirty="0">
                <a:latin typeface="Times New Roman"/>
                <a:cs typeface="Times New Roman"/>
              </a:rPr>
              <a:t>Station</a:t>
            </a:r>
            <a:endParaRPr sz="2800">
              <a:latin typeface="Times New Roman"/>
              <a:cs typeface="Times New Roman"/>
            </a:endParaRPr>
          </a:p>
        </p:txBody>
      </p:sp>
      <p:grpSp>
        <p:nvGrpSpPr>
          <p:cNvPr id="11" name="object 11">
            <a:extLst>
              <a:ext uri="{FF2B5EF4-FFF2-40B4-BE49-F238E27FC236}">
                <a16:creationId xmlns:a16="http://schemas.microsoft.com/office/drawing/2014/main" id="{2AD307B5-9BAB-F254-48B2-6372BC2D7946}"/>
              </a:ext>
            </a:extLst>
          </p:cNvPr>
          <p:cNvGrpSpPr/>
          <p:nvPr/>
        </p:nvGrpSpPr>
        <p:grpSpPr>
          <a:xfrm>
            <a:off x="4375149" y="4609604"/>
            <a:ext cx="1143635" cy="609600"/>
            <a:chOff x="3378453" y="4647946"/>
            <a:chExt cx="1143635" cy="609600"/>
          </a:xfrm>
        </p:grpSpPr>
        <p:sp>
          <p:nvSpPr>
            <p:cNvPr id="12" name="object 12">
              <a:extLst>
                <a:ext uri="{FF2B5EF4-FFF2-40B4-BE49-F238E27FC236}">
                  <a16:creationId xmlns:a16="http://schemas.microsoft.com/office/drawing/2014/main" id="{82809CE1-670D-12C2-ED94-DE611DDCDD85}"/>
                </a:ext>
              </a:extLst>
            </p:cNvPr>
            <p:cNvSpPr/>
            <p:nvPr/>
          </p:nvSpPr>
          <p:spPr>
            <a:xfrm>
              <a:off x="3454654" y="4724146"/>
              <a:ext cx="1067435" cy="533400"/>
            </a:xfrm>
            <a:custGeom>
              <a:avLst/>
              <a:gdLst/>
              <a:ahLst/>
              <a:cxnLst/>
              <a:rect l="l" t="t" r="r" b="b"/>
              <a:pathLst>
                <a:path w="1067435" h="533400">
                  <a:moveTo>
                    <a:pt x="1067308" y="0"/>
                  </a:moveTo>
                  <a:lnTo>
                    <a:pt x="984758" y="0"/>
                  </a:lnTo>
                  <a:lnTo>
                    <a:pt x="984758" y="6362"/>
                  </a:lnTo>
                  <a:lnTo>
                    <a:pt x="984758" y="12700"/>
                  </a:lnTo>
                  <a:lnTo>
                    <a:pt x="984758" y="234772"/>
                  </a:lnTo>
                  <a:lnTo>
                    <a:pt x="984758" y="396506"/>
                  </a:lnTo>
                  <a:lnTo>
                    <a:pt x="984758" y="450862"/>
                  </a:lnTo>
                  <a:lnTo>
                    <a:pt x="12700" y="450862"/>
                  </a:lnTo>
                  <a:lnTo>
                    <a:pt x="0" y="450850"/>
                  </a:lnTo>
                  <a:lnTo>
                    <a:pt x="0" y="520700"/>
                  </a:lnTo>
                  <a:lnTo>
                    <a:pt x="0" y="533400"/>
                  </a:lnTo>
                  <a:lnTo>
                    <a:pt x="1067308" y="533400"/>
                  </a:lnTo>
                  <a:lnTo>
                    <a:pt x="1067308" y="520700"/>
                  </a:lnTo>
                  <a:lnTo>
                    <a:pt x="1067308" y="450850"/>
                  </a:lnTo>
                  <a:lnTo>
                    <a:pt x="1067308" y="12700"/>
                  </a:lnTo>
                  <a:lnTo>
                    <a:pt x="1067308" y="0"/>
                  </a:lnTo>
                  <a:close/>
                </a:path>
              </a:pathLst>
            </a:custGeom>
            <a:solidFill>
              <a:srgbClr val="929292"/>
            </a:solidFill>
          </p:spPr>
          <p:txBody>
            <a:bodyPr wrap="square" lIns="0" tIns="0" rIns="0" bIns="0" rtlCol="0"/>
            <a:lstStyle/>
            <a:p>
              <a:endParaRPr/>
            </a:p>
          </p:txBody>
        </p:sp>
        <p:sp>
          <p:nvSpPr>
            <p:cNvPr id="13" name="object 13">
              <a:extLst>
                <a:ext uri="{FF2B5EF4-FFF2-40B4-BE49-F238E27FC236}">
                  <a16:creationId xmlns:a16="http://schemas.microsoft.com/office/drawing/2014/main" id="{59F8E8EB-7071-C77C-662D-049DD9B9C78B}"/>
                </a:ext>
              </a:extLst>
            </p:cNvPr>
            <p:cNvSpPr/>
            <p:nvPr/>
          </p:nvSpPr>
          <p:spPr>
            <a:xfrm>
              <a:off x="3384803" y="4654296"/>
              <a:ext cx="1054735" cy="521334"/>
            </a:xfrm>
            <a:custGeom>
              <a:avLst/>
              <a:gdLst/>
              <a:ahLst/>
              <a:cxnLst/>
              <a:rect l="l" t="t" r="r" b="b"/>
              <a:pathLst>
                <a:path w="1054735" h="521335">
                  <a:moveTo>
                    <a:pt x="0" y="0"/>
                  </a:moveTo>
                  <a:lnTo>
                    <a:pt x="1054608" y="0"/>
                  </a:lnTo>
                  <a:lnTo>
                    <a:pt x="1054608" y="521207"/>
                  </a:lnTo>
                  <a:lnTo>
                    <a:pt x="0" y="521207"/>
                  </a:lnTo>
                  <a:lnTo>
                    <a:pt x="0" y="0"/>
                  </a:lnTo>
                  <a:close/>
                </a:path>
              </a:pathLst>
            </a:custGeom>
            <a:ln w="12700">
              <a:solidFill>
                <a:srgbClr val="063DE8"/>
              </a:solidFill>
            </a:ln>
          </p:spPr>
          <p:txBody>
            <a:bodyPr wrap="square" lIns="0" tIns="0" rIns="0" bIns="0" rtlCol="0"/>
            <a:lstStyle/>
            <a:p>
              <a:endParaRPr/>
            </a:p>
          </p:txBody>
        </p:sp>
      </p:grpSp>
      <p:sp>
        <p:nvSpPr>
          <p:cNvPr id="14" name="object 14">
            <a:extLst>
              <a:ext uri="{FF2B5EF4-FFF2-40B4-BE49-F238E27FC236}">
                <a16:creationId xmlns:a16="http://schemas.microsoft.com/office/drawing/2014/main" id="{C9CFE744-50E5-31E4-75ED-09BB7519D40F}"/>
              </a:ext>
            </a:extLst>
          </p:cNvPr>
          <p:cNvSpPr txBox="1"/>
          <p:nvPr/>
        </p:nvSpPr>
        <p:spPr>
          <a:xfrm>
            <a:off x="4391215" y="4638305"/>
            <a:ext cx="103378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Times New Roman"/>
                <a:cs typeface="Times New Roman"/>
              </a:rPr>
              <a:t>Station</a:t>
            </a:r>
            <a:endParaRPr sz="2800">
              <a:latin typeface="Times New Roman"/>
              <a:cs typeface="Times New Roman"/>
            </a:endParaRPr>
          </a:p>
        </p:txBody>
      </p:sp>
      <p:grpSp>
        <p:nvGrpSpPr>
          <p:cNvPr id="15" name="object 15">
            <a:extLst>
              <a:ext uri="{FF2B5EF4-FFF2-40B4-BE49-F238E27FC236}">
                <a16:creationId xmlns:a16="http://schemas.microsoft.com/office/drawing/2014/main" id="{65D7FF4F-D467-B16E-181D-FC042A986F5F}"/>
              </a:ext>
            </a:extLst>
          </p:cNvPr>
          <p:cNvGrpSpPr/>
          <p:nvPr/>
        </p:nvGrpSpPr>
        <p:grpSpPr>
          <a:xfrm>
            <a:off x="6203949" y="4152404"/>
            <a:ext cx="1143635" cy="609600"/>
            <a:chOff x="5207253" y="4190746"/>
            <a:chExt cx="1143635" cy="609600"/>
          </a:xfrm>
        </p:grpSpPr>
        <p:sp>
          <p:nvSpPr>
            <p:cNvPr id="16" name="object 16">
              <a:extLst>
                <a:ext uri="{FF2B5EF4-FFF2-40B4-BE49-F238E27FC236}">
                  <a16:creationId xmlns:a16="http://schemas.microsoft.com/office/drawing/2014/main" id="{AD3111BE-9116-4966-8B09-FA96018A18A2}"/>
                </a:ext>
              </a:extLst>
            </p:cNvPr>
            <p:cNvSpPr/>
            <p:nvPr/>
          </p:nvSpPr>
          <p:spPr>
            <a:xfrm>
              <a:off x="5283454" y="4266946"/>
              <a:ext cx="1067435" cy="533400"/>
            </a:xfrm>
            <a:custGeom>
              <a:avLst/>
              <a:gdLst/>
              <a:ahLst/>
              <a:cxnLst/>
              <a:rect l="l" t="t" r="r" b="b"/>
              <a:pathLst>
                <a:path w="1067435" h="533400">
                  <a:moveTo>
                    <a:pt x="1067308" y="0"/>
                  </a:moveTo>
                  <a:lnTo>
                    <a:pt x="984758" y="0"/>
                  </a:lnTo>
                  <a:lnTo>
                    <a:pt x="984758" y="6362"/>
                  </a:lnTo>
                  <a:lnTo>
                    <a:pt x="984758" y="12700"/>
                  </a:lnTo>
                  <a:lnTo>
                    <a:pt x="984758" y="234772"/>
                  </a:lnTo>
                  <a:lnTo>
                    <a:pt x="984758" y="396506"/>
                  </a:lnTo>
                  <a:lnTo>
                    <a:pt x="984758" y="450862"/>
                  </a:lnTo>
                  <a:lnTo>
                    <a:pt x="12700" y="450862"/>
                  </a:lnTo>
                  <a:lnTo>
                    <a:pt x="0" y="450850"/>
                  </a:lnTo>
                  <a:lnTo>
                    <a:pt x="0" y="520700"/>
                  </a:lnTo>
                  <a:lnTo>
                    <a:pt x="0" y="533400"/>
                  </a:lnTo>
                  <a:lnTo>
                    <a:pt x="1067308" y="533400"/>
                  </a:lnTo>
                  <a:lnTo>
                    <a:pt x="1067308" y="520700"/>
                  </a:lnTo>
                  <a:lnTo>
                    <a:pt x="1067308" y="450850"/>
                  </a:lnTo>
                  <a:lnTo>
                    <a:pt x="1067308" y="12700"/>
                  </a:lnTo>
                  <a:lnTo>
                    <a:pt x="1067308" y="0"/>
                  </a:lnTo>
                  <a:close/>
                </a:path>
              </a:pathLst>
            </a:custGeom>
            <a:solidFill>
              <a:srgbClr val="929292"/>
            </a:solidFill>
          </p:spPr>
          <p:txBody>
            <a:bodyPr wrap="square" lIns="0" tIns="0" rIns="0" bIns="0" rtlCol="0"/>
            <a:lstStyle/>
            <a:p>
              <a:endParaRPr/>
            </a:p>
          </p:txBody>
        </p:sp>
        <p:sp>
          <p:nvSpPr>
            <p:cNvPr id="17" name="object 17">
              <a:extLst>
                <a:ext uri="{FF2B5EF4-FFF2-40B4-BE49-F238E27FC236}">
                  <a16:creationId xmlns:a16="http://schemas.microsoft.com/office/drawing/2014/main" id="{13C5C458-AF23-40E7-67D4-074E8F722B37}"/>
                </a:ext>
              </a:extLst>
            </p:cNvPr>
            <p:cNvSpPr/>
            <p:nvPr/>
          </p:nvSpPr>
          <p:spPr>
            <a:xfrm>
              <a:off x="5213603" y="4197096"/>
              <a:ext cx="1054735" cy="521334"/>
            </a:xfrm>
            <a:custGeom>
              <a:avLst/>
              <a:gdLst/>
              <a:ahLst/>
              <a:cxnLst/>
              <a:rect l="l" t="t" r="r" b="b"/>
              <a:pathLst>
                <a:path w="1054735" h="521335">
                  <a:moveTo>
                    <a:pt x="0" y="0"/>
                  </a:moveTo>
                  <a:lnTo>
                    <a:pt x="1054608" y="0"/>
                  </a:lnTo>
                  <a:lnTo>
                    <a:pt x="1054608" y="521207"/>
                  </a:lnTo>
                  <a:lnTo>
                    <a:pt x="0" y="521207"/>
                  </a:lnTo>
                  <a:lnTo>
                    <a:pt x="0" y="0"/>
                  </a:lnTo>
                  <a:close/>
                </a:path>
              </a:pathLst>
            </a:custGeom>
            <a:ln w="12700">
              <a:solidFill>
                <a:srgbClr val="063DE8"/>
              </a:solidFill>
            </a:ln>
          </p:spPr>
          <p:txBody>
            <a:bodyPr wrap="square" lIns="0" tIns="0" rIns="0" bIns="0" rtlCol="0"/>
            <a:lstStyle/>
            <a:p>
              <a:endParaRPr/>
            </a:p>
          </p:txBody>
        </p:sp>
      </p:grpSp>
      <p:sp>
        <p:nvSpPr>
          <p:cNvPr id="18" name="object 18">
            <a:extLst>
              <a:ext uri="{FF2B5EF4-FFF2-40B4-BE49-F238E27FC236}">
                <a16:creationId xmlns:a16="http://schemas.microsoft.com/office/drawing/2014/main" id="{75396091-3FA9-BFF0-1364-9FDB2819D40B}"/>
              </a:ext>
            </a:extLst>
          </p:cNvPr>
          <p:cNvSpPr txBox="1"/>
          <p:nvPr/>
        </p:nvSpPr>
        <p:spPr>
          <a:xfrm>
            <a:off x="6220015" y="4181105"/>
            <a:ext cx="103378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Times New Roman"/>
                <a:cs typeface="Times New Roman"/>
              </a:rPr>
              <a:t>Station</a:t>
            </a:r>
            <a:endParaRPr sz="2800">
              <a:latin typeface="Times New Roman"/>
              <a:cs typeface="Times New Roman"/>
            </a:endParaRPr>
          </a:p>
        </p:txBody>
      </p:sp>
      <p:grpSp>
        <p:nvGrpSpPr>
          <p:cNvPr id="19" name="object 19">
            <a:extLst>
              <a:ext uri="{FF2B5EF4-FFF2-40B4-BE49-F238E27FC236}">
                <a16:creationId xmlns:a16="http://schemas.microsoft.com/office/drawing/2014/main" id="{B93C3BA3-0718-663B-A57D-F4A38505344E}"/>
              </a:ext>
            </a:extLst>
          </p:cNvPr>
          <p:cNvGrpSpPr/>
          <p:nvPr/>
        </p:nvGrpSpPr>
        <p:grpSpPr>
          <a:xfrm>
            <a:off x="7423149" y="4457204"/>
            <a:ext cx="1302385" cy="920750"/>
            <a:chOff x="6426453" y="4495546"/>
            <a:chExt cx="1302385" cy="920750"/>
          </a:xfrm>
        </p:grpSpPr>
        <p:sp>
          <p:nvSpPr>
            <p:cNvPr id="20" name="object 20">
              <a:extLst>
                <a:ext uri="{FF2B5EF4-FFF2-40B4-BE49-F238E27FC236}">
                  <a16:creationId xmlns:a16="http://schemas.microsoft.com/office/drawing/2014/main" id="{6A73457B-9515-8C55-1349-1F1B014D981F}"/>
                </a:ext>
              </a:extLst>
            </p:cNvPr>
            <p:cNvSpPr/>
            <p:nvPr/>
          </p:nvSpPr>
          <p:spPr>
            <a:xfrm>
              <a:off x="6502641" y="4571758"/>
              <a:ext cx="1226185" cy="844550"/>
            </a:xfrm>
            <a:custGeom>
              <a:avLst/>
              <a:gdLst/>
              <a:ahLst/>
              <a:cxnLst/>
              <a:rect l="l" t="t" r="r" b="b"/>
              <a:pathLst>
                <a:path w="1226184" h="844550">
                  <a:moveTo>
                    <a:pt x="1225816" y="0"/>
                  </a:moveTo>
                  <a:lnTo>
                    <a:pt x="1143254" y="0"/>
                  </a:lnTo>
                  <a:lnTo>
                    <a:pt x="1143254" y="6337"/>
                  </a:lnTo>
                  <a:lnTo>
                    <a:pt x="1143254" y="12700"/>
                  </a:lnTo>
                  <a:lnTo>
                    <a:pt x="1143254" y="761987"/>
                  </a:lnTo>
                  <a:lnTo>
                    <a:pt x="6362" y="761987"/>
                  </a:lnTo>
                  <a:lnTo>
                    <a:pt x="0" y="762000"/>
                  </a:lnTo>
                  <a:lnTo>
                    <a:pt x="0" y="831850"/>
                  </a:lnTo>
                  <a:lnTo>
                    <a:pt x="0" y="844550"/>
                  </a:lnTo>
                  <a:lnTo>
                    <a:pt x="1225816" y="844550"/>
                  </a:lnTo>
                  <a:lnTo>
                    <a:pt x="1225816" y="831850"/>
                  </a:lnTo>
                  <a:lnTo>
                    <a:pt x="1225816" y="762000"/>
                  </a:lnTo>
                  <a:lnTo>
                    <a:pt x="1225816" y="12700"/>
                  </a:lnTo>
                  <a:lnTo>
                    <a:pt x="1225816" y="0"/>
                  </a:lnTo>
                  <a:close/>
                </a:path>
              </a:pathLst>
            </a:custGeom>
            <a:solidFill>
              <a:srgbClr val="929292"/>
            </a:solidFill>
          </p:spPr>
          <p:txBody>
            <a:bodyPr wrap="square" lIns="0" tIns="0" rIns="0" bIns="0" rtlCol="0"/>
            <a:lstStyle/>
            <a:p>
              <a:endParaRPr/>
            </a:p>
          </p:txBody>
        </p:sp>
        <p:sp>
          <p:nvSpPr>
            <p:cNvPr id="21" name="object 21">
              <a:extLst>
                <a:ext uri="{FF2B5EF4-FFF2-40B4-BE49-F238E27FC236}">
                  <a16:creationId xmlns:a16="http://schemas.microsoft.com/office/drawing/2014/main" id="{C312EE24-6BED-3148-3E88-8FE9BD7784BB}"/>
                </a:ext>
              </a:extLst>
            </p:cNvPr>
            <p:cNvSpPr/>
            <p:nvPr/>
          </p:nvSpPr>
          <p:spPr>
            <a:xfrm>
              <a:off x="6432803" y="4501896"/>
              <a:ext cx="1213485" cy="832485"/>
            </a:xfrm>
            <a:custGeom>
              <a:avLst/>
              <a:gdLst/>
              <a:ahLst/>
              <a:cxnLst/>
              <a:rect l="l" t="t" r="r" b="b"/>
              <a:pathLst>
                <a:path w="1213484" h="832485">
                  <a:moveTo>
                    <a:pt x="0" y="0"/>
                  </a:moveTo>
                  <a:lnTo>
                    <a:pt x="1213103" y="0"/>
                  </a:lnTo>
                  <a:lnTo>
                    <a:pt x="1213103" y="832103"/>
                  </a:lnTo>
                  <a:lnTo>
                    <a:pt x="0" y="832103"/>
                  </a:lnTo>
                  <a:lnTo>
                    <a:pt x="0" y="0"/>
                  </a:lnTo>
                  <a:close/>
                </a:path>
              </a:pathLst>
            </a:custGeom>
            <a:ln w="12700">
              <a:solidFill>
                <a:srgbClr val="000000"/>
              </a:solidFill>
            </a:ln>
          </p:spPr>
          <p:txBody>
            <a:bodyPr wrap="square" lIns="0" tIns="0" rIns="0" bIns="0" rtlCol="0"/>
            <a:lstStyle/>
            <a:p>
              <a:endParaRPr/>
            </a:p>
          </p:txBody>
        </p:sp>
      </p:grpSp>
      <p:sp>
        <p:nvSpPr>
          <p:cNvPr id="22" name="object 22">
            <a:extLst>
              <a:ext uri="{FF2B5EF4-FFF2-40B4-BE49-F238E27FC236}">
                <a16:creationId xmlns:a16="http://schemas.microsoft.com/office/drawing/2014/main" id="{749A0DFD-9EDA-8BC3-073A-7329036CC1EC}"/>
              </a:ext>
            </a:extLst>
          </p:cNvPr>
          <p:cNvSpPr txBox="1"/>
          <p:nvPr/>
        </p:nvSpPr>
        <p:spPr>
          <a:xfrm>
            <a:off x="7489507" y="4428121"/>
            <a:ext cx="1093470" cy="878840"/>
          </a:xfrm>
          <a:prstGeom prst="rect">
            <a:avLst/>
          </a:prstGeom>
        </p:spPr>
        <p:txBody>
          <a:bodyPr vert="horz" wrap="square" lIns="0" tIns="12065" rIns="0" bIns="0" rtlCol="0">
            <a:spAutoFit/>
          </a:bodyPr>
          <a:lstStyle/>
          <a:p>
            <a:pPr marL="41275" marR="5080" indent="-29209">
              <a:lnSpc>
                <a:spcPct val="100000"/>
              </a:lnSpc>
              <a:spcBef>
                <a:spcPts val="95"/>
              </a:spcBef>
            </a:pPr>
            <a:r>
              <a:rPr sz="2800" spc="-20" dirty="0">
                <a:latin typeface="Times New Roman"/>
                <a:cs typeface="Times New Roman"/>
              </a:rPr>
              <a:t>Ad-</a:t>
            </a:r>
            <a:r>
              <a:rPr sz="2800" spc="-25" dirty="0">
                <a:latin typeface="Times New Roman"/>
                <a:cs typeface="Times New Roman"/>
              </a:rPr>
              <a:t>hoc </a:t>
            </a:r>
            <a:r>
              <a:rPr sz="2800" spc="-10" dirty="0">
                <a:latin typeface="Times New Roman"/>
                <a:cs typeface="Times New Roman"/>
              </a:rPr>
              <a:t>Station</a:t>
            </a:r>
            <a:endParaRPr sz="2800">
              <a:latin typeface="Times New Roman"/>
              <a:cs typeface="Times New Roman"/>
            </a:endParaRPr>
          </a:p>
        </p:txBody>
      </p:sp>
      <p:grpSp>
        <p:nvGrpSpPr>
          <p:cNvPr id="23" name="object 23">
            <a:extLst>
              <a:ext uri="{FF2B5EF4-FFF2-40B4-BE49-F238E27FC236}">
                <a16:creationId xmlns:a16="http://schemas.microsoft.com/office/drawing/2014/main" id="{F4048548-1FA7-0061-8D7A-54281D0B9016}"/>
              </a:ext>
            </a:extLst>
          </p:cNvPr>
          <p:cNvGrpSpPr/>
          <p:nvPr/>
        </p:nvGrpSpPr>
        <p:grpSpPr>
          <a:xfrm>
            <a:off x="7423149" y="3384308"/>
            <a:ext cx="1302385" cy="844550"/>
            <a:chOff x="6426453" y="3422650"/>
            <a:chExt cx="1302385" cy="844550"/>
          </a:xfrm>
        </p:grpSpPr>
        <p:sp>
          <p:nvSpPr>
            <p:cNvPr id="24" name="object 24">
              <a:extLst>
                <a:ext uri="{FF2B5EF4-FFF2-40B4-BE49-F238E27FC236}">
                  <a16:creationId xmlns:a16="http://schemas.microsoft.com/office/drawing/2014/main" id="{B6F74FFA-60F1-4EA7-689C-5AEDB1D221BE}"/>
                </a:ext>
              </a:extLst>
            </p:cNvPr>
            <p:cNvSpPr/>
            <p:nvPr/>
          </p:nvSpPr>
          <p:spPr>
            <a:xfrm>
              <a:off x="6502641" y="3498849"/>
              <a:ext cx="1226185" cy="768350"/>
            </a:xfrm>
            <a:custGeom>
              <a:avLst/>
              <a:gdLst/>
              <a:ahLst/>
              <a:cxnLst/>
              <a:rect l="l" t="t" r="r" b="b"/>
              <a:pathLst>
                <a:path w="1226184" h="768350">
                  <a:moveTo>
                    <a:pt x="1225816" y="0"/>
                  </a:moveTo>
                  <a:lnTo>
                    <a:pt x="1143254" y="0"/>
                  </a:lnTo>
                  <a:lnTo>
                    <a:pt x="1143254" y="6362"/>
                  </a:lnTo>
                  <a:lnTo>
                    <a:pt x="1143254" y="12700"/>
                  </a:lnTo>
                  <a:lnTo>
                    <a:pt x="1143254" y="685812"/>
                  </a:lnTo>
                  <a:lnTo>
                    <a:pt x="12700" y="685812"/>
                  </a:lnTo>
                  <a:lnTo>
                    <a:pt x="0" y="685800"/>
                  </a:lnTo>
                  <a:lnTo>
                    <a:pt x="0" y="755650"/>
                  </a:lnTo>
                  <a:lnTo>
                    <a:pt x="0" y="768350"/>
                  </a:lnTo>
                  <a:lnTo>
                    <a:pt x="1225816" y="768350"/>
                  </a:lnTo>
                  <a:lnTo>
                    <a:pt x="1225816" y="755650"/>
                  </a:lnTo>
                  <a:lnTo>
                    <a:pt x="1225816" y="685800"/>
                  </a:lnTo>
                  <a:lnTo>
                    <a:pt x="1225816" y="12700"/>
                  </a:lnTo>
                  <a:lnTo>
                    <a:pt x="1225816" y="0"/>
                  </a:lnTo>
                  <a:close/>
                </a:path>
              </a:pathLst>
            </a:custGeom>
            <a:solidFill>
              <a:srgbClr val="929292"/>
            </a:solidFill>
          </p:spPr>
          <p:txBody>
            <a:bodyPr wrap="square" lIns="0" tIns="0" rIns="0" bIns="0" rtlCol="0"/>
            <a:lstStyle/>
            <a:p>
              <a:endParaRPr/>
            </a:p>
          </p:txBody>
        </p:sp>
        <p:sp>
          <p:nvSpPr>
            <p:cNvPr id="25" name="object 25">
              <a:extLst>
                <a:ext uri="{FF2B5EF4-FFF2-40B4-BE49-F238E27FC236}">
                  <a16:creationId xmlns:a16="http://schemas.microsoft.com/office/drawing/2014/main" id="{3077FA6F-33C6-F8F9-6D26-F374E8419444}"/>
                </a:ext>
              </a:extLst>
            </p:cNvPr>
            <p:cNvSpPr/>
            <p:nvPr/>
          </p:nvSpPr>
          <p:spPr>
            <a:xfrm>
              <a:off x="6432803" y="3429000"/>
              <a:ext cx="1213485" cy="756285"/>
            </a:xfrm>
            <a:custGeom>
              <a:avLst/>
              <a:gdLst/>
              <a:ahLst/>
              <a:cxnLst/>
              <a:rect l="l" t="t" r="r" b="b"/>
              <a:pathLst>
                <a:path w="1213484" h="756285">
                  <a:moveTo>
                    <a:pt x="0" y="0"/>
                  </a:moveTo>
                  <a:lnTo>
                    <a:pt x="1213103" y="0"/>
                  </a:lnTo>
                  <a:lnTo>
                    <a:pt x="1213103" y="755904"/>
                  </a:lnTo>
                  <a:lnTo>
                    <a:pt x="0" y="755904"/>
                  </a:lnTo>
                  <a:lnTo>
                    <a:pt x="0" y="0"/>
                  </a:lnTo>
                  <a:close/>
                </a:path>
              </a:pathLst>
            </a:custGeom>
            <a:ln w="12700">
              <a:solidFill>
                <a:srgbClr val="000000"/>
              </a:solidFill>
            </a:ln>
          </p:spPr>
          <p:txBody>
            <a:bodyPr wrap="square" lIns="0" tIns="0" rIns="0" bIns="0" rtlCol="0"/>
            <a:lstStyle/>
            <a:p>
              <a:endParaRPr/>
            </a:p>
          </p:txBody>
        </p:sp>
      </p:grpSp>
      <p:sp>
        <p:nvSpPr>
          <p:cNvPr id="26" name="object 26">
            <a:extLst>
              <a:ext uri="{FF2B5EF4-FFF2-40B4-BE49-F238E27FC236}">
                <a16:creationId xmlns:a16="http://schemas.microsoft.com/office/drawing/2014/main" id="{6DB331D1-4BF9-22BB-2651-DA9265908027}"/>
              </a:ext>
            </a:extLst>
          </p:cNvPr>
          <p:cNvSpPr txBox="1"/>
          <p:nvPr/>
        </p:nvSpPr>
        <p:spPr>
          <a:xfrm>
            <a:off x="7489507" y="3316871"/>
            <a:ext cx="1093470" cy="878840"/>
          </a:xfrm>
          <a:prstGeom prst="rect">
            <a:avLst/>
          </a:prstGeom>
        </p:spPr>
        <p:txBody>
          <a:bodyPr vert="horz" wrap="square" lIns="0" tIns="12065" rIns="0" bIns="0" rtlCol="0">
            <a:spAutoFit/>
          </a:bodyPr>
          <a:lstStyle/>
          <a:p>
            <a:pPr marL="41275" marR="5080" indent="-29209">
              <a:lnSpc>
                <a:spcPct val="100000"/>
              </a:lnSpc>
              <a:spcBef>
                <a:spcPts val="95"/>
              </a:spcBef>
            </a:pPr>
            <a:r>
              <a:rPr sz="2800" spc="-20" dirty="0">
                <a:latin typeface="Times New Roman"/>
                <a:cs typeface="Times New Roman"/>
              </a:rPr>
              <a:t>Ad-</a:t>
            </a:r>
            <a:r>
              <a:rPr sz="2800" spc="-25" dirty="0">
                <a:latin typeface="Times New Roman"/>
                <a:cs typeface="Times New Roman"/>
              </a:rPr>
              <a:t>hoc </a:t>
            </a:r>
            <a:r>
              <a:rPr sz="2800" spc="-10" dirty="0">
                <a:latin typeface="Times New Roman"/>
                <a:cs typeface="Times New Roman"/>
              </a:rPr>
              <a:t>Station</a:t>
            </a:r>
            <a:endParaRPr sz="2800">
              <a:latin typeface="Times New Roman"/>
              <a:cs typeface="Times New Roman"/>
            </a:endParaRPr>
          </a:p>
        </p:txBody>
      </p:sp>
      <p:grpSp>
        <p:nvGrpSpPr>
          <p:cNvPr id="27" name="object 27">
            <a:extLst>
              <a:ext uri="{FF2B5EF4-FFF2-40B4-BE49-F238E27FC236}">
                <a16:creationId xmlns:a16="http://schemas.microsoft.com/office/drawing/2014/main" id="{9E2B66A5-71B6-80D5-0ECE-C2C45208841B}"/>
              </a:ext>
            </a:extLst>
          </p:cNvPr>
          <p:cNvGrpSpPr/>
          <p:nvPr/>
        </p:nvGrpSpPr>
        <p:grpSpPr>
          <a:xfrm>
            <a:off x="4451349" y="3390404"/>
            <a:ext cx="1143635" cy="838200"/>
            <a:chOff x="3454653" y="3428746"/>
            <a:chExt cx="1143635" cy="838200"/>
          </a:xfrm>
        </p:grpSpPr>
        <p:sp>
          <p:nvSpPr>
            <p:cNvPr id="28" name="object 28">
              <a:extLst>
                <a:ext uri="{FF2B5EF4-FFF2-40B4-BE49-F238E27FC236}">
                  <a16:creationId xmlns:a16="http://schemas.microsoft.com/office/drawing/2014/main" id="{00DD29FE-E627-80E0-F017-776E11CBFF04}"/>
                </a:ext>
              </a:extLst>
            </p:cNvPr>
            <p:cNvSpPr/>
            <p:nvPr/>
          </p:nvSpPr>
          <p:spPr>
            <a:xfrm>
              <a:off x="3530854" y="3504945"/>
              <a:ext cx="1067435" cy="762000"/>
            </a:xfrm>
            <a:custGeom>
              <a:avLst/>
              <a:gdLst/>
              <a:ahLst/>
              <a:cxnLst/>
              <a:rect l="l" t="t" r="r" b="b"/>
              <a:pathLst>
                <a:path w="1067435" h="762000">
                  <a:moveTo>
                    <a:pt x="1067308" y="0"/>
                  </a:moveTo>
                  <a:lnTo>
                    <a:pt x="984758" y="0"/>
                  </a:lnTo>
                  <a:lnTo>
                    <a:pt x="984758" y="6350"/>
                  </a:lnTo>
                  <a:lnTo>
                    <a:pt x="984758" y="12700"/>
                  </a:lnTo>
                  <a:lnTo>
                    <a:pt x="984758" y="137642"/>
                  </a:lnTo>
                  <a:lnTo>
                    <a:pt x="984745" y="150558"/>
                  </a:lnTo>
                  <a:lnTo>
                    <a:pt x="984758" y="207289"/>
                  </a:lnTo>
                  <a:lnTo>
                    <a:pt x="984745" y="244424"/>
                  </a:lnTo>
                  <a:lnTo>
                    <a:pt x="984758" y="289801"/>
                  </a:lnTo>
                  <a:lnTo>
                    <a:pt x="984745" y="300215"/>
                  </a:lnTo>
                  <a:lnTo>
                    <a:pt x="984758" y="679450"/>
                  </a:lnTo>
                  <a:lnTo>
                    <a:pt x="12700" y="679450"/>
                  </a:lnTo>
                  <a:lnTo>
                    <a:pt x="6350" y="679450"/>
                  </a:lnTo>
                  <a:lnTo>
                    <a:pt x="0" y="679450"/>
                  </a:lnTo>
                  <a:lnTo>
                    <a:pt x="0" y="749300"/>
                  </a:lnTo>
                  <a:lnTo>
                    <a:pt x="0" y="762000"/>
                  </a:lnTo>
                  <a:lnTo>
                    <a:pt x="1067308" y="762000"/>
                  </a:lnTo>
                  <a:lnTo>
                    <a:pt x="1067308" y="749300"/>
                  </a:lnTo>
                  <a:lnTo>
                    <a:pt x="1067308" y="679450"/>
                  </a:lnTo>
                  <a:lnTo>
                    <a:pt x="1067308" y="12700"/>
                  </a:lnTo>
                  <a:lnTo>
                    <a:pt x="1067308" y="0"/>
                  </a:lnTo>
                  <a:close/>
                </a:path>
              </a:pathLst>
            </a:custGeom>
            <a:solidFill>
              <a:srgbClr val="929292"/>
            </a:solidFill>
          </p:spPr>
          <p:txBody>
            <a:bodyPr wrap="square" lIns="0" tIns="0" rIns="0" bIns="0" rtlCol="0"/>
            <a:lstStyle/>
            <a:p>
              <a:endParaRPr/>
            </a:p>
          </p:txBody>
        </p:sp>
        <p:sp>
          <p:nvSpPr>
            <p:cNvPr id="29" name="object 29">
              <a:extLst>
                <a:ext uri="{FF2B5EF4-FFF2-40B4-BE49-F238E27FC236}">
                  <a16:creationId xmlns:a16="http://schemas.microsoft.com/office/drawing/2014/main" id="{54DF7377-4EFE-F4D1-9C4C-C5AF8565790E}"/>
                </a:ext>
              </a:extLst>
            </p:cNvPr>
            <p:cNvSpPr/>
            <p:nvPr/>
          </p:nvSpPr>
          <p:spPr>
            <a:xfrm>
              <a:off x="3461003" y="3435096"/>
              <a:ext cx="1054735" cy="749935"/>
            </a:xfrm>
            <a:custGeom>
              <a:avLst/>
              <a:gdLst/>
              <a:ahLst/>
              <a:cxnLst/>
              <a:rect l="l" t="t" r="r" b="b"/>
              <a:pathLst>
                <a:path w="1054735" h="749935">
                  <a:moveTo>
                    <a:pt x="0" y="0"/>
                  </a:moveTo>
                  <a:lnTo>
                    <a:pt x="1054608" y="0"/>
                  </a:lnTo>
                  <a:lnTo>
                    <a:pt x="1054608" y="749807"/>
                  </a:lnTo>
                  <a:lnTo>
                    <a:pt x="0" y="749807"/>
                  </a:lnTo>
                  <a:lnTo>
                    <a:pt x="0" y="0"/>
                  </a:lnTo>
                  <a:close/>
                </a:path>
              </a:pathLst>
            </a:custGeom>
            <a:ln w="12700">
              <a:solidFill>
                <a:srgbClr val="063DE8"/>
              </a:solidFill>
            </a:ln>
          </p:spPr>
          <p:txBody>
            <a:bodyPr wrap="square" lIns="0" tIns="0" rIns="0" bIns="0" rtlCol="0"/>
            <a:lstStyle/>
            <a:p>
              <a:endParaRPr/>
            </a:p>
          </p:txBody>
        </p:sp>
      </p:grpSp>
      <p:sp>
        <p:nvSpPr>
          <p:cNvPr id="30" name="object 30">
            <a:extLst>
              <a:ext uri="{FF2B5EF4-FFF2-40B4-BE49-F238E27FC236}">
                <a16:creationId xmlns:a16="http://schemas.microsoft.com/office/drawing/2014/main" id="{0FBF73CD-67AB-1FA5-F24F-2C8AFB2E31B9}"/>
              </a:ext>
            </a:extLst>
          </p:cNvPr>
          <p:cNvSpPr txBox="1"/>
          <p:nvPr/>
        </p:nvSpPr>
        <p:spPr>
          <a:xfrm>
            <a:off x="4470495" y="3320046"/>
            <a:ext cx="1029335" cy="878840"/>
          </a:xfrm>
          <a:prstGeom prst="rect">
            <a:avLst/>
          </a:prstGeom>
        </p:spPr>
        <p:txBody>
          <a:bodyPr vert="horz" wrap="square" lIns="0" tIns="12065" rIns="0" bIns="0" rtlCol="0">
            <a:spAutoFit/>
          </a:bodyPr>
          <a:lstStyle/>
          <a:p>
            <a:pPr marL="137160" marR="5080" indent="-125095">
              <a:lnSpc>
                <a:spcPct val="100000"/>
              </a:lnSpc>
              <a:spcBef>
                <a:spcPts val="95"/>
              </a:spcBef>
            </a:pPr>
            <a:r>
              <a:rPr sz="2800" spc="-10" dirty="0">
                <a:latin typeface="Times New Roman"/>
                <a:cs typeface="Times New Roman"/>
              </a:rPr>
              <a:t>Access Point</a:t>
            </a:r>
            <a:endParaRPr sz="2800">
              <a:latin typeface="Times New Roman"/>
              <a:cs typeface="Times New Roman"/>
            </a:endParaRPr>
          </a:p>
        </p:txBody>
      </p:sp>
      <p:grpSp>
        <p:nvGrpSpPr>
          <p:cNvPr id="31" name="object 31">
            <a:extLst>
              <a:ext uri="{FF2B5EF4-FFF2-40B4-BE49-F238E27FC236}">
                <a16:creationId xmlns:a16="http://schemas.microsoft.com/office/drawing/2014/main" id="{C171D269-386D-41B3-A323-5DC1C985DC6C}"/>
              </a:ext>
            </a:extLst>
          </p:cNvPr>
          <p:cNvGrpSpPr/>
          <p:nvPr/>
        </p:nvGrpSpPr>
        <p:grpSpPr>
          <a:xfrm>
            <a:off x="2241549" y="3390404"/>
            <a:ext cx="1143635" cy="838200"/>
            <a:chOff x="1244853" y="3428746"/>
            <a:chExt cx="1143635" cy="838200"/>
          </a:xfrm>
        </p:grpSpPr>
        <p:sp>
          <p:nvSpPr>
            <p:cNvPr id="32" name="object 32">
              <a:extLst>
                <a:ext uri="{FF2B5EF4-FFF2-40B4-BE49-F238E27FC236}">
                  <a16:creationId xmlns:a16="http://schemas.microsoft.com/office/drawing/2014/main" id="{08477F52-A358-ED89-3026-6B5A50D77F80}"/>
                </a:ext>
              </a:extLst>
            </p:cNvPr>
            <p:cNvSpPr/>
            <p:nvPr/>
          </p:nvSpPr>
          <p:spPr>
            <a:xfrm>
              <a:off x="1321054" y="3504945"/>
              <a:ext cx="1067435" cy="762000"/>
            </a:xfrm>
            <a:custGeom>
              <a:avLst/>
              <a:gdLst/>
              <a:ahLst/>
              <a:cxnLst/>
              <a:rect l="l" t="t" r="r" b="b"/>
              <a:pathLst>
                <a:path w="1067435" h="762000">
                  <a:moveTo>
                    <a:pt x="1067308" y="0"/>
                  </a:moveTo>
                  <a:lnTo>
                    <a:pt x="984745" y="0"/>
                  </a:lnTo>
                  <a:lnTo>
                    <a:pt x="984745" y="6350"/>
                  </a:lnTo>
                  <a:lnTo>
                    <a:pt x="984745" y="12700"/>
                  </a:lnTo>
                  <a:lnTo>
                    <a:pt x="984745" y="137642"/>
                  </a:lnTo>
                  <a:lnTo>
                    <a:pt x="984732" y="150545"/>
                  </a:lnTo>
                  <a:lnTo>
                    <a:pt x="984745" y="207276"/>
                  </a:lnTo>
                  <a:lnTo>
                    <a:pt x="984732" y="244411"/>
                  </a:lnTo>
                  <a:lnTo>
                    <a:pt x="984745" y="289801"/>
                  </a:lnTo>
                  <a:lnTo>
                    <a:pt x="984732" y="300215"/>
                  </a:lnTo>
                  <a:lnTo>
                    <a:pt x="984745" y="679450"/>
                  </a:lnTo>
                  <a:lnTo>
                    <a:pt x="12687" y="679450"/>
                  </a:lnTo>
                  <a:lnTo>
                    <a:pt x="6337" y="679450"/>
                  </a:lnTo>
                  <a:lnTo>
                    <a:pt x="0" y="679450"/>
                  </a:lnTo>
                  <a:lnTo>
                    <a:pt x="0" y="749300"/>
                  </a:lnTo>
                  <a:lnTo>
                    <a:pt x="0" y="762000"/>
                  </a:lnTo>
                  <a:lnTo>
                    <a:pt x="1067308" y="762000"/>
                  </a:lnTo>
                  <a:lnTo>
                    <a:pt x="1067308" y="749300"/>
                  </a:lnTo>
                  <a:lnTo>
                    <a:pt x="1067308" y="679450"/>
                  </a:lnTo>
                  <a:lnTo>
                    <a:pt x="1067308" y="12700"/>
                  </a:lnTo>
                  <a:lnTo>
                    <a:pt x="1067308" y="0"/>
                  </a:lnTo>
                  <a:close/>
                </a:path>
              </a:pathLst>
            </a:custGeom>
            <a:solidFill>
              <a:srgbClr val="929292"/>
            </a:solidFill>
          </p:spPr>
          <p:txBody>
            <a:bodyPr wrap="square" lIns="0" tIns="0" rIns="0" bIns="0" rtlCol="0"/>
            <a:lstStyle/>
            <a:p>
              <a:endParaRPr/>
            </a:p>
          </p:txBody>
        </p:sp>
        <p:sp>
          <p:nvSpPr>
            <p:cNvPr id="33" name="object 33">
              <a:extLst>
                <a:ext uri="{FF2B5EF4-FFF2-40B4-BE49-F238E27FC236}">
                  <a16:creationId xmlns:a16="http://schemas.microsoft.com/office/drawing/2014/main" id="{E1C04176-64F6-81C5-7EE0-F5767C4C30BC}"/>
                </a:ext>
              </a:extLst>
            </p:cNvPr>
            <p:cNvSpPr/>
            <p:nvPr/>
          </p:nvSpPr>
          <p:spPr>
            <a:xfrm>
              <a:off x="1251203" y="3435096"/>
              <a:ext cx="1054735" cy="749935"/>
            </a:xfrm>
            <a:custGeom>
              <a:avLst/>
              <a:gdLst/>
              <a:ahLst/>
              <a:cxnLst/>
              <a:rect l="l" t="t" r="r" b="b"/>
              <a:pathLst>
                <a:path w="1054735" h="749935">
                  <a:moveTo>
                    <a:pt x="0" y="0"/>
                  </a:moveTo>
                  <a:lnTo>
                    <a:pt x="1054608" y="0"/>
                  </a:lnTo>
                  <a:lnTo>
                    <a:pt x="1054608" y="749807"/>
                  </a:lnTo>
                  <a:lnTo>
                    <a:pt x="0" y="749807"/>
                  </a:lnTo>
                  <a:lnTo>
                    <a:pt x="0" y="0"/>
                  </a:lnTo>
                  <a:close/>
                </a:path>
              </a:pathLst>
            </a:custGeom>
            <a:ln w="12700">
              <a:solidFill>
                <a:srgbClr val="FC0128"/>
              </a:solidFill>
            </a:ln>
          </p:spPr>
          <p:txBody>
            <a:bodyPr wrap="square" lIns="0" tIns="0" rIns="0" bIns="0" rtlCol="0"/>
            <a:lstStyle/>
            <a:p>
              <a:endParaRPr/>
            </a:p>
          </p:txBody>
        </p:sp>
      </p:grpSp>
      <p:sp>
        <p:nvSpPr>
          <p:cNvPr id="34" name="object 34">
            <a:extLst>
              <a:ext uri="{FF2B5EF4-FFF2-40B4-BE49-F238E27FC236}">
                <a16:creationId xmlns:a16="http://schemas.microsoft.com/office/drawing/2014/main" id="{3DAE11B9-7890-F728-D7BC-C26D61B0A0F5}"/>
              </a:ext>
            </a:extLst>
          </p:cNvPr>
          <p:cNvSpPr txBox="1"/>
          <p:nvPr/>
        </p:nvSpPr>
        <p:spPr>
          <a:xfrm>
            <a:off x="2260695" y="3320046"/>
            <a:ext cx="1029335" cy="878840"/>
          </a:xfrm>
          <a:prstGeom prst="rect">
            <a:avLst/>
          </a:prstGeom>
        </p:spPr>
        <p:txBody>
          <a:bodyPr vert="horz" wrap="square" lIns="0" tIns="12065" rIns="0" bIns="0" rtlCol="0">
            <a:spAutoFit/>
          </a:bodyPr>
          <a:lstStyle/>
          <a:p>
            <a:pPr marL="137160" marR="5080" indent="-125095">
              <a:lnSpc>
                <a:spcPct val="100000"/>
              </a:lnSpc>
              <a:spcBef>
                <a:spcPts val="95"/>
              </a:spcBef>
            </a:pPr>
            <a:r>
              <a:rPr sz="2800" spc="-10" dirty="0">
                <a:latin typeface="Times New Roman"/>
                <a:cs typeface="Times New Roman"/>
              </a:rPr>
              <a:t>Access Point</a:t>
            </a:r>
            <a:endParaRPr sz="2800">
              <a:latin typeface="Times New Roman"/>
              <a:cs typeface="Times New Roman"/>
            </a:endParaRPr>
          </a:p>
        </p:txBody>
      </p:sp>
      <p:grpSp>
        <p:nvGrpSpPr>
          <p:cNvPr id="35" name="object 35">
            <a:extLst>
              <a:ext uri="{FF2B5EF4-FFF2-40B4-BE49-F238E27FC236}">
                <a16:creationId xmlns:a16="http://schemas.microsoft.com/office/drawing/2014/main" id="{BE31B687-67DD-4C35-83E8-1F33194CFDF1}"/>
              </a:ext>
            </a:extLst>
          </p:cNvPr>
          <p:cNvGrpSpPr/>
          <p:nvPr/>
        </p:nvGrpSpPr>
        <p:grpSpPr>
          <a:xfrm>
            <a:off x="1321054" y="2774708"/>
            <a:ext cx="8190865" cy="3594100"/>
            <a:chOff x="324358" y="2813050"/>
            <a:chExt cx="8190865" cy="3594100"/>
          </a:xfrm>
        </p:grpSpPr>
        <p:sp>
          <p:nvSpPr>
            <p:cNvPr id="36" name="object 36">
              <a:extLst>
                <a:ext uri="{FF2B5EF4-FFF2-40B4-BE49-F238E27FC236}">
                  <a16:creationId xmlns:a16="http://schemas.microsoft.com/office/drawing/2014/main" id="{4F8F0639-7375-40BC-1E9A-CDB27419D7BC}"/>
                </a:ext>
              </a:extLst>
            </p:cNvPr>
            <p:cNvSpPr/>
            <p:nvPr/>
          </p:nvSpPr>
          <p:spPr>
            <a:xfrm>
              <a:off x="330708" y="3282698"/>
              <a:ext cx="2661285" cy="2502535"/>
            </a:xfrm>
            <a:custGeom>
              <a:avLst/>
              <a:gdLst/>
              <a:ahLst/>
              <a:cxnLst/>
              <a:rect l="l" t="t" r="r" b="b"/>
              <a:pathLst>
                <a:path w="2661285" h="2502535">
                  <a:moveTo>
                    <a:pt x="0" y="312674"/>
                  </a:moveTo>
                  <a:lnTo>
                    <a:pt x="3390" y="266470"/>
                  </a:lnTo>
                  <a:lnTo>
                    <a:pt x="13238" y="222370"/>
                  </a:lnTo>
                  <a:lnTo>
                    <a:pt x="29061" y="180859"/>
                  </a:lnTo>
                  <a:lnTo>
                    <a:pt x="50374" y="142421"/>
                  </a:lnTo>
                  <a:lnTo>
                    <a:pt x="76694" y="107538"/>
                  </a:lnTo>
                  <a:lnTo>
                    <a:pt x="107538" y="76694"/>
                  </a:lnTo>
                  <a:lnTo>
                    <a:pt x="142421" y="50374"/>
                  </a:lnTo>
                  <a:lnTo>
                    <a:pt x="180859" y="29061"/>
                  </a:lnTo>
                  <a:lnTo>
                    <a:pt x="222370" y="13238"/>
                  </a:lnTo>
                  <a:lnTo>
                    <a:pt x="266470" y="3390"/>
                  </a:lnTo>
                  <a:lnTo>
                    <a:pt x="312674" y="0"/>
                  </a:lnTo>
                  <a:lnTo>
                    <a:pt x="2348230" y="0"/>
                  </a:lnTo>
                  <a:lnTo>
                    <a:pt x="2394433" y="3390"/>
                  </a:lnTo>
                  <a:lnTo>
                    <a:pt x="2438533" y="13238"/>
                  </a:lnTo>
                  <a:lnTo>
                    <a:pt x="2480044" y="29061"/>
                  </a:lnTo>
                  <a:lnTo>
                    <a:pt x="2518482" y="50374"/>
                  </a:lnTo>
                  <a:lnTo>
                    <a:pt x="2553365" y="76694"/>
                  </a:lnTo>
                  <a:lnTo>
                    <a:pt x="2584209" y="107538"/>
                  </a:lnTo>
                  <a:lnTo>
                    <a:pt x="2610529" y="142421"/>
                  </a:lnTo>
                  <a:lnTo>
                    <a:pt x="2631842" y="180859"/>
                  </a:lnTo>
                  <a:lnTo>
                    <a:pt x="2647665" y="222370"/>
                  </a:lnTo>
                  <a:lnTo>
                    <a:pt x="2657513" y="266470"/>
                  </a:lnTo>
                  <a:lnTo>
                    <a:pt x="2660904" y="312674"/>
                  </a:lnTo>
                  <a:lnTo>
                    <a:pt x="2660904" y="2189734"/>
                  </a:lnTo>
                  <a:lnTo>
                    <a:pt x="2657513" y="2235937"/>
                  </a:lnTo>
                  <a:lnTo>
                    <a:pt x="2647665" y="2280037"/>
                  </a:lnTo>
                  <a:lnTo>
                    <a:pt x="2631842" y="2321548"/>
                  </a:lnTo>
                  <a:lnTo>
                    <a:pt x="2610529" y="2359986"/>
                  </a:lnTo>
                  <a:lnTo>
                    <a:pt x="2584209" y="2394869"/>
                  </a:lnTo>
                  <a:lnTo>
                    <a:pt x="2553365" y="2425713"/>
                  </a:lnTo>
                  <a:lnTo>
                    <a:pt x="2518482" y="2452033"/>
                  </a:lnTo>
                  <a:lnTo>
                    <a:pt x="2480044" y="2473346"/>
                  </a:lnTo>
                  <a:lnTo>
                    <a:pt x="2438533" y="2489169"/>
                  </a:lnTo>
                  <a:lnTo>
                    <a:pt x="2394433" y="2499017"/>
                  </a:lnTo>
                  <a:lnTo>
                    <a:pt x="2348230" y="2502408"/>
                  </a:lnTo>
                  <a:lnTo>
                    <a:pt x="312674" y="2502408"/>
                  </a:lnTo>
                  <a:lnTo>
                    <a:pt x="266470" y="2499017"/>
                  </a:lnTo>
                  <a:lnTo>
                    <a:pt x="222370" y="2489169"/>
                  </a:lnTo>
                  <a:lnTo>
                    <a:pt x="180859" y="2473346"/>
                  </a:lnTo>
                  <a:lnTo>
                    <a:pt x="142421" y="2452033"/>
                  </a:lnTo>
                  <a:lnTo>
                    <a:pt x="107538" y="2425713"/>
                  </a:lnTo>
                  <a:lnTo>
                    <a:pt x="76694" y="2394869"/>
                  </a:lnTo>
                  <a:lnTo>
                    <a:pt x="50374" y="2359986"/>
                  </a:lnTo>
                  <a:lnTo>
                    <a:pt x="29061" y="2321548"/>
                  </a:lnTo>
                  <a:lnTo>
                    <a:pt x="13238" y="2280037"/>
                  </a:lnTo>
                  <a:lnTo>
                    <a:pt x="3390" y="2235937"/>
                  </a:lnTo>
                  <a:lnTo>
                    <a:pt x="0" y="2189734"/>
                  </a:lnTo>
                  <a:lnTo>
                    <a:pt x="0" y="312674"/>
                  </a:lnTo>
                  <a:close/>
                </a:path>
              </a:pathLst>
            </a:custGeom>
            <a:ln w="12700">
              <a:solidFill>
                <a:srgbClr val="FC0128"/>
              </a:solidFill>
            </a:ln>
          </p:spPr>
          <p:txBody>
            <a:bodyPr wrap="square" lIns="0" tIns="0" rIns="0" bIns="0" rtlCol="0"/>
            <a:lstStyle/>
            <a:p>
              <a:endParaRPr/>
            </a:p>
          </p:txBody>
        </p:sp>
        <p:sp>
          <p:nvSpPr>
            <p:cNvPr id="37" name="object 37">
              <a:extLst>
                <a:ext uri="{FF2B5EF4-FFF2-40B4-BE49-F238E27FC236}">
                  <a16:creationId xmlns:a16="http://schemas.microsoft.com/office/drawing/2014/main" id="{4A701EDF-6516-0D3E-3AF1-44474C0D0F71}"/>
                </a:ext>
              </a:extLst>
            </p:cNvPr>
            <p:cNvSpPr/>
            <p:nvPr/>
          </p:nvSpPr>
          <p:spPr>
            <a:xfrm>
              <a:off x="3156203" y="3282695"/>
              <a:ext cx="3188335" cy="2502535"/>
            </a:xfrm>
            <a:custGeom>
              <a:avLst/>
              <a:gdLst/>
              <a:ahLst/>
              <a:cxnLst/>
              <a:rect l="l" t="t" r="r" b="b"/>
              <a:pathLst>
                <a:path w="3188335" h="2502535">
                  <a:moveTo>
                    <a:pt x="0" y="312674"/>
                  </a:moveTo>
                  <a:lnTo>
                    <a:pt x="3390" y="266470"/>
                  </a:lnTo>
                  <a:lnTo>
                    <a:pt x="13238" y="222370"/>
                  </a:lnTo>
                  <a:lnTo>
                    <a:pt x="29061" y="180859"/>
                  </a:lnTo>
                  <a:lnTo>
                    <a:pt x="50374" y="142421"/>
                  </a:lnTo>
                  <a:lnTo>
                    <a:pt x="76694" y="107538"/>
                  </a:lnTo>
                  <a:lnTo>
                    <a:pt x="107538" y="76694"/>
                  </a:lnTo>
                  <a:lnTo>
                    <a:pt x="142421" y="50374"/>
                  </a:lnTo>
                  <a:lnTo>
                    <a:pt x="180859" y="29061"/>
                  </a:lnTo>
                  <a:lnTo>
                    <a:pt x="222370" y="13238"/>
                  </a:lnTo>
                  <a:lnTo>
                    <a:pt x="266470" y="3390"/>
                  </a:lnTo>
                  <a:lnTo>
                    <a:pt x="312674" y="0"/>
                  </a:lnTo>
                  <a:lnTo>
                    <a:pt x="2875534" y="0"/>
                  </a:lnTo>
                  <a:lnTo>
                    <a:pt x="2921737" y="3390"/>
                  </a:lnTo>
                  <a:lnTo>
                    <a:pt x="2965837" y="13238"/>
                  </a:lnTo>
                  <a:lnTo>
                    <a:pt x="3007348" y="29061"/>
                  </a:lnTo>
                  <a:lnTo>
                    <a:pt x="3045786" y="50374"/>
                  </a:lnTo>
                  <a:lnTo>
                    <a:pt x="3080669" y="76694"/>
                  </a:lnTo>
                  <a:lnTo>
                    <a:pt x="3111513" y="107538"/>
                  </a:lnTo>
                  <a:lnTo>
                    <a:pt x="3137833" y="142421"/>
                  </a:lnTo>
                  <a:lnTo>
                    <a:pt x="3159146" y="180859"/>
                  </a:lnTo>
                  <a:lnTo>
                    <a:pt x="3174969" y="222370"/>
                  </a:lnTo>
                  <a:lnTo>
                    <a:pt x="3184817" y="266470"/>
                  </a:lnTo>
                  <a:lnTo>
                    <a:pt x="3188208" y="312674"/>
                  </a:lnTo>
                  <a:lnTo>
                    <a:pt x="3188208" y="2189734"/>
                  </a:lnTo>
                  <a:lnTo>
                    <a:pt x="3184817" y="2235937"/>
                  </a:lnTo>
                  <a:lnTo>
                    <a:pt x="3174969" y="2280037"/>
                  </a:lnTo>
                  <a:lnTo>
                    <a:pt x="3159146" y="2321548"/>
                  </a:lnTo>
                  <a:lnTo>
                    <a:pt x="3137833" y="2359986"/>
                  </a:lnTo>
                  <a:lnTo>
                    <a:pt x="3111513" y="2394869"/>
                  </a:lnTo>
                  <a:lnTo>
                    <a:pt x="3080669" y="2425713"/>
                  </a:lnTo>
                  <a:lnTo>
                    <a:pt x="3045786" y="2452033"/>
                  </a:lnTo>
                  <a:lnTo>
                    <a:pt x="3007348" y="2473346"/>
                  </a:lnTo>
                  <a:lnTo>
                    <a:pt x="2965837" y="2489169"/>
                  </a:lnTo>
                  <a:lnTo>
                    <a:pt x="2921737" y="2499017"/>
                  </a:lnTo>
                  <a:lnTo>
                    <a:pt x="2875534" y="2502408"/>
                  </a:lnTo>
                  <a:lnTo>
                    <a:pt x="312674" y="2502408"/>
                  </a:lnTo>
                  <a:lnTo>
                    <a:pt x="266470" y="2499017"/>
                  </a:lnTo>
                  <a:lnTo>
                    <a:pt x="222370" y="2489169"/>
                  </a:lnTo>
                  <a:lnTo>
                    <a:pt x="180859" y="2473346"/>
                  </a:lnTo>
                  <a:lnTo>
                    <a:pt x="142421" y="2452033"/>
                  </a:lnTo>
                  <a:lnTo>
                    <a:pt x="107538" y="2425713"/>
                  </a:lnTo>
                  <a:lnTo>
                    <a:pt x="76694" y="2394869"/>
                  </a:lnTo>
                  <a:lnTo>
                    <a:pt x="50374" y="2359986"/>
                  </a:lnTo>
                  <a:lnTo>
                    <a:pt x="29061" y="2321548"/>
                  </a:lnTo>
                  <a:lnTo>
                    <a:pt x="13238" y="2280037"/>
                  </a:lnTo>
                  <a:lnTo>
                    <a:pt x="3390" y="2235937"/>
                  </a:lnTo>
                  <a:lnTo>
                    <a:pt x="0" y="2189734"/>
                  </a:lnTo>
                  <a:lnTo>
                    <a:pt x="0" y="312674"/>
                  </a:lnTo>
                  <a:close/>
                </a:path>
              </a:pathLst>
            </a:custGeom>
            <a:ln w="12699">
              <a:solidFill>
                <a:srgbClr val="063DE8"/>
              </a:solidFill>
            </a:ln>
          </p:spPr>
          <p:txBody>
            <a:bodyPr wrap="square" lIns="0" tIns="0" rIns="0" bIns="0" rtlCol="0"/>
            <a:lstStyle/>
            <a:p>
              <a:endParaRPr/>
            </a:p>
          </p:txBody>
        </p:sp>
        <p:sp>
          <p:nvSpPr>
            <p:cNvPr id="38" name="object 38">
              <a:extLst>
                <a:ext uri="{FF2B5EF4-FFF2-40B4-BE49-F238E27FC236}">
                  <a16:creationId xmlns:a16="http://schemas.microsoft.com/office/drawing/2014/main" id="{A5CA1306-187A-BFBC-0B43-E3469C6B1A54}"/>
                </a:ext>
              </a:extLst>
            </p:cNvPr>
            <p:cNvSpPr/>
            <p:nvPr/>
          </p:nvSpPr>
          <p:spPr>
            <a:xfrm>
              <a:off x="5061204" y="2819400"/>
              <a:ext cx="3447415" cy="3581400"/>
            </a:xfrm>
            <a:custGeom>
              <a:avLst/>
              <a:gdLst/>
              <a:ahLst/>
              <a:cxnLst/>
              <a:rect l="l" t="t" r="r" b="b"/>
              <a:pathLst>
                <a:path w="3447415" h="3581400">
                  <a:moveTo>
                    <a:pt x="0" y="1790700"/>
                  </a:moveTo>
                  <a:lnTo>
                    <a:pt x="640" y="1741410"/>
                  </a:lnTo>
                  <a:lnTo>
                    <a:pt x="2550" y="1692449"/>
                  </a:lnTo>
                  <a:lnTo>
                    <a:pt x="5713" y="1643835"/>
                  </a:lnTo>
                  <a:lnTo>
                    <a:pt x="10114" y="1595583"/>
                  </a:lnTo>
                  <a:lnTo>
                    <a:pt x="15734" y="1547713"/>
                  </a:lnTo>
                  <a:lnTo>
                    <a:pt x="22559" y="1500239"/>
                  </a:lnTo>
                  <a:lnTo>
                    <a:pt x="30571" y="1453180"/>
                  </a:lnTo>
                  <a:lnTo>
                    <a:pt x="39755" y="1406553"/>
                  </a:lnTo>
                  <a:lnTo>
                    <a:pt x="50093" y="1360374"/>
                  </a:lnTo>
                  <a:lnTo>
                    <a:pt x="61570" y="1314661"/>
                  </a:lnTo>
                  <a:lnTo>
                    <a:pt x="74168" y="1269431"/>
                  </a:lnTo>
                  <a:lnTo>
                    <a:pt x="87872" y="1224701"/>
                  </a:lnTo>
                  <a:lnTo>
                    <a:pt x="102665" y="1180487"/>
                  </a:lnTo>
                  <a:lnTo>
                    <a:pt x="118531" y="1136808"/>
                  </a:lnTo>
                  <a:lnTo>
                    <a:pt x="135452" y="1093679"/>
                  </a:lnTo>
                  <a:lnTo>
                    <a:pt x="153414" y="1051119"/>
                  </a:lnTo>
                  <a:lnTo>
                    <a:pt x="172398" y="1009144"/>
                  </a:lnTo>
                  <a:lnTo>
                    <a:pt x="192390" y="967771"/>
                  </a:lnTo>
                  <a:lnTo>
                    <a:pt x="213372" y="927017"/>
                  </a:lnTo>
                  <a:lnTo>
                    <a:pt x="235328" y="886900"/>
                  </a:lnTo>
                  <a:lnTo>
                    <a:pt x="258241" y="847436"/>
                  </a:lnTo>
                  <a:lnTo>
                    <a:pt x="282096" y="808643"/>
                  </a:lnTo>
                  <a:lnTo>
                    <a:pt x="306875" y="770537"/>
                  </a:lnTo>
                  <a:lnTo>
                    <a:pt x="332563" y="733136"/>
                  </a:lnTo>
                  <a:lnTo>
                    <a:pt x="359143" y="696457"/>
                  </a:lnTo>
                  <a:lnTo>
                    <a:pt x="386598" y="660516"/>
                  </a:lnTo>
                  <a:lnTo>
                    <a:pt x="414912" y="625332"/>
                  </a:lnTo>
                  <a:lnTo>
                    <a:pt x="444068" y="590920"/>
                  </a:lnTo>
                  <a:lnTo>
                    <a:pt x="474051" y="557299"/>
                  </a:lnTo>
                  <a:lnTo>
                    <a:pt x="504844" y="524484"/>
                  </a:lnTo>
                  <a:lnTo>
                    <a:pt x="536429" y="492494"/>
                  </a:lnTo>
                  <a:lnTo>
                    <a:pt x="568792" y="461345"/>
                  </a:lnTo>
                  <a:lnTo>
                    <a:pt x="601915" y="431054"/>
                  </a:lnTo>
                  <a:lnTo>
                    <a:pt x="635782" y="401638"/>
                  </a:lnTo>
                  <a:lnTo>
                    <a:pt x="670376" y="373115"/>
                  </a:lnTo>
                  <a:lnTo>
                    <a:pt x="705682" y="345501"/>
                  </a:lnTo>
                  <a:lnTo>
                    <a:pt x="741683" y="318814"/>
                  </a:lnTo>
                  <a:lnTo>
                    <a:pt x="778361" y="293071"/>
                  </a:lnTo>
                  <a:lnTo>
                    <a:pt x="815702" y="268288"/>
                  </a:lnTo>
                  <a:lnTo>
                    <a:pt x="853688" y="244483"/>
                  </a:lnTo>
                  <a:lnTo>
                    <a:pt x="892303" y="221673"/>
                  </a:lnTo>
                  <a:lnTo>
                    <a:pt x="931530" y="199875"/>
                  </a:lnTo>
                  <a:lnTo>
                    <a:pt x="971354" y="179105"/>
                  </a:lnTo>
                  <a:lnTo>
                    <a:pt x="1011757" y="159382"/>
                  </a:lnTo>
                  <a:lnTo>
                    <a:pt x="1052724" y="140722"/>
                  </a:lnTo>
                  <a:lnTo>
                    <a:pt x="1094237" y="123142"/>
                  </a:lnTo>
                  <a:lnTo>
                    <a:pt x="1136281" y="106659"/>
                  </a:lnTo>
                  <a:lnTo>
                    <a:pt x="1178839" y="91291"/>
                  </a:lnTo>
                  <a:lnTo>
                    <a:pt x="1221895" y="77054"/>
                  </a:lnTo>
                  <a:lnTo>
                    <a:pt x="1265431" y="63965"/>
                  </a:lnTo>
                  <a:lnTo>
                    <a:pt x="1309432" y="52042"/>
                  </a:lnTo>
                  <a:lnTo>
                    <a:pt x="1353882" y="41302"/>
                  </a:lnTo>
                  <a:lnTo>
                    <a:pt x="1398763" y="31761"/>
                  </a:lnTo>
                  <a:lnTo>
                    <a:pt x="1444060" y="23437"/>
                  </a:lnTo>
                  <a:lnTo>
                    <a:pt x="1489755" y="16347"/>
                  </a:lnTo>
                  <a:lnTo>
                    <a:pt x="1535834" y="10507"/>
                  </a:lnTo>
                  <a:lnTo>
                    <a:pt x="1582278" y="5936"/>
                  </a:lnTo>
                  <a:lnTo>
                    <a:pt x="1629072" y="2649"/>
                  </a:lnTo>
                  <a:lnTo>
                    <a:pt x="1676199" y="665"/>
                  </a:lnTo>
                  <a:lnTo>
                    <a:pt x="1723644" y="0"/>
                  </a:lnTo>
                  <a:lnTo>
                    <a:pt x="1771088" y="665"/>
                  </a:lnTo>
                  <a:lnTo>
                    <a:pt x="1818215" y="2649"/>
                  </a:lnTo>
                  <a:lnTo>
                    <a:pt x="1865009" y="5936"/>
                  </a:lnTo>
                  <a:lnTo>
                    <a:pt x="1911453" y="10507"/>
                  </a:lnTo>
                  <a:lnTo>
                    <a:pt x="1957532" y="16347"/>
                  </a:lnTo>
                  <a:lnTo>
                    <a:pt x="2003227" y="23437"/>
                  </a:lnTo>
                  <a:lnTo>
                    <a:pt x="2048524" y="31761"/>
                  </a:lnTo>
                  <a:lnTo>
                    <a:pt x="2093405" y="41302"/>
                  </a:lnTo>
                  <a:lnTo>
                    <a:pt x="2137855" y="52042"/>
                  </a:lnTo>
                  <a:lnTo>
                    <a:pt x="2181856" y="63965"/>
                  </a:lnTo>
                  <a:lnTo>
                    <a:pt x="2225392" y="77054"/>
                  </a:lnTo>
                  <a:lnTo>
                    <a:pt x="2268448" y="91291"/>
                  </a:lnTo>
                  <a:lnTo>
                    <a:pt x="2311006" y="106659"/>
                  </a:lnTo>
                  <a:lnTo>
                    <a:pt x="2353050" y="123142"/>
                  </a:lnTo>
                  <a:lnTo>
                    <a:pt x="2394563" y="140722"/>
                  </a:lnTo>
                  <a:lnTo>
                    <a:pt x="2435530" y="159382"/>
                  </a:lnTo>
                  <a:lnTo>
                    <a:pt x="2475933" y="179105"/>
                  </a:lnTo>
                  <a:lnTo>
                    <a:pt x="2515757" y="199875"/>
                  </a:lnTo>
                  <a:lnTo>
                    <a:pt x="2554984" y="221673"/>
                  </a:lnTo>
                  <a:lnTo>
                    <a:pt x="2593599" y="244483"/>
                  </a:lnTo>
                  <a:lnTo>
                    <a:pt x="2631585" y="268288"/>
                  </a:lnTo>
                  <a:lnTo>
                    <a:pt x="2668926" y="293071"/>
                  </a:lnTo>
                  <a:lnTo>
                    <a:pt x="2705604" y="318814"/>
                  </a:lnTo>
                  <a:lnTo>
                    <a:pt x="2741605" y="345501"/>
                  </a:lnTo>
                  <a:lnTo>
                    <a:pt x="2776911" y="373115"/>
                  </a:lnTo>
                  <a:lnTo>
                    <a:pt x="2811505" y="401638"/>
                  </a:lnTo>
                  <a:lnTo>
                    <a:pt x="2845372" y="431054"/>
                  </a:lnTo>
                  <a:lnTo>
                    <a:pt x="2878495" y="461345"/>
                  </a:lnTo>
                  <a:lnTo>
                    <a:pt x="2910858" y="492494"/>
                  </a:lnTo>
                  <a:lnTo>
                    <a:pt x="2942443" y="524484"/>
                  </a:lnTo>
                  <a:lnTo>
                    <a:pt x="2973236" y="557299"/>
                  </a:lnTo>
                  <a:lnTo>
                    <a:pt x="3003219" y="590920"/>
                  </a:lnTo>
                  <a:lnTo>
                    <a:pt x="3032375" y="625332"/>
                  </a:lnTo>
                  <a:lnTo>
                    <a:pt x="3060689" y="660516"/>
                  </a:lnTo>
                  <a:lnTo>
                    <a:pt x="3088144" y="696457"/>
                  </a:lnTo>
                  <a:lnTo>
                    <a:pt x="3114724" y="733136"/>
                  </a:lnTo>
                  <a:lnTo>
                    <a:pt x="3140412" y="770537"/>
                  </a:lnTo>
                  <a:lnTo>
                    <a:pt x="3165191" y="808643"/>
                  </a:lnTo>
                  <a:lnTo>
                    <a:pt x="3189046" y="847436"/>
                  </a:lnTo>
                  <a:lnTo>
                    <a:pt x="3211959" y="886900"/>
                  </a:lnTo>
                  <a:lnTo>
                    <a:pt x="3233915" y="927017"/>
                  </a:lnTo>
                  <a:lnTo>
                    <a:pt x="3254897" y="967771"/>
                  </a:lnTo>
                  <a:lnTo>
                    <a:pt x="3274889" y="1009144"/>
                  </a:lnTo>
                  <a:lnTo>
                    <a:pt x="3293873" y="1051119"/>
                  </a:lnTo>
                  <a:lnTo>
                    <a:pt x="3311835" y="1093679"/>
                  </a:lnTo>
                  <a:lnTo>
                    <a:pt x="3328756" y="1136808"/>
                  </a:lnTo>
                  <a:lnTo>
                    <a:pt x="3344622" y="1180487"/>
                  </a:lnTo>
                  <a:lnTo>
                    <a:pt x="3359415" y="1224701"/>
                  </a:lnTo>
                  <a:lnTo>
                    <a:pt x="3373119" y="1269431"/>
                  </a:lnTo>
                  <a:lnTo>
                    <a:pt x="3385717" y="1314661"/>
                  </a:lnTo>
                  <a:lnTo>
                    <a:pt x="3397194" y="1360374"/>
                  </a:lnTo>
                  <a:lnTo>
                    <a:pt x="3407532" y="1406553"/>
                  </a:lnTo>
                  <a:lnTo>
                    <a:pt x="3416716" y="1453180"/>
                  </a:lnTo>
                  <a:lnTo>
                    <a:pt x="3424728" y="1500239"/>
                  </a:lnTo>
                  <a:lnTo>
                    <a:pt x="3431553" y="1547713"/>
                  </a:lnTo>
                  <a:lnTo>
                    <a:pt x="3437173" y="1595583"/>
                  </a:lnTo>
                  <a:lnTo>
                    <a:pt x="3441574" y="1643835"/>
                  </a:lnTo>
                  <a:lnTo>
                    <a:pt x="3444737" y="1692449"/>
                  </a:lnTo>
                  <a:lnTo>
                    <a:pt x="3446647" y="1741410"/>
                  </a:lnTo>
                  <a:lnTo>
                    <a:pt x="3447288" y="1790700"/>
                  </a:lnTo>
                  <a:lnTo>
                    <a:pt x="3446647" y="1839989"/>
                  </a:lnTo>
                  <a:lnTo>
                    <a:pt x="3444737" y="1888950"/>
                  </a:lnTo>
                  <a:lnTo>
                    <a:pt x="3441574" y="1937564"/>
                  </a:lnTo>
                  <a:lnTo>
                    <a:pt x="3437173" y="1985816"/>
                  </a:lnTo>
                  <a:lnTo>
                    <a:pt x="3431553" y="2033686"/>
                  </a:lnTo>
                  <a:lnTo>
                    <a:pt x="3424728" y="2081160"/>
                  </a:lnTo>
                  <a:lnTo>
                    <a:pt x="3416716" y="2128219"/>
                  </a:lnTo>
                  <a:lnTo>
                    <a:pt x="3407532" y="2174846"/>
                  </a:lnTo>
                  <a:lnTo>
                    <a:pt x="3397194" y="2221025"/>
                  </a:lnTo>
                  <a:lnTo>
                    <a:pt x="3385717" y="2266738"/>
                  </a:lnTo>
                  <a:lnTo>
                    <a:pt x="3373119" y="2311968"/>
                  </a:lnTo>
                  <a:lnTo>
                    <a:pt x="3359415" y="2356698"/>
                  </a:lnTo>
                  <a:lnTo>
                    <a:pt x="3344622" y="2400912"/>
                  </a:lnTo>
                  <a:lnTo>
                    <a:pt x="3328756" y="2444591"/>
                  </a:lnTo>
                  <a:lnTo>
                    <a:pt x="3311835" y="2487720"/>
                  </a:lnTo>
                  <a:lnTo>
                    <a:pt x="3293873" y="2530280"/>
                  </a:lnTo>
                  <a:lnTo>
                    <a:pt x="3274889" y="2572255"/>
                  </a:lnTo>
                  <a:lnTo>
                    <a:pt x="3254897" y="2613628"/>
                  </a:lnTo>
                  <a:lnTo>
                    <a:pt x="3233915" y="2654382"/>
                  </a:lnTo>
                  <a:lnTo>
                    <a:pt x="3211959" y="2694499"/>
                  </a:lnTo>
                  <a:lnTo>
                    <a:pt x="3189046" y="2733963"/>
                  </a:lnTo>
                  <a:lnTo>
                    <a:pt x="3165191" y="2772756"/>
                  </a:lnTo>
                  <a:lnTo>
                    <a:pt x="3140412" y="2810862"/>
                  </a:lnTo>
                  <a:lnTo>
                    <a:pt x="3114724" y="2848263"/>
                  </a:lnTo>
                  <a:lnTo>
                    <a:pt x="3088144" y="2884942"/>
                  </a:lnTo>
                  <a:lnTo>
                    <a:pt x="3060689" y="2920883"/>
                  </a:lnTo>
                  <a:lnTo>
                    <a:pt x="3032375" y="2956067"/>
                  </a:lnTo>
                  <a:lnTo>
                    <a:pt x="3003219" y="2990479"/>
                  </a:lnTo>
                  <a:lnTo>
                    <a:pt x="2973236" y="3024100"/>
                  </a:lnTo>
                  <a:lnTo>
                    <a:pt x="2942443" y="3056915"/>
                  </a:lnTo>
                  <a:lnTo>
                    <a:pt x="2910858" y="3088905"/>
                  </a:lnTo>
                  <a:lnTo>
                    <a:pt x="2878495" y="3120054"/>
                  </a:lnTo>
                  <a:lnTo>
                    <a:pt x="2845372" y="3150345"/>
                  </a:lnTo>
                  <a:lnTo>
                    <a:pt x="2811505" y="3179761"/>
                  </a:lnTo>
                  <a:lnTo>
                    <a:pt x="2776911" y="3208284"/>
                  </a:lnTo>
                  <a:lnTo>
                    <a:pt x="2741605" y="3235898"/>
                  </a:lnTo>
                  <a:lnTo>
                    <a:pt x="2705604" y="3262585"/>
                  </a:lnTo>
                  <a:lnTo>
                    <a:pt x="2668926" y="3288328"/>
                  </a:lnTo>
                  <a:lnTo>
                    <a:pt x="2631585" y="3313111"/>
                  </a:lnTo>
                  <a:lnTo>
                    <a:pt x="2593599" y="3336916"/>
                  </a:lnTo>
                  <a:lnTo>
                    <a:pt x="2554984" y="3359726"/>
                  </a:lnTo>
                  <a:lnTo>
                    <a:pt x="2515757" y="3381524"/>
                  </a:lnTo>
                  <a:lnTo>
                    <a:pt x="2475933" y="3402294"/>
                  </a:lnTo>
                  <a:lnTo>
                    <a:pt x="2435530" y="3422017"/>
                  </a:lnTo>
                  <a:lnTo>
                    <a:pt x="2394563" y="3440677"/>
                  </a:lnTo>
                  <a:lnTo>
                    <a:pt x="2353050" y="3458257"/>
                  </a:lnTo>
                  <a:lnTo>
                    <a:pt x="2311006" y="3474740"/>
                  </a:lnTo>
                  <a:lnTo>
                    <a:pt x="2268448" y="3490108"/>
                  </a:lnTo>
                  <a:lnTo>
                    <a:pt x="2225392" y="3504345"/>
                  </a:lnTo>
                  <a:lnTo>
                    <a:pt x="2181856" y="3517434"/>
                  </a:lnTo>
                  <a:lnTo>
                    <a:pt x="2137855" y="3529357"/>
                  </a:lnTo>
                  <a:lnTo>
                    <a:pt x="2093405" y="3540097"/>
                  </a:lnTo>
                  <a:lnTo>
                    <a:pt x="2048524" y="3549638"/>
                  </a:lnTo>
                  <a:lnTo>
                    <a:pt x="2003227" y="3557962"/>
                  </a:lnTo>
                  <a:lnTo>
                    <a:pt x="1957532" y="3565052"/>
                  </a:lnTo>
                  <a:lnTo>
                    <a:pt x="1911453" y="3570892"/>
                  </a:lnTo>
                  <a:lnTo>
                    <a:pt x="1865009" y="3575463"/>
                  </a:lnTo>
                  <a:lnTo>
                    <a:pt x="1818215" y="3578750"/>
                  </a:lnTo>
                  <a:lnTo>
                    <a:pt x="1771088" y="3580734"/>
                  </a:lnTo>
                  <a:lnTo>
                    <a:pt x="1723644" y="3581400"/>
                  </a:lnTo>
                  <a:lnTo>
                    <a:pt x="1676199" y="3580734"/>
                  </a:lnTo>
                  <a:lnTo>
                    <a:pt x="1629072" y="3578750"/>
                  </a:lnTo>
                  <a:lnTo>
                    <a:pt x="1582278" y="3575463"/>
                  </a:lnTo>
                  <a:lnTo>
                    <a:pt x="1535834" y="3570892"/>
                  </a:lnTo>
                  <a:lnTo>
                    <a:pt x="1489755" y="3565052"/>
                  </a:lnTo>
                  <a:lnTo>
                    <a:pt x="1444060" y="3557962"/>
                  </a:lnTo>
                  <a:lnTo>
                    <a:pt x="1398763" y="3549638"/>
                  </a:lnTo>
                  <a:lnTo>
                    <a:pt x="1353882" y="3540097"/>
                  </a:lnTo>
                  <a:lnTo>
                    <a:pt x="1309432" y="3529357"/>
                  </a:lnTo>
                  <a:lnTo>
                    <a:pt x="1265431" y="3517434"/>
                  </a:lnTo>
                  <a:lnTo>
                    <a:pt x="1221895" y="3504345"/>
                  </a:lnTo>
                  <a:lnTo>
                    <a:pt x="1178839" y="3490108"/>
                  </a:lnTo>
                  <a:lnTo>
                    <a:pt x="1136281" y="3474740"/>
                  </a:lnTo>
                  <a:lnTo>
                    <a:pt x="1094237" y="3458257"/>
                  </a:lnTo>
                  <a:lnTo>
                    <a:pt x="1052724" y="3440677"/>
                  </a:lnTo>
                  <a:lnTo>
                    <a:pt x="1011757" y="3422017"/>
                  </a:lnTo>
                  <a:lnTo>
                    <a:pt x="971354" y="3402294"/>
                  </a:lnTo>
                  <a:lnTo>
                    <a:pt x="931530" y="3381524"/>
                  </a:lnTo>
                  <a:lnTo>
                    <a:pt x="892303" y="3359726"/>
                  </a:lnTo>
                  <a:lnTo>
                    <a:pt x="853688" y="3336916"/>
                  </a:lnTo>
                  <a:lnTo>
                    <a:pt x="815702" y="3313111"/>
                  </a:lnTo>
                  <a:lnTo>
                    <a:pt x="778361" y="3288328"/>
                  </a:lnTo>
                  <a:lnTo>
                    <a:pt x="741683" y="3262585"/>
                  </a:lnTo>
                  <a:lnTo>
                    <a:pt x="705682" y="3235898"/>
                  </a:lnTo>
                  <a:lnTo>
                    <a:pt x="670376" y="3208284"/>
                  </a:lnTo>
                  <a:lnTo>
                    <a:pt x="635782" y="3179761"/>
                  </a:lnTo>
                  <a:lnTo>
                    <a:pt x="601915" y="3150345"/>
                  </a:lnTo>
                  <a:lnTo>
                    <a:pt x="568792" y="3120054"/>
                  </a:lnTo>
                  <a:lnTo>
                    <a:pt x="536429" y="3088905"/>
                  </a:lnTo>
                  <a:lnTo>
                    <a:pt x="504844" y="3056915"/>
                  </a:lnTo>
                  <a:lnTo>
                    <a:pt x="474051" y="3024100"/>
                  </a:lnTo>
                  <a:lnTo>
                    <a:pt x="444068" y="2990479"/>
                  </a:lnTo>
                  <a:lnTo>
                    <a:pt x="414912" y="2956067"/>
                  </a:lnTo>
                  <a:lnTo>
                    <a:pt x="386598" y="2920883"/>
                  </a:lnTo>
                  <a:lnTo>
                    <a:pt x="359143" y="2884942"/>
                  </a:lnTo>
                  <a:lnTo>
                    <a:pt x="332563" y="2848263"/>
                  </a:lnTo>
                  <a:lnTo>
                    <a:pt x="306875" y="2810862"/>
                  </a:lnTo>
                  <a:lnTo>
                    <a:pt x="282096" y="2772756"/>
                  </a:lnTo>
                  <a:lnTo>
                    <a:pt x="258241" y="2733963"/>
                  </a:lnTo>
                  <a:lnTo>
                    <a:pt x="235328" y="2694499"/>
                  </a:lnTo>
                  <a:lnTo>
                    <a:pt x="213372" y="2654382"/>
                  </a:lnTo>
                  <a:lnTo>
                    <a:pt x="192390" y="2613628"/>
                  </a:lnTo>
                  <a:lnTo>
                    <a:pt x="172398" y="2572255"/>
                  </a:lnTo>
                  <a:lnTo>
                    <a:pt x="153414" y="2530280"/>
                  </a:lnTo>
                  <a:lnTo>
                    <a:pt x="135452" y="2487720"/>
                  </a:lnTo>
                  <a:lnTo>
                    <a:pt x="118531" y="2444591"/>
                  </a:lnTo>
                  <a:lnTo>
                    <a:pt x="102665" y="2400912"/>
                  </a:lnTo>
                  <a:lnTo>
                    <a:pt x="87872" y="2356698"/>
                  </a:lnTo>
                  <a:lnTo>
                    <a:pt x="74168" y="2311968"/>
                  </a:lnTo>
                  <a:lnTo>
                    <a:pt x="61570" y="2266738"/>
                  </a:lnTo>
                  <a:lnTo>
                    <a:pt x="50093" y="2221025"/>
                  </a:lnTo>
                  <a:lnTo>
                    <a:pt x="39755" y="2174846"/>
                  </a:lnTo>
                  <a:lnTo>
                    <a:pt x="30571" y="2128219"/>
                  </a:lnTo>
                  <a:lnTo>
                    <a:pt x="22559" y="2081160"/>
                  </a:lnTo>
                  <a:lnTo>
                    <a:pt x="15734" y="2033686"/>
                  </a:lnTo>
                  <a:lnTo>
                    <a:pt x="10114" y="1985816"/>
                  </a:lnTo>
                  <a:lnTo>
                    <a:pt x="5713" y="1937564"/>
                  </a:lnTo>
                  <a:lnTo>
                    <a:pt x="2550" y="1888950"/>
                  </a:lnTo>
                  <a:lnTo>
                    <a:pt x="640" y="1839989"/>
                  </a:lnTo>
                  <a:lnTo>
                    <a:pt x="0" y="1790700"/>
                  </a:lnTo>
                  <a:close/>
                </a:path>
              </a:pathLst>
            </a:custGeom>
            <a:ln w="12700">
              <a:solidFill>
                <a:srgbClr val="000000"/>
              </a:solidFill>
            </a:ln>
          </p:spPr>
          <p:txBody>
            <a:bodyPr wrap="square" lIns="0" tIns="0" rIns="0" bIns="0" rtlCol="0"/>
            <a:lstStyle/>
            <a:p>
              <a:endParaRPr/>
            </a:p>
          </p:txBody>
        </p:sp>
      </p:grpSp>
      <p:sp>
        <p:nvSpPr>
          <p:cNvPr id="39" name="object 39">
            <a:extLst>
              <a:ext uri="{FF2B5EF4-FFF2-40B4-BE49-F238E27FC236}">
                <a16:creationId xmlns:a16="http://schemas.microsoft.com/office/drawing/2014/main" id="{35CC84E8-5973-439A-8DD1-280F578FE378}"/>
              </a:ext>
            </a:extLst>
          </p:cNvPr>
          <p:cNvSpPr txBox="1"/>
          <p:nvPr/>
        </p:nvSpPr>
        <p:spPr>
          <a:xfrm>
            <a:off x="1430084" y="5315217"/>
            <a:ext cx="2508250"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a:cs typeface="Times New Roman"/>
              </a:rPr>
              <a:t>Basic</a:t>
            </a:r>
            <a:r>
              <a:rPr sz="2800" spc="-50" dirty="0">
                <a:latin typeface="Times New Roman"/>
                <a:cs typeface="Times New Roman"/>
              </a:rPr>
              <a:t> </a:t>
            </a:r>
            <a:r>
              <a:rPr sz="2800" dirty="0">
                <a:latin typeface="Times New Roman"/>
                <a:cs typeface="Times New Roman"/>
              </a:rPr>
              <a:t>Service</a:t>
            </a:r>
            <a:r>
              <a:rPr sz="2800" spc="-50" dirty="0">
                <a:latin typeface="Times New Roman"/>
                <a:cs typeface="Times New Roman"/>
              </a:rPr>
              <a:t> </a:t>
            </a:r>
            <a:r>
              <a:rPr sz="2800" spc="-25" dirty="0">
                <a:latin typeface="Times New Roman"/>
                <a:cs typeface="Times New Roman"/>
              </a:rPr>
              <a:t>Set</a:t>
            </a:r>
            <a:endParaRPr sz="2800">
              <a:latin typeface="Times New Roman"/>
              <a:cs typeface="Times New Roman"/>
            </a:endParaRPr>
          </a:p>
        </p:txBody>
      </p:sp>
      <p:sp>
        <p:nvSpPr>
          <p:cNvPr id="40" name="object 40">
            <a:extLst>
              <a:ext uri="{FF2B5EF4-FFF2-40B4-BE49-F238E27FC236}">
                <a16:creationId xmlns:a16="http://schemas.microsoft.com/office/drawing/2014/main" id="{F877F886-AB19-3BFC-90FA-F35828E339DA}"/>
              </a:ext>
            </a:extLst>
          </p:cNvPr>
          <p:cNvSpPr txBox="1"/>
          <p:nvPr/>
        </p:nvSpPr>
        <p:spPr>
          <a:xfrm>
            <a:off x="4590758" y="5301013"/>
            <a:ext cx="1280160"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a:cs typeface="Times New Roman"/>
              </a:rPr>
              <a:t>2nd</a:t>
            </a:r>
            <a:r>
              <a:rPr sz="2800" spc="-45" dirty="0">
                <a:latin typeface="Times New Roman"/>
                <a:cs typeface="Times New Roman"/>
              </a:rPr>
              <a:t> </a:t>
            </a:r>
            <a:r>
              <a:rPr sz="2800" spc="-25" dirty="0">
                <a:latin typeface="Times New Roman"/>
                <a:cs typeface="Times New Roman"/>
              </a:rPr>
              <a:t>BSS</a:t>
            </a:r>
            <a:endParaRPr sz="2800">
              <a:latin typeface="Times New Roman"/>
              <a:cs typeface="Times New Roman"/>
            </a:endParaRPr>
          </a:p>
        </p:txBody>
      </p:sp>
      <p:grpSp>
        <p:nvGrpSpPr>
          <p:cNvPr id="41" name="object 41">
            <a:extLst>
              <a:ext uri="{FF2B5EF4-FFF2-40B4-BE49-F238E27FC236}">
                <a16:creationId xmlns:a16="http://schemas.microsoft.com/office/drawing/2014/main" id="{51FF78C9-B071-E269-2A12-845654239F78}"/>
              </a:ext>
            </a:extLst>
          </p:cNvPr>
          <p:cNvGrpSpPr/>
          <p:nvPr/>
        </p:nvGrpSpPr>
        <p:grpSpPr>
          <a:xfrm>
            <a:off x="5365749" y="1561604"/>
            <a:ext cx="1372235" cy="685800"/>
            <a:chOff x="4369053" y="1599946"/>
            <a:chExt cx="1372235" cy="685800"/>
          </a:xfrm>
        </p:grpSpPr>
        <p:sp>
          <p:nvSpPr>
            <p:cNvPr id="42" name="object 42">
              <a:extLst>
                <a:ext uri="{FF2B5EF4-FFF2-40B4-BE49-F238E27FC236}">
                  <a16:creationId xmlns:a16="http://schemas.microsoft.com/office/drawing/2014/main" id="{45F2C294-A262-3DAD-D0A8-1AE79387340D}"/>
                </a:ext>
              </a:extLst>
            </p:cNvPr>
            <p:cNvSpPr/>
            <p:nvPr/>
          </p:nvSpPr>
          <p:spPr>
            <a:xfrm>
              <a:off x="4445254" y="1676145"/>
              <a:ext cx="1296035" cy="609600"/>
            </a:xfrm>
            <a:custGeom>
              <a:avLst/>
              <a:gdLst/>
              <a:ahLst/>
              <a:cxnLst/>
              <a:rect l="l" t="t" r="r" b="b"/>
              <a:pathLst>
                <a:path w="1296035" h="609600">
                  <a:moveTo>
                    <a:pt x="1295908" y="0"/>
                  </a:moveTo>
                  <a:lnTo>
                    <a:pt x="1213358" y="0"/>
                  </a:lnTo>
                  <a:lnTo>
                    <a:pt x="1213358" y="6350"/>
                  </a:lnTo>
                  <a:lnTo>
                    <a:pt x="1213358" y="12700"/>
                  </a:lnTo>
                  <a:lnTo>
                    <a:pt x="1213358" y="527050"/>
                  </a:lnTo>
                  <a:lnTo>
                    <a:pt x="12700" y="527050"/>
                  </a:lnTo>
                  <a:lnTo>
                    <a:pt x="6350" y="527050"/>
                  </a:lnTo>
                  <a:lnTo>
                    <a:pt x="0" y="527050"/>
                  </a:lnTo>
                  <a:lnTo>
                    <a:pt x="0" y="596900"/>
                  </a:lnTo>
                  <a:lnTo>
                    <a:pt x="0" y="609600"/>
                  </a:lnTo>
                  <a:lnTo>
                    <a:pt x="1295908" y="609600"/>
                  </a:lnTo>
                  <a:lnTo>
                    <a:pt x="1295908" y="596900"/>
                  </a:lnTo>
                  <a:lnTo>
                    <a:pt x="1295908" y="527050"/>
                  </a:lnTo>
                  <a:lnTo>
                    <a:pt x="1295908" y="12700"/>
                  </a:lnTo>
                  <a:lnTo>
                    <a:pt x="1295908" y="0"/>
                  </a:lnTo>
                  <a:close/>
                </a:path>
              </a:pathLst>
            </a:custGeom>
            <a:solidFill>
              <a:srgbClr val="929292"/>
            </a:solidFill>
          </p:spPr>
          <p:txBody>
            <a:bodyPr wrap="square" lIns="0" tIns="0" rIns="0" bIns="0" rtlCol="0"/>
            <a:lstStyle/>
            <a:p>
              <a:endParaRPr/>
            </a:p>
          </p:txBody>
        </p:sp>
        <p:sp>
          <p:nvSpPr>
            <p:cNvPr id="43" name="object 43">
              <a:extLst>
                <a:ext uri="{FF2B5EF4-FFF2-40B4-BE49-F238E27FC236}">
                  <a16:creationId xmlns:a16="http://schemas.microsoft.com/office/drawing/2014/main" id="{15F8081B-5A0B-06B5-62DE-8B608F1DF77C}"/>
                </a:ext>
              </a:extLst>
            </p:cNvPr>
            <p:cNvSpPr/>
            <p:nvPr/>
          </p:nvSpPr>
          <p:spPr>
            <a:xfrm>
              <a:off x="4375403" y="1606296"/>
              <a:ext cx="1283335" cy="597535"/>
            </a:xfrm>
            <a:custGeom>
              <a:avLst/>
              <a:gdLst/>
              <a:ahLst/>
              <a:cxnLst/>
              <a:rect l="l" t="t" r="r" b="b"/>
              <a:pathLst>
                <a:path w="1283335" h="597535">
                  <a:moveTo>
                    <a:pt x="0" y="0"/>
                  </a:moveTo>
                  <a:lnTo>
                    <a:pt x="1283208" y="0"/>
                  </a:lnTo>
                  <a:lnTo>
                    <a:pt x="1283208" y="597408"/>
                  </a:lnTo>
                  <a:lnTo>
                    <a:pt x="0" y="597408"/>
                  </a:lnTo>
                  <a:lnTo>
                    <a:pt x="0" y="0"/>
                  </a:lnTo>
                  <a:close/>
                </a:path>
              </a:pathLst>
            </a:custGeom>
            <a:ln w="12700">
              <a:solidFill>
                <a:srgbClr val="000000"/>
              </a:solidFill>
            </a:ln>
          </p:spPr>
          <p:txBody>
            <a:bodyPr wrap="square" lIns="0" tIns="0" rIns="0" bIns="0" rtlCol="0"/>
            <a:lstStyle/>
            <a:p>
              <a:endParaRPr/>
            </a:p>
          </p:txBody>
        </p:sp>
      </p:grpSp>
      <p:sp>
        <p:nvSpPr>
          <p:cNvPr id="44" name="object 44">
            <a:extLst>
              <a:ext uri="{FF2B5EF4-FFF2-40B4-BE49-F238E27FC236}">
                <a16:creationId xmlns:a16="http://schemas.microsoft.com/office/drawing/2014/main" id="{7A391262-E422-9A92-F43C-B84455457573}"/>
              </a:ext>
            </a:extLst>
          </p:cNvPr>
          <p:cNvSpPr txBox="1"/>
          <p:nvPr/>
        </p:nvSpPr>
        <p:spPr>
          <a:xfrm>
            <a:off x="5535771" y="1628406"/>
            <a:ext cx="953135"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Times New Roman"/>
                <a:cs typeface="Times New Roman"/>
              </a:rPr>
              <a:t>Server</a:t>
            </a:r>
            <a:endParaRPr sz="2800">
              <a:latin typeface="Times New Roman"/>
              <a:cs typeface="Times New Roman"/>
            </a:endParaRPr>
          </a:p>
        </p:txBody>
      </p:sp>
      <p:grpSp>
        <p:nvGrpSpPr>
          <p:cNvPr id="45" name="object 45">
            <a:extLst>
              <a:ext uri="{FF2B5EF4-FFF2-40B4-BE49-F238E27FC236}">
                <a16:creationId xmlns:a16="http://schemas.microsoft.com/office/drawing/2014/main" id="{403ABADF-DE6F-7E7D-69D9-F8E360325C64}"/>
              </a:ext>
            </a:extLst>
          </p:cNvPr>
          <p:cNvGrpSpPr/>
          <p:nvPr/>
        </p:nvGrpSpPr>
        <p:grpSpPr>
          <a:xfrm>
            <a:off x="2343149" y="2177553"/>
            <a:ext cx="4521835" cy="1219200"/>
            <a:chOff x="1346453" y="2215895"/>
            <a:chExt cx="4521835" cy="1219200"/>
          </a:xfrm>
        </p:grpSpPr>
        <p:sp>
          <p:nvSpPr>
            <p:cNvPr id="46" name="object 46">
              <a:extLst>
                <a:ext uri="{FF2B5EF4-FFF2-40B4-BE49-F238E27FC236}">
                  <a16:creationId xmlns:a16="http://schemas.microsoft.com/office/drawing/2014/main" id="{49B38E5A-170B-940C-9FD8-FAD54502832C}"/>
                </a:ext>
              </a:extLst>
            </p:cNvPr>
            <p:cNvSpPr/>
            <p:nvPr/>
          </p:nvSpPr>
          <p:spPr>
            <a:xfrm>
              <a:off x="1346453" y="2743961"/>
              <a:ext cx="4521835" cy="0"/>
            </a:xfrm>
            <a:custGeom>
              <a:avLst/>
              <a:gdLst/>
              <a:ahLst/>
              <a:cxnLst/>
              <a:rect l="l" t="t" r="r" b="b"/>
              <a:pathLst>
                <a:path w="4521835">
                  <a:moveTo>
                    <a:pt x="0" y="0"/>
                  </a:moveTo>
                  <a:lnTo>
                    <a:pt x="4521708" y="0"/>
                  </a:lnTo>
                </a:path>
              </a:pathLst>
            </a:custGeom>
            <a:ln w="50800">
              <a:solidFill>
                <a:srgbClr val="000000"/>
              </a:solidFill>
            </a:ln>
          </p:spPr>
          <p:txBody>
            <a:bodyPr wrap="square" lIns="0" tIns="0" rIns="0" bIns="0" rtlCol="0"/>
            <a:lstStyle/>
            <a:p>
              <a:endParaRPr/>
            </a:p>
          </p:txBody>
        </p:sp>
        <p:sp>
          <p:nvSpPr>
            <p:cNvPr id="47" name="object 47">
              <a:extLst>
                <a:ext uri="{FF2B5EF4-FFF2-40B4-BE49-F238E27FC236}">
                  <a16:creationId xmlns:a16="http://schemas.microsoft.com/office/drawing/2014/main" id="{F2EACF05-D029-0C50-6076-80F192A3CBB8}"/>
                </a:ext>
              </a:extLst>
            </p:cNvPr>
            <p:cNvSpPr/>
            <p:nvPr/>
          </p:nvSpPr>
          <p:spPr>
            <a:xfrm>
              <a:off x="1778507" y="2737103"/>
              <a:ext cx="0" cy="698500"/>
            </a:xfrm>
            <a:custGeom>
              <a:avLst/>
              <a:gdLst/>
              <a:ahLst/>
              <a:cxnLst/>
              <a:rect l="l" t="t" r="r" b="b"/>
              <a:pathLst>
                <a:path h="698500">
                  <a:moveTo>
                    <a:pt x="0" y="697991"/>
                  </a:moveTo>
                  <a:lnTo>
                    <a:pt x="0" y="0"/>
                  </a:lnTo>
                </a:path>
              </a:pathLst>
            </a:custGeom>
            <a:ln w="12700">
              <a:solidFill>
                <a:srgbClr val="000000"/>
              </a:solidFill>
            </a:ln>
          </p:spPr>
          <p:txBody>
            <a:bodyPr wrap="square" lIns="0" tIns="0" rIns="0" bIns="0" rtlCol="0"/>
            <a:lstStyle/>
            <a:p>
              <a:endParaRPr/>
            </a:p>
          </p:txBody>
        </p:sp>
        <p:sp>
          <p:nvSpPr>
            <p:cNvPr id="48" name="object 48">
              <a:extLst>
                <a:ext uri="{FF2B5EF4-FFF2-40B4-BE49-F238E27FC236}">
                  <a16:creationId xmlns:a16="http://schemas.microsoft.com/office/drawing/2014/main" id="{41046E25-C1C7-61DC-05F4-EEC2CC602064}"/>
                </a:ext>
              </a:extLst>
            </p:cNvPr>
            <p:cNvSpPr/>
            <p:nvPr/>
          </p:nvSpPr>
          <p:spPr>
            <a:xfrm>
              <a:off x="4140708" y="2737103"/>
              <a:ext cx="0" cy="698500"/>
            </a:xfrm>
            <a:custGeom>
              <a:avLst/>
              <a:gdLst/>
              <a:ahLst/>
              <a:cxnLst/>
              <a:rect l="l" t="t" r="r" b="b"/>
              <a:pathLst>
                <a:path h="698500">
                  <a:moveTo>
                    <a:pt x="0" y="697991"/>
                  </a:moveTo>
                  <a:lnTo>
                    <a:pt x="0" y="0"/>
                  </a:lnTo>
                </a:path>
              </a:pathLst>
            </a:custGeom>
            <a:ln w="12700">
              <a:solidFill>
                <a:srgbClr val="000000"/>
              </a:solidFill>
            </a:ln>
          </p:spPr>
          <p:txBody>
            <a:bodyPr wrap="square" lIns="0" tIns="0" rIns="0" bIns="0" rtlCol="0"/>
            <a:lstStyle/>
            <a:p>
              <a:endParaRPr/>
            </a:p>
          </p:txBody>
        </p:sp>
        <p:sp>
          <p:nvSpPr>
            <p:cNvPr id="49" name="object 49">
              <a:extLst>
                <a:ext uri="{FF2B5EF4-FFF2-40B4-BE49-F238E27FC236}">
                  <a16:creationId xmlns:a16="http://schemas.microsoft.com/office/drawing/2014/main" id="{4858765B-AC18-D6F3-1964-75EA79A634A7}"/>
                </a:ext>
              </a:extLst>
            </p:cNvPr>
            <p:cNvSpPr/>
            <p:nvPr/>
          </p:nvSpPr>
          <p:spPr>
            <a:xfrm>
              <a:off x="4978907" y="2215895"/>
              <a:ext cx="0" cy="521334"/>
            </a:xfrm>
            <a:custGeom>
              <a:avLst/>
              <a:gdLst/>
              <a:ahLst/>
              <a:cxnLst/>
              <a:rect l="l" t="t" r="r" b="b"/>
              <a:pathLst>
                <a:path h="521335">
                  <a:moveTo>
                    <a:pt x="0" y="0"/>
                  </a:moveTo>
                  <a:lnTo>
                    <a:pt x="0" y="521208"/>
                  </a:lnTo>
                </a:path>
              </a:pathLst>
            </a:custGeom>
            <a:ln w="12700">
              <a:solidFill>
                <a:srgbClr val="000000"/>
              </a:solidFill>
            </a:ln>
          </p:spPr>
          <p:txBody>
            <a:bodyPr wrap="square" lIns="0" tIns="0" rIns="0" bIns="0" rtlCol="0"/>
            <a:lstStyle/>
            <a:p>
              <a:endParaRPr/>
            </a:p>
          </p:txBody>
        </p:sp>
      </p:grpSp>
      <p:sp>
        <p:nvSpPr>
          <p:cNvPr id="50" name="object 50">
            <a:extLst>
              <a:ext uri="{FF2B5EF4-FFF2-40B4-BE49-F238E27FC236}">
                <a16:creationId xmlns:a16="http://schemas.microsoft.com/office/drawing/2014/main" id="{854CB302-4CC1-DAC5-3476-700274288D5E}"/>
              </a:ext>
            </a:extLst>
          </p:cNvPr>
          <p:cNvSpPr txBox="1"/>
          <p:nvPr/>
        </p:nvSpPr>
        <p:spPr>
          <a:xfrm>
            <a:off x="7340344" y="5315217"/>
            <a:ext cx="1313180" cy="878840"/>
          </a:xfrm>
          <a:prstGeom prst="rect">
            <a:avLst/>
          </a:prstGeom>
        </p:spPr>
        <p:txBody>
          <a:bodyPr vert="horz" wrap="square" lIns="0" tIns="12065" rIns="0" bIns="0" rtlCol="0">
            <a:spAutoFit/>
          </a:bodyPr>
          <a:lstStyle/>
          <a:p>
            <a:pPr marL="133985" marR="5080" indent="-121920">
              <a:lnSpc>
                <a:spcPct val="100000"/>
              </a:lnSpc>
              <a:spcBef>
                <a:spcPts val="95"/>
              </a:spcBef>
            </a:pPr>
            <a:r>
              <a:rPr sz="2800" spc="-20" dirty="0">
                <a:latin typeface="Times New Roman"/>
                <a:cs typeface="Times New Roman"/>
              </a:rPr>
              <a:t>Ad-</a:t>
            </a:r>
            <a:r>
              <a:rPr sz="2800" spc="-25" dirty="0">
                <a:latin typeface="Times New Roman"/>
                <a:cs typeface="Times New Roman"/>
              </a:rPr>
              <a:t>hoc </a:t>
            </a:r>
            <a:r>
              <a:rPr sz="2800" spc="-10" dirty="0">
                <a:latin typeface="Times New Roman"/>
                <a:cs typeface="Times New Roman"/>
              </a:rPr>
              <a:t>network</a:t>
            </a:r>
            <a:endParaRPr sz="2800">
              <a:latin typeface="Times New Roman"/>
              <a:cs typeface="Times New Roman"/>
            </a:endParaRPr>
          </a:p>
        </p:txBody>
      </p:sp>
    </p:spTree>
    <p:extLst>
      <p:ext uri="{BB962C8B-B14F-4D97-AF65-F5344CB8AC3E}">
        <p14:creationId xmlns:p14="http://schemas.microsoft.com/office/powerpoint/2010/main" val="2173644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8E686E-9890-096B-A36A-6D7027BDECA8}"/>
              </a:ext>
            </a:extLst>
          </p:cNvPr>
          <p:cNvSpPr>
            <a:spLocks noGrp="1"/>
          </p:cNvSpPr>
          <p:nvPr>
            <p:ph idx="1"/>
          </p:nvPr>
        </p:nvSpPr>
        <p:spPr/>
        <p:txBody>
          <a:bodyPr>
            <a:normAutofit fontScale="85000" lnSpcReduction="20000"/>
          </a:bodyPr>
          <a:lstStyle/>
          <a:p>
            <a:pPr marL="367665" indent="-342265">
              <a:lnSpc>
                <a:spcPct val="100000"/>
              </a:lnSpc>
              <a:spcBef>
                <a:spcPts val="100"/>
              </a:spcBef>
              <a:buClr>
                <a:srgbClr val="063DE8"/>
              </a:buClr>
              <a:buSzPct val="75000"/>
              <a:buFont typeface="Wingdings"/>
              <a:buChar char=""/>
              <a:tabLst>
                <a:tab pos="367665" algn="l"/>
              </a:tabLst>
            </a:pPr>
            <a:r>
              <a:rPr lang="en-GB" sz="2800" dirty="0">
                <a:latin typeface="Times New Roman"/>
                <a:cs typeface="Times New Roman"/>
              </a:rPr>
              <a:t>Basic</a:t>
            </a:r>
            <a:r>
              <a:rPr lang="en-GB" sz="2800" spc="-35" dirty="0">
                <a:latin typeface="Times New Roman"/>
                <a:cs typeface="Times New Roman"/>
              </a:rPr>
              <a:t> </a:t>
            </a:r>
            <a:r>
              <a:rPr lang="en-GB" sz="2800" dirty="0">
                <a:latin typeface="Times New Roman"/>
                <a:cs typeface="Times New Roman"/>
              </a:rPr>
              <a:t>Service</a:t>
            </a:r>
            <a:r>
              <a:rPr lang="en-GB" sz="2800" spc="-50" dirty="0">
                <a:latin typeface="Times New Roman"/>
                <a:cs typeface="Times New Roman"/>
              </a:rPr>
              <a:t> </a:t>
            </a:r>
            <a:r>
              <a:rPr lang="en-GB" sz="2800" dirty="0">
                <a:latin typeface="Times New Roman"/>
                <a:cs typeface="Times New Roman"/>
              </a:rPr>
              <a:t>Area</a:t>
            </a:r>
            <a:r>
              <a:rPr lang="en-GB" sz="2800" spc="-30" dirty="0">
                <a:latin typeface="Times New Roman"/>
                <a:cs typeface="Times New Roman"/>
              </a:rPr>
              <a:t> </a:t>
            </a:r>
            <a:r>
              <a:rPr lang="en-GB" sz="2800" dirty="0">
                <a:latin typeface="Times New Roman"/>
                <a:cs typeface="Times New Roman"/>
              </a:rPr>
              <a:t>(BSA)</a:t>
            </a:r>
            <a:r>
              <a:rPr lang="en-GB" sz="2800" spc="-10" dirty="0">
                <a:latin typeface="Times New Roman"/>
                <a:cs typeface="Times New Roman"/>
              </a:rPr>
              <a:t> </a:t>
            </a:r>
            <a:r>
              <a:rPr lang="en-GB" sz="2800" dirty="0">
                <a:latin typeface="Times New Roman"/>
                <a:cs typeface="Times New Roman"/>
              </a:rPr>
              <a:t>=</a:t>
            </a:r>
            <a:r>
              <a:rPr lang="en-GB" sz="2800" spc="-25" dirty="0">
                <a:latin typeface="Times New Roman"/>
                <a:cs typeface="Times New Roman"/>
              </a:rPr>
              <a:t> </a:t>
            </a:r>
            <a:r>
              <a:rPr lang="en-GB" sz="2800" spc="-20" dirty="0">
                <a:latin typeface="Times New Roman"/>
                <a:cs typeface="Times New Roman"/>
              </a:rPr>
              <a:t>Cell</a:t>
            </a:r>
            <a:endParaRPr lang="en-GB" sz="2800" dirty="0">
              <a:latin typeface="Times New Roman"/>
              <a:cs typeface="Times New Roman"/>
            </a:endParaRPr>
          </a:p>
          <a:p>
            <a:pPr marL="711200" lvl="1">
              <a:lnSpc>
                <a:spcPct val="100000"/>
              </a:lnSpc>
            </a:pPr>
            <a:r>
              <a:rPr lang="en-GB" dirty="0">
                <a:latin typeface="Times New Roman"/>
                <a:cs typeface="Times New Roman"/>
              </a:rPr>
              <a:t>Area:</a:t>
            </a:r>
            <a:r>
              <a:rPr lang="en-GB" spc="-30" dirty="0">
                <a:latin typeface="Times New Roman"/>
                <a:cs typeface="Times New Roman"/>
              </a:rPr>
              <a:t> </a:t>
            </a:r>
            <a:r>
              <a:rPr lang="en-GB" dirty="0">
                <a:latin typeface="Times New Roman"/>
                <a:cs typeface="Times New Roman"/>
              </a:rPr>
              <a:t>Geographical</a:t>
            </a:r>
            <a:r>
              <a:rPr lang="en-GB" spc="-50" dirty="0">
                <a:latin typeface="Times New Roman"/>
                <a:cs typeface="Times New Roman"/>
              </a:rPr>
              <a:t> </a:t>
            </a:r>
            <a:r>
              <a:rPr lang="en-GB" dirty="0">
                <a:latin typeface="Times New Roman"/>
                <a:cs typeface="Times New Roman"/>
              </a:rPr>
              <a:t>area</a:t>
            </a:r>
            <a:r>
              <a:rPr lang="en-GB" spc="-45" dirty="0">
                <a:latin typeface="Times New Roman"/>
                <a:cs typeface="Times New Roman"/>
              </a:rPr>
              <a:t> </a:t>
            </a:r>
            <a:r>
              <a:rPr lang="en-GB" dirty="0">
                <a:latin typeface="Times New Roman"/>
                <a:cs typeface="Times New Roman"/>
              </a:rPr>
              <a:t>=</a:t>
            </a:r>
            <a:r>
              <a:rPr lang="en-GB" spc="-15" dirty="0">
                <a:latin typeface="Times New Roman"/>
                <a:cs typeface="Times New Roman"/>
              </a:rPr>
              <a:t> </a:t>
            </a:r>
            <a:r>
              <a:rPr lang="en-GB" dirty="0">
                <a:latin typeface="Times New Roman"/>
                <a:cs typeface="Times New Roman"/>
              </a:rPr>
              <a:t>a</a:t>
            </a:r>
            <a:r>
              <a:rPr lang="en-GB" spc="-30" dirty="0">
                <a:latin typeface="Times New Roman"/>
                <a:cs typeface="Times New Roman"/>
              </a:rPr>
              <a:t> </a:t>
            </a:r>
            <a:r>
              <a:rPr lang="en-GB" dirty="0">
                <a:latin typeface="Times New Roman"/>
                <a:cs typeface="Times New Roman"/>
              </a:rPr>
              <a:t>room,</a:t>
            </a:r>
            <a:r>
              <a:rPr lang="en-GB" spc="-10" dirty="0">
                <a:latin typeface="Times New Roman"/>
                <a:cs typeface="Times New Roman"/>
              </a:rPr>
              <a:t> </a:t>
            </a:r>
            <a:r>
              <a:rPr lang="en-GB" dirty="0">
                <a:latin typeface="Times New Roman"/>
                <a:cs typeface="Times New Roman"/>
              </a:rPr>
              <a:t>or</a:t>
            </a:r>
            <a:r>
              <a:rPr lang="en-GB" spc="-15" dirty="0">
                <a:latin typeface="Times New Roman"/>
                <a:cs typeface="Times New Roman"/>
              </a:rPr>
              <a:t> </a:t>
            </a:r>
            <a:r>
              <a:rPr lang="en-GB" dirty="0">
                <a:latin typeface="Times New Roman"/>
                <a:cs typeface="Times New Roman"/>
              </a:rPr>
              <a:t>a</a:t>
            </a:r>
            <a:r>
              <a:rPr lang="en-GB" spc="-30" dirty="0">
                <a:latin typeface="Times New Roman"/>
                <a:cs typeface="Times New Roman"/>
              </a:rPr>
              <a:t> </a:t>
            </a:r>
            <a:r>
              <a:rPr lang="en-GB" spc="-10" dirty="0">
                <a:latin typeface="Times New Roman"/>
                <a:cs typeface="Times New Roman"/>
              </a:rPr>
              <a:t>building</a:t>
            </a:r>
            <a:endParaRPr lang="en-GB"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2800" dirty="0">
                <a:latin typeface="Times New Roman"/>
                <a:cs typeface="Times New Roman"/>
              </a:rPr>
              <a:t>Each</a:t>
            </a:r>
            <a:r>
              <a:rPr lang="en-GB" sz="2800" spc="-45" dirty="0">
                <a:latin typeface="Times New Roman"/>
                <a:cs typeface="Times New Roman"/>
              </a:rPr>
              <a:t> </a:t>
            </a:r>
            <a:r>
              <a:rPr lang="en-GB" sz="2800" dirty="0">
                <a:latin typeface="Times New Roman"/>
                <a:cs typeface="Times New Roman"/>
              </a:rPr>
              <a:t>BSA</a:t>
            </a:r>
            <a:r>
              <a:rPr lang="en-GB" sz="2800" spc="-10" dirty="0">
                <a:latin typeface="Times New Roman"/>
                <a:cs typeface="Times New Roman"/>
              </a:rPr>
              <a:t> </a:t>
            </a:r>
            <a:r>
              <a:rPr lang="en-GB" sz="2800" dirty="0">
                <a:latin typeface="Times New Roman"/>
                <a:cs typeface="Times New Roman"/>
              </a:rPr>
              <a:t>may</a:t>
            </a:r>
            <a:r>
              <a:rPr lang="en-GB" sz="2800" spc="-25" dirty="0">
                <a:latin typeface="Times New Roman"/>
                <a:cs typeface="Times New Roman"/>
              </a:rPr>
              <a:t> </a:t>
            </a:r>
            <a:r>
              <a:rPr lang="en-GB" sz="2800" dirty="0">
                <a:latin typeface="Times New Roman"/>
                <a:cs typeface="Times New Roman"/>
              </a:rPr>
              <a:t>have</a:t>
            </a:r>
            <a:r>
              <a:rPr lang="en-GB" sz="2800" spc="-40" dirty="0">
                <a:latin typeface="Times New Roman"/>
                <a:cs typeface="Times New Roman"/>
              </a:rPr>
              <a:t> </a:t>
            </a:r>
            <a:r>
              <a:rPr lang="en-GB" sz="2800" dirty="0">
                <a:latin typeface="Times New Roman"/>
                <a:cs typeface="Times New Roman"/>
              </a:rPr>
              <a:t>several</a:t>
            </a:r>
            <a:r>
              <a:rPr lang="en-GB" sz="2800" spc="-45" dirty="0">
                <a:latin typeface="Times New Roman"/>
                <a:cs typeface="Times New Roman"/>
              </a:rPr>
              <a:t> </a:t>
            </a:r>
            <a:r>
              <a:rPr lang="en-GB" sz="2800" dirty="0">
                <a:latin typeface="Times New Roman"/>
                <a:cs typeface="Times New Roman"/>
              </a:rPr>
              <a:t>wireless</a:t>
            </a:r>
            <a:r>
              <a:rPr lang="en-GB" sz="2800" spc="-50" dirty="0">
                <a:latin typeface="Times New Roman"/>
                <a:cs typeface="Times New Roman"/>
              </a:rPr>
              <a:t> </a:t>
            </a:r>
            <a:r>
              <a:rPr lang="en-GB" sz="2800" spc="-20" dirty="0">
                <a:latin typeface="Times New Roman"/>
                <a:cs typeface="Times New Roman"/>
              </a:rPr>
              <a:t>LANs</a:t>
            </a:r>
            <a:endParaRPr lang="en-GB" sz="2800" dirty="0">
              <a:latin typeface="Times New Roman"/>
              <a:cs typeface="Times New Roman"/>
            </a:endParaRPr>
          </a:p>
          <a:p>
            <a:pPr marL="368300" marR="17780" indent="-342900">
              <a:lnSpc>
                <a:spcPct val="100000"/>
              </a:lnSpc>
              <a:spcBef>
                <a:spcPts val="575"/>
              </a:spcBef>
              <a:buClr>
                <a:srgbClr val="063DE8"/>
              </a:buClr>
              <a:buSzPct val="75000"/>
              <a:buFont typeface="Wingdings"/>
              <a:buChar char=""/>
              <a:tabLst>
                <a:tab pos="368300" algn="l"/>
              </a:tabLst>
            </a:pPr>
            <a:r>
              <a:rPr lang="en-GB" sz="2800" dirty="0">
                <a:latin typeface="Times New Roman"/>
                <a:cs typeface="Times New Roman"/>
              </a:rPr>
              <a:t>Extended</a:t>
            </a:r>
            <a:r>
              <a:rPr lang="en-GB" sz="2800" spc="-55" dirty="0">
                <a:latin typeface="Times New Roman"/>
                <a:cs typeface="Times New Roman"/>
              </a:rPr>
              <a:t> </a:t>
            </a:r>
            <a:r>
              <a:rPr lang="en-GB" sz="2800" dirty="0">
                <a:latin typeface="Times New Roman"/>
                <a:cs typeface="Times New Roman"/>
              </a:rPr>
              <a:t>Service</a:t>
            </a:r>
            <a:r>
              <a:rPr lang="en-GB" sz="2800" spc="-55" dirty="0">
                <a:latin typeface="Times New Roman"/>
                <a:cs typeface="Times New Roman"/>
              </a:rPr>
              <a:t> </a:t>
            </a:r>
            <a:r>
              <a:rPr lang="en-GB" sz="2800" dirty="0">
                <a:latin typeface="Times New Roman"/>
                <a:cs typeface="Times New Roman"/>
              </a:rPr>
              <a:t>Area</a:t>
            </a:r>
            <a:r>
              <a:rPr lang="en-GB" sz="2800" spc="-30" dirty="0">
                <a:latin typeface="Times New Roman"/>
                <a:cs typeface="Times New Roman"/>
              </a:rPr>
              <a:t> </a:t>
            </a:r>
            <a:r>
              <a:rPr lang="en-GB" sz="2800" dirty="0">
                <a:latin typeface="Times New Roman"/>
                <a:cs typeface="Times New Roman"/>
              </a:rPr>
              <a:t>(ESA)</a:t>
            </a:r>
            <a:r>
              <a:rPr lang="en-GB" sz="2800" spc="-30" dirty="0">
                <a:latin typeface="Times New Roman"/>
                <a:cs typeface="Times New Roman"/>
              </a:rPr>
              <a:t> </a:t>
            </a:r>
            <a:r>
              <a:rPr lang="en-GB" sz="2800" dirty="0">
                <a:latin typeface="Times New Roman"/>
                <a:cs typeface="Times New Roman"/>
              </a:rPr>
              <a:t>=</a:t>
            </a:r>
            <a:r>
              <a:rPr lang="en-GB" sz="2800" spc="-30" dirty="0">
                <a:latin typeface="Times New Roman"/>
                <a:cs typeface="Times New Roman"/>
              </a:rPr>
              <a:t> </a:t>
            </a:r>
            <a:r>
              <a:rPr lang="en-GB" sz="2800" dirty="0">
                <a:latin typeface="Times New Roman"/>
                <a:cs typeface="Times New Roman"/>
              </a:rPr>
              <a:t>Multiple</a:t>
            </a:r>
            <a:r>
              <a:rPr lang="en-GB" sz="2800" spc="-75" dirty="0">
                <a:latin typeface="Times New Roman"/>
                <a:cs typeface="Times New Roman"/>
              </a:rPr>
              <a:t> </a:t>
            </a:r>
            <a:r>
              <a:rPr lang="en-GB" sz="2800" dirty="0">
                <a:latin typeface="Times New Roman"/>
                <a:cs typeface="Times New Roman"/>
              </a:rPr>
              <a:t>BSAs</a:t>
            </a:r>
            <a:r>
              <a:rPr lang="en-GB" sz="2800" spc="-5" dirty="0">
                <a:latin typeface="Times New Roman"/>
                <a:cs typeface="Times New Roman"/>
              </a:rPr>
              <a:t> </a:t>
            </a:r>
            <a:r>
              <a:rPr lang="en-GB" sz="2800" spc="-10" dirty="0">
                <a:latin typeface="Times New Roman"/>
                <a:cs typeface="Times New Roman"/>
              </a:rPr>
              <a:t>interconnected </a:t>
            </a:r>
            <a:r>
              <a:rPr lang="en-GB" sz="2800" dirty="0">
                <a:latin typeface="Times New Roman"/>
                <a:cs typeface="Times New Roman"/>
              </a:rPr>
              <a:t>via</a:t>
            </a:r>
            <a:r>
              <a:rPr lang="en-GB" sz="2800" spc="-40" dirty="0">
                <a:latin typeface="Times New Roman"/>
                <a:cs typeface="Times New Roman"/>
              </a:rPr>
              <a:t> </a:t>
            </a:r>
            <a:r>
              <a:rPr lang="en-GB" sz="2800" dirty="0">
                <a:latin typeface="Times New Roman"/>
                <a:cs typeface="Times New Roman"/>
              </a:rPr>
              <a:t>Access</a:t>
            </a:r>
            <a:r>
              <a:rPr lang="en-GB" sz="2800" spc="-35" dirty="0">
                <a:latin typeface="Times New Roman"/>
                <a:cs typeface="Times New Roman"/>
              </a:rPr>
              <a:t> </a:t>
            </a:r>
            <a:r>
              <a:rPr lang="en-GB" sz="2800" dirty="0">
                <a:latin typeface="Times New Roman"/>
                <a:cs typeface="Times New Roman"/>
              </a:rPr>
              <a:t>Points</a:t>
            </a:r>
            <a:r>
              <a:rPr lang="en-GB" sz="2800" spc="-35" dirty="0">
                <a:latin typeface="Times New Roman"/>
                <a:cs typeface="Times New Roman"/>
              </a:rPr>
              <a:t> </a:t>
            </a:r>
            <a:r>
              <a:rPr lang="en-GB" sz="2800" dirty="0">
                <a:latin typeface="Times New Roman"/>
                <a:cs typeface="Times New Roman"/>
              </a:rPr>
              <a:t>(AP)</a:t>
            </a:r>
            <a:r>
              <a:rPr lang="en-GB" sz="2800" spc="-10" dirty="0">
                <a:latin typeface="Times New Roman"/>
                <a:cs typeface="Times New Roman"/>
              </a:rPr>
              <a:t> </a:t>
            </a:r>
            <a:r>
              <a:rPr lang="en-GB" sz="2800" dirty="0">
                <a:latin typeface="Times New Roman"/>
                <a:cs typeface="Times New Roman"/>
              </a:rPr>
              <a:t>=</a:t>
            </a:r>
            <a:r>
              <a:rPr lang="en-GB" sz="2800" spc="-25" dirty="0">
                <a:latin typeface="Times New Roman"/>
                <a:cs typeface="Times New Roman"/>
              </a:rPr>
              <a:t> </a:t>
            </a:r>
            <a:r>
              <a:rPr lang="en-GB" sz="2800" dirty="0">
                <a:latin typeface="Times New Roman"/>
                <a:cs typeface="Times New Roman"/>
              </a:rPr>
              <a:t>Multiple</a:t>
            </a:r>
            <a:r>
              <a:rPr lang="en-GB" sz="2800" spc="-60" dirty="0">
                <a:latin typeface="Times New Roman"/>
                <a:cs typeface="Times New Roman"/>
              </a:rPr>
              <a:t> </a:t>
            </a:r>
            <a:r>
              <a:rPr lang="en-GB" sz="2800" dirty="0">
                <a:latin typeface="Times New Roman"/>
                <a:cs typeface="Times New Roman"/>
              </a:rPr>
              <a:t>rooms</a:t>
            </a:r>
            <a:r>
              <a:rPr lang="en-GB" sz="2800" spc="-20" dirty="0">
                <a:latin typeface="Times New Roman"/>
                <a:cs typeface="Times New Roman"/>
              </a:rPr>
              <a:t> </a:t>
            </a:r>
            <a:r>
              <a:rPr lang="en-GB" sz="2800" dirty="0">
                <a:latin typeface="Times New Roman"/>
                <a:cs typeface="Times New Roman"/>
              </a:rPr>
              <a:t>in</a:t>
            </a:r>
            <a:r>
              <a:rPr lang="en-GB" sz="2800" spc="-40" dirty="0">
                <a:latin typeface="Times New Roman"/>
                <a:cs typeface="Times New Roman"/>
              </a:rPr>
              <a:t> </a:t>
            </a:r>
            <a:r>
              <a:rPr lang="en-GB" sz="2800" dirty="0">
                <a:latin typeface="Times New Roman"/>
                <a:cs typeface="Times New Roman"/>
              </a:rPr>
              <a:t>your</a:t>
            </a:r>
            <a:r>
              <a:rPr lang="en-GB" sz="2800" spc="-25" dirty="0">
                <a:latin typeface="Times New Roman"/>
                <a:cs typeface="Times New Roman"/>
              </a:rPr>
              <a:t> </a:t>
            </a:r>
            <a:r>
              <a:rPr lang="en-GB" sz="2800" dirty="0">
                <a:latin typeface="Times New Roman"/>
                <a:cs typeface="Times New Roman"/>
              </a:rPr>
              <a:t>home</a:t>
            </a:r>
            <a:r>
              <a:rPr lang="en-GB" sz="2800" spc="-15" dirty="0">
                <a:latin typeface="Times New Roman"/>
                <a:cs typeface="Times New Roman"/>
              </a:rPr>
              <a:t> </a:t>
            </a:r>
            <a:r>
              <a:rPr lang="en-GB" sz="2800" spc="-20" dirty="0">
                <a:latin typeface="Times New Roman"/>
                <a:cs typeface="Times New Roman"/>
              </a:rPr>
              <a:t>with </a:t>
            </a:r>
            <a:r>
              <a:rPr lang="en-GB" sz="2800" dirty="0">
                <a:latin typeface="Times New Roman"/>
                <a:cs typeface="Times New Roman"/>
              </a:rPr>
              <a:t>different</a:t>
            </a:r>
            <a:r>
              <a:rPr lang="en-GB" sz="2800" spc="-40" dirty="0">
                <a:latin typeface="Times New Roman"/>
                <a:cs typeface="Times New Roman"/>
              </a:rPr>
              <a:t> </a:t>
            </a:r>
            <a:r>
              <a:rPr lang="en-GB" sz="2800" dirty="0">
                <a:latin typeface="Times New Roman"/>
                <a:cs typeface="Times New Roman"/>
              </a:rPr>
              <a:t>extenders</a:t>
            </a:r>
            <a:r>
              <a:rPr lang="en-GB" sz="2800" spc="-35" dirty="0">
                <a:latin typeface="Times New Roman"/>
                <a:cs typeface="Times New Roman"/>
              </a:rPr>
              <a:t> </a:t>
            </a:r>
            <a:r>
              <a:rPr lang="en-GB" sz="2800" dirty="0">
                <a:latin typeface="Times New Roman"/>
                <a:cs typeface="Times New Roman"/>
              </a:rPr>
              <a:t>advertising</a:t>
            </a:r>
            <a:r>
              <a:rPr lang="en-GB" sz="2800" spc="-55" dirty="0">
                <a:latin typeface="Times New Roman"/>
                <a:cs typeface="Times New Roman"/>
              </a:rPr>
              <a:t> </a:t>
            </a:r>
            <a:r>
              <a:rPr lang="en-GB" sz="2800" dirty="0">
                <a:latin typeface="Times New Roman"/>
                <a:cs typeface="Times New Roman"/>
              </a:rPr>
              <a:t>the</a:t>
            </a:r>
            <a:r>
              <a:rPr lang="en-GB" sz="2800" spc="-40" dirty="0">
                <a:latin typeface="Times New Roman"/>
                <a:cs typeface="Times New Roman"/>
              </a:rPr>
              <a:t> </a:t>
            </a:r>
            <a:r>
              <a:rPr lang="en-GB" sz="2800" dirty="0">
                <a:latin typeface="Times New Roman"/>
                <a:cs typeface="Times New Roman"/>
              </a:rPr>
              <a:t>same</a:t>
            </a:r>
            <a:r>
              <a:rPr lang="en-GB" sz="2800" spc="-10" dirty="0">
                <a:latin typeface="Times New Roman"/>
                <a:cs typeface="Times New Roman"/>
              </a:rPr>
              <a:t> </a:t>
            </a:r>
            <a:r>
              <a:rPr lang="en-GB" sz="2800" spc="-20" dirty="0">
                <a:latin typeface="Times New Roman"/>
                <a:cs typeface="Times New Roman"/>
              </a:rPr>
              <a:t>SSID</a:t>
            </a:r>
            <a:endParaRPr lang="en-GB" sz="28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2800" dirty="0">
                <a:latin typeface="Times New Roman"/>
                <a:cs typeface="Times New Roman"/>
              </a:rPr>
              <a:t>Basic</a:t>
            </a:r>
            <a:r>
              <a:rPr lang="en-GB" sz="2800" spc="-25" dirty="0">
                <a:latin typeface="Times New Roman"/>
                <a:cs typeface="Times New Roman"/>
              </a:rPr>
              <a:t> </a:t>
            </a:r>
            <a:r>
              <a:rPr lang="en-GB" sz="2800" dirty="0">
                <a:latin typeface="Times New Roman"/>
                <a:cs typeface="Times New Roman"/>
              </a:rPr>
              <a:t>Service</a:t>
            </a:r>
            <a:r>
              <a:rPr lang="en-GB" sz="2800" spc="-40" dirty="0">
                <a:latin typeface="Times New Roman"/>
                <a:cs typeface="Times New Roman"/>
              </a:rPr>
              <a:t> </a:t>
            </a:r>
            <a:r>
              <a:rPr lang="en-GB" sz="2800" dirty="0">
                <a:latin typeface="Times New Roman"/>
                <a:cs typeface="Times New Roman"/>
              </a:rPr>
              <a:t>Set</a:t>
            </a:r>
            <a:r>
              <a:rPr lang="en-GB" sz="2800" spc="-25" dirty="0">
                <a:latin typeface="Times New Roman"/>
                <a:cs typeface="Times New Roman"/>
              </a:rPr>
              <a:t> </a:t>
            </a:r>
            <a:r>
              <a:rPr lang="en-GB" sz="2800" spc="-20" dirty="0">
                <a:latin typeface="Times New Roman"/>
                <a:cs typeface="Times New Roman"/>
              </a:rPr>
              <a:t>(BSS)</a:t>
            </a:r>
            <a:endParaRPr lang="en-GB" sz="2800" dirty="0">
              <a:latin typeface="Times New Roman"/>
              <a:cs typeface="Times New Roman"/>
            </a:endParaRPr>
          </a:p>
          <a:p>
            <a:pPr marL="711200" marR="241300" lvl="1">
              <a:lnSpc>
                <a:spcPct val="100000"/>
              </a:lnSpc>
              <a:tabLst>
                <a:tab pos="3895725" algn="l"/>
              </a:tabLst>
            </a:pPr>
            <a:r>
              <a:rPr lang="en-GB" dirty="0">
                <a:latin typeface="Times New Roman"/>
                <a:cs typeface="Times New Roman"/>
              </a:rPr>
              <a:t>=</a:t>
            </a:r>
            <a:r>
              <a:rPr lang="en-GB" spc="-30" dirty="0">
                <a:latin typeface="Times New Roman"/>
                <a:cs typeface="Times New Roman"/>
              </a:rPr>
              <a:t> </a:t>
            </a:r>
            <a:r>
              <a:rPr lang="en-GB" dirty="0">
                <a:latin typeface="Times New Roman"/>
                <a:cs typeface="Times New Roman"/>
              </a:rPr>
              <a:t>Set</a:t>
            </a:r>
            <a:r>
              <a:rPr lang="en-GB" spc="-20" dirty="0">
                <a:latin typeface="Times New Roman"/>
                <a:cs typeface="Times New Roman"/>
              </a:rPr>
              <a:t> </a:t>
            </a:r>
            <a:r>
              <a:rPr lang="en-GB" dirty="0">
                <a:latin typeface="Times New Roman"/>
                <a:cs typeface="Times New Roman"/>
              </a:rPr>
              <a:t>of</a:t>
            </a:r>
            <a:r>
              <a:rPr lang="en-GB" spc="-25" dirty="0">
                <a:latin typeface="Times New Roman"/>
                <a:cs typeface="Times New Roman"/>
              </a:rPr>
              <a:t> </a:t>
            </a:r>
            <a:r>
              <a:rPr lang="en-GB" dirty="0">
                <a:latin typeface="Times New Roman"/>
                <a:cs typeface="Times New Roman"/>
              </a:rPr>
              <a:t>stations</a:t>
            </a:r>
            <a:r>
              <a:rPr lang="en-GB" spc="-45" dirty="0">
                <a:latin typeface="Times New Roman"/>
                <a:cs typeface="Times New Roman"/>
              </a:rPr>
              <a:t> </a:t>
            </a:r>
            <a:r>
              <a:rPr lang="en-GB" dirty="0">
                <a:latin typeface="Times New Roman"/>
                <a:cs typeface="Times New Roman"/>
              </a:rPr>
              <a:t>associated</a:t>
            </a:r>
            <a:r>
              <a:rPr lang="en-GB" spc="-55" dirty="0">
                <a:latin typeface="Times New Roman"/>
                <a:cs typeface="Times New Roman"/>
              </a:rPr>
              <a:t> </a:t>
            </a:r>
            <a:r>
              <a:rPr lang="en-GB" dirty="0">
                <a:latin typeface="Times New Roman"/>
                <a:cs typeface="Times New Roman"/>
              </a:rPr>
              <a:t>with</a:t>
            </a:r>
            <a:r>
              <a:rPr lang="en-GB" spc="-30" dirty="0">
                <a:latin typeface="Times New Roman"/>
                <a:cs typeface="Times New Roman"/>
              </a:rPr>
              <a:t> </a:t>
            </a:r>
            <a:r>
              <a:rPr lang="en-GB" dirty="0">
                <a:latin typeface="Times New Roman"/>
                <a:cs typeface="Times New Roman"/>
              </a:rPr>
              <a:t>an</a:t>
            </a:r>
            <a:r>
              <a:rPr lang="en-GB" spc="-35" dirty="0">
                <a:latin typeface="Times New Roman"/>
                <a:cs typeface="Times New Roman"/>
              </a:rPr>
              <a:t> </a:t>
            </a:r>
            <a:r>
              <a:rPr lang="en-GB" dirty="0">
                <a:latin typeface="Times New Roman"/>
                <a:cs typeface="Times New Roman"/>
              </a:rPr>
              <a:t>AP </a:t>
            </a:r>
            <a:r>
              <a:rPr lang="en-GB" spc="-10" dirty="0">
                <a:latin typeface="Times New Roman"/>
                <a:cs typeface="Times New Roman"/>
              </a:rPr>
              <a:t>={MAC</a:t>
            </a:r>
            <a:r>
              <a:rPr lang="en-GB" spc="-15" baseline="-20833" dirty="0">
                <a:latin typeface="Times New Roman"/>
                <a:cs typeface="Times New Roman"/>
              </a:rPr>
              <a:t>1</a:t>
            </a:r>
            <a:r>
              <a:rPr lang="en-GB" spc="-10" dirty="0">
                <a:latin typeface="Times New Roman"/>
                <a:cs typeface="Times New Roman"/>
              </a:rPr>
              <a:t>,…,</a:t>
            </a:r>
            <a:r>
              <a:rPr lang="en-GB" spc="-10" dirty="0" err="1">
                <a:latin typeface="Times New Roman"/>
                <a:cs typeface="Times New Roman"/>
              </a:rPr>
              <a:t>MAC</a:t>
            </a:r>
            <a:r>
              <a:rPr lang="en-GB" spc="-15" baseline="-20833" dirty="0" err="1">
                <a:latin typeface="Times New Roman"/>
                <a:cs typeface="Times New Roman"/>
              </a:rPr>
              <a:t>n</a:t>
            </a:r>
            <a:r>
              <a:rPr lang="en-GB" spc="-10" dirty="0">
                <a:latin typeface="Times New Roman"/>
                <a:cs typeface="Times New Roman"/>
              </a:rPr>
              <a:t>}. </a:t>
            </a:r>
            <a:r>
              <a:rPr lang="en-GB" dirty="0">
                <a:latin typeface="Times New Roman"/>
                <a:cs typeface="Times New Roman"/>
              </a:rPr>
              <a:t>Each</a:t>
            </a:r>
            <a:r>
              <a:rPr lang="en-GB" spc="-35" dirty="0">
                <a:latin typeface="Times New Roman"/>
                <a:cs typeface="Times New Roman"/>
              </a:rPr>
              <a:t> </a:t>
            </a:r>
            <a:r>
              <a:rPr lang="en-GB" dirty="0">
                <a:latin typeface="Times New Roman"/>
                <a:cs typeface="Times New Roman"/>
              </a:rPr>
              <a:t>BSS</a:t>
            </a:r>
            <a:r>
              <a:rPr lang="en-GB" spc="-10" dirty="0">
                <a:latin typeface="Times New Roman"/>
                <a:cs typeface="Times New Roman"/>
              </a:rPr>
              <a:t> </a:t>
            </a:r>
            <a:r>
              <a:rPr lang="en-GB" dirty="0">
                <a:latin typeface="Times New Roman"/>
                <a:cs typeface="Times New Roman"/>
              </a:rPr>
              <a:t>has</a:t>
            </a:r>
            <a:r>
              <a:rPr lang="en-GB" spc="-20" dirty="0">
                <a:latin typeface="Times New Roman"/>
                <a:cs typeface="Times New Roman"/>
              </a:rPr>
              <a:t> </a:t>
            </a:r>
            <a:r>
              <a:rPr lang="en-GB" dirty="0">
                <a:latin typeface="Times New Roman"/>
                <a:cs typeface="Times New Roman"/>
              </a:rPr>
              <a:t>a</a:t>
            </a:r>
            <a:r>
              <a:rPr lang="en-GB" spc="-25" dirty="0">
                <a:latin typeface="Times New Roman"/>
                <a:cs typeface="Times New Roman"/>
              </a:rPr>
              <a:t> </a:t>
            </a:r>
            <a:r>
              <a:rPr lang="en-GB" dirty="0">
                <a:latin typeface="Times New Roman"/>
                <a:cs typeface="Times New Roman"/>
              </a:rPr>
              <a:t>Service</a:t>
            </a:r>
            <a:r>
              <a:rPr lang="en-GB" spc="-45" dirty="0">
                <a:latin typeface="Times New Roman"/>
                <a:cs typeface="Times New Roman"/>
              </a:rPr>
              <a:t> </a:t>
            </a:r>
            <a:r>
              <a:rPr lang="en-GB" spc="-25" dirty="0">
                <a:latin typeface="Times New Roman"/>
                <a:cs typeface="Times New Roman"/>
              </a:rPr>
              <a:t>Set</a:t>
            </a:r>
            <a:r>
              <a:rPr lang="en-GB" dirty="0">
                <a:latin typeface="Times New Roman"/>
                <a:cs typeface="Times New Roman"/>
              </a:rPr>
              <a:t>	ID</a:t>
            </a:r>
            <a:r>
              <a:rPr lang="en-GB" spc="-25" dirty="0">
                <a:latin typeface="Times New Roman"/>
                <a:cs typeface="Times New Roman"/>
              </a:rPr>
              <a:t> </a:t>
            </a:r>
            <a:r>
              <a:rPr lang="en-GB" dirty="0">
                <a:latin typeface="Times New Roman"/>
                <a:cs typeface="Times New Roman"/>
              </a:rPr>
              <a:t>(SSID),</a:t>
            </a:r>
            <a:r>
              <a:rPr lang="en-GB" spc="-10" dirty="0">
                <a:latin typeface="Times New Roman"/>
                <a:cs typeface="Times New Roman"/>
              </a:rPr>
              <a:t> </a:t>
            </a:r>
            <a:r>
              <a:rPr lang="en-GB" dirty="0">
                <a:latin typeface="Times New Roman"/>
                <a:cs typeface="Times New Roman"/>
              </a:rPr>
              <a:t>e.</a:t>
            </a:r>
            <a:r>
              <a:rPr lang="en-GB" spc="-30" dirty="0">
                <a:latin typeface="Times New Roman"/>
                <a:cs typeface="Times New Roman"/>
              </a:rPr>
              <a:t> </a:t>
            </a:r>
            <a:r>
              <a:rPr lang="en-GB" dirty="0">
                <a:latin typeface="Times New Roman"/>
                <a:cs typeface="Times New Roman"/>
              </a:rPr>
              <a:t>g.,</a:t>
            </a:r>
            <a:r>
              <a:rPr lang="en-GB" spc="-20" dirty="0">
                <a:latin typeface="Times New Roman"/>
                <a:cs typeface="Times New Roman"/>
              </a:rPr>
              <a:t> WUSTL-</a:t>
            </a:r>
            <a:r>
              <a:rPr lang="en-GB" spc="-10" dirty="0">
                <a:latin typeface="Times New Roman"/>
                <a:cs typeface="Times New Roman"/>
              </a:rPr>
              <a:t>Guest</a:t>
            </a:r>
            <a:endParaRPr lang="en-GB"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2800" dirty="0">
                <a:latin typeface="Times New Roman"/>
                <a:cs typeface="Times New Roman"/>
              </a:rPr>
              <a:t>Extended</a:t>
            </a:r>
            <a:r>
              <a:rPr lang="en-GB" sz="2800" spc="-35" dirty="0">
                <a:latin typeface="Times New Roman"/>
                <a:cs typeface="Times New Roman"/>
              </a:rPr>
              <a:t> </a:t>
            </a:r>
            <a:r>
              <a:rPr lang="en-GB" sz="2800" dirty="0">
                <a:latin typeface="Times New Roman"/>
                <a:cs typeface="Times New Roman"/>
              </a:rPr>
              <a:t>Service</a:t>
            </a:r>
            <a:r>
              <a:rPr lang="en-GB" sz="2800" spc="-35" dirty="0">
                <a:latin typeface="Times New Roman"/>
                <a:cs typeface="Times New Roman"/>
              </a:rPr>
              <a:t> </a:t>
            </a:r>
            <a:r>
              <a:rPr lang="en-GB" sz="2800" dirty="0">
                <a:latin typeface="Times New Roman"/>
                <a:cs typeface="Times New Roman"/>
              </a:rPr>
              <a:t>Set</a:t>
            </a:r>
            <a:r>
              <a:rPr lang="en-GB" sz="2800" spc="-15" dirty="0">
                <a:latin typeface="Times New Roman"/>
                <a:cs typeface="Times New Roman"/>
              </a:rPr>
              <a:t> </a:t>
            </a:r>
            <a:r>
              <a:rPr lang="en-GB" sz="2800" spc="-10" dirty="0">
                <a:latin typeface="Times New Roman"/>
                <a:cs typeface="Times New Roman"/>
              </a:rPr>
              <a:t>(ESS)</a:t>
            </a:r>
            <a:endParaRPr lang="en-GB" sz="2800" dirty="0">
              <a:latin typeface="Times New Roman"/>
              <a:cs typeface="Times New Roman"/>
            </a:endParaRPr>
          </a:p>
          <a:p>
            <a:pPr marL="711200" lvl="1">
              <a:lnSpc>
                <a:spcPct val="100000"/>
              </a:lnSpc>
            </a:pPr>
            <a:r>
              <a:rPr lang="en-GB" dirty="0">
                <a:latin typeface="Times New Roman"/>
                <a:cs typeface="Times New Roman"/>
              </a:rPr>
              <a:t>=</a:t>
            </a:r>
            <a:r>
              <a:rPr lang="en-GB" spc="-20" dirty="0">
                <a:latin typeface="Times New Roman"/>
                <a:cs typeface="Times New Roman"/>
              </a:rPr>
              <a:t> </a:t>
            </a:r>
            <a:r>
              <a:rPr lang="en-GB" dirty="0">
                <a:latin typeface="Times New Roman"/>
                <a:cs typeface="Times New Roman"/>
              </a:rPr>
              <a:t>Set</a:t>
            </a:r>
            <a:r>
              <a:rPr lang="en-GB" spc="-5" dirty="0">
                <a:latin typeface="Times New Roman"/>
                <a:cs typeface="Times New Roman"/>
              </a:rPr>
              <a:t> </a:t>
            </a:r>
            <a:r>
              <a:rPr lang="en-GB" dirty="0">
                <a:latin typeface="Times New Roman"/>
                <a:cs typeface="Times New Roman"/>
              </a:rPr>
              <a:t>of</a:t>
            </a:r>
            <a:r>
              <a:rPr lang="en-GB" spc="-15" dirty="0">
                <a:latin typeface="Times New Roman"/>
                <a:cs typeface="Times New Roman"/>
              </a:rPr>
              <a:t> </a:t>
            </a:r>
            <a:r>
              <a:rPr lang="en-GB" dirty="0">
                <a:latin typeface="Times New Roman"/>
                <a:cs typeface="Times New Roman"/>
              </a:rPr>
              <a:t>stations</a:t>
            </a:r>
            <a:r>
              <a:rPr lang="en-GB" spc="-30" dirty="0">
                <a:latin typeface="Times New Roman"/>
                <a:cs typeface="Times New Roman"/>
              </a:rPr>
              <a:t> </a:t>
            </a:r>
            <a:r>
              <a:rPr lang="en-GB" dirty="0">
                <a:latin typeface="Times New Roman"/>
                <a:cs typeface="Times New Roman"/>
              </a:rPr>
              <a:t>in</a:t>
            </a:r>
            <a:r>
              <a:rPr lang="en-GB" spc="-20" dirty="0">
                <a:latin typeface="Times New Roman"/>
                <a:cs typeface="Times New Roman"/>
              </a:rPr>
              <a:t> </a:t>
            </a:r>
            <a:r>
              <a:rPr lang="en-GB" dirty="0">
                <a:latin typeface="Times New Roman"/>
                <a:cs typeface="Times New Roman"/>
              </a:rPr>
              <a:t>an</a:t>
            </a:r>
            <a:r>
              <a:rPr lang="en-GB" spc="-10" dirty="0">
                <a:latin typeface="Times New Roman"/>
                <a:cs typeface="Times New Roman"/>
              </a:rPr>
              <a:t> </a:t>
            </a:r>
            <a:r>
              <a:rPr lang="en-GB" spc="-25" dirty="0">
                <a:latin typeface="Times New Roman"/>
                <a:cs typeface="Times New Roman"/>
              </a:rPr>
              <a:t>ESA</a:t>
            </a:r>
            <a:endParaRPr lang="en-GB" dirty="0">
              <a:latin typeface="Times New Roman"/>
              <a:cs typeface="Times New Roman"/>
            </a:endParaRPr>
          </a:p>
          <a:p>
            <a:pPr marL="368300" marR="180340" indent="-342900">
              <a:lnSpc>
                <a:spcPct val="100000"/>
              </a:lnSpc>
              <a:spcBef>
                <a:spcPts val="580"/>
              </a:spcBef>
              <a:buClr>
                <a:srgbClr val="063DE8"/>
              </a:buClr>
              <a:buSzPct val="75000"/>
              <a:buFont typeface="Wingdings"/>
              <a:buChar char=""/>
              <a:tabLst>
                <a:tab pos="368300" algn="l"/>
              </a:tabLst>
            </a:pPr>
            <a:r>
              <a:rPr lang="en-GB" sz="2800" spc="-25" dirty="0">
                <a:latin typeface="Times New Roman"/>
                <a:cs typeface="Times New Roman"/>
              </a:rPr>
              <a:t>Ad-</a:t>
            </a:r>
            <a:r>
              <a:rPr lang="en-GB" sz="2800" dirty="0">
                <a:latin typeface="Times New Roman"/>
                <a:cs typeface="Times New Roman"/>
              </a:rPr>
              <a:t>hoc</a:t>
            </a:r>
            <a:r>
              <a:rPr lang="en-GB" sz="2800" spc="-20" dirty="0">
                <a:latin typeface="Times New Roman"/>
                <a:cs typeface="Times New Roman"/>
              </a:rPr>
              <a:t> </a:t>
            </a:r>
            <a:r>
              <a:rPr lang="en-GB" sz="2800" dirty="0">
                <a:latin typeface="Times New Roman"/>
                <a:cs typeface="Times New Roman"/>
              </a:rPr>
              <a:t>networks</a:t>
            </a:r>
            <a:r>
              <a:rPr lang="en-GB" sz="2800" spc="-30" dirty="0">
                <a:latin typeface="Times New Roman"/>
                <a:cs typeface="Times New Roman"/>
              </a:rPr>
              <a:t> </a:t>
            </a:r>
            <a:r>
              <a:rPr lang="en-GB" sz="2800" dirty="0">
                <a:latin typeface="Times New Roman"/>
                <a:cs typeface="Times New Roman"/>
              </a:rPr>
              <a:t>coexist</a:t>
            </a:r>
            <a:r>
              <a:rPr lang="en-GB" sz="2800" spc="-35" dirty="0">
                <a:latin typeface="Times New Roman"/>
                <a:cs typeface="Times New Roman"/>
              </a:rPr>
              <a:t> </a:t>
            </a:r>
            <a:r>
              <a:rPr lang="en-GB" sz="2800" dirty="0">
                <a:latin typeface="Times New Roman"/>
                <a:cs typeface="Times New Roman"/>
              </a:rPr>
              <a:t>and</a:t>
            </a:r>
            <a:r>
              <a:rPr lang="en-GB" sz="2800" spc="-15" dirty="0">
                <a:latin typeface="Times New Roman"/>
                <a:cs typeface="Times New Roman"/>
              </a:rPr>
              <a:t> </a:t>
            </a:r>
            <a:r>
              <a:rPr lang="en-GB" sz="2800" dirty="0">
                <a:latin typeface="Times New Roman"/>
                <a:cs typeface="Times New Roman"/>
              </a:rPr>
              <a:t>interoperate</a:t>
            </a:r>
            <a:r>
              <a:rPr lang="en-GB" sz="2800" spc="-55" dirty="0">
                <a:latin typeface="Times New Roman"/>
                <a:cs typeface="Times New Roman"/>
              </a:rPr>
              <a:t> </a:t>
            </a:r>
            <a:r>
              <a:rPr lang="en-GB" sz="2800" dirty="0">
                <a:latin typeface="Times New Roman"/>
                <a:cs typeface="Times New Roman"/>
              </a:rPr>
              <a:t>with</a:t>
            </a:r>
            <a:r>
              <a:rPr lang="en-GB" sz="2800" spc="-30" dirty="0">
                <a:latin typeface="Times New Roman"/>
                <a:cs typeface="Times New Roman"/>
              </a:rPr>
              <a:t> </a:t>
            </a:r>
            <a:r>
              <a:rPr lang="en-GB" sz="2800" spc="-10" dirty="0">
                <a:latin typeface="Times New Roman"/>
                <a:cs typeface="Times New Roman"/>
              </a:rPr>
              <a:t>infrastructure- </a:t>
            </a:r>
            <a:r>
              <a:rPr lang="en-GB" sz="2800" dirty="0">
                <a:latin typeface="Times New Roman"/>
                <a:cs typeface="Times New Roman"/>
              </a:rPr>
              <a:t>based</a:t>
            </a:r>
            <a:r>
              <a:rPr lang="en-GB" sz="2800" spc="-25" dirty="0">
                <a:latin typeface="Times New Roman"/>
                <a:cs typeface="Times New Roman"/>
              </a:rPr>
              <a:t> </a:t>
            </a:r>
            <a:r>
              <a:rPr lang="en-GB" sz="2800" spc="-10" dirty="0">
                <a:latin typeface="Times New Roman"/>
                <a:cs typeface="Times New Roman"/>
              </a:rPr>
              <a:t>networks.</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BEF18056-653A-CFA9-90F0-63BB9C3E04F1}"/>
              </a:ext>
            </a:extLst>
          </p:cNvPr>
          <p:cNvSpPr>
            <a:spLocks noGrp="1"/>
          </p:cNvSpPr>
          <p:nvPr>
            <p:ph type="title"/>
          </p:nvPr>
        </p:nvSpPr>
        <p:spPr/>
        <p:txBody>
          <a:bodyPr/>
          <a:lstStyle/>
          <a:p>
            <a:r>
              <a:rPr lang="en-GB" dirty="0"/>
              <a:t>IEEE 802.11 Architecture </a:t>
            </a:r>
            <a:r>
              <a:rPr lang="en-GB" dirty="0" err="1"/>
              <a:t>Cont</a:t>
            </a:r>
            <a:endParaRPr lang="en-SE" dirty="0"/>
          </a:p>
        </p:txBody>
      </p:sp>
      <p:sp>
        <p:nvSpPr>
          <p:cNvPr id="4" name="Slide Number Placeholder 3">
            <a:extLst>
              <a:ext uri="{FF2B5EF4-FFF2-40B4-BE49-F238E27FC236}">
                <a16:creationId xmlns:a16="http://schemas.microsoft.com/office/drawing/2014/main" id="{4B56C10E-A292-A52F-064C-6968F9107C3B}"/>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39</a:t>
            </a:fld>
            <a:endParaRPr lang="en-US" dirty="0"/>
          </a:p>
        </p:txBody>
      </p:sp>
    </p:spTree>
    <p:extLst>
      <p:ext uri="{BB962C8B-B14F-4D97-AF65-F5344CB8AC3E}">
        <p14:creationId xmlns:p14="http://schemas.microsoft.com/office/powerpoint/2010/main" val="249309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Elements of a wireless network</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4</a:t>
            </a:fld>
            <a:endParaRPr lang="en-US" dirty="0"/>
          </a:p>
        </p:txBody>
      </p:sp>
      <p:sp>
        <p:nvSpPr>
          <p:cNvPr id="125" name="Oval 5">
            <a:extLst>
              <a:ext uri="{FF2B5EF4-FFF2-40B4-BE49-F238E27FC236}">
                <a16:creationId xmlns:a16="http://schemas.microsoft.com/office/drawing/2014/main" id="{6FD887B1-36B7-C042-AF16-EC543F193250}"/>
              </a:ext>
            </a:extLst>
          </p:cNvPr>
          <p:cNvSpPr>
            <a:spLocks noChangeArrowheads="1"/>
          </p:cNvSpPr>
          <p:nvPr/>
        </p:nvSpPr>
        <p:spPr bwMode="auto">
          <a:xfrm>
            <a:off x="4816475" y="4378325"/>
            <a:ext cx="2152650" cy="2093913"/>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6" name="Oval 11">
            <a:extLst>
              <a:ext uri="{FF2B5EF4-FFF2-40B4-BE49-F238E27FC236}">
                <a16:creationId xmlns:a16="http://schemas.microsoft.com/office/drawing/2014/main" id="{E4A6400A-EFEA-6943-B38A-9D6A4B5A9B80}"/>
              </a:ext>
            </a:extLst>
          </p:cNvPr>
          <p:cNvSpPr>
            <a:spLocks noChangeArrowheads="1"/>
          </p:cNvSpPr>
          <p:nvPr/>
        </p:nvSpPr>
        <p:spPr bwMode="auto">
          <a:xfrm>
            <a:off x="650875" y="1290638"/>
            <a:ext cx="2252663" cy="2286000"/>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7" name="Line 22">
            <a:extLst>
              <a:ext uri="{FF2B5EF4-FFF2-40B4-BE49-F238E27FC236}">
                <a16:creationId xmlns:a16="http://schemas.microsoft.com/office/drawing/2014/main" id="{7B958348-F69B-0945-B7D1-5D0DD9A351D9}"/>
              </a:ext>
            </a:extLst>
          </p:cNvPr>
          <p:cNvSpPr>
            <a:spLocks noChangeShapeType="1"/>
          </p:cNvSpPr>
          <p:nvPr/>
        </p:nvSpPr>
        <p:spPr bwMode="auto">
          <a:xfrm>
            <a:off x="1798638" y="2447925"/>
            <a:ext cx="1277937" cy="6556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8" name="Oval 23">
            <a:extLst>
              <a:ext uri="{FF2B5EF4-FFF2-40B4-BE49-F238E27FC236}">
                <a16:creationId xmlns:a16="http://schemas.microsoft.com/office/drawing/2014/main" id="{6DC7CEC3-9E37-6C43-B01A-57E7BFF18F47}"/>
              </a:ext>
            </a:extLst>
          </p:cNvPr>
          <p:cNvSpPr>
            <a:spLocks noChangeArrowheads="1"/>
          </p:cNvSpPr>
          <p:nvPr/>
        </p:nvSpPr>
        <p:spPr bwMode="auto">
          <a:xfrm>
            <a:off x="1524000" y="4033838"/>
            <a:ext cx="1038225" cy="100488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9" name="Oval 38">
            <a:extLst>
              <a:ext uri="{FF2B5EF4-FFF2-40B4-BE49-F238E27FC236}">
                <a16:creationId xmlns:a16="http://schemas.microsoft.com/office/drawing/2014/main" id="{D2BE75E6-7844-934E-960A-D867D9A2310E}"/>
              </a:ext>
            </a:extLst>
          </p:cNvPr>
          <p:cNvSpPr>
            <a:spLocks noChangeArrowheads="1"/>
          </p:cNvSpPr>
          <p:nvPr/>
        </p:nvSpPr>
        <p:spPr bwMode="auto">
          <a:xfrm>
            <a:off x="3108325" y="4440238"/>
            <a:ext cx="2278063" cy="205263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30" name="Line 59">
            <a:extLst>
              <a:ext uri="{FF2B5EF4-FFF2-40B4-BE49-F238E27FC236}">
                <a16:creationId xmlns:a16="http://schemas.microsoft.com/office/drawing/2014/main" id="{09A1ED68-4C61-C547-B087-02636BAFB272}"/>
              </a:ext>
            </a:extLst>
          </p:cNvPr>
          <p:cNvSpPr>
            <a:spLocks noChangeShapeType="1"/>
          </p:cNvSpPr>
          <p:nvPr/>
        </p:nvSpPr>
        <p:spPr bwMode="auto">
          <a:xfrm>
            <a:off x="5360988" y="5424488"/>
            <a:ext cx="3048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1" name="Line 60">
            <a:extLst>
              <a:ext uri="{FF2B5EF4-FFF2-40B4-BE49-F238E27FC236}">
                <a16:creationId xmlns:a16="http://schemas.microsoft.com/office/drawing/2014/main" id="{DCF89B4B-F2C0-9B46-A017-74044CA88C80}"/>
              </a:ext>
            </a:extLst>
          </p:cNvPr>
          <p:cNvSpPr>
            <a:spLocks noChangeShapeType="1"/>
          </p:cNvSpPr>
          <p:nvPr/>
        </p:nvSpPr>
        <p:spPr bwMode="auto">
          <a:xfrm flipH="1">
            <a:off x="4873625" y="5327650"/>
            <a:ext cx="1905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2" name="Line 61">
            <a:extLst>
              <a:ext uri="{FF2B5EF4-FFF2-40B4-BE49-F238E27FC236}">
                <a16:creationId xmlns:a16="http://schemas.microsoft.com/office/drawing/2014/main" id="{CB846523-0AE5-B44E-9CD4-A5780699DE7D}"/>
              </a:ext>
            </a:extLst>
          </p:cNvPr>
          <p:cNvSpPr>
            <a:spLocks noChangeShapeType="1"/>
          </p:cNvSpPr>
          <p:nvPr/>
        </p:nvSpPr>
        <p:spPr bwMode="auto">
          <a:xfrm flipH="1">
            <a:off x="4887913" y="5403850"/>
            <a:ext cx="1905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3" name="Line 62">
            <a:extLst>
              <a:ext uri="{FF2B5EF4-FFF2-40B4-BE49-F238E27FC236}">
                <a16:creationId xmlns:a16="http://schemas.microsoft.com/office/drawing/2014/main" id="{3D8D61FF-B178-A042-9F75-800F5BC23FCA}"/>
              </a:ext>
            </a:extLst>
          </p:cNvPr>
          <p:cNvSpPr>
            <a:spLocks noChangeShapeType="1"/>
          </p:cNvSpPr>
          <p:nvPr/>
        </p:nvSpPr>
        <p:spPr bwMode="auto">
          <a:xfrm flipH="1">
            <a:off x="4830763" y="5470525"/>
            <a:ext cx="1905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4" name="Line 64">
            <a:extLst>
              <a:ext uri="{FF2B5EF4-FFF2-40B4-BE49-F238E27FC236}">
                <a16:creationId xmlns:a16="http://schemas.microsoft.com/office/drawing/2014/main" id="{0E054FAC-6E60-6F42-9532-E4FBA10A891B}"/>
              </a:ext>
            </a:extLst>
          </p:cNvPr>
          <p:cNvSpPr>
            <a:spLocks noChangeShapeType="1"/>
          </p:cNvSpPr>
          <p:nvPr/>
        </p:nvSpPr>
        <p:spPr bwMode="auto">
          <a:xfrm flipV="1">
            <a:off x="4308475" y="4144963"/>
            <a:ext cx="50800" cy="111760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35" name="Group 356">
            <a:extLst>
              <a:ext uri="{FF2B5EF4-FFF2-40B4-BE49-F238E27FC236}">
                <a16:creationId xmlns:a16="http://schemas.microsoft.com/office/drawing/2014/main" id="{33648B09-CC71-7244-88FB-21FDB43B1417}"/>
              </a:ext>
            </a:extLst>
          </p:cNvPr>
          <p:cNvGrpSpPr>
            <a:grpSpLocks/>
          </p:cNvGrpSpPr>
          <p:nvPr/>
        </p:nvGrpSpPr>
        <p:grpSpPr bwMode="auto">
          <a:xfrm>
            <a:off x="6442075" y="4867275"/>
            <a:ext cx="331788" cy="368300"/>
            <a:chOff x="313" y="1497"/>
            <a:chExt cx="1152" cy="1014"/>
          </a:xfrm>
        </p:grpSpPr>
        <p:pic>
          <p:nvPicPr>
            <p:cNvPr id="136" name="Picture 354" descr="laptop_stylized_small">
              <a:extLst>
                <a:ext uri="{FF2B5EF4-FFF2-40B4-BE49-F238E27FC236}">
                  <a16:creationId xmlns:a16="http://schemas.microsoft.com/office/drawing/2014/main" id="{916388DC-DFC7-6644-A58A-7E3CE3A4F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7" name="Picture 355" descr="antenna_stylized">
              <a:extLst>
                <a:ext uri="{FF2B5EF4-FFF2-40B4-BE49-F238E27FC236}">
                  <a16:creationId xmlns:a16="http://schemas.microsoft.com/office/drawing/2014/main" id="{37884014-95FD-4041-8DD3-B67813446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38" name="Group 361">
            <a:extLst>
              <a:ext uri="{FF2B5EF4-FFF2-40B4-BE49-F238E27FC236}">
                <a16:creationId xmlns:a16="http://schemas.microsoft.com/office/drawing/2014/main" id="{F0D83CBC-A45C-DB46-B426-BC3CB27E561A}"/>
              </a:ext>
            </a:extLst>
          </p:cNvPr>
          <p:cNvGrpSpPr>
            <a:grpSpLocks/>
          </p:cNvGrpSpPr>
          <p:nvPr/>
        </p:nvGrpSpPr>
        <p:grpSpPr bwMode="auto">
          <a:xfrm>
            <a:off x="2071688" y="4195763"/>
            <a:ext cx="396875" cy="388937"/>
            <a:chOff x="2967" y="478"/>
            <a:chExt cx="788" cy="625"/>
          </a:xfrm>
        </p:grpSpPr>
        <p:pic>
          <p:nvPicPr>
            <p:cNvPr id="139" name="Picture 358" descr="access_point_stylized_small">
              <a:extLst>
                <a:ext uri="{FF2B5EF4-FFF2-40B4-BE49-F238E27FC236}">
                  <a16:creationId xmlns:a16="http://schemas.microsoft.com/office/drawing/2014/main" id="{5FE77BF3-1EFB-E041-BAC1-94C95522F1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0" name="Picture 360" descr="antenna_radiation_stylized">
              <a:extLst>
                <a:ext uri="{FF2B5EF4-FFF2-40B4-BE49-F238E27FC236}">
                  <a16:creationId xmlns:a16="http://schemas.microsoft.com/office/drawing/2014/main" id="{ED27BB04-ED6E-0D4B-8FE8-C96C4F7B95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41" name="Group 1">
            <a:extLst>
              <a:ext uri="{FF2B5EF4-FFF2-40B4-BE49-F238E27FC236}">
                <a16:creationId xmlns:a16="http://schemas.microsoft.com/office/drawing/2014/main" id="{F8EB07E3-DFC0-A445-A33D-75C2AD0A9EF8}"/>
              </a:ext>
            </a:extLst>
          </p:cNvPr>
          <p:cNvGrpSpPr>
            <a:grpSpLocks/>
          </p:cNvGrpSpPr>
          <p:nvPr/>
        </p:nvGrpSpPr>
        <p:grpSpPr bwMode="auto">
          <a:xfrm>
            <a:off x="5668963" y="4957763"/>
            <a:ext cx="458787" cy="620712"/>
            <a:chOff x="5955030" y="3031808"/>
            <a:chExt cx="914400" cy="1398587"/>
          </a:xfrm>
        </p:grpSpPr>
        <p:grpSp>
          <p:nvGrpSpPr>
            <p:cNvPr id="142" name="Group 398">
              <a:extLst>
                <a:ext uri="{FF2B5EF4-FFF2-40B4-BE49-F238E27FC236}">
                  <a16:creationId xmlns:a16="http://schemas.microsoft.com/office/drawing/2014/main" id="{B220ABB4-ABAB-CE46-BE7A-ED482AEAA84D}"/>
                </a:ext>
              </a:extLst>
            </p:cNvPr>
            <p:cNvGrpSpPr>
              <a:grpSpLocks/>
            </p:cNvGrpSpPr>
            <p:nvPr/>
          </p:nvGrpSpPr>
          <p:grpSpPr bwMode="auto">
            <a:xfrm>
              <a:off x="6097905" y="3403283"/>
              <a:ext cx="596900" cy="1027112"/>
              <a:chOff x="3130" y="3288"/>
              <a:chExt cx="410" cy="742"/>
            </a:xfrm>
          </p:grpSpPr>
          <p:sp>
            <p:nvSpPr>
              <p:cNvPr id="144" name="Line 270">
                <a:extLst>
                  <a:ext uri="{FF2B5EF4-FFF2-40B4-BE49-F238E27FC236}">
                    <a16:creationId xmlns:a16="http://schemas.microsoft.com/office/drawing/2014/main" id="{EB3D1AFB-9917-EB40-AEBE-C975E63F26BD}"/>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5" name="Line 271">
                <a:extLst>
                  <a:ext uri="{FF2B5EF4-FFF2-40B4-BE49-F238E27FC236}">
                    <a16:creationId xmlns:a16="http://schemas.microsoft.com/office/drawing/2014/main" id="{E08FC51C-048E-3E4D-9A0F-1FD8F96EBAB2}"/>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6" name="Line 272">
                <a:extLst>
                  <a:ext uri="{FF2B5EF4-FFF2-40B4-BE49-F238E27FC236}">
                    <a16:creationId xmlns:a16="http://schemas.microsoft.com/office/drawing/2014/main" id="{F60BFC20-FF60-2749-A1D5-607289DB4114}"/>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7" name="Line 273">
                <a:extLst>
                  <a:ext uri="{FF2B5EF4-FFF2-40B4-BE49-F238E27FC236}">
                    <a16:creationId xmlns:a16="http://schemas.microsoft.com/office/drawing/2014/main" id="{512627BE-7F4B-E642-8B83-2CFC68BC44F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8" name="Line 274">
                <a:extLst>
                  <a:ext uri="{FF2B5EF4-FFF2-40B4-BE49-F238E27FC236}">
                    <a16:creationId xmlns:a16="http://schemas.microsoft.com/office/drawing/2014/main" id="{4E8A0C01-D6A7-1F42-A4A2-1DC6B281EFD6}"/>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9" name="Line 275">
                <a:extLst>
                  <a:ext uri="{FF2B5EF4-FFF2-40B4-BE49-F238E27FC236}">
                    <a16:creationId xmlns:a16="http://schemas.microsoft.com/office/drawing/2014/main" id="{7438FAEA-A6F2-A246-8105-F54EDDC70154}"/>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0" name="Line 276">
                <a:extLst>
                  <a:ext uri="{FF2B5EF4-FFF2-40B4-BE49-F238E27FC236}">
                    <a16:creationId xmlns:a16="http://schemas.microsoft.com/office/drawing/2014/main" id="{E69B15B3-9399-E041-878F-938173CDFFEE}"/>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1" name="Line 277">
                <a:extLst>
                  <a:ext uri="{FF2B5EF4-FFF2-40B4-BE49-F238E27FC236}">
                    <a16:creationId xmlns:a16="http://schemas.microsoft.com/office/drawing/2014/main" id="{1E4874DA-7ED7-874D-B991-AABE14689B18}"/>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2" name="Line 278">
                <a:extLst>
                  <a:ext uri="{FF2B5EF4-FFF2-40B4-BE49-F238E27FC236}">
                    <a16:creationId xmlns:a16="http://schemas.microsoft.com/office/drawing/2014/main" id="{6D14A8CC-9625-344D-A6EB-3F17469C477D}"/>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3" name="Line 279">
                <a:extLst>
                  <a:ext uri="{FF2B5EF4-FFF2-40B4-BE49-F238E27FC236}">
                    <a16:creationId xmlns:a16="http://schemas.microsoft.com/office/drawing/2014/main" id="{F87A61CD-1278-5C40-A7DA-1D6151D5DB16}"/>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4" name="Line 280">
                <a:extLst>
                  <a:ext uri="{FF2B5EF4-FFF2-40B4-BE49-F238E27FC236}">
                    <a16:creationId xmlns:a16="http://schemas.microsoft.com/office/drawing/2014/main" id="{C0E5602D-DC2C-1843-8D4A-58D3A1ED1DD5}"/>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5" name="Line 281">
                <a:extLst>
                  <a:ext uri="{FF2B5EF4-FFF2-40B4-BE49-F238E27FC236}">
                    <a16:creationId xmlns:a16="http://schemas.microsoft.com/office/drawing/2014/main" id="{DD5E8B9D-A9BC-9746-BBCA-405945A54B48}"/>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6" name="Line 282">
                <a:extLst>
                  <a:ext uri="{FF2B5EF4-FFF2-40B4-BE49-F238E27FC236}">
                    <a16:creationId xmlns:a16="http://schemas.microsoft.com/office/drawing/2014/main" id="{19AF81E9-349A-9344-8D71-5F08AE6BFF3C}"/>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7" name="Line 283">
                <a:extLst>
                  <a:ext uri="{FF2B5EF4-FFF2-40B4-BE49-F238E27FC236}">
                    <a16:creationId xmlns:a16="http://schemas.microsoft.com/office/drawing/2014/main" id="{84FD3D45-465C-2A4D-8826-8073E7679263}"/>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8" name="Line 284">
                <a:extLst>
                  <a:ext uri="{FF2B5EF4-FFF2-40B4-BE49-F238E27FC236}">
                    <a16:creationId xmlns:a16="http://schemas.microsoft.com/office/drawing/2014/main" id="{236149EB-A521-C54B-978B-B2F3D2A80FF2}"/>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143" name="Picture 399" descr="cell_tower_radiation copy">
              <a:extLst>
                <a:ext uri="{FF2B5EF4-FFF2-40B4-BE49-F238E27FC236}">
                  <a16:creationId xmlns:a16="http://schemas.microsoft.com/office/drawing/2014/main" id="{15477466-B0BB-D045-8469-CE320C8C19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59" name="Group 403">
            <a:extLst>
              <a:ext uri="{FF2B5EF4-FFF2-40B4-BE49-F238E27FC236}">
                <a16:creationId xmlns:a16="http://schemas.microsoft.com/office/drawing/2014/main" id="{7E28037A-7EFC-0B46-95B9-4678DDAA8EC2}"/>
              </a:ext>
            </a:extLst>
          </p:cNvPr>
          <p:cNvGrpSpPr>
            <a:grpSpLocks/>
          </p:cNvGrpSpPr>
          <p:nvPr/>
        </p:nvGrpSpPr>
        <p:grpSpPr bwMode="auto">
          <a:xfrm>
            <a:off x="3403600" y="5354638"/>
            <a:ext cx="527050" cy="392112"/>
            <a:chOff x="2751" y="1851"/>
            <a:chExt cx="462" cy="478"/>
          </a:xfrm>
        </p:grpSpPr>
        <p:pic>
          <p:nvPicPr>
            <p:cNvPr id="160" name="Picture 364" descr="iphone_stylized_small">
              <a:extLst>
                <a:ext uri="{FF2B5EF4-FFF2-40B4-BE49-F238E27FC236}">
                  <a16:creationId xmlns:a16="http://schemas.microsoft.com/office/drawing/2014/main" id="{C84FCFF4-A725-4549-A2E6-AB7B6D1964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1" name="Picture 402" descr="antenna_radiation_stylized">
              <a:extLst>
                <a:ext uri="{FF2B5EF4-FFF2-40B4-BE49-F238E27FC236}">
                  <a16:creationId xmlns:a16="http://schemas.microsoft.com/office/drawing/2014/main" id="{E54086FD-B992-B84A-9956-901A6D564E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62" name="Group 100">
            <a:extLst>
              <a:ext uri="{FF2B5EF4-FFF2-40B4-BE49-F238E27FC236}">
                <a16:creationId xmlns:a16="http://schemas.microsoft.com/office/drawing/2014/main" id="{E7C998EB-2394-544D-80BB-533A98F699A4}"/>
              </a:ext>
            </a:extLst>
          </p:cNvPr>
          <p:cNvGrpSpPr>
            <a:grpSpLocks/>
          </p:cNvGrpSpPr>
          <p:nvPr/>
        </p:nvGrpSpPr>
        <p:grpSpPr bwMode="auto">
          <a:xfrm>
            <a:off x="4094163" y="4987925"/>
            <a:ext cx="458787" cy="620713"/>
            <a:chOff x="5955030" y="3031808"/>
            <a:chExt cx="914400" cy="1398587"/>
          </a:xfrm>
        </p:grpSpPr>
        <p:grpSp>
          <p:nvGrpSpPr>
            <p:cNvPr id="163" name="Group 398">
              <a:extLst>
                <a:ext uri="{FF2B5EF4-FFF2-40B4-BE49-F238E27FC236}">
                  <a16:creationId xmlns:a16="http://schemas.microsoft.com/office/drawing/2014/main" id="{4BA56D45-414C-BE4C-9A22-F243E7D162B0}"/>
                </a:ext>
              </a:extLst>
            </p:cNvPr>
            <p:cNvGrpSpPr>
              <a:grpSpLocks/>
            </p:cNvGrpSpPr>
            <p:nvPr/>
          </p:nvGrpSpPr>
          <p:grpSpPr bwMode="auto">
            <a:xfrm>
              <a:off x="6097905" y="3403283"/>
              <a:ext cx="596900" cy="1027112"/>
              <a:chOff x="3130" y="3288"/>
              <a:chExt cx="410" cy="742"/>
            </a:xfrm>
          </p:grpSpPr>
          <p:sp>
            <p:nvSpPr>
              <p:cNvPr id="165" name="Line 270">
                <a:extLst>
                  <a:ext uri="{FF2B5EF4-FFF2-40B4-BE49-F238E27FC236}">
                    <a16:creationId xmlns:a16="http://schemas.microsoft.com/office/drawing/2014/main" id="{C419645E-7341-1E42-A987-8906510D2DEF}"/>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6" name="Line 271">
                <a:extLst>
                  <a:ext uri="{FF2B5EF4-FFF2-40B4-BE49-F238E27FC236}">
                    <a16:creationId xmlns:a16="http://schemas.microsoft.com/office/drawing/2014/main" id="{E3413CC8-503E-F54F-9020-EA30E1FB6B6B}"/>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7" name="Line 272">
                <a:extLst>
                  <a:ext uri="{FF2B5EF4-FFF2-40B4-BE49-F238E27FC236}">
                    <a16:creationId xmlns:a16="http://schemas.microsoft.com/office/drawing/2014/main" id="{32BE2CA0-4934-C548-8F71-8643317D620B}"/>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8" name="Line 273">
                <a:extLst>
                  <a:ext uri="{FF2B5EF4-FFF2-40B4-BE49-F238E27FC236}">
                    <a16:creationId xmlns:a16="http://schemas.microsoft.com/office/drawing/2014/main" id="{0F568FA7-5D04-F249-88F8-D9BF4BB14387}"/>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9" name="Line 274">
                <a:extLst>
                  <a:ext uri="{FF2B5EF4-FFF2-40B4-BE49-F238E27FC236}">
                    <a16:creationId xmlns:a16="http://schemas.microsoft.com/office/drawing/2014/main" id="{FC33DD3A-B462-0C49-9211-16445A4184BB}"/>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0" name="Line 275">
                <a:extLst>
                  <a:ext uri="{FF2B5EF4-FFF2-40B4-BE49-F238E27FC236}">
                    <a16:creationId xmlns:a16="http://schemas.microsoft.com/office/drawing/2014/main" id="{A27E10EF-E77C-324E-ABE5-7D9D36FAFB95}"/>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1" name="Line 276">
                <a:extLst>
                  <a:ext uri="{FF2B5EF4-FFF2-40B4-BE49-F238E27FC236}">
                    <a16:creationId xmlns:a16="http://schemas.microsoft.com/office/drawing/2014/main" id="{38A6549E-F28B-E548-A11B-F2688FE02DE6}"/>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2" name="Line 277">
                <a:extLst>
                  <a:ext uri="{FF2B5EF4-FFF2-40B4-BE49-F238E27FC236}">
                    <a16:creationId xmlns:a16="http://schemas.microsoft.com/office/drawing/2014/main" id="{CF1EC650-3BA3-404C-9765-2B632619ECD8}"/>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3" name="Line 278">
                <a:extLst>
                  <a:ext uri="{FF2B5EF4-FFF2-40B4-BE49-F238E27FC236}">
                    <a16:creationId xmlns:a16="http://schemas.microsoft.com/office/drawing/2014/main" id="{633808AB-AED9-EF48-97E4-4DF625A9D8B4}"/>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4" name="Line 279">
                <a:extLst>
                  <a:ext uri="{FF2B5EF4-FFF2-40B4-BE49-F238E27FC236}">
                    <a16:creationId xmlns:a16="http://schemas.microsoft.com/office/drawing/2014/main" id="{F8580CEE-7A5C-7048-9921-68FF09DF0187}"/>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5" name="Line 280">
                <a:extLst>
                  <a:ext uri="{FF2B5EF4-FFF2-40B4-BE49-F238E27FC236}">
                    <a16:creationId xmlns:a16="http://schemas.microsoft.com/office/drawing/2014/main" id="{00996F04-1F8B-CC4D-B37A-210D0A122CC8}"/>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6" name="Line 281">
                <a:extLst>
                  <a:ext uri="{FF2B5EF4-FFF2-40B4-BE49-F238E27FC236}">
                    <a16:creationId xmlns:a16="http://schemas.microsoft.com/office/drawing/2014/main" id="{F19E527D-6BF3-CC47-875A-C4D2C88E88E1}"/>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7" name="Line 282">
                <a:extLst>
                  <a:ext uri="{FF2B5EF4-FFF2-40B4-BE49-F238E27FC236}">
                    <a16:creationId xmlns:a16="http://schemas.microsoft.com/office/drawing/2014/main" id="{18E888AA-D35B-AE4C-90FA-C2A7AF93347F}"/>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8" name="Line 283">
                <a:extLst>
                  <a:ext uri="{FF2B5EF4-FFF2-40B4-BE49-F238E27FC236}">
                    <a16:creationId xmlns:a16="http://schemas.microsoft.com/office/drawing/2014/main" id="{B8D4E8F1-7790-4D40-A0EB-41F3ADEAB496}"/>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9" name="Line 284">
                <a:extLst>
                  <a:ext uri="{FF2B5EF4-FFF2-40B4-BE49-F238E27FC236}">
                    <a16:creationId xmlns:a16="http://schemas.microsoft.com/office/drawing/2014/main" id="{D429B434-2C40-F74E-8CAE-0FC7B5346509}"/>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164" name="Picture 399" descr="cell_tower_radiation copy">
              <a:extLst>
                <a:ext uri="{FF2B5EF4-FFF2-40B4-BE49-F238E27FC236}">
                  <a16:creationId xmlns:a16="http://schemas.microsoft.com/office/drawing/2014/main" id="{A9CD3D46-2E69-B845-B173-09090C1C4E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0" name="Group 356">
            <a:extLst>
              <a:ext uri="{FF2B5EF4-FFF2-40B4-BE49-F238E27FC236}">
                <a16:creationId xmlns:a16="http://schemas.microsoft.com/office/drawing/2014/main" id="{8FC9C87C-2193-FD4F-BA1A-A7FDAA554282}"/>
              </a:ext>
            </a:extLst>
          </p:cNvPr>
          <p:cNvGrpSpPr>
            <a:grpSpLocks/>
          </p:cNvGrpSpPr>
          <p:nvPr/>
        </p:nvGrpSpPr>
        <p:grpSpPr bwMode="auto">
          <a:xfrm>
            <a:off x="5781675" y="5791200"/>
            <a:ext cx="361950" cy="338138"/>
            <a:chOff x="313" y="1497"/>
            <a:chExt cx="1152" cy="1014"/>
          </a:xfrm>
        </p:grpSpPr>
        <p:pic>
          <p:nvPicPr>
            <p:cNvPr id="181" name="Picture 354" descr="laptop_stylized_small">
              <a:extLst>
                <a:ext uri="{FF2B5EF4-FFF2-40B4-BE49-F238E27FC236}">
                  <a16:creationId xmlns:a16="http://schemas.microsoft.com/office/drawing/2014/main" id="{21BC2357-8DAB-214A-992E-C0220012BD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2" name="Picture 355" descr="antenna_stylized">
              <a:extLst>
                <a:ext uri="{FF2B5EF4-FFF2-40B4-BE49-F238E27FC236}">
                  <a16:creationId xmlns:a16="http://schemas.microsoft.com/office/drawing/2014/main" id="{FD2019DB-E154-D74C-9D01-E47FB814019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3" name="Group 356">
            <a:extLst>
              <a:ext uri="{FF2B5EF4-FFF2-40B4-BE49-F238E27FC236}">
                <a16:creationId xmlns:a16="http://schemas.microsoft.com/office/drawing/2014/main" id="{72BBF72D-947D-B841-83D8-A2FA489C0CFA}"/>
              </a:ext>
            </a:extLst>
          </p:cNvPr>
          <p:cNvGrpSpPr>
            <a:grpSpLocks/>
          </p:cNvGrpSpPr>
          <p:nvPr/>
        </p:nvGrpSpPr>
        <p:grpSpPr bwMode="auto">
          <a:xfrm>
            <a:off x="4551363" y="5811838"/>
            <a:ext cx="376237" cy="347662"/>
            <a:chOff x="313" y="1497"/>
            <a:chExt cx="1152" cy="1014"/>
          </a:xfrm>
        </p:grpSpPr>
        <p:pic>
          <p:nvPicPr>
            <p:cNvPr id="184" name="Picture 354" descr="laptop_stylized_small">
              <a:extLst>
                <a:ext uri="{FF2B5EF4-FFF2-40B4-BE49-F238E27FC236}">
                  <a16:creationId xmlns:a16="http://schemas.microsoft.com/office/drawing/2014/main" id="{836F4D94-BCDF-3542-A343-115E952ED2E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5" name="Picture 355" descr="antenna_stylized">
              <a:extLst>
                <a:ext uri="{FF2B5EF4-FFF2-40B4-BE49-F238E27FC236}">
                  <a16:creationId xmlns:a16="http://schemas.microsoft.com/office/drawing/2014/main" id="{B4D8151E-705C-EE40-B724-E0B69FCF06D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6" name="Group 356">
            <a:extLst>
              <a:ext uri="{FF2B5EF4-FFF2-40B4-BE49-F238E27FC236}">
                <a16:creationId xmlns:a16="http://schemas.microsoft.com/office/drawing/2014/main" id="{90CF8AA6-D241-564C-A835-C42E9A50FB94}"/>
              </a:ext>
            </a:extLst>
          </p:cNvPr>
          <p:cNvGrpSpPr>
            <a:grpSpLocks/>
          </p:cNvGrpSpPr>
          <p:nvPr/>
        </p:nvGrpSpPr>
        <p:grpSpPr bwMode="auto">
          <a:xfrm>
            <a:off x="3830638" y="5832475"/>
            <a:ext cx="382587" cy="436563"/>
            <a:chOff x="313" y="1497"/>
            <a:chExt cx="1152" cy="1014"/>
          </a:xfrm>
        </p:grpSpPr>
        <p:pic>
          <p:nvPicPr>
            <p:cNvPr id="187" name="Picture 354" descr="laptop_stylized_small">
              <a:extLst>
                <a:ext uri="{FF2B5EF4-FFF2-40B4-BE49-F238E27FC236}">
                  <a16:creationId xmlns:a16="http://schemas.microsoft.com/office/drawing/2014/main" id="{EA37CFAF-38EB-2545-8F20-380411EFBC1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8" name="Picture 355" descr="antenna_stylized">
              <a:extLst>
                <a:ext uri="{FF2B5EF4-FFF2-40B4-BE49-F238E27FC236}">
                  <a16:creationId xmlns:a16="http://schemas.microsoft.com/office/drawing/2014/main" id="{79DFDD41-1102-684C-B91C-88ADEBF387D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9" name="Group 403">
            <a:extLst>
              <a:ext uri="{FF2B5EF4-FFF2-40B4-BE49-F238E27FC236}">
                <a16:creationId xmlns:a16="http://schemas.microsoft.com/office/drawing/2014/main" id="{3D48FC39-032B-A342-BFD0-33CBD6CB3A7F}"/>
              </a:ext>
            </a:extLst>
          </p:cNvPr>
          <p:cNvGrpSpPr>
            <a:grpSpLocks/>
          </p:cNvGrpSpPr>
          <p:nvPr/>
        </p:nvGrpSpPr>
        <p:grpSpPr bwMode="auto">
          <a:xfrm>
            <a:off x="3729038" y="4673600"/>
            <a:ext cx="485775" cy="403225"/>
            <a:chOff x="2751" y="1851"/>
            <a:chExt cx="462" cy="478"/>
          </a:xfrm>
        </p:grpSpPr>
        <p:pic>
          <p:nvPicPr>
            <p:cNvPr id="190" name="Picture 364" descr="iphone_stylized_small">
              <a:extLst>
                <a:ext uri="{FF2B5EF4-FFF2-40B4-BE49-F238E27FC236}">
                  <a16:creationId xmlns:a16="http://schemas.microsoft.com/office/drawing/2014/main" id="{D28B1A7C-E2CC-BE4F-8868-8685B04387B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1" name="Picture 402" descr="antenna_radiation_stylized">
              <a:extLst>
                <a:ext uri="{FF2B5EF4-FFF2-40B4-BE49-F238E27FC236}">
                  <a16:creationId xmlns:a16="http://schemas.microsoft.com/office/drawing/2014/main" id="{5BB3FE4E-87C2-8246-82D8-D49345DCDF2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92" name="Group 403">
            <a:extLst>
              <a:ext uri="{FF2B5EF4-FFF2-40B4-BE49-F238E27FC236}">
                <a16:creationId xmlns:a16="http://schemas.microsoft.com/office/drawing/2014/main" id="{86FB4197-A7C7-2C4B-87E5-4528376C50B4}"/>
              </a:ext>
            </a:extLst>
          </p:cNvPr>
          <p:cNvGrpSpPr>
            <a:grpSpLocks/>
          </p:cNvGrpSpPr>
          <p:nvPr/>
        </p:nvGrpSpPr>
        <p:grpSpPr bwMode="auto">
          <a:xfrm>
            <a:off x="6289675" y="5334000"/>
            <a:ext cx="525463" cy="392113"/>
            <a:chOff x="2751" y="1851"/>
            <a:chExt cx="462" cy="478"/>
          </a:xfrm>
        </p:grpSpPr>
        <p:pic>
          <p:nvPicPr>
            <p:cNvPr id="193" name="Picture 364" descr="iphone_stylized_small">
              <a:extLst>
                <a:ext uri="{FF2B5EF4-FFF2-40B4-BE49-F238E27FC236}">
                  <a16:creationId xmlns:a16="http://schemas.microsoft.com/office/drawing/2014/main" id="{0C0CDB8A-DE3D-5F4A-A881-49C3DC0504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 name="Picture 402" descr="antenna_radiation_stylized">
              <a:extLst>
                <a:ext uri="{FF2B5EF4-FFF2-40B4-BE49-F238E27FC236}">
                  <a16:creationId xmlns:a16="http://schemas.microsoft.com/office/drawing/2014/main" id="{FBB79140-E464-FA4E-BC03-E9D77416B1D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95" name="Group 356">
            <a:extLst>
              <a:ext uri="{FF2B5EF4-FFF2-40B4-BE49-F238E27FC236}">
                <a16:creationId xmlns:a16="http://schemas.microsoft.com/office/drawing/2014/main" id="{814B233D-4B4F-8340-BCC6-0250B96E73AE}"/>
              </a:ext>
            </a:extLst>
          </p:cNvPr>
          <p:cNvGrpSpPr>
            <a:grpSpLocks/>
          </p:cNvGrpSpPr>
          <p:nvPr/>
        </p:nvGrpSpPr>
        <p:grpSpPr bwMode="auto">
          <a:xfrm>
            <a:off x="4987925" y="5191125"/>
            <a:ext cx="376238" cy="349250"/>
            <a:chOff x="313" y="1497"/>
            <a:chExt cx="1152" cy="1014"/>
          </a:xfrm>
        </p:grpSpPr>
        <p:pic>
          <p:nvPicPr>
            <p:cNvPr id="196" name="Picture 354" descr="laptop_stylized_small">
              <a:extLst>
                <a:ext uri="{FF2B5EF4-FFF2-40B4-BE49-F238E27FC236}">
                  <a16:creationId xmlns:a16="http://schemas.microsoft.com/office/drawing/2014/main" id="{EC5C806D-D5CA-5A4B-958A-3D3885D6353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7" name="Picture 355" descr="antenna_stylized">
              <a:extLst>
                <a:ext uri="{FF2B5EF4-FFF2-40B4-BE49-F238E27FC236}">
                  <a16:creationId xmlns:a16="http://schemas.microsoft.com/office/drawing/2014/main" id="{22DE5A99-B75E-E846-A9CA-B5A4A8A0866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98" name="Group 356">
            <a:extLst>
              <a:ext uri="{FF2B5EF4-FFF2-40B4-BE49-F238E27FC236}">
                <a16:creationId xmlns:a16="http://schemas.microsoft.com/office/drawing/2014/main" id="{44A62913-19C4-CF45-A43E-AF4966B1C6B9}"/>
              </a:ext>
            </a:extLst>
          </p:cNvPr>
          <p:cNvGrpSpPr>
            <a:grpSpLocks/>
          </p:cNvGrpSpPr>
          <p:nvPr/>
        </p:nvGrpSpPr>
        <p:grpSpPr bwMode="auto">
          <a:xfrm>
            <a:off x="1909763" y="4643438"/>
            <a:ext cx="282575" cy="344487"/>
            <a:chOff x="313" y="1497"/>
            <a:chExt cx="1152" cy="1014"/>
          </a:xfrm>
        </p:grpSpPr>
        <p:pic>
          <p:nvPicPr>
            <p:cNvPr id="199" name="Picture 354" descr="laptop_stylized_small">
              <a:extLst>
                <a:ext uri="{FF2B5EF4-FFF2-40B4-BE49-F238E27FC236}">
                  <a16:creationId xmlns:a16="http://schemas.microsoft.com/office/drawing/2014/main" id="{2C6FC57A-B2AA-024C-AA50-833F87F56B2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0" name="Picture 355" descr="antenna_stylized">
              <a:extLst>
                <a:ext uri="{FF2B5EF4-FFF2-40B4-BE49-F238E27FC236}">
                  <a16:creationId xmlns:a16="http://schemas.microsoft.com/office/drawing/2014/main" id="{A7408C9B-0424-4D46-A3CB-20DA2F96592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01" name="Group 403">
            <a:extLst>
              <a:ext uri="{FF2B5EF4-FFF2-40B4-BE49-F238E27FC236}">
                <a16:creationId xmlns:a16="http://schemas.microsoft.com/office/drawing/2014/main" id="{8BF4494C-B45F-EA42-8D3E-0E8E92701DEB}"/>
              </a:ext>
            </a:extLst>
          </p:cNvPr>
          <p:cNvGrpSpPr>
            <a:grpSpLocks/>
          </p:cNvGrpSpPr>
          <p:nvPr/>
        </p:nvGrpSpPr>
        <p:grpSpPr bwMode="auto">
          <a:xfrm>
            <a:off x="1616075" y="4308475"/>
            <a:ext cx="444500" cy="381000"/>
            <a:chOff x="2751" y="1851"/>
            <a:chExt cx="462" cy="478"/>
          </a:xfrm>
        </p:grpSpPr>
        <p:pic>
          <p:nvPicPr>
            <p:cNvPr id="202" name="Picture 364" descr="iphone_stylized_small">
              <a:extLst>
                <a:ext uri="{FF2B5EF4-FFF2-40B4-BE49-F238E27FC236}">
                  <a16:creationId xmlns:a16="http://schemas.microsoft.com/office/drawing/2014/main" id="{F9290FEC-F0ED-A746-9BCA-11DE56BF8CD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3" name="Picture 402" descr="antenna_radiation_stylized">
              <a:extLst>
                <a:ext uri="{FF2B5EF4-FFF2-40B4-BE49-F238E27FC236}">
                  <a16:creationId xmlns:a16="http://schemas.microsoft.com/office/drawing/2014/main" id="{7F0B6E3C-FE7C-8244-BFE5-BB2FF84C835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04" name="Group 142">
            <a:extLst>
              <a:ext uri="{FF2B5EF4-FFF2-40B4-BE49-F238E27FC236}">
                <a16:creationId xmlns:a16="http://schemas.microsoft.com/office/drawing/2014/main" id="{05787F7C-D6F9-5148-A1C8-AE0EF1035320}"/>
              </a:ext>
            </a:extLst>
          </p:cNvPr>
          <p:cNvGrpSpPr>
            <a:grpSpLocks/>
          </p:cNvGrpSpPr>
          <p:nvPr/>
        </p:nvGrpSpPr>
        <p:grpSpPr bwMode="auto">
          <a:xfrm>
            <a:off x="1574800" y="1971675"/>
            <a:ext cx="458788" cy="619125"/>
            <a:chOff x="5955030" y="3031808"/>
            <a:chExt cx="914400" cy="1398587"/>
          </a:xfrm>
        </p:grpSpPr>
        <p:grpSp>
          <p:nvGrpSpPr>
            <p:cNvPr id="205" name="Group 398">
              <a:extLst>
                <a:ext uri="{FF2B5EF4-FFF2-40B4-BE49-F238E27FC236}">
                  <a16:creationId xmlns:a16="http://schemas.microsoft.com/office/drawing/2014/main" id="{DEF19A22-8F91-6842-8109-AEB66C6A5ABE}"/>
                </a:ext>
              </a:extLst>
            </p:cNvPr>
            <p:cNvGrpSpPr>
              <a:grpSpLocks/>
            </p:cNvGrpSpPr>
            <p:nvPr/>
          </p:nvGrpSpPr>
          <p:grpSpPr bwMode="auto">
            <a:xfrm>
              <a:off x="6097905" y="3403283"/>
              <a:ext cx="596900" cy="1027112"/>
              <a:chOff x="3130" y="3288"/>
              <a:chExt cx="410" cy="742"/>
            </a:xfrm>
          </p:grpSpPr>
          <p:sp>
            <p:nvSpPr>
              <p:cNvPr id="207" name="Line 270">
                <a:extLst>
                  <a:ext uri="{FF2B5EF4-FFF2-40B4-BE49-F238E27FC236}">
                    <a16:creationId xmlns:a16="http://schemas.microsoft.com/office/drawing/2014/main" id="{E417E1DB-608C-9848-9F0A-5122753DA841}"/>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8" name="Line 271">
                <a:extLst>
                  <a:ext uri="{FF2B5EF4-FFF2-40B4-BE49-F238E27FC236}">
                    <a16:creationId xmlns:a16="http://schemas.microsoft.com/office/drawing/2014/main" id="{3B2D533F-D1A2-B24B-A569-AA613E92259F}"/>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9" name="Line 272">
                <a:extLst>
                  <a:ext uri="{FF2B5EF4-FFF2-40B4-BE49-F238E27FC236}">
                    <a16:creationId xmlns:a16="http://schemas.microsoft.com/office/drawing/2014/main" id="{F887C580-CEC3-4746-B37A-5E728888A4ED}"/>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0" name="Line 273">
                <a:extLst>
                  <a:ext uri="{FF2B5EF4-FFF2-40B4-BE49-F238E27FC236}">
                    <a16:creationId xmlns:a16="http://schemas.microsoft.com/office/drawing/2014/main" id="{5069F6B6-EC0B-9443-B3DF-EC160AF3C2F2}"/>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1" name="Line 274">
                <a:extLst>
                  <a:ext uri="{FF2B5EF4-FFF2-40B4-BE49-F238E27FC236}">
                    <a16:creationId xmlns:a16="http://schemas.microsoft.com/office/drawing/2014/main" id="{148C5F81-3D28-1B46-BC25-8FFB6E9BBBEF}"/>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2" name="Line 275">
                <a:extLst>
                  <a:ext uri="{FF2B5EF4-FFF2-40B4-BE49-F238E27FC236}">
                    <a16:creationId xmlns:a16="http://schemas.microsoft.com/office/drawing/2014/main" id="{E994C03E-7A8C-7649-B94A-FFE6213CF3CA}"/>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3" name="Line 276">
                <a:extLst>
                  <a:ext uri="{FF2B5EF4-FFF2-40B4-BE49-F238E27FC236}">
                    <a16:creationId xmlns:a16="http://schemas.microsoft.com/office/drawing/2014/main" id="{3D5CC52A-81FD-E049-A4D9-6576D1FA6977}"/>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4" name="Line 277">
                <a:extLst>
                  <a:ext uri="{FF2B5EF4-FFF2-40B4-BE49-F238E27FC236}">
                    <a16:creationId xmlns:a16="http://schemas.microsoft.com/office/drawing/2014/main" id="{3ED01E6D-C154-C542-A593-1C66F05106D9}"/>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5" name="Line 278">
                <a:extLst>
                  <a:ext uri="{FF2B5EF4-FFF2-40B4-BE49-F238E27FC236}">
                    <a16:creationId xmlns:a16="http://schemas.microsoft.com/office/drawing/2014/main" id="{F83323B0-0B99-0747-B347-8742C2532B88}"/>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6" name="Line 279">
                <a:extLst>
                  <a:ext uri="{FF2B5EF4-FFF2-40B4-BE49-F238E27FC236}">
                    <a16:creationId xmlns:a16="http://schemas.microsoft.com/office/drawing/2014/main" id="{BC214760-2F6D-A54C-96DB-B2563CA355E6}"/>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7" name="Line 280">
                <a:extLst>
                  <a:ext uri="{FF2B5EF4-FFF2-40B4-BE49-F238E27FC236}">
                    <a16:creationId xmlns:a16="http://schemas.microsoft.com/office/drawing/2014/main" id="{A0160D0F-A86D-4241-B44D-6E98425F86F0}"/>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8" name="Line 281">
                <a:extLst>
                  <a:ext uri="{FF2B5EF4-FFF2-40B4-BE49-F238E27FC236}">
                    <a16:creationId xmlns:a16="http://schemas.microsoft.com/office/drawing/2014/main" id="{3ABDB358-8829-E54F-AB3F-14EB8832BED5}"/>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282">
                <a:extLst>
                  <a:ext uri="{FF2B5EF4-FFF2-40B4-BE49-F238E27FC236}">
                    <a16:creationId xmlns:a16="http://schemas.microsoft.com/office/drawing/2014/main" id="{030D6FBA-2C96-C74F-A538-CE828952DFCD}"/>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0" name="Line 283">
                <a:extLst>
                  <a:ext uri="{FF2B5EF4-FFF2-40B4-BE49-F238E27FC236}">
                    <a16:creationId xmlns:a16="http://schemas.microsoft.com/office/drawing/2014/main" id="{444C9AF6-B194-1F4D-9498-4133CAD31F8C}"/>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1" name="Line 284">
                <a:extLst>
                  <a:ext uri="{FF2B5EF4-FFF2-40B4-BE49-F238E27FC236}">
                    <a16:creationId xmlns:a16="http://schemas.microsoft.com/office/drawing/2014/main" id="{1007F074-DD2C-A041-8028-27935643FE8D}"/>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206" name="Picture 399" descr="cell_tower_radiation copy">
              <a:extLst>
                <a:ext uri="{FF2B5EF4-FFF2-40B4-BE49-F238E27FC236}">
                  <a16:creationId xmlns:a16="http://schemas.microsoft.com/office/drawing/2014/main" id="{05BFEF5A-A9A7-8E49-BE1F-03DCB72C00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22" name="Group 356">
            <a:extLst>
              <a:ext uri="{FF2B5EF4-FFF2-40B4-BE49-F238E27FC236}">
                <a16:creationId xmlns:a16="http://schemas.microsoft.com/office/drawing/2014/main" id="{FE7D4943-DFC4-1049-B8CF-FEDA6FD746B2}"/>
              </a:ext>
            </a:extLst>
          </p:cNvPr>
          <p:cNvGrpSpPr>
            <a:grpSpLocks/>
          </p:cNvGrpSpPr>
          <p:nvPr/>
        </p:nvGrpSpPr>
        <p:grpSpPr bwMode="auto">
          <a:xfrm>
            <a:off x="2112963" y="2103438"/>
            <a:ext cx="465137" cy="481012"/>
            <a:chOff x="313" y="1497"/>
            <a:chExt cx="1152" cy="1014"/>
          </a:xfrm>
        </p:grpSpPr>
        <p:pic>
          <p:nvPicPr>
            <p:cNvPr id="223" name="Picture 354" descr="laptop_stylized_small">
              <a:extLst>
                <a:ext uri="{FF2B5EF4-FFF2-40B4-BE49-F238E27FC236}">
                  <a16:creationId xmlns:a16="http://schemas.microsoft.com/office/drawing/2014/main" id="{1B9DAB19-8344-BD4E-8CEC-E8179484351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4" name="Picture 355" descr="antenna_stylized">
              <a:extLst>
                <a:ext uri="{FF2B5EF4-FFF2-40B4-BE49-F238E27FC236}">
                  <a16:creationId xmlns:a16="http://schemas.microsoft.com/office/drawing/2014/main" id="{EBC88AD6-BA3E-324A-A0BF-8DF9D89E181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25" name="Group 356">
            <a:extLst>
              <a:ext uri="{FF2B5EF4-FFF2-40B4-BE49-F238E27FC236}">
                <a16:creationId xmlns:a16="http://schemas.microsoft.com/office/drawing/2014/main" id="{E2A474A7-8A71-AC43-9403-5CD64CFABC6B}"/>
              </a:ext>
            </a:extLst>
          </p:cNvPr>
          <p:cNvGrpSpPr>
            <a:grpSpLocks/>
          </p:cNvGrpSpPr>
          <p:nvPr/>
        </p:nvGrpSpPr>
        <p:grpSpPr bwMode="auto">
          <a:xfrm>
            <a:off x="2005013" y="2901950"/>
            <a:ext cx="333375" cy="368300"/>
            <a:chOff x="313" y="1497"/>
            <a:chExt cx="1152" cy="1014"/>
          </a:xfrm>
        </p:grpSpPr>
        <p:pic>
          <p:nvPicPr>
            <p:cNvPr id="226" name="Picture 354" descr="laptop_stylized_small">
              <a:extLst>
                <a:ext uri="{FF2B5EF4-FFF2-40B4-BE49-F238E27FC236}">
                  <a16:creationId xmlns:a16="http://schemas.microsoft.com/office/drawing/2014/main" id="{F44CEA56-C9A6-9141-81A0-8DCC3E2F5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7" name="Picture 355" descr="antenna_stylized">
              <a:extLst>
                <a:ext uri="{FF2B5EF4-FFF2-40B4-BE49-F238E27FC236}">
                  <a16:creationId xmlns:a16="http://schemas.microsoft.com/office/drawing/2014/main" id="{0C57F82F-4D98-D54F-81F8-DA60E1261D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28" name="Group 356">
            <a:extLst>
              <a:ext uri="{FF2B5EF4-FFF2-40B4-BE49-F238E27FC236}">
                <a16:creationId xmlns:a16="http://schemas.microsoft.com/office/drawing/2014/main" id="{07CEAB6C-C9D1-9A47-BAA4-4D786E6D429A}"/>
              </a:ext>
            </a:extLst>
          </p:cNvPr>
          <p:cNvGrpSpPr>
            <a:grpSpLocks/>
          </p:cNvGrpSpPr>
          <p:nvPr/>
        </p:nvGrpSpPr>
        <p:grpSpPr bwMode="auto">
          <a:xfrm>
            <a:off x="1482725" y="2987675"/>
            <a:ext cx="282575" cy="344488"/>
            <a:chOff x="313" y="1497"/>
            <a:chExt cx="1152" cy="1014"/>
          </a:xfrm>
        </p:grpSpPr>
        <p:pic>
          <p:nvPicPr>
            <p:cNvPr id="229" name="Picture 354" descr="laptop_stylized_small">
              <a:extLst>
                <a:ext uri="{FF2B5EF4-FFF2-40B4-BE49-F238E27FC236}">
                  <a16:creationId xmlns:a16="http://schemas.microsoft.com/office/drawing/2014/main" id="{66EB1CC5-C145-7141-AE88-FDE185E245F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0" name="Picture 355" descr="antenna_stylized">
              <a:extLst>
                <a:ext uri="{FF2B5EF4-FFF2-40B4-BE49-F238E27FC236}">
                  <a16:creationId xmlns:a16="http://schemas.microsoft.com/office/drawing/2014/main" id="{CBA3A680-EE48-5C4A-B84E-4A1FCE54879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1" name="Group 403">
            <a:extLst>
              <a:ext uri="{FF2B5EF4-FFF2-40B4-BE49-F238E27FC236}">
                <a16:creationId xmlns:a16="http://schemas.microsoft.com/office/drawing/2014/main" id="{E09A0004-7386-EF43-AE45-070A340FAD3F}"/>
              </a:ext>
            </a:extLst>
          </p:cNvPr>
          <p:cNvGrpSpPr>
            <a:grpSpLocks/>
          </p:cNvGrpSpPr>
          <p:nvPr/>
        </p:nvGrpSpPr>
        <p:grpSpPr bwMode="auto">
          <a:xfrm>
            <a:off x="1189038" y="2651125"/>
            <a:ext cx="444500" cy="382588"/>
            <a:chOff x="2751" y="1851"/>
            <a:chExt cx="462" cy="478"/>
          </a:xfrm>
        </p:grpSpPr>
        <p:pic>
          <p:nvPicPr>
            <p:cNvPr id="232" name="Picture 364" descr="iphone_stylized_small">
              <a:extLst>
                <a:ext uri="{FF2B5EF4-FFF2-40B4-BE49-F238E27FC236}">
                  <a16:creationId xmlns:a16="http://schemas.microsoft.com/office/drawing/2014/main" id="{D04F1FE1-F105-E24F-BD11-05351E3FC70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3" name="Picture 402" descr="antenna_radiation_stylized">
              <a:extLst>
                <a:ext uri="{FF2B5EF4-FFF2-40B4-BE49-F238E27FC236}">
                  <a16:creationId xmlns:a16="http://schemas.microsoft.com/office/drawing/2014/main" id="{8995403E-B75E-864E-A3AC-A8BADEA4FAF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4" name="Group 356">
            <a:extLst>
              <a:ext uri="{FF2B5EF4-FFF2-40B4-BE49-F238E27FC236}">
                <a16:creationId xmlns:a16="http://schemas.microsoft.com/office/drawing/2014/main" id="{45D88A96-1BEF-AF40-9EF4-F653E8F6912B}"/>
              </a:ext>
            </a:extLst>
          </p:cNvPr>
          <p:cNvGrpSpPr>
            <a:grpSpLocks/>
          </p:cNvGrpSpPr>
          <p:nvPr/>
        </p:nvGrpSpPr>
        <p:grpSpPr bwMode="auto">
          <a:xfrm>
            <a:off x="1565275" y="1401763"/>
            <a:ext cx="446088" cy="385762"/>
            <a:chOff x="313" y="1497"/>
            <a:chExt cx="1152" cy="1014"/>
          </a:xfrm>
        </p:grpSpPr>
        <p:pic>
          <p:nvPicPr>
            <p:cNvPr id="235" name="Picture 354" descr="laptop_stylized_small">
              <a:extLst>
                <a:ext uri="{FF2B5EF4-FFF2-40B4-BE49-F238E27FC236}">
                  <a16:creationId xmlns:a16="http://schemas.microsoft.com/office/drawing/2014/main" id="{5CA82CB5-E7B6-C445-B684-658BC5C3312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 name="Picture 355" descr="antenna_stylized">
              <a:extLst>
                <a:ext uri="{FF2B5EF4-FFF2-40B4-BE49-F238E27FC236}">
                  <a16:creationId xmlns:a16="http://schemas.microsoft.com/office/drawing/2014/main" id="{75F9DB31-6339-494A-A074-B9A0B4516920}"/>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7" name="Group 403">
            <a:extLst>
              <a:ext uri="{FF2B5EF4-FFF2-40B4-BE49-F238E27FC236}">
                <a16:creationId xmlns:a16="http://schemas.microsoft.com/office/drawing/2014/main" id="{EF99A882-0F7D-1340-8F07-148A4616940E}"/>
              </a:ext>
            </a:extLst>
          </p:cNvPr>
          <p:cNvGrpSpPr>
            <a:grpSpLocks/>
          </p:cNvGrpSpPr>
          <p:nvPr/>
        </p:nvGrpSpPr>
        <p:grpSpPr bwMode="auto">
          <a:xfrm>
            <a:off x="762000" y="2530475"/>
            <a:ext cx="446088" cy="381000"/>
            <a:chOff x="2751" y="1851"/>
            <a:chExt cx="462" cy="478"/>
          </a:xfrm>
        </p:grpSpPr>
        <p:pic>
          <p:nvPicPr>
            <p:cNvPr id="238" name="Picture 364" descr="iphone_stylized_small">
              <a:extLst>
                <a:ext uri="{FF2B5EF4-FFF2-40B4-BE49-F238E27FC236}">
                  <a16:creationId xmlns:a16="http://schemas.microsoft.com/office/drawing/2014/main" id="{8C6A6BBA-51E0-724F-AB7E-9DE15DF9F0F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9" name="Picture 402" descr="antenna_radiation_stylized">
              <a:extLst>
                <a:ext uri="{FF2B5EF4-FFF2-40B4-BE49-F238E27FC236}">
                  <a16:creationId xmlns:a16="http://schemas.microsoft.com/office/drawing/2014/main" id="{E51015F6-50FB-094B-BDF9-2FE77B03308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40" name="Line 63">
            <a:extLst>
              <a:ext uri="{FF2B5EF4-FFF2-40B4-BE49-F238E27FC236}">
                <a16:creationId xmlns:a16="http://schemas.microsoft.com/office/drawing/2014/main" id="{CCB97428-BD70-4E49-A590-83AF71EA820E}"/>
              </a:ext>
            </a:extLst>
          </p:cNvPr>
          <p:cNvSpPr>
            <a:spLocks noChangeShapeType="1"/>
          </p:cNvSpPr>
          <p:nvPr/>
        </p:nvSpPr>
        <p:spPr bwMode="auto">
          <a:xfrm flipH="1" flipV="1">
            <a:off x="4867275" y="4105275"/>
            <a:ext cx="949325" cy="1293813"/>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1" name="Line 34">
            <a:extLst>
              <a:ext uri="{FF2B5EF4-FFF2-40B4-BE49-F238E27FC236}">
                <a16:creationId xmlns:a16="http://schemas.microsoft.com/office/drawing/2014/main" id="{4FC66219-F808-FD4D-9B59-86F203C09C9C}"/>
              </a:ext>
            </a:extLst>
          </p:cNvPr>
          <p:cNvSpPr>
            <a:spLocks noChangeShapeType="1"/>
          </p:cNvSpPr>
          <p:nvPr/>
        </p:nvSpPr>
        <p:spPr bwMode="auto">
          <a:xfrm flipV="1">
            <a:off x="2197100" y="3636963"/>
            <a:ext cx="1257300" cy="809625"/>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2" name="Group 6">
            <a:extLst>
              <a:ext uri="{FF2B5EF4-FFF2-40B4-BE49-F238E27FC236}">
                <a16:creationId xmlns:a16="http://schemas.microsoft.com/office/drawing/2014/main" id="{C361E706-F3A3-CF44-AE02-BA0595774CD9}"/>
              </a:ext>
            </a:extLst>
          </p:cNvPr>
          <p:cNvGrpSpPr>
            <a:grpSpLocks/>
          </p:cNvGrpSpPr>
          <p:nvPr/>
        </p:nvGrpSpPr>
        <p:grpSpPr bwMode="auto">
          <a:xfrm>
            <a:off x="3038475" y="2557463"/>
            <a:ext cx="2362200" cy="1762125"/>
            <a:chOff x="3839" y="1737"/>
            <a:chExt cx="1488" cy="1110"/>
          </a:xfrm>
        </p:grpSpPr>
        <p:sp>
          <p:nvSpPr>
            <p:cNvPr id="243" name="Freeform 7">
              <a:extLst>
                <a:ext uri="{FF2B5EF4-FFF2-40B4-BE49-F238E27FC236}">
                  <a16:creationId xmlns:a16="http://schemas.microsoft.com/office/drawing/2014/main" id="{393C90C1-E2F5-7E4D-9330-704828EC3DBF}"/>
                </a:ext>
              </a:extLst>
            </p:cNvPr>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244" name="Text Box 8">
              <a:extLst>
                <a:ext uri="{FF2B5EF4-FFF2-40B4-BE49-F238E27FC236}">
                  <a16:creationId xmlns:a16="http://schemas.microsoft.com/office/drawing/2014/main" id="{91AB3FE3-6836-1F44-BEB7-C93EF507CF19}"/>
                </a:ext>
              </a:extLst>
            </p:cNvPr>
            <p:cNvSpPr txBox="1">
              <a:spLocks noChangeArrowheads="1"/>
            </p:cNvSpPr>
            <p:nvPr/>
          </p:nvSpPr>
          <p:spPr bwMode="auto">
            <a:xfrm>
              <a:off x="4086" y="2030"/>
              <a:ext cx="1086"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fontAlgn="base">
                <a:spcBef>
                  <a:spcPct val="0"/>
                </a:spcBef>
                <a:spcAft>
                  <a:spcPct val="0"/>
                </a:spcAft>
                <a:defRPr/>
              </a:pPr>
              <a:r>
                <a:rPr lang="en-US" dirty="0">
                  <a:solidFill>
                    <a:srgbClr val="000000"/>
                  </a:solidFill>
                  <a:latin typeface="Arial" charset="0"/>
                  <a:cs typeface="Arial" charset="0"/>
                </a:rPr>
                <a:t>wired network </a:t>
              </a:r>
            </a:p>
            <a:p>
              <a:pPr algn="ctr" fontAlgn="base">
                <a:spcBef>
                  <a:spcPct val="0"/>
                </a:spcBef>
                <a:spcAft>
                  <a:spcPct val="0"/>
                </a:spcAft>
                <a:defRPr/>
              </a:pPr>
              <a:r>
                <a:rPr lang="en-US" dirty="0">
                  <a:solidFill>
                    <a:srgbClr val="000000"/>
                  </a:solidFill>
                  <a:latin typeface="Arial" charset="0"/>
                  <a:cs typeface="Arial" charset="0"/>
                </a:rPr>
                <a:t>infrastructure</a:t>
              </a:r>
            </a:p>
          </p:txBody>
        </p:sp>
      </p:grpSp>
    </p:spTree>
    <p:extLst>
      <p:ext uri="{BB962C8B-B14F-4D97-AF65-F5344CB8AC3E}">
        <p14:creationId xmlns:p14="http://schemas.microsoft.com/office/powerpoint/2010/main" val="141658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b="0" kern="0" dirty="0">
                <a:solidFill>
                  <a:srgbClr val="000099"/>
                </a:solidFill>
                <a:latin typeface="+mn-lt"/>
                <a:ea typeface="ＭＳ Ｐゴシック" charset="0"/>
              </a:rPr>
              <a:t>IEEE 802.11 MAC Protocol: CSMA/CA</a:t>
            </a:r>
            <a:endParaRPr lang="en-US" dirty="0">
              <a:latin typeface="+mn-lt"/>
            </a:endParaRP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40</a:t>
            </a:fld>
            <a:endParaRPr lang="en-US" dirty="0"/>
          </a:p>
        </p:txBody>
      </p:sp>
      <p:sp>
        <p:nvSpPr>
          <p:cNvPr id="62" name="Rectangle 3">
            <a:extLst>
              <a:ext uri="{FF2B5EF4-FFF2-40B4-BE49-F238E27FC236}">
                <a16:creationId xmlns:a16="http://schemas.microsoft.com/office/drawing/2014/main" id="{46F0333A-83DD-F74F-A348-96E3175871E3}"/>
              </a:ext>
            </a:extLst>
          </p:cNvPr>
          <p:cNvSpPr txBox="1">
            <a:spLocks noChangeArrowheads="1"/>
          </p:cNvSpPr>
          <p:nvPr/>
        </p:nvSpPr>
        <p:spPr bwMode="auto">
          <a:xfrm>
            <a:off x="1047750" y="1028946"/>
            <a:ext cx="6686550" cy="1292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ts val="1200"/>
              </a:spcAft>
              <a:buClr>
                <a:srgbClr val="000099"/>
              </a:buClr>
              <a:buSzPct val="100000"/>
              <a:buFont typeface="Wingdings" charset="0"/>
              <a:buNone/>
              <a:tabLst/>
              <a:defRPr/>
            </a:pPr>
            <a:r>
              <a:rPr kumimoji="0" lang="en-US" sz="2400" b="0" strike="noStrike" kern="0" cap="none" spc="0" normalizeH="0" baseline="0" noProof="0" dirty="0">
                <a:ln>
                  <a:noFill/>
                </a:ln>
                <a:solidFill>
                  <a:srgbClr val="C00000"/>
                </a:solidFill>
                <a:effectLst/>
                <a:uLnTx/>
                <a:uFillTx/>
                <a:latin typeface="Arial" charset="0"/>
                <a:ea typeface="ＭＳ Ｐゴシック" charset="0"/>
                <a:cs typeface="Arial" charset="0"/>
              </a:rPr>
              <a:t>802.11 sender</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2400" b="0" i="0" u="none" strike="noStrike" kern="0" cap="none" spc="0" normalizeH="0" baseline="0" noProof="0" dirty="0">
                <a:ln>
                  <a:noFill/>
                </a:ln>
                <a:solidFill>
                  <a:srgbClr val="000099"/>
                </a:solidFill>
                <a:effectLst/>
                <a:uLnTx/>
                <a:uFillTx/>
                <a:latin typeface="Arial" charset="0"/>
                <a:ea typeface="ＭＳ Ｐゴシック" charset="0"/>
                <a:cs typeface="Arial" charset="0"/>
              </a:rPr>
              <a:t>1 </a:t>
            </a:r>
            <a:r>
              <a:rPr kumimoji="0" lang="en-US" sz="2000" b="0" i="0" u="none" strike="noStrike" kern="0" cap="none" spc="0" normalizeH="0" baseline="0" noProof="0" dirty="0">
                <a:ln>
                  <a:noFill/>
                </a:ln>
                <a:solidFill>
                  <a:srgbClr val="000099"/>
                </a:solidFill>
                <a:effectLst/>
                <a:uLnTx/>
                <a:uFillTx/>
                <a:latin typeface="Arial" charset="0"/>
                <a:ea typeface="ＭＳ Ｐゴシック" charset="0"/>
                <a:cs typeface="Arial" charset="0"/>
              </a:rPr>
              <a:t>if sense channel idle</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for </a:t>
            </a:r>
            <a:r>
              <a:rPr kumimoji="0" lang="en-US" sz="2000" b="1" i="0" u="none" strike="noStrike" kern="0" cap="none" spc="0" normalizeH="0" baseline="0" noProof="0" dirty="0">
                <a:ln>
                  <a:noFill/>
                </a:ln>
                <a:solidFill>
                  <a:srgbClr val="000000"/>
                </a:solidFill>
                <a:effectLst/>
                <a:uLnTx/>
                <a:uFillTx/>
                <a:latin typeface="Arial" charset="0"/>
                <a:ea typeface="ＭＳ Ｐゴシック" charset="0"/>
                <a:cs typeface="Arial" charset="0"/>
              </a:rPr>
              <a:t>DIFS (Distributed Interframe Space)</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r>
              <a:rPr kumimoji="0" lang="en-US" sz="2000" b="0" i="0" u="none" strike="noStrike" kern="0" cap="none" spc="0" normalizeH="0" baseline="0" noProof="0" dirty="0">
                <a:ln>
                  <a:noFill/>
                </a:ln>
                <a:solidFill>
                  <a:srgbClr val="000099"/>
                </a:solidFill>
                <a:effectLst/>
                <a:uLnTx/>
                <a:uFillTx/>
                <a:latin typeface="Arial" charset="0"/>
                <a:ea typeface="ＭＳ Ｐゴシック" charset="0"/>
                <a:cs typeface="Arial" charset="0"/>
              </a:rPr>
              <a:t>then</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a:p>
            <a:pPr marL="742950" marR="0" lvl="1" indent="-285750" algn="l" defTabSz="914400" rtl="0" eaLnBrk="0" fontAlgn="base" latinLnBrk="0" hangingPunct="0">
              <a:lnSpc>
                <a:spcPct val="85000"/>
              </a:lnSpc>
              <a:spcBef>
                <a:spcPct val="20000"/>
              </a:spcBef>
              <a:spcAft>
                <a:spcPct val="0"/>
              </a:spcAft>
              <a:buClr>
                <a:srgbClr val="000099"/>
              </a:buClr>
              <a:buSzTx/>
              <a:buFont typeface="Wingdings" charset="0"/>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transmit entire frame (no CD)</a:t>
            </a:r>
          </a:p>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endPar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3" name="Line 5">
            <a:extLst>
              <a:ext uri="{FF2B5EF4-FFF2-40B4-BE49-F238E27FC236}">
                <a16:creationId xmlns:a16="http://schemas.microsoft.com/office/drawing/2014/main" id="{9E2A2F29-B074-5A4D-BB4E-83CB4190D15C}"/>
              </a:ext>
            </a:extLst>
          </p:cNvPr>
          <p:cNvSpPr>
            <a:spLocks noChangeShapeType="1"/>
          </p:cNvSpPr>
          <p:nvPr/>
        </p:nvSpPr>
        <p:spPr bwMode="auto">
          <a:xfrm>
            <a:off x="8731250" y="2092325"/>
            <a:ext cx="0" cy="3338513"/>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 name="Line 6">
            <a:extLst>
              <a:ext uri="{FF2B5EF4-FFF2-40B4-BE49-F238E27FC236}">
                <a16:creationId xmlns:a16="http://schemas.microsoft.com/office/drawing/2014/main" id="{73460FF9-273C-2341-A83B-21612A1CBC06}"/>
              </a:ext>
            </a:extLst>
          </p:cNvPr>
          <p:cNvSpPr>
            <a:spLocks noChangeShapeType="1"/>
          </p:cNvSpPr>
          <p:nvPr/>
        </p:nvSpPr>
        <p:spPr bwMode="auto">
          <a:xfrm>
            <a:off x="10650538" y="2079625"/>
            <a:ext cx="0" cy="3338513"/>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5" name="Text Box 7">
            <a:extLst>
              <a:ext uri="{FF2B5EF4-FFF2-40B4-BE49-F238E27FC236}">
                <a16:creationId xmlns:a16="http://schemas.microsoft.com/office/drawing/2014/main" id="{ED919692-31A8-054F-9C95-2A52F2A135E0}"/>
              </a:ext>
            </a:extLst>
          </p:cNvPr>
          <p:cNvSpPr txBox="1">
            <a:spLocks noChangeArrowheads="1"/>
          </p:cNvSpPr>
          <p:nvPr/>
        </p:nvSpPr>
        <p:spPr bwMode="auto">
          <a:xfrm>
            <a:off x="8321675" y="1735138"/>
            <a:ext cx="8286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600" dirty="0">
                <a:solidFill>
                  <a:srgbClr val="000000"/>
                </a:solidFill>
                <a:latin typeface="Arial" charset="0"/>
                <a:cs typeface="Arial" charset="0"/>
              </a:rPr>
              <a:t>sender</a:t>
            </a:r>
          </a:p>
        </p:txBody>
      </p:sp>
      <p:sp>
        <p:nvSpPr>
          <p:cNvPr id="66" name="Text Box 8">
            <a:extLst>
              <a:ext uri="{FF2B5EF4-FFF2-40B4-BE49-F238E27FC236}">
                <a16:creationId xmlns:a16="http://schemas.microsoft.com/office/drawing/2014/main" id="{9D11CDA0-1D11-3047-9C1E-3B00DB6D29A6}"/>
              </a:ext>
            </a:extLst>
          </p:cNvPr>
          <p:cNvSpPr txBox="1">
            <a:spLocks noChangeArrowheads="1"/>
          </p:cNvSpPr>
          <p:nvPr/>
        </p:nvSpPr>
        <p:spPr bwMode="auto">
          <a:xfrm>
            <a:off x="10160000" y="1744663"/>
            <a:ext cx="914400" cy="338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sz="1600" dirty="0">
                <a:solidFill>
                  <a:srgbClr val="000000"/>
                </a:solidFill>
                <a:latin typeface="Arial" charset="0"/>
                <a:cs typeface="Arial" charset="0"/>
              </a:rPr>
              <a:t>receiver</a:t>
            </a:r>
          </a:p>
        </p:txBody>
      </p:sp>
      <p:grpSp>
        <p:nvGrpSpPr>
          <p:cNvPr id="67" name="Group 23">
            <a:extLst>
              <a:ext uri="{FF2B5EF4-FFF2-40B4-BE49-F238E27FC236}">
                <a16:creationId xmlns:a16="http://schemas.microsoft.com/office/drawing/2014/main" id="{DB72C6B2-5F42-674D-8FCA-0841D0870691}"/>
              </a:ext>
            </a:extLst>
          </p:cNvPr>
          <p:cNvGrpSpPr>
            <a:grpSpLocks/>
          </p:cNvGrpSpPr>
          <p:nvPr/>
        </p:nvGrpSpPr>
        <p:grpSpPr bwMode="auto">
          <a:xfrm>
            <a:off x="8035925" y="2389188"/>
            <a:ext cx="2616200" cy="1690687"/>
            <a:chOff x="3614" y="1617"/>
            <a:chExt cx="1648" cy="1065"/>
          </a:xfrm>
        </p:grpSpPr>
        <p:grpSp>
          <p:nvGrpSpPr>
            <p:cNvPr id="68" name="Group 22">
              <a:extLst>
                <a:ext uri="{FF2B5EF4-FFF2-40B4-BE49-F238E27FC236}">
                  <a16:creationId xmlns:a16="http://schemas.microsoft.com/office/drawing/2014/main" id="{DD95C74A-C16D-0B47-A0ED-FFDE08168258}"/>
                </a:ext>
              </a:extLst>
            </p:cNvPr>
            <p:cNvGrpSpPr>
              <a:grpSpLocks/>
            </p:cNvGrpSpPr>
            <p:nvPr/>
          </p:nvGrpSpPr>
          <p:grpSpPr bwMode="auto">
            <a:xfrm>
              <a:off x="3614" y="1617"/>
              <a:ext cx="424" cy="194"/>
              <a:chOff x="3614" y="1617"/>
              <a:chExt cx="424" cy="194"/>
            </a:xfrm>
          </p:grpSpPr>
          <p:sp>
            <p:nvSpPr>
              <p:cNvPr id="72" name="AutoShape 11">
                <a:extLst>
                  <a:ext uri="{FF2B5EF4-FFF2-40B4-BE49-F238E27FC236}">
                    <a16:creationId xmlns:a16="http://schemas.microsoft.com/office/drawing/2014/main" id="{D9BC3A4E-3207-B048-A31E-196D97B6925D}"/>
                  </a:ext>
                </a:extLst>
              </p:cNvPr>
              <p:cNvSpPr>
                <a:spLocks/>
              </p:cNvSpPr>
              <p:nvPr/>
            </p:nvSpPr>
            <p:spPr bwMode="auto">
              <a:xfrm>
                <a:off x="3984" y="1620"/>
                <a:ext cx="54" cy="162"/>
              </a:xfrm>
              <a:prstGeom prst="leftBrace">
                <a:avLst>
                  <a:gd name="adj1" fmla="val 25000"/>
                  <a:gd name="adj2" fmla="val 50000"/>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73" name="Text Box 12">
                <a:extLst>
                  <a:ext uri="{FF2B5EF4-FFF2-40B4-BE49-F238E27FC236}">
                    <a16:creationId xmlns:a16="http://schemas.microsoft.com/office/drawing/2014/main" id="{F79FF5B8-A321-E743-B75F-A96DCDF80B7C}"/>
                  </a:ext>
                </a:extLst>
              </p:cNvPr>
              <p:cNvSpPr txBox="1">
                <a:spLocks noChangeArrowheads="1"/>
              </p:cNvSpPr>
              <p:nvPr/>
            </p:nvSpPr>
            <p:spPr bwMode="auto">
              <a:xfrm>
                <a:off x="3614" y="1617"/>
                <a:ext cx="374"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DIFS</a:t>
                </a:r>
              </a:p>
            </p:txBody>
          </p:sp>
        </p:grpSp>
        <p:grpSp>
          <p:nvGrpSpPr>
            <p:cNvPr id="69" name="Group 20">
              <a:extLst>
                <a:ext uri="{FF2B5EF4-FFF2-40B4-BE49-F238E27FC236}">
                  <a16:creationId xmlns:a16="http://schemas.microsoft.com/office/drawing/2014/main" id="{11B7C547-387E-4B43-9647-F39A2BBF525D}"/>
                </a:ext>
              </a:extLst>
            </p:cNvPr>
            <p:cNvGrpSpPr>
              <a:grpSpLocks/>
            </p:cNvGrpSpPr>
            <p:nvPr/>
          </p:nvGrpSpPr>
          <p:grpSpPr bwMode="auto">
            <a:xfrm>
              <a:off x="4050" y="1782"/>
              <a:ext cx="1212" cy="900"/>
              <a:chOff x="4050" y="1782"/>
              <a:chExt cx="1212" cy="900"/>
            </a:xfrm>
          </p:grpSpPr>
          <p:sp>
            <p:nvSpPr>
              <p:cNvPr id="70" name="Freeform 13">
                <a:extLst>
                  <a:ext uri="{FF2B5EF4-FFF2-40B4-BE49-F238E27FC236}">
                    <a16:creationId xmlns:a16="http://schemas.microsoft.com/office/drawing/2014/main" id="{4D50A1EF-833D-AE4E-A262-4DC95573308E}"/>
                  </a:ext>
                </a:extLst>
              </p:cNvPr>
              <p:cNvSpPr>
                <a:spLocks/>
              </p:cNvSpPr>
              <p:nvPr/>
            </p:nvSpPr>
            <p:spPr bwMode="auto">
              <a:xfrm>
                <a:off x="4050" y="1782"/>
                <a:ext cx="1212" cy="900"/>
              </a:xfrm>
              <a:custGeom>
                <a:avLst/>
                <a:gdLst>
                  <a:gd name="T0" fmla="*/ 6 w 1212"/>
                  <a:gd name="T1" fmla="*/ 0 h 900"/>
                  <a:gd name="T2" fmla="*/ 1212 w 1212"/>
                  <a:gd name="T3" fmla="*/ 228 h 900"/>
                  <a:gd name="T4" fmla="*/ 1212 w 1212"/>
                  <a:gd name="T5" fmla="*/ 900 h 900"/>
                  <a:gd name="T6" fmla="*/ 0 w 1212"/>
                  <a:gd name="T7" fmla="*/ 660 h 900"/>
                  <a:gd name="T8" fmla="*/ 6 w 1212"/>
                  <a:gd name="T9" fmla="*/ 0 h 9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2" h="900">
                    <a:moveTo>
                      <a:pt x="6" y="0"/>
                    </a:moveTo>
                    <a:lnTo>
                      <a:pt x="1212" y="228"/>
                    </a:lnTo>
                    <a:lnTo>
                      <a:pt x="1212" y="900"/>
                    </a:lnTo>
                    <a:lnTo>
                      <a:pt x="0" y="660"/>
                    </a:lnTo>
                    <a:lnTo>
                      <a:pt x="6" y="0"/>
                    </a:lnTo>
                    <a:close/>
                  </a:path>
                </a:pathLst>
              </a:custGeom>
              <a:solidFill>
                <a:srgbClr val="00CC99"/>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1" name="Text Box 18">
                <a:extLst>
                  <a:ext uri="{FF2B5EF4-FFF2-40B4-BE49-F238E27FC236}">
                    <a16:creationId xmlns:a16="http://schemas.microsoft.com/office/drawing/2014/main" id="{77E61552-4FF0-FB44-8642-9FAF013E8FA9}"/>
                  </a:ext>
                </a:extLst>
              </p:cNvPr>
              <p:cNvSpPr txBox="1">
                <a:spLocks noChangeArrowheads="1"/>
              </p:cNvSpPr>
              <p:nvPr/>
            </p:nvSpPr>
            <p:spPr bwMode="auto">
              <a:xfrm>
                <a:off x="4394" y="2108"/>
                <a:ext cx="399"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Arial" charset="0"/>
                  </a:rPr>
                  <a:t>data</a:t>
                </a:r>
              </a:p>
            </p:txBody>
          </p:sp>
        </p:grpSp>
      </p:grpSp>
      <p:grpSp>
        <p:nvGrpSpPr>
          <p:cNvPr id="74" name="Group 24">
            <a:extLst>
              <a:ext uri="{FF2B5EF4-FFF2-40B4-BE49-F238E27FC236}">
                <a16:creationId xmlns:a16="http://schemas.microsoft.com/office/drawing/2014/main" id="{F39FAC8C-CE88-F844-B77D-4E73F96D7AA0}"/>
              </a:ext>
            </a:extLst>
          </p:cNvPr>
          <p:cNvGrpSpPr>
            <a:grpSpLocks/>
          </p:cNvGrpSpPr>
          <p:nvPr/>
        </p:nvGrpSpPr>
        <p:grpSpPr bwMode="auto">
          <a:xfrm>
            <a:off x="8718550" y="4089400"/>
            <a:ext cx="2511425" cy="923925"/>
            <a:chOff x="4044" y="2688"/>
            <a:chExt cx="1582" cy="582"/>
          </a:xfrm>
        </p:grpSpPr>
        <p:sp>
          <p:nvSpPr>
            <p:cNvPr id="75" name="Text Box 14">
              <a:extLst>
                <a:ext uri="{FF2B5EF4-FFF2-40B4-BE49-F238E27FC236}">
                  <a16:creationId xmlns:a16="http://schemas.microsoft.com/office/drawing/2014/main" id="{121CEDFD-A8A3-3C4E-85EF-92C0E6F784C2}"/>
                </a:ext>
              </a:extLst>
            </p:cNvPr>
            <p:cNvSpPr txBox="1">
              <a:spLocks noChangeArrowheads="1"/>
            </p:cNvSpPr>
            <p:nvPr/>
          </p:nvSpPr>
          <p:spPr bwMode="auto">
            <a:xfrm>
              <a:off x="5258" y="2697"/>
              <a:ext cx="368"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Arial" charset="0"/>
                </a:rPr>
                <a:t>SIFS</a:t>
              </a:r>
            </a:p>
          </p:txBody>
        </p:sp>
        <p:sp>
          <p:nvSpPr>
            <p:cNvPr id="76" name="AutoShape 15">
              <a:extLst>
                <a:ext uri="{FF2B5EF4-FFF2-40B4-BE49-F238E27FC236}">
                  <a16:creationId xmlns:a16="http://schemas.microsoft.com/office/drawing/2014/main" id="{E6E8F24A-63B2-EF45-AC8E-09F08CD03334}"/>
                </a:ext>
              </a:extLst>
            </p:cNvPr>
            <p:cNvSpPr>
              <a:spLocks/>
            </p:cNvSpPr>
            <p:nvPr/>
          </p:nvSpPr>
          <p:spPr bwMode="auto">
            <a:xfrm flipH="1">
              <a:off x="5262" y="2688"/>
              <a:ext cx="54" cy="162"/>
            </a:xfrm>
            <a:prstGeom prst="leftBrace">
              <a:avLst>
                <a:gd name="adj1" fmla="val 25000"/>
                <a:gd name="adj2" fmla="val 50000"/>
              </a:avLst>
            </a:prstGeom>
            <a:noFill/>
            <a:ln w="9525">
              <a:solidFill>
                <a:srgbClr val="00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nvGrpSpPr>
            <p:cNvPr id="77" name="Group 21">
              <a:extLst>
                <a:ext uri="{FF2B5EF4-FFF2-40B4-BE49-F238E27FC236}">
                  <a16:creationId xmlns:a16="http://schemas.microsoft.com/office/drawing/2014/main" id="{22A21D51-0387-824E-9A0B-5EA74DE9E462}"/>
                </a:ext>
              </a:extLst>
            </p:cNvPr>
            <p:cNvGrpSpPr>
              <a:grpSpLocks/>
            </p:cNvGrpSpPr>
            <p:nvPr/>
          </p:nvGrpSpPr>
          <p:grpSpPr bwMode="auto">
            <a:xfrm>
              <a:off x="4044" y="2856"/>
              <a:ext cx="1212" cy="414"/>
              <a:chOff x="4044" y="2856"/>
              <a:chExt cx="1212" cy="414"/>
            </a:xfrm>
          </p:grpSpPr>
          <p:sp>
            <p:nvSpPr>
              <p:cNvPr id="78" name="Freeform 17">
                <a:extLst>
                  <a:ext uri="{FF2B5EF4-FFF2-40B4-BE49-F238E27FC236}">
                    <a16:creationId xmlns:a16="http://schemas.microsoft.com/office/drawing/2014/main" id="{7FAC184E-6A68-7746-9D42-6F57DF8E2C1A}"/>
                  </a:ext>
                </a:extLst>
              </p:cNvPr>
              <p:cNvSpPr>
                <a:spLocks/>
              </p:cNvSpPr>
              <p:nvPr/>
            </p:nvSpPr>
            <p:spPr bwMode="auto">
              <a:xfrm flipV="1">
                <a:off x="4044" y="2856"/>
                <a:ext cx="1212" cy="414"/>
              </a:xfrm>
              <a:custGeom>
                <a:avLst/>
                <a:gdLst>
                  <a:gd name="T0" fmla="*/ 0 w 1212"/>
                  <a:gd name="T1" fmla="*/ 0 h 414"/>
                  <a:gd name="T2" fmla="*/ 1212 w 1212"/>
                  <a:gd name="T3" fmla="*/ 246 h 414"/>
                  <a:gd name="T4" fmla="*/ 1212 w 1212"/>
                  <a:gd name="T5" fmla="*/ 414 h 414"/>
                  <a:gd name="T6" fmla="*/ 6 w 1212"/>
                  <a:gd name="T7" fmla="*/ 174 h 414"/>
                  <a:gd name="T8" fmla="*/ 0 w 1212"/>
                  <a:gd name="T9" fmla="*/ 0 h 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2" h="414">
                    <a:moveTo>
                      <a:pt x="0" y="0"/>
                    </a:moveTo>
                    <a:lnTo>
                      <a:pt x="1212" y="246"/>
                    </a:lnTo>
                    <a:lnTo>
                      <a:pt x="1212" y="414"/>
                    </a:lnTo>
                    <a:lnTo>
                      <a:pt x="6" y="174"/>
                    </a:lnTo>
                    <a:lnTo>
                      <a:pt x="0" y="0"/>
                    </a:lnTo>
                    <a:close/>
                  </a:path>
                </a:pathLst>
              </a:custGeom>
              <a:solidFill>
                <a:srgbClr val="3333CC"/>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9" name="Text Box 19">
                <a:extLst>
                  <a:ext uri="{FF2B5EF4-FFF2-40B4-BE49-F238E27FC236}">
                    <a16:creationId xmlns:a16="http://schemas.microsoft.com/office/drawing/2014/main" id="{9873A3A6-6621-884E-A2FD-7CEFD2BCF722}"/>
                  </a:ext>
                </a:extLst>
              </p:cNvPr>
              <p:cNvSpPr txBox="1">
                <a:spLocks noChangeArrowheads="1"/>
              </p:cNvSpPr>
              <p:nvPr/>
            </p:nvSpPr>
            <p:spPr bwMode="auto">
              <a:xfrm>
                <a:off x="4436" y="2954"/>
                <a:ext cx="41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charset="0"/>
                    <a:ea typeface="ＭＳ Ｐゴシック" charset="0"/>
                    <a:cs typeface="Arial" charset="0"/>
                  </a:rPr>
                  <a:t>ACK</a:t>
                </a:r>
              </a:p>
            </p:txBody>
          </p:sp>
        </p:grpSp>
      </p:grpSp>
      <p:sp>
        <p:nvSpPr>
          <p:cNvPr id="80" name="Rectangle 3">
            <a:extLst>
              <a:ext uri="{FF2B5EF4-FFF2-40B4-BE49-F238E27FC236}">
                <a16:creationId xmlns:a16="http://schemas.microsoft.com/office/drawing/2014/main" id="{6F028A54-FC92-ED46-A0E0-E6240E00B0B6}"/>
              </a:ext>
            </a:extLst>
          </p:cNvPr>
          <p:cNvSpPr txBox="1">
            <a:spLocks noChangeArrowheads="1"/>
          </p:cNvSpPr>
          <p:nvPr/>
        </p:nvSpPr>
        <p:spPr bwMode="auto">
          <a:xfrm>
            <a:off x="1085850" y="4537075"/>
            <a:ext cx="6686550" cy="169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ts val="1776"/>
              </a:spcBef>
              <a:spcAft>
                <a:spcPts val="600"/>
              </a:spcAft>
              <a:buClr>
                <a:srgbClr val="000099"/>
              </a:buClr>
              <a:buSzPct val="100000"/>
              <a:buFont typeface="Wingdings" charset="0"/>
              <a:buNone/>
              <a:tabLst/>
              <a:defRPr/>
            </a:pPr>
            <a:r>
              <a:rPr kumimoji="0" lang="en-US" sz="2400" b="0" strike="noStrike" kern="0" cap="none" spc="0" normalizeH="0" baseline="0" noProof="0" dirty="0">
                <a:ln>
                  <a:noFill/>
                </a:ln>
                <a:solidFill>
                  <a:srgbClr val="C00000"/>
                </a:solidFill>
                <a:effectLst/>
                <a:uLnTx/>
                <a:uFillTx/>
                <a:latin typeface="Arial" charset="0"/>
                <a:ea typeface="ＭＳ Ｐゴシック" charset="0"/>
                <a:cs typeface="Arial" charset="0"/>
              </a:rPr>
              <a:t>802.11 receiver</a:t>
            </a:r>
          </a:p>
          <a:p>
            <a:pPr marL="342900" marR="0" lvl="0" indent="-342900" algn="l" defTabSz="914400" rtl="0" eaLnBrk="0" fontAlgn="base" latinLnBrk="0" hangingPunct="0">
              <a:lnSpc>
                <a:spcPct val="85000"/>
              </a:lnSpc>
              <a:spcBef>
                <a:spcPts val="0"/>
              </a:spcBef>
              <a:spcAft>
                <a:spcPct val="0"/>
              </a:spcAft>
              <a:buClr>
                <a:srgbClr val="000099"/>
              </a:buClr>
              <a:buSzPct val="100000"/>
              <a:buFont typeface="Wingdings" charset="0"/>
              <a:buNone/>
              <a:tabLst/>
              <a:defRPr/>
            </a:pPr>
            <a:r>
              <a:rPr lang="en-US" sz="2400" kern="0" dirty="0">
                <a:solidFill>
                  <a:srgbClr val="000099"/>
                </a:solidFill>
                <a:latin typeface="Arial" charset="0"/>
                <a:cs typeface="Arial" charset="0"/>
              </a:rPr>
              <a:t> </a:t>
            </a:r>
            <a:r>
              <a:rPr kumimoji="0" lang="en-US" sz="2000" b="0" i="0" u="none" strike="noStrike" kern="0" cap="none" spc="0" normalizeH="0" baseline="0" noProof="0" dirty="0">
                <a:ln>
                  <a:noFill/>
                </a:ln>
                <a:solidFill>
                  <a:srgbClr val="000099"/>
                </a:solidFill>
                <a:effectLst/>
                <a:uLnTx/>
                <a:uFillTx/>
                <a:latin typeface="Arial" charset="0"/>
                <a:ea typeface="ＭＳ Ｐゴシック" charset="0"/>
                <a:cs typeface="Arial" charset="0"/>
              </a:rPr>
              <a:t>if frame received OK</a:t>
            </a:r>
          </a:p>
          <a:p>
            <a:pPr lvl="0">
              <a:spcBef>
                <a:spcPts val="0"/>
              </a:spcBef>
              <a:buNone/>
              <a:defRPr/>
            </a:pPr>
            <a:r>
              <a:rPr kumimoji="0" lang="en-US" sz="2000" b="0" i="0" u="none" strike="noStrike" kern="0" cap="none" spc="0" normalizeH="0" baseline="0" noProof="0" dirty="0">
                <a:ln>
                  <a:noFill/>
                </a:ln>
                <a:solidFill>
                  <a:srgbClr val="3333CC"/>
                </a:solidFill>
                <a:effectLst/>
                <a:uLnTx/>
                <a:uFillTx/>
                <a:latin typeface="Arial" charset="0"/>
                <a:ea typeface="ＭＳ Ｐゴシック" charset="0"/>
                <a:cs typeface="Arial" charset="0"/>
              </a:rPr>
              <a:t>   </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return ACK after </a:t>
            </a:r>
            <a:r>
              <a:rPr kumimoji="0" lang="en-US" sz="2000" b="1" i="0" u="none" strike="noStrike" kern="0" cap="none" spc="0" normalizeH="0" baseline="0" noProof="0" dirty="0">
                <a:ln>
                  <a:noFill/>
                </a:ln>
                <a:solidFill>
                  <a:srgbClr val="000000"/>
                </a:solidFill>
                <a:effectLst/>
                <a:uLnTx/>
                <a:uFillTx/>
                <a:latin typeface="Arial" charset="0"/>
                <a:ea typeface="ＭＳ Ｐゴシック" charset="0"/>
                <a:cs typeface="Arial" charset="0"/>
              </a:rPr>
              <a:t>SIFS</a:t>
            </a:r>
            <a:r>
              <a:rPr lang="en-US" sz="2000" b="1" kern="0" dirty="0">
                <a:solidFill>
                  <a:srgbClr val="000000"/>
                </a:solidFill>
                <a:latin typeface="Arial" charset="0"/>
                <a:cs typeface="Arial" charset="0"/>
              </a:rPr>
              <a:t> (Short Interframe Space)</a:t>
            </a:r>
            <a:r>
              <a:rPr kumimoji="0" lang="en-US" sz="2000" b="1"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(ACK needed due to hidden terminal problem) </a:t>
            </a:r>
            <a:endParaRPr lang="en-US" sz="2000" kern="0" dirty="0">
              <a:solidFill>
                <a:srgbClr val="000000"/>
              </a:solidFill>
              <a:latin typeface="Arial" charset="0"/>
              <a:cs typeface="Arial" charset="0"/>
            </a:endParaRPr>
          </a:p>
          <a:p>
            <a:pPr lvl="0">
              <a:spcBef>
                <a:spcPts val="0"/>
              </a:spcBef>
              <a:buNone/>
              <a:defRPr/>
            </a:pPr>
            <a:r>
              <a:rPr lang="en-GB" sz="2000" kern="0" dirty="0">
                <a:solidFill>
                  <a:srgbClr val="000000"/>
                </a:solidFill>
                <a:latin typeface="Arial" charset="0"/>
                <a:cs typeface="Arial" charset="0"/>
              </a:rPr>
              <a:t>  SIFS is a shorter interframe space used between frames of an ongoing communication session where no contention is required.</a:t>
            </a:r>
            <a:endParaRPr lang="en-US" sz="2000" kern="0" dirty="0">
              <a:solidFill>
                <a:srgbClr val="000000"/>
              </a:solidFill>
              <a:latin typeface="Arial" charset="0"/>
              <a:cs typeface="Arial" charset="0"/>
            </a:endParaRPr>
          </a:p>
        </p:txBody>
      </p:sp>
      <p:sp>
        <p:nvSpPr>
          <p:cNvPr id="23" name="Rectangle 3">
            <a:extLst>
              <a:ext uri="{FF2B5EF4-FFF2-40B4-BE49-F238E27FC236}">
                <a16:creationId xmlns:a16="http://schemas.microsoft.com/office/drawing/2014/main" id="{EE65452D-F042-8F4E-9B73-3034C5D8F110}"/>
              </a:ext>
            </a:extLst>
          </p:cNvPr>
          <p:cNvSpPr txBox="1">
            <a:spLocks noChangeArrowheads="1"/>
          </p:cNvSpPr>
          <p:nvPr/>
        </p:nvSpPr>
        <p:spPr bwMode="auto">
          <a:xfrm>
            <a:off x="1085850" y="2581275"/>
            <a:ext cx="6686550" cy="169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2000" b="0" i="0" u="none" strike="noStrike" kern="0" cap="none" spc="0" normalizeH="0" baseline="0" noProof="0" dirty="0">
                <a:ln>
                  <a:noFill/>
                </a:ln>
                <a:solidFill>
                  <a:srgbClr val="000099"/>
                </a:solidFill>
                <a:effectLst/>
                <a:uLnTx/>
                <a:uFillTx/>
                <a:latin typeface="Arial" charset="0"/>
                <a:ea typeface="ＭＳ Ｐゴシック" charset="0"/>
                <a:cs typeface="Arial" charset="0"/>
              </a:rPr>
              <a:t>2 if sense channel busy then</a:t>
            </a: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a:p>
            <a:pPr marL="742950" marR="0" lvl="1" indent="-285750" algn="l" defTabSz="914400" rtl="0" eaLnBrk="0" fontAlgn="base" latinLnBrk="0" hangingPunct="0">
              <a:lnSpc>
                <a:spcPct val="85000"/>
              </a:lnSpc>
              <a:spcBef>
                <a:spcPct val="20000"/>
              </a:spcBef>
              <a:spcAft>
                <a:spcPct val="0"/>
              </a:spcAft>
              <a:buClr>
                <a:srgbClr val="000099"/>
              </a:buClr>
              <a:buSzTx/>
              <a:buFont typeface="Wingdings" charset="0"/>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start random backoff time</a:t>
            </a:r>
          </a:p>
          <a:p>
            <a:pPr marL="742950" marR="0" lvl="1" indent="-285750" algn="l" defTabSz="914400" rtl="0" eaLnBrk="0" fontAlgn="base" latinLnBrk="0" hangingPunct="0">
              <a:lnSpc>
                <a:spcPct val="85000"/>
              </a:lnSpc>
              <a:spcBef>
                <a:spcPct val="20000"/>
              </a:spcBef>
              <a:spcAft>
                <a:spcPct val="0"/>
              </a:spcAft>
              <a:buClr>
                <a:srgbClr val="000099"/>
              </a:buClr>
              <a:buSzTx/>
              <a:buFont typeface="Wingdings" charset="0"/>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timer counts down while channel idle</a:t>
            </a:r>
          </a:p>
          <a:p>
            <a:pPr marL="742950" marR="0" lvl="1" indent="-285750" algn="l" defTabSz="914400" rtl="0" eaLnBrk="0" fontAlgn="base" latinLnBrk="0" hangingPunct="0">
              <a:lnSpc>
                <a:spcPct val="85000"/>
              </a:lnSpc>
              <a:spcBef>
                <a:spcPct val="20000"/>
              </a:spcBef>
              <a:spcAft>
                <a:spcPct val="0"/>
              </a:spcAft>
              <a:buClr>
                <a:srgbClr val="000099"/>
              </a:buClr>
              <a:buSzTx/>
              <a:buFont typeface="Wingdings" charset="0"/>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transmit when timer expires</a:t>
            </a:r>
          </a:p>
          <a:p>
            <a:pPr marL="742950" marR="0" lvl="1" indent="-285750" algn="l" defTabSz="914400" rtl="0" eaLnBrk="0" fontAlgn="base" latinLnBrk="0" hangingPunct="0">
              <a:lnSpc>
                <a:spcPct val="85000"/>
              </a:lnSpc>
              <a:spcBef>
                <a:spcPct val="20000"/>
              </a:spcBef>
              <a:spcAft>
                <a:spcPct val="0"/>
              </a:spcAft>
              <a:buClr>
                <a:srgbClr val="000099"/>
              </a:buClr>
              <a:buSzTx/>
              <a:buFont typeface="Wingdings" charset="0"/>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if no ACK, increase random backoff interval, repeat 2</a:t>
            </a:r>
          </a:p>
        </p:txBody>
      </p:sp>
    </p:spTree>
    <p:extLst>
      <p:ext uri="{BB962C8B-B14F-4D97-AF65-F5344CB8AC3E}">
        <p14:creationId xmlns:p14="http://schemas.microsoft.com/office/powerpoint/2010/main" val="2760853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up)">
                                      <p:cBhvr>
                                        <p:cTn id="7" dur="20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wipe(up)">
                                      <p:cBhvr>
                                        <p:cTn id="17" dur="2000"/>
                                        <p:tgtEl>
                                          <p:spTgt spid="7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0"/>
                                        </p:tgtEl>
                                        <p:attrNameLst>
                                          <p:attrName>style.visibility</p:attrName>
                                        </p:attrNameLst>
                                      </p:cBhvr>
                                      <p:to>
                                        <p:strVal val="visible"/>
                                      </p:to>
                                    </p:set>
                                    <p:animEffect transition="in" filter="dissolve">
                                      <p:cBhvr>
                                        <p:cTn id="20"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2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b="0" kern="0" dirty="0">
                <a:solidFill>
                  <a:srgbClr val="000099"/>
                </a:solidFill>
                <a:latin typeface="+mn-lt"/>
                <a:ea typeface="ＭＳ Ｐゴシック" charset="0"/>
              </a:rPr>
              <a:t>Avoiding collisions (more)</a:t>
            </a:r>
            <a:endParaRPr lang="en-US" dirty="0">
              <a:latin typeface="+mn-lt"/>
            </a:endParaRP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41</a:t>
            </a:fld>
            <a:endParaRPr lang="en-US" dirty="0"/>
          </a:p>
        </p:txBody>
      </p:sp>
      <p:sp>
        <p:nvSpPr>
          <p:cNvPr id="24" name="Rectangle 3">
            <a:extLst>
              <a:ext uri="{FF2B5EF4-FFF2-40B4-BE49-F238E27FC236}">
                <a16:creationId xmlns:a16="http://schemas.microsoft.com/office/drawing/2014/main" id="{A36A68D4-8939-1A4D-A6F0-0109DBF73BDB}"/>
              </a:ext>
            </a:extLst>
          </p:cNvPr>
          <p:cNvSpPr txBox="1">
            <a:spLocks noChangeArrowheads="1"/>
          </p:cNvSpPr>
          <p:nvPr/>
        </p:nvSpPr>
        <p:spPr>
          <a:xfrm>
            <a:off x="658958" y="1426008"/>
            <a:ext cx="10909588" cy="421279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indent="-12700">
              <a:lnSpc>
                <a:spcPct val="110000"/>
              </a:lnSpc>
              <a:buNone/>
              <a:defRPr/>
            </a:pPr>
            <a:r>
              <a:rPr lang="en-US" dirty="0">
                <a:solidFill>
                  <a:srgbClr val="C00000"/>
                </a:solidFill>
              </a:rPr>
              <a:t>idea:</a:t>
            </a:r>
            <a:r>
              <a:rPr lang="en-US" dirty="0">
                <a:solidFill>
                  <a:srgbClr val="C00000"/>
                </a:solidFill>
                <a:cs typeface="Arial" charset="0"/>
              </a:rPr>
              <a:t> </a:t>
            </a:r>
            <a:r>
              <a:rPr lang="en-US" dirty="0"/>
              <a:t>sender </a:t>
            </a:r>
            <a:r>
              <a:rPr lang="en-US" altLang="ja-JP" dirty="0"/>
              <a:t>“</a:t>
            </a:r>
            <a:r>
              <a:rPr lang="en-US" dirty="0"/>
              <a:t>reserves</a:t>
            </a:r>
            <a:r>
              <a:rPr lang="en-US" altLang="ja-JP" dirty="0"/>
              <a:t>”</a:t>
            </a:r>
            <a:r>
              <a:rPr lang="en-US" dirty="0"/>
              <a:t> channel use for data frames using small reservation packets</a:t>
            </a:r>
          </a:p>
          <a:p>
            <a:pPr marL="409575" indent="-279400">
              <a:lnSpc>
                <a:spcPct val="110000"/>
              </a:lnSpc>
              <a:defRPr/>
            </a:pPr>
            <a:r>
              <a:rPr lang="en-US" dirty="0"/>
              <a:t>sender first transmits </a:t>
            </a:r>
            <a:r>
              <a:rPr lang="en-US" i="1" dirty="0"/>
              <a:t>small</a:t>
            </a:r>
            <a:r>
              <a:rPr lang="en-US" dirty="0"/>
              <a:t> </a:t>
            </a:r>
            <a:r>
              <a:rPr lang="en-US" sz="2400" dirty="0"/>
              <a:t>request-to-send</a:t>
            </a:r>
            <a:r>
              <a:rPr lang="en-US" dirty="0"/>
              <a:t> (RTS) packet to BS using CSMA</a:t>
            </a:r>
          </a:p>
          <a:p>
            <a:pPr lvl="1">
              <a:lnSpc>
                <a:spcPct val="100000"/>
              </a:lnSpc>
              <a:defRPr/>
            </a:pPr>
            <a:r>
              <a:rPr lang="en-US" sz="2800" dirty="0"/>
              <a:t>RTSs may still collide with each other (but they’re short)</a:t>
            </a:r>
          </a:p>
          <a:p>
            <a:pPr marL="409575" indent="-279400">
              <a:defRPr/>
            </a:pPr>
            <a:r>
              <a:rPr lang="en-US" dirty="0"/>
              <a:t>BS broadcasts</a:t>
            </a:r>
            <a:r>
              <a:rPr lang="en-US" sz="2400" dirty="0"/>
              <a:t> </a:t>
            </a:r>
            <a:r>
              <a:rPr lang="en-US" dirty="0"/>
              <a:t>clear-to-send</a:t>
            </a:r>
            <a:r>
              <a:rPr lang="en-US" sz="2400" dirty="0"/>
              <a:t> </a:t>
            </a:r>
            <a:r>
              <a:rPr lang="en-US" dirty="0"/>
              <a:t>CTS in response to RTS</a:t>
            </a:r>
          </a:p>
          <a:p>
            <a:pPr marL="409575" indent="-279400">
              <a:defRPr/>
            </a:pPr>
            <a:r>
              <a:rPr lang="en-US" dirty="0"/>
              <a:t>CTS heard by all nodes</a:t>
            </a:r>
          </a:p>
          <a:p>
            <a:pPr lvl="1">
              <a:lnSpc>
                <a:spcPct val="100000"/>
              </a:lnSpc>
              <a:defRPr/>
            </a:pPr>
            <a:r>
              <a:rPr lang="en-US" sz="2800" dirty="0"/>
              <a:t>sender transmits data frame</a:t>
            </a:r>
          </a:p>
          <a:p>
            <a:pPr lvl="1">
              <a:lnSpc>
                <a:spcPct val="100000"/>
              </a:lnSpc>
              <a:defRPr/>
            </a:pPr>
            <a:r>
              <a:rPr lang="en-US" sz="2800" dirty="0"/>
              <a:t>other stations defer transmissions </a:t>
            </a:r>
          </a:p>
          <a:p>
            <a:pPr lvl="1">
              <a:buFont typeface="Wingdings" charset="0"/>
              <a:buNone/>
              <a:defRPr/>
            </a:pPr>
            <a:endParaRPr lang="en-US" sz="2000" dirty="0">
              <a:latin typeface="Gill Sans MT" charset="0"/>
            </a:endParaRPr>
          </a:p>
        </p:txBody>
      </p:sp>
    </p:spTree>
    <p:extLst>
      <p:ext uri="{BB962C8B-B14F-4D97-AF65-F5344CB8AC3E}">
        <p14:creationId xmlns:p14="http://schemas.microsoft.com/office/powerpoint/2010/main" val="111634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normAutofit/>
          </a:bodyPr>
          <a:lstStyle/>
          <a:p>
            <a:r>
              <a:rPr lang="en-US" b="0" kern="0" dirty="0">
                <a:solidFill>
                  <a:srgbClr val="000099"/>
                </a:solidFill>
                <a:latin typeface="+mn-lt"/>
                <a:ea typeface="ＭＳ Ｐゴシック" charset="0"/>
              </a:rPr>
              <a:t>Collision Avoidance: RTS-CTS exchange</a:t>
            </a:r>
            <a:endParaRPr lang="en-US" dirty="0">
              <a:latin typeface="+mn-lt"/>
            </a:endParaRP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42</a:t>
            </a:fld>
            <a:endParaRPr lang="en-US" dirty="0"/>
          </a:p>
        </p:txBody>
      </p:sp>
      <p:sp>
        <p:nvSpPr>
          <p:cNvPr id="49" name="Text Box 15">
            <a:extLst>
              <a:ext uri="{FF2B5EF4-FFF2-40B4-BE49-F238E27FC236}">
                <a16:creationId xmlns:a16="http://schemas.microsoft.com/office/drawing/2014/main" id="{B57108CC-F94A-0647-A61D-117249C9CE59}"/>
              </a:ext>
            </a:extLst>
          </p:cNvPr>
          <p:cNvSpPr txBox="1">
            <a:spLocks noChangeArrowheads="1"/>
          </p:cNvSpPr>
          <p:nvPr/>
        </p:nvSpPr>
        <p:spPr bwMode="auto">
          <a:xfrm>
            <a:off x="5363014" y="1476955"/>
            <a:ext cx="492125"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dirty="0">
                <a:solidFill>
                  <a:srgbClr val="000000"/>
                </a:solidFill>
                <a:latin typeface="Arial" charset="0"/>
                <a:cs typeface="Arial" charset="0"/>
              </a:rPr>
              <a:t>AP</a:t>
            </a:r>
          </a:p>
        </p:txBody>
      </p:sp>
      <p:sp>
        <p:nvSpPr>
          <p:cNvPr id="50" name="Text Box 41">
            <a:extLst>
              <a:ext uri="{FF2B5EF4-FFF2-40B4-BE49-F238E27FC236}">
                <a16:creationId xmlns:a16="http://schemas.microsoft.com/office/drawing/2014/main" id="{1300CE18-0CEB-194F-B49C-E69348D458C1}"/>
              </a:ext>
            </a:extLst>
          </p:cNvPr>
          <p:cNvSpPr txBox="1">
            <a:spLocks noChangeArrowheads="1"/>
          </p:cNvSpPr>
          <p:nvPr/>
        </p:nvSpPr>
        <p:spPr bwMode="auto">
          <a:xfrm>
            <a:off x="2669026" y="1326143"/>
            <a:ext cx="35083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A</a:t>
            </a:r>
          </a:p>
        </p:txBody>
      </p:sp>
      <p:sp>
        <p:nvSpPr>
          <p:cNvPr id="51" name="Text Box 42">
            <a:extLst>
              <a:ext uri="{FF2B5EF4-FFF2-40B4-BE49-F238E27FC236}">
                <a16:creationId xmlns:a16="http://schemas.microsoft.com/office/drawing/2014/main" id="{C15B4151-D54F-2E43-A559-187F3D2B8CC8}"/>
              </a:ext>
            </a:extLst>
          </p:cNvPr>
          <p:cNvSpPr txBox="1">
            <a:spLocks noChangeArrowheads="1"/>
          </p:cNvSpPr>
          <p:nvPr/>
        </p:nvSpPr>
        <p:spPr bwMode="auto">
          <a:xfrm>
            <a:off x="8266551" y="1324555"/>
            <a:ext cx="338138"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B</a:t>
            </a:r>
          </a:p>
        </p:txBody>
      </p:sp>
      <p:sp>
        <p:nvSpPr>
          <p:cNvPr id="54" name="Line 44">
            <a:extLst>
              <a:ext uri="{FF2B5EF4-FFF2-40B4-BE49-F238E27FC236}">
                <a16:creationId xmlns:a16="http://schemas.microsoft.com/office/drawing/2014/main" id="{B0A88798-8C51-824C-BB8B-592E5F75F397}"/>
              </a:ext>
            </a:extLst>
          </p:cNvPr>
          <p:cNvSpPr>
            <a:spLocks noChangeShapeType="1"/>
          </p:cNvSpPr>
          <p:nvPr/>
        </p:nvSpPr>
        <p:spPr bwMode="auto">
          <a:xfrm>
            <a:off x="1340289" y="1811918"/>
            <a:ext cx="78359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55" name="Group 70">
            <a:extLst>
              <a:ext uri="{FF2B5EF4-FFF2-40B4-BE49-F238E27FC236}">
                <a16:creationId xmlns:a16="http://schemas.microsoft.com/office/drawing/2014/main" id="{B5C9B155-B7CB-1B4C-A43D-E669314D7D9A}"/>
              </a:ext>
            </a:extLst>
          </p:cNvPr>
          <p:cNvGrpSpPr>
            <a:grpSpLocks/>
          </p:cNvGrpSpPr>
          <p:nvPr/>
        </p:nvGrpSpPr>
        <p:grpSpPr bwMode="auto">
          <a:xfrm>
            <a:off x="2386451" y="1978605"/>
            <a:ext cx="6553199" cy="817563"/>
            <a:chOff x="1128" y="1194"/>
            <a:chExt cx="4128" cy="515"/>
          </a:xfrm>
        </p:grpSpPr>
        <p:grpSp>
          <p:nvGrpSpPr>
            <p:cNvPr id="56" name="Group 9">
              <a:extLst>
                <a:ext uri="{FF2B5EF4-FFF2-40B4-BE49-F238E27FC236}">
                  <a16:creationId xmlns:a16="http://schemas.microsoft.com/office/drawing/2014/main" id="{72C745EB-2518-4F4A-A88F-39EDB9D92E84}"/>
                </a:ext>
              </a:extLst>
            </p:cNvPr>
            <p:cNvGrpSpPr>
              <a:grpSpLocks/>
            </p:cNvGrpSpPr>
            <p:nvPr/>
          </p:nvGrpSpPr>
          <p:grpSpPr bwMode="auto">
            <a:xfrm>
              <a:off x="1128" y="1194"/>
              <a:ext cx="4128" cy="515"/>
              <a:chOff x="587" y="1184"/>
              <a:chExt cx="4128" cy="515"/>
            </a:xfrm>
          </p:grpSpPr>
          <p:sp>
            <p:nvSpPr>
              <p:cNvPr id="59" name="Freeform 7">
                <a:extLst>
                  <a:ext uri="{FF2B5EF4-FFF2-40B4-BE49-F238E27FC236}">
                    <a16:creationId xmlns:a16="http://schemas.microsoft.com/office/drawing/2014/main" id="{E1649A62-E270-D04F-9E7D-3B8C12D2A570}"/>
                  </a:ext>
                </a:extLst>
              </p:cNvPr>
              <p:cNvSpPr>
                <a:spLocks/>
              </p:cNvSpPr>
              <p:nvPr/>
            </p:nvSpPr>
            <p:spPr bwMode="auto">
              <a:xfrm>
                <a:off x="594" y="1238"/>
                <a:ext cx="4121" cy="461"/>
              </a:xfrm>
              <a:custGeom>
                <a:avLst/>
                <a:gdLst>
                  <a:gd name="T0" fmla="*/ 1 w 2996"/>
                  <a:gd name="T1" fmla="*/ 0 h 461"/>
                  <a:gd name="T2" fmla="*/ 9668 w 2996"/>
                  <a:gd name="T3" fmla="*/ 298 h 461"/>
                  <a:gd name="T4" fmla="*/ 9668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5">
                      <a:lumMod val="60000"/>
                      <a:lumOff val="40000"/>
                    </a:schemeClr>
                  </a:gs>
                  <a:gs pos="100000">
                    <a:schemeClr val="accent5">
                      <a:lumMod val="20000"/>
                      <a:lumOff val="80000"/>
                    </a:schemeClr>
                  </a:gs>
                </a:gsLst>
                <a:lin ang="0" scaled="0"/>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0" name="Freeform 8">
                <a:extLst>
                  <a:ext uri="{FF2B5EF4-FFF2-40B4-BE49-F238E27FC236}">
                    <a16:creationId xmlns:a16="http://schemas.microsoft.com/office/drawing/2014/main" id="{1A155B4B-DC60-DB4E-A3D9-598BEE4423F5}"/>
                  </a:ext>
                </a:extLst>
              </p:cNvPr>
              <p:cNvSpPr>
                <a:spLocks/>
              </p:cNvSpPr>
              <p:nvPr/>
            </p:nvSpPr>
            <p:spPr bwMode="auto">
              <a:xfrm flipH="1">
                <a:off x="587" y="1184"/>
                <a:ext cx="4128" cy="461"/>
              </a:xfrm>
              <a:custGeom>
                <a:avLst/>
                <a:gdLst>
                  <a:gd name="T0" fmla="*/ 1 w 2996"/>
                  <a:gd name="T1" fmla="*/ 0 h 461"/>
                  <a:gd name="T2" fmla="*/ 9668 w 2996"/>
                  <a:gd name="T3" fmla="*/ 298 h 461"/>
                  <a:gd name="T4" fmla="*/ 9668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5">
                      <a:lumMod val="60000"/>
                      <a:lumOff val="40000"/>
                    </a:schemeClr>
                  </a:gs>
                  <a:gs pos="99000">
                    <a:schemeClr val="accent5">
                      <a:lumMod val="20000"/>
                      <a:lumOff val="80000"/>
                    </a:schemeClr>
                  </a:gs>
                </a:gsLst>
                <a:lin ang="0" scaled="0"/>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sp>
          <p:nvSpPr>
            <p:cNvPr id="57" name="Text Box 51">
              <a:extLst>
                <a:ext uri="{FF2B5EF4-FFF2-40B4-BE49-F238E27FC236}">
                  <a16:creationId xmlns:a16="http://schemas.microsoft.com/office/drawing/2014/main" id="{18042E5E-B8DC-1E40-8C20-81D21EB6E024}"/>
                </a:ext>
              </a:extLst>
            </p:cNvPr>
            <p:cNvSpPr txBox="1">
              <a:spLocks noChangeArrowheads="1"/>
            </p:cNvSpPr>
            <p:nvPr/>
          </p:nvSpPr>
          <p:spPr bwMode="auto">
            <a:xfrm rot="356404">
              <a:off x="1544" y="1279"/>
              <a:ext cx="615"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RTS(A)</a:t>
              </a:r>
            </a:p>
          </p:txBody>
        </p:sp>
        <p:sp>
          <p:nvSpPr>
            <p:cNvPr id="58" name="Text Box 52">
              <a:extLst>
                <a:ext uri="{FF2B5EF4-FFF2-40B4-BE49-F238E27FC236}">
                  <a16:creationId xmlns:a16="http://schemas.microsoft.com/office/drawing/2014/main" id="{5887FEFC-6004-8742-A9EA-B9D54A2D526D}"/>
                </a:ext>
              </a:extLst>
            </p:cNvPr>
            <p:cNvSpPr txBox="1">
              <a:spLocks noChangeArrowheads="1"/>
            </p:cNvSpPr>
            <p:nvPr/>
          </p:nvSpPr>
          <p:spPr bwMode="auto">
            <a:xfrm rot="21245820">
              <a:off x="4490" y="1196"/>
              <a:ext cx="601"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RTS(B)</a:t>
              </a:r>
            </a:p>
          </p:txBody>
        </p:sp>
      </p:grpSp>
      <p:grpSp>
        <p:nvGrpSpPr>
          <p:cNvPr id="61" name="Group 68">
            <a:extLst>
              <a:ext uri="{FF2B5EF4-FFF2-40B4-BE49-F238E27FC236}">
                <a16:creationId xmlns:a16="http://schemas.microsoft.com/office/drawing/2014/main" id="{98848F57-B443-D64E-A40E-7A9F1DA9DBED}"/>
              </a:ext>
            </a:extLst>
          </p:cNvPr>
          <p:cNvGrpSpPr>
            <a:grpSpLocks/>
          </p:cNvGrpSpPr>
          <p:nvPr/>
        </p:nvGrpSpPr>
        <p:grpSpPr bwMode="auto">
          <a:xfrm>
            <a:off x="2395976" y="2777118"/>
            <a:ext cx="6486526" cy="1174750"/>
            <a:chOff x="1134" y="1697"/>
            <a:chExt cx="4086" cy="740"/>
          </a:xfrm>
        </p:grpSpPr>
        <p:sp>
          <p:nvSpPr>
            <p:cNvPr id="62" name="Freeform 48">
              <a:extLst>
                <a:ext uri="{FF2B5EF4-FFF2-40B4-BE49-F238E27FC236}">
                  <a16:creationId xmlns:a16="http://schemas.microsoft.com/office/drawing/2014/main" id="{F802FF6E-2848-2A4C-BB8D-931A8FD81ECB}"/>
                </a:ext>
              </a:extLst>
            </p:cNvPr>
            <p:cNvSpPr>
              <a:spLocks/>
            </p:cNvSpPr>
            <p:nvPr/>
          </p:nvSpPr>
          <p:spPr bwMode="auto">
            <a:xfrm>
              <a:off x="1134" y="1697"/>
              <a:ext cx="3642" cy="461"/>
            </a:xfrm>
            <a:custGeom>
              <a:avLst/>
              <a:gdLst>
                <a:gd name="T0" fmla="*/ 1 w 2996"/>
                <a:gd name="T1" fmla="*/ 0 h 461"/>
                <a:gd name="T2" fmla="*/ 9668 w 2996"/>
                <a:gd name="T3" fmla="*/ 298 h 461"/>
                <a:gd name="T4" fmla="*/ 9668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5">
                    <a:lumMod val="60000"/>
                    <a:lumOff val="40000"/>
                  </a:schemeClr>
                </a:gs>
                <a:gs pos="99000">
                  <a:schemeClr val="accent5">
                    <a:lumMod val="20000"/>
                    <a:lumOff val="80000"/>
                  </a:schemeClr>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3" name="Text Box 54">
              <a:extLst>
                <a:ext uri="{FF2B5EF4-FFF2-40B4-BE49-F238E27FC236}">
                  <a16:creationId xmlns:a16="http://schemas.microsoft.com/office/drawing/2014/main" id="{209499D7-0BB1-E244-8335-0B09C21461FE}"/>
                </a:ext>
              </a:extLst>
            </p:cNvPr>
            <p:cNvSpPr txBox="1">
              <a:spLocks noChangeArrowheads="1"/>
            </p:cNvSpPr>
            <p:nvPr/>
          </p:nvSpPr>
          <p:spPr bwMode="auto">
            <a:xfrm rot="356404">
              <a:off x="1551" y="1738"/>
              <a:ext cx="615"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RTS(A)</a:t>
              </a:r>
            </a:p>
          </p:txBody>
        </p:sp>
        <p:sp>
          <p:nvSpPr>
            <p:cNvPr id="64" name="Freeform 56">
              <a:extLst>
                <a:ext uri="{FF2B5EF4-FFF2-40B4-BE49-F238E27FC236}">
                  <a16:creationId xmlns:a16="http://schemas.microsoft.com/office/drawing/2014/main" id="{29BE5B68-7534-AE42-894F-FC6E6CB25D79}"/>
                </a:ext>
              </a:extLst>
            </p:cNvPr>
            <p:cNvSpPr>
              <a:spLocks/>
            </p:cNvSpPr>
            <p:nvPr/>
          </p:nvSpPr>
          <p:spPr bwMode="auto">
            <a:xfrm>
              <a:off x="2960" y="2082"/>
              <a:ext cx="2260" cy="355"/>
            </a:xfrm>
            <a:custGeom>
              <a:avLst/>
              <a:gdLst>
                <a:gd name="T0" fmla="*/ 0 w 2260"/>
                <a:gd name="T1" fmla="*/ 0 h 355"/>
                <a:gd name="T2" fmla="*/ 2260 w 2260"/>
                <a:gd name="T3" fmla="*/ 186 h 355"/>
                <a:gd name="T4" fmla="*/ 2260 w 2260"/>
                <a:gd name="T5" fmla="*/ 355 h 355"/>
                <a:gd name="T6" fmla="*/ 0 w 2260"/>
                <a:gd name="T7" fmla="*/ 151 h 355"/>
                <a:gd name="T8" fmla="*/ 0 w 2260"/>
                <a:gd name="T9" fmla="*/ 0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355">
                  <a:moveTo>
                    <a:pt x="0" y="0"/>
                  </a:moveTo>
                  <a:lnTo>
                    <a:pt x="2260" y="186"/>
                  </a:lnTo>
                  <a:lnTo>
                    <a:pt x="2260" y="355"/>
                  </a:lnTo>
                  <a:lnTo>
                    <a:pt x="0" y="151"/>
                  </a:lnTo>
                  <a:lnTo>
                    <a:pt x="0" y="0"/>
                  </a:lnTo>
                  <a:close/>
                </a:path>
              </a:pathLst>
            </a:custGeom>
            <a:gradFill>
              <a:gsLst>
                <a:gs pos="100000">
                  <a:srgbClr val="EAE3F5"/>
                </a:gs>
                <a:gs pos="0">
                  <a:srgbClr val="CDBDE8"/>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5" name="Freeform 57">
              <a:extLst>
                <a:ext uri="{FF2B5EF4-FFF2-40B4-BE49-F238E27FC236}">
                  <a16:creationId xmlns:a16="http://schemas.microsoft.com/office/drawing/2014/main" id="{3B1968BC-1529-3D4A-962E-D401C6E5F7A3}"/>
                </a:ext>
              </a:extLst>
            </p:cNvPr>
            <p:cNvSpPr>
              <a:spLocks/>
            </p:cNvSpPr>
            <p:nvPr/>
          </p:nvSpPr>
          <p:spPr bwMode="auto">
            <a:xfrm>
              <a:off x="1137" y="2082"/>
              <a:ext cx="1831" cy="347"/>
            </a:xfrm>
            <a:custGeom>
              <a:avLst/>
              <a:gdLst>
                <a:gd name="T0" fmla="*/ 1860 w 1860"/>
                <a:gd name="T1" fmla="*/ 0 h 347"/>
                <a:gd name="T2" fmla="*/ 0 w 1860"/>
                <a:gd name="T3" fmla="*/ 179 h 347"/>
                <a:gd name="T4" fmla="*/ 0 w 1860"/>
                <a:gd name="T5" fmla="*/ 347 h 347"/>
                <a:gd name="T6" fmla="*/ 1860 w 1860"/>
                <a:gd name="T7" fmla="*/ 151 h 347"/>
                <a:gd name="T8" fmla="*/ 1860 w 1860"/>
                <a:gd name="T9" fmla="*/ 0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47">
                  <a:moveTo>
                    <a:pt x="1860" y="0"/>
                  </a:moveTo>
                  <a:lnTo>
                    <a:pt x="0" y="179"/>
                  </a:lnTo>
                  <a:lnTo>
                    <a:pt x="0" y="347"/>
                  </a:lnTo>
                  <a:lnTo>
                    <a:pt x="1860" y="151"/>
                  </a:lnTo>
                  <a:lnTo>
                    <a:pt x="1860" y="0"/>
                  </a:lnTo>
                  <a:close/>
                </a:path>
              </a:pathLst>
            </a:custGeom>
            <a:gradFill>
              <a:gsLst>
                <a:gs pos="0">
                  <a:srgbClr val="E4DBF3"/>
                </a:gs>
                <a:gs pos="100000">
                  <a:srgbClr val="CDBDE8"/>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6" name="Text Box 58">
              <a:extLst>
                <a:ext uri="{FF2B5EF4-FFF2-40B4-BE49-F238E27FC236}">
                  <a16:creationId xmlns:a16="http://schemas.microsoft.com/office/drawing/2014/main" id="{C0C2C1BA-91FF-224E-A246-0B05B1746BEB}"/>
                </a:ext>
              </a:extLst>
            </p:cNvPr>
            <p:cNvSpPr txBox="1">
              <a:spLocks noChangeArrowheads="1"/>
            </p:cNvSpPr>
            <p:nvPr/>
          </p:nvSpPr>
          <p:spPr bwMode="auto">
            <a:xfrm rot="-379204">
              <a:off x="1584" y="2157"/>
              <a:ext cx="612"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CTS(A)</a:t>
              </a:r>
            </a:p>
          </p:txBody>
        </p:sp>
        <p:sp>
          <p:nvSpPr>
            <p:cNvPr id="67" name="Text Box 59">
              <a:extLst>
                <a:ext uri="{FF2B5EF4-FFF2-40B4-BE49-F238E27FC236}">
                  <a16:creationId xmlns:a16="http://schemas.microsoft.com/office/drawing/2014/main" id="{EB9E4AF6-51F3-ED4F-B073-A7D914972F3E}"/>
                </a:ext>
              </a:extLst>
            </p:cNvPr>
            <p:cNvSpPr txBox="1">
              <a:spLocks noChangeArrowheads="1"/>
            </p:cNvSpPr>
            <p:nvPr/>
          </p:nvSpPr>
          <p:spPr bwMode="auto">
            <a:xfrm rot="276164">
              <a:off x="3816" y="2147"/>
              <a:ext cx="612"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CTS(A)</a:t>
              </a:r>
            </a:p>
          </p:txBody>
        </p:sp>
      </p:grpSp>
      <p:grpSp>
        <p:nvGrpSpPr>
          <p:cNvPr id="68" name="Group 69">
            <a:extLst>
              <a:ext uri="{FF2B5EF4-FFF2-40B4-BE49-F238E27FC236}">
                <a16:creationId xmlns:a16="http://schemas.microsoft.com/office/drawing/2014/main" id="{C9129164-32D4-5B48-854B-478611C1D69B}"/>
              </a:ext>
            </a:extLst>
          </p:cNvPr>
          <p:cNvGrpSpPr>
            <a:grpSpLocks/>
          </p:cNvGrpSpPr>
          <p:nvPr/>
        </p:nvGrpSpPr>
        <p:grpSpPr bwMode="auto">
          <a:xfrm>
            <a:off x="2386451" y="4039180"/>
            <a:ext cx="6553201" cy="2174875"/>
            <a:chOff x="1128" y="2492"/>
            <a:chExt cx="4128" cy="1370"/>
          </a:xfrm>
        </p:grpSpPr>
        <p:sp>
          <p:nvSpPr>
            <p:cNvPr id="69" name="Freeform 60">
              <a:extLst>
                <a:ext uri="{FF2B5EF4-FFF2-40B4-BE49-F238E27FC236}">
                  <a16:creationId xmlns:a16="http://schemas.microsoft.com/office/drawing/2014/main" id="{61752D4D-8298-AD4B-B9D2-D2DED1E2F9E2}"/>
                </a:ext>
              </a:extLst>
            </p:cNvPr>
            <p:cNvSpPr>
              <a:spLocks/>
            </p:cNvSpPr>
            <p:nvPr/>
          </p:nvSpPr>
          <p:spPr bwMode="auto">
            <a:xfrm>
              <a:off x="1128" y="2492"/>
              <a:ext cx="4128" cy="1134"/>
            </a:xfrm>
            <a:custGeom>
              <a:avLst/>
              <a:gdLst>
                <a:gd name="T0" fmla="*/ 0 w 3652"/>
                <a:gd name="T1" fmla="*/ 0 h 1134"/>
                <a:gd name="T2" fmla="*/ 3652 w 3652"/>
                <a:gd name="T3" fmla="*/ 318 h 1134"/>
                <a:gd name="T4" fmla="*/ 3652 w 3652"/>
                <a:gd name="T5" fmla="*/ 1134 h 1134"/>
                <a:gd name="T6" fmla="*/ 1 w 3652"/>
                <a:gd name="T7" fmla="*/ 787 h 1134"/>
                <a:gd name="T8" fmla="*/ 0 w 3652"/>
                <a:gd name="T9" fmla="*/ 0 h 1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2" h="1134">
                  <a:moveTo>
                    <a:pt x="0" y="0"/>
                  </a:moveTo>
                  <a:lnTo>
                    <a:pt x="3652" y="318"/>
                  </a:lnTo>
                  <a:lnTo>
                    <a:pt x="3652" y="1134"/>
                  </a:lnTo>
                  <a:lnTo>
                    <a:pt x="1" y="787"/>
                  </a:lnTo>
                  <a:lnTo>
                    <a:pt x="0" y="0"/>
                  </a:lnTo>
                  <a:close/>
                </a:path>
              </a:pathLst>
            </a:custGeom>
            <a:gradFill rotWithShape="1">
              <a:gsLst>
                <a:gs pos="100000">
                  <a:srgbClr val="9BE6CC"/>
                </a:gs>
                <a:gs pos="0">
                  <a:srgbClr val="37CC99"/>
                </a:gs>
              </a:gsLst>
              <a:lin ang="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0" name="Text Box 61">
              <a:extLst>
                <a:ext uri="{FF2B5EF4-FFF2-40B4-BE49-F238E27FC236}">
                  <a16:creationId xmlns:a16="http://schemas.microsoft.com/office/drawing/2014/main" id="{1C858E66-F881-2349-9632-3938A5573061}"/>
                </a:ext>
              </a:extLst>
            </p:cNvPr>
            <p:cNvSpPr txBox="1">
              <a:spLocks noChangeArrowheads="1"/>
            </p:cNvSpPr>
            <p:nvPr/>
          </p:nvSpPr>
          <p:spPr bwMode="auto">
            <a:xfrm>
              <a:off x="1594" y="2814"/>
              <a:ext cx="1135"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DATA (A)</a:t>
              </a:r>
            </a:p>
          </p:txBody>
        </p:sp>
        <p:sp>
          <p:nvSpPr>
            <p:cNvPr id="71" name="Freeform 62">
              <a:extLst>
                <a:ext uri="{FF2B5EF4-FFF2-40B4-BE49-F238E27FC236}">
                  <a16:creationId xmlns:a16="http://schemas.microsoft.com/office/drawing/2014/main" id="{835BC1D8-E6BA-1941-80A9-2C5FA5DB4213}"/>
                </a:ext>
              </a:extLst>
            </p:cNvPr>
            <p:cNvSpPr>
              <a:spLocks/>
            </p:cNvSpPr>
            <p:nvPr/>
          </p:nvSpPr>
          <p:spPr bwMode="auto">
            <a:xfrm>
              <a:off x="2976" y="3507"/>
              <a:ext cx="2260" cy="355"/>
            </a:xfrm>
            <a:custGeom>
              <a:avLst/>
              <a:gdLst>
                <a:gd name="T0" fmla="*/ 0 w 2260"/>
                <a:gd name="T1" fmla="*/ 0 h 355"/>
                <a:gd name="T2" fmla="*/ 2260 w 2260"/>
                <a:gd name="T3" fmla="*/ 186 h 355"/>
                <a:gd name="T4" fmla="*/ 2260 w 2260"/>
                <a:gd name="T5" fmla="*/ 355 h 355"/>
                <a:gd name="T6" fmla="*/ 0 w 2260"/>
                <a:gd name="T7" fmla="*/ 151 h 355"/>
                <a:gd name="T8" fmla="*/ 0 w 2260"/>
                <a:gd name="T9" fmla="*/ 0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355">
                  <a:moveTo>
                    <a:pt x="0" y="0"/>
                  </a:moveTo>
                  <a:lnTo>
                    <a:pt x="2260" y="186"/>
                  </a:lnTo>
                  <a:lnTo>
                    <a:pt x="2260" y="355"/>
                  </a:lnTo>
                  <a:lnTo>
                    <a:pt x="0" y="151"/>
                  </a:lnTo>
                  <a:lnTo>
                    <a:pt x="0" y="0"/>
                  </a:lnTo>
                  <a:close/>
                </a:path>
              </a:pathLst>
            </a:custGeom>
            <a:gradFill>
              <a:gsLst>
                <a:gs pos="100000">
                  <a:srgbClr val="EAE3F5"/>
                </a:gs>
                <a:gs pos="0">
                  <a:srgbClr val="CDBDE8"/>
                </a:gs>
              </a:gsLst>
              <a:lin ang="0" scaled="0"/>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2" name="Freeform 63">
              <a:extLst>
                <a:ext uri="{FF2B5EF4-FFF2-40B4-BE49-F238E27FC236}">
                  <a16:creationId xmlns:a16="http://schemas.microsoft.com/office/drawing/2014/main" id="{930C8B83-C511-364F-B285-9B194E178FDB}"/>
                </a:ext>
              </a:extLst>
            </p:cNvPr>
            <p:cNvSpPr>
              <a:spLocks/>
            </p:cNvSpPr>
            <p:nvPr/>
          </p:nvSpPr>
          <p:spPr bwMode="auto">
            <a:xfrm>
              <a:off x="1137" y="3508"/>
              <a:ext cx="1843" cy="347"/>
            </a:xfrm>
            <a:custGeom>
              <a:avLst/>
              <a:gdLst>
                <a:gd name="T0" fmla="*/ 1860 w 1860"/>
                <a:gd name="T1" fmla="*/ 0 h 347"/>
                <a:gd name="T2" fmla="*/ 0 w 1860"/>
                <a:gd name="T3" fmla="*/ 179 h 347"/>
                <a:gd name="T4" fmla="*/ 0 w 1860"/>
                <a:gd name="T5" fmla="*/ 347 h 347"/>
                <a:gd name="T6" fmla="*/ 1860 w 1860"/>
                <a:gd name="T7" fmla="*/ 151 h 347"/>
                <a:gd name="T8" fmla="*/ 1860 w 1860"/>
                <a:gd name="T9" fmla="*/ 0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47">
                  <a:moveTo>
                    <a:pt x="1860" y="0"/>
                  </a:moveTo>
                  <a:lnTo>
                    <a:pt x="0" y="179"/>
                  </a:lnTo>
                  <a:lnTo>
                    <a:pt x="0" y="347"/>
                  </a:lnTo>
                  <a:lnTo>
                    <a:pt x="1860" y="151"/>
                  </a:lnTo>
                  <a:lnTo>
                    <a:pt x="1860" y="0"/>
                  </a:lnTo>
                  <a:close/>
                </a:path>
              </a:pathLst>
            </a:custGeom>
            <a:gradFill>
              <a:gsLst>
                <a:gs pos="100000">
                  <a:srgbClr val="EAE3F5"/>
                </a:gs>
                <a:gs pos="0">
                  <a:srgbClr val="CDBDE8"/>
                </a:gs>
              </a:gsLst>
              <a:lin ang="10800000" scaled="0"/>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3" name="Text Box 64">
              <a:extLst>
                <a:ext uri="{FF2B5EF4-FFF2-40B4-BE49-F238E27FC236}">
                  <a16:creationId xmlns:a16="http://schemas.microsoft.com/office/drawing/2014/main" id="{80925179-49BC-2349-8992-75BB30FCD54F}"/>
                </a:ext>
              </a:extLst>
            </p:cNvPr>
            <p:cNvSpPr txBox="1">
              <a:spLocks noChangeArrowheads="1"/>
            </p:cNvSpPr>
            <p:nvPr/>
          </p:nvSpPr>
          <p:spPr bwMode="auto">
            <a:xfrm rot="-379204">
              <a:off x="1600" y="3582"/>
              <a:ext cx="607"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ACK(A)</a:t>
              </a:r>
            </a:p>
          </p:txBody>
        </p:sp>
        <p:sp>
          <p:nvSpPr>
            <p:cNvPr id="74" name="Text Box 65">
              <a:extLst>
                <a:ext uri="{FF2B5EF4-FFF2-40B4-BE49-F238E27FC236}">
                  <a16:creationId xmlns:a16="http://schemas.microsoft.com/office/drawing/2014/main" id="{E7403CA7-E600-0C4C-A60D-9BA8AB2972F9}"/>
                </a:ext>
              </a:extLst>
            </p:cNvPr>
            <p:cNvSpPr txBox="1">
              <a:spLocks noChangeArrowheads="1"/>
            </p:cNvSpPr>
            <p:nvPr/>
          </p:nvSpPr>
          <p:spPr bwMode="auto">
            <a:xfrm rot="276164">
              <a:off x="3832" y="3572"/>
              <a:ext cx="607"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ACK(A)</a:t>
              </a:r>
            </a:p>
          </p:txBody>
        </p:sp>
      </p:grpSp>
      <p:grpSp>
        <p:nvGrpSpPr>
          <p:cNvPr id="75" name="Group 66">
            <a:extLst>
              <a:ext uri="{FF2B5EF4-FFF2-40B4-BE49-F238E27FC236}">
                <a16:creationId xmlns:a16="http://schemas.microsoft.com/office/drawing/2014/main" id="{F05D0514-260E-1E43-8388-78F33D7F0C1D}"/>
              </a:ext>
            </a:extLst>
          </p:cNvPr>
          <p:cNvGrpSpPr>
            <a:grpSpLocks/>
          </p:cNvGrpSpPr>
          <p:nvPr/>
        </p:nvGrpSpPr>
        <p:grpSpPr bwMode="auto">
          <a:xfrm>
            <a:off x="5013764" y="2129418"/>
            <a:ext cx="3109912" cy="715962"/>
            <a:chOff x="2596" y="1330"/>
            <a:chExt cx="1959" cy="451"/>
          </a:xfrm>
        </p:grpSpPr>
        <p:sp>
          <p:nvSpPr>
            <p:cNvPr id="76" name="AutoShape 10">
              <a:extLst>
                <a:ext uri="{FF2B5EF4-FFF2-40B4-BE49-F238E27FC236}">
                  <a16:creationId xmlns:a16="http://schemas.microsoft.com/office/drawing/2014/main" id="{832EF9D7-69BC-5545-AB6F-734341503003}"/>
                </a:ext>
              </a:extLst>
            </p:cNvPr>
            <p:cNvSpPr>
              <a:spLocks noChangeArrowheads="1"/>
            </p:cNvSpPr>
            <p:nvPr/>
          </p:nvSpPr>
          <p:spPr bwMode="auto">
            <a:xfrm>
              <a:off x="2596" y="1330"/>
              <a:ext cx="683" cy="293"/>
            </a:xfrm>
            <a:prstGeom prst="irregularSeal1">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77" name="Text Box 11">
              <a:extLst>
                <a:ext uri="{FF2B5EF4-FFF2-40B4-BE49-F238E27FC236}">
                  <a16:creationId xmlns:a16="http://schemas.microsoft.com/office/drawing/2014/main" id="{575A100D-49B2-0D44-9324-89E1FB018D61}"/>
                </a:ext>
              </a:extLst>
            </p:cNvPr>
            <p:cNvSpPr txBox="1">
              <a:spLocks noChangeArrowheads="1"/>
            </p:cNvSpPr>
            <p:nvPr/>
          </p:nvSpPr>
          <p:spPr bwMode="auto">
            <a:xfrm>
              <a:off x="2778" y="1550"/>
              <a:ext cx="1777"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reservation collision</a:t>
              </a:r>
            </a:p>
          </p:txBody>
        </p:sp>
      </p:grpSp>
      <p:grpSp>
        <p:nvGrpSpPr>
          <p:cNvPr id="78" name="Group 77">
            <a:extLst>
              <a:ext uri="{FF2B5EF4-FFF2-40B4-BE49-F238E27FC236}">
                <a16:creationId xmlns:a16="http://schemas.microsoft.com/office/drawing/2014/main" id="{3BF24F12-CE7B-D443-8C15-F591194A251A}"/>
              </a:ext>
            </a:extLst>
          </p:cNvPr>
          <p:cNvGrpSpPr>
            <a:grpSpLocks/>
          </p:cNvGrpSpPr>
          <p:nvPr/>
        </p:nvGrpSpPr>
        <p:grpSpPr bwMode="auto">
          <a:xfrm>
            <a:off x="8939651" y="3755018"/>
            <a:ext cx="711200" cy="2548800"/>
            <a:chOff x="8205350" y="3671888"/>
            <a:chExt cx="711200" cy="2548800"/>
          </a:xfrm>
        </p:grpSpPr>
        <p:sp>
          <p:nvSpPr>
            <p:cNvPr id="79" name="Line 71">
              <a:extLst>
                <a:ext uri="{FF2B5EF4-FFF2-40B4-BE49-F238E27FC236}">
                  <a16:creationId xmlns:a16="http://schemas.microsoft.com/office/drawing/2014/main" id="{8861D341-8C8D-1748-B284-6F9756322A4C}"/>
                </a:ext>
              </a:extLst>
            </p:cNvPr>
            <p:cNvSpPr>
              <a:spLocks noChangeShapeType="1"/>
            </p:cNvSpPr>
            <p:nvPr/>
          </p:nvSpPr>
          <p:spPr bwMode="auto">
            <a:xfrm>
              <a:off x="8428038" y="3671888"/>
              <a:ext cx="0" cy="2548800"/>
            </a:xfrm>
            <a:prstGeom prst="line">
              <a:avLst/>
            </a:prstGeom>
            <a:noFill/>
            <a:ln w="28575">
              <a:solidFill>
                <a:srgbClr val="00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0" name="Text Box 72">
              <a:extLst>
                <a:ext uri="{FF2B5EF4-FFF2-40B4-BE49-F238E27FC236}">
                  <a16:creationId xmlns:a16="http://schemas.microsoft.com/office/drawing/2014/main" id="{36ECAC2C-38BD-2145-8811-D01C7C880467}"/>
                </a:ext>
              </a:extLst>
            </p:cNvPr>
            <p:cNvSpPr txBox="1">
              <a:spLocks noChangeArrowheads="1"/>
            </p:cNvSpPr>
            <p:nvPr/>
          </p:nvSpPr>
          <p:spPr bwMode="auto">
            <a:xfrm>
              <a:off x="8205350" y="4689475"/>
              <a:ext cx="711200" cy="3698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defer</a:t>
              </a:r>
            </a:p>
          </p:txBody>
        </p:sp>
      </p:grpSp>
      <p:grpSp>
        <p:nvGrpSpPr>
          <p:cNvPr id="81" name="Group 361">
            <a:extLst>
              <a:ext uri="{FF2B5EF4-FFF2-40B4-BE49-F238E27FC236}">
                <a16:creationId xmlns:a16="http://schemas.microsoft.com/office/drawing/2014/main" id="{DC6E86CC-64EA-0E4F-A3DA-0C7FF44F1C9F}"/>
              </a:ext>
            </a:extLst>
          </p:cNvPr>
          <p:cNvGrpSpPr>
            <a:grpSpLocks/>
          </p:cNvGrpSpPr>
          <p:nvPr/>
        </p:nvGrpSpPr>
        <p:grpSpPr bwMode="auto">
          <a:xfrm>
            <a:off x="4923276" y="1200730"/>
            <a:ext cx="650875" cy="561975"/>
            <a:chOff x="2967" y="478"/>
            <a:chExt cx="788" cy="625"/>
          </a:xfrm>
        </p:grpSpPr>
        <p:pic>
          <p:nvPicPr>
            <p:cNvPr id="82" name="Picture 358" descr="access_point_stylized_small">
              <a:extLst>
                <a:ext uri="{FF2B5EF4-FFF2-40B4-BE49-F238E27FC236}">
                  <a16:creationId xmlns:a16="http://schemas.microsoft.com/office/drawing/2014/main" id="{ACF5FCAA-0076-D945-A436-4B3616F2A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 name="Picture 360" descr="antenna_radiation_stylized">
              <a:extLst>
                <a:ext uri="{FF2B5EF4-FFF2-40B4-BE49-F238E27FC236}">
                  <a16:creationId xmlns:a16="http://schemas.microsoft.com/office/drawing/2014/main" id="{F33EA2B5-9337-7F4E-AA4E-DD2845CBD7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4" name="Group 356">
            <a:extLst>
              <a:ext uri="{FF2B5EF4-FFF2-40B4-BE49-F238E27FC236}">
                <a16:creationId xmlns:a16="http://schemas.microsoft.com/office/drawing/2014/main" id="{11578272-6776-B94A-AAF0-9F563045AD45}"/>
              </a:ext>
            </a:extLst>
          </p:cNvPr>
          <p:cNvGrpSpPr>
            <a:grpSpLocks/>
          </p:cNvGrpSpPr>
          <p:nvPr/>
        </p:nvGrpSpPr>
        <p:grpSpPr bwMode="auto">
          <a:xfrm>
            <a:off x="2110226" y="1140405"/>
            <a:ext cx="609600" cy="598488"/>
            <a:chOff x="313" y="1497"/>
            <a:chExt cx="1152" cy="1014"/>
          </a:xfrm>
        </p:grpSpPr>
        <p:pic>
          <p:nvPicPr>
            <p:cNvPr id="85" name="Picture 354" descr="laptop_stylized_small">
              <a:extLst>
                <a:ext uri="{FF2B5EF4-FFF2-40B4-BE49-F238E27FC236}">
                  <a16:creationId xmlns:a16="http://schemas.microsoft.com/office/drawing/2014/main" id="{E256E2DD-3C54-0549-A903-4CAE5BCEDA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6" name="Picture 355" descr="antenna_stylized">
              <a:extLst>
                <a:ext uri="{FF2B5EF4-FFF2-40B4-BE49-F238E27FC236}">
                  <a16:creationId xmlns:a16="http://schemas.microsoft.com/office/drawing/2014/main" id="{93764C0E-BB21-0A41-9D23-7F9259FB50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7" name="Group 356">
            <a:extLst>
              <a:ext uri="{FF2B5EF4-FFF2-40B4-BE49-F238E27FC236}">
                <a16:creationId xmlns:a16="http://schemas.microsoft.com/office/drawing/2014/main" id="{62EC1392-7192-674C-9F39-338C35E2F689}"/>
              </a:ext>
            </a:extLst>
          </p:cNvPr>
          <p:cNvGrpSpPr>
            <a:grpSpLocks/>
          </p:cNvGrpSpPr>
          <p:nvPr/>
        </p:nvGrpSpPr>
        <p:grpSpPr bwMode="auto">
          <a:xfrm>
            <a:off x="8561826" y="1170568"/>
            <a:ext cx="609600" cy="598487"/>
            <a:chOff x="313" y="1497"/>
            <a:chExt cx="1152" cy="1014"/>
          </a:xfrm>
        </p:grpSpPr>
        <p:pic>
          <p:nvPicPr>
            <p:cNvPr id="88" name="Picture 354" descr="laptop_stylized_small">
              <a:extLst>
                <a:ext uri="{FF2B5EF4-FFF2-40B4-BE49-F238E27FC236}">
                  <a16:creationId xmlns:a16="http://schemas.microsoft.com/office/drawing/2014/main" id="{B6D6F070-5327-4042-9FC7-74F8D22287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9" name="Picture 355" descr="antenna_stylized">
              <a:extLst>
                <a:ext uri="{FF2B5EF4-FFF2-40B4-BE49-F238E27FC236}">
                  <a16:creationId xmlns:a16="http://schemas.microsoft.com/office/drawing/2014/main" id="{EBDBBDB2-0438-8041-89B1-F3D300C6F2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cxnSp>
        <p:nvCxnSpPr>
          <p:cNvPr id="91" name="Straight Arrow Connector 90">
            <a:extLst>
              <a:ext uri="{FF2B5EF4-FFF2-40B4-BE49-F238E27FC236}">
                <a16:creationId xmlns:a16="http://schemas.microsoft.com/office/drawing/2014/main" id="{B692E6CB-15CD-2240-9932-047722556C45}"/>
              </a:ext>
            </a:extLst>
          </p:cNvPr>
          <p:cNvCxnSpPr/>
          <p:nvPr/>
        </p:nvCxnSpPr>
        <p:spPr>
          <a:xfrm>
            <a:off x="1745679" y="2008911"/>
            <a:ext cx="0" cy="38100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 Box 46">
            <a:extLst>
              <a:ext uri="{FF2B5EF4-FFF2-40B4-BE49-F238E27FC236}">
                <a16:creationId xmlns:a16="http://schemas.microsoft.com/office/drawing/2014/main" id="{F0293F4D-BED0-464C-94AF-66657377FEF3}"/>
              </a:ext>
            </a:extLst>
          </p:cNvPr>
          <p:cNvSpPr txBox="1">
            <a:spLocks noChangeArrowheads="1"/>
          </p:cNvSpPr>
          <p:nvPr/>
        </p:nvSpPr>
        <p:spPr bwMode="auto">
          <a:xfrm>
            <a:off x="1421972" y="4165386"/>
            <a:ext cx="620712" cy="369888"/>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0" fontAlgn="base" hangingPunct="0">
              <a:spcBef>
                <a:spcPct val="0"/>
              </a:spcBef>
              <a:spcAft>
                <a:spcPct val="0"/>
              </a:spcAft>
              <a:defRPr/>
            </a:pPr>
            <a:r>
              <a:rPr lang="en-US" dirty="0">
                <a:solidFill>
                  <a:srgbClr val="000000"/>
                </a:solidFill>
                <a:latin typeface="Arial" charset="0"/>
                <a:cs typeface="Arial" charset="0"/>
              </a:rPr>
              <a:t>time</a:t>
            </a:r>
          </a:p>
        </p:txBody>
      </p:sp>
    </p:spTree>
    <p:extLst>
      <p:ext uri="{BB962C8B-B14F-4D97-AF65-F5344CB8AC3E}">
        <p14:creationId xmlns:p14="http://schemas.microsoft.com/office/powerpoint/2010/main" val="684048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1000"/>
                                        <p:tgtEl>
                                          <p:spTgt spid="55"/>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dissolve">
                                      <p:cBhvr>
                                        <p:cTn id="11" dur="500"/>
                                        <p:tgtEl>
                                          <p:spTgt spid="7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wipe(up)">
                                      <p:cBhvr>
                                        <p:cTn id="16" dur="1000"/>
                                        <p:tgtEl>
                                          <p:spTgt spid="6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dissolve">
                                      <p:cBhvr>
                                        <p:cTn id="21" dur="500"/>
                                        <p:tgtEl>
                                          <p:spTgt spid="7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3BAF512-C8A6-DA43-8BCB-1FA12D23AE36}"/>
              </a:ext>
            </a:extLst>
          </p:cNvPr>
          <p:cNvCxnSpPr/>
          <p:nvPr/>
        </p:nvCxnSpPr>
        <p:spPr>
          <a:xfrm>
            <a:off x="8839201" y="2036617"/>
            <a:ext cx="0" cy="914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normAutofit/>
          </a:bodyPr>
          <a:lstStyle/>
          <a:p>
            <a:r>
              <a:rPr lang="en-US" b="0" kern="0" dirty="0">
                <a:solidFill>
                  <a:srgbClr val="000099"/>
                </a:solidFill>
                <a:latin typeface="+mn-lt"/>
                <a:ea typeface="ＭＳ Ｐゴシック" charset="0"/>
              </a:rPr>
              <a:t>802.11: mobility within same subnet</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43</a:t>
            </a:fld>
            <a:endParaRPr lang="en-US" dirty="0"/>
          </a:p>
        </p:txBody>
      </p:sp>
      <p:sp>
        <p:nvSpPr>
          <p:cNvPr id="188" name="Rectangle 94">
            <a:extLst>
              <a:ext uri="{FF2B5EF4-FFF2-40B4-BE49-F238E27FC236}">
                <a16:creationId xmlns:a16="http://schemas.microsoft.com/office/drawing/2014/main" id="{E8104397-62D4-C04B-8226-F7E8D68386A8}"/>
              </a:ext>
            </a:extLst>
          </p:cNvPr>
          <p:cNvSpPr txBox="1">
            <a:spLocks noChangeArrowheads="1"/>
          </p:cNvSpPr>
          <p:nvPr/>
        </p:nvSpPr>
        <p:spPr bwMode="auto">
          <a:xfrm>
            <a:off x="1454727" y="1630364"/>
            <a:ext cx="6276109" cy="14314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a:lnSpc>
                <a:spcPts val="3000"/>
              </a:lnSpc>
              <a:spcBef>
                <a:spcPts val="600"/>
              </a:spcBef>
              <a:tabLst>
                <a:tab pos="746125" algn="l"/>
              </a:tabLst>
              <a:defRPr/>
            </a:pPr>
            <a:r>
              <a:rPr lang="en-US" sz="3200" kern="0" dirty="0">
                <a:cs typeface="+mn-cs"/>
              </a:rPr>
              <a:t>H1 remains in same IP subnet: IP address can remain same</a:t>
            </a:r>
          </a:p>
        </p:txBody>
      </p:sp>
      <p:sp>
        <p:nvSpPr>
          <p:cNvPr id="189" name="Oval 5">
            <a:extLst>
              <a:ext uri="{FF2B5EF4-FFF2-40B4-BE49-F238E27FC236}">
                <a16:creationId xmlns:a16="http://schemas.microsoft.com/office/drawing/2014/main" id="{E2CE2EC5-620F-E54F-B9EA-02D8B9AE51AF}"/>
              </a:ext>
            </a:extLst>
          </p:cNvPr>
          <p:cNvSpPr>
            <a:spLocks noChangeArrowheads="1"/>
          </p:cNvSpPr>
          <p:nvPr/>
        </p:nvSpPr>
        <p:spPr bwMode="auto">
          <a:xfrm>
            <a:off x="8721581" y="3304454"/>
            <a:ext cx="2154237" cy="2093912"/>
          </a:xfrm>
          <a:prstGeom prst="ellipse">
            <a:avLst/>
          </a:pr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90" name="Oval 38">
            <a:extLst>
              <a:ext uri="{FF2B5EF4-FFF2-40B4-BE49-F238E27FC236}">
                <a16:creationId xmlns:a16="http://schemas.microsoft.com/office/drawing/2014/main" id="{D1509085-9257-3E44-A009-17299DD9B567}"/>
              </a:ext>
            </a:extLst>
          </p:cNvPr>
          <p:cNvSpPr>
            <a:spLocks noChangeArrowheads="1"/>
          </p:cNvSpPr>
          <p:nvPr/>
        </p:nvSpPr>
        <p:spPr bwMode="auto">
          <a:xfrm>
            <a:off x="7015018" y="3366366"/>
            <a:ext cx="2278063" cy="2051050"/>
          </a:xfrm>
          <a:prstGeom prst="ellipse">
            <a:avLst/>
          </a:prstGeom>
          <a:solidFill>
            <a:srgbClr val="9AE0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91" name="Line 59">
            <a:extLst>
              <a:ext uri="{FF2B5EF4-FFF2-40B4-BE49-F238E27FC236}">
                <a16:creationId xmlns:a16="http://schemas.microsoft.com/office/drawing/2014/main" id="{A4709C92-11AC-8542-B325-4752E923BF75}"/>
              </a:ext>
            </a:extLst>
          </p:cNvPr>
          <p:cNvSpPr>
            <a:spLocks noChangeShapeType="1"/>
          </p:cNvSpPr>
          <p:nvPr/>
        </p:nvSpPr>
        <p:spPr bwMode="auto">
          <a:xfrm>
            <a:off x="9134331" y="4350616"/>
            <a:ext cx="3048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92" name="Line 60">
            <a:extLst>
              <a:ext uri="{FF2B5EF4-FFF2-40B4-BE49-F238E27FC236}">
                <a16:creationId xmlns:a16="http://schemas.microsoft.com/office/drawing/2014/main" id="{B460EAFF-5508-934B-BC24-F69CF89B424D}"/>
              </a:ext>
            </a:extLst>
          </p:cNvPr>
          <p:cNvSpPr>
            <a:spLocks noChangeShapeType="1"/>
          </p:cNvSpPr>
          <p:nvPr/>
        </p:nvSpPr>
        <p:spPr bwMode="auto">
          <a:xfrm flipH="1">
            <a:off x="8646968" y="4253779"/>
            <a:ext cx="1905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93" name="Line 61">
            <a:extLst>
              <a:ext uri="{FF2B5EF4-FFF2-40B4-BE49-F238E27FC236}">
                <a16:creationId xmlns:a16="http://schemas.microsoft.com/office/drawing/2014/main" id="{962E3F34-4245-8745-B799-8F77F819F8BA}"/>
              </a:ext>
            </a:extLst>
          </p:cNvPr>
          <p:cNvSpPr>
            <a:spLocks noChangeShapeType="1"/>
          </p:cNvSpPr>
          <p:nvPr/>
        </p:nvSpPr>
        <p:spPr bwMode="auto">
          <a:xfrm flipH="1">
            <a:off x="8661256" y="4329979"/>
            <a:ext cx="1905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94" name="Line 62">
            <a:extLst>
              <a:ext uri="{FF2B5EF4-FFF2-40B4-BE49-F238E27FC236}">
                <a16:creationId xmlns:a16="http://schemas.microsoft.com/office/drawing/2014/main" id="{D1C42226-6B61-1F48-8833-667C71DE2AFA}"/>
              </a:ext>
            </a:extLst>
          </p:cNvPr>
          <p:cNvSpPr>
            <a:spLocks noChangeShapeType="1"/>
          </p:cNvSpPr>
          <p:nvPr/>
        </p:nvSpPr>
        <p:spPr bwMode="auto">
          <a:xfrm flipH="1">
            <a:off x="8604106" y="4396654"/>
            <a:ext cx="1905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95" name="Group 356">
            <a:extLst>
              <a:ext uri="{FF2B5EF4-FFF2-40B4-BE49-F238E27FC236}">
                <a16:creationId xmlns:a16="http://schemas.microsoft.com/office/drawing/2014/main" id="{7CC44369-B7A0-A840-AB3C-3D2AA59099A5}"/>
              </a:ext>
            </a:extLst>
          </p:cNvPr>
          <p:cNvGrpSpPr>
            <a:grpSpLocks/>
          </p:cNvGrpSpPr>
          <p:nvPr/>
        </p:nvGrpSpPr>
        <p:grpSpPr bwMode="auto">
          <a:xfrm>
            <a:off x="10347181" y="3791816"/>
            <a:ext cx="333375" cy="369888"/>
            <a:chOff x="313" y="1497"/>
            <a:chExt cx="1152" cy="1014"/>
          </a:xfrm>
        </p:grpSpPr>
        <p:pic>
          <p:nvPicPr>
            <p:cNvPr id="196" name="Picture 354" descr="laptop_stylized_small">
              <a:extLst>
                <a:ext uri="{FF2B5EF4-FFF2-40B4-BE49-F238E27FC236}">
                  <a16:creationId xmlns:a16="http://schemas.microsoft.com/office/drawing/2014/main" id="{442D4EB7-8C5E-AE45-95FA-53BBA106A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7" name="Picture 355" descr="antenna_stylized">
              <a:extLst>
                <a:ext uri="{FF2B5EF4-FFF2-40B4-BE49-F238E27FC236}">
                  <a16:creationId xmlns:a16="http://schemas.microsoft.com/office/drawing/2014/main" id="{9AB30AE8-78B7-0C4A-99E9-432AE99B66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98" name="Group 403">
            <a:extLst>
              <a:ext uri="{FF2B5EF4-FFF2-40B4-BE49-F238E27FC236}">
                <a16:creationId xmlns:a16="http://schemas.microsoft.com/office/drawing/2014/main" id="{D4C2B17F-E486-A74C-ACB3-22180C649EA8}"/>
              </a:ext>
            </a:extLst>
          </p:cNvPr>
          <p:cNvGrpSpPr>
            <a:grpSpLocks/>
          </p:cNvGrpSpPr>
          <p:nvPr/>
        </p:nvGrpSpPr>
        <p:grpSpPr bwMode="auto">
          <a:xfrm>
            <a:off x="7310293" y="4280766"/>
            <a:ext cx="525463" cy="392113"/>
            <a:chOff x="2751" y="1851"/>
            <a:chExt cx="462" cy="478"/>
          </a:xfrm>
        </p:grpSpPr>
        <p:pic>
          <p:nvPicPr>
            <p:cNvPr id="199" name="Picture 364" descr="iphone_stylized_small">
              <a:extLst>
                <a:ext uri="{FF2B5EF4-FFF2-40B4-BE49-F238E27FC236}">
                  <a16:creationId xmlns:a16="http://schemas.microsoft.com/office/drawing/2014/main" id="{70B61669-9CBA-9A45-A1F7-CB7BE2890B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0" name="Picture 402" descr="antenna_radiation_stylized">
              <a:extLst>
                <a:ext uri="{FF2B5EF4-FFF2-40B4-BE49-F238E27FC236}">
                  <a16:creationId xmlns:a16="http://schemas.microsoft.com/office/drawing/2014/main" id="{95B2CF85-D6F9-3C45-82AE-BE6CCC2D1C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01" name="Group 356">
            <a:extLst>
              <a:ext uri="{FF2B5EF4-FFF2-40B4-BE49-F238E27FC236}">
                <a16:creationId xmlns:a16="http://schemas.microsoft.com/office/drawing/2014/main" id="{54FFC2F7-E02D-9B4A-BD18-207692835D1B}"/>
              </a:ext>
            </a:extLst>
          </p:cNvPr>
          <p:cNvGrpSpPr>
            <a:grpSpLocks/>
          </p:cNvGrpSpPr>
          <p:nvPr/>
        </p:nvGrpSpPr>
        <p:grpSpPr bwMode="auto">
          <a:xfrm>
            <a:off x="9686781" y="4717329"/>
            <a:ext cx="363537" cy="338137"/>
            <a:chOff x="313" y="1497"/>
            <a:chExt cx="1152" cy="1014"/>
          </a:xfrm>
        </p:grpSpPr>
        <p:pic>
          <p:nvPicPr>
            <p:cNvPr id="202" name="Picture 354" descr="laptop_stylized_small">
              <a:extLst>
                <a:ext uri="{FF2B5EF4-FFF2-40B4-BE49-F238E27FC236}">
                  <a16:creationId xmlns:a16="http://schemas.microsoft.com/office/drawing/2014/main" id="{E9F03CB4-23B3-644C-A297-0CD7CECFA6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3" name="Picture 355" descr="antenna_stylized">
              <a:extLst>
                <a:ext uri="{FF2B5EF4-FFF2-40B4-BE49-F238E27FC236}">
                  <a16:creationId xmlns:a16="http://schemas.microsoft.com/office/drawing/2014/main" id="{DC4D9032-CD73-E44F-838A-5A62AD62BF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04" name="Group 356">
            <a:extLst>
              <a:ext uri="{FF2B5EF4-FFF2-40B4-BE49-F238E27FC236}">
                <a16:creationId xmlns:a16="http://schemas.microsoft.com/office/drawing/2014/main" id="{17142C00-F874-1C40-8F3A-E139AD111DA2}"/>
              </a:ext>
            </a:extLst>
          </p:cNvPr>
          <p:cNvGrpSpPr>
            <a:grpSpLocks/>
          </p:cNvGrpSpPr>
          <p:nvPr/>
        </p:nvGrpSpPr>
        <p:grpSpPr bwMode="auto">
          <a:xfrm>
            <a:off x="8458056" y="4737966"/>
            <a:ext cx="376237" cy="347663"/>
            <a:chOff x="313" y="1497"/>
            <a:chExt cx="1152" cy="1014"/>
          </a:xfrm>
        </p:grpSpPr>
        <p:pic>
          <p:nvPicPr>
            <p:cNvPr id="205" name="Picture 354" descr="laptop_stylized_small">
              <a:extLst>
                <a:ext uri="{FF2B5EF4-FFF2-40B4-BE49-F238E27FC236}">
                  <a16:creationId xmlns:a16="http://schemas.microsoft.com/office/drawing/2014/main" id="{7F20D8A4-3D47-3946-A573-1AD3562D04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 name="Picture 355" descr="antenna_stylized">
              <a:extLst>
                <a:ext uri="{FF2B5EF4-FFF2-40B4-BE49-F238E27FC236}">
                  <a16:creationId xmlns:a16="http://schemas.microsoft.com/office/drawing/2014/main" id="{67AABA1F-5FAC-2942-BF1D-EFCC4EFED9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07" name="Group 356">
            <a:extLst>
              <a:ext uri="{FF2B5EF4-FFF2-40B4-BE49-F238E27FC236}">
                <a16:creationId xmlns:a16="http://schemas.microsoft.com/office/drawing/2014/main" id="{0C5308A1-08F3-644B-9D98-F048A52200AE}"/>
              </a:ext>
            </a:extLst>
          </p:cNvPr>
          <p:cNvGrpSpPr>
            <a:grpSpLocks/>
          </p:cNvGrpSpPr>
          <p:nvPr/>
        </p:nvGrpSpPr>
        <p:grpSpPr bwMode="auto">
          <a:xfrm>
            <a:off x="7735743" y="4757016"/>
            <a:ext cx="384175" cy="438150"/>
            <a:chOff x="313" y="1497"/>
            <a:chExt cx="1152" cy="1014"/>
          </a:xfrm>
        </p:grpSpPr>
        <p:pic>
          <p:nvPicPr>
            <p:cNvPr id="208" name="Picture 354" descr="laptop_stylized_small">
              <a:extLst>
                <a:ext uri="{FF2B5EF4-FFF2-40B4-BE49-F238E27FC236}">
                  <a16:creationId xmlns:a16="http://schemas.microsoft.com/office/drawing/2014/main" id="{BC06E0D9-E110-2A43-B122-AF55EE0D9D6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9" name="Picture 355" descr="antenna_stylized">
              <a:extLst>
                <a:ext uri="{FF2B5EF4-FFF2-40B4-BE49-F238E27FC236}">
                  <a16:creationId xmlns:a16="http://schemas.microsoft.com/office/drawing/2014/main" id="{C89AA88C-C4B8-8949-AFA1-194666A8565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0" name="Group 403">
            <a:extLst>
              <a:ext uri="{FF2B5EF4-FFF2-40B4-BE49-F238E27FC236}">
                <a16:creationId xmlns:a16="http://schemas.microsoft.com/office/drawing/2014/main" id="{09653B46-850D-B34B-A333-FF785A38F2AF}"/>
              </a:ext>
            </a:extLst>
          </p:cNvPr>
          <p:cNvGrpSpPr>
            <a:grpSpLocks/>
          </p:cNvGrpSpPr>
          <p:nvPr/>
        </p:nvGrpSpPr>
        <p:grpSpPr bwMode="auto">
          <a:xfrm>
            <a:off x="7634143" y="3599729"/>
            <a:ext cx="487363" cy="401637"/>
            <a:chOff x="2751" y="1851"/>
            <a:chExt cx="462" cy="478"/>
          </a:xfrm>
        </p:grpSpPr>
        <p:pic>
          <p:nvPicPr>
            <p:cNvPr id="211" name="Picture 364" descr="iphone_stylized_small">
              <a:extLst>
                <a:ext uri="{FF2B5EF4-FFF2-40B4-BE49-F238E27FC236}">
                  <a16:creationId xmlns:a16="http://schemas.microsoft.com/office/drawing/2014/main" id="{7DA8D35C-6543-3A42-9742-E2E3D5877D5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2" name="Picture 402" descr="antenna_radiation_stylized">
              <a:extLst>
                <a:ext uri="{FF2B5EF4-FFF2-40B4-BE49-F238E27FC236}">
                  <a16:creationId xmlns:a16="http://schemas.microsoft.com/office/drawing/2014/main" id="{E527D1A0-DF96-A24E-A250-AE8FCCAC28F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3" name="Group 403">
            <a:extLst>
              <a:ext uri="{FF2B5EF4-FFF2-40B4-BE49-F238E27FC236}">
                <a16:creationId xmlns:a16="http://schemas.microsoft.com/office/drawing/2014/main" id="{0D00461F-B3AF-9941-A57B-09D12FEFF1AE}"/>
              </a:ext>
            </a:extLst>
          </p:cNvPr>
          <p:cNvGrpSpPr>
            <a:grpSpLocks/>
          </p:cNvGrpSpPr>
          <p:nvPr/>
        </p:nvGrpSpPr>
        <p:grpSpPr bwMode="auto">
          <a:xfrm>
            <a:off x="10194781" y="4260129"/>
            <a:ext cx="527050" cy="392112"/>
            <a:chOff x="2751" y="1851"/>
            <a:chExt cx="462" cy="478"/>
          </a:xfrm>
        </p:grpSpPr>
        <p:pic>
          <p:nvPicPr>
            <p:cNvPr id="214" name="Picture 364" descr="iphone_stylized_small">
              <a:extLst>
                <a:ext uri="{FF2B5EF4-FFF2-40B4-BE49-F238E27FC236}">
                  <a16:creationId xmlns:a16="http://schemas.microsoft.com/office/drawing/2014/main" id="{0B12D8AF-A0CE-4F45-AF57-E28723EB92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 name="Picture 402" descr="antenna_radiation_stylized">
              <a:extLst>
                <a:ext uri="{FF2B5EF4-FFF2-40B4-BE49-F238E27FC236}">
                  <a16:creationId xmlns:a16="http://schemas.microsoft.com/office/drawing/2014/main" id="{46FC5F48-CB87-5C41-99FC-3BCDC023F3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6" name="Group 356">
            <a:extLst>
              <a:ext uri="{FF2B5EF4-FFF2-40B4-BE49-F238E27FC236}">
                <a16:creationId xmlns:a16="http://schemas.microsoft.com/office/drawing/2014/main" id="{EF1B7B94-588F-494F-9020-382DD24CFB54}"/>
              </a:ext>
            </a:extLst>
          </p:cNvPr>
          <p:cNvGrpSpPr>
            <a:grpSpLocks/>
          </p:cNvGrpSpPr>
          <p:nvPr/>
        </p:nvGrpSpPr>
        <p:grpSpPr bwMode="auto">
          <a:xfrm>
            <a:off x="8762856" y="4117254"/>
            <a:ext cx="376237" cy="349250"/>
            <a:chOff x="313" y="1497"/>
            <a:chExt cx="1152" cy="1014"/>
          </a:xfrm>
        </p:grpSpPr>
        <p:pic>
          <p:nvPicPr>
            <p:cNvPr id="217" name="Picture 354" descr="laptop_stylized_small">
              <a:extLst>
                <a:ext uri="{FF2B5EF4-FFF2-40B4-BE49-F238E27FC236}">
                  <a16:creationId xmlns:a16="http://schemas.microsoft.com/office/drawing/2014/main" id="{B0E9D6DF-EBAE-B549-8616-532393572B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8" name="Picture 355" descr="antenna_stylized">
              <a:extLst>
                <a:ext uri="{FF2B5EF4-FFF2-40B4-BE49-F238E27FC236}">
                  <a16:creationId xmlns:a16="http://schemas.microsoft.com/office/drawing/2014/main" id="{E8FD3309-5FE1-4947-B75E-69677EB642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9" name="Group 361">
            <a:extLst>
              <a:ext uri="{FF2B5EF4-FFF2-40B4-BE49-F238E27FC236}">
                <a16:creationId xmlns:a16="http://schemas.microsoft.com/office/drawing/2014/main" id="{7F5370CA-ACA4-D749-BE51-501F13B7D1B3}"/>
              </a:ext>
            </a:extLst>
          </p:cNvPr>
          <p:cNvGrpSpPr>
            <a:grpSpLocks/>
          </p:cNvGrpSpPr>
          <p:nvPr/>
        </p:nvGrpSpPr>
        <p:grpSpPr bwMode="auto">
          <a:xfrm>
            <a:off x="7857981" y="3934691"/>
            <a:ext cx="762000" cy="663575"/>
            <a:chOff x="2967" y="478"/>
            <a:chExt cx="788" cy="625"/>
          </a:xfrm>
        </p:grpSpPr>
        <p:pic>
          <p:nvPicPr>
            <p:cNvPr id="220" name="Picture 358" descr="access_point_stylized_small">
              <a:extLst>
                <a:ext uri="{FF2B5EF4-FFF2-40B4-BE49-F238E27FC236}">
                  <a16:creationId xmlns:a16="http://schemas.microsoft.com/office/drawing/2014/main" id="{58364FA5-EE4A-B94A-A430-6F642FEFA5F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1" name="Picture 360" descr="antenna_radiation_stylized">
              <a:extLst>
                <a:ext uri="{FF2B5EF4-FFF2-40B4-BE49-F238E27FC236}">
                  <a16:creationId xmlns:a16="http://schemas.microsoft.com/office/drawing/2014/main" id="{09DBF651-42C4-1E4D-B0A7-71F524D44CE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22" name="Group 361">
            <a:extLst>
              <a:ext uri="{FF2B5EF4-FFF2-40B4-BE49-F238E27FC236}">
                <a16:creationId xmlns:a16="http://schemas.microsoft.com/office/drawing/2014/main" id="{AFE507DA-FAD2-E54D-9B67-4939D0AEC972}"/>
              </a:ext>
            </a:extLst>
          </p:cNvPr>
          <p:cNvGrpSpPr>
            <a:grpSpLocks/>
          </p:cNvGrpSpPr>
          <p:nvPr/>
        </p:nvGrpSpPr>
        <p:grpSpPr bwMode="auto">
          <a:xfrm>
            <a:off x="9494693" y="3955329"/>
            <a:ext cx="762000" cy="661987"/>
            <a:chOff x="2967" y="478"/>
            <a:chExt cx="788" cy="625"/>
          </a:xfrm>
        </p:grpSpPr>
        <p:pic>
          <p:nvPicPr>
            <p:cNvPr id="223" name="Picture 358" descr="access_point_stylized_small">
              <a:extLst>
                <a:ext uri="{FF2B5EF4-FFF2-40B4-BE49-F238E27FC236}">
                  <a16:creationId xmlns:a16="http://schemas.microsoft.com/office/drawing/2014/main" id="{87737A86-699B-594B-A92D-20AD9810F74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4" name="Picture 360" descr="antenna_radiation_stylized">
              <a:extLst>
                <a:ext uri="{FF2B5EF4-FFF2-40B4-BE49-F238E27FC236}">
                  <a16:creationId xmlns:a16="http://schemas.microsoft.com/office/drawing/2014/main" id="{B6EBEF08-76CD-2542-8BFB-2F4D1BD2074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25" name="Text Box 18">
            <a:extLst>
              <a:ext uri="{FF2B5EF4-FFF2-40B4-BE49-F238E27FC236}">
                <a16:creationId xmlns:a16="http://schemas.microsoft.com/office/drawing/2014/main" id="{C31820A0-72CC-3A4E-AEA6-2BBE3F7C058D}"/>
              </a:ext>
            </a:extLst>
          </p:cNvPr>
          <p:cNvSpPr txBox="1">
            <a:spLocks noChangeArrowheads="1"/>
          </p:cNvSpPr>
          <p:nvPr/>
        </p:nvSpPr>
        <p:spPr bwMode="auto">
          <a:xfrm>
            <a:off x="8061181" y="5018954"/>
            <a:ext cx="446087"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600" dirty="0">
                <a:solidFill>
                  <a:srgbClr val="000000"/>
                </a:solidFill>
                <a:latin typeface="Arial" charset="0"/>
                <a:cs typeface="Arial" charset="0"/>
              </a:rPr>
              <a:t>H1</a:t>
            </a:r>
          </a:p>
        </p:txBody>
      </p:sp>
      <p:sp>
        <p:nvSpPr>
          <p:cNvPr id="226" name="Text Box 20">
            <a:extLst>
              <a:ext uri="{FF2B5EF4-FFF2-40B4-BE49-F238E27FC236}">
                <a16:creationId xmlns:a16="http://schemas.microsoft.com/office/drawing/2014/main" id="{9C01AE67-4B1E-994D-8207-331C3F38A05C}"/>
              </a:ext>
            </a:extLst>
          </p:cNvPr>
          <p:cNvSpPr txBox="1">
            <a:spLocks noChangeArrowheads="1"/>
          </p:cNvSpPr>
          <p:nvPr/>
        </p:nvSpPr>
        <p:spPr bwMode="auto">
          <a:xfrm>
            <a:off x="10063018" y="5012604"/>
            <a:ext cx="7667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600" dirty="0">
                <a:solidFill>
                  <a:srgbClr val="000000"/>
                </a:solidFill>
                <a:latin typeface="Arial" charset="0"/>
                <a:cs typeface="Arial" charset="0"/>
              </a:rPr>
              <a:t>BBS 2</a:t>
            </a:r>
          </a:p>
        </p:txBody>
      </p:sp>
      <p:sp>
        <p:nvSpPr>
          <p:cNvPr id="227" name="Text Box 20">
            <a:extLst>
              <a:ext uri="{FF2B5EF4-FFF2-40B4-BE49-F238E27FC236}">
                <a16:creationId xmlns:a16="http://schemas.microsoft.com/office/drawing/2014/main" id="{5E18D396-0F78-954D-970D-210CAA30ADCC}"/>
              </a:ext>
            </a:extLst>
          </p:cNvPr>
          <p:cNvSpPr txBox="1">
            <a:spLocks noChangeArrowheads="1"/>
          </p:cNvSpPr>
          <p:nvPr/>
        </p:nvSpPr>
        <p:spPr bwMode="auto">
          <a:xfrm>
            <a:off x="6954693" y="5114204"/>
            <a:ext cx="7667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600" dirty="0">
                <a:solidFill>
                  <a:srgbClr val="000000"/>
                </a:solidFill>
                <a:latin typeface="Arial" charset="0"/>
                <a:cs typeface="Arial" charset="0"/>
              </a:rPr>
              <a:t>BBS 1</a:t>
            </a:r>
          </a:p>
        </p:txBody>
      </p:sp>
      <p:sp>
        <p:nvSpPr>
          <p:cNvPr id="229" name="Line 13">
            <a:extLst>
              <a:ext uri="{FF2B5EF4-FFF2-40B4-BE49-F238E27FC236}">
                <a16:creationId xmlns:a16="http://schemas.microsoft.com/office/drawing/2014/main" id="{7EE9AA76-AC1D-9241-98D2-1E941BC5A329}"/>
              </a:ext>
            </a:extLst>
          </p:cNvPr>
          <p:cNvSpPr>
            <a:spLocks noChangeShapeType="1"/>
          </p:cNvSpPr>
          <p:nvPr/>
        </p:nvSpPr>
        <p:spPr bwMode="auto">
          <a:xfrm flipH="1" flipV="1">
            <a:off x="8972406" y="3121891"/>
            <a:ext cx="744537" cy="116840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0" name="Line 13">
            <a:extLst>
              <a:ext uri="{FF2B5EF4-FFF2-40B4-BE49-F238E27FC236}">
                <a16:creationId xmlns:a16="http://schemas.microsoft.com/office/drawing/2014/main" id="{9A8A2E92-6E86-034D-B48F-383F5CFB122E}"/>
              </a:ext>
            </a:extLst>
          </p:cNvPr>
          <p:cNvSpPr>
            <a:spLocks noChangeShapeType="1"/>
          </p:cNvSpPr>
          <p:nvPr/>
        </p:nvSpPr>
        <p:spPr bwMode="auto">
          <a:xfrm flipV="1">
            <a:off x="8126268" y="3142529"/>
            <a:ext cx="657225" cy="11382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1" name="Rectangle 94">
            <a:extLst>
              <a:ext uri="{FF2B5EF4-FFF2-40B4-BE49-F238E27FC236}">
                <a16:creationId xmlns:a16="http://schemas.microsoft.com/office/drawing/2014/main" id="{14E85F17-476D-674D-82E5-21016265E92B}"/>
              </a:ext>
            </a:extLst>
          </p:cNvPr>
          <p:cNvSpPr txBox="1">
            <a:spLocks noChangeArrowheads="1"/>
          </p:cNvSpPr>
          <p:nvPr/>
        </p:nvSpPr>
        <p:spPr bwMode="auto">
          <a:xfrm>
            <a:off x="1454728" y="2627891"/>
            <a:ext cx="6276108" cy="9050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a:lnSpc>
                <a:spcPts val="3000"/>
              </a:lnSpc>
              <a:spcBef>
                <a:spcPts val="600"/>
              </a:spcBef>
              <a:tabLst>
                <a:tab pos="746125" algn="l"/>
              </a:tabLst>
              <a:defRPr/>
            </a:pPr>
            <a:r>
              <a:rPr lang="en-US" sz="3200" kern="0" dirty="0">
                <a:cs typeface="+mn-cs"/>
              </a:rPr>
              <a:t>switch: which AP is associated with H1?</a:t>
            </a:r>
          </a:p>
        </p:txBody>
      </p:sp>
      <p:grpSp>
        <p:nvGrpSpPr>
          <p:cNvPr id="242" name="Group 241">
            <a:extLst>
              <a:ext uri="{FF2B5EF4-FFF2-40B4-BE49-F238E27FC236}">
                <a16:creationId xmlns:a16="http://schemas.microsoft.com/office/drawing/2014/main" id="{28C1FA5F-2E38-2E42-969A-52F0A0118526}"/>
              </a:ext>
            </a:extLst>
          </p:cNvPr>
          <p:cNvGrpSpPr/>
          <p:nvPr/>
        </p:nvGrpSpPr>
        <p:grpSpPr>
          <a:xfrm>
            <a:off x="8482451" y="1855928"/>
            <a:ext cx="744676" cy="388508"/>
            <a:chOff x="7493876" y="2774731"/>
            <a:chExt cx="1481958" cy="894622"/>
          </a:xfrm>
        </p:grpSpPr>
        <p:sp>
          <p:nvSpPr>
            <p:cNvPr id="243" name="Freeform 242">
              <a:extLst>
                <a:ext uri="{FF2B5EF4-FFF2-40B4-BE49-F238E27FC236}">
                  <a16:creationId xmlns:a16="http://schemas.microsoft.com/office/drawing/2014/main" id="{293EA6C3-A897-6A4E-8FA5-3E87A8F03D6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4" name="Oval 243">
              <a:extLst>
                <a:ext uri="{FF2B5EF4-FFF2-40B4-BE49-F238E27FC236}">
                  <a16:creationId xmlns:a16="http://schemas.microsoft.com/office/drawing/2014/main" id="{5491AEEA-3306-584C-A791-3F623A7248C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5" name="Group 244">
              <a:extLst>
                <a:ext uri="{FF2B5EF4-FFF2-40B4-BE49-F238E27FC236}">
                  <a16:creationId xmlns:a16="http://schemas.microsoft.com/office/drawing/2014/main" id="{1103D392-A969-2B4C-9C4C-6096FA2585BF}"/>
                </a:ext>
              </a:extLst>
            </p:cNvPr>
            <p:cNvGrpSpPr/>
            <p:nvPr/>
          </p:nvGrpSpPr>
          <p:grpSpPr>
            <a:xfrm>
              <a:off x="7713663" y="2848339"/>
              <a:ext cx="1042107" cy="425543"/>
              <a:chOff x="7786941" y="2884917"/>
              <a:chExt cx="897649" cy="353919"/>
            </a:xfrm>
          </p:grpSpPr>
          <p:sp>
            <p:nvSpPr>
              <p:cNvPr id="246" name="Freeform 245">
                <a:extLst>
                  <a:ext uri="{FF2B5EF4-FFF2-40B4-BE49-F238E27FC236}">
                    <a16:creationId xmlns:a16="http://schemas.microsoft.com/office/drawing/2014/main" id="{87941F28-572E-2946-A963-5A01D2241E4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D70E8420-5955-2A42-B6BA-72225B7A16F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0F35D7A5-5A4A-EB40-AA19-5FFF8E987A6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9" name="Freeform 248">
                <a:extLst>
                  <a:ext uri="{FF2B5EF4-FFF2-40B4-BE49-F238E27FC236}">
                    <a16:creationId xmlns:a16="http://schemas.microsoft.com/office/drawing/2014/main" id="{C80064F8-68C9-3341-83C0-994A4C78114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78" name="Group 277">
            <a:extLst>
              <a:ext uri="{FF2B5EF4-FFF2-40B4-BE49-F238E27FC236}">
                <a16:creationId xmlns:a16="http://schemas.microsoft.com/office/drawing/2014/main" id="{45C4FEDC-5F6D-524A-829B-E1DBA32EA31B}"/>
              </a:ext>
            </a:extLst>
          </p:cNvPr>
          <p:cNvGrpSpPr/>
          <p:nvPr/>
        </p:nvGrpSpPr>
        <p:grpSpPr>
          <a:xfrm>
            <a:off x="8491494" y="2852015"/>
            <a:ext cx="711278" cy="420709"/>
            <a:chOff x="3668110" y="2448910"/>
            <a:chExt cx="3794234" cy="2165130"/>
          </a:xfrm>
        </p:grpSpPr>
        <p:sp>
          <p:nvSpPr>
            <p:cNvPr id="285" name="Rectangle 284">
              <a:extLst>
                <a:ext uri="{FF2B5EF4-FFF2-40B4-BE49-F238E27FC236}">
                  <a16:creationId xmlns:a16="http://schemas.microsoft.com/office/drawing/2014/main" id="{B01D497C-998D-B04C-A06D-FEE9D6913F04}"/>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6" name="Freeform 285">
              <a:extLst>
                <a:ext uri="{FF2B5EF4-FFF2-40B4-BE49-F238E27FC236}">
                  <a16:creationId xmlns:a16="http://schemas.microsoft.com/office/drawing/2014/main" id="{736A6D30-7D30-9F48-A3CD-EC233AB6A751}"/>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87" name="Group 286">
              <a:extLst>
                <a:ext uri="{FF2B5EF4-FFF2-40B4-BE49-F238E27FC236}">
                  <a16:creationId xmlns:a16="http://schemas.microsoft.com/office/drawing/2014/main" id="{B8407862-B01E-F64C-A31D-B84CEA6BE325}"/>
                </a:ext>
              </a:extLst>
            </p:cNvPr>
            <p:cNvGrpSpPr/>
            <p:nvPr/>
          </p:nvGrpSpPr>
          <p:grpSpPr>
            <a:xfrm>
              <a:off x="3941378" y="2603243"/>
              <a:ext cx="3202061" cy="1066110"/>
              <a:chOff x="7939341" y="3037317"/>
              <a:chExt cx="897649" cy="353919"/>
            </a:xfrm>
          </p:grpSpPr>
          <p:sp>
            <p:nvSpPr>
              <p:cNvPr id="288" name="Freeform 287">
                <a:extLst>
                  <a:ext uri="{FF2B5EF4-FFF2-40B4-BE49-F238E27FC236}">
                    <a16:creationId xmlns:a16="http://schemas.microsoft.com/office/drawing/2014/main" id="{CC49FF30-78BA-B94B-9DEE-3A23AC0AB147}"/>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9" name="Freeform 288">
                <a:extLst>
                  <a:ext uri="{FF2B5EF4-FFF2-40B4-BE49-F238E27FC236}">
                    <a16:creationId xmlns:a16="http://schemas.microsoft.com/office/drawing/2014/main" id="{4D525185-A44E-4F4B-963A-FFE4F23CBF49}"/>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0" name="Freeform 289">
                <a:extLst>
                  <a:ext uri="{FF2B5EF4-FFF2-40B4-BE49-F238E27FC236}">
                    <a16:creationId xmlns:a16="http://schemas.microsoft.com/office/drawing/2014/main" id="{8DCF8E70-0D16-4545-889A-A299897DF763}"/>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1" name="Freeform 290">
                <a:extLst>
                  <a:ext uri="{FF2B5EF4-FFF2-40B4-BE49-F238E27FC236}">
                    <a16:creationId xmlns:a16="http://schemas.microsoft.com/office/drawing/2014/main" id="{38514A0E-369B-5240-B6B1-7EF2DDD72E6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98" name="Rectangle 94">
            <a:extLst>
              <a:ext uri="{FF2B5EF4-FFF2-40B4-BE49-F238E27FC236}">
                <a16:creationId xmlns:a16="http://schemas.microsoft.com/office/drawing/2014/main" id="{11AE9146-15D4-564E-826D-6483A9DC0031}"/>
              </a:ext>
            </a:extLst>
          </p:cNvPr>
          <p:cNvSpPr txBox="1">
            <a:spLocks noChangeArrowheads="1"/>
          </p:cNvSpPr>
          <p:nvPr/>
        </p:nvSpPr>
        <p:spPr bwMode="auto">
          <a:xfrm>
            <a:off x="1316183" y="3537600"/>
            <a:ext cx="5334000" cy="206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685800" lvl="1" indent="-228600">
              <a:lnSpc>
                <a:spcPct val="90000"/>
              </a:lnSpc>
              <a:spcBef>
                <a:spcPts val="600"/>
              </a:spcBef>
              <a:tabLst>
                <a:tab pos="746125" algn="l"/>
              </a:tabLst>
              <a:defRPr/>
            </a:pPr>
            <a:r>
              <a:rPr lang="en-US" sz="2800" kern="0" dirty="0"/>
              <a:t>self-learning (Ch. 6): switch will see frame from H1 and “remember” which switch port can be used to reach H1</a:t>
            </a:r>
          </a:p>
        </p:txBody>
      </p:sp>
    </p:spTree>
    <p:extLst>
      <p:ext uri="{BB962C8B-B14F-4D97-AF65-F5344CB8AC3E}">
        <p14:creationId xmlns:p14="http://schemas.microsoft.com/office/powerpoint/2010/main" val="383080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wipe(left)">
                                      <p:cBhvr>
                                        <p:cTn id="7" dur="500"/>
                                        <p:tgtEl>
                                          <p:spTgt spid="2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8"/>
                                        </p:tgtEl>
                                        <p:attrNameLst>
                                          <p:attrName>style.visibility</p:attrName>
                                        </p:attrNameLst>
                                      </p:cBhvr>
                                      <p:to>
                                        <p:strVal val="visible"/>
                                      </p:to>
                                    </p:set>
                                    <p:animEffect transition="in" filter="dissolve">
                                      <p:cBhvr>
                                        <p:cTn id="12" dur="500"/>
                                        <p:tgtEl>
                                          <p:spTgt spid="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621146" y="429888"/>
            <a:ext cx="10515600" cy="894622"/>
          </a:xfrm>
        </p:spPr>
        <p:txBody>
          <a:bodyPr>
            <a:normAutofit/>
          </a:bodyPr>
          <a:lstStyle/>
          <a:p>
            <a:r>
              <a:rPr lang="en-US" b="0" kern="0" dirty="0">
                <a:solidFill>
                  <a:srgbClr val="000099"/>
                </a:solidFill>
                <a:latin typeface="+mn-lt"/>
                <a:ea typeface="ＭＳ Ｐゴシック" charset="0"/>
              </a:rPr>
              <a:t>802.11: advanced capabilities</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44</a:t>
            </a:fld>
            <a:endParaRPr lang="en-US" dirty="0"/>
          </a:p>
        </p:txBody>
      </p:sp>
      <p:sp>
        <p:nvSpPr>
          <p:cNvPr id="65" name="Rectangle 90">
            <a:extLst>
              <a:ext uri="{FF2B5EF4-FFF2-40B4-BE49-F238E27FC236}">
                <a16:creationId xmlns:a16="http://schemas.microsoft.com/office/drawing/2014/main" id="{8EA7F9EA-683D-D348-B790-BEC7D72E48B4}"/>
              </a:ext>
            </a:extLst>
          </p:cNvPr>
          <p:cNvSpPr txBox="1">
            <a:spLocks noChangeArrowheads="1"/>
          </p:cNvSpPr>
          <p:nvPr/>
        </p:nvSpPr>
        <p:spPr>
          <a:xfrm>
            <a:off x="606570" y="1351395"/>
            <a:ext cx="6570085"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buFont typeface="Wingdings" charset="0"/>
              <a:buNone/>
              <a:tabLst>
                <a:tab pos="746125" algn="l"/>
              </a:tabLst>
              <a:defRPr/>
            </a:pPr>
            <a:r>
              <a:rPr lang="en-US" sz="3600" dirty="0">
                <a:solidFill>
                  <a:srgbClr val="C00000"/>
                </a:solidFill>
              </a:rPr>
              <a:t>Rate adaptation</a:t>
            </a:r>
          </a:p>
          <a:p>
            <a:pPr indent="-339725">
              <a:tabLst>
                <a:tab pos="746125" algn="l"/>
              </a:tabLst>
              <a:defRPr/>
            </a:pPr>
            <a:r>
              <a:rPr lang="en-US" sz="3200" dirty="0"/>
              <a:t>base station, mobile dynamically change transmission rate (physical layer modulation technique) as mobile moves, SNR (Signal-to-Noise Ratio) varies </a:t>
            </a:r>
          </a:p>
        </p:txBody>
      </p:sp>
      <p:grpSp>
        <p:nvGrpSpPr>
          <p:cNvPr id="2" name="Group 1">
            <a:extLst>
              <a:ext uri="{FF2B5EF4-FFF2-40B4-BE49-F238E27FC236}">
                <a16:creationId xmlns:a16="http://schemas.microsoft.com/office/drawing/2014/main" id="{73D00E50-64BD-D048-85C6-F756B5BBC2FF}"/>
              </a:ext>
            </a:extLst>
          </p:cNvPr>
          <p:cNvGrpSpPr/>
          <p:nvPr/>
        </p:nvGrpSpPr>
        <p:grpSpPr>
          <a:xfrm>
            <a:off x="7620534" y="944462"/>
            <a:ext cx="3731772" cy="2664675"/>
            <a:chOff x="7462701" y="1501343"/>
            <a:chExt cx="2762898" cy="2664675"/>
          </a:xfrm>
        </p:grpSpPr>
        <p:sp>
          <p:nvSpPr>
            <p:cNvPr id="72" name="Freeform 124">
              <a:extLst>
                <a:ext uri="{FF2B5EF4-FFF2-40B4-BE49-F238E27FC236}">
                  <a16:creationId xmlns:a16="http://schemas.microsoft.com/office/drawing/2014/main" id="{A87447AE-2ED0-0C41-AED7-9EECAB361277}"/>
                </a:ext>
              </a:extLst>
            </p:cNvPr>
            <p:cNvSpPr>
              <a:spLocks/>
            </p:cNvSpPr>
            <p:nvPr/>
          </p:nvSpPr>
          <p:spPr bwMode="auto">
            <a:xfrm>
              <a:off x="8114868" y="1820430"/>
              <a:ext cx="631825" cy="1687513"/>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400" dirty="0"/>
            </a:p>
          </p:txBody>
        </p:sp>
        <p:sp>
          <p:nvSpPr>
            <p:cNvPr id="73" name="Freeform 125">
              <a:extLst>
                <a:ext uri="{FF2B5EF4-FFF2-40B4-BE49-F238E27FC236}">
                  <a16:creationId xmlns:a16="http://schemas.microsoft.com/office/drawing/2014/main" id="{D385B981-2B9B-B340-A145-B54F6625B34A}"/>
                </a:ext>
              </a:extLst>
            </p:cNvPr>
            <p:cNvSpPr>
              <a:spLocks/>
            </p:cNvSpPr>
            <p:nvPr/>
          </p:nvSpPr>
          <p:spPr bwMode="auto">
            <a:xfrm>
              <a:off x="8522855" y="1666443"/>
              <a:ext cx="604838" cy="18796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400" dirty="0"/>
            </a:p>
          </p:txBody>
        </p:sp>
        <p:sp>
          <p:nvSpPr>
            <p:cNvPr id="74" name="Freeform 126">
              <a:extLst>
                <a:ext uri="{FF2B5EF4-FFF2-40B4-BE49-F238E27FC236}">
                  <a16:creationId xmlns:a16="http://schemas.microsoft.com/office/drawing/2014/main" id="{1046761F-B0F0-3D4C-8939-27522DB97F05}"/>
                </a:ext>
              </a:extLst>
            </p:cNvPr>
            <p:cNvSpPr>
              <a:spLocks/>
            </p:cNvSpPr>
            <p:nvPr/>
          </p:nvSpPr>
          <p:spPr bwMode="auto">
            <a:xfrm>
              <a:off x="8961005" y="1666443"/>
              <a:ext cx="571500" cy="1889125"/>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400" dirty="0"/>
            </a:p>
          </p:txBody>
        </p:sp>
        <p:sp>
          <p:nvSpPr>
            <p:cNvPr id="75" name="Rectangle 127">
              <a:extLst>
                <a:ext uri="{FF2B5EF4-FFF2-40B4-BE49-F238E27FC236}">
                  <a16:creationId xmlns:a16="http://schemas.microsoft.com/office/drawing/2014/main" id="{1D440901-0C31-0F4D-8946-D3F10558EA97}"/>
                </a:ext>
              </a:extLst>
            </p:cNvPr>
            <p:cNvSpPr>
              <a:spLocks noChangeArrowheads="1"/>
            </p:cNvSpPr>
            <p:nvPr/>
          </p:nvSpPr>
          <p:spPr bwMode="auto">
            <a:xfrm>
              <a:off x="8100580" y="1658505"/>
              <a:ext cx="1847850" cy="19113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dirty="0">
                <a:cs typeface="+mn-cs"/>
              </a:endParaRPr>
            </a:p>
          </p:txBody>
        </p:sp>
        <p:sp>
          <p:nvSpPr>
            <p:cNvPr id="76" name="Line 128">
              <a:extLst>
                <a:ext uri="{FF2B5EF4-FFF2-40B4-BE49-F238E27FC236}">
                  <a16:creationId xmlns:a16="http://schemas.microsoft.com/office/drawing/2014/main" id="{910206CA-3247-C24D-82A9-E68F31B24A50}"/>
                </a:ext>
              </a:extLst>
            </p:cNvPr>
            <p:cNvSpPr>
              <a:spLocks noChangeShapeType="1"/>
            </p:cNvSpPr>
            <p:nvPr/>
          </p:nvSpPr>
          <p:spPr bwMode="auto">
            <a:xfrm>
              <a:off x="8100580" y="1987118"/>
              <a:ext cx="18383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dirty="0">
                <a:cs typeface="+mn-cs"/>
              </a:endParaRPr>
            </a:p>
          </p:txBody>
        </p:sp>
        <p:sp>
          <p:nvSpPr>
            <p:cNvPr id="77" name="Line 129">
              <a:extLst>
                <a:ext uri="{FF2B5EF4-FFF2-40B4-BE49-F238E27FC236}">
                  <a16:creationId xmlns:a16="http://schemas.microsoft.com/office/drawing/2014/main" id="{05E0E39F-FE53-A846-BD7B-D66F56535A80}"/>
                </a:ext>
              </a:extLst>
            </p:cNvPr>
            <p:cNvSpPr>
              <a:spLocks noChangeShapeType="1"/>
            </p:cNvSpPr>
            <p:nvPr/>
          </p:nvSpPr>
          <p:spPr bwMode="auto">
            <a:xfrm>
              <a:off x="8106930" y="2296680"/>
              <a:ext cx="18383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dirty="0">
                <a:cs typeface="+mn-cs"/>
              </a:endParaRPr>
            </a:p>
          </p:txBody>
        </p:sp>
        <p:sp>
          <p:nvSpPr>
            <p:cNvPr id="78" name="Line 130">
              <a:extLst>
                <a:ext uri="{FF2B5EF4-FFF2-40B4-BE49-F238E27FC236}">
                  <a16:creationId xmlns:a16="http://schemas.microsoft.com/office/drawing/2014/main" id="{80C0E12A-DB35-F247-8473-E7870BD9183B}"/>
                </a:ext>
              </a:extLst>
            </p:cNvPr>
            <p:cNvSpPr>
              <a:spLocks noChangeShapeType="1"/>
            </p:cNvSpPr>
            <p:nvPr/>
          </p:nvSpPr>
          <p:spPr bwMode="auto">
            <a:xfrm>
              <a:off x="8111693" y="2615768"/>
              <a:ext cx="183991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dirty="0">
                <a:cs typeface="+mn-cs"/>
              </a:endParaRPr>
            </a:p>
          </p:txBody>
        </p:sp>
        <p:sp>
          <p:nvSpPr>
            <p:cNvPr id="79" name="Line 131">
              <a:extLst>
                <a:ext uri="{FF2B5EF4-FFF2-40B4-BE49-F238E27FC236}">
                  <a16:creationId xmlns:a16="http://schemas.microsoft.com/office/drawing/2014/main" id="{9E7648BC-85FB-D445-ADF6-E9850B6F6B09}"/>
                </a:ext>
              </a:extLst>
            </p:cNvPr>
            <p:cNvSpPr>
              <a:spLocks noChangeShapeType="1"/>
            </p:cNvSpPr>
            <p:nvPr/>
          </p:nvSpPr>
          <p:spPr bwMode="auto">
            <a:xfrm>
              <a:off x="8118043" y="2925330"/>
              <a:ext cx="183991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dirty="0">
                <a:cs typeface="+mn-cs"/>
              </a:endParaRPr>
            </a:p>
          </p:txBody>
        </p:sp>
        <p:sp>
          <p:nvSpPr>
            <p:cNvPr id="80" name="Line 132">
              <a:extLst>
                <a:ext uri="{FF2B5EF4-FFF2-40B4-BE49-F238E27FC236}">
                  <a16:creationId xmlns:a16="http://schemas.microsoft.com/office/drawing/2014/main" id="{60971AE1-D663-2146-941D-807E03CEA9B5}"/>
                </a:ext>
              </a:extLst>
            </p:cNvPr>
            <p:cNvSpPr>
              <a:spLocks noChangeShapeType="1"/>
            </p:cNvSpPr>
            <p:nvPr/>
          </p:nvSpPr>
          <p:spPr bwMode="auto">
            <a:xfrm>
              <a:off x="8124393" y="3246005"/>
              <a:ext cx="183991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dirty="0">
                <a:cs typeface="+mn-cs"/>
              </a:endParaRPr>
            </a:p>
          </p:txBody>
        </p:sp>
        <p:sp>
          <p:nvSpPr>
            <p:cNvPr id="81" name="Line 133">
              <a:extLst>
                <a:ext uri="{FF2B5EF4-FFF2-40B4-BE49-F238E27FC236}">
                  <a16:creationId xmlns:a16="http://schemas.microsoft.com/office/drawing/2014/main" id="{F183B9C8-59FF-FF42-81A0-D1D65348C4EB}"/>
                </a:ext>
              </a:extLst>
            </p:cNvPr>
            <p:cNvSpPr>
              <a:spLocks noChangeShapeType="1"/>
            </p:cNvSpPr>
            <p:nvPr/>
          </p:nvSpPr>
          <p:spPr bwMode="auto">
            <a:xfrm>
              <a:off x="8583180" y="1658505"/>
              <a:ext cx="0" cy="19113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dirty="0">
                <a:cs typeface="+mn-cs"/>
              </a:endParaRPr>
            </a:p>
          </p:txBody>
        </p:sp>
        <p:sp>
          <p:nvSpPr>
            <p:cNvPr id="82" name="Line 134">
              <a:extLst>
                <a:ext uri="{FF2B5EF4-FFF2-40B4-BE49-F238E27FC236}">
                  <a16:creationId xmlns:a16="http://schemas.microsoft.com/office/drawing/2014/main" id="{95BC1052-E2A8-4244-BD31-881FB4E63391}"/>
                </a:ext>
              </a:extLst>
            </p:cNvPr>
            <p:cNvSpPr>
              <a:spLocks noChangeShapeType="1"/>
            </p:cNvSpPr>
            <p:nvPr/>
          </p:nvSpPr>
          <p:spPr bwMode="auto">
            <a:xfrm>
              <a:off x="9040380" y="1669618"/>
              <a:ext cx="0" cy="19113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dirty="0">
                <a:cs typeface="+mn-cs"/>
              </a:endParaRPr>
            </a:p>
          </p:txBody>
        </p:sp>
        <p:sp>
          <p:nvSpPr>
            <p:cNvPr id="83" name="Line 135">
              <a:extLst>
                <a:ext uri="{FF2B5EF4-FFF2-40B4-BE49-F238E27FC236}">
                  <a16:creationId xmlns:a16="http://schemas.microsoft.com/office/drawing/2014/main" id="{6201EE71-0F86-1942-A349-D190824BDB29}"/>
                </a:ext>
              </a:extLst>
            </p:cNvPr>
            <p:cNvSpPr>
              <a:spLocks noChangeShapeType="1"/>
            </p:cNvSpPr>
            <p:nvPr/>
          </p:nvSpPr>
          <p:spPr bwMode="auto">
            <a:xfrm>
              <a:off x="9495993" y="1663268"/>
              <a:ext cx="0" cy="19113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dirty="0">
                <a:cs typeface="+mn-cs"/>
              </a:endParaRPr>
            </a:p>
          </p:txBody>
        </p:sp>
        <p:sp>
          <p:nvSpPr>
            <p:cNvPr id="84" name="Text Box 136">
              <a:extLst>
                <a:ext uri="{FF2B5EF4-FFF2-40B4-BE49-F238E27FC236}">
                  <a16:creationId xmlns:a16="http://schemas.microsoft.com/office/drawing/2014/main" id="{2C8BC37A-3079-3141-8CAD-104408E0B568}"/>
                </a:ext>
              </a:extLst>
            </p:cNvPr>
            <p:cNvSpPr txBox="1">
              <a:spLocks noChangeArrowheads="1"/>
            </p:cNvSpPr>
            <p:nvPr/>
          </p:nvSpPr>
          <p:spPr bwMode="auto">
            <a:xfrm>
              <a:off x="8464118" y="3555568"/>
              <a:ext cx="393056"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mn-cs"/>
                </a:rPr>
                <a:t>10</a:t>
              </a:r>
              <a:endParaRPr lang="en-US" sz="1600" baseline="30000" dirty="0">
                <a:latin typeface="+mn-lt"/>
                <a:cs typeface="+mn-cs"/>
              </a:endParaRPr>
            </a:p>
          </p:txBody>
        </p:sp>
        <p:sp>
          <p:nvSpPr>
            <p:cNvPr id="85" name="Text Box 137">
              <a:extLst>
                <a:ext uri="{FF2B5EF4-FFF2-40B4-BE49-F238E27FC236}">
                  <a16:creationId xmlns:a16="http://schemas.microsoft.com/office/drawing/2014/main" id="{FDD958A4-F26F-7A4D-ABAB-97CE564DD4D1}"/>
                </a:ext>
              </a:extLst>
            </p:cNvPr>
            <p:cNvSpPr txBox="1">
              <a:spLocks noChangeArrowheads="1"/>
            </p:cNvSpPr>
            <p:nvPr/>
          </p:nvSpPr>
          <p:spPr bwMode="auto">
            <a:xfrm>
              <a:off x="8919730" y="3555568"/>
              <a:ext cx="393056"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mn-cs"/>
                </a:rPr>
                <a:t>20</a:t>
              </a:r>
              <a:endParaRPr lang="en-US" sz="1600" baseline="30000" dirty="0">
                <a:latin typeface="+mn-lt"/>
                <a:cs typeface="+mn-cs"/>
              </a:endParaRPr>
            </a:p>
          </p:txBody>
        </p:sp>
        <p:sp>
          <p:nvSpPr>
            <p:cNvPr id="86" name="Text Box 138">
              <a:extLst>
                <a:ext uri="{FF2B5EF4-FFF2-40B4-BE49-F238E27FC236}">
                  <a16:creationId xmlns:a16="http://schemas.microsoft.com/office/drawing/2014/main" id="{3A2A8346-A59E-BC41-890D-70D2E2A20F5D}"/>
                </a:ext>
              </a:extLst>
            </p:cNvPr>
            <p:cNvSpPr txBox="1">
              <a:spLocks noChangeArrowheads="1"/>
            </p:cNvSpPr>
            <p:nvPr/>
          </p:nvSpPr>
          <p:spPr bwMode="auto">
            <a:xfrm>
              <a:off x="9365818" y="3557155"/>
              <a:ext cx="393056"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mn-cs"/>
                </a:rPr>
                <a:t>30</a:t>
              </a:r>
              <a:endParaRPr lang="en-US" sz="1600" baseline="30000" dirty="0">
                <a:latin typeface="+mn-lt"/>
                <a:cs typeface="+mn-cs"/>
              </a:endParaRPr>
            </a:p>
          </p:txBody>
        </p:sp>
        <p:sp>
          <p:nvSpPr>
            <p:cNvPr id="87" name="Text Box 139">
              <a:extLst>
                <a:ext uri="{FF2B5EF4-FFF2-40B4-BE49-F238E27FC236}">
                  <a16:creationId xmlns:a16="http://schemas.microsoft.com/office/drawing/2014/main" id="{C3099B89-2944-444D-A87C-4AFB683CA39E}"/>
                </a:ext>
              </a:extLst>
            </p:cNvPr>
            <p:cNvSpPr txBox="1">
              <a:spLocks noChangeArrowheads="1"/>
            </p:cNvSpPr>
            <p:nvPr/>
          </p:nvSpPr>
          <p:spPr bwMode="auto">
            <a:xfrm>
              <a:off x="9832543" y="3560330"/>
              <a:ext cx="393056"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mn-cs"/>
                </a:rPr>
                <a:t>40</a:t>
              </a:r>
              <a:endParaRPr lang="en-US" sz="1600" baseline="30000" dirty="0">
                <a:latin typeface="+mn-lt"/>
                <a:cs typeface="+mn-cs"/>
              </a:endParaRPr>
            </a:p>
          </p:txBody>
        </p:sp>
        <p:sp>
          <p:nvSpPr>
            <p:cNvPr id="88" name="Text Box 146">
              <a:extLst>
                <a:ext uri="{FF2B5EF4-FFF2-40B4-BE49-F238E27FC236}">
                  <a16:creationId xmlns:a16="http://schemas.microsoft.com/office/drawing/2014/main" id="{4A7A6B1D-4D41-954E-A5F6-3028E04D05E3}"/>
                </a:ext>
              </a:extLst>
            </p:cNvPr>
            <p:cNvSpPr txBox="1">
              <a:spLocks noChangeArrowheads="1"/>
            </p:cNvSpPr>
            <p:nvPr/>
          </p:nvSpPr>
          <p:spPr bwMode="auto">
            <a:xfrm>
              <a:off x="8808099" y="3827464"/>
              <a:ext cx="869149"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mn-cs"/>
                </a:rPr>
                <a:t>SNR(dB)</a:t>
              </a:r>
            </a:p>
          </p:txBody>
        </p:sp>
        <p:sp>
          <p:nvSpPr>
            <p:cNvPr id="89" name="Text Box 147">
              <a:extLst>
                <a:ext uri="{FF2B5EF4-FFF2-40B4-BE49-F238E27FC236}">
                  <a16:creationId xmlns:a16="http://schemas.microsoft.com/office/drawing/2014/main" id="{E2163787-4691-5D46-8699-B77A930A9E6D}"/>
                </a:ext>
              </a:extLst>
            </p:cNvPr>
            <p:cNvSpPr txBox="1">
              <a:spLocks noChangeArrowheads="1"/>
            </p:cNvSpPr>
            <p:nvPr/>
          </p:nvSpPr>
          <p:spPr bwMode="auto">
            <a:xfrm rot="-5400000">
              <a:off x="7376940" y="2379023"/>
              <a:ext cx="510076"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lt"/>
                  <a:cs typeface="+mn-cs"/>
                </a:rPr>
                <a:t>BER</a:t>
              </a:r>
            </a:p>
          </p:txBody>
        </p:sp>
        <p:sp>
          <p:nvSpPr>
            <p:cNvPr id="90" name="Text Box 148">
              <a:extLst>
                <a:ext uri="{FF2B5EF4-FFF2-40B4-BE49-F238E27FC236}">
                  <a16:creationId xmlns:a16="http://schemas.microsoft.com/office/drawing/2014/main" id="{7C1ED569-5C1A-F54A-AB69-46434B3A312B}"/>
                </a:ext>
              </a:extLst>
            </p:cNvPr>
            <p:cNvSpPr txBox="1">
              <a:spLocks noChangeArrowheads="1"/>
            </p:cNvSpPr>
            <p:nvPr/>
          </p:nvSpPr>
          <p:spPr bwMode="auto">
            <a:xfrm>
              <a:off x="7689128" y="1501343"/>
              <a:ext cx="465192"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mn-lt"/>
                  <a:cs typeface="+mn-cs"/>
                </a:rPr>
                <a:t>10</a:t>
              </a:r>
              <a:r>
                <a:rPr lang="en-US" sz="1400" baseline="30000" dirty="0">
                  <a:latin typeface="+mn-lt"/>
                  <a:cs typeface="+mn-cs"/>
                </a:rPr>
                <a:t>-1</a:t>
              </a:r>
            </a:p>
          </p:txBody>
        </p:sp>
        <p:sp>
          <p:nvSpPr>
            <p:cNvPr id="91" name="Text Box 149">
              <a:extLst>
                <a:ext uri="{FF2B5EF4-FFF2-40B4-BE49-F238E27FC236}">
                  <a16:creationId xmlns:a16="http://schemas.microsoft.com/office/drawing/2014/main" id="{94E14E63-66FD-4443-B41D-AF70FFBA1CC6}"/>
                </a:ext>
              </a:extLst>
            </p:cNvPr>
            <p:cNvSpPr txBox="1">
              <a:spLocks noChangeArrowheads="1"/>
            </p:cNvSpPr>
            <p:nvPr/>
          </p:nvSpPr>
          <p:spPr bwMode="auto">
            <a:xfrm>
              <a:off x="7701828" y="1820430"/>
              <a:ext cx="465192"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mn-lt"/>
                  <a:cs typeface="+mn-cs"/>
                </a:rPr>
                <a:t>10</a:t>
              </a:r>
              <a:r>
                <a:rPr lang="en-US" sz="1400" baseline="30000" dirty="0">
                  <a:latin typeface="+mn-lt"/>
                  <a:cs typeface="+mn-cs"/>
                </a:rPr>
                <a:t>-2</a:t>
              </a:r>
            </a:p>
          </p:txBody>
        </p:sp>
        <p:sp>
          <p:nvSpPr>
            <p:cNvPr id="92" name="Text Box 150">
              <a:extLst>
                <a:ext uri="{FF2B5EF4-FFF2-40B4-BE49-F238E27FC236}">
                  <a16:creationId xmlns:a16="http://schemas.microsoft.com/office/drawing/2014/main" id="{E0977E27-9D19-A64A-AF3A-97F63CB63AA1}"/>
                </a:ext>
              </a:extLst>
            </p:cNvPr>
            <p:cNvSpPr txBox="1">
              <a:spLocks noChangeArrowheads="1"/>
            </p:cNvSpPr>
            <p:nvPr/>
          </p:nvSpPr>
          <p:spPr bwMode="auto">
            <a:xfrm>
              <a:off x="7693890" y="2131580"/>
              <a:ext cx="465192"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mn-lt"/>
                  <a:cs typeface="+mn-cs"/>
                </a:rPr>
                <a:t>10</a:t>
              </a:r>
              <a:r>
                <a:rPr lang="en-US" sz="1400" baseline="30000" dirty="0">
                  <a:latin typeface="+mn-lt"/>
                  <a:cs typeface="+mn-cs"/>
                </a:rPr>
                <a:t>-3</a:t>
              </a:r>
            </a:p>
          </p:txBody>
        </p:sp>
        <p:sp>
          <p:nvSpPr>
            <p:cNvPr id="93" name="Text Box 151">
              <a:extLst>
                <a:ext uri="{FF2B5EF4-FFF2-40B4-BE49-F238E27FC236}">
                  <a16:creationId xmlns:a16="http://schemas.microsoft.com/office/drawing/2014/main" id="{71116C7E-0C8A-C345-987E-209472BF625B}"/>
                </a:ext>
              </a:extLst>
            </p:cNvPr>
            <p:cNvSpPr txBox="1">
              <a:spLocks noChangeArrowheads="1"/>
            </p:cNvSpPr>
            <p:nvPr/>
          </p:nvSpPr>
          <p:spPr bwMode="auto">
            <a:xfrm>
              <a:off x="7701828" y="2752293"/>
              <a:ext cx="465192"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mn-lt"/>
                  <a:cs typeface="+mn-cs"/>
                </a:rPr>
                <a:t>10</a:t>
              </a:r>
              <a:r>
                <a:rPr lang="en-US" sz="1400" baseline="30000" dirty="0">
                  <a:latin typeface="+mn-lt"/>
                  <a:cs typeface="+mn-cs"/>
                </a:rPr>
                <a:t>-5</a:t>
              </a:r>
            </a:p>
          </p:txBody>
        </p:sp>
        <p:sp>
          <p:nvSpPr>
            <p:cNvPr id="94" name="Text Box 152">
              <a:extLst>
                <a:ext uri="{FF2B5EF4-FFF2-40B4-BE49-F238E27FC236}">
                  <a16:creationId xmlns:a16="http://schemas.microsoft.com/office/drawing/2014/main" id="{1704C017-27C0-A24D-9102-5AE6A700E83D}"/>
                </a:ext>
              </a:extLst>
            </p:cNvPr>
            <p:cNvSpPr txBox="1">
              <a:spLocks noChangeArrowheads="1"/>
            </p:cNvSpPr>
            <p:nvPr/>
          </p:nvSpPr>
          <p:spPr bwMode="auto">
            <a:xfrm>
              <a:off x="7703415" y="3071380"/>
              <a:ext cx="465192"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mn-lt"/>
                  <a:cs typeface="+mn-cs"/>
                </a:rPr>
                <a:t>10</a:t>
              </a:r>
              <a:r>
                <a:rPr lang="en-US" sz="1400" baseline="30000" dirty="0">
                  <a:latin typeface="+mn-lt"/>
                  <a:cs typeface="+mn-cs"/>
                </a:rPr>
                <a:t>-6</a:t>
              </a:r>
            </a:p>
          </p:txBody>
        </p:sp>
        <p:sp>
          <p:nvSpPr>
            <p:cNvPr id="95" name="Text Box 153">
              <a:extLst>
                <a:ext uri="{FF2B5EF4-FFF2-40B4-BE49-F238E27FC236}">
                  <a16:creationId xmlns:a16="http://schemas.microsoft.com/office/drawing/2014/main" id="{75B908A4-A34C-2445-B429-1AC5208B1859}"/>
                </a:ext>
              </a:extLst>
            </p:cNvPr>
            <p:cNvSpPr txBox="1">
              <a:spLocks noChangeArrowheads="1"/>
            </p:cNvSpPr>
            <p:nvPr/>
          </p:nvSpPr>
          <p:spPr bwMode="auto">
            <a:xfrm>
              <a:off x="7697065" y="3399993"/>
              <a:ext cx="465192"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mn-lt"/>
                  <a:cs typeface="+mn-cs"/>
                </a:rPr>
                <a:t>10</a:t>
              </a:r>
              <a:r>
                <a:rPr lang="en-US" sz="1400" baseline="30000" dirty="0">
                  <a:latin typeface="+mn-lt"/>
                  <a:cs typeface="+mn-cs"/>
                </a:rPr>
                <a:t>-7</a:t>
              </a:r>
            </a:p>
          </p:txBody>
        </p:sp>
        <p:sp>
          <p:nvSpPr>
            <p:cNvPr id="96" name="Text Box 154">
              <a:extLst>
                <a:ext uri="{FF2B5EF4-FFF2-40B4-BE49-F238E27FC236}">
                  <a16:creationId xmlns:a16="http://schemas.microsoft.com/office/drawing/2014/main" id="{6CA0DB94-D333-E944-A25F-F9D61C7ADF04}"/>
                </a:ext>
              </a:extLst>
            </p:cNvPr>
            <p:cNvSpPr txBox="1">
              <a:spLocks noChangeArrowheads="1"/>
            </p:cNvSpPr>
            <p:nvPr/>
          </p:nvSpPr>
          <p:spPr bwMode="auto">
            <a:xfrm>
              <a:off x="7690715" y="2455430"/>
              <a:ext cx="465192"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mn-lt"/>
                  <a:cs typeface="+mn-cs"/>
                </a:rPr>
                <a:t>10</a:t>
              </a:r>
              <a:r>
                <a:rPr lang="en-US" sz="1400" baseline="30000" dirty="0">
                  <a:latin typeface="+mn-lt"/>
                  <a:cs typeface="+mn-cs"/>
                </a:rPr>
                <a:t>-4</a:t>
              </a:r>
            </a:p>
          </p:txBody>
        </p:sp>
      </p:grpSp>
      <p:sp>
        <p:nvSpPr>
          <p:cNvPr id="97" name="Oval 158">
            <a:extLst>
              <a:ext uri="{FF2B5EF4-FFF2-40B4-BE49-F238E27FC236}">
                <a16:creationId xmlns:a16="http://schemas.microsoft.com/office/drawing/2014/main" id="{209748AE-384B-F949-89CC-37F237ECEE71}"/>
              </a:ext>
            </a:extLst>
          </p:cNvPr>
          <p:cNvSpPr>
            <a:spLocks noChangeArrowheads="1"/>
          </p:cNvSpPr>
          <p:nvPr/>
        </p:nvSpPr>
        <p:spPr bwMode="auto">
          <a:xfrm>
            <a:off x="10288970" y="2647417"/>
            <a:ext cx="152400" cy="1619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dirty="0">
              <a:cs typeface="+mn-cs"/>
            </a:endParaRPr>
          </a:p>
        </p:txBody>
      </p:sp>
      <p:grpSp>
        <p:nvGrpSpPr>
          <p:cNvPr id="5" name="Group 4">
            <a:extLst>
              <a:ext uri="{FF2B5EF4-FFF2-40B4-BE49-F238E27FC236}">
                <a16:creationId xmlns:a16="http://schemas.microsoft.com/office/drawing/2014/main" id="{0F193BFB-7D25-3945-9C36-2F993BA9DB5E}"/>
              </a:ext>
            </a:extLst>
          </p:cNvPr>
          <p:cNvGrpSpPr/>
          <p:nvPr/>
        </p:nvGrpSpPr>
        <p:grpSpPr>
          <a:xfrm>
            <a:off x="8988851" y="3616036"/>
            <a:ext cx="1525223" cy="787073"/>
            <a:chOff x="1997075" y="4768850"/>
            <a:chExt cx="1525223" cy="787073"/>
          </a:xfrm>
        </p:grpSpPr>
        <p:sp>
          <p:nvSpPr>
            <p:cNvPr id="66" name="Line 140">
              <a:extLst>
                <a:ext uri="{FF2B5EF4-FFF2-40B4-BE49-F238E27FC236}">
                  <a16:creationId xmlns:a16="http://schemas.microsoft.com/office/drawing/2014/main" id="{9ABBD722-F994-5D44-9F28-C96E66B76EFB}"/>
                </a:ext>
              </a:extLst>
            </p:cNvPr>
            <p:cNvSpPr>
              <a:spLocks noChangeShapeType="1"/>
            </p:cNvSpPr>
            <p:nvPr/>
          </p:nvSpPr>
          <p:spPr bwMode="auto">
            <a:xfrm>
              <a:off x="1997075" y="5237163"/>
              <a:ext cx="296863"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dirty="0">
                <a:cs typeface="+mn-cs"/>
              </a:endParaRPr>
            </a:p>
          </p:txBody>
        </p:sp>
        <p:sp>
          <p:nvSpPr>
            <p:cNvPr id="67" name="Line 141">
              <a:extLst>
                <a:ext uri="{FF2B5EF4-FFF2-40B4-BE49-F238E27FC236}">
                  <a16:creationId xmlns:a16="http://schemas.microsoft.com/office/drawing/2014/main" id="{D2378DA5-4292-1146-841A-83348B0599E2}"/>
                </a:ext>
              </a:extLst>
            </p:cNvPr>
            <p:cNvSpPr>
              <a:spLocks noChangeShapeType="1"/>
            </p:cNvSpPr>
            <p:nvPr/>
          </p:nvSpPr>
          <p:spPr bwMode="auto">
            <a:xfrm>
              <a:off x="1997075" y="5064125"/>
              <a:ext cx="296863" cy="0"/>
            </a:xfrm>
            <a:prstGeom prst="line">
              <a:avLst/>
            </a:prstGeom>
            <a:noFill/>
            <a:ln w="28575">
              <a:solidFill>
                <a:srgbClr val="FF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dirty="0">
                <a:cs typeface="+mn-cs"/>
              </a:endParaRPr>
            </a:p>
          </p:txBody>
        </p:sp>
        <p:sp>
          <p:nvSpPr>
            <p:cNvPr id="68" name="Line 142">
              <a:extLst>
                <a:ext uri="{FF2B5EF4-FFF2-40B4-BE49-F238E27FC236}">
                  <a16:creationId xmlns:a16="http://schemas.microsoft.com/office/drawing/2014/main" id="{BD436497-C11B-DE4B-B7CC-A36D247B744A}"/>
                </a:ext>
              </a:extLst>
            </p:cNvPr>
            <p:cNvSpPr>
              <a:spLocks noChangeShapeType="1"/>
            </p:cNvSpPr>
            <p:nvPr/>
          </p:nvSpPr>
          <p:spPr bwMode="auto">
            <a:xfrm>
              <a:off x="2006600" y="4894263"/>
              <a:ext cx="269875" cy="0"/>
            </a:xfrm>
            <a:prstGeom prst="line">
              <a:avLst/>
            </a:prstGeom>
            <a:noFill/>
            <a:ln w="28575">
              <a:solidFill>
                <a:srgbClr val="0099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2400" dirty="0">
                <a:cs typeface="+mn-cs"/>
              </a:endParaRPr>
            </a:p>
          </p:txBody>
        </p:sp>
        <p:sp>
          <p:nvSpPr>
            <p:cNvPr id="69" name="Text Box 143">
              <a:extLst>
                <a:ext uri="{FF2B5EF4-FFF2-40B4-BE49-F238E27FC236}">
                  <a16:creationId xmlns:a16="http://schemas.microsoft.com/office/drawing/2014/main" id="{B06EB229-594F-B74D-AB37-1AFD23D937D6}"/>
                </a:ext>
              </a:extLst>
            </p:cNvPr>
            <p:cNvSpPr txBox="1">
              <a:spLocks noChangeArrowheads="1"/>
            </p:cNvSpPr>
            <p:nvPr/>
          </p:nvSpPr>
          <p:spPr bwMode="auto">
            <a:xfrm>
              <a:off x="2279650" y="4768850"/>
              <a:ext cx="1242648"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100" dirty="0">
                  <a:latin typeface="+mn-lt"/>
                  <a:cs typeface="+mn-cs"/>
                </a:rPr>
                <a:t>QAM256 (8 Mbps)</a:t>
              </a:r>
            </a:p>
          </p:txBody>
        </p:sp>
        <p:sp>
          <p:nvSpPr>
            <p:cNvPr id="70" name="Text Box 144">
              <a:extLst>
                <a:ext uri="{FF2B5EF4-FFF2-40B4-BE49-F238E27FC236}">
                  <a16:creationId xmlns:a16="http://schemas.microsoft.com/office/drawing/2014/main" id="{1299B93C-66F7-2D42-BCDE-AB352ACB0F71}"/>
                </a:ext>
              </a:extLst>
            </p:cNvPr>
            <p:cNvSpPr txBox="1">
              <a:spLocks noChangeArrowheads="1"/>
            </p:cNvSpPr>
            <p:nvPr/>
          </p:nvSpPr>
          <p:spPr bwMode="auto">
            <a:xfrm>
              <a:off x="2271713" y="4922838"/>
              <a:ext cx="1170513"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100" dirty="0">
                  <a:latin typeface="+mn-lt"/>
                  <a:cs typeface="+mn-cs"/>
                </a:rPr>
                <a:t>QAM16 (4 Mbps)</a:t>
              </a:r>
            </a:p>
          </p:txBody>
        </p:sp>
        <p:sp>
          <p:nvSpPr>
            <p:cNvPr id="71" name="Text Box 145">
              <a:extLst>
                <a:ext uri="{FF2B5EF4-FFF2-40B4-BE49-F238E27FC236}">
                  <a16:creationId xmlns:a16="http://schemas.microsoft.com/office/drawing/2014/main" id="{8E3C0C78-B8F0-5C4A-94BE-C201B16ADCC3}"/>
                </a:ext>
              </a:extLst>
            </p:cNvPr>
            <p:cNvSpPr txBox="1">
              <a:spLocks noChangeArrowheads="1"/>
            </p:cNvSpPr>
            <p:nvPr/>
          </p:nvSpPr>
          <p:spPr bwMode="auto">
            <a:xfrm>
              <a:off x="2281238" y="5103813"/>
              <a:ext cx="1016625"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100" dirty="0">
                  <a:latin typeface="+mn-lt"/>
                  <a:cs typeface="+mn-cs"/>
                </a:rPr>
                <a:t>BPSK (1 Mbps)</a:t>
              </a:r>
            </a:p>
          </p:txBody>
        </p:sp>
        <p:sp>
          <p:nvSpPr>
            <p:cNvPr id="98" name="Oval 159">
              <a:extLst>
                <a:ext uri="{FF2B5EF4-FFF2-40B4-BE49-F238E27FC236}">
                  <a16:creationId xmlns:a16="http://schemas.microsoft.com/office/drawing/2014/main" id="{3DC8AEBF-AF89-0041-BAEC-013B1349E773}"/>
                </a:ext>
              </a:extLst>
            </p:cNvPr>
            <p:cNvSpPr>
              <a:spLocks noChangeArrowheads="1"/>
            </p:cNvSpPr>
            <p:nvPr/>
          </p:nvSpPr>
          <p:spPr bwMode="auto">
            <a:xfrm>
              <a:off x="2065338" y="5330825"/>
              <a:ext cx="152400" cy="16192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2400" dirty="0">
                <a:cs typeface="+mn-cs"/>
              </a:endParaRPr>
            </a:p>
          </p:txBody>
        </p:sp>
        <p:sp>
          <p:nvSpPr>
            <p:cNvPr id="99" name="Text Box 160">
              <a:extLst>
                <a:ext uri="{FF2B5EF4-FFF2-40B4-BE49-F238E27FC236}">
                  <a16:creationId xmlns:a16="http://schemas.microsoft.com/office/drawing/2014/main" id="{3789CE0E-0C61-9946-9828-EE6C26B32958}"/>
                </a:ext>
              </a:extLst>
            </p:cNvPr>
            <p:cNvSpPr txBox="1">
              <a:spLocks noChangeArrowheads="1"/>
            </p:cNvSpPr>
            <p:nvPr/>
          </p:nvSpPr>
          <p:spPr bwMode="auto">
            <a:xfrm>
              <a:off x="2290763" y="5294313"/>
              <a:ext cx="1069524" cy="2616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100" dirty="0">
                  <a:latin typeface="+mn-lt"/>
                  <a:cs typeface="+mn-cs"/>
                </a:rPr>
                <a:t>operating point</a:t>
              </a:r>
            </a:p>
          </p:txBody>
        </p:sp>
      </p:grpSp>
      <p:sp>
        <p:nvSpPr>
          <p:cNvPr id="100" name="Text Box 161">
            <a:extLst>
              <a:ext uri="{FF2B5EF4-FFF2-40B4-BE49-F238E27FC236}">
                <a16:creationId xmlns:a16="http://schemas.microsoft.com/office/drawing/2014/main" id="{73953D5A-AF9D-A74F-B537-6801EC6508BC}"/>
              </a:ext>
            </a:extLst>
          </p:cNvPr>
          <p:cNvSpPr txBox="1">
            <a:spLocks noChangeArrowheads="1"/>
          </p:cNvSpPr>
          <p:nvPr/>
        </p:nvSpPr>
        <p:spPr bwMode="auto">
          <a:xfrm>
            <a:off x="1136075" y="4294862"/>
            <a:ext cx="6579611"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solidFill>
                  <a:srgbClr val="011199"/>
                </a:solidFill>
                <a:latin typeface="+mn-lt"/>
                <a:cs typeface="Arial" charset="0"/>
              </a:rPr>
              <a:t>1. </a:t>
            </a:r>
            <a:r>
              <a:rPr lang="en-US" sz="2400" dirty="0">
                <a:latin typeface="+mn-lt"/>
                <a:cs typeface="Arial" charset="0"/>
              </a:rPr>
              <a:t>SNR decreases, BER (Bit Error Rate) increases as node moves away from base station</a:t>
            </a:r>
          </a:p>
        </p:txBody>
      </p:sp>
      <p:sp>
        <p:nvSpPr>
          <p:cNvPr id="101" name="Text Box 162">
            <a:extLst>
              <a:ext uri="{FF2B5EF4-FFF2-40B4-BE49-F238E27FC236}">
                <a16:creationId xmlns:a16="http://schemas.microsoft.com/office/drawing/2014/main" id="{E2FD50A6-89FD-3D40-BBE1-B3A224D6062B}"/>
              </a:ext>
            </a:extLst>
          </p:cNvPr>
          <p:cNvSpPr txBox="1">
            <a:spLocks noChangeArrowheads="1"/>
          </p:cNvSpPr>
          <p:nvPr/>
        </p:nvSpPr>
        <p:spPr bwMode="auto">
          <a:xfrm>
            <a:off x="1108367" y="5233075"/>
            <a:ext cx="6618432"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solidFill>
                  <a:srgbClr val="011199"/>
                </a:solidFill>
                <a:latin typeface="+mn-lt"/>
                <a:cs typeface="Arial" charset="0"/>
              </a:rPr>
              <a:t>2. </a:t>
            </a:r>
            <a:r>
              <a:rPr lang="en-US" sz="2400" dirty="0">
                <a:latin typeface="+mn-lt"/>
                <a:cs typeface="Arial" charset="0"/>
              </a:rPr>
              <a:t>When BER becomes too high, switch to lower transmission rate but with lower BER</a:t>
            </a:r>
          </a:p>
        </p:txBody>
      </p:sp>
      <p:sp>
        <p:nvSpPr>
          <p:cNvPr id="6" name="object 22">
            <a:extLst>
              <a:ext uri="{FF2B5EF4-FFF2-40B4-BE49-F238E27FC236}">
                <a16:creationId xmlns:a16="http://schemas.microsoft.com/office/drawing/2014/main" id="{A7C7521D-CE8F-F8D1-739B-10735F700783}"/>
              </a:ext>
            </a:extLst>
          </p:cNvPr>
          <p:cNvSpPr txBox="1"/>
          <p:nvPr/>
        </p:nvSpPr>
        <p:spPr>
          <a:xfrm>
            <a:off x="8651634" y="5836568"/>
            <a:ext cx="87630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a:cs typeface="Times New Roman"/>
              </a:rPr>
              <a:t>=</a:t>
            </a:r>
            <a:r>
              <a:rPr sz="2000" spc="-15" dirty="0">
                <a:latin typeface="Times New Roman"/>
                <a:cs typeface="Times New Roman"/>
              </a:rPr>
              <a:t> </a:t>
            </a:r>
            <a:r>
              <a:rPr sz="2000" dirty="0">
                <a:latin typeface="Times New Roman"/>
                <a:cs typeface="Times New Roman"/>
              </a:rPr>
              <a:t>10 </a:t>
            </a:r>
            <a:r>
              <a:rPr sz="2000" spc="-25" dirty="0">
                <a:latin typeface="Times New Roman"/>
                <a:cs typeface="Times New Roman"/>
              </a:rPr>
              <a:t>log</a:t>
            </a:r>
            <a:endParaRPr sz="2000">
              <a:latin typeface="Times New Roman"/>
              <a:cs typeface="Times New Roman"/>
            </a:endParaRPr>
          </a:p>
        </p:txBody>
      </p:sp>
      <p:sp>
        <p:nvSpPr>
          <p:cNvPr id="7" name="object 23">
            <a:extLst>
              <a:ext uri="{FF2B5EF4-FFF2-40B4-BE49-F238E27FC236}">
                <a16:creationId xmlns:a16="http://schemas.microsoft.com/office/drawing/2014/main" id="{A4DB90BA-F368-2BA1-DCDA-D1F3B02BF3AE}"/>
              </a:ext>
            </a:extLst>
          </p:cNvPr>
          <p:cNvSpPr txBox="1"/>
          <p:nvPr/>
        </p:nvSpPr>
        <p:spPr>
          <a:xfrm>
            <a:off x="8245191" y="4617167"/>
            <a:ext cx="3091180" cy="1380490"/>
          </a:xfrm>
          <a:prstGeom prst="rect">
            <a:avLst/>
          </a:prstGeom>
        </p:spPr>
        <p:txBody>
          <a:bodyPr vert="horz" wrap="square" lIns="0" tIns="13335" rIns="0" bIns="0" rtlCol="0">
            <a:spAutoFit/>
          </a:bodyPr>
          <a:lstStyle/>
          <a:p>
            <a:pPr marL="38100" marR="30480">
              <a:lnSpc>
                <a:spcPct val="100000"/>
              </a:lnSpc>
              <a:spcBef>
                <a:spcPts val="105"/>
              </a:spcBef>
            </a:pPr>
            <a:r>
              <a:rPr sz="2000" spc="-10" dirty="0">
                <a:latin typeface="Times New Roman"/>
                <a:cs typeface="Times New Roman"/>
              </a:rPr>
              <a:t>QAM=Quadrature</a:t>
            </a:r>
            <a:r>
              <a:rPr sz="2000" spc="-65" dirty="0">
                <a:latin typeface="Times New Roman"/>
                <a:cs typeface="Times New Roman"/>
              </a:rPr>
              <a:t> </a:t>
            </a:r>
            <a:r>
              <a:rPr sz="2000" spc="-10" dirty="0">
                <a:latin typeface="Times New Roman"/>
                <a:cs typeface="Times New Roman"/>
              </a:rPr>
              <a:t>Amplitude Modulation</a:t>
            </a:r>
            <a:endParaRPr sz="2000" dirty="0">
              <a:latin typeface="Times New Roman"/>
              <a:cs typeface="Times New Roman"/>
            </a:endParaRPr>
          </a:p>
          <a:p>
            <a:pPr marL="38100" marR="1045210" indent="-635">
              <a:lnSpc>
                <a:spcPct val="100000"/>
              </a:lnSpc>
            </a:pPr>
            <a:r>
              <a:rPr sz="2000" dirty="0">
                <a:latin typeface="Times New Roman"/>
                <a:cs typeface="Times New Roman"/>
              </a:rPr>
              <a:t>QAM2</a:t>
            </a:r>
            <a:r>
              <a:rPr sz="1950" i="1" baseline="25641" dirty="0">
                <a:latin typeface="Times New Roman"/>
                <a:cs typeface="Times New Roman"/>
              </a:rPr>
              <a:t>n</a:t>
            </a:r>
            <a:r>
              <a:rPr sz="1950" i="1" spc="232" baseline="25641" dirty="0">
                <a:latin typeface="Times New Roman"/>
                <a:cs typeface="Times New Roman"/>
              </a:rPr>
              <a:t> </a:t>
            </a:r>
            <a:r>
              <a:rPr sz="2000" dirty="0">
                <a:latin typeface="Times New Roman"/>
                <a:cs typeface="Times New Roman"/>
              </a:rPr>
              <a:t>=</a:t>
            </a:r>
            <a:r>
              <a:rPr sz="2000" spc="-15" dirty="0">
                <a:latin typeface="Times New Roman"/>
                <a:cs typeface="Times New Roman"/>
              </a:rPr>
              <a:t> </a:t>
            </a:r>
            <a:r>
              <a:rPr sz="2000" i="1" dirty="0">
                <a:latin typeface="Times New Roman"/>
                <a:cs typeface="Times New Roman"/>
              </a:rPr>
              <a:t>n</a:t>
            </a:r>
            <a:r>
              <a:rPr sz="2000" i="1" spc="-5" dirty="0">
                <a:latin typeface="Times New Roman"/>
                <a:cs typeface="Times New Roman"/>
              </a:rPr>
              <a:t> </a:t>
            </a:r>
            <a:r>
              <a:rPr sz="2000" spc="-10" dirty="0">
                <a:latin typeface="Times New Roman"/>
                <a:cs typeface="Times New Roman"/>
              </a:rPr>
              <a:t>bits/Hz </a:t>
            </a:r>
            <a:r>
              <a:rPr sz="2000" dirty="0">
                <a:latin typeface="Times New Roman"/>
                <a:cs typeface="Times New Roman"/>
              </a:rPr>
              <a:t>dB</a:t>
            </a:r>
            <a:r>
              <a:rPr sz="2000" spc="-10" dirty="0">
                <a:latin typeface="Times New Roman"/>
                <a:cs typeface="Times New Roman"/>
              </a:rPr>
              <a:t> </a:t>
            </a:r>
            <a:r>
              <a:rPr sz="2000" dirty="0">
                <a:latin typeface="Times New Roman"/>
                <a:cs typeface="Times New Roman"/>
              </a:rPr>
              <a:t>=</a:t>
            </a:r>
            <a:r>
              <a:rPr sz="2000" spc="10" dirty="0">
                <a:latin typeface="Times New Roman"/>
                <a:cs typeface="Times New Roman"/>
              </a:rPr>
              <a:t> </a:t>
            </a:r>
            <a:r>
              <a:rPr sz="2000" spc="-10" dirty="0">
                <a:latin typeface="Times New Roman"/>
                <a:cs typeface="Times New Roman"/>
              </a:rPr>
              <a:t>Deci-</a:t>
            </a:r>
            <a:r>
              <a:rPr sz="2000" spc="-25" dirty="0">
                <a:latin typeface="Times New Roman"/>
                <a:cs typeface="Times New Roman"/>
              </a:rPr>
              <a:t>Bel</a:t>
            </a:r>
            <a:endParaRPr sz="2000" dirty="0">
              <a:latin typeface="Times New Roman"/>
              <a:cs typeface="Times New Roman"/>
            </a:endParaRPr>
          </a:p>
          <a:p>
            <a:pPr marL="1626235">
              <a:lnSpc>
                <a:spcPts val="1065"/>
              </a:lnSpc>
            </a:pPr>
            <a:r>
              <a:rPr sz="1200" u="sng" dirty="0">
                <a:uFill>
                  <a:solidFill>
                    <a:srgbClr val="000000"/>
                  </a:solidFill>
                </a:uFill>
                <a:latin typeface="Times New Roman"/>
                <a:cs typeface="Times New Roman"/>
              </a:rPr>
              <a:t>Power</a:t>
            </a:r>
            <a:r>
              <a:rPr sz="1200" u="sng" spc="-45" dirty="0">
                <a:uFill>
                  <a:solidFill>
                    <a:srgbClr val="000000"/>
                  </a:solidFill>
                </a:uFill>
                <a:latin typeface="Times New Roman"/>
                <a:cs typeface="Times New Roman"/>
              </a:rPr>
              <a:t> </a:t>
            </a:r>
            <a:r>
              <a:rPr sz="1200" u="sng" spc="-25" dirty="0">
                <a:uFill>
                  <a:solidFill>
                    <a:srgbClr val="000000"/>
                  </a:solidFill>
                </a:uFill>
                <a:latin typeface="Times New Roman"/>
                <a:cs typeface="Times New Roman"/>
              </a:rPr>
              <a:t>Out</a:t>
            </a:r>
            <a:endParaRPr sz="1200" dirty="0">
              <a:latin typeface="Times New Roman"/>
              <a:cs typeface="Times New Roman"/>
            </a:endParaRPr>
          </a:p>
        </p:txBody>
      </p:sp>
      <p:sp>
        <p:nvSpPr>
          <p:cNvPr id="8" name="object 24">
            <a:extLst>
              <a:ext uri="{FF2B5EF4-FFF2-40B4-BE49-F238E27FC236}">
                <a16:creationId xmlns:a16="http://schemas.microsoft.com/office/drawing/2014/main" id="{DCCD60F7-229E-B140-C30B-791755445842}"/>
              </a:ext>
            </a:extLst>
          </p:cNvPr>
          <p:cNvSpPr txBox="1"/>
          <p:nvPr/>
        </p:nvSpPr>
        <p:spPr>
          <a:xfrm>
            <a:off x="9501983" y="5987285"/>
            <a:ext cx="986790" cy="228600"/>
          </a:xfrm>
          <a:prstGeom prst="rect">
            <a:avLst/>
          </a:prstGeom>
        </p:spPr>
        <p:txBody>
          <a:bodyPr vert="horz" wrap="square" lIns="0" tIns="16510" rIns="0" bIns="0" rtlCol="0">
            <a:spAutoFit/>
          </a:bodyPr>
          <a:lstStyle/>
          <a:p>
            <a:pPr marL="12700">
              <a:lnSpc>
                <a:spcPct val="100000"/>
              </a:lnSpc>
              <a:spcBef>
                <a:spcPts val="130"/>
              </a:spcBef>
              <a:tabLst>
                <a:tab pos="423545" algn="l"/>
              </a:tabLst>
            </a:pPr>
            <a:r>
              <a:rPr sz="1300" spc="-25" dirty="0">
                <a:latin typeface="Times New Roman"/>
                <a:cs typeface="Times New Roman"/>
              </a:rPr>
              <a:t>10</a:t>
            </a:r>
            <a:r>
              <a:rPr sz="1300" dirty="0">
                <a:latin typeface="Times New Roman"/>
                <a:cs typeface="Times New Roman"/>
              </a:rPr>
              <a:t>	</a:t>
            </a:r>
            <a:r>
              <a:rPr sz="1200" dirty="0">
                <a:latin typeface="Times New Roman"/>
                <a:cs typeface="Times New Roman"/>
              </a:rPr>
              <a:t>Power</a:t>
            </a:r>
            <a:r>
              <a:rPr sz="1200" spc="-40" dirty="0">
                <a:latin typeface="Times New Roman"/>
                <a:cs typeface="Times New Roman"/>
              </a:rPr>
              <a:t> </a:t>
            </a:r>
            <a:r>
              <a:rPr sz="1200" spc="-25" dirty="0">
                <a:latin typeface="Times New Roman"/>
                <a:cs typeface="Times New Roman"/>
              </a:rPr>
              <a:t>I</a:t>
            </a:r>
            <a:r>
              <a:rPr sz="1200" i="1" spc="-25" dirty="0">
                <a:latin typeface="Times New Roman"/>
                <a:cs typeface="Times New Roman"/>
              </a:rPr>
              <a:t>n</a:t>
            </a:r>
            <a:endParaRPr sz="1200">
              <a:latin typeface="Times New Roman"/>
              <a:cs typeface="Times New Roman"/>
            </a:endParaRPr>
          </a:p>
        </p:txBody>
      </p:sp>
    </p:spTree>
    <p:extLst>
      <p:ext uri="{BB962C8B-B14F-4D97-AF65-F5344CB8AC3E}">
        <p14:creationId xmlns:p14="http://schemas.microsoft.com/office/powerpoint/2010/main" val="295473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7 -3.7037E-6 C -0.00143 -0.01527 -0.00247 -0.02986 -0.00456 -0.04444 C -0.00651 -0.05902 -0.00951 -0.07407 -0.01172 -0.08703 C -0.01419 -0.09976 -0.01589 -0.10879 -0.0181 -0.12152 C -0.02031 -0.13379 -0.02344 -0.15208 -0.02539 -0.16088 C -0.02747 -0.16944 -0.02773 -0.16828 -0.02956 -0.17361 C -0.03138 -0.17847 -0.03425 -0.18541 -0.03672 -0.19189 " pathEditMode="relative" rAng="0" ptsTypes="AAAAAAA">
                                      <p:cBhvr>
                                        <p:cTn id="6" dur="2000" fill="hold"/>
                                        <p:tgtEl>
                                          <p:spTgt spid="97"/>
                                        </p:tgtEl>
                                        <p:attrNameLst>
                                          <p:attrName>ppt_x</p:attrName>
                                          <p:attrName>ppt_y</p:attrName>
                                        </p:attrNameLst>
                                      </p:cBhvr>
                                      <p:rCtr x="-1836" y="-9606"/>
                                    </p:animMotion>
                                  </p:childTnLst>
                                </p:cTn>
                              </p:par>
                              <p:par>
                                <p:cTn id="7" presetID="1" presetClass="entr" presetSubtype="0" fill="hold" grpId="0" nodeType="withEffect">
                                  <p:stCondLst>
                                    <p:cond delay="0"/>
                                  </p:stCondLst>
                                  <p:childTnLst>
                                    <p:set>
                                      <p:cBhvr>
                                        <p:cTn id="8" dur="1" fill="hold">
                                          <p:stCondLst>
                                            <p:cond delay="0"/>
                                          </p:stCondLst>
                                        </p:cTn>
                                        <p:tgtEl>
                                          <p:spTgt spid="10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1" nodeType="clickEffect">
                                  <p:stCondLst>
                                    <p:cond delay="0"/>
                                  </p:stCondLst>
                                  <p:childTnLst>
                                    <p:animMotion origin="layout" path="M -0.03672 -0.19189 C -0.03672 -0.19166 -0.0362 -0.07662 -0.03555 0.03889 " pathEditMode="relative" rAng="0" ptsTypes="AA">
                                      <p:cBhvr>
                                        <p:cTn id="12" dur="2000" fill="hold"/>
                                        <p:tgtEl>
                                          <p:spTgt spid="97"/>
                                        </p:tgtEl>
                                        <p:attrNameLst>
                                          <p:attrName>ppt_x</p:attrName>
                                          <p:attrName>ppt_y</p:attrName>
                                        </p:attrNameLst>
                                      </p:cBhvr>
                                      <p:rCtr x="52" y="11528"/>
                                    </p:animMotion>
                                  </p:childTnLst>
                                </p:cTn>
                              </p:par>
                              <p:par>
                                <p:cTn id="13" presetID="1"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childTnLst>
                          </p:cTn>
                        </p:par>
                        <p:par>
                          <p:cTn id="15" fill="hold">
                            <p:stCondLst>
                              <p:cond delay="2000"/>
                            </p:stCondLst>
                            <p:childTnLst>
                              <p:par>
                                <p:cTn id="16" presetID="0" presetClass="path" presetSubtype="0" accel="50000" decel="50000" fill="hold" grpId="2" nodeType="afterEffect">
                                  <p:stCondLst>
                                    <p:cond delay="0"/>
                                  </p:stCondLst>
                                  <p:childTnLst>
                                    <p:animMotion origin="layout" path="M -0.03555 0.03889 C -0.0388 0.01968 -0.04193 0.00162 -0.04531 -0.02199 C -0.04896 -0.0456 -0.05221 -0.07662 -0.05703 -0.10347 C -0.06172 -0.13055 -0.07161 -0.16921 -0.07435 -0.18217 " pathEditMode="relative" rAng="0" ptsTypes="AAAA">
                                      <p:cBhvr>
                                        <p:cTn id="17" dur="2000" fill="hold"/>
                                        <p:tgtEl>
                                          <p:spTgt spid="97"/>
                                        </p:tgtEl>
                                        <p:attrNameLst>
                                          <p:attrName>ppt_x</p:attrName>
                                          <p:attrName>ppt_y</p:attrName>
                                        </p:attrNameLst>
                                      </p:cBhvr>
                                      <p:rCtr x="-1940" y="-110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7" grpId="2" animBg="1"/>
      <p:bldP spid="100" grpId="0"/>
      <p:bldP spid="10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621146" y="429888"/>
            <a:ext cx="10515600" cy="894622"/>
          </a:xfrm>
        </p:spPr>
        <p:txBody>
          <a:bodyPr>
            <a:normAutofit/>
          </a:bodyPr>
          <a:lstStyle/>
          <a:p>
            <a:r>
              <a:rPr lang="en-US" b="0" kern="0" dirty="0">
                <a:solidFill>
                  <a:srgbClr val="000099"/>
                </a:solidFill>
                <a:latin typeface="+mn-lt"/>
                <a:ea typeface="ＭＳ Ｐゴシック" charset="0"/>
              </a:rPr>
              <a:t>802.11: advanced capabilities</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45</a:t>
            </a:fld>
            <a:endParaRPr lang="en-US" dirty="0"/>
          </a:p>
        </p:txBody>
      </p:sp>
      <p:sp>
        <p:nvSpPr>
          <p:cNvPr id="43" name="Rectangle 4">
            <a:extLst>
              <a:ext uri="{FF2B5EF4-FFF2-40B4-BE49-F238E27FC236}">
                <a16:creationId xmlns:a16="http://schemas.microsoft.com/office/drawing/2014/main" id="{7EE47952-3299-F34C-9371-84E782764DCC}"/>
              </a:ext>
            </a:extLst>
          </p:cNvPr>
          <p:cNvSpPr>
            <a:spLocks noChangeArrowheads="1"/>
          </p:cNvSpPr>
          <p:nvPr/>
        </p:nvSpPr>
        <p:spPr bwMode="auto">
          <a:xfrm>
            <a:off x="739054" y="1405371"/>
            <a:ext cx="10275310" cy="464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000099"/>
              </a:buClr>
              <a:buSzPct val="75000"/>
              <a:buFont typeface="Wingdings" charset="0"/>
              <a:buNone/>
              <a:tabLst>
                <a:tab pos="746125" algn="l"/>
              </a:tabLst>
              <a:defRPr/>
            </a:pPr>
            <a:r>
              <a:rPr lang="en-US" sz="2400" dirty="0">
                <a:solidFill>
                  <a:srgbClr val="C00000"/>
                </a:solidFill>
              </a:rPr>
              <a:t>power management</a:t>
            </a:r>
          </a:p>
          <a:p>
            <a:pPr marL="354013" indent="-285750">
              <a:spcBef>
                <a:spcPct val="20000"/>
              </a:spcBef>
              <a:buClr>
                <a:srgbClr val="000099"/>
              </a:buClr>
              <a:buSzPct val="100000"/>
              <a:buFont typeface="Wingdings" charset="2"/>
              <a:buChar char="§"/>
              <a:tabLst>
                <a:tab pos="746125" algn="l"/>
              </a:tabLst>
              <a:defRPr/>
            </a:pPr>
            <a:r>
              <a:rPr lang="en-GB" sz="2400" dirty="0"/>
              <a:t>A node can be in one of three states:</a:t>
            </a:r>
          </a:p>
          <a:p>
            <a:pPr marL="811213" lvl="1" indent="-285750">
              <a:spcBef>
                <a:spcPct val="20000"/>
              </a:spcBef>
              <a:buClr>
                <a:srgbClr val="000099"/>
              </a:buClr>
              <a:buSzPct val="100000"/>
              <a:buFont typeface="Wingdings" charset="2"/>
              <a:buChar char="§"/>
              <a:tabLst>
                <a:tab pos="746125" algn="l"/>
              </a:tabLst>
              <a:defRPr/>
            </a:pPr>
            <a:r>
              <a:rPr lang="en-GB" sz="2400" dirty="0"/>
              <a:t>Transmitter on</a:t>
            </a:r>
          </a:p>
          <a:p>
            <a:pPr marL="811213" lvl="1" indent="-285750">
              <a:spcBef>
                <a:spcPct val="20000"/>
              </a:spcBef>
              <a:buClr>
                <a:srgbClr val="000099"/>
              </a:buClr>
              <a:buSzPct val="100000"/>
              <a:buFont typeface="Wingdings" charset="2"/>
              <a:buChar char="§"/>
              <a:tabLst>
                <a:tab pos="746125" algn="l"/>
              </a:tabLst>
              <a:defRPr/>
            </a:pPr>
            <a:r>
              <a:rPr lang="en-GB" sz="2400" dirty="0"/>
              <a:t>Receiver only on</a:t>
            </a:r>
          </a:p>
          <a:p>
            <a:pPr marL="811213" lvl="1" indent="-285750">
              <a:spcBef>
                <a:spcPct val="20000"/>
              </a:spcBef>
              <a:buClr>
                <a:srgbClr val="000099"/>
              </a:buClr>
              <a:buSzPct val="100000"/>
              <a:buFont typeface="Wingdings" charset="2"/>
              <a:buChar char="§"/>
              <a:tabLst>
                <a:tab pos="746125" algn="l"/>
              </a:tabLst>
              <a:defRPr/>
            </a:pPr>
            <a:r>
              <a:rPr lang="en-GB" sz="2400" dirty="0"/>
              <a:t>Dozing: Both transmitter and receivers off.</a:t>
            </a:r>
          </a:p>
          <a:p>
            <a:pPr marL="354013" indent="-285750">
              <a:spcBef>
                <a:spcPct val="20000"/>
              </a:spcBef>
              <a:buClr>
                <a:srgbClr val="000099"/>
              </a:buClr>
              <a:buSzPct val="100000"/>
              <a:buFont typeface="Wingdings" charset="2"/>
              <a:buChar char="§"/>
              <a:tabLst>
                <a:tab pos="746125" algn="l"/>
              </a:tabLst>
              <a:defRPr/>
            </a:pPr>
            <a:r>
              <a:rPr lang="en-GB" sz="2400" dirty="0"/>
              <a:t>AP buffers traffic for dozing nodes.</a:t>
            </a:r>
          </a:p>
          <a:p>
            <a:pPr marL="354013" indent="-285750">
              <a:spcBef>
                <a:spcPct val="20000"/>
              </a:spcBef>
              <a:buClr>
                <a:srgbClr val="000099"/>
              </a:buClr>
              <a:buSzPct val="100000"/>
              <a:buFont typeface="Wingdings" charset="2"/>
              <a:buChar char="§"/>
              <a:tabLst>
                <a:tab pos="746125" algn="l"/>
              </a:tabLst>
              <a:defRPr/>
            </a:pPr>
            <a:r>
              <a:rPr lang="en-US" sz="2400" dirty="0"/>
              <a:t>node-to-AP: “I am going to sleep until next beacon frame</a:t>
            </a:r>
            <a:r>
              <a:rPr lang="en-US" altLang="ja-JP" sz="2400" dirty="0"/>
              <a:t>”</a:t>
            </a:r>
            <a:endParaRPr lang="en-US" sz="2400" dirty="0"/>
          </a:p>
          <a:p>
            <a:pPr marL="695325" lvl="1" indent="-238125">
              <a:spcBef>
                <a:spcPct val="20000"/>
              </a:spcBef>
              <a:buClr>
                <a:srgbClr val="000099"/>
              </a:buClr>
              <a:buFont typeface="Arial"/>
              <a:buChar char="•"/>
              <a:tabLst>
                <a:tab pos="854075" algn="l"/>
              </a:tabLst>
              <a:defRPr/>
            </a:pPr>
            <a:r>
              <a:rPr lang="en-US" sz="2000" dirty="0">
                <a:cs typeface="+mn-cs"/>
              </a:rPr>
              <a:t>AP knows not to transmit frames to this node</a:t>
            </a:r>
          </a:p>
          <a:p>
            <a:pPr marL="695325" lvl="1" indent="-238125">
              <a:spcBef>
                <a:spcPct val="20000"/>
              </a:spcBef>
              <a:buClr>
                <a:srgbClr val="000099"/>
              </a:buClr>
              <a:buFont typeface="Arial"/>
              <a:buChar char="•"/>
              <a:tabLst>
                <a:tab pos="854075" algn="l"/>
              </a:tabLst>
              <a:defRPr/>
            </a:pPr>
            <a:r>
              <a:rPr lang="en-US" sz="2000" dirty="0">
                <a:cs typeface="+mn-cs"/>
              </a:rPr>
              <a:t>node wakes up before next beacon frame</a:t>
            </a:r>
          </a:p>
          <a:p>
            <a:pPr marL="354013" indent="-285750">
              <a:spcBef>
                <a:spcPct val="20000"/>
              </a:spcBef>
              <a:buClr>
                <a:srgbClr val="000099"/>
              </a:buClr>
              <a:buSzPct val="100000"/>
              <a:buFont typeface="Wingdings" charset="2"/>
              <a:buChar char="§"/>
              <a:tabLst>
                <a:tab pos="746125" algn="l"/>
              </a:tabLst>
              <a:defRPr/>
            </a:pPr>
            <a:r>
              <a:rPr lang="en-US" sz="2400" dirty="0">
                <a:cs typeface="+mn-cs"/>
              </a:rPr>
              <a:t>beacon frame: contains list of mobile nodes with AP-to-mobile frames waiting to be sent</a:t>
            </a:r>
          </a:p>
          <a:p>
            <a:pPr marL="701675" lvl="1" indent="-244475">
              <a:spcBef>
                <a:spcPct val="20000"/>
              </a:spcBef>
              <a:buClr>
                <a:srgbClr val="000099"/>
              </a:buClr>
              <a:buFont typeface="Arial"/>
              <a:buChar char="•"/>
              <a:tabLst>
                <a:tab pos="793750" algn="l"/>
              </a:tabLst>
              <a:defRPr/>
            </a:pPr>
            <a:r>
              <a:rPr lang="en-US" sz="2000" dirty="0">
                <a:cs typeface="+mn-cs"/>
              </a:rPr>
              <a:t>node will stay awake if AP-to-mobile frames to be sent; otherwise sleep again until next beacon frame</a:t>
            </a:r>
          </a:p>
          <a:p>
            <a:pPr marL="342900" indent="-342900">
              <a:spcBef>
                <a:spcPct val="20000"/>
              </a:spcBef>
              <a:buClr>
                <a:srgbClr val="000099"/>
              </a:buClr>
              <a:buSzPct val="75000"/>
              <a:buFont typeface="Wingdings" charset="0"/>
              <a:buNone/>
              <a:tabLst>
                <a:tab pos="746125" algn="l"/>
              </a:tabLst>
              <a:defRPr/>
            </a:pPr>
            <a:endParaRPr lang="en-US" dirty="0">
              <a:cs typeface="+mn-cs"/>
            </a:endParaRPr>
          </a:p>
        </p:txBody>
      </p:sp>
    </p:spTree>
    <p:extLst>
      <p:ext uri="{BB962C8B-B14F-4D97-AF65-F5344CB8AC3E}">
        <p14:creationId xmlns:p14="http://schemas.microsoft.com/office/powerpoint/2010/main" val="405502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
                                            <p:txEl>
                                              <p:pRg st="9" end="9"/>
                                            </p:txEl>
                                          </p:spTgt>
                                        </p:tgtEl>
                                        <p:attrNameLst>
                                          <p:attrName>style.visibility</p:attrName>
                                        </p:attrNameLst>
                                      </p:cBhvr>
                                      <p:to>
                                        <p:strVal val="visible"/>
                                      </p:to>
                                    </p:set>
                                    <p:animEffect transition="in" filter="dissolve">
                                      <p:cBhvr>
                                        <p:cTn id="7" dur="500"/>
                                        <p:tgtEl>
                                          <p:spTgt spid="43">
                                            <p:txEl>
                                              <p:pRg st="9" end="9"/>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3">
                                            <p:txEl>
                                              <p:pRg st="10" end="10"/>
                                            </p:txEl>
                                          </p:spTgt>
                                        </p:tgtEl>
                                        <p:attrNameLst>
                                          <p:attrName>style.visibility</p:attrName>
                                        </p:attrNameLst>
                                      </p:cBhvr>
                                      <p:to>
                                        <p:strVal val="visible"/>
                                      </p:to>
                                    </p:set>
                                    <p:animEffect transition="in" filter="dissolve">
                                      <p:cBhvr>
                                        <p:cTn id="10" dur="500"/>
                                        <p:tgtEl>
                                          <p:spTgt spid="4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1" y="429025"/>
            <a:ext cx="10515600" cy="894622"/>
          </a:xfrm>
        </p:spPr>
        <p:txBody>
          <a:bodyPr>
            <a:normAutofit/>
          </a:bodyPr>
          <a:lstStyle/>
          <a:p>
            <a:r>
              <a:rPr lang="en-US" altLang="en-US" dirty="0">
                <a:cs typeface="Calibri" panose="020F0502020204030204" pitchFamily="34" charset="0"/>
              </a:rPr>
              <a:t>Chapter 7 outline</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280834" y="659914"/>
            <a:ext cx="3102316" cy="2326737"/>
          </a:xfrm>
          <a:prstGeom prst="rect">
            <a:avLst/>
          </a:prstGeom>
          <a:effectLst>
            <a:outerShdw blurRad="50800" dist="38100" dir="18900000" algn="bl" rotWithShape="0">
              <a:prstClr val="black">
                <a:alpha val="40000"/>
              </a:prstClr>
            </a:outerShdw>
          </a:effectLst>
        </p:spPr>
      </p:pic>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916765" y="2251719"/>
            <a:ext cx="5571867" cy="92328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3700" indent="-382588">
              <a:spcBef>
                <a:spcPts val="600"/>
              </a:spcBef>
              <a:buClr>
                <a:schemeClr val="bg1">
                  <a:lumMod val="75000"/>
                </a:schemeClr>
              </a:buClr>
            </a:pPr>
            <a:r>
              <a:rPr lang="en-US" altLang="en-US" dirty="0">
                <a:solidFill>
                  <a:schemeClr val="bg1">
                    <a:lumMod val="85000"/>
                  </a:schemeClr>
                </a:solidFill>
                <a:ea typeface="ＭＳ Ｐゴシック" panose="020B0600070205080204" pitchFamily="34" charset="-128"/>
                <a:cs typeface="Arial" panose="020B0604020202020204" pitchFamily="34" charset="0"/>
              </a:rPr>
              <a:t>Introduction</a:t>
            </a:r>
          </a:p>
        </p:txBody>
      </p:sp>
      <p:sp>
        <p:nvSpPr>
          <p:cNvPr id="9" name="Rectangle 3">
            <a:extLst>
              <a:ext uri="{FF2B5EF4-FFF2-40B4-BE49-F238E27FC236}">
                <a16:creationId xmlns:a16="http://schemas.microsoft.com/office/drawing/2014/main" id="{49F3BAE1-7C74-F944-AEC6-02670EE1832C}"/>
              </a:ext>
            </a:extLst>
          </p:cNvPr>
          <p:cNvSpPr txBox="1">
            <a:spLocks noChangeArrowheads="1"/>
          </p:cNvSpPr>
          <p:nvPr/>
        </p:nvSpPr>
        <p:spPr>
          <a:xfrm>
            <a:off x="762000" y="3068638"/>
            <a:ext cx="4826000" cy="345916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0"/>
              </a:spcBef>
              <a:buFont typeface="Wingdings" charset="0"/>
              <a:buNone/>
              <a:defRPr/>
            </a:pPr>
            <a:r>
              <a:rPr lang="en-US" sz="3200" dirty="0">
                <a:solidFill>
                  <a:srgbClr val="000099"/>
                </a:solidFill>
              </a:rPr>
              <a:t>Wireless</a:t>
            </a:r>
          </a:p>
          <a:p>
            <a:pPr>
              <a:buClr>
                <a:schemeClr val="bg1">
                  <a:lumMod val="85000"/>
                </a:schemeClr>
              </a:buClr>
              <a:defRPr/>
            </a:pPr>
            <a:r>
              <a:rPr lang="en-US" dirty="0">
                <a:solidFill>
                  <a:schemeClr val="bg2">
                    <a:lumMod val="90000"/>
                  </a:schemeClr>
                </a:solidFill>
              </a:rPr>
              <a:t>Wireless links and network characteristics </a:t>
            </a:r>
          </a:p>
          <a:p>
            <a:pPr>
              <a:buClr>
                <a:schemeClr val="bg1">
                  <a:lumMod val="85000"/>
                </a:schemeClr>
              </a:buClr>
              <a:defRPr/>
            </a:pPr>
            <a:r>
              <a:rPr lang="en-US" dirty="0">
                <a:solidFill>
                  <a:schemeClr val="bg2">
                    <a:lumMod val="90000"/>
                  </a:schemeClr>
                </a:solidFill>
              </a:rPr>
              <a:t>CDMA: code division multiple access</a:t>
            </a:r>
          </a:p>
          <a:p>
            <a:pPr>
              <a:buClr>
                <a:schemeClr val="bg1">
                  <a:lumMod val="85000"/>
                </a:schemeClr>
              </a:buClr>
              <a:defRPr/>
            </a:pPr>
            <a:r>
              <a:rPr lang="en-US" dirty="0">
                <a:solidFill>
                  <a:schemeClr val="bg2">
                    <a:lumMod val="90000"/>
                  </a:schemeClr>
                </a:solidFill>
              </a:rPr>
              <a:t>WiFi: 802.11 wireless LANs</a:t>
            </a:r>
          </a:p>
          <a:p>
            <a:pPr>
              <a:buClr>
                <a:schemeClr val="bg1">
                  <a:lumMod val="85000"/>
                </a:schemeClr>
              </a:buClr>
              <a:defRPr/>
            </a:pPr>
            <a:r>
              <a:rPr lang="en-US" dirty="0"/>
              <a:t>Bluetooth</a:t>
            </a:r>
          </a:p>
        </p:txBody>
      </p:sp>
      <p:sp>
        <p:nvSpPr>
          <p:cNvPr id="3" name="Slide Number Placeholder 2">
            <a:extLst>
              <a:ext uri="{FF2B5EF4-FFF2-40B4-BE49-F238E27FC236}">
                <a16:creationId xmlns:a16="http://schemas.microsoft.com/office/drawing/2014/main" id="{B398E34A-2531-E532-EDE7-D3CAA37F34C5}"/>
              </a:ext>
            </a:extLst>
          </p:cNvPr>
          <p:cNvSpPr>
            <a:spLocks noGrp="1"/>
          </p:cNvSpPr>
          <p:nvPr>
            <p:ph type="sldNum" sz="quarter" idx="4"/>
          </p:nvPr>
        </p:nvSpPr>
        <p:spPr/>
        <p:txBody>
          <a:bodyPr/>
          <a:lstStyle/>
          <a:p>
            <a:r>
              <a:rPr lang="en-US" dirty="0"/>
              <a:t>Class 22: </a:t>
            </a:r>
            <a:fld id="{C4204591-24BD-A542-B9D5-F8D8A88D2FEE}" type="slidenum">
              <a:rPr lang="en-US" smtClean="0"/>
              <a:pPr/>
              <a:t>46</a:t>
            </a:fld>
            <a:endParaRPr lang="en-US" dirty="0"/>
          </a:p>
        </p:txBody>
      </p:sp>
    </p:spTree>
    <p:extLst>
      <p:ext uri="{BB962C8B-B14F-4D97-AF65-F5344CB8AC3E}">
        <p14:creationId xmlns:p14="http://schemas.microsoft.com/office/powerpoint/2010/main" val="219226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621146" y="429888"/>
            <a:ext cx="10515600" cy="894622"/>
          </a:xfrm>
        </p:spPr>
        <p:txBody>
          <a:bodyPr>
            <a:normAutofit/>
          </a:bodyPr>
          <a:lstStyle/>
          <a:p>
            <a:pPr>
              <a:defRPr/>
            </a:pPr>
            <a:r>
              <a:rPr lang="en-US" b="0" dirty="0">
                <a:solidFill>
                  <a:srgbClr val="000099"/>
                </a:solidFill>
                <a:latin typeface="+mn-lt"/>
              </a:rPr>
              <a:t>Personal area networks: Bluetooth</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47</a:t>
            </a:fld>
            <a:endParaRPr lang="en-US" dirty="0"/>
          </a:p>
        </p:txBody>
      </p:sp>
      <p:sp>
        <p:nvSpPr>
          <p:cNvPr id="5" name="Rectangle 44">
            <a:extLst>
              <a:ext uri="{FF2B5EF4-FFF2-40B4-BE49-F238E27FC236}">
                <a16:creationId xmlns:a16="http://schemas.microsoft.com/office/drawing/2014/main" id="{F16EE124-6686-D742-8D2C-5556636C506B}"/>
              </a:ext>
            </a:extLst>
          </p:cNvPr>
          <p:cNvSpPr txBox="1">
            <a:spLocks noChangeArrowheads="1"/>
          </p:cNvSpPr>
          <p:nvPr/>
        </p:nvSpPr>
        <p:spPr>
          <a:xfrm>
            <a:off x="1068820" y="1464542"/>
            <a:ext cx="6869834" cy="506095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defRPr/>
            </a:pPr>
            <a:r>
              <a:rPr lang="en-US" sz="3200" dirty="0"/>
              <a:t>less than 10 m diameter</a:t>
            </a:r>
          </a:p>
          <a:p>
            <a:pPr marL="285750" indent="-285750">
              <a:defRPr/>
            </a:pPr>
            <a:r>
              <a:rPr lang="en-US" sz="3200" dirty="0"/>
              <a:t>replacement for cables (mouse, keyboard, headphones)</a:t>
            </a:r>
          </a:p>
          <a:p>
            <a:pPr marL="285750" indent="-285750">
              <a:defRPr/>
            </a:pPr>
            <a:r>
              <a:rPr lang="en-US" sz="3200" dirty="0"/>
              <a:t>ad hoc: no infrastructure</a:t>
            </a:r>
          </a:p>
          <a:p>
            <a:pPr marL="285750" indent="-285750">
              <a:defRPr/>
            </a:pPr>
            <a:r>
              <a:rPr lang="en-US" sz="3200" dirty="0"/>
              <a:t>2.4-2.5 GHz ISM radio band, up to 3 Mbps</a:t>
            </a:r>
          </a:p>
          <a:p>
            <a:pPr marL="285750" indent="-285750">
              <a:defRPr/>
            </a:pPr>
            <a:r>
              <a:rPr lang="en-US" sz="3200" dirty="0"/>
              <a:t>master controller / client devices:</a:t>
            </a:r>
          </a:p>
          <a:p>
            <a:pPr lvl="1">
              <a:lnSpc>
                <a:spcPct val="80000"/>
              </a:lnSpc>
              <a:defRPr/>
            </a:pPr>
            <a:r>
              <a:rPr lang="en-US" sz="2800" dirty="0"/>
              <a:t>master polls clients, grants requests for client transmissions</a:t>
            </a:r>
          </a:p>
        </p:txBody>
      </p:sp>
      <p:sp>
        <p:nvSpPr>
          <p:cNvPr id="46" name="Oval 2">
            <a:extLst>
              <a:ext uri="{FF2B5EF4-FFF2-40B4-BE49-F238E27FC236}">
                <a16:creationId xmlns:a16="http://schemas.microsoft.com/office/drawing/2014/main" id="{8AC49C04-DED4-814A-8DAB-BC7847B0AD56}"/>
              </a:ext>
            </a:extLst>
          </p:cNvPr>
          <p:cNvSpPr>
            <a:spLocks noChangeArrowheads="1"/>
          </p:cNvSpPr>
          <p:nvPr/>
        </p:nvSpPr>
        <p:spPr bwMode="auto">
          <a:xfrm>
            <a:off x="7869382" y="1155700"/>
            <a:ext cx="3479800" cy="3416300"/>
          </a:xfrm>
          <a:prstGeom prst="ellipse">
            <a:avLst/>
          </a:prstGeom>
          <a:solidFill>
            <a:srgbClr val="9AE0FF">
              <a:alpha val="49019"/>
            </a:srgb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2" name="Text Box 9">
            <a:extLst>
              <a:ext uri="{FF2B5EF4-FFF2-40B4-BE49-F238E27FC236}">
                <a16:creationId xmlns:a16="http://schemas.microsoft.com/office/drawing/2014/main" id="{4913B9D8-3142-BC41-91B5-73140C234569}"/>
              </a:ext>
            </a:extLst>
          </p:cNvPr>
          <p:cNvSpPr txBox="1">
            <a:spLocks noChangeArrowheads="1"/>
          </p:cNvSpPr>
          <p:nvPr/>
        </p:nvSpPr>
        <p:spPr bwMode="auto">
          <a:xfrm>
            <a:off x="10431607" y="2600325"/>
            <a:ext cx="1019175"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600" dirty="0">
                <a:solidFill>
                  <a:srgbClr val="000000"/>
                </a:solidFill>
                <a:latin typeface="Arial" charset="0"/>
              </a:rPr>
              <a:t>radius of</a:t>
            </a:r>
          </a:p>
          <a:p>
            <a:pPr fontAlgn="base">
              <a:spcBef>
                <a:spcPct val="0"/>
              </a:spcBef>
              <a:spcAft>
                <a:spcPct val="0"/>
              </a:spcAft>
              <a:defRPr/>
            </a:pPr>
            <a:r>
              <a:rPr lang="en-US" sz="1600" dirty="0">
                <a:solidFill>
                  <a:srgbClr val="000000"/>
                </a:solidFill>
                <a:latin typeface="Arial" charset="0"/>
              </a:rPr>
              <a:t>coverage</a:t>
            </a:r>
          </a:p>
        </p:txBody>
      </p:sp>
      <p:grpSp>
        <p:nvGrpSpPr>
          <p:cNvPr id="53" name="Group 10">
            <a:extLst>
              <a:ext uri="{FF2B5EF4-FFF2-40B4-BE49-F238E27FC236}">
                <a16:creationId xmlns:a16="http://schemas.microsoft.com/office/drawing/2014/main" id="{0DC7174A-F090-8042-8A4C-1A0B8A7189D4}"/>
              </a:ext>
            </a:extLst>
          </p:cNvPr>
          <p:cNvGrpSpPr>
            <a:grpSpLocks/>
          </p:cNvGrpSpPr>
          <p:nvPr/>
        </p:nvGrpSpPr>
        <p:grpSpPr bwMode="auto">
          <a:xfrm>
            <a:off x="8907607" y="2092325"/>
            <a:ext cx="320675" cy="336550"/>
            <a:chOff x="4166" y="3398"/>
            <a:chExt cx="202" cy="212"/>
          </a:xfrm>
        </p:grpSpPr>
        <p:sp>
          <p:nvSpPr>
            <p:cNvPr id="54" name="Oval 11">
              <a:extLst>
                <a:ext uri="{FF2B5EF4-FFF2-40B4-BE49-F238E27FC236}">
                  <a16:creationId xmlns:a16="http://schemas.microsoft.com/office/drawing/2014/main" id="{97C71025-DFD7-CF4F-8147-121CA5F79340}"/>
                </a:ext>
              </a:extLst>
            </p:cNvPr>
            <p:cNvSpPr>
              <a:spLocks noChangeArrowheads="1"/>
            </p:cNvSpPr>
            <p:nvPr/>
          </p:nvSpPr>
          <p:spPr bwMode="auto">
            <a:xfrm>
              <a:off x="4176" y="3408"/>
              <a:ext cx="192" cy="184"/>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5" name="Text Box 12">
              <a:extLst>
                <a:ext uri="{FF2B5EF4-FFF2-40B4-BE49-F238E27FC236}">
                  <a16:creationId xmlns:a16="http://schemas.microsoft.com/office/drawing/2014/main" id="{D14BFDAF-6CBD-6D4A-88E3-C471BFD9D889}"/>
                </a:ext>
              </a:extLst>
            </p:cNvPr>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ea typeface="ＭＳ Ｐゴシック" charset="0"/>
                </a:rPr>
                <a:t>C</a:t>
              </a:r>
            </a:p>
          </p:txBody>
        </p:sp>
      </p:grpSp>
      <p:grpSp>
        <p:nvGrpSpPr>
          <p:cNvPr id="56" name="Group 13">
            <a:extLst>
              <a:ext uri="{FF2B5EF4-FFF2-40B4-BE49-F238E27FC236}">
                <a16:creationId xmlns:a16="http://schemas.microsoft.com/office/drawing/2014/main" id="{D62FC4B5-1613-3F43-8F34-86E29073B390}"/>
              </a:ext>
            </a:extLst>
          </p:cNvPr>
          <p:cNvGrpSpPr>
            <a:grpSpLocks/>
          </p:cNvGrpSpPr>
          <p:nvPr/>
        </p:nvGrpSpPr>
        <p:grpSpPr bwMode="auto">
          <a:xfrm>
            <a:off x="9822007" y="3387725"/>
            <a:ext cx="320675" cy="336550"/>
            <a:chOff x="4166" y="3398"/>
            <a:chExt cx="202" cy="212"/>
          </a:xfrm>
        </p:grpSpPr>
        <p:sp>
          <p:nvSpPr>
            <p:cNvPr id="57" name="Oval 14">
              <a:extLst>
                <a:ext uri="{FF2B5EF4-FFF2-40B4-BE49-F238E27FC236}">
                  <a16:creationId xmlns:a16="http://schemas.microsoft.com/office/drawing/2014/main" id="{447A804D-66CA-0844-B93F-1889AC5C12FF}"/>
                </a:ext>
              </a:extLst>
            </p:cNvPr>
            <p:cNvSpPr>
              <a:spLocks noChangeArrowheads="1"/>
            </p:cNvSpPr>
            <p:nvPr/>
          </p:nvSpPr>
          <p:spPr bwMode="auto">
            <a:xfrm>
              <a:off x="4176" y="3408"/>
              <a:ext cx="192" cy="184"/>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8" name="Text Box 15">
              <a:extLst>
                <a:ext uri="{FF2B5EF4-FFF2-40B4-BE49-F238E27FC236}">
                  <a16:creationId xmlns:a16="http://schemas.microsoft.com/office/drawing/2014/main" id="{05A8235B-0A3E-0044-880C-B6F22FB19E86}"/>
                </a:ext>
              </a:extLst>
            </p:cNvPr>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ea typeface="ＭＳ Ｐゴシック" charset="0"/>
                </a:rPr>
                <a:t>C</a:t>
              </a:r>
            </a:p>
          </p:txBody>
        </p:sp>
      </p:grpSp>
      <p:grpSp>
        <p:nvGrpSpPr>
          <p:cNvPr id="59" name="Group 16">
            <a:extLst>
              <a:ext uri="{FF2B5EF4-FFF2-40B4-BE49-F238E27FC236}">
                <a16:creationId xmlns:a16="http://schemas.microsoft.com/office/drawing/2014/main" id="{5FC933A8-255C-7945-9DF9-D8785D473EA5}"/>
              </a:ext>
            </a:extLst>
          </p:cNvPr>
          <p:cNvGrpSpPr>
            <a:grpSpLocks/>
          </p:cNvGrpSpPr>
          <p:nvPr/>
        </p:nvGrpSpPr>
        <p:grpSpPr bwMode="auto">
          <a:xfrm>
            <a:off x="8615507" y="3451225"/>
            <a:ext cx="320675" cy="336550"/>
            <a:chOff x="4166" y="3398"/>
            <a:chExt cx="202" cy="212"/>
          </a:xfrm>
        </p:grpSpPr>
        <p:sp>
          <p:nvSpPr>
            <p:cNvPr id="60" name="Oval 17">
              <a:extLst>
                <a:ext uri="{FF2B5EF4-FFF2-40B4-BE49-F238E27FC236}">
                  <a16:creationId xmlns:a16="http://schemas.microsoft.com/office/drawing/2014/main" id="{03EB0E4F-00F8-B942-A4C4-FDA3A622A4AE}"/>
                </a:ext>
              </a:extLst>
            </p:cNvPr>
            <p:cNvSpPr>
              <a:spLocks noChangeArrowheads="1"/>
            </p:cNvSpPr>
            <p:nvPr/>
          </p:nvSpPr>
          <p:spPr bwMode="auto">
            <a:xfrm>
              <a:off x="4176" y="3408"/>
              <a:ext cx="192" cy="184"/>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 name="Text Box 18">
              <a:extLst>
                <a:ext uri="{FF2B5EF4-FFF2-40B4-BE49-F238E27FC236}">
                  <a16:creationId xmlns:a16="http://schemas.microsoft.com/office/drawing/2014/main" id="{5A768BC2-ADB5-274B-8CC5-8A782EBC1396}"/>
                </a:ext>
              </a:extLst>
            </p:cNvPr>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ea typeface="ＭＳ Ｐゴシック" charset="0"/>
                </a:rPr>
                <a:t>C</a:t>
              </a:r>
            </a:p>
          </p:txBody>
        </p:sp>
      </p:grpSp>
      <p:grpSp>
        <p:nvGrpSpPr>
          <p:cNvPr id="62" name="Group 19">
            <a:extLst>
              <a:ext uri="{FF2B5EF4-FFF2-40B4-BE49-F238E27FC236}">
                <a16:creationId xmlns:a16="http://schemas.microsoft.com/office/drawing/2014/main" id="{C94DD3CC-15CE-2041-8098-9F5F6089DC6A}"/>
              </a:ext>
            </a:extLst>
          </p:cNvPr>
          <p:cNvGrpSpPr>
            <a:grpSpLocks/>
          </p:cNvGrpSpPr>
          <p:nvPr/>
        </p:nvGrpSpPr>
        <p:grpSpPr bwMode="auto">
          <a:xfrm>
            <a:off x="9971232" y="1990725"/>
            <a:ext cx="306388" cy="336550"/>
            <a:chOff x="4784" y="2710"/>
            <a:chExt cx="193" cy="212"/>
          </a:xfrm>
        </p:grpSpPr>
        <p:sp>
          <p:nvSpPr>
            <p:cNvPr id="63" name="Oval 20">
              <a:extLst>
                <a:ext uri="{FF2B5EF4-FFF2-40B4-BE49-F238E27FC236}">
                  <a16:creationId xmlns:a16="http://schemas.microsoft.com/office/drawing/2014/main" id="{AC0B8F9D-6E1F-2647-A713-54E6624E8AE9}"/>
                </a:ext>
              </a:extLst>
            </p:cNvPr>
            <p:cNvSpPr>
              <a:spLocks noChangeArrowheads="1"/>
            </p:cNvSpPr>
            <p:nvPr/>
          </p:nvSpPr>
          <p:spPr bwMode="auto">
            <a:xfrm>
              <a:off x="4784" y="2720"/>
              <a:ext cx="192" cy="184"/>
            </a:xfrm>
            <a:prstGeom prst="ellipse">
              <a:avLst/>
            </a:prstGeom>
            <a:solidFill>
              <a:srgbClr val="DDDDDD"/>
            </a:solidFill>
            <a:ln w="9525">
              <a:solidFill>
                <a:srgbClr val="808080"/>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 name="Text Box 21">
              <a:extLst>
                <a:ext uri="{FF2B5EF4-FFF2-40B4-BE49-F238E27FC236}">
                  <a16:creationId xmlns:a16="http://schemas.microsoft.com/office/drawing/2014/main" id="{CF465196-899C-B243-9904-0142295B8239}"/>
                </a:ext>
              </a:extLst>
            </p:cNvPr>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969696"/>
                  </a:solidFill>
                  <a:effectLst/>
                  <a:uLnTx/>
                  <a:uFillTx/>
                  <a:latin typeface="Arial" charset="0"/>
                  <a:ea typeface="ＭＳ Ｐゴシック" charset="0"/>
                </a:rPr>
                <a:t>P</a:t>
              </a:r>
            </a:p>
          </p:txBody>
        </p:sp>
      </p:grpSp>
      <p:grpSp>
        <p:nvGrpSpPr>
          <p:cNvPr id="65" name="Group 22">
            <a:extLst>
              <a:ext uri="{FF2B5EF4-FFF2-40B4-BE49-F238E27FC236}">
                <a16:creationId xmlns:a16="http://schemas.microsoft.com/office/drawing/2014/main" id="{29FB60F8-B0F1-CB44-AE0F-40A154998AA5}"/>
              </a:ext>
            </a:extLst>
          </p:cNvPr>
          <p:cNvGrpSpPr>
            <a:grpSpLocks/>
          </p:cNvGrpSpPr>
          <p:nvPr/>
        </p:nvGrpSpPr>
        <p:grpSpPr bwMode="auto">
          <a:xfrm>
            <a:off x="9425132" y="3540125"/>
            <a:ext cx="306388" cy="336550"/>
            <a:chOff x="4784" y="2710"/>
            <a:chExt cx="193" cy="212"/>
          </a:xfrm>
        </p:grpSpPr>
        <p:sp>
          <p:nvSpPr>
            <p:cNvPr id="66" name="Oval 23">
              <a:extLst>
                <a:ext uri="{FF2B5EF4-FFF2-40B4-BE49-F238E27FC236}">
                  <a16:creationId xmlns:a16="http://schemas.microsoft.com/office/drawing/2014/main" id="{2077E79B-D8E3-EB41-934D-B370E6753A51}"/>
                </a:ext>
              </a:extLst>
            </p:cNvPr>
            <p:cNvSpPr>
              <a:spLocks noChangeArrowheads="1"/>
            </p:cNvSpPr>
            <p:nvPr/>
          </p:nvSpPr>
          <p:spPr bwMode="auto">
            <a:xfrm>
              <a:off x="4784" y="2720"/>
              <a:ext cx="192" cy="184"/>
            </a:xfrm>
            <a:prstGeom prst="ellipse">
              <a:avLst/>
            </a:prstGeom>
            <a:solidFill>
              <a:srgbClr val="DDDDDD"/>
            </a:solidFill>
            <a:ln w="9525">
              <a:solidFill>
                <a:srgbClr val="808080"/>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7" name="Text Box 24">
              <a:extLst>
                <a:ext uri="{FF2B5EF4-FFF2-40B4-BE49-F238E27FC236}">
                  <a16:creationId xmlns:a16="http://schemas.microsoft.com/office/drawing/2014/main" id="{39361884-F68C-9C45-B85E-3BA9EA43E808}"/>
                </a:ext>
              </a:extLst>
            </p:cNvPr>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969696"/>
                  </a:solidFill>
                  <a:effectLst/>
                  <a:uLnTx/>
                  <a:uFillTx/>
                  <a:latin typeface="Arial" charset="0"/>
                  <a:ea typeface="ＭＳ Ｐゴシック" charset="0"/>
                </a:rPr>
                <a:t>P</a:t>
              </a:r>
            </a:p>
          </p:txBody>
        </p:sp>
      </p:grpSp>
      <p:grpSp>
        <p:nvGrpSpPr>
          <p:cNvPr id="68" name="Group 25">
            <a:extLst>
              <a:ext uri="{FF2B5EF4-FFF2-40B4-BE49-F238E27FC236}">
                <a16:creationId xmlns:a16="http://schemas.microsoft.com/office/drawing/2014/main" id="{1D3D1F44-67CB-EC42-BBC7-C1B374111AA1}"/>
              </a:ext>
            </a:extLst>
          </p:cNvPr>
          <p:cNvGrpSpPr>
            <a:grpSpLocks/>
          </p:cNvGrpSpPr>
          <p:nvPr/>
        </p:nvGrpSpPr>
        <p:grpSpPr bwMode="auto">
          <a:xfrm>
            <a:off x="9145732" y="2498725"/>
            <a:ext cx="306388" cy="336550"/>
            <a:chOff x="4784" y="2710"/>
            <a:chExt cx="193" cy="212"/>
          </a:xfrm>
        </p:grpSpPr>
        <p:sp>
          <p:nvSpPr>
            <p:cNvPr id="69" name="Oval 26">
              <a:extLst>
                <a:ext uri="{FF2B5EF4-FFF2-40B4-BE49-F238E27FC236}">
                  <a16:creationId xmlns:a16="http://schemas.microsoft.com/office/drawing/2014/main" id="{DF85E967-A88E-E347-8324-54FCBD9C1EAA}"/>
                </a:ext>
              </a:extLst>
            </p:cNvPr>
            <p:cNvSpPr>
              <a:spLocks noChangeArrowheads="1"/>
            </p:cNvSpPr>
            <p:nvPr/>
          </p:nvSpPr>
          <p:spPr bwMode="auto">
            <a:xfrm>
              <a:off x="4784" y="2720"/>
              <a:ext cx="192" cy="184"/>
            </a:xfrm>
            <a:prstGeom prst="ellipse">
              <a:avLst/>
            </a:prstGeom>
            <a:solidFill>
              <a:srgbClr val="DDDDDD"/>
            </a:solidFill>
            <a:ln w="9525">
              <a:solidFill>
                <a:srgbClr val="808080"/>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0" name="Text Box 27">
              <a:extLst>
                <a:ext uri="{FF2B5EF4-FFF2-40B4-BE49-F238E27FC236}">
                  <a16:creationId xmlns:a16="http://schemas.microsoft.com/office/drawing/2014/main" id="{074AC8DB-295F-164C-A08E-0D23160EE784}"/>
                </a:ext>
              </a:extLst>
            </p:cNvPr>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969696"/>
                  </a:solidFill>
                  <a:effectLst/>
                  <a:uLnTx/>
                  <a:uFillTx/>
                  <a:latin typeface="Arial" charset="0"/>
                  <a:ea typeface="ＭＳ Ｐゴシック" charset="0"/>
                </a:rPr>
                <a:t>P</a:t>
              </a:r>
            </a:p>
          </p:txBody>
        </p:sp>
      </p:grpSp>
      <p:grpSp>
        <p:nvGrpSpPr>
          <p:cNvPr id="71" name="Group 28">
            <a:extLst>
              <a:ext uri="{FF2B5EF4-FFF2-40B4-BE49-F238E27FC236}">
                <a16:creationId xmlns:a16="http://schemas.microsoft.com/office/drawing/2014/main" id="{515A9BD0-1948-FA44-B168-48227379845D}"/>
              </a:ext>
            </a:extLst>
          </p:cNvPr>
          <p:cNvGrpSpPr>
            <a:grpSpLocks/>
          </p:cNvGrpSpPr>
          <p:nvPr/>
        </p:nvGrpSpPr>
        <p:grpSpPr bwMode="auto">
          <a:xfrm>
            <a:off x="10466532" y="3362325"/>
            <a:ext cx="306388" cy="336550"/>
            <a:chOff x="4784" y="2710"/>
            <a:chExt cx="193" cy="212"/>
          </a:xfrm>
        </p:grpSpPr>
        <p:sp>
          <p:nvSpPr>
            <p:cNvPr id="72" name="Oval 29">
              <a:extLst>
                <a:ext uri="{FF2B5EF4-FFF2-40B4-BE49-F238E27FC236}">
                  <a16:creationId xmlns:a16="http://schemas.microsoft.com/office/drawing/2014/main" id="{8842359E-E0B1-EE4F-98F8-5FAD015C0644}"/>
                </a:ext>
              </a:extLst>
            </p:cNvPr>
            <p:cNvSpPr>
              <a:spLocks noChangeArrowheads="1"/>
            </p:cNvSpPr>
            <p:nvPr/>
          </p:nvSpPr>
          <p:spPr bwMode="auto">
            <a:xfrm>
              <a:off x="4784" y="2720"/>
              <a:ext cx="192" cy="184"/>
            </a:xfrm>
            <a:prstGeom prst="ellipse">
              <a:avLst/>
            </a:prstGeom>
            <a:solidFill>
              <a:srgbClr val="DDDDDD"/>
            </a:solidFill>
            <a:ln w="9525">
              <a:solidFill>
                <a:srgbClr val="808080"/>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3" name="Text Box 30">
              <a:extLst>
                <a:ext uri="{FF2B5EF4-FFF2-40B4-BE49-F238E27FC236}">
                  <a16:creationId xmlns:a16="http://schemas.microsoft.com/office/drawing/2014/main" id="{5438D92C-6418-E641-8C87-3961B34B0D65}"/>
                </a:ext>
              </a:extLst>
            </p:cNvPr>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969696"/>
                  </a:solidFill>
                  <a:effectLst/>
                  <a:uLnTx/>
                  <a:uFillTx/>
                  <a:latin typeface="Arial" charset="0"/>
                  <a:ea typeface="ＭＳ Ｐゴシック" charset="0"/>
                </a:rPr>
                <a:t>P</a:t>
              </a:r>
            </a:p>
          </p:txBody>
        </p:sp>
      </p:grpSp>
      <p:grpSp>
        <p:nvGrpSpPr>
          <p:cNvPr id="74" name="Group 31">
            <a:extLst>
              <a:ext uri="{FF2B5EF4-FFF2-40B4-BE49-F238E27FC236}">
                <a16:creationId xmlns:a16="http://schemas.microsoft.com/office/drawing/2014/main" id="{F4E08F2A-513C-0B4B-B123-8B77E159DA05}"/>
              </a:ext>
            </a:extLst>
          </p:cNvPr>
          <p:cNvGrpSpPr>
            <a:grpSpLocks/>
          </p:cNvGrpSpPr>
          <p:nvPr/>
        </p:nvGrpSpPr>
        <p:grpSpPr bwMode="auto">
          <a:xfrm>
            <a:off x="8539308" y="4632327"/>
            <a:ext cx="3024188" cy="1330325"/>
            <a:chOff x="4270" y="2826"/>
            <a:chExt cx="1905" cy="838"/>
          </a:xfrm>
        </p:grpSpPr>
        <p:grpSp>
          <p:nvGrpSpPr>
            <p:cNvPr id="75" name="Group 32">
              <a:extLst>
                <a:ext uri="{FF2B5EF4-FFF2-40B4-BE49-F238E27FC236}">
                  <a16:creationId xmlns:a16="http://schemas.microsoft.com/office/drawing/2014/main" id="{C1EF4AFF-4847-BC4A-9356-D7984EE70C04}"/>
                </a:ext>
              </a:extLst>
            </p:cNvPr>
            <p:cNvGrpSpPr>
              <a:grpSpLocks/>
            </p:cNvGrpSpPr>
            <p:nvPr/>
          </p:nvGrpSpPr>
          <p:grpSpPr bwMode="auto">
            <a:xfrm>
              <a:off x="4270" y="2878"/>
              <a:ext cx="210" cy="212"/>
              <a:chOff x="1334" y="2718"/>
              <a:chExt cx="210" cy="212"/>
            </a:xfrm>
          </p:grpSpPr>
          <p:sp>
            <p:nvSpPr>
              <p:cNvPr id="83" name="Oval 33">
                <a:extLst>
                  <a:ext uri="{FF2B5EF4-FFF2-40B4-BE49-F238E27FC236}">
                    <a16:creationId xmlns:a16="http://schemas.microsoft.com/office/drawing/2014/main" id="{BA5D85A5-33B7-544E-A3EF-1CC06BAC8AC6}"/>
                  </a:ext>
                </a:extLst>
              </p:cNvPr>
              <p:cNvSpPr>
                <a:spLocks noChangeArrowheads="1"/>
              </p:cNvSpPr>
              <p:nvPr/>
            </p:nvSpPr>
            <p:spPr bwMode="auto">
              <a:xfrm>
                <a:off x="1352" y="2728"/>
                <a:ext cx="192" cy="184"/>
              </a:xfrm>
              <a:prstGeom prst="ellipse">
                <a:avLst/>
              </a:prstGeom>
              <a:solidFill>
                <a:srgbClr val="3333CC"/>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4" name="Text Box 34">
                <a:extLst>
                  <a:ext uri="{FF2B5EF4-FFF2-40B4-BE49-F238E27FC236}">
                    <a16:creationId xmlns:a16="http://schemas.microsoft.com/office/drawing/2014/main" id="{B9E25DE3-DD42-9F4A-A8B6-77FE592CE581}"/>
                  </a:ext>
                </a:extLst>
              </p:cNvPr>
              <p:cNvSpPr txBox="1">
                <a:spLocks noChangeArrowheads="1"/>
              </p:cNvSpPr>
              <p:nvPr/>
            </p:nvSpPr>
            <p:spPr bwMode="auto">
              <a:xfrm>
                <a:off x="1334" y="2718"/>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ea typeface="ＭＳ Ｐゴシック" charset="0"/>
                  </a:rPr>
                  <a:t>M</a:t>
                </a:r>
              </a:p>
            </p:txBody>
          </p:sp>
        </p:grpSp>
        <p:grpSp>
          <p:nvGrpSpPr>
            <p:cNvPr id="76" name="Group 35">
              <a:extLst>
                <a:ext uri="{FF2B5EF4-FFF2-40B4-BE49-F238E27FC236}">
                  <a16:creationId xmlns:a16="http://schemas.microsoft.com/office/drawing/2014/main" id="{C0326B32-D242-CD46-BA67-E5F665928F90}"/>
                </a:ext>
              </a:extLst>
            </p:cNvPr>
            <p:cNvGrpSpPr>
              <a:grpSpLocks/>
            </p:cNvGrpSpPr>
            <p:nvPr/>
          </p:nvGrpSpPr>
          <p:grpSpPr bwMode="auto">
            <a:xfrm>
              <a:off x="4294" y="3166"/>
              <a:ext cx="202" cy="212"/>
              <a:chOff x="4166" y="3398"/>
              <a:chExt cx="202" cy="212"/>
            </a:xfrm>
          </p:grpSpPr>
          <p:sp>
            <p:nvSpPr>
              <p:cNvPr id="81" name="Oval 36">
                <a:extLst>
                  <a:ext uri="{FF2B5EF4-FFF2-40B4-BE49-F238E27FC236}">
                    <a16:creationId xmlns:a16="http://schemas.microsoft.com/office/drawing/2014/main" id="{57FC2B25-3ECE-2645-B0C4-DD97F1E96B29}"/>
                  </a:ext>
                </a:extLst>
              </p:cNvPr>
              <p:cNvSpPr>
                <a:spLocks noChangeArrowheads="1"/>
              </p:cNvSpPr>
              <p:nvPr/>
            </p:nvSpPr>
            <p:spPr bwMode="auto">
              <a:xfrm>
                <a:off x="4176" y="3408"/>
                <a:ext cx="192" cy="184"/>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2" name="Text Box 37">
                <a:extLst>
                  <a:ext uri="{FF2B5EF4-FFF2-40B4-BE49-F238E27FC236}">
                    <a16:creationId xmlns:a16="http://schemas.microsoft.com/office/drawing/2014/main" id="{69A9ECEF-DA0E-6646-A3A7-1F03B160EFAB}"/>
                  </a:ext>
                </a:extLst>
              </p:cNvPr>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ea typeface="ＭＳ Ｐゴシック" charset="0"/>
                  </a:rPr>
                  <a:t>C</a:t>
                </a:r>
              </a:p>
            </p:txBody>
          </p:sp>
        </p:grpSp>
        <p:sp>
          <p:nvSpPr>
            <p:cNvPr id="77" name="Text Box 38">
              <a:extLst>
                <a:ext uri="{FF2B5EF4-FFF2-40B4-BE49-F238E27FC236}">
                  <a16:creationId xmlns:a16="http://schemas.microsoft.com/office/drawing/2014/main" id="{C0D006DA-97A6-4040-80CE-D6CEAD88C10E}"/>
                </a:ext>
              </a:extLst>
            </p:cNvPr>
            <p:cNvSpPr txBox="1">
              <a:spLocks noChangeArrowheads="1"/>
            </p:cNvSpPr>
            <p:nvPr/>
          </p:nvSpPr>
          <p:spPr bwMode="auto">
            <a:xfrm>
              <a:off x="4523" y="2826"/>
              <a:ext cx="1652" cy="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5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master controller</a:t>
              </a:r>
            </a:p>
            <a:p>
              <a:pPr marL="0" marR="0" lvl="0" indent="0" defTabSz="914400" eaLnBrk="1" fontAlgn="base" latinLnBrk="0" hangingPunct="1">
                <a:lnSpc>
                  <a:spcPct val="15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client device</a:t>
              </a:r>
            </a:p>
            <a:p>
              <a:pPr marL="0" marR="0" lvl="0" indent="0" defTabSz="914400" eaLnBrk="1" fontAlgn="base" latinLnBrk="0" hangingPunct="1">
                <a:lnSpc>
                  <a:spcPct val="15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parked device (inactive)</a:t>
              </a:r>
            </a:p>
          </p:txBody>
        </p:sp>
        <p:grpSp>
          <p:nvGrpSpPr>
            <p:cNvPr id="78" name="Group 39">
              <a:extLst>
                <a:ext uri="{FF2B5EF4-FFF2-40B4-BE49-F238E27FC236}">
                  <a16:creationId xmlns:a16="http://schemas.microsoft.com/office/drawing/2014/main" id="{C545195C-7C2F-754C-BEA1-3F97A407DB9A}"/>
                </a:ext>
              </a:extLst>
            </p:cNvPr>
            <p:cNvGrpSpPr>
              <a:grpSpLocks/>
            </p:cNvGrpSpPr>
            <p:nvPr/>
          </p:nvGrpSpPr>
          <p:grpSpPr bwMode="auto">
            <a:xfrm>
              <a:off x="4292" y="3398"/>
              <a:ext cx="193" cy="212"/>
              <a:chOff x="4784" y="2710"/>
              <a:chExt cx="193" cy="212"/>
            </a:xfrm>
          </p:grpSpPr>
          <p:sp>
            <p:nvSpPr>
              <p:cNvPr id="79" name="Oval 40">
                <a:extLst>
                  <a:ext uri="{FF2B5EF4-FFF2-40B4-BE49-F238E27FC236}">
                    <a16:creationId xmlns:a16="http://schemas.microsoft.com/office/drawing/2014/main" id="{232654F8-3401-D347-8413-42464D68E55D}"/>
                  </a:ext>
                </a:extLst>
              </p:cNvPr>
              <p:cNvSpPr>
                <a:spLocks noChangeArrowheads="1"/>
              </p:cNvSpPr>
              <p:nvPr/>
            </p:nvSpPr>
            <p:spPr bwMode="auto">
              <a:xfrm>
                <a:off x="4784" y="2720"/>
                <a:ext cx="192" cy="184"/>
              </a:xfrm>
              <a:prstGeom prst="ellipse">
                <a:avLst/>
              </a:prstGeom>
              <a:solidFill>
                <a:srgbClr val="DDDDDD"/>
              </a:solidFill>
              <a:ln w="9525">
                <a:solidFill>
                  <a:srgbClr val="808080"/>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0" name="Text Box 41">
                <a:extLst>
                  <a:ext uri="{FF2B5EF4-FFF2-40B4-BE49-F238E27FC236}">
                    <a16:creationId xmlns:a16="http://schemas.microsoft.com/office/drawing/2014/main" id="{0FC7AC48-1900-304D-A668-9A27801D665E}"/>
                  </a:ext>
                </a:extLst>
              </p:cNvPr>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969696"/>
                    </a:solidFill>
                    <a:effectLst/>
                    <a:uLnTx/>
                    <a:uFillTx/>
                    <a:latin typeface="Arial" charset="0"/>
                    <a:ea typeface="ＭＳ Ｐゴシック" charset="0"/>
                  </a:rPr>
                  <a:t>P</a:t>
                </a:r>
              </a:p>
            </p:txBody>
          </p:sp>
        </p:grpSp>
      </p:grpSp>
      <p:cxnSp>
        <p:nvCxnSpPr>
          <p:cNvPr id="85" name="Straight Arrow Connector 84">
            <a:extLst>
              <a:ext uri="{FF2B5EF4-FFF2-40B4-BE49-F238E27FC236}">
                <a16:creationId xmlns:a16="http://schemas.microsoft.com/office/drawing/2014/main" id="{44C05D34-7A2C-0749-A882-EB9BBC96AE94}"/>
              </a:ext>
            </a:extLst>
          </p:cNvPr>
          <p:cNvCxnSpPr>
            <a:stCxn id="46" idx="2"/>
            <a:endCxn id="52" idx="3"/>
          </p:cNvCxnSpPr>
          <p:nvPr/>
        </p:nvCxnSpPr>
        <p:spPr>
          <a:xfrm>
            <a:off x="7869382" y="2863850"/>
            <a:ext cx="3581400" cy="26988"/>
          </a:xfrm>
          <a:prstGeom prst="straightConnector1">
            <a:avLst/>
          </a:prstGeom>
          <a:ln w="12700">
            <a:solidFill>
              <a:srgbClr val="0111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7" name="Group 4">
            <a:extLst>
              <a:ext uri="{FF2B5EF4-FFF2-40B4-BE49-F238E27FC236}">
                <a16:creationId xmlns:a16="http://schemas.microsoft.com/office/drawing/2014/main" id="{10629841-45FC-A74B-B8FE-BA0DCFE22DB0}"/>
              </a:ext>
            </a:extLst>
          </p:cNvPr>
          <p:cNvGrpSpPr>
            <a:grpSpLocks/>
          </p:cNvGrpSpPr>
          <p:nvPr/>
        </p:nvGrpSpPr>
        <p:grpSpPr bwMode="auto">
          <a:xfrm>
            <a:off x="9466407" y="2727325"/>
            <a:ext cx="333375" cy="336550"/>
            <a:chOff x="1334" y="2718"/>
            <a:chExt cx="210" cy="212"/>
          </a:xfrm>
        </p:grpSpPr>
        <p:sp>
          <p:nvSpPr>
            <p:cNvPr id="48" name="Oval 5">
              <a:extLst>
                <a:ext uri="{FF2B5EF4-FFF2-40B4-BE49-F238E27FC236}">
                  <a16:creationId xmlns:a16="http://schemas.microsoft.com/office/drawing/2014/main" id="{9FC9E5BF-409B-B143-9D5B-4C0E5298A7EE}"/>
                </a:ext>
              </a:extLst>
            </p:cNvPr>
            <p:cNvSpPr>
              <a:spLocks noChangeArrowheads="1"/>
            </p:cNvSpPr>
            <p:nvPr/>
          </p:nvSpPr>
          <p:spPr bwMode="auto">
            <a:xfrm>
              <a:off x="1352" y="2728"/>
              <a:ext cx="192" cy="184"/>
            </a:xfrm>
            <a:prstGeom prst="ellipse">
              <a:avLst/>
            </a:prstGeom>
            <a:solidFill>
              <a:srgbClr val="3333CC"/>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 name="Text Box 6">
              <a:extLst>
                <a:ext uri="{FF2B5EF4-FFF2-40B4-BE49-F238E27FC236}">
                  <a16:creationId xmlns:a16="http://schemas.microsoft.com/office/drawing/2014/main" id="{5D3C307C-92D4-234C-91EF-4112052B70E0}"/>
                </a:ext>
              </a:extLst>
            </p:cNvPr>
            <p:cNvSpPr txBox="1">
              <a:spLocks noChangeArrowheads="1"/>
            </p:cNvSpPr>
            <p:nvPr/>
          </p:nvSpPr>
          <p:spPr bwMode="auto">
            <a:xfrm>
              <a:off x="1334" y="2718"/>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ea typeface="ＭＳ Ｐゴシック" charset="0"/>
                </a:rPr>
                <a:t>M</a:t>
              </a:r>
            </a:p>
          </p:txBody>
        </p:sp>
      </p:grpSp>
    </p:spTree>
    <p:extLst>
      <p:ext uri="{BB962C8B-B14F-4D97-AF65-F5344CB8AC3E}">
        <p14:creationId xmlns:p14="http://schemas.microsoft.com/office/powerpoint/2010/main" val="298344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0857B8-F93D-21F3-CB92-D62FF030FA1D}"/>
              </a:ext>
            </a:extLst>
          </p:cNvPr>
          <p:cNvSpPr>
            <a:spLocks noGrp="1"/>
          </p:cNvSpPr>
          <p:nvPr>
            <p:ph idx="1"/>
          </p:nvPr>
        </p:nvSpPr>
        <p:spPr/>
        <p:txBody>
          <a:bodyPr>
            <a:normAutofit fontScale="92500" lnSpcReduction="20000"/>
          </a:bodyPr>
          <a:lstStyle/>
          <a:p>
            <a:r>
              <a:rPr lang="en-GB" dirty="0"/>
              <a:t>Started with Ericsson's Bluetooth Project in 1994</a:t>
            </a:r>
          </a:p>
          <a:p>
            <a:r>
              <a:rPr lang="en-GB" dirty="0"/>
              <a:t>Named after Danish king Herald </a:t>
            </a:r>
            <a:r>
              <a:rPr lang="en-GB" dirty="0" err="1"/>
              <a:t>Blatand</a:t>
            </a:r>
            <a:r>
              <a:rPr lang="en-GB" dirty="0"/>
              <a:t> (AD 940-981) who was fond of blueberries</a:t>
            </a:r>
          </a:p>
          <a:p>
            <a:r>
              <a:rPr lang="en-GB" dirty="0"/>
              <a:t>Radio-frequency communication between cell phones over short distances</a:t>
            </a:r>
          </a:p>
          <a:p>
            <a:r>
              <a:rPr lang="en-GB" dirty="0"/>
              <a:t>IEEE 802.15.1 approved in early 2002 is based on Bluetooth</a:t>
            </a:r>
          </a:p>
          <a:p>
            <a:r>
              <a:rPr lang="en-GB" dirty="0"/>
              <a:t>Key Features:</a:t>
            </a:r>
          </a:p>
          <a:p>
            <a:pPr lvl="1"/>
            <a:r>
              <a:rPr lang="en-GB" dirty="0"/>
              <a:t>Lower Power: 10 A in standby, 50 mA while transmitting</a:t>
            </a:r>
          </a:p>
          <a:p>
            <a:pPr lvl="1"/>
            <a:r>
              <a:rPr lang="en-GB" dirty="0"/>
              <a:t>Cheap: $5 per device</a:t>
            </a:r>
          </a:p>
          <a:p>
            <a:r>
              <a:rPr lang="en-GB" dirty="0"/>
              <a:t>A piconet consists of a master and several slaves. Master determines the timing and polls slaves for transmission.</a:t>
            </a:r>
          </a:p>
          <a:p>
            <a:r>
              <a:rPr lang="en-GB" sz="2800" dirty="0">
                <a:latin typeface="Times New Roman"/>
                <a:cs typeface="Times New Roman"/>
              </a:rPr>
              <a:t>Frequency</a:t>
            </a:r>
            <a:r>
              <a:rPr lang="en-GB" sz="2800" spc="-35" dirty="0">
                <a:latin typeface="Times New Roman"/>
                <a:cs typeface="Times New Roman"/>
              </a:rPr>
              <a:t> </a:t>
            </a:r>
            <a:r>
              <a:rPr lang="en-GB" sz="2800" dirty="0">
                <a:latin typeface="Times New Roman"/>
                <a:cs typeface="Times New Roman"/>
              </a:rPr>
              <a:t>hopping</a:t>
            </a:r>
            <a:r>
              <a:rPr lang="en-GB" sz="2800" spc="-35" dirty="0">
                <a:latin typeface="Times New Roman"/>
                <a:cs typeface="Times New Roman"/>
              </a:rPr>
              <a:t> </a:t>
            </a:r>
            <a:r>
              <a:rPr lang="en-GB" sz="2800" dirty="0">
                <a:latin typeface="Times New Roman"/>
                <a:cs typeface="Times New Roman"/>
              </a:rPr>
              <a:t>spread</a:t>
            </a:r>
            <a:r>
              <a:rPr lang="en-GB" sz="2800" spc="-35" dirty="0">
                <a:latin typeface="Times New Roman"/>
                <a:cs typeface="Times New Roman"/>
              </a:rPr>
              <a:t> </a:t>
            </a:r>
            <a:r>
              <a:rPr lang="en-GB" sz="2800" spc="-10" dirty="0">
                <a:latin typeface="Times New Roman"/>
                <a:cs typeface="Times New Roman"/>
              </a:rPr>
              <a:t>spectrum</a:t>
            </a:r>
            <a:endParaRPr lang="en-GB" dirty="0"/>
          </a:p>
          <a:p>
            <a:endParaRPr lang="en-SE" dirty="0"/>
          </a:p>
        </p:txBody>
      </p:sp>
      <p:sp>
        <p:nvSpPr>
          <p:cNvPr id="3" name="Title 2">
            <a:extLst>
              <a:ext uri="{FF2B5EF4-FFF2-40B4-BE49-F238E27FC236}">
                <a16:creationId xmlns:a16="http://schemas.microsoft.com/office/drawing/2014/main" id="{5891D401-1E30-9683-D944-41D77BF0AA18}"/>
              </a:ext>
            </a:extLst>
          </p:cNvPr>
          <p:cNvSpPr>
            <a:spLocks noGrp="1"/>
          </p:cNvSpPr>
          <p:nvPr>
            <p:ph type="title"/>
          </p:nvPr>
        </p:nvSpPr>
        <p:spPr/>
        <p:txBody>
          <a:bodyPr/>
          <a:lstStyle/>
          <a:p>
            <a:r>
              <a:rPr lang="en-US" b="0" dirty="0">
                <a:solidFill>
                  <a:srgbClr val="000099"/>
                </a:solidFill>
                <a:latin typeface="+mn-lt"/>
              </a:rPr>
              <a:t>Personal area networks: Bluetooth</a:t>
            </a:r>
            <a:endParaRPr lang="en-SE" dirty="0"/>
          </a:p>
        </p:txBody>
      </p:sp>
      <p:sp>
        <p:nvSpPr>
          <p:cNvPr id="4" name="Slide Number Placeholder 3">
            <a:extLst>
              <a:ext uri="{FF2B5EF4-FFF2-40B4-BE49-F238E27FC236}">
                <a16:creationId xmlns:a16="http://schemas.microsoft.com/office/drawing/2014/main" id="{14AD4E6F-4E8D-5878-F34A-1AC2B4533374}"/>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48</a:t>
            </a:fld>
            <a:endParaRPr lang="en-US" dirty="0"/>
          </a:p>
        </p:txBody>
      </p:sp>
      <p:grpSp>
        <p:nvGrpSpPr>
          <p:cNvPr id="5" name="object 8">
            <a:extLst>
              <a:ext uri="{FF2B5EF4-FFF2-40B4-BE49-F238E27FC236}">
                <a16:creationId xmlns:a16="http://schemas.microsoft.com/office/drawing/2014/main" id="{C3A8C0FE-4883-3F76-DFB6-22C8EF8D9D12}"/>
              </a:ext>
            </a:extLst>
          </p:cNvPr>
          <p:cNvGrpSpPr/>
          <p:nvPr/>
        </p:nvGrpSpPr>
        <p:grpSpPr>
          <a:xfrm>
            <a:off x="7000494" y="5526679"/>
            <a:ext cx="2592070" cy="989965"/>
            <a:chOff x="5551932" y="5346952"/>
            <a:chExt cx="2592070" cy="989965"/>
          </a:xfrm>
        </p:grpSpPr>
        <p:sp>
          <p:nvSpPr>
            <p:cNvPr id="6" name="object 9">
              <a:extLst>
                <a:ext uri="{FF2B5EF4-FFF2-40B4-BE49-F238E27FC236}">
                  <a16:creationId xmlns:a16="http://schemas.microsoft.com/office/drawing/2014/main" id="{6ABF7408-A995-AA83-A7AE-A975E72F3A50}"/>
                </a:ext>
              </a:extLst>
            </p:cNvPr>
            <p:cNvSpPr/>
            <p:nvPr/>
          </p:nvSpPr>
          <p:spPr>
            <a:xfrm>
              <a:off x="5628894" y="6195822"/>
              <a:ext cx="2451100" cy="0"/>
            </a:xfrm>
            <a:custGeom>
              <a:avLst/>
              <a:gdLst/>
              <a:ahLst/>
              <a:cxnLst/>
              <a:rect l="l" t="t" r="r" b="b"/>
              <a:pathLst>
                <a:path w="2451100">
                  <a:moveTo>
                    <a:pt x="0" y="0"/>
                  </a:moveTo>
                  <a:lnTo>
                    <a:pt x="2451100" y="0"/>
                  </a:lnTo>
                </a:path>
              </a:pathLst>
            </a:custGeom>
            <a:ln w="25400">
              <a:solidFill>
                <a:srgbClr val="000000"/>
              </a:solidFill>
            </a:ln>
          </p:spPr>
          <p:txBody>
            <a:bodyPr wrap="square" lIns="0" tIns="0" rIns="0" bIns="0" rtlCol="0"/>
            <a:lstStyle/>
            <a:p>
              <a:endParaRPr/>
            </a:p>
          </p:txBody>
        </p:sp>
        <p:sp>
          <p:nvSpPr>
            <p:cNvPr id="7" name="object 10">
              <a:extLst>
                <a:ext uri="{FF2B5EF4-FFF2-40B4-BE49-F238E27FC236}">
                  <a16:creationId xmlns:a16="http://schemas.microsoft.com/office/drawing/2014/main" id="{78B3BC9D-66C7-15B7-9850-E3D8422EBF50}"/>
                </a:ext>
              </a:extLst>
            </p:cNvPr>
            <p:cNvSpPr/>
            <p:nvPr/>
          </p:nvSpPr>
          <p:spPr>
            <a:xfrm>
              <a:off x="8067296" y="6157719"/>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a:p>
          </p:txBody>
        </p:sp>
        <p:sp>
          <p:nvSpPr>
            <p:cNvPr id="8" name="object 11">
              <a:extLst>
                <a:ext uri="{FF2B5EF4-FFF2-40B4-BE49-F238E27FC236}">
                  <a16:creationId xmlns:a16="http://schemas.microsoft.com/office/drawing/2014/main" id="{EC4D3019-7C2B-A0A8-DADC-127AD0B78A85}"/>
                </a:ext>
              </a:extLst>
            </p:cNvPr>
            <p:cNvSpPr/>
            <p:nvPr/>
          </p:nvSpPr>
          <p:spPr>
            <a:xfrm>
              <a:off x="5628894" y="5410453"/>
              <a:ext cx="0" cy="785495"/>
            </a:xfrm>
            <a:custGeom>
              <a:avLst/>
              <a:gdLst/>
              <a:ahLst/>
              <a:cxnLst/>
              <a:rect l="l" t="t" r="r" b="b"/>
              <a:pathLst>
                <a:path h="785495">
                  <a:moveTo>
                    <a:pt x="0" y="785368"/>
                  </a:moveTo>
                  <a:lnTo>
                    <a:pt x="0" y="0"/>
                  </a:lnTo>
                </a:path>
              </a:pathLst>
            </a:custGeom>
            <a:ln w="25400">
              <a:solidFill>
                <a:srgbClr val="000000"/>
              </a:solidFill>
            </a:ln>
          </p:spPr>
          <p:txBody>
            <a:bodyPr wrap="square" lIns="0" tIns="0" rIns="0" bIns="0" rtlCol="0"/>
            <a:lstStyle/>
            <a:p>
              <a:endParaRPr/>
            </a:p>
          </p:txBody>
        </p:sp>
        <p:sp>
          <p:nvSpPr>
            <p:cNvPr id="9" name="object 12">
              <a:extLst>
                <a:ext uri="{FF2B5EF4-FFF2-40B4-BE49-F238E27FC236}">
                  <a16:creationId xmlns:a16="http://schemas.microsoft.com/office/drawing/2014/main" id="{0B35EF0A-DA7F-62B1-2925-918CFB183CB0}"/>
                </a:ext>
              </a:extLst>
            </p:cNvPr>
            <p:cNvSpPr/>
            <p:nvPr/>
          </p:nvSpPr>
          <p:spPr>
            <a:xfrm>
              <a:off x="5590797" y="5346952"/>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10" name="object 13">
              <a:extLst>
                <a:ext uri="{FF2B5EF4-FFF2-40B4-BE49-F238E27FC236}">
                  <a16:creationId xmlns:a16="http://schemas.microsoft.com/office/drawing/2014/main" id="{2E5BCA9A-C145-A65E-76E9-8ADDAA8A74BB}"/>
                </a:ext>
              </a:extLst>
            </p:cNvPr>
            <p:cNvSpPr/>
            <p:nvPr/>
          </p:nvSpPr>
          <p:spPr>
            <a:xfrm>
              <a:off x="57805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11" name="object 14">
              <a:extLst>
                <a:ext uri="{FF2B5EF4-FFF2-40B4-BE49-F238E27FC236}">
                  <a16:creationId xmlns:a16="http://schemas.microsoft.com/office/drawing/2014/main" id="{C1BB2A17-1762-A814-B9BA-D55590301963}"/>
                </a:ext>
              </a:extLst>
            </p:cNvPr>
            <p:cNvSpPr/>
            <p:nvPr/>
          </p:nvSpPr>
          <p:spPr>
            <a:xfrm>
              <a:off x="59329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12" name="object 15">
              <a:extLst>
                <a:ext uri="{FF2B5EF4-FFF2-40B4-BE49-F238E27FC236}">
                  <a16:creationId xmlns:a16="http://schemas.microsoft.com/office/drawing/2014/main" id="{6FD59A67-D57A-535D-2A04-774E3F3AB9AB}"/>
                </a:ext>
              </a:extLst>
            </p:cNvPr>
            <p:cNvSpPr/>
            <p:nvPr/>
          </p:nvSpPr>
          <p:spPr>
            <a:xfrm>
              <a:off x="60853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13" name="object 16">
              <a:extLst>
                <a:ext uri="{FF2B5EF4-FFF2-40B4-BE49-F238E27FC236}">
                  <a16:creationId xmlns:a16="http://schemas.microsoft.com/office/drawing/2014/main" id="{C3F0D476-A1AA-3890-9322-DDFA8CFBF4D9}"/>
                </a:ext>
              </a:extLst>
            </p:cNvPr>
            <p:cNvSpPr/>
            <p:nvPr/>
          </p:nvSpPr>
          <p:spPr>
            <a:xfrm>
              <a:off x="62377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14" name="object 17">
              <a:extLst>
                <a:ext uri="{FF2B5EF4-FFF2-40B4-BE49-F238E27FC236}">
                  <a16:creationId xmlns:a16="http://schemas.microsoft.com/office/drawing/2014/main" id="{D93B857E-4C9E-983A-828D-7F6F808443B9}"/>
                </a:ext>
              </a:extLst>
            </p:cNvPr>
            <p:cNvSpPr/>
            <p:nvPr/>
          </p:nvSpPr>
          <p:spPr>
            <a:xfrm>
              <a:off x="63901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15" name="object 18">
              <a:extLst>
                <a:ext uri="{FF2B5EF4-FFF2-40B4-BE49-F238E27FC236}">
                  <a16:creationId xmlns:a16="http://schemas.microsoft.com/office/drawing/2014/main" id="{0BB95F3D-DB29-5CA4-FA00-2984F9FCA481}"/>
                </a:ext>
              </a:extLst>
            </p:cNvPr>
            <p:cNvSpPr/>
            <p:nvPr/>
          </p:nvSpPr>
          <p:spPr>
            <a:xfrm>
              <a:off x="65425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16" name="object 19">
              <a:extLst>
                <a:ext uri="{FF2B5EF4-FFF2-40B4-BE49-F238E27FC236}">
                  <a16:creationId xmlns:a16="http://schemas.microsoft.com/office/drawing/2014/main" id="{F05848BD-1F55-21AF-EC28-72F71C7F3CBB}"/>
                </a:ext>
              </a:extLst>
            </p:cNvPr>
            <p:cNvSpPr/>
            <p:nvPr/>
          </p:nvSpPr>
          <p:spPr>
            <a:xfrm>
              <a:off x="66949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17" name="object 20">
              <a:extLst>
                <a:ext uri="{FF2B5EF4-FFF2-40B4-BE49-F238E27FC236}">
                  <a16:creationId xmlns:a16="http://schemas.microsoft.com/office/drawing/2014/main" id="{7018625A-86F1-71AB-AC2B-A4959F908E31}"/>
                </a:ext>
              </a:extLst>
            </p:cNvPr>
            <p:cNvSpPr/>
            <p:nvPr/>
          </p:nvSpPr>
          <p:spPr>
            <a:xfrm>
              <a:off x="68473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18" name="object 21">
              <a:extLst>
                <a:ext uri="{FF2B5EF4-FFF2-40B4-BE49-F238E27FC236}">
                  <a16:creationId xmlns:a16="http://schemas.microsoft.com/office/drawing/2014/main" id="{A91BDEB6-7613-C226-94FD-545B77588EBB}"/>
                </a:ext>
              </a:extLst>
            </p:cNvPr>
            <p:cNvSpPr/>
            <p:nvPr/>
          </p:nvSpPr>
          <p:spPr>
            <a:xfrm>
              <a:off x="69997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19" name="object 22">
              <a:extLst>
                <a:ext uri="{FF2B5EF4-FFF2-40B4-BE49-F238E27FC236}">
                  <a16:creationId xmlns:a16="http://schemas.microsoft.com/office/drawing/2014/main" id="{5F479E1F-B6EA-194F-F9BD-8DC47D303B55}"/>
                </a:ext>
              </a:extLst>
            </p:cNvPr>
            <p:cNvSpPr/>
            <p:nvPr/>
          </p:nvSpPr>
          <p:spPr>
            <a:xfrm>
              <a:off x="71521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20" name="object 23">
              <a:extLst>
                <a:ext uri="{FF2B5EF4-FFF2-40B4-BE49-F238E27FC236}">
                  <a16:creationId xmlns:a16="http://schemas.microsoft.com/office/drawing/2014/main" id="{83A63D26-1A54-D3E7-531F-8FEE5EAC7BF4}"/>
                </a:ext>
              </a:extLst>
            </p:cNvPr>
            <p:cNvSpPr/>
            <p:nvPr/>
          </p:nvSpPr>
          <p:spPr>
            <a:xfrm>
              <a:off x="73045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21" name="object 24">
              <a:extLst>
                <a:ext uri="{FF2B5EF4-FFF2-40B4-BE49-F238E27FC236}">
                  <a16:creationId xmlns:a16="http://schemas.microsoft.com/office/drawing/2014/main" id="{EF3978D9-AF4C-786B-6B3E-100338A1C076}"/>
                </a:ext>
              </a:extLst>
            </p:cNvPr>
            <p:cNvSpPr/>
            <p:nvPr/>
          </p:nvSpPr>
          <p:spPr>
            <a:xfrm>
              <a:off x="74569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22" name="object 25">
              <a:extLst>
                <a:ext uri="{FF2B5EF4-FFF2-40B4-BE49-F238E27FC236}">
                  <a16:creationId xmlns:a16="http://schemas.microsoft.com/office/drawing/2014/main" id="{7FC48D6B-0370-E056-15F9-26DB2A684280}"/>
                </a:ext>
              </a:extLst>
            </p:cNvPr>
            <p:cNvSpPr/>
            <p:nvPr/>
          </p:nvSpPr>
          <p:spPr>
            <a:xfrm>
              <a:off x="7609332" y="5498591"/>
              <a:ext cx="0" cy="838200"/>
            </a:xfrm>
            <a:custGeom>
              <a:avLst/>
              <a:gdLst/>
              <a:ahLst/>
              <a:cxnLst/>
              <a:rect l="l" t="t" r="r" b="b"/>
              <a:pathLst>
                <a:path h="838200">
                  <a:moveTo>
                    <a:pt x="0" y="0"/>
                  </a:moveTo>
                  <a:lnTo>
                    <a:pt x="0" y="838200"/>
                  </a:lnTo>
                </a:path>
              </a:pathLst>
            </a:custGeom>
            <a:ln w="12700">
              <a:solidFill>
                <a:srgbClr val="000000"/>
              </a:solidFill>
            </a:ln>
          </p:spPr>
          <p:txBody>
            <a:bodyPr wrap="square" lIns="0" tIns="0" rIns="0" bIns="0" rtlCol="0"/>
            <a:lstStyle/>
            <a:p>
              <a:endParaRPr/>
            </a:p>
          </p:txBody>
        </p:sp>
        <p:sp>
          <p:nvSpPr>
            <p:cNvPr id="23" name="object 26">
              <a:extLst>
                <a:ext uri="{FF2B5EF4-FFF2-40B4-BE49-F238E27FC236}">
                  <a16:creationId xmlns:a16="http://schemas.microsoft.com/office/drawing/2014/main" id="{D61C005B-B4C7-4E30-E68B-E0623C877500}"/>
                </a:ext>
              </a:extLst>
            </p:cNvPr>
            <p:cNvSpPr/>
            <p:nvPr/>
          </p:nvSpPr>
          <p:spPr>
            <a:xfrm>
              <a:off x="5551932" y="5574791"/>
              <a:ext cx="2133600" cy="0"/>
            </a:xfrm>
            <a:custGeom>
              <a:avLst/>
              <a:gdLst/>
              <a:ahLst/>
              <a:cxnLst/>
              <a:rect l="l" t="t" r="r" b="b"/>
              <a:pathLst>
                <a:path w="2133600">
                  <a:moveTo>
                    <a:pt x="0" y="0"/>
                  </a:moveTo>
                  <a:lnTo>
                    <a:pt x="2133600" y="0"/>
                  </a:lnTo>
                </a:path>
              </a:pathLst>
            </a:custGeom>
            <a:ln w="12700">
              <a:solidFill>
                <a:srgbClr val="000000"/>
              </a:solidFill>
            </a:ln>
          </p:spPr>
          <p:txBody>
            <a:bodyPr wrap="square" lIns="0" tIns="0" rIns="0" bIns="0" rtlCol="0"/>
            <a:lstStyle/>
            <a:p>
              <a:endParaRPr/>
            </a:p>
          </p:txBody>
        </p:sp>
        <p:sp>
          <p:nvSpPr>
            <p:cNvPr id="24" name="object 27">
              <a:extLst>
                <a:ext uri="{FF2B5EF4-FFF2-40B4-BE49-F238E27FC236}">
                  <a16:creationId xmlns:a16="http://schemas.microsoft.com/office/drawing/2014/main" id="{0FA361B1-C38F-DE4A-2AFA-98C68AA95FAC}"/>
                </a:ext>
              </a:extLst>
            </p:cNvPr>
            <p:cNvSpPr/>
            <p:nvPr/>
          </p:nvSpPr>
          <p:spPr>
            <a:xfrm>
              <a:off x="5551932" y="5727191"/>
              <a:ext cx="2133600" cy="0"/>
            </a:xfrm>
            <a:custGeom>
              <a:avLst/>
              <a:gdLst/>
              <a:ahLst/>
              <a:cxnLst/>
              <a:rect l="l" t="t" r="r" b="b"/>
              <a:pathLst>
                <a:path w="2133600">
                  <a:moveTo>
                    <a:pt x="0" y="0"/>
                  </a:moveTo>
                  <a:lnTo>
                    <a:pt x="2133600" y="0"/>
                  </a:lnTo>
                </a:path>
              </a:pathLst>
            </a:custGeom>
            <a:ln w="12700">
              <a:solidFill>
                <a:srgbClr val="000000"/>
              </a:solidFill>
            </a:ln>
          </p:spPr>
          <p:txBody>
            <a:bodyPr wrap="square" lIns="0" tIns="0" rIns="0" bIns="0" rtlCol="0"/>
            <a:lstStyle/>
            <a:p>
              <a:endParaRPr/>
            </a:p>
          </p:txBody>
        </p:sp>
        <p:sp>
          <p:nvSpPr>
            <p:cNvPr id="25" name="object 28">
              <a:extLst>
                <a:ext uri="{FF2B5EF4-FFF2-40B4-BE49-F238E27FC236}">
                  <a16:creationId xmlns:a16="http://schemas.microsoft.com/office/drawing/2014/main" id="{D0C45B0F-6055-F31E-D609-1AD5EA99868E}"/>
                </a:ext>
              </a:extLst>
            </p:cNvPr>
            <p:cNvSpPr/>
            <p:nvPr/>
          </p:nvSpPr>
          <p:spPr>
            <a:xfrm>
              <a:off x="5551932" y="5879591"/>
              <a:ext cx="2133600" cy="0"/>
            </a:xfrm>
            <a:custGeom>
              <a:avLst/>
              <a:gdLst/>
              <a:ahLst/>
              <a:cxnLst/>
              <a:rect l="l" t="t" r="r" b="b"/>
              <a:pathLst>
                <a:path w="2133600">
                  <a:moveTo>
                    <a:pt x="0" y="0"/>
                  </a:moveTo>
                  <a:lnTo>
                    <a:pt x="2133600" y="0"/>
                  </a:lnTo>
                </a:path>
              </a:pathLst>
            </a:custGeom>
            <a:ln w="12700">
              <a:solidFill>
                <a:srgbClr val="000000"/>
              </a:solidFill>
            </a:ln>
          </p:spPr>
          <p:txBody>
            <a:bodyPr wrap="square" lIns="0" tIns="0" rIns="0" bIns="0" rtlCol="0"/>
            <a:lstStyle/>
            <a:p>
              <a:endParaRPr/>
            </a:p>
          </p:txBody>
        </p:sp>
        <p:sp>
          <p:nvSpPr>
            <p:cNvPr id="26" name="object 29">
              <a:extLst>
                <a:ext uri="{FF2B5EF4-FFF2-40B4-BE49-F238E27FC236}">
                  <a16:creationId xmlns:a16="http://schemas.microsoft.com/office/drawing/2014/main" id="{509A951A-E444-3909-25C0-03934618F09A}"/>
                </a:ext>
              </a:extLst>
            </p:cNvPr>
            <p:cNvSpPr/>
            <p:nvPr/>
          </p:nvSpPr>
          <p:spPr>
            <a:xfrm>
              <a:off x="5551932" y="6031991"/>
              <a:ext cx="2133600" cy="0"/>
            </a:xfrm>
            <a:custGeom>
              <a:avLst/>
              <a:gdLst/>
              <a:ahLst/>
              <a:cxnLst/>
              <a:rect l="l" t="t" r="r" b="b"/>
              <a:pathLst>
                <a:path w="2133600">
                  <a:moveTo>
                    <a:pt x="0" y="0"/>
                  </a:moveTo>
                  <a:lnTo>
                    <a:pt x="2133600" y="0"/>
                  </a:lnTo>
                </a:path>
              </a:pathLst>
            </a:custGeom>
            <a:ln w="12700">
              <a:solidFill>
                <a:srgbClr val="000000"/>
              </a:solidFill>
            </a:ln>
          </p:spPr>
          <p:txBody>
            <a:bodyPr wrap="square" lIns="0" tIns="0" rIns="0" bIns="0" rtlCol="0"/>
            <a:lstStyle/>
            <a:p>
              <a:endParaRPr/>
            </a:p>
          </p:txBody>
        </p:sp>
        <p:sp>
          <p:nvSpPr>
            <p:cNvPr id="27" name="object 30">
              <a:extLst>
                <a:ext uri="{FF2B5EF4-FFF2-40B4-BE49-F238E27FC236}">
                  <a16:creationId xmlns:a16="http://schemas.microsoft.com/office/drawing/2014/main" id="{F7FF43A5-D7E1-0340-A41A-C4F985269D39}"/>
                </a:ext>
              </a:extLst>
            </p:cNvPr>
            <p:cNvSpPr/>
            <p:nvPr/>
          </p:nvSpPr>
          <p:spPr>
            <a:xfrm>
              <a:off x="5628894" y="5575553"/>
              <a:ext cx="152400" cy="0"/>
            </a:xfrm>
            <a:custGeom>
              <a:avLst/>
              <a:gdLst/>
              <a:ahLst/>
              <a:cxnLst/>
              <a:rect l="l" t="t" r="r" b="b"/>
              <a:pathLst>
                <a:path w="152400">
                  <a:moveTo>
                    <a:pt x="0" y="0"/>
                  </a:moveTo>
                  <a:lnTo>
                    <a:pt x="152400" y="0"/>
                  </a:lnTo>
                </a:path>
              </a:pathLst>
            </a:custGeom>
            <a:ln w="25400">
              <a:solidFill>
                <a:srgbClr val="063DE8"/>
              </a:solidFill>
            </a:ln>
          </p:spPr>
          <p:txBody>
            <a:bodyPr wrap="square" lIns="0" tIns="0" rIns="0" bIns="0" rtlCol="0"/>
            <a:lstStyle/>
            <a:p>
              <a:endParaRPr/>
            </a:p>
          </p:txBody>
        </p:sp>
        <p:sp>
          <p:nvSpPr>
            <p:cNvPr id="28" name="object 31">
              <a:extLst>
                <a:ext uri="{FF2B5EF4-FFF2-40B4-BE49-F238E27FC236}">
                  <a16:creationId xmlns:a16="http://schemas.microsoft.com/office/drawing/2014/main" id="{A42914F9-D532-6CC1-4D88-3979ACB16B66}"/>
                </a:ext>
              </a:extLst>
            </p:cNvPr>
            <p:cNvSpPr/>
            <p:nvPr/>
          </p:nvSpPr>
          <p:spPr>
            <a:xfrm>
              <a:off x="5781294" y="5727953"/>
              <a:ext cx="457200" cy="0"/>
            </a:xfrm>
            <a:custGeom>
              <a:avLst/>
              <a:gdLst/>
              <a:ahLst/>
              <a:cxnLst/>
              <a:rect l="l" t="t" r="r" b="b"/>
              <a:pathLst>
                <a:path w="457200">
                  <a:moveTo>
                    <a:pt x="0" y="0"/>
                  </a:moveTo>
                  <a:lnTo>
                    <a:pt x="457200" y="0"/>
                  </a:lnTo>
                </a:path>
              </a:pathLst>
            </a:custGeom>
            <a:ln w="25400">
              <a:solidFill>
                <a:srgbClr val="063DE8"/>
              </a:solidFill>
            </a:ln>
          </p:spPr>
          <p:txBody>
            <a:bodyPr wrap="square" lIns="0" tIns="0" rIns="0" bIns="0" rtlCol="0"/>
            <a:lstStyle/>
            <a:p>
              <a:endParaRPr/>
            </a:p>
          </p:txBody>
        </p:sp>
        <p:sp>
          <p:nvSpPr>
            <p:cNvPr id="29" name="object 32">
              <a:extLst>
                <a:ext uri="{FF2B5EF4-FFF2-40B4-BE49-F238E27FC236}">
                  <a16:creationId xmlns:a16="http://schemas.microsoft.com/office/drawing/2014/main" id="{8A47EDD0-91A1-1F7B-0022-BDD8693FBCF1}"/>
                </a:ext>
              </a:extLst>
            </p:cNvPr>
            <p:cNvSpPr/>
            <p:nvPr/>
          </p:nvSpPr>
          <p:spPr>
            <a:xfrm>
              <a:off x="6390894" y="5575553"/>
              <a:ext cx="152400" cy="0"/>
            </a:xfrm>
            <a:custGeom>
              <a:avLst/>
              <a:gdLst/>
              <a:ahLst/>
              <a:cxnLst/>
              <a:rect l="l" t="t" r="r" b="b"/>
              <a:pathLst>
                <a:path w="152400">
                  <a:moveTo>
                    <a:pt x="0" y="0"/>
                  </a:moveTo>
                  <a:lnTo>
                    <a:pt x="152400" y="0"/>
                  </a:lnTo>
                </a:path>
              </a:pathLst>
            </a:custGeom>
            <a:ln w="25400">
              <a:solidFill>
                <a:srgbClr val="063DE8"/>
              </a:solidFill>
            </a:ln>
          </p:spPr>
          <p:txBody>
            <a:bodyPr wrap="square" lIns="0" tIns="0" rIns="0" bIns="0" rtlCol="0"/>
            <a:lstStyle/>
            <a:p>
              <a:endParaRPr/>
            </a:p>
          </p:txBody>
        </p:sp>
        <p:sp>
          <p:nvSpPr>
            <p:cNvPr id="30" name="object 33">
              <a:extLst>
                <a:ext uri="{FF2B5EF4-FFF2-40B4-BE49-F238E27FC236}">
                  <a16:creationId xmlns:a16="http://schemas.microsoft.com/office/drawing/2014/main" id="{91BDD63E-0A35-6A24-4740-FD3B2E1BA486}"/>
                </a:ext>
              </a:extLst>
            </p:cNvPr>
            <p:cNvSpPr/>
            <p:nvPr/>
          </p:nvSpPr>
          <p:spPr>
            <a:xfrm>
              <a:off x="6543294" y="6032753"/>
              <a:ext cx="457200" cy="0"/>
            </a:xfrm>
            <a:custGeom>
              <a:avLst/>
              <a:gdLst/>
              <a:ahLst/>
              <a:cxnLst/>
              <a:rect l="l" t="t" r="r" b="b"/>
              <a:pathLst>
                <a:path w="457200">
                  <a:moveTo>
                    <a:pt x="0" y="0"/>
                  </a:moveTo>
                  <a:lnTo>
                    <a:pt x="457200" y="0"/>
                  </a:lnTo>
                </a:path>
              </a:pathLst>
            </a:custGeom>
            <a:ln w="25400">
              <a:solidFill>
                <a:srgbClr val="063DE8"/>
              </a:solidFill>
            </a:ln>
          </p:spPr>
          <p:txBody>
            <a:bodyPr wrap="square" lIns="0" tIns="0" rIns="0" bIns="0" rtlCol="0"/>
            <a:lstStyle/>
            <a:p>
              <a:endParaRPr/>
            </a:p>
          </p:txBody>
        </p:sp>
        <p:sp>
          <p:nvSpPr>
            <p:cNvPr id="31" name="object 34">
              <a:extLst>
                <a:ext uri="{FF2B5EF4-FFF2-40B4-BE49-F238E27FC236}">
                  <a16:creationId xmlns:a16="http://schemas.microsoft.com/office/drawing/2014/main" id="{E0084771-63BF-66C1-F034-1506C7A15EA0}"/>
                </a:ext>
              </a:extLst>
            </p:cNvPr>
            <p:cNvSpPr/>
            <p:nvPr/>
          </p:nvSpPr>
          <p:spPr>
            <a:xfrm>
              <a:off x="7000494" y="5880353"/>
              <a:ext cx="457200" cy="0"/>
            </a:xfrm>
            <a:custGeom>
              <a:avLst/>
              <a:gdLst/>
              <a:ahLst/>
              <a:cxnLst/>
              <a:rect l="l" t="t" r="r" b="b"/>
              <a:pathLst>
                <a:path w="457200">
                  <a:moveTo>
                    <a:pt x="0" y="0"/>
                  </a:moveTo>
                  <a:lnTo>
                    <a:pt x="457200" y="0"/>
                  </a:lnTo>
                </a:path>
              </a:pathLst>
            </a:custGeom>
            <a:ln w="25400">
              <a:solidFill>
                <a:srgbClr val="063DE8"/>
              </a:solidFill>
            </a:ln>
          </p:spPr>
          <p:txBody>
            <a:bodyPr wrap="square" lIns="0" tIns="0" rIns="0" bIns="0" rtlCol="0"/>
            <a:lstStyle/>
            <a:p>
              <a:endParaRPr/>
            </a:p>
          </p:txBody>
        </p:sp>
        <p:sp>
          <p:nvSpPr>
            <p:cNvPr id="32" name="object 35">
              <a:extLst>
                <a:ext uri="{FF2B5EF4-FFF2-40B4-BE49-F238E27FC236}">
                  <a16:creationId xmlns:a16="http://schemas.microsoft.com/office/drawing/2014/main" id="{EEF9D4DD-03B8-8FE0-AB76-EC880EE95A38}"/>
                </a:ext>
              </a:extLst>
            </p:cNvPr>
            <p:cNvSpPr/>
            <p:nvPr/>
          </p:nvSpPr>
          <p:spPr>
            <a:xfrm>
              <a:off x="7457694" y="5575553"/>
              <a:ext cx="152400" cy="0"/>
            </a:xfrm>
            <a:custGeom>
              <a:avLst/>
              <a:gdLst/>
              <a:ahLst/>
              <a:cxnLst/>
              <a:rect l="l" t="t" r="r" b="b"/>
              <a:pathLst>
                <a:path w="152400">
                  <a:moveTo>
                    <a:pt x="0" y="0"/>
                  </a:moveTo>
                  <a:lnTo>
                    <a:pt x="152400" y="0"/>
                  </a:lnTo>
                </a:path>
              </a:pathLst>
            </a:custGeom>
            <a:ln w="25400">
              <a:solidFill>
                <a:srgbClr val="063DE8"/>
              </a:solidFill>
            </a:ln>
          </p:spPr>
          <p:txBody>
            <a:bodyPr wrap="square" lIns="0" tIns="0" rIns="0" bIns="0" rtlCol="0"/>
            <a:lstStyle/>
            <a:p>
              <a:endParaRPr/>
            </a:p>
          </p:txBody>
        </p:sp>
      </p:grpSp>
      <p:sp>
        <p:nvSpPr>
          <p:cNvPr id="33" name="object 36">
            <a:extLst>
              <a:ext uri="{FF2B5EF4-FFF2-40B4-BE49-F238E27FC236}">
                <a16:creationId xmlns:a16="http://schemas.microsoft.com/office/drawing/2014/main" id="{79DF655A-987F-4230-2964-34D5574DD8E8}"/>
              </a:ext>
            </a:extLst>
          </p:cNvPr>
          <p:cNvSpPr txBox="1"/>
          <p:nvPr/>
        </p:nvSpPr>
        <p:spPr>
          <a:xfrm>
            <a:off x="6699793" y="5571414"/>
            <a:ext cx="250190" cy="883285"/>
          </a:xfrm>
          <a:prstGeom prst="rect">
            <a:avLst/>
          </a:prstGeom>
        </p:spPr>
        <p:txBody>
          <a:bodyPr vert="vert270" wrap="square" lIns="0" tIns="0" rIns="0" bIns="0" rtlCol="0">
            <a:spAutoFit/>
          </a:bodyPr>
          <a:lstStyle/>
          <a:p>
            <a:pPr marL="12700">
              <a:lnSpc>
                <a:spcPts val="1839"/>
              </a:lnSpc>
            </a:pPr>
            <a:r>
              <a:rPr sz="1600" spc="-10" dirty="0">
                <a:latin typeface="Times New Roman"/>
                <a:cs typeface="Times New Roman"/>
              </a:rPr>
              <a:t>Frequency</a:t>
            </a:r>
            <a:endParaRPr sz="1600">
              <a:latin typeface="Times New Roman"/>
              <a:cs typeface="Times New Roman"/>
            </a:endParaRPr>
          </a:p>
        </p:txBody>
      </p:sp>
      <p:sp>
        <p:nvSpPr>
          <p:cNvPr id="34" name="object 37">
            <a:extLst>
              <a:ext uri="{FF2B5EF4-FFF2-40B4-BE49-F238E27FC236}">
                <a16:creationId xmlns:a16="http://schemas.microsoft.com/office/drawing/2014/main" id="{2BF341B0-DDCA-7BA5-D22B-488F76B91C62}"/>
              </a:ext>
            </a:extLst>
          </p:cNvPr>
          <p:cNvSpPr txBox="1"/>
          <p:nvPr/>
        </p:nvSpPr>
        <p:spPr>
          <a:xfrm>
            <a:off x="9136189" y="6107388"/>
            <a:ext cx="441959"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Times New Roman"/>
                <a:cs typeface="Times New Roman"/>
              </a:rPr>
              <a:t>Time</a:t>
            </a:r>
            <a:endParaRPr sz="1600">
              <a:latin typeface="Times New Roman"/>
              <a:cs typeface="Times New Roman"/>
            </a:endParaRPr>
          </a:p>
        </p:txBody>
      </p:sp>
    </p:spTree>
    <p:extLst>
      <p:ext uri="{BB962C8B-B14F-4D97-AF65-F5344CB8AC3E}">
        <p14:creationId xmlns:p14="http://schemas.microsoft.com/office/powerpoint/2010/main" val="119282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621146" y="429888"/>
            <a:ext cx="10515600" cy="894622"/>
          </a:xfrm>
        </p:spPr>
        <p:txBody>
          <a:bodyPr>
            <a:normAutofit/>
          </a:bodyPr>
          <a:lstStyle/>
          <a:p>
            <a:pPr>
              <a:defRPr/>
            </a:pPr>
            <a:r>
              <a:rPr lang="en-US" b="0" dirty="0">
                <a:solidFill>
                  <a:srgbClr val="000099"/>
                </a:solidFill>
                <a:latin typeface="+mn-lt"/>
              </a:rPr>
              <a:t>Personal area networks: Bluetooth</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49</a:t>
            </a:fld>
            <a:endParaRPr lang="en-US" dirty="0"/>
          </a:p>
        </p:txBody>
      </p:sp>
      <p:sp>
        <p:nvSpPr>
          <p:cNvPr id="5" name="Rectangle 44">
            <a:extLst>
              <a:ext uri="{FF2B5EF4-FFF2-40B4-BE49-F238E27FC236}">
                <a16:creationId xmlns:a16="http://schemas.microsoft.com/office/drawing/2014/main" id="{F16EE124-6686-D742-8D2C-5556636C506B}"/>
              </a:ext>
            </a:extLst>
          </p:cNvPr>
          <p:cNvSpPr txBox="1">
            <a:spLocks noChangeArrowheads="1"/>
          </p:cNvSpPr>
          <p:nvPr/>
        </p:nvSpPr>
        <p:spPr>
          <a:xfrm>
            <a:off x="1041111" y="1464542"/>
            <a:ext cx="6371071" cy="528262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defRPr/>
            </a:pPr>
            <a:r>
              <a:rPr lang="en-US" sz="3200" dirty="0"/>
              <a:t>TDM, </a:t>
            </a:r>
            <a:r>
              <a:rPr lang="en-US" dirty="0"/>
              <a:t>625 </a:t>
            </a:r>
            <a:r>
              <a:rPr lang="en-US" dirty="0">
                <a:latin typeface="Symbol" pitchFamily="2" charset="2"/>
              </a:rPr>
              <a:t>m</a:t>
            </a:r>
            <a:r>
              <a:rPr lang="en-US" dirty="0"/>
              <a:t>sec sec. slot</a:t>
            </a:r>
          </a:p>
          <a:p>
            <a:pPr marL="285750" indent="-285750">
              <a:defRPr/>
            </a:pPr>
            <a:r>
              <a:rPr lang="en-US" sz="2800" dirty="0"/>
              <a:t>FDM: sender uses </a:t>
            </a:r>
            <a:r>
              <a:rPr lang="en-US" dirty="0"/>
              <a:t>79 frequency channels in known, pseudo-random order slot-to-slot (spread spectrum)</a:t>
            </a:r>
          </a:p>
          <a:p>
            <a:pPr marL="628650" lvl="1" indent="-285750">
              <a:defRPr/>
            </a:pPr>
            <a:r>
              <a:rPr lang="en-US" dirty="0"/>
              <a:t>other devices/equipment not in piconet only interfere in some slots</a:t>
            </a:r>
          </a:p>
          <a:p>
            <a:pPr marL="457200" indent="-457200">
              <a:defRPr/>
            </a:pPr>
            <a:r>
              <a:rPr lang="en-US" dirty="0">
                <a:solidFill>
                  <a:srgbClr val="C00000"/>
                </a:solidFill>
              </a:rPr>
              <a:t>parked mode: </a:t>
            </a:r>
            <a:r>
              <a:rPr lang="en-US" dirty="0"/>
              <a:t>clients can “go to sleep” (park) and later wakeup (to preserve battery)</a:t>
            </a:r>
          </a:p>
          <a:p>
            <a:pPr marL="457200" indent="-457200">
              <a:defRPr/>
            </a:pPr>
            <a:r>
              <a:rPr lang="en-US" sz="2800" dirty="0">
                <a:solidFill>
                  <a:srgbClr val="C00000"/>
                </a:solidFill>
              </a:rPr>
              <a:t>boo</a:t>
            </a:r>
            <a:r>
              <a:rPr lang="en-US" dirty="0">
                <a:solidFill>
                  <a:srgbClr val="C00000"/>
                </a:solidFill>
              </a:rPr>
              <a:t>tstrapping: </a:t>
            </a:r>
            <a:r>
              <a:rPr lang="en-US" dirty="0"/>
              <a:t>nodes self-assemble (plug and play) into piconet</a:t>
            </a:r>
            <a:endParaRPr lang="en-US" sz="2800" dirty="0"/>
          </a:p>
        </p:txBody>
      </p:sp>
      <p:sp>
        <p:nvSpPr>
          <p:cNvPr id="46" name="Oval 2">
            <a:extLst>
              <a:ext uri="{FF2B5EF4-FFF2-40B4-BE49-F238E27FC236}">
                <a16:creationId xmlns:a16="http://schemas.microsoft.com/office/drawing/2014/main" id="{8AC49C04-DED4-814A-8DAB-BC7847B0AD56}"/>
              </a:ext>
            </a:extLst>
          </p:cNvPr>
          <p:cNvSpPr>
            <a:spLocks noChangeArrowheads="1"/>
          </p:cNvSpPr>
          <p:nvPr/>
        </p:nvSpPr>
        <p:spPr bwMode="auto">
          <a:xfrm>
            <a:off x="7869382" y="1155700"/>
            <a:ext cx="3479800" cy="3416300"/>
          </a:xfrm>
          <a:prstGeom prst="ellipse">
            <a:avLst/>
          </a:prstGeom>
          <a:solidFill>
            <a:srgbClr val="9AE0FF">
              <a:alpha val="49019"/>
            </a:srgb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2" name="Text Box 9">
            <a:extLst>
              <a:ext uri="{FF2B5EF4-FFF2-40B4-BE49-F238E27FC236}">
                <a16:creationId xmlns:a16="http://schemas.microsoft.com/office/drawing/2014/main" id="{4913B9D8-3142-BC41-91B5-73140C234569}"/>
              </a:ext>
            </a:extLst>
          </p:cNvPr>
          <p:cNvSpPr txBox="1">
            <a:spLocks noChangeArrowheads="1"/>
          </p:cNvSpPr>
          <p:nvPr/>
        </p:nvSpPr>
        <p:spPr bwMode="auto">
          <a:xfrm>
            <a:off x="10431607" y="2600325"/>
            <a:ext cx="1019175"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fontAlgn="base">
              <a:spcBef>
                <a:spcPct val="0"/>
              </a:spcBef>
              <a:spcAft>
                <a:spcPct val="0"/>
              </a:spcAft>
              <a:defRPr/>
            </a:pPr>
            <a:r>
              <a:rPr lang="en-US" sz="1600" dirty="0">
                <a:solidFill>
                  <a:srgbClr val="000000"/>
                </a:solidFill>
                <a:latin typeface="Arial" charset="0"/>
              </a:rPr>
              <a:t>radius of</a:t>
            </a:r>
          </a:p>
          <a:p>
            <a:pPr fontAlgn="base">
              <a:spcBef>
                <a:spcPct val="0"/>
              </a:spcBef>
              <a:spcAft>
                <a:spcPct val="0"/>
              </a:spcAft>
              <a:defRPr/>
            </a:pPr>
            <a:r>
              <a:rPr lang="en-US" sz="1600" dirty="0">
                <a:solidFill>
                  <a:srgbClr val="000000"/>
                </a:solidFill>
                <a:latin typeface="Arial" charset="0"/>
              </a:rPr>
              <a:t>coverage</a:t>
            </a:r>
          </a:p>
        </p:txBody>
      </p:sp>
      <p:grpSp>
        <p:nvGrpSpPr>
          <p:cNvPr id="53" name="Group 10">
            <a:extLst>
              <a:ext uri="{FF2B5EF4-FFF2-40B4-BE49-F238E27FC236}">
                <a16:creationId xmlns:a16="http://schemas.microsoft.com/office/drawing/2014/main" id="{0DC7174A-F090-8042-8A4C-1A0B8A7189D4}"/>
              </a:ext>
            </a:extLst>
          </p:cNvPr>
          <p:cNvGrpSpPr>
            <a:grpSpLocks/>
          </p:cNvGrpSpPr>
          <p:nvPr/>
        </p:nvGrpSpPr>
        <p:grpSpPr bwMode="auto">
          <a:xfrm>
            <a:off x="8907607" y="2092325"/>
            <a:ext cx="320675" cy="336550"/>
            <a:chOff x="4166" y="3398"/>
            <a:chExt cx="202" cy="212"/>
          </a:xfrm>
        </p:grpSpPr>
        <p:sp>
          <p:nvSpPr>
            <p:cNvPr id="54" name="Oval 11">
              <a:extLst>
                <a:ext uri="{FF2B5EF4-FFF2-40B4-BE49-F238E27FC236}">
                  <a16:creationId xmlns:a16="http://schemas.microsoft.com/office/drawing/2014/main" id="{97C71025-DFD7-CF4F-8147-121CA5F79340}"/>
                </a:ext>
              </a:extLst>
            </p:cNvPr>
            <p:cNvSpPr>
              <a:spLocks noChangeArrowheads="1"/>
            </p:cNvSpPr>
            <p:nvPr/>
          </p:nvSpPr>
          <p:spPr bwMode="auto">
            <a:xfrm>
              <a:off x="4176" y="3408"/>
              <a:ext cx="192" cy="184"/>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5" name="Text Box 12">
              <a:extLst>
                <a:ext uri="{FF2B5EF4-FFF2-40B4-BE49-F238E27FC236}">
                  <a16:creationId xmlns:a16="http://schemas.microsoft.com/office/drawing/2014/main" id="{D14BFDAF-6CBD-6D4A-88E3-C471BFD9D889}"/>
                </a:ext>
              </a:extLst>
            </p:cNvPr>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ea typeface="ＭＳ Ｐゴシック" charset="0"/>
                </a:rPr>
                <a:t>C</a:t>
              </a:r>
            </a:p>
          </p:txBody>
        </p:sp>
      </p:grpSp>
      <p:grpSp>
        <p:nvGrpSpPr>
          <p:cNvPr id="56" name="Group 13">
            <a:extLst>
              <a:ext uri="{FF2B5EF4-FFF2-40B4-BE49-F238E27FC236}">
                <a16:creationId xmlns:a16="http://schemas.microsoft.com/office/drawing/2014/main" id="{D62FC4B5-1613-3F43-8F34-86E29073B390}"/>
              </a:ext>
            </a:extLst>
          </p:cNvPr>
          <p:cNvGrpSpPr>
            <a:grpSpLocks/>
          </p:cNvGrpSpPr>
          <p:nvPr/>
        </p:nvGrpSpPr>
        <p:grpSpPr bwMode="auto">
          <a:xfrm>
            <a:off x="9822007" y="3387725"/>
            <a:ext cx="320675" cy="336550"/>
            <a:chOff x="4166" y="3398"/>
            <a:chExt cx="202" cy="212"/>
          </a:xfrm>
        </p:grpSpPr>
        <p:sp>
          <p:nvSpPr>
            <p:cNvPr id="57" name="Oval 14">
              <a:extLst>
                <a:ext uri="{FF2B5EF4-FFF2-40B4-BE49-F238E27FC236}">
                  <a16:creationId xmlns:a16="http://schemas.microsoft.com/office/drawing/2014/main" id="{447A804D-66CA-0844-B93F-1889AC5C12FF}"/>
                </a:ext>
              </a:extLst>
            </p:cNvPr>
            <p:cNvSpPr>
              <a:spLocks noChangeArrowheads="1"/>
            </p:cNvSpPr>
            <p:nvPr/>
          </p:nvSpPr>
          <p:spPr bwMode="auto">
            <a:xfrm>
              <a:off x="4176" y="3408"/>
              <a:ext cx="192" cy="184"/>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58" name="Text Box 15">
              <a:extLst>
                <a:ext uri="{FF2B5EF4-FFF2-40B4-BE49-F238E27FC236}">
                  <a16:creationId xmlns:a16="http://schemas.microsoft.com/office/drawing/2014/main" id="{05A8235B-0A3E-0044-880C-B6F22FB19E86}"/>
                </a:ext>
              </a:extLst>
            </p:cNvPr>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ea typeface="ＭＳ Ｐゴシック" charset="0"/>
                </a:rPr>
                <a:t>C</a:t>
              </a:r>
            </a:p>
          </p:txBody>
        </p:sp>
      </p:grpSp>
      <p:grpSp>
        <p:nvGrpSpPr>
          <p:cNvPr id="59" name="Group 16">
            <a:extLst>
              <a:ext uri="{FF2B5EF4-FFF2-40B4-BE49-F238E27FC236}">
                <a16:creationId xmlns:a16="http://schemas.microsoft.com/office/drawing/2014/main" id="{5FC933A8-255C-7945-9DF9-D8785D473EA5}"/>
              </a:ext>
            </a:extLst>
          </p:cNvPr>
          <p:cNvGrpSpPr>
            <a:grpSpLocks/>
          </p:cNvGrpSpPr>
          <p:nvPr/>
        </p:nvGrpSpPr>
        <p:grpSpPr bwMode="auto">
          <a:xfrm>
            <a:off x="8615507" y="3451225"/>
            <a:ext cx="320675" cy="336550"/>
            <a:chOff x="4166" y="3398"/>
            <a:chExt cx="202" cy="212"/>
          </a:xfrm>
        </p:grpSpPr>
        <p:sp>
          <p:nvSpPr>
            <p:cNvPr id="60" name="Oval 17">
              <a:extLst>
                <a:ext uri="{FF2B5EF4-FFF2-40B4-BE49-F238E27FC236}">
                  <a16:creationId xmlns:a16="http://schemas.microsoft.com/office/drawing/2014/main" id="{03EB0E4F-00F8-B942-A4C4-FDA3A622A4AE}"/>
                </a:ext>
              </a:extLst>
            </p:cNvPr>
            <p:cNvSpPr>
              <a:spLocks noChangeArrowheads="1"/>
            </p:cNvSpPr>
            <p:nvPr/>
          </p:nvSpPr>
          <p:spPr bwMode="auto">
            <a:xfrm>
              <a:off x="4176" y="3408"/>
              <a:ext cx="192" cy="184"/>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1" name="Text Box 18">
              <a:extLst>
                <a:ext uri="{FF2B5EF4-FFF2-40B4-BE49-F238E27FC236}">
                  <a16:creationId xmlns:a16="http://schemas.microsoft.com/office/drawing/2014/main" id="{5A768BC2-ADB5-274B-8CC5-8A782EBC1396}"/>
                </a:ext>
              </a:extLst>
            </p:cNvPr>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ea typeface="ＭＳ Ｐゴシック" charset="0"/>
                </a:rPr>
                <a:t>C</a:t>
              </a:r>
            </a:p>
          </p:txBody>
        </p:sp>
      </p:grpSp>
      <p:grpSp>
        <p:nvGrpSpPr>
          <p:cNvPr id="62" name="Group 19">
            <a:extLst>
              <a:ext uri="{FF2B5EF4-FFF2-40B4-BE49-F238E27FC236}">
                <a16:creationId xmlns:a16="http://schemas.microsoft.com/office/drawing/2014/main" id="{C94DD3CC-15CE-2041-8098-9F5F6089DC6A}"/>
              </a:ext>
            </a:extLst>
          </p:cNvPr>
          <p:cNvGrpSpPr>
            <a:grpSpLocks/>
          </p:cNvGrpSpPr>
          <p:nvPr/>
        </p:nvGrpSpPr>
        <p:grpSpPr bwMode="auto">
          <a:xfrm>
            <a:off x="9971232" y="1990725"/>
            <a:ext cx="306388" cy="336550"/>
            <a:chOff x="4784" y="2710"/>
            <a:chExt cx="193" cy="212"/>
          </a:xfrm>
        </p:grpSpPr>
        <p:sp>
          <p:nvSpPr>
            <p:cNvPr id="63" name="Oval 20">
              <a:extLst>
                <a:ext uri="{FF2B5EF4-FFF2-40B4-BE49-F238E27FC236}">
                  <a16:creationId xmlns:a16="http://schemas.microsoft.com/office/drawing/2014/main" id="{AC0B8F9D-6E1F-2647-A713-54E6624E8AE9}"/>
                </a:ext>
              </a:extLst>
            </p:cNvPr>
            <p:cNvSpPr>
              <a:spLocks noChangeArrowheads="1"/>
            </p:cNvSpPr>
            <p:nvPr/>
          </p:nvSpPr>
          <p:spPr bwMode="auto">
            <a:xfrm>
              <a:off x="4784" y="2720"/>
              <a:ext cx="192" cy="184"/>
            </a:xfrm>
            <a:prstGeom prst="ellipse">
              <a:avLst/>
            </a:prstGeom>
            <a:solidFill>
              <a:srgbClr val="DDDDDD"/>
            </a:solidFill>
            <a:ln w="9525">
              <a:solidFill>
                <a:srgbClr val="808080"/>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4" name="Text Box 21">
              <a:extLst>
                <a:ext uri="{FF2B5EF4-FFF2-40B4-BE49-F238E27FC236}">
                  <a16:creationId xmlns:a16="http://schemas.microsoft.com/office/drawing/2014/main" id="{CF465196-899C-B243-9904-0142295B8239}"/>
                </a:ext>
              </a:extLst>
            </p:cNvPr>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969696"/>
                  </a:solidFill>
                  <a:effectLst/>
                  <a:uLnTx/>
                  <a:uFillTx/>
                  <a:latin typeface="Arial" charset="0"/>
                  <a:ea typeface="ＭＳ Ｐゴシック" charset="0"/>
                </a:rPr>
                <a:t>P</a:t>
              </a:r>
            </a:p>
          </p:txBody>
        </p:sp>
      </p:grpSp>
      <p:grpSp>
        <p:nvGrpSpPr>
          <p:cNvPr id="65" name="Group 22">
            <a:extLst>
              <a:ext uri="{FF2B5EF4-FFF2-40B4-BE49-F238E27FC236}">
                <a16:creationId xmlns:a16="http://schemas.microsoft.com/office/drawing/2014/main" id="{29FB60F8-B0F1-CB44-AE0F-40A154998AA5}"/>
              </a:ext>
            </a:extLst>
          </p:cNvPr>
          <p:cNvGrpSpPr>
            <a:grpSpLocks/>
          </p:cNvGrpSpPr>
          <p:nvPr/>
        </p:nvGrpSpPr>
        <p:grpSpPr bwMode="auto">
          <a:xfrm>
            <a:off x="9425132" y="3540125"/>
            <a:ext cx="306388" cy="336550"/>
            <a:chOff x="4784" y="2710"/>
            <a:chExt cx="193" cy="212"/>
          </a:xfrm>
        </p:grpSpPr>
        <p:sp>
          <p:nvSpPr>
            <p:cNvPr id="66" name="Oval 23">
              <a:extLst>
                <a:ext uri="{FF2B5EF4-FFF2-40B4-BE49-F238E27FC236}">
                  <a16:creationId xmlns:a16="http://schemas.microsoft.com/office/drawing/2014/main" id="{2077E79B-D8E3-EB41-934D-B370E6753A51}"/>
                </a:ext>
              </a:extLst>
            </p:cNvPr>
            <p:cNvSpPr>
              <a:spLocks noChangeArrowheads="1"/>
            </p:cNvSpPr>
            <p:nvPr/>
          </p:nvSpPr>
          <p:spPr bwMode="auto">
            <a:xfrm>
              <a:off x="4784" y="2720"/>
              <a:ext cx="192" cy="184"/>
            </a:xfrm>
            <a:prstGeom prst="ellipse">
              <a:avLst/>
            </a:prstGeom>
            <a:solidFill>
              <a:srgbClr val="DDDDDD"/>
            </a:solidFill>
            <a:ln w="9525">
              <a:solidFill>
                <a:srgbClr val="808080"/>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67" name="Text Box 24">
              <a:extLst>
                <a:ext uri="{FF2B5EF4-FFF2-40B4-BE49-F238E27FC236}">
                  <a16:creationId xmlns:a16="http://schemas.microsoft.com/office/drawing/2014/main" id="{39361884-F68C-9C45-B85E-3BA9EA43E808}"/>
                </a:ext>
              </a:extLst>
            </p:cNvPr>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969696"/>
                  </a:solidFill>
                  <a:effectLst/>
                  <a:uLnTx/>
                  <a:uFillTx/>
                  <a:latin typeface="Arial" charset="0"/>
                  <a:ea typeface="ＭＳ Ｐゴシック" charset="0"/>
                </a:rPr>
                <a:t>P</a:t>
              </a:r>
            </a:p>
          </p:txBody>
        </p:sp>
      </p:grpSp>
      <p:grpSp>
        <p:nvGrpSpPr>
          <p:cNvPr id="68" name="Group 25">
            <a:extLst>
              <a:ext uri="{FF2B5EF4-FFF2-40B4-BE49-F238E27FC236}">
                <a16:creationId xmlns:a16="http://schemas.microsoft.com/office/drawing/2014/main" id="{1D3D1F44-67CB-EC42-BBC7-C1B374111AA1}"/>
              </a:ext>
            </a:extLst>
          </p:cNvPr>
          <p:cNvGrpSpPr>
            <a:grpSpLocks/>
          </p:cNvGrpSpPr>
          <p:nvPr/>
        </p:nvGrpSpPr>
        <p:grpSpPr bwMode="auto">
          <a:xfrm>
            <a:off x="9145732" y="2498725"/>
            <a:ext cx="306388" cy="336550"/>
            <a:chOff x="4784" y="2710"/>
            <a:chExt cx="193" cy="212"/>
          </a:xfrm>
        </p:grpSpPr>
        <p:sp>
          <p:nvSpPr>
            <p:cNvPr id="69" name="Oval 26">
              <a:extLst>
                <a:ext uri="{FF2B5EF4-FFF2-40B4-BE49-F238E27FC236}">
                  <a16:creationId xmlns:a16="http://schemas.microsoft.com/office/drawing/2014/main" id="{DF85E967-A88E-E347-8324-54FCBD9C1EAA}"/>
                </a:ext>
              </a:extLst>
            </p:cNvPr>
            <p:cNvSpPr>
              <a:spLocks noChangeArrowheads="1"/>
            </p:cNvSpPr>
            <p:nvPr/>
          </p:nvSpPr>
          <p:spPr bwMode="auto">
            <a:xfrm>
              <a:off x="4784" y="2720"/>
              <a:ext cx="192" cy="184"/>
            </a:xfrm>
            <a:prstGeom prst="ellipse">
              <a:avLst/>
            </a:prstGeom>
            <a:solidFill>
              <a:srgbClr val="DDDDDD"/>
            </a:solidFill>
            <a:ln w="9525">
              <a:solidFill>
                <a:srgbClr val="808080"/>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0" name="Text Box 27">
              <a:extLst>
                <a:ext uri="{FF2B5EF4-FFF2-40B4-BE49-F238E27FC236}">
                  <a16:creationId xmlns:a16="http://schemas.microsoft.com/office/drawing/2014/main" id="{074AC8DB-295F-164C-A08E-0D23160EE784}"/>
                </a:ext>
              </a:extLst>
            </p:cNvPr>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969696"/>
                  </a:solidFill>
                  <a:effectLst/>
                  <a:uLnTx/>
                  <a:uFillTx/>
                  <a:latin typeface="Arial" charset="0"/>
                  <a:ea typeface="ＭＳ Ｐゴシック" charset="0"/>
                </a:rPr>
                <a:t>P</a:t>
              </a:r>
            </a:p>
          </p:txBody>
        </p:sp>
      </p:grpSp>
      <p:grpSp>
        <p:nvGrpSpPr>
          <p:cNvPr id="71" name="Group 28">
            <a:extLst>
              <a:ext uri="{FF2B5EF4-FFF2-40B4-BE49-F238E27FC236}">
                <a16:creationId xmlns:a16="http://schemas.microsoft.com/office/drawing/2014/main" id="{515A9BD0-1948-FA44-B168-48227379845D}"/>
              </a:ext>
            </a:extLst>
          </p:cNvPr>
          <p:cNvGrpSpPr>
            <a:grpSpLocks/>
          </p:cNvGrpSpPr>
          <p:nvPr/>
        </p:nvGrpSpPr>
        <p:grpSpPr bwMode="auto">
          <a:xfrm>
            <a:off x="10466532" y="3362325"/>
            <a:ext cx="306388" cy="336550"/>
            <a:chOff x="4784" y="2710"/>
            <a:chExt cx="193" cy="212"/>
          </a:xfrm>
        </p:grpSpPr>
        <p:sp>
          <p:nvSpPr>
            <p:cNvPr id="72" name="Oval 29">
              <a:extLst>
                <a:ext uri="{FF2B5EF4-FFF2-40B4-BE49-F238E27FC236}">
                  <a16:creationId xmlns:a16="http://schemas.microsoft.com/office/drawing/2014/main" id="{8842359E-E0B1-EE4F-98F8-5FAD015C0644}"/>
                </a:ext>
              </a:extLst>
            </p:cNvPr>
            <p:cNvSpPr>
              <a:spLocks noChangeArrowheads="1"/>
            </p:cNvSpPr>
            <p:nvPr/>
          </p:nvSpPr>
          <p:spPr bwMode="auto">
            <a:xfrm>
              <a:off x="4784" y="2720"/>
              <a:ext cx="192" cy="184"/>
            </a:xfrm>
            <a:prstGeom prst="ellipse">
              <a:avLst/>
            </a:prstGeom>
            <a:solidFill>
              <a:srgbClr val="DDDDDD"/>
            </a:solidFill>
            <a:ln w="9525">
              <a:solidFill>
                <a:srgbClr val="808080"/>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3" name="Text Box 30">
              <a:extLst>
                <a:ext uri="{FF2B5EF4-FFF2-40B4-BE49-F238E27FC236}">
                  <a16:creationId xmlns:a16="http://schemas.microsoft.com/office/drawing/2014/main" id="{5438D92C-6418-E641-8C87-3961B34B0D65}"/>
                </a:ext>
              </a:extLst>
            </p:cNvPr>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969696"/>
                  </a:solidFill>
                  <a:effectLst/>
                  <a:uLnTx/>
                  <a:uFillTx/>
                  <a:latin typeface="Arial" charset="0"/>
                  <a:ea typeface="ＭＳ Ｐゴシック" charset="0"/>
                </a:rPr>
                <a:t>P</a:t>
              </a:r>
            </a:p>
          </p:txBody>
        </p:sp>
      </p:grpSp>
      <p:grpSp>
        <p:nvGrpSpPr>
          <p:cNvPr id="74" name="Group 31">
            <a:extLst>
              <a:ext uri="{FF2B5EF4-FFF2-40B4-BE49-F238E27FC236}">
                <a16:creationId xmlns:a16="http://schemas.microsoft.com/office/drawing/2014/main" id="{F4E08F2A-513C-0B4B-B123-8B77E159DA05}"/>
              </a:ext>
            </a:extLst>
          </p:cNvPr>
          <p:cNvGrpSpPr>
            <a:grpSpLocks/>
          </p:cNvGrpSpPr>
          <p:nvPr/>
        </p:nvGrpSpPr>
        <p:grpSpPr bwMode="auto">
          <a:xfrm>
            <a:off x="8539308" y="4632327"/>
            <a:ext cx="3024188" cy="1330325"/>
            <a:chOff x="4270" y="2826"/>
            <a:chExt cx="1905" cy="838"/>
          </a:xfrm>
        </p:grpSpPr>
        <p:grpSp>
          <p:nvGrpSpPr>
            <p:cNvPr id="75" name="Group 32">
              <a:extLst>
                <a:ext uri="{FF2B5EF4-FFF2-40B4-BE49-F238E27FC236}">
                  <a16:creationId xmlns:a16="http://schemas.microsoft.com/office/drawing/2014/main" id="{C1EF4AFF-4847-BC4A-9356-D7984EE70C04}"/>
                </a:ext>
              </a:extLst>
            </p:cNvPr>
            <p:cNvGrpSpPr>
              <a:grpSpLocks/>
            </p:cNvGrpSpPr>
            <p:nvPr/>
          </p:nvGrpSpPr>
          <p:grpSpPr bwMode="auto">
            <a:xfrm>
              <a:off x="4270" y="2878"/>
              <a:ext cx="210" cy="212"/>
              <a:chOff x="1334" y="2718"/>
              <a:chExt cx="210" cy="212"/>
            </a:xfrm>
          </p:grpSpPr>
          <p:sp>
            <p:nvSpPr>
              <p:cNvPr id="83" name="Oval 33">
                <a:extLst>
                  <a:ext uri="{FF2B5EF4-FFF2-40B4-BE49-F238E27FC236}">
                    <a16:creationId xmlns:a16="http://schemas.microsoft.com/office/drawing/2014/main" id="{BA5D85A5-33B7-544E-A3EF-1CC06BAC8AC6}"/>
                  </a:ext>
                </a:extLst>
              </p:cNvPr>
              <p:cNvSpPr>
                <a:spLocks noChangeArrowheads="1"/>
              </p:cNvSpPr>
              <p:nvPr/>
            </p:nvSpPr>
            <p:spPr bwMode="auto">
              <a:xfrm>
                <a:off x="1352" y="2728"/>
                <a:ext cx="192" cy="184"/>
              </a:xfrm>
              <a:prstGeom prst="ellipse">
                <a:avLst/>
              </a:prstGeom>
              <a:solidFill>
                <a:srgbClr val="3333CC"/>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4" name="Text Box 34">
                <a:extLst>
                  <a:ext uri="{FF2B5EF4-FFF2-40B4-BE49-F238E27FC236}">
                    <a16:creationId xmlns:a16="http://schemas.microsoft.com/office/drawing/2014/main" id="{B9E25DE3-DD42-9F4A-A8B6-77FE592CE581}"/>
                  </a:ext>
                </a:extLst>
              </p:cNvPr>
              <p:cNvSpPr txBox="1">
                <a:spLocks noChangeArrowheads="1"/>
              </p:cNvSpPr>
              <p:nvPr/>
            </p:nvSpPr>
            <p:spPr bwMode="auto">
              <a:xfrm>
                <a:off x="1334" y="2718"/>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ea typeface="ＭＳ Ｐゴシック" charset="0"/>
                  </a:rPr>
                  <a:t>M</a:t>
                </a:r>
              </a:p>
            </p:txBody>
          </p:sp>
        </p:grpSp>
        <p:grpSp>
          <p:nvGrpSpPr>
            <p:cNvPr id="76" name="Group 35">
              <a:extLst>
                <a:ext uri="{FF2B5EF4-FFF2-40B4-BE49-F238E27FC236}">
                  <a16:creationId xmlns:a16="http://schemas.microsoft.com/office/drawing/2014/main" id="{C0326B32-D242-CD46-BA67-E5F665928F90}"/>
                </a:ext>
              </a:extLst>
            </p:cNvPr>
            <p:cNvGrpSpPr>
              <a:grpSpLocks/>
            </p:cNvGrpSpPr>
            <p:nvPr/>
          </p:nvGrpSpPr>
          <p:grpSpPr bwMode="auto">
            <a:xfrm>
              <a:off x="4294" y="3166"/>
              <a:ext cx="202" cy="212"/>
              <a:chOff x="4166" y="3398"/>
              <a:chExt cx="202" cy="212"/>
            </a:xfrm>
          </p:grpSpPr>
          <p:sp>
            <p:nvSpPr>
              <p:cNvPr id="81" name="Oval 36">
                <a:extLst>
                  <a:ext uri="{FF2B5EF4-FFF2-40B4-BE49-F238E27FC236}">
                    <a16:creationId xmlns:a16="http://schemas.microsoft.com/office/drawing/2014/main" id="{57FC2B25-3ECE-2645-B0C4-DD97F1E96B29}"/>
                  </a:ext>
                </a:extLst>
              </p:cNvPr>
              <p:cNvSpPr>
                <a:spLocks noChangeArrowheads="1"/>
              </p:cNvSpPr>
              <p:nvPr/>
            </p:nvSpPr>
            <p:spPr bwMode="auto">
              <a:xfrm>
                <a:off x="4176" y="3408"/>
                <a:ext cx="192" cy="184"/>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2" name="Text Box 37">
                <a:extLst>
                  <a:ext uri="{FF2B5EF4-FFF2-40B4-BE49-F238E27FC236}">
                    <a16:creationId xmlns:a16="http://schemas.microsoft.com/office/drawing/2014/main" id="{69A9ECEF-DA0E-6646-A3A7-1F03B160EFAB}"/>
                  </a:ext>
                </a:extLst>
              </p:cNvPr>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ea typeface="ＭＳ Ｐゴシック" charset="0"/>
                  </a:rPr>
                  <a:t>C</a:t>
                </a:r>
              </a:p>
            </p:txBody>
          </p:sp>
        </p:grpSp>
        <p:sp>
          <p:nvSpPr>
            <p:cNvPr id="77" name="Text Box 38">
              <a:extLst>
                <a:ext uri="{FF2B5EF4-FFF2-40B4-BE49-F238E27FC236}">
                  <a16:creationId xmlns:a16="http://schemas.microsoft.com/office/drawing/2014/main" id="{C0D006DA-97A6-4040-80CE-D6CEAD88C10E}"/>
                </a:ext>
              </a:extLst>
            </p:cNvPr>
            <p:cNvSpPr txBox="1">
              <a:spLocks noChangeArrowheads="1"/>
            </p:cNvSpPr>
            <p:nvPr/>
          </p:nvSpPr>
          <p:spPr bwMode="auto">
            <a:xfrm>
              <a:off x="4523" y="2826"/>
              <a:ext cx="1652" cy="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5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master controller</a:t>
              </a:r>
            </a:p>
            <a:p>
              <a:pPr marL="0" marR="0" lvl="0" indent="0" defTabSz="914400" eaLnBrk="1" fontAlgn="base" latinLnBrk="0" hangingPunct="1">
                <a:lnSpc>
                  <a:spcPct val="15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client device</a:t>
              </a:r>
            </a:p>
            <a:p>
              <a:pPr marL="0" marR="0" lvl="0" indent="0" defTabSz="914400" eaLnBrk="1" fontAlgn="base" latinLnBrk="0" hangingPunct="1">
                <a:lnSpc>
                  <a:spcPct val="15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rPr>
                <a:t>parked device (inactive)</a:t>
              </a:r>
            </a:p>
          </p:txBody>
        </p:sp>
        <p:grpSp>
          <p:nvGrpSpPr>
            <p:cNvPr id="78" name="Group 39">
              <a:extLst>
                <a:ext uri="{FF2B5EF4-FFF2-40B4-BE49-F238E27FC236}">
                  <a16:creationId xmlns:a16="http://schemas.microsoft.com/office/drawing/2014/main" id="{C545195C-7C2F-754C-BEA1-3F97A407DB9A}"/>
                </a:ext>
              </a:extLst>
            </p:cNvPr>
            <p:cNvGrpSpPr>
              <a:grpSpLocks/>
            </p:cNvGrpSpPr>
            <p:nvPr/>
          </p:nvGrpSpPr>
          <p:grpSpPr bwMode="auto">
            <a:xfrm>
              <a:off x="4292" y="3398"/>
              <a:ext cx="193" cy="212"/>
              <a:chOff x="4784" y="2710"/>
              <a:chExt cx="193" cy="212"/>
            </a:xfrm>
          </p:grpSpPr>
          <p:sp>
            <p:nvSpPr>
              <p:cNvPr id="79" name="Oval 40">
                <a:extLst>
                  <a:ext uri="{FF2B5EF4-FFF2-40B4-BE49-F238E27FC236}">
                    <a16:creationId xmlns:a16="http://schemas.microsoft.com/office/drawing/2014/main" id="{232654F8-3401-D347-8413-42464D68E55D}"/>
                  </a:ext>
                </a:extLst>
              </p:cNvPr>
              <p:cNvSpPr>
                <a:spLocks noChangeArrowheads="1"/>
              </p:cNvSpPr>
              <p:nvPr/>
            </p:nvSpPr>
            <p:spPr bwMode="auto">
              <a:xfrm>
                <a:off x="4784" y="2720"/>
                <a:ext cx="192" cy="184"/>
              </a:xfrm>
              <a:prstGeom prst="ellipse">
                <a:avLst/>
              </a:prstGeom>
              <a:solidFill>
                <a:srgbClr val="DDDDDD"/>
              </a:solidFill>
              <a:ln w="9525">
                <a:solidFill>
                  <a:srgbClr val="808080"/>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80" name="Text Box 41">
                <a:extLst>
                  <a:ext uri="{FF2B5EF4-FFF2-40B4-BE49-F238E27FC236}">
                    <a16:creationId xmlns:a16="http://schemas.microsoft.com/office/drawing/2014/main" id="{0FC7AC48-1900-304D-A668-9A27801D665E}"/>
                  </a:ext>
                </a:extLst>
              </p:cNvPr>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969696"/>
                    </a:solidFill>
                    <a:effectLst/>
                    <a:uLnTx/>
                    <a:uFillTx/>
                    <a:latin typeface="Arial" charset="0"/>
                    <a:ea typeface="ＭＳ Ｐゴシック" charset="0"/>
                  </a:rPr>
                  <a:t>P</a:t>
                </a:r>
              </a:p>
            </p:txBody>
          </p:sp>
        </p:grpSp>
      </p:grpSp>
      <p:cxnSp>
        <p:nvCxnSpPr>
          <p:cNvPr id="85" name="Straight Arrow Connector 84">
            <a:extLst>
              <a:ext uri="{FF2B5EF4-FFF2-40B4-BE49-F238E27FC236}">
                <a16:creationId xmlns:a16="http://schemas.microsoft.com/office/drawing/2014/main" id="{44C05D34-7A2C-0749-A882-EB9BBC96AE94}"/>
              </a:ext>
            </a:extLst>
          </p:cNvPr>
          <p:cNvCxnSpPr>
            <a:stCxn id="46" idx="2"/>
            <a:endCxn id="52" idx="3"/>
          </p:cNvCxnSpPr>
          <p:nvPr/>
        </p:nvCxnSpPr>
        <p:spPr>
          <a:xfrm>
            <a:off x="7869382" y="2863850"/>
            <a:ext cx="3581400" cy="26988"/>
          </a:xfrm>
          <a:prstGeom prst="straightConnector1">
            <a:avLst/>
          </a:prstGeom>
          <a:ln w="12700">
            <a:solidFill>
              <a:srgbClr val="011199"/>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7" name="Group 4">
            <a:extLst>
              <a:ext uri="{FF2B5EF4-FFF2-40B4-BE49-F238E27FC236}">
                <a16:creationId xmlns:a16="http://schemas.microsoft.com/office/drawing/2014/main" id="{10629841-45FC-A74B-B8FE-BA0DCFE22DB0}"/>
              </a:ext>
            </a:extLst>
          </p:cNvPr>
          <p:cNvGrpSpPr>
            <a:grpSpLocks/>
          </p:cNvGrpSpPr>
          <p:nvPr/>
        </p:nvGrpSpPr>
        <p:grpSpPr bwMode="auto">
          <a:xfrm>
            <a:off x="9466407" y="2727325"/>
            <a:ext cx="333375" cy="336550"/>
            <a:chOff x="1334" y="2718"/>
            <a:chExt cx="210" cy="212"/>
          </a:xfrm>
        </p:grpSpPr>
        <p:sp>
          <p:nvSpPr>
            <p:cNvPr id="48" name="Oval 5">
              <a:extLst>
                <a:ext uri="{FF2B5EF4-FFF2-40B4-BE49-F238E27FC236}">
                  <a16:creationId xmlns:a16="http://schemas.microsoft.com/office/drawing/2014/main" id="{9FC9E5BF-409B-B143-9D5B-4C0E5298A7EE}"/>
                </a:ext>
              </a:extLst>
            </p:cNvPr>
            <p:cNvSpPr>
              <a:spLocks noChangeArrowheads="1"/>
            </p:cNvSpPr>
            <p:nvPr/>
          </p:nvSpPr>
          <p:spPr bwMode="auto">
            <a:xfrm>
              <a:off x="1352" y="2728"/>
              <a:ext cx="192" cy="184"/>
            </a:xfrm>
            <a:prstGeom prst="ellipse">
              <a:avLst/>
            </a:prstGeom>
            <a:solidFill>
              <a:srgbClr val="3333CC"/>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49" name="Text Box 6">
              <a:extLst>
                <a:ext uri="{FF2B5EF4-FFF2-40B4-BE49-F238E27FC236}">
                  <a16:creationId xmlns:a16="http://schemas.microsoft.com/office/drawing/2014/main" id="{5D3C307C-92D4-234C-91EF-4112052B70E0}"/>
                </a:ext>
              </a:extLst>
            </p:cNvPr>
            <p:cNvSpPr txBox="1">
              <a:spLocks noChangeArrowheads="1"/>
            </p:cNvSpPr>
            <p:nvPr/>
          </p:nvSpPr>
          <p:spPr bwMode="auto">
            <a:xfrm>
              <a:off x="1334" y="2718"/>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charset="0"/>
                  <a:ea typeface="ＭＳ Ｐゴシック" charset="0"/>
                </a:rPr>
                <a:t>M</a:t>
              </a:r>
            </a:p>
          </p:txBody>
        </p:sp>
      </p:grpSp>
    </p:spTree>
    <p:extLst>
      <p:ext uri="{BB962C8B-B14F-4D97-AF65-F5344CB8AC3E}">
        <p14:creationId xmlns:p14="http://schemas.microsoft.com/office/powerpoint/2010/main" val="347126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Elements of a wireless network</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5</a:t>
            </a:fld>
            <a:endParaRPr lang="en-US" dirty="0"/>
          </a:p>
        </p:txBody>
      </p:sp>
      <p:sp>
        <p:nvSpPr>
          <p:cNvPr id="125" name="Oval 5">
            <a:extLst>
              <a:ext uri="{FF2B5EF4-FFF2-40B4-BE49-F238E27FC236}">
                <a16:creationId xmlns:a16="http://schemas.microsoft.com/office/drawing/2014/main" id="{6FD887B1-36B7-C042-AF16-EC543F193250}"/>
              </a:ext>
            </a:extLst>
          </p:cNvPr>
          <p:cNvSpPr>
            <a:spLocks noChangeArrowheads="1"/>
          </p:cNvSpPr>
          <p:nvPr/>
        </p:nvSpPr>
        <p:spPr bwMode="auto">
          <a:xfrm>
            <a:off x="4816475" y="4378325"/>
            <a:ext cx="2152650" cy="2093913"/>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6" name="Oval 11">
            <a:extLst>
              <a:ext uri="{FF2B5EF4-FFF2-40B4-BE49-F238E27FC236}">
                <a16:creationId xmlns:a16="http://schemas.microsoft.com/office/drawing/2014/main" id="{E4A6400A-EFEA-6943-B38A-9D6A4B5A9B80}"/>
              </a:ext>
            </a:extLst>
          </p:cNvPr>
          <p:cNvSpPr>
            <a:spLocks noChangeArrowheads="1"/>
          </p:cNvSpPr>
          <p:nvPr/>
        </p:nvSpPr>
        <p:spPr bwMode="auto">
          <a:xfrm>
            <a:off x="650875" y="1290638"/>
            <a:ext cx="2252663" cy="2286000"/>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7" name="Line 22">
            <a:extLst>
              <a:ext uri="{FF2B5EF4-FFF2-40B4-BE49-F238E27FC236}">
                <a16:creationId xmlns:a16="http://schemas.microsoft.com/office/drawing/2014/main" id="{7B958348-F69B-0945-B7D1-5D0DD9A351D9}"/>
              </a:ext>
            </a:extLst>
          </p:cNvPr>
          <p:cNvSpPr>
            <a:spLocks noChangeShapeType="1"/>
          </p:cNvSpPr>
          <p:nvPr/>
        </p:nvSpPr>
        <p:spPr bwMode="auto">
          <a:xfrm>
            <a:off x="1798638" y="2447925"/>
            <a:ext cx="1277937" cy="6556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8" name="Oval 23">
            <a:extLst>
              <a:ext uri="{FF2B5EF4-FFF2-40B4-BE49-F238E27FC236}">
                <a16:creationId xmlns:a16="http://schemas.microsoft.com/office/drawing/2014/main" id="{6DC7CEC3-9E37-6C43-B01A-57E7BFF18F47}"/>
              </a:ext>
            </a:extLst>
          </p:cNvPr>
          <p:cNvSpPr>
            <a:spLocks noChangeArrowheads="1"/>
          </p:cNvSpPr>
          <p:nvPr/>
        </p:nvSpPr>
        <p:spPr bwMode="auto">
          <a:xfrm>
            <a:off x="1524000" y="4033838"/>
            <a:ext cx="1038225" cy="100488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9" name="Oval 38">
            <a:extLst>
              <a:ext uri="{FF2B5EF4-FFF2-40B4-BE49-F238E27FC236}">
                <a16:creationId xmlns:a16="http://schemas.microsoft.com/office/drawing/2014/main" id="{D2BE75E6-7844-934E-960A-D867D9A2310E}"/>
              </a:ext>
            </a:extLst>
          </p:cNvPr>
          <p:cNvSpPr>
            <a:spLocks noChangeArrowheads="1"/>
          </p:cNvSpPr>
          <p:nvPr/>
        </p:nvSpPr>
        <p:spPr bwMode="auto">
          <a:xfrm>
            <a:off x="3108325" y="4440238"/>
            <a:ext cx="2278063" cy="205263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30" name="Line 59">
            <a:extLst>
              <a:ext uri="{FF2B5EF4-FFF2-40B4-BE49-F238E27FC236}">
                <a16:creationId xmlns:a16="http://schemas.microsoft.com/office/drawing/2014/main" id="{09A1ED68-4C61-C547-B087-02636BAFB272}"/>
              </a:ext>
            </a:extLst>
          </p:cNvPr>
          <p:cNvSpPr>
            <a:spLocks noChangeShapeType="1"/>
          </p:cNvSpPr>
          <p:nvPr/>
        </p:nvSpPr>
        <p:spPr bwMode="auto">
          <a:xfrm>
            <a:off x="5360988" y="5424488"/>
            <a:ext cx="3048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1" name="Line 60">
            <a:extLst>
              <a:ext uri="{FF2B5EF4-FFF2-40B4-BE49-F238E27FC236}">
                <a16:creationId xmlns:a16="http://schemas.microsoft.com/office/drawing/2014/main" id="{DCF89B4B-F2C0-9B46-A017-74044CA88C80}"/>
              </a:ext>
            </a:extLst>
          </p:cNvPr>
          <p:cNvSpPr>
            <a:spLocks noChangeShapeType="1"/>
          </p:cNvSpPr>
          <p:nvPr/>
        </p:nvSpPr>
        <p:spPr bwMode="auto">
          <a:xfrm flipH="1">
            <a:off x="4873625" y="5327650"/>
            <a:ext cx="1905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2" name="Line 61">
            <a:extLst>
              <a:ext uri="{FF2B5EF4-FFF2-40B4-BE49-F238E27FC236}">
                <a16:creationId xmlns:a16="http://schemas.microsoft.com/office/drawing/2014/main" id="{CB846523-0AE5-B44E-9CD4-A5780699DE7D}"/>
              </a:ext>
            </a:extLst>
          </p:cNvPr>
          <p:cNvSpPr>
            <a:spLocks noChangeShapeType="1"/>
          </p:cNvSpPr>
          <p:nvPr/>
        </p:nvSpPr>
        <p:spPr bwMode="auto">
          <a:xfrm flipH="1">
            <a:off x="4887913" y="5403850"/>
            <a:ext cx="1905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3" name="Line 62">
            <a:extLst>
              <a:ext uri="{FF2B5EF4-FFF2-40B4-BE49-F238E27FC236}">
                <a16:creationId xmlns:a16="http://schemas.microsoft.com/office/drawing/2014/main" id="{3D8D61FF-B178-A042-9F75-800F5BC23FCA}"/>
              </a:ext>
            </a:extLst>
          </p:cNvPr>
          <p:cNvSpPr>
            <a:spLocks noChangeShapeType="1"/>
          </p:cNvSpPr>
          <p:nvPr/>
        </p:nvSpPr>
        <p:spPr bwMode="auto">
          <a:xfrm flipH="1">
            <a:off x="4830763" y="5470525"/>
            <a:ext cx="1905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4" name="Line 64">
            <a:extLst>
              <a:ext uri="{FF2B5EF4-FFF2-40B4-BE49-F238E27FC236}">
                <a16:creationId xmlns:a16="http://schemas.microsoft.com/office/drawing/2014/main" id="{0E054FAC-6E60-6F42-9532-E4FBA10A891B}"/>
              </a:ext>
            </a:extLst>
          </p:cNvPr>
          <p:cNvSpPr>
            <a:spLocks noChangeShapeType="1"/>
          </p:cNvSpPr>
          <p:nvPr/>
        </p:nvSpPr>
        <p:spPr bwMode="auto">
          <a:xfrm flipV="1">
            <a:off x="4308475" y="4144963"/>
            <a:ext cx="50800" cy="111760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35" name="Group 356">
            <a:extLst>
              <a:ext uri="{FF2B5EF4-FFF2-40B4-BE49-F238E27FC236}">
                <a16:creationId xmlns:a16="http://schemas.microsoft.com/office/drawing/2014/main" id="{33648B09-CC71-7244-88FB-21FDB43B1417}"/>
              </a:ext>
            </a:extLst>
          </p:cNvPr>
          <p:cNvGrpSpPr>
            <a:grpSpLocks/>
          </p:cNvGrpSpPr>
          <p:nvPr/>
        </p:nvGrpSpPr>
        <p:grpSpPr bwMode="auto">
          <a:xfrm>
            <a:off x="6442075" y="4867275"/>
            <a:ext cx="331788" cy="368300"/>
            <a:chOff x="313" y="1497"/>
            <a:chExt cx="1152" cy="1014"/>
          </a:xfrm>
        </p:grpSpPr>
        <p:pic>
          <p:nvPicPr>
            <p:cNvPr id="136" name="Picture 354" descr="laptop_stylized_small">
              <a:extLst>
                <a:ext uri="{FF2B5EF4-FFF2-40B4-BE49-F238E27FC236}">
                  <a16:creationId xmlns:a16="http://schemas.microsoft.com/office/drawing/2014/main" id="{916388DC-DFC7-6644-A58A-7E3CE3A4F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7" name="Picture 355" descr="antenna_stylized">
              <a:extLst>
                <a:ext uri="{FF2B5EF4-FFF2-40B4-BE49-F238E27FC236}">
                  <a16:creationId xmlns:a16="http://schemas.microsoft.com/office/drawing/2014/main" id="{37884014-95FD-4041-8DD3-B67813446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38" name="Group 361">
            <a:extLst>
              <a:ext uri="{FF2B5EF4-FFF2-40B4-BE49-F238E27FC236}">
                <a16:creationId xmlns:a16="http://schemas.microsoft.com/office/drawing/2014/main" id="{F0D83CBC-A45C-DB46-B426-BC3CB27E561A}"/>
              </a:ext>
            </a:extLst>
          </p:cNvPr>
          <p:cNvGrpSpPr>
            <a:grpSpLocks/>
          </p:cNvGrpSpPr>
          <p:nvPr/>
        </p:nvGrpSpPr>
        <p:grpSpPr bwMode="auto">
          <a:xfrm>
            <a:off x="2071688" y="4195763"/>
            <a:ext cx="396875" cy="388937"/>
            <a:chOff x="2967" y="478"/>
            <a:chExt cx="788" cy="625"/>
          </a:xfrm>
        </p:grpSpPr>
        <p:pic>
          <p:nvPicPr>
            <p:cNvPr id="139" name="Picture 358" descr="access_point_stylized_small">
              <a:extLst>
                <a:ext uri="{FF2B5EF4-FFF2-40B4-BE49-F238E27FC236}">
                  <a16:creationId xmlns:a16="http://schemas.microsoft.com/office/drawing/2014/main" id="{5FE77BF3-1EFB-E041-BAC1-94C95522F1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0" name="Picture 360" descr="antenna_radiation_stylized">
              <a:extLst>
                <a:ext uri="{FF2B5EF4-FFF2-40B4-BE49-F238E27FC236}">
                  <a16:creationId xmlns:a16="http://schemas.microsoft.com/office/drawing/2014/main" id="{ED27BB04-ED6E-0D4B-8FE8-C96C4F7B95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41" name="Group 1">
            <a:extLst>
              <a:ext uri="{FF2B5EF4-FFF2-40B4-BE49-F238E27FC236}">
                <a16:creationId xmlns:a16="http://schemas.microsoft.com/office/drawing/2014/main" id="{F8EB07E3-DFC0-A445-A33D-75C2AD0A9EF8}"/>
              </a:ext>
            </a:extLst>
          </p:cNvPr>
          <p:cNvGrpSpPr>
            <a:grpSpLocks/>
          </p:cNvGrpSpPr>
          <p:nvPr/>
        </p:nvGrpSpPr>
        <p:grpSpPr bwMode="auto">
          <a:xfrm>
            <a:off x="5668963" y="4957763"/>
            <a:ext cx="458787" cy="620712"/>
            <a:chOff x="5955030" y="3031808"/>
            <a:chExt cx="914400" cy="1398587"/>
          </a:xfrm>
        </p:grpSpPr>
        <p:grpSp>
          <p:nvGrpSpPr>
            <p:cNvPr id="142" name="Group 398">
              <a:extLst>
                <a:ext uri="{FF2B5EF4-FFF2-40B4-BE49-F238E27FC236}">
                  <a16:creationId xmlns:a16="http://schemas.microsoft.com/office/drawing/2014/main" id="{B220ABB4-ABAB-CE46-BE7A-ED482AEAA84D}"/>
                </a:ext>
              </a:extLst>
            </p:cNvPr>
            <p:cNvGrpSpPr>
              <a:grpSpLocks/>
            </p:cNvGrpSpPr>
            <p:nvPr/>
          </p:nvGrpSpPr>
          <p:grpSpPr bwMode="auto">
            <a:xfrm>
              <a:off x="6097905" y="3403283"/>
              <a:ext cx="596900" cy="1027112"/>
              <a:chOff x="3130" y="3288"/>
              <a:chExt cx="410" cy="742"/>
            </a:xfrm>
          </p:grpSpPr>
          <p:sp>
            <p:nvSpPr>
              <p:cNvPr id="144" name="Line 270">
                <a:extLst>
                  <a:ext uri="{FF2B5EF4-FFF2-40B4-BE49-F238E27FC236}">
                    <a16:creationId xmlns:a16="http://schemas.microsoft.com/office/drawing/2014/main" id="{EB3D1AFB-9917-EB40-AEBE-C975E63F26BD}"/>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5" name="Line 271">
                <a:extLst>
                  <a:ext uri="{FF2B5EF4-FFF2-40B4-BE49-F238E27FC236}">
                    <a16:creationId xmlns:a16="http://schemas.microsoft.com/office/drawing/2014/main" id="{E08FC51C-048E-3E4D-9A0F-1FD8F96EBAB2}"/>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6" name="Line 272">
                <a:extLst>
                  <a:ext uri="{FF2B5EF4-FFF2-40B4-BE49-F238E27FC236}">
                    <a16:creationId xmlns:a16="http://schemas.microsoft.com/office/drawing/2014/main" id="{F60BFC20-FF60-2749-A1D5-607289DB4114}"/>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7" name="Line 273">
                <a:extLst>
                  <a:ext uri="{FF2B5EF4-FFF2-40B4-BE49-F238E27FC236}">
                    <a16:creationId xmlns:a16="http://schemas.microsoft.com/office/drawing/2014/main" id="{512627BE-7F4B-E642-8B83-2CFC68BC44F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8" name="Line 274">
                <a:extLst>
                  <a:ext uri="{FF2B5EF4-FFF2-40B4-BE49-F238E27FC236}">
                    <a16:creationId xmlns:a16="http://schemas.microsoft.com/office/drawing/2014/main" id="{4E8A0C01-D6A7-1F42-A4A2-1DC6B281EFD6}"/>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9" name="Line 275">
                <a:extLst>
                  <a:ext uri="{FF2B5EF4-FFF2-40B4-BE49-F238E27FC236}">
                    <a16:creationId xmlns:a16="http://schemas.microsoft.com/office/drawing/2014/main" id="{7438FAEA-A6F2-A246-8105-F54EDDC70154}"/>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0" name="Line 276">
                <a:extLst>
                  <a:ext uri="{FF2B5EF4-FFF2-40B4-BE49-F238E27FC236}">
                    <a16:creationId xmlns:a16="http://schemas.microsoft.com/office/drawing/2014/main" id="{E69B15B3-9399-E041-878F-938173CDFFEE}"/>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1" name="Line 277">
                <a:extLst>
                  <a:ext uri="{FF2B5EF4-FFF2-40B4-BE49-F238E27FC236}">
                    <a16:creationId xmlns:a16="http://schemas.microsoft.com/office/drawing/2014/main" id="{1E4874DA-7ED7-874D-B991-AABE14689B18}"/>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2" name="Line 278">
                <a:extLst>
                  <a:ext uri="{FF2B5EF4-FFF2-40B4-BE49-F238E27FC236}">
                    <a16:creationId xmlns:a16="http://schemas.microsoft.com/office/drawing/2014/main" id="{6D14A8CC-9625-344D-A6EB-3F17469C477D}"/>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3" name="Line 279">
                <a:extLst>
                  <a:ext uri="{FF2B5EF4-FFF2-40B4-BE49-F238E27FC236}">
                    <a16:creationId xmlns:a16="http://schemas.microsoft.com/office/drawing/2014/main" id="{F87A61CD-1278-5C40-A7DA-1D6151D5DB16}"/>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4" name="Line 280">
                <a:extLst>
                  <a:ext uri="{FF2B5EF4-FFF2-40B4-BE49-F238E27FC236}">
                    <a16:creationId xmlns:a16="http://schemas.microsoft.com/office/drawing/2014/main" id="{C0E5602D-DC2C-1843-8D4A-58D3A1ED1DD5}"/>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5" name="Line 281">
                <a:extLst>
                  <a:ext uri="{FF2B5EF4-FFF2-40B4-BE49-F238E27FC236}">
                    <a16:creationId xmlns:a16="http://schemas.microsoft.com/office/drawing/2014/main" id="{DD5E8B9D-A9BC-9746-BBCA-405945A54B48}"/>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6" name="Line 282">
                <a:extLst>
                  <a:ext uri="{FF2B5EF4-FFF2-40B4-BE49-F238E27FC236}">
                    <a16:creationId xmlns:a16="http://schemas.microsoft.com/office/drawing/2014/main" id="{19AF81E9-349A-9344-8D71-5F08AE6BFF3C}"/>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7" name="Line 283">
                <a:extLst>
                  <a:ext uri="{FF2B5EF4-FFF2-40B4-BE49-F238E27FC236}">
                    <a16:creationId xmlns:a16="http://schemas.microsoft.com/office/drawing/2014/main" id="{84FD3D45-465C-2A4D-8826-8073E7679263}"/>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8" name="Line 284">
                <a:extLst>
                  <a:ext uri="{FF2B5EF4-FFF2-40B4-BE49-F238E27FC236}">
                    <a16:creationId xmlns:a16="http://schemas.microsoft.com/office/drawing/2014/main" id="{236149EB-A521-C54B-978B-B2F3D2A80FF2}"/>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143" name="Picture 399" descr="cell_tower_radiation copy">
              <a:extLst>
                <a:ext uri="{FF2B5EF4-FFF2-40B4-BE49-F238E27FC236}">
                  <a16:creationId xmlns:a16="http://schemas.microsoft.com/office/drawing/2014/main" id="{15477466-B0BB-D045-8469-CE320C8C19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59" name="Group 403">
            <a:extLst>
              <a:ext uri="{FF2B5EF4-FFF2-40B4-BE49-F238E27FC236}">
                <a16:creationId xmlns:a16="http://schemas.microsoft.com/office/drawing/2014/main" id="{7E28037A-7EFC-0B46-95B9-4678DDAA8EC2}"/>
              </a:ext>
            </a:extLst>
          </p:cNvPr>
          <p:cNvGrpSpPr>
            <a:grpSpLocks/>
          </p:cNvGrpSpPr>
          <p:nvPr/>
        </p:nvGrpSpPr>
        <p:grpSpPr bwMode="auto">
          <a:xfrm>
            <a:off x="3403600" y="5354638"/>
            <a:ext cx="527050" cy="392112"/>
            <a:chOff x="2751" y="1851"/>
            <a:chExt cx="462" cy="478"/>
          </a:xfrm>
        </p:grpSpPr>
        <p:pic>
          <p:nvPicPr>
            <p:cNvPr id="160" name="Picture 364" descr="iphone_stylized_small">
              <a:extLst>
                <a:ext uri="{FF2B5EF4-FFF2-40B4-BE49-F238E27FC236}">
                  <a16:creationId xmlns:a16="http://schemas.microsoft.com/office/drawing/2014/main" id="{C84FCFF4-A725-4549-A2E6-AB7B6D1964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1" name="Picture 402" descr="antenna_radiation_stylized">
              <a:extLst>
                <a:ext uri="{FF2B5EF4-FFF2-40B4-BE49-F238E27FC236}">
                  <a16:creationId xmlns:a16="http://schemas.microsoft.com/office/drawing/2014/main" id="{E54086FD-B992-B84A-9956-901A6D564E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62" name="Group 100">
            <a:extLst>
              <a:ext uri="{FF2B5EF4-FFF2-40B4-BE49-F238E27FC236}">
                <a16:creationId xmlns:a16="http://schemas.microsoft.com/office/drawing/2014/main" id="{E7C998EB-2394-544D-80BB-533A98F699A4}"/>
              </a:ext>
            </a:extLst>
          </p:cNvPr>
          <p:cNvGrpSpPr>
            <a:grpSpLocks/>
          </p:cNvGrpSpPr>
          <p:nvPr/>
        </p:nvGrpSpPr>
        <p:grpSpPr bwMode="auto">
          <a:xfrm>
            <a:off x="4094163" y="4987925"/>
            <a:ext cx="458787" cy="620713"/>
            <a:chOff x="5955030" y="3031808"/>
            <a:chExt cx="914400" cy="1398587"/>
          </a:xfrm>
        </p:grpSpPr>
        <p:grpSp>
          <p:nvGrpSpPr>
            <p:cNvPr id="163" name="Group 398">
              <a:extLst>
                <a:ext uri="{FF2B5EF4-FFF2-40B4-BE49-F238E27FC236}">
                  <a16:creationId xmlns:a16="http://schemas.microsoft.com/office/drawing/2014/main" id="{4BA56D45-414C-BE4C-9A22-F243E7D162B0}"/>
                </a:ext>
              </a:extLst>
            </p:cNvPr>
            <p:cNvGrpSpPr>
              <a:grpSpLocks/>
            </p:cNvGrpSpPr>
            <p:nvPr/>
          </p:nvGrpSpPr>
          <p:grpSpPr bwMode="auto">
            <a:xfrm>
              <a:off x="6097905" y="3403283"/>
              <a:ext cx="596900" cy="1027112"/>
              <a:chOff x="3130" y="3288"/>
              <a:chExt cx="410" cy="742"/>
            </a:xfrm>
          </p:grpSpPr>
          <p:sp>
            <p:nvSpPr>
              <p:cNvPr id="165" name="Line 270">
                <a:extLst>
                  <a:ext uri="{FF2B5EF4-FFF2-40B4-BE49-F238E27FC236}">
                    <a16:creationId xmlns:a16="http://schemas.microsoft.com/office/drawing/2014/main" id="{C419645E-7341-1E42-A987-8906510D2DEF}"/>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6" name="Line 271">
                <a:extLst>
                  <a:ext uri="{FF2B5EF4-FFF2-40B4-BE49-F238E27FC236}">
                    <a16:creationId xmlns:a16="http://schemas.microsoft.com/office/drawing/2014/main" id="{E3413CC8-503E-F54F-9020-EA30E1FB6B6B}"/>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7" name="Line 272">
                <a:extLst>
                  <a:ext uri="{FF2B5EF4-FFF2-40B4-BE49-F238E27FC236}">
                    <a16:creationId xmlns:a16="http://schemas.microsoft.com/office/drawing/2014/main" id="{32BE2CA0-4934-C548-8F71-8643317D620B}"/>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8" name="Line 273">
                <a:extLst>
                  <a:ext uri="{FF2B5EF4-FFF2-40B4-BE49-F238E27FC236}">
                    <a16:creationId xmlns:a16="http://schemas.microsoft.com/office/drawing/2014/main" id="{0F568FA7-5D04-F249-88F8-D9BF4BB14387}"/>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9" name="Line 274">
                <a:extLst>
                  <a:ext uri="{FF2B5EF4-FFF2-40B4-BE49-F238E27FC236}">
                    <a16:creationId xmlns:a16="http://schemas.microsoft.com/office/drawing/2014/main" id="{FC33DD3A-B462-0C49-9211-16445A4184BB}"/>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0" name="Line 275">
                <a:extLst>
                  <a:ext uri="{FF2B5EF4-FFF2-40B4-BE49-F238E27FC236}">
                    <a16:creationId xmlns:a16="http://schemas.microsoft.com/office/drawing/2014/main" id="{A27E10EF-E77C-324E-ABE5-7D9D36FAFB95}"/>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1" name="Line 276">
                <a:extLst>
                  <a:ext uri="{FF2B5EF4-FFF2-40B4-BE49-F238E27FC236}">
                    <a16:creationId xmlns:a16="http://schemas.microsoft.com/office/drawing/2014/main" id="{38A6549E-F28B-E548-A11B-F2688FE02DE6}"/>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2" name="Line 277">
                <a:extLst>
                  <a:ext uri="{FF2B5EF4-FFF2-40B4-BE49-F238E27FC236}">
                    <a16:creationId xmlns:a16="http://schemas.microsoft.com/office/drawing/2014/main" id="{CF1EC650-3BA3-404C-9765-2B632619ECD8}"/>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3" name="Line 278">
                <a:extLst>
                  <a:ext uri="{FF2B5EF4-FFF2-40B4-BE49-F238E27FC236}">
                    <a16:creationId xmlns:a16="http://schemas.microsoft.com/office/drawing/2014/main" id="{633808AB-AED9-EF48-97E4-4DF625A9D8B4}"/>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4" name="Line 279">
                <a:extLst>
                  <a:ext uri="{FF2B5EF4-FFF2-40B4-BE49-F238E27FC236}">
                    <a16:creationId xmlns:a16="http://schemas.microsoft.com/office/drawing/2014/main" id="{F8580CEE-7A5C-7048-9921-68FF09DF0187}"/>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5" name="Line 280">
                <a:extLst>
                  <a:ext uri="{FF2B5EF4-FFF2-40B4-BE49-F238E27FC236}">
                    <a16:creationId xmlns:a16="http://schemas.microsoft.com/office/drawing/2014/main" id="{00996F04-1F8B-CC4D-B37A-210D0A122CC8}"/>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6" name="Line 281">
                <a:extLst>
                  <a:ext uri="{FF2B5EF4-FFF2-40B4-BE49-F238E27FC236}">
                    <a16:creationId xmlns:a16="http://schemas.microsoft.com/office/drawing/2014/main" id="{F19E527D-6BF3-CC47-875A-C4D2C88E88E1}"/>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7" name="Line 282">
                <a:extLst>
                  <a:ext uri="{FF2B5EF4-FFF2-40B4-BE49-F238E27FC236}">
                    <a16:creationId xmlns:a16="http://schemas.microsoft.com/office/drawing/2014/main" id="{18E888AA-D35B-AE4C-90FA-C2A7AF93347F}"/>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8" name="Line 283">
                <a:extLst>
                  <a:ext uri="{FF2B5EF4-FFF2-40B4-BE49-F238E27FC236}">
                    <a16:creationId xmlns:a16="http://schemas.microsoft.com/office/drawing/2014/main" id="{B8D4E8F1-7790-4D40-A0EB-41F3ADEAB496}"/>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9" name="Line 284">
                <a:extLst>
                  <a:ext uri="{FF2B5EF4-FFF2-40B4-BE49-F238E27FC236}">
                    <a16:creationId xmlns:a16="http://schemas.microsoft.com/office/drawing/2014/main" id="{D429B434-2C40-F74E-8CAE-0FC7B5346509}"/>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164" name="Picture 399" descr="cell_tower_radiation copy">
              <a:extLst>
                <a:ext uri="{FF2B5EF4-FFF2-40B4-BE49-F238E27FC236}">
                  <a16:creationId xmlns:a16="http://schemas.microsoft.com/office/drawing/2014/main" id="{A9CD3D46-2E69-B845-B173-09090C1C4E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0" name="Group 356">
            <a:extLst>
              <a:ext uri="{FF2B5EF4-FFF2-40B4-BE49-F238E27FC236}">
                <a16:creationId xmlns:a16="http://schemas.microsoft.com/office/drawing/2014/main" id="{8FC9C87C-2193-FD4F-BA1A-A7FDAA554282}"/>
              </a:ext>
            </a:extLst>
          </p:cNvPr>
          <p:cNvGrpSpPr>
            <a:grpSpLocks/>
          </p:cNvGrpSpPr>
          <p:nvPr/>
        </p:nvGrpSpPr>
        <p:grpSpPr bwMode="auto">
          <a:xfrm>
            <a:off x="5781675" y="5791200"/>
            <a:ext cx="361950" cy="338138"/>
            <a:chOff x="313" y="1497"/>
            <a:chExt cx="1152" cy="1014"/>
          </a:xfrm>
        </p:grpSpPr>
        <p:pic>
          <p:nvPicPr>
            <p:cNvPr id="181" name="Picture 354" descr="laptop_stylized_small">
              <a:extLst>
                <a:ext uri="{FF2B5EF4-FFF2-40B4-BE49-F238E27FC236}">
                  <a16:creationId xmlns:a16="http://schemas.microsoft.com/office/drawing/2014/main" id="{21BC2357-8DAB-214A-992E-C0220012BD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2" name="Picture 355" descr="antenna_stylized">
              <a:extLst>
                <a:ext uri="{FF2B5EF4-FFF2-40B4-BE49-F238E27FC236}">
                  <a16:creationId xmlns:a16="http://schemas.microsoft.com/office/drawing/2014/main" id="{FD2019DB-E154-D74C-9D01-E47FB814019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3" name="Group 356">
            <a:extLst>
              <a:ext uri="{FF2B5EF4-FFF2-40B4-BE49-F238E27FC236}">
                <a16:creationId xmlns:a16="http://schemas.microsoft.com/office/drawing/2014/main" id="{72BBF72D-947D-B841-83D8-A2FA489C0CFA}"/>
              </a:ext>
            </a:extLst>
          </p:cNvPr>
          <p:cNvGrpSpPr>
            <a:grpSpLocks/>
          </p:cNvGrpSpPr>
          <p:nvPr/>
        </p:nvGrpSpPr>
        <p:grpSpPr bwMode="auto">
          <a:xfrm>
            <a:off x="4551363" y="5811838"/>
            <a:ext cx="376237" cy="347662"/>
            <a:chOff x="313" y="1497"/>
            <a:chExt cx="1152" cy="1014"/>
          </a:xfrm>
        </p:grpSpPr>
        <p:pic>
          <p:nvPicPr>
            <p:cNvPr id="184" name="Picture 354" descr="laptop_stylized_small">
              <a:extLst>
                <a:ext uri="{FF2B5EF4-FFF2-40B4-BE49-F238E27FC236}">
                  <a16:creationId xmlns:a16="http://schemas.microsoft.com/office/drawing/2014/main" id="{836F4D94-BCDF-3542-A343-115E952ED2E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5" name="Picture 355" descr="antenna_stylized">
              <a:extLst>
                <a:ext uri="{FF2B5EF4-FFF2-40B4-BE49-F238E27FC236}">
                  <a16:creationId xmlns:a16="http://schemas.microsoft.com/office/drawing/2014/main" id="{B4D8151E-705C-EE40-B724-E0B69FCF06D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6" name="Group 356">
            <a:extLst>
              <a:ext uri="{FF2B5EF4-FFF2-40B4-BE49-F238E27FC236}">
                <a16:creationId xmlns:a16="http://schemas.microsoft.com/office/drawing/2014/main" id="{90CF8AA6-D241-564C-A835-C42E9A50FB94}"/>
              </a:ext>
            </a:extLst>
          </p:cNvPr>
          <p:cNvGrpSpPr>
            <a:grpSpLocks/>
          </p:cNvGrpSpPr>
          <p:nvPr/>
        </p:nvGrpSpPr>
        <p:grpSpPr bwMode="auto">
          <a:xfrm>
            <a:off x="3830638" y="5832475"/>
            <a:ext cx="382587" cy="436563"/>
            <a:chOff x="313" y="1497"/>
            <a:chExt cx="1152" cy="1014"/>
          </a:xfrm>
        </p:grpSpPr>
        <p:pic>
          <p:nvPicPr>
            <p:cNvPr id="187" name="Picture 354" descr="laptop_stylized_small">
              <a:extLst>
                <a:ext uri="{FF2B5EF4-FFF2-40B4-BE49-F238E27FC236}">
                  <a16:creationId xmlns:a16="http://schemas.microsoft.com/office/drawing/2014/main" id="{EA37CFAF-38EB-2545-8F20-380411EFBC1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8" name="Picture 355" descr="antenna_stylized">
              <a:extLst>
                <a:ext uri="{FF2B5EF4-FFF2-40B4-BE49-F238E27FC236}">
                  <a16:creationId xmlns:a16="http://schemas.microsoft.com/office/drawing/2014/main" id="{79DFDD41-1102-684C-B91C-88ADEBF387D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9" name="Group 403">
            <a:extLst>
              <a:ext uri="{FF2B5EF4-FFF2-40B4-BE49-F238E27FC236}">
                <a16:creationId xmlns:a16="http://schemas.microsoft.com/office/drawing/2014/main" id="{3D48FC39-032B-A342-BFD0-33CBD6CB3A7F}"/>
              </a:ext>
            </a:extLst>
          </p:cNvPr>
          <p:cNvGrpSpPr>
            <a:grpSpLocks/>
          </p:cNvGrpSpPr>
          <p:nvPr/>
        </p:nvGrpSpPr>
        <p:grpSpPr bwMode="auto">
          <a:xfrm>
            <a:off x="3729038" y="4673600"/>
            <a:ext cx="485775" cy="403225"/>
            <a:chOff x="2751" y="1851"/>
            <a:chExt cx="462" cy="478"/>
          </a:xfrm>
        </p:grpSpPr>
        <p:pic>
          <p:nvPicPr>
            <p:cNvPr id="190" name="Picture 364" descr="iphone_stylized_small">
              <a:extLst>
                <a:ext uri="{FF2B5EF4-FFF2-40B4-BE49-F238E27FC236}">
                  <a16:creationId xmlns:a16="http://schemas.microsoft.com/office/drawing/2014/main" id="{D28B1A7C-E2CC-BE4F-8868-8685B04387B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1" name="Picture 402" descr="antenna_radiation_stylized">
              <a:extLst>
                <a:ext uri="{FF2B5EF4-FFF2-40B4-BE49-F238E27FC236}">
                  <a16:creationId xmlns:a16="http://schemas.microsoft.com/office/drawing/2014/main" id="{5BB3FE4E-87C2-8246-82D8-D49345DCDF2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92" name="Group 403">
            <a:extLst>
              <a:ext uri="{FF2B5EF4-FFF2-40B4-BE49-F238E27FC236}">
                <a16:creationId xmlns:a16="http://schemas.microsoft.com/office/drawing/2014/main" id="{86FB4197-A7C7-2C4B-87E5-4528376C50B4}"/>
              </a:ext>
            </a:extLst>
          </p:cNvPr>
          <p:cNvGrpSpPr>
            <a:grpSpLocks/>
          </p:cNvGrpSpPr>
          <p:nvPr/>
        </p:nvGrpSpPr>
        <p:grpSpPr bwMode="auto">
          <a:xfrm>
            <a:off x="6289675" y="5334000"/>
            <a:ext cx="525463" cy="392113"/>
            <a:chOff x="2751" y="1851"/>
            <a:chExt cx="462" cy="478"/>
          </a:xfrm>
        </p:grpSpPr>
        <p:pic>
          <p:nvPicPr>
            <p:cNvPr id="193" name="Picture 364" descr="iphone_stylized_small">
              <a:extLst>
                <a:ext uri="{FF2B5EF4-FFF2-40B4-BE49-F238E27FC236}">
                  <a16:creationId xmlns:a16="http://schemas.microsoft.com/office/drawing/2014/main" id="{0C0CDB8A-DE3D-5F4A-A881-49C3DC0504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 name="Picture 402" descr="antenna_radiation_stylized">
              <a:extLst>
                <a:ext uri="{FF2B5EF4-FFF2-40B4-BE49-F238E27FC236}">
                  <a16:creationId xmlns:a16="http://schemas.microsoft.com/office/drawing/2014/main" id="{FBB79140-E464-FA4E-BC03-E9D77416B1D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95" name="Group 356">
            <a:extLst>
              <a:ext uri="{FF2B5EF4-FFF2-40B4-BE49-F238E27FC236}">
                <a16:creationId xmlns:a16="http://schemas.microsoft.com/office/drawing/2014/main" id="{814B233D-4B4F-8340-BCC6-0250B96E73AE}"/>
              </a:ext>
            </a:extLst>
          </p:cNvPr>
          <p:cNvGrpSpPr>
            <a:grpSpLocks/>
          </p:cNvGrpSpPr>
          <p:nvPr/>
        </p:nvGrpSpPr>
        <p:grpSpPr bwMode="auto">
          <a:xfrm>
            <a:off x="4987925" y="5191125"/>
            <a:ext cx="376238" cy="349250"/>
            <a:chOff x="313" y="1497"/>
            <a:chExt cx="1152" cy="1014"/>
          </a:xfrm>
        </p:grpSpPr>
        <p:pic>
          <p:nvPicPr>
            <p:cNvPr id="196" name="Picture 354" descr="laptop_stylized_small">
              <a:extLst>
                <a:ext uri="{FF2B5EF4-FFF2-40B4-BE49-F238E27FC236}">
                  <a16:creationId xmlns:a16="http://schemas.microsoft.com/office/drawing/2014/main" id="{EC5C806D-D5CA-5A4B-958A-3D3885D6353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7" name="Picture 355" descr="antenna_stylized">
              <a:extLst>
                <a:ext uri="{FF2B5EF4-FFF2-40B4-BE49-F238E27FC236}">
                  <a16:creationId xmlns:a16="http://schemas.microsoft.com/office/drawing/2014/main" id="{22DE5A99-B75E-E846-A9CA-B5A4A8A0866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98" name="Group 356">
            <a:extLst>
              <a:ext uri="{FF2B5EF4-FFF2-40B4-BE49-F238E27FC236}">
                <a16:creationId xmlns:a16="http://schemas.microsoft.com/office/drawing/2014/main" id="{44A62913-19C4-CF45-A43E-AF4966B1C6B9}"/>
              </a:ext>
            </a:extLst>
          </p:cNvPr>
          <p:cNvGrpSpPr>
            <a:grpSpLocks/>
          </p:cNvGrpSpPr>
          <p:nvPr/>
        </p:nvGrpSpPr>
        <p:grpSpPr bwMode="auto">
          <a:xfrm>
            <a:off x="1909763" y="4643438"/>
            <a:ext cx="282575" cy="344487"/>
            <a:chOff x="313" y="1497"/>
            <a:chExt cx="1152" cy="1014"/>
          </a:xfrm>
        </p:grpSpPr>
        <p:pic>
          <p:nvPicPr>
            <p:cNvPr id="199" name="Picture 354" descr="laptop_stylized_small">
              <a:extLst>
                <a:ext uri="{FF2B5EF4-FFF2-40B4-BE49-F238E27FC236}">
                  <a16:creationId xmlns:a16="http://schemas.microsoft.com/office/drawing/2014/main" id="{2C6FC57A-B2AA-024C-AA50-833F87F56B2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0" name="Picture 355" descr="antenna_stylized">
              <a:extLst>
                <a:ext uri="{FF2B5EF4-FFF2-40B4-BE49-F238E27FC236}">
                  <a16:creationId xmlns:a16="http://schemas.microsoft.com/office/drawing/2014/main" id="{A7408C9B-0424-4D46-A3CB-20DA2F96592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01" name="Group 403">
            <a:extLst>
              <a:ext uri="{FF2B5EF4-FFF2-40B4-BE49-F238E27FC236}">
                <a16:creationId xmlns:a16="http://schemas.microsoft.com/office/drawing/2014/main" id="{8BF4494C-B45F-EA42-8D3E-0E8E92701DEB}"/>
              </a:ext>
            </a:extLst>
          </p:cNvPr>
          <p:cNvGrpSpPr>
            <a:grpSpLocks/>
          </p:cNvGrpSpPr>
          <p:nvPr/>
        </p:nvGrpSpPr>
        <p:grpSpPr bwMode="auto">
          <a:xfrm>
            <a:off x="1616075" y="4308475"/>
            <a:ext cx="444500" cy="381000"/>
            <a:chOff x="2751" y="1851"/>
            <a:chExt cx="462" cy="478"/>
          </a:xfrm>
        </p:grpSpPr>
        <p:pic>
          <p:nvPicPr>
            <p:cNvPr id="202" name="Picture 364" descr="iphone_stylized_small">
              <a:extLst>
                <a:ext uri="{FF2B5EF4-FFF2-40B4-BE49-F238E27FC236}">
                  <a16:creationId xmlns:a16="http://schemas.microsoft.com/office/drawing/2014/main" id="{F9290FEC-F0ED-A746-9BCA-11DE56BF8CD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3" name="Picture 402" descr="antenna_radiation_stylized">
              <a:extLst>
                <a:ext uri="{FF2B5EF4-FFF2-40B4-BE49-F238E27FC236}">
                  <a16:creationId xmlns:a16="http://schemas.microsoft.com/office/drawing/2014/main" id="{7F0B6E3C-FE7C-8244-BFE5-BB2FF84C835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04" name="Group 142">
            <a:extLst>
              <a:ext uri="{FF2B5EF4-FFF2-40B4-BE49-F238E27FC236}">
                <a16:creationId xmlns:a16="http://schemas.microsoft.com/office/drawing/2014/main" id="{05787F7C-D6F9-5148-A1C8-AE0EF1035320}"/>
              </a:ext>
            </a:extLst>
          </p:cNvPr>
          <p:cNvGrpSpPr>
            <a:grpSpLocks/>
          </p:cNvGrpSpPr>
          <p:nvPr/>
        </p:nvGrpSpPr>
        <p:grpSpPr bwMode="auto">
          <a:xfrm>
            <a:off x="1574800" y="1971675"/>
            <a:ext cx="458788" cy="619125"/>
            <a:chOff x="5955030" y="3031808"/>
            <a:chExt cx="914400" cy="1398587"/>
          </a:xfrm>
        </p:grpSpPr>
        <p:grpSp>
          <p:nvGrpSpPr>
            <p:cNvPr id="205" name="Group 398">
              <a:extLst>
                <a:ext uri="{FF2B5EF4-FFF2-40B4-BE49-F238E27FC236}">
                  <a16:creationId xmlns:a16="http://schemas.microsoft.com/office/drawing/2014/main" id="{DEF19A22-8F91-6842-8109-AEB66C6A5ABE}"/>
                </a:ext>
              </a:extLst>
            </p:cNvPr>
            <p:cNvGrpSpPr>
              <a:grpSpLocks/>
            </p:cNvGrpSpPr>
            <p:nvPr/>
          </p:nvGrpSpPr>
          <p:grpSpPr bwMode="auto">
            <a:xfrm>
              <a:off x="6097905" y="3403283"/>
              <a:ext cx="596900" cy="1027112"/>
              <a:chOff x="3130" y="3288"/>
              <a:chExt cx="410" cy="742"/>
            </a:xfrm>
          </p:grpSpPr>
          <p:sp>
            <p:nvSpPr>
              <p:cNvPr id="207" name="Line 270">
                <a:extLst>
                  <a:ext uri="{FF2B5EF4-FFF2-40B4-BE49-F238E27FC236}">
                    <a16:creationId xmlns:a16="http://schemas.microsoft.com/office/drawing/2014/main" id="{E417E1DB-608C-9848-9F0A-5122753DA841}"/>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8" name="Line 271">
                <a:extLst>
                  <a:ext uri="{FF2B5EF4-FFF2-40B4-BE49-F238E27FC236}">
                    <a16:creationId xmlns:a16="http://schemas.microsoft.com/office/drawing/2014/main" id="{3B2D533F-D1A2-B24B-A569-AA613E92259F}"/>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9" name="Line 272">
                <a:extLst>
                  <a:ext uri="{FF2B5EF4-FFF2-40B4-BE49-F238E27FC236}">
                    <a16:creationId xmlns:a16="http://schemas.microsoft.com/office/drawing/2014/main" id="{F887C580-CEC3-4746-B37A-5E728888A4ED}"/>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0" name="Line 273">
                <a:extLst>
                  <a:ext uri="{FF2B5EF4-FFF2-40B4-BE49-F238E27FC236}">
                    <a16:creationId xmlns:a16="http://schemas.microsoft.com/office/drawing/2014/main" id="{5069F6B6-EC0B-9443-B3DF-EC160AF3C2F2}"/>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1" name="Line 274">
                <a:extLst>
                  <a:ext uri="{FF2B5EF4-FFF2-40B4-BE49-F238E27FC236}">
                    <a16:creationId xmlns:a16="http://schemas.microsoft.com/office/drawing/2014/main" id="{148C5F81-3D28-1B46-BC25-8FFB6E9BBBEF}"/>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2" name="Line 275">
                <a:extLst>
                  <a:ext uri="{FF2B5EF4-FFF2-40B4-BE49-F238E27FC236}">
                    <a16:creationId xmlns:a16="http://schemas.microsoft.com/office/drawing/2014/main" id="{E994C03E-7A8C-7649-B94A-FFE6213CF3CA}"/>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3" name="Line 276">
                <a:extLst>
                  <a:ext uri="{FF2B5EF4-FFF2-40B4-BE49-F238E27FC236}">
                    <a16:creationId xmlns:a16="http://schemas.microsoft.com/office/drawing/2014/main" id="{3D5CC52A-81FD-E049-A4D9-6576D1FA6977}"/>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4" name="Line 277">
                <a:extLst>
                  <a:ext uri="{FF2B5EF4-FFF2-40B4-BE49-F238E27FC236}">
                    <a16:creationId xmlns:a16="http://schemas.microsoft.com/office/drawing/2014/main" id="{3ED01E6D-C154-C542-A593-1C66F05106D9}"/>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5" name="Line 278">
                <a:extLst>
                  <a:ext uri="{FF2B5EF4-FFF2-40B4-BE49-F238E27FC236}">
                    <a16:creationId xmlns:a16="http://schemas.microsoft.com/office/drawing/2014/main" id="{F83323B0-0B99-0747-B347-8742C2532B88}"/>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6" name="Line 279">
                <a:extLst>
                  <a:ext uri="{FF2B5EF4-FFF2-40B4-BE49-F238E27FC236}">
                    <a16:creationId xmlns:a16="http://schemas.microsoft.com/office/drawing/2014/main" id="{BC214760-2F6D-A54C-96DB-B2563CA355E6}"/>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7" name="Line 280">
                <a:extLst>
                  <a:ext uri="{FF2B5EF4-FFF2-40B4-BE49-F238E27FC236}">
                    <a16:creationId xmlns:a16="http://schemas.microsoft.com/office/drawing/2014/main" id="{A0160D0F-A86D-4241-B44D-6E98425F86F0}"/>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8" name="Line 281">
                <a:extLst>
                  <a:ext uri="{FF2B5EF4-FFF2-40B4-BE49-F238E27FC236}">
                    <a16:creationId xmlns:a16="http://schemas.microsoft.com/office/drawing/2014/main" id="{3ABDB358-8829-E54F-AB3F-14EB8832BED5}"/>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282">
                <a:extLst>
                  <a:ext uri="{FF2B5EF4-FFF2-40B4-BE49-F238E27FC236}">
                    <a16:creationId xmlns:a16="http://schemas.microsoft.com/office/drawing/2014/main" id="{030D6FBA-2C96-C74F-A538-CE828952DFCD}"/>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0" name="Line 283">
                <a:extLst>
                  <a:ext uri="{FF2B5EF4-FFF2-40B4-BE49-F238E27FC236}">
                    <a16:creationId xmlns:a16="http://schemas.microsoft.com/office/drawing/2014/main" id="{444C9AF6-B194-1F4D-9498-4133CAD31F8C}"/>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1" name="Line 284">
                <a:extLst>
                  <a:ext uri="{FF2B5EF4-FFF2-40B4-BE49-F238E27FC236}">
                    <a16:creationId xmlns:a16="http://schemas.microsoft.com/office/drawing/2014/main" id="{1007F074-DD2C-A041-8028-27935643FE8D}"/>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206" name="Picture 399" descr="cell_tower_radiation copy">
              <a:extLst>
                <a:ext uri="{FF2B5EF4-FFF2-40B4-BE49-F238E27FC236}">
                  <a16:creationId xmlns:a16="http://schemas.microsoft.com/office/drawing/2014/main" id="{05BFEF5A-A9A7-8E49-BE1F-03DCB72C00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22" name="Group 356">
            <a:extLst>
              <a:ext uri="{FF2B5EF4-FFF2-40B4-BE49-F238E27FC236}">
                <a16:creationId xmlns:a16="http://schemas.microsoft.com/office/drawing/2014/main" id="{FE7D4943-DFC4-1049-B8CF-FEDA6FD746B2}"/>
              </a:ext>
            </a:extLst>
          </p:cNvPr>
          <p:cNvGrpSpPr>
            <a:grpSpLocks/>
          </p:cNvGrpSpPr>
          <p:nvPr/>
        </p:nvGrpSpPr>
        <p:grpSpPr bwMode="auto">
          <a:xfrm>
            <a:off x="2112963" y="2103438"/>
            <a:ext cx="465137" cy="481012"/>
            <a:chOff x="313" y="1497"/>
            <a:chExt cx="1152" cy="1014"/>
          </a:xfrm>
        </p:grpSpPr>
        <p:pic>
          <p:nvPicPr>
            <p:cNvPr id="223" name="Picture 354" descr="laptop_stylized_small">
              <a:extLst>
                <a:ext uri="{FF2B5EF4-FFF2-40B4-BE49-F238E27FC236}">
                  <a16:creationId xmlns:a16="http://schemas.microsoft.com/office/drawing/2014/main" id="{1B9DAB19-8344-BD4E-8CEC-E8179484351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4" name="Picture 355" descr="antenna_stylized">
              <a:extLst>
                <a:ext uri="{FF2B5EF4-FFF2-40B4-BE49-F238E27FC236}">
                  <a16:creationId xmlns:a16="http://schemas.microsoft.com/office/drawing/2014/main" id="{EBC88AD6-BA3E-324A-A0BF-8DF9D89E181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25" name="Group 356">
            <a:extLst>
              <a:ext uri="{FF2B5EF4-FFF2-40B4-BE49-F238E27FC236}">
                <a16:creationId xmlns:a16="http://schemas.microsoft.com/office/drawing/2014/main" id="{E2A474A7-8A71-AC43-9403-5CD64CFABC6B}"/>
              </a:ext>
            </a:extLst>
          </p:cNvPr>
          <p:cNvGrpSpPr>
            <a:grpSpLocks/>
          </p:cNvGrpSpPr>
          <p:nvPr/>
        </p:nvGrpSpPr>
        <p:grpSpPr bwMode="auto">
          <a:xfrm>
            <a:off x="2005013" y="2901950"/>
            <a:ext cx="333375" cy="368300"/>
            <a:chOff x="313" y="1497"/>
            <a:chExt cx="1152" cy="1014"/>
          </a:xfrm>
        </p:grpSpPr>
        <p:pic>
          <p:nvPicPr>
            <p:cNvPr id="226" name="Picture 354" descr="laptop_stylized_small">
              <a:extLst>
                <a:ext uri="{FF2B5EF4-FFF2-40B4-BE49-F238E27FC236}">
                  <a16:creationId xmlns:a16="http://schemas.microsoft.com/office/drawing/2014/main" id="{F44CEA56-C9A6-9141-81A0-8DCC3E2F5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7" name="Picture 355" descr="antenna_stylized">
              <a:extLst>
                <a:ext uri="{FF2B5EF4-FFF2-40B4-BE49-F238E27FC236}">
                  <a16:creationId xmlns:a16="http://schemas.microsoft.com/office/drawing/2014/main" id="{0C57F82F-4D98-D54F-81F8-DA60E1261D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28" name="Group 356">
            <a:extLst>
              <a:ext uri="{FF2B5EF4-FFF2-40B4-BE49-F238E27FC236}">
                <a16:creationId xmlns:a16="http://schemas.microsoft.com/office/drawing/2014/main" id="{07CEAB6C-C9D1-9A47-BAA4-4D786E6D429A}"/>
              </a:ext>
            </a:extLst>
          </p:cNvPr>
          <p:cNvGrpSpPr>
            <a:grpSpLocks/>
          </p:cNvGrpSpPr>
          <p:nvPr/>
        </p:nvGrpSpPr>
        <p:grpSpPr bwMode="auto">
          <a:xfrm>
            <a:off x="1482725" y="2987675"/>
            <a:ext cx="282575" cy="344488"/>
            <a:chOff x="313" y="1497"/>
            <a:chExt cx="1152" cy="1014"/>
          </a:xfrm>
        </p:grpSpPr>
        <p:pic>
          <p:nvPicPr>
            <p:cNvPr id="229" name="Picture 354" descr="laptop_stylized_small">
              <a:extLst>
                <a:ext uri="{FF2B5EF4-FFF2-40B4-BE49-F238E27FC236}">
                  <a16:creationId xmlns:a16="http://schemas.microsoft.com/office/drawing/2014/main" id="{66EB1CC5-C145-7141-AE88-FDE185E245F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0" name="Picture 355" descr="antenna_stylized">
              <a:extLst>
                <a:ext uri="{FF2B5EF4-FFF2-40B4-BE49-F238E27FC236}">
                  <a16:creationId xmlns:a16="http://schemas.microsoft.com/office/drawing/2014/main" id="{CBA3A680-EE48-5C4A-B84E-4A1FCE54879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1" name="Group 403">
            <a:extLst>
              <a:ext uri="{FF2B5EF4-FFF2-40B4-BE49-F238E27FC236}">
                <a16:creationId xmlns:a16="http://schemas.microsoft.com/office/drawing/2014/main" id="{E09A0004-7386-EF43-AE45-070A340FAD3F}"/>
              </a:ext>
            </a:extLst>
          </p:cNvPr>
          <p:cNvGrpSpPr>
            <a:grpSpLocks/>
          </p:cNvGrpSpPr>
          <p:nvPr/>
        </p:nvGrpSpPr>
        <p:grpSpPr bwMode="auto">
          <a:xfrm>
            <a:off x="1189038" y="2651125"/>
            <a:ext cx="444500" cy="382588"/>
            <a:chOff x="2751" y="1851"/>
            <a:chExt cx="462" cy="478"/>
          </a:xfrm>
        </p:grpSpPr>
        <p:pic>
          <p:nvPicPr>
            <p:cNvPr id="232" name="Picture 364" descr="iphone_stylized_small">
              <a:extLst>
                <a:ext uri="{FF2B5EF4-FFF2-40B4-BE49-F238E27FC236}">
                  <a16:creationId xmlns:a16="http://schemas.microsoft.com/office/drawing/2014/main" id="{D04F1FE1-F105-E24F-BD11-05351E3FC70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3" name="Picture 402" descr="antenna_radiation_stylized">
              <a:extLst>
                <a:ext uri="{FF2B5EF4-FFF2-40B4-BE49-F238E27FC236}">
                  <a16:creationId xmlns:a16="http://schemas.microsoft.com/office/drawing/2014/main" id="{8995403E-B75E-864E-A3AC-A8BADEA4FAF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4" name="Group 356">
            <a:extLst>
              <a:ext uri="{FF2B5EF4-FFF2-40B4-BE49-F238E27FC236}">
                <a16:creationId xmlns:a16="http://schemas.microsoft.com/office/drawing/2014/main" id="{45D88A96-1BEF-AF40-9EF4-F653E8F6912B}"/>
              </a:ext>
            </a:extLst>
          </p:cNvPr>
          <p:cNvGrpSpPr>
            <a:grpSpLocks/>
          </p:cNvGrpSpPr>
          <p:nvPr/>
        </p:nvGrpSpPr>
        <p:grpSpPr bwMode="auto">
          <a:xfrm>
            <a:off x="1565275" y="1401763"/>
            <a:ext cx="446088" cy="385762"/>
            <a:chOff x="313" y="1497"/>
            <a:chExt cx="1152" cy="1014"/>
          </a:xfrm>
        </p:grpSpPr>
        <p:pic>
          <p:nvPicPr>
            <p:cNvPr id="235" name="Picture 354" descr="laptop_stylized_small">
              <a:extLst>
                <a:ext uri="{FF2B5EF4-FFF2-40B4-BE49-F238E27FC236}">
                  <a16:creationId xmlns:a16="http://schemas.microsoft.com/office/drawing/2014/main" id="{5CA82CB5-E7B6-C445-B684-658BC5C3312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 name="Picture 355" descr="antenna_stylized">
              <a:extLst>
                <a:ext uri="{FF2B5EF4-FFF2-40B4-BE49-F238E27FC236}">
                  <a16:creationId xmlns:a16="http://schemas.microsoft.com/office/drawing/2014/main" id="{75F9DB31-6339-494A-A074-B9A0B4516920}"/>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7" name="Group 403">
            <a:extLst>
              <a:ext uri="{FF2B5EF4-FFF2-40B4-BE49-F238E27FC236}">
                <a16:creationId xmlns:a16="http://schemas.microsoft.com/office/drawing/2014/main" id="{EF99A882-0F7D-1340-8F07-148A4616940E}"/>
              </a:ext>
            </a:extLst>
          </p:cNvPr>
          <p:cNvGrpSpPr>
            <a:grpSpLocks/>
          </p:cNvGrpSpPr>
          <p:nvPr/>
        </p:nvGrpSpPr>
        <p:grpSpPr bwMode="auto">
          <a:xfrm>
            <a:off x="762000" y="2530475"/>
            <a:ext cx="446088" cy="381000"/>
            <a:chOff x="2751" y="1851"/>
            <a:chExt cx="462" cy="478"/>
          </a:xfrm>
        </p:grpSpPr>
        <p:pic>
          <p:nvPicPr>
            <p:cNvPr id="238" name="Picture 364" descr="iphone_stylized_small">
              <a:extLst>
                <a:ext uri="{FF2B5EF4-FFF2-40B4-BE49-F238E27FC236}">
                  <a16:creationId xmlns:a16="http://schemas.microsoft.com/office/drawing/2014/main" id="{8C6A6BBA-51E0-724F-AB7E-9DE15DF9F0F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9" name="Picture 402" descr="antenna_radiation_stylized">
              <a:extLst>
                <a:ext uri="{FF2B5EF4-FFF2-40B4-BE49-F238E27FC236}">
                  <a16:creationId xmlns:a16="http://schemas.microsoft.com/office/drawing/2014/main" id="{E51015F6-50FB-094B-BDF9-2FE77B03308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40" name="Line 63">
            <a:extLst>
              <a:ext uri="{FF2B5EF4-FFF2-40B4-BE49-F238E27FC236}">
                <a16:creationId xmlns:a16="http://schemas.microsoft.com/office/drawing/2014/main" id="{CCB97428-BD70-4E49-A590-83AF71EA820E}"/>
              </a:ext>
            </a:extLst>
          </p:cNvPr>
          <p:cNvSpPr>
            <a:spLocks noChangeShapeType="1"/>
          </p:cNvSpPr>
          <p:nvPr/>
        </p:nvSpPr>
        <p:spPr bwMode="auto">
          <a:xfrm flipH="1" flipV="1">
            <a:off x="4867275" y="4105275"/>
            <a:ext cx="949325" cy="1293813"/>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1" name="Line 34">
            <a:extLst>
              <a:ext uri="{FF2B5EF4-FFF2-40B4-BE49-F238E27FC236}">
                <a16:creationId xmlns:a16="http://schemas.microsoft.com/office/drawing/2014/main" id="{4FC66219-F808-FD4D-9B59-86F203C09C9C}"/>
              </a:ext>
            </a:extLst>
          </p:cNvPr>
          <p:cNvSpPr>
            <a:spLocks noChangeShapeType="1"/>
          </p:cNvSpPr>
          <p:nvPr/>
        </p:nvSpPr>
        <p:spPr bwMode="auto">
          <a:xfrm flipV="1">
            <a:off x="2197100" y="3636963"/>
            <a:ext cx="1257300" cy="809625"/>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2" name="Group 6">
            <a:extLst>
              <a:ext uri="{FF2B5EF4-FFF2-40B4-BE49-F238E27FC236}">
                <a16:creationId xmlns:a16="http://schemas.microsoft.com/office/drawing/2014/main" id="{C361E706-F3A3-CF44-AE02-BA0595774CD9}"/>
              </a:ext>
            </a:extLst>
          </p:cNvPr>
          <p:cNvGrpSpPr>
            <a:grpSpLocks/>
          </p:cNvGrpSpPr>
          <p:nvPr/>
        </p:nvGrpSpPr>
        <p:grpSpPr bwMode="auto">
          <a:xfrm>
            <a:off x="3038475" y="2557463"/>
            <a:ext cx="2362200" cy="1762125"/>
            <a:chOff x="3839" y="1737"/>
            <a:chExt cx="1488" cy="1110"/>
          </a:xfrm>
        </p:grpSpPr>
        <p:sp>
          <p:nvSpPr>
            <p:cNvPr id="243" name="Freeform 7">
              <a:extLst>
                <a:ext uri="{FF2B5EF4-FFF2-40B4-BE49-F238E27FC236}">
                  <a16:creationId xmlns:a16="http://schemas.microsoft.com/office/drawing/2014/main" id="{393C90C1-E2F5-7E4D-9330-704828EC3DBF}"/>
                </a:ext>
              </a:extLst>
            </p:cNvPr>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244" name="Text Box 8">
              <a:extLst>
                <a:ext uri="{FF2B5EF4-FFF2-40B4-BE49-F238E27FC236}">
                  <a16:creationId xmlns:a16="http://schemas.microsoft.com/office/drawing/2014/main" id="{91AB3FE3-6836-1F44-BEB7-C93EF507CF19}"/>
                </a:ext>
              </a:extLst>
            </p:cNvPr>
            <p:cNvSpPr txBox="1">
              <a:spLocks noChangeArrowheads="1"/>
            </p:cNvSpPr>
            <p:nvPr/>
          </p:nvSpPr>
          <p:spPr bwMode="auto">
            <a:xfrm>
              <a:off x="4086" y="2030"/>
              <a:ext cx="1086"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fontAlgn="base">
                <a:spcBef>
                  <a:spcPct val="0"/>
                </a:spcBef>
                <a:spcAft>
                  <a:spcPct val="0"/>
                </a:spcAft>
                <a:defRPr/>
              </a:pPr>
              <a:r>
                <a:rPr lang="en-US" dirty="0">
                  <a:solidFill>
                    <a:srgbClr val="000000"/>
                  </a:solidFill>
                  <a:latin typeface="Arial" charset="0"/>
                  <a:cs typeface="Arial" charset="0"/>
                </a:rPr>
                <a:t>wired network </a:t>
              </a:r>
            </a:p>
            <a:p>
              <a:pPr algn="ctr" fontAlgn="base">
                <a:spcBef>
                  <a:spcPct val="0"/>
                </a:spcBef>
                <a:spcAft>
                  <a:spcPct val="0"/>
                </a:spcAft>
                <a:defRPr/>
              </a:pPr>
              <a:r>
                <a:rPr lang="en-US" dirty="0">
                  <a:solidFill>
                    <a:srgbClr val="000000"/>
                  </a:solidFill>
                  <a:latin typeface="Arial" charset="0"/>
                  <a:cs typeface="Arial" charset="0"/>
                </a:rPr>
                <a:t>infrastructure</a:t>
              </a:r>
            </a:p>
          </p:txBody>
        </p:sp>
      </p:grpSp>
      <p:sp>
        <p:nvSpPr>
          <p:cNvPr id="245" name="Rectangle 84">
            <a:extLst>
              <a:ext uri="{FF2B5EF4-FFF2-40B4-BE49-F238E27FC236}">
                <a16:creationId xmlns:a16="http://schemas.microsoft.com/office/drawing/2014/main" id="{08CF2C46-CB87-3E41-835B-3548E5B9F21B}"/>
              </a:ext>
            </a:extLst>
          </p:cNvPr>
          <p:cNvSpPr>
            <a:spLocks noChangeArrowheads="1"/>
          </p:cNvSpPr>
          <p:nvPr/>
        </p:nvSpPr>
        <p:spPr bwMode="auto">
          <a:xfrm>
            <a:off x="5881688" y="1658938"/>
            <a:ext cx="5903912" cy="1897062"/>
          </a:xfrm>
          <a:prstGeom prst="rect">
            <a:avLst/>
          </a:prstGeom>
          <a:noFill/>
          <a:ln w="28575">
            <a:solidFill>
              <a:srgbClr val="C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46" name="Rectangle 85">
            <a:extLst>
              <a:ext uri="{FF2B5EF4-FFF2-40B4-BE49-F238E27FC236}">
                <a16:creationId xmlns:a16="http://schemas.microsoft.com/office/drawing/2014/main" id="{14EB31E7-C9BF-C544-834A-4A0984C48F29}"/>
              </a:ext>
            </a:extLst>
          </p:cNvPr>
          <p:cNvSpPr>
            <a:spLocks noChangeArrowheads="1"/>
          </p:cNvSpPr>
          <p:nvPr/>
        </p:nvSpPr>
        <p:spPr bwMode="auto">
          <a:xfrm>
            <a:off x="6029324" y="1587500"/>
            <a:ext cx="2212975" cy="22383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47" name="Rectangle 83">
            <a:extLst>
              <a:ext uri="{FF2B5EF4-FFF2-40B4-BE49-F238E27FC236}">
                <a16:creationId xmlns:a16="http://schemas.microsoft.com/office/drawing/2014/main" id="{AF0C97F5-B4B5-814D-A857-F9DECE153B6A}"/>
              </a:ext>
            </a:extLst>
          </p:cNvPr>
          <p:cNvSpPr>
            <a:spLocks noChangeArrowheads="1"/>
          </p:cNvSpPr>
          <p:nvPr/>
        </p:nvSpPr>
        <p:spPr bwMode="auto">
          <a:xfrm>
            <a:off x="6018212" y="1458913"/>
            <a:ext cx="5780087" cy="2084387"/>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8125" indent="-238125">
              <a:lnSpc>
                <a:spcPct val="90000"/>
              </a:lnSpc>
              <a:spcBef>
                <a:spcPct val="20000"/>
              </a:spcBef>
              <a:buClr>
                <a:srgbClr val="000099"/>
              </a:buClr>
              <a:buSzPct val="75000"/>
              <a:buFont typeface="Wingdings" charset="0"/>
              <a:buNone/>
              <a:defRPr/>
            </a:pPr>
            <a:r>
              <a:rPr lang="en-US" sz="2800" dirty="0">
                <a:cs typeface="+mn-cs"/>
              </a:rPr>
              <a:t>wireless hosts</a:t>
            </a:r>
          </a:p>
          <a:p>
            <a:pPr marL="238125" indent="-238125">
              <a:lnSpc>
                <a:spcPct val="90000"/>
              </a:lnSpc>
              <a:spcBef>
                <a:spcPct val="20000"/>
              </a:spcBef>
              <a:buClr>
                <a:srgbClr val="000099"/>
              </a:buClr>
              <a:buSzPct val="100000"/>
              <a:buFont typeface="Wingdings" charset="2"/>
              <a:buChar char="§"/>
              <a:defRPr/>
            </a:pPr>
            <a:r>
              <a:rPr lang="en-US" sz="2400" dirty="0">
                <a:cs typeface="+mn-cs"/>
              </a:rPr>
              <a:t>laptop, smartphone, IoT</a:t>
            </a:r>
          </a:p>
          <a:p>
            <a:pPr marL="238125" indent="-238125">
              <a:lnSpc>
                <a:spcPct val="90000"/>
              </a:lnSpc>
              <a:spcBef>
                <a:spcPct val="20000"/>
              </a:spcBef>
              <a:buClr>
                <a:srgbClr val="000099"/>
              </a:buClr>
              <a:buSzPct val="100000"/>
              <a:buFont typeface="Wingdings" charset="2"/>
              <a:buChar char="§"/>
              <a:defRPr/>
            </a:pPr>
            <a:r>
              <a:rPr lang="en-US" sz="2400" dirty="0">
                <a:cs typeface="+mn-cs"/>
              </a:rPr>
              <a:t>run applications</a:t>
            </a:r>
          </a:p>
          <a:p>
            <a:pPr marL="238125" indent="-238125">
              <a:lnSpc>
                <a:spcPct val="90000"/>
              </a:lnSpc>
              <a:spcBef>
                <a:spcPct val="20000"/>
              </a:spcBef>
              <a:buClr>
                <a:srgbClr val="000099"/>
              </a:buClr>
              <a:buSzPct val="100000"/>
              <a:buFont typeface="Wingdings" charset="2"/>
              <a:buChar char="§"/>
              <a:defRPr/>
            </a:pPr>
            <a:r>
              <a:rPr lang="en-US" sz="2400" dirty="0">
                <a:cs typeface="+mn-cs"/>
              </a:rPr>
              <a:t>may be stationary (non-mobile) or mobile</a:t>
            </a:r>
          </a:p>
          <a:p>
            <a:pPr marL="635000" lvl="1" indent="-177800">
              <a:lnSpc>
                <a:spcPct val="90000"/>
              </a:lnSpc>
              <a:spcBef>
                <a:spcPct val="20000"/>
              </a:spcBef>
              <a:buClr>
                <a:srgbClr val="000099"/>
              </a:buClr>
              <a:buFont typeface="Arial"/>
              <a:buChar char="•"/>
              <a:defRPr/>
            </a:pPr>
            <a:r>
              <a:rPr lang="en-US" sz="2000" dirty="0">
                <a:cs typeface="+mn-cs"/>
              </a:rPr>
              <a:t>wireless does </a:t>
            </a:r>
            <a:r>
              <a:rPr lang="en-US" sz="2000" i="1" dirty="0">
                <a:cs typeface="+mn-cs"/>
              </a:rPr>
              <a:t>not</a:t>
            </a:r>
            <a:r>
              <a:rPr lang="en-US" sz="2000" dirty="0">
                <a:cs typeface="+mn-cs"/>
              </a:rPr>
              <a:t> always mean mobility! </a:t>
            </a:r>
          </a:p>
        </p:txBody>
      </p:sp>
      <p:sp>
        <p:nvSpPr>
          <p:cNvPr id="248" name="Line 86">
            <a:extLst>
              <a:ext uri="{FF2B5EF4-FFF2-40B4-BE49-F238E27FC236}">
                <a16:creationId xmlns:a16="http://schemas.microsoft.com/office/drawing/2014/main" id="{1AFC5C88-325B-ED46-A1F7-AC0CB2BE2835}"/>
              </a:ext>
            </a:extLst>
          </p:cNvPr>
          <p:cNvSpPr>
            <a:spLocks noChangeShapeType="1"/>
          </p:cNvSpPr>
          <p:nvPr/>
        </p:nvSpPr>
        <p:spPr bwMode="auto">
          <a:xfrm flipH="1">
            <a:off x="6189662" y="3568700"/>
            <a:ext cx="960437" cy="2227263"/>
          </a:xfrm>
          <a:prstGeom prst="line">
            <a:avLst/>
          </a:prstGeom>
          <a:noFill/>
          <a:ln w="9525">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r>
              <a:rPr lang="en-US" dirty="0">
                <a:cs typeface="+mn-cs"/>
              </a:rPr>
              <a:t>       </a:t>
            </a:r>
          </a:p>
        </p:txBody>
      </p:sp>
      <p:sp>
        <p:nvSpPr>
          <p:cNvPr id="249" name="Line 87">
            <a:extLst>
              <a:ext uri="{FF2B5EF4-FFF2-40B4-BE49-F238E27FC236}">
                <a16:creationId xmlns:a16="http://schemas.microsoft.com/office/drawing/2014/main" id="{56D9D167-3C00-4D48-9D10-52117EAC26C8}"/>
              </a:ext>
            </a:extLst>
          </p:cNvPr>
          <p:cNvSpPr>
            <a:spLocks noChangeShapeType="1"/>
          </p:cNvSpPr>
          <p:nvPr/>
        </p:nvSpPr>
        <p:spPr bwMode="auto">
          <a:xfrm flipH="1">
            <a:off x="5257800" y="3568701"/>
            <a:ext cx="1866900" cy="1690688"/>
          </a:xfrm>
          <a:prstGeom prst="line">
            <a:avLst/>
          </a:prstGeom>
          <a:noFill/>
          <a:ln w="9525">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r>
              <a:rPr lang="en-US" dirty="0">
                <a:cs typeface="+mn-cs"/>
              </a:rPr>
              <a:t>          </a:t>
            </a:r>
          </a:p>
        </p:txBody>
      </p:sp>
      <p:grpSp>
        <p:nvGrpSpPr>
          <p:cNvPr id="250" name="Group 356">
            <a:extLst>
              <a:ext uri="{FF2B5EF4-FFF2-40B4-BE49-F238E27FC236}">
                <a16:creationId xmlns:a16="http://schemas.microsoft.com/office/drawing/2014/main" id="{01A65E57-B0FD-9A46-B720-C71660C1A5E7}"/>
              </a:ext>
            </a:extLst>
          </p:cNvPr>
          <p:cNvGrpSpPr>
            <a:grpSpLocks/>
          </p:cNvGrpSpPr>
          <p:nvPr/>
        </p:nvGrpSpPr>
        <p:grpSpPr bwMode="auto">
          <a:xfrm>
            <a:off x="10753725" y="1857375"/>
            <a:ext cx="762000" cy="771525"/>
            <a:chOff x="313" y="1497"/>
            <a:chExt cx="1152" cy="1014"/>
          </a:xfrm>
        </p:grpSpPr>
        <p:pic>
          <p:nvPicPr>
            <p:cNvPr id="251" name="Picture 354" descr="laptop_stylized_small">
              <a:extLst>
                <a:ext uri="{FF2B5EF4-FFF2-40B4-BE49-F238E27FC236}">
                  <a16:creationId xmlns:a16="http://schemas.microsoft.com/office/drawing/2014/main" id="{3A58384A-4E81-1340-98E9-92C6375DDAB4}"/>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2" name="Picture 355" descr="antenna_stylized">
              <a:extLst>
                <a:ext uri="{FF2B5EF4-FFF2-40B4-BE49-F238E27FC236}">
                  <a16:creationId xmlns:a16="http://schemas.microsoft.com/office/drawing/2014/main" id="{83C4FC22-C297-3047-9776-EBE241DEDB26}"/>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53" name="Group 403">
            <a:extLst>
              <a:ext uri="{FF2B5EF4-FFF2-40B4-BE49-F238E27FC236}">
                <a16:creationId xmlns:a16="http://schemas.microsoft.com/office/drawing/2014/main" id="{F0441C14-0EBC-A24F-BD4C-E12173B024B8}"/>
              </a:ext>
            </a:extLst>
          </p:cNvPr>
          <p:cNvGrpSpPr>
            <a:grpSpLocks/>
          </p:cNvGrpSpPr>
          <p:nvPr/>
        </p:nvGrpSpPr>
        <p:grpSpPr bwMode="auto">
          <a:xfrm>
            <a:off x="9982200" y="1778000"/>
            <a:ext cx="598488" cy="514350"/>
            <a:chOff x="2751" y="1851"/>
            <a:chExt cx="462" cy="478"/>
          </a:xfrm>
        </p:grpSpPr>
        <p:pic>
          <p:nvPicPr>
            <p:cNvPr id="254" name="Picture 364" descr="iphone_stylized_small">
              <a:extLst>
                <a:ext uri="{FF2B5EF4-FFF2-40B4-BE49-F238E27FC236}">
                  <a16:creationId xmlns:a16="http://schemas.microsoft.com/office/drawing/2014/main" id="{880564B7-D055-9F4A-BDED-B43CB43E904E}"/>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5" name="Picture 402" descr="antenna_radiation_stylized">
              <a:extLst>
                <a:ext uri="{FF2B5EF4-FFF2-40B4-BE49-F238E27FC236}">
                  <a16:creationId xmlns:a16="http://schemas.microsoft.com/office/drawing/2014/main" id="{04CFB053-353C-684D-90C6-18048F6104DA}"/>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59" name="Group 258">
            <a:extLst>
              <a:ext uri="{FF2B5EF4-FFF2-40B4-BE49-F238E27FC236}">
                <a16:creationId xmlns:a16="http://schemas.microsoft.com/office/drawing/2014/main" id="{C33668E5-7FCA-404E-B876-F39735723001}"/>
              </a:ext>
            </a:extLst>
          </p:cNvPr>
          <p:cNvGrpSpPr/>
          <p:nvPr/>
        </p:nvGrpSpPr>
        <p:grpSpPr>
          <a:xfrm>
            <a:off x="9429035" y="1895968"/>
            <a:ext cx="616665" cy="796431"/>
            <a:chOff x="7797061" y="3296104"/>
            <a:chExt cx="347997" cy="396620"/>
          </a:xfrm>
        </p:grpSpPr>
        <p:pic>
          <p:nvPicPr>
            <p:cNvPr id="260" name="Picture 571" descr="fridge2.png">
              <a:extLst>
                <a:ext uri="{FF2B5EF4-FFF2-40B4-BE49-F238E27FC236}">
                  <a16:creationId xmlns:a16="http://schemas.microsoft.com/office/drawing/2014/main" id="{E130FE84-F44D-5448-810A-9B4F142834B1}"/>
                </a:ext>
              </a:extLst>
            </p:cNvPr>
            <p:cNvPicPr>
              <a:picLocks noChangeAspect="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1" name="Picture 1115" descr="antenna_stylized">
              <a:extLst>
                <a:ext uri="{FF2B5EF4-FFF2-40B4-BE49-F238E27FC236}">
                  <a16:creationId xmlns:a16="http://schemas.microsoft.com/office/drawing/2014/main" id="{4C6F1F56-F16C-9D41-905E-FAB32E1ABB86}"/>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59027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27A541-209E-97C2-41BE-A78A253747C8}"/>
              </a:ext>
            </a:extLst>
          </p:cNvPr>
          <p:cNvSpPr>
            <a:spLocks noGrp="1"/>
          </p:cNvSpPr>
          <p:nvPr>
            <p:ph idx="1"/>
          </p:nvPr>
        </p:nvSpPr>
        <p:spPr/>
        <p:txBody>
          <a:bodyPr>
            <a:normAutofit/>
          </a:bodyPr>
          <a:lstStyle/>
          <a:p>
            <a:r>
              <a:rPr lang="en-GB" dirty="0"/>
              <a:t>IEEE 802.11 PHYs: 11, 11b, 11g, 11a, 11n, …</a:t>
            </a:r>
          </a:p>
          <a:p>
            <a:r>
              <a:rPr lang="en-GB" dirty="0"/>
              <a:t>IEEE 802.11 MAC uses CSMA/CA with a 4-way handshake: RTS, CTS, data, and ack</a:t>
            </a:r>
          </a:p>
          <a:p>
            <a:r>
              <a:rPr lang="en-GB" dirty="0"/>
              <a:t>IEEE 802.11 network consists of ESS consisting of multiple BSSs each with an AP.</a:t>
            </a:r>
          </a:p>
          <a:p>
            <a:r>
              <a:rPr lang="en-GB" dirty="0"/>
              <a:t>802.11 Frame Format may have up to 4 addresses and includes final destination’s MAC which may not be wireless</a:t>
            </a:r>
          </a:p>
          <a:p>
            <a:r>
              <a:rPr lang="en-GB" dirty="0"/>
              <a:t>Power management allows stations to sleep.</a:t>
            </a:r>
          </a:p>
          <a:p>
            <a:r>
              <a:rPr lang="en-GB" dirty="0"/>
              <a:t>Bluetooth uses frequency hopping spread spectrum</a:t>
            </a:r>
          </a:p>
        </p:txBody>
      </p:sp>
      <p:sp>
        <p:nvSpPr>
          <p:cNvPr id="3" name="Title 2">
            <a:extLst>
              <a:ext uri="{FF2B5EF4-FFF2-40B4-BE49-F238E27FC236}">
                <a16:creationId xmlns:a16="http://schemas.microsoft.com/office/drawing/2014/main" id="{2E8D0479-789D-061C-A8E8-ED37C581E4C5}"/>
              </a:ext>
            </a:extLst>
          </p:cNvPr>
          <p:cNvSpPr>
            <a:spLocks noGrp="1"/>
          </p:cNvSpPr>
          <p:nvPr>
            <p:ph type="title"/>
          </p:nvPr>
        </p:nvSpPr>
        <p:spPr/>
        <p:txBody>
          <a:bodyPr/>
          <a:lstStyle/>
          <a:p>
            <a:r>
              <a:rPr lang="en-GB" dirty="0"/>
              <a:t>Summary</a:t>
            </a:r>
            <a:endParaRPr lang="en-SE" dirty="0"/>
          </a:p>
        </p:txBody>
      </p:sp>
      <p:sp>
        <p:nvSpPr>
          <p:cNvPr id="4" name="Slide Number Placeholder 3">
            <a:extLst>
              <a:ext uri="{FF2B5EF4-FFF2-40B4-BE49-F238E27FC236}">
                <a16:creationId xmlns:a16="http://schemas.microsoft.com/office/drawing/2014/main" id="{AEE9C508-3423-90F4-A677-76E7674031FC}"/>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50</a:t>
            </a:fld>
            <a:endParaRPr lang="en-US" dirty="0"/>
          </a:p>
        </p:txBody>
      </p:sp>
    </p:spTree>
    <p:extLst>
      <p:ext uri="{BB962C8B-B14F-4D97-AF65-F5344CB8AC3E}">
        <p14:creationId xmlns:p14="http://schemas.microsoft.com/office/powerpoint/2010/main" val="284475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A7F111-2CF4-4DEF-7028-A3CA428A2DCE}"/>
              </a:ext>
            </a:extLst>
          </p:cNvPr>
          <p:cNvSpPr>
            <a:spLocks noGrp="1"/>
          </p:cNvSpPr>
          <p:nvPr>
            <p:ph idx="1"/>
          </p:nvPr>
        </p:nvSpPr>
        <p:spPr/>
        <p:txBody>
          <a:bodyPr/>
          <a:lstStyle/>
          <a:p>
            <a:r>
              <a:rPr lang="en-GB" dirty="0"/>
              <a:t>Homework 7B: </a:t>
            </a:r>
            <a:r>
              <a:rPr lang="en-GB" dirty="0" err="1"/>
              <a:t>WiFi</a:t>
            </a:r>
            <a:r>
              <a:rPr lang="en-GB" dirty="0"/>
              <a:t> Transmission</a:t>
            </a:r>
          </a:p>
          <a:p>
            <a:r>
              <a:rPr lang="en-GB" dirty="0"/>
              <a:t>[6 points] Suppose an 802.11b station is configured always to reserve the channel with the RTS/CTS sequence. Suppose this station suddenly wants to transmit 1,200 bytes of data, and all other stations are idle at this time. Using SIFS of 13us and DIFS of 60µs, ignoring propagation delay and assuming no bit errors, calculate the time required to transmit the frame and receive the acknowledgment. Assume a frame without data (RTS/CTS/Ack) is 64 bytes long, and the transmission rate is 14 Mbps.</a:t>
            </a:r>
            <a:endParaRPr lang="en-SE" dirty="0"/>
          </a:p>
        </p:txBody>
      </p:sp>
      <p:sp>
        <p:nvSpPr>
          <p:cNvPr id="3" name="Title 2">
            <a:extLst>
              <a:ext uri="{FF2B5EF4-FFF2-40B4-BE49-F238E27FC236}">
                <a16:creationId xmlns:a16="http://schemas.microsoft.com/office/drawing/2014/main" id="{5D998150-73FA-E086-996D-650447BF1A44}"/>
              </a:ext>
            </a:extLst>
          </p:cNvPr>
          <p:cNvSpPr>
            <a:spLocks noGrp="1"/>
          </p:cNvSpPr>
          <p:nvPr>
            <p:ph type="title"/>
          </p:nvPr>
        </p:nvSpPr>
        <p:spPr/>
        <p:txBody>
          <a:bodyPr/>
          <a:lstStyle/>
          <a:p>
            <a:endParaRPr lang="en-SE"/>
          </a:p>
        </p:txBody>
      </p:sp>
      <p:sp>
        <p:nvSpPr>
          <p:cNvPr id="4" name="Slide Number Placeholder 3">
            <a:extLst>
              <a:ext uri="{FF2B5EF4-FFF2-40B4-BE49-F238E27FC236}">
                <a16:creationId xmlns:a16="http://schemas.microsoft.com/office/drawing/2014/main" id="{CCB35C09-D7C7-FF63-0524-03610CC673A9}"/>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51</a:t>
            </a:fld>
            <a:endParaRPr lang="en-US" dirty="0"/>
          </a:p>
        </p:txBody>
      </p:sp>
    </p:spTree>
    <p:extLst>
      <p:ext uri="{BB962C8B-B14F-4D97-AF65-F5344CB8AC3E}">
        <p14:creationId xmlns:p14="http://schemas.microsoft.com/office/powerpoint/2010/main" val="570500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Elements of a wireless network</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6</a:t>
            </a:fld>
            <a:endParaRPr lang="en-US" dirty="0"/>
          </a:p>
        </p:txBody>
      </p:sp>
      <p:sp>
        <p:nvSpPr>
          <p:cNvPr id="125" name="Oval 5">
            <a:extLst>
              <a:ext uri="{FF2B5EF4-FFF2-40B4-BE49-F238E27FC236}">
                <a16:creationId xmlns:a16="http://schemas.microsoft.com/office/drawing/2014/main" id="{6FD887B1-36B7-C042-AF16-EC543F193250}"/>
              </a:ext>
            </a:extLst>
          </p:cNvPr>
          <p:cNvSpPr>
            <a:spLocks noChangeArrowheads="1"/>
          </p:cNvSpPr>
          <p:nvPr/>
        </p:nvSpPr>
        <p:spPr bwMode="auto">
          <a:xfrm>
            <a:off x="4816475" y="4378325"/>
            <a:ext cx="2152650" cy="2093913"/>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6" name="Oval 11">
            <a:extLst>
              <a:ext uri="{FF2B5EF4-FFF2-40B4-BE49-F238E27FC236}">
                <a16:creationId xmlns:a16="http://schemas.microsoft.com/office/drawing/2014/main" id="{E4A6400A-EFEA-6943-B38A-9D6A4B5A9B80}"/>
              </a:ext>
            </a:extLst>
          </p:cNvPr>
          <p:cNvSpPr>
            <a:spLocks noChangeArrowheads="1"/>
          </p:cNvSpPr>
          <p:nvPr/>
        </p:nvSpPr>
        <p:spPr bwMode="auto">
          <a:xfrm>
            <a:off x="650875" y="1290638"/>
            <a:ext cx="2252663" cy="2286000"/>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7" name="Line 22">
            <a:extLst>
              <a:ext uri="{FF2B5EF4-FFF2-40B4-BE49-F238E27FC236}">
                <a16:creationId xmlns:a16="http://schemas.microsoft.com/office/drawing/2014/main" id="{7B958348-F69B-0945-B7D1-5D0DD9A351D9}"/>
              </a:ext>
            </a:extLst>
          </p:cNvPr>
          <p:cNvSpPr>
            <a:spLocks noChangeShapeType="1"/>
          </p:cNvSpPr>
          <p:nvPr/>
        </p:nvSpPr>
        <p:spPr bwMode="auto">
          <a:xfrm>
            <a:off x="1798638" y="2447925"/>
            <a:ext cx="1277937" cy="6556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8" name="Oval 23">
            <a:extLst>
              <a:ext uri="{FF2B5EF4-FFF2-40B4-BE49-F238E27FC236}">
                <a16:creationId xmlns:a16="http://schemas.microsoft.com/office/drawing/2014/main" id="{6DC7CEC3-9E37-6C43-B01A-57E7BFF18F47}"/>
              </a:ext>
            </a:extLst>
          </p:cNvPr>
          <p:cNvSpPr>
            <a:spLocks noChangeArrowheads="1"/>
          </p:cNvSpPr>
          <p:nvPr/>
        </p:nvSpPr>
        <p:spPr bwMode="auto">
          <a:xfrm>
            <a:off x="1524000" y="4033838"/>
            <a:ext cx="1038225" cy="100488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9" name="Oval 38">
            <a:extLst>
              <a:ext uri="{FF2B5EF4-FFF2-40B4-BE49-F238E27FC236}">
                <a16:creationId xmlns:a16="http://schemas.microsoft.com/office/drawing/2014/main" id="{D2BE75E6-7844-934E-960A-D867D9A2310E}"/>
              </a:ext>
            </a:extLst>
          </p:cNvPr>
          <p:cNvSpPr>
            <a:spLocks noChangeArrowheads="1"/>
          </p:cNvSpPr>
          <p:nvPr/>
        </p:nvSpPr>
        <p:spPr bwMode="auto">
          <a:xfrm>
            <a:off x="3108325" y="4440238"/>
            <a:ext cx="2278063" cy="205263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30" name="Line 59">
            <a:extLst>
              <a:ext uri="{FF2B5EF4-FFF2-40B4-BE49-F238E27FC236}">
                <a16:creationId xmlns:a16="http://schemas.microsoft.com/office/drawing/2014/main" id="{09A1ED68-4C61-C547-B087-02636BAFB272}"/>
              </a:ext>
            </a:extLst>
          </p:cNvPr>
          <p:cNvSpPr>
            <a:spLocks noChangeShapeType="1"/>
          </p:cNvSpPr>
          <p:nvPr/>
        </p:nvSpPr>
        <p:spPr bwMode="auto">
          <a:xfrm>
            <a:off x="5360988" y="5424488"/>
            <a:ext cx="3048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1" name="Line 60">
            <a:extLst>
              <a:ext uri="{FF2B5EF4-FFF2-40B4-BE49-F238E27FC236}">
                <a16:creationId xmlns:a16="http://schemas.microsoft.com/office/drawing/2014/main" id="{DCF89B4B-F2C0-9B46-A017-74044CA88C80}"/>
              </a:ext>
            </a:extLst>
          </p:cNvPr>
          <p:cNvSpPr>
            <a:spLocks noChangeShapeType="1"/>
          </p:cNvSpPr>
          <p:nvPr/>
        </p:nvSpPr>
        <p:spPr bwMode="auto">
          <a:xfrm flipH="1">
            <a:off x="4873625" y="5327650"/>
            <a:ext cx="1905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2" name="Line 61">
            <a:extLst>
              <a:ext uri="{FF2B5EF4-FFF2-40B4-BE49-F238E27FC236}">
                <a16:creationId xmlns:a16="http://schemas.microsoft.com/office/drawing/2014/main" id="{CB846523-0AE5-B44E-9CD4-A5780699DE7D}"/>
              </a:ext>
            </a:extLst>
          </p:cNvPr>
          <p:cNvSpPr>
            <a:spLocks noChangeShapeType="1"/>
          </p:cNvSpPr>
          <p:nvPr/>
        </p:nvSpPr>
        <p:spPr bwMode="auto">
          <a:xfrm flipH="1">
            <a:off x="4887913" y="5403850"/>
            <a:ext cx="1905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3" name="Line 62">
            <a:extLst>
              <a:ext uri="{FF2B5EF4-FFF2-40B4-BE49-F238E27FC236}">
                <a16:creationId xmlns:a16="http://schemas.microsoft.com/office/drawing/2014/main" id="{3D8D61FF-B178-A042-9F75-800F5BC23FCA}"/>
              </a:ext>
            </a:extLst>
          </p:cNvPr>
          <p:cNvSpPr>
            <a:spLocks noChangeShapeType="1"/>
          </p:cNvSpPr>
          <p:nvPr/>
        </p:nvSpPr>
        <p:spPr bwMode="auto">
          <a:xfrm flipH="1">
            <a:off x="4830763" y="5470525"/>
            <a:ext cx="1905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4" name="Line 64">
            <a:extLst>
              <a:ext uri="{FF2B5EF4-FFF2-40B4-BE49-F238E27FC236}">
                <a16:creationId xmlns:a16="http://schemas.microsoft.com/office/drawing/2014/main" id="{0E054FAC-6E60-6F42-9532-E4FBA10A891B}"/>
              </a:ext>
            </a:extLst>
          </p:cNvPr>
          <p:cNvSpPr>
            <a:spLocks noChangeShapeType="1"/>
          </p:cNvSpPr>
          <p:nvPr/>
        </p:nvSpPr>
        <p:spPr bwMode="auto">
          <a:xfrm flipV="1">
            <a:off x="4308475" y="4144963"/>
            <a:ext cx="50800" cy="111760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35" name="Group 356">
            <a:extLst>
              <a:ext uri="{FF2B5EF4-FFF2-40B4-BE49-F238E27FC236}">
                <a16:creationId xmlns:a16="http://schemas.microsoft.com/office/drawing/2014/main" id="{33648B09-CC71-7244-88FB-21FDB43B1417}"/>
              </a:ext>
            </a:extLst>
          </p:cNvPr>
          <p:cNvGrpSpPr>
            <a:grpSpLocks/>
          </p:cNvGrpSpPr>
          <p:nvPr/>
        </p:nvGrpSpPr>
        <p:grpSpPr bwMode="auto">
          <a:xfrm>
            <a:off x="6442075" y="4867275"/>
            <a:ext cx="331788" cy="368300"/>
            <a:chOff x="313" y="1497"/>
            <a:chExt cx="1152" cy="1014"/>
          </a:xfrm>
        </p:grpSpPr>
        <p:pic>
          <p:nvPicPr>
            <p:cNvPr id="136" name="Picture 354" descr="laptop_stylized_small">
              <a:extLst>
                <a:ext uri="{FF2B5EF4-FFF2-40B4-BE49-F238E27FC236}">
                  <a16:creationId xmlns:a16="http://schemas.microsoft.com/office/drawing/2014/main" id="{916388DC-DFC7-6644-A58A-7E3CE3A4F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7" name="Picture 355" descr="antenna_stylized">
              <a:extLst>
                <a:ext uri="{FF2B5EF4-FFF2-40B4-BE49-F238E27FC236}">
                  <a16:creationId xmlns:a16="http://schemas.microsoft.com/office/drawing/2014/main" id="{37884014-95FD-4041-8DD3-B67813446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38" name="Group 361">
            <a:extLst>
              <a:ext uri="{FF2B5EF4-FFF2-40B4-BE49-F238E27FC236}">
                <a16:creationId xmlns:a16="http://schemas.microsoft.com/office/drawing/2014/main" id="{F0D83CBC-A45C-DB46-B426-BC3CB27E561A}"/>
              </a:ext>
            </a:extLst>
          </p:cNvPr>
          <p:cNvGrpSpPr>
            <a:grpSpLocks/>
          </p:cNvGrpSpPr>
          <p:nvPr/>
        </p:nvGrpSpPr>
        <p:grpSpPr bwMode="auto">
          <a:xfrm>
            <a:off x="2071688" y="4195763"/>
            <a:ext cx="396875" cy="388937"/>
            <a:chOff x="2967" y="478"/>
            <a:chExt cx="788" cy="625"/>
          </a:xfrm>
        </p:grpSpPr>
        <p:pic>
          <p:nvPicPr>
            <p:cNvPr id="139" name="Picture 358" descr="access_point_stylized_small">
              <a:extLst>
                <a:ext uri="{FF2B5EF4-FFF2-40B4-BE49-F238E27FC236}">
                  <a16:creationId xmlns:a16="http://schemas.microsoft.com/office/drawing/2014/main" id="{5FE77BF3-1EFB-E041-BAC1-94C95522F1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0" name="Picture 360" descr="antenna_radiation_stylized">
              <a:extLst>
                <a:ext uri="{FF2B5EF4-FFF2-40B4-BE49-F238E27FC236}">
                  <a16:creationId xmlns:a16="http://schemas.microsoft.com/office/drawing/2014/main" id="{ED27BB04-ED6E-0D4B-8FE8-C96C4F7B95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41" name="Group 1">
            <a:extLst>
              <a:ext uri="{FF2B5EF4-FFF2-40B4-BE49-F238E27FC236}">
                <a16:creationId xmlns:a16="http://schemas.microsoft.com/office/drawing/2014/main" id="{F8EB07E3-DFC0-A445-A33D-75C2AD0A9EF8}"/>
              </a:ext>
            </a:extLst>
          </p:cNvPr>
          <p:cNvGrpSpPr>
            <a:grpSpLocks/>
          </p:cNvGrpSpPr>
          <p:nvPr/>
        </p:nvGrpSpPr>
        <p:grpSpPr bwMode="auto">
          <a:xfrm>
            <a:off x="5668963" y="4957763"/>
            <a:ext cx="458787" cy="620712"/>
            <a:chOff x="5955030" y="3031808"/>
            <a:chExt cx="914400" cy="1398587"/>
          </a:xfrm>
        </p:grpSpPr>
        <p:grpSp>
          <p:nvGrpSpPr>
            <p:cNvPr id="142" name="Group 398">
              <a:extLst>
                <a:ext uri="{FF2B5EF4-FFF2-40B4-BE49-F238E27FC236}">
                  <a16:creationId xmlns:a16="http://schemas.microsoft.com/office/drawing/2014/main" id="{B220ABB4-ABAB-CE46-BE7A-ED482AEAA84D}"/>
                </a:ext>
              </a:extLst>
            </p:cNvPr>
            <p:cNvGrpSpPr>
              <a:grpSpLocks/>
            </p:cNvGrpSpPr>
            <p:nvPr/>
          </p:nvGrpSpPr>
          <p:grpSpPr bwMode="auto">
            <a:xfrm>
              <a:off x="6097905" y="3403283"/>
              <a:ext cx="596900" cy="1027112"/>
              <a:chOff x="3130" y="3288"/>
              <a:chExt cx="410" cy="742"/>
            </a:xfrm>
          </p:grpSpPr>
          <p:sp>
            <p:nvSpPr>
              <p:cNvPr id="144" name="Line 270">
                <a:extLst>
                  <a:ext uri="{FF2B5EF4-FFF2-40B4-BE49-F238E27FC236}">
                    <a16:creationId xmlns:a16="http://schemas.microsoft.com/office/drawing/2014/main" id="{EB3D1AFB-9917-EB40-AEBE-C975E63F26BD}"/>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5" name="Line 271">
                <a:extLst>
                  <a:ext uri="{FF2B5EF4-FFF2-40B4-BE49-F238E27FC236}">
                    <a16:creationId xmlns:a16="http://schemas.microsoft.com/office/drawing/2014/main" id="{E08FC51C-048E-3E4D-9A0F-1FD8F96EBAB2}"/>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6" name="Line 272">
                <a:extLst>
                  <a:ext uri="{FF2B5EF4-FFF2-40B4-BE49-F238E27FC236}">
                    <a16:creationId xmlns:a16="http://schemas.microsoft.com/office/drawing/2014/main" id="{F60BFC20-FF60-2749-A1D5-607289DB4114}"/>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7" name="Line 273">
                <a:extLst>
                  <a:ext uri="{FF2B5EF4-FFF2-40B4-BE49-F238E27FC236}">
                    <a16:creationId xmlns:a16="http://schemas.microsoft.com/office/drawing/2014/main" id="{512627BE-7F4B-E642-8B83-2CFC68BC44F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8" name="Line 274">
                <a:extLst>
                  <a:ext uri="{FF2B5EF4-FFF2-40B4-BE49-F238E27FC236}">
                    <a16:creationId xmlns:a16="http://schemas.microsoft.com/office/drawing/2014/main" id="{4E8A0C01-D6A7-1F42-A4A2-1DC6B281EFD6}"/>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9" name="Line 275">
                <a:extLst>
                  <a:ext uri="{FF2B5EF4-FFF2-40B4-BE49-F238E27FC236}">
                    <a16:creationId xmlns:a16="http://schemas.microsoft.com/office/drawing/2014/main" id="{7438FAEA-A6F2-A246-8105-F54EDDC70154}"/>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0" name="Line 276">
                <a:extLst>
                  <a:ext uri="{FF2B5EF4-FFF2-40B4-BE49-F238E27FC236}">
                    <a16:creationId xmlns:a16="http://schemas.microsoft.com/office/drawing/2014/main" id="{E69B15B3-9399-E041-878F-938173CDFFEE}"/>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1" name="Line 277">
                <a:extLst>
                  <a:ext uri="{FF2B5EF4-FFF2-40B4-BE49-F238E27FC236}">
                    <a16:creationId xmlns:a16="http://schemas.microsoft.com/office/drawing/2014/main" id="{1E4874DA-7ED7-874D-B991-AABE14689B18}"/>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2" name="Line 278">
                <a:extLst>
                  <a:ext uri="{FF2B5EF4-FFF2-40B4-BE49-F238E27FC236}">
                    <a16:creationId xmlns:a16="http://schemas.microsoft.com/office/drawing/2014/main" id="{6D14A8CC-9625-344D-A6EB-3F17469C477D}"/>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3" name="Line 279">
                <a:extLst>
                  <a:ext uri="{FF2B5EF4-FFF2-40B4-BE49-F238E27FC236}">
                    <a16:creationId xmlns:a16="http://schemas.microsoft.com/office/drawing/2014/main" id="{F87A61CD-1278-5C40-A7DA-1D6151D5DB16}"/>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4" name="Line 280">
                <a:extLst>
                  <a:ext uri="{FF2B5EF4-FFF2-40B4-BE49-F238E27FC236}">
                    <a16:creationId xmlns:a16="http://schemas.microsoft.com/office/drawing/2014/main" id="{C0E5602D-DC2C-1843-8D4A-58D3A1ED1DD5}"/>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5" name="Line 281">
                <a:extLst>
                  <a:ext uri="{FF2B5EF4-FFF2-40B4-BE49-F238E27FC236}">
                    <a16:creationId xmlns:a16="http://schemas.microsoft.com/office/drawing/2014/main" id="{DD5E8B9D-A9BC-9746-BBCA-405945A54B48}"/>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6" name="Line 282">
                <a:extLst>
                  <a:ext uri="{FF2B5EF4-FFF2-40B4-BE49-F238E27FC236}">
                    <a16:creationId xmlns:a16="http://schemas.microsoft.com/office/drawing/2014/main" id="{19AF81E9-349A-9344-8D71-5F08AE6BFF3C}"/>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7" name="Line 283">
                <a:extLst>
                  <a:ext uri="{FF2B5EF4-FFF2-40B4-BE49-F238E27FC236}">
                    <a16:creationId xmlns:a16="http://schemas.microsoft.com/office/drawing/2014/main" id="{84FD3D45-465C-2A4D-8826-8073E7679263}"/>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8" name="Line 284">
                <a:extLst>
                  <a:ext uri="{FF2B5EF4-FFF2-40B4-BE49-F238E27FC236}">
                    <a16:creationId xmlns:a16="http://schemas.microsoft.com/office/drawing/2014/main" id="{236149EB-A521-C54B-978B-B2F3D2A80FF2}"/>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143" name="Picture 399" descr="cell_tower_radiation copy">
              <a:extLst>
                <a:ext uri="{FF2B5EF4-FFF2-40B4-BE49-F238E27FC236}">
                  <a16:creationId xmlns:a16="http://schemas.microsoft.com/office/drawing/2014/main" id="{15477466-B0BB-D045-8469-CE320C8C19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59" name="Group 403">
            <a:extLst>
              <a:ext uri="{FF2B5EF4-FFF2-40B4-BE49-F238E27FC236}">
                <a16:creationId xmlns:a16="http://schemas.microsoft.com/office/drawing/2014/main" id="{7E28037A-7EFC-0B46-95B9-4678DDAA8EC2}"/>
              </a:ext>
            </a:extLst>
          </p:cNvPr>
          <p:cNvGrpSpPr>
            <a:grpSpLocks/>
          </p:cNvGrpSpPr>
          <p:nvPr/>
        </p:nvGrpSpPr>
        <p:grpSpPr bwMode="auto">
          <a:xfrm>
            <a:off x="3403600" y="5354638"/>
            <a:ext cx="527050" cy="392112"/>
            <a:chOff x="2751" y="1851"/>
            <a:chExt cx="462" cy="478"/>
          </a:xfrm>
        </p:grpSpPr>
        <p:pic>
          <p:nvPicPr>
            <p:cNvPr id="160" name="Picture 364" descr="iphone_stylized_small">
              <a:extLst>
                <a:ext uri="{FF2B5EF4-FFF2-40B4-BE49-F238E27FC236}">
                  <a16:creationId xmlns:a16="http://schemas.microsoft.com/office/drawing/2014/main" id="{C84FCFF4-A725-4549-A2E6-AB7B6D1964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1" name="Picture 402" descr="antenna_radiation_stylized">
              <a:extLst>
                <a:ext uri="{FF2B5EF4-FFF2-40B4-BE49-F238E27FC236}">
                  <a16:creationId xmlns:a16="http://schemas.microsoft.com/office/drawing/2014/main" id="{E54086FD-B992-B84A-9956-901A6D564E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62" name="Group 100">
            <a:extLst>
              <a:ext uri="{FF2B5EF4-FFF2-40B4-BE49-F238E27FC236}">
                <a16:creationId xmlns:a16="http://schemas.microsoft.com/office/drawing/2014/main" id="{E7C998EB-2394-544D-80BB-533A98F699A4}"/>
              </a:ext>
            </a:extLst>
          </p:cNvPr>
          <p:cNvGrpSpPr>
            <a:grpSpLocks/>
          </p:cNvGrpSpPr>
          <p:nvPr/>
        </p:nvGrpSpPr>
        <p:grpSpPr bwMode="auto">
          <a:xfrm>
            <a:off x="4094163" y="4987925"/>
            <a:ext cx="458787" cy="620713"/>
            <a:chOff x="5955030" y="3031808"/>
            <a:chExt cx="914400" cy="1398587"/>
          </a:xfrm>
        </p:grpSpPr>
        <p:grpSp>
          <p:nvGrpSpPr>
            <p:cNvPr id="163" name="Group 398">
              <a:extLst>
                <a:ext uri="{FF2B5EF4-FFF2-40B4-BE49-F238E27FC236}">
                  <a16:creationId xmlns:a16="http://schemas.microsoft.com/office/drawing/2014/main" id="{4BA56D45-414C-BE4C-9A22-F243E7D162B0}"/>
                </a:ext>
              </a:extLst>
            </p:cNvPr>
            <p:cNvGrpSpPr>
              <a:grpSpLocks/>
            </p:cNvGrpSpPr>
            <p:nvPr/>
          </p:nvGrpSpPr>
          <p:grpSpPr bwMode="auto">
            <a:xfrm>
              <a:off x="6097905" y="3403283"/>
              <a:ext cx="596900" cy="1027112"/>
              <a:chOff x="3130" y="3288"/>
              <a:chExt cx="410" cy="742"/>
            </a:xfrm>
          </p:grpSpPr>
          <p:sp>
            <p:nvSpPr>
              <p:cNvPr id="165" name="Line 270">
                <a:extLst>
                  <a:ext uri="{FF2B5EF4-FFF2-40B4-BE49-F238E27FC236}">
                    <a16:creationId xmlns:a16="http://schemas.microsoft.com/office/drawing/2014/main" id="{C419645E-7341-1E42-A987-8906510D2DEF}"/>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6" name="Line 271">
                <a:extLst>
                  <a:ext uri="{FF2B5EF4-FFF2-40B4-BE49-F238E27FC236}">
                    <a16:creationId xmlns:a16="http://schemas.microsoft.com/office/drawing/2014/main" id="{E3413CC8-503E-F54F-9020-EA30E1FB6B6B}"/>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7" name="Line 272">
                <a:extLst>
                  <a:ext uri="{FF2B5EF4-FFF2-40B4-BE49-F238E27FC236}">
                    <a16:creationId xmlns:a16="http://schemas.microsoft.com/office/drawing/2014/main" id="{32BE2CA0-4934-C548-8F71-8643317D620B}"/>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8" name="Line 273">
                <a:extLst>
                  <a:ext uri="{FF2B5EF4-FFF2-40B4-BE49-F238E27FC236}">
                    <a16:creationId xmlns:a16="http://schemas.microsoft.com/office/drawing/2014/main" id="{0F568FA7-5D04-F249-88F8-D9BF4BB14387}"/>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9" name="Line 274">
                <a:extLst>
                  <a:ext uri="{FF2B5EF4-FFF2-40B4-BE49-F238E27FC236}">
                    <a16:creationId xmlns:a16="http://schemas.microsoft.com/office/drawing/2014/main" id="{FC33DD3A-B462-0C49-9211-16445A4184BB}"/>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0" name="Line 275">
                <a:extLst>
                  <a:ext uri="{FF2B5EF4-FFF2-40B4-BE49-F238E27FC236}">
                    <a16:creationId xmlns:a16="http://schemas.microsoft.com/office/drawing/2014/main" id="{A27E10EF-E77C-324E-ABE5-7D9D36FAFB95}"/>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1" name="Line 276">
                <a:extLst>
                  <a:ext uri="{FF2B5EF4-FFF2-40B4-BE49-F238E27FC236}">
                    <a16:creationId xmlns:a16="http://schemas.microsoft.com/office/drawing/2014/main" id="{38A6549E-F28B-E548-A11B-F2688FE02DE6}"/>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2" name="Line 277">
                <a:extLst>
                  <a:ext uri="{FF2B5EF4-FFF2-40B4-BE49-F238E27FC236}">
                    <a16:creationId xmlns:a16="http://schemas.microsoft.com/office/drawing/2014/main" id="{CF1EC650-3BA3-404C-9765-2B632619ECD8}"/>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3" name="Line 278">
                <a:extLst>
                  <a:ext uri="{FF2B5EF4-FFF2-40B4-BE49-F238E27FC236}">
                    <a16:creationId xmlns:a16="http://schemas.microsoft.com/office/drawing/2014/main" id="{633808AB-AED9-EF48-97E4-4DF625A9D8B4}"/>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4" name="Line 279">
                <a:extLst>
                  <a:ext uri="{FF2B5EF4-FFF2-40B4-BE49-F238E27FC236}">
                    <a16:creationId xmlns:a16="http://schemas.microsoft.com/office/drawing/2014/main" id="{F8580CEE-7A5C-7048-9921-68FF09DF0187}"/>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5" name="Line 280">
                <a:extLst>
                  <a:ext uri="{FF2B5EF4-FFF2-40B4-BE49-F238E27FC236}">
                    <a16:creationId xmlns:a16="http://schemas.microsoft.com/office/drawing/2014/main" id="{00996F04-1F8B-CC4D-B37A-210D0A122CC8}"/>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6" name="Line 281">
                <a:extLst>
                  <a:ext uri="{FF2B5EF4-FFF2-40B4-BE49-F238E27FC236}">
                    <a16:creationId xmlns:a16="http://schemas.microsoft.com/office/drawing/2014/main" id="{F19E527D-6BF3-CC47-875A-C4D2C88E88E1}"/>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7" name="Line 282">
                <a:extLst>
                  <a:ext uri="{FF2B5EF4-FFF2-40B4-BE49-F238E27FC236}">
                    <a16:creationId xmlns:a16="http://schemas.microsoft.com/office/drawing/2014/main" id="{18E888AA-D35B-AE4C-90FA-C2A7AF93347F}"/>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8" name="Line 283">
                <a:extLst>
                  <a:ext uri="{FF2B5EF4-FFF2-40B4-BE49-F238E27FC236}">
                    <a16:creationId xmlns:a16="http://schemas.microsoft.com/office/drawing/2014/main" id="{B8D4E8F1-7790-4D40-A0EB-41F3ADEAB496}"/>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9" name="Line 284">
                <a:extLst>
                  <a:ext uri="{FF2B5EF4-FFF2-40B4-BE49-F238E27FC236}">
                    <a16:creationId xmlns:a16="http://schemas.microsoft.com/office/drawing/2014/main" id="{D429B434-2C40-F74E-8CAE-0FC7B5346509}"/>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164" name="Picture 399" descr="cell_tower_radiation copy">
              <a:extLst>
                <a:ext uri="{FF2B5EF4-FFF2-40B4-BE49-F238E27FC236}">
                  <a16:creationId xmlns:a16="http://schemas.microsoft.com/office/drawing/2014/main" id="{A9CD3D46-2E69-B845-B173-09090C1C4E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0" name="Group 356">
            <a:extLst>
              <a:ext uri="{FF2B5EF4-FFF2-40B4-BE49-F238E27FC236}">
                <a16:creationId xmlns:a16="http://schemas.microsoft.com/office/drawing/2014/main" id="{8FC9C87C-2193-FD4F-BA1A-A7FDAA554282}"/>
              </a:ext>
            </a:extLst>
          </p:cNvPr>
          <p:cNvGrpSpPr>
            <a:grpSpLocks/>
          </p:cNvGrpSpPr>
          <p:nvPr/>
        </p:nvGrpSpPr>
        <p:grpSpPr bwMode="auto">
          <a:xfrm>
            <a:off x="5781675" y="5791200"/>
            <a:ext cx="361950" cy="338138"/>
            <a:chOff x="313" y="1497"/>
            <a:chExt cx="1152" cy="1014"/>
          </a:xfrm>
        </p:grpSpPr>
        <p:pic>
          <p:nvPicPr>
            <p:cNvPr id="181" name="Picture 354" descr="laptop_stylized_small">
              <a:extLst>
                <a:ext uri="{FF2B5EF4-FFF2-40B4-BE49-F238E27FC236}">
                  <a16:creationId xmlns:a16="http://schemas.microsoft.com/office/drawing/2014/main" id="{21BC2357-8DAB-214A-992E-C0220012BD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2" name="Picture 355" descr="antenna_stylized">
              <a:extLst>
                <a:ext uri="{FF2B5EF4-FFF2-40B4-BE49-F238E27FC236}">
                  <a16:creationId xmlns:a16="http://schemas.microsoft.com/office/drawing/2014/main" id="{FD2019DB-E154-D74C-9D01-E47FB814019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3" name="Group 356">
            <a:extLst>
              <a:ext uri="{FF2B5EF4-FFF2-40B4-BE49-F238E27FC236}">
                <a16:creationId xmlns:a16="http://schemas.microsoft.com/office/drawing/2014/main" id="{72BBF72D-947D-B841-83D8-A2FA489C0CFA}"/>
              </a:ext>
            </a:extLst>
          </p:cNvPr>
          <p:cNvGrpSpPr>
            <a:grpSpLocks/>
          </p:cNvGrpSpPr>
          <p:nvPr/>
        </p:nvGrpSpPr>
        <p:grpSpPr bwMode="auto">
          <a:xfrm>
            <a:off x="4551363" y="5811838"/>
            <a:ext cx="376237" cy="347662"/>
            <a:chOff x="313" y="1497"/>
            <a:chExt cx="1152" cy="1014"/>
          </a:xfrm>
        </p:grpSpPr>
        <p:pic>
          <p:nvPicPr>
            <p:cNvPr id="184" name="Picture 354" descr="laptop_stylized_small">
              <a:extLst>
                <a:ext uri="{FF2B5EF4-FFF2-40B4-BE49-F238E27FC236}">
                  <a16:creationId xmlns:a16="http://schemas.microsoft.com/office/drawing/2014/main" id="{836F4D94-BCDF-3542-A343-115E952ED2E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5" name="Picture 355" descr="antenna_stylized">
              <a:extLst>
                <a:ext uri="{FF2B5EF4-FFF2-40B4-BE49-F238E27FC236}">
                  <a16:creationId xmlns:a16="http://schemas.microsoft.com/office/drawing/2014/main" id="{B4D8151E-705C-EE40-B724-E0B69FCF06D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6" name="Group 356">
            <a:extLst>
              <a:ext uri="{FF2B5EF4-FFF2-40B4-BE49-F238E27FC236}">
                <a16:creationId xmlns:a16="http://schemas.microsoft.com/office/drawing/2014/main" id="{90CF8AA6-D241-564C-A835-C42E9A50FB94}"/>
              </a:ext>
            </a:extLst>
          </p:cNvPr>
          <p:cNvGrpSpPr>
            <a:grpSpLocks/>
          </p:cNvGrpSpPr>
          <p:nvPr/>
        </p:nvGrpSpPr>
        <p:grpSpPr bwMode="auto">
          <a:xfrm>
            <a:off x="3830638" y="5832475"/>
            <a:ext cx="382587" cy="436563"/>
            <a:chOff x="313" y="1497"/>
            <a:chExt cx="1152" cy="1014"/>
          </a:xfrm>
        </p:grpSpPr>
        <p:pic>
          <p:nvPicPr>
            <p:cNvPr id="187" name="Picture 354" descr="laptop_stylized_small">
              <a:extLst>
                <a:ext uri="{FF2B5EF4-FFF2-40B4-BE49-F238E27FC236}">
                  <a16:creationId xmlns:a16="http://schemas.microsoft.com/office/drawing/2014/main" id="{EA37CFAF-38EB-2545-8F20-380411EFBC1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8" name="Picture 355" descr="antenna_stylized">
              <a:extLst>
                <a:ext uri="{FF2B5EF4-FFF2-40B4-BE49-F238E27FC236}">
                  <a16:creationId xmlns:a16="http://schemas.microsoft.com/office/drawing/2014/main" id="{79DFDD41-1102-684C-B91C-88ADEBF387D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9" name="Group 403">
            <a:extLst>
              <a:ext uri="{FF2B5EF4-FFF2-40B4-BE49-F238E27FC236}">
                <a16:creationId xmlns:a16="http://schemas.microsoft.com/office/drawing/2014/main" id="{3D48FC39-032B-A342-BFD0-33CBD6CB3A7F}"/>
              </a:ext>
            </a:extLst>
          </p:cNvPr>
          <p:cNvGrpSpPr>
            <a:grpSpLocks/>
          </p:cNvGrpSpPr>
          <p:nvPr/>
        </p:nvGrpSpPr>
        <p:grpSpPr bwMode="auto">
          <a:xfrm>
            <a:off x="3729038" y="4673600"/>
            <a:ext cx="485775" cy="403225"/>
            <a:chOff x="2751" y="1851"/>
            <a:chExt cx="462" cy="478"/>
          </a:xfrm>
        </p:grpSpPr>
        <p:pic>
          <p:nvPicPr>
            <p:cNvPr id="190" name="Picture 364" descr="iphone_stylized_small">
              <a:extLst>
                <a:ext uri="{FF2B5EF4-FFF2-40B4-BE49-F238E27FC236}">
                  <a16:creationId xmlns:a16="http://schemas.microsoft.com/office/drawing/2014/main" id="{D28B1A7C-E2CC-BE4F-8868-8685B04387B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1" name="Picture 402" descr="antenna_radiation_stylized">
              <a:extLst>
                <a:ext uri="{FF2B5EF4-FFF2-40B4-BE49-F238E27FC236}">
                  <a16:creationId xmlns:a16="http://schemas.microsoft.com/office/drawing/2014/main" id="{5BB3FE4E-87C2-8246-82D8-D49345DCDF2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92" name="Group 403">
            <a:extLst>
              <a:ext uri="{FF2B5EF4-FFF2-40B4-BE49-F238E27FC236}">
                <a16:creationId xmlns:a16="http://schemas.microsoft.com/office/drawing/2014/main" id="{86FB4197-A7C7-2C4B-87E5-4528376C50B4}"/>
              </a:ext>
            </a:extLst>
          </p:cNvPr>
          <p:cNvGrpSpPr>
            <a:grpSpLocks/>
          </p:cNvGrpSpPr>
          <p:nvPr/>
        </p:nvGrpSpPr>
        <p:grpSpPr bwMode="auto">
          <a:xfrm>
            <a:off x="6289675" y="5334000"/>
            <a:ext cx="525463" cy="392113"/>
            <a:chOff x="2751" y="1851"/>
            <a:chExt cx="462" cy="478"/>
          </a:xfrm>
        </p:grpSpPr>
        <p:pic>
          <p:nvPicPr>
            <p:cNvPr id="193" name="Picture 364" descr="iphone_stylized_small">
              <a:extLst>
                <a:ext uri="{FF2B5EF4-FFF2-40B4-BE49-F238E27FC236}">
                  <a16:creationId xmlns:a16="http://schemas.microsoft.com/office/drawing/2014/main" id="{0C0CDB8A-DE3D-5F4A-A881-49C3DC0504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 name="Picture 402" descr="antenna_radiation_stylized">
              <a:extLst>
                <a:ext uri="{FF2B5EF4-FFF2-40B4-BE49-F238E27FC236}">
                  <a16:creationId xmlns:a16="http://schemas.microsoft.com/office/drawing/2014/main" id="{FBB79140-E464-FA4E-BC03-E9D77416B1D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95" name="Group 356">
            <a:extLst>
              <a:ext uri="{FF2B5EF4-FFF2-40B4-BE49-F238E27FC236}">
                <a16:creationId xmlns:a16="http://schemas.microsoft.com/office/drawing/2014/main" id="{814B233D-4B4F-8340-BCC6-0250B96E73AE}"/>
              </a:ext>
            </a:extLst>
          </p:cNvPr>
          <p:cNvGrpSpPr>
            <a:grpSpLocks/>
          </p:cNvGrpSpPr>
          <p:nvPr/>
        </p:nvGrpSpPr>
        <p:grpSpPr bwMode="auto">
          <a:xfrm>
            <a:off x="4987925" y="5191125"/>
            <a:ext cx="376238" cy="349250"/>
            <a:chOff x="313" y="1497"/>
            <a:chExt cx="1152" cy="1014"/>
          </a:xfrm>
        </p:grpSpPr>
        <p:pic>
          <p:nvPicPr>
            <p:cNvPr id="196" name="Picture 354" descr="laptop_stylized_small">
              <a:extLst>
                <a:ext uri="{FF2B5EF4-FFF2-40B4-BE49-F238E27FC236}">
                  <a16:creationId xmlns:a16="http://schemas.microsoft.com/office/drawing/2014/main" id="{EC5C806D-D5CA-5A4B-958A-3D3885D6353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7" name="Picture 355" descr="antenna_stylized">
              <a:extLst>
                <a:ext uri="{FF2B5EF4-FFF2-40B4-BE49-F238E27FC236}">
                  <a16:creationId xmlns:a16="http://schemas.microsoft.com/office/drawing/2014/main" id="{22DE5A99-B75E-E846-A9CA-B5A4A8A0866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98" name="Group 356">
            <a:extLst>
              <a:ext uri="{FF2B5EF4-FFF2-40B4-BE49-F238E27FC236}">
                <a16:creationId xmlns:a16="http://schemas.microsoft.com/office/drawing/2014/main" id="{44A62913-19C4-CF45-A43E-AF4966B1C6B9}"/>
              </a:ext>
            </a:extLst>
          </p:cNvPr>
          <p:cNvGrpSpPr>
            <a:grpSpLocks/>
          </p:cNvGrpSpPr>
          <p:nvPr/>
        </p:nvGrpSpPr>
        <p:grpSpPr bwMode="auto">
          <a:xfrm>
            <a:off x="1909763" y="4643438"/>
            <a:ext cx="282575" cy="344487"/>
            <a:chOff x="313" y="1497"/>
            <a:chExt cx="1152" cy="1014"/>
          </a:xfrm>
        </p:grpSpPr>
        <p:pic>
          <p:nvPicPr>
            <p:cNvPr id="199" name="Picture 354" descr="laptop_stylized_small">
              <a:extLst>
                <a:ext uri="{FF2B5EF4-FFF2-40B4-BE49-F238E27FC236}">
                  <a16:creationId xmlns:a16="http://schemas.microsoft.com/office/drawing/2014/main" id="{2C6FC57A-B2AA-024C-AA50-833F87F56B2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0" name="Picture 355" descr="antenna_stylized">
              <a:extLst>
                <a:ext uri="{FF2B5EF4-FFF2-40B4-BE49-F238E27FC236}">
                  <a16:creationId xmlns:a16="http://schemas.microsoft.com/office/drawing/2014/main" id="{A7408C9B-0424-4D46-A3CB-20DA2F96592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01" name="Group 403">
            <a:extLst>
              <a:ext uri="{FF2B5EF4-FFF2-40B4-BE49-F238E27FC236}">
                <a16:creationId xmlns:a16="http://schemas.microsoft.com/office/drawing/2014/main" id="{8BF4494C-B45F-EA42-8D3E-0E8E92701DEB}"/>
              </a:ext>
            </a:extLst>
          </p:cNvPr>
          <p:cNvGrpSpPr>
            <a:grpSpLocks/>
          </p:cNvGrpSpPr>
          <p:nvPr/>
        </p:nvGrpSpPr>
        <p:grpSpPr bwMode="auto">
          <a:xfrm>
            <a:off x="1616075" y="4308475"/>
            <a:ext cx="444500" cy="381000"/>
            <a:chOff x="2751" y="1851"/>
            <a:chExt cx="462" cy="478"/>
          </a:xfrm>
        </p:grpSpPr>
        <p:pic>
          <p:nvPicPr>
            <p:cNvPr id="202" name="Picture 364" descr="iphone_stylized_small">
              <a:extLst>
                <a:ext uri="{FF2B5EF4-FFF2-40B4-BE49-F238E27FC236}">
                  <a16:creationId xmlns:a16="http://schemas.microsoft.com/office/drawing/2014/main" id="{F9290FEC-F0ED-A746-9BCA-11DE56BF8CD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3" name="Picture 402" descr="antenna_radiation_stylized">
              <a:extLst>
                <a:ext uri="{FF2B5EF4-FFF2-40B4-BE49-F238E27FC236}">
                  <a16:creationId xmlns:a16="http://schemas.microsoft.com/office/drawing/2014/main" id="{7F0B6E3C-FE7C-8244-BFE5-BB2FF84C835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04" name="Group 142">
            <a:extLst>
              <a:ext uri="{FF2B5EF4-FFF2-40B4-BE49-F238E27FC236}">
                <a16:creationId xmlns:a16="http://schemas.microsoft.com/office/drawing/2014/main" id="{05787F7C-D6F9-5148-A1C8-AE0EF1035320}"/>
              </a:ext>
            </a:extLst>
          </p:cNvPr>
          <p:cNvGrpSpPr>
            <a:grpSpLocks/>
          </p:cNvGrpSpPr>
          <p:nvPr/>
        </p:nvGrpSpPr>
        <p:grpSpPr bwMode="auto">
          <a:xfrm>
            <a:off x="1574800" y="1971675"/>
            <a:ext cx="458788" cy="619125"/>
            <a:chOff x="5955030" y="3031808"/>
            <a:chExt cx="914400" cy="1398587"/>
          </a:xfrm>
        </p:grpSpPr>
        <p:grpSp>
          <p:nvGrpSpPr>
            <p:cNvPr id="205" name="Group 398">
              <a:extLst>
                <a:ext uri="{FF2B5EF4-FFF2-40B4-BE49-F238E27FC236}">
                  <a16:creationId xmlns:a16="http://schemas.microsoft.com/office/drawing/2014/main" id="{DEF19A22-8F91-6842-8109-AEB66C6A5ABE}"/>
                </a:ext>
              </a:extLst>
            </p:cNvPr>
            <p:cNvGrpSpPr>
              <a:grpSpLocks/>
            </p:cNvGrpSpPr>
            <p:nvPr/>
          </p:nvGrpSpPr>
          <p:grpSpPr bwMode="auto">
            <a:xfrm>
              <a:off x="6097905" y="3403283"/>
              <a:ext cx="596900" cy="1027112"/>
              <a:chOff x="3130" y="3288"/>
              <a:chExt cx="410" cy="742"/>
            </a:xfrm>
          </p:grpSpPr>
          <p:sp>
            <p:nvSpPr>
              <p:cNvPr id="207" name="Line 270">
                <a:extLst>
                  <a:ext uri="{FF2B5EF4-FFF2-40B4-BE49-F238E27FC236}">
                    <a16:creationId xmlns:a16="http://schemas.microsoft.com/office/drawing/2014/main" id="{E417E1DB-608C-9848-9F0A-5122753DA841}"/>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8" name="Line 271">
                <a:extLst>
                  <a:ext uri="{FF2B5EF4-FFF2-40B4-BE49-F238E27FC236}">
                    <a16:creationId xmlns:a16="http://schemas.microsoft.com/office/drawing/2014/main" id="{3B2D533F-D1A2-B24B-A569-AA613E92259F}"/>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9" name="Line 272">
                <a:extLst>
                  <a:ext uri="{FF2B5EF4-FFF2-40B4-BE49-F238E27FC236}">
                    <a16:creationId xmlns:a16="http://schemas.microsoft.com/office/drawing/2014/main" id="{F887C580-CEC3-4746-B37A-5E728888A4ED}"/>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0" name="Line 273">
                <a:extLst>
                  <a:ext uri="{FF2B5EF4-FFF2-40B4-BE49-F238E27FC236}">
                    <a16:creationId xmlns:a16="http://schemas.microsoft.com/office/drawing/2014/main" id="{5069F6B6-EC0B-9443-B3DF-EC160AF3C2F2}"/>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1" name="Line 274">
                <a:extLst>
                  <a:ext uri="{FF2B5EF4-FFF2-40B4-BE49-F238E27FC236}">
                    <a16:creationId xmlns:a16="http://schemas.microsoft.com/office/drawing/2014/main" id="{148C5F81-3D28-1B46-BC25-8FFB6E9BBBEF}"/>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2" name="Line 275">
                <a:extLst>
                  <a:ext uri="{FF2B5EF4-FFF2-40B4-BE49-F238E27FC236}">
                    <a16:creationId xmlns:a16="http://schemas.microsoft.com/office/drawing/2014/main" id="{E994C03E-7A8C-7649-B94A-FFE6213CF3CA}"/>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3" name="Line 276">
                <a:extLst>
                  <a:ext uri="{FF2B5EF4-FFF2-40B4-BE49-F238E27FC236}">
                    <a16:creationId xmlns:a16="http://schemas.microsoft.com/office/drawing/2014/main" id="{3D5CC52A-81FD-E049-A4D9-6576D1FA6977}"/>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4" name="Line 277">
                <a:extLst>
                  <a:ext uri="{FF2B5EF4-FFF2-40B4-BE49-F238E27FC236}">
                    <a16:creationId xmlns:a16="http://schemas.microsoft.com/office/drawing/2014/main" id="{3ED01E6D-C154-C542-A593-1C66F05106D9}"/>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5" name="Line 278">
                <a:extLst>
                  <a:ext uri="{FF2B5EF4-FFF2-40B4-BE49-F238E27FC236}">
                    <a16:creationId xmlns:a16="http://schemas.microsoft.com/office/drawing/2014/main" id="{F83323B0-0B99-0747-B347-8742C2532B88}"/>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6" name="Line 279">
                <a:extLst>
                  <a:ext uri="{FF2B5EF4-FFF2-40B4-BE49-F238E27FC236}">
                    <a16:creationId xmlns:a16="http://schemas.microsoft.com/office/drawing/2014/main" id="{BC214760-2F6D-A54C-96DB-B2563CA355E6}"/>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7" name="Line 280">
                <a:extLst>
                  <a:ext uri="{FF2B5EF4-FFF2-40B4-BE49-F238E27FC236}">
                    <a16:creationId xmlns:a16="http://schemas.microsoft.com/office/drawing/2014/main" id="{A0160D0F-A86D-4241-B44D-6E98425F86F0}"/>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8" name="Line 281">
                <a:extLst>
                  <a:ext uri="{FF2B5EF4-FFF2-40B4-BE49-F238E27FC236}">
                    <a16:creationId xmlns:a16="http://schemas.microsoft.com/office/drawing/2014/main" id="{3ABDB358-8829-E54F-AB3F-14EB8832BED5}"/>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282">
                <a:extLst>
                  <a:ext uri="{FF2B5EF4-FFF2-40B4-BE49-F238E27FC236}">
                    <a16:creationId xmlns:a16="http://schemas.microsoft.com/office/drawing/2014/main" id="{030D6FBA-2C96-C74F-A538-CE828952DFCD}"/>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0" name="Line 283">
                <a:extLst>
                  <a:ext uri="{FF2B5EF4-FFF2-40B4-BE49-F238E27FC236}">
                    <a16:creationId xmlns:a16="http://schemas.microsoft.com/office/drawing/2014/main" id="{444C9AF6-B194-1F4D-9498-4133CAD31F8C}"/>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1" name="Line 284">
                <a:extLst>
                  <a:ext uri="{FF2B5EF4-FFF2-40B4-BE49-F238E27FC236}">
                    <a16:creationId xmlns:a16="http://schemas.microsoft.com/office/drawing/2014/main" id="{1007F074-DD2C-A041-8028-27935643FE8D}"/>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206" name="Picture 399" descr="cell_tower_radiation copy">
              <a:extLst>
                <a:ext uri="{FF2B5EF4-FFF2-40B4-BE49-F238E27FC236}">
                  <a16:creationId xmlns:a16="http://schemas.microsoft.com/office/drawing/2014/main" id="{05BFEF5A-A9A7-8E49-BE1F-03DCB72C00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22" name="Group 356">
            <a:extLst>
              <a:ext uri="{FF2B5EF4-FFF2-40B4-BE49-F238E27FC236}">
                <a16:creationId xmlns:a16="http://schemas.microsoft.com/office/drawing/2014/main" id="{FE7D4943-DFC4-1049-B8CF-FEDA6FD746B2}"/>
              </a:ext>
            </a:extLst>
          </p:cNvPr>
          <p:cNvGrpSpPr>
            <a:grpSpLocks/>
          </p:cNvGrpSpPr>
          <p:nvPr/>
        </p:nvGrpSpPr>
        <p:grpSpPr bwMode="auto">
          <a:xfrm>
            <a:off x="2112963" y="2103438"/>
            <a:ext cx="465137" cy="481012"/>
            <a:chOff x="313" y="1497"/>
            <a:chExt cx="1152" cy="1014"/>
          </a:xfrm>
        </p:grpSpPr>
        <p:pic>
          <p:nvPicPr>
            <p:cNvPr id="223" name="Picture 354" descr="laptop_stylized_small">
              <a:extLst>
                <a:ext uri="{FF2B5EF4-FFF2-40B4-BE49-F238E27FC236}">
                  <a16:creationId xmlns:a16="http://schemas.microsoft.com/office/drawing/2014/main" id="{1B9DAB19-8344-BD4E-8CEC-E8179484351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4" name="Picture 355" descr="antenna_stylized">
              <a:extLst>
                <a:ext uri="{FF2B5EF4-FFF2-40B4-BE49-F238E27FC236}">
                  <a16:creationId xmlns:a16="http://schemas.microsoft.com/office/drawing/2014/main" id="{EBC88AD6-BA3E-324A-A0BF-8DF9D89E181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25" name="Group 356">
            <a:extLst>
              <a:ext uri="{FF2B5EF4-FFF2-40B4-BE49-F238E27FC236}">
                <a16:creationId xmlns:a16="http://schemas.microsoft.com/office/drawing/2014/main" id="{E2A474A7-8A71-AC43-9403-5CD64CFABC6B}"/>
              </a:ext>
            </a:extLst>
          </p:cNvPr>
          <p:cNvGrpSpPr>
            <a:grpSpLocks/>
          </p:cNvGrpSpPr>
          <p:nvPr/>
        </p:nvGrpSpPr>
        <p:grpSpPr bwMode="auto">
          <a:xfrm>
            <a:off x="2005013" y="2901950"/>
            <a:ext cx="333375" cy="368300"/>
            <a:chOff x="313" y="1497"/>
            <a:chExt cx="1152" cy="1014"/>
          </a:xfrm>
        </p:grpSpPr>
        <p:pic>
          <p:nvPicPr>
            <p:cNvPr id="226" name="Picture 354" descr="laptop_stylized_small">
              <a:extLst>
                <a:ext uri="{FF2B5EF4-FFF2-40B4-BE49-F238E27FC236}">
                  <a16:creationId xmlns:a16="http://schemas.microsoft.com/office/drawing/2014/main" id="{F44CEA56-C9A6-9141-81A0-8DCC3E2F5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7" name="Picture 355" descr="antenna_stylized">
              <a:extLst>
                <a:ext uri="{FF2B5EF4-FFF2-40B4-BE49-F238E27FC236}">
                  <a16:creationId xmlns:a16="http://schemas.microsoft.com/office/drawing/2014/main" id="{0C57F82F-4D98-D54F-81F8-DA60E1261D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28" name="Group 356">
            <a:extLst>
              <a:ext uri="{FF2B5EF4-FFF2-40B4-BE49-F238E27FC236}">
                <a16:creationId xmlns:a16="http://schemas.microsoft.com/office/drawing/2014/main" id="{07CEAB6C-C9D1-9A47-BAA4-4D786E6D429A}"/>
              </a:ext>
            </a:extLst>
          </p:cNvPr>
          <p:cNvGrpSpPr>
            <a:grpSpLocks/>
          </p:cNvGrpSpPr>
          <p:nvPr/>
        </p:nvGrpSpPr>
        <p:grpSpPr bwMode="auto">
          <a:xfrm>
            <a:off x="1482725" y="2987675"/>
            <a:ext cx="282575" cy="344488"/>
            <a:chOff x="313" y="1497"/>
            <a:chExt cx="1152" cy="1014"/>
          </a:xfrm>
        </p:grpSpPr>
        <p:pic>
          <p:nvPicPr>
            <p:cNvPr id="229" name="Picture 354" descr="laptop_stylized_small">
              <a:extLst>
                <a:ext uri="{FF2B5EF4-FFF2-40B4-BE49-F238E27FC236}">
                  <a16:creationId xmlns:a16="http://schemas.microsoft.com/office/drawing/2014/main" id="{66EB1CC5-C145-7141-AE88-FDE185E245F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0" name="Picture 355" descr="antenna_stylized">
              <a:extLst>
                <a:ext uri="{FF2B5EF4-FFF2-40B4-BE49-F238E27FC236}">
                  <a16:creationId xmlns:a16="http://schemas.microsoft.com/office/drawing/2014/main" id="{CBA3A680-EE48-5C4A-B84E-4A1FCE54879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1" name="Group 403">
            <a:extLst>
              <a:ext uri="{FF2B5EF4-FFF2-40B4-BE49-F238E27FC236}">
                <a16:creationId xmlns:a16="http://schemas.microsoft.com/office/drawing/2014/main" id="{E09A0004-7386-EF43-AE45-070A340FAD3F}"/>
              </a:ext>
            </a:extLst>
          </p:cNvPr>
          <p:cNvGrpSpPr>
            <a:grpSpLocks/>
          </p:cNvGrpSpPr>
          <p:nvPr/>
        </p:nvGrpSpPr>
        <p:grpSpPr bwMode="auto">
          <a:xfrm>
            <a:off x="1189038" y="2651125"/>
            <a:ext cx="444500" cy="382588"/>
            <a:chOff x="2751" y="1851"/>
            <a:chExt cx="462" cy="478"/>
          </a:xfrm>
        </p:grpSpPr>
        <p:pic>
          <p:nvPicPr>
            <p:cNvPr id="232" name="Picture 364" descr="iphone_stylized_small">
              <a:extLst>
                <a:ext uri="{FF2B5EF4-FFF2-40B4-BE49-F238E27FC236}">
                  <a16:creationId xmlns:a16="http://schemas.microsoft.com/office/drawing/2014/main" id="{D04F1FE1-F105-E24F-BD11-05351E3FC70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3" name="Picture 402" descr="antenna_radiation_stylized">
              <a:extLst>
                <a:ext uri="{FF2B5EF4-FFF2-40B4-BE49-F238E27FC236}">
                  <a16:creationId xmlns:a16="http://schemas.microsoft.com/office/drawing/2014/main" id="{8995403E-B75E-864E-A3AC-A8BADEA4FAF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4" name="Group 356">
            <a:extLst>
              <a:ext uri="{FF2B5EF4-FFF2-40B4-BE49-F238E27FC236}">
                <a16:creationId xmlns:a16="http://schemas.microsoft.com/office/drawing/2014/main" id="{45D88A96-1BEF-AF40-9EF4-F653E8F6912B}"/>
              </a:ext>
            </a:extLst>
          </p:cNvPr>
          <p:cNvGrpSpPr>
            <a:grpSpLocks/>
          </p:cNvGrpSpPr>
          <p:nvPr/>
        </p:nvGrpSpPr>
        <p:grpSpPr bwMode="auto">
          <a:xfrm>
            <a:off x="1565275" y="1401763"/>
            <a:ext cx="446088" cy="385762"/>
            <a:chOff x="313" y="1497"/>
            <a:chExt cx="1152" cy="1014"/>
          </a:xfrm>
        </p:grpSpPr>
        <p:pic>
          <p:nvPicPr>
            <p:cNvPr id="235" name="Picture 354" descr="laptop_stylized_small">
              <a:extLst>
                <a:ext uri="{FF2B5EF4-FFF2-40B4-BE49-F238E27FC236}">
                  <a16:creationId xmlns:a16="http://schemas.microsoft.com/office/drawing/2014/main" id="{5CA82CB5-E7B6-C445-B684-658BC5C3312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 name="Picture 355" descr="antenna_stylized">
              <a:extLst>
                <a:ext uri="{FF2B5EF4-FFF2-40B4-BE49-F238E27FC236}">
                  <a16:creationId xmlns:a16="http://schemas.microsoft.com/office/drawing/2014/main" id="{75F9DB31-6339-494A-A074-B9A0B4516920}"/>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7" name="Group 403">
            <a:extLst>
              <a:ext uri="{FF2B5EF4-FFF2-40B4-BE49-F238E27FC236}">
                <a16:creationId xmlns:a16="http://schemas.microsoft.com/office/drawing/2014/main" id="{EF99A882-0F7D-1340-8F07-148A4616940E}"/>
              </a:ext>
            </a:extLst>
          </p:cNvPr>
          <p:cNvGrpSpPr>
            <a:grpSpLocks/>
          </p:cNvGrpSpPr>
          <p:nvPr/>
        </p:nvGrpSpPr>
        <p:grpSpPr bwMode="auto">
          <a:xfrm>
            <a:off x="762000" y="2530475"/>
            <a:ext cx="446088" cy="381000"/>
            <a:chOff x="2751" y="1851"/>
            <a:chExt cx="462" cy="478"/>
          </a:xfrm>
        </p:grpSpPr>
        <p:pic>
          <p:nvPicPr>
            <p:cNvPr id="238" name="Picture 364" descr="iphone_stylized_small">
              <a:extLst>
                <a:ext uri="{FF2B5EF4-FFF2-40B4-BE49-F238E27FC236}">
                  <a16:creationId xmlns:a16="http://schemas.microsoft.com/office/drawing/2014/main" id="{8C6A6BBA-51E0-724F-AB7E-9DE15DF9F0F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9" name="Picture 402" descr="antenna_radiation_stylized">
              <a:extLst>
                <a:ext uri="{FF2B5EF4-FFF2-40B4-BE49-F238E27FC236}">
                  <a16:creationId xmlns:a16="http://schemas.microsoft.com/office/drawing/2014/main" id="{E51015F6-50FB-094B-BDF9-2FE77B03308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40" name="Line 63">
            <a:extLst>
              <a:ext uri="{FF2B5EF4-FFF2-40B4-BE49-F238E27FC236}">
                <a16:creationId xmlns:a16="http://schemas.microsoft.com/office/drawing/2014/main" id="{CCB97428-BD70-4E49-A590-83AF71EA820E}"/>
              </a:ext>
            </a:extLst>
          </p:cNvPr>
          <p:cNvSpPr>
            <a:spLocks noChangeShapeType="1"/>
          </p:cNvSpPr>
          <p:nvPr/>
        </p:nvSpPr>
        <p:spPr bwMode="auto">
          <a:xfrm flipH="1" flipV="1">
            <a:off x="4867275" y="4105275"/>
            <a:ext cx="949325" cy="1293813"/>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1" name="Line 34">
            <a:extLst>
              <a:ext uri="{FF2B5EF4-FFF2-40B4-BE49-F238E27FC236}">
                <a16:creationId xmlns:a16="http://schemas.microsoft.com/office/drawing/2014/main" id="{4FC66219-F808-FD4D-9B59-86F203C09C9C}"/>
              </a:ext>
            </a:extLst>
          </p:cNvPr>
          <p:cNvSpPr>
            <a:spLocks noChangeShapeType="1"/>
          </p:cNvSpPr>
          <p:nvPr/>
        </p:nvSpPr>
        <p:spPr bwMode="auto">
          <a:xfrm flipV="1">
            <a:off x="2197100" y="3636963"/>
            <a:ext cx="1257300" cy="809625"/>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2" name="Group 6">
            <a:extLst>
              <a:ext uri="{FF2B5EF4-FFF2-40B4-BE49-F238E27FC236}">
                <a16:creationId xmlns:a16="http://schemas.microsoft.com/office/drawing/2014/main" id="{C361E706-F3A3-CF44-AE02-BA0595774CD9}"/>
              </a:ext>
            </a:extLst>
          </p:cNvPr>
          <p:cNvGrpSpPr>
            <a:grpSpLocks/>
          </p:cNvGrpSpPr>
          <p:nvPr/>
        </p:nvGrpSpPr>
        <p:grpSpPr bwMode="auto">
          <a:xfrm>
            <a:off x="3038475" y="2557463"/>
            <a:ext cx="2362200" cy="1762125"/>
            <a:chOff x="3839" y="1737"/>
            <a:chExt cx="1488" cy="1110"/>
          </a:xfrm>
        </p:grpSpPr>
        <p:sp>
          <p:nvSpPr>
            <p:cNvPr id="243" name="Freeform 7">
              <a:extLst>
                <a:ext uri="{FF2B5EF4-FFF2-40B4-BE49-F238E27FC236}">
                  <a16:creationId xmlns:a16="http://schemas.microsoft.com/office/drawing/2014/main" id="{393C90C1-E2F5-7E4D-9330-704828EC3DBF}"/>
                </a:ext>
              </a:extLst>
            </p:cNvPr>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244" name="Text Box 8">
              <a:extLst>
                <a:ext uri="{FF2B5EF4-FFF2-40B4-BE49-F238E27FC236}">
                  <a16:creationId xmlns:a16="http://schemas.microsoft.com/office/drawing/2014/main" id="{91AB3FE3-6836-1F44-BEB7-C93EF507CF19}"/>
                </a:ext>
              </a:extLst>
            </p:cNvPr>
            <p:cNvSpPr txBox="1">
              <a:spLocks noChangeArrowheads="1"/>
            </p:cNvSpPr>
            <p:nvPr/>
          </p:nvSpPr>
          <p:spPr bwMode="auto">
            <a:xfrm>
              <a:off x="4086" y="2030"/>
              <a:ext cx="1086"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fontAlgn="base">
                <a:spcBef>
                  <a:spcPct val="0"/>
                </a:spcBef>
                <a:spcAft>
                  <a:spcPct val="0"/>
                </a:spcAft>
                <a:defRPr/>
              </a:pPr>
              <a:r>
                <a:rPr lang="en-US" dirty="0">
                  <a:solidFill>
                    <a:srgbClr val="000000"/>
                  </a:solidFill>
                  <a:latin typeface="Arial" charset="0"/>
                  <a:cs typeface="Arial" charset="0"/>
                </a:rPr>
                <a:t>wired network </a:t>
              </a:r>
            </a:p>
            <a:p>
              <a:pPr algn="ctr" fontAlgn="base">
                <a:spcBef>
                  <a:spcPct val="0"/>
                </a:spcBef>
                <a:spcAft>
                  <a:spcPct val="0"/>
                </a:spcAft>
                <a:defRPr/>
              </a:pPr>
              <a:r>
                <a:rPr lang="en-US" dirty="0">
                  <a:solidFill>
                    <a:srgbClr val="000000"/>
                  </a:solidFill>
                  <a:latin typeface="Arial" charset="0"/>
                  <a:cs typeface="Arial" charset="0"/>
                </a:rPr>
                <a:t>infrastructure</a:t>
              </a:r>
            </a:p>
          </p:txBody>
        </p:sp>
      </p:grpSp>
      <p:sp>
        <p:nvSpPr>
          <p:cNvPr id="256" name="Rectangle 64">
            <a:extLst>
              <a:ext uri="{FF2B5EF4-FFF2-40B4-BE49-F238E27FC236}">
                <a16:creationId xmlns:a16="http://schemas.microsoft.com/office/drawing/2014/main" id="{6AA6881B-4358-FF4E-A4CC-2B9126420109}"/>
              </a:ext>
            </a:extLst>
          </p:cNvPr>
          <p:cNvSpPr>
            <a:spLocks noChangeArrowheads="1"/>
          </p:cNvSpPr>
          <p:nvPr/>
        </p:nvSpPr>
        <p:spPr bwMode="auto">
          <a:xfrm>
            <a:off x="6121400" y="1621631"/>
            <a:ext cx="5486399" cy="2188369"/>
          </a:xfrm>
          <a:prstGeom prst="rect">
            <a:avLst/>
          </a:prstGeom>
          <a:noFill/>
          <a:ln w="28575">
            <a:solidFill>
              <a:srgbClr val="C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dirty="0">
              <a:cs typeface="+mn-cs"/>
            </a:endParaRPr>
          </a:p>
        </p:txBody>
      </p:sp>
      <p:sp>
        <p:nvSpPr>
          <p:cNvPr id="257" name="Rectangle 65">
            <a:extLst>
              <a:ext uri="{FF2B5EF4-FFF2-40B4-BE49-F238E27FC236}">
                <a16:creationId xmlns:a16="http://schemas.microsoft.com/office/drawing/2014/main" id="{D3DD057D-1216-6143-801F-C09B36730EF4}"/>
              </a:ext>
            </a:extLst>
          </p:cNvPr>
          <p:cNvSpPr>
            <a:spLocks noChangeArrowheads="1"/>
          </p:cNvSpPr>
          <p:nvPr/>
        </p:nvSpPr>
        <p:spPr bwMode="auto">
          <a:xfrm>
            <a:off x="6262688" y="1485900"/>
            <a:ext cx="2030412" cy="31273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dirty="0">
              <a:cs typeface="+mn-cs"/>
            </a:endParaRPr>
          </a:p>
        </p:txBody>
      </p:sp>
      <p:sp>
        <p:nvSpPr>
          <p:cNvPr id="258" name="Rectangle 66">
            <a:extLst>
              <a:ext uri="{FF2B5EF4-FFF2-40B4-BE49-F238E27FC236}">
                <a16:creationId xmlns:a16="http://schemas.microsoft.com/office/drawing/2014/main" id="{AFF8804D-A907-D64D-B296-CED28A197CBD}"/>
              </a:ext>
            </a:extLst>
          </p:cNvPr>
          <p:cNvSpPr>
            <a:spLocks noChangeArrowheads="1"/>
          </p:cNvSpPr>
          <p:nvPr/>
        </p:nvSpPr>
        <p:spPr bwMode="auto">
          <a:xfrm>
            <a:off x="6159500" y="1412875"/>
            <a:ext cx="53975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800" dirty="0">
                <a:cs typeface="+mn-cs"/>
              </a:rPr>
              <a:t> base station</a:t>
            </a:r>
          </a:p>
          <a:p>
            <a:pPr marL="277813" indent="-277813">
              <a:lnSpc>
                <a:spcPct val="90000"/>
              </a:lnSpc>
              <a:spcBef>
                <a:spcPct val="20000"/>
              </a:spcBef>
              <a:buClr>
                <a:srgbClr val="000099"/>
              </a:buClr>
              <a:buSzPct val="100000"/>
              <a:buFont typeface="Wingdings" charset="2"/>
              <a:buChar char="§"/>
              <a:defRPr/>
            </a:pPr>
            <a:r>
              <a:rPr lang="en-US" sz="2400" dirty="0">
                <a:cs typeface="+mn-cs"/>
              </a:rPr>
              <a:t>typically connected to wired network</a:t>
            </a:r>
          </a:p>
          <a:p>
            <a:pPr marL="277813" indent="-277813">
              <a:lnSpc>
                <a:spcPct val="90000"/>
              </a:lnSpc>
              <a:spcBef>
                <a:spcPct val="20000"/>
              </a:spcBef>
              <a:buClr>
                <a:srgbClr val="000099"/>
              </a:buClr>
              <a:buSzPct val="100000"/>
              <a:buFont typeface="Wingdings" charset="2"/>
              <a:buChar char="§"/>
              <a:defRPr/>
            </a:pPr>
            <a:r>
              <a:rPr lang="en-US" sz="2400" dirty="0">
                <a:cs typeface="+mn-cs"/>
              </a:rPr>
              <a:t>relay - responsible for sending packets between wired network and wireless host(s) in its </a:t>
            </a:r>
            <a:r>
              <a:rPr lang="en-US" sz="2400" dirty="0"/>
              <a:t>“</a:t>
            </a:r>
            <a:r>
              <a:rPr lang="en-US" sz="2400" dirty="0">
                <a:cs typeface="+mn-cs"/>
              </a:rPr>
              <a:t>area</a:t>
            </a:r>
            <a:r>
              <a:rPr lang="en-US" sz="2400" dirty="0"/>
              <a:t>”</a:t>
            </a:r>
            <a:endParaRPr lang="en-US" sz="2400" dirty="0">
              <a:cs typeface="+mn-cs"/>
            </a:endParaRPr>
          </a:p>
          <a:p>
            <a:pPr marL="508000" lvl="1" indent="-228600">
              <a:lnSpc>
                <a:spcPct val="90000"/>
              </a:lnSpc>
              <a:spcBef>
                <a:spcPct val="20000"/>
              </a:spcBef>
              <a:buClr>
                <a:srgbClr val="000099"/>
              </a:buClr>
              <a:buFont typeface="Arial"/>
              <a:buChar char="•"/>
              <a:defRPr/>
            </a:pPr>
            <a:r>
              <a:rPr lang="en-US" sz="2400" dirty="0">
                <a:cs typeface="+mn-cs"/>
              </a:rPr>
              <a:t>e.g., cell towers,  802.11 access points </a:t>
            </a:r>
          </a:p>
        </p:txBody>
      </p:sp>
      <p:sp>
        <p:nvSpPr>
          <p:cNvPr id="262" name="Line 75">
            <a:extLst>
              <a:ext uri="{FF2B5EF4-FFF2-40B4-BE49-F238E27FC236}">
                <a16:creationId xmlns:a16="http://schemas.microsoft.com/office/drawing/2014/main" id="{A8073855-FFB7-4243-B73E-71BE7F0079CA}"/>
              </a:ext>
            </a:extLst>
          </p:cNvPr>
          <p:cNvSpPr>
            <a:spLocks noChangeShapeType="1"/>
          </p:cNvSpPr>
          <p:nvPr/>
        </p:nvSpPr>
        <p:spPr bwMode="auto">
          <a:xfrm flipH="1">
            <a:off x="5930899" y="3794124"/>
            <a:ext cx="1770063" cy="1552575"/>
          </a:xfrm>
          <a:prstGeom prst="line">
            <a:avLst/>
          </a:prstGeom>
          <a:noFill/>
          <a:ln w="9525">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sp>
        <p:nvSpPr>
          <p:cNvPr id="284" name="Rectangle 65">
            <a:extLst>
              <a:ext uri="{FF2B5EF4-FFF2-40B4-BE49-F238E27FC236}">
                <a16:creationId xmlns:a16="http://schemas.microsoft.com/office/drawing/2014/main" id="{DF949D2A-16AA-6549-B627-118C1D0ECB96}"/>
              </a:ext>
            </a:extLst>
          </p:cNvPr>
          <p:cNvSpPr>
            <a:spLocks noChangeArrowheads="1"/>
          </p:cNvSpPr>
          <p:nvPr/>
        </p:nvSpPr>
        <p:spPr bwMode="auto">
          <a:xfrm>
            <a:off x="9525000" y="1587500"/>
            <a:ext cx="1358900" cy="31273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dirty="0">
              <a:cs typeface="+mn-cs"/>
            </a:endParaRPr>
          </a:p>
        </p:txBody>
      </p:sp>
      <p:grpSp>
        <p:nvGrpSpPr>
          <p:cNvPr id="263" name="Group 190">
            <a:extLst>
              <a:ext uri="{FF2B5EF4-FFF2-40B4-BE49-F238E27FC236}">
                <a16:creationId xmlns:a16="http://schemas.microsoft.com/office/drawing/2014/main" id="{AF5699E1-B44D-5047-9954-D0A83ED44246}"/>
              </a:ext>
            </a:extLst>
          </p:cNvPr>
          <p:cNvGrpSpPr>
            <a:grpSpLocks/>
          </p:cNvGrpSpPr>
          <p:nvPr/>
        </p:nvGrpSpPr>
        <p:grpSpPr bwMode="auto">
          <a:xfrm>
            <a:off x="10258425" y="1214438"/>
            <a:ext cx="458788" cy="620712"/>
            <a:chOff x="5955030" y="3031808"/>
            <a:chExt cx="914400" cy="1398587"/>
          </a:xfrm>
        </p:grpSpPr>
        <p:grpSp>
          <p:nvGrpSpPr>
            <p:cNvPr id="264" name="Group 398">
              <a:extLst>
                <a:ext uri="{FF2B5EF4-FFF2-40B4-BE49-F238E27FC236}">
                  <a16:creationId xmlns:a16="http://schemas.microsoft.com/office/drawing/2014/main" id="{806484FB-7958-7247-8BEE-0D5BFB63A5E5}"/>
                </a:ext>
              </a:extLst>
            </p:cNvPr>
            <p:cNvGrpSpPr>
              <a:grpSpLocks/>
            </p:cNvGrpSpPr>
            <p:nvPr/>
          </p:nvGrpSpPr>
          <p:grpSpPr bwMode="auto">
            <a:xfrm>
              <a:off x="6097905" y="3403283"/>
              <a:ext cx="596900" cy="1027112"/>
              <a:chOff x="3130" y="3288"/>
              <a:chExt cx="410" cy="742"/>
            </a:xfrm>
          </p:grpSpPr>
          <p:sp>
            <p:nvSpPr>
              <p:cNvPr id="266" name="Line 270">
                <a:extLst>
                  <a:ext uri="{FF2B5EF4-FFF2-40B4-BE49-F238E27FC236}">
                    <a16:creationId xmlns:a16="http://schemas.microsoft.com/office/drawing/2014/main" id="{27275B54-E4E9-344E-8181-84B435A41D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2000" dirty="0"/>
              </a:p>
            </p:txBody>
          </p:sp>
          <p:sp>
            <p:nvSpPr>
              <p:cNvPr id="267" name="Line 271">
                <a:extLst>
                  <a:ext uri="{FF2B5EF4-FFF2-40B4-BE49-F238E27FC236}">
                    <a16:creationId xmlns:a16="http://schemas.microsoft.com/office/drawing/2014/main" id="{DC4A4B3B-4463-644E-9D78-B5EEEB6FB5A0}"/>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2000" dirty="0"/>
              </a:p>
            </p:txBody>
          </p:sp>
          <p:sp>
            <p:nvSpPr>
              <p:cNvPr id="268" name="Line 272">
                <a:extLst>
                  <a:ext uri="{FF2B5EF4-FFF2-40B4-BE49-F238E27FC236}">
                    <a16:creationId xmlns:a16="http://schemas.microsoft.com/office/drawing/2014/main" id="{C6633AAF-EE07-0142-99BC-CEFF96A95CE5}"/>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2000" dirty="0"/>
              </a:p>
            </p:txBody>
          </p:sp>
          <p:sp>
            <p:nvSpPr>
              <p:cNvPr id="269" name="Line 273">
                <a:extLst>
                  <a:ext uri="{FF2B5EF4-FFF2-40B4-BE49-F238E27FC236}">
                    <a16:creationId xmlns:a16="http://schemas.microsoft.com/office/drawing/2014/main" id="{6AA78A1D-1234-4745-9F8E-4BAE67844BE2}"/>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2000" dirty="0"/>
              </a:p>
            </p:txBody>
          </p:sp>
          <p:sp>
            <p:nvSpPr>
              <p:cNvPr id="270" name="Line 274">
                <a:extLst>
                  <a:ext uri="{FF2B5EF4-FFF2-40B4-BE49-F238E27FC236}">
                    <a16:creationId xmlns:a16="http://schemas.microsoft.com/office/drawing/2014/main" id="{CEACD629-D460-A245-8055-9AC8BE599EA4}"/>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2000" dirty="0"/>
              </a:p>
            </p:txBody>
          </p:sp>
          <p:sp>
            <p:nvSpPr>
              <p:cNvPr id="271" name="Line 275">
                <a:extLst>
                  <a:ext uri="{FF2B5EF4-FFF2-40B4-BE49-F238E27FC236}">
                    <a16:creationId xmlns:a16="http://schemas.microsoft.com/office/drawing/2014/main" id="{BB8181ED-9DB7-1442-B504-9A5F576CD217}"/>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2000" dirty="0"/>
              </a:p>
            </p:txBody>
          </p:sp>
          <p:sp>
            <p:nvSpPr>
              <p:cNvPr id="272" name="Line 276">
                <a:extLst>
                  <a:ext uri="{FF2B5EF4-FFF2-40B4-BE49-F238E27FC236}">
                    <a16:creationId xmlns:a16="http://schemas.microsoft.com/office/drawing/2014/main" id="{0BB66F43-5CAC-FB42-9429-881A63DB42FE}"/>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2000" dirty="0"/>
              </a:p>
            </p:txBody>
          </p:sp>
          <p:sp>
            <p:nvSpPr>
              <p:cNvPr id="273" name="Line 277">
                <a:extLst>
                  <a:ext uri="{FF2B5EF4-FFF2-40B4-BE49-F238E27FC236}">
                    <a16:creationId xmlns:a16="http://schemas.microsoft.com/office/drawing/2014/main" id="{FCBD4696-D541-BF42-A408-8BA8358A3C80}"/>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2000" dirty="0"/>
              </a:p>
            </p:txBody>
          </p:sp>
          <p:sp>
            <p:nvSpPr>
              <p:cNvPr id="274" name="Line 278">
                <a:extLst>
                  <a:ext uri="{FF2B5EF4-FFF2-40B4-BE49-F238E27FC236}">
                    <a16:creationId xmlns:a16="http://schemas.microsoft.com/office/drawing/2014/main" id="{EC238CC5-8B26-7944-8E06-E739A295B346}"/>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2000" dirty="0"/>
              </a:p>
            </p:txBody>
          </p:sp>
          <p:sp>
            <p:nvSpPr>
              <p:cNvPr id="275" name="Line 279">
                <a:extLst>
                  <a:ext uri="{FF2B5EF4-FFF2-40B4-BE49-F238E27FC236}">
                    <a16:creationId xmlns:a16="http://schemas.microsoft.com/office/drawing/2014/main" id="{E7C21F0C-FC09-1E48-B777-76DA61D20CC5}"/>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2000" dirty="0"/>
              </a:p>
            </p:txBody>
          </p:sp>
          <p:sp>
            <p:nvSpPr>
              <p:cNvPr id="276" name="Line 280">
                <a:extLst>
                  <a:ext uri="{FF2B5EF4-FFF2-40B4-BE49-F238E27FC236}">
                    <a16:creationId xmlns:a16="http://schemas.microsoft.com/office/drawing/2014/main" id="{1D2DA39A-CC3C-0645-B501-BC54F65CD309}"/>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2000" dirty="0"/>
              </a:p>
            </p:txBody>
          </p:sp>
          <p:sp>
            <p:nvSpPr>
              <p:cNvPr id="277" name="Line 281">
                <a:extLst>
                  <a:ext uri="{FF2B5EF4-FFF2-40B4-BE49-F238E27FC236}">
                    <a16:creationId xmlns:a16="http://schemas.microsoft.com/office/drawing/2014/main" id="{EA2D075B-81E5-784B-9EF8-3CBF05443609}"/>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2000" dirty="0"/>
              </a:p>
            </p:txBody>
          </p:sp>
          <p:sp>
            <p:nvSpPr>
              <p:cNvPr id="278" name="Line 282">
                <a:extLst>
                  <a:ext uri="{FF2B5EF4-FFF2-40B4-BE49-F238E27FC236}">
                    <a16:creationId xmlns:a16="http://schemas.microsoft.com/office/drawing/2014/main" id="{575FE7C0-166B-0641-9079-0E45C715168C}"/>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2000" dirty="0"/>
              </a:p>
            </p:txBody>
          </p:sp>
          <p:sp>
            <p:nvSpPr>
              <p:cNvPr id="279" name="Line 283">
                <a:extLst>
                  <a:ext uri="{FF2B5EF4-FFF2-40B4-BE49-F238E27FC236}">
                    <a16:creationId xmlns:a16="http://schemas.microsoft.com/office/drawing/2014/main" id="{DCF71BEB-82A4-7D44-B7BE-5FF6363BBE43}"/>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2000" dirty="0"/>
              </a:p>
            </p:txBody>
          </p:sp>
          <p:sp>
            <p:nvSpPr>
              <p:cNvPr id="280" name="Line 284">
                <a:extLst>
                  <a:ext uri="{FF2B5EF4-FFF2-40B4-BE49-F238E27FC236}">
                    <a16:creationId xmlns:a16="http://schemas.microsoft.com/office/drawing/2014/main" id="{D40A2DA9-2533-2040-92F4-233F8B92E0B3}"/>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sz="2000" dirty="0"/>
              </a:p>
            </p:txBody>
          </p:sp>
        </p:grpSp>
        <p:pic>
          <p:nvPicPr>
            <p:cNvPr id="265" name="Picture 399" descr="cell_tower_radiation copy">
              <a:extLst>
                <a:ext uri="{FF2B5EF4-FFF2-40B4-BE49-F238E27FC236}">
                  <a16:creationId xmlns:a16="http://schemas.microsoft.com/office/drawing/2014/main" id="{931FB936-CE8A-944F-A035-21C703FD2A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81" name="Group 361">
            <a:extLst>
              <a:ext uri="{FF2B5EF4-FFF2-40B4-BE49-F238E27FC236}">
                <a16:creationId xmlns:a16="http://schemas.microsoft.com/office/drawing/2014/main" id="{4A514C10-36AD-C047-9DCA-0C60D7FFD481}"/>
              </a:ext>
            </a:extLst>
          </p:cNvPr>
          <p:cNvGrpSpPr>
            <a:grpSpLocks/>
          </p:cNvGrpSpPr>
          <p:nvPr/>
        </p:nvGrpSpPr>
        <p:grpSpPr bwMode="auto">
          <a:xfrm>
            <a:off x="9648825" y="1355725"/>
            <a:ext cx="590550" cy="501650"/>
            <a:chOff x="2967" y="478"/>
            <a:chExt cx="788" cy="625"/>
          </a:xfrm>
        </p:grpSpPr>
        <p:pic>
          <p:nvPicPr>
            <p:cNvPr id="282" name="Picture 358" descr="access_point_stylized_small">
              <a:extLst>
                <a:ext uri="{FF2B5EF4-FFF2-40B4-BE49-F238E27FC236}">
                  <a16:creationId xmlns:a16="http://schemas.microsoft.com/office/drawing/2014/main" id="{F5572894-4F42-B145-A40E-F9233C4CAD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3" name="Picture 360" descr="antenna_radiation_stylized">
              <a:extLst>
                <a:ext uri="{FF2B5EF4-FFF2-40B4-BE49-F238E27FC236}">
                  <a16:creationId xmlns:a16="http://schemas.microsoft.com/office/drawing/2014/main" id="{A24360A3-C842-C243-846B-4B82E967F024}"/>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85" name="Line 75">
            <a:extLst>
              <a:ext uri="{FF2B5EF4-FFF2-40B4-BE49-F238E27FC236}">
                <a16:creationId xmlns:a16="http://schemas.microsoft.com/office/drawing/2014/main" id="{5B9CA4A4-32DA-EE41-8D67-FD891F4206EB}"/>
              </a:ext>
            </a:extLst>
          </p:cNvPr>
          <p:cNvSpPr>
            <a:spLocks noChangeShapeType="1"/>
          </p:cNvSpPr>
          <p:nvPr/>
        </p:nvSpPr>
        <p:spPr bwMode="auto">
          <a:xfrm flipH="1">
            <a:off x="2349498" y="3810000"/>
            <a:ext cx="5334001" cy="685799"/>
          </a:xfrm>
          <a:prstGeom prst="line">
            <a:avLst/>
          </a:prstGeom>
          <a:noFill/>
          <a:ln w="9525">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spTree>
    <p:extLst>
      <p:ext uri="{BB962C8B-B14F-4D97-AF65-F5344CB8AC3E}">
        <p14:creationId xmlns:p14="http://schemas.microsoft.com/office/powerpoint/2010/main" val="1661817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Elements of a wireless network</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7</a:t>
            </a:fld>
            <a:endParaRPr lang="en-US" dirty="0"/>
          </a:p>
        </p:txBody>
      </p:sp>
      <p:sp>
        <p:nvSpPr>
          <p:cNvPr id="125" name="Oval 5">
            <a:extLst>
              <a:ext uri="{FF2B5EF4-FFF2-40B4-BE49-F238E27FC236}">
                <a16:creationId xmlns:a16="http://schemas.microsoft.com/office/drawing/2014/main" id="{6FD887B1-36B7-C042-AF16-EC543F193250}"/>
              </a:ext>
            </a:extLst>
          </p:cNvPr>
          <p:cNvSpPr>
            <a:spLocks noChangeArrowheads="1"/>
          </p:cNvSpPr>
          <p:nvPr/>
        </p:nvSpPr>
        <p:spPr bwMode="auto">
          <a:xfrm>
            <a:off x="4816475" y="4378325"/>
            <a:ext cx="2152650" cy="2093913"/>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6" name="Oval 11">
            <a:extLst>
              <a:ext uri="{FF2B5EF4-FFF2-40B4-BE49-F238E27FC236}">
                <a16:creationId xmlns:a16="http://schemas.microsoft.com/office/drawing/2014/main" id="{E4A6400A-EFEA-6943-B38A-9D6A4B5A9B80}"/>
              </a:ext>
            </a:extLst>
          </p:cNvPr>
          <p:cNvSpPr>
            <a:spLocks noChangeArrowheads="1"/>
          </p:cNvSpPr>
          <p:nvPr/>
        </p:nvSpPr>
        <p:spPr bwMode="auto">
          <a:xfrm>
            <a:off x="650875" y="1290638"/>
            <a:ext cx="2252663" cy="2286000"/>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7" name="Line 22">
            <a:extLst>
              <a:ext uri="{FF2B5EF4-FFF2-40B4-BE49-F238E27FC236}">
                <a16:creationId xmlns:a16="http://schemas.microsoft.com/office/drawing/2014/main" id="{7B958348-F69B-0945-B7D1-5D0DD9A351D9}"/>
              </a:ext>
            </a:extLst>
          </p:cNvPr>
          <p:cNvSpPr>
            <a:spLocks noChangeShapeType="1"/>
          </p:cNvSpPr>
          <p:nvPr/>
        </p:nvSpPr>
        <p:spPr bwMode="auto">
          <a:xfrm>
            <a:off x="1798638" y="2447925"/>
            <a:ext cx="1277937" cy="6556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8" name="Oval 23">
            <a:extLst>
              <a:ext uri="{FF2B5EF4-FFF2-40B4-BE49-F238E27FC236}">
                <a16:creationId xmlns:a16="http://schemas.microsoft.com/office/drawing/2014/main" id="{6DC7CEC3-9E37-6C43-B01A-57E7BFF18F47}"/>
              </a:ext>
            </a:extLst>
          </p:cNvPr>
          <p:cNvSpPr>
            <a:spLocks noChangeArrowheads="1"/>
          </p:cNvSpPr>
          <p:nvPr/>
        </p:nvSpPr>
        <p:spPr bwMode="auto">
          <a:xfrm>
            <a:off x="1524000" y="4033838"/>
            <a:ext cx="1038225" cy="100488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9" name="Oval 38">
            <a:extLst>
              <a:ext uri="{FF2B5EF4-FFF2-40B4-BE49-F238E27FC236}">
                <a16:creationId xmlns:a16="http://schemas.microsoft.com/office/drawing/2014/main" id="{D2BE75E6-7844-934E-960A-D867D9A2310E}"/>
              </a:ext>
            </a:extLst>
          </p:cNvPr>
          <p:cNvSpPr>
            <a:spLocks noChangeArrowheads="1"/>
          </p:cNvSpPr>
          <p:nvPr/>
        </p:nvSpPr>
        <p:spPr bwMode="auto">
          <a:xfrm>
            <a:off x="3108325" y="4440238"/>
            <a:ext cx="2278063" cy="205263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30" name="Line 59">
            <a:extLst>
              <a:ext uri="{FF2B5EF4-FFF2-40B4-BE49-F238E27FC236}">
                <a16:creationId xmlns:a16="http://schemas.microsoft.com/office/drawing/2014/main" id="{09A1ED68-4C61-C547-B087-02636BAFB272}"/>
              </a:ext>
            </a:extLst>
          </p:cNvPr>
          <p:cNvSpPr>
            <a:spLocks noChangeShapeType="1"/>
          </p:cNvSpPr>
          <p:nvPr/>
        </p:nvSpPr>
        <p:spPr bwMode="auto">
          <a:xfrm>
            <a:off x="5360988" y="5424488"/>
            <a:ext cx="3048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1" name="Line 60">
            <a:extLst>
              <a:ext uri="{FF2B5EF4-FFF2-40B4-BE49-F238E27FC236}">
                <a16:creationId xmlns:a16="http://schemas.microsoft.com/office/drawing/2014/main" id="{DCF89B4B-F2C0-9B46-A017-74044CA88C80}"/>
              </a:ext>
            </a:extLst>
          </p:cNvPr>
          <p:cNvSpPr>
            <a:spLocks noChangeShapeType="1"/>
          </p:cNvSpPr>
          <p:nvPr/>
        </p:nvSpPr>
        <p:spPr bwMode="auto">
          <a:xfrm flipH="1">
            <a:off x="4873625" y="5327650"/>
            <a:ext cx="1905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2" name="Line 61">
            <a:extLst>
              <a:ext uri="{FF2B5EF4-FFF2-40B4-BE49-F238E27FC236}">
                <a16:creationId xmlns:a16="http://schemas.microsoft.com/office/drawing/2014/main" id="{CB846523-0AE5-B44E-9CD4-A5780699DE7D}"/>
              </a:ext>
            </a:extLst>
          </p:cNvPr>
          <p:cNvSpPr>
            <a:spLocks noChangeShapeType="1"/>
          </p:cNvSpPr>
          <p:nvPr/>
        </p:nvSpPr>
        <p:spPr bwMode="auto">
          <a:xfrm flipH="1">
            <a:off x="4887913" y="5403850"/>
            <a:ext cx="1905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3" name="Line 62">
            <a:extLst>
              <a:ext uri="{FF2B5EF4-FFF2-40B4-BE49-F238E27FC236}">
                <a16:creationId xmlns:a16="http://schemas.microsoft.com/office/drawing/2014/main" id="{3D8D61FF-B178-A042-9F75-800F5BC23FCA}"/>
              </a:ext>
            </a:extLst>
          </p:cNvPr>
          <p:cNvSpPr>
            <a:spLocks noChangeShapeType="1"/>
          </p:cNvSpPr>
          <p:nvPr/>
        </p:nvSpPr>
        <p:spPr bwMode="auto">
          <a:xfrm flipH="1">
            <a:off x="4830763" y="5470525"/>
            <a:ext cx="1905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4" name="Line 64">
            <a:extLst>
              <a:ext uri="{FF2B5EF4-FFF2-40B4-BE49-F238E27FC236}">
                <a16:creationId xmlns:a16="http://schemas.microsoft.com/office/drawing/2014/main" id="{0E054FAC-6E60-6F42-9532-E4FBA10A891B}"/>
              </a:ext>
            </a:extLst>
          </p:cNvPr>
          <p:cNvSpPr>
            <a:spLocks noChangeShapeType="1"/>
          </p:cNvSpPr>
          <p:nvPr/>
        </p:nvSpPr>
        <p:spPr bwMode="auto">
          <a:xfrm flipV="1">
            <a:off x="4308475" y="4144963"/>
            <a:ext cx="50800" cy="111760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35" name="Group 356">
            <a:extLst>
              <a:ext uri="{FF2B5EF4-FFF2-40B4-BE49-F238E27FC236}">
                <a16:creationId xmlns:a16="http://schemas.microsoft.com/office/drawing/2014/main" id="{33648B09-CC71-7244-88FB-21FDB43B1417}"/>
              </a:ext>
            </a:extLst>
          </p:cNvPr>
          <p:cNvGrpSpPr>
            <a:grpSpLocks/>
          </p:cNvGrpSpPr>
          <p:nvPr/>
        </p:nvGrpSpPr>
        <p:grpSpPr bwMode="auto">
          <a:xfrm>
            <a:off x="6442075" y="4867275"/>
            <a:ext cx="331788" cy="368300"/>
            <a:chOff x="313" y="1497"/>
            <a:chExt cx="1152" cy="1014"/>
          </a:xfrm>
        </p:grpSpPr>
        <p:pic>
          <p:nvPicPr>
            <p:cNvPr id="136" name="Picture 354" descr="laptop_stylized_small">
              <a:extLst>
                <a:ext uri="{FF2B5EF4-FFF2-40B4-BE49-F238E27FC236}">
                  <a16:creationId xmlns:a16="http://schemas.microsoft.com/office/drawing/2014/main" id="{916388DC-DFC7-6644-A58A-7E3CE3A4F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7" name="Picture 355" descr="antenna_stylized">
              <a:extLst>
                <a:ext uri="{FF2B5EF4-FFF2-40B4-BE49-F238E27FC236}">
                  <a16:creationId xmlns:a16="http://schemas.microsoft.com/office/drawing/2014/main" id="{37884014-95FD-4041-8DD3-B67813446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38" name="Group 361">
            <a:extLst>
              <a:ext uri="{FF2B5EF4-FFF2-40B4-BE49-F238E27FC236}">
                <a16:creationId xmlns:a16="http://schemas.microsoft.com/office/drawing/2014/main" id="{F0D83CBC-A45C-DB46-B426-BC3CB27E561A}"/>
              </a:ext>
            </a:extLst>
          </p:cNvPr>
          <p:cNvGrpSpPr>
            <a:grpSpLocks/>
          </p:cNvGrpSpPr>
          <p:nvPr/>
        </p:nvGrpSpPr>
        <p:grpSpPr bwMode="auto">
          <a:xfrm>
            <a:off x="2071688" y="4195763"/>
            <a:ext cx="396875" cy="388937"/>
            <a:chOff x="2967" y="478"/>
            <a:chExt cx="788" cy="625"/>
          </a:xfrm>
        </p:grpSpPr>
        <p:pic>
          <p:nvPicPr>
            <p:cNvPr id="139" name="Picture 358" descr="access_point_stylized_small">
              <a:extLst>
                <a:ext uri="{FF2B5EF4-FFF2-40B4-BE49-F238E27FC236}">
                  <a16:creationId xmlns:a16="http://schemas.microsoft.com/office/drawing/2014/main" id="{5FE77BF3-1EFB-E041-BAC1-94C95522F1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0" name="Picture 360" descr="antenna_radiation_stylized">
              <a:extLst>
                <a:ext uri="{FF2B5EF4-FFF2-40B4-BE49-F238E27FC236}">
                  <a16:creationId xmlns:a16="http://schemas.microsoft.com/office/drawing/2014/main" id="{ED27BB04-ED6E-0D4B-8FE8-C96C4F7B95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41" name="Group 1">
            <a:extLst>
              <a:ext uri="{FF2B5EF4-FFF2-40B4-BE49-F238E27FC236}">
                <a16:creationId xmlns:a16="http://schemas.microsoft.com/office/drawing/2014/main" id="{F8EB07E3-DFC0-A445-A33D-75C2AD0A9EF8}"/>
              </a:ext>
            </a:extLst>
          </p:cNvPr>
          <p:cNvGrpSpPr>
            <a:grpSpLocks/>
          </p:cNvGrpSpPr>
          <p:nvPr/>
        </p:nvGrpSpPr>
        <p:grpSpPr bwMode="auto">
          <a:xfrm>
            <a:off x="5668963" y="4957763"/>
            <a:ext cx="458787" cy="620712"/>
            <a:chOff x="5955030" y="3031808"/>
            <a:chExt cx="914400" cy="1398587"/>
          </a:xfrm>
        </p:grpSpPr>
        <p:grpSp>
          <p:nvGrpSpPr>
            <p:cNvPr id="142" name="Group 398">
              <a:extLst>
                <a:ext uri="{FF2B5EF4-FFF2-40B4-BE49-F238E27FC236}">
                  <a16:creationId xmlns:a16="http://schemas.microsoft.com/office/drawing/2014/main" id="{B220ABB4-ABAB-CE46-BE7A-ED482AEAA84D}"/>
                </a:ext>
              </a:extLst>
            </p:cNvPr>
            <p:cNvGrpSpPr>
              <a:grpSpLocks/>
            </p:cNvGrpSpPr>
            <p:nvPr/>
          </p:nvGrpSpPr>
          <p:grpSpPr bwMode="auto">
            <a:xfrm>
              <a:off x="6097905" y="3403283"/>
              <a:ext cx="596900" cy="1027112"/>
              <a:chOff x="3130" y="3288"/>
              <a:chExt cx="410" cy="742"/>
            </a:xfrm>
          </p:grpSpPr>
          <p:sp>
            <p:nvSpPr>
              <p:cNvPr id="144" name="Line 270">
                <a:extLst>
                  <a:ext uri="{FF2B5EF4-FFF2-40B4-BE49-F238E27FC236}">
                    <a16:creationId xmlns:a16="http://schemas.microsoft.com/office/drawing/2014/main" id="{EB3D1AFB-9917-EB40-AEBE-C975E63F26BD}"/>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5" name="Line 271">
                <a:extLst>
                  <a:ext uri="{FF2B5EF4-FFF2-40B4-BE49-F238E27FC236}">
                    <a16:creationId xmlns:a16="http://schemas.microsoft.com/office/drawing/2014/main" id="{E08FC51C-048E-3E4D-9A0F-1FD8F96EBAB2}"/>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6" name="Line 272">
                <a:extLst>
                  <a:ext uri="{FF2B5EF4-FFF2-40B4-BE49-F238E27FC236}">
                    <a16:creationId xmlns:a16="http://schemas.microsoft.com/office/drawing/2014/main" id="{F60BFC20-FF60-2749-A1D5-607289DB4114}"/>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7" name="Line 273">
                <a:extLst>
                  <a:ext uri="{FF2B5EF4-FFF2-40B4-BE49-F238E27FC236}">
                    <a16:creationId xmlns:a16="http://schemas.microsoft.com/office/drawing/2014/main" id="{512627BE-7F4B-E642-8B83-2CFC68BC44F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8" name="Line 274">
                <a:extLst>
                  <a:ext uri="{FF2B5EF4-FFF2-40B4-BE49-F238E27FC236}">
                    <a16:creationId xmlns:a16="http://schemas.microsoft.com/office/drawing/2014/main" id="{4E8A0C01-D6A7-1F42-A4A2-1DC6B281EFD6}"/>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9" name="Line 275">
                <a:extLst>
                  <a:ext uri="{FF2B5EF4-FFF2-40B4-BE49-F238E27FC236}">
                    <a16:creationId xmlns:a16="http://schemas.microsoft.com/office/drawing/2014/main" id="{7438FAEA-A6F2-A246-8105-F54EDDC70154}"/>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0" name="Line 276">
                <a:extLst>
                  <a:ext uri="{FF2B5EF4-FFF2-40B4-BE49-F238E27FC236}">
                    <a16:creationId xmlns:a16="http://schemas.microsoft.com/office/drawing/2014/main" id="{E69B15B3-9399-E041-878F-938173CDFFEE}"/>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1" name="Line 277">
                <a:extLst>
                  <a:ext uri="{FF2B5EF4-FFF2-40B4-BE49-F238E27FC236}">
                    <a16:creationId xmlns:a16="http://schemas.microsoft.com/office/drawing/2014/main" id="{1E4874DA-7ED7-874D-B991-AABE14689B18}"/>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2" name="Line 278">
                <a:extLst>
                  <a:ext uri="{FF2B5EF4-FFF2-40B4-BE49-F238E27FC236}">
                    <a16:creationId xmlns:a16="http://schemas.microsoft.com/office/drawing/2014/main" id="{6D14A8CC-9625-344D-A6EB-3F17469C477D}"/>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3" name="Line 279">
                <a:extLst>
                  <a:ext uri="{FF2B5EF4-FFF2-40B4-BE49-F238E27FC236}">
                    <a16:creationId xmlns:a16="http://schemas.microsoft.com/office/drawing/2014/main" id="{F87A61CD-1278-5C40-A7DA-1D6151D5DB16}"/>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4" name="Line 280">
                <a:extLst>
                  <a:ext uri="{FF2B5EF4-FFF2-40B4-BE49-F238E27FC236}">
                    <a16:creationId xmlns:a16="http://schemas.microsoft.com/office/drawing/2014/main" id="{C0E5602D-DC2C-1843-8D4A-58D3A1ED1DD5}"/>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5" name="Line 281">
                <a:extLst>
                  <a:ext uri="{FF2B5EF4-FFF2-40B4-BE49-F238E27FC236}">
                    <a16:creationId xmlns:a16="http://schemas.microsoft.com/office/drawing/2014/main" id="{DD5E8B9D-A9BC-9746-BBCA-405945A54B48}"/>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6" name="Line 282">
                <a:extLst>
                  <a:ext uri="{FF2B5EF4-FFF2-40B4-BE49-F238E27FC236}">
                    <a16:creationId xmlns:a16="http://schemas.microsoft.com/office/drawing/2014/main" id="{19AF81E9-349A-9344-8D71-5F08AE6BFF3C}"/>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7" name="Line 283">
                <a:extLst>
                  <a:ext uri="{FF2B5EF4-FFF2-40B4-BE49-F238E27FC236}">
                    <a16:creationId xmlns:a16="http://schemas.microsoft.com/office/drawing/2014/main" id="{84FD3D45-465C-2A4D-8826-8073E7679263}"/>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8" name="Line 284">
                <a:extLst>
                  <a:ext uri="{FF2B5EF4-FFF2-40B4-BE49-F238E27FC236}">
                    <a16:creationId xmlns:a16="http://schemas.microsoft.com/office/drawing/2014/main" id="{236149EB-A521-C54B-978B-B2F3D2A80FF2}"/>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143" name="Picture 399" descr="cell_tower_radiation copy">
              <a:extLst>
                <a:ext uri="{FF2B5EF4-FFF2-40B4-BE49-F238E27FC236}">
                  <a16:creationId xmlns:a16="http://schemas.microsoft.com/office/drawing/2014/main" id="{15477466-B0BB-D045-8469-CE320C8C19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59" name="Group 403">
            <a:extLst>
              <a:ext uri="{FF2B5EF4-FFF2-40B4-BE49-F238E27FC236}">
                <a16:creationId xmlns:a16="http://schemas.microsoft.com/office/drawing/2014/main" id="{7E28037A-7EFC-0B46-95B9-4678DDAA8EC2}"/>
              </a:ext>
            </a:extLst>
          </p:cNvPr>
          <p:cNvGrpSpPr>
            <a:grpSpLocks/>
          </p:cNvGrpSpPr>
          <p:nvPr/>
        </p:nvGrpSpPr>
        <p:grpSpPr bwMode="auto">
          <a:xfrm>
            <a:off x="3403600" y="5354638"/>
            <a:ext cx="527050" cy="392112"/>
            <a:chOff x="2751" y="1851"/>
            <a:chExt cx="462" cy="478"/>
          </a:xfrm>
        </p:grpSpPr>
        <p:pic>
          <p:nvPicPr>
            <p:cNvPr id="160" name="Picture 364" descr="iphone_stylized_small">
              <a:extLst>
                <a:ext uri="{FF2B5EF4-FFF2-40B4-BE49-F238E27FC236}">
                  <a16:creationId xmlns:a16="http://schemas.microsoft.com/office/drawing/2014/main" id="{C84FCFF4-A725-4549-A2E6-AB7B6D1964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1" name="Picture 402" descr="antenna_radiation_stylized">
              <a:extLst>
                <a:ext uri="{FF2B5EF4-FFF2-40B4-BE49-F238E27FC236}">
                  <a16:creationId xmlns:a16="http://schemas.microsoft.com/office/drawing/2014/main" id="{E54086FD-B992-B84A-9956-901A6D564E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62" name="Group 100">
            <a:extLst>
              <a:ext uri="{FF2B5EF4-FFF2-40B4-BE49-F238E27FC236}">
                <a16:creationId xmlns:a16="http://schemas.microsoft.com/office/drawing/2014/main" id="{E7C998EB-2394-544D-80BB-533A98F699A4}"/>
              </a:ext>
            </a:extLst>
          </p:cNvPr>
          <p:cNvGrpSpPr>
            <a:grpSpLocks/>
          </p:cNvGrpSpPr>
          <p:nvPr/>
        </p:nvGrpSpPr>
        <p:grpSpPr bwMode="auto">
          <a:xfrm>
            <a:off x="4094163" y="4987925"/>
            <a:ext cx="458787" cy="620713"/>
            <a:chOff x="5955030" y="3031808"/>
            <a:chExt cx="914400" cy="1398587"/>
          </a:xfrm>
        </p:grpSpPr>
        <p:grpSp>
          <p:nvGrpSpPr>
            <p:cNvPr id="163" name="Group 398">
              <a:extLst>
                <a:ext uri="{FF2B5EF4-FFF2-40B4-BE49-F238E27FC236}">
                  <a16:creationId xmlns:a16="http://schemas.microsoft.com/office/drawing/2014/main" id="{4BA56D45-414C-BE4C-9A22-F243E7D162B0}"/>
                </a:ext>
              </a:extLst>
            </p:cNvPr>
            <p:cNvGrpSpPr>
              <a:grpSpLocks/>
            </p:cNvGrpSpPr>
            <p:nvPr/>
          </p:nvGrpSpPr>
          <p:grpSpPr bwMode="auto">
            <a:xfrm>
              <a:off x="6097905" y="3403283"/>
              <a:ext cx="596900" cy="1027112"/>
              <a:chOff x="3130" y="3288"/>
              <a:chExt cx="410" cy="742"/>
            </a:xfrm>
          </p:grpSpPr>
          <p:sp>
            <p:nvSpPr>
              <p:cNvPr id="165" name="Line 270">
                <a:extLst>
                  <a:ext uri="{FF2B5EF4-FFF2-40B4-BE49-F238E27FC236}">
                    <a16:creationId xmlns:a16="http://schemas.microsoft.com/office/drawing/2014/main" id="{C419645E-7341-1E42-A987-8906510D2DEF}"/>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6" name="Line 271">
                <a:extLst>
                  <a:ext uri="{FF2B5EF4-FFF2-40B4-BE49-F238E27FC236}">
                    <a16:creationId xmlns:a16="http://schemas.microsoft.com/office/drawing/2014/main" id="{E3413CC8-503E-F54F-9020-EA30E1FB6B6B}"/>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7" name="Line 272">
                <a:extLst>
                  <a:ext uri="{FF2B5EF4-FFF2-40B4-BE49-F238E27FC236}">
                    <a16:creationId xmlns:a16="http://schemas.microsoft.com/office/drawing/2014/main" id="{32BE2CA0-4934-C548-8F71-8643317D620B}"/>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8" name="Line 273">
                <a:extLst>
                  <a:ext uri="{FF2B5EF4-FFF2-40B4-BE49-F238E27FC236}">
                    <a16:creationId xmlns:a16="http://schemas.microsoft.com/office/drawing/2014/main" id="{0F568FA7-5D04-F249-88F8-D9BF4BB14387}"/>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9" name="Line 274">
                <a:extLst>
                  <a:ext uri="{FF2B5EF4-FFF2-40B4-BE49-F238E27FC236}">
                    <a16:creationId xmlns:a16="http://schemas.microsoft.com/office/drawing/2014/main" id="{FC33DD3A-B462-0C49-9211-16445A4184BB}"/>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0" name="Line 275">
                <a:extLst>
                  <a:ext uri="{FF2B5EF4-FFF2-40B4-BE49-F238E27FC236}">
                    <a16:creationId xmlns:a16="http://schemas.microsoft.com/office/drawing/2014/main" id="{A27E10EF-E77C-324E-ABE5-7D9D36FAFB95}"/>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1" name="Line 276">
                <a:extLst>
                  <a:ext uri="{FF2B5EF4-FFF2-40B4-BE49-F238E27FC236}">
                    <a16:creationId xmlns:a16="http://schemas.microsoft.com/office/drawing/2014/main" id="{38A6549E-F28B-E548-A11B-F2688FE02DE6}"/>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2" name="Line 277">
                <a:extLst>
                  <a:ext uri="{FF2B5EF4-FFF2-40B4-BE49-F238E27FC236}">
                    <a16:creationId xmlns:a16="http://schemas.microsoft.com/office/drawing/2014/main" id="{CF1EC650-3BA3-404C-9765-2B632619ECD8}"/>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3" name="Line 278">
                <a:extLst>
                  <a:ext uri="{FF2B5EF4-FFF2-40B4-BE49-F238E27FC236}">
                    <a16:creationId xmlns:a16="http://schemas.microsoft.com/office/drawing/2014/main" id="{633808AB-AED9-EF48-97E4-4DF625A9D8B4}"/>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4" name="Line 279">
                <a:extLst>
                  <a:ext uri="{FF2B5EF4-FFF2-40B4-BE49-F238E27FC236}">
                    <a16:creationId xmlns:a16="http://schemas.microsoft.com/office/drawing/2014/main" id="{F8580CEE-7A5C-7048-9921-68FF09DF0187}"/>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5" name="Line 280">
                <a:extLst>
                  <a:ext uri="{FF2B5EF4-FFF2-40B4-BE49-F238E27FC236}">
                    <a16:creationId xmlns:a16="http://schemas.microsoft.com/office/drawing/2014/main" id="{00996F04-1F8B-CC4D-B37A-210D0A122CC8}"/>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6" name="Line 281">
                <a:extLst>
                  <a:ext uri="{FF2B5EF4-FFF2-40B4-BE49-F238E27FC236}">
                    <a16:creationId xmlns:a16="http://schemas.microsoft.com/office/drawing/2014/main" id="{F19E527D-6BF3-CC47-875A-C4D2C88E88E1}"/>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7" name="Line 282">
                <a:extLst>
                  <a:ext uri="{FF2B5EF4-FFF2-40B4-BE49-F238E27FC236}">
                    <a16:creationId xmlns:a16="http://schemas.microsoft.com/office/drawing/2014/main" id="{18E888AA-D35B-AE4C-90FA-C2A7AF93347F}"/>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8" name="Line 283">
                <a:extLst>
                  <a:ext uri="{FF2B5EF4-FFF2-40B4-BE49-F238E27FC236}">
                    <a16:creationId xmlns:a16="http://schemas.microsoft.com/office/drawing/2014/main" id="{B8D4E8F1-7790-4D40-A0EB-41F3ADEAB496}"/>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9" name="Line 284">
                <a:extLst>
                  <a:ext uri="{FF2B5EF4-FFF2-40B4-BE49-F238E27FC236}">
                    <a16:creationId xmlns:a16="http://schemas.microsoft.com/office/drawing/2014/main" id="{D429B434-2C40-F74E-8CAE-0FC7B5346509}"/>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164" name="Picture 399" descr="cell_tower_radiation copy">
              <a:extLst>
                <a:ext uri="{FF2B5EF4-FFF2-40B4-BE49-F238E27FC236}">
                  <a16:creationId xmlns:a16="http://schemas.microsoft.com/office/drawing/2014/main" id="{A9CD3D46-2E69-B845-B173-09090C1C4E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0" name="Group 356">
            <a:extLst>
              <a:ext uri="{FF2B5EF4-FFF2-40B4-BE49-F238E27FC236}">
                <a16:creationId xmlns:a16="http://schemas.microsoft.com/office/drawing/2014/main" id="{8FC9C87C-2193-FD4F-BA1A-A7FDAA554282}"/>
              </a:ext>
            </a:extLst>
          </p:cNvPr>
          <p:cNvGrpSpPr>
            <a:grpSpLocks/>
          </p:cNvGrpSpPr>
          <p:nvPr/>
        </p:nvGrpSpPr>
        <p:grpSpPr bwMode="auto">
          <a:xfrm>
            <a:off x="5781675" y="5791200"/>
            <a:ext cx="361950" cy="338138"/>
            <a:chOff x="313" y="1497"/>
            <a:chExt cx="1152" cy="1014"/>
          </a:xfrm>
        </p:grpSpPr>
        <p:pic>
          <p:nvPicPr>
            <p:cNvPr id="181" name="Picture 354" descr="laptop_stylized_small">
              <a:extLst>
                <a:ext uri="{FF2B5EF4-FFF2-40B4-BE49-F238E27FC236}">
                  <a16:creationId xmlns:a16="http://schemas.microsoft.com/office/drawing/2014/main" id="{21BC2357-8DAB-214A-992E-C0220012BD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2" name="Picture 355" descr="antenna_stylized">
              <a:extLst>
                <a:ext uri="{FF2B5EF4-FFF2-40B4-BE49-F238E27FC236}">
                  <a16:creationId xmlns:a16="http://schemas.microsoft.com/office/drawing/2014/main" id="{FD2019DB-E154-D74C-9D01-E47FB814019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3" name="Group 356">
            <a:extLst>
              <a:ext uri="{FF2B5EF4-FFF2-40B4-BE49-F238E27FC236}">
                <a16:creationId xmlns:a16="http://schemas.microsoft.com/office/drawing/2014/main" id="{72BBF72D-947D-B841-83D8-A2FA489C0CFA}"/>
              </a:ext>
            </a:extLst>
          </p:cNvPr>
          <p:cNvGrpSpPr>
            <a:grpSpLocks/>
          </p:cNvGrpSpPr>
          <p:nvPr/>
        </p:nvGrpSpPr>
        <p:grpSpPr bwMode="auto">
          <a:xfrm>
            <a:off x="4551363" y="5811838"/>
            <a:ext cx="376237" cy="347662"/>
            <a:chOff x="313" y="1497"/>
            <a:chExt cx="1152" cy="1014"/>
          </a:xfrm>
        </p:grpSpPr>
        <p:pic>
          <p:nvPicPr>
            <p:cNvPr id="184" name="Picture 354" descr="laptop_stylized_small">
              <a:extLst>
                <a:ext uri="{FF2B5EF4-FFF2-40B4-BE49-F238E27FC236}">
                  <a16:creationId xmlns:a16="http://schemas.microsoft.com/office/drawing/2014/main" id="{836F4D94-BCDF-3542-A343-115E952ED2E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5" name="Picture 355" descr="antenna_stylized">
              <a:extLst>
                <a:ext uri="{FF2B5EF4-FFF2-40B4-BE49-F238E27FC236}">
                  <a16:creationId xmlns:a16="http://schemas.microsoft.com/office/drawing/2014/main" id="{B4D8151E-705C-EE40-B724-E0B69FCF06D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6" name="Group 356">
            <a:extLst>
              <a:ext uri="{FF2B5EF4-FFF2-40B4-BE49-F238E27FC236}">
                <a16:creationId xmlns:a16="http://schemas.microsoft.com/office/drawing/2014/main" id="{90CF8AA6-D241-564C-A835-C42E9A50FB94}"/>
              </a:ext>
            </a:extLst>
          </p:cNvPr>
          <p:cNvGrpSpPr>
            <a:grpSpLocks/>
          </p:cNvGrpSpPr>
          <p:nvPr/>
        </p:nvGrpSpPr>
        <p:grpSpPr bwMode="auto">
          <a:xfrm>
            <a:off x="3830638" y="5832475"/>
            <a:ext cx="382587" cy="436563"/>
            <a:chOff x="313" y="1497"/>
            <a:chExt cx="1152" cy="1014"/>
          </a:xfrm>
        </p:grpSpPr>
        <p:pic>
          <p:nvPicPr>
            <p:cNvPr id="187" name="Picture 354" descr="laptop_stylized_small">
              <a:extLst>
                <a:ext uri="{FF2B5EF4-FFF2-40B4-BE49-F238E27FC236}">
                  <a16:creationId xmlns:a16="http://schemas.microsoft.com/office/drawing/2014/main" id="{EA37CFAF-38EB-2545-8F20-380411EFBC1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8" name="Picture 355" descr="antenna_stylized">
              <a:extLst>
                <a:ext uri="{FF2B5EF4-FFF2-40B4-BE49-F238E27FC236}">
                  <a16:creationId xmlns:a16="http://schemas.microsoft.com/office/drawing/2014/main" id="{79DFDD41-1102-684C-B91C-88ADEBF387D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9" name="Group 403">
            <a:extLst>
              <a:ext uri="{FF2B5EF4-FFF2-40B4-BE49-F238E27FC236}">
                <a16:creationId xmlns:a16="http://schemas.microsoft.com/office/drawing/2014/main" id="{3D48FC39-032B-A342-BFD0-33CBD6CB3A7F}"/>
              </a:ext>
            </a:extLst>
          </p:cNvPr>
          <p:cNvGrpSpPr>
            <a:grpSpLocks/>
          </p:cNvGrpSpPr>
          <p:nvPr/>
        </p:nvGrpSpPr>
        <p:grpSpPr bwMode="auto">
          <a:xfrm>
            <a:off x="3729038" y="4673600"/>
            <a:ext cx="485775" cy="403225"/>
            <a:chOff x="2751" y="1851"/>
            <a:chExt cx="462" cy="478"/>
          </a:xfrm>
        </p:grpSpPr>
        <p:pic>
          <p:nvPicPr>
            <p:cNvPr id="190" name="Picture 364" descr="iphone_stylized_small">
              <a:extLst>
                <a:ext uri="{FF2B5EF4-FFF2-40B4-BE49-F238E27FC236}">
                  <a16:creationId xmlns:a16="http://schemas.microsoft.com/office/drawing/2014/main" id="{D28B1A7C-E2CC-BE4F-8868-8685B04387B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1" name="Picture 402" descr="antenna_radiation_stylized">
              <a:extLst>
                <a:ext uri="{FF2B5EF4-FFF2-40B4-BE49-F238E27FC236}">
                  <a16:creationId xmlns:a16="http://schemas.microsoft.com/office/drawing/2014/main" id="{5BB3FE4E-87C2-8246-82D8-D49345DCDF2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92" name="Group 403">
            <a:extLst>
              <a:ext uri="{FF2B5EF4-FFF2-40B4-BE49-F238E27FC236}">
                <a16:creationId xmlns:a16="http://schemas.microsoft.com/office/drawing/2014/main" id="{86FB4197-A7C7-2C4B-87E5-4528376C50B4}"/>
              </a:ext>
            </a:extLst>
          </p:cNvPr>
          <p:cNvGrpSpPr>
            <a:grpSpLocks/>
          </p:cNvGrpSpPr>
          <p:nvPr/>
        </p:nvGrpSpPr>
        <p:grpSpPr bwMode="auto">
          <a:xfrm>
            <a:off x="6289675" y="5334000"/>
            <a:ext cx="525463" cy="392113"/>
            <a:chOff x="2751" y="1851"/>
            <a:chExt cx="462" cy="478"/>
          </a:xfrm>
        </p:grpSpPr>
        <p:pic>
          <p:nvPicPr>
            <p:cNvPr id="193" name="Picture 364" descr="iphone_stylized_small">
              <a:extLst>
                <a:ext uri="{FF2B5EF4-FFF2-40B4-BE49-F238E27FC236}">
                  <a16:creationId xmlns:a16="http://schemas.microsoft.com/office/drawing/2014/main" id="{0C0CDB8A-DE3D-5F4A-A881-49C3DC0504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 name="Picture 402" descr="antenna_radiation_stylized">
              <a:extLst>
                <a:ext uri="{FF2B5EF4-FFF2-40B4-BE49-F238E27FC236}">
                  <a16:creationId xmlns:a16="http://schemas.microsoft.com/office/drawing/2014/main" id="{FBB79140-E464-FA4E-BC03-E9D77416B1D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95" name="Group 356">
            <a:extLst>
              <a:ext uri="{FF2B5EF4-FFF2-40B4-BE49-F238E27FC236}">
                <a16:creationId xmlns:a16="http://schemas.microsoft.com/office/drawing/2014/main" id="{814B233D-4B4F-8340-BCC6-0250B96E73AE}"/>
              </a:ext>
            </a:extLst>
          </p:cNvPr>
          <p:cNvGrpSpPr>
            <a:grpSpLocks/>
          </p:cNvGrpSpPr>
          <p:nvPr/>
        </p:nvGrpSpPr>
        <p:grpSpPr bwMode="auto">
          <a:xfrm>
            <a:off x="4987925" y="5191125"/>
            <a:ext cx="376238" cy="349250"/>
            <a:chOff x="313" y="1497"/>
            <a:chExt cx="1152" cy="1014"/>
          </a:xfrm>
        </p:grpSpPr>
        <p:pic>
          <p:nvPicPr>
            <p:cNvPr id="196" name="Picture 354" descr="laptop_stylized_small">
              <a:extLst>
                <a:ext uri="{FF2B5EF4-FFF2-40B4-BE49-F238E27FC236}">
                  <a16:creationId xmlns:a16="http://schemas.microsoft.com/office/drawing/2014/main" id="{EC5C806D-D5CA-5A4B-958A-3D3885D6353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7" name="Picture 355" descr="antenna_stylized">
              <a:extLst>
                <a:ext uri="{FF2B5EF4-FFF2-40B4-BE49-F238E27FC236}">
                  <a16:creationId xmlns:a16="http://schemas.microsoft.com/office/drawing/2014/main" id="{22DE5A99-B75E-E846-A9CA-B5A4A8A0866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98" name="Group 356">
            <a:extLst>
              <a:ext uri="{FF2B5EF4-FFF2-40B4-BE49-F238E27FC236}">
                <a16:creationId xmlns:a16="http://schemas.microsoft.com/office/drawing/2014/main" id="{44A62913-19C4-CF45-A43E-AF4966B1C6B9}"/>
              </a:ext>
            </a:extLst>
          </p:cNvPr>
          <p:cNvGrpSpPr>
            <a:grpSpLocks/>
          </p:cNvGrpSpPr>
          <p:nvPr/>
        </p:nvGrpSpPr>
        <p:grpSpPr bwMode="auto">
          <a:xfrm>
            <a:off x="1909763" y="4643438"/>
            <a:ext cx="282575" cy="344487"/>
            <a:chOff x="313" y="1497"/>
            <a:chExt cx="1152" cy="1014"/>
          </a:xfrm>
        </p:grpSpPr>
        <p:pic>
          <p:nvPicPr>
            <p:cNvPr id="199" name="Picture 354" descr="laptop_stylized_small">
              <a:extLst>
                <a:ext uri="{FF2B5EF4-FFF2-40B4-BE49-F238E27FC236}">
                  <a16:creationId xmlns:a16="http://schemas.microsoft.com/office/drawing/2014/main" id="{2C6FC57A-B2AA-024C-AA50-833F87F56B2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0" name="Picture 355" descr="antenna_stylized">
              <a:extLst>
                <a:ext uri="{FF2B5EF4-FFF2-40B4-BE49-F238E27FC236}">
                  <a16:creationId xmlns:a16="http://schemas.microsoft.com/office/drawing/2014/main" id="{A7408C9B-0424-4D46-A3CB-20DA2F96592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01" name="Group 403">
            <a:extLst>
              <a:ext uri="{FF2B5EF4-FFF2-40B4-BE49-F238E27FC236}">
                <a16:creationId xmlns:a16="http://schemas.microsoft.com/office/drawing/2014/main" id="{8BF4494C-B45F-EA42-8D3E-0E8E92701DEB}"/>
              </a:ext>
            </a:extLst>
          </p:cNvPr>
          <p:cNvGrpSpPr>
            <a:grpSpLocks/>
          </p:cNvGrpSpPr>
          <p:nvPr/>
        </p:nvGrpSpPr>
        <p:grpSpPr bwMode="auto">
          <a:xfrm>
            <a:off x="1616075" y="4308475"/>
            <a:ext cx="444500" cy="381000"/>
            <a:chOff x="2751" y="1851"/>
            <a:chExt cx="462" cy="478"/>
          </a:xfrm>
        </p:grpSpPr>
        <p:pic>
          <p:nvPicPr>
            <p:cNvPr id="202" name="Picture 364" descr="iphone_stylized_small">
              <a:extLst>
                <a:ext uri="{FF2B5EF4-FFF2-40B4-BE49-F238E27FC236}">
                  <a16:creationId xmlns:a16="http://schemas.microsoft.com/office/drawing/2014/main" id="{F9290FEC-F0ED-A746-9BCA-11DE56BF8CD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3" name="Picture 402" descr="antenna_radiation_stylized">
              <a:extLst>
                <a:ext uri="{FF2B5EF4-FFF2-40B4-BE49-F238E27FC236}">
                  <a16:creationId xmlns:a16="http://schemas.microsoft.com/office/drawing/2014/main" id="{7F0B6E3C-FE7C-8244-BFE5-BB2FF84C835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04" name="Group 142">
            <a:extLst>
              <a:ext uri="{FF2B5EF4-FFF2-40B4-BE49-F238E27FC236}">
                <a16:creationId xmlns:a16="http://schemas.microsoft.com/office/drawing/2014/main" id="{05787F7C-D6F9-5148-A1C8-AE0EF1035320}"/>
              </a:ext>
            </a:extLst>
          </p:cNvPr>
          <p:cNvGrpSpPr>
            <a:grpSpLocks/>
          </p:cNvGrpSpPr>
          <p:nvPr/>
        </p:nvGrpSpPr>
        <p:grpSpPr bwMode="auto">
          <a:xfrm>
            <a:off x="1574800" y="1971675"/>
            <a:ext cx="458788" cy="619125"/>
            <a:chOff x="5955030" y="3031808"/>
            <a:chExt cx="914400" cy="1398587"/>
          </a:xfrm>
        </p:grpSpPr>
        <p:grpSp>
          <p:nvGrpSpPr>
            <p:cNvPr id="205" name="Group 398">
              <a:extLst>
                <a:ext uri="{FF2B5EF4-FFF2-40B4-BE49-F238E27FC236}">
                  <a16:creationId xmlns:a16="http://schemas.microsoft.com/office/drawing/2014/main" id="{DEF19A22-8F91-6842-8109-AEB66C6A5ABE}"/>
                </a:ext>
              </a:extLst>
            </p:cNvPr>
            <p:cNvGrpSpPr>
              <a:grpSpLocks/>
            </p:cNvGrpSpPr>
            <p:nvPr/>
          </p:nvGrpSpPr>
          <p:grpSpPr bwMode="auto">
            <a:xfrm>
              <a:off x="6097905" y="3403283"/>
              <a:ext cx="596900" cy="1027112"/>
              <a:chOff x="3130" y="3288"/>
              <a:chExt cx="410" cy="742"/>
            </a:xfrm>
          </p:grpSpPr>
          <p:sp>
            <p:nvSpPr>
              <p:cNvPr id="207" name="Line 270">
                <a:extLst>
                  <a:ext uri="{FF2B5EF4-FFF2-40B4-BE49-F238E27FC236}">
                    <a16:creationId xmlns:a16="http://schemas.microsoft.com/office/drawing/2014/main" id="{E417E1DB-608C-9848-9F0A-5122753DA841}"/>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8" name="Line 271">
                <a:extLst>
                  <a:ext uri="{FF2B5EF4-FFF2-40B4-BE49-F238E27FC236}">
                    <a16:creationId xmlns:a16="http://schemas.microsoft.com/office/drawing/2014/main" id="{3B2D533F-D1A2-B24B-A569-AA613E92259F}"/>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9" name="Line 272">
                <a:extLst>
                  <a:ext uri="{FF2B5EF4-FFF2-40B4-BE49-F238E27FC236}">
                    <a16:creationId xmlns:a16="http://schemas.microsoft.com/office/drawing/2014/main" id="{F887C580-CEC3-4746-B37A-5E728888A4ED}"/>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0" name="Line 273">
                <a:extLst>
                  <a:ext uri="{FF2B5EF4-FFF2-40B4-BE49-F238E27FC236}">
                    <a16:creationId xmlns:a16="http://schemas.microsoft.com/office/drawing/2014/main" id="{5069F6B6-EC0B-9443-B3DF-EC160AF3C2F2}"/>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1" name="Line 274">
                <a:extLst>
                  <a:ext uri="{FF2B5EF4-FFF2-40B4-BE49-F238E27FC236}">
                    <a16:creationId xmlns:a16="http://schemas.microsoft.com/office/drawing/2014/main" id="{148C5F81-3D28-1B46-BC25-8FFB6E9BBBEF}"/>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2" name="Line 275">
                <a:extLst>
                  <a:ext uri="{FF2B5EF4-FFF2-40B4-BE49-F238E27FC236}">
                    <a16:creationId xmlns:a16="http://schemas.microsoft.com/office/drawing/2014/main" id="{E994C03E-7A8C-7649-B94A-FFE6213CF3CA}"/>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3" name="Line 276">
                <a:extLst>
                  <a:ext uri="{FF2B5EF4-FFF2-40B4-BE49-F238E27FC236}">
                    <a16:creationId xmlns:a16="http://schemas.microsoft.com/office/drawing/2014/main" id="{3D5CC52A-81FD-E049-A4D9-6576D1FA6977}"/>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4" name="Line 277">
                <a:extLst>
                  <a:ext uri="{FF2B5EF4-FFF2-40B4-BE49-F238E27FC236}">
                    <a16:creationId xmlns:a16="http://schemas.microsoft.com/office/drawing/2014/main" id="{3ED01E6D-C154-C542-A593-1C66F05106D9}"/>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5" name="Line 278">
                <a:extLst>
                  <a:ext uri="{FF2B5EF4-FFF2-40B4-BE49-F238E27FC236}">
                    <a16:creationId xmlns:a16="http://schemas.microsoft.com/office/drawing/2014/main" id="{F83323B0-0B99-0747-B347-8742C2532B88}"/>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6" name="Line 279">
                <a:extLst>
                  <a:ext uri="{FF2B5EF4-FFF2-40B4-BE49-F238E27FC236}">
                    <a16:creationId xmlns:a16="http://schemas.microsoft.com/office/drawing/2014/main" id="{BC214760-2F6D-A54C-96DB-B2563CA355E6}"/>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7" name="Line 280">
                <a:extLst>
                  <a:ext uri="{FF2B5EF4-FFF2-40B4-BE49-F238E27FC236}">
                    <a16:creationId xmlns:a16="http://schemas.microsoft.com/office/drawing/2014/main" id="{A0160D0F-A86D-4241-B44D-6E98425F86F0}"/>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8" name="Line 281">
                <a:extLst>
                  <a:ext uri="{FF2B5EF4-FFF2-40B4-BE49-F238E27FC236}">
                    <a16:creationId xmlns:a16="http://schemas.microsoft.com/office/drawing/2014/main" id="{3ABDB358-8829-E54F-AB3F-14EB8832BED5}"/>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282">
                <a:extLst>
                  <a:ext uri="{FF2B5EF4-FFF2-40B4-BE49-F238E27FC236}">
                    <a16:creationId xmlns:a16="http://schemas.microsoft.com/office/drawing/2014/main" id="{030D6FBA-2C96-C74F-A538-CE828952DFCD}"/>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0" name="Line 283">
                <a:extLst>
                  <a:ext uri="{FF2B5EF4-FFF2-40B4-BE49-F238E27FC236}">
                    <a16:creationId xmlns:a16="http://schemas.microsoft.com/office/drawing/2014/main" id="{444C9AF6-B194-1F4D-9498-4133CAD31F8C}"/>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1" name="Line 284">
                <a:extLst>
                  <a:ext uri="{FF2B5EF4-FFF2-40B4-BE49-F238E27FC236}">
                    <a16:creationId xmlns:a16="http://schemas.microsoft.com/office/drawing/2014/main" id="{1007F074-DD2C-A041-8028-27935643FE8D}"/>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206" name="Picture 399" descr="cell_tower_radiation copy">
              <a:extLst>
                <a:ext uri="{FF2B5EF4-FFF2-40B4-BE49-F238E27FC236}">
                  <a16:creationId xmlns:a16="http://schemas.microsoft.com/office/drawing/2014/main" id="{05BFEF5A-A9A7-8E49-BE1F-03DCB72C00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22" name="Group 356">
            <a:extLst>
              <a:ext uri="{FF2B5EF4-FFF2-40B4-BE49-F238E27FC236}">
                <a16:creationId xmlns:a16="http://schemas.microsoft.com/office/drawing/2014/main" id="{FE7D4943-DFC4-1049-B8CF-FEDA6FD746B2}"/>
              </a:ext>
            </a:extLst>
          </p:cNvPr>
          <p:cNvGrpSpPr>
            <a:grpSpLocks/>
          </p:cNvGrpSpPr>
          <p:nvPr/>
        </p:nvGrpSpPr>
        <p:grpSpPr bwMode="auto">
          <a:xfrm>
            <a:off x="2112963" y="2103438"/>
            <a:ext cx="465137" cy="481012"/>
            <a:chOff x="313" y="1497"/>
            <a:chExt cx="1152" cy="1014"/>
          </a:xfrm>
        </p:grpSpPr>
        <p:pic>
          <p:nvPicPr>
            <p:cNvPr id="223" name="Picture 354" descr="laptop_stylized_small">
              <a:extLst>
                <a:ext uri="{FF2B5EF4-FFF2-40B4-BE49-F238E27FC236}">
                  <a16:creationId xmlns:a16="http://schemas.microsoft.com/office/drawing/2014/main" id="{1B9DAB19-8344-BD4E-8CEC-E8179484351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4" name="Picture 355" descr="antenna_stylized">
              <a:extLst>
                <a:ext uri="{FF2B5EF4-FFF2-40B4-BE49-F238E27FC236}">
                  <a16:creationId xmlns:a16="http://schemas.microsoft.com/office/drawing/2014/main" id="{EBC88AD6-BA3E-324A-A0BF-8DF9D89E181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25" name="Group 356">
            <a:extLst>
              <a:ext uri="{FF2B5EF4-FFF2-40B4-BE49-F238E27FC236}">
                <a16:creationId xmlns:a16="http://schemas.microsoft.com/office/drawing/2014/main" id="{E2A474A7-8A71-AC43-9403-5CD64CFABC6B}"/>
              </a:ext>
            </a:extLst>
          </p:cNvPr>
          <p:cNvGrpSpPr>
            <a:grpSpLocks/>
          </p:cNvGrpSpPr>
          <p:nvPr/>
        </p:nvGrpSpPr>
        <p:grpSpPr bwMode="auto">
          <a:xfrm>
            <a:off x="2005013" y="2901950"/>
            <a:ext cx="333375" cy="368300"/>
            <a:chOff x="313" y="1497"/>
            <a:chExt cx="1152" cy="1014"/>
          </a:xfrm>
        </p:grpSpPr>
        <p:pic>
          <p:nvPicPr>
            <p:cNvPr id="226" name="Picture 354" descr="laptop_stylized_small">
              <a:extLst>
                <a:ext uri="{FF2B5EF4-FFF2-40B4-BE49-F238E27FC236}">
                  <a16:creationId xmlns:a16="http://schemas.microsoft.com/office/drawing/2014/main" id="{F44CEA56-C9A6-9141-81A0-8DCC3E2F5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7" name="Picture 355" descr="antenna_stylized">
              <a:extLst>
                <a:ext uri="{FF2B5EF4-FFF2-40B4-BE49-F238E27FC236}">
                  <a16:creationId xmlns:a16="http://schemas.microsoft.com/office/drawing/2014/main" id="{0C57F82F-4D98-D54F-81F8-DA60E1261D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28" name="Group 356">
            <a:extLst>
              <a:ext uri="{FF2B5EF4-FFF2-40B4-BE49-F238E27FC236}">
                <a16:creationId xmlns:a16="http://schemas.microsoft.com/office/drawing/2014/main" id="{07CEAB6C-C9D1-9A47-BAA4-4D786E6D429A}"/>
              </a:ext>
            </a:extLst>
          </p:cNvPr>
          <p:cNvGrpSpPr>
            <a:grpSpLocks/>
          </p:cNvGrpSpPr>
          <p:nvPr/>
        </p:nvGrpSpPr>
        <p:grpSpPr bwMode="auto">
          <a:xfrm>
            <a:off x="1482725" y="2987675"/>
            <a:ext cx="282575" cy="344488"/>
            <a:chOff x="313" y="1497"/>
            <a:chExt cx="1152" cy="1014"/>
          </a:xfrm>
        </p:grpSpPr>
        <p:pic>
          <p:nvPicPr>
            <p:cNvPr id="229" name="Picture 354" descr="laptop_stylized_small">
              <a:extLst>
                <a:ext uri="{FF2B5EF4-FFF2-40B4-BE49-F238E27FC236}">
                  <a16:creationId xmlns:a16="http://schemas.microsoft.com/office/drawing/2014/main" id="{66EB1CC5-C145-7141-AE88-FDE185E245F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0" name="Picture 355" descr="antenna_stylized">
              <a:extLst>
                <a:ext uri="{FF2B5EF4-FFF2-40B4-BE49-F238E27FC236}">
                  <a16:creationId xmlns:a16="http://schemas.microsoft.com/office/drawing/2014/main" id="{CBA3A680-EE48-5C4A-B84E-4A1FCE54879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1" name="Group 403">
            <a:extLst>
              <a:ext uri="{FF2B5EF4-FFF2-40B4-BE49-F238E27FC236}">
                <a16:creationId xmlns:a16="http://schemas.microsoft.com/office/drawing/2014/main" id="{E09A0004-7386-EF43-AE45-070A340FAD3F}"/>
              </a:ext>
            </a:extLst>
          </p:cNvPr>
          <p:cNvGrpSpPr>
            <a:grpSpLocks/>
          </p:cNvGrpSpPr>
          <p:nvPr/>
        </p:nvGrpSpPr>
        <p:grpSpPr bwMode="auto">
          <a:xfrm>
            <a:off x="1189038" y="2651125"/>
            <a:ext cx="444500" cy="382588"/>
            <a:chOff x="2751" y="1851"/>
            <a:chExt cx="462" cy="478"/>
          </a:xfrm>
        </p:grpSpPr>
        <p:pic>
          <p:nvPicPr>
            <p:cNvPr id="232" name="Picture 364" descr="iphone_stylized_small">
              <a:extLst>
                <a:ext uri="{FF2B5EF4-FFF2-40B4-BE49-F238E27FC236}">
                  <a16:creationId xmlns:a16="http://schemas.microsoft.com/office/drawing/2014/main" id="{D04F1FE1-F105-E24F-BD11-05351E3FC70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3" name="Picture 402" descr="antenna_radiation_stylized">
              <a:extLst>
                <a:ext uri="{FF2B5EF4-FFF2-40B4-BE49-F238E27FC236}">
                  <a16:creationId xmlns:a16="http://schemas.microsoft.com/office/drawing/2014/main" id="{8995403E-B75E-864E-A3AC-A8BADEA4FAF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4" name="Group 356">
            <a:extLst>
              <a:ext uri="{FF2B5EF4-FFF2-40B4-BE49-F238E27FC236}">
                <a16:creationId xmlns:a16="http://schemas.microsoft.com/office/drawing/2014/main" id="{45D88A96-1BEF-AF40-9EF4-F653E8F6912B}"/>
              </a:ext>
            </a:extLst>
          </p:cNvPr>
          <p:cNvGrpSpPr>
            <a:grpSpLocks/>
          </p:cNvGrpSpPr>
          <p:nvPr/>
        </p:nvGrpSpPr>
        <p:grpSpPr bwMode="auto">
          <a:xfrm>
            <a:off x="1565275" y="1401763"/>
            <a:ext cx="446088" cy="385762"/>
            <a:chOff x="313" y="1497"/>
            <a:chExt cx="1152" cy="1014"/>
          </a:xfrm>
        </p:grpSpPr>
        <p:pic>
          <p:nvPicPr>
            <p:cNvPr id="235" name="Picture 354" descr="laptop_stylized_small">
              <a:extLst>
                <a:ext uri="{FF2B5EF4-FFF2-40B4-BE49-F238E27FC236}">
                  <a16:creationId xmlns:a16="http://schemas.microsoft.com/office/drawing/2014/main" id="{5CA82CB5-E7B6-C445-B684-658BC5C3312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 name="Picture 355" descr="antenna_stylized">
              <a:extLst>
                <a:ext uri="{FF2B5EF4-FFF2-40B4-BE49-F238E27FC236}">
                  <a16:creationId xmlns:a16="http://schemas.microsoft.com/office/drawing/2014/main" id="{75F9DB31-6339-494A-A074-B9A0B4516920}"/>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7" name="Group 403">
            <a:extLst>
              <a:ext uri="{FF2B5EF4-FFF2-40B4-BE49-F238E27FC236}">
                <a16:creationId xmlns:a16="http://schemas.microsoft.com/office/drawing/2014/main" id="{EF99A882-0F7D-1340-8F07-148A4616940E}"/>
              </a:ext>
            </a:extLst>
          </p:cNvPr>
          <p:cNvGrpSpPr>
            <a:grpSpLocks/>
          </p:cNvGrpSpPr>
          <p:nvPr/>
        </p:nvGrpSpPr>
        <p:grpSpPr bwMode="auto">
          <a:xfrm>
            <a:off x="762000" y="2530475"/>
            <a:ext cx="446088" cy="381000"/>
            <a:chOff x="2751" y="1851"/>
            <a:chExt cx="462" cy="478"/>
          </a:xfrm>
        </p:grpSpPr>
        <p:pic>
          <p:nvPicPr>
            <p:cNvPr id="238" name="Picture 364" descr="iphone_stylized_small">
              <a:extLst>
                <a:ext uri="{FF2B5EF4-FFF2-40B4-BE49-F238E27FC236}">
                  <a16:creationId xmlns:a16="http://schemas.microsoft.com/office/drawing/2014/main" id="{8C6A6BBA-51E0-724F-AB7E-9DE15DF9F0F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9" name="Picture 402" descr="antenna_radiation_stylized">
              <a:extLst>
                <a:ext uri="{FF2B5EF4-FFF2-40B4-BE49-F238E27FC236}">
                  <a16:creationId xmlns:a16="http://schemas.microsoft.com/office/drawing/2014/main" id="{E51015F6-50FB-094B-BDF9-2FE77B03308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40" name="Line 63">
            <a:extLst>
              <a:ext uri="{FF2B5EF4-FFF2-40B4-BE49-F238E27FC236}">
                <a16:creationId xmlns:a16="http://schemas.microsoft.com/office/drawing/2014/main" id="{CCB97428-BD70-4E49-A590-83AF71EA820E}"/>
              </a:ext>
            </a:extLst>
          </p:cNvPr>
          <p:cNvSpPr>
            <a:spLocks noChangeShapeType="1"/>
          </p:cNvSpPr>
          <p:nvPr/>
        </p:nvSpPr>
        <p:spPr bwMode="auto">
          <a:xfrm flipH="1" flipV="1">
            <a:off x="4867275" y="4105275"/>
            <a:ext cx="949325" cy="1293813"/>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1" name="Line 34">
            <a:extLst>
              <a:ext uri="{FF2B5EF4-FFF2-40B4-BE49-F238E27FC236}">
                <a16:creationId xmlns:a16="http://schemas.microsoft.com/office/drawing/2014/main" id="{4FC66219-F808-FD4D-9B59-86F203C09C9C}"/>
              </a:ext>
            </a:extLst>
          </p:cNvPr>
          <p:cNvSpPr>
            <a:spLocks noChangeShapeType="1"/>
          </p:cNvSpPr>
          <p:nvPr/>
        </p:nvSpPr>
        <p:spPr bwMode="auto">
          <a:xfrm flipV="1">
            <a:off x="2197100" y="3636963"/>
            <a:ext cx="1257300" cy="809625"/>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2" name="Group 6">
            <a:extLst>
              <a:ext uri="{FF2B5EF4-FFF2-40B4-BE49-F238E27FC236}">
                <a16:creationId xmlns:a16="http://schemas.microsoft.com/office/drawing/2014/main" id="{C361E706-F3A3-CF44-AE02-BA0595774CD9}"/>
              </a:ext>
            </a:extLst>
          </p:cNvPr>
          <p:cNvGrpSpPr>
            <a:grpSpLocks/>
          </p:cNvGrpSpPr>
          <p:nvPr/>
        </p:nvGrpSpPr>
        <p:grpSpPr bwMode="auto">
          <a:xfrm>
            <a:off x="3038475" y="2557463"/>
            <a:ext cx="2362200" cy="1762125"/>
            <a:chOff x="3839" y="1737"/>
            <a:chExt cx="1488" cy="1110"/>
          </a:xfrm>
        </p:grpSpPr>
        <p:sp>
          <p:nvSpPr>
            <p:cNvPr id="243" name="Freeform 7">
              <a:extLst>
                <a:ext uri="{FF2B5EF4-FFF2-40B4-BE49-F238E27FC236}">
                  <a16:creationId xmlns:a16="http://schemas.microsoft.com/office/drawing/2014/main" id="{393C90C1-E2F5-7E4D-9330-704828EC3DBF}"/>
                </a:ext>
              </a:extLst>
            </p:cNvPr>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244" name="Text Box 8">
              <a:extLst>
                <a:ext uri="{FF2B5EF4-FFF2-40B4-BE49-F238E27FC236}">
                  <a16:creationId xmlns:a16="http://schemas.microsoft.com/office/drawing/2014/main" id="{91AB3FE3-6836-1F44-BEB7-C93EF507CF19}"/>
                </a:ext>
              </a:extLst>
            </p:cNvPr>
            <p:cNvSpPr txBox="1">
              <a:spLocks noChangeArrowheads="1"/>
            </p:cNvSpPr>
            <p:nvPr/>
          </p:nvSpPr>
          <p:spPr bwMode="auto">
            <a:xfrm>
              <a:off x="4086" y="2030"/>
              <a:ext cx="1086"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fontAlgn="base">
                <a:spcBef>
                  <a:spcPct val="0"/>
                </a:spcBef>
                <a:spcAft>
                  <a:spcPct val="0"/>
                </a:spcAft>
                <a:defRPr/>
              </a:pPr>
              <a:r>
                <a:rPr lang="en-US" dirty="0">
                  <a:solidFill>
                    <a:srgbClr val="000000"/>
                  </a:solidFill>
                  <a:latin typeface="Arial" charset="0"/>
                  <a:cs typeface="Arial" charset="0"/>
                </a:rPr>
                <a:t>wired network </a:t>
              </a:r>
            </a:p>
            <a:p>
              <a:pPr algn="ctr" fontAlgn="base">
                <a:spcBef>
                  <a:spcPct val="0"/>
                </a:spcBef>
                <a:spcAft>
                  <a:spcPct val="0"/>
                </a:spcAft>
                <a:defRPr/>
              </a:pPr>
              <a:r>
                <a:rPr lang="en-US" dirty="0">
                  <a:solidFill>
                    <a:srgbClr val="000000"/>
                  </a:solidFill>
                  <a:latin typeface="Arial" charset="0"/>
                  <a:cs typeface="Arial" charset="0"/>
                </a:rPr>
                <a:t>infrastructure</a:t>
              </a:r>
            </a:p>
          </p:txBody>
        </p:sp>
      </p:grpSp>
      <p:sp>
        <p:nvSpPr>
          <p:cNvPr id="256" name="Rectangle 64">
            <a:extLst>
              <a:ext uri="{FF2B5EF4-FFF2-40B4-BE49-F238E27FC236}">
                <a16:creationId xmlns:a16="http://schemas.microsoft.com/office/drawing/2014/main" id="{6AA6881B-4358-FF4E-A4CC-2B9126420109}"/>
              </a:ext>
            </a:extLst>
          </p:cNvPr>
          <p:cNvSpPr>
            <a:spLocks noChangeArrowheads="1"/>
          </p:cNvSpPr>
          <p:nvPr/>
        </p:nvSpPr>
        <p:spPr bwMode="auto">
          <a:xfrm>
            <a:off x="6121400" y="1329531"/>
            <a:ext cx="5740400" cy="2569369"/>
          </a:xfrm>
          <a:prstGeom prst="rect">
            <a:avLst/>
          </a:prstGeom>
          <a:noFill/>
          <a:ln w="28575">
            <a:solidFill>
              <a:srgbClr val="C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dirty="0">
              <a:cs typeface="+mn-cs"/>
            </a:endParaRPr>
          </a:p>
        </p:txBody>
      </p:sp>
      <p:sp>
        <p:nvSpPr>
          <p:cNvPr id="257" name="Rectangle 65">
            <a:extLst>
              <a:ext uri="{FF2B5EF4-FFF2-40B4-BE49-F238E27FC236}">
                <a16:creationId xmlns:a16="http://schemas.microsoft.com/office/drawing/2014/main" id="{D3DD057D-1216-6143-801F-C09B36730EF4}"/>
              </a:ext>
            </a:extLst>
          </p:cNvPr>
          <p:cNvSpPr>
            <a:spLocks noChangeArrowheads="1"/>
          </p:cNvSpPr>
          <p:nvPr/>
        </p:nvSpPr>
        <p:spPr bwMode="auto">
          <a:xfrm>
            <a:off x="6262688" y="1193800"/>
            <a:ext cx="2030412" cy="31273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dirty="0">
              <a:cs typeface="+mn-cs"/>
            </a:endParaRPr>
          </a:p>
        </p:txBody>
      </p:sp>
      <p:sp>
        <p:nvSpPr>
          <p:cNvPr id="262" name="Line 75">
            <a:extLst>
              <a:ext uri="{FF2B5EF4-FFF2-40B4-BE49-F238E27FC236}">
                <a16:creationId xmlns:a16="http://schemas.microsoft.com/office/drawing/2014/main" id="{A8073855-FFB7-4243-B73E-71BE7F0079CA}"/>
              </a:ext>
            </a:extLst>
          </p:cNvPr>
          <p:cNvSpPr>
            <a:spLocks noChangeShapeType="1"/>
          </p:cNvSpPr>
          <p:nvPr/>
        </p:nvSpPr>
        <p:spPr bwMode="auto">
          <a:xfrm flipH="1">
            <a:off x="6108699" y="3911600"/>
            <a:ext cx="533401" cy="1092201"/>
          </a:xfrm>
          <a:prstGeom prst="line">
            <a:avLst/>
          </a:prstGeom>
          <a:noFill/>
          <a:ln w="9525">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sp>
        <p:nvSpPr>
          <p:cNvPr id="284" name="Rectangle 65">
            <a:extLst>
              <a:ext uri="{FF2B5EF4-FFF2-40B4-BE49-F238E27FC236}">
                <a16:creationId xmlns:a16="http://schemas.microsoft.com/office/drawing/2014/main" id="{DF949D2A-16AA-6549-B627-118C1D0ECB96}"/>
              </a:ext>
            </a:extLst>
          </p:cNvPr>
          <p:cNvSpPr>
            <a:spLocks noChangeArrowheads="1"/>
          </p:cNvSpPr>
          <p:nvPr/>
        </p:nvSpPr>
        <p:spPr bwMode="auto">
          <a:xfrm>
            <a:off x="9525000" y="1295400"/>
            <a:ext cx="1358900" cy="31273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2000" dirty="0">
              <a:cs typeface="+mn-cs"/>
            </a:endParaRPr>
          </a:p>
        </p:txBody>
      </p:sp>
      <p:sp>
        <p:nvSpPr>
          <p:cNvPr id="285" name="Line 75">
            <a:extLst>
              <a:ext uri="{FF2B5EF4-FFF2-40B4-BE49-F238E27FC236}">
                <a16:creationId xmlns:a16="http://schemas.microsoft.com/office/drawing/2014/main" id="{5B9CA4A4-32DA-EE41-8D67-FD891F4206EB}"/>
              </a:ext>
            </a:extLst>
          </p:cNvPr>
          <p:cNvSpPr>
            <a:spLocks noChangeShapeType="1"/>
          </p:cNvSpPr>
          <p:nvPr/>
        </p:nvSpPr>
        <p:spPr bwMode="auto">
          <a:xfrm flipH="1">
            <a:off x="6568273" y="3898760"/>
            <a:ext cx="90435" cy="1446963"/>
          </a:xfrm>
          <a:prstGeom prst="line">
            <a:avLst/>
          </a:prstGeom>
          <a:noFill/>
          <a:ln w="9525">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grpSp>
        <p:nvGrpSpPr>
          <p:cNvPr id="245" name="Group 137">
            <a:extLst>
              <a:ext uri="{FF2B5EF4-FFF2-40B4-BE49-F238E27FC236}">
                <a16:creationId xmlns:a16="http://schemas.microsoft.com/office/drawing/2014/main" id="{88B7DCAA-0CB9-F545-9DFF-1E8694423511}"/>
              </a:ext>
            </a:extLst>
          </p:cNvPr>
          <p:cNvGrpSpPr>
            <a:grpSpLocks/>
          </p:cNvGrpSpPr>
          <p:nvPr/>
        </p:nvGrpSpPr>
        <p:grpSpPr bwMode="auto">
          <a:xfrm>
            <a:off x="9740900" y="952500"/>
            <a:ext cx="955675" cy="508000"/>
            <a:chOff x="4750" y="264"/>
            <a:chExt cx="455" cy="191"/>
          </a:xfrm>
        </p:grpSpPr>
        <p:sp>
          <p:nvSpPr>
            <p:cNvPr id="246" name="Freeform 89">
              <a:extLst>
                <a:ext uri="{FF2B5EF4-FFF2-40B4-BE49-F238E27FC236}">
                  <a16:creationId xmlns:a16="http://schemas.microsoft.com/office/drawing/2014/main" id="{73DB9F87-D415-6743-A1D6-32BB86A40D5B}"/>
                </a:ext>
              </a:extLst>
            </p:cNvPr>
            <p:cNvSpPr>
              <a:spLocks/>
            </p:cNvSpPr>
            <p:nvPr/>
          </p:nvSpPr>
          <p:spPr bwMode="auto">
            <a:xfrm>
              <a:off x="4872" y="298"/>
              <a:ext cx="82" cy="104"/>
            </a:xfrm>
            <a:custGeom>
              <a:avLst/>
              <a:gdLst>
                <a:gd name="T0" fmla="*/ 0 w 247"/>
                <a:gd name="T1" fmla="*/ 0 h 209"/>
                <a:gd name="T2" fmla="*/ 0 w 247"/>
                <a:gd name="T3" fmla="*/ 0 h 209"/>
                <a:gd name="T4" fmla="*/ 0 w 247"/>
                <a:gd name="T5" fmla="*/ 0 h 209"/>
                <a:gd name="T6" fmla="*/ 0 w 247"/>
                <a:gd name="T7" fmla="*/ 0 h 209"/>
                <a:gd name="T8" fmla="*/ 0 w 247"/>
                <a:gd name="T9" fmla="*/ 1 h 209"/>
                <a:gd name="T10" fmla="*/ 0 w 247"/>
                <a:gd name="T11" fmla="*/ 1 h 209"/>
                <a:gd name="T12" fmla="*/ 0 w 247"/>
                <a:gd name="T13" fmla="*/ 1 h 209"/>
                <a:gd name="T14" fmla="*/ 0 w 247"/>
                <a:gd name="T15" fmla="*/ 1 h 209"/>
                <a:gd name="T16" fmla="*/ 0 w 247"/>
                <a:gd name="T17" fmla="*/ 2 h 209"/>
                <a:gd name="T18" fmla="*/ 0 w 247"/>
                <a:gd name="T19" fmla="*/ 2 h 209"/>
                <a:gd name="T20" fmla="*/ 0 w 247"/>
                <a:gd name="T21" fmla="*/ 2 h 209"/>
                <a:gd name="T22" fmla="*/ 0 w 247"/>
                <a:gd name="T23" fmla="*/ 2 h 209"/>
                <a:gd name="T24" fmla="*/ 0 w 247"/>
                <a:gd name="T25" fmla="*/ 3 h 209"/>
                <a:gd name="T26" fmla="*/ 0 w 247"/>
                <a:gd name="T27" fmla="*/ 3 h 209"/>
                <a:gd name="T28" fmla="*/ 0 w 247"/>
                <a:gd name="T29" fmla="*/ 3 h 209"/>
                <a:gd name="T30" fmla="*/ 0 w 247"/>
                <a:gd name="T31" fmla="*/ 3 h 209"/>
                <a:gd name="T32" fmla="*/ 0 w 247"/>
                <a:gd name="T33" fmla="*/ 3 h 209"/>
                <a:gd name="T34" fmla="*/ 0 w 247"/>
                <a:gd name="T35" fmla="*/ 3 h 209"/>
                <a:gd name="T36" fmla="*/ 0 w 247"/>
                <a:gd name="T37" fmla="*/ 3 h 209"/>
                <a:gd name="T38" fmla="*/ 0 w 247"/>
                <a:gd name="T39" fmla="*/ 3 h 209"/>
                <a:gd name="T40" fmla="*/ 0 w 247"/>
                <a:gd name="T41" fmla="*/ 3 h 209"/>
                <a:gd name="T42" fmla="*/ 0 w 247"/>
                <a:gd name="T43" fmla="*/ 2 h 209"/>
                <a:gd name="T44" fmla="*/ 0 w 247"/>
                <a:gd name="T45" fmla="*/ 2 h 209"/>
                <a:gd name="T46" fmla="*/ 0 w 247"/>
                <a:gd name="T47" fmla="*/ 2 h 209"/>
                <a:gd name="T48" fmla="*/ 0 w 247"/>
                <a:gd name="T49" fmla="*/ 2 h 209"/>
                <a:gd name="T50" fmla="*/ 0 w 247"/>
                <a:gd name="T51" fmla="*/ 2 h 209"/>
                <a:gd name="T52" fmla="*/ 0 w 247"/>
                <a:gd name="T53" fmla="*/ 2 h 209"/>
                <a:gd name="T54" fmla="*/ 0 w 247"/>
                <a:gd name="T55" fmla="*/ 2 h 209"/>
                <a:gd name="T56" fmla="*/ 0 w 247"/>
                <a:gd name="T57" fmla="*/ 2 h 209"/>
                <a:gd name="T58" fmla="*/ 0 w 247"/>
                <a:gd name="T59" fmla="*/ 2 h 209"/>
                <a:gd name="T60" fmla="*/ 0 w 247"/>
                <a:gd name="T61" fmla="*/ 2 h 209"/>
                <a:gd name="T62" fmla="*/ 0 w 247"/>
                <a:gd name="T63" fmla="*/ 2 h 209"/>
                <a:gd name="T64" fmla="*/ 0 w 247"/>
                <a:gd name="T65" fmla="*/ 2 h 209"/>
                <a:gd name="T66" fmla="*/ 0 w 247"/>
                <a:gd name="T67" fmla="*/ 1 h 209"/>
                <a:gd name="T68" fmla="*/ 0 w 247"/>
                <a:gd name="T69" fmla="*/ 1 h 209"/>
                <a:gd name="T70" fmla="*/ 0 w 247"/>
                <a:gd name="T71" fmla="*/ 1 h 209"/>
                <a:gd name="T72" fmla="*/ 0 w 247"/>
                <a:gd name="T73" fmla="*/ 0 h 209"/>
                <a:gd name="T74" fmla="*/ 0 w 247"/>
                <a:gd name="T75" fmla="*/ 0 h 209"/>
                <a:gd name="T76" fmla="*/ 0 w 247"/>
                <a:gd name="T77" fmla="*/ 0 h 209"/>
                <a:gd name="T78" fmla="*/ 0 w 247"/>
                <a:gd name="T79" fmla="*/ 0 h 209"/>
                <a:gd name="T80" fmla="*/ 0 w 247"/>
                <a:gd name="T81" fmla="*/ 0 h 209"/>
                <a:gd name="T82" fmla="*/ 0 w 247"/>
                <a:gd name="T83" fmla="*/ 0 h 209"/>
                <a:gd name="T84" fmla="*/ 0 w 247"/>
                <a:gd name="T85" fmla="*/ 0 h 209"/>
                <a:gd name="T86" fmla="*/ 0 w 247"/>
                <a:gd name="T87" fmla="*/ 0 h 209"/>
                <a:gd name="T88" fmla="*/ 0 w 247"/>
                <a:gd name="T89" fmla="*/ 0 h 209"/>
                <a:gd name="T90" fmla="*/ 0 w 247"/>
                <a:gd name="T91" fmla="*/ 0 h 209"/>
                <a:gd name="T92" fmla="*/ 0 w 247"/>
                <a:gd name="T93" fmla="*/ 0 h 209"/>
                <a:gd name="T94" fmla="*/ 0 w 247"/>
                <a:gd name="T95" fmla="*/ 0 h 209"/>
                <a:gd name="T96" fmla="*/ 0 w 247"/>
                <a:gd name="T97" fmla="*/ 0 h 2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47" h="209">
                  <a:moveTo>
                    <a:pt x="87" y="27"/>
                  </a:moveTo>
                  <a:lnTo>
                    <a:pt x="68" y="35"/>
                  </a:lnTo>
                  <a:lnTo>
                    <a:pt x="52" y="46"/>
                  </a:lnTo>
                  <a:lnTo>
                    <a:pt x="37" y="57"/>
                  </a:lnTo>
                  <a:lnTo>
                    <a:pt x="24" y="69"/>
                  </a:lnTo>
                  <a:lnTo>
                    <a:pt x="14" y="83"/>
                  </a:lnTo>
                  <a:lnTo>
                    <a:pt x="7" y="97"/>
                  </a:lnTo>
                  <a:lnTo>
                    <a:pt x="2" y="113"/>
                  </a:lnTo>
                  <a:lnTo>
                    <a:pt x="0" y="128"/>
                  </a:lnTo>
                  <a:lnTo>
                    <a:pt x="2" y="150"/>
                  </a:lnTo>
                  <a:lnTo>
                    <a:pt x="14" y="167"/>
                  </a:lnTo>
                  <a:lnTo>
                    <a:pt x="32" y="183"/>
                  </a:lnTo>
                  <a:lnTo>
                    <a:pt x="55" y="194"/>
                  </a:lnTo>
                  <a:lnTo>
                    <a:pt x="81" y="203"/>
                  </a:lnTo>
                  <a:lnTo>
                    <a:pt x="109" y="208"/>
                  </a:lnTo>
                  <a:lnTo>
                    <a:pt x="138" y="209"/>
                  </a:lnTo>
                  <a:lnTo>
                    <a:pt x="165" y="206"/>
                  </a:lnTo>
                  <a:lnTo>
                    <a:pt x="171" y="206"/>
                  </a:lnTo>
                  <a:lnTo>
                    <a:pt x="177" y="203"/>
                  </a:lnTo>
                  <a:lnTo>
                    <a:pt x="181" y="200"/>
                  </a:lnTo>
                  <a:lnTo>
                    <a:pt x="183" y="196"/>
                  </a:lnTo>
                  <a:lnTo>
                    <a:pt x="180" y="191"/>
                  </a:lnTo>
                  <a:lnTo>
                    <a:pt x="174" y="187"/>
                  </a:lnTo>
                  <a:lnTo>
                    <a:pt x="167" y="183"/>
                  </a:lnTo>
                  <a:lnTo>
                    <a:pt x="159" y="181"/>
                  </a:lnTo>
                  <a:lnTo>
                    <a:pt x="145" y="178"/>
                  </a:lnTo>
                  <a:lnTo>
                    <a:pt x="130" y="176"/>
                  </a:lnTo>
                  <a:lnTo>
                    <a:pt x="116" y="174"/>
                  </a:lnTo>
                  <a:lnTo>
                    <a:pt x="103" y="171"/>
                  </a:lnTo>
                  <a:lnTo>
                    <a:pt x="90" y="168"/>
                  </a:lnTo>
                  <a:lnTo>
                    <a:pt x="77" y="164"/>
                  </a:lnTo>
                  <a:lnTo>
                    <a:pt x="65" y="159"/>
                  </a:lnTo>
                  <a:lnTo>
                    <a:pt x="53" y="151"/>
                  </a:lnTo>
                  <a:lnTo>
                    <a:pt x="49" y="116"/>
                  </a:lnTo>
                  <a:lnTo>
                    <a:pt x="61" y="87"/>
                  </a:lnTo>
                  <a:lnTo>
                    <a:pt x="84" y="64"/>
                  </a:lnTo>
                  <a:lnTo>
                    <a:pt x="116" y="46"/>
                  </a:lnTo>
                  <a:lnTo>
                    <a:pt x="151" y="31"/>
                  </a:lnTo>
                  <a:lnTo>
                    <a:pt x="187" y="20"/>
                  </a:lnTo>
                  <a:lnTo>
                    <a:pt x="220" y="12"/>
                  </a:lnTo>
                  <a:lnTo>
                    <a:pt x="247" y="5"/>
                  </a:lnTo>
                  <a:lnTo>
                    <a:pt x="231" y="1"/>
                  </a:lnTo>
                  <a:lnTo>
                    <a:pt x="213" y="0"/>
                  </a:lnTo>
                  <a:lnTo>
                    <a:pt x="193" y="2"/>
                  </a:lnTo>
                  <a:lnTo>
                    <a:pt x="171" y="5"/>
                  </a:lnTo>
                  <a:lnTo>
                    <a:pt x="149" y="10"/>
                  </a:lnTo>
                  <a:lnTo>
                    <a:pt x="127" y="15"/>
                  </a:lnTo>
                  <a:lnTo>
                    <a:pt x="106" y="21"/>
                  </a:lnTo>
                  <a:lnTo>
                    <a:pt x="87" y="27"/>
                  </a:lnTo>
                  <a:close/>
                </a:path>
              </a:pathLst>
            </a:custGeom>
            <a:solidFill>
              <a:srgbClr val="C9E8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47" name="Freeform 90">
              <a:extLst>
                <a:ext uri="{FF2B5EF4-FFF2-40B4-BE49-F238E27FC236}">
                  <a16:creationId xmlns:a16="http://schemas.microsoft.com/office/drawing/2014/main" id="{4F4B0FF5-138A-D643-BB7F-D4B66697912A}"/>
                </a:ext>
              </a:extLst>
            </p:cNvPr>
            <p:cNvSpPr>
              <a:spLocks/>
            </p:cNvSpPr>
            <p:nvPr/>
          </p:nvSpPr>
          <p:spPr bwMode="auto">
            <a:xfrm>
              <a:off x="5012" y="297"/>
              <a:ext cx="53" cy="81"/>
            </a:xfrm>
            <a:custGeom>
              <a:avLst/>
              <a:gdLst>
                <a:gd name="T0" fmla="*/ 0 w 158"/>
                <a:gd name="T1" fmla="*/ 1 h 162"/>
                <a:gd name="T2" fmla="*/ 0 w 158"/>
                <a:gd name="T3" fmla="*/ 2 h 162"/>
                <a:gd name="T4" fmla="*/ 0 w 158"/>
                <a:gd name="T5" fmla="*/ 2 h 162"/>
                <a:gd name="T6" fmla="*/ 0 w 158"/>
                <a:gd name="T7" fmla="*/ 2 h 162"/>
                <a:gd name="T8" fmla="*/ 0 w 158"/>
                <a:gd name="T9" fmla="*/ 2 h 162"/>
                <a:gd name="T10" fmla="*/ 0 w 158"/>
                <a:gd name="T11" fmla="*/ 2 h 162"/>
                <a:gd name="T12" fmla="*/ 0 w 158"/>
                <a:gd name="T13" fmla="*/ 3 h 162"/>
                <a:gd name="T14" fmla="*/ 0 w 158"/>
                <a:gd name="T15" fmla="*/ 3 h 162"/>
                <a:gd name="T16" fmla="*/ 0 w 158"/>
                <a:gd name="T17" fmla="*/ 3 h 162"/>
                <a:gd name="T18" fmla="*/ 0 w 158"/>
                <a:gd name="T19" fmla="*/ 3 h 162"/>
                <a:gd name="T20" fmla="*/ 0 w 158"/>
                <a:gd name="T21" fmla="*/ 3 h 162"/>
                <a:gd name="T22" fmla="*/ 0 w 158"/>
                <a:gd name="T23" fmla="*/ 3 h 162"/>
                <a:gd name="T24" fmla="*/ 0 w 158"/>
                <a:gd name="T25" fmla="*/ 3 h 162"/>
                <a:gd name="T26" fmla="*/ 0 w 158"/>
                <a:gd name="T27" fmla="*/ 3 h 162"/>
                <a:gd name="T28" fmla="*/ 0 w 158"/>
                <a:gd name="T29" fmla="*/ 3 h 162"/>
                <a:gd name="T30" fmla="*/ 0 w 158"/>
                <a:gd name="T31" fmla="*/ 3 h 162"/>
                <a:gd name="T32" fmla="*/ 0 w 158"/>
                <a:gd name="T33" fmla="*/ 3 h 162"/>
                <a:gd name="T34" fmla="*/ 0 w 158"/>
                <a:gd name="T35" fmla="*/ 3 h 162"/>
                <a:gd name="T36" fmla="*/ 0 w 158"/>
                <a:gd name="T37" fmla="*/ 3 h 162"/>
                <a:gd name="T38" fmla="*/ 0 w 158"/>
                <a:gd name="T39" fmla="*/ 3 h 162"/>
                <a:gd name="T40" fmla="*/ 0 w 158"/>
                <a:gd name="T41" fmla="*/ 2 h 162"/>
                <a:gd name="T42" fmla="*/ 0 w 158"/>
                <a:gd name="T43" fmla="*/ 2 h 162"/>
                <a:gd name="T44" fmla="*/ 0 w 158"/>
                <a:gd name="T45" fmla="*/ 2 h 162"/>
                <a:gd name="T46" fmla="*/ 0 w 158"/>
                <a:gd name="T47" fmla="*/ 2 h 162"/>
                <a:gd name="T48" fmla="*/ 0 w 158"/>
                <a:gd name="T49" fmla="*/ 1 h 162"/>
                <a:gd name="T50" fmla="*/ 0 w 158"/>
                <a:gd name="T51" fmla="*/ 1 h 162"/>
                <a:gd name="T52" fmla="*/ 0 w 158"/>
                <a:gd name="T53" fmla="*/ 1 h 162"/>
                <a:gd name="T54" fmla="*/ 0 w 158"/>
                <a:gd name="T55" fmla="*/ 1 h 162"/>
                <a:gd name="T56" fmla="*/ 0 w 158"/>
                <a:gd name="T57" fmla="*/ 1 h 162"/>
                <a:gd name="T58" fmla="*/ 0 w 158"/>
                <a:gd name="T59" fmla="*/ 1 h 162"/>
                <a:gd name="T60" fmla="*/ 0 w 158"/>
                <a:gd name="T61" fmla="*/ 0 h 162"/>
                <a:gd name="T62" fmla="*/ 0 w 158"/>
                <a:gd name="T63" fmla="*/ 0 h 162"/>
                <a:gd name="T64" fmla="*/ 0 w 158"/>
                <a:gd name="T65" fmla="*/ 1 h 162"/>
                <a:gd name="T66" fmla="*/ 0 w 158"/>
                <a:gd name="T67" fmla="*/ 1 h 162"/>
                <a:gd name="T68" fmla="*/ 0 w 158"/>
                <a:gd name="T69" fmla="*/ 1 h 162"/>
                <a:gd name="T70" fmla="*/ 0 w 158"/>
                <a:gd name="T71" fmla="*/ 1 h 162"/>
                <a:gd name="T72" fmla="*/ 0 w 158"/>
                <a:gd name="T73" fmla="*/ 1 h 162"/>
                <a:gd name="T74" fmla="*/ 0 w 158"/>
                <a:gd name="T75" fmla="*/ 1 h 162"/>
                <a:gd name="T76" fmla="*/ 0 w 158"/>
                <a:gd name="T77" fmla="*/ 1 h 162"/>
                <a:gd name="T78" fmla="*/ 0 w 158"/>
                <a:gd name="T79" fmla="*/ 1 h 162"/>
                <a:gd name="T80" fmla="*/ 0 w 158"/>
                <a:gd name="T81" fmla="*/ 1 h 16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8" h="162">
                  <a:moveTo>
                    <a:pt x="134" y="53"/>
                  </a:moveTo>
                  <a:lnTo>
                    <a:pt x="140" y="69"/>
                  </a:lnTo>
                  <a:lnTo>
                    <a:pt x="138" y="85"/>
                  </a:lnTo>
                  <a:lnTo>
                    <a:pt x="128" y="97"/>
                  </a:lnTo>
                  <a:lnTo>
                    <a:pt x="113" y="109"/>
                  </a:lnTo>
                  <a:lnTo>
                    <a:pt x="96" y="119"/>
                  </a:lnTo>
                  <a:lnTo>
                    <a:pt x="76" y="129"/>
                  </a:lnTo>
                  <a:lnTo>
                    <a:pt x="55" y="138"/>
                  </a:lnTo>
                  <a:lnTo>
                    <a:pt x="38" y="148"/>
                  </a:lnTo>
                  <a:lnTo>
                    <a:pt x="35" y="151"/>
                  </a:lnTo>
                  <a:lnTo>
                    <a:pt x="33" y="153"/>
                  </a:lnTo>
                  <a:lnTo>
                    <a:pt x="33" y="156"/>
                  </a:lnTo>
                  <a:lnTo>
                    <a:pt x="35" y="159"/>
                  </a:lnTo>
                  <a:lnTo>
                    <a:pt x="39" y="161"/>
                  </a:lnTo>
                  <a:lnTo>
                    <a:pt x="44" y="162"/>
                  </a:lnTo>
                  <a:lnTo>
                    <a:pt x="46" y="162"/>
                  </a:lnTo>
                  <a:lnTo>
                    <a:pt x="51" y="161"/>
                  </a:lnTo>
                  <a:lnTo>
                    <a:pt x="74" y="152"/>
                  </a:lnTo>
                  <a:lnTo>
                    <a:pt x="96" y="142"/>
                  </a:lnTo>
                  <a:lnTo>
                    <a:pt x="116" y="130"/>
                  </a:lnTo>
                  <a:lnTo>
                    <a:pt x="135" y="117"/>
                  </a:lnTo>
                  <a:lnTo>
                    <a:pt x="148" y="102"/>
                  </a:lnTo>
                  <a:lnTo>
                    <a:pt x="157" y="86"/>
                  </a:lnTo>
                  <a:lnTo>
                    <a:pt x="158" y="68"/>
                  </a:lnTo>
                  <a:lnTo>
                    <a:pt x="153" y="50"/>
                  </a:lnTo>
                  <a:lnTo>
                    <a:pt x="140" y="35"/>
                  </a:lnTo>
                  <a:lnTo>
                    <a:pt x="121" y="23"/>
                  </a:lnTo>
                  <a:lnTo>
                    <a:pt x="97" y="14"/>
                  </a:lnTo>
                  <a:lnTo>
                    <a:pt x="71" y="6"/>
                  </a:lnTo>
                  <a:lnTo>
                    <a:pt x="45" y="2"/>
                  </a:lnTo>
                  <a:lnTo>
                    <a:pt x="23" y="0"/>
                  </a:lnTo>
                  <a:lnTo>
                    <a:pt x="7" y="0"/>
                  </a:lnTo>
                  <a:lnTo>
                    <a:pt x="0" y="3"/>
                  </a:lnTo>
                  <a:lnTo>
                    <a:pt x="17" y="9"/>
                  </a:lnTo>
                  <a:lnTo>
                    <a:pt x="36" y="13"/>
                  </a:lnTo>
                  <a:lnTo>
                    <a:pt x="57" y="17"/>
                  </a:lnTo>
                  <a:lnTo>
                    <a:pt x="76" y="21"/>
                  </a:lnTo>
                  <a:lnTo>
                    <a:pt x="94" y="26"/>
                  </a:lnTo>
                  <a:lnTo>
                    <a:pt x="110" y="33"/>
                  </a:lnTo>
                  <a:lnTo>
                    <a:pt x="124" y="42"/>
                  </a:lnTo>
                  <a:lnTo>
                    <a:pt x="134" y="53"/>
                  </a:lnTo>
                  <a:close/>
                </a:path>
              </a:pathLst>
            </a:custGeom>
            <a:solidFill>
              <a:srgbClr val="C9E8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48" name="Freeform 91">
              <a:extLst>
                <a:ext uri="{FF2B5EF4-FFF2-40B4-BE49-F238E27FC236}">
                  <a16:creationId xmlns:a16="http://schemas.microsoft.com/office/drawing/2014/main" id="{28837DE4-B3C2-2648-B8CC-EE71BC8F53ED}"/>
                </a:ext>
              </a:extLst>
            </p:cNvPr>
            <p:cNvSpPr>
              <a:spLocks/>
            </p:cNvSpPr>
            <p:nvPr/>
          </p:nvSpPr>
          <p:spPr bwMode="auto">
            <a:xfrm>
              <a:off x="4820" y="278"/>
              <a:ext cx="133" cy="169"/>
            </a:xfrm>
            <a:custGeom>
              <a:avLst/>
              <a:gdLst>
                <a:gd name="T0" fmla="*/ 0 w 400"/>
                <a:gd name="T1" fmla="*/ 0 h 339"/>
                <a:gd name="T2" fmla="*/ 0 w 400"/>
                <a:gd name="T3" fmla="*/ 1 h 339"/>
                <a:gd name="T4" fmla="*/ 0 w 400"/>
                <a:gd name="T5" fmla="*/ 2 h 339"/>
                <a:gd name="T6" fmla="*/ 0 w 400"/>
                <a:gd name="T7" fmla="*/ 3 h 339"/>
                <a:gd name="T8" fmla="*/ 0 w 400"/>
                <a:gd name="T9" fmla="*/ 3 h 339"/>
                <a:gd name="T10" fmla="*/ 0 w 400"/>
                <a:gd name="T11" fmla="*/ 3 h 339"/>
                <a:gd name="T12" fmla="*/ 0 w 400"/>
                <a:gd name="T13" fmla="*/ 4 h 339"/>
                <a:gd name="T14" fmla="*/ 0 w 400"/>
                <a:gd name="T15" fmla="*/ 4 h 339"/>
                <a:gd name="T16" fmla="*/ 0 w 400"/>
                <a:gd name="T17" fmla="*/ 4 h 339"/>
                <a:gd name="T18" fmla="*/ 0 w 400"/>
                <a:gd name="T19" fmla="*/ 4 h 339"/>
                <a:gd name="T20" fmla="*/ 0 w 400"/>
                <a:gd name="T21" fmla="*/ 4 h 339"/>
                <a:gd name="T22" fmla="*/ 0 w 400"/>
                <a:gd name="T23" fmla="*/ 5 h 339"/>
                <a:gd name="T24" fmla="*/ 0 w 400"/>
                <a:gd name="T25" fmla="*/ 5 h 339"/>
                <a:gd name="T26" fmla="*/ 0 w 400"/>
                <a:gd name="T27" fmla="*/ 5 h 339"/>
                <a:gd name="T28" fmla="*/ 0 w 400"/>
                <a:gd name="T29" fmla="*/ 5 h 339"/>
                <a:gd name="T30" fmla="*/ 0 w 400"/>
                <a:gd name="T31" fmla="*/ 5 h 339"/>
                <a:gd name="T32" fmla="*/ 1 w 400"/>
                <a:gd name="T33" fmla="*/ 5 h 339"/>
                <a:gd name="T34" fmla="*/ 1 w 400"/>
                <a:gd name="T35" fmla="*/ 5 h 339"/>
                <a:gd name="T36" fmla="*/ 1 w 400"/>
                <a:gd name="T37" fmla="*/ 5 h 339"/>
                <a:gd name="T38" fmla="*/ 1 w 400"/>
                <a:gd name="T39" fmla="*/ 4 h 339"/>
                <a:gd name="T40" fmla="*/ 0 w 400"/>
                <a:gd name="T41" fmla="*/ 4 h 339"/>
                <a:gd name="T42" fmla="*/ 0 w 400"/>
                <a:gd name="T43" fmla="*/ 4 h 339"/>
                <a:gd name="T44" fmla="*/ 0 w 400"/>
                <a:gd name="T45" fmla="*/ 4 h 339"/>
                <a:gd name="T46" fmla="*/ 0 w 400"/>
                <a:gd name="T47" fmla="*/ 4 h 339"/>
                <a:gd name="T48" fmla="*/ 0 w 400"/>
                <a:gd name="T49" fmla="*/ 4 h 339"/>
                <a:gd name="T50" fmla="*/ 0 w 400"/>
                <a:gd name="T51" fmla="*/ 4 h 339"/>
                <a:gd name="T52" fmla="*/ 0 w 400"/>
                <a:gd name="T53" fmla="*/ 4 h 339"/>
                <a:gd name="T54" fmla="*/ 0 w 400"/>
                <a:gd name="T55" fmla="*/ 4 h 339"/>
                <a:gd name="T56" fmla="*/ 0 w 400"/>
                <a:gd name="T57" fmla="*/ 3 h 339"/>
                <a:gd name="T58" fmla="*/ 0 w 400"/>
                <a:gd name="T59" fmla="*/ 3 h 339"/>
                <a:gd name="T60" fmla="*/ 0 w 400"/>
                <a:gd name="T61" fmla="*/ 3 h 339"/>
                <a:gd name="T62" fmla="*/ 0 w 400"/>
                <a:gd name="T63" fmla="*/ 2 h 339"/>
                <a:gd name="T64" fmla="*/ 0 w 400"/>
                <a:gd name="T65" fmla="*/ 2 h 339"/>
                <a:gd name="T66" fmla="*/ 0 w 400"/>
                <a:gd name="T67" fmla="*/ 1 h 339"/>
                <a:gd name="T68" fmla="*/ 0 w 400"/>
                <a:gd name="T69" fmla="*/ 1 h 339"/>
                <a:gd name="T70" fmla="*/ 0 w 400"/>
                <a:gd name="T71" fmla="*/ 1 h 339"/>
                <a:gd name="T72" fmla="*/ 0 w 400"/>
                <a:gd name="T73" fmla="*/ 0 h 339"/>
                <a:gd name="T74" fmla="*/ 0 w 400"/>
                <a:gd name="T75" fmla="*/ 0 h 339"/>
                <a:gd name="T76" fmla="*/ 0 w 400"/>
                <a:gd name="T77" fmla="*/ 0 h 339"/>
                <a:gd name="T78" fmla="*/ 0 w 400"/>
                <a:gd name="T79" fmla="*/ 0 h 339"/>
                <a:gd name="T80" fmla="*/ 0 w 400"/>
                <a:gd name="T81" fmla="*/ 0 h 339"/>
                <a:gd name="T82" fmla="*/ 0 w 400"/>
                <a:gd name="T83" fmla="*/ 0 h 339"/>
                <a:gd name="T84" fmla="*/ 0 w 400"/>
                <a:gd name="T85" fmla="*/ 0 h 339"/>
                <a:gd name="T86" fmla="*/ 0 w 400"/>
                <a:gd name="T87" fmla="*/ 0 h 3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0" h="339">
                  <a:moveTo>
                    <a:pt x="156" y="44"/>
                  </a:moveTo>
                  <a:lnTo>
                    <a:pt x="125" y="63"/>
                  </a:lnTo>
                  <a:lnTo>
                    <a:pt x="95" y="82"/>
                  </a:lnTo>
                  <a:lnTo>
                    <a:pt x="67" y="103"/>
                  </a:lnTo>
                  <a:lnTo>
                    <a:pt x="42" y="126"/>
                  </a:lnTo>
                  <a:lnTo>
                    <a:pt x="22" y="150"/>
                  </a:lnTo>
                  <a:lnTo>
                    <a:pt x="7" y="175"/>
                  </a:lnTo>
                  <a:lnTo>
                    <a:pt x="0" y="203"/>
                  </a:lnTo>
                  <a:lnTo>
                    <a:pt x="2" y="232"/>
                  </a:lnTo>
                  <a:lnTo>
                    <a:pt x="4" y="239"/>
                  </a:lnTo>
                  <a:lnTo>
                    <a:pt x="7" y="248"/>
                  </a:lnTo>
                  <a:lnTo>
                    <a:pt x="12" y="254"/>
                  </a:lnTo>
                  <a:lnTo>
                    <a:pt x="18" y="261"/>
                  </a:lnTo>
                  <a:lnTo>
                    <a:pt x="25" y="267"/>
                  </a:lnTo>
                  <a:lnTo>
                    <a:pt x="33" y="273"/>
                  </a:lnTo>
                  <a:lnTo>
                    <a:pt x="41" y="278"/>
                  </a:lnTo>
                  <a:lnTo>
                    <a:pt x="51" y="283"/>
                  </a:lnTo>
                  <a:lnTo>
                    <a:pt x="70" y="291"/>
                  </a:lnTo>
                  <a:lnTo>
                    <a:pt x="89" y="298"/>
                  </a:lnTo>
                  <a:lnTo>
                    <a:pt x="108" y="304"/>
                  </a:lnTo>
                  <a:lnTo>
                    <a:pt x="128" y="309"/>
                  </a:lnTo>
                  <a:lnTo>
                    <a:pt x="148" y="315"/>
                  </a:lnTo>
                  <a:lnTo>
                    <a:pt x="169" y="319"/>
                  </a:lnTo>
                  <a:lnTo>
                    <a:pt x="189" y="323"/>
                  </a:lnTo>
                  <a:lnTo>
                    <a:pt x="209" y="326"/>
                  </a:lnTo>
                  <a:lnTo>
                    <a:pt x="231" y="329"/>
                  </a:lnTo>
                  <a:lnTo>
                    <a:pt x="251" y="331"/>
                  </a:lnTo>
                  <a:lnTo>
                    <a:pt x="273" y="333"/>
                  </a:lnTo>
                  <a:lnTo>
                    <a:pt x="295" y="335"/>
                  </a:lnTo>
                  <a:lnTo>
                    <a:pt x="315" y="336"/>
                  </a:lnTo>
                  <a:lnTo>
                    <a:pt x="337" y="337"/>
                  </a:lnTo>
                  <a:lnTo>
                    <a:pt x="359" y="338"/>
                  </a:lnTo>
                  <a:lnTo>
                    <a:pt x="379" y="339"/>
                  </a:lnTo>
                  <a:lnTo>
                    <a:pt x="387" y="339"/>
                  </a:lnTo>
                  <a:lnTo>
                    <a:pt x="392" y="337"/>
                  </a:lnTo>
                  <a:lnTo>
                    <a:pt x="397" y="333"/>
                  </a:lnTo>
                  <a:lnTo>
                    <a:pt x="400" y="329"/>
                  </a:lnTo>
                  <a:lnTo>
                    <a:pt x="400" y="324"/>
                  </a:lnTo>
                  <a:lnTo>
                    <a:pt x="397" y="320"/>
                  </a:lnTo>
                  <a:lnTo>
                    <a:pt x="391" y="317"/>
                  </a:lnTo>
                  <a:lnTo>
                    <a:pt x="384" y="315"/>
                  </a:lnTo>
                  <a:lnTo>
                    <a:pt x="365" y="311"/>
                  </a:lnTo>
                  <a:lnTo>
                    <a:pt x="346" y="309"/>
                  </a:lnTo>
                  <a:lnTo>
                    <a:pt x="327" y="306"/>
                  </a:lnTo>
                  <a:lnTo>
                    <a:pt x="307" y="304"/>
                  </a:lnTo>
                  <a:lnTo>
                    <a:pt x="288" y="302"/>
                  </a:lnTo>
                  <a:lnTo>
                    <a:pt x="269" y="300"/>
                  </a:lnTo>
                  <a:lnTo>
                    <a:pt x="249" y="298"/>
                  </a:lnTo>
                  <a:lnTo>
                    <a:pt x="230" y="295"/>
                  </a:lnTo>
                  <a:lnTo>
                    <a:pt x="211" y="293"/>
                  </a:lnTo>
                  <a:lnTo>
                    <a:pt x="192" y="290"/>
                  </a:lnTo>
                  <a:lnTo>
                    <a:pt x="173" y="286"/>
                  </a:lnTo>
                  <a:lnTo>
                    <a:pt x="154" y="283"/>
                  </a:lnTo>
                  <a:lnTo>
                    <a:pt x="137" y="277"/>
                  </a:lnTo>
                  <a:lnTo>
                    <a:pt x="118" y="272"/>
                  </a:lnTo>
                  <a:lnTo>
                    <a:pt x="100" y="267"/>
                  </a:lnTo>
                  <a:lnTo>
                    <a:pt x="83" y="260"/>
                  </a:lnTo>
                  <a:lnTo>
                    <a:pt x="68" y="253"/>
                  </a:lnTo>
                  <a:lnTo>
                    <a:pt x="57" y="243"/>
                  </a:lnTo>
                  <a:lnTo>
                    <a:pt x="48" y="233"/>
                  </a:lnTo>
                  <a:lnTo>
                    <a:pt x="44" y="221"/>
                  </a:lnTo>
                  <a:lnTo>
                    <a:pt x="42" y="208"/>
                  </a:lnTo>
                  <a:lnTo>
                    <a:pt x="44" y="194"/>
                  </a:lnTo>
                  <a:lnTo>
                    <a:pt x="48" y="180"/>
                  </a:lnTo>
                  <a:lnTo>
                    <a:pt x="54" y="168"/>
                  </a:lnTo>
                  <a:lnTo>
                    <a:pt x="64" y="153"/>
                  </a:lnTo>
                  <a:lnTo>
                    <a:pt x="76" y="137"/>
                  </a:lnTo>
                  <a:lnTo>
                    <a:pt x="89" y="124"/>
                  </a:lnTo>
                  <a:lnTo>
                    <a:pt x="103" y="111"/>
                  </a:lnTo>
                  <a:lnTo>
                    <a:pt x="118" y="99"/>
                  </a:lnTo>
                  <a:lnTo>
                    <a:pt x="134" y="87"/>
                  </a:lnTo>
                  <a:lnTo>
                    <a:pt x="153" y="74"/>
                  </a:lnTo>
                  <a:lnTo>
                    <a:pt x="172" y="62"/>
                  </a:lnTo>
                  <a:lnTo>
                    <a:pt x="190" y="52"/>
                  </a:lnTo>
                  <a:lnTo>
                    <a:pt x="215" y="42"/>
                  </a:lnTo>
                  <a:lnTo>
                    <a:pt x="243" y="34"/>
                  </a:lnTo>
                  <a:lnTo>
                    <a:pt x="270" y="26"/>
                  </a:lnTo>
                  <a:lnTo>
                    <a:pt x="295" y="19"/>
                  </a:lnTo>
                  <a:lnTo>
                    <a:pt x="315" y="13"/>
                  </a:lnTo>
                  <a:lnTo>
                    <a:pt x="328" y="6"/>
                  </a:lnTo>
                  <a:lnTo>
                    <a:pt x="333" y="2"/>
                  </a:lnTo>
                  <a:lnTo>
                    <a:pt x="318" y="0"/>
                  </a:lnTo>
                  <a:lnTo>
                    <a:pt x="298" y="1"/>
                  </a:lnTo>
                  <a:lnTo>
                    <a:pt x="275" y="4"/>
                  </a:lnTo>
                  <a:lnTo>
                    <a:pt x="250" y="9"/>
                  </a:lnTo>
                  <a:lnTo>
                    <a:pt x="224" y="17"/>
                  </a:lnTo>
                  <a:lnTo>
                    <a:pt x="199" y="25"/>
                  </a:lnTo>
                  <a:lnTo>
                    <a:pt x="176" y="34"/>
                  </a:lnTo>
                  <a:lnTo>
                    <a:pt x="156" y="44"/>
                  </a:lnTo>
                  <a:close/>
                </a:path>
              </a:pathLst>
            </a:custGeom>
            <a:solidFill>
              <a:srgbClr val="C9E8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49" name="Freeform 92">
              <a:extLst>
                <a:ext uri="{FF2B5EF4-FFF2-40B4-BE49-F238E27FC236}">
                  <a16:creationId xmlns:a16="http://schemas.microsoft.com/office/drawing/2014/main" id="{87C30CE3-162D-CD4D-9C1A-80D7C9307D5C}"/>
                </a:ext>
              </a:extLst>
            </p:cNvPr>
            <p:cNvSpPr>
              <a:spLocks/>
            </p:cNvSpPr>
            <p:nvPr/>
          </p:nvSpPr>
          <p:spPr bwMode="auto">
            <a:xfrm>
              <a:off x="5007" y="272"/>
              <a:ext cx="117" cy="113"/>
            </a:xfrm>
            <a:custGeom>
              <a:avLst/>
              <a:gdLst>
                <a:gd name="T0" fmla="*/ 0 w 351"/>
                <a:gd name="T1" fmla="*/ 2 h 226"/>
                <a:gd name="T2" fmla="*/ 0 w 351"/>
                <a:gd name="T3" fmla="*/ 2 h 226"/>
                <a:gd name="T4" fmla="*/ 0 w 351"/>
                <a:gd name="T5" fmla="*/ 2 h 226"/>
                <a:gd name="T6" fmla="*/ 0 w 351"/>
                <a:gd name="T7" fmla="*/ 2 h 226"/>
                <a:gd name="T8" fmla="*/ 0 w 351"/>
                <a:gd name="T9" fmla="*/ 2 h 226"/>
                <a:gd name="T10" fmla="*/ 0 w 351"/>
                <a:gd name="T11" fmla="*/ 3 h 226"/>
                <a:gd name="T12" fmla="*/ 0 w 351"/>
                <a:gd name="T13" fmla="*/ 3 h 226"/>
                <a:gd name="T14" fmla="*/ 0 w 351"/>
                <a:gd name="T15" fmla="*/ 3 h 226"/>
                <a:gd name="T16" fmla="*/ 0 w 351"/>
                <a:gd name="T17" fmla="*/ 3 h 226"/>
                <a:gd name="T18" fmla="*/ 0 w 351"/>
                <a:gd name="T19" fmla="*/ 3 h 226"/>
                <a:gd name="T20" fmla="*/ 0 w 351"/>
                <a:gd name="T21" fmla="*/ 3 h 226"/>
                <a:gd name="T22" fmla="*/ 0 w 351"/>
                <a:gd name="T23" fmla="*/ 4 h 226"/>
                <a:gd name="T24" fmla="*/ 0 w 351"/>
                <a:gd name="T25" fmla="*/ 4 h 226"/>
                <a:gd name="T26" fmla="*/ 0 w 351"/>
                <a:gd name="T27" fmla="*/ 4 h 226"/>
                <a:gd name="T28" fmla="*/ 0 w 351"/>
                <a:gd name="T29" fmla="*/ 4 h 226"/>
                <a:gd name="T30" fmla="*/ 0 w 351"/>
                <a:gd name="T31" fmla="*/ 4 h 226"/>
                <a:gd name="T32" fmla="*/ 0 w 351"/>
                <a:gd name="T33" fmla="*/ 4 h 226"/>
                <a:gd name="T34" fmla="*/ 0 w 351"/>
                <a:gd name="T35" fmla="*/ 4 h 226"/>
                <a:gd name="T36" fmla="*/ 0 w 351"/>
                <a:gd name="T37" fmla="*/ 4 h 226"/>
                <a:gd name="T38" fmla="*/ 0 w 351"/>
                <a:gd name="T39" fmla="*/ 4 h 226"/>
                <a:gd name="T40" fmla="*/ 0 w 351"/>
                <a:gd name="T41" fmla="*/ 4 h 226"/>
                <a:gd name="T42" fmla="*/ 0 w 351"/>
                <a:gd name="T43" fmla="*/ 4 h 226"/>
                <a:gd name="T44" fmla="*/ 0 w 351"/>
                <a:gd name="T45" fmla="*/ 3 h 226"/>
                <a:gd name="T46" fmla="*/ 0 w 351"/>
                <a:gd name="T47" fmla="*/ 3 h 226"/>
                <a:gd name="T48" fmla="*/ 0 w 351"/>
                <a:gd name="T49" fmla="*/ 3 h 226"/>
                <a:gd name="T50" fmla="*/ 0 w 351"/>
                <a:gd name="T51" fmla="*/ 2 h 226"/>
                <a:gd name="T52" fmla="*/ 0 w 351"/>
                <a:gd name="T53" fmla="*/ 2 h 226"/>
                <a:gd name="T54" fmla="*/ 0 w 351"/>
                <a:gd name="T55" fmla="*/ 2 h 226"/>
                <a:gd name="T56" fmla="*/ 0 w 351"/>
                <a:gd name="T57" fmla="*/ 1 h 226"/>
                <a:gd name="T58" fmla="*/ 0 w 351"/>
                <a:gd name="T59" fmla="*/ 1 h 226"/>
                <a:gd name="T60" fmla="*/ 0 w 351"/>
                <a:gd name="T61" fmla="*/ 1 h 226"/>
                <a:gd name="T62" fmla="*/ 0 w 351"/>
                <a:gd name="T63" fmla="*/ 1 h 226"/>
                <a:gd name="T64" fmla="*/ 0 w 351"/>
                <a:gd name="T65" fmla="*/ 1 h 226"/>
                <a:gd name="T66" fmla="*/ 0 w 351"/>
                <a:gd name="T67" fmla="*/ 1 h 226"/>
                <a:gd name="T68" fmla="*/ 0 w 351"/>
                <a:gd name="T69" fmla="*/ 1 h 226"/>
                <a:gd name="T70" fmla="*/ 0 w 351"/>
                <a:gd name="T71" fmla="*/ 1 h 226"/>
                <a:gd name="T72" fmla="*/ 0 w 351"/>
                <a:gd name="T73" fmla="*/ 1 h 226"/>
                <a:gd name="T74" fmla="*/ 0 w 351"/>
                <a:gd name="T75" fmla="*/ 1 h 226"/>
                <a:gd name="T76" fmla="*/ 0 w 351"/>
                <a:gd name="T77" fmla="*/ 1 h 226"/>
                <a:gd name="T78" fmla="*/ 0 w 351"/>
                <a:gd name="T79" fmla="*/ 0 h 226"/>
                <a:gd name="T80" fmla="*/ 0 w 351"/>
                <a:gd name="T81" fmla="*/ 0 h 226"/>
                <a:gd name="T82" fmla="*/ 0 w 351"/>
                <a:gd name="T83" fmla="*/ 0 h 226"/>
                <a:gd name="T84" fmla="*/ 0 w 351"/>
                <a:gd name="T85" fmla="*/ 0 h 226"/>
                <a:gd name="T86" fmla="*/ 0 w 351"/>
                <a:gd name="T87" fmla="*/ 1 h 226"/>
                <a:gd name="T88" fmla="*/ 0 w 351"/>
                <a:gd name="T89" fmla="*/ 1 h 226"/>
                <a:gd name="T90" fmla="*/ 0 w 351"/>
                <a:gd name="T91" fmla="*/ 1 h 226"/>
                <a:gd name="T92" fmla="*/ 0 w 351"/>
                <a:gd name="T93" fmla="*/ 1 h 226"/>
                <a:gd name="T94" fmla="*/ 0 w 351"/>
                <a:gd name="T95" fmla="*/ 1 h 226"/>
                <a:gd name="T96" fmla="*/ 0 w 351"/>
                <a:gd name="T97" fmla="*/ 1 h 226"/>
                <a:gd name="T98" fmla="*/ 0 w 351"/>
                <a:gd name="T99" fmla="*/ 1 h 226"/>
                <a:gd name="T100" fmla="*/ 0 w 351"/>
                <a:gd name="T101" fmla="*/ 1 h 226"/>
                <a:gd name="T102" fmla="*/ 0 w 351"/>
                <a:gd name="T103" fmla="*/ 1 h 226"/>
                <a:gd name="T104" fmla="*/ 0 w 351"/>
                <a:gd name="T105" fmla="*/ 1 h 226"/>
                <a:gd name="T106" fmla="*/ 0 w 351"/>
                <a:gd name="T107" fmla="*/ 1 h 226"/>
                <a:gd name="T108" fmla="*/ 0 w 351"/>
                <a:gd name="T109" fmla="*/ 1 h 226"/>
                <a:gd name="T110" fmla="*/ 0 w 351"/>
                <a:gd name="T111" fmla="*/ 1 h 226"/>
                <a:gd name="T112" fmla="*/ 0 w 351"/>
                <a:gd name="T113" fmla="*/ 1 h 226"/>
                <a:gd name="T114" fmla="*/ 0 w 351"/>
                <a:gd name="T115" fmla="*/ 1 h 226"/>
                <a:gd name="T116" fmla="*/ 0 w 351"/>
                <a:gd name="T117" fmla="*/ 1 h 226"/>
                <a:gd name="T118" fmla="*/ 0 w 351"/>
                <a:gd name="T119" fmla="*/ 1 h 226"/>
                <a:gd name="T120" fmla="*/ 0 w 351"/>
                <a:gd name="T121" fmla="*/ 2 h 22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51" h="226">
                  <a:moveTo>
                    <a:pt x="291" y="69"/>
                  </a:moveTo>
                  <a:lnTo>
                    <a:pt x="307" y="81"/>
                  </a:lnTo>
                  <a:lnTo>
                    <a:pt x="317" y="96"/>
                  </a:lnTo>
                  <a:lnTo>
                    <a:pt x="322" y="111"/>
                  </a:lnTo>
                  <a:lnTo>
                    <a:pt x="322" y="128"/>
                  </a:lnTo>
                  <a:lnTo>
                    <a:pt x="319" y="141"/>
                  </a:lnTo>
                  <a:lnTo>
                    <a:pt x="313" y="152"/>
                  </a:lnTo>
                  <a:lnTo>
                    <a:pt x="303" y="164"/>
                  </a:lnTo>
                  <a:lnTo>
                    <a:pt x="293" y="173"/>
                  </a:lnTo>
                  <a:lnTo>
                    <a:pt x="279" y="183"/>
                  </a:lnTo>
                  <a:lnTo>
                    <a:pt x="266" y="192"/>
                  </a:lnTo>
                  <a:lnTo>
                    <a:pt x="253" y="201"/>
                  </a:lnTo>
                  <a:lnTo>
                    <a:pt x="240" y="210"/>
                  </a:lnTo>
                  <a:lnTo>
                    <a:pt x="237" y="213"/>
                  </a:lnTo>
                  <a:lnTo>
                    <a:pt x="237" y="216"/>
                  </a:lnTo>
                  <a:lnTo>
                    <a:pt x="237" y="219"/>
                  </a:lnTo>
                  <a:lnTo>
                    <a:pt x="240" y="222"/>
                  </a:lnTo>
                  <a:lnTo>
                    <a:pt x="245" y="225"/>
                  </a:lnTo>
                  <a:lnTo>
                    <a:pt x="250" y="226"/>
                  </a:lnTo>
                  <a:lnTo>
                    <a:pt x="255" y="225"/>
                  </a:lnTo>
                  <a:lnTo>
                    <a:pt x="259" y="222"/>
                  </a:lnTo>
                  <a:lnTo>
                    <a:pt x="288" y="209"/>
                  </a:lnTo>
                  <a:lnTo>
                    <a:pt x="313" y="192"/>
                  </a:lnTo>
                  <a:lnTo>
                    <a:pt x="332" y="172"/>
                  </a:lnTo>
                  <a:lnTo>
                    <a:pt x="345" y="149"/>
                  </a:lnTo>
                  <a:lnTo>
                    <a:pt x="351" y="127"/>
                  </a:lnTo>
                  <a:lnTo>
                    <a:pt x="348" y="103"/>
                  </a:lnTo>
                  <a:lnTo>
                    <a:pt x="336" y="81"/>
                  </a:lnTo>
                  <a:lnTo>
                    <a:pt x="313" y="62"/>
                  </a:lnTo>
                  <a:lnTo>
                    <a:pt x="295" y="51"/>
                  </a:lnTo>
                  <a:lnTo>
                    <a:pt x="275" y="43"/>
                  </a:lnTo>
                  <a:lnTo>
                    <a:pt x="253" y="35"/>
                  </a:lnTo>
                  <a:lnTo>
                    <a:pt x="229" y="28"/>
                  </a:lnTo>
                  <a:lnTo>
                    <a:pt x="204" y="20"/>
                  </a:lnTo>
                  <a:lnTo>
                    <a:pt x="179" y="15"/>
                  </a:lnTo>
                  <a:lnTo>
                    <a:pt x="153" y="11"/>
                  </a:lnTo>
                  <a:lnTo>
                    <a:pt x="128" y="7"/>
                  </a:lnTo>
                  <a:lnTo>
                    <a:pt x="104" y="4"/>
                  </a:lnTo>
                  <a:lnTo>
                    <a:pt x="82" y="2"/>
                  </a:lnTo>
                  <a:lnTo>
                    <a:pt x="60" y="0"/>
                  </a:lnTo>
                  <a:lnTo>
                    <a:pt x="43" y="0"/>
                  </a:lnTo>
                  <a:lnTo>
                    <a:pt x="27" y="0"/>
                  </a:lnTo>
                  <a:lnTo>
                    <a:pt x="14" y="0"/>
                  </a:lnTo>
                  <a:lnTo>
                    <a:pt x="5" y="2"/>
                  </a:lnTo>
                  <a:lnTo>
                    <a:pt x="0" y="4"/>
                  </a:lnTo>
                  <a:lnTo>
                    <a:pt x="15" y="6"/>
                  </a:lnTo>
                  <a:lnTo>
                    <a:pt x="30" y="7"/>
                  </a:lnTo>
                  <a:lnTo>
                    <a:pt x="47" y="9"/>
                  </a:lnTo>
                  <a:lnTo>
                    <a:pt x="64" y="11"/>
                  </a:lnTo>
                  <a:lnTo>
                    <a:pt x="82" y="14"/>
                  </a:lnTo>
                  <a:lnTo>
                    <a:pt x="102" y="16"/>
                  </a:lnTo>
                  <a:lnTo>
                    <a:pt x="121" y="19"/>
                  </a:lnTo>
                  <a:lnTo>
                    <a:pt x="141" y="23"/>
                  </a:lnTo>
                  <a:lnTo>
                    <a:pt x="160" y="27"/>
                  </a:lnTo>
                  <a:lnTo>
                    <a:pt x="181" y="31"/>
                  </a:lnTo>
                  <a:lnTo>
                    <a:pt x="201" y="35"/>
                  </a:lnTo>
                  <a:lnTo>
                    <a:pt x="220" y="40"/>
                  </a:lnTo>
                  <a:lnTo>
                    <a:pt x="239" y="46"/>
                  </a:lnTo>
                  <a:lnTo>
                    <a:pt x="258" y="53"/>
                  </a:lnTo>
                  <a:lnTo>
                    <a:pt x="275" y="61"/>
                  </a:lnTo>
                  <a:lnTo>
                    <a:pt x="291" y="69"/>
                  </a:lnTo>
                  <a:close/>
                </a:path>
              </a:pathLst>
            </a:custGeom>
            <a:solidFill>
              <a:srgbClr val="C9E8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50" name="Freeform 93">
              <a:extLst>
                <a:ext uri="{FF2B5EF4-FFF2-40B4-BE49-F238E27FC236}">
                  <a16:creationId xmlns:a16="http://schemas.microsoft.com/office/drawing/2014/main" id="{0C797A02-92B0-854A-ADF5-34DAD321762C}"/>
                </a:ext>
              </a:extLst>
            </p:cNvPr>
            <p:cNvSpPr>
              <a:spLocks/>
            </p:cNvSpPr>
            <p:nvPr/>
          </p:nvSpPr>
          <p:spPr bwMode="auto">
            <a:xfrm>
              <a:off x="4769" y="324"/>
              <a:ext cx="48" cy="107"/>
            </a:xfrm>
            <a:custGeom>
              <a:avLst/>
              <a:gdLst>
                <a:gd name="T0" fmla="*/ 0 w 142"/>
                <a:gd name="T1" fmla="*/ 2 h 213"/>
                <a:gd name="T2" fmla="*/ 0 w 142"/>
                <a:gd name="T3" fmla="*/ 3 h 213"/>
                <a:gd name="T4" fmla="*/ 0 w 142"/>
                <a:gd name="T5" fmla="*/ 3 h 213"/>
                <a:gd name="T6" fmla="*/ 0 w 142"/>
                <a:gd name="T7" fmla="*/ 3 h 213"/>
                <a:gd name="T8" fmla="*/ 0 w 142"/>
                <a:gd name="T9" fmla="*/ 3 h 213"/>
                <a:gd name="T10" fmla="*/ 0 w 142"/>
                <a:gd name="T11" fmla="*/ 3 h 213"/>
                <a:gd name="T12" fmla="*/ 0 w 142"/>
                <a:gd name="T13" fmla="*/ 4 h 213"/>
                <a:gd name="T14" fmla="*/ 0 w 142"/>
                <a:gd name="T15" fmla="*/ 4 h 213"/>
                <a:gd name="T16" fmla="*/ 0 w 142"/>
                <a:gd name="T17" fmla="*/ 4 h 213"/>
                <a:gd name="T18" fmla="*/ 0 w 142"/>
                <a:gd name="T19" fmla="*/ 4 h 213"/>
                <a:gd name="T20" fmla="*/ 0 w 142"/>
                <a:gd name="T21" fmla="*/ 4 h 213"/>
                <a:gd name="T22" fmla="*/ 0 w 142"/>
                <a:gd name="T23" fmla="*/ 4 h 213"/>
                <a:gd name="T24" fmla="*/ 0 w 142"/>
                <a:gd name="T25" fmla="*/ 4 h 213"/>
                <a:gd name="T26" fmla="*/ 0 w 142"/>
                <a:gd name="T27" fmla="*/ 4 h 213"/>
                <a:gd name="T28" fmla="*/ 0 w 142"/>
                <a:gd name="T29" fmla="*/ 4 h 213"/>
                <a:gd name="T30" fmla="*/ 0 w 142"/>
                <a:gd name="T31" fmla="*/ 3 h 213"/>
                <a:gd name="T32" fmla="*/ 0 w 142"/>
                <a:gd name="T33" fmla="*/ 3 h 213"/>
                <a:gd name="T34" fmla="*/ 0 w 142"/>
                <a:gd name="T35" fmla="*/ 3 h 213"/>
                <a:gd name="T36" fmla="*/ 0 w 142"/>
                <a:gd name="T37" fmla="*/ 3 h 213"/>
                <a:gd name="T38" fmla="*/ 0 w 142"/>
                <a:gd name="T39" fmla="*/ 3 h 213"/>
                <a:gd name="T40" fmla="*/ 0 w 142"/>
                <a:gd name="T41" fmla="*/ 3 h 213"/>
                <a:gd name="T42" fmla="*/ 0 w 142"/>
                <a:gd name="T43" fmla="*/ 3 h 213"/>
                <a:gd name="T44" fmla="*/ 0 w 142"/>
                <a:gd name="T45" fmla="*/ 2 h 213"/>
                <a:gd name="T46" fmla="*/ 0 w 142"/>
                <a:gd name="T47" fmla="*/ 2 h 213"/>
                <a:gd name="T48" fmla="*/ 0 w 142"/>
                <a:gd name="T49" fmla="*/ 2 h 213"/>
                <a:gd name="T50" fmla="*/ 0 w 142"/>
                <a:gd name="T51" fmla="*/ 2 h 213"/>
                <a:gd name="T52" fmla="*/ 0 w 142"/>
                <a:gd name="T53" fmla="*/ 1 h 213"/>
                <a:gd name="T54" fmla="*/ 0 w 142"/>
                <a:gd name="T55" fmla="*/ 1 h 213"/>
                <a:gd name="T56" fmla="*/ 0 w 142"/>
                <a:gd name="T57" fmla="*/ 1 h 213"/>
                <a:gd name="T58" fmla="*/ 0 w 142"/>
                <a:gd name="T59" fmla="*/ 1 h 213"/>
                <a:gd name="T60" fmla="*/ 0 w 142"/>
                <a:gd name="T61" fmla="*/ 1 h 213"/>
                <a:gd name="T62" fmla="*/ 0 w 142"/>
                <a:gd name="T63" fmla="*/ 1 h 213"/>
                <a:gd name="T64" fmla="*/ 0 w 142"/>
                <a:gd name="T65" fmla="*/ 1 h 213"/>
                <a:gd name="T66" fmla="*/ 0 w 142"/>
                <a:gd name="T67" fmla="*/ 0 h 213"/>
                <a:gd name="T68" fmla="*/ 0 w 142"/>
                <a:gd name="T69" fmla="*/ 1 h 213"/>
                <a:gd name="T70" fmla="*/ 0 w 142"/>
                <a:gd name="T71" fmla="*/ 1 h 213"/>
                <a:gd name="T72" fmla="*/ 0 w 142"/>
                <a:gd name="T73" fmla="*/ 1 h 213"/>
                <a:gd name="T74" fmla="*/ 0 w 142"/>
                <a:gd name="T75" fmla="*/ 1 h 213"/>
                <a:gd name="T76" fmla="*/ 0 w 142"/>
                <a:gd name="T77" fmla="*/ 2 h 213"/>
                <a:gd name="T78" fmla="*/ 0 w 142"/>
                <a:gd name="T79" fmla="*/ 2 h 213"/>
                <a:gd name="T80" fmla="*/ 0 w 142"/>
                <a:gd name="T81" fmla="*/ 2 h 21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2" h="213">
                  <a:moveTo>
                    <a:pt x="0" y="116"/>
                  </a:moveTo>
                  <a:lnTo>
                    <a:pt x="0" y="134"/>
                  </a:lnTo>
                  <a:lnTo>
                    <a:pt x="6" y="150"/>
                  </a:lnTo>
                  <a:lnTo>
                    <a:pt x="16" y="166"/>
                  </a:lnTo>
                  <a:lnTo>
                    <a:pt x="30" y="179"/>
                  </a:lnTo>
                  <a:lnTo>
                    <a:pt x="48" y="191"/>
                  </a:lnTo>
                  <a:lnTo>
                    <a:pt x="68" y="201"/>
                  </a:lnTo>
                  <a:lnTo>
                    <a:pt x="91" y="208"/>
                  </a:lnTo>
                  <a:lnTo>
                    <a:pt x="115" y="212"/>
                  </a:lnTo>
                  <a:lnTo>
                    <a:pt x="122" y="213"/>
                  </a:lnTo>
                  <a:lnTo>
                    <a:pt x="129" y="211"/>
                  </a:lnTo>
                  <a:lnTo>
                    <a:pt x="135" y="208"/>
                  </a:lnTo>
                  <a:lnTo>
                    <a:pt x="138" y="204"/>
                  </a:lnTo>
                  <a:lnTo>
                    <a:pt x="138" y="199"/>
                  </a:lnTo>
                  <a:lnTo>
                    <a:pt x="137" y="194"/>
                  </a:lnTo>
                  <a:lnTo>
                    <a:pt x="132" y="190"/>
                  </a:lnTo>
                  <a:lnTo>
                    <a:pt x="125" y="188"/>
                  </a:lnTo>
                  <a:lnTo>
                    <a:pt x="102" y="181"/>
                  </a:lnTo>
                  <a:lnTo>
                    <a:pt x="80" y="173"/>
                  </a:lnTo>
                  <a:lnTo>
                    <a:pt x="62" y="162"/>
                  </a:lnTo>
                  <a:lnTo>
                    <a:pt x="49" y="149"/>
                  </a:lnTo>
                  <a:lnTo>
                    <a:pt x="41" y="134"/>
                  </a:lnTo>
                  <a:lnTo>
                    <a:pt x="36" y="117"/>
                  </a:lnTo>
                  <a:lnTo>
                    <a:pt x="36" y="100"/>
                  </a:lnTo>
                  <a:lnTo>
                    <a:pt x="44" y="81"/>
                  </a:lnTo>
                  <a:lnTo>
                    <a:pt x="52" y="68"/>
                  </a:lnTo>
                  <a:lnTo>
                    <a:pt x="64" y="56"/>
                  </a:lnTo>
                  <a:lnTo>
                    <a:pt x="77" y="44"/>
                  </a:lnTo>
                  <a:lnTo>
                    <a:pt x="91" y="34"/>
                  </a:lnTo>
                  <a:lnTo>
                    <a:pt x="105" y="25"/>
                  </a:lnTo>
                  <a:lnTo>
                    <a:pt x="119" y="16"/>
                  </a:lnTo>
                  <a:lnTo>
                    <a:pt x="132" y="8"/>
                  </a:lnTo>
                  <a:lnTo>
                    <a:pt x="142" y="1"/>
                  </a:lnTo>
                  <a:lnTo>
                    <a:pt x="132" y="0"/>
                  </a:lnTo>
                  <a:lnTo>
                    <a:pt x="116" y="5"/>
                  </a:lnTo>
                  <a:lnTo>
                    <a:pt x="94" y="16"/>
                  </a:lnTo>
                  <a:lnTo>
                    <a:pt x="70" y="32"/>
                  </a:lnTo>
                  <a:lnTo>
                    <a:pt x="46" y="51"/>
                  </a:lnTo>
                  <a:lnTo>
                    <a:pt x="25" y="72"/>
                  </a:lnTo>
                  <a:lnTo>
                    <a:pt x="9" y="95"/>
                  </a:lnTo>
                  <a:lnTo>
                    <a:pt x="0" y="116"/>
                  </a:lnTo>
                  <a:close/>
                </a:path>
              </a:pathLst>
            </a:custGeom>
            <a:solidFill>
              <a:srgbClr val="C9E8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51" name="Freeform 94">
              <a:extLst>
                <a:ext uri="{FF2B5EF4-FFF2-40B4-BE49-F238E27FC236}">
                  <a16:creationId xmlns:a16="http://schemas.microsoft.com/office/drawing/2014/main" id="{34C534AB-F22B-4A41-9360-94568C2BC57B}"/>
                </a:ext>
              </a:extLst>
            </p:cNvPr>
            <p:cNvSpPr>
              <a:spLocks/>
            </p:cNvSpPr>
            <p:nvPr/>
          </p:nvSpPr>
          <p:spPr bwMode="auto">
            <a:xfrm>
              <a:off x="5104" y="264"/>
              <a:ext cx="101" cy="139"/>
            </a:xfrm>
            <a:custGeom>
              <a:avLst/>
              <a:gdLst>
                <a:gd name="T0" fmla="*/ 0 w 305"/>
                <a:gd name="T1" fmla="*/ 1 h 279"/>
                <a:gd name="T2" fmla="*/ 0 w 305"/>
                <a:gd name="T3" fmla="*/ 2 h 279"/>
                <a:gd name="T4" fmla="*/ 0 w 305"/>
                <a:gd name="T5" fmla="*/ 2 h 279"/>
                <a:gd name="T6" fmla="*/ 0 w 305"/>
                <a:gd name="T7" fmla="*/ 2 h 279"/>
                <a:gd name="T8" fmla="*/ 0 w 305"/>
                <a:gd name="T9" fmla="*/ 2 h 279"/>
                <a:gd name="T10" fmla="*/ 0 w 305"/>
                <a:gd name="T11" fmla="*/ 3 h 279"/>
                <a:gd name="T12" fmla="*/ 0 w 305"/>
                <a:gd name="T13" fmla="*/ 3 h 279"/>
                <a:gd name="T14" fmla="*/ 0 w 305"/>
                <a:gd name="T15" fmla="*/ 3 h 279"/>
                <a:gd name="T16" fmla="*/ 0 w 305"/>
                <a:gd name="T17" fmla="*/ 3 h 279"/>
                <a:gd name="T18" fmla="*/ 0 w 305"/>
                <a:gd name="T19" fmla="*/ 4 h 279"/>
                <a:gd name="T20" fmla="*/ 0 w 305"/>
                <a:gd name="T21" fmla="*/ 4 h 279"/>
                <a:gd name="T22" fmla="*/ 0 w 305"/>
                <a:gd name="T23" fmla="*/ 4 h 279"/>
                <a:gd name="T24" fmla="*/ 0 w 305"/>
                <a:gd name="T25" fmla="*/ 4 h 279"/>
                <a:gd name="T26" fmla="*/ 0 w 305"/>
                <a:gd name="T27" fmla="*/ 4 h 279"/>
                <a:gd name="T28" fmla="*/ 0 w 305"/>
                <a:gd name="T29" fmla="*/ 4 h 279"/>
                <a:gd name="T30" fmla="*/ 0 w 305"/>
                <a:gd name="T31" fmla="*/ 3 h 279"/>
                <a:gd name="T32" fmla="*/ 0 w 305"/>
                <a:gd name="T33" fmla="*/ 3 h 279"/>
                <a:gd name="T34" fmla="*/ 0 w 305"/>
                <a:gd name="T35" fmla="*/ 3 h 279"/>
                <a:gd name="T36" fmla="*/ 0 w 305"/>
                <a:gd name="T37" fmla="*/ 2 h 279"/>
                <a:gd name="T38" fmla="*/ 0 w 305"/>
                <a:gd name="T39" fmla="*/ 2 h 279"/>
                <a:gd name="T40" fmla="*/ 0 w 305"/>
                <a:gd name="T41" fmla="*/ 1 h 279"/>
                <a:gd name="T42" fmla="*/ 0 w 305"/>
                <a:gd name="T43" fmla="*/ 1 h 279"/>
                <a:gd name="T44" fmla="*/ 0 w 305"/>
                <a:gd name="T45" fmla="*/ 1 h 279"/>
                <a:gd name="T46" fmla="*/ 0 w 305"/>
                <a:gd name="T47" fmla="*/ 0 h 279"/>
                <a:gd name="T48" fmla="*/ 0 w 305"/>
                <a:gd name="T49" fmla="*/ 0 h 279"/>
                <a:gd name="T50" fmla="*/ 0 w 305"/>
                <a:gd name="T51" fmla="*/ 0 h 279"/>
                <a:gd name="T52" fmla="*/ 0 w 305"/>
                <a:gd name="T53" fmla="*/ 0 h 279"/>
                <a:gd name="T54" fmla="*/ 0 w 305"/>
                <a:gd name="T55" fmla="*/ 0 h 279"/>
                <a:gd name="T56" fmla="*/ 0 w 305"/>
                <a:gd name="T57" fmla="*/ 0 h 279"/>
                <a:gd name="T58" fmla="*/ 0 w 305"/>
                <a:gd name="T59" fmla="*/ 0 h 279"/>
                <a:gd name="T60" fmla="*/ 0 w 305"/>
                <a:gd name="T61" fmla="*/ 0 h 279"/>
                <a:gd name="T62" fmla="*/ 0 w 305"/>
                <a:gd name="T63" fmla="*/ 0 h 279"/>
                <a:gd name="T64" fmla="*/ 0 w 305"/>
                <a:gd name="T65" fmla="*/ 0 h 279"/>
                <a:gd name="T66" fmla="*/ 0 w 305"/>
                <a:gd name="T67" fmla="*/ 0 h 279"/>
                <a:gd name="T68" fmla="*/ 0 w 305"/>
                <a:gd name="T69" fmla="*/ 0 h 279"/>
                <a:gd name="T70" fmla="*/ 0 w 305"/>
                <a:gd name="T71" fmla="*/ 0 h 279"/>
                <a:gd name="T72" fmla="*/ 0 w 305"/>
                <a:gd name="T73" fmla="*/ 1 h 279"/>
                <a:gd name="T74" fmla="*/ 0 w 305"/>
                <a:gd name="T75" fmla="*/ 1 h 2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5" h="279">
                  <a:moveTo>
                    <a:pt x="247" y="104"/>
                  </a:moveTo>
                  <a:lnTo>
                    <a:pt x="257" y="112"/>
                  </a:lnTo>
                  <a:lnTo>
                    <a:pt x="266" y="120"/>
                  </a:lnTo>
                  <a:lnTo>
                    <a:pt x="271" y="129"/>
                  </a:lnTo>
                  <a:lnTo>
                    <a:pt x="277" y="138"/>
                  </a:lnTo>
                  <a:lnTo>
                    <a:pt x="279" y="148"/>
                  </a:lnTo>
                  <a:lnTo>
                    <a:pt x="279" y="158"/>
                  </a:lnTo>
                  <a:lnTo>
                    <a:pt x="274" y="168"/>
                  </a:lnTo>
                  <a:lnTo>
                    <a:pt x="268" y="178"/>
                  </a:lnTo>
                  <a:lnTo>
                    <a:pt x="258" y="188"/>
                  </a:lnTo>
                  <a:lnTo>
                    <a:pt x="247" y="197"/>
                  </a:lnTo>
                  <a:lnTo>
                    <a:pt x="234" y="205"/>
                  </a:lnTo>
                  <a:lnTo>
                    <a:pt x="219" y="214"/>
                  </a:lnTo>
                  <a:lnTo>
                    <a:pt x="206" y="221"/>
                  </a:lnTo>
                  <a:lnTo>
                    <a:pt x="191" y="229"/>
                  </a:lnTo>
                  <a:lnTo>
                    <a:pt x="177" y="237"/>
                  </a:lnTo>
                  <a:lnTo>
                    <a:pt x="164" y="247"/>
                  </a:lnTo>
                  <a:lnTo>
                    <a:pt x="160" y="250"/>
                  </a:lnTo>
                  <a:lnTo>
                    <a:pt x="157" y="254"/>
                  </a:lnTo>
                  <a:lnTo>
                    <a:pt x="154" y="258"/>
                  </a:lnTo>
                  <a:lnTo>
                    <a:pt x="151" y="262"/>
                  </a:lnTo>
                  <a:lnTo>
                    <a:pt x="149" y="266"/>
                  </a:lnTo>
                  <a:lnTo>
                    <a:pt x="149" y="270"/>
                  </a:lnTo>
                  <a:lnTo>
                    <a:pt x="151" y="275"/>
                  </a:lnTo>
                  <a:lnTo>
                    <a:pt x="155" y="278"/>
                  </a:lnTo>
                  <a:lnTo>
                    <a:pt x="161" y="279"/>
                  </a:lnTo>
                  <a:lnTo>
                    <a:pt x="167" y="279"/>
                  </a:lnTo>
                  <a:lnTo>
                    <a:pt x="173" y="278"/>
                  </a:lnTo>
                  <a:lnTo>
                    <a:pt x="177" y="275"/>
                  </a:lnTo>
                  <a:lnTo>
                    <a:pt x="191" y="263"/>
                  </a:lnTo>
                  <a:lnTo>
                    <a:pt x="207" y="252"/>
                  </a:lnTo>
                  <a:lnTo>
                    <a:pt x="223" y="242"/>
                  </a:lnTo>
                  <a:lnTo>
                    <a:pt x="241" y="231"/>
                  </a:lnTo>
                  <a:lnTo>
                    <a:pt x="257" y="221"/>
                  </a:lnTo>
                  <a:lnTo>
                    <a:pt x="271" y="210"/>
                  </a:lnTo>
                  <a:lnTo>
                    <a:pt x="286" y="197"/>
                  </a:lnTo>
                  <a:lnTo>
                    <a:pt x="296" y="184"/>
                  </a:lnTo>
                  <a:lnTo>
                    <a:pt x="303" y="168"/>
                  </a:lnTo>
                  <a:lnTo>
                    <a:pt x="305" y="153"/>
                  </a:lnTo>
                  <a:lnTo>
                    <a:pt x="300" y="137"/>
                  </a:lnTo>
                  <a:lnTo>
                    <a:pt x="293" y="123"/>
                  </a:lnTo>
                  <a:lnTo>
                    <a:pt x="282" y="109"/>
                  </a:lnTo>
                  <a:lnTo>
                    <a:pt x="267" y="96"/>
                  </a:lnTo>
                  <a:lnTo>
                    <a:pt x="250" y="85"/>
                  </a:lnTo>
                  <a:lnTo>
                    <a:pt x="232" y="75"/>
                  </a:lnTo>
                  <a:lnTo>
                    <a:pt x="219" y="67"/>
                  </a:lnTo>
                  <a:lnTo>
                    <a:pt x="205" y="61"/>
                  </a:lnTo>
                  <a:lnTo>
                    <a:pt x="189" y="54"/>
                  </a:lnTo>
                  <a:lnTo>
                    <a:pt x="173" y="47"/>
                  </a:lnTo>
                  <a:lnTo>
                    <a:pt x="157" y="40"/>
                  </a:lnTo>
                  <a:lnTo>
                    <a:pt x="139" y="32"/>
                  </a:lnTo>
                  <a:lnTo>
                    <a:pt x="122" y="26"/>
                  </a:lnTo>
                  <a:lnTo>
                    <a:pt x="106" y="20"/>
                  </a:lnTo>
                  <a:lnTo>
                    <a:pt x="90" y="15"/>
                  </a:lnTo>
                  <a:lnTo>
                    <a:pt x="74" y="10"/>
                  </a:lnTo>
                  <a:lnTo>
                    <a:pt x="58" y="7"/>
                  </a:lnTo>
                  <a:lnTo>
                    <a:pt x="43" y="3"/>
                  </a:lnTo>
                  <a:lnTo>
                    <a:pt x="30" y="1"/>
                  </a:lnTo>
                  <a:lnTo>
                    <a:pt x="19" y="0"/>
                  </a:lnTo>
                  <a:lnTo>
                    <a:pt x="8" y="1"/>
                  </a:lnTo>
                  <a:lnTo>
                    <a:pt x="0" y="3"/>
                  </a:lnTo>
                  <a:lnTo>
                    <a:pt x="10" y="6"/>
                  </a:lnTo>
                  <a:lnTo>
                    <a:pt x="21" y="9"/>
                  </a:lnTo>
                  <a:lnTo>
                    <a:pt x="35" y="13"/>
                  </a:lnTo>
                  <a:lnTo>
                    <a:pt x="48" y="17"/>
                  </a:lnTo>
                  <a:lnTo>
                    <a:pt x="64" y="22"/>
                  </a:lnTo>
                  <a:lnTo>
                    <a:pt x="80" y="27"/>
                  </a:lnTo>
                  <a:lnTo>
                    <a:pt x="97" y="33"/>
                  </a:lnTo>
                  <a:lnTo>
                    <a:pt x="114" y="40"/>
                  </a:lnTo>
                  <a:lnTo>
                    <a:pt x="132" y="47"/>
                  </a:lnTo>
                  <a:lnTo>
                    <a:pt x="149" y="54"/>
                  </a:lnTo>
                  <a:lnTo>
                    <a:pt x="167" y="62"/>
                  </a:lnTo>
                  <a:lnTo>
                    <a:pt x="184" y="70"/>
                  </a:lnTo>
                  <a:lnTo>
                    <a:pt x="202" y="79"/>
                  </a:lnTo>
                  <a:lnTo>
                    <a:pt x="218" y="87"/>
                  </a:lnTo>
                  <a:lnTo>
                    <a:pt x="232" y="95"/>
                  </a:lnTo>
                  <a:lnTo>
                    <a:pt x="247" y="104"/>
                  </a:lnTo>
                  <a:close/>
                </a:path>
              </a:pathLst>
            </a:custGeom>
            <a:solidFill>
              <a:srgbClr val="C9E8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52" name="Freeform 99">
              <a:extLst>
                <a:ext uri="{FF2B5EF4-FFF2-40B4-BE49-F238E27FC236}">
                  <a16:creationId xmlns:a16="http://schemas.microsoft.com/office/drawing/2014/main" id="{428FC368-1047-1340-A112-E31C32E88DC3}"/>
                </a:ext>
              </a:extLst>
            </p:cNvPr>
            <p:cNvSpPr>
              <a:spLocks/>
            </p:cNvSpPr>
            <p:nvPr/>
          </p:nvSpPr>
          <p:spPr bwMode="auto">
            <a:xfrm>
              <a:off x="4976" y="382"/>
              <a:ext cx="18" cy="42"/>
            </a:xfrm>
            <a:custGeom>
              <a:avLst/>
              <a:gdLst>
                <a:gd name="T0" fmla="*/ 0 w 54"/>
                <a:gd name="T1" fmla="*/ 0 h 85"/>
                <a:gd name="T2" fmla="*/ 0 w 54"/>
                <a:gd name="T3" fmla="*/ 0 h 85"/>
                <a:gd name="T4" fmla="*/ 0 w 54"/>
                <a:gd name="T5" fmla="*/ 0 h 85"/>
                <a:gd name="T6" fmla="*/ 0 w 54"/>
                <a:gd name="T7" fmla="*/ 0 h 85"/>
                <a:gd name="T8" fmla="*/ 0 w 54"/>
                <a:gd name="T9" fmla="*/ 0 h 85"/>
                <a:gd name="T10" fmla="*/ 0 w 54"/>
                <a:gd name="T11" fmla="*/ 0 h 85"/>
                <a:gd name="T12" fmla="*/ 0 w 54"/>
                <a:gd name="T13" fmla="*/ 0 h 85"/>
                <a:gd name="T14" fmla="*/ 0 w 54"/>
                <a:gd name="T15" fmla="*/ 0 h 85"/>
                <a:gd name="T16" fmla="*/ 0 w 54"/>
                <a:gd name="T17" fmla="*/ 0 h 85"/>
                <a:gd name="T18" fmla="*/ 0 w 54"/>
                <a:gd name="T19" fmla="*/ 0 h 85"/>
                <a:gd name="T20" fmla="*/ 0 w 54"/>
                <a:gd name="T21" fmla="*/ 0 h 85"/>
                <a:gd name="T22" fmla="*/ 0 w 54"/>
                <a:gd name="T23" fmla="*/ 0 h 85"/>
                <a:gd name="T24" fmla="*/ 0 w 54"/>
                <a:gd name="T25" fmla="*/ 0 h 85"/>
                <a:gd name="T26" fmla="*/ 0 w 54"/>
                <a:gd name="T27" fmla="*/ 1 h 85"/>
                <a:gd name="T28" fmla="*/ 0 w 54"/>
                <a:gd name="T29" fmla="*/ 1 h 85"/>
                <a:gd name="T30" fmla="*/ 0 w 54"/>
                <a:gd name="T31" fmla="*/ 1 h 85"/>
                <a:gd name="T32" fmla="*/ 0 w 54"/>
                <a:gd name="T33" fmla="*/ 1 h 85"/>
                <a:gd name="T34" fmla="*/ 0 w 54"/>
                <a:gd name="T35" fmla="*/ 1 h 85"/>
                <a:gd name="T36" fmla="*/ 0 w 54"/>
                <a:gd name="T37" fmla="*/ 0 h 85"/>
                <a:gd name="T38" fmla="*/ 0 w 54"/>
                <a:gd name="T39" fmla="*/ 0 h 85"/>
                <a:gd name="T40" fmla="*/ 0 w 54"/>
                <a:gd name="T41" fmla="*/ 0 h 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4" h="85">
                  <a:moveTo>
                    <a:pt x="28" y="10"/>
                  </a:moveTo>
                  <a:lnTo>
                    <a:pt x="27" y="6"/>
                  </a:lnTo>
                  <a:lnTo>
                    <a:pt x="22" y="2"/>
                  </a:lnTo>
                  <a:lnTo>
                    <a:pt x="18" y="0"/>
                  </a:lnTo>
                  <a:lnTo>
                    <a:pt x="12" y="0"/>
                  </a:lnTo>
                  <a:lnTo>
                    <a:pt x="8" y="1"/>
                  </a:lnTo>
                  <a:lnTo>
                    <a:pt x="3" y="3"/>
                  </a:lnTo>
                  <a:lnTo>
                    <a:pt x="0" y="7"/>
                  </a:lnTo>
                  <a:lnTo>
                    <a:pt x="0" y="11"/>
                  </a:lnTo>
                  <a:lnTo>
                    <a:pt x="0" y="22"/>
                  </a:lnTo>
                  <a:lnTo>
                    <a:pt x="5" y="34"/>
                  </a:lnTo>
                  <a:lnTo>
                    <a:pt x="11" y="47"/>
                  </a:lnTo>
                  <a:lnTo>
                    <a:pt x="18" y="59"/>
                  </a:lnTo>
                  <a:lnTo>
                    <a:pt x="27" y="70"/>
                  </a:lnTo>
                  <a:lnTo>
                    <a:pt x="35" y="79"/>
                  </a:lnTo>
                  <a:lnTo>
                    <a:pt x="46" y="84"/>
                  </a:lnTo>
                  <a:lnTo>
                    <a:pt x="53" y="85"/>
                  </a:lnTo>
                  <a:lnTo>
                    <a:pt x="54" y="68"/>
                  </a:lnTo>
                  <a:lnTo>
                    <a:pt x="47" y="49"/>
                  </a:lnTo>
                  <a:lnTo>
                    <a:pt x="38" y="29"/>
                  </a:lnTo>
                  <a:lnTo>
                    <a:pt x="28" y="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53" name="Freeform 100">
              <a:extLst>
                <a:ext uri="{FF2B5EF4-FFF2-40B4-BE49-F238E27FC236}">
                  <a16:creationId xmlns:a16="http://schemas.microsoft.com/office/drawing/2014/main" id="{AB9C1CAC-5A46-BA41-BBAA-685BAA6C6613}"/>
                </a:ext>
              </a:extLst>
            </p:cNvPr>
            <p:cNvSpPr>
              <a:spLocks/>
            </p:cNvSpPr>
            <p:nvPr/>
          </p:nvSpPr>
          <p:spPr bwMode="auto">
            <a:xfrm>
              <a:off x="4962" y="351"/>
              <a:ext cx="15" cy="24"/>
            </a:xfrm>
            <a:custGeom>
              <a:avLst/>
              <a:gdLst>
                <a:gd name="T0" fmla="*/ 0 w 46"/>
                <a:gd name="T1" fmla="*/ 1 h 48"/>
                <a:gd name="T2" fmla="*/ 0 w 46"/>
                <a:gd name="T3" fmla="*/ 1 h 48"/>
                <a:gd name="T4" fmla="*/ 0 w 46"/>
                <a:gd name="T5" fmla="*/ 1 h 48"/>
                <a:gd name="T6" fmla="*/ 0 w 46"/>
                <a:gd name="T7" fmla="*/ 1 h 48"/>
                <a:gd name="T8" fmla="*/ 0 w 46"/>
                <a:gd name="T9" fmla="*/ 1 h 48"/>
                <a:gd name="T10" fmla="*/ 0 w 46"/>
                <a:gd name="T11" fmla="*/ 1 h 48"/>
                <a:gd name="T12" fmla="*/ 0 w 46"/>
                <a:gd name="T13" fmla="*/ 1 h 48"/>
                <a:gd name="T14" fmla="*/ 0 w 46"/>
                <a:gd name="T15" fmla="*/ 0 h 48"/>
                <a:gd name="T16" fmla="*/ 0 w 46"/>
                <a:gd name="T17" fmla="*/ 0 h 48"/>
                <a:gd name="T18" fmla="*/ 0 w 46"/>
                <a:gd name="T19" fmla="*/ 1 h 48"/>
                <a:gd name="T20" fmla="*/ 0 w 46"/>
                <a:gd name="T21" fmla="*/ 1 h 48"/>
                <a:gd name="T22" fmla="*/ 0 w 46"/>
                <a:gd name="T23" fmla="*/ 1 h 48"/>
                <a:gd name="T24" fmla="*/ 0 w 46"/>
                <a:gd name="T25" fmla="*/ 1 h 48"/>
                <a:gd name="T26" fmla="*/ 0 w 46"/>
                <a:gd name="T27" fmla="*/ 1 h 48"/>
                <a:gd name="T28" fmla="*/ 0 w 46"/>
                <a:gd name="T29" fmla="*/ 1 h 48"/>
                <a:gd name="T30" fmla="*/ 0 w 46"/>
                <a:gd name="T31" fmla="*/ 1 h 48"/>
                <a:gd name="T32" fmla="*/ 0 w 46"/>
                <a:gd name="T33" fmla="*/ 1 h 48"/>
                <a:gd name="T34" fmla="*/ 0 w 46"/>
                <a:gd name="T35" fmla="*/ 1 h 48"/>
                <a:gd name="T36" fmla="*/ 0 w 46"/>
                <a:gd name="T37" fmla="*/ 1 h 48"/>
                <a:gd name="T38" fmla="*/ 0 w 46"/>
                <a:gd name="T39" fmla="*/ 1 h 48"/>
                <a:gd name="T40" fmla="*/ 0 w 46"/>
                <a:gd name="T41" fmla="*/ 1 h 48"/>
                <a:gd name="T42" fmla="*/ 0 w 46"/>
                <a:gd name="T43" fmla="*/ 1 h 48"/>
                <a:gd name="T44" fmla="*/ 0 w 46"/>
                <a:gd name="T45" fmla="*/ 1 h 48"/>
                <a:gd name="T46" fmla="*/ 0 w 46"/>
                <a:gd name="T47" fmla="*/ 1 h 48"/>
                <a:gd name="T48" fmla="*/ 0 w 46"/>
                <a:gd name="T49" fmla="*/ 1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6" h="48">
                  <a:moveTo>
                    <a:pt x="25" y="6"/>
                  </a:moveTo>
                  <a:lnTo>
                    <a:pt x="25" y="7"/>
                  </a:lnTo>
                  <a:lnTo>
                    <a:pt x="23" y="4"/>
                  </a:lnTo>
                  <a:lnTo>
                    <a:pt x="19" y="1"/>
                  </a:lnTo>
                  <a:lnTo>
                    <a:pt x="14" y="0"/>
                  </a:lnTo>
                  <a:lnTo>
                    <a:pt x="9" y="0"/>
                  </a:lnTo>
                  <a:lnTo>
                    <a:pt x="4" y="1"/>
                  </a:lnTo>
                  <a:lnTo>
                    <a:pt x="1" y="4"/>
                  </a:lnTo>
                  <a:lnTo>
                    <a:pt x="0" y="7"/>
                  </a:lnTo>
                  <a:lnTo>
                    <a:pt x="0" y="10"/>
                  </a:lnTo>
                  <a:lnTo>
                    <a:pt x="1" y="15"/>
                  </a:lnTo>
                  <a:lnTo>
                    <a:pt x="4" y="21"/>
                  </a:lnTo>
                  <a:lnTo>
                    <a:pt x="10" y="28"/>
                  </a:lnTo>
                  <a:lnTo>
                    <a:pt x="17" y="35"/>
                  </a:lnTo>
                  <a:lnTo>
                    <a:pt x="25" y="41"/>
                  </a:lnTo>
                  <a:lnTo>
                    <a:pt x="33" y="45"/>
                  </a:lnTo>
                  <a:lnTo>
                    <a:pt x="41" y="48"/>
                  </a:lnTo>
                  <a:lnTo>
                    <a:pt x="46" y="48"/>
                  </a:lnTo>
                  <a:lnTo>
                    <a:pt x="45" y="38"/>
                  </a:lnTo>
                  <a:lnTo>
                    <a:pt x="39" y="25"/>
                  </a:lnTo>
                  <a:lnTo>
                    <a:pt x="30" y="14"/>
                  </a:lnTo>
                  <a:lnTo>
                    <a:pt x="25" y="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54" name="Freeform 101">
              <a:extLst>
                <a:ext uri="{FF2B5EF4-FFF2-40B4-BE49-F238E27FC236}">
                  <a16:creationId xmlns:a16="http://schemas.microsoft.com/office/drawing/2014/main" id="{DAA1389C-22E9-514C-862D-56CAB77890AD}"/>
                </a:ext>
              </a:extLst>
            </p:cNvPr>
            <p:cNvSpPr>
              <a:spLocks/>
            </p:cNvSpPr>
            <p:nvPr/>
          </p:nvSpPr>
          <p:spPr bwMode="auto">
            <a:xfrm>
              <a:off x="4949" y="331"/>
              <a:ext cx="21" cy="16"/>
            </a:xfrm>
            <a:custGeom>
              <a:avLst/>
              <a:gdLst>
                <a:gd name="T0" fmla="*/ 0 w 64"/>
                <a:gd name="T1" fmla="*/ 1 h 32"/>
                <a:gd name="T2" fmla="*/ 0 w 64"/>
                <a:gd name="T3" fmla="*/ 1 h 32"/>
                <a:gd name="T4" fmla="*/ 0 w 64"/>
                <a:gd name="T5" fmla="*/ 1 h 32"/>
                <a:gd name="T6" fmla="*/ 0 w 64"/>
                <a:gd name="T7" fmla="*/ 1 h 32"/>
                <a:gd name="T8" fmla="*/ 0 w 64"/>
                <a:gd name="T9" fmla="*/ 1 h 32"/>
                <a:gd name="T10" fmla="*/ 0 w 64"/>
                <a:gd name="T11" fmla="*/ 1 h 32"/>
                <a:gd name="T12" fmla="*/ 0 w 64"/>
                <a:gd name="T13" fmla="*/ 1 h 32"/>
                <a:gd name="T14" fmla="*/ 0 w 64"/>
                <a:gd name="T15" fmla="*/ 0 h 32"/>
                <a:gd name="T16" fmla="*/ 0 w 64"/>
                <a:gd name="T17" fmla="*/ 0 h 32"/>
                <a:gd name="T18" fmla="*/ 0 w 64"/>
                <a:gd name="T19" fmla="*/ 0 h 32"/>
                <a:gd name="T20" fmla="*/ 0 w 64"/>
                <a:gd name="T21" fmla="*/ 1 h 32"/>
                <a:gd name="T22" fmla="*/ 0 w 64"/>
                <a:gd name="T23" fmla="*/ 1 h 32"/>
                <a:gd name="T24" fmla="*/ 0 w 64"/>
                <a:gd name="T25" fmla="*/ 1 h 32"/>
                <a:gd name="T26" fmla="*/ 0 w 64"/>
                <a:gd name="T27" fmla="*/ 1 h 32"/>
                <a:gd name="T28" fmla="*/ 0 w 64"/>
                <a:gd name="T29" fmla="*/ 1 h 32"/>
                <a:gd name="T30" fmla="*/ 0 w 64"/>
                <a:gd name="T31" fmla="*/ 1 h 32"/>
                <a:gd name="T32" fmla="*/ 0 w 64"/>
                <a:gd name="T33" fmla="*/ 1 h 32"/>
                <a:gd name="T34" fmla="*/ 0 w 64"/>
                <a:gd name="T35" fmla="*/ 1 h 32"/>
                <a:gd name="T36" fmla="*/ 0 w 64"/>
                <a:gd name="T37" fmla="*/ 1 h 32"/>
                <a:gd name="T38" fmla="*/ 0 w 64"/>
                <a:gd name="T39" fmla="*/ 1 h 32"/>
                <a:gd name="T40" fmla="*/ 0 w 64"/>
                <a:gd name="T41" fmla="*/ 1 h 32"/>
                <a:gd name="T42" fmla="*/ 0 w 64"/>
                <a:gd name="T43" fmla="*/ 1 h 32"/>
                <a:gd name="T44" fmla="*/ 0 w 64"/>
                <a:gd name="T45" fmla="*/ 1 h 32"/>
                <a:gd name="T46" fmla="*/ 0 w 64"/>
                <a:gd name="T47" fmla="*/ 1 h 32"/>
                <a:gd name="T48" fmla="*/ 0 w 64"/>
                <a:gd name="T49" fmla="*/ 1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4" h="32">
                  <a:moveTo>
                    <a:pt x="50" y="24"/>
                  </a:moveTo>
                  <a:lnTo>
                    <a:pt x="56" y="22"/>
                  </a:lnTo>
                  <a:lnTo>
                    <a:pt x="62" y="19"/>
                  </a:lnTo>
                  <a:lnTo>
                    <a:pt x="64" y="15"/>
                  </a:lnTo>
                  <a:lnTo>
                    <a:pt x="64" y="11"/>
                  </a:lnTo>
                  <a:lnTo>
                    <a:pt x="61" y="6"/>
                  </a:lnTo>
                  <a:lnTo>
                    <a:pt x="56" y="2"/>
                  </a:lnTo>
                  <a:lnTo>
                    <a:pt x="50" y="0"/>
                  </a:lnTo>
                  <a:lnTo>
                    <a:pt x="43" y="0"/>
                  </a:lnTo>
                  <a:lnTo>
                    <a:pt x="40" y="0"/>
                  </a:lnTo>
                  <a:lnTo>
                    <a:pt x="35" y="1"/>
                  </a:lnTo>
                  <a:lnTo>
                    <a:pt x="26" y="3"/>
                  </a:lnTo>
                  <a:lnTo>
                    <a:pt x="16" y="8"/>
                  </a:lnTo>
                  <a:lnTo>
                    <a:pt x="7" y="14"/>
                  </a:lnTo>
                  <a:lnTo>
                    <a:pt x="3" y="20"/>
                  </a:lnTo>
                  <a:lnTo>
                    <a:pt x="0" y="26"/>
                  </a:lnTo>
                  <a:lnTo>
                    <a:pt x="0" y="28"/>
                  </a:lnTo>
                  <a:lnTo>
                    <a:pt x="4" y="30"/>
                  </a:lnTo>
                  <a:lnTo>
                    <a:pt x="10" y="32"/>
                  </a:lnTo>
                  <a:lnTo>
                    <a:pt x="16" y="32"/>
                  </a:lnTo>
                  <a:lnTo>
                    <a:pt x="21" y="32"/>
                  </a:lnTo>
                  <a:lnTo>
                    <a:pt x="29" y="30"/>
                  </a:lnTo>
                  <a:lnTo>
                    <a:pt x="36" y="29"/>
                  </a:lnTo>
                  <a:lnTo>
                    <a:pt x="43" y="27"/>
                  </a:lnTo>
                  <a:lnTo>
                    <a:pt x="50" y="2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55" name="Freeform 130">
              <a:extLst>
                <a:ext uri="{FF2B5EF4-FFF2-40B4-BE49-F238E27FC236}">
                  <a16:creationId xmlns:a16="http://schemas.microsoft.com/office/drawing/2014/main" id="{3332B559-5B8E-2F43-BCAF-A43653382BCC}"/>
                </a:ext>
              </a:extLst>
            </p:cNvPr>
            <p:cNvSpPr>
              <a:spLocks/>
            </p:cNvSpPr>
            <p:nvPr/>
          </p:nvSpPr>
          <p:spPr bwMode="auto">
            <a:xfrm>
              <a:off x="4849" y="304"/>
              <a:ext cx="82" cy="106"/>
            </a:xfrm>
            <a:custGeom>
              <a:avLst/>
              <a:gdLst>
                <a:gd name="T0" fmla="*/ 0 w 246"/>
                <a:gd name="T1" fmla="*/ 1 h 211"/>
                <a:gd name="T2" fmla="*/ 0 w 246"/>
                <a:gd name="T3" fmla="*/ 1 h 211"/>
                <a:gd name="T4" fmla="*/ 0 w 246"/>
                <a:gd name="T5" fmla="*/ 1 h 211"/>
                <a:gd name="T6" fmla="*/ 0 w 246"/>
                <a:gd name="T7" fmla="*/ 1 h 211"/>
                <a:gd name="T8" fmla="*/ 0 w 246"/>
                <a:gd name="T9" fmla="*/ 2 h 211"/>
                <a:gd name="T10" fmla="*/ 0 w 246"/>
                <a:gd name="T11" fmla="*/ 2 h 211"/>
                <a:gd name="T12" fmla="*/ 0 w 246"/>
                <a:gd name="T13" fmla="*/ 2 h 211"/>
                <a:gd name="T14" fmla="*/ 0 w 246"/>
                <a:gd name="T15" fmla="*/ 2 h 211"/>
                <a:gd name="T16" fmla="*/ 0 w 246"/>
                <a:gd name="T17" fmla="*/ 3 h 211"/>
                <a:gd name="T18" fmla="*/ 0 w 246"/>
                <a:gd name="T19" fmla="*/ 3 h 211"/>
                <a:gd name="T20" fmla="*/ 0 w 246"/>
                <a:gd name="T21" fmla="*/ 3 h 211"/>
                <a:gd name="T22" fmla="*/ 0 w 246"/>
                <a:gd name="T23" fmla="*/ 3 h 211"/>
                <a:gd name="T24" fmla="*/ 0 w 246"/>
                <a:gd name="T25" fmla="*/ 4 h 211"/>
                <a:gd name="T26" fmla="*/ 0 w 246"/>
                <a:gd name="T27" fmla="*/ 4 h 211"/>
                <a:gd name="T28" fmla="*/ 0 w 246"/>
                <a:gd name="T29" fmla="*/ 4 h 211"/>
                <a:gd name="T30" fmla="*/ 0 w 246"/>
                <a:gd name="T31" fmla="*/ 4 h 211"/>
                <a:gd name="T32" fmla="*/ 0 w 246"/>
                <a:gd name="T33" fmla="*/ 4 h 211"/>
                <a:gd name="T34" fmla="*/ 0 w 246"/>
                <a:gd name="T35" fmla="*/ 4 h 211"/>
                <a:gd name="T36" fmla="*/ 0 w 246"/>
                <a:gd name="T37" fmla="*/ 4 h 211"/>
                <a:gd name="T38" fmla="*/ 0 w 246"/>
                <a:gd name="T39" fmla="*/ 4 h 211"/>
                <a:gd name="T40" fmla="*/ 0 w 246"/>
                <a:gd name="T41" fmla="*/ 4 h 211"/>
                <a:gd name="T42" fmla="*/ 0 w 246"/>
                <a:gd name="T43" fmla="*/ 4 h 211"/>
                <a:gd name="T44" fmla="*/ 0 w 246"/>
                <a:gd name="T45" fmla="*/ 4 h 211"/>
                <a:gd name="T46" fmla="*/ 0 w 246"/>
                <a:gd name="T47" fmla="*/ 4 h 211"/>
                <a:gd name="T48" fmla="*/ 0 w 246"/>
                <a:gd name="T49" fmla="*/ 4 h 211"/>
                <a:gd name="T50" fmla="*/ 0 w 246"/>
                <a:gd name="T51" fmla="*/ 4 h 211"/>
                <a:gd name="T52" fmla="*/ 0 w 246"/>
                <a:gd name="T53" fmla="*/ 4 h 211"/>
                <a:gd name="T54" fmla="*/ 0 w 246"/>
                <a:gd name="T55" fmla="*/ 4 h 211"/>
                <a:gd name="T56" fmla="*/ 0 w 246"/>
                <a:gd name="T57" fmla="*/ 4 h 211"/>
                <a:gd name="T58" fmla="*/ 0 w 246"/>
                <a:gd name="T59" fmla="*/ 4 h 211"/>
                <a:gd name="T60" fmla="*/ 0 w 246"/>
                <a:gd name="T61" fmla="*/ 4 h 211"/>
                <a:gd name="T62" fmla="*/ 0 w 246"/>
                <a:gd name="T63" fmla="*/ 3 h 211"/>
                <a:gd name="T64" fmla="*/ 0 w 246"/>
                <a:gd name="T65" fmla="*/ 3 h 211"/>
                <a:gd name="T66" fmla="*/ 0 w 246"/>
                <a:gd name="T67" fmla="*/ 3 h 211"/>
                <a:gd name="T68" fmla="*/ 0 w 246"/>
                <a:gd name="T69" fmla="*/ 3 h 211"/>
                <a:gd name="T70" fmla="*/ 0 w 246"/>
                <a:gd name="T71" fmla="*/ 3 h 211"/>
                <a:gd name="T72" fmla="*/ 0 w 246"/>
                <a:gd name="T73" fmla="*/ 3 h 211"/>
                <a:gd name="T74" fmla="*/ 0 w 246"/>
                <a:gd name="T75" fmla="*/ 3 h 211"/>
                <a:gd name="T76" fmla="*/ 0 w 246"/>
                <a:gd name="T77" fmla="*/ 2 h 211"/>
                <a:gd name="T78" fmla="*/ 0 w 246"/>
                <a:gd name="T79" fmla="*/ 2 h 211"/>
                <a:gd name="T80" fmla="*/ 0 w 246"/>
                <a:gd name="T81" fmla="*/ 2 h 211"/>
                <a:gd name="T82" fmla="*/ 0 w 246"/>
                <a:gd name="T83" fmla="*/ 2 h 211"/>
                <a:gd name="T84" fmla="*/ 0 w 246"/>
                <a:gd name="T85" fmla="*/ 2 h 211"/>
                <a:gd name="T86" fmla="*/ 0 w 246"/>
                <a:gd name="T87" fmla="*/ 1 h 211"/>
                <a:gd name="T88" fmla="*/ 0 w 246"/>
                <a:gd name="T89" fmla="*/ 1 h 211"/>
                <a:gd name="T90" fmla="*/ 0 w 246"/>
                <a:gd name="T91" fmla="*/ 1 h 211"/>
                <a:gd name="T92" fmla="*/ 0 w 246"/>
                <a:gd name="T93" fmla="*/ 1 h 211"/>
                <a:gd name="T94" fmla="*/ 0 w 246"/>
                <a:gd name="T95" fmla="*/ 1 h 211"/>
                <a:gd name="T96" fmla="*/ 0 w 246"/>
                <a:gd name="T97" fmla="*/ 1 h 211"/>
                <a:gd name="T98" fmla="*/ 0 w 246"/>
                <a:gd name="T99" fmla="*/ 1 h 211"/>
                <a:gd name="T100" fmla="*/ 0 w 246"/>
                <a:gd name="T101" fmla="*/ 1 h 211"/>
                <a:gd name="T102" fmla="*/ 0 w 246"/>
                <a:gd name="T103" fmla="*/ 1 h 211"/>
                <a:gd name="T104" fmla="*/ 0 w 246"/>
                <a:gd name="T105" fmla="*/ 1 h 211"/>
                <a:gd name="T106" fmla="*/ 0 w 246"/>
                <a:gd name="T107" fmla="*/ 1 h 211"/>
                <a:gd name="T108" fmla="*/ 0 w 246"/>
                <a:gd name="T109" fmla="*/ 0 h 211"/>
                <a:gd name="T110" fmla="*/ 0 w 246"/>
                <a:gd name="T111" fmla="*/ 1 h 211"/>
                <a:gd name="T112" fmla="*/ 0 w 246"/>
                <a:gd name="T113" fmla="*/ 1 h 211"/>
                <a:gd name="T114" fmla="*/ 0 w 246"/>
                <a:gd name="T115" fmla="*/ 1 h 211"/>
                <a:gd name="T116" fmla="*/ 0 w 246"/>
                <a:gd name="T117" fmla="*/ 1 h 211"/>
                <a:gd name="T118" fmla="*/ 0 w 246"/>
                <a:gd name="T119" fmla="*/ 1 h 211"/>
                <a:gd name="T120" fmla="*/ 0 w 246"/>
                <a:gd name="T121" fmla="*/ 1 h 21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46" h="211">
                  <a:moveTo>
                    <a:pt x="90" y="32"/>
                  </a:moveTo>
                  <a:lnTo>
                    <a:pt x="73" y="41"/>
                  </a:lnTo>
                  <a:lnTo>
                    <a:pt x="57" y="51"/>
                  </a:lnTo>
                  <a:lnTo>
                    <a:pt x="41" y="64"/>
                  </a:lnTo>
                  <a:lnTo>
                    <a:pt x="28" y="76"/>
                  </a:lnTo>
                  <a:lnTo>
                    <a:pt x="18" y="89"/>
                  </a:lnTo>
                  <a:lnTo>
                    <a:pt x="9" y="103"/>
                  </a:lnTo>
                  <a:lnTo>
                    <a:pt x="3" y="116"/>
                  </a:lnTo>
                  <a:lnTo>
                    <a:pt x="0" y="131"/>
                  </a:lnTo>
                  <a:lnTo>
                    <a:pt x="3" y="152"/>
                  </a:lnTo>
                  <a:lnTo>
                    <a:pt x="15" y="170"/>
                  </a:lnTo>
                  <a:lnTo>
                    <a:pt x="32" y="185"/>
                  </a:lnTo>
                  <a:lnTo>
                    <a:pt x="54" y="197"/>
                  </a:lnTo>
                  <a:lnTo>
                    <a:pt x="80" y="205"/>
                  </a:lnTo>
                  <a:lnTo>
                    <a:pt x="109" y="210"/>
                  </a:lnTo>
                  <a:lnTo>
                    <a:pt x="137" y="211"/>
                  </a:lnTo>
                  <a:lnTo>
                    <a:pt x="164" y="208"/>
                  </a:lnTo>
                  <a:lnTo>
                    <a:pt x="170" y="208"/>
                  </a:lnTo>
                  <a:lnTo>
                    <a:pt x="176" y="206"/>
                  </a:lnTo>
                  <a:lnTo>
                    <a:pt x="180" y="202"/>
                  </a:lnTo>
                  <a:lnTo>
                    <a:pt x="182" y="198"/>
                  </a:lnTo>
                  <a:lnTo>
                    <a:pt x="180" y="196"/>
                  </a:lnTo>
                  <a:lnTo>
                    <a:pt x="176" y="196"/>
                  </a:lnTo>
                  <a:lnTo>
                    <a:pt x="170" y="195"/>
                  </a:lnTo>
                  <a:lnTo>
                    <a:pt x="163" y="195"/>
                  </a:lnTo>
                  <a:lnTo>
                    <a:pt x="154" y="195"/>
                  </a:lnTo>
                  <a:lnTo>
                    <a:pt x="147" y="195"/>
                  </a:lnTo>
                  <a:lnTo>
                    <a:pt x="140" y="195"/>
                  </a:lnTo>
                  <a:lnTo>
                    <a:pt x="135" y="195"/>
                  </a:lnTo>
                  <a:lnTo>
                    <a:pt x="121" y="194"/>
                  </a:lnTo>
                  <a:lnTo>
                    <a:pt x="108" y="193"/>
                  </a:lnTo>
                  <a:lnTo>
                    <a:pt x="93" y="191"/>
                  </a:lnTo>
                  <a:lnTo>
                    <a:pt x="79" y="188"/>
                  </a:lnTo>
                  <a:lnTo>
                    <a:pt x="64" y="185"/>
                  </a:lnTo>
                  <a:lnTo>
                    <a:pt x="50" y="178"/>
                  </a:lnTo>
                  <a:lnTo>
                    <a:pt x="37" y="169"/>
                  </a:lnTo>
                  <a:lnTo>
                    <a:pt x="22" y="155"/>
                  </a:lnTo>
                  <a:lnTo>
                    <a:pt x="19" y="140"/>
                  </a:lnTo>
                  <a:lnTo>
                    <a:pt x="21" y="126"/>
                  </a:lnTo>
                  <a:lnTo>
                    <a:pt x="26" y="111"/>
                  </a:lnTo>
                  <a:lnTo>
                    <a:pt x="35" y="98"/>
                  </a:lnTo>
                  <a:lnTo>
                    <a:pt x="48" y="85"/>
                  </a:lnTo>
                  <a:lnTo>
                    <a:pt x="63" y="73"/>
                  </a:lnTo>
                  <a:lnTo>
                    <a:pt x="79" y="63"/>
                  </a:lnTo>
                  <a:lnTo>
                    <a:pt x="98" y="52"/>
                  </a:lnTo>
                  <a:lnTo>
                    <a:pt x="117" y="43"/>
                  </a:lnTo>
                  <a:lnTo>
                    <a:pt x="137" y="35"/>
                  </a:lnTo>
                  <a:lnTo>
                    <a:pt x="157" y="28"/>
                  </a:lnTo>
                  <a:lnTo>
                    <a:pt x="176" y="21"/>
                  </a:lnTo>
                  <a:lnTo>
                    <a:pt x="196" y="16"/>
                  </a:lnTo>
                  <a:lnTo>
                    <a:pt x="214" y="11"/>
                  </a:lnTo>
                  <a:lnTo>
                    <a:pt x="231" y="8"/>
                  </a:lnTo>
                  <a:lnTo>
                    <a:pt x="246" y="6"/>
                  </a:lnTo>
                  <a:lnTo>
                    <a:pt x="236" y="2"/>
                  </a:lnTo>
                  <a:lnTo>
                    <a:pt x="220" y="0"/>
                  </a:lnTo>
                  <a:lnTo>
                    <a:pt x="201" y="2"/>
                  </a:lnTo>
                  <a:lnTo>
                    <a:pt x="179" y="5"/>
                  </a:lnTo>
                  <a:lnTo>
                    <a:pt x="154" y="10"/>
                  </a:lnTo>
                  <a:lnTo>
                    <a:pt x="131" y="16"/>
                  </a:lnTo>
                  <a:lnTo>
                    <a:pt x="109" y="24"/>
                  </a:lnTo>
                  <a:lnTo>
                    <a:pt x="90" y="3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59" name="Freeform 131">
              <a:extLst>
                <a:ext uri="{FF2B5EF4-FFF2-40B4-BE49-F238E27FC236}">
                  <a16:creationId xmlns:a16="http://schemas.microsoft.com/office/drawing/2014/main" id="{BE351027-A1EB-894A-9E56-6DC4C0E523CE}"/>
                </a:ext>
              </a:extLst>
            </p:cNvPr>
            <p:cNvSpPr>
              <a:spLocks/>
            </p:cNvSpPr>
            <p:nvPr/>
          </p:nvSpPr>
          <p:spPr bwMode="auto">
            <a:xfrm>
              <a:off x="4989" y="303"/>
              <a:ext cx="53" cy="82"/>
            </a:xfrm>
            <a:custGeom>
              <a:avLst/>
              <a:gdLst>
                <a:gd name="T0" fmla="*/ 0 w 158"/>
                <a:gd name="T1" fmla="*/ 1 h 164"/>
                <a:gd name="T2" fmla="*/ 0 w 158"/>
                <a:gd name="T3" fmla="*/ 2 h 164"/>
                <a:gd name="T4" fmla="*/ 0 w 158"/>
                <a:gd name="T5" fmla="*/ 2 h 164"/>
                <a:gd name="T6" fmla="*/ 0 w 158"/>
                <a:gd name="T7" fmla="*/ 2 h 164"/>
                <a:gd name="T8" fmla="*/ 0 w 158"/>
                <a:gd name="T9" fmla="*/ 2 h 164"/>
                <a:gd name="T10" fmla="*/ 0 w 158"/>
                <a:gd name="T11" fmla="*/ 2 h 164"/>
                <a:gd name="T12" fmla="*/ 0 w 158"/>
                <a:gd name="T13" fmla="*/ 3 h 164"/>
                <a:gd name="T14" fmla="*/ 0 w 158"/>
                <a:gd name="T15" fmla="*/ 3 h 164"/>
                <a:gd name="T16" fmla="*/ 0 w 158"/>
                <a:gd name="T17" fmla="*/ 3 h 164"/>
                <a:gd name="T18" fmla="*/ 0 w 158"/>
                <a:gd name="T19" fmla="*/ 3 h 164"/>
                <a:gd name="T20" fmla="*/ 0 w 158"/>
                <a:gd name="T21" fmla="*/ 3 h 164"/>
                <a:gd name="T22" fmla="*/ 0 w 158"/>
                <a:gd name="T23" fmla="*/ 3 h 164"/>
                <a:gd name="T24" fmla="*/ 0 w 158"/>
                <a:gd name="T25" fmla="*/ 3 h 164"/>
                <a:gd name="T26" fmla="*/ 0 w 158"/>
                <a:gd name="T27" fmla="*/ 3 h 164"/>
                <a:gd name="T28" fmla="*/ 0 w 158"/>
                <a:gd name="T29" fmla="*/ 3 h 164"/>
                <a:gd name="T30" fmla="*/ 0 w 158"/>
                <a:gd name="T31" fmla="*/ 3 h 164"/>
                <a:gd name="T32" fmla="*/ 0 w 158"/>
                <a:gd name="T33" fmla="*/ 3 h 164"/>
                <a:gd name="T34" fmla="*/ 0 w 158"/>
                <a:gd name="T35" fmla="*/ 3 h 164"/>
                <a:gd name="T36" fmla="*/ 0 w 158"/>
                <a:gd name="T37" fmla="*/ 3 h 164"/>
                <a:gd name="T38" fmla="*/ 0 w 158"/>
                <a:gd name="T39" fmla="*/ 3 h 164"/>
                <a:gd name="T40" fmla="*/ 0 w 158"/>
                <a:gd name="T41" fmla="*/ 2 h 164"/>
                <a:gd name="T42" fmla="*/ 0 w 158"/>
                <a:gd name="T43" fmla="*/ 2 h 164"/>
                <a:gd name="T44" fmla="*/ 0 w 158"/>
                <a:gd name="T45" fmla="*/ 2 h 164"/>
                <a:gd name="T46" fmla="*/ 0 w 158"/>
                <a:gd name="T47" fmla="*/ 2 h 164"/>
                <a:gd name="T48" fmla="*/ 0 w 158"/>
                <a:gd name="T49" fmla="*/ 1 h 164"/>
                <a:gd name="T50" fmla="*/ 0 w 158"/>
                <a:gd name="T51" fmla="*/ 1 h 164"/>
                <a:gd name="T52" fmla="*/ 0 w 158"/>
                <a:gd name="T53" fmla="*/ 1 h 164"/>
                <a:gd name="T54" fmla="*/ 0 w 158"/>
                <a:gd name="T55" fmla="*/ 1 h 164"/>
                <a:gd name="T56" fmla="*/ 0 w 158"/>
                <a:gd name="T57" fmla="*/ 1 h 164"/>
                <a:gd name="T58" fmla="*/ 0 w 158"/>
                <a:gd name="T59" fmla="*/ 1 h 164"/>
                <a:gd name="T60" fmla="*/ 0 w 158"/>
                <a:gd name="T61" fmla="*/ 0 h 164"/>
                <a:gd name="T62" fmla="*/ 0 w 158"/>
                <a:gd name="T63" fmla="*/ 1 h 164"/>
                <a:gd name="T64" fmla="*/ 0 w 158"/>
                <a:gd name="T65" fmla="*/ 1 h 164"/>
                <a:gd name="T66" fmla="*/ 0 w 158"/>
                <a:gd name="T67" fmla="*/ 1 h 164"/>
                <a:gd name="T68" fmla="*/ 0 w 158"/>
                <a:gd name="T69" fmla="*/ 1 h 164"/>
                <a:gd name="T70" fmla="*/ 0 w 158"/>
                <a:gd name="T71" fmla="*/ 1 h 164"/>
                <a:gd name="T72" fmla="*/ 0 w 158"/>
                <a:gd name="T73" fmla="*/ 1 h 164"/>
                <a:gd name="T74" fmla="*/ 0 w 158"/>
                <a:gd name="T75" fmla="*/ 1 h 164"/>
                <a:gd name="T76" fmla="*/ 0 w 158"/>
                <a:gd name="T77" fmla="*/ 1 h 164"/>
                <a:gd name="T78" fmla="*/ 0 w 158"/>
                <a:gd name="T79" fmla="*/ 1 h 164"/>
                <a:gd name="T80" fmla="*/ 0 w 158"/>
                <a:gd name="T81" fmla="*/ 1 h 1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8" h="164">
                  <a:moveTo>
                    <a:pt x="133" y="54"/>
                  </a:moveTo>
                  <a:lnTo>
                    <a:pt x="138" y="72"/>
                  </a:lnTo>
                  <a:lnTo>
                    <a:pt x="135" y="86"/>
                  </a:lnTo>
                  <a:lnTo>
                    <a:pt x="125" y="99"/>
                  </a:lnTo>
                  <a:lnTo>
                    <a:pt x="110" y="110"/>
                  </a:lnTo>
                  <a:lnTo>
                    <a:pt x="93" y="120"/>
                  </a:lnTo>
                  <a:lnTo>
                    <a:pt x="74" y="130"/>
                  </a:lnTo>
                  <a:lnTo>
                    <a:pt x="53" y="140"/>
                  </a:lnTo>
                  <a:lnTo>
                    <a:pt x="36" y="149"/>
                  </a:lnTo>
                  <a:lnTo>
                    <a:pt x="33" y="152"/>
                  </a:lnTo>
                  <a:lnTo>
                    <a:pt x="32" y="154"/>
                  </a:lnTo>
                  <a:lnTo>
                    <a:pt x="32" y="157"/>
                  </a:lnTo>
                  <a:lnTo>
                    <a:pt x="35" y="160"/>
                  </a:lnTo>
                  <a:lnTo>
                    <a:pt x="37" y="163"/>
                  </a:lnTo>
                  <a:lnTo>
                    <a:pt x="42" y="164"/>
                  </a:lnTo>
                  <a:lnTo>
                    <a:pt x="46" y="164"/>
                  </a:lnTo>
                  <a:lnTo>
                    <a:pt x="51" y="163"/>
                  </a:lnTo>
                  <a:lnTo>
                    <a:pt x="72" y="153"/>
                  </a:lnTo>
                  <a:lnTo>
                    <a:pt x="94" y="143"/>
                  </a:lnTo>
                  <a:lnTo>
                    <a:pt x="114" y="132"/>
                  </a:lnTo>
                  <a:lnTo>
                    <a:pt x="133" y="118"/>
                  </a:lnTo>
                  <a:lnTo>
                    <a:pt x="146" y="104"/>
                  </a:lnTo>
                  <a:lnTo>
                    <a:pt x="155" y="87"/>
                  </a:lnTo>
                  <a:lnTo>
                    <a:pt x="158" y="70"/>
                  </a:lnTo>
                  <a:lnTo>
                    <a:pt x="152" y="51"/>
                  </a:lnTo>
                  <a:lnTo>
                    <a:pt x="139" y="37"/>
                  </a:lnTo>
                  <a:lnTo>
                    <a:pt x="122" y="24"/>
                  </a:lnTo>
                  <a:lnTo>
                    <a:pt x="99" y="14"/>
                  </a:lnTo>
                  <a:lnTo>
                    <a:pt x="75" y="7"/>
                  </a:lnTo>
                  <a:lnTo>
                    <a:pt x="51" y="2"/>
                  </a:lnTo>
                  <a:lnTo>
                    <a:pt x="29" y="0"/>
                  </a:lnTo>
                  <a:lnTo>
                    <a:pt x="11" y="1"/>
                  </a:lnTo>
                  <a:lnTo>
                    <a:pt x="0" y="5"/>
                  </a:lnTo>
                  <a:lnTo>
                    <a:pt x="20" y="9"/>
                  </a:lnTo>
                  <a:lnTo>
                    <a:pt x="40" y="12"/>
                  </a:lnTo>
                  <a:lnTo>
                    <a:pt x="59" y="15"/>
                  </a:lnTo>
                  <a:lnTo>
                    <a:pt x="78" y="19"/>
                  </a:lnTo>
                  <a:lnTo>
                    <a:pt x="96" y="24"/>
                  </a:lnTo>
                  <a:lnTo>
                    <a:pt x="112" y="32"/>
                  </a:lnTo>
                  <a:lnTo>
                    <a:pt x="125" y="41"/>
                  </a:lnTo>
                  <a:lnTo>
                    <a:pt x="133" y="5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60" name="Freeform 132">
              <a:extLst>
                <a:ext uri="{FF2B5EF4-FFF2-40B4-BE49-F238E27FC236}">
                  <a16:creationId xmlns:a16="http://schemas.microsoft.com/office/drawing/2014/main" id="{F8644A5A-017F-394F-8B35-EE84D2563CF6}"/>
                </a:ext>
              </a:extLst>
            </p:cNvPr>
            <p:cNvSpPr>
              <a:spLocks/>
            </p:cNvSpPr>
            <p:nvPr/>
          </p:nvSpPr>
          <p:spPr bwMode="auto">
            <a:xfrm>
              <a:off x="4796" y="285"/>
              <a:ext cx="134" cy="170"/>
            </a:xfrm>
            <a:custGeom>
              <a:avLst/>
              <a:gdLst>
                <a:gd name="T0" fmla="*/ 0 w 400"/>
                <a:gd name="T1" fmla="*/ 1 h 340"/>
                <a:gd name="T2" fmla="*/ 0 w 400"/>
                <a:gd name="T3" fmla="*/ 2 h 340"/>
                <a:gd name="T4" fmla="*/ 0 w 400"/>
                <a:gd name="T5" fmla="*/ 3 h 340"/>
                <a:gd name="T6" fmla="*/ 0 w 400"/>
                <a:gd name="T7" fmla="*/ 4 h 340"/>
                <a:gd name="T8" fmla="*/ 0 w 400"/>
                <a:gd name="T9" fmla="*/ 4 h 340"/>
                <a:gd name="T10" fmla="*/ 0 w 400"/>
                <a:gd name="T11" fmla="*/ 4 h 340"/>
                <a:gd name="T12" fmla="*/ 0 w 400"/>
                <a:gd name="T13" fmla="*/ 5 h 340"/>
                <a:gd name="T14" fmla="*/ 0 w 400"/>
                <a:gd name="T15" fmla="*/ 5 h 340"/>
                <a:gd name="T16" fmla="*/ 0 w 400"/>
                <a:gd name="T17" fmla="*/ 5 h 340"/>
                <a:gd name="T18" fmla="*/ 0 w 400"/>
                <a:gd name="T19" fmla="*/ 5 h 340"/>
                <a:gd name="T20" fmla="*/ 0 w 400"/>
                <a:gd name="T21" fmla="*/ 5 h 340"/>
                <a:gd name="T22" fmla="*/ 0 w 400"/>
                <a:gd name="T23" fmla="*/ 6 h 340"/>
                <a:gd name="T24" fmla="*/ 0 w 400"/>
                <a:gd name="T25" fmla="*/ 6 h 340"/>
                <a:gd name="T26" fmla="*/ 0 w 400"/>
                <a:gd name="T27" fmla="*/ 6 h 340"/>
                <a:gd name="T28" fmla="*/ 0 w 400"/>
                <a:gd name="T29" fmla="*/ 6 h 340"/>
                <a:gd name="T30" fmla="*/ 0 w 400"/>
                <a:gd name="T31" fmla="*/ 6 h 340"/>
                <a:gd name="T32" fmla="*/ 1 w 400"/>
                <a:gd name="T33" fmla="*/ 6 h 340"/>
                <a:gd name="T34" fmla="*/ 1 w 400"/>
                <a:gd name="T35" fmla="*/ 6 h 340"/>
                <a:gd name="T36" fmla="*/ 1 w 400"/>
                <a:gd name="T37" fmla="*/ 6 h 340"/>
                <a:gd name="T38" fmla="*/ 1 w 400"/>
                <a:gd name="T39" fmla="*/ 5 h 340"/>
                <a:gd name="T40" fmla="*/ 1 w 400"/>
                <a:gd name="T41" fmla="*/ 5 h 340"/>
                <a:gd name="T42" fmla="*/ 0 w 400"/>
                <a:gd name="T43" fmla="*/ 5 h 340"/>
                <a:gd name="T44" fmla="*/ 0 w 400"/>
                <a:gd name="T45" fmla="*/ 5 h 340"/>
                <a:gd name="T46" fmla="*/ 0 w 400"/>
                <a:gd name="T47" fmla="*/ 5 h 340"/>
                <a:gd name="T48" fmla="*/ 0 w 400"/>
                <a:gd name="T49" fmla="*/ 5 h 340"/>
                <a:gd name="T50" fmla="*/ 0 w 400"/>
                <a:gd name="T51" fmla="*/ 5 h 340"/>
                <a:gd name="T52" fmla="*/ 0 w 400"/>
                <a:gd name="T53" fmla="*/ 5 h 340"/>
                <a:gd name="T54" fmla="*/ 0 w 400"/>
                <a:gd name="T55" fmla="*/ 5 h 340"/>
                <a:gd name="T56" fmla="*/ 0 w 400"/>
                <a:gd name="T57" fmla="*/ 5 h 340"/>
                <a:gd name="T58" fmla="*/ 0 w 400"/>
                <a:gd name="T59" fmla="*/ 4 h 340"/>
                <a:gd name="T60" fmla="*/ 0 w 400"/>
                <a:gd name="T61" fmla="*/ 4 h 340"/>
                <a:gd name="T62" fmla="*/ 0 w 400"/>
                <a:gd name="T63" fmla="*/ 3 h 340"/>
                <a:gd name="T64" fmla="*/ 0 w 400"/>
                <a:gd name="T65" fmla="*/ 3 h 340"/>
                <a:gd name="T66" fmla="*/ 0 w 400"/>
                <a:gd name="T67" fmla="*/ 2 h 340"/>
                <a:gd name="T68" fmla="*/ 0 w 400"/>
                <a:gd name="T69" fmla="*/ 2 h 340"/>
                <a:gd name="T70" fmla="*/ 0 w 400"/>
                <a:gd name="T71" fmla="*/ 2 h 340"/>
                <a:gd name="T72" fmla="*/ 0 w 400"/>
                <a:gd name="T73" fmla="*/ 1 h 340"/>
                <a:gd name="T74" fmla="*/ 0 w 400"/>
                <a:gd name="T75" fmla="*/ 1 h 340"/>
                <a:gd name="T76" fmla="*/ 0 w 400"/>
                <a:gd name="T77" fmla="*/ 1 h 340"/>
                <a:gd name="T78" fmla="*/ 0 w 400"/>
                <a:gd name="T79" fmla="*/ 1 h 340"/>
                <a:gd name="T80" fmla="*/ 0 w 400"/>
                <a:gd name="T81" fmla="*/ 0 h 340"/>
                <a:gd name="T82" fmla="*/ 0 w 400"/>
                <a:gd name="T83" fmla="*/ 1 h 340"/>
                <a:gd name="T84" fmla="*/ 0 w 400"/>
                <a:gd name="T85" fmla="*/ 1 h 340"/>
                <a:gd name="T86" fmla="*/ 0 w 400"/>
                <a:gd name="T87" fmla="*/ 1 h 34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0" h="340">
                  <a:moveTo>
                    <a:pt x="156" y="45"/>
                  </a:moveTo>
                  <a:lnTo>
                    <a:pt x="125" y="62"/>
                  </a:lnTo>
                  <a:lnTo>
                    <a:pt x="95" y="82"/>
                  </a:lnTo>
                  <a:lnTo>
                    <a:pt x="67" y="103"/>
                  </a:lnTo>
                  <a:lnTo>
                    <a:pt x="42" y="125"/>
                  </a:lnTo>
                  <a:lnTo>
                    <a:pt x="22" y="150"/>
                  </a:lnTo>
                  <a:lnTo>
                    <a:pt x="8" y="176"/>
                  </a:lnTo>
                  <a:lnTo>
                    <a:pt x="0" y="204"/>
                  </a:lnTo>
                  <a:lnTo>
                    <a:pt x="2" y="233"/>
                  </a:lnTo>
                  <a:lnTo>
                    <a:pt x="5" y="240"/>
                  </a:lnTo>
                  <a:lnTo>
                    <a:pt x="9" y="248"/>
                  </a:lnTo>
                  <a:lnTo>
                    <a:pt x="13" y="254"/>
                  </a:lnTo>
                  <a:lnTo>
                    <a:pt x="19" y="261"/>
                  </a:lnTo>
                  <a:lnTo>
                    <a:pt x="26" y="268"/>
                  </a:lnTo>
                  <a:lnTo>
                    <a:pt x="34" y="274"/>
                  </a:lnTo>
                  <a:lnTo>
                    <a:pt x="42" y="279"/>
                  </a:lnTo>
                  <a:lnTo>
                    <a:pt x="51" y="283"/>
                  </a:lnTo>
                  <a:lnTo>
                    <a:pt x="70" y="291"/>
                  </a:lnTo>
                  <a:lnTo>
                    <a:pt x="89" y="298"/>
                  </a:lnTo>
                  <a:lnTo>
                    <a:pt x="108" y="305"/>
                  </a:lnTo>
                  <a:lnTo>
                    <a:pt x="128" y="310"/>
                  </a:lnTo>
                  <a:lnTo>
                    <a:pt x="149" y="315"/>
                  </a:lnTo>
                  <a:lnTo>
                    <a:pt x="169" y="319"/>
                  </a:lnTo>
                  <a:lnTo>
                    <a:pt x="189" y="323"/>
                  </a:lnTo>
                  <a:lnTo>
                    <a:pt x="210" y="326"/>
                  </a:lnTo>
                  <a:lnTo>
                    <a:pt x="231" y="329"/>
                  </a:lnTo>
                  <a:lnTo>
                    <a:pt x="253" y="331"/>
                  </a:lnTo>
                  <a:lnTo>
                    <a:pt x="274" y="334"/>
                  </a:lnTo>
                  <a:lnTo>
                    <a:pt x="295" y="336"/>
                  </a:lnTo>
                  <a:lnTo>
                    <a:pt x="317" y="337"/>
                  </a:lnTo>
                  <a:lnTo>
                    <a:pt x="339" y="338"/>
                  </a:lnTo>
                  <a:lnTo>
                    <a:pt x="359" y="339"/>
                  </a:lnTo>
                  <a:lnTo>
                    <a:pt x="381" y="340"/>
                  </a:lnTo>
                  <a:lnTo>
                    <a:pt x="387" y="340"/>
                  </a:lnTo>
                  <a:lnTo>
                    <a:pt x="393" y="337"/>
                  </a:lnTo>
                  <a:lnTo>
                    <a:pt x="397" y="334"/>
                  </a:lnTo>
                  <a:lnTo>
                    <a:pt x="400" y="328"/>
                  </a:lnTo>
                  <a:lnTo>
                    <a:pt x="400" y="323"/>
                  </a:lnTo>
                  <a:lnTo>
                    <a:pt x="397" y="319"/>
                  </a:lnTo>
                  <a:lnTo>
                    <a:pt x="391" y="316"/>
                  </a:lnTo>
                  <a:lnTo>
                    <a:pt x="385" y="315"/>
                  </a:lnTo>
                  <a:lnTo>
                    <a:pt x="365" y="315"/>
                  </a:lnTo>
                  <a:lnTo>
                    <a:pt x="346" y="315"/>
                  </a:lnTo>
                  <a:lnTo>
                    <a:pt x="326" y="314"/>
                  </a:lnTo>
                  <a:lnTo>
                    <a:pt x="307" y="313"/>
                  </a:lnTo>
                  <a:lnTo>
                    <a:pt x="287" y="312"/>
                  </a:lnTo>
                  <a:lnTo>
                    <a:pt x="266" y="310"/>
                  </a:lnTo>
                  <a:lnTo>
                    <a:pt x="247" y="308"/>
                  </a:lnTo>
                  <a:lnTo>
                    <a:pt x="227" y="306"/>
                  </a:lnTo>
                  <a:lnTo>
                    <a:pt x="208" y="303"/>
                  </a:lnTo>
                  <a:lnTo>
                    <a:pt x="188" y="300"/>
                  </a:lnTo>
                  <a:lnTo>
                    <a:pt x="169" y="295"/>
                  </a:lnTo>
                  <a:lnTo>
                    <a:pt x="150" y="291"/>
                  </a:lnTo>
                  <a:lnTo>
                    <a:pt x="131" y="287"/>
                  </a:lnTo>
                  <a:lnTo>
                    <a:pt x="114" y="281"/>
                  </a:lnTo>
                  <a:lnTo>
                    <a:pt x="95" y="275"/>
                  </a:lnTo>
                  <a:lnTo>
                    <a:pt x="77" y="269"/>
                  </a:lnTo>
                  <a:lnTo>
                    <a:pt x="63" y="261"/>
                  </a:lnTo>
                  <a:lnTo>
                    <a:pt x="51" y="251"/>
                  </a:lnTo>
                  <a:lnTo>
                    <a:pt x="44" y="241"/>
                  </a:lnTo>
                  <a:lnTo>
                    <a:pt x="38" y="228"/>
                  </a:lnTo>
                  <a:lnTo>
                    <a:pt x="38" y="214"/>
                  </a:lnTo>
                  <a:lnTo>
                    <a:pt x="41" y="195"/>
                  </a:lnTo>
                  <a:lnTo>
                    <a:pt x="47" y="177"/>
                  </a:lnTo>
                  <a:lnTo>
                    <a:pt x="53" y="163"/>
                  </a:lnTo>
                  <a:lnTo>
                    <a:pt x="63" y="148"/>
                  </a:lnTo>
                  <a:lnTo>
                    <a:pt x="74" y="135"/>
                  </a:lnTo>
                  <a:lnTo>
                    <a:pt x="85" y="122"/>
                  </a:lnTo>
                  <a:lnTo>
                    <a:pt x="98" y="111"/>
                  </a:lnTo>
                  <a:lnTo>
                    <a:pt x="111" y="100"/>
                  </a:lnTo>
                  <a:lnTo>
                    <a:pt x="125" y="89"/>
                  </a:lnTo>
                  <a:lnTo>
                    <a:pt x="141" y="79"/>
                  </a:lnTo>
                  <a:lnTo>
                    <a:pt x="160" y="68"/>
                  </a:lnTo>
                  <a:lnTo>
                    <a:pt x="179" y="57"/>
                  </a:lnTo>
                  <a:lnTo>
                    <a:pt x="201" y="47"/>
                  </a:lnTo>
                  <a:lnTo>
                    <a:pt x="224" y="37"/>
                  </a:lnTo>
                  <a:lnTo>
                    <a:pt x="249" y="27"/>
                  </a:lnTo>
                  <a:lnTo>
                    <a:pt x="272" y="19"/>
                  </a:lnTo>
                  <a:lnTo>
                    <a:pt x="294" y="12"/>
                  </a:lnTo>
                  <a:lnTo>
                    <a:pt x="314" y="6"/>
                  </a:lnTo>
                  <a:lnTo>
                    <a:pt x="332" y="1"/>
                  </a:lnTo>
                  <a:lnTo>
                    <a:pt x="316" y="0"/>
                  </a:lnTo>
                  <a:lnTo>
                    <a:pt x="295" y="1"/>
                  </a:lnTo>
                  <a:lnTo>
                    <a:pt x="274" y="5"/>
                  </a:lnTo>
                  <a:lnTo>
                    <a:pt x="249" y="10"/>
                  </a:lnTo>
                  <a:lnTo>
                    <a:pt x="224" y="17"/>
                  </a:lnTo>
                  <a:lnTo>
                    <a:pt x="199" y="25"/>
                  </a:lnTo>
                  <a:lnTo>
                    <a:pt x="176" y="35"/>
                  </a:lnTo>
                  <a:lnTo>
                    <a:pt x="156" y="4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61" name="Freeform 133">
              <a:extLst>
                <a:ext uri="{FF2B5EF4-FFF2-40B4-BE49-F238E27FC236}">
                  <a16:creationId xmlns:a16="http://schemas.microsoft.com/office/drawing/2014/main" id="{C6EC1324-7077-4440-B83C-C489FCCD35F1}"/>
                </a:ext>
              </a:extLst>
            </p:cNvPr>
            <p:cNvSpPr>
              <a:spLocks/>
            </p:cNvSpPr>
            <p:nvPr/>
          </p:nvSpPr>
          <p:spPr bwMode="auto">
            <a:xfrm>
              <a:off x="4984" y="279"/>
              <a:ext cx="117" cy="114"/>
            </a:xfrm>
            <a:custGeom>
              <a:avLst/>
              <a:gdLst>
                <a:gd name="T0" fmla="*/ 0 w 349"/>
                <a:gd name="T1" fmla="*/ 2 h 227"/>
                <a:gd name="T2" fmla="*/ 0 w 349"/>
                <a:gd name="T3" fmla="*/ 2 h 227"/>
                <a:gd name="T4" fmla="*/ 0 w 349"/>
                <a:gd name="T5" fmla="*/ 2 h 227"/>
                <a:gd name="T6" fmla="*/ 0 w 349"/>
                <a:gd name="T7" fmla="*/ 2 h 227"/>
                <a:gd name="T8" fmla="*/ 0 w 349"/>
                <a:gd name="T9" fmla="*/ 3 h 227"/>
                <a:gd name="T10" fmla="*/ 0 w 349"/>
                <a:gd name="T11" fmla="*/ 3 h 227"/>
                <a:gd name="T12" fmla="*/ 0 w 349"/>
                <a:gd name="T13" fmla="*/ 3 h 227"/>
                <a:gd name="T14" fmla="*/ 0 w 349"/>
                <a:gd name="T15" fmla="*/ 3 h 227"/>
                <a:gd name="T16" fmla="*/ 0 w 349"/>
                <a:gd name="T17" fmla="*/ 3 h 227"/>
                <a:gd name="T18" fmla="*/ 0 w 349"/>
                <a:gd name="T19" fmla="*/ 3 h 227"/>
                <a:gd name="T20" fmla="*/ 0 w 349"/>
                <a:gd name="T21" fmla="*/ 4 h 227"/>
                <a:gd name="T22" fmla="*/ 0 w 349"/>
                <a:gd name="T23" fmla="*/ 4 h 227"/>
                <a:gd name="T24" fmla="*/ 0 w 349"/>
                <a:gd name="T25" fmla="*/ 4 h 227"/>
                <a:gd name="T26" fmla="*/ 0 w 349"/>
                <a:gd name="T27" fmla="*/ 4 h 227"/>
                <a:gd name="T28" fmla="*/ 0 w 349"/>
                <a:gd name="T29" fmla="*/ 4 h 227"/>
                <a:gd name="T30" fmla="*/ 0 w 349"/>
                <a:gd name="T31" fmla="*/ 4 h 227"/>
                <a:gd name="T32" fmla="*/ 0 w 349"/>
                <a:gd name="T33" fmla="*/ 4 h 227"/>
                <a:gd name="T34" fmla="*/ 0 w 349"/>
                <a:gd name="T35" fmla="*/ 4 h 227"/>
                <a:gd name="T36" fmla="*/ 0 w 349"/>
                <a:gd name="T37" fmla="*/ 4 h 227"/>
                <a:gd name="T38" fmla="*/ 0 w 349"/>
                <a:gd name="T39" fmla="*/ 4 h 227"/>
                <a:gd name="T40" fmla="*/ 0 w 349"/>
                <a:gd name="T41" fmla="*/ 4 h 227"/>
                <a:gd name="T42" fmla="*/ 0 w 349"/>
                <a:gd name="T43" fmla="*/ 4 h 227"/>
                <a:gd name="T44" fmla="*/ 0 w 349"/>
                <a:gd name="T45" fmla="*/ 4 h 227"/>
                <a:gd name="T46" fmla="*/ 0 w 349"/>
                <a:gd name="T47" fmla="*/ 3 h 227"/>
                <a:gd name="T48" fmla="*/ 0 w 349"/>
                <a:gd name="T49" fmla="*/ 3 h 227"/>
                <a:gd name="T50" fmla="*/ 0 w 349"/>
                <a:gd name="T51" fmla="*/ 2 h 227"/>
                <a:gd name="T52" fmla="*/ 0 w 349"/>
                <a:gd name="T53" fmla="*/ 2 h 227"/>
                <a:gd name="T54" fmla="*/ 0 w 349"/>
                <a:gd name="T55" fmla="*/ 2 h 227"/>
                <a:gd name="T56" fmla="*/ 0 w 349"/>
                <a:gd name="T57" fmla="*/ 1 h 227"/>
                <a:gd name="T58" fmla="*/ 0 w 349"/>
                <a:gd name="T59" fmla="*/ 1 h 227"/>
                <a:gd name="T60" fmla="*/ 0 w 349"/>
                <a:gd name="T61" fmla="*/ 1 h 227"/>
                <a:gd name="T62" fmla="*/ 0 w 349"/>
                <a:gd name="T63" fmla="*/ 1 h 227"/>
                <a:gd name="T64" fmla="*/ 0 w 349"/>
                <a:gd name="T65" fmla="*/ 1 h 227"/>
                <a:gd name="T66" fmla="*/ 0 w 349"/>
                <a:gd name="T67" fmla="*/ 1 h 227"/>
                <a:gd name="T68" fmla="*/ 0 w 349"/>
                <a:gd name="T69" fmla="*/ 1 h 227"/>
                <a:gd name="T70" fmla="*/ 0 w 349"/>
                <a:gd name="T71" fmla="*/ 1 h 227"/>
                <a:gd name="T72" fmla="*/ 0 w 349"/>
                <a:gd name="T73" fmla="*/ 1 h 227"/>
                <a:gd name="T74" fmla="*/ 0 w 349"/>
                <a:gd name="T75" fmla="*/ 1 h 227"/>
                <a:gd name="T76" fmla="*/ 0 w 349"/>
                <a:gd name="T77" fmla="*/ 1 h 227"/>
                <a:gd name="T78" fmla="*/ 0 w 349"/>
                <a:gd name="T79" fmla="*/ 0 h 227"/>
                <a:gd name="T80" fmla="*/ 0 w 349"/>
                <a:gd name="T81" fmla="*/ 0 h 227"/>
                <a:gd name="T82" fmla="*/ 0 w 349"/>
                <a:gd name="T83" fmla="*/ 0 h 227"/>
                <a:gd name="T84" fmla="*/ 0 w 349"/>
                <a:gd name="T85" fmla="*/ 1 h 227"/>
                <a:gd name="T86" fmla="*/ 0 w 349"/>
                <a:gd name="T87" fmla="*/ 1 h 227"/>
                <a:gd name="T88" fmla="*/ 0 w 349"/>
                <a:gd name="T89" fmla="*/ 1 h 227"/>
                <a:gd name="T90" fmla="*/ 0 w 349"/>
                <a:gd name="T91" fmla="*/ 1 h 227"/>
                <a:gd name="T92" fmla="*/ 0 w 349"/>
                <a:gd name="T93" fmla="*/ 1 h 227"/>
                <a:gd name="T94" fmla="*/ 0 w 349"/>
                <a:gd name="T95" fmla="*/ 1 h 227"/>
                <a:gd name="T96" fmla="*/ 0 w 349"/>
                <a:gd name="T97" fmla="*/ 1 h 227"/>
                <a:gd name="T98" fmla="*/ 0 w 349"/>
                <a:gd name="T99" fmla="*/ 1 h 227"/>
                <a:gd name="T100" fmla="*/ 0 w 349"/>
                <a:gd name="T101" fmla="*/ 1 h 227"/>
                <a:gd name="T102" fmla="*/ 0 w 349"/>
                <a:gd name="T103" fmla="*/ 1 h 227"/>
                <a:gd name="T104" fmla="*/ 0 w 349"/>
                <a:gd name="T105" fmla="*/ 1 h 227"/>
                <a:gd name="T106" fmla="*/ 0 w 349"/>
                <a:gd name="T107" fmla="*/ 1 h 227"/>
                <a:gd name="T108" fmla="*/ 0 w 349"/>
                <a:gd name="T109" fmla="*/ 1 h 227"/>
                <a:gd name="T110" fmla="*/ 0 w 349"/>
                <a:gd name="T111" fmla="*/ 1 h 227"/>
                <a:gd name="T112" fmla="*/ 0 w 349"/>
                <a:gd name="T113" fmla="*/ 1 h 227"/>
                <a:gd name="T114" fmla="*/ 0 w 349"/>
                <a:gd name="T115" fmla="*/ 1 h 227"/>
                <a:gd name="T116" fmla="*/ 0 w 349"/>
                <a:gd name="T117" fmla="*/ 1 h 227"/>
                <a:gd name="T118" fmla="*/ 0 w 349"/>
                <a:gd name="T119" fmla="*/ 1 h 227"/>
                <a:gd name="T120" fmla="*/ 0 w 349"/>
                <a:gd name="T121" fmla="*/ 2 h 2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49" h="227">
                  <a:moveTo>
                    <a:pt x="291" y="70"/>
                  </a:moveTo>
                  <a:lnTo>
                    <a:pt x="307" y="83"/>
                  </a:lnTo>
                  <a:lnTo>
                    <a:pt x="316" y="97"/>
                  </a:lnTo>
                  <a:lnTo>
                    <a:pt x="321" y="113"/>
                  </a:lnTo>
                  <a:lnTo>
                    <a:pt x="321" y="129"/>
                  </a:lnTo>
                  <a:lnTo>
                    <a:pt x="318" y="142"/>
                  </a:lnTo>
                  <a:lnTo>
                    <a:pt x="313" y="154"/>
                  </a:lnTo>
                  <a:lnTo>
                    <a:pt x="302" y="165"/>
                  </a:lnTo>
                  <a:lnTo>
                    <a:pt x="292" y="174"/>
                  </a:lnTo>
                  <a:lnTo>
                    <a:pt x="279" y="185"/>
                  </a:lnTo>
                  <a:lnTo>
                    <a:pt x="266" y="193"/>
                  </a:lnTo>
                  <a:lnTo>
                    <a:pt x="253" y="202"/>
                  </a:lnTo>
                  <a:lnTo>
                    <a:pt x="240" y="212"/>
                  </a:lnTo>
                  <a:lnTo>
                    <a:pt x="237" y="215"/>
                  </a:lnTo>
                  <a:lnTo>
                    <a:pt x="236" y="218"/>
                  </a:lnTo>
                  <a:lnTo>
                    <a:pt x="237" y="221"/>
                  </a:lnTo>
                  <a:lnTo>
                    <a:pt x="240" y="224"/>
                  </a:lnTo>
                  <a:lnTo>
                    <a:pt x="244" y="226"/>
                  </a:lnTo>
                  <a:lnTo>
                    <a:pt x="249" y="227"/>
                  </a:lnTo>
                  <a:lnTo>
                    <a:pt x="254" y="226"/>
                  </a:lnTo>
                  <a:lnTo>
                    <a:pt x="259" y="224"/>
                  </a:lnTo>
                  <a:lnTo>
                    <a:pt x="288" y="211"/>
                  </a:lnTo>
                  <a:lnTo>
                    <a:pt x="311" y="193"/>
                  </a:lnTo>
                  <a:lnTo>
                    <a:pt x="331" y="172"/>
                  </a:lnTo>
                  <a:lnTo>
                    <a:pt x="345" y="151"/>
                  </a:lnTo>
                  <a:lnTo>
                    <a:pt x="349" y="127"/>
                  </a:lnTo>
                  <a:lnTo>
                    <a:pt x="346" y="104"/>
                  </a:lnTo>
                  <a:lnTo>
                    <a:pt x="334" y="83"/>
                  </a:lnTo>
                  <a:lnTo>
                    <a:pt x="311" y="63"/>
                  </a:lnTo>
                  <a:lnTo>
                    <a:pt x="294" y="53"/>
                  </a:lnTo>
                  <a:lnTo>
                    <a:pt x="273" y="44"/>
                  </a:lnTo>
                  <a:lnTo>
                    <a:pt x="250" y="35"/>
                  </a:lnTo>
                  <a:lnTo>
                    <a:pt x="227" y="28"/>
                  </a:lnTo>
                  <a:lnTo>
                    <a:pt x="202" y="22"/>
                  </a:lnTo>
                  <a:lnTo>
                    <a:pt x="176" y="17"/>
                  </a:lnTo>
                  <a:lnTo>
                    <a:pt x="151" y="12"/>
                  </a:lnTo>
                  <a:lnTo>
                    <a:pt x="125" y="7"/>
                  </a:lnTo>
                  <a:lnTo>
                    <a:pt x="102" y="4"/>
                  </a:lnTo>
                  <a:lnTo>
                    <a:pt x="79" y="2"/>
                  </a:lnTo>
                  <a:lnTo>
                    <a:pt x="58" y="0"/>
                  </a:lnTo>
                  <a:lnTo>
                    <a:pt x="39" y="0"/>
                  </a:lnTo>
                  <a:lnTo>
                    <a:pt x="23" y="0"/>
                  </a:lnTo>
                  <a:lnTo>
                    <a:pt x="12" y="1"/>
                  </a:lnTo>
                  <a:lnTo>
                    <a:pt x="5" y="3"/>
                  </a:lnTo>
                  <a:lnTo>
                    <a:pt x="0" y="5"/>
                  </a:lnTo>
                  <a:lnTo>
                    <a:pt x="15" y="7"/>
                  </a:lnTo>
                  <a:lnTo>
                    <a:pt x="31" y="9"/>
                  </a:lnTo>
                  <a:lnTo>
                    <a:pt x="47" y="11"/>
                  </a:lnTo>
                  <a:lnTo>
                    <a:pt x="64" y="13"/>
                  </a:lnTo>
                  <a:lnTo>
                    <a:pt x="83" y="15"/>
                  </a:lnTo>
                  <a:lnTo>
                    <a:pt x="102" y="17"/>
                  </a:lnTo>
                  <a:lnTo>
                    <a:pt x="121" y="20"/>
                  </a:lnTo>
                  <a:lnTo>
                    <a:pt x="141" y="23"/>
                  </a:lnTo>
                  <a:lnTo>
                    <a:pt x="160" y="27"/>
                  </a:lnTo>
                  <a:lnTo>
                    <a:pt x="180" y="31"/>
                  </a:lnTo>
                  <a:lnTo>
                    <a:pt x="201" y="36"/>
                  </a:lnTo>
                  <a:lnTo>
                    <a:pt x="220" y="41"/>
                  </a:lnTo>
                  <a:lnTo>
                    <a:pt x="238" y="48"/>
                  </a:lnTo>
                  <a:lnTo>
                    <a:pt x="257" y="54"/>
                  </a:lnTo>
                  <a:lnTo>
                    <a:pt x="275" y="62"/>
                  </a:lnTo>
                  <a:lnTo>
                    <a:pt x="291"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86" name="Freeform 134">
              <a:extLst>
                <a:ext uri="{FF2B5EF4-FFF2-40B4-BE49-F238E27FC236}">
                  <a16:creationId xmlns:a16="http://schemas.microsoft.com/office/drawing/2014/main" id="{EC8CAC83-2A4D-AF47-9DDF-A50A222CC53D}"/>
                </a:ext>
              </a:extLst>
            </p:cNvPr>
            <p:cNvSpPr>
              <a:spLocks/>
            </p:cNvSpPr>
            <p:nvPr/>
          </p:nvSpPr>
          <p:spPr bwMode="auto">
            <a:xfrm>
              <a:off x="4750" y="340"/>
              <a:ext cx="48" cy="107"/>
            </a:xfrm>
            <a:custGeom>
              <a:avLst/>
              <a:gdLst>
                <a:gd name="T0" fmla="*/ 0 w 143"/>
                <a:gd name="T1" fmla="*/ 2 h 212"/>
                <a:gd name="T2" fmla="*/ 0 w 143"/>
                <a:gd name="T3" fmla="*/ 3 h 212"/>
                <a:gd name="T4" fmla="*/ 0 w 143"/>
                <a:gd name="T5" fmla="*/ 3 h 212"/>
                <a:gd name="T6" fmla="*/ 0 w 143"/>
                <a:gd name="T7" fmla="*/ 3 h 212"/>
                <a:gd name="T8" fmla="*/ 0 w 143"/>
                <a:gd name="T9" fmla="*/ 3 h 212"/>
                <a:gd name="T10" fmla="*/ 0 w 143"/>
                <a:gd name="T11" fmla="*/ 3 h 212"/>
                <a:gd name="T12" fmla="*/ 0 w 143"/>
                <a:gd name="T13" fmla="*/ 4 h 212"/>
                <a:gd name="T14" fmla="*/ 0 w 143"/>
                <a:gd name="T15" fmla="*/ 4 h 212"/>
                <a:gd name="T16" fmla="*/ 0 w 143"/>
                <a:gd name="T17" fmla="*/ 4 h 212"/>
                <a:gd name="T18" fmla="*/ 0 w 143"/>
                <a:gd name="T19" fmla="*/ 4 h 212"/>
                <a:gd name="T20" fmla="*/ 0 w 143"/>
                <a:gd name="T21" fmla="*/ 4 h 212"/>
                <a:gd name="T22" fmla="*/ 0 w 143"/>
                <a:gd name="T23" fmla="*/ 4 h 212"/>
                <a:gd name="T24" fmla="*/ 0 w 143"/>
                <a:gd name="T25" fmla="*/ 4 h 212"/>
                <a:gd name="T26" fmla="*/ 0 w 143"/>
                <a:gd name="T27" fmla="*/ 4 h 212"/>
                <a:gd name="T28" fmla="*/ 0 w 143"/>
                <a:gd name="T29" fmla="*/ 4 h 212"/>
                <a:gd name="T30" fmla="*/ 0 w 143"/>
                <a:gd name="T31" fmla="*/ 3 h 212"/>
                <a:gd name="T32" fmla="*/ 0 w 143"/>
                <a:gd name="T33" fmla="*/ 3 h 212"/>
                <a:gd name="T34" fmla="*/ 0 w 143"/>
                <a:gd name="T35" fmla="*/ 3 h 212"/>
                <a:gd name="T36" fmla="*/ 0 w 143"/>
                <a:gd name="T37" fmla="*/ 3 h 212"/>
                <a:gd name="T38" fmla="*/ 0 w 143"/>
                <a:gd name="T39" fmla="*/ 3 h 212"/>
                <a:gd name="T40" fmla="*/ 0 w 143"/>
                <a:gd name="T41" fmla="*/ 3 h 212"/>
                <a:gd name="T42" fmla="*/ 0 w 143"/>
                <a:gd name="T43" fmla="*/ 3 h 212"/>
                <a:gd name="T44" fmla="*/ 0 w 143"/>
                <a:gd name="T45" fmla="*/ 2 h 212"/>
                <a:gd name="T46" fmla="*/ 0 w 143"/>
                <a:gd name="T47" fmla="*/ 2 h 212"/>
                <a:gd name="T48" fmla="*/ 0 w 143"/>
                <a:gd name="T49" fmla="*/ 2 h 212"/>
                <a:gd name="T50" fmla="*/ 0 w 143"/>
                <a:gd name="T51" fmla="*/ 2 h 212"/>
                <a:gd name="T52" fmla="*/ 0 w 143"/>
                <a:gd name="T53" fmla="*/ 1 h 212"/>
                <a:gd name="T54" fmla="*/ 0 w 143"/>
                <a:gd name="T55" fmla="*/ 1 h 212"/>
                <a:gd name="T56" fmla="*/ 0 w 143"/>
                <a:gd name="T57" fmla="*/ 1 h 212"/>
                <a:gd name="T58" fmla="*/ 0 w 143"/>
                <a:gd name="T59" fmla="*/ 1 h 212"/>
                <a:gd name="T60" fmla="*/ 0 w 143"/>
                <a:gd name="T61" fmla="*/ 1 h 212"/>
                <a:gd name="T62" fmla="*/ 0 w 143"/>
                <a:gd name="T63" fmla="*/ 1 h 212"/>
                <a:gd name="T64" fmla="*/ 0 w 143"/>
                <a:gd name="T65" fmla="*/ 0 h 212"/>
                <a:gd name="T66" fmla="*/ 0 w 143"/>
                <a:gd name="T67" fmla="*/ 1 h 212"/>
                <a:gd name="T68" fmla="*/ 0 w 143"/>
                <a:gd name="T69" fmla="*/ 1 h 212"/>
                <a:gd name="T70" fmla="*/ 0 w 143"/>
                <a:gd name="T71" fmla="*/ 1 h 212"/>
                <a:gd name="T72" fmla="*/ 0 w 143"/>
                <a:gd name="T73" fmla="*/ 1 h 212"/>
                <a:gd name="T74" fmla="*/ 0 w 143"/>
                <a:gd name="T75" fmla="*/ 1 h 212"/>
                <a:gd name="T76" fmla="*/ 0 w 143"/>
                <a:gd name="T77" fmla="*/ 2 h 212"/>
                <a:gd name="T78" fmla="*/ 0 w 143"/>
                <a:gd name="T79" fmla="*/ 2 h 212"/>
                <a:gd name="T80" fmla="*/ 0 w 143"/>
                <a:gd name="T81" fmla="*/ 2 h 2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3" h="212">
                  <a:moveTo>
                    <a:pt x="0" y="115"/>
                  </a:moveTo>
                  <a:lnTo>
                    <a:pt x="0" y="133"/>
                  </a:lnTo>
                  <a:lnTo>
                    <a:pt x="6" y="149"/>
                  </a:lnTo>
                  <a:lnTo>
                    <a:pt x="16" y="165"/>
                  </a:lnTo>
                  <a:lnTo>
                    <a:pt x="31" y="178"/>
                  </a:lnTo>
                  <a:lnTo>
                    <a:pt x="48" y="190"/>
                  </a:lnTo>
                  <a:lnTo>
                    <a:pt x="69" y="200"/>
                  </a:lnTo>
                  <a:lnTo>
                    <a:pt x="92" y="207"/>
                  </a:lnTo>
                  <a:lnTo>
                    <a:pt x="115" y="211"/>
                  </a:lnTo>
                  <a:lnTo>
                    <a:pt x="122" y="212"/>
                  </a:lnTo>
                  <a:lnTo>
                    <a:pt x="130" y="210"/>
                  </a:lnTo>
                  <a:lnTo>
                    <a:pt x="135" y="207"/>
                  </a:lnTo>
                  <a:lnTo>
                    <a:pt x="138" y="203"/>
                  </a:lnTo>
                  <a:lnTo>
                    <a:pt x="138" y="198"/>
                  </a:lnTo>
                  <a:lnTo>
                    <a:pt x="137" y="193"/>
                  </a:lnTo>
                  <a:lnTo>
                    <a:pt x="133" y="189"/>
                  </a:lnTo>
                  <a:lnTo>
                    <a:pt x="125" y="186"/>
                  </a:lnTo>
                  <a:lnTo>
                    <a:pt x="102" y="180"/>
                  </a:lnTo>
                  <a:lnTo>
                    <a:pt x="80" y="172"/>
                  </a:lnTo>
                  <a:lnTo>
                    <a:pt x="63" y="161"/>
                  </a:lnTo>
                  <a:lnTo>
                    <a:pt x="50" y="148"/>
                  </a:lnTo>
                  <a:lnTo>
                    <a:pt x="41" y="133"/>
                  </a:lnTo>
                  <a:lnTo>
                    <a:pt x="37" y="116"/>
                  </a:lnTo>
                  <a:lnTo>
                    <a:pt x="37" y="99"/>
                  </a:lnTo>
                  <a:lnTo>
                    <a:pt x="44" y="80"/>
                  </a:lnTo>
                  <a:lnTo>
                    <a:pt x="54" y="67"/>
                  </a:lnTo>
                  <a:lnTo>
                    <a:pt x="70" y="54"/>
                  </a:lnTo>
                  <a:lnTo>
                    <a:pt x="87" y="41"/>
                  </a:lnTo>
                  <a:lnTo>
                    <a:pt x="106" y="30"/>
                  </a:lnTo>
                  <a:lnTo>
                    <a:pt x="122" y="21"/>
                  </a:lnTo>
                  <a:lnTo>
                    <a:pt x="135" y="11"/>
                  </a:lnTo>
                  <a:lnTo>
                    <a:pt x="143" y="5"/>
                  </a:lnTo>
                  <a:lnTo>
                    <a:pt x="143" y="0"/>
                  </a:lnTo>
                  <a:lnTo>
                    <a:pt x="127" y="4"/>
                  </a:lnTo>
                  <a:lnTo>
                    <a:pt x="106" y="11"/>
                  </a:lnTo>
                  <a:lnTo>
                    <a:pt x="85" y="24"/>
                  </a:lnTo>
                  <a:lnTo>
                    <a:pt x="61" y="38"/>
                  </a:lnTo>
                  <a:lnTo>
                    <a:pt x="40" y="55"/>
                  </a:lnTo>
                  <a:lnTo>
                    <a:pt x="22" y="74"/>
                  </a:lnTo>
                  <a:lnTo>
                    <a:pt x="8" y="95"/>
                  </a:lnTo>
                  <a:lnTo>
                    <a:pt x="0" y="11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sp>
          <p:nvSpPr>
            <p:cNvPr id="287" name="Freeform 135">
              <a:extLst>
                <a:ext uri="{FF2B5EF4-FFF2-40B4-BE49-F238E27FC236}">
                  <a16:creationId xmlns:a16="http://schemas.microsoft.com/office/drawing/2014/main" id="{06031132-C2BD-B24C-B4C1-99B2F3F2E7E3}"/>
                </a:ext>
              </a:extLst>
            </p:cNvPr>
            <p:cNvSpPr>
              <a:spLocks/>
            </p:cNvSpPr>
            <p:nvPr/>
          </p:nvSpPr>
          <p:spPr bwMode="auto">
            <a:xfrm>
              <a:off x="5081" y="272"/>
              <a:ext cx="101" cy="139"/>
            </a:xfrm>
            <a:custGeom>
              <a:avLst/>
              <a:gdLst>
                <a:gd name="T0" fmla="*/ 0 w 304"/>
                <a:gd name="T1" fmla="*/ 2 h 278"/>
                <a:gd name="T2" fmla="*/ 0 w 304"/>
                <a:gd name="T3" fmla="*/ 3 h 278"/>
                <a:gd name="T4" fmla="*/ 0 w 304"/>
                <a:gd name="T5" fmla="*/ 3 h 278"/>
                <a:gd name="T6" fmla="*/ 0 w 304"/>
                <a:gd name="T7" fmla="*/ 3 h 278"/>
                <a:gd name="T8" fmla="*/ 0 w 304"/>
                <a:gd name="T9" fmla="*/ 3 h 278"/>
                <a:gd name="T10" fmla="*/ 0 w 304"/>
                <a:gd name="T11" fmla="*/ 4 h 278"/>
                <a:gd name="T12" fmla="*/ 0 w 304"/>
                <a:gd name="T13" fmla="*/ 4 h 278"/>
                <a:gd name="T14" fmla="*/ 0 w 304"/>
                <a:gd name="T15" fmla="*/ 4 h 278"/>
                <a:gd name="T16" fmla="*/ 0 w 304"/>
                <a:gd name="T17" fmla="*/ 4 h 278"/>
                <a:gd name="T18" fmla="*/ 0 w 304"/>
                <a:gd name="T19" fmla="*/ 5 h 278"/>
                <a:gd name="T20" fmla="*/ 0 w 304"/>
                <a:gd name="T21" fmla="*/ 5 h 278"/>
                <a:gd name="T22" fmla="*/ 0 w 304"/>
                <a:gd name="T23" fmla="*/ 5 h 278"/>
                <a:gd name="T24" fmla="*/ 0 w 304"/>
                <a:gd name="T25" fmla="*/ 5 h 278"/>
                <a:gd name="T26" fmla="*/ 0 w 304"/>
                <a:gd name="T27" fmla="*/ 5 h 278"/>
                <a:gd name="T28" fmla="*/ 0 w 304"/>
                <a:gd name="T29" fmla="*/ 5 h 278"/>
                <a:gd name="T30" fmla="*/ 0 w 304"/>
                <a:gd name="T31" fmla="*/ 4 h 278"/>
                <a:gd name="T32" fmla="*/ 0 w 304"/>
                <a:gd name="T33" fmla="*/ 4 h 278"/>
                <a:gd name="T34" fmla="*/ 0 w 304"/>
                <a:gd name="T35" fmla="*/ 4 h 278"/>
                <a:gd name="T36" fmla="*/ 0 w 304"/>
                <a:gd name="T37" fmla="*/ 3 h 278"/>
                <a:gd name="T38" fmla="*/ 0 w 304"/>
                <a:gd name="T39" fmla="*/ 3 h 278"/>
                <a:gd name="T40" fmla="*/ 0 w 304"/>
                <a:gd name="T41" fmla="*/ 2 h 278"/>
                <a:gd name="T42" fmla="*/ 0 w 304"/>
                <a:gd name="T43" fmla="*/ 2 h 278"/>
                <a:gd name="T44" fmla="*/ 0 w 304"/>
                <a:gd name="T45" fmla="*/ 2 h 278"/>
                <a:gd name="T46" fmla="*/ 0 w 304"/>
                <a:gd name="T47" fmla="*/ 1 h 278"/>
                <a:gd name="T48" fmla="*/ 0 w 304"/>
                <a:gd name="T49" fmla="*/ 1 h 278"/>
                <a:gd name="T50" fmla="*/ 0 w 304"/>
                <a:gd name="T51" fmla="*/ 1 h 278"/>
                <a:gd name="T52" fmla="*/ 0 w 304"/>
                <a:gd name="T53" fmla="*/ 1 h 278"/>
                <a:gd name="T54" fmla="*/ 0 w 304"/>
                <a:gd name="T55" fmla="*/ 1 h 278"/>
                <a:gd name="T56" fmla="*/ 0 w 304"/>
                <a:gd name="T57" fmla="*/ 1 h 278"/>
                <a:gd name="T58" fmla="*/ 0 w 304"/>
                <a:gd name="T59" fmla="*/ 0 h 278"/>
                <a:gd name="T60" fmla="*/ 0 w 304"/>
                <a:gd name="T61" fmla="*/ 1 h 278"/>
                <a:gd name="T62" fmla="*/ 0 w 304"/>
                <a:gd name="T63" fmla="*/ 1 h 278"/>
                <a:gd name="T64" fmla="*/ 0 w 304"/>
                <a:gd name="T65" fmla="*/ 1 h 278"/>
                <a:gd name="T66" fmla="*/ 0 w 304"/>
                <a:gd name="T67" fmla="*/ 1 h 278"/>
                <a:gd name="T68" fmla="*/ 0 w 304"/>
                <a:gd name="T69" fmla="*/ 1 h 278"/>
                <a:gd name="T70" fmla="*/ 0 w 304"/>
                <a:gd name="T71" fmla="*/ 1 h 278"/>
                <a:gd name="T72" fmla="*/ 0 w 304"/>
                <a:gd name="T73" fmla="*/ 2 h 278"/>
                <a:gd name="T74" fmla="*/ 0 w 304"/>
                <a:gd name="T75" fmla="*/ 2 h 27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4" h="278">
                  <a:moveTo>
                    <a:pt x="247" y="104"/>
                  </a:moveTo>
                  <a:lnTo>
                    <a:pt x="258" y="111"/>
                  </a:lnTo>
                  <a:lnTo>
                    <a:pt x="265" y="119"/>
                  </a:lnTo>
                  <a:lnTo>
                    <a:pt x="272" y="129"/>
                  </a:lnTo>
                  <a:lnTo>
                    <a:pt x="276" y="138"/>
                  </a:lnTo>
                  <a:lnTo>
                    <a:pt x="279" y="147"/>
                  </a:lnTo>
                  <a:lnTo>
                    <a:pt x="278" y="158"/>
                  </a:lnTo>
                  <a:lnTo>
                    <a:pt x="275" y="168"/>
                  </a:lnTo>
                  <a:lnTo>
                    <a:pt x="268" y="177"/>
                  </a:lnTo>
                  <a:lnTo>
                    <a:pt x="258" y="187"/>
                  </a:lnTo>
                  <a:lnTo>
                    <a:pt x="246" y="197"/>
                  </a:lnTo>
                  <a:lnTo>
                    <a:pt x="233" y="205"/>
                  </a:lnTo>
                  <a:lnTo>
                    <a:pt x="220" y="213"/>
                  </a:lnTo>
                  <a:lnTo>
                    <a:pt x="205" y="220"/>
                  </a:lnTo>
                  <a:lnTo>
                    <a:pt x="191" y="229"/>
                  </a:lnTo>
                  <a:lnTo>
                    <a:pt x="176" y="237"/>
                  </a:lnTo>
                  <a:lnTo>
                    <a:pt x="163" y="246"/>
                  </a:lnTo>
                  <a:lnTo>
                    <a:pt x="159" y="249"/>
                  </a:lnTo>
                  <a:lnTo>
                    <a:pt x="156" y="253"/>
                  </a:lnTo>
                  <a:lnTo>
                    <a:pt x="153" y="258"/>
                  </a:lnTo>
                  <a:lnTo>
                    <a:pt x="150" y="262"/>
                  </a:lnTo>
                  <a:lnTo>
                    <a:pt x="149" y="266"/>
                  </a:lnTo>
                  <a:lnTo>
                    <a:pt x="149" y="270"/>
                  </a:lnTo>
                  <a:lnTo>
                    <a:pt x="151" y="274"/>
                  </a:lnTo>
                  <a:lnTo>
                    <a:pt x="156" y="277"/>
                  </a:lnTo>
                  <a:lnTo>
                    <a:pt x="162" y="278"/>
                  </a:lnTo>
                  <a:lnTo>
                    <a:pt x="167" y="278"/>
                  </a:lnTo>
                  <a:lnTo>
                    <a:pt x="172" y="277"/>
                  </a:lnTo>
                  <a:lnTo>
                    <a:pt x="176" y="274"/>
                  </a:lnTo>
                  <a:lnTo>
                    <a:pt x="191" y="262"/>
                  </a:lnTo>
                  <a:lnTo>
                    <a:pt x="207" y="251"/>
                  </a:lnTo>
                  <a:lnTo>
                    <a:pt x="223" y="241"/>
                  </a:lnTo>
                  <a:lnTo>
                    <a:pt x="240" y="231"/>
                  </a:lnTo>
                  <a:lnTo>
                    <a:pt x="256" y="220"/>
                  </a:lnTo>
                  <a:lnTo>
                    <a:pt x="272" y="209"/>
                  </a:lnTo>
                  <a:lnTo>
                    <a:pt x="285" y="197"/>
                  </a:lnTo>
                  <a:lnTo>
                    <a:pt x="295" y="183"/>
                  </a:lnTo>
                  <a:lnTo>
                    <a:pt x="303" y="167"/>
                  </a:lnTo>
                  <a:lnTo>
                    <a:pt x="304" y="151"/>
                  </a:lnTo>
                  <a:lnTo>
                    <a:pt x="301" y="136"/>
                  </a:lnTo>
                  <a:lnTo>
                    <a:pt x="294" y="120"/>
                  </a:lnTo>
                  <a:lnTo>
                    <a:pt x="282" y="107"/>
                  </a:lnTo>
                  <a:lnTo>
                    <a:pt x="269" y="94"/>
                  </a:lnTo>
                  <a:lnTo>
                    <a:pt x="252" y="83"/>
                  </a:lnTo>
                  <a:lnTo>
                    <a:pt x="233" y="74"/>
                  </a:lnTo>
                  <a:lnTo>
                    <a:pt x="218" y="68"/>
                  </a:lnTo>
                  <a:lnTo>
                    <a:pt x="202" y="62"/>
                  </a:lnTo>
                  <a:lnTo>
                    <a:pt x="186" y="54"/>
                  </a:lnTo>
                  <a:lnTo>
                    <a:pt x="169" y="48"/>
                  </a:lnTo>
                  <a:lnTo>
                    <a:pt x="151" y="41"/>
                  </a:lnTo>
                  <a:lnTo>
                    <a:pt x="133" y="35"/>
                  </a:lnTo>
                  <a:lnTo>
                    <a:pt x="115" y="28"/>
                  </a:lnTo>
                  <a:lnTo>
                    <a:pt x="98" y="21"/>
                  </a:lnTo>
                  <a:lnTo>
                    <a:pt x="82" y="16"/>
                  </a:lnTo>
                  <a:lnTo>
                    <a:pt x="66" y="11"/>
                  </a:lnTo>
                  <a:lnTo>
                    <a:pt x="50" y="7"/>
                  </a:lnTo>
                  <a:lnTo>
                    <a:pt x="37" y="4"/>
                  </a:lnTo>
                  <a:lnTo>
                    <a:pt x="25" y="1"/>
                  </a:lnTo>
                  <a:lnTo>
                    <a:pt x="15" y="0"/>
                  </a:lnTo>
                  <a:lnTo>
                    <a:pt x="6" y="0"/>
                  </a:lnTo>
                  <a:lnTo>
                    <a:pt x="0" y="2"/>
                  </a:lnTo>
                  <a:lnTo>
                    <a:pt x="13" y="7"/>
                  </a:lnTo>
                  <a:lnTo>
                    <a:pt x="28" y="12"/>
                  </a:lnTo>
                  <a:lnTo>
                    <a:pt x="44" y="17"/>
                  </a:lnTo>
                  <a:lnTo>
                    <a:pt x="58" y="23"/>
                  </a:lnTo>
                  <a:lnTo>
                    <a:pt x="74" y="28"/>
                  </a:lnTo>
                  <a:lnTo>
                    <a:pt x="90" y="33"/>
                  </a:lnTo>
                  <a:lnTo>
                    <a:pt x="106" y="39"/>
                  </a:lnTo>
                  <a:lnTo>
                    <a:pt x="122" y="45"/>
                  </a:lnTo>
                  <a:lnTo>
                    <a:pt x="140" y="51"/>
                  </a:lnTo>
                  <a:lnTo>
                    <a:pt x="156" y="58"/>
                  </a:lnTo>
                  <a:lnTo>
                    <a:pt x="172" y="64"/>
                  </a:lnTo>
                  <a:lnTo>
                    <a:pt x="188" y="71"/>
                  </a:lnTo>
                  <a:lnTo>
                    <a:pt x="204" y="79"/>
                  </a:lnTo>
                  <a:lnTo>
                    <a:pt x="218" y="86"/>
                  </a:lnTo>
                  <a:lnTo>
                    <a:pt x="233" y="95"/>
                  </a:lnTo>
                  <a:lnTo>
                    <a:pt x="247" y="10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p>
          </p:txBody>
        </p:sp>
      </p:grpSp>
      <p:sp>
        <p:nvSpPr>
          <p:cNvPr id="288" name="Rectangle 66">
            <a:extLst>
              <a:ext uri="{FF2B5EF4-FFF2-40B4-BE49-F238E27FC236}">
                <a16:creationId xmlns:a16="http://schemas.microsoft.com/office/drawing/2014/main" id="{FBD709F5-577B-5D47-8CCC-53923E118B69}"/>
              </a:ext>
            </a:extLst>
          </p:cNvPr>
          <p:cNvSpPr>
            <a:spLocks noChangeArrowheads="1"/>
          </p:cNvSpPr>
          <p:nvPr/>
        </p:nvSpPr>
        <p:spPr bwMode="auto">
          <a:xfrm>
            <a:off x="6239328" y="1080861"/>
            <a:ext cx="5635172"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000" dirty="0">
                <a:cs typeface="+mn-cs"/>
              </a:rPr>
              <a:t> </a:t>
            </a:r>
            <a:r>
              <a:rPr lang="en-US" sz="2800" dirty="0">
                <a:cs typeface="+mn-cs"/>
              </a:rPr>
              <a:t>wireless link</a:t>
            </a:r>
          </a:p>
          <a:p>
            <a:pPr marL="238125" indent="-238125">
              <a:lnSpc>
                <a:spcPct val="90000"/>
              </a:lnSpc>
              <a:spcBef>
                <a:spcPct val="20000"/>
              </a:spcBef>
              <a:buClr>
                <a:srgbClr val="0000A8"/>
              </a:buClr>
              <a:buSzPct val="100000"/>
              <a:buFont typeface="Wingdings" charset="2"/>
              <a:buChar char="§"/>
              <a:defRPr/>
            </a:pPr>
            <a:r>
              <a:rPr lang="en-US" sz="2400" dirty="0">
                <a:cs typeface="+mn-cs"/>
              </a:rPr>
              <a:t>typically used to connect mobile(s) to base station, also used as backbone link </a:t>
            </a:r>
          </a:p>
          <a:p>
            <a:pPr marL="238125" indent="-238125">
              <a:lnSpc>
                <a:spcPct val="90000"/>
              </a:lnSpc>
              <a:spcBef>
                <a:spcPct val="20000"/>
              </a:spcBef>
              <a:buClr>
                <a:srgbClr val="0000A8"/>
              </a:buClr>
              <a:buSzPct val="100000"/>
              <a:buFont typeface="Wingdings" charset="2"/>
              <a:buChar char="§"/>
              <a:defRPr/>
            </a:pPr>
            <a:r>
              <a:rPr lang="en-US" sz="2400" dirty="0">
                <a:cs typeface="+mn-cs"/>
              </a:rPr>
              <a:t>multiple access protocol coordinates link access </a:t>
            </a:r>
          </a:p>
          <a:p>
            <a:pPr marL="238125" indent="-238125">
              <a:lnSpc>
                <a:spcPct val="90000"/>
              </a:lnSpc>
              <a:spcBef>
                <a:spcPct val="20000"/>
              </a:spcBef>
              <a:buClr>
                <a:srgbClr val="0000A8"/>
              </a:buClr>
              <a:buSzPct val="100000"/>
              <a:buFont typeface="Wingdings" charset="2"/>
              <a:buChar char="§"/>
              <a:defRPr/>
            </a:pPr>
            <a:r>
              <a:rPr lang="en-US" sz="2400" dirty="0">
                <a:cs typeface="+mn-cs"/>
              </a:rPr>
              <a:t>various transmission rates and distances, frequency bands</a:t>
            </a:r>
            <a:endParaRPr lang="en-US" sz="2000" dirty="0">
              <a:cs typeface="+mn-cs"/>
            </a:endParaRPr>
          </a:p>
        </p:txBody>
      </p:sp>
      <p:sp>
        <p:nvSpPr>
          <p:cNvPr id="289" name="Line 75">
            <a:extLst>
              <a:ext uri="{FF2B5EF4-FFF2-40B4-BE49-F238E27FC236}">
                <a16:creationId xmlns:a16="http://schemas.microsoft.com/office/drawing/2014/main" id="{E03537F9-DF3E-6243-BDEE-EB2475A342CA}"/>
              </a:ext>
            </a:extLst>
          </p:cNvPr>
          <p:cNvSpPr>
            <a:spLocks noChangeShapeType="1"/>
          </p:cNvSpPr>
          <p:nvPr/>
        </p:nvSpPr>
        <p:spPr bwMode="auto">
          <a:xfrm flipH="1">
            <a:off x="2108198" y="3898759"/>
            <a:ext cx="4547160" cy="774841"/>
          </a:xfrm>
          <a:prstGeom prst="line">
            <a:avLst/>
          </a:prstGeom>
          <a:noFill/>
          <a:ln w="9525">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spTree>
    <p:extLst>
      <p:ext uri="{BB962C8B-B14F-4D97-AF65-F5344CB8AC3E}">
        <p14:creationId xmlns:p14="http://schemas.microsoft.com/office/powerpoint/2010/main" val="269141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normAutofit/>
          </a:bodyPr>
          <a:lstStyle/>
          <a:p>
            <a:r>
              <a:rPr lang="en-US" dirty="0"/>
              <a:t>Characteristics of selected wireless links</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8</a:t>
            </a:fld>
            <a:endParaRPr lang="en-US" dirty="0"/>
          </a:p>
        </p:txBody>
      </p:sp>
      <p:sp>
        <p:nvSpPr>
          <p:cNvPr id="311" name="Rectangle 310">
            <a:extLst>
              <a:ext uri="{FF2B5EF4-FFF2-40B4-BE49-F238E27FC236}">
                <a16:creationId xmlns:a16="http://schemas.microsoft.com/office/drawing/2014/main" id="{A44EDA04-068E-3B42-A494-5C9068D9A40F}"/>
              </a:ext>
            </a:extLst>
          </p:cNvPr>
          <p:cNvSpPr/>
          <p:nvPr/>
        </p:nvSpPr>
        <p:spPr>
          <a:xfrm>
            <a:off x="2773087" y="1353412"/>
            <a:ext cx="7805489" cy="3730148"/>
          </a:xfrm>
          <a:prstGeom prst="rect">
            <a:avLst/>
          </a:prstGeom>
          <a:gradFill flip="none" rotWithShape="1">
            <a:gsLst>
              <a:gs pos="1000">
                <a:schemeClr val="accent5">
                  <a:lumMod val="20000"/>
                  <a:lumOff val="80000"/>
                </a:schemeClr>
              </a:gs>
              <a:gs pos="100000">
                <a:prstClr val="white"/>
              </a:gs>
            </a:gsLst>
            <a:lin ang="10800000" scaled="0"/>
            <a:tileRect/>
          </a:gradFill>
          <a:ln w="317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ea typeface="+mn-ea"/>
              <a:cs typeface="+mn-cs"/>
            </a:endParaRPr>
          </a:p>
        </p:txBody>
      </p:sp>
      <p:sp>
        <p:nvSpPr>
          <p:cNvPr id="312" name="TextBox 311">
            <a:extLst>
              <a:ext uri="{FF2B5EF4-FFF2-40B4-BE49-F238E27FC236}">
                <a16:creationId xmlns:a16="http://schemas.microsoft.com/office/drawing/2014/main" id="{98ACCA7C-345E-314E-AB98-39C61AD2934C}"/>
              </a:ext>
            </a:extLst>
          </p:cNvPr>
          <p:cNvSpPr txBox="1"/>
          <p:nvPr/>
        </p:nvSpPr>
        <p:spPr>
          <a:xfrm>
            <a:off x="3200852" y="5119273"/>
            <a:ext cx="809836" cy="369332"/>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Indoor</a:t>
            </a:r>
          </a:p>
        </p:txBody>
      </p:sp>
      <p:sp>
        <p:nvSpPr>
          <p:cNvPr id="313" name="TextBox 312">
            <a:extLst>
              <a:ext uri="{FF2B5EF4-FFF2-40B4-BE49-F238E27FC236}">
                <a16:creationId xmlns:a16="http://schemas.microsoft.com/office/drawing/2014/main" id="{BB99AD61-03FB-5D4F-A4E4-4B7D9B3621B7}"/>
              </a:ext>
            </a:extLst>
          </p:cNvPr>
          <p:cNvSpPr txBox="1"/>
          <p:nvPr/>
        </p:nvSpPr>
        <p:spPr>
          <a:xfrm>
            <a:off x="5121770" y="5118959"/>
            <a:ext cx="981358" cy="369332"/>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Outdoor</a:t>
            </a:r>
          </a:p>
        </p:txBody>
      </p:sp>
      <p:sp>
        <p:nvSpPr>
          <p:cNvPr id="314" name="TextBox 313">
            <a:extLst>
              <a:ext uri="{FF2B5EF4-FFF2-40B4-BE49-F238E27FC236}">
                <a16:creationId xmlns:a16="http://schemas.microsoft.com/office/drawing/2014/main" id="{1A1F7179-DCFA-F947-89D9-11B31CD1EC42}"/>
              </a:ext>
            </a:extLst>
          </p:cNvPr>
          <p:cNvSpPr txBox="1"/>
          <p:nvPr/>
        </p:nvSpPr>
        <p:spPr>
          <a:xfrm>
            <a:off x="7150140" y="5118661"/>
            <a:ext cx="1093569" cy="646331"/>
          </a:xfrm>
          <a:prstGeom prst="rect">
            <a:avLst/>
          </a:prstGeom>
          <a:solidFill>
            <a:sysClr val="window" lastClr="FFFFFF"/>
          </a:solid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Midrange</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outdoor</a:t>
            </a:r>
          </a:p>
        </p:txBody>
      </p:sp>
      <p:sp>
        <p:nvSpPr>
          <p:cNvPr id="315" name="TextBox 314">
            <a:extLst>
              <a:ext uri="{FF2B5EF4-FFF2-40B4-BE49-F238E27FC236}">
                <a16:creationId xmlns:a16="http://schemas.microsoft.com/office/drawing/2014/main" id="{24182A1C-7EC9-3942-A026-387D2706F572}"/>
              </a:ext>
            </a:extLst>
          </p:cNvPr>
          <p:cNvSpPr txBox="1"/>
          <p:nvPr/>
        </p:nvSpPr>
        <p:spPr>
          <a:xfrm>
            <a:off x="9005314" y="5118343"/>
            <a:ext cx="1225015" cy="646331"/>
          </a:xfrm>
          <a:prstGeom prst="rect">
            <a:avLst/>
          </a:prstGeom>
          <a:solidFill>
            <a:sysClr val="window" lastClr="FFFFFF"/>
          </a:solid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Long range</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outdoor</a:t>
            </a:r>
          </a:p>
        </p:txBody>
      </p:sp>
      <p:sp>
        <p:nvSpPr>
          <p:cNvPr id="316" name="TextBox 315">
            <a:extLst>
              <a:ext uri="{FF2B5EF4-FFF2-40B4-BE49-F238E27FC236}">
                <a16:creationId xmlns:a16="http://schemas.microsoft.com/office/drawing/2014/main" id="{CBC5DE18-98B0-5F4F-9D16-D6207F682E21}"/>
              </a:ext>
            </a:extLst>
          </p:cNvPr>
          <p:cNvSpPr txBox="1"/>
          <p:nvPr/>
        </p:nvSpPr>
        <p:spPr>
          <a:xfrm>
            <a:off x="3155486" y="5700942"/>
            <a:ext cx="907621" cy="369332"/>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10-30m</a:t>
            </a:r>
          </a:p>
        </p:txBody>
      </p:sp>
      <p:sp>
        <p:nvSpPr>
          <p:cNvPr id="317" name="TextBox 316">
            <a:extLst>
              <a:ext uri="{FF2B5EF4-FFF2-40B4-BE49-F238E27FC236}">
                <a16:creationId xmlns:a16="http://schemas.microsoft.com/office/drawing/2014/main" id="{6F063B18-CAD6-C243-B2C4-9602DCADB40C}"/>
              </a:ext>
            </a:extLst>
          </p:cNvPr>
          <p:cNvSpPr txBox="1"/>
          <p:nvPr/>
        </p:nvSpPr>
        <p:spPr>
          <a:xfrm>
            <a:off x="5095454" y="5678478"/>
            <a:ext cx="1024640" cy="369332"/>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50-200m</a:t>
            </a:r>
          </a:p>
        </p:txBody>
      </p:sp>
      <p:sp>
        <p:nvSpPr>
          <p:cNvPr id="318" name="TextBox 317">
            <a:extLst>
              <a:ext uri="{FF2B5EF4-FFF2-40B4-BE49-F238E27FC236}">
                <a16:creationId xmlns:a16="http://schemas.microsoft.com/office/drawing/2014/main" id="{B4346EBB-CDE2-9F48-876C-4AD996BD671D}"/>
              </a:ext>
            </a:extLst>
          </p:cNvPr>
          <p:cNvSpPr txBox="1"/>
          <p:nvPr/>
        </p:nvSpPr>
        <p:spPr>
          <a:xfrm>
            <a:off x="7102508" y="5700266"/>
            <a:ext cx="1212191" cy="369332"/>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200m-4Km</a:t>
            </a:r>
          </a:p>
        </p:txBody>
      </p:sp>
      <p:sp>
        <p:nvSpPr>
          <p:cNvPr id="319" name="TextBox 318">
            <a:extLst>
              <a:ext uri="{FF2B5EF4-FFF2-40B4-BE49-F238E27FC236}">
                <a16:creationId xmlns:a16="http://schemas.microsoft.com/office/drawing/2014/main" id="{E2935B9E-0175-8144-8BB5-BF49B201D9B5}"/>
              </a:ext>
            </a:extLst>
          </p:cNvPr>
          <p:cNvSpPr txBox="1"/>
          <p:nvPr/>
        </p:nvSpPr>
        <p:spPr>
          <a:xfrm>
            <a:off x="9028727" y="5700266"/>
            <a:ext cx="1215396" cy="369332"/>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4Km-15Km</a:t>
            </a:r>
          </a:p>
        </p:txBody>
      </p:sp>
      <p:cxnSp>
        <p:nvCxnSpPr>
          <p:cNvPr id="320" name="Straight Arrow Connector 319">
            <a:extLst>
              <a:ext uri="{FF2B5EF4-FFF2-40B4-BE49-F238E27FC236}">
                <a16:creationId xmlns:a16="http://schemas.microsoft.com/office/drawing/2014/main" id="{2DC986FD-135A-9A4C-8BA9-9755178FE60C}"/>
              </a:ext>
            </a:extLst>
          </p:cNvPr>
          <p:cNvCxnSpPr/>
          <p:nvPr/>
        </p:nvCxnSpPr>
        <p:spPr>
          <a:xfrm flipV="1">
            <a:off x="2830067" y="5103388"/>
            <a:ext cx="8053833" cy="3898"/>
          </a:xfrm>
          <a:prstGeom prst="straightConnector1">
            <a:avLst/>
          </a:prstGeom>
          <a:noFill/>
          <a:ln w="12700" cap="flat" cmpd="sng" algn="ctr">
            <a:solidFill>
              <a:sysClr val="windowText" lastClr="000000"/>
            </a:solidFill>
            <a:prstDash val="solid"/>
            <a:tailEnd type="arrow"/>
          </a:ln>
          <a:effectLst/>
        </p:spPr>
      </p:cxnSp>
      <p:sp>
        <p:nvSpPr>
          <p:cNvPr id="321" name="TextBox 320">
            <a:extLst>
              <a:ext uri="{FF2B5EF4-FFF2-40B4-BE49-F238E27FC236}">
                <a16:creationId xmlns:a16="http://schemas.microsoft.com/office/drawing/2014/main" id="{5A471DF8-36B6-1E40-82BF-B2215B7C2F3D}"/>
              </a:ext>
            </a:extLst>
          </p:cNvPr>
          <p:cNvSpPr txBox="1"/>
          <p:nvPr/>
        </p:nvSpPr>
        <p:spPr>
          <a:xfrm>
            <a:off x="1268349" y="4745282"/>
            <a:ext cx="885178" cy="646331"/>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2 Mbps</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prstClr val="black"/>
              </a:solidFill>
              <a:effectLst/>
              <a:uLnTx/>
              <a:uFillTx/>
            </a:endParaRPr>
          </a:p>
        </p:txBody>
      </p:sp>
      <p:sp>
        <p:nvSpPr>
          <p:cNvPr id="322" name="Rectangle 321">
            <a:extLst>
              <a:ext uri="{FF2B5EF4-FFF2-40B4-BE49-F238E27FC236}">
                <a16:creationId xmlns:a16="http://schemas.microsoft.com/office/drawing/2014/main" id="{A41B8E29-A400-AA4E-9C9E-612B59F4006E}"/>
              </a:ext>
            </a:extLst>
          </p:cNvPr>
          <p:cNvSpPr/>
          <p:nvPr/>
        </p:nvSpPr>
        <p:spPr>
          <a:xfrm>
            <a:off x="2840676" y="3588594"/>
            <a:ext cx="4845968" cy="489381"/>
          </a:xfrm>
          <a:prstGeom prst="rect">
            <a:avLst/>
          </a:prstGeom>
          <a:solidFill>
            <a:srgbClr val="1F497D">
              <a:lumMod val="40000"/>
              <a:lumOff val="60000"/>
            </a:srgbClr>
          </a:solidFill>
          <a:ln w="1905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ea typeface="+mn-ea"/>
              <a:cs typeface="+mn-cs"/>
            </a:endParaRPr>
          </a:p>
        </p:txBody>
      </p:sp>
      <p:sp>
        <p:nvSpPr>
          <p:cNvPr id="323" name="Rectangle 322">
            <a:extLst>
              <a:ext uri="{FF2B5EF4-FFF2-40B4-BE49-F238E27FC236}">
                <a16:creationId xmlns:a16="http://schemas.microsoft.com/office/drawing/2014/main" id="{4E0EB526-4A23-104C-8223-95B8B18C3897}"/>
              </a:ext>
            </a:extLst>
          </p:cNvPr>
          <p:cNvSpPr/>
          <p:nvPr/>
        </p:nvSpPr>
        <p:spPr>
          <a:xfrm>
            <a:off x="2840679" y="3683322"/>
            <a:ext cx="7045618" cy="299515"/>
          </a:xfrm>
          <a:prstGeom prst="rect">
            <a:avLst/>
          </a:prstGeom>
          <a:solidFill>
            <a:srgbClr val="1F497D">
              <a:lumMod val="40000"/>
              <a:lumOff val="60000"/>
            </a:srgbClr>
          </a:solidFill>
          <a:ln w="1905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ea typeface="+mn-ea"/>
              <a:cs typeface="+mn-cs"/>
            </a:endParaRPr>
          </a:p>
        </p:txBody>
      </p:sp>
      <p:sp>
        <p:nvSpPr>
          <p:cNvPr id="324" name="TextBox 323">
            <a:extLst>
              <a:ext uri="{FF2B5EF4-FFF2-40B4-BE49-F238E27FC236}">
                <a16:creationId xmlns:a16="http://schemas.microsoft.com/office/drawing/2014/main" id="{8B1A470C-3991-464B-BD3F-2A8B25EEB300}"/>
              </a:ext>
            </a:extLst>
          </p:cNvPr>
          <p:cNvSpPr txBox="1"/>
          <p:nvPr/>
        </p:nvSpPr>
        <p:spPr>
          <a:xfrm>
            <a:off x="8729724" y="3654195"/>
            <a:ext cx="891591" cy="400110"/>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4G LTE</a:t>
            </a:r>
            <a:endParaRPr kumimoji="0" lang="en-US" sz="2400" b="0" i="0" u="none" strike="noStrike" kern="0" cap="none" spc="0" normalizeH="0" baseline="0" noProof="0" dirty="0">
              <a:ln>
                <a:noFill/>
              </a:ln>
              <a:solidFill>
                <a:prstClr val="black"/>
              </a:solidFill>
              <a:effectLst/>
              <a:uLnTx/>
              <a:uFillTx/>
            </a:endParaRPr>
          </a:p>
        </p:txBody>
      </p:sp>
      <p:grpSp>
        <p:nvGrpSpPr>
          <p:cNvPr id="325" name="Group 324">
            <a:extLst>
              <a:ext uri="{FF2B5EF4-FFF2-40B4-BE49-F238E27FC236}">
                <a16:creationId xmlns:a16="http://schemas.microsoft.com/office/drawing/2014/main" id="{045005FD-AE61-C148-853F-1121FC487B80}"/>
              </a:ext>
            </a:extLst>
          </p:cNvPr>
          <p:cNvGrpSpPr/>
          <p:nvPr/>
        </p:nvGrpSpPr>
        <p:grpSpPr>
          <a:xfrm>
            <a:off x="2826866" y="2958920"/>
            <a:ext cx="2502239" cy="400111"/>
            <a:chOff x="1532480" y="2933848"/>
            <a:chExt cx="1331008" cy="327410"/>
          </a:xfrm>
        </p:grpSpPr>
        <p:sp>
          <p:nvSpPr>
            <p:cNvPr id="326" name="Rectangle 325">
              <a:extLst>
                <a:ext uri="{FF2B5EF4-FFF2-40B4-BE49-F238E27FC236}">
                  <a16:creationId xmlns:a16="http://schemas.microsoft.com/office/drawing/2014/main" id="{E0DA3370-7464-214B-AEC0-D9EE25AF9A84}"/>
                </a:ext>
              </a:extLst>
            </p:cNvPr>
            <p:cNvSpPr/>
            <p:nvPr/>
          </p:nvSpPr>
          <p:spPr>
            <a:xfrm>
              <a:off x="1532480" y="2966630"/>
              <a:ext cx="1331008" cy="254000"/>
            </a:xfrm>
            <a:prstGeom prst="rect">
              <a:avLst/>
            </a:prstGeom>
            <a:solidFill>
              <a:srgbClr val="1F497D">
                <a:lumMod val="40000"/>
                <a:lumOff val="60000"/>
              </a:srgbClr>
            </a:solidFill>
            <a:ln w="1905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ea typeface="+mn-ea"/>
                <a:cs typeface="+mn-cs"/>
              </a:endParaRPr>
            </a:p>
          </p:txBody>
        </p:sp>
        <p:sp>
          <p:nvSpPr>
            <p:cNvPr id="327" name="TextBox 326">
              <a:extLst>
                <a:ext uri="{FF2B5EF4-FFF2-40B4-BE49-F238E27FC236}">
                  <a16:creationId xmlns:a16="http://schemas.microsoft.com/office/drawing/2014/main" id="{3506552A-C5C5-EF4A-9FC1-573002207B95}"/>
                </a:ext>
              </a:extLst>
            </p:cNvPr>
            <p:cNvSpPr txBox="1"/>
            <p:nvPr/>
          </p:nvSpPr>
          <p:spPr>
            <a:xfrm>
              <a:off x="1770300" y="2933848"/>
              <a:ext cx="601310" cy="327410"/>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802.11ac</a:t>
              </a:r>
              <a:endParaRPr kumimoji="0" lang="en-US" sz="2400" b="0" i="0" u="none" strike="noStrike" kern="0" cap="none" spc="0" normalizeH="0" baseline="0" noProof="0" dirty="0">
                <a:ln>
                  <a:noFill/>
                </a:ln>
                <a:solidFill>
                  <a:prstClr val="black"/>
                </a:solidFill>
                <a:effectLst/>
                <a:uLnTx/>
                <a:uFillTx/>
              </a:endParaRPr>
            </a:p>
          </p:txBody>
        </p:sp>
      </p:grpSp>
      <p:grpSp>
        <p:nvGrpSpPr>
          <p:cNvPr id="328" name="Group 327">
            <a:extLst>
              <a:ext uri="{FF2B5EF4-FFF2-40B4-BE49-F238E27FC236}">
                <a16:creationId xmlns:a16="http://schemas.microsoft.com/office/drawing/2014/main" id="{9F3A583D-15EC-CC46-9395-28FB26694B7D}"/>
              </a:ext>
            </a:extLst>
          </p:cNvPr>
          <p:cNvGrpSpPr/>
          <p:nvPr/>
        </p:nvGrpSpPr>
        <p:grpSpPr>
          <a:xfrm>
            <a:off x="2826866" y="3430306"/>
            <a:ext cx="2502239" cy="400110"/>
            <a:chOff x="1532480" y="2929994"/>
            <a:chExt cx="1331008" cy="355992"/>
          </a:xfrm>
        </p:grpSpPr>
        <p:sp>
          <p:nvSpPr>
            <p:cNvPr id="329" name="Rectangle 328">
              <a:extLst>
                <a:ext uri="{FF2B5EF4-FFF2-40B4-BE49-F238E27FC236}">
                  <a16:creationId xmlns:a16="http://schemas.microsoft.com/office/drawing/2014/main" id="{C30C697A-81DA-714A-80C1-76DBE9F6574A}"/>
                </a:ext>
              </a:extLst>
            </p:cNvPr>
            <p:cNvSpPr/>
            <p:nvPr/>
          </p:nvSpPr>
          <p:spPr>
            <a:xfrm>
              <a:off x="1532480" y="2966630"/>
              <a:ext cx="1331008" cy="254000"/>
            </a:xfrm>
            <a:prstGeom prst="rect">
              <a:avLst/>
            </a:prstGeom>
            <a:solidFill>
              <a:srgbClr val="1F497D">
                <a:lumMod val="40000"/>
                <a:lumOff val="60000"/>
              </a:srgbClr>
            </a:solidFill>
            <a:ln w="1905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ea typeface="+mn-ea"/>
                <a:cs typeface="+mn-cs"/>
              </a:endParaRPr>
            </a:p>
          </p:txBody>
        </p:sp>
        <p:sp>
          <p:nvSpPr>
            <p:cNvPr id="330" name="TextBox 329">
              <a:extLst>
                <a:ext uri="{FF2B5EF4-FFF2-40B4-BE49-F238E27FC236}">
                  <a16:creationId xmlns:a16="http://schemas.microsoft.com/office/drawing/2014/main" id="{0D6EE909-8090-4E49-9B40-3B01E9548D2A}"/>
                </a:ext>
              </a:extLst>
            </p:cNvPr>
            <p:cNvSpPr txBox="1"/>
            <p:nvPr/>
          </p:nvSpPr>
          <p:spPr>
            <a:xfrm>
              <a:off x="1876434" y="2929994"/>
              <a:ext cx="549297" cy="35599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802.11n</a:t>
              </a:r>
              <a:endParaRPr kumimoji="0" lang="en-US" sz="2400" b="0" i="0" u="none" strike="noStrike" kern="0" cap="none" spc="0" normalizeH="0" baseline="0" noProof="0" dirty="0">
                <a:ln>
                  <a:noFill/>
                </a:ln>
                <a:solidFill>
                  <a:prstClr val="black"/>
                </a:solidFill>
                <a:effectLst/>
                <a:uLnTx/>
                <a:uFillTx/>
              </a:endParaRPr>
            </a:p>
          </p:txBody>
        </p:sp>
      </p:grpSp>
      <p:grpSp>
        <p:nvGrpSpPr>
          <p:cNvPr id="331" name="Group 330">
            <a:extLst>
              <a:ext uri="{FF2B5EF4-FFF2-40B4-BE49-F238E27FC236}">
                <a16:creationId xmlns:a16="http://schemas.microsoft.com/office/drawing/2014/main" id="{A1331FDB-AEA0-774C-A9EA-C8676B647602}"/>
              </a:ext>
            </a:extLst>
          </p:cNvPr>
          <p:cNvGrpSpPr/>
          <p:nvPr/>
        </p:nvGrpSpPr>
        <p:grpSpPr>
          <a:xfrm>
            <a:off x="2827930" y="4080433"/>
            <a:ext cx="1569608" cy="400110"/>
            <a:chOff x="1532480" y="2918323"/>
            <a:chExt cx="1331008" cy="355992"/>
          </a:xfrm>
        </p:grpSpPr>
        <p:sp>
          <p:nvSpPr>
            <p:cNvPr id="332" name="Rectangle 331">
              <a:extLst>
                <a:ext uri="{FF2B5EF4-FFF2-40B4-BE49-F238E27FC236}">
                  <a16:creationId xmlns:a16="http://schemas.microsoft.com/office/drawing/2014/main" id="{AB46FA29-20DF-B145-9493-92268F1348B5}"/>
                </a:ext>
              </a:extLst>
            </p:cNvPr>
            <p:cNvSpPr/>
            <p:nvPr/>
          </p:nvSpPr>
          <p:spPr>
            <a:xfrm>
              <a:off x="1532480" y="2966630"/>
              <a:ext cx="1331008" cy="254000"/>
            </a:xfrm>
            <a:prstGeom prst="rect">
              <a:avLst/>
            </a:prstGeom>
            <a:solidFill>
              <a:srgbClr val="1F497D">
                <a:lumMod val="40000"/>
                <a:lumOff val="60000"/>
              </a:srgbClr>
            </a:solidFill>
            <a:ln w="1905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ea typeface="+mn-ea"/>
                <a:cs typeface="+mn-cs"/>
              </a:endParaRPr>
            </a:p>
          </p:txBody>
        </p:sp>
        <p:sp>
          <p:nvSpPr>
            <p:cNvPr id="333" name="TextBox 332">
              <a:extLst>
                <a:ext uri="{FF2B5EF4-FFF2-40B4-BE49-F238E27FC236}">
                  <a16:creationId xmlns:a16="http://schemas.microsoft.com/office/drawing/2014/main" id="{16BD9F7B-2651-5C40-ADDB-ACDE4C51962D}"/>
                </a:ext>
              </a:extLst>
            </p:cNvPr>
            <p:cNvSpPr txBox="1"/>
            <p:nvPr/>
          </p:nvSpPr>
          <p:spPr>
            <a:xfrm>
              <a:off x="1649067" y="2918323"/>
              <a:ext cx="863444" cy="35599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802.11g</a:t>
              </a:r>
              <a:endParaRPr kumimoji="0" lang="en-US" sz="2400" b="0" i="0" u="none" strike="noStrike" kern="0" cap="none" spc="0" normalizeH="0" baseline="0" noProof="0" dirty="0">
                <a:ln>
                  <a:noFill/>
                </a:ln>
                <a:solidFill>
                  <a:prstClr val="black"/>
                </a:solidFill>
                <a:effectLst/>
                <a:uLnTx/>
                <a:uFillTx/>
              </a:endParaRPr>
            </a:p>
          </p:txBody>
        </p:sp>
      </p:grpSp>
      <p:grpSp>
        <p:nvGrpSpPr>
          <p:cNvPr id="334" name="Group 333">
            <a:extLst>
              <a:ext uri="{FF2B5EF4-FFF2-40B4-BE49-F238E27FC236}">
                <a16:creationId xmlns:a16="http://schemas.microsoft.com/office/drawing/2014/main" id="{AE3D5A25-69CC-0D4D-86CC-185860DE69A3}"/>
              </a:ext>
            </a:extLst>
          </p:cNvPr>
          <p:cNvGrpSpPr/>
          <p:nvPr/>
        </p:nvGrpSpPr>
        <p:grpSpPr>
          <a:xfrm>
            <a:off x="2827932" y="4377291"/>
            <a:ext cx="1578709" cy="400110"/>
            <a:chOff x="1532480" y="2921428"/>
            <a:chExt cx="917147" cy="355992"/>
          </a:xfrm>
        </p:grpSpPr>
        <p:sp>
          <p:nvSpPr>
            <p:cNvPr id="335" name="Rectangle 334">
              <a:extLst>
                <a:ext uri="{FF2B5EF4-FFF2-40B4-BE49-F238E27FC236}">
                  <a16:creationId xmlns:a16="http://schemas.microsoft.com/office/drawing/2014/main" id="{851DAA26-CF3C-1242-8190-ADD7935C740C}"/>
                </a:ext>
              </a:extLst>
            </p:cNvPr>
            <p:cNvSpPr/>
            <p:nvPr/>
          </p:nvSpPr>
          <p:spPr>
            <a:xfrm>
              <a:off x="1532480" y="2966630"/>
              <a:ext cx="917147" cy="254000"/>
            </a:xfrm>
            <a:prstGeom prst="rect">
              <a:avLst/>
            </a:prstGeom>
            <a:solidFill>
              <a:srgbClr val="1F497D">
                <a:lumMod val="40000"/>
                <a:lumOff val="60000"/>
              </a:srgbClr>
            </a:solidFill>
            <a:ln w="1905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ea typeface="+mn-ea"/>
                <a:cs typeface="+mn-cs"/>
              </a:endParaRPr>
            </a:p>
          </p:txBody>
        </p:sp>
        <p:sp>
          <p:nvSpPr>
            <p:cNvPr id="336" name="TextBox 335">
              <a:extLst>
                <a:ext uri="{FF2B5EF4-FFF2-40B4-BE49-F238E27FC236}">
                  <a16:creationId xmlns:a16="http://schemas.microsoft.com/office/drawing/2014/main" id="{A218A2AF-BA6A-4E4F-8D3C-672FC63DF84C}"/>
                </a:ext>
              </a:extLst>
            </p:cNvPr>
            <p:cNvSpPr txBox="1"/>
            <p:nvPr/>
          </p:nvSpPr>
          <p:spPr>
            <a:xfrm>
              <a:off x="1614325" y="2921428"/>
              <a:ext cx="599918" cy="35599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802.11b</a:t>
              </a:r>
              <a:endParaRPr kumimoji="0" lang="en-US" sz="2400" b="0" i="0" u="none" strike="noStrike" kern="0" cap="none" spc="0" normalizeH="0" baseline="0" noProof="0" dirty="0">
                <a:ln>
                  <a:noFill/>
                </a:ln>
                <a:solidFill>
                  <a:prstClr val="black"/>
                </a:solidFill>
                <a:effectLst/>
                <a:uLnTx/>
                <a:uFillTx/>
              </a:endParaRPr>
            </a:p>
          </p:txBody>
        </p:sp>
      </p:grpSp>
      <p:sp>
        <p:nvSpPr>
          <p:cNvPr id="337" name="TextBox 336">
            <a:extLst>
              <a:ext uri="{FF2B5EF4-FFF2-40B4-BE49-F238E27FC236}">
                <a16:creationId xmlns:a16="http://schemas.microsoft.com/office/drawing/2014/main" id="{0F402A10-6FD0-9B4F-86F7-F806A641DFED}"/>
              </a:ext>
            </a:extLst>
          </p:cNvPr>
          <p:cNvSpPr txBox="1"/>
          <p:nvPr/>
        </p:nvSpPr>
        <p:spPr>
          <a:xfrm>
            <a:off x="1303853" y="2947357"/>
            <a:ext cx="1008609" cy="369332"/>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3.5 Gbps</a:t>
            </a:r>
          </a:p>
        </p:txBody>
      </p:sp>
      <p:sp>
        <p:nvSpPr>
          <p:cNvPr id="338" name="TextBox 337">
            <a:extLst>
              <a:ext uri="{FF2B5EF4-FFF2-40B4-BE49-F238E27FC236}">
                <a16:creationId xmlns:a16="http://schemas.microsoft.com/office/drawing/2014/main" id="{E976E4C8-80B6-C24A-8A1A-03271253CE6C}"/>
              </a:ext>
            </a:extLst>
          </p:cNvPr>
          <p:cNvSpPr txBox="1"/>
          <p:nvPr/>
        </p:nvSpPr>
        <p:spPr>
          <a:xfrm>
            <a:off x="1291168" y="3433503"/>
            <a:ext cx="1119217" cy="369332"/>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600 Mbps</a:t>
            </a:r>
          </a:p>
        </p:txBody>
      </p:sp>
      <p:sp>
        <p:nvSpPr>
          <p:cNvPr id="339" name="TextBox 338">
            <a:extLst>
              <a:ext uri="{FF2B5EF4-FFF2-40B4-BE49-F238E27FC236}">
                <a16:creationId xmlns:a16="http://schemas.microsoft.com/office/drawing/2014/main" id="{94385C9E-ED62-4D48-8D01-B6C7481DAF80}"/>
              </a:ext>
            </a:extLst>
          </p:cNvPr>
          <p:cNvSpPr txBox="1"/>
          <p:nvPr/>
        </p:nvSpPr>
        <p:spPr>
          <a:xfrm>
            <a:off x="1265819" y="4077973"/>
            <a:ext cx="1002198" cy="369332"/>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54 Mbps</a:t>
            </a:r>
          </a:p>
        </p:txBody>
      </p:sp>
      <p:sp>
        <p:nvSpPr>
          <p:cNvPr id="340" name="TextBox 339">
            <a:extLst>
              <a:ext uri="{FF2B5EF4-FFF2-40B4-BE49-F238E27FC236}">
                <a16:creationId xmlns:a16="http://schemas.microsoft.com/office/drawing/2014/main" id="{F4E39943-F576-C041-8A66-0E93476330F1}"/>
              </a:ext>
            </a:extLst>
          </p:cNvPr>
          <p:cNvSpPr txBox="1"/>
          <p:nvPr/>
        </p:nvSpPr>
        <p:spPr>
          <a:xfrm>
            <a:off x="1265819" y="4380813"/>
            <a:ext cx="1002198" cy="369332"/>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11 Mbps</a:t>
            </a:r>
          </a:p>
        </p:txBody>
      </p:sp>
      <p:grpSp>
        <p:nvGrpSpPr>
          <p:cNvPr id="341" name="Group 340">
            <a:extLst>
              <a:ext uri="{FF2B5EF4-FFF2-40B4-BE49-F238E27FC236}">
                <a16:creationId xmlns:a16="http://schemas.microsoft.com/office/drawing/2014/main" id="{7F24FD35-187D-1D46-AC2A-2A1CA8FCACEB}"/>
              </a:ext>
            </a:extLst>
          </p:cNvPr>
          <p:cNvGrpSpPr/>
          <p:nvPr/>
        </p:nvGrpSpPr>
        <p:grpSpPr>
          <a:xfrm>
            <a:off x="2816146" y="4727041"/>
            <a:ext cx="1231538" cy="400110"/>
            <a:chOff x="1521586" y="2918342"/>
            <a:chExt cx="1138679" cy="355992"/>
          </a:xfrm>
        </p:grpSpPr>
        <p:sp>
          <p:nvSpPr>
            <p:cNvPr id="342" name="Rectangle 341">
              <a:extLst>
                <a:ext uri="{FF2B5EF4-FFF2-40B4-BE49-F238E27FC236}">
                  <a16:creationId xmlns:a16="http://schemas.microsoft.com/office/drawing/2014/main" id="{AF3C8963-1507-954C-B253-1DB41D77D268}"/>
                </a:ext>
              </a:extLst>
            </p:cNvPr>
            <p:cNvSpPr/>
            <p:nvPr/>
          </p:nvSpPr>
          <p:spPr>
            <a:xfrm>
              <a:off x="1532480" y="2966630"/>
              <a:ext cx="1127785" cy="254000"/>
            </a:xfrm>
            <a:prstGeom prst="rect">
              <a:avLst/>
            </a:prstGeom>
            <a:solidFill>
              <a:srgbClr val="1F497D">
                <a:lumMod val="40000"/>
                <a:lumOff val="60000"/>
              </a:srgbClr>
            </a:solidFill>
            <a:ln w="1905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ea typeface="+mn-ea"/>
                <a:cs typeface="+mn-cs"/>
              </a:endParaRPr>
            </a:p>
          </p:txBody>
        </p:sp>
        <p:sp>
          <p:nvSpPr>
            <p:cNvPr id="343" name="TextBox 342">
              <a:extLst>
                <a:ext uri="{FF2B5EF4-FFF2-40B4-BE49-F238E27FC236}">
                  <a16:creationId xmlns:a16="http://schemas.microsoft.com/office/drawing/2014/main" id="{7ECE36E8-A989-4A4A-A0BB-FEF4B0CE313E}"/>
                </a:ext>
              </a:extLst>
            </p:cNvPr>
            <p:cNvSpPr txBox="1"/>
            <p:nvPr/>
          </p:nvSpPr>
          <p:spPr>
            <a:xfrm>
              <a:off x="1521586" y="2918342"/>
              <a:ext cx="1131169" cy="35599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Bluetooth</a:t>
              </a:r>
              <a:endParaRPr kumimoji="0" lang="en-US" sz="2400" b="0" i="0" u="none" strike="noStrike" kern="0" cap="none" spc="0" normalizeH="0" baseline="0" noProof="0" dirty="0">
                <a:ln>
                  <a:noFill/>
                </a:ln>
                <a:solidFill>
                  <a:prstClr val="black"/>
                </a:solidFill>
                <a:effectLst/>
                <a:uLnTx/>
                <a:uFillTx/>
              </a:endParaRPr>
            </a:p>
          </p:txBody>
        </p:sp>
      </p:grpSp>
      <p:grpSp>
        <p:nvGrpSpPr>
          <p:cNvPr id="344" name="Group 343">
            <a:extLst>
              <a:ext uri="{FF2B5EF4-FFF2-40B4-BE49-F238E27FC236}">
                <a16:creationId xmlns:a16="http://schemas.microsoft.com/office/drawing/2014/main" id="{6760BB77-C23E-ED44-91B8-05A2342BE33C}"/>
              </a:ext>
            </a:extLst>
          </p:cNvPr>
          <p:cNvGrpSpPr/>
          <p:nvPr/>
        </p:nvGrpSpPr>
        <p:grpSpPr>
          <a:xfrm>
            <a:off x="2840692" y="1990874"/>
            <a:ext cx="2488414" cy="400110"/>
            <a:chOff x="1532480" y="2933848"/>
            <a:chExt cx="1331008" cy="344437"/>
          </a:xfrm>
        </p:grpSpPr>
        <p:sp>
          <p:nvSpPr>
            <p:cNvPr id="345" name="Rectangle 344">
              <a:extLst>
                <a:ext uri="{FF2B5EF4-FFF2-40B4-BE49-F238E27FC236}">
                  <a16:creationId xmlns:a16="http://schemas.microsoft.com/office/drawing/2014/main" id="{ADFD30A0-5943-CE43-B324-8106D6695244}"/>
                </a:ext>
              </a:extLst>
            </p:cNvPr>
            <p:cNvSpPr/>
            <p:nvPr/>
          </p:nvSpPr>
          <p:spPr>
            <a:xfrm>
              <a:off x="1532480" y="2966630"/>
              <a:ext cx="1331008" cy="254000"/>
            </a:xfrm>
            <a:prstGeom prst="rect">
              <a:avLst/>
            </a:prstGeom>
            <a:solidFill>
              <a:srgbClr val="1F497D">
                <a:lumMod val="40000"/>
                <a:lumOff val="60000"/>
              </a:srgbClr>
            </a:solidFill>
            <a:ln w="1905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ea typeface="+mn-ea"/>
                <a:cs typeface="+mn-cs"/>
              </a:endParaRPr>
            </a:p>
          </p:txBody>
        </p:sp>
        <p:sp>
          <p:nvSpPr>
            <p:cNvPr id="346" name="TextBox 345">
              <a:extLst>
                <a:ext uri="{FF2B5EF4-FFF2-40B4-BE49-F238E27FC236}">
                  <a16:creationId xmlns:a16="http://schemas.microsoft.com/office/drawing/2014/main" id="{79B3F892-6627-9640-B085-BE9EE6603AD8}"/>
                </a:ext>
              </a:extLst>
            </p:cNvPr>
            <p:cNvSpPr txBox="1"/>
            <p:nvPr/>
          </p:nvSpPr>
          <p:spPr>
            <a:xfrm>
              <a:off x="1839189" y="2933848"/>
              <a:ext cx="605508" cy="344437"/>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802.11ax</a:t>
              </a:r>
              <a:endParaRPr kumimoji="0" lang="en-US" sz="2400" b="0" i="0" u="none" strike="noStrike" kern="0" cap="none" spc="0" normalizeH="0" baseline="0" noProof="0" dirty="0">
                <a:ln>
                  <a:noFill/>
                </a:ln>
                <a:solidFill>
                  <a:prstClr val="black"/>
                </a:solidFill>
                <a:effectLst/>
                <a:uLnTx/>
                <a:uFillTx/>
              </a:endParaRPr>
            </a:p>
          </p:txBody>
        </p:sp>
      </p:grpSp>
      <p:sp>
        <p:nvSpPr>
          <p:cNvPr id="347" name="TextBox 346">
            <a:extLst>
              <a:ext uri="{FF2B5EF4-FFF2-40B4-BE49-F238E27FC236}">
                <a16:creationId xmlns:a16="http://schemas.microsoft.com/office/drawing/2014/main" id="{33E0151E-8CE8-2A41-8B51-C9664BC622E3}"/>
              </a:ext>
            </a:extLst>
          </p:cNvPr>
          <p:cNvSpPr txBox="1"/>
          <p:nvPr/>
        </p:nvSpPr>
        <p:spPr>
          <a:xfrm>
            <a:off x="1317677" y="1990877"/>
            <a:ext cx="950901" cy="369332"/>
          </a:xfrm>
          <a:prstGeom prst="rect">
            <a:avLst/>
          </a:prstGeom>
          <a:solidFill>
            <a:sysClr val="window" lastClr="FFFFFF"/>
          </a:solid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14 Gbps</a:t>
            </a:r>
          </a:p>
        </p:txBody>
      </p:sp>
      <p:sp>
        <p:nvSpPr>
          <p:cNvPr id="348" name="Rectangle 347">
            <a:extLst>
              <a:ext uri="{FF2B5EF4-FFF2-40B4-BE49-F238E27FC236}">
                <a16:creationId xmlns:a16="http://schemas.microsoft.com/office/drawing/2014/main" id="{768B9DED-7771-2345-AC0E-BA3248DE4DA0}"/>
              </a:ext>
            </a:extLst>
          </p:cNvPr>
          <p:cNvSpPr/>
          <p:nvPr/>
        </p:nvSpPr>
        <p:spPr>
          <a:xfrm>
            <a:off x="2840678" y="2348407"/>
            <a:ext cx="7045612" cy="280587"/>
          </a:xfrm>
          <a:prstGeom prst="rect">
            <a:avLst/>
          </a:prstGeom>
          <a:solidFill>
            <a:srgbClr val="1F497D">
              <a:lumMod val="40000"/>
              <a:lumOff val="60000"/>
            </a:srgbClr>
          </a:solidFill>
          <a:ln w="19050" cap="flat" cmpd="sng"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prstClr val="white"/>
              </a:solidFill>
              <a:effectLst/>
              <a:uLnTx/>
              <a:uFillTx/>
              <a:ea typeface="+mn-ea"/>
              <a:cs typeface="+mn-cs"/>
            </a:endParaRPr>
          </a:p>
        </p:txBody>
      </p:sp>
      <p:sp>
        <p:nvSpPr>
          <p:cNvPr id="349" name="TextBox 348">
            <a:extLst>
              <a:ext uri="{FF2B5EF4-FFF2-40B4-BE49-F238E27FC236}">
                <a16:creationId xmlns:a16="http://schemas.microsoft.com/office/drawing/2014/main" id="{D739FFD6-58B0-544B-90D6-1F321AE925E0}"/>
              </a:ext>
            </a:extLst>
          </p:cNvPr>
          <p:cNvSpPr txBox="1"/>
          <p:nvPr/>
        </p:nvSpPr>
        <p:spPr>
          <a:xfrm>
            <a:off x="6658504" y="2297321"/>
            <a:ext cx="476411" cy="400110"/>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5G</a:t>
            </a:r>
            <a:endParaRPr kumimoji="0" lang="en-US" sz="2400" b="0" i="0" u="none" strike="noStrike" kern="0" cap="none" spc="0" normalizeH="0" baseline="0" noProof="0" dirty="0">
              <a:ln>
                <a:noFill/>
              </a:ln>
              <a:solidFill>
                <a:prstClr val="black"/>
              </a:solidFill>
              <a:effectLst/>
              <a:uLnTx/>
              <a:uFillTx/>
            </a:endParaRPr>
          </a:p>
        </p:txBody>
      </p:sp>
      <p:sp>
        <p:nvSpPr>
          <p:cNvPr id="350" name="TextBox 349">
            <a:extLst>
              <a:ext uri="{FF2B5EF4-FFF2-40B4-BE49-F238E27FC236}">
                <a16:creationId xmlns:a16="http://schemas.microsoft.com/office/drawing/2014/main" id="{58265561-FD3C-2248-9DD2-282AE799A38D}"/>
              </a:ext>
            </a:extLst>
          </p:cNvPr>
          <p:cNvSpPr txBox="1"/>
          <p:nvPr/>
        </p:nvSpPr>
        <p:spPr>
          <a:xfrm>
            <a:off x="1311995" y="2301465"/>
            <a:ext cx="950901"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solidFill>
                <a:effectLst/>
                <a:uLnTx/>
                <a:uFillTx/>
              </a:rPr>
              <a:t>10 Gbps</a:t>
            </a:r>
          </a:p>
        </p:txBody>
      </p:sp>
      <p:sp>
        <p:nvSpPr>
          <p:cNvPr id="351" name="TextBox 350">
            <a:extLst>
              <a:ext uri="{FF2B5EF4-FFF2-40B4-BE49-F238E27FC236}">
                <a16:creationId xmlns:a16="http://schemas.microsoft.com/office/drawing/2014/main" id="{848EB939-C446-B14F-956B-444135D753F7}"/>
              </a:ext>
            </a:extLst>
          </p:cNvPr>
          <p:cNvSpPr txBox="1"/>
          <p:nvPr/>
        </p:nvSpPr>
        <p:spPr>
          <a:xfrm>
            <a:off x="6112771" y="3162137"/>
            <a:ext cx="1479892" cy="400110"/>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rPr>
              <a:t>802.11 af,ah</a:t>
            </a:r>
            <a:endParaRPr kumimoji="0" lang="en-US" sz="2400" b="0" i="0" u="none" strike="noStrike" kern="0" cap="none" spc="0" normalizeH="0" baseline="0" noProof="0" dirty="0">
              <a:ln>
                <a:noFill/>
              </a:ln>
              <a:solidFill>
                <a:prstClr val="black"/>
              </a:solidFill>
              <a:effectLst/>
              <a:uLnTx/>
              <a:uFillTx/>
            </a:endParaRPr>
          </a:p>
        </p:txBody>
      </p:sp>
      <p:cxnSp>
        <p:nvCxnSpPr>
          <p:cNvPr id="352" name="Straight Connector 351">
            <a:extLst>
              <a:ext uri="{FF2B5EF4-FFF2-40B4-BE49-F238E27FC236}">
                <a16:creationId xmlns:a16="http://schemas.microsoft.com/office/drawing/2014/main" id="{18B62895-3CCA-A64D-82D9-14F8140CC733}"/>
              </a:ext>
            </a:extLst>
          </p:cNvPr>
          <p:cNvCxnSpPr/>
          <p:nvPr/>
        </p:nvCxnSpPr>
        <p:spPr>
          <a:xfrm flipH="1">
            <a:off x="6745831" y="3458924"/>
            <a:ext cx="2" cy="180642"/>
          </a:xfrm>
          <a:prstGeom prst="line">
            <a:avLst/>
          </a:prstGeom>
          <a:noFill/>
          <a:ln w="12700" cap="flat" cmpd="sng" algn="ctr">
            <a:solidFill>
              <a:sysClr val="windowText" lastClr="000000"/>
            </a:solidFill>
            <a:prstDash val="solid"/>
          </a:ln>
          <a:effectLst/>
        </p:spPr>
      </p:cxnSp>
      <p:cxnSp>
        <p:nvCxnSpPr>
          <p:cNvPr id="353" name="Straight Arrow Connector 352">
            <a:extLst>
              <a:ext uri="{FF2B5EF4-FFF2-40B4-BE49-F238E27FC236}">
                <a16:creationId xmlns:a16="http://schemas.microsoft.com/office/drawing/2014/main" id="{B395DFEF-C276-7E49-A8E3-052287931078}"/>
              </a:ext>
            </a:extLst>
          </p:cNvPr>
          <p:cNvCxnSpPr/>
          <p:nvPr/>
        </p:nvCxnSpPr>
        <p:spPr>
          <a:xfrm flipV="1">
            <a:off x="2822750" y="1878388"/>
            <a:ext cx="0" cy="3230556"/>
          </a:xfrm>
          <a:prstGeom prst="straightConnector1">
            <a:avLst/>
          </a:prstGeom>
          <a:noFill/>
          <a:ln w="12700" cap="flat" cmpd="sng" algn="ctr">
            <a:solidFill>
              <a:sysClr val="windowText" lastClr="000000"/>
            </a:solidFill>
            <a:prstDash val="solid"/>
            <a:tailEnd type="arrow"/>
          </a:ln>
          <a:effectLst/>
        </p:spPr>
      </p:cxnSp>
    </p:spTree>
    <p:extLst>
      <p:ext uri="{BB962C8B-B14F-4D97-AF65-F5344CB8AC3E}">
        <p14:creationId xmlns:p14="http://schemas.microsoft.com/office/powerpoint/2010/main" val="93189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1FB7CC-D2A5-C749-8D9F-01B9FA12978B}"/>
              </a:ext>
            </a:extLst>
          </p:cNvPr>
          <p:cNvSpPr>
            <a:spLocks noGrp="1"/>
          </p:cNvSpPr>
          <p:nvPr>
            <p:ph type="title"/>
          </p:nvPr>
        </p:nvSpPr>
        <p:spPr>
          <a:xfrm>
            <a:off x="787400" y="235921"/>
            <a:ext cx="10515600" cy="894622"/>
          </a:xfrm>
        </p:spPr>
        <p:txBody>
          <a:bodyPr/>
          <a:lstStyle/>
          <a:p>
            <a:r>
              <a:rPr lang="en-US" dirty="0"/>
              <a:t>Elements of a wireless network</a:t>
            </a:r>
          </a:p>
        </p:txBody>
      </p:sp>
      <p:sp>
        <p:nvSpPr>
          <p:cNvPr id="4" name="Slide Number Placeholder 3">
            <a:extLst>
              <a:ext uri="{FF2B5EF4-FFF2-40B4-BE49-F238E27FC236}">
                <a16:creationId xmlns:a16="http://schemas.microsoft.com/office/drawing/2014/main" id="{78979769-3B28-CC48-AFB2-345BF93C7812}"/>
              </a:ext>
            </a:extLst>
          </p:cNvPr>
          <p:cNvSpPr>
            <a:spLocks noGrp="1"/>
          </p:cNvSpPr>
          <p:nvPr>
            <p:ph type="sldNum" sz="quarter" idx="4"/>
          </p:nvPr>
        </p:nvSpPr>
        <p:spPr/>
        <p:txBody>
          <a:bodyPr/>
          <a:lstStyle/>
          <a:p>
            <a:r>
              <a:rPr lang="en-US" dirty="0"/>
              <a:t>Wireless and Mobile Networks: 7- </a:t>
            </a:r>
            <a:fld id="{C4204591-24BD-A542-B9D5-F8D8A88D2FEE}" type="slidenum">
              <a:rPr lang="en-US" smtClean="0"/>
              <a:pPr/>
              <a:t>9</a:t>
            </a:fld>
            <a:endParaRPr lang="en-US" dirty="0"/>
          </a:p>
        </p:txBody>
      </p:sp>
      <p:sp>
        <p:nvSpPr>
          <p:cNvPr id="125" name="Oval 5">
            <a:extLst>
              <a:ext uri="{FF2B5EF4-FFF2-40B4-BE49-F238E27FC236}">
                <a16:creationId xmlns:a16="http://schemas.microsoft.com/office/drawing/2014/main" id="{6FD887B1-36B7-C042-AF16-EC543F193250}"/>
              </a:ext>
            </a:extLst>
          </p:cNvPr>
          <p:cNvSpPr>
            <a:spLocks noChangeArrowheads="1"/>
          </p:cNvSpPr>
          <p:nvPr/>
        </p:nvSpPr>
        <p:spPr bwMode="auto">
          <a:xfrm>
            <a:off x="4816475" y="4378325"/>
            <a:ext cx="2152650" cy="2093913"/>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6" name="Oval 11">
            <a:extLst>
              <a:ext uri="{FF2B5EF4-FFF2-40B4-BE49-F238E27FC236}">
                <a16:creationId xmlns:a16="http://schemas.microsoft.com/office/drawing/2014/main" id="{E4A6400A-EFEA-6943-B38A-9D6A4B5A9B80}"/>
              </a:ext>
            </a:extLst>
          </p:cNvPr>
          <p:cNvSpPr>
            <a:spLocks noChangeArrowheads="1"/>
          </p:cNvSpPr>
          <p:nvPr/>
        </p:nvSpPr>
        <p:spPr bwMode="auto">
          <a:xfrm>
            <a:off x="650875" y="1290638"/>
            <a:ext cx="2252663" cy="2286000"/>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7" name="Line 22">
            <a:extLst>
              <a:ext uri="{FF2B5EF4-FFF2-40B4-BE49-F238E27FC236}">
                <a16:creationId xmlns:a16="http://schemas.microsoft.com/office/drawing/2014/main" id="{7B958348-F69B-0945-B7D1-5D0DD9A351D9}"/>
              </a:ext>
            </a:extLst>
          </p:cNvPr>
          <p:cNvSpPr>
            <a:spLocks noChangeShapeType="1"/>
          </p:cNvSpPr>
          <p:nvPr/>
        </p:nvSpPr>
        <p:spPr bwMode="auto">
          <a:xfrm>
            <a:off x="1798638" y="2447925"/>
            <a:ext cx="1277937" cy="65563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28" name="Oval 23">
            <a:extLst>
              <a:ext uri="{FF2B5EF4-FFF2-40B4-BE49-F238E27FC236}">
                <a16:creationId xmlns:a16="http://schemas.microsoft.com/office/drawing/2014/main" id="{6DC7CEC3-9E37-6C43-B01A-57E7BFF18F47}"/>
              </a:ext>
            </a:extLst>
          </p:cNvPr>
          <p:cNvSpPr>
            <a:spLocks noChangeArrowheads="1"/>
          </p:cNvSpPr>
          <p:nvPr/>
        </p:nvSpPr>
        <p:spPr bwMode="auto">
          <a:xfrm>
            <a:off x="1524000" y="4033838"/>
            <a:ext cx="1038225" cy="100488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29" name="Oval 38">
            <a:extLst>
              <a:ext uri="{FF2B5EF4-FFF2-40B4-BE49-F238E27FC236}">
                <a16:creationId xmlns:a16="http://schemas.microsoft.com/office/drawing/2014/main" id="{D2BE75E6-7844-934E-960A-D867D9A2310E}"/>
              </a:ext>
            </a:extLst>
          </p:cNvPr>
          <p:cNvSpPr>
            <a:spLocks noChangeArrowheads="1"/>
          </p:cNvSpPr>
          <p:nvPr/>
        </p:nvSpPr>
        <p:spPr bwMode="auto">
          <a:xfrm>
            <a:off x="3108325" y="4440238"/>
            <a:ext cx="2278063" cy="2052637"/>
          </a:xfrm>
          <a:prstGeom prst="ellipse">
            <a:avLst/>
          </a:prstGeom>
          <a:solidFill>
            <a:srgbClr val="9CE0FA"/>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fontAlgn="base" hangingPunct="0">
              <a:spcBef>
                <a:spcPct val="0"/>
              </a:spcBef>
              <a:spcAft>
                <a:spcPct val="0"/>
              </a:spcAft>
              <a:defRPr/>
            </a:pPr>
            <a:endParaRPr lang="en-US" dirty="0">
              <a:solidFill>
                <a:srgbClr val="000000"/>
              </a:solidFill>
              <a:latin typeface="Arial" charset="0"/>
              <a:ea typeface="ＭＳ Ｐゴシック" charset="0"/>
            </a:endParaRPr>
          </a:p>
        </p:txBody>
      </p:sp>
      <p:sp>
        <p:nvSpPr>
          <p:cNvPr id="130" name="Line 59">
            <a:extLst>
              <a:ext uri="{FF2B5EF4-FFF2-40B4-BE49-F238E27FC236}">
                <a16:creationId xmlns:a16="http://schemas.microsoft.com/office/drawing/2014/main" id="{09A1ED68-4C61-C547-B087-02636BAFB272}"/>
              </a:ext>
            </a:extLst>
          </p:cNvPr>
          <p:cNvSpPr>
            <a:spLocks noChangeShapeType="1"/>
          </p:cNvSpPr>
          <p:nvPr/>
        </p:nvSpPr>
        <p:spPr bwMode="auto">
          <a:xfrm>
            <a:off x="5360988" y="5424488"/>
            <a:ext cx="3048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1" name="Line 60">
            <a:extLst>
              <a:ext uri="{FF2B5EF4-FFF2-40B4-BE49-F238E27FC236}">
                <a16:creationId xmlns:a16="http://schemas.microsoft.com/office/drawing/2014/main" id="{DCF89B4B-F2C0-9B46-A017-74044CA88C80}"/>
              </a:ext>
            </a:extLst>
          </p:cNvPr>
          <p:cNvSpPr>
            <a:spLocks noChangeShapeType="1"/>
          </p:cNvSpPr>
          <p:nvPr/>
        </p:nvSpPr>
        <p:spPr bwMode="auto">
          <a:xfrm flipH="1">
            <a:off x="4873625" y="5327650"/>
            <a:ext cx="1905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2" name="Line 61">
            <a:extLst>
              <a:ext uri="{FF2B5EF4-FFF2-40B4-BE49-F238E27FC236}">
                <a16:creationId xmlns:a16="http://schemas.microsoft.com/office/drawing/2014/main" id="{CB846523-0AE5-B44E-9CD4-A5780699DE7D}"/>
              </a:ext>
            </a:extLst>
          </p:cNvPr>
          <p:cNvSpPr>
            <a:spLocks noChangeShapeType="1"/>
          </p:cNvSpPr>
          <p:nvPr/>
        </p:nvSpPr>
        <p:spPr bwMode="auto">
          <a:xfrm flipH="1">
            <a:off x="4887913" y="5403850"/>
            <a:ext cx="1905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3" name="Line 62">
            <a:extLst>
              <a:ext uri="{FF2B5EF4-FFF2-40B4-BE49-F238E27FC236}">
                <a16:creationId xmlns:a16="http://schemas.microsoft.com/office/drawing/2014/main" id="{3D8D61FF-B178-A042-9F75-800F5BC23FCA}"/>
              </a:ext>
            </a:extLst>
          </p:cNvPr>
          <p:cNvSpPr>
            <a:spLocks noChangeShapeType="1"/>
          </p:cNvSpPr>
          <p:nvPr/>
        </p:nvSpPr>
        <p:spPr bwMode="auto">
          <a:xfrm flipH="1">
            <a:off x="4830763" y="5470525"/>
            <a:ext cx="1905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34" name="Line 64">
            <a:extLst>
              <a:ext uri="{FF2B5EF4-FFF2-40B4-BE49-F238E27FC236}">
                <a16:creationId xmlns:a16="http://schemas.microsoft.com/office/drawing/2014/main" id="{0E054FAC-6E60-6F42-9532-E4FBA10A891B}"/>
              </a:ext>
            </a:extLst>
          </p:cNvPr>
          <p:cNvSpPr>
            <a:spLocks noChangeShapeType="1"/>
          </p:cNvSpPr>
          <p:nvPr/>
        </p:nvSpPr>
        <p:spPr bwMode="auto">
          <a:xfrm flipV="1">
            <a:off x="4308475" y="4144963"/>
            <a:ext cx="50800" cy="111760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135" name="Group 356">
            <a:extLst>
              <a:ext uri="{FF2B5EF4-FFF2-40B4-BE49-F238E27FC236}">
                <a16:creationId xmlns:a16="http://schemas.microsoft.com/office/drawing/2014/main" id="{33648B09-CC71-7244-88FB-21FDB43B1417}"/>
              </a:ext>
            </a:extLst>
          </p:cNvPr>
          <p:cNvGrpSpPr>
            <a:grpSpLocks/>
          </p:cNvGrpSpPr>
          <p:nvPr/>
        </p:nvGrpSpPr>
        <p:grpSpPr bwMode="auto">
          <a:xfrm>
            <a:off x="6442075" y="4867275"/>
            <a:ext cx="331788" cy="368300"/>
            <a:chOff x="313" y="1497"/>
            <a:chExt cx="1152" cy="1014"/>
          </a:xfrm>
        </p:grpSpPr>
        <p:pic>
          <p:nvPicPr>
            <p:cNvPr id="136" name="Picture 354" descr="laptop_stylized_small">
              <a:extLst>
                <a:ext uri="{FF2B5EF4-FFF2-40B4-BE49-F238E27FC236}">
                  <a16:creationId xmlns:a16="http://schemas.microsoft.com/office/drawing/2014/main" id="{916388DC-DFC7-6644-A58A-7E3CE3A4F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7" name="Picture 355" descr="antenna_stylized">
              <a:extLst>
                <a:ext uri="{FF2B5EF4-FFF2-40B4-BE49-F238E27FC236}">
                  <a16:creationId xmlns:a16="http://schemas.microsoft.com/office/drawing/2014/main" id="{37884014-95FD-4041-8DD3-B67813446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38" name="Group 361">
            <a:extLst>
              <a:ext uri="{FF2B5EF4-FFF2-40B4-BE49-F238E27FC236}">
                <a16:creationId xmlns:a16="http://schemas.microsoft.com/office/drawing/2014/main" id="{F0D83CBC-A45C-DB46-B426-BC3CB27E561A}"/>
              </a:ext>
            </a:extLst>
          </p:cNvPr>
          <p:cNvGrpSpPr>
            <a:grpSpLocks/>
          </p:cNvGrpSpPr>
          <p:nvPr/>
        </p:nvGrpSpPr>
        <p:grpSpPr bwMode="auto">
          <a:xfrm>
            <a:off x="2071688" y="4195763"/>
            <a:ext cx="396875" cy="388937"/>
            <a:chOff x="2967" y="478"/>
            <a:chExt cx="788" cy="625"/>
          </a:xfrm>
        </p:grpSpPr>
        <p:pic>
          <p:nvPicPr>
            <p:cNvPr id="139" name="Picture 358" descr="access_point_stylized_small">
              <a:extLst>
                <a:ext uri="{FF2B5EF4-FFF2-40B4-BE49-F238E27FC236}">
                  <a16:creationId xmlns:a16="http://schemas.microsoft.com/office/drawing/2014/main" id="{5FE77BF3-1EFB-E041-BAC1-94C95522F1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0" name="Picture 360" descr="antenna_radiation_stylized">
              <a:extLst>
                <a:ext uri="{FF2B5EF4-FFF2-40B4-BE49-F238E27FC236}">
                  <a16:creationId xmlns:a16="http://schemas.microsoft.com/office/drawing/2014/main" id="{ED27BB04-ED6E-0D4B-8FE8-C96C4F7B95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41" name="Group 1">
            <a:extLst>
              <a:ext uri="{FF2B5EF4-FFF2-40B4-BE49-F238E27FC236}">
                <a16:creationId xmlns:a16="http://schemas.microsoft.com/office/drawing/2014/main" id="{F8EB07E3-DFC0-A445-A33D-75C2AD0A9EF8}"/>
              </a:ext>
            </a:extLst>
          </p:cNvPr>
          <p:cNvGrpSpPr>
            <a:grpSpLocks/>
          </p:cNvGrpSpPr>
          <p:nvPr/>
        </p:nvGrpSpPr>
        <p:grpSpPr bwMode="auto">
          <a:xfrm>
            <a:off x="5668963" y="4957763"/>
            <a:ext cx="458787" cy="620712"/>
            <a:chOff x="5955030" y="3031808"/>
            <a:chExt cx="914400" cy="1398587"/>
          </a:xfrm>
        </p:grpSpPr>
        <p:grpSp>
          <p:nvGrpSpPr>
            <p:cNvPr id="142" name="Group 398">
              <a:extLst>
                <a:ext uri="{FF2B5EF4-FFF2-40B4-BE49-F238E27FC236}">
                  <a16:creationId xmlns:a16="http://schemas.microsoft.com/office/drawing/2014/main" id="{B220ABB4-ABAB-CE46-BE7A-ED482AEAA84D}"/>
                </a:ext>
              </a:extLst>
            </p:cNvPr>
            <p:cNvGrpSpPr>
              <a:grpSpLocks/>
            </p:cNvGrpSpPr>
            <p:nvPr/>
          </p:nvGrpSpPr>
          <p:grpSpPr bwMode="auto">
            <a:xfrm>
              <a:off x="6097905" y="3403283"/>
              <a:ext cx="596900" cy="1027112"/>
              <a:chOff x="3130" y="3288"/>
              <a:chExt cx="410" cy="742"/>
            </a:xfrm>
          </p:grpSpPr>
          <p:sp>
            <p:nvSpPr>
              <p:cNvPr id="144" name="Line 270">
                <a:extLst>
                  <a:ext uri="{FF2B5EF4-FFF2-40B4-BE49-F238E27FC236}">
                    <a16:creationId xmlns:a16="http://schemas.microsoft.com/office/drawing/2014/main" id="{EB3D1AFB-9917-EB40-AEBE-C975E63F26BD}"/>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5" name="Line 271">
                <a:extLst>
                  <a:ext uri="{FF2B5EF4-FFF2-40B4-BE49-F238E27FC236}">
                    <a16:creationId xmlns:a16="http://schemas.microsoft.com/office/drawing/2014/main" id="{E08FC51C-048E-3E4D-9A0F-1FD8F96EBAB2}"/>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6" name="Line 272">
                <a:extLst>
                  <a:ext uri="{FF2B5EF4-FFF2-40B4-BE49-F238E27FC236}">
                    <a16:creationId xmlns:a16="http://schemas.microsoft.com/office/drawing/2014/main" id="{F60BFC20-FF60-2749-A1D5-607289DB4114}"/>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7" name="Line 273">
                <a:extLst>
                  <a:ext uri="{FF2B5EF4-FFF2-40B4-BE49-F238E27FC236}">
                    <a16:creationId xmlns:a16="http://schemas.microsoft.com/office/drawing/2014/main" id="{512627BE-7F4B-E642-8B83-2CFC68BC44F5}"/>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8" name="Line 274">
                <a:extLst>
                  <a:ext uri="{FF2B5EF4-FFF2-40B4-BE49-F238E27FC236}">
                    <a16:creationId xmlns:a16="http://schemas.microsoft.com/office/drawing/2014/main" id="{4E8A0C01-D6A7-1F42-A4A2-1DC6B281EFD6}"/>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49" name="Line 275">
                <a:extLst>
                  <a:ext uri="{FF2B5EF4-FFF2-40B4-BE49-F238E27FC236}">
                    <a16:creationId xmlns:a16="http://schemas.microsoft.com/office/drawing/2014/main" id="{7438FAEA-A6F2-A246-8105-F54EDDC70154}"/>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0" name="Line 276">
                <a:extLst>
                  <a:ext uri="{FF2B5EF4-FFF2-40B4-BE49-F238E27FC236}">
                    <a16:creationId xmlns:a16="http://schemas.microsoft.com/office/drawing/2014/main" id="{E69B15B3-9399-E041-878F-938173CDFFEE}"/>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1" name="Line 277">
                <a:extLst>
                  <a:ext uri="{FF2B5EF4-FFF2-40B4-BE49-F238E27FC236}">
                    <a16:creationId xmlns:a16="http://schemas.microsoft.com/office/drawing/2014/main" id="{1E4874DA-7ED7-874D-B991-AABE14689B18}"/>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2" name="Line 278">
                <a:extLst>
                  <a:ext uri="{FF2B5EF4-FFF2-40B4-BE49-F238E27FC236}">
                    <a16:creationId xmlns:a16="http://schemas.microsoft.com/office/drawing/2014/main" id="{6D14A8CC-9625-344D-A6EB-3F17469C477D}"/>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3" name="Line 279">
                <a:extLst>
                  <a:ext uri="{FF2B5EF4-FFF2-40B4-BE49-F238E27FC236}">
                    <a16:creationId xmlns:a16="http://schemas.microsoft.com/office/drawing/2014/main" id="{F87A61CD-1278-5C40-A7DA-1D6151D5DB16}"/>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4" name="Line 280">
                <a:extLst>
                  <a:ext uri="{FF2B5EF4-FFF2-40B4-BE49-F238E27FC236}">
                    <a16:creationId xmlns:a16="http://schemas.microsoft.com/office/drawing/2014/main" id="{C0E5602D-DC2C-1843-8D4A-58D3A1ED1DD5}"/>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5" name="Line 281">
                <a:extLst>
                  <a:ext uri="{FF2B5EF4-FFF2-40B4-BE49-F238E27FC236}">
                    <a16:creationId xmlns:a16="http://schemas.microsoft.com/office/drawing/2014/main" id="{DD5E8B9D-A9BC-9746-BBCA-405945A54B48}"/>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6" name="Line 282">
                <a:extLst>
                  <a:ext uri="{FF2B5EF4-FFF2-40B4-BE49-F238E27FC236}">
                    <a16:creationId xmlns:a16="http://schemas.microsoft.com/office/drawing/2014/main" id="{19AF81E9-349A-9344-8D71-5F08AE6BFF3C}"/>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7" name="Line 283">
                <a:extLst>
                  <a:ext uri="{FF2B5EF4-FFF2-40B4-BE49-F238E27FC236}">
                    <a16:creationId xmlns:a16="http://schemas.microsoft.com/office/drawing/2014/main" id="{84FD3D45-465C-2A4D-8826-8073E7679263}"/>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58" name="Line 284">
                <a:extLst>
                  <a:ext uri="{FF2B5EF4-FFF2-40B4-BE49-F238E27FC236}">
                    <a16:creationId xmlns:a16="http://schemas.microsoft.com/office/drawing/2014/main" id="{236149EB-A521-C54B-978B-B2F3D2A80FF2}"/>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143" name="Picture 399" descr="cell_tower_radiation copy">
              <a:extLst>
                <a:ext uri="{FF2B5EF4-FFF2-40B4-BE49-F238E27FC236}">
                  <a16:creationId xmlns:a16="http://schemas.microsoft.com/office/drawing/2014/main" id="{15477466-B0BB-D045-8469-CE320C8C19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59" name="Group 403">
            <a:extLst>
              <a:ext uri="{FF2B5EF4-FFF2-40B4-BE49-F238E27FC236}">
                <a16:creationId xmlns:a16="http://schemas.microsoft.com/office/drawing/2014/main" id="{7E28037A-7EFC-0B46-95B9-4678DDAA8EC2}"/>
              </a:ext>
            </a:extLst>
          </p:cNvPr>
          <p:cNvGrpSpPr>
            <a:grpSpLocks/>
          </p:cNvGrpSpPr>
          <p:nvPr/>
        </p:nvGrpSpPr>
        <p:grpSpPr bwMode="auto">
          <a:xfrm>
            <a:off x="3403600" y="5354638"/>
            <a:ext cx="527050" cy="392112"/>
            <a:chOff x="2751" y="1851"/>
            <a:chExt cx="462" cy="478"/>
          </a:xfrm>
        </p:grpSpPr>
        <p:pic>
          <p:nvPicPr>
            <p:cNvPr id="160" name="Picture 364" descr="iphone_stylized_small">
              <a:extLst>
                <a:ext uri="{FF2B5EF4-FFF2-40B4-BE49-F238E27FC236}">
                  <a16:creationId xmlns:a16="http://schemas.microsoft.com/office/drawing/2014/main" id="{C84FCFF4-A725-4549-A2E6-AB7B6D1964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1" name="Picture 402" descr="antenna_radiation_stylized">
              <a:extLst>
                <a:ext uri="{FF2B5EF4-FFF2-40B4-BE49-F238E27FC236}">
                  <a16:creationId xmlns:a16="http://schemas.microsoft.com/office/drawing/2014/main" id="{E54086FD-B992-B84A-9956-901A6D564E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62" name="Group 100">
            <a:extLst>
              <a:ext uri="{FF2B5EF4-FFF2-40B4-BE49-F238E27FC236}">
                <a16:creationId xmlns:a16="http://schemas.microsoft.com/office/drawing/2014/main" id="{E7C998EB-2394-544D-80BB-533A98F699A4}"/>
              </a:ext>
            </a:extLst>
          </p:cNvPr>
          <p:cNvGrpSpPr>
            <a:grpSpLocks/>
          </p:cNvGrpSpPr>
          <p:nvPr/>
        </p:nvGrpSpPr>
        <p:grpSpPr bwMode="auto">
          <a:xfrm>
            <a:off x="4094163" y="4987925"/>
            <a:ext cx="458787" cy="620713"/>
            <a:chOff x="5955030" y="3031808"/>
            <a:chExt cx="914400" cy="1398587"/>
          </a:xfrm>
        </p:grpSpPr>
        <p:grpSp>
          <p:nvGrpSpPr>
            <p:cNvPr id="163" name="Group 398">
              <a:extLst>
                <a:ext uri="{FF2B5EF4-FFF2-40B4-BE49-F238E27FC236}">
                  <a16:creationId xmlns:a16="http://schemas.microsoft.com/office/drawing/2014/main" id="{4BA56D45-414C-BE4C-9A22-F243E7D162B0}"/>
                </a:ext>
              </a:extLst>
            </p:cNvPr>
            <p:cNvGrpSpPr>
              <a:grpSpLocks/>
            </p:cNvGrpSpPr>
            <p:nvPr/>
          </p:nvGrpSpPr>
          <p:grpSpPr bwMode="auto">
            <a:xfrm>
              <a:off x="6097905" y="3403283"/>
              <a:ext cx="596900" cy="1027112"/>
              <a:chOff x="3130" y="3288"/>
              <a:chExt cx="410" cy="742"/>
            </a:xfrm>
          </p:grpSpPr>
          <p:sp>
            <p:nvSpPr>
              <p:cNvPr id="165" name="Line 270">
                <a:extLst>
                  <a:ext uri="{FF2B5EF4-FFF2-40B4-BE49-F238E27FC236}">
                    <a16:creationId xmlns:a16="http://schemas.microsoft.com/office/drawing/2014/main" id="{C419645E-7341-1E42-A987-8906510D2DEF}"/>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6" name="Line 271">
                <a:extLst>
                  <a:ext uri="{FF2B5EF4-FFF2-40B4-BE49-F238E27FC236}">
                    <a16:creationId xmlns:a16="http://schemas.microsoft.com/office/drawing/2014/main" id="{E3413CC8-503E-F54F-9020-EA30E1FB6B6B}"/>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7" name="Line 272">
                <a:extLst>
                  <a:ext uri="{FF2B5EF4-FFF2-40B4-BE49-F238E27FC236}">
                    <a16:creationId xmlns:a16="http://schemas.microsoft.com/office/drawing/2014/main" id="{32BE2CA0-4934-C548-8F71-8643317D620B}"/>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8" name="Line 273">
                <a:extLst>
                  <a:ext uri="{FF2B5EF4-FFF2-40B4-BE49-F238E27FC236}">
                    <a16:creationId xmlns:a16="http://schemas.microsoft.com/office/drawing/2014/main" id="{0F568FA7-5D04-F249-88F8-D9BF4BB14387}"/>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69" name="Line 274">
                <a:extLst>
                  <a:ext uri="{FF2B5EF4-FFF2-40B4-BE49-F238E27FC236}">
                    <a16:creationId xmlns:a16="http://schemas.microsoft.com/office/drawing/2014/main" id="{FC33DD3A-B462-0C49-9211-16445A4184BB}"/>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0" name="Line 275">
                <a:extLst>
                  <a:ext uri="{FF2B5EF4-FFF2-40B4-BE49-F238E27FC236}">
                    <a16:creationId xmlns:a16="http://schemas.microsoft.com/office/drawing/2014/main" id="{A27E10EF-E77C-324E-ABE5-7D9D36FAFB95}"/>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1" name="Line 276">
                <a:extLst>
                  <a:ext uri="{FF2B5EF4-FFF2-40B4-BE49-F238E27FC236}">
                    <a16:creationId xmlns:a16="http://schemas.microsoft.com/office/drawing/2014/main" id="{38A6549E-F28B-E548-A11B-F2688FE02DE6}"/>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2" name="Line 277">
                <a:extLst>
                  <a:ext uri="{FF2B5EF4-FFF2-40B4-BE49-F238E27FC236}">
                    <a16:creationId xmlns:a16="http://schemas.microsoft.com/office/drawing/2014/main" id="{CF1EC650-3BA3-404C-9765-2B632619ECD8}"/>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3" name="Line 278">
                <a:extLst>
                  <a:ext uri="{FF2B5EF4-FFF2-40B4-BE49-F238E27FC236}">
                    <a16:creationId xmlns:a16="http://schemas.microsoft.com/office/drawing/2014/main" id="{633808AB-AED9-EF48-97E4-4DF625A9D8B4}"/>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4" name="Line 279">
                <a:extLst>
                  <a:ext uri="{FF2B5EF4-FFF2-40B4-BE49-F238E27FC236}">
                    <a16:creationId xmlns:a16="http://schemas.microsoft.com/office/drawing/2014/main" id="{F8580CEE-7A5C-7048-9921-68FF09DF0187}"/>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5" name="Line 280">
                <a:extLst>
                  <a:ext uri="{FF2B5EF4-FFF2-40B4-BE49-F238E27FC236}">
                    <a16:creationId xmlns:a16="http://schemas.microsoft.com/office/drawing/2014/main" id="{00996F04-1F8B-CC4D-B37A-210D0A122CC8}"/>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6" name="Line 281">
                <a:extLst>
                  <a:ext uri="{FF2B5EF4-FFF2-40B4-BE49-F238E27FC236}">
                    <a16:creationId xmlns:a16="http://schemas.microsoft.com/office/drawing/2014/main" id="{F19E527D-6BF3-CC47-875A-C4D2C88E88E1}"/>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7" name="Line 282">
                <a:extLst>
                  <a:ext uri="{FF2B5EF4-FFF2-40B4-BE49-F238E27FC236}">
                    <a16:creationId xmlns:a16="http://schemas.microsoft.com/office/drawing/2014/main" id="{18E888AA-D35B-AE4C-90FA-C2A7AF93347F}"/>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8" name="Line 283">
                <a:extLst>
                  <a:ext uri="{FF2B5EF4-FFF2-40B4-BE49-F238E27FC236}">
                    <a16:creationId xmlns:a16="http://schemas.microsoft.com/office/drawing/2014/main" id="{B8D4E8F1-7790-4D40-A0EB-41F3ADEAB496}"/>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79" name="Line 284">
                <a:extLst>
                  <a:ext uri="{FF2B5EF4-FFF2-40B4-BE49-F238E27FC236}">
                    <a16:creationId xmlns:a16="http://schemas.microsoft.com/office/drawing/2014/main" id="{D429B434-2C40-F74E-8CAE-0FC7B5346509}"/>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164" name="Picture 399" descr="cell_tower_radiation copy">
              <a:extLst>
                <a:ext uri="{FF2B5EF4-FFF2-40B4-BE49-F238E27FC236}">
                  <a16:creationId xmlns:a16="http://schemas.microsoft.com/office/drawing/2014/main" id="{A9CD3D46-2E69-B845-B173-09090C1C4E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0" name="Group 356">
            <a:extLst>
              <a:ext uri="{FF2B5EF4-FFF2-40B4-BE49-F238E27FC236}">
                <a16:creationId xmlns:a16="http://schemas.microsoft.com/office/drawing/2014/main" id="{8FC9C87C-2193-FD4F-BA1A-A7FDAA554282}"/>
              </a:ext>
            </a:extLst>
          </p:cNvPr>
          <p:cNvGrpSpPr>
            <a:grpSpLocks/>
          </p:cNvGrpSpPr>
          <p:nvPr/>
        </p:nvGrpSpPr>
        <p:grpSpPr bwMode="auto">
          <a:xfrm>
            <a:off x="5781675" y="5791200"/>
            <a:ext cx="361950" cy="338138"/>
            <a:chOff x="313" y="1497"/>
            <a:chExt cx="1152" cy="1014"/>
          </a:xfrm>
        </p:grpSpPr>
        <p:pic>
          <p:nvPicPr>
            <p:cNvPr id="181" name="Picture 354" descr="laptop_stylized_small">
              <a:extLst>
                <a:ext uri="{FF2B5EF4-FFF2-40B4-BE49-F238E27FC236}">
                  <a16:creationId xmlns:a16="http://schemas.microsoft.com/office/drawing/2014/main" id="{21BC2357-8DAB-214A-992E-C0220012BD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2" name="Picture 355" descr="antenna_stylized">
              <a:extLst>
                <a:ext uri="{FF2B5EF4-FFF2-40B4-BE49-F238E27FC236}">
                  <a16:creationId xmlns:a16="http://schemas.microsoft.com/office/drawing/2014/main" id="{FD2019DB-E154-D74C-9D01-E47FB814019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3" name="Group 356">
            <a:extLst>
              <a:ext uri="{FF2B5EF4-FFF2-40B4-BE49-F238E27FC236}">
                <a16:creationId xmlns:a16="http://schemas.microsoft.com/office/drawing/2014/main" id="{72BBF72D-947D-B841-83D8-A2FA489C0CFA}"/>
              </a:ext>
            </a:extLst>
          </p:cNvPr>
          <p:cNvGrpSpPr>
            <a:grpSpLocks/>
          </p:cNvGrpSpPr>
          <p:nvPr/>
        </p:nvGrpSpPr>
        <p:grpSpPr bwMode="auto">
          <a:xfrm>
            <a:off x="4551363" y="5811838"/>
            <a:ext cx="376237" cy="347662"/>
            <a:chOff x="313" y="1497"/>
            <a:chExt cx="1152" cy="1014"/>
          </a:xfrm>
        </p:grpSpPr>
        <p:pic>
          <p:nvPicPr>
            <p:cNvPr id="184" name="Picture 354" descr="laptop_stylized_small">
              <a:extLst>
                <a:ext uri="{FF2B5EF4-FFF2-40B4-BE49-F238E27FC236}">
                  <a16:creationId xmlns:a16="http://schemas.microsoft.com/office/drawing/2014/main" id="{836F4D94-BCDF-3542-A343-115E952ED2E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5" name="Picture 355" descr="antenna_stylized">
              <a:extLst>
                <a:ext uri="{FF2B5EF4-FFF2-40B4-BE49-F238E27FC236}">
                  <a16:creationId xmlns:a16="http://schemas.microsoft.com/office/drawing/2014/main" id="{B4D8151E-705C-EE40-B724-E0B69FCF06D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6" name="Group 356">
            <a:extLst>
              <a:ext uri="{FF2B5EF4-FFF2-40B4-BE49-F238E27FC236}">
                <a16:creationId xmlns:a16="http://schemas.microsoft.com/office/drawing/2014/main" id="{90CF8AA6-D241-564C-A835-C42E9A50FB94}"/>
              </a:ext>
            </a:extLst>
          </p:cNvPr>
          <p:cNvGrpSpPr>
            <a:grpSpLocks/>
          </p:cNvGrpSpPr>
          <p:nvPr/>
        </p:nvGrpSpPr>
        <p:grpSpPr bwMode="auto">
          <a:xfrm>
            <a:off x="3830638" y="5832475"/>
            <a:ext cx="382587" cy="436563"/>
            <a:chOff x="313" y="1497"/>
            <a:chExt cx="1152" cy="1014"/>
          </a:xfrm>
        </p:grpSpPr>
        <p:pic>
          <p:nvPicPr>
            <p:cNvPr id="187" name="Picture 354" descr="laptop_stylized_small">
              <a:extLst>
                <a:ext uri="{FF2B5EF4-FFF2-40B4-BE49-F238E27FC236}">
                  <a16:creationId xmlns:a16="http://schemas.microsoft.com/office/drawing/2014/main" id="{EA37CFAF-38EB-2545-8F20-380411EFBC1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8" name="Picture 355" descr="antenna_stylized">
              <a:extLst>
                <a:ext uri="{FF2B5EF4-FFF2-40B4-BE49-F238E27FC236}">
                  <a16:creationId xmlns:a16="http://schemas.microsoft.com/office/drawing/2014/main" id="{79DFDD41-1102-684C-B91C-88ADEBF387D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9" name="Group 403">
            <a:extLst>
              <a:ext uri="{FF2B5EF4-FFF2-40B4-BE49-F238E27FC236}">
                <a16:creationId xmlns:a16="http://schemas.microsoft.com/office/drawing/2014/main" id="{3D48FC39-032B-A342-BFD0-33CBD6CB3A7F}"/>
              </a:ext>
            </a:extLst>
          </p:cNvPr>
          <p:cNvGrpSpPr>
            <a:grpSpLocks/>
          </p:cNvGrpSpPr>
          <p:nvPr/>
        </p:nvGrpSpPr>
        <p:grpSpPr bwMode="auto">
          <a:xfrm>
            <a:off x="3729038" y="4673600"/>
            <a:ext cx="485775" cy="403225"/>
            <a:chOff x="2751" y="1851"/>
            <a:chExt cx="462" cy="478"/>
          </a:xfrm>
        </p:grpSpPr>
        <p:pic>
          <p:nvPicPr>
            <p:cNvPr id="190" name="Picture 364" descr="iphone_stylized_small">
              <a:extLst>
                <a:ext uri="{FF2B5EF4-FFF2-40B4-BE49-F238E27FC236}">
                  <a16:creationId xmlns:a16="http://schemas.microsoft.com/office/drawing/2014/main" id="{D28B1A7C-E2CC-BE4F-8868-8685B04387B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1" name="Picture 402" descr="antenna_radiation_stylized">
              <a:extLst>
                <a:ext uri="{FF2B5EF4-FFF2-40B4-BE49-F238E27FC236}">
                  <a16:creationId xmlns:a16="http://schemas.microsoft.com/office/drawing/2014/main" id="{5BB3FE4E-87C2-8246-82D8-D49345DCDF2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92" name="Group 403">
            <a:extLst>
              <a:ext uri="{FF2B5EF4-FFF2-40B4-BE49-F238E27FC236}">
                <a16:creationId xmlns:a16="http://schemas.microsoft.com/office/drawing/2014/main" id="{86FB4197-A7C7-2C4B-87E5-4528376C50B4}"/>
              </a:ext>
            </a:extLst>
          </p:cNvPr>
          <p:cNvGrpSpPr>
            <a:grpSpLocks/>
          </p:cNvGrpSpPr>
          <p:nvPr/>
        </p:nvGrpSpPr>
        <p:grpSpPr bwMode="auto">
          <a:xfrm>
            <a:off x="6289675" y="5334000"/>
            <a:ext cx="525463" cy="392113"/>
            <a:chOff x="2751" y="1851"/>
            <a:chExt cx="462" cy="478"/>
          </a:xfrm>
        </p:grpSpPr>
        <p:pic>
          <p:nvPicPr>
            <p:cNvPr id="193" name="Picture 364" descr="iphone_stylized_small">
              <a:extLst>
                <a:ext uri="{FF2B5EF4-FFF2-40B4-BE49-F238E27FC236}">
                  <a16:creationId xmlns:a16="http://schemas.microsoft.com/office/drawing/2014/main" id="{0C0CDB8A-DE3D-5F4A-A881-49C3DC0504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4" name="Picture 402" descr="antenna_radiation_stylized">
              <a:extLst>
                <a:ext uri="{FF2B5EF4-FFF2-40B4-BE49-F238E27FC236}">
                  <a16:creationId xmlns:a16="http://schemas.microsoft.com/office/drawing/2014/main" id="{FBB79140-E464-FA4E-BC03-E9D77416B1D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95" name="Group 356">
            <a:extLst>
              <a:ext uri="{FF2B5EF4-FFF2-40B4-BE49-F238E27FC236}">
                <a16:creationId xmlns:a16="http://schemas.microsoft.com/office/drawing/2014/main" id="{814B233D-4B4F-8340-BCC6-0250B96E73AE}"/>
              </a:ext>
            </a:extLst>
          </p:cNvPr>
          <p:cNvGrpSpPr>
            <a:grpSpLocks/>
          </p:cNvGrpSpPr>
          <p:nvPr/>
        </p:nvGrpSpPr>
        <p:grpSpPr bwMode="auto">
          <a:xfrm>
            <a:off x="4987925" y="5191125"/>
            <a:ext cx="376238" cy="349250"/>
            <a:chOff x="313" y="1497"/>
            <a:chExt cx="1152" cy="1014"/>
          </a:xfrm>
        </p:grpSpPr>
        <p:pic>
          <p:nvPicPr>
            <p:cNvPr id="196" name="Picture 354" descr="laptop_stylized_small">
              <a:extLst>
                <a:ext uri="{FF2B5EF4-FFF2-40B4-BE49-F238E27FC236}">
                  <a16:creationId xmlns:a16="http://schemas.microsoft.com/office/drawing/2014/main" id="{EC5C806D-D5CA-5A4B-958A-3D3885D6353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7" name="Picture 355" descr="antenna_stylized">
              <a:extLst>
                <a:ext uri="{FF2B5EF4-FFF2-40B4-BE49-F238E27FC236}">
                  <a16:creationId xmlns:a16="http://schemas.microsoft.com/office/drawing/2014/main" id="{22DE5A99-B75E-E846-A9CA-B5A4A8A0866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98" name="Group 356">
            <a:extLst>
              <a:ext uri="{FF2B5EF4-FFF2-40B4-BE49-F238E27FC236}">
                <a16:creationId xmlns:a16="http://schemas.microsoft.com/office/drawing/2014/main" id="{44A62913-19C4-CF45-A43E-AF4966B1C6B9}"/>
              </a:ext>
            </a:extLst>
          </p:cNvPr>
          <p:cNvGrpSpPr>
            <a:grpSpLocks/>
          </p:cNvGrpSpPr>
          <p:nvPr/>
        </p:nvGrpSpPr>
        <p:grpSpPr bwMode="auto">
          <a:xfrm>
            <a:off x="1909763" y="4643438"/>
            <a:ext cx="282575" cy="344487"/>
            <a:chOff x="313" y="1497"/>
            <a:chExt cx="1152" cy="1014"/>
          </a:xfrm>
        </p:grpSpPr>
        <p:pic>
          <p:nvPicPr>
            <p:cNvPr id="199" name="Picture 354" descr="laptop_stylized_small">
              <a:extLst>
                <a:ext uri="{FF2B5EF4-FFF2-40B4-BE49-F238E27FC236}">
                  <a16:creationId xmlns:a16="http://schemas.microsoft.com/office/drawing/2014/main" id="{2C6FC57A-B2AA-024C-AA50-833F87F56B2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0" name="Picture 355" descr="antenna_stylized">
              <a:extLst>
                <a:ext uri="{FF2B5EF4-FFF2-40B4-BE49-F238E27FC236}">
                  <a16:creationId xmlns:a16="http://schemas.microsoft.com/office/drawing/2014/main" id="{A7408C9B-0424-4D46-A3CB-20DA2F96592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01" name="Group 403">
            <a:extLst>
              <a:ext uri="{FF2B5EF4-FFF2-40B4-BE49-F238E27FC236}">
                <a16:creationId xmlns:a16="http://schemas.microsoft.com/office/drawing/2014/main" id="{8BF4494C-B45F-EA42-8D3E-0E8E92701DEB}"/>
              </a:ext>
            </a:extLst>
          </p:cNvPr>
          <p:cNvGrpSpPr>
            <a:grpSpLocks/>
          </p:cNvGrpSpPr>
          <p:nvPr/>
        </p:nvGrpSpPr>
        <p:grpSpPr bwMode="auto">
          <a:xfrm>
            <a:off x="1616075" y="4308475"/>
            <a:ext cx="444500" cy="381000"/>
            <a:chOff x="2751" y="1851"/>
            <a:chExt cx="462" cy="478"/>
          </a:xfrm>
        </p:grpSpPr>
        <p:pic>
          <p:nvPicPr>
            <p:cNvPr id="202" name="Picture 364" descr="iphone_stylized_small">
              <a:extLst>
                <a:ext uri="{FF2B5EF4-FFF2-40B4-BE49-F238E27FC236}">
                  <a16:creationId xmlns:a16="http://schemas.microsoft.com/office/drawing/2014/main" id="{F9290FEC-F0ED-A746-9BCA-11DE56BF8CD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3" name="Picture 402" descr="antenna_radiation_stylized">
              <a:extLst>
                <a:ext uri="{FF2B5EF4-FFF2-40B4-BE49-F238E27FC236}">
                  <a16:creationId xmlns:a16="http://schemas.microsoft.com/office/drawing/2014/main" id="{7F0B6E3C-FE7C-8244-BFE5-BB2FF84C835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04" name="Group 142">
            <a:extLst>
              <a:ext uri="{FF2B5EF4-FFF2-40B4-BE49-F238E27FC236}">
                <a16:creationId xmlns:a16="http://schemas.microsoft.com/office/drawing/2014/main" id="{05787F7C-D6F9-5148-A1C8-AE0EF1035320}"/>
              </a:ext>
            </a:extLst>
          </p:cNvPr>
          <p:cNvGrpSpPr>
            <a:grpSpLocks/>
          </p:cNvGrpSpPr>
          <p:nvPr/>
        </p:nvGrpSpPr>
        <p:grpSpPr bwMode="auto">
          <a:xfrm>
            <a:off x="1574800" y="1971675"/>
            <a:ext cx="458788" cy="619125"/>
            <a:chOff x="5955030" y="3031808"/>
            <a:chExt cx="914400" cy="1398587"/>
          </a:xfrm>
        </p:grpSpPr>
        <p:grpSp>
          <p:nvGrpSpPr>
            <p:cNvPr id="205" name="Group 398">
              <a:extLst>
                <a:ext uri="{FF2B5EF4-FFF2-40B4-BE49-F238E27FC236}">
                  <a16:creationId xmlns:a16="http://schemas.microsoft.com/office/drawing/2014/main" id="{DEF19A22-8F91-6842-8109-AEB66C6A5ABE}"/>
                </a:ext>
              </a:extLst>
            </p:cNvPr>
            <p:cNvGrpSpPr>
              <a:grpSpLocks/>
            </p:cNvGrpSpPr>
            <p:nvPr/>
          </p:nvGrpSpPr>
          <p:grpSpPr bwMode="auto">
            <a:xfrm>
              <a:off x="6097905" y="3403283"/>
              <a:ext cx="596900" cy="1027112"/>
              <a:chOff x="3130" y="3288"/>
              <a:chExt cx="410" cy="742"/>
            </a:xfrm>
          </p:grpSpPr>
          <p:sp>
            <p:nvSpPr>
              <p:cNvPr id="207" name="Line 270">
                <a:extLst>
                  <a:ext uri="{FF2B5EF4-FFF2-40B4-BE49-F238E27FC236}">
                    <a16:creationId xmlns:a16="http://schemas.microsoft.com/office/drawing/2014/main" id="{E417E1DB-608C-9848-9F0A-5122753DA841}"/>
                  </a:ext>
                </a:extLst>
              </p:cNvPr>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8" name="Line 271">
                <a:extLst>
                  <a:ext uri="{FF2B5EF4-FFF2-40B4-BE49-F238E27FC236}">
                    <a16:creationId xmlns:a16="http://schemas.microsoft.com/office/drawing/2014/main" id="{3B2D533F-D1A2-B24B-A569-AA613E92259F}"/>
                  </a:ext>
                </a:extLst>
              </p:cNvPr>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09" name="Line 272">
                <a:extLst>
                  <a:ext uri="{FF2B5EF4-FFF2-40B4-BE49-F238E27FC236}">
                    <a16:creationId xmlns:a16="http://schemas.microsoft.com/office/drawing/2014/main" id="{F887C580-CEC3-4746-B37A-5E728888A4ED}"/>
                  </a:ext>
                </a:extLst>
              </p:cNvPr>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0" name="Line 273">
                <a:extLst>
                  <a:ext uri="{FF2B5EF4-FFF2-40B4-BE49-F238E27FC236}">
                    <a16:creationId xmlns:a16="http://schemas.microsoft.com/office/drawing/2014/main" id="{5069F6B6-EC0B-9443-B3DF-EC160AF3C2F2}"/>
                  </a:ext>
                </a:extLst>
              </p:cNvPr>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1" name="Line 274">
                <a:extLst>
                  <a:ext uri="{FF2B5EF4-FFF2-40B4-BE49-F238E27FC236}">
                    <a16:creationId xmlns:a16="http://schemas.microsoft.com/office/drawing/2014/main" id="{148C5F81-3D28-1B46-BC25-8FFB6E9BBBEF}"/>
                  </a:ext>
                </a:extLst>
              </p:cNvPr>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2" name="Line 275">
                <a:extLst>
                  <a:ext uri="{FF2B5EF4-FFF2-40B4-BE49-F238E27FC236}">
                    <a16:creationId xmlns:a16="http://schemas.microsoft.com/office/drawing/2014/main" id="{E994C03E-7A8C-7649-B94A-FFE6213CF3CA}"/>
                  </a:ext>
                </a:extLst>
              </p:cNvPr>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3" name="Line 276">
                <a:extLst>
                  <a:ext uri="{FF2B5EF4-FFF2-40B4-BE49-F238E27FC236}">
                    <a16:creationId xmlns:a16="http://schemas.microsoft.com/office/drawing/2014/main" id="{3D5CC52A-81FD-E049-A4D9-6576D1FA6977}"/>
                  </a:ext>
                </a:extLst>
              </p:cNvPr>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4" name="Line 277">
                <a:extLst>
                  <a:ext uri="{FF2B5EF4-FFF2-40B4-BE49-F238E27FC236}">
                    <a16:creationId xmlns:a16="http://schemas.microsoft.com/office/drawing/2014/main" id="{3ED01E6D-C154-C542-A593-1C66F05106D9}"/>
                  </a:ext>
                </a:extLst>
              </p:cNvPr>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5" name="Line 278">
                <a:extLst>
                  <a:ext uri="{FF2B5EF4-FFF2-40B4-BE49-F238E27FC236}">
                    <a16:creationId xmlns:a16="http://schemas.microsoft.com/office/drawing/2014/main" id="{F83323B0-0B99-0747-B347-8742C2532B88}"/>
                  </a:ext>
                </a:extLst>
              </p:cNvPr>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6" name="Line 279">
                <a:extLst>
                  <a:ext uri="{FF2B5EF4-FFF2-40B4-BE49-F238E27FC236}">
                    <a16:creationId xmlns:a16="http://schemas.microsoft.com/office/drawing/2014/main" id="{BC214760-2F6D-A54C-96DB-B2563CA355E6}"/>
                  </a:ext>
                </a:extLst>
              </p:cNvPr>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7" name="Line 280">
                <a:extLst>
                  <a:ext uri="{FF2B5EF4-FFF2-40B4-BE49-F238E27FC236}">
                    <a16:creationId xmlns:a16="http://schemas.microsoft.com/office/drawing/2014/main" id="{A0160D0F-A86D-4241-B44D-6E98425F86F0}"/>
                  </a:ext>
                </a:extLst>
              </p:cNvPr>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8" name="Line 281">
                <a:extLst>
                  <a:ext uri="{FF2B5EF4-FFF2-40B4-BE49-F238E27FC236}">
                    <a16:creationId xmlns:a16="http://schemas.microsoft.com/office/drawing/2014/main" id="{3ABDB358-8829-E54F-AB3F-14EB8832BED5}"/>
                  </a:ext>
                </a:extLst>
              </p:cNvPr>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282">
                <a:extLst>
                  <a:ext uri="{FF2B5EF4-FFF2-40B4-BE49-F238E27FC236}">
                    <a16:creationId xmlns:a16="http://schemas.microsoft.com/office/drawing/2014/main" id="{030D6FBA-2C96-C74F-A538-CE828952DFCD}"/>
                  </a:ext>
                </a:extLst>
              </p:cNvPr>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0" name="Line 283">
                <a:extLst>
                  <a:ext uri="{FF2B5EF4-FFF2-40B4-BE49-F238E27FC236}">
                    <a16:creationId xmlns:a16="http://schemas.microsoft.com/office/drawing/2014/main" id="{444C9AF6-B194-1F4D-9498-4133CAD31F8C}"/>
                  </a:ext>
                </a:extLst>
              </p:cNvPr>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1" name="Line 284">
                <a:extLst>
                  <a:ext uri="{FF2B5EF4-FFF2-40B4-BE49-F238E27FC236}">
                    <a16:creationId xmlns:a16="http://schemas.microsoft.com/office/drawing/2014/main" id="{1007F074-DD2C-A041-8028-27935643FE8D}"/>
                  </a:ext>
                </a:extLst>
              </p:cNvPr>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pic>
          <p:nvPicPr>
            <p:cNvPr id="206" name="Picture 399" descr="cell_tower_radiation copy">
              <a:extLst>
                <a:ext uri="{FF2B5EF4-FFF2-40B4-BE49-F238E27FC236}">
                  <a16:creationId xmlns:a16="http://schemas.microsoft.com/office/drawing/2014/main" id="{05BFEF5A-A9A7-8E49-BE1F-03DCB72C00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22" name="Group 356">
            <a:extLst>
              <a:ext uri="{FF2B5EF4-FFF2-40B4-BE49-F238E27FC236}">
                <a16:creationId xmlns:a16="http://schemas.microsoft.com/office/drawing/2014/main" id="{FE7D4943-DFC4-1049-B8CF-FEDA6FD746B2}"/>
              </a:ext>
            </a:extLst>
          </p:cNvPr>
          <p:cNvGrpSpPr>
            <a:grpSpLocks/>
          </p:cNvGrpSpPr>
          <p:nvPr/>
        </p:nvGrpSpPr>
        <p:grpSpPr bwMode="auto">
          <a:xfrm>
            <a:off x="2112963" y="2103438"/>
            <a:ext cx="465137" cy="481012"/>
            <a:chOff x="313" y="1497"/>
            <a:chExt cx="1152" cy="1014"/>
          </a:xfrm>
        </p:grpSpPr>
        <p:pic>
          <p:nvPicPr>
            <p:cNvPr id="223" name="Picture 354" descr="laptop_stylized_small">
              <a:extLst>
                <a:ext uri="{FF2B5EF4-FFF2-40B4-BE49-F238E27FC236}">
                  <a16:creationId xmlns:a16="http://schemas.microsoft.com/office/drawing/2014/main" id="{1B9DAB19-8344-BD4E-8CEC-E8179484351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4" name="Picture 355" descr="antenna_stylized">
              <a:extLst>
                <a:ext uri="{FF2B5EF4-FFF2-40B4-BE49-F238E27FC236}">
                  <a16:creationId xmlns:a16="http://schemas.microsoft.com/office/drawing/2014/main" id="{EBC88AD6-BA3E-324A-A0BF-8DF9D89E181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25" name="Group 356">
            <a:extLst>
              <a:ext uri="{FF2B5EF4-FFF2-40B4-BE49-F238E27FC236}">
                <a16:creationId xmlns:a16="http://schemas.microsoft.com/office/drawing/2014/main" id="{E2A474A7-8A71-AC43-9403-5CD64CFABC6B}"/>
              </a:ext>
            </a:extLst>
          </p:cNvPr>
          <p:cNvGrpSpPr>
            <a:grpSpLocks/>
          </p:cNvGrpSpPr>
          <p:nvPr/>
        </p:nvGrpSpPr>
        <p:grpSpPr bwMode="auto">
          <a:xfrm>
            <a:off x="2005013" y="2901950"/>
            <a:ext cx="333375" cy="368300"/>
            <a:chOff x="313" y="1497"/>
            <a:chExt cx="1152" cy="1014"/>
          </a:xfrm>
        </p:grpSpPr>
        <p:pic>
          <p:nvPicPr>
            <p:cNvPr id="226" name="Picture 354" descr="laptop_stylized_small">
              <a:extLst>
                <a:ext uri="{FF2B5EF4-FFF2-40B4-BE49-F238E27FC236}">
                  <a16:creationId xmlns:a16="http://schemas.microsoft.com/office/drawing/2014/main" id="{F44CEA56-C9A6-9141-81A0-8DCC3E2F5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7" name="Picture 355" descr="antenna_stylized">
              <a:extLst>
                <a:ext uri="{FF2B5EF4-FFF2-40B4-BE49-F238E27FC236}">
                  <a16:creationId xmlns:a16="http://schemas.microsoft.com/office/drawing/2014/main" id="{0C57F82F-4D98-D54F-81F8-DA60E1261D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28" name="Group 356">
            <a:extLst>
              <a:ext uri="{FF2B5EF4-FFF2-40B4-BE49-F238E27FC236}">
                <a16:creationId xmlns:a16="http://schemas.microsoft.com/office/drawing/2014/main" id="{07CEAB6C-C9D1-9A47-BAA4-4D786E6D429A}"/>
              </a:ext>
            </a:extLst>
          </p:cNvPr>
          <p:cNvGrpSpPr>
            <a:grpSpLocks/>
          </p:cNvGrpSpPr>
          <p:nvPr/>
        </p:nvGrpSpPr>
        <p:grpSpPr bwMode="auto">
          <a:xfrm>
            <a:off x="1482725" y="2987675"/>
            <a:ext cx="282575" cy="344488"/>
            <a:chOff x="313" y="1497"/>
            <a:chExt cx="1152" cy="1014"/>
          </a:xfrm>
        </p:grpSpPr>
        <p:pic>
          <p:nvPicPr>
            <p:cNvPr id="229" name="Picture 354" descr="laptop_stylized_small">
              <a:extLst>
                <a:ext uri="{FF2B5EF4-FFF2-40B4-BE49-F238E27FC236}">
                  <a16:creationId xmlns:a16="http://schemas.microsoft.com/office/drawing/2014/main" id="{66EB1CC5-C145-7141-AE88-FDE185E245F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0" name="Picture 355" descr="antenna_stylized">
              <a:extLst>
                <a:ext uri="{FF2B5EF4-FFF2-40B4-BE49-F238E27FC236}">
                  <a16:creationId xmlns:a16="http://schemas.microsoft.com/office/drawing/2014/main" id="{CBA3A680-EE48-5C4A-B84E-4A1FCE54879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1" name="Group 403">
            <a:extLst>
              <a:ext uri="{FF2B5EF4-FFF2-40B4-BE49-F238E27FC236}">
                <a16:creationId xmlns:a16="http://schemas.microsoft.com/office/drawing/2014/main" id="{E09A0004-7386-EF43-AE45-070A340FAD3F}"/>
              </a:ext>
            </a:extLst>
          </p:cNvPr>
          <p:cNvGrpSpPr>
            <a:grpSpLocks/>
          </p:cNvGrpSpPr>
          <p:nvPr/>
        </p:nvGrpSpPr>
        <p:grpSpPr bwMode="auto">
          <a:xfrm>
            <a:off x="1189038" y="2651125"/>
            <a:ext cx="444500" cy="382588"/>
            <a:chOff x="2751" y="1851"/>
            <a:chExt cx="462" cy="478"/>
          </a:xfrm>
        </p:grpSpPr>
        <p:pic>
          <p:nvPicPr>
            <p:cNvPr id="232" name="Picture 364" descr="iphone_stylized_small">
              <a:extLst>
                <a:ext uri="{FF2B5EF4-FFF2-40B4-BE49-F238E27FC236}">
                  <a16:creationId xmlns:a16="http://schemas.microsoft.com/office/drawing/2014/main" id="{D04F1FE1-F105-E24F-BD11-05351E3FC70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3" name="Picture 402" descr="antenna_radiation_stylized">
              <a:extLst>
                <a:ext uri="{FF2B5EF4-FFF2-40B4-BE49-F238E27FC236}">
                  <a16:creationId xmlns:a16="http://schemas.microsoft.com/office/drawing/2014/main" id="{8995403E-B75E-864E-A3AC-A8BADEA4FAF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4" name="Group 356">
            <a:extLst>
              <a:ext uri="{FF2B5EF4-FFF2-40B4-BE49-F238E27FC236}">
                <a16:creationId xmlns:a16="http://schemas.microsoft.com/office/drawing/2014/main" id="{45D88A96-1BEF-AF40-9EF4-F653E8F6912B}"/>
              </a:ext>
            </a:extLst>
          </p:cNvPr>
          <p:cNvGrpSpPr>
            <a:grpSpLocks/>
          </p:cNvGrpSpPr>
          <p:nvPr/>
        </p:nvGrpSpPr>
        <p:grpSpPr bwMode="auto">
          <a:xfrm>
            <a:off x="1565275" y="1401763"/>
            <a:ext cx="446088" cy="385762"/>
            <a:chOff x="313" y="1497"/>
            <a:chExt cx="1152" cy="1014"/>
          </a:xfrm>
        </p:grpSpPr>
        <p:pic>
          <p:nvPicPr>
            <p:cNvPr id="235" name="Picture 354" descr="laptop_stylized_small">
              <a:extLst>
                <a:ext uri="{FF2B5EF4-FFF2-40B4-BE49-F238E27FC236}">
                  <a16:creationId xmlns:a16="http://schemas.microsoft.com/office/drawing/2014/main" id="{5CA82CB5-E7B6-C445-B684-658BC5C3312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6" name="Picture 355" descr="antenna_stylized">
              <a:extLst>
                <a:ext uri="{FF2B5EF4-FFF2-40B4-BE49-F238E27FC236}">
                  <a16:creationId xmlns:a16="http://schemas.microsoft.com/office/drawing/2014/main" id="{75F9DB31-6339-494A-A074-B9A0B4516920}"/>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37" name="Group 403">
            <a:extLst>
              <a:ext uri="{FF2B5EF4-FFF2-40B4-BE49-F238E27FC236}">
                <a16:creationId xmlns:a16="http://schemas.microsoft.com/office/drawing/2014/main" id="{EF99A882-0F7D-1340-8F07-148A4616940E}"/>
              </a:ext>
            </a:extLst>
          </p:cNvPr>
          <p:cNvGrpSpPr>
            <a:grpSpLocks/>
          </p:cNvGrpSpPr>
          <p:nvPr/>
        </p:nvGrpSpPr>
        <p:grpSpPr bwMode="auto">
          <a:xfrm>
            <a:off x="762000" y="2530475"/>
            <a:ext cx="446088" cy="381000"/>
            <a:chOff x="2751" y="1851"/>
            <a:chExt cx="462" cy="478"/>
          </a:xfrm>
        </p:grpSpPr>
        <p:pic>
          <p:nvPicPr>
            <p:cNvPr id="238" name="Picture 364" descr="iphone_stylized_small">
              <a:extLst>
                <a:ext uri="{FF2B5EF4-FFF2-40B4-BE49-F238E27FC236}">
                  <a16:creationId xmlns:a16="http://schemas.microsoft.com/office/drawing/2014/main" id="{8C6A6BBA-51E0-724F-AB7E-9DE15DF9F0F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9" name="Picture 402" descr="antenna_radiation_stylized">
              <a:extLst>
                <a:ext uri="{FF2B5EF4-FFF2-40B4-BE49-F238E27FC236}">
                  <a16:creationId xmlns:a16="http://schemas.microsoft.com/office/drawing/2014/main" id="{E51015F6-50FB-094B-BDF9-2FE77B03308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40" name="Line 63">
            <a:extLst>
              <a:ext uri="{FF2B5EF4-FFF2-40B4-BE49-F238E27FC236}">
                <a16:creationId xmlns:a16="http://schemas.microsoft.com/office/drawing/2014/main" id="{CCB97428-BD70-4E49-A590-83AF71EA820E}"/>
              </a:ext>
            </a:extLst>
          </p:cNvPr>
          <p:cNvSpPr>
            <a:spLocks noChangeShapeType="1"/>
          </p:cNvSpPr>
          <p:nvPr/>
        </p:nvSpPr>
        <p:spPr bwMode="auto">
          <a:xfrm flipH="1" flipV="1">
            <a:off x="4867275" y="4105275"/>
            <a:ext cx="949325" cy="1293813"/>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41" name="Line 34">
            <a:extLst>
              <a:ext uri="{FF2B5EF4-FFF2-40B4-BE49-F238E27FC236}">
                <a16:creationId xmlns:a16="http://schemas.microsoft.com/office/drawing/2014/main" id="{4FC66219-F808-FD4D-9B59-86F203C09C9C}"/>
              </a:ext>
            </a:extLst>
          </p:cNvPr>
          <p:cNvSpPr>
            <a:spLocks noChangeShapeType="1"/>
          </p:cNvSpPr>
          <p:nvPr/>
        </p:nvSpPr>
        <p:spPr bwMode="auto">
          <a:xfrm flipV="1">
            <a:off x="2197100" y="3636963"/>
            <a:ext cx="1257300" cy="809625"/>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2" name="Group 6">
            <a:extLst>
              <a:ext uri="{FF2B5EF4-FFF2-40B4-BE49-F238E27FC236}">
                <a16:creationId xmlns:a16="http://schemas.microsoft.com/office/drawing/2014/main" id="{C361E706-F3A3-CF44-AE02-BA0595774CD9}"/>
              </a:ext>
            </a:extLst>
          </p:cNvPr>
          <p:cNvGrpSpPr>
            <a:grpSpLocks/>
          </p:cNvGrpSpPr>
          <p:nvPr/>
        </p:nvGrpSpPr>
        <p:grpSpPr bwMode="auto">
          <a:xfrm>
            <a:off x="3038475" y="2557463"/>
            <a:ext cx="2362200" cy="1762125"/>
            <a:chOff x="3839" y="1737"/>
            <a:chExt cx="1488" cy="1110"/>
          </a:xfrm>
        </p:grpSpPr>
        <p:sp>
          <p:nvSpPr>
            <p:cNvPr id="243" name="Freeform 7">
              <a:extLst>
                <a:ext uri="{FF2B5EF4-FFF2-40B4-BE49-F238E27FC236}">
                  <a16:creationId xmlns:a16="http://schemas.microsoft.com/office/drawing/2014/main" id="{393C90C1-E2F5-7E4D-9330-704828EC3DBF}"/>
                </a:ext>
              </a:extLst>
            </p:cNvPr>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dirty="0">
                <a:solidFill>
                  <a:srgbClr val="000000"/>
                </a:solidFill>
                <a:latin typeface="Arial" charset="0"/>
                <a:ea typeface="ＭＳ Ｐゴシック" charset="0"/>
              </a:endParaRPr>
            </a:p>
          </p:txBody>
        </p:sp>
        <p:sp>
          <p:nvSpPr>
            <p:cNvPr id="244" name="Text Box 8">
              <a:extLst>
                <a:ext uri="{FF2B5EF4-FFF2-40B4-BE49-F238E27FC236}">
                  <a16:creationId xmlns:a16="http://schemas.microsoft.com/office/drawing/2014/main" id="{91AB3FE3-6836-1F44-BEB7-C93EF507CF19}"/>
                </a:ext>
              </a:extLst>
            </p:cNvPr>
            <p:cNvSpPr txBox="1">
              <a:spLocks noChangeArrowheads="1"/>
            </p:cNvSpPr>
            <p:nvPr/>
          </p:nvSpPr>
          <p:spPr bwMode="auto">
            <a:xfrm>
              <a:off x="4086" y="2030"/>
              <a:ext cx="1086"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fontAlgn="base">
                <a:spcBef>
                  <a:spcPct val="0"/>
                </a:spcBef>
                <a:spcAft>
                  <a:spcPct val="0"/>
                </a:spcAft>
                <a:defRPr/>
              </a:pPr>
              <a:r>
                <a:rPr lang="en-US" dirty="0">
                  <a:solidFill>
                    <a:srgbClr val="000000"/>
                  </a:solidFill>
                  <a:latin typeface="Arial" charset="0"/>
                  <a:cs typeface="Arial" charset="0"/>
                </a:rPr>
                <a:t>wired network </a:t>
              </a:r>
            </a:p>
            <a:p>
              <a:pPr algn="ctr" fontAlgn="base">
                <a:spcBef>
                  <a:spcPct val="0"/>
                </a:spcBef>
                <a:spcAft>
                  <a:spcPct val="0"/>
                </a:spcAft>
                <a:defRPr/>
              </a:pPr>
              <a:r>
                <a:rPr lang="en-US" dirty="0">
                  <a:solidFill>
                    <a:srgbClr val="000000"/>
                  </a:solidFill>
                  <a:latin typeface="Arial" charset="0"/>
                  <a:cs typeface="Arial" charset="0"/>
                </a:rPr>
                <a:t>infrastructure</a:t>
              </a:r>
            </a:p>
          </p:txBody>
        </p:sp>
      </p:grpSp>
      <p:sp>
        <p:nvSpPr>
          <p:cNvPr id="262" name="Line 75">
            <a:extLst>
              <a:ext uri="{FF2B5EF4-FFF2-40B4-BE49-F238E27FC236}">
                <a16:creationId xmlns:a16="http://schemas.microsoft.com/office/drawing/2014/main" id="{A8073855-FFB7-4243-B73E-71BE7F0079CA}"/>
              </a:ext>
            </a:extLst>
          </p:cNvPr>
          <p:cNvSpPr>
            <a:spLocks noChangeShapeType="1"/>
          </p:cNvSpPr>
          <p:nvPr/>
        </p:nvSpPr>
        <p:spPr bwMode="auto">
          <a:xfrm flipH="1">
            <a:off x="5905500" y="3769102"/>
            <a:ext cx="1447800" cy="1524000"/>
          </a:xfrm>
          <a:prstGeom prst="line">
            <a:avLst/>
          </a:prstGeom>
          <a:noFill/>
          <a:ln w="9525">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sp>
        <p:nvSpPr>
          <p:cNvPr id="285" name="Line 75">
            <a:extLst>
              <a:ext uri="{FF2B5EF4-FFF2-40B4-BE49-F238E27FC236}">
                <a16:creationId xmlns:a16="http://schemas.microsoft.com/office/drawing/2014/main" id="{5B9CA4A4-32DA-EE41-8D67-FD891F4206EB}"/>
              </a:ext>
            </a:extLst>
          </p:cNvPr>
          <p:cNvSpPr>
            <a:spLocks noChangeShapeType="1"/>
          </p:cNvSpPr>
          <p:nvPr/>
        </p:nvSpPr>
        <p:spPr bwMode="auto">
          <a:xfrm flipH="1">
            <a:off x="5372097" y="3768025"/>
            <a:ext cx="1981202" cy="1447799"/>
          </a:xfrm>
          <a:prstGeom prst="line">
            <a:avLst/>
          </a:prstGeom>
          <a:noFill/>
          <a:ln w="9525">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sp>
        <p:nvSpPr>
          <p:cNvPr id="289" name="Line 75">
            <a:extLst>
              <a:ext uri="{FF2B5EF4-FFF2-40B4-BE49-F238E27FC236}">
                <a16:creationId xmlns:a16="http://schemas.microsoft.com/office/drawing/2014/main" id="{E03537F9-DF3E-6243-BDEE-EB2475A342CA}"/>
              </a:ext>
            </a:extLst>
          </p:cNvPr>
          <p:cNvSpPr>
            <a:spLocks noChangeShapeType="1"/>
          </p:cNvSpPr>
          <p:nvPr/>
        </p:nvSpPr>
        <p:spPr bwMode="auto">
          <a:xfrm flipH="1">
            <a:off x="4386448" y="3764151"/>
            <a:ext cx="2959101" cy="1485900"/>
          </a:xfrm>
          <a:prstGeom prst="line">
            <a:avLst/>
          </a:prstGeom>
          <a:noFill/>
          <a:ln w="9525">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dirty="0">
              <a:cs typeface="+mn-cs"/>
            </a:endParaRPr>
          </a:p>
        </p:txBody>
      </p:sp>
      <p:sp>
        <p:nvSpPr>
          <p:cNvPr id="258" name="Rectangle 63">
            <a:extLst>
              <a:ext uri="{FF2B5EF4-FFF2-40B4-BE49-F238E27FC236}">
                <a16:creationId xmlns:a16="http://schemas.microsoft.com/office/drawing/2014/main" id="{2E264414-55C6-964D-A7A6-D994B443E46C}"/>
              </a:ext>
            </a:extLst>
          </p:cNvPr>
          <p:cNvSpPr>
            <a:spLocks noChangeArrowheads="1"/>
          </p:cNvSpPr>
          <p:nvPr/>
        </p:nvSpPr>
        <p:spPr bwMode="auto">
          <a:xfrm>
            <a:off x="6284912" y="1582738"/>
            <a:ext cx="5462587" cy="2176462"/>
          </a:xfrm>
          <a:prstGeom prst="rect">
            <a:avLst/>
          </a:prstGeom>
          <a:noFill/>
          <a:ln w="28575">
            <a:solidFill>
              <a:srgbClr val="C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3" name="Rectangle 64">
            <a:extLst>
              <a:ext uri="{FF2B5EF4-FFF2-40B4-BE49-F238E27FC236}">
                <a16:creationId xmlns:a16="http://schemas.microsoft.com/office/drawing/2014/main" id="{9189415B-37F7-7B49-B670-15B4A38B8966}"/>
              </a:ext>
            </a:extLst>
          </p:cNvPr>
          <p:cNvSpPr>
            <a:spLocks noChangeArrowheads="1"/>
          </p:cNvSpPr>
          <p:nvPr/>
        </p:nvSpPr>
        <p:spPr bwMode="auto">
          <a:xfrm>
            <a:off x="6364289" y="1447800"/>
            <a:ext cx="3262312" cy="18256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4" name="Rectangle 65">
            <a:extLst>
              <a:ext uri="{FF2B5EF4-FFF2-40B4-BE49-F238E27FC236}">
                <a16:creationId xmlns:a16="http://schemas.microsoft.com/office/drawing/2014/main" id="{5517F4DF-0905-2A4E-A645-CE0CFAEF69DB}"/>
              </a:ext>
            </a:extLst>
          </p:cNvPr>
          <p:cNvSpPr>
            <a:spLocks noChangeArrowheads="1"/>
          </p:cNvSpPr>
          <p:nvPr/>
        </p:nvSpPr>
        <p:spPr bwMode="auto">
          <a:xfrm>
            <a:off x="6362699" y="1336675"/>
            <a:ext cx="5397501"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dirty="0">
                <a:cs typeface="+mn-cs"/>
              </a:rPr>
              <a:t> </a:t>
            </a:r>
            <a:r>
              <a:rPr lang="en-US" sz="2800" dirty="0">
                <a:cs typeface="+mn-cs"/>
              </a:rPr>
              <a:t>infrastructure mode</a:t>
            </a:r>
          </a:p>
          <a:p>
            <a:pPr marL="393700" indent="-228600">
              <a:lnSpc>
                <a:spcPct val="90000"/>
              </a:lnSpc>
              <a:spcBef>
                <a:spcPct val="20000"/>
              </a:spcBef>
              <a:buClr>
                <a:srgbClr val="000099"/>
              </a:buClr>
              <a:buSzPct val="100000"/>
              <a:buFont typeface="Wingdings" charset="2"/>
              <a:buChar char="§"/>
              <a:defRPr/>
            </a:pPr>
            <a:r>
              <a:rPr lang="en-US" sz="2400" dirty="0">
                <a:cs typeface="+mn-cs"/>
              </a:rPr>
              <a:t>base station connects mobiles into wired network</a:t>
            </a:r>
          </a:p>
          <a:p>
            <a:pPr marL="393700" indent="-228600">
              <a:lnSpc>
                <a:spcPct val="90000"/>
              </a:lnSpc>
              <a:spcBef>
                <a:spcPct val="20000"/>
              </a:spcBef>
              <a:buClr>
                <a:srgbClr val="000099"/>
              </a:buClr>
              <a:buSzPct val="100000"/>
              <a:buFont typeface="Wingdings" charset="2"/>
              <a:buChar char="§"/>
              <a:defRPr/>
            </a:pPr>
            <a:r>
              <a:rPr lang="en-US" sz="2400" dirty="0">
                <a:cs typeface="+mn-cs"/>
              </a:rPr>
              <a:t>handoff: mobile changes base station providing connection into wired network</a:t>
            </a:r>
          </a:p>
        </p:txBody>
      </p:sp>
    </p:spTree>
    <p:extLst>
      <p:ext uri="{BB962C8B-B14F-4D97-AF65-F5344CB8AC3E}">
        <p14:creationId xmlns:p14="http://schemas.microsoft.com/office/powerpoint/2010/main" val="244400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29704</TotalTime>
  <Words>5101</Words>
  <Application>Microsoft Office PowerPoint</Application>
  <PresentationFormat>Widescreen</PresentationFormat>
  <Paragraphs>915</Paragraphs>
  <Slides>51</Slides>
  <Notes>39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51</vt:i4>
      </vt:variant>
    </vt:vector>
  </HeadingPairs>
  <TitlesOfParts>
    <vt:vector size="64" baseType="lpstr">
      <vt:lpstr>fff</vt:lpstr>
      <vt:lpstr>ＭＳ Ｐゴシック</vt:lpstr>
      <vt:lpstr>TimesLTPro</vt:lpstr>
      <vt:lpstr>Arial</vt:lpstr>
      <vt:lpstr>Calibri</vt:lpstr>
      <vt:lpstr>Calibri Light</vt:lpstr>
      <vt:lpstr>Cambria</vt:lpstr>
      <vt:lpstr>Cambria Math</vt:lpstr>
      <vt:lpstr>Gill Sans MT</vt:lpstr>
      <vt:lpstr>Symbol</vt:lpstr>
      <vt:lpstr>Times New Roman</vt:lpstr>
      <vt:lpstr>Wingdings</vt:lpstr>
      <vt:lpstr>Office Theme</vt:lpstr>
      <vt:lpstr>PowerPoint Presentation</vt:lpstr>
      <vt:lpstr>Wireless and Mobile Networks: context</vt:lpstr>
      <vt:lpstr>Chapter 7 outline</vt:lpstr>
      <vt:lpstr>Elements of a wireless network</vt:lpstr>
      <vt:lpstr>Elements of a wireless network</vt:lpstr>
      <vt:lpstr>Elements of a wireless network</vt:lpstr>
      <vt:lpstr>Elements of a wireless network</vt:lpstr>
      <vt:lpstr>Characteristics of selected wireless links</vt:lpstr>
      <vt:lpstr>Elements of a wireless network</vt:lpstr>
      <vt:lpstr>Elements of a wireless network</vt:lpstr>
      <vt:lpstr>Wireless network taxonomy</vt:lpstr>
      <vt:lpstr>Chapter 7 outline</vt:lpstr>
      <vt:lpstr>Wireless link characteristics: fading (attenuation)</vt:lpstr>
      <vt:lpstr>Wireless link characteristics: multipath</vt:lpstr>
      <vt:lpstr>Wireless link characteristics: multipath</vt:lpstr>
      <vt:lpstr>Wireless link characteristics: noise</vt:lpstr>
      <vt:lpstr>Wireless link characteristics: hidden terminals</vt:lpstr>
      <vt:lpstr>Chapter 7 outline</vt:lpstr>
      <vt:lpstr>Code Division Multiple Access (CDMA)</vt:lpstr>
      <vt:lpstr>Direct-Sequence Spread Spectrum CDMA</vt:lpstr>
      <vt:lpstr>CDMA encode/decode</vt:lpstr>
      <vt:lpstr>CDMA encode/decode</vt:lpstr>
      <vt:lpstr>CDMA: two-sender interference</vt:lpstr>
      <vt:lpstr>CDMA: two-sender interference</vt:lpstr>
      <vt:lpstr>CDMA: two-sender interference: Explanations</vt:lpstr>
      <vt:lpstr>Quiz 1 </vt:lpstr>
      <vt:lpstr>Quiz 2</vt:lpstr>
      <vt:lpstr>Chapter 7 outline</vt:lpstr>
      <vt:lpstr>IEEE 802.11 Wireless LAN</vt:lpstr>
      <vt:lpstr>Wireless Network Taxonomy</vt:lpstr>
      <vt:lpstr>Hidden Node Problem</vt:lpstr>
      <vt:lpstr>802.11 LAN architecture</vt:lpstr>
      <vt:lpstr>802.11: Channels</vt:lpstr>
      <vt:lpstr>802.11: Association</vt:lpstr>
      <vt:lpstr>802.11: passive/active scanning</vt:lpstr>
      <vt:lpstr>IEEE 802.11: multiple access</vt:lpstr>
      <vt:lpstr>4-Way Handshake</vt:lpstr>
      <vt:lpstr>IEEE 802.11 Architecture</vt:lpstr>
      <vt:lpstr>IEEE 802.11 Architecture Cont</vt:lpstr>
      <vt:lpstr>IEEE 802.11 MAC Protocol: CSMA/CA</vt:lpstr>
      <vt:lpstr>Avoiding collisions (more)</vt:lpstr>
      <vt:lpstr>Collision Avoidance: RTS-CTS exchange</vt:lpstr>
      <vt:lpstr>802.11: mobility within same subnet</vt:lpstr>
      <vt:lpstr>802.11: advanced capabilities</vt:lpstr>
      <vt:lpstr>802.11: advanced capabilities</vt:lpstr>
      <vt:lpstr>Chapter 7 outline</vt:lpstr>
      <vt:lpstr>Personal area networks: Bluetooth</vt:lpstr>
      <vt:lpstr>Personal area networks: Bluetooth</vt:lpstr>
      <vt:lpstr>Personal area networks: Bluetooth</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1000</cp:revision>
  <dcterms:created xsi:type="dcterms:W3CDTF">2020-01-18T07:24:59Z</dcterms:created>
  <dcterms:modified xsi:type="dcterms:W3CDTF">2024-12-02T22:17:53Z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