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960" r:id="rId2"/>
    <p:sldId id="1044" r:id="rId3"/>
    <p:sldId id="1096" r:id="rId4"/>
    <p:sldId id="1203" r:id="rId5"/>
    <p:sldId id="1098" r:id="rId6"/>
    <p:sldId id="1100" r:id="rId7"/>
    <p:sldId id="1101" r:id="rId8"/>
    <p:sldId id="1102" r:id="rId9"/>
    <p:sldId id="1104" r:id="rId10"/>
    <p:sldId id="1108" r:id="rId11"/>
    <p:sldId id="1099" r:id="rId12"/>
    <p:sldId id="1106" r:id="rId13"/>
    <p:sldId id="1107" r:id="rId14"/>
    <p:sldId id="1111" r:id="rId15"/>
    <p:sldId id="1112" r:id="rId16"/>
    <p:sldId id="1198" r:id="rId17"/>
    <p:sldId id="1124" r:id="rId18"/>
    <p:sldId id="1125" r:id="rId19"/>
    <p:sldId id="1113" r:id="rId20"/>
    <p:sldId id="1199" r:id="rId21"/>
    <p:sldId id="1114" r:id="rId22"/>
    <p:sldId id="1115" r:id="rId23"/>
    <p:sldId id="1117" r:id="rId24"/>
    <p:sldId id="1202" r:id="rId25"/>
    <p:sldId id="111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CDF"/>
    <a:srgbClr val="0000A3"/>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931"/>
    <p:restoredTop sz="90850" autoAdjust="0"/>
  </p:normalViewPr>
  <p:slideViewPr>
    <p:cSldViewPr snapToGrid="0" snapToObjects="1">
      <p:cViewPr varScale="1">
        <p:scale>
          <a:sx n="74" d="100"/>
          <a:sy n="74" d="100"/>
        </p:scale>
        <p:origin x="72" y="86"/>
      </p:cViewPr>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13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thing to note here is that the ACK number (43) on the B-to-A segment is one more than the sequence number (42) on the A-to-B segment that triggered that ACK </a:t>
            </a: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982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3117778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other TCP topic we’ll want to consider here is that of “connection  management”</a:t>
            </a:r>
          </a:p>
          <a:p>
            <a:endParaRPr lang="en-US" dirty="0"/>
          </a:p>
          <a:p>
            <a:pPr marL="0" indent="0">
              <a:buFont typeface="Arial" panose="020B0604020202020204" pitchFamily="34" charset="0"/>
              <a:buNone/>
            </a:pPr>
            <a:r>
              <a:rPr lang="en-US" dirty="0"/>
              <a:t>The TCP sender and receiver have a number of pieces of shared state that they must establish before actually communicating</a:t>
            </a:r>
          </a:p>
          <a:p>
            <a:pPr marL="171450" indent="-171450">
              <a:buFont typeface="Arial" panose="020B0604020202020204" pitchFamily="34" charset="0"/>
              <a:buChar char="•"/>
            </a:pPr>
            <a:r>
              <a:rPr lang="en-US" dirty="0"/>
              <a:t>FIRST they must both agree that they WANT to communicate with each other</a:t>
            </a:r>
          </a:p>
          <a:p>
            <a:pPr marL="171450" indent="-171450">
              <a:buFont typeface="Arial" panose="020B0604020202020204" pitchFamily="34" charset="0"/>
              <a:buChar char="•"/>
            </a:pPr>
            <a:r>
              <a:rPr lang="en-US" dirty="0"/>
              <a:t>Secondly there are connection parameters – the initial sequence number and the initial receiver-advertised bufferspace that they’ll want to agree 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This is done via a so-called handshake protocol – the client reaching our to the server, and the server answering back.</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before diving into the TCP handshake protocol, let’s first consider the problem of handshaking, of establishing shared state.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6570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Here’s an example of a two way handshake.  Alice reaches out to Bob and say’s “let’s talk” and Bob says OK, and they start their conversation</a:t>
            </a:r>
          </a:p>
          <a:p>
            <a:endParaRPr lang="en-US" dirty="0"/>
          </a:p>
          <a:p>
            <a:r>
              <a:rPr lang="en-US" dirty="0"/>
              <a:t>For a network protocol, the equivalent protocol would be a client sending a “request connection” message saying ”let’s talk, the initial sequence number is x”</a:t>
            </a:r>
          </a:p>
          <a:p>
            <a:r>
              <a:rPr lang="en-US" dirty="0"/>
              <a:t>And the server would respond with a message ”I accept your connect x”</a:t>
            </a:r>
          </a:p>
          <a:p>
            <a:endParaRPr lang="en-US" dirty="0"/>
          </a:p>
          <a:p>
            <a:r>
              <a:rPr lang="en-US" dirty="0"/>
              <a:t>And the question we want to ask ourselves is &lt;talk through&gt;</a:t>
            </a:r>
          </a:p>
          <a:p>
            <a:endParaRPr lang="en-US" dirty="0"/>
          </a:p>
          <a:p>
            <a:r>
              <a:rPr lang="en-US" dirty="0"/>
              <a:t>Will this work?  Let’s look at a few scenarios…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49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TCP’s three way handshake, that operates as follows</a:t>
            </a:r>
          </a:p>
          <a:p>
            <a:r>
              <a:rPr lang="en-US" dirty="0"/>
              <a:t> </a:t>
            </a:r>
          </a:p>
          <a:p>
            <a:r>
              <a:rPr lang="en-US" dirty="0"/>
              <a:t>Let’s say the client and server both create a TCP socket as we learned about in Chapter 2 and enter the LISTEN state</a:t>
            </a:r>
          </a:p>
          <a:p>
            <a:endParaRPr lang="en-US" dirty="0"/>
          </a:p>
          <a:p>
            <a:r>
              <a:rPr lang="en-US" dirty="0"/>
              <a:t>The client then connects to the server sending a SYN message with a sequence number x (SYN Message is an TCP Segment with SYN but set in the header – you might want to go back and review the TCP segment format!)</a:t>
            </a:r>
          </a:p>
          <a:p>
            <a:endParaRPr lang="en-US" dirty="0"/>
          </a:p>
          <a:p>
            <a:r>
              <a:rPr lang="en-US" dirty="0"/>
              <a:t>The server is waiting for a connection, and receives the SYN message enters the SYN received state (NOT the established state and sends a SYN ACK message back.</a:t>
            </a:r>
          </a:p>
          <a:p>
            <a:endParaRPr lang="en-US" dirty="0"/>
          </a:p>
          <a:p>
            <a:r>
              <a:rPr lang="en-US" dirty="0"/>
              <a:t>Finally the client sends an ACK message to the server, and when the server receiver this enters the Established state.  This is when the application process would see the return from the wait on the  socket accept() call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1564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usual, there’s a human protocol analogy to the three way handshake, and I still remember thinking about this clinging for my life while climbing up a rockface</a:t>
            </a:r>
          </a:p>
          <a:p>
            <a:endParaRPr lang="en-US" dirty="0"/>
          </a:p>
          <a:p>
            <a:r>
              <a:rPr lang="en-US" dirty="0"/>
              <a:t>When you want start climbing you first say ON BELOW (meaning ARE YOU READY WITH MY SAFETY ROPE)</a:t>
            </a:r>
          </a:p>
          <a:p>
            <a:r>
              <a:rPr lang="en-US" dirty="0"/>
              <a:t>THE BELYER (server) responds BELAY ON (that lets you know the belayer is ready for you)</a:t>
            </a:r>
          </a:p>
          <a:p>
            <a:r>
              <a:rPr lang="en-US" dirty="0"/>
              <a:t>And then you say CLIMING</a:t>
            </a:r>
          </a:p>
          <a:p>
            <a:endParaRPr lang="en-US" dirty="0"/>
          </a:p>
          <a:p>
            <a:r>
              <a:rPr lang="en-US" dirty="0"/>
              <a:t>It’s amazing what can pass through your head when your clinging for your life o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59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good things must come to an end, and that’s true for a TCP connection as well.</a:t>
            </a:r>
          </a:p>
          <a:p>
            <a:endParaRPr lang="en-US" dirty="0"/>
          </a:p>
          <a:p>
            <a:r>
              <a:rPr lang="en-US" dirty="0"/>
              <a:t>And of course there’s a protocol for one side to gracefully close of a TCP connection using a FIN message, to which the other side sends a FINACK message and waits around a bit to respond to any retransmitted FIN messages before timing out.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58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SampleRTT is taken.</a:t>
            </a:r>
          </a:p>
          <a:p>
            <a:r>
              <a:rPr lang="en-US" dirty="0"/>
              <a:t>The process is knows as an exponentially weighted moving average, shown by the equation here.</a:t>
            </a:r>
          </a:p>
          <a:p>
            <a:r>
              <a:rPr lang="en-US" dirty="0"/>
              <a:t>&lt;say it&gt;</a:t>
            </a:r>
          </a:p>
          <a:p>
            <a:r>
              <a:rPr lang="en-US" dirty="0"/>
              <a:t>Where alpha reflects the influence of the most recent measurements on the estimated RTT; a typical value of alpha used in implementations is .125</a:t>
            </a:r>
          </a:p>
          <a:p>
            <a:endParaRPr lang="en-US" dirty="0"/>
          </a:p>
          <a:p>
            <a:r>
              <a:rPr lang="en-US" dirty="0"/>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safety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5" name="TextBox 4">
            <a:extLst>
              <a:ext uri="{FF2B5EF4-FFF2-40B4-BE49-F238E27FC236}">
                <a16:creationId xmlns:a16="http://schemas.microsoft.com/office/drawing/2014/main" id="{64C3AFE9-FEF6-880D-5A2B-6E6C96EC0F28}"/>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39495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367254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a:t>
            </a: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ACK</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
        <p:nvSpPr>
          <p:cNvPr id="3" name="TextBox 2">
            <a:extLst>
              <a:ext uri="{FF2B5EF4-FFF2-40B4-BE49-F238E27FC236}">
                <a16:creationId xmlns:a16="http://schemas.microsoft.com/office/drawing/2014/main" id="{EF473617-14EA-7001-B6E3-E378745489BF}"/>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7131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7506599" y="5152718"/>
            <a:ext cx="2519185" cy="2585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6980901" y="2528116"/>
            <a:ext cx="3187212" cy="267765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lvl="0" eaLnBrk="0" fontAlgn="base" hangingPunct="0">
              <a:spcBef>
                <a:spcPct val="0"/>
              </a:spcBef>
              <a:spcAft>
                <a:spcPct val="0"/>
              </a:spcAft>
              <a:defRPr/>
            </a:pPr>
            <a:r>
              <a:rPr lang="en-US" altLang="en-US" sz="2400" kern="0" dirty="0">
                <a:solidFill>
                  <a:srgbClr val="000000"/>
                </a:solidFill>
                <a:latin typeface="Calibri" panose="020F0502020204030204"/>
              </a:rPr>
              <a:t>2. H</a:t>
            </a:r>
            <a:r>
              <a:rPr kumimoji="0" lang="en-US" altLang="en-US"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ostB</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lang="en-GB" altLang="en-US" sz="2400" kern="0" dirty="0">
                <a:solidFill>
                  <a:srgbClr val="000000"/>
                </a:solidFill>
                <a:latin typeface="Calibri" panose="020F0502020204030204"/>
              </a:rPr>
              <a:t>receives </a:t>
            </a:r>
            <a:r>
              <a:rPr lang="en-GB" altLang="en-US" sz="2400" kern="0" dirty="0" err="1">
                <a:solidFill>
                  <a:srgbClr val="FF0000"/>
                </a:solidFill>
                <a:latin typeface="Calibri" panose="020F0502020204030204"/>
              </a:rPr>
              <a:t>Seq</a:t>
            </a:r>
            <a:r>
              <a:rPr lang="en-GB" altLang="en-US" sz="2400" kern="0" dirty="0">
                <a:solidFill>
                  <a:srgbClr val="FF0000"/>
                </a:solidFill>
                <a:latin typeface="Calibri" panose="020F0502020204030204"/>
              </a:rPr>
              <a:t># 42 (1 Byte), </a:t>
            </a:r>
            <a:r>
              <a:rPr lang="en-US" altLang="en-US" sz="2400" kern="0" dirty="0">
                <a:solidFill>
                  <a:srgbClr val="000000"/>
                </a:solidFill>
                <a:latin typeface="Calibri" panose="020F0502020204030204"/>
              </a:rPr>
              <a:t>ACKs receipt of</a:t>
            </a:r>
            <a:r>
              <a:rPr lang="ja-JP" altLang="en-US" sz="2400" kern="0" dirty="0">
                <a:solidFill>
                  <a:srgbClr val="000000"/>
                </a:solidFill>
                <a:latin typeface="Calibri" panose="020F0502020204030204"/>
              </a:rPr>
              <a:t>‘</a:t>
            </a:r>
            <a:r>
              <a:rPr lang="en-US" altLang="ja-JP" sz="2400" kern="0" dirty="0">
                <a:solidFill>
                  <a:srgbClr val="000000"/>
                </a:solidFill>
                <a:latin typeface="Calibri" panose="020F0502020204030204"/>
              </a:rPr>
              <a:t>C</a:t>
            </a:r>
            <a:r>
              <a:rPr lang="ja-JP" altLang="en-US" sz="2400" kern="0" dirty="0">
                <a:solidFill>
                  <a:srgbClr val="000000"/>
                </a:solidFill>
                <a:latin typeface="Calibri" panose="020F0502020204030204"/>
              </a:rPr>
              <a:t>’</a:t>
            </a:r>
            <a:r>
              <a:rPr lang="en-GB" altLang="ja-JP" sz="2400" kern="0" dirty="0">
                <a:solidFill>
                  <a:srgbClr val="000000"/>
                </a:solidFill>
                <a:latin typeface="Calibri" panose="020F0502020204030204"/>
              </a:rPr>
              <a:t>, </a:t>
            </a:r>
            <a:r>
              <a:rPr lang="en-GB" altLang="en-US" sz="2400" kern="0" dirty="0">
                <a:solidFill>
                  <a:srgbClr val="000000"/>
                </a:solidFill>
                <a:latin typeface="Calibri" panose="020F0502020204030204"/>
              </a:rPr>
              <a:t>and expects the next received </a:t>
            </a:r>
            <a:r>
              <a:rPr lang="en-GB" altLang="en-US" sz="2400" kern="0" dirty="0" err="1">
                <a:solidFill>
                  <a:srgbClr val="FF0000"/>
                </a:solidFill>
                <a:latin typeface="Calibri" panose="020F0502020204030204"/>
              </a:rPr>
              <a:t>Seq</a:t>
            </a:r>
            <a:r>
              <a:rPr lang="en-GB" altLang="en-US" sz="2400" kern="0" dirty="0">
                <a:solidFill>
                  <a:srgbClr val="FF0000"/>
                </a:solidFill>
                <a:latin typeface="Calibri" panose="020F0502020204030204"/>
              </a:rPr>
              <a:t># to be 43</a:t>
            </a:r>
            <a:r>
              <a:rPr lang="en-GB" altLang="en-US" sz="2400" kern="0" dirty="0">
                <a:solidFill>
                  <a:srgbClr val="000000"/>
                </a:solidFill>
                <a:latin typeface="Calibri" panose="020F0502020204030204"/>
              </a:rPr>
              <a:t>. It </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echoes back</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with </a:t>
            </a:r>
            <a:r>
              <a:rPr lang="en-GB" altLang="en-US" sz="2400" kern="0" dirty="0" err="1">
                <a:solidFill>
                  <a:srgbClr val="3C6CDF"/>
                </a:solidFill>
                <a:latin typeface="Calibri" panose="020F0502020204030204"/>
              </a:rPr>
              <a:t>Seq</a:t>
            </a:r>
            <a:r>
              <a:rPr lang="en-GB" altLang="en-US" sz="2400" kern="0" dirty="0">
                <a:solidFill>
                  <a:srgbClr val="3C6CDF"/>
                </a:solidFill>
                <a:latin typeface="Calibri" panose="020F0502020204030204"/>
              </a:rPr>
              <a:t># 79 (1 Byte)</a:t>
            </a:r>
            <a:endParaRPr kumimoji="0" lang="en-US" altLang="en-US" sz="2400" b="0" i="0" u="none" strike="noStrike" kern="0" cap="none" spc="0" normalizeH="0" baseline="0" noProof="0" dirty="0">
              <a:ln>
                <a:noFill/>
              </a:ln>
              <a:solidFill>
                <a:srgbClr val="3C6CDF"/>
              </a:solidFill>
              <a:effectLst/>
              <a:uLnTx/>
              <a:uFillTx/>
              <a:latin typeface="Calibri" panose="020F0502020204030204"/>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90608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4260272" y="2749913"/>
            <a:ext cx="2820003" cy="571500"/>
            <a:chOff x="4260272" y="2749913"/>
            <a:chExt cx="2820003" cy="571500"/>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Seq=42</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0" cap="none" spc="0" normalizeH="0" baseline="0" noProof="0" dirty="0">
                  <a:ln>
                    <a:noFill/>
                  </a:ln>
                  <a:solidFill>
                    <a:srgbClr val="3C6CDF"/>
                  </a:solidFill>
                  <a:effectLst/>
                  <a:uLnTx/>
                  <a:uFillTx/>
                  <a:latin typeface="Calibri" panose="020F0502020204030204"/>
                  <a:ea typeface="ＭＳ Ｐゴシック" panose="020B0600070205080204" pitchFamily="34" charset="-128"/>
                  <a:cs typeface="+mn-cs"/>
                </a:rPr>
                <a:t>ACK=79, </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 = </a:t>
              </a:r>
              <a:r>
                <a:rPr kumimoji="0" lang="ja-JP"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3C6CDF"/>
                  </a:solidFill>
                  <a:effectLst/>
                  <a:uLnTx/>
                  <a:uFillTx/>
                  <a:latin typeface="Calibri" panose="020F0502020204030204"/>
                  <a:ea typeface="ＭＳ Ｐゴシック" panose="020B0600070205080204" pitchFamily="34" charset="-128"/>
                  <a:cs typeface="+mn-cs"/>
                </a:rPr>
                <a:t>Seq=79</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ACK=43</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data = </a:t>
              </a:r>
              <a:r>
                <a:rPr kumimoji="0"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Seq=43</a:t>
              </a: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srgbClr val="3C6CDF"/>
                  </a:solidFill>
                  <a:effectLst/>
                  <a:uLnTx/>
                  <a:uFillTx/>
                  <a:latin typeface="Calibri" panose="020F0502020204030204"/>
                  <a:ea typeface="ＭＳ Ｐゴシック" charset="0"/>
                  <a:cs typeface="+mn-cs"/>
                </a:rPr>
                <a:t>ACK=80</a:t>
              </a:r>
              <a:endParaRPr kumimoji="0" lang="en-US" sz="1100" b="0" i="0" u="none" strike="noStrike" kern="1200" cap="none" spc="0" normalizeH="0" baseline="0" noProof="0" dirty="0">
                <a:ln>
                  <a:noFill/>
                </a:ln>
                <a:solidFill>
                  <a:srgbClr val="3C6CDF"/>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
        <p:nvSpPr>
          <p:cNvPr id="7" name="TextBox 6">
            <a:extLst>
              <a:ext uri="{FF2B5EF4-FFF2-40B4-BE49-F238E27FC236}">
                <a16:creationId xmlns:a16="http://schemas.microsoft.com/office/drawing/2014/main" id="{708D2FB5-990A-8595-8C4A-4D49F8647F5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0" name="Text Box 9">
            <a:extLst>
              <a:ext uri="{FF2B5EF4-FFF2-40B4-BE49-F238E27FC236}">
                <a16:creationId xmlns:a16="http://schemas.microsoft.com/office/drawing/2014/main" id="{11F73674-0101-DF4A-6AC0-94160F07A83E}"/>
              </a:ext>
            </a:extLst>
          </p:cNvPr>
          <p:cNvSpPr txBox="1">
            <a:spLocks noChangeArrowheads="1"/>
          </p:cNvSpPr>
          <p:nvPr/>
        </p:nvSpPr>
        <p:spPr bwMode="auto">
          <a:xfrm>
            <a:off x="1276208" y="3671860"/>
            <a:ext cx="3187212" cy="23083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lvl="0" eaLnBrk="0" fontAlgn="base" hangingPunct="0">
              <a:spcBef>
                <a:spcPct val="0"/>
              </a:spcBef>
              <a:spcAft>
                <a:spcPct val="0"/>
              </a:spcAft>
              <a:defRPr/>
            </a:pPr>
            <a:r>
              <a:rPr lang="en-US" altLang="en-US" sz="2400" kern="0" dirty="0">
                <a:solidFill>
                  <a:srgbClr val="000000"/>
                </a:solidFill>
                <a:latin typeface="Calibri" panose="020F0502020204030204"/>
              </a:rPr>
              <a:t>3. H</a:t>
            </a:r>
            <a:r>
              <a:rPr kumimoji="0" lang="en-US" altLang="en-US"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ostA</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lang="en-GB" altLang="en-US" sz="2400" kern="0" dirty="0">
                <a:solidFill>
                  <a:srgbClr val="000000"/>
                </a:solidFill>
                <a:latin typeface="Calibri" panose="020F0502020204030204"/>
              </a:rPr>
              <a:t>receives </a:t>
            </a:r>
            <a:r>
              <a:rPr lang="en-GB" altLang="en-US" sz="2400" kern="0" dirty="0" err="1">
                <a:solidFill>
                  <a:srgbClr val="3C6CDF"/>
                </a:solidFill>
                <a:latin typeface="Calibri" panose="020F0502020204030204"/>
              </a:rPr>
              <a:t>Seq</a:t>
            </a:r>
            <a:r>
              <a:rPr lang="en-GB" altLang="en-US" sz="2400" kern="0" dirty="0">
                <a:solidFill>
                  <a:srgbClr val="3C6CDF"/>
                </a:solidFill>
                <a:latin typeface="Calibri" panose="020F0502020204030204"/>
              </a:rPr>
              <a:t># 79 (1 Byte), </a:t>
            </a:r>
            <a:r>
              <a:rPr lang="en-GB" altLang="en-US" sz="2400" kern="0" dirty="0">
                <a:solidFill>
                  <a:srgbClr val="000000"/>
                </a:solidFill>
                <a:latin typeface="Calibri" panose="020F0502020204030204"/>
              </a:rPr>
              <a:t>and expects the next received </a:t>
            </a:r>
            <a:r>
              <a:rPr lang="en-GB" altLang="en-US" sz="2400" kern="0" dirty="0" err="1">
                <a:solidFill>
                  <a:srgbClr val="000000"/>
                </a:solidFill>
                <a:latin typeface="Calibri" panose="020F0502020204030204"/>
              </a:rPr>
              <a:t>Seq</a:t>
            </a:r>
            <a:r>
              <a:rPr lang="en-GB" altLang="en-US" sz="2400" kern="0" dirty="0">
                <a:solidFill>
                  <a:srgbClr val="000000"/>
                </a:solidFill>
                <a:latin typeface="Calibri" panose="020F0502020204030204"/>
              </a:rPr>
              <a:t># to be 80. It </a:t>
            </a:r>
            <a:r>
              <a:rPr lang="en-US" altLang="ja-JP" sz="2400" kern="0" dirty="0">
                <a:solidFill>
                  <a:srgbClr val="000000"/>
                </a:solidFill>
                <a:latin typeface="Calibri" panose="020F0502020204030204"/>
              </a:rPr>
              <a:t>sends</a:t>
            </a:r>
            <a:r>
              <a:rPr lang="ja-JP" altLang="en-US" sz="2400" kern="0" dirty="0">
                <a:solidFill>
                  <a:srgbClr val="000000"/>
                </a:solidFill>
                <a:latin typeface="Calibri" panose="020F0502020204030204"/>
              </a:rPr>
              <a:t> </a:t>
            </a:r>
            <a:r>
              <a:rPr lang="en-GB" altLang="ja-JP" sz="2400" kern="0" dirty="0">
                <a:solidFill>
                  <a:srgbClr val="000000"/>
                </a:solidFill>
                <a:latin typeface="Calibri" panose="020F0502020204030204"/>
              </a:rPr>
              <a:t>another Byte, with </a:t>
            </a:r>
            <a:r>
              <a:rPr lang="en-GB" altLang="en-US" sz="2400" kern="0" dirty="0" err="1">
                <a:solidFill>
                  <a:srgbClr val="000000"/>
                </a:solidFill>
                <a:latin typeface="Calibri" panose="020F0502020204030204"/>
              </a:rPr>
              <a:t>Seq</a:t>
            </a:r>
            <a:r>
              <a:rPr lang="en-GB" altLang="en-US" sz="2400" kern="0" dirty="0">
                <a:solidFill>
                  <a:srgbClr val="000000"/>
                </a:solidFill>
                <a:latin typeface="Calibri" panose="020F0502020204030204"/>
              </a:rPr>
              <a:t># </a:t>
            </a:r>
            <a:r>
              <a:rPr lang="en-GB" altLang="en-US" sz="2400" kern="0" dirty="0">
                <a:solidFill>
                  <a:srgbClr val="FF0000"/>
                </a:solidFill>
                <a:latin typeface="Calibri" panose="020F0502020204030204"/>
              </a:rPr>
              <a:t>43 (1 Byte)</a:t>
            </a:r>
            <a:endParaRPr kumimoji="0" lang="en-US" altLang="en-US" sz="2400" b="0" i="0" u="none" strike="noStrike" kern="0" cap="none" spc="0" normalizeH="0" baseline="0" noProof="0" dirty="0">
              <a:ln>
                <a:noFill/>
              </a:ln>
              <a:solidFill>
                <a:srgbClr val="FF0000"/>
              </a:solidFill>
              <a:effectLst/>
              <a:uLnTx/>
              <a:uFillTx/>
              <a:latin typeface="Calibri" panose="020F0502020204030204"/>
            </a:endParaRPr>
          </a:p>
        </p:txBody>
      </p:sp>
      <p:sp>
        <p:nvSpPr>
          <p:cNvPr id="11"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276208" y="1917534"/>
            <a:ext cx="2989559" cy="1754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 User types</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GB" altLang="ja-JP"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HostA</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sends </a:t>
            </a:r>
            <a:r>
              <a:rPr kumimoji="0" lang="en-GB" altLang="ja-JP" sz="2400" b="0" i="0" u="none" strike="noStrike" kern="0" cap="none" spc="0" normalizeH="0" baseline="0" noProof="0" dirty="0" err="1">
                <a:ln>
                  <a:noFill/>
                </a:ln>
                <a:solidFill>
                  <a:srgbClr val="FF0000"/>
                </a:solidFill>
                <a:effectLst/>
                <a:uLnTx/>
                <a:uFillTx/>
                <a:latin typeface="Calibri" panose="020F0502020204030204"/>
                <a:ea typeface="ＭＳ Ｐゴシック" panose="020B0600070205080204" pitchFamily="34" charset="-128"/>
                <a:cs typeface="+mn-cs"/>
              </a:rPr>
              <a:t>Seq</a:t>
            </a:r>
            <a:r>
              <a:rPr kumimoji="0" lang="en-GB" altLang="ja-JP" sz="24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42 (1 Byte)</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and expects the next received </a:t>
            </a:r>
            <a:r>
              <a:rPr kumimoji="0" lang="en-GB" altLang="ja-JP"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Seq</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to be 79</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70422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9" presetClass="entr" presetSubtype="0" fill="hold" grpId="0" nodeType="afterEffect" nodePh="1">
                                  <p:stCondLst>
                                    <p:cond delay="0"/>
                                  </p:stCondLst>
                                  <p:endCondLst>
                                    <p:cond evt="begin" delay="0">
                                      <p:tn val="12"/>
                                    </p:cond>
                                  </p:endCondLst>
                                  <p:childTnLst>
                                    <p:set>
                                      <p:cBhvr>
                                        <p:cTn id="13" dur="1" fill="hold">
                                          <p:stCondLst>
                                            <p:cond delay="0"/>
                                          </p:stCondLst>
                                        </p:cTn>
                                        <p:tgtEl>
                                          <p:spTgt spid="133"/>
                                        </p:tgtEl>
                                        <p:attrNameLst>
                                          <p:attrName>style.visibility</p:attrName>
                                        </p:attrNameLst>
                                      </p:cBhvr>
                                      <p:to>
                                        <p:strVal val="visible"/>
                                      </p:to>
                                    </p:set>
                                    <p:animEffect transition="in" filter="dissolve">
                                      <p:cBhvr>
                                        <p:cTn id="14" dur="500"/>
                                        <p:tgtEl>
                                          <p:spTgt spid="133"/>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14</a:t>
            </a:fld>
            <a:endParaRPr lang="en-US" dirty="0"/>
          </a:p>
        </p:txBody>
      </p:sp>
      <p:pic>
        <p:nvPicPr>
          <p:cNvPr id="6" name="Picture 5">
            <a:extLst>
              <a:ext uri="{FF2B5EF4-FFF2-40B4-BE49-F238E27FC236}">
                <a16:creationId xmlns:a16="http://schemas.microsoft.com/office/drawing/2014/main"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connection management</a:t>
            </a:r>
            <a:endParaRPr lang="en-US" sz="4400" b="0" dirty="0"/>
          </a:p>
        </p:txBody>
      </p:sp>
      <p:sp>
        <p:nvSpPr>
          <p:cNvPr id="31" name="Rectangle 5">
            <a:extLst>
              <a:ext uri="{FF2B5EF4-FFF2-40B4-BE49-F238E27FC236}">
                <a16:creationId xmlns:a16="http://schemas.microsoft.com/office/drawing/2014/main" id="{9C578410-CCAC-A940-BEC5-74269A538606}"/>
              </a:ext>
            </a:extLst>
          </p:cNvPr>
          <p:cNvSpPr txBox="1">
            <a:spLocks noChangeArrowheads="1"/>
          </p:cNvSpPr>
          <p:nvPr/>
        </p:nvSpPr>
        <p:spPr>
          <a:xfrm>
            <a:off x="785243" y="1329399"/>
            <a:ext cx="11329310" cy="21875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before exchanging data, sender/receiver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handshake”:</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to establish connection (each knowing the other willing to establish connection)</a:t>
            </a:r>
          </a:p>
          <a:p>
            <a:pPr marL="352425" marR="0" lvl="0" indent="-222250"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agree on connection parameters (e.g., starting seq #s)</a:t>
            </a:r>
          </a:p>
        </p:txBody>
      </p:sp>
      <p:sp>
        <p:nvSpPr>
          <p:cNvPr id="129" name="Rectangle 62">
            <a:extLst>
              <a:ext uri="{FF2B5EF4-FFF2-40B4-BE49-F238E27FC236}">
                <a16:creationId xmlns:a16="http://schemas.microsoft.com/office/drawing/2014/main" id="{C5E2ED2D-96E6-7640-B8B9-2E97B87686AF}"/>
              </a:ext>
            </a:extLst>
          </p:cNvPr>
          <p:cNvSpPr>
            <a:spLocks noChangeArrowheads="1"/>
          </p:cNvSpPr>
          <p:nvPr/>
        </p:nvSpPr>
        <p:spPr bwMode="auto">
          <a:xfrm>
            <a:off x="3138677" y="293529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Rectangle 45">
            <a:extLst>
              <a:ext uri="{FF2B5EF4-FFF2-40B4-BE49-F238E27FC236}">
                <a16:creationId xmlns:a16="http://schemas.microsoft.com/office/drawing/2014/main" id="{E1C433CA-144F-FE40-9939-574216DE0F50}"/>
              </a:ext>
            </a:extLst>
          </p:cNvPr>
          <p:cNvSpPr>
            <a:spLocks noChangeArrowheads="1"/>
          </p:cNvSpPr>
          <p:nvPr/>
        </p:nvSpPr>
        <p:spPr bwMode="auto">
          <a:xfrm>
            <a:off x="3098989" y="298926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5">
            <a:extLst>
              <a:ext uri="{FF2B5EF4-FFF2-40B4-BE49-F238E27FC236}">
                <a16:creationId xmlns:a16="http://schemas.microsoft.com/office/drawing/2014/main" id="{B5AF7973-E361-6A42-9B3B-A8AD0E9C7140}"/>
              </a:ext>
            </a:extLst>
          </p:cNvPr>
          <p:cNvSpPr>
            <a:spLocks noChangeShapeType="1"/>
          </p:cNvSpPr>
          <p:nvPr/>
        </p:nvSpPr>
        <p:spPr bwMode="auto">
          <a:xfrm>
            <a:off x="3098989" y="343059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Text Box 6">
            <a:extLst>
              <a:ext uri="{FF2B5EF4-FFF2-40B4-BE49-F238E27FC236}">
                <a16:creationId xmlns:a16="http://schemas.microsoft.com/office/drawing/2014/main" id="{F4060720-F3C5-A543-A168-90183A3F78EB}"/>
              </a:ext>
            </a:extLst>
          </p:cNvPr>
          <p:cNvSpPr txBox="1">
            <a:spLocks noChangeArrowheads="1"/>
          </p:cNvSpPr>
          <p:nvPr/>
        </p:nvSpPr>
        <p:spPr bwMode="auto">
          <a:xfrm>
            <a:off x="3113277" y="354330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33" name="Group 46">
            <a:extLst>
              <a:ext uri="{FF2B5EF4-FFF2-40B4-BE49-F238E27FC236}">
                <a16:creationId xmlns:a16="http://schemas.microsoft.com/office/drawing/2014/main" id="{B33AB7A5-CCC5-254C-8A3A-759B759D5041}"/>
              </a:ext>
            </a:extLst>
          </p:cNvPr>
          <p:cNvGrpSpPr>
            <a:grpSpLocks/>
          </p:cNvGrpSpPr>
          <p:nvPr/>
        </p:nvGrpSpPr>
        <p:grpSpPr bwMode="auto">
          <a:xfrm>
            <a:off x="3979492" y="3344865"/>
            <a:ext cx="438150" cy="206375"/>
            <a:chOff x="344" y="1846"/>
            <a:chExt cx="336" cy="130"/>
          </a:xfrm>
        </p:grpSpPr>
        <p:sp>
          <p:nvSpPr>
            <p:cNvPr id="134" name="Rectangle 47">
              <a:extLst>
                <a:ext uri="{FF2B5EF4-FFF2-40B4-BE49-F238E27FC236}">
                  <a16:creationId xmlns:a16="http://schemas.microsoft.com/office/drawing/2014/main" id="{6C823A22-D6EB-C649-B7E4-0B164EE814C3}"/>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5" name="Rectangle 48">
              <a:extLst>
                <a:ext uri="{FF2B5EF4-FFF2-40B4-BE49-F238E27FC236}">
                  <a16:creationId xmlns:a16="http://schemas.microsoft.com/office/drawing/2014/main" id="{A8BB07C4-6AD0-A344-8975-A5BF33372416}"/>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Rectangle 49">
              <a:extLst>
                <a:ext uri="{FF2B5EF4-FFF2-40B4-BE49-F238E27FC236}">
                  <a16:creationId xmlns:a16="http://schemas.microsoft.com/office/drawing/2014/main" id="{2CA09AF3-81EA-B643-82AA-454FD210EE48}"/>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Rectangle 50">
              <a:extLst>
                <a:ext uri="{FF2B5EF4-FFF2-40B4-BE49-F238E27FC236}">
                  <a16:creationId xmlns:a16="http://schemas.microsoft.com/office/drawing/2014/main" id="{467634F2-41DA-0748-9C1A-D08864A76A2F}"/>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8" name="Text Box 54">
            <a:extLst>
              <a:ext uri="{FF2B5EF4-FFF2-40B4-BE49-F238E27FC236}">
                <a16:creationId xmlns:a16="http://schemas.microsoft.com/office/drawing/2014/main" id="{A9AEB3C4-6978-5E48-B717-A659B5C3B9DD}"/>
              </a:ext>
            </a:extLst>
          </p:cNvPr>
          <p:cNvSpPr txBox="1">
            <a:spLocks noChangeArrowheads="1"/>
          </p:cNvSpPr>
          <p:nvPr/>
        </p:nvSpPr>
        <p:spPr bwMode="auto">
          <a:xfrm>
            <a:off x="3617081" y="3006443"/>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39" name="Line 56">
            <a:extLst>
              <a:ext uri="{FF2B5EF4-FFF2-40B4-BE49-F238E27FC236}">
                <a16:creationId xmlns:a16="http://schemas.microsoft.com/office/drawing/2014/main" id="{D326D2D6-0DA1-914C-9073-3ECFE526F8CC}"/>
              </a:ext>
            </a:extLst>
          </p:cNvPr>
          <p:cNvSpPr>
            <a:spLocks noChangeShapeType="1"/>
          </p:cNvSpPr>
          <p:nvPr/>
        </p:nvSpPr>
        <p:spPr bwMode="auto">
          <a:xfrm>
            <a:off x="3105339" y="492601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Text Box 57">
            <a:extLst>
              <a:ext uri="{FF2B5EF4-FFF2-40B4-BE49-F238E27FC236}">
                <a16:creationId xmlns:a16="http://schemas.microsoft.com/office/drawing/2014/main" id="{E4C0EAD6-0908-3C42-9A10-A6AAF94515B4}"/>
              </a:ext>
            </a:extLst>
          </p:cNvPr>
          <p:cNvSpPr txBox="1">
            <a:spLocks noChangeArrowheads="1"/>
          </p:cNvSpPr>
          <p:nvPr/>
        </p:nvSpPr>
        <p:spPr bwMode="auto">
          <a:xfrm>
            <a:off x="3623658" y="5021176"/>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41" name="Rectangle 58">
            <a:extLst>
              <a:ext uri="{FF2B5EF4-FFF2-40B4-BE49-F238E27FC236}">
                <a16:creationId xmlns:a16="http://schemas.microsoft.com/office/drawing/2014/main" id="{1CB6C439-3E38-7043-B2E4-E0EA4F390BE5}"/>
              </a:ext>
            </a:extLst>
          </p:cNvPr>
          <p:cNvSpPr>
            <a:spLocks noChangeArrowheads="1"/>
          </p:cNvSpPr>
          <p:nvPr/>
        </p:nvSpPr>
        <p:spPr bwMode="auto">
          <a:xfrm>
            <a:off x="3070414" y="534829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Line 59">
            <a:extLst>
              <a:ext uri="{FF2B5EF4-FFF2-40B4-BE49-F238E27FC236}">
                <a16:creationId xmlns:a16="http://schemas.microsoft.com/office/drawing/2014/main" id="{D8BBE84F-BCD3-BB4A-9FD3-757AFB3C13AA}"/>
              </a:ext>
            </a:extLst>
          </p:cNvPr>
          <p:cNvSpPr>
            <a:spLocks noChangeShapeType="1"/>
          </p:cNvSpPr>
          <p:nvPr/>
        </p:nvSpPr>
        <p:spPr bwMode="auto">
          <a:xfrm>
            <a:off x="3098989" y="533717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Line 60">
            <a:extLst>
              <a:ext uri="{FF2B5EF4-FFF2-40B4-BE49-F238E27FC236}">
                <a16:creationId xmlns:a16="http://schemas.microsoft.com/office/drawing/2014/main" id="{F862C10B-983A-F94D-A269-24CE747FC5AA}"/>
              </a:ext>
            </a:extLst>
          </p:cNvPr>
          <p:cNvSpPr>
            <a:spLocks noChangeShapeType="1"/>
          </p:cNvSpPr>
          <p:nvPr/>
        </p:nvSpPr>
        <p:spPr bwMode="auto">
          <a:xfrm>
            <a:off x="5362764" y="530860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Freeform 8">
            <a:extLst>
              <a:ext uri="{FF2B5EF4-FFF2-40B4-BE49-F238E27FC236}">
                <a16:creationId xmlns:a16="http://schemas.microsoft.com/office/drawing/2014/main" id="{DF364C08-2C0C-EE4E-8664-EDA4833FE296}"/>
              </a:ext>
            </a:extLst>
          </p:cNvPr>
          <p:cNvSpPr>
            <a:spLocks/>
          </p:cNvSpPr>
          <p:nvPr/>
        </p:nvSpPr>
        <p:spPr bwMode="auto">
          <a:xfrm flipH="1">
            <a:off x="2625914" y="2992440"/>
            <a:ext cx="468313"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Rectangle 63">
            <a:extLst>
              <a:ext uri="{FF2B5EF4-FFF2-40B4-BE49-F238E27FC236}">
                <a16:creationId xmlns:a16="http://schemas.microsoft.com/office/drawing/2014/main" id="{0F4E1AF7-DE3A-2541-818F-C54CEC430AE0}"/>
              </a:ext>
            </a:extLst>
          </p:cNvPr>
          <p:cNvSpPr>
            <a:spLocks noChangeArrowheads="1"/>
          </p:cNvSpPr>
          <p:nvPr/>
        </p:nvSpPr>
        <p:spPr bwMode="auto">
          <a:xfrm>
            <a:off x="7440802" y="2941640"/>
            <a:ext cx="2279650" cy="2414588"/>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Rectangle 64">
            <a:extLst>
              <a:ext uri="{FF2B5EF4-FFF2-40B4-BE49-F238E27FC236}">
                <a16:creationId xmlns:a16="http://schemas.microsoft.com/office/drawing/2014/main" id="{5B961E58-331E-B748-A80F-3B7778F1C486}"/>
              </a:ext>
            </a:extLst>
          </p:cNvPr>
          <p:cNvSpPr>
            <a:spLocks noChangeArrowheads="1"/>
          </p:cNvSpPr>
          <p:nvPr/>
        </p:nvSpPr>
        <p:spPr bwMode="auto">
          <a:xfrm>
            <a:off x="7401114" y="2995615"/>
            <a:ext cx="2270125" cy="24717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7" name="Line 65">
            <a:extLst>
              <a:ext uri="{FF2B5EF4-FFF2-40B4-BE49-F238E27FC236}">
                <a16:creationId xmlns:a16="http://schemas.microsoft.com/office/drawing/2014/main" id="{83696C28-A57C-AC46-B97E-048E3D615664}"/>
              </a:ext>
            </a:extLst>
          </p:cNvPr>
          <p:cNvSpPr>
            <a:spLocks noChangeShapeType="1"/>
          </p:cNvSpPr>
          <p:nvPr/>
        </p:nvSpPr>
        <p:spPr bwMode="auto">
          <a:xfrm>
            <a:off x="7401114" y="3436940"/>
            <a:ext cx="2270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Text Box 66">
            <a:extLst>
              <a:ext uri="{FF2B5EF4-FFF2-40B4-BE49-F238E27FC236}">
                <a16:creationId xmlns:a16="http://schemas.microsoft.com/office/drawing/2014/main" id="{3C17C23B-2BF5-5B4E-BB33-288C1922406B}"/>
              </a:ext>
            </a:extLst>
          </p:cNvPr>
          <p:cNvSpPr txBox="1">
            <a:spLocks noChangeArrowheads="1"/>
          </p:cNvSpPr>
          <p:nvPr/>
        </p:nvSpPr>
        <p:spPr bwMode="auto">
          <a:xfrm>
            <a:off x="7415402" y="3549653"/>
            <a:ext cx="2335212" cy="1581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230188">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state: ESTAB</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connection Variables:</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 # client-to-server</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server-to-client</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Courier New" charset="0"/>
                <a:ea typeface="ＭＳ Ｐゴシック" charset="0"/>
                <a:cs typeface="+mn-cs"/>
              </a:rPr>
              <a:t>rcvBuffer</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size</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server,client </a:t>
            </a:r>
          </a:p>
          <a:p>
            <a:pPr marL="230188" marR="0" lvl="1"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p:txBody>
      </p:sp>
      <p:grpSp>
        <p:nvGrpSpPr>
          <p:cNvPr id="149" name="Group 67">
            <a:extLst>
              <a:ext uri="{FF2B5EF4-FFF2-40B4-BE49-F238E27FC236}">
                <a16:creationId xmlns:a16="http://schemas.microsoft.com/office/drawing/2014/main" id="{A3675259-9C7A-1740-AEED-A90AD2D0AE87}"/>
              </a:ext>
            </a:extLst>
          </p:cNvPr>
          <p:cNvGrpSpPr>
            <a:grpSpLocks/>
          </p:cNvGrpSpPr>
          <p:nvPr/>
        </p:nvGrpSpPr>
        <p:grpSpPr bwMode="auto">
          <a:xfrm>
            <a:off x="8308511" y="3351215"/>
            <a:ext cx="438150" cy="206375"/>
            <a:chOff x="344" y="1846"/>
            <a:chExt cx="336" cy="130"/>
          </a:xfrm>
        </p:grpSpPr>
        <p:sp>
          <p:nvSpPr>
            <p:cNvPr id="150" name="Rectangle 68">
              <a:extLst>
                <a:ext uri="{FF2B5EF4-FFF2-40B4-BE49-F238E27FC236}">
                  <a16:creationId xmlns:a16="http://schemas.microsoft.com/office/drawing/2014/main" id="{4B4BD261-01C7-494F-8D01-68B19AA4B9AC}"/>
                </a:ext>
              </a:extLst>
            </p:cNvPr>
            <p:cNvSpPr>
              <a:spLocks noChangeArrowheads="1"/>
            </p:cNvSpPr>
            <p:nvPr/>
          </p:nvSpPr>
          <p:spPr bwMode="auto">
            <a:xfrm>
              <a:off x="344" y="184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1" name="Rectangle 69">
              <a:extLst>
                <a:ext uri="{FF2B5EF4-FFF2-40B4-BE49-F238E27FC236}">
                  <a16:creationId xmlns:a16="http://schemas.microsoft.com/office/drawing/2014/main" id="{4E7628F3-86B5-E44C-8195-D9FF1BBA53D4}"/>
                </a:ext>
              </a:extLst>
            </p:cNvPr>
            <p:cNvSpPr>
              <a:spLocks noChangeArrowheads="1"/>
            </p:cNvSpPr>
            <p:nvPr/>
          </p:nvSpPr>
          <p:spPr bwMode="auto">
            <a:xfrm>
              <a:off x="454" y="1863"/>
              <a:ext cx="112"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Rectangle 70">
              <a:extLst>
                <a:ext uri="{FF2B5EF4-FFF2-40B4-BE49-F238E27FC236}">
                  <a16:creationId xmlns:a16="http://schemas.microsoft.com/office/drawing/2014/main" id="{BE5565DB-C659-5048-B6BD-16420D5CE92C}"/>
                </a:ext>
              </a:extLst>
            </p:cNvPr>
            <p:cNvSpPr>
              <a:spLocks noChangeArrowheads="1"/>
            </p:cNvSpPr>
            <p:nvPr/>
          </p:nvSpPr>
          <p:spPr bwMode="auto">
            <a:xfrm>
              <a:off x="578" y="192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71">
              <a:extLst>
                <a:ext uri="{FF2B5EF4-FFF2-40B4-BE49-F238E27FC236}">
                  <a16:creationId xmlns:a16="http://schemas.microsoft.com/office/drawing/2014/main" id="{720A74F5-E1C3-FF45-B800-884CFBB24D0A}"/>
                </a:ext>
              </a:extLst>
            </p:cNvPr>
            <p:cNvSpPr>
              <a:spLocks noChangeArrowheads="1"/>
            </p:cNvSpPr>
            <p:nvPr/>
          </p:nvSpPr>
          <p:spPr bwMode="auto">
            <a:xfrm>
              <a:off x="407" y="192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54" name="Text Box 72">
            <a:extLst>
              <a:ext uri="{FF2B5EF4-FFF2-40B4-BE49-F238E27FC236}">
                <a16:creationId xmlns:a16="http://schemas.microsoft.com/office/drawing/2014/main" id="{48C5FBCA-1883-5B46-BC6B-BD218B24C18D}"/>
              </a:ext>
            </a:extLst>
          </p:cNvPr>
          <p:cNvSpPr txBox="1">
            <a:spLocks noChangeArrowheads="1"/>
          </p:cNvSpPr>
          <p:nvPr/>
        </p:nvSpPr>
        <p:spPr bwMode="auto">
          <a:xfrm>
            <a:off x="7943246" y="3024051"/>
            <a:ext cx="114617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application</a:t>
            </a:r>
          </a:p>
        </p:txBody>
      </p:sp>
      <p:sp>
        <p:nvSpPr>
          <p:cNvPr id="155" name="Line 73">
            <a:extLst>
              <a:ext uri="{FF2B5EF4-FFF2-40B4-BE49-F238E27FC236}">
                <a16:creationId xmlns:a16="http://schemas.microsoft.com/office/drawing/2014/main" id="{C7D010E1-FDC8-B843-B502-33120A86EB14}"/>
              </a:ext>
            </a:extLst>
          </p:cNvPr>
          <p:cNvSpPr>
            <a:spLocks noChangeShapeType="1"/>
          </p:cNvSpPr>
          <p:nvPr/>
        </p:nvSpPr>
        <p:spPr bwMode="auto">
          <a:xfrm>
            <a:off x="7407464" y="4932365"/>
            <a:ext cx="226853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6" name="Text Box 74">
            <a:extLst>
              <a:ext uri="{FF2B5EF4-FFF2-40B4-BE49-F238E27FC236}">
                <a16:creationId xmlns:a16="http://schemas.microsoft.com/office/drawing/2014/main" id="{46053DCC-44E5-2C43-B37B-8DA921C733B2}"/>
              </a:ext>
            </a:extLst>
          </p:cNvPr>
          <p:cNvSpPr txBox="1">
            <a:spLocks noChangeArrowheads="1"/>
          </p:cNvSpPr>
          <p:nvPr/>
        </p:nvSpPr>
        <p:spPr bwMode="auto">
          <a:xfrm>
            <a:off x="8070953" y="5013813"/>
            <a:ext cx="9080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network</a:t>
            </a:r>
          </a:p>
        </p:txBody>
      </p:sp>
      <p:sp>
        <p:nvSpPr>
          <p:cNvPr id="157" name="Rectangle 75">
            <a:extLst>
              <a:ext uri="{FF2B5EF4-FFF2-40B4-BE49-F238E27FC236}">
                <a16:creationId xmlns:a16="http://schemas.microsoft.com/office/drawing/2014/main" id="{2794759F-1BDF-124F-8990-F97B9E3FFDCA}"/>
              </a:ext>
            </a:extLst>
          </p:cNvPr>
          <p:cNvSpPr>
            <a:spLocks noChangeArrowheads="1"/>
          </p:cNvSpPr>
          <p:nvPr/>
        </p:nvSpPr>
        <p:spPr bwMode="auto">
          <a:xfrm>
            <a:off x="7372539" y="5354640"/>
            <a:ext cx="2335213" cy="18097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8" name="Line 76">
            <a:extLst>
              <a:ext uri="{FF2B5EF4-FFF2-40B4-BE49-F238E27FC236}">
                <a16:creationId xmlns:a16="http://schemas.microsoft.com/office/drawing/2014/main" id="{AA62258B-6959-8646-9E2E-9B0097512BD1}"/>
              </a:ext>
            </a:extLst>
          </p:cNvPr>
          <p:cNvSpPr>
            <a:spLocks noChangeShapeType="1"/>
          </p:cNvSpPr>
          <p:nvPr/>
        </p:nvSpPr>
        <p:spPr bwMode="auto">
          <a:xfrm>
            <a:off x="7401114" y="5343528"/>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7">
            <a:extLst>
              <a:ext uri="{FF2B5EF4-FFF2-40B4-BE49-F238E27FC236}">
                <a16:creationId xmlns:a16="http://schemas.microsoft.com/office/drawing/2014/main" id="{B39909BE-5B6C-6F46-8749-CE29AEAB2CB2}"/>
              </a:ext>
            </a:extLst>
          </p:cNvPr>
          <p:cNvSpPr>
            <a:spLocks noChangeShapeType="1"/>
          </p:cNvSpPr>
          <p:nvPr/>
        </p:nvSpPr>
        <p:spPr bwMode="auto">
          <a:xfrm>
            <a:off x="9664889" y="5314953"/>
            <a:ext cx="0" cy="236537"/>
          </a:xfrm>
          <a:prstGeom prst="line">
            <a:avLst/>
          </a:prstGeom>
          <a:noFill/>
          <a:ln w="9525">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Freeform 78">
            <a:extLst>
              <a:ext uri="{FF2B5EF4-FFF2-40B4-BE49-F238E27FC236}">
                <a16:creationId xmlns:a16="http://schemas.microsoft.com/office/drawing/2014/main" id="{830D21F8-79F0-0E4D-A9EF-3C8300C80D17}"/>
              </a:ext>
            </a:extLst>
          </p:cNvPr>
          <p:cNvSpPr>
            <a:spLocks/>
          </p:cNvSpPr>
          <p:nvPr/>
        </p:nvSpPr>
        <p:spPr bwMode="auto">
          <a:xfrm>
            <a:off x="9682352" y="2932115"/>
            <a:ext cx="468312" cy="249078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Text Box 83">
            <a:extLst>
              <a:ext uri="{FF2B5EF4-FFF2-40B4-BE49-F238E27FC236}">
                <a16:creationId xmlns:a16="http://schemas.microsoft.com/office/drawing/2014/main" id="{E97571FE-EF31-0544-985B-906D8CF8F351}"/>
              </a:ext>
            </a:extLst>
          </p:cNvPr>
          <p:cNvSpPr txBox="1">
            <a:spLocks noChangeArrowheads="1"/>
          </p:cNvSpPr>
          <p:nvPr/>
        </p:nvSpPr>
        <p:spPr bwMode="auto">
          <a:xfrm>
            <a:off x="996046" y="5759648"/>
            <a:ext cx="5633357"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clientSocket =   </a:t>
            </a:r>
          </a:p>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  newSocket("hostname","port number");</a:t>
            </a:r>
          </a:p>
        </p:txBody>
      </p:sp>
      <p:sp>
        <p:nvSpPr>
          <p:cNvPr id="162" name="Text Box 85">
            <a:extLst>
              <a:ext uri="{FF2B5EF4-FFF2-40B4-BE49-F238E27FC236}">
                <a16:creationId xmlns:a16="http://schemas.microsoft.com/office/drawing/2014/main" id="{C80EBC7F-DBC0-BD40-9507-82100813B9B7}"/>
              </a:ext>
            </a:extLst>
          </p:cNvPr>
          <p:cNvSpPr txBox="1">
            <a:spLocks noChangeArrowheads="1"/>
          </p:cNvSpPr>
          <p:nvPr/>
        </p:nvSpPr>
        <p:spPr bwMode="auto">
          <a:xfrm>
            <a:off x="7021795" y="5773144"/>
            <a:ext cx="415959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1775" indent="-231775">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231775" marR="0" lvl="0" indent="-231775" algn="l"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charset="0"/>
                <a:ea typeface="ＭＳ Ｐゴシック" charset="0"/>
                <a:cs typeface="+mn-cs"/>
              </a:rPr>
              <a:t>Socket connectionSocket = welcomeSocket.accept();</a:t>
            </a:r>
          </a:p>
        </p:txBody>
      </p:sp>
      <p:grpSp>
        <p:nvGrpSpPr>
          <p:cNvPr id="163" name="Group 89">
            <a:extLst>
              <a:ext uri="{FF2B5EF4-FFF2-40B4-BE49-F238E27FC236}">
                <a16:creationId xmlns:a16="http://schemas.microsoft.com/office/drawing/2014/main" id="{DB71F8E2-0EB4-2A4E-B4C5-3DC2955DEDE8}"/>
              </a:ext>
            </a:extLst>
          </p:cNvPr>
          <p:cNvGrpSpPr>
            <a:grpSpLocks/>
          </p:cNvGrpSpPr>
          <p:nvPr/>
        </p:nvGrpSpPr>
        <p:grpSpPr bwMode="auto">
          <a:xfrm>
            <a:off x="2149664" y="5024440"/>
            <a:ext cx="698500" cy="612775"/>
            <a:chOff x="-44" y="1473"/>
            <a:chExt cx="981" cy="1105"/>
          </a:xfrm>
        </p:grpSpPr>
        <p:pic>
          <p:nvPicPr>
            <p:cNvPr id="164" name="Picture 90" descr="desktop_computer_stylized_medium">
              <a:extLst>
                <a:ext uri="{FF2B5EF4-FFF2-40B4-BE49-F238E27FC236}">
                  <a16:creationId xmlns:a16="http://schemas.microsoft.com/office/drawing/2014/main" id="{C631DB34-DA41-694E-BA26-57FDF68E6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 name="Freeform 91">
              <a:extLst>
                <a:ext uri="{FF2B5EF4-FFF2-40B4-BE49-F238E27FC236}">
                  <a16:creationId xmlns:a16="http://schemas.microsoft.com/office/drawing/2014/main" id="{BEF55614-0BD4-8249-9822-CEE59DA9A93D}"/>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6" name="Group 92">
            <a:extLst>
              <a:ext uri="{FF2B5EF4-FFF2-40B4-BE49-F238E27FC236}">
                <a16:creationId xmlns:a16="http://schemas.microsoft.com/office/drawing/2014/main" id="{F06A1B16-A85F-394E-802F-0E5CD7D943D6}"/>
              </a:ext>
            </a:extLst>
          </p:cNvPr>
          <p:cNvGrpSpPr>
            <a:grpSpLocks/>
          </p:cNvGrpSpPr>
          <p:nvPr/>
        </p:nvGrpSpPr>
        <p:grpSpPr bwMode="auto">
          <a:xfrm>
            <a:off x="9964927" y="4922840"/>
            <a:ext cx="415925" cy="627063"/>
            <a:chOff x="4140" y="429"/>
            <a:chExt cx="1425" cy="2396"/>
          </a:xfrm>
        </p:grpSpPr>
        <p:sp>
          <p:nvSpPr>
            <p:cNvPr id="167" name="Freeform 93">
              <a:extLst>
                <a:ext uri="{FF2B5EF4-FFF2-40B4-BE49-F238E27FC236}">
                  <a16:creationId xmlns:a16="http://schemas.microsoft.com/office/drawing/2014/main" id="{0B18D7B8-4C19-6A48-9356-0BDC63F4B19E}"/>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Rectangle 94">
              <a:extLst>
                <a:ext uri="{FF2B5EF4-FFF2-40B4-BE49-F238E27FC236}">
                  <a16:creationId xmlns:a16="http://schemas.microsoft.com/office/drawing/2014/main" id="{83F51854-758D-F348-B0AE-4C8BBF01B327}"/>
                </a:ext>
              </a:extLst>
            </p:cNvPr>
            <p:cNvSpPr>
              <a:spLocks noChangeArrowheads="1"/>
            </p:cNvSpPr>
            <p:nvPr/>
          </p:nvSpPr>
          <p:spPr bwMode="auto">
            <a:xfrm>
              <a:off x="4205" y="429"/>
              <a:ext cx="1050"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Freeform 95">
              <a:extLst>
                <a:ext uri="{FF2B5EF4-FFF2-40B4-BE49-F238E27FC236}">
                  <a16:creationId xmlns:a16="http://schemas.microsoft.com/office/drawing/2014/main" id="{BCB6E605-7A9B-CA4D-855C-288812DAAB0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Freeform 96">
              <a:extLst>
                <a:ext uri="{FF2B5EF4-FFF2-40B4-BE49-F238E27FC236}">
                  <a16:creationId xmlns:a16="http://schemas.microsoft.com/office/drawing/2014/main" id="{010D7A25-5C86-B443-B0F4-6A6735092E3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1" name="Rectangle 97">
              <a:extLst>
                <a:ext uri="{FF2B5EF4-FFF2-40B4-BE49-F238E27FC236}">
                  <a16:creationId xmlns:a16="http://schemas.microsoft.com/office/drawing/2014/main" id="{6B6FDD4A-AD55-9345-AF53-BC625746DD19}"/>
                </a:ext>
              </a:extLst>
            </p:cNvPr>
            <p:cNvSpPr>
              <a:spLocks noChangeArrowheads="1"/>
            </p:cNvSpPr>
            <p:nvPr/>
          </p:nvSpPr>
          <p:spPr bwMode="auto">
            <a:xfrm>
              <a:off x="4211" y="696"/>
              <a:ext cx="598" cy="4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98">
              <a:extLst>
                <a:ext uri="{FF2B5EF4-FFF2-40B4-BE49-F238E27FC236}">
                  <a16:creationId xmlns:a16="http://schemas.microsoft.com/office/drawing/2014/main" id="{A97FBBEC-0302-FA4C-A3B9-B0FD424712B4}"/>
                </a:ext>
              </a:extLst>
            </p:cNvPr>
            <p:cNvGrpSpPr>
              <a:grpSpLocks/>
            </p:cNvGrpSpPr>
            <p:nvPr/>
          </p:nvGrpSpPr>
          <p:grpSpPr bwMode="auto">
            <a:xfrm>
              <a:off x="4749" y="668"/>
              <a:ext cx="581" cy="145"/>
              <a:chOff x="614" y="2568"/>
              <a:chExt cx="725" cy="139"/>
            </a:xfrm>
          </p:grpSpPr>
          <p:sp>
            <p:nvSpPr>
              <p:cNvPr id="197" name="AutoShape 99">
                <a:extLst>
                  <a:ext uri="{FF2B5EF4-FFF2-40B4-BE49-F238E27FC236}">
                    <a16:creationId xmlns:a16="http://schemas.microsoft.com/office/drawing/2014/main" id="{C21CB491-D46B-EE41-AA0F-DE79A218D55A}"/>
                  </a:ext>
                </a:extLst>
              </p:cNvPr>
              <p:cNvSpPr>
                <a:spLocks noChangeArrowheads="1"/>
              </p:cNvSpPr>
              <p:nvPr/>
            </p:nvSpPr>
            <p:spPr bwMode="auto">
              <a:xfrm>
                <a:off x="614" y="2566"/>
                <a:ext cx="726"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AutoShape 100">
                <a:extLst>
                  <a:ext uri="{FF2B5EF4-FFF2-40B4-BE49-F238E27FC236}">
                    <a16:creationId xmlns:a16="http://schemas.microsoft.com/office/drawing/2014/main" id="{1FC5D9EE-EAE0-7E4E-B85F-6FC8DE4DEE26}"/>
                  </a:ext>
                </a:extLst>
              </p:cNvPr>
              <p:cNvSpPr>
                <a:spLocks noChangeArrowheads="1"/>
              </p:cNvSpPr>
              <p:nvPr/>
            </p:nvSpPr>
            <p:spPr bwMode="auto">
              <a:xfrm>
                <a:off x="628" y="2583"/>
                <a:ext cx="692" cy="105"/>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3" name="Rectangle 101">
              <a:extLst>
                <a:ext uri="{FF2B5EF4-FFF2-40B4-BE49-F238E27FC236}">
                  <a16:creationId xmlns:a16="http://schemas.microsoft.com/office/drawing/2014/main" id="{8F3C4297-FFD3-D843-98B6-43C61A7317BF}"/>
                </a:ext>
              </a:extLst>
            </p:cNvPr>
            <p:cNvSpPr>
              <a:spLocks noChangeArrowheads="1"/>
            </p:cNvSpPr>
            <p:nvPr/>
          </p:nvSpPr>
          <p:spPr bwMode="auto">
            <a:xfrm>
              <a:off x="4222" y="101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4" name="Group 102">
              <a:extLst>
                <a:ext uri="{FF2B5EF4-FFF2-40B4-BE49-F238E27FC236}">
                  <a16:creationId xmlns:a16="http://schemas.microsoft.com/office/drawing/2014/main" id="{21DC2796-CCBB-6A4F-838F-49A2C67C0E64}"/>
                </a:ext>
              </a:extLst>
            </p:cNvPr>
            <p:cNvGrpSpPr>
              <a:grpSpLocks/>
            </p:cNvGrpSpPr>
            <p:nvPr/>
          </p:nvGrpSpPr>
          <p:grpSpPr bwMode="auto">
            <a:xfrm>
              <a:off x="4747" y="994"/>
              <a:ext cx="581" cy="134"/>
              <a:chOff x="614" y="2568"/>
              <a:chExt cx="725" cy="139"/>
            </a:xfrm>
          </p:grpSpPr>
          <p:sp>
            <p:nvSpPr>
              <p:cNvPr id="195" name="AutoShape 103">
                <a:extLst>
                  <a:ext uri="{FF2B5EF4-FFF2-40B4-BE49-F238E27FC236}">
                    <a16:creationId xmlns:a16="http://schemas.microsoft.com/office/drawing/2014/main" id="{969D7B41-0DC1-4440-AFDE-248D9CDB66EB}"/>
                  </a:ext>
                </a:extLst>
              </p:cNvPr>
              <p:cNvSpPr>
                <a:spLocks noChangeArrowheads="1"/>
              </p:cNvSpPr>
              <p:nvPr/>
            </p:nvSpPr>
            <p:spPr bwMode="auto">
              <a:xfrm>
                <a:off x="617" y="2567"/>
                <a:ext cx="719" cy="138"/>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AutoShape 104">
                <a:extLst>
                  <a:ext uri="{FF2B5EF4-FFF2-40B4-BE49-F238E27FC236}">
                    <a16:creationId xmlns:a16="http://schemas.microsoft.com/office/drawing/2014/main" id="{B3EC6575-CF4C-6246-8181-ED39D289D214}"/>
                  </a:ext>
                </a:extLst>
              </p:cNvPr>
              <p:cNvSpPr>
                <a:spLocks noChangeArrowheads="1"/>
              </p:cNvSpPr>
              <p:nvPr/>
            </p:nvSpPr>
            <p:spPr bwMode="auto">
              <a:xfrm>
                <a:off x="630" y="2586"/>
                <a:ext cx="679"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5" name="Rectangle 105">
              <a:extLst>
                <a:ext uri="{FF2B5EF4-FFF2-40B4-BE49-F238E27FC236}">
                  <a16:creationId xmlns:a16="http://schemas.microsoft.com/office/drawing/2014/main" id="{E4C8EF29-9693-8843-BE99-DFF7EF55F859}"/>
                </a:ext>
              </a:extLst>
            </p:cNvPr>
            <p:cNvSpPr>
              <a:spLocks noChangeArrowheads="1"/>
            </p:cNvSpPr>
            <p:nvPr/>
          </p:nvSpPr>
          <p:spPr bwMode="auto">
            <a:xfrm>
              <a:off x="4216" y="1357"/>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Rectangle 106">
              <a:extLst>
                <a:ext uri="{FF2B5EF4-FFF2-40B4-BE49-F238E27FC236}">
                  <a16:creationId xmlns:a16="http://schemas.microsoft.com/office/drawing/2014/main" id="{444A4DA4-95C5-7247-8CDB-5D7AF6D3A816}"/>
                </a:ext>
              </a:extLst>
            </p:cNvPr>
            <p:cNvSpPr>
              <a:spLocks noChangeArrowheads="1"/>
            </p:cNvSpPr>
            <p:nvPr/>
          </p:nvSpPr>
          <p:spPr bwMode="auto">
            <a:xfrm>
              <a:off x="4227" y="1654"/>
              <a:ext cx="598"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7" name="Group 107">
              <a:extLst>
                <a:ext uri="{FF2B5EF4-FFF2-40B4-BE49-F238E27FC236}">
                  <a16:creationId xmlns:a16="http://schemas.microsoft.com/office/drawing/2014/main" id="{E95F09FB-35B3-984D-8B07-8ED352E49862}"/>
                </a:ext>
              </a:extLst>
            </p:cNvPr>
            <p:cNvGrpSpPr>
              <a:grpSpLocks/>
            </p:cNvGrpSpPr>
            <p:nvPr/>
          </p:nvGrpSpPr>
          <p:grpSpPr bwMode="auto">
            <a:xfrm>
              <a:off x="4735" y="1627"/>
              <a:ext cx="582" cy="151"/>
              <a:chOff x="614" y="2568"/>
              <a:chExt cx="725" cy="139"/>
            </a:xfrm>
          </p:grpSpPr>
          <p:sp>
            <p:nvSpPr>
              <p:cNvPr id="193" name="AutoShape 108">
                <a:extLst>
                  <a:ext uri="{FF2B5EF4-FFF2-40B4-BE49-F238E27FC236}">
                    <a16:creationId xmlns:a16="http://schemas.microsoft.com/office/drawing/2014/main" id="{0D8F2BD6-B00B-A145-9FAD-DEBB9A14C761}"/>
                  </a:ext>
                </a:extLst>
              </p:cNvPr>
              <p:cNvSpPr>
                <a:spLocks noChangeArrowheads="1"/>
              </p:cNvSpPr>
              <p:nvPr/>
            </p:nvSpPr>
            <p:spPr bwMode="auto">
              <a:xfrm>
                <a:off x="611" y="2576"/>
                <a:ext cx="725" cy="123"/>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4" name="AutoShape 109">
                <a:extLst>
                  <a:ext uri="{FF2B5EF4-FFF2-40B4-BE49-F238E27FC236}">
                    <a16:creationId xmlns:a16="http://schemas.microsoft.com/office/drawing/2014/main" id="{FBEB72B8-9464-2649-9EA1-03257A809BD1}"/>
                  </a:ext>
                </a:extLst>
              </p:cNvPr>
              <p:cNvSpPr>
                <a:spLocks noChangeArrowheads="1"/>
              </p:cNvSpPr>
              <p:nvPr/>
            </p:nvSpPr>
            <p:spPr bwMode="auto">
              <a:xfrm>
                <a:off x="625" y="2588"/>
                <a:ext cx="691" cy="10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8" name="Freeform 110">
              <a:extLst>
                <a:ext uri="{FF2B5EF4-FFF2-40B4-BE49-F238E27FC236}">
                  <a16:creationId xmlns:a16="http://schemas.microsoft.com/office/drawing/2014/main" id="{69825DF1-2B01-DB4D-AD1A-63C84CD16387}"/>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9" name="Group 111">
              <a:extLst>
                <a:ext uri="{FF2B5EF4-FFF2-40B4-BE49-F238E27FC236}">
                  <a16:creationId xmlns:a16="http://schemas.microsoft.com/office/drawing/2014/main" id="{77E8896E-C175-9440-8F1C-C0DAB898AF9D}"/>
                </a:ext>
              </a:extLst>
            </p:cNvPr>
            <p:cNvGrpSpPr>
              <a:grpSpLocks/>
            </p:cNvGrpSpPr>
            <p:nvPr/>
          </p:nvGrpSpPr>
          <p:grpSpPr bwMode="auto">
            <a:xfrm>
              <a:off x="4739" y="1327"/>
              <a:ext cx="582" cy="139"/>
              <a:chOff x="614" y="2568"/>
              <a:chExt cx="725" cy="139"/>
            </a:xfrm>
          </p:grpSpPr>
          <p:sp>
            <p:nvSpPr>
              <p:cNvPr id="191" name="AutoShape 112">
                <a:extLst>
                  <a:ext uri="{FF2B5EF4-FFF2-40B4-BE49-F238E27FC236}">
                    <a16:creationId xmlns:a16="http://schemas.microsoft.com/office/drawing/2014/main" id="{207BBBCB-E17B-0743-A1A2-C4D7DD812519}"/>
                  </a:ext>
                </a:extLst>
              </p:cNvPr>
              <p:cNvSpPr>
                <a:spLocks noChangeArrowheads="1"/>
              </p:cNvSpPr>
              <p:nvPr/>
            </p:nvSpPr>
            <p:spPr bwMode="auto">
              <a:xfrm>
                <a:off x="613" y="2568"/>
                <a:ext cx="725"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2" name="AutoShape 113">
                <a:extLst>
                  <a:ext uri="{FF2B5EF4-FFF2-40B4-BE49-F238E27FC236}">
                    <a16:creationId xmlns:a16="http://schemas.microsoft.com/office/drawing/2014/main" id="{28DD6B35-219B-6B45-BF21-71B299ABB40C}"/>
                  </a:ext>
                </a:extLst>
              </p:cNvPr>
              <p:cNvSpPr>
                <a:spLocks noChangeArrowheads="1"/>
              </p:cNvSpPr>
              <p:nvPr/>
            </p:nvSpPr>
            <p:spPr bwMode="auto">
              <a:xfrm>
                <a:off x="627" y="2586"/>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0" name="Rectangle 114">
              <a:extLst>
                <a:ext uri="{FF2B5EF4-FFF2-40B4-BE49-F238E27FC236}">
                  <a16:creationId xmlns:a16="http://schemas.microsoft.com/office/drawing/2014/main" id="{CD269004-8DB5-4549-A4AF-499B61683FB8}"/>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115">
              <a:extLst>
                <a:ext uri="{FF2B5EF4-FFF2-40B4-BE49-F238E27FC236}">
                  <a16:creationId xmlns:a16="http://schemas.microsoft.com/office/drawing/2014/main" id="{8AAFEB73-B442-224B-96A6-63129BA97E1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Freeform 116">
              <a:extLst>
                <a:ext uri="{FF2B5EF4-FFF2-40B4-BE49-F238E27FC236}">
                  <a16:creationId xmlns:a16="http://schemas.microsoft.com/office/drawing/2014/main" id="{E0880A41-79A8-9248-8678-A4C1ACE4B8B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Oval 117">
              <a:extLst>
                <a:ext uri="{FF2B5EF4-FFF2-40B4-BE49-F238E27FC236}">
                  <a16:creationId xmlns:a16="http://schemas.microsoft.com/office/drawing/2014/main" id="{11D25FBB-2A67-A949-8638-6A82B88E1AEE}"/>
                </a:ext>
              </a:extLst>
            </p:cNvPr>
            <p:cNvSpPr>
              <a:spLocks noChangeArrowheads="1"/>
            </p:cNvSpPr>
            <p:nvPr/>
          </p:nvSpPr>
          <p:spPr bwMode="auto">
            <a:xfrm>
              <a:off x="5516" y="2613"/>
              <a:ext cx="49"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4" name="Freeform 118">
              <a:extLst>
                <a:ext uri="{FF2B5EF4-FFF2-40B4-BE49-F238E27FC236}">
                  <a16:creationId xmlns:a16="http://schemas.microsoft.com/office/drawing/2014/main" id="{9FEB11C7-9DF6-A746-9A7F-CE68217C13B7}"/>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AutoShape 119">
              <a:extLst>
                <a:ext uri="{FF2B5EF4-FFF2-40B4-BE49-F238E27FC236}">
                  <a16:creationId xmlns:a16="http://schemas.microsoft.com/office/drawing/2014/main" id="{D279A648-2B84-1346-BF0F-DB65CFB075C7}"/>
                </a:ext>
              </a:extLst>
            </p:cNvPr>
            <p:cNvSpPr>
              <a:spLocks noChangeArrowheads="1"/>
            </p:cNvSpPr>
            <p:nvPr/>
          </p:nvSpPr>
          <p:spPr bwMode="auto">
            <a:xfrm>
              <a:off x="4140" y="2679"/>
              <a:ext cx="1197"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AutoShape 120">
              <a:extLst>
                <a:ext uri="{FF2B5EF4-FFF2-40B4-BE49-F238E27FC236}">
                  <a16:creationId xmlns:a16="http://schemas.microsoft.com/office/drawing/2014/main" id="{0EDBF10F-D10C-CA46-A0A9-1ACE621AD066}"/>
                </a:ext>
              </a:extLst>
            </p:cNvPr>
            <p:cNvSpPr>
              <a:spLocks noChangeArrowheads="1"/>
            </p:cNvSpPr>
            <p:nvPr/>
          </p:nvSpPr>
          <p:spPr bwMode="auto">
            <a:xfrm>
              <a:off x="4205" y="2710"/>
              <a:ext cx="1071" cy="85"/>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Oval 121">
              <a:extLst>
                <a:ext uri="{FF2B5EF4-FFF2-40B4-BE49-F238E27FC236}">
                  <a16:creationId xmlns:a16="http://schemas.microsoft.com/office/drawing/2014/main" id="{E4E41E31-C9C4-AF4E-A419-E8421CCEF424}"/>
                </a:ext>
              </a:extLst>
            </p:cNvPr>
            <p:cNvSpPr>
              <a:spLocks noChangeArrowheads="1"/>
            </p:cNvSpPr>
            <p:nvPr/>
          </p:nvSpPr>
          <p:spPr bwMode="auto">
            <a:xfrm>
              <a:off x="4309"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8" name="Oval 122">
              <a:extLst>
                <a:ext uri="{FF2B5EF4-FFF2-40B4-BE49-F238E27FC236}">
                  <a16:creationId xmlns:a16="http://schemas.microsoft.com/office/drawing/2014/main" id="{2C59CE5F-437A-C441-8354-6530041056CC}"/>
                </a:ext>
              </a:extLst>
            </p:cNvPr>
            <p:cNvSpPr>
              <a:spLocks noChangeArrowheads="1"/>
            </p:cNvSpPr>
            <p:nvPr/>
          </p:nvSpPr>
          <p:spPr bwMode="auto">
            <a:xfrm>
              <a:off x="4488"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89" name="Oval 123">
              <a:extLst>
                <a:ext uri="{FF2B5EF4-FFF2-40B4-BE49-F238E27FC236}">
                  <a16:creationId xmlns:a16="http://schemas.microsoft.com/office/drawing/2014/main" id="{E077C775-39FA-824B-8701-FA02EBEDC5FF}"/>
                </a:ext>
              </a:extLst>
            </p:cNvPr>
            <p:cNvSpPr>
              <a:spLocks noChangeArrowheads="1"/>
            </p:cNvSpPr>
            <p:nvPr/>
          </p:nvSpPr>
          <p:spPr bwMode="auto">
            <a:xfrm>
              <a:off x="4662"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24">
              <a:extLst>
                <a:ext uri="{FF2B5EF4-FFF2-40B4-BE49-F238E27FC236}">
                  <a16:creationId xmlns:a16="http://schemas.microsoft.com/office/drawing/2014/main" id="{858DFD8B-E1AF-0646-911F-639730691009}"/>
                </a:ext>
              </a:extLst>
            </p:cNvPr>
            <p:cNvSpPr>
              <a:spLocks noChangeArrowheads="1"/>
            </p:cNvSpPr>
            <p:nvPr/>
          </p:nvSpPr>
          <p:spPr bwMode="auto">
            <a:xfrm>
              <a:off x="5065" y="1836"/>
              <a:ext cx="82" cy="758"/>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Slide Number Placeholder 2">
            <a:extLst>
              <a:ext uri="{FF2B5EF4-FFF2-40B4-BE49-F238E27FC236}">
                <a16:creationId xmlns:a16="http://schemas.microsoft.com/office/drawing/2014/main" id="{2804BB5E-F6B2-BA48-BFC5-59C8B165BD2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249206918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Agreeing to establish a connection</a:t>
            </a:r>
            <a:endParaRPr lang="en-US" sz="4400" b="0" dirty="0"/>
          </a:p>
        </p:txBody>
      </p:sp>
      <p:sp>
        <p:nvSpPr>
          <p:cNvPr id="211" name="Rectangle 63">
            <a:extLst>
              <a:ext uri="{FF2B5EF4-FFF2-40B4-BE49-F238E27FC236}">
                <a16:creationId xmlns:a16="http://schemas.microsoft.com/office/drawing/2014/main" id="{1C578050-76D7-774F-8B1E-4F455216E94E}"/>
              </a:ext>
            </a:extLst>
          </p:cNvPr>
          <p:cNvSpPr txBox="1">
            <a:spLocks noChangeArrowheads="1"/>
          </p:cNvSpPr>
          <p:nvPr/>
        </p:nvSpPr>
        <p:spPr bwMode="auto">
          <a:xfrm>
            <a:off x="5960737" y="2295084"/>
            <a:ext cx="5523920" cy="3576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32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will 2-way handshake always work in network?</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variable delays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retransmitted messages (e.g. req_conn(x)) due to message loss</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message reordering</a:t>
            </a:r>
          </a:p>
          <a:p>
            <a:pPr marL="346075" marR="0" lvl="0" indent="-2794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can’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t “see” other side</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p:txBody>
      </p:sp>
      <p:pic>
        <p:nvPicPr>
          <p:cNvPr id="212" name="Picture 62" descr="Alice">
            <a:extLst>
              <a:ext uri="{FF2B5EF4-FFF2-40B4-BE49-F238E27FC236}">
                <a16:creationId xmlns:a16="http://schemas.microsoft.com/office/drawing/2014/main" id="{15DE982A-54F5-BC41-BC95-48D876587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408" y="2031271"/>
            <a:ext cx="685440" cy="68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3" name="Picture 63" descr="Bob">
            <a:extLst>
              <a:ext uri="{FF2B5EF4-FFF2-40B4-BE49-F238E27FC236}">
                <a16:creationId xmlns:a16="http://schemas.microsoft.com/office/drawing/2014/main" id="{178ED826-4BC2-684F-9F28-0736092503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300" y="2069246"/>
            <a:ext cx="839663" cy="6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Text Box 49">
            <a:extLst>
              <a:ext uri="{FF2B5EF4-FFF2-40B4-BE49-F238E27FC236}">
                <a16:creationId xmlns:a16="http://schemas.microsoft.com/office/drawing/2014/main" id="{F0A75C95-49D9-D049-B8FA-C8954515AFD3}"/>
              </a:ext>
            </a:extLst>
          </p:cNvPr>
          <p:cNvSpPr txBox="1">
            <a:spLocks noChangeArrowheads="1"/>
          </p:cNvSpPr>
          <p:nvPr/>
        </p:nvSpPr>
        <p:spPr bwMode="auto">
          <a:xfrm>
            <a:off x="979913" y="1354621"/>
            <a:ext cx="3207929"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2-way handshake:</a:t>
            </a:r>
          </a:p>
        </p:txBody>
      </p:sp>
      <p:sp>
        <p:nvSpPr>
          <p:cNvPr id="215" name="Line 50">
            <a:extLst>
              <a:ext uri="{FF2B5EF4-FFF2-40B4-BE49-F238E27FC236}">
                <a16:creationId xmlns:a16="http://schemas.microsoft.com/office/drawing/2014/main" id="{2B6C64FC-1BFF-2745-8864-00793CCCA3F1}"/>
              </a:ext>
            </a:extLst>
          </p:cNvPr>
          <p:cNvSpPr>
            <a:spLocks noChangeShapeType="1"/>
          </p:cNvSpPr>
          <p:nvPr/>
        </p:nvSpPr>
        <p:spPr bwMode="auto">
          <a:xfrm>
            <a:off x="2210097" y="2827024"/>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Line 51">
            <a:extLst>
              <a:ext uri="{FF2B5EF4-FFF2-40B4-BE49-F238E27FC236}">
                <a16:creationId xmlns:a16="http://schemas.microsoft.com/office/drawing/2014/main" id="{662E0AA8-2544-0243-A461-A97BB5D9F891}"/>
              </a:ext>
            </a:extLst>
          </p:cNvPr>
          <p:cNvSpPr>
            <a:spLocks noChangeShapeType="1"/>
          </p:cNvSpPr>
          <p:nvPr/>
        </p:nvSpPr>
        <p:spPr bwMode="auto">
          <a:xfrm>
            <a:off x="2150121" y="2737265"/>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7" name="Line 53">
            <a:extLst>
              <a:ext uri="{FF2B5EF4-FFF2-40B4-BE49-F238E27FC236}">
                <a16:creationId xmlns:a16="http://schemas.microsoft.com/office/drawing/2014/main" id="{61703F8D-DE60-7647-AB88-B625C4E037AF}"/>
              </a:ext>
            </a:extLst>
          </p:cNvPr>
          <p:cNvSpPr>
            <a:spLocks noChangeShapeType="1"/>
          </p:cNvSpPr>
          <p:nvPr/>
        </p:nvSpPr>
        <p:spPr bwMode="auto">
          <a:xfrm>
            <a:off x="4215008" y="2766610"/>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8" name="Line 54">
            <a:extLst>
              <a:ext uri="{FF2B5EF4-FFF2-40B4-BE49-F238E27FC236}">
                <a16:creationId xmlns:a16="http://schemas.microsoft.com/office/drawing/2014/main" id="{DE642691-1B6A-B64E-88A0-E9C02593B397}"/>
              </a:ext>
            </a:extLst>
          </p:cNvPr>
          <p:cNvSpPr>
            <a:spLocks noChangeShapeType="1"/>
          </p:cNvSpPr>
          <p:nvPr/>
        </p:nvSpPr>
        <p:spPr bwMode="auto">
          <a:xfrm flipH="1">
            <a:off x="2145837" y="3258561"/>
            <a:ext cx="1996343" cy="343504"/>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9" name="Rectangle 56">
            <a:extLst>
              <a:ext uri="{FF2B5EF4-FFF2-40B4-BE49-F238E27FC236}">
                <a16:creationId xmlns:a16="http://schemas.microsoft.com/office/drawing/2014/main" id="{AB601B94-B2EC-5F44-8BA3-961BC7EAD4D6}"/>
              </a:ext>
            </a:extLst>
          </p:cNvPr>
          <p:cNvSpPr>
            <a:spLocks noChangeArrowheads="1"/>
          </p:cNvSpPr>
          <p:nvPr/>
        </p:nvSpPr>
        <p:spPr bwMode="auto">
          <a:xfrm>
            <a:off x="2531397" y="2811490"/>
            <a:ext cx="1201662"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0" name="Text Box 55">
            <a:extLst>
              <a:ext uri="{FF2B5EF4-FFF2-40B4-BE49-F238E27FC236}">
                <a16:creationId xmlns:a16="http://schemas.microsoft.com/office/drawing/2014/main" id="{51E91065-A73A-7D43-92CF-648D7E78E17F}"/>
              </a:ext>
            </a:extLst>
          </p:cNvPr>
          <p:cNvSpPr txBox="1">
            <a:spLocks noChangeArrowheads="1"/>
          </p:cNvSpPr>
          <p:nvPr/>
        </p:nvSpPr>
        <p:spPr bwMode="auto">
          <a:xfrm>
            <a:off x="2589217" y="2787324"/>
            <a:ext cx="1116010"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Let’</a:t>
            </a:r>
            <a:r>
              <a:rPr kumimoji="0" lang="en-US" altLang="ja-JP"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talk</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1" name="Rectangle 57">
            <a:extLst>
              <a:ext uri="{FF2B5EF4-FFF2-40B4-BE49-F238E27FC236}">
                <a16:creationId xmlns:a16="http://schemas.microsoft.com/office/drawing/2014/main" id="{2004BA2B-FE8D-D147-B254-220BD421C2B5}"/>
              </a:ext>
            </a:extLst>
          </p:cNvPr>
          <p:cNvSpPr>
            <a:spLocks noChangeArrowheads="1"/>
          </p:cNvSpPr>
          <p:nvPr/>
        </p:nvSpPr>
        <p:spPr bwMode="auto">
          <a:xfrm>
            <a:off x="2878401" y="3272370"/>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 Box 58">
            <a:extLst>
              <a:ext uri="{FF2B5EF4-FFF2-40B4-BE49-F238E27FC236}">
                <a16:creationId xmlns:a16="http://schemas.microsoft.com/office/drawing/2014/main" id="{45CBCA7D-6EF9-B544-8A1D-83FC7ADA336D}"/>
              </a:ext>
            </a:extLst>
          </p:cNvPr>
          <p:cNvSpPr txBox="1">
            <a:spLocks noChangeArrowheads="1"/>
          </p:cNvSpPr>
          <p:nvPr/>
        </p:nvSpPr>
        <p:spPr bwMode="auto">
          <a:xfrm>
            <a:off x="2915186" y="3248204"/>
            <a:ext cx="487634" cy="40011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OK</a:t>
            </a:r>
          </a:p>
        </p:txBody>
      </p:sp>
      <p:sp>
        <p:nvSpPr>
          <p:cNvPr id="223" name="Text Box 60">
            <a:extLst>
              <a:ext uri="{FF2B5EF4-FFF2-40B4-BE49-F238E27FC236}">
                <a16:creationId xmlns:a16="http://schemas.microsoft.com/office/drawing/2014/main" id="{9105DBEA-03C4-1045-B9A8-39AA7B1F3CAB}"/>
              </a:ext>
            </a:extLst>
          </p:cNvPr>
          <p:cNvSpPr txBox="1">
            <a:spLocks noChangeArrowheads="1"/>
          </p:cNvSpPr>
          <p:nvPr/>
        </p:nvSpPr>
        <p:spPr bwMode="auto">
          <a:xfrm>
            <a:off x="4320992" y="3066959"/>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4" name="Text Box 61">
            <a:extLst>
              <a:ext uri="{FF2B5EF4-FFF2-40B4-BE49-F238E27FC236}">
                <a16:creationId xmlns:a16="http://schemas.microsoft.com/office/drawing/2014/main" id="{D3DDB3E1-DD0C-7242-BD98-892C99B0A0FC}"/>
              </a:ext>
            </a:extLst>
          </p:cNvPr>
          <p:cNvSpPr txBox="1">
            <a:spLocks noChangeArrowheads="1"/>
          </p:cNvSpPr>
          <p:nvPr/>
        </p:nvSpPr>
        <p:spPr bwMode="auto">
          <a:xfrm>
            <a:off x="1092998" y="3429450"/>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25" name="Oval 66">
            <a:extLst>
              <a:ext uri="{FF2B5EF4-FFF2-40B4-BE49-F238E27FC236}">
                <a16:creationId xmlns:a16="http://schemas.microsoft.com/office/drawing/2014/main" id="{7A085CF1-13C2-7E45-BD13-7FBE5EC96389}"/>
              </a:ext>
            </a:extLst>
          </p:cNvPr>
          <p:cNvSpPr>
            <a:spLocks noChangeArrowheads="1"/>
          </p:cNvSpPr>
          <p:nvPr/>
        </p:nvSpPr>
        <p:spPr bwMode="auto">
          <a:xfrm>
            <a:off x="2088004" y="3557185"/>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6" name="Oval 67">
            <a:extLst>
              <a:ext uri="{FF2B5EF4-FFF2-40B4-BE49-F238E27FC236}">
                <a16:creationId xmlns:a16="http://schemas.microsoft.com/office/drawing/2014/main" id="{5F8DFD39-4C67-544E-BDB6-995B73F0032B}"/>
              </a:ext>
            </a:extLst>
          </p:cNvPr>
          <p:cNvSpPr>
            <a:spLocks noChangeArrowheads="1"/>
          </p:cNvSpPr>
          <p:nvPr/>
        </p:nvSpPr>
        <p:spPr bwMode="auto">
          <a:xfrm>
            <a:off x="4150748" y="3184337"/>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27" name="Text Box 72">
            <a:extLst>
              <a:ext uri="{FF2B5EF4-FFF2-40B4-BE49-F238E27FC236}">
                <a16:creationId xmlns:a16="http://schemas.microsoft.com/office/drawing/2014/main" id="{DB384BF1-67A8-D941-979F-3D776AAC77D8}"/>
              </a:ext>
            </a:extLst>
          </p:cNvPr>
          <p:cNvSpPr txBox="1">
            <a:spLocks noChangeArrowheads="1"/>
          </p:cNvSpPr>
          <p:nvPr/>
        </p:nvSpPr>
        <p:spPr bwMode="auto">
          <a:xfrm>
            <a:off x="973490" y="4953638"/>
            <a:ext cx="109523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choose x</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8" name="Line 73">
            <a:extLst>
              <a:ext uri="{FF2B5EF4-FFF2-40B4-BE49-F238E27FC236}">
                <a16:creationId xmlns:a16="http://schemas.microsoft.com/office/drawing/2014/main" id="{F4A5217C-A64A-BC43-8BDA-A9CC2AE187E7}"/>
              </a:ext>
            </a:extLst>
          </p:cNvPr>
          <p:cNvSpPr>
            <a:spLocks noChangeShapeType="1"/>
          </p:cNvSpPr>
          <p:nvPr/>
        </p:nvSpPr>
        <p:spPr bwMode="auto">
          <a:xfrm>
            <a:off x="2248653" y="5141789"/>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9" name="Line 74">
            <a:extLst>
              <a:ext uri="{FF2B5EF4-FFF2-40B4-BE49-F238E27FC236}">
                <a16:creationId xmlns:a16="http://schemas.microsoft.com/office/drawing/2014/main" id="{5DF0EBDC-C356-0F40-8E4B-0D4CDB884913}"/>
              </a:ext>
            </a:extLst>
          </p:cNvPr>
          <p:cNvSpPr>
            <a:spLocks noChangeShapeType="1"/>
          </p:cNvSpPr>
          <p:nvPr/>
        </p:nvSpPr>
        <p:spPr bwMode="auto">
          <a:xfrm>
            <a:off x="2188677" y="5052029"/>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0" name="Line 75">
            <a:extLst>
              <a:ext uri="{FF2B5EF4-FFF2-40B4-BE49-F238E27FC236}">
                <a16:creationId xmlns:a16="http://schemas.microsoft.com/office/drawing/2014/main" id="{06DA6EB7-8FDC-114C-A158-24F848F8929E}"/>
              </a:ext>
            </a:extLst>
          </p:cNvPr>
          <p:cNvSpPr>
            <a:spLocks noChangeShapeType="1"/>
          </p:cNvSpPr>
          <p:nvPr/>
        </p:nvSpPr>
        <p:spPr bwMode="auto">
          <a:xfrm>
            <a:off x="4253564" y="5081373"/>
            <a:ext cx="0" cy="1191042"/>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1" name="Line 76">
            <a:extLst>
              <a:ext uri="{FF2B5EF4-FFF2-40B4-BE49-F238E27FC236}">
                <a16:creationId xmlns:a16="http://schemas.microsoft.com/office/drawing/2014/main" id="{6E751C46-6DAD-2049-8052-C6ECA9B99101}"/>
              </a:ext>
            </a:extLst>
          </p:cNvPr>
          <p:cNvSpPr>
            <a:spLocks noChangeShapeType="1"/>
          </p:cNvSpPr>
          <p:nvPr/>
        </p:nvSpPr>
        <p:spPr bwMode="auto">
          <a:xfrm flipH="1">
            <a:off x="2184393" y="5573326"/>
            <a:ext cx="1996343" cy="34350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2" name="Rectangle 77">
            <a:extLst>
              <a:ext uri="{FF2B5EF4-FFF2-40B4-BE49-F238E27FC236}">
                <a16:creationId xmlns:a16="http://schemas.microsoft.com/office/drawing/2014/main" id="{05CA4AE2-2F93-D544-A582-D6138CBE65B1}"/>
              </a:ext>
            </a:extLst>
          </p:cNvPr>
          <p:cNvSpPr>
            <a:spLocks noChangeArrowheads="1"/>
          </p:cNvSpPr>
          <p:nvPr/>
        </p:nvSpPr>
        <p:spPr bwMode="auto">
          <a:xfrm>
            <a:off x="2677053" y="5126253"/>
            <a:ext cx="1049579"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3" name="Text Box 78">
            <a:extLst>
              <a:ext uri="{FF2B5EF4-FFF2-40B4-BE49-F238E27FC236}">
                <a16:creationId xmlns:a16="http://schemas.microsoft.com/office/drawing/2014/main" id="{DF22492C-21D4-FC46-996B-E22F99143FEC}"/>
              </a:ext>
            </a:extLst>
          </p:cNvPr>
          <p:cNvSpPr txBox="1">
            <a:spLocks noChangeArrowheads="1"/>
          </p:cNvSpPr>
          <p:nvPr/>
        </p:nvSpPr>
        <p:spPr bwMode="auto">
          <a:xfrm>
            <a:off x="2502290" y="5090004"/>
            <a:ext cx="14462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req_conn(x)</a:t>
            </a:r>
          </a:p>
        </p:txBody>
      </p:sp>
      <p:sp>
        <p:nvSpPr>
          <p:cNvPr id="234" name="Rectangle 79">
            <a:extLst>
              <a:ext uri="{FF2B5EF4-FFF2-40B4-BE49-F238E27FC236}">
                <a16:creationId xmlns:a16="http://schemas.microsoft.com/office/drawing/2014/main" id="{EB35072C-E8DC-1D43-88F2-D6CC06A96B2B}"/>
              </a:ext>
            </a:extLst>
          </p:cNvPr>
          <p:cNvSpPr>
            <a:spLocks noChangeArrowheads="1"/>
          </p:cNvSpPr>
          <p:nvPr/>
        </p:nvSpPr>
        <p:spPr bwMode="auto">
          <a:xfrm>
            <a:off x="2916957" y="5587135"/>
            <a:ext cx="593334" cy="35558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35" name="Text Box 81">
            <a:extLst>
              <a:ext uri="{FF2B5EF4-FFF2-40B4-BE49-F238E27FC236}">
                <a16:creationId xmlns:a16="http://schemas.microsoft.com/office/drawing/2014/main" id="{41E79C30-5AC2-7B42-AF35-87394C87DCF6}"/>
              </a:ext>
            </a:extLst>
          </p:cNvPr>
          <p:cNvSpPr txBox="1">
            <a:spLocks noChangeArrowheads="1"/>
          </p:cNvSpPr>
          <p:nvPr/>
        </p:nvSpPr>
        <p:spPr bwMode="auto">
          <a:xfrm>
            <a:off x="4359546" y="5381723"/>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6" name="Text Box 82">
            <a:extLst>
              <a:ext uri="{FF2B5EF4-FFF2-40B4-BE49-F238E27FC236}">
                <a16:creationId xmlns:a16="http://schemas.microsoft.com/office/drawing/2014/main" id="{15937B6C-DE9E-BB41-AF3C-AFA9046B2368}"/>
              </a:ext>
            </a:extLst>
          </p:cNvPr>
          <p:cNvSpPr txBox="1">
            <a:spLocks noChangeArrowheads="1"/>
          </p:cNvSpPr>
          <p:nvPr/>
        </p:nvSpPr>
        <p:spPr bwMode="auto">
          <a:xfrm>
            <a:off x="1131555" y="5744214"/>
            <a:ext cx="84189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ESTAB</a:t>
            </a:r>
          </a:p>
        </p:txBody>
      </p:sp>
      <p:sp>
        <p:nvSpPr>
          <p:cNvPr id="237" name="Oval 83">
            <a:extLst>
              <a:ext uri="{FF2B5EF4-FFF2-40B4-BE49-F238E27FC236}">
                <a16:creationId xmlns:a16="http://schemas.microsoft.com/office/drawing/2014/main" id="{60CAB79E-F562-A147-B2B6-BCD35B4CE79B}"/>
              </a:ext>
            </a:extLst>
          </p:cNvPr>
          <p:cNvSpPr>
            <a:spLocks noChangeArrowheads="1"/>
          </p:cNvSpPr>
          <p:nvPr/>
        </p:nvSpPr>
        <p:spPr bwMode="auto">
          <a:xfrm>
            <a:off x="2126560" y="5871949"/>
            <a:ext cx="122093"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8" name="Oval 84">
            <a:extLst>
              <a:ext uri="{FF2B5EF4-FFF2-40B4-BE49-F238E27FC236}">
                <a16:creationId xmlns:a16="http://schemas.microsoft.com/office/drawing/2014/main" id="{AB867DAA-A20D-7E4E-8866-E4B15C4B0299}"/>
              </a:ext>
            </a:extLst>
          </p:cNvPr>
          <p:cNvSpPr>
            <a:spLocks noChangeArrowheads="1"/>
          </p:cNvSpPr>
          <p:nvPr/>
        </p:nvSpPr>
        <p:spPr bwMode="auto">
          <a:xfrm>
            <a:off x="4189304" y="5499101"/>
            <a:ext cx="122095" cy="96664"/>
          </a:xfrm>
          <a:prstGeom prst="ellipse">
            <a:avLst/>
          </a:prstGeom>
          <a:solidFill>
            <a:srgbClr val="CC0000"/>
          </a:solidFill>
          <a:ln w="9525">
            <a:solidFill>
              <a:srgbClr val="CC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p:txBody>
      </p:sp>
      <p:sp>
        <p:nvSpPr>
          <p:cNvPr id="239" name="Rectangle 86">
            <a:extLst>
              <a:ext uri="{FF2B5EF4-FFF2-40B4-BE49-F238E27FC236}">
                <a16:creationId xmlns:a16="http://schemas.microsoft.com/office/drawing/2014/main" id="{0E9D55EE-8F12-D242-B60A-BF7C0AE861A3}"/>
              </a:ext>
            </a:extLst>
          </p:cNvPr>
          <p:cNvSpPr>
            <a:spLocks noChangeArrowheads="1"/>
          </p:cNvSpPr>
          <p:nvPr/>
        </p:nvSpPr>
        <p:spPr bwMode="auto">
          <a:xfrm>
            <a:off x="2514261" y="5594040"/>
            <a:ext cx="1445850" cy="2830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0" name="Text Box 85">
            <a:extLst>
              <a:ext uri="{FF2B5EF4-FFF2-40B4-BE49-F238E27FC236}">
                <a16:creationId xmlns:a16="http://schemas.microsoft.com/office/drawing/2014/main" id="{98A973F5-A6AE-4941-BAAF-D9632C720884}"/>
              </a:ext>
            </a:extLst>
          </p:cNvPr>
          <p:cNvSpPr txBox="1">
            <a:spLocks noChangeArrowheads="1"/>
          </p:cNvSpPr>
          <p:nvPr/>
        </p:nvSpPr>
        <p:spPr bwMode="auto">
          <a:xfrm>
            <a:off x="2500404" y="5552612"/>
            <a:ext cx="1435008"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acc_conn(x)</a:t>
            </a:r>
          </a:p>
        </p:txBody>
      </p:sp>
      <p:grpSp>
        <p:nvGrpSpPr>
          <p:cNvPr id="241" name="Group 92">
            <a:extLst>
              <a:ext uri="{FF2B5EF4-FFF2-40B4-BE49-F238E27FC236}">
                <a16:creationId xmlns:a16="http://schemas.microsoft.com/office/drawing/2014/main" id="{A1DEBE31-8A7C-FA42-BF21-534E9F956FD1}"/>
              </a:ext>
            </a:extLst>
          </p:cNvPr>
          <p:cNvGrpSpPr>
            <a:grpSpLocks/>
          </p:cNvGrpSpPr>
          <p:nvPr/>
        </p:nvGrpSpPr>
        <p:grpSpPr bwMode="auto">
          <a:xfrm>
            <a:off x="1696017" y="4472044"/>
            <a:ext cx="775403" cy="566176"/>
            <a:chOff x="-44" y="1473"/>
            <a:chExt cx="981" cy="1105"/>
          </a:xfrm>
        </p:grpSpPr>
        <p:pic>
          <p:nvPicPr>
            <p:cNvPr id="242" name="Picture 93" descr="desktop_computer_stylized_medium">
              <a:extLst>
                <a:ext uri="{FF2B5EF4-FFF2-40B4-BE49-F238E27FC236}">
                  <a16:creationId xmlns:a16="http://schemas.microsoft.com/office/drawing/2014/main" id="{D4855CC7-B0C0-0C40-99B3-064E9439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 name="Freeform 94">
              <a:extLst>
                <a:ext uri="{FF2B5EF4-FFF2-40B4-BE49-F238E27FC236}">
                  <a16:creationId xmlns:a16="http://schemas.microsoft.com/office/drawing/2014/main" id="{E45A3676-D1D0-F747-9A77-79DCC58FFC6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244" name="Group 95">
            <a:extLst>
              <a:ext uri="{FF2B5EF4-FFF2-40B4-BE49-F238E27FC236}">
                <a16:creationId xmlns:a16="http://schemas.microsoft.com/office/drawing/2014/main" id="{30DE6A89-1D8F-B54B-9DDE-549AD2FC2274}"/>
              </a:ext>
            </a:extLst>
          </p:cNvPr>
          <p:cNvGrpSpPr>
            <a:grpSpLocks/>
          </p:cNvGrpSpPr>
          <p:nvPr/>
        </p:nvGrpSpPr>
        <p:grpSpPr bwMode="auto">
          <a:xfrm>
            <a:off x="4073636" y="4451330"/>
            <a:ext cx="318750" cy="557545"/>
            <a:chOff x="4140" y="429"/>
            <a:chExt cx="1425" cy="2396"/>
          </a:xfrm>
        </p:grpSpPr>
        <p:sp>
          <p:nvSpPr>
            <p:cNvPr id="245" name="Freeform 96">
              <a:extLst>
                <a:ext uri="{FF2B5EF4-FFF2-40B4-BE49-F238E27FC236}">
                  <a16:creationId xmlns:a16="http://schemas.microsoft.com/office/drawing/2014/main" id="{B71F5390-5611-A549-8A76-3052ABA7D19A}"/>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6" name="Rectangle 97">
              <a:extLst>
                <a:ext uri="{FF2B5EF4-FFF2-40B4-BE49-F238E27FC236}">
                  <a16:creationId xmlns:a16="http://schemas.microsoft.com/office/drawing/2014/main" id="{A1B57D5C-B8BE-CC48-A959-8D0CB8D18EA1}"/>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47" name="Freeform 98">
              <a:extLst>
                <a:ext uri="{FF2B5EF4-FFF2-40B4-BE49-F238E27FC236}">
                  <a16:creationId xmlns:a16="http://schemas.microsoft.com/office/drawing/2014/main" id="{F022A685-2E50-194F-BC85-D97F7CAFFCF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8" name="Freeform 99">
              <a:extLst>
                <a:ext uri="{FF2B5EF4-FFF2-40B4-BE49-F238E27FC236}">
                  <a16:creationId xmlns:a16="http://schemas.microsoft.com/office/drawing/2014/main" id="{67381A9D-9DB7-0A4E-B993-95AAAF4CCB9C}"/>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49" name="Rectangle 100">
              <a:extLst>
                <a:ext uri="{FF2B5EF4-FFF2-40B4-BE49-F238E27FC236}">
                  <a16:creationId xmlns:a16="http://schemas.microsoft.com/office/drawing/2014/main" id="{B178CA92-6419-B94D-82C2-001A4C53E7AC}"/>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0" name="Group 101">
              <a:extLst>
                <a:ext uri="{FF2B5EF4-FFF2-40B4-BE49-F238E27FC236}">
                  <a16:creationId xmlns:a16="http://schemas.microsoft.com/office/drawing/2014/main" id="{2DDA5E0E-93B0-FC4E-AA1E-3A161BEB6179}"/>
                </a:ext>
              </a:extLst>
            </p:cNvPr>
            <p:cNvGrpSpPr>
              <a:grpSpLocks/>
            </p:cNvGrpSpPr>
            <p:nvPr/>
          </p:nvGrpSpPr>
          <p:grpSpPr bwMode="auto">
            <a:xfrm>
              <a:off x="4749" y="668"/>
              <a:ext cx="581" cy="145"/>
              <a:chOff x="614" y="2568"/>
              <a:chExt cx="725" cy="139"/>
            </a:xfrm>
          </p:grpSpPr>
          <p:sp>
            <p:nvSpPr>
              <p:cNvPr id="275" name="AutoShape 102">
                <a:extLst>
                  <a:ext uri="{FF2B5EF4-FFF2-40B4-BE49-F238E27FC236}">
                    <a16:creationId xmlns:a16="http://schemas.microsoft.com/office/drawing/2014/main" id="{1245BCF6-EEF2-F34C-92E3-2CA1C2C948EF}"/>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6" name="AutoShape 103">
                <a:extLst>
                  <a:ext uri="{FF2B5EF4-FFF2-40B4-BE49-F238E27FC236}">
                    <a16:creationId xmlns:a16="http://schemas.microsoft.com/office/drawing/2014/main" id="{1067DCBA-D400-0642-B68F-AE171164BAE3}"/>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1" name="Rectangle 104">
              <a:extLst>
                <a:ext uri="{FF2B5EF4-FFF2-40B4-BE49-F238E27FC236}">
                  <a16:creationId xmlns:a16="http://schemas.microsoft.com/office/drawing/2014/main" id="{CEE13654-E51E-634B-B3A8-1909C6DC88FB}"/>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2" name="Group 105">
              <a:extLst>
                <a:ext uri="{FF2B5EF4-FFF2-40B4-BE49-F238E27FC236}">
                  <a16:creationId xmlns:a16="http://schemas.microsoft.com/office/drawing/2014/main" id="{3DE4D6D2-40C1-6843-BB18-76EFFF97C7B0}"/>
                </a:ext>
              </a:extLst>
            </p:cNvPr>
            <p:cNvGrpSpPr>
              <a:grpSpLocks/>
            </p:cNvGrpSpPr>
            <p:nvPr/>
          </p:nvGrpSpPr>
          <p:grpSpPr bwMode="auto">
            <a:xfrm>
              <a:off x="4747" y="994"/>
              <a:ext cx="581" cy="134"/>
              <a:chOff x="614" y="2568"/>
              <a:chExt cx="725" cy="139"/>
            </a:xfrm>
          </p:grpSpPr>
          <p:sp>
            <p:nvSpPr>
              <p:cNvPr id="273" name="AutoShape 106">
                <a:extLst>
                  <a:ext uri="{FF2B5EF4-FFF2-40B4-BE49-F238E27FC236}">
                    <a16:creationId xmlns:a16="http://schemas.microsoft.com/office/drawing/2014/main" id="{2685B222-9BE5-0D43-A3B3-6021358AE35E}"/>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4" name="AutoShape 107">
                <a:extLst>
                  <a:ext uri="{FF2B5EF4-FFF2-40B4-BE49-F238E27FC236}">
                    <a16:creationId xmlns:a16="http://schemas.microsoft.com/office/drawing/2014/main" id="{00F72E45-552A-534D-A233-34AE532CCE10}"/>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3" name="Rectangle 108">
              <a:extLst>
                <a:ext uri="{FF2B5EF4-FFF2-40B4-BE49-F238E27FC236}">
                  <a16:creationId xmlns:a16="http://schemas.microsoft.com/office/drawing/2014/main" id="{3DF4CAF9-06A6-F849-9FCD-1AEC85C1CF94}"/>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4" name="Rectangle 109">
              <a:extLst>
                <a:ext uri="{FF2B5EF4-FFF2-40B4-BE49-F238E27FC236}">
                  <a16:creationId xmlns:a16="http://schemas.microsoft.com/office/drawing/2014/main" id="{148B444B-183C-764F-B7FB-60CA4703B6DB}"/>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255" name="Group 110">
              <a:extLst>
                <a:ext uri="{FF2B5EF4-FFF2-40B4-BE49-F238E27FC236}">
                  <a16:creationId xmlns:a16="http://schemas.microsoft.com/office/drawing/2014/main" id="{39959419-6C63-ED42-9E1F-394A82CD6225}"/>
                </a:ext>
              </a:extLst>
            </p:cNvPr>
            <p:cNvGrpSpPr>
              <a:grpSpLocks/>
            </p:cNvGrpSpPr>
            <p:nvPr/>
          </p:nvGrpSpPr>
          <p:grpSpPr bwMode="auto">
            <a:xfrm>
              <a:off x="4735" y="1627"/>
              <a:ext cx="582" cy="151"/>
              <a:chOff x="614" y="2568"/>
              <a:chExt cx="725" cy="139"/>
            </a:xfrm>
          </p:grpSpPr>
          <p:sp>
            <p:nvSpPr>
              <p:cNvPr id="271" name="AutoShape 111">
                <a:extLst>
                  <a:ext uri="{FF2B5EF4-FFF2-40B4-BE49-F238E27FC236}">
                    <a16:creationId xmlns:a16="http://schemas.microsoft.com/office/drawing/2014/main" id="{A34CF4FA-FD1C-5145-835F-119FE044DC34}"/>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2" name="AutoShape 112">
                <a:extLst>
                  <a:ext uri="{FF2B5EF4-FFF2-40B4-BE49-F238E27FC236}">
                    <a16:creationId xmlns:a16="http://schemas.microsoft.com/office/drawing/2014/main" id="{59A59735-AA02-0146-A5A5-87EEABC8E283}"/>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6" name="Freeform 113">
              <a:extLst>
                <a:ext uri="{FF2B5EF4-FFF2-40B4-BE49-F238E27FC236}">
                  <a16:creationId xmlns:a16="http://schemas.microsoft.com/office/drawing/2014/main" id="{FDFF2545-90A4-DA4C-82D7-3315F0B6C88A}"/>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57" name="Group 114">
              <a:extLst>
                <a:ext uri="{FF2B5EF4-FFF2-40B4-BE49-F238E27FC236}">
                  <a16:creationId xmlns:a16="http://schemas.microsoft.com/office/drawing/2014/main" id="{05A30CF6-38EC-774A-B2D7-6BC1988EFCEE}"/>
                </a:ext>
              </a:extLst>
            </p:cNvPr>
            <p:cNvGrpSpPr>
              <a:grpSpLocks/>
            </p:cNvGrpSpPr>
            <p:nvPr/>
          </p:nvGrpSpPr>
          <p:grpSpPr bwMode="auto">
            <a:xfrm>
              <a:off x="4739" y="1327"/>
              <a:ext cx="582" cy="139"/>
              <a:chOff x="614" y="2568"/>
              <a:chExt cx="725" cy="139"/>
            </a:xfrm>
          </p:grpSpPr>
          <p:sp>
            <p:nvSpPr>
              <p:cNvPr id="269" name="AutoShape 115">
                <a:extLst>
                  <a:ext uri="{FF2B5EF4-FFF2-40B4-BE49-F238E27FC236}">
                    <a16:creationId xmlns:a16="http://schemas.microsoft.com/office/drawing/2014/main" id="{82E4336A-2972-5248-BA09-8141B5778E54}"/>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70" name="AutoShape 116">
                <a:extLst>
                  <a:ext uri="{FF2B5EF4-FFF2-40B4-BE49-F238E27FC236}">
                    <a16:creationId xmlns:a16="http://schemas.microsoft.com/office/drawing/2014/main" id="{AD1D49DB-E480-5641-AC7E-56E3D66E7135}"/>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258" name="Rectangle 117">
              <a:extLst>
                <a:ext uri="{FF2B5EF4-FFF2-40B4-BE49-F238E27FC236}">
                  <a16:creationId xmlns:a16="http://schemas.microsoft.com/office/drawing/2014/main" id="{0B98AE39-2021-6E44-A2F5-79952D91407E}"/>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59" name="Freeform 118">
              <a:extLst>
                <a:ext uri="{FF2B5EF4-FFF2-40B4-BE49-F238E27FC236}">
                  <a16:creationId xmlns:a16="http://schemas.microsoft.com/office/drawing/2014/main" id="{E786E227-0635-1B4C-B935-93B9B2090B2D}"/>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0" name="Freeform 119">
              <a:extLst>
                <a:ext uri="{FF2B5EF4-FFF2-40B4-BE49-F238E27FC236}">
                  <a16:creationId xmlns:a16="http://schemas.microsoft.com/office/drawing/2014/main" id="{FB8A87AF-D14D-3042-95ED-47109B79894D}"/>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1" name="Oval 120">
              <a:extLst>
                <a:ext uri="{FF2B5EF4-FFF2-40B4-BE49-F238E27FC236}">
                  <a16:creationId xmlns:a16="http://schemas.microsoft.com/office/drawing/2014/main" id="{2E438A96-E553-D34A-BF0C-432436BD21D5}"/>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2" name="Freeform 121">
              <a:extLst>
                <a:ext uri="{FF2B5EF4-FFF2-40B4-BE49-F238E27FC236}">
                  <a16:creationId xmlns:a16="http://schemas.microsoft.com/office/drawing/2014/main" id="{C7F13FD9-6F22-2742-B6C1-05E03B039F7D}"/>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63" name="AutoShape 122">
              <a:extLst>
                <a:ext uri="{FF2B5EF4-FFF2-40B4-BE49-F238E27FC236}">
                  <a16:creationId xmlns:a16="http://schemas.microsoft.com/office/drawing/2014/main" id="{348EE68C-CA73-834E-B867-CD1C84FAC89A}"/>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4" name="AutoShape 123">
              <a:extLst>
                <a:ext uri="{FF2B5EF4-FFF2-40B4-BE49-F238E27FC236}">
                  <a16:creationId xmlns:a16="http://schemas.microsoft.com/office/drawing/2014/main" id="{1204051C-8ED9-7648-9B46-C01EFEE9DB1E}"/>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5" name="Oval 124">
              <a:extLst>
                <a:ext uri="{FF2B5EF4-FFF2-40B4-BE49-F238E27FC236}">
                  <a16:creationId xmlns:a16="http://schemas.microsoft.com/office/drawing/2014/main" id="{E60C883F-574D-2748-ABCD-0B7DB3EE983E}"/>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6" name="Oval 125">
              <a:extLst>
                <a:ext uri="{FF2B5EF4-FFF2-40B4-BE49-F238E27FC236}">
                  <a16:creationId xmlns:a16="http://schemas.microsoft.com/office/drawing/2014/main" id="{FB94FD42-6202-F644-B3BA-267D89970B38}"/>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0000"/>
                </a:solidFill>
                <a:effectLst/>
                <a:uLnTx/>
                <a:uFillTx/>
                <a:latin typeface="Calibri" panose="020F0502020204030204"/>
                <a:ea typeface="ＭＳ Ｐゴシック" charset="0"/>
                <a:cs typeface="Arial" charset="0"/>
              </a:endParaRPr>
            </a:p>
          </p:txBody>
        </p:sp>
        <p:sp>
          <p:nvSpPr>
            <p:cNvPr id="267" name="Oval 126">
              <a:extLst>
                <a:ext uri="{FF2B5EF4-FFF2-40B4-BE49-F238E27FC236}">
                  <a16:creationId xmlns:a16="http://schemas.microsoft.com/office/drawing/2014/main" id="{FD6A9A5E-7B0B-0C4F-B512-765209079139}"/>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68" name="Rectangle 127">
              <a:extLst>
                <a:ext uri="{FF2B5EF4-FFF2-40B4-BE49-F238E27FC236}">
                  <a16:creationId xmlns:a16="http://schemas.microsoft.com/office/drawing/2014/main" id="{1A503147-D0ED-D94A-8360-5E7F4D3ED8FD}"/>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69" name="Slide Number Placeholder 2">
            <a:extLst>
              <a:ext uri="{FF2B5EF4-FFF2-40B4-BE49-F238E27FC236}">
                <a16:creationId xmlns:a16="http://schemas.microsoft.com/office/drawing/2014/main" id="{173A9DD9-82B1-6E42-88A8-6C0B706AA49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4505620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3-way handshake</a:t>
            </a:r>
            <a:endParaRPr lang="en-US" sz="4400" b="0" dirty="0"/>
          </a:p>
        </p:txBody>
      </p:sp>
      <p:sp>
        <p:nvSpPr>
          <p:cNvPr id="215" name="Line 5">
            <a:extLst>
              <a:ext uri="{FF2B5EF4-FFF2-40B4-BE49-F238E27FC236}">
                <a16:creationId xmlns:a16="http://schemas.microsoft.com/office/drawing/2014/main" id="{977A2B4A-655D-5443-8A4F-92884511787E}"/>
              </a:ext>
            </a:extLst>
          </p:cNvPr>
          <p:cNvSpPr>
            <a:spLocks noChangeShapeType="1"/>
          </p:cNvSpPr>
          <p:nvPr/>
        </p:nvSpPr>
        <p:spPr bwMode="auto">
          <a:xfrm flipH="1">
            <a:off x="4796631" y="3078661"/>
            <a:ext cx="1588" cy="2470150"/>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16" name="Group 102">
            <a:extLst>
              <a:ext uri="{FF2B5EF4-FFF2-40B4-BE49-F238E27FC236}">
                <a16:creationId xmlns:a16="http://schemas.microsoft.com/office/drawing/2014/main" id="{1F3D6A6C-5FEE-8646-8A80-04AC9F3BFF74}"/>
              </a:ext>
            </a:extLst>
          </p:cNvPr>
          <p:cNvGrpSpPr>
            <a:grpSpLocks/>
          </p:cNvGrpSpPr>
          <p:nvPr/>
        </p:nvGrpSpPr>
        <p:grpSpPr bwMode="auto">
          <a:xfrm>
            <a:off x="2810669" y="3005636"/>
            <a:ext cx="4494212" cy="955675"/>
            <a:chOff x="810" y="1363"/>
            <a:chExt cx="2831" cy="602"/>
          </a:xfrm>
        </p:grpSpPr>
        <p:sp>
          <p:nvSpPr>
            <p:cNvPr id="217" name="Line 10">
              <a:extLst>
                <a:ext uri="{FF2B5EF4-FFF2-40B4-BE49-F238E27FC236}">
                  <a16:creationId xmlns:a16="http://schemas.microsoft.com/office/drawing/2014/main" id="{EE87312F-9111-3748-8D8C-BFB220C5EE37}"/>
                </a:ext>
              </a:extLst>
            </p:cNvPr>
            <p:cNvSpPr>
              <a:spLocks noChangeShapeType="1"/>
            </p:cNvSpPr>
            <p:nvPr/>
          </p:nvSpPr>
          <p:spPr bwMode="auto">
            <a:xfrm>
              <a:off x="2062" y="1502"/>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Rectangle 12">
              <a:extLst>
                <a:ext uri="{FF2B5EF4-FFF2-40B4-BE49-F238E27FC236}">
                  <a16:creationId xmlns:a16="http://schemas.microsoft.com/office/drawing/2014/main" id="{F50F8FCD-3A00-574F-A159-92B207C593BD}"/>
                </a:ext>
              </a:extLst>
            </p:cNvPr>
            <p:cNvSpPr>
              <a:spLocks noChangeArrowheads="1"/>
            </p:cNvSpPr>
            <p:nvPr/>
          </p:nvSpPr>
          <p:spPr bwMode="auto">
            <a:xfrm>
              <a:off x="2518" y="1565"/>
              <a:ext cx="590"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9" name="Text Box 13">
              <a:extLst>
                <a:ext uri="{FF2B5EF4-FFF2-40B4-BE49-F238E27FC236}">
                  <a16:creationId xmlns:a16="http://schemas.microsoft.com/office/drawing/2014/main" id="{24E8EE1C-DBA9-8F4D-82EE-29CEECDFAAD7}"/>
                </a:ext>
              </a:extLst>
            </p:cNvPr>
            <p:cNvSpPr txBox="1">
              <a:spLocks noChangeArrowheads="1"/>
            </p:cNvSpPr>
            <p:nvPr/>
          </p:nvSpPr>
          <p:spPr bwMode="auto">
            <a:xfrm>
              <a:off x="2310" y="1624"/>
              <a:ext cx="1096"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Seq=x</a:t>
              </a:r>
            </a:p>
          </p:txBody>
        </p:sp>
        <p:sp>
          <p:nvSpPr>
            <p:cNvPr id="220" name="Text Box 21">
              <a:extLst>
                <a:ext uri="{FF2B5EF4-FFF2-40B4-BE49-F238E27FC236}">
                  <a16:creationId xmlns:a16="http://schemas.microsoft.com/office/drawing/2014/main" id="{8343DEBF-07A5-D746-BE48-88F38BD40754}"/>
                </a:ext>
              </a:extLst>
            </p:cNvPr>
            <p:cNvSpPr txBox="1">
              <a:spLocks noChangeArrowheads="1"/>
            </p:cNvSpPr>
            <p:nvPr/>
          </p:nvSpPr>
          <p:spPr bwMode="auto">
            <a:xfrm>
              <a:off x="810" y="1363"/>
              <a:ext cx="1230"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x</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 msg</a:t>
              </a:r>
            </a:p>
          </p:txBody>
        </p:sp>
      </p:grpSp>
      <p:sp>
        <p:nvSpPr>
          <p:cNvPr id="221" name="Line 22">
            <a:extLst>
              <a:ext uri="{FF2B5EF4-FFF2-40B4-BE49-F238E27FC236}">
                <a16:creationId xmlns:a16="http://schemas.microsoft.com/office/drawing/2014/main" id="{2FC7049F-93A3-A84A-9D90-B3F4B6E3F6E9}"/>
              </a:ext>
            </a:extLst>
          </p:cNvPr>
          <p:cNvSpPr>
            <a:spLocks noChangeShapeType="1"/>
          </p:cNvSpPr>
          <p:nvPr/>
        </p:nvSpPr>
        <p:spPr bwMode="auto">
          <a:xfrm flipH="1">
            <a:off x="7385844" y="3148511"/>
            <a:ext cx="1587" cy="3417888"/>
          </a:xfrm>
          <a:prstGeom prst="line">
            <a:avLst/>
          </a:prstGeom>
          <a:noFill/>
          <a:ln w="9525">
            <a:solidFill>
              <a:srgbClr val="77777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92">
            <a:extLst>
              <a:ext uri="{FF2B5EF4-FFF2-40B4-BE49-F238E27FC236}">
                <a16:creationId xmlns:a16="http://schemas.microsoft.com/office/drawing/2014/main" id="{8192AE36-3CEB-7940-A712-3437D9AE1C17}"/>
              </a:ext>
            </a:extLst>
          </p:cNvPr>
          <p:cNvSpPr txBox="1">
            <a:spLocks noChangeArrowheads="1"/>
          </p:cNvSpPr>
          <p:nvPr/>
        </p:nvSpPr>
        <p:spPr bwMode="auto">
          <a:xfrm>
            <a:off x="9571831" y="5986961"/>
            <a:ext cx="7715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grpSp>
        <p:nvGrpSpPr>
          <p:cNvPr id="223" name="Group 109">
            <a:extLst>
              <a:ext uri="{FF2B5EF4-FFF2-40B4-BE49-F238E27FC236}">
                <a16:creationId xmlns:a16="http://schemas.microsoft.com/office/drawing/2014/main" id="{9180F1A8-9EF0-3C49-80B2-6C9528088F36}"/>
              </a:ext>
            </a:extLst>
          </p:cNvPr>
          <p:cNvGrpSpPr>
            <a:grpSpLocks/>
          </p:cNvGrpSpPr>
          <p:nvPr/>
        </p:nvGrpSpPr>
        <p:grpSpPr bwMode="auto">
          <a:xfrm>
            <a:off x="4795044" y="3675561"/>
            <a:ext cx="4519612" cy="1425575"/>
            <a:chOff x="2060" y="1785"/>
            <a:chExt cx="2847" cy="898"/>
          </a:xfrm>
        </p:grpSpPr>
        <p:sp>
          <p:nvSpPr>
            <p:cNvPr id="224" name="Line 11">
              <a:extLst>
                <a:ext uri="{FF2B5EF4-FFF2-40B4-BE49-F238E27FC236}">
                  <a16:creationId xmlns:a16="http://schemas.microsoft.com/office/drawing/2014/main" id="{660BD729-B466-584F-9DAC-1C1358024968}"/>
                </a:ext>
              </a:extLst>
            </p:cNvPr>
            <p:cNvSpPr>
              <a:spLocks noChangeShapeType="1"/>
            </p:cNvSpPr>
            <p:nvPr/>
          </p:nvSpPr>
          <p:spPr bwMode="auto">
            <a:xfrm flipH="1">
              <a:off x="2060" y="2031"/>
              <a:ext cx="1580" cy="65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5" name="Rectangle 14">
              <a:extLst>
                <a:ext uri="{FF2B5EF4-FFF2-40B4-BE49-F238E27FC236}">
                  <a16:creationId xmlns:a16="http://schemas.microsoft.com/office/drawing/2014/main" id="{36832487-CAD9-A047-9D5F-96D1B02D3E65}"/>
                </a:ext>
              </a:extLst>
            </p:cNvPr>
            <p:cNvSpPr>
              <a:spLocks noChangeArrowheads="1"/>
            </p:cNvSpPr>
            <p:nvPr/>
          </p:nvSpPr>
          <p:spPr bwMode="auto">
            <a:xfrm>
              <a:off x="2381" y="2206"/>
              <a:ext cx="896" cy="32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83">
              <a:extLst>
                <a:ext uri="{FF2B5EF4-FFF2-40B4-BE49-F238E27FC236}">
                  <a16:creationId xmlns:a16="http://schemas.microsoft.com/office/drawing/2014/main" id="{393E04DD-B089-D14F-BFBB-76E878EC5F6F}"/>
                </a:ext>
              </a:extLst>
            </p:cNvPr>
            <p:cNvSpPr txBox="1">
              <a:spLocks noChangeArrowheads="1"/>
            </p:cNvSpPr>
            <p:nvPr/>
          </p:nvSpPr>
          <p:spPr bwMode="auto">
            <a:xfrm>
              <a:off x="2159" y="2169"/>
              <a:ext cx="1534" cy="36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SYNbit=1, Seq=y</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ACKnum=x+1</a:t>
              </a:r>
            </a:p>
          </p:txBody>
        </p:sp>
        <p:sp>
          <p:nvSpPr>
            <p:cNvPr id="227" name="Text Box 93">
              <a:extLst>
                <a:ext uri="{FF2B5EF4-FFF2-40B4-BE49-F238E27FC236}">
                  <a16:creationId xmlns:a16="http://schemas.microsoft.com/office/drawing/2014/main" id="{D2107B90-790F-D84D-8A95-4CD5BE8D772A}"/>
                </a:ext>
              </a:extLst>
            </p:cNvPr>
            <p:cNvSpPr txBox="1">
              <a:spLocks noChangeArrowheads="1"/>
            </p:cNvSpPr>
            <p:nvPr/>
          </p:nvSpPr>
          <p:spPr bwMode="auto">
            <a:xfrm>
              <a:off x="3676" y="1785"/>
              <a:ext cx="1231" cy="42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choose init seq num, y</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TCP SYNACK</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msg, acking SYN</a:t>
              </a:r>
            </a:p>
          </p:txBody>
        </p:sp>
      </p:grpSp>
      <p:grpSp>
        <p:nvGrpSpPr>
          <p:cNvPr id="228" name="Group 110">
            <a:extLst>
              <a:ext uri="{FF2B5EF4-FFF2-40B4-BE49-F238E27FC236}">
                <a16:creationId xmlns:a16="http://schemas.microsoft.com/office/drawing/2014/main" id="{92A8D17F-88B5-E34B-ADF1-D1D5F4C6CACA}"/>
              </a:ext>
            </a:extLst>
          </p:cNvPr>
          <p:cNvGrpSpPr>
            <a:grpSpLocks/>
          </p:cNvGrpSpPr>
          <p:nvPr/>
        </p:nvGrpSpPr>
        <p:grpSpPr bwMode="auto">
          <a:xfrm>
            <a:off x="2512219" y="4774111"/>
            <a:ext cx="6630987" cy="1373188"/>
            <a:chOff x="622" y="2477"/>
            <a:chExt cx="4177" cy="865"/>
          </a:xfrm>
        </p:grpSpPr>
        <p:sp>
          <p:nvSpPr>
            <p:cNvPr id="229" name="Line 84">
              <a:extLst>
                <a:ext uri="{FF2B5EF4-FFF2-40B4-BE49-F238E27FC236}">
                  <a16:creationId xmlns:a16="http://schemas.microsoft.com/office/drawing/2014/main" id="{31D580AA-9CAF-1544-A3DB-06757FBBB395}"/>
                </a:ext>
              </a:extLst>
            </p:cNvPr>
            <p:cNvSpPr>
              <a:spLocks noChangeShapeType="1"/>
            </p:cNvSpPr>
            <p:nvPr/>
          </p:nvSpPr>
          <p:spPr bwMode="auto">
            <a:xfrm>
              <a:off x="2073" y="2728"/>
              <a:ext cx="1579" cy="46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Rectangle 89">
              <a:extLst>
                <a:ext uri="{FF2B5EF4-FFF2-40B4-BE49-F238E27FC236}">
                  <a16:creationId xmlns:a16="http://schemas.microsoft.com/office/drawing/2014/main" id="{60D16AD1-FAFA-6248-BB4D-76643C40A64C}"/>
                </a:ext>
              </a:extLst>
            </p:cNvPr>
            <p:cNvSpPr>
              <a:spLocks noChangeArrowheads="1"/>
            </p:cNvSpPr>
            <p:nvPr/>
          </p:nvSpPr>
          <p:spPr bwMode="auto">
            <a:xfrm>
              <a:off x="2486" y="2806"/>
              <a:ext cx="775" cy="27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1" name="Text Box 90">
              <a:extLst>
                <a:ext uri="{FF2B5EF4-FFF2-40B4-BE49-F238E27FC236}">
                  <a16:creationId xmlns:a16="http://schemas.microsoft.com/office/drawing/2014/main" id="{D8F9F960-0A9B-F045-8B04-6F4D63130318}"/>
                </a:ext>
              </a:extLst>
            </p:cNvPr>
            <p:cNvSpPr txBox="1">
              <a:spLocks noChangeArrowheads="1"/>
            </p:cNvSpPr>
            <p:nvPr/>
          </p:nvSpPr>
          <p:spPr bwMode="auto">
            <a:xfrm>
              <a:off x="2092" y="2852"/>
              <a:ext cx="1529"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ACKbit=1, ACKnum=y+1</a:t>
              </a:r>
            </a:p>
          </p:txBody>
        </p:sp>
        <p:sp>
          <p:nvSpPr>
            <p:cNvPr id="232" name="Text Box 94">
              <a:extLst>
                <a:ext uri="{FF2B5EF4-FFF2-40B4-BE49-F238E27FC236}">
                  <a16:creationId xmlns:a16="http://schemas.microsoft.com/office/drawing/2014/main" id="{B9046815-BDD2-9143-979C-D64169C26C55}"/>
                </a:ext>
              </a:extLst>
            </p:cNvPr>
            <p:cNvSpPr txBox="1">
              <a:spLocks noChangeArrowheads="1"/>
            </p:cNvSpPr>
            <p:nvPr/>
          </p:nvSpPr>
          <p:spPr bwMode="auto">
            <a:xfrm>
              <a:off x="622" y="2477"/>
              <a:ext cx="1422" cy="66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SYNACK(x)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server is live;</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 ACK for SYNACK;</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this segment may contain </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client-to-server data</a:t>
              </a:r>
            </a:p>
          </p:txBody>
        </p:sp>
        <p:sp>
          <p:nvSpPr>
            <p:cNvPr id="233" name="Text Box 95">
              <a:extLst>
                <a:ext uri="{FF2B5EF4-FFF2-40B4-BE49-F238E27FC236}">
                  <a16:creationId xmlns:a16="http://schemas.microsoft.com/office/drawing/2014/main" id="{ADF0930B-F723-4446-8C5B-8996D59396E2}"/>
                </a:ext>
              </a:extLst>
            </p:cNvPr>
            <p:cNvSpPr txBox="1">
              <a:spLocks noChangeArrowheads="1"/>
            </p:cNvSpPr>
            <p:nvPr/>
          </p:nvSpPr>
          <p:spPr bwMode="auto">
            <a:xfrm>
              <a:off x="3640" y="3042"/>
              <a:ext cx="1159" cy="3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ACK(y)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indicates client is live</a:t>
              </a:r>
            </a:p>
          </p:txBody>
        </p:sp>
      </p:grpSp>
      <p:grpSp>
        <p:nvGrpSpPr>
          <p:cNvPr id="234" name="Group 105">
            <a:extLst>
              <a:ext uri="{FF2B5EF4-FFF2-40B4-BE49-F238E27FC236}">
                <a16:creationId xmlns:a16="http://schemas.microsoft.com/office/drawing/2014/main" id="{45AA77DF-71CD-2E48-9AEE-EC1E8FB1B1C5}"/>
              </a:ext>
            </a:extLst>
          </p:cNvPr>
          <p:cNvGrpSpPr>
            <a:grpSpLocks/>
          </p:cNvGrpSpPr>
          <p:nvPr/>
        </p:nvGrpSpPr>
        <p:grpSpPr bwMode="auto">
          <a:xfrm>
            <a:off x="1813719" y="3043736"/>
            <a:ext cx="1030287" cy="700088"/>
            <a:chOff x="182" y="1387"/>
            <a:chExt cx="649" cy="441"/>
          </a:xfrm>
        </p:grpSpPr>
        <p:sp>
          <p:nvSpPr>
            <p:cNvPr id="235" name="Text Box 91">
              <a:extLst>
                <a:ext uri="{FF2B5EF4-FFF2-40B4-BE49-F238E27FC236}">
                  <a16:creationId xmlns:a16="http://schemas.microsoft.com/office/drawing/2014/main" id="{B93FA479-02A5-4C43-B059-3F1D0BB052E8}"/>
                </a:ext>
              </a:extLst>
            </p:cNvPr>
            <p:cNvSpPr txBox="1">
              <a:spLocks noChangeArrowheads="1"/>
            </p:cNvSpPr>
            <p:nvPr/>
          </p:nvSpPr>
          <p:spPr bwMode="auto">
            <a:xfrm>
              <a:off x="182" y="1616"/>
              <a:ext cx="64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SYNSENT</a:t>
              </a:r>
            </a:p>
          </p:txBody>
        </p:sp>
        <p:sp>
          <p:nvSpPr>
            <p:cNvPr id="236" name="Line 103">
              <a:extLst>
                <a:ext uri="{FF2B5EF4-FFF2-40B4-BE49-F238E27FC236}">
                  <a16:creationId xmlns:a16="http://schemas.microsoft.com/office/drawing/2014/main" id="{C569F88B-55D7-1F45-9FD5-8D995E4C94A5}"/>
                </a:ext>
              </a:extLst>
            </p:cNvPr>
            <p:cNvSpPr>
              <a:spLocks noChangeShapeType="1"/>
            </p:cNvSpPr>
            <p:nvPr/>
          </p:nvSpPr>
          <p:spPr bwMode="auto">
            <a:xfrm>
              <a:off x="462" y="1387"/>
              <a:ext cx="0" cy="27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37" name="Group 111">
            <a:extLst>
              <a:ext uri="{FF2B5EF4-FFF2-40B4-BE49-F238E27FC236}">
                <a16:creationId xmlns:a16="http://schemas.microsoft.com/office/drawing/2014/main" id="{FBD3641B-4567-B84B-B0A9-51F31757E64D}"/>
              </a:ext>
            </a:extLst>
          </p:cNvPr>
          <p:cNvGrpSpPr>
            <a:grpSpLocks/>
          </p:cNvGrpSpPr>
          <p:nvPr/>
        </p:nvGrpSpPr>
        <p:grpSpPr bwMode="auto">
          <a:xfrm>
            <a:off x="1815306" y="3704136"/>
            <a:ext cx="771525" cy="1622425"/>
            <a:chOff x="183" y="1803"/>
            <a:chExt cx="486" cy="1022"/>
          </a:xfrm>
        </p:grpSpPr>
        <p:sp>
          <p:nvSpPr>
            <p:cNvPr id="238" name="Text Box 16">
              <a:extLst>
                <a:ext uri="{FF2B5EF4-FFF2-40B4-BE49-F238E27FC236}">
                  <a16:creationId xmlns:a16="http://schemas.microsoft.com/office/drawing/2014/main" id="{46A42911-E4FA-6E45-98D3-9BA61AF39351}"/>
                </a:ext>
              </a:extLst>
            </p:cNvPr>
            <p:cNvSpPr txBox="1">
              <a:spLocks noChangeArrowheads="1"/>
            </p:cNvSpPr>
            <p:nvPr/>
          </p:nvSpPr>
          <p:spPr bwMode="auto">
            <a:xfrm>
              <a:off x="183" y="2613"/>
              <a:ext cx="48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C0000"/>
                  </a:solidFill>
                  <a:effectLst/>
                  <a:uLnTx/>
                  <a:uFillTx/>
                  <a:latin typeface="Tahoma" charset="0"/>
                  <a:ea typeface="ＭＳ Ｐゴシック" charset="0"/>
                  <a:cs typeface="+mn-cs"/>
                </a:rPr>
                <a:t>ESTAB</a:t>
              </a:r>
            </a:p>
          </p:txBody>
        </p:sp>
        <p:sp>
          <p:nvSpPr>
            <p:cNvPr id="239" name="Line 104">
              <a:extLst>
                <a:ext uri="{FF2B5EF4-FFF2-40B4-BE49-F238E27FC236}">
                  <a16:creationId xmlns:a16="http://schemas.microsoft.com/office/drawing/2014/main" id="{B764515C-528C-5B41-979E-CEB5F77FD9DC}"/>
                </a:ext>
              </a:extLst>
            </p:cNvPr>
            <p:cNvSpPr>
              <a:spLocks noChangeShapeType="1"/>
            </p:cNvSpPr>
            <p:nvPr/>
          </p:nvSpPr>
          <p:spPr bwMode="auto">
            <a:xfrm>
              <a:off x="465" y="1803"/>
              <a:ext cx="0" cy="79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40" name="Group 108">
            <a:extLst>
              <a:ext uri="{FF2B5EF4-FFF2-40B4-BE49-F238E27FC236}">
                <a16:creationId xmlns:a16="http://schemas.microsoft.com/office/drawing/2014/main" id="{E9975853-CA29-F64E-9978-90818E85074F}"/>
              </a:ext>
            </a:extLst>
          </p:cNvPr>
          <p:cNvGrpSpPr>
            <a:grpSpLocks/>
          </p:cNvGrpSpPr>
          <p:nvPr/>
        </p:nvGrpSpPr>
        <p:grpSpPr bwMode="auto">
          <a:xfrm>
            <a:off x="9268619" y="3099299"/>
            <a:ext cx="1119187" cy="1192212"/>
            <a:chOff x="4878" y="1422"/>
            <a:chExt cx="705" cy="751"/>
          </a:xfrm>
        </p:grpSpPr>
        <p:sp>
          <p:nvSpPr>
            <p:cNvPr id="241" name="Text Box 99">
              <a:extLst>
                <a:ext uri="{FF2B5EF4-FFF2-40B4-BE49-F238E27FC236}">
                  <a16:creationId xmlns:a16="http://schemas.microsoft.com/office/drawing/2014/main" id="{8F08BD14-4FFB-B243-AC1A-68FE85BE4E11}"/>
                </a:ext>
              </a:extLst>
            </p:cNvPr>
            <p:cNvSpPr txBox="1">
              <a:spLocks noChangeArrowheads="1"/>
            </p:cNvSpPr>
            <p:nvPr/>
          </p:nvSpPr>
          <p:spPr bwMode="auto">
            <a:xfrm>
              <a:off x="4878" y="1961"/>
              <a:ext cx="70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SYN RCVD</a:t>
              </a:r>
            </a:p>
          </p:txBody>
        </p:sp>
        <p:sp>
          <p:nvSpPr>
            <p:cNvPr id="242" name="Line 106">
              <a:extLst>
                <a:ext uri="{FF2B5EF4-FFF2-40B4-BE49-F238E27FC236}">
                  <a16:creationId xmlns:a16="http://schemas.microsoft.com/office/drawing/2014/main" id="{0D6BD76C-B84A-F940-AC88-70ACC69EC6F4}"/>
                </a:ext>
              </a:extLst>
            </p:cNvPr>
            <p:cNvSpPr>
              <a:spLocks noChangeShapeType="1"/>
            </p:cNvSpPr>
            <p:nvPr/>
          </p:nvSpPr>
          <p:spPr bwMode="auto">
            <a:xfrm>
              <a:off x="5339" y="1422"/>
              <a:ext cx="0" cy="5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43" name="Line 107">
            <a:extLst>
              <a:ext uri="{FF2B5EF4-FFF2-40B4-BE49-F238E27FC236}">
                <a16:creationId xmlns:a16="http://schemas.microsoft.com/office/drawing/2014/main" id="{28C3410E-FF26-2849-8647-5DA1E34B6C9E}"/>
              </a:ext>
            </a:extLst>
          </p:cNvPr>
          <p:cNvSpPr>
            <a:spLocks noChangeShapeType="1"/>
          </p:cNvSpPr>
          <p:nvPr/>
        </p:nvSpPr>
        <p:spPr bwMode="auto">
          <a:xfrm>
            <a:off x="9982994" y="4301036"/>
            <a:ext cx="0" cy="1704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5" name="Text Box 114">
            <a:extLst>
              <a:ext uri="{FF2B5EF4-FFF2-40B4-BE49-F238E27FC236}">
                <a16:creationId xmlns:a16="http://schemas.microsoft.com/office/drawing/2014/main" id="{A27DEC11-2958-674C-B587-49A38C649582}"/>
              </a:ext>
            </a:extLst>
          </p:cNvPr>
          <p:cNvSpPr txBox="1">
            <a:spLocks noChangeArrowheads="1"/>
          </p:cNvSpPr>
          <p:nvPr/>
        </p:nvSpPr>
        <p:spPr bwMode="auto">
          <a:xfrm>
            <a:off x="1395197" y="1675748"/>
            <a:ext cx="183903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Client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6" name="Text Box 115">
            <a:extLst>
              <a:ext uri="{FF2B5EF4-FFF2-40B4-BE49-F238E27FC236}">
                <a16:creationId xmlns:a16="http://schemas.microsoft.com/office/drawing/2014/main" id="{052EAC19-09BF-FD44-ADF4-7A708D2CC77C}"/>
              </a:ext>
            </a:extLst>
          </p:cNvPr>
          <p:cNvSpPr txBox="1">
            <a:spLocks noChangeArrowheads="1"/>
          </p:cNvSpPr>
          <p:nvPr/>
        </p:nvSpPr>
        <p:spPr bwMode="auto">
          <a:xfrm>
            <a:off x="1807368" y="2389622"/>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sp>
        <p:nvSpPr>
          <p:cNvPr id="247" name="Text Box 116">
            <a:extLst>
              <a:ext uri="{FF2B5EF4-FFF2-40B4-BE49-F238E27FC236}">
                <a16:creationId xmlns:a16="http://schemas.microsoft.com/office/drawing/2014/main" id="{27C21C28-5638-8F4A-8A80-DBD146AD39D1}"/>
              </a:ext>
            </a:extLst>
          </p:cNvPr>
          <p:cNvSpPr txBox="1">
            <a:spLocks noChangeArrowheads="1"/>
          </p:cNvSpPr>
          <p:nvPr/>
        </p:nvSpPr>
        <p:spPr bwMode="auto">
          <a:xfrm>
            <a:off x="8905645" y="1081958"/>
            <a:ext cx="19304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a:ea typeface="ＭＳ Ｐゴシック" charset="0"/>
                <a:cs typeface="+mn-cs"/>
              </a:rPr>
              <a:t>Server state</a:t>
            </a:r>
          </a:p>
          <a:p>
            <a:pPr marL="0" marR="0" lvl="0" indent="0" algn="r" defTabSz="914400" rtl="0" eaLnBrk="0" fontAlgn="base" latinLnBrk="0" hangingPunct="0">
              <a:lnSpc>
                <a:spcPct val="100000"/>
              </a:lnSpc>
              <a:spcBef>
                <a:spcPct val="0"/>
              </a:spcBef>
              <a:spcAft>
                <a:spcPct val="0"/>
              </a:spcAft>
              <a:buClrTx/>
              <a:buSzTx/>
              <a:buFontTx/>
              <a:buNone/>
              <a:tabLst/>
              <a:defRPr/>
            </a:pPr>
            <a:endParaRPr kumimoji="0" lang="en-US" sz="1600" b="0" i="1" u="none" strike="noStrike" kern="0" cap="none" spc="0" normalizeH="0" baseline="0" noProof="0" dirty="0">
              <a:ln>
                <a:noFill/>
              </a:ln>
              <a:solidFill>
                <a:srgbClr val="000099"/>
              </a:solidFill>
              <a:effectLst/>
              <a:uLnTx/>
              <a:uFillTx/>
              <a:latin typeface="Tahoma" charset="0"/>
              <a:ea typeface="ＭＳ Ｐゴシック" charset="0"/>
              <a:cs typeface="+mn-cs"/>
            </a:endParaRPr>
          </a:p>
        </p:txBody>
      </p:sp>
      <p:sp>
        <p:nvSpPr>
          <p:cNvPr id="248" name="Text Box 117">
            <a:extLst>
              <a:ext uri="{FF2B5EF4-FFF2-40B4-BE49-F238E27FC236}">
                <a16:creationId xmlns:a16="http://schemas.microsoft.com/office/drawing/2014/main" id="{2B920772-7698-6844-B114-A453A028C206}"/>
              </a:ext>
            </a:extLst>
          </p:cNvPr>
          <p:cNvSpPr txBox="1">
            <a:spLocks noChangeArrowheads="1"/>
          </p:cNvSpPr>
          <p:nvPr/>
        </p:nvSpPr>
        <p:spPr bwMode="auto">
          <a:xfrm>
            <a:off x="9511504" y="2632510"/>
            <a:ext cx="8429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LISTEN</a:t>
            </a:r>
          </a:p>
        </p:txBody>
      </p:sp>
      <p:grpSp>
        <p:nvGrpSpPr>
          <p:cNvPr id="249" name="Group 118">
            <a:extLst>
              <a:ext uri="{FF2B5EF4-FFF2-40B4-BE49-F238E27FC236}">
                <a16:creationId xmlns:a16="http://schemas.microsoft.com/office/drawing/2014/main" id="{EE14688C-F1C2-7F41-8726-D165159240FD}"/>
              </a:ext>
            </a:extLst>
          </p:cNvPr>
          <p:cNvGrpSpPr>
            <a:grpSpLocks/>
          </p:cNvGrpSpPr>
          <p:nvPr/>
        </p:nvGrpSpPr>
        <p:grpSpPr bwMode="auto">
          <a:xfrm>
            <a:off x="4464473" y="2492809"/>
            <a:ext cx="642937" cy="600075"/>
            <a:chOff x="-44" y="1473"/>
            <a:chExt cx="981" cy="1105"/>
          </a:xfrm>
        </p:grpSpPr>
        <p:pic>
          <p:nvPicPr>
            <p:cNvPr id="424" name="Picture 119" descr="desktop_computer_stylized_medium">
              <a:extLst>
                <a:ext uri="{FF2B5EF4-FFF2-40B4-BE49-F238E27FC236}">
                  <a16:creationId xmlns:a16="http://schemas.microsoft.com/office/drawing/2014/main" id="{1C11CA15-FEC8-A341-80F1-CFA1FA9F1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5" name="Freeform 120">
              <a:extLst>
                <a:ext uri="{FF2B5EF4-FFF2-40B4-BE49-F238E27FC236}">
                  <a16:creationId xmlns:a16="http://schemas.microsoft.com/office/drawing/2014/main" id="{8CCBA09D-3C96-6544-9960-AA2F6CD2F41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50" name="Group 121">
            <a:extLst>
              <a:ext uri="{FF2B5EF4-FFF2-40B4-BE49-F238E27FC236}">
                <a16:creationId xmlns:a16="http://schemas.microsoft.com/office/drawing/2014/main" id="{DC61BD1A-A71F-CF4B-B53E-5ECC0609FEB5}"/>
              </a:ext>
            </a:extLst>
          </p:cNvPr>
          <p:cNvGrpSpPr>
            <a:grpSpLocks/>
          </p:cNvGrpSpPr>
          <p:nvPr/>
        </p:nvGrpSpPr>
        <p:grpSpPr bwMode="auto">
          <a:xfrm>
            <a:off x="7221809" y="2580121"/>
            <a:ext cx="336550" cy="512763"/>
            <a:chOff x="4140" y="429"/>
            <a:chExt cx="1425" cy="2396"/>
          </a:xfrm>
        </p:grpSpPr>
        <p:sp>
          <p:nvSpPr>
            <p:cNvPr id="251" name="Freeform 122">
              <a:extLst>
                <a:ext uri="{FF2B5EF4-FFF2-40B4-BE49-F238E27FC236}">
                  <a16:creationId xmlns:a16="http://schemas.microsoft.com/office/drawing/2014/main" id="{0CD95998-3FB2-FF44-94A2-CC491B713340}"/>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2" name="Rectangle 123">
              <a:extLst>
                <a:ext uri="{FF2B5EF4-FFF2-40B4-BE49-F238E27FC236}">
                  <a16:creationId xmlns:a16="http://schemas.microsoft.com/office/drawing/2014/main" id="{BF76EB82-B4E1-B149-BE06-EFCD582E8676}"/>
                </a:ext>
              </a:extLst>
            </p:cNvPr>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Freeform 124">
              <a:extLst>
                <a:ext uri="{FF2B5EF4-FFF2-40B4-BE49-F238E27FC236}">
                  <a16:creationId xmlns:a16="http://schemas.microsoft.com/office/drawing/2014/main" id="{338FE797-056A-6E48-9B03-4B0253D638F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4" name="Freeform 125">
              <a:extLst>
                <a:ext uri="{FF2B5EF4-FFF2-40B4-BE49-F238E27FC236}">
                  <a16:creationId xmlns:a16="http://schemas.microsoft.com/office/drawing/2014/main" id="{8D12AA45-CFED-084A-B74C-A299F8140712}"/>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5" name="Rectangle 126">
              <a:extLst>
                <a:ext uri="{FF2B5EF4-FFF2-40B4-BE49-F238E27FC236}">
                  <a16:creationId xmlns:a16="http://schemas.microsoft.com/office/drawing/2014/main" id="{56E176FE-7110-C043-AC64-4C5F3D2E4792}"/>
                </a:ext>
              </a:extLst>
            </p:cNvPr>
            <p:cNvSpPr>
              <a:spLocks noChangeArrowheads="1"/>
            </p:cNvSpPr>
            <p:nvPr/>
          </p:nvSpPr>
          <p:spPr bwMode="auto">
            <a:xfrm>
              <a:off x="4214" y="696"/>
              <a:ext cx="592"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6" name="Group 127">
              <a:extLst>
                <a:ext uri="{FF2B5EF4-FFF2-40B4-BE49-F238E27FC236}">
                  <a16:creationId xmlns:a16="http://schemas.microsoft.com/office/drawing/2014/main" id="{A3707B54-2470-3A4A-B09A-A776F4E8539D}"/>
                </a:ext>
              </a:extLst>
            </p:cNvPr>
            <p:cNvGrpSpPr>
              <a:grpSpLocks/>
            </p:cNvGrpSpPr>
            <p:nvPr/>
          </p:nvGrpSpPr>
          <p:grpSpPr bwMode="auto">
            <a:xfrm>
              <a:off x="4749" y="668"/>
              <a:ext cx="581" cy="145"/>
              <a:chOff x="614" y="2568"/>
              <a:chExt cx="725" cy="139"/>
            </a:xfrm>
          </p:grpSpPr>
          <p:sp>
            <p:nvSpPr>
              <p:cNvPr id="422" name="AutoShape 128">
                <a:extLst>
                  <a:ext uri="{FF2B5EF4-FFF2-40B4-BE49-F238E27FC236}">
                    <a16:creationId xmlns:a16="http://schemas.microsoft.com/office/drawing/2014/main" id="{C32686E6-B534-4B48-85B4-322123C24741}"/>
                  </a:ext>
                </a:extLst>
              </p:cNvPr>
              <p:cNvSpPr>
                <a:spLocks noChangeArrowheads="1"/>
              </p:cNvSpPr>
              <p:nvPr/>
            </p:nvSpPr>
            <p:spPr bwMode="auto">
              <a:xfrm>
                <a:off x="617" y="2566"/>
                <a:ext cx="721" cy="14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3" name="AutoShape 129">
                <a:extLst>
                  <a:ext uri="{FF2B5EF4-FFF2-40B4-BE49-F238E27FC236}">
                    <a16:creationId xmlns:a16="http://schemas.microsoft.com/office/drawing/2014/main" id="{5846C4C5-19DD-E040-A465-B55F5E21A757}"/>
                  </a:ext>
                </a:extLst>
              </p:cNvPr>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7" name="Rectangle 130">
              <a:extLst>
                <a:ext uri="{FF2B5EF4-FFF2-40B4-BE49-F238E27FC236}">
                  <a16:creationId xmlns:a16="http://schemas.microsoft.com/office/drawing/2014/main" id="{E24E2E97-8AA8-D94D-B792-C58D1DB2D334}"/>
                </a:ext>
              </a:extLst>
            </p:cNvPr>
            <p:cNvSpPr>
              <a:spLocks noChangeArrowheads="1"/>
            </p:cNvSpPr>
            <p:nvPr/>
          </p:nvSpPr>
          <p:spPr bwMode="auto">
            <a:xfrm>
              <a:off x="4221" y="1022"/>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58" name="Group 131">
              <a:extLst>
                <a:ext uri="{FF2B5EF4-FFF2-40B4-BE49-F238E27FC236}">
                  <a16:creationId xmlns:a16="http://schemas.microsoft.com/office/drawing/2014/main" id="{01958DE7-9158-5C4A-975E-7090A73BD88C}"/>
                </a:ext>
              </a:extLst>
            </p:cNvPr>
            <p:cNvGrpSpPr>
              <a:grpSpLocks/>
            </p:cNvGrpSpPr>
            <p:nvPr/>
          </p:nvGrpSpPr>
          <p:grpSpPr bwMode="auto">
            <a:xfrm>
              <a:off x="4747" y="994"/>
              <a:ext cx="581" cy="134"/>
              <a:chOff x="614" y="2568"/>
              <a:chExt cx="725" cy="139"/>
            </a:xfrm>
          </p:grpSpPr>
          <p:sp>
            <p:nvSpPr>
              <p:cNvPr id="420" name="AutoShape 132">
                <a:extLst>
                  <a:ext uri="{FF2B5EF4-FFF2-40B4-BE49-F238E27FC236}">
                    <a16:creationId xmlns:a16="http://schemas.microsoft.com/office/drawing/2014/main" id="{0097250A-579E-714A-BB43-1775F7C45B3C}"/>
                  </a:ext>
                </a:extLst>
              </p:cNvPr>
              <p:cNvSpPr>
                <a:spLocks noChangeArrowheads="1"/>
              </p:cNvSpPr>
              <p:nvPr/>
            </p:nvSpPr>
            <p:spPr bwMode="auto">
              <a:xfrm>
                <a:off x="611" y="2567"/>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1" name="AutoShape 133">
                <a:extLst>
                  <a:ext uri="{FF2B5EF4-FFF2-40B4-BE49-F238E27FC236}">
                    <a16:creationId xmlns:a16="http://schemas.microsoft.com/office/drawing/2014/main" id="{011ECBC9-4E9D-9949-BBD3-4E72A731A813}"/>
                  </a:ext>
                </a:extLst>
              </p:cNvPr>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59" name="Rectangle 134">
              <a:extLst>
                <a:ext uri="{FF2B5EF4-FFF2-40B4-BE49-F238E27FC236}">
                  <a16:creationId xmlns:a16="http://schemas.microsoft.com/office/drawing/2014/main" id="{52385C15-71CF-0646-85DA-481C87C2251B}"/>
                </a:ext>
              </a:extLst>
            </p:cNvPr>
            <p:cNvSpPr>
              <a:spLocks noChangeArrowheads="1"/>
            </p:cNvSpPr>
            <p:nvPr/>
          </p:nvSpPr>
          <p:spPr bwMode="auto">
            <a:xfrm>
              <a:off x="4214" y="1356"/>
              <a:ext cx="598" cy="45"/>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135">
              <a:extLst>
                <a:ext uri="{FF2B5EF4-FFF2-40B4-BE49-F238E27FC236}">
                  <a16:creationId xmlns:a16="http://schemas.microsoft.com/office/drawing/2014/main" id="{E9AFAD7D-A0FD-3344-8D9C-D21DB7BED2D3}"/>
                </a:ext>
              </a:extLst>
            </p:cNvPr>
            <p:cNvSpPr>
              <a:spLocks noChangeArrowheads="1"/>
            </p:cNvSpPr>
            <p:nvPr/>
          </p:nvSpPr>
          <p:spPr bwMode="auto">
            <a:xfrm>
              <a:off x="4227" y="1653"/>
              <a:ext cx="598" cy="52"/>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61" name="Group 136">
              <a:extLst>
                <a:ext uri="{FF2B5EF4-FFF2-40B4-BE49-F238E27FC236}">
                  <a16:creationId xmlns:a16="http://schemas.microsoft.com/office/drawing/2014/main" id="{36701E94-39B0-BB4E-B8F9-B11ED62531B0}"/>
                </a:ext>
              </a:extLst>
            </p:cNvPr>
            <p:cNvGrpSpPr>
              <a:grpSpLocks/>
            </p:cNvGrpSpPr>
            <p:nvPr/>
          </p:nvGrpSpPr>
          <p:grpSpPr bwMode="auto">
            <a:xfrm>
              <a:off x="4735" y="1627"/>
              <a:ext cx="582" cy="151"/>
              <a:chOff x="614" y="2568"/>
              <a:chExt cx="725" cy="139"/>
            </a:xfrm>
          </p:grpSpPr>
          <p:sp>
            <p:nvSpPr>
              <p:cNvPr id="277" name="AutoShape 137">
                <a:extLst>
                  <a:ext uri="{FF2B5EF4-FFF2-40B4-BE49-F238E27FC236}">
                    <a16:creationId xmlns:a16="http://schemas.microsoft.com/office/drawing/2014/main" id="{2535A487-3992-6B4F-9D85-E297BC39036D}"/>
                  </a:ext>
                </a:extLst>
              </p:cNvPr>
              <p:cNvSpPr>
                <a:spLocks noChangeArrowheads="1"/>
              </p:cNvSpPr>
              <p:nvPr/>
            </p:nvSpPr>
            <p:spPr bwMode="auto">
              <a:xfrm>
                <a:off x="618" y="2571"/>
                <a:ext cx="720" cy="137"/>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9" name="AutoShape 138">
                <a:extLst>
                  <a:ext uri="{FF2B5EF4-FFF2-40B4-BE49-F238E27FC236}">
                    <a16:creationId xmlns:a16="http://schemas.microsoft.com/office/drawing/2014/main" id="{C55E1D44-7480-0442-A9DA-330FF7250538}"/>
                  </a:ext>
                </a:extLst>
              </p:cNvPr>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2" name="Freeform 139">
              <a:extLst>
                <a:ext uri="{FF2B5EF4-FFF2-40B4-BE49-F238E27FC236}">
                  <a16:creationId xmlns:a16="http://schemas.microsoft.com/office/drawing/2014/main" id="{56DA20E3-D49F-444E-8D21-F715762F02D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63" name="Group 140">
              <a:extLst>
                <a:ext uri="{FF2B5EF4-FFF2-40B4-BE49-F238E27FC236}">
                  <a16:creationId xmlns:a16="http://schemas.microsoft.com/office/drawing/2014/main" id="{350DC23D-91BA-0F49-A121-0BB6DA6FFB97}"/>
                </a:ext>
              </a:extLst>
            </p:cNvPr>
            <p:cNvGrpSpPr>
              <a:grpSpLocks/>
            </p:cNvGrpSpPr>
            <p:nvPr/>
          </p:nvGrpSpPr>
          <p:grpSpPr bwMode="auto">
            <a:xfrm>
              <a:off x="4739" y="1327"/>
              <a:ext cx="582" cy="139"/>
              <a:chOff x="614" y="2568"/>
              <a:chExt cx="725" cy="139"/>
            </a:xfrm>
          </p:grpSpPr>
          <p:sp>
            <p:nvSpPr>
              <p:cNvPr id="275" name="AutoShape 141">
                <a:extLst>
                  <a:ext uri="{FF2B5EF4-FFF2-40B4-BE49-F238E27FC236}">
                    <a16:creationId xmlns:a16="http://schemas.microsoft.com/office/drawing/2014/main" id="{B6F4CD24-7945-E141-8AE5-B72F07D79D0A}"/>
                  </a:ext>
                </a:extLst>
              </p:cNvPr>
              <p:cNvSpPr>
                <a:spLocks noChangeArrowheads="1"/>
              </p:cNvSpPr>
              <p:nvPr/>
            </p:nvSpPr>
            <p:spPr bwMode="auto">
              <a:xfrm>
                <a:off x="613" y="2568"/>
                <a:ext cx="728" cy="141"/>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AutoShape 142">
                <a:extLst>
                  <a:ext uri="{FF2B5EF4-FFF2-40B4-BE49-F238E27FC236}">
                    <a16:creationId xmlns:a16="http://schemas.microsoft.com/office/drawing/2014/main" id="{A13F2C2E-8E50-C242-BBFA-276B4503978A}"/>
                  </a:ext>
                </a:extLst>
              </p:cNvPr>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64" name="Rectangle 143">
              <a:extLst>
                <a:ext uri="{FF2B5EF4-FFF2-40B4-BE49-F238E27FC236}">
                  <a16:creationId xmlns:a16="http://schemas.microsoft.com/office/drawing/2014/main" id="{C95C6BF7-C7DF-FB4E-BCA1-1C5F3CF4748B}"/>
                </a:ext>
              </a:extLst>
            </p:cNvPr>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Freeform 144">
              <a:extLst>
                <a:ext uri="{FF2B5EF4-FFF2-40B4-BE49-F238E27FC236}">
                  <a16:creationId xmlns:a16="http://schemas.microsoft.com/office/drawing/2014/main" id="{E716E123-C485-CC44-A743-C9D7E94AF6B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6" name="Freeform 145">
              <a:extLst>
                <a:ext uri="{FF2B5EF4-FFF2-40B4-BE49-F238E27FC236}">
                  <a16:creationId xmlns:a16="http://schemas.microsoft.com/office/drawing/2014/main" id="{8B36D081-D3B9-D34B-91B2-079B05D09143}"/>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7" name="Oval 146">
              <a:extLst>
                <a:ext uri="{FF2B5EF4-FFF2-40B4-BE49-F238E27FC236}">
                  <a16:creationId xmlns:a16="http://schemas.microsoft.com/office/drawing/2014/main" id="{B32C0505-6B5E-5B45-9C22-ABAD0452C43F}"/>
                </a:ext>
              </a:extLst>
            </p:cNvPr>
            <p:cNvSpPr>
              <a:spLocks noChangeArrowheads="1"/>
            </p:cNvSpPr>
            <p:nvPr/>
          </p:nvSpPr>
          <p:spPr bwMode="auto">
            <a:xfrm>
              <a:off x="5518" y="2610"/>
              <a:ext cx="47" cy="96"/>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Freeform 147">
              <a:extLst>
                <a:ext uri="{FF2B5EF4-FFF2-40B4-BE49-F238E27FC236}">
                  <a16:creationId xmlns:a16="http://schemas.microsoft.com/office/drawing/2014/main" id="{30177E53-587A-9B45-9ECD-611B7CEB1E0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69" name="AutoShape 148">
              <a:extLst>
                <a:ext uri="{FF2B5EF4-FFF2-40B4-BE49-F238E27FC236}">
                  <a16:creationId xmlns:a16="http://schemas.microsoft.com/office/drawing/2014/main" id="{0DA2D2A9-124E-EB41-86B5-909A794DF763}"/>
                </a:ext>
              </a:extLst>
            </p:cNvPr>
            <p:cNvSpPr>
              <a:spLocks noChangeArrowheads="1"/>
            </p:cNvSpPr>
            <p:nvPr/>
          </p:nvSpPr>
          <p:spPr bwMode="auto">
            <a:xfrm>
              <a:off x="4140" y="2677"/>
              <a:ext cx="1196" cy="148"/>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AutoShape 149">
              <a:extLst>
                <a:ext uri="{FF2B5EF4-FFF2-40B4-BE49-F238E27FC236}">
                  <a16:creationId xmlns:a16="http://schemas.microsoft.com/office/drawing/2014/main" id="{CA5FFC73-D7D9-D240-94B8-900F51AC0C7D}"/>
                </a:ext>
              </a:extLst>
            </p:cNvPr>
            <p:cNvSpPr>
              <a:spLocks noChangeArrowheads="1"/>
            </p:cNvSpPr>
            <p:nvPr/>
          </p:nvSpPr>
          <p:spPr bwMode="auto">
            <a:xfrm>
              <a:off x="4207" y="2714"/>
              <a:ext cx="1069"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Oval 150">
              <a:extLst>
                <a:ext uri="{FF2B5EF4-FFF2-40B4-BE49-F238E27FC236}">
                  <a16:creationId xmlns:a16="http://schemas.microsoft.com/office/drawing/2014/main" id="{EFC35150-3347-7042-80EB-A8781A361256}"/>
                </a:ext>
              </a:extLst>
            </p:cNvPr>
            <p:cNvSpPr>
              <a:spLocks noChangeArrowheads="1"/>
            </p:cNvSpPr>
            <p:nvPr/>
          </p:nvSpPr>
          <p:spPr bwMode="auto">
            <a:xfrm>
              <a:off x="4308" y="2380"/>
              <a:ext cx="155" cy="148"/>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Oval 151">
              <a:extLst>
                <a:ext uri="{FF2B5EF4-FFF2-40B4-BE49-F238E27FC236}">
                  <a16:creationId xmlns:a16="http://schemas.microsoft.com/office/drawing/2014/main" id="{EA2EA724-2820-AE47-8D84-09E997A6DDAA}"/>
                </a:ext>
              </a:extLst>
            </p:cNvPr>
            <p:cNvSpPr>
              <a:spLocks noChangeArrowheads="1"/>
            </p:cNvSpPr>
            <p:nvPr/>
          </p:nvSpPr>
          <p:spPr bwMode="auto">
            <a:xfrm>
              <a:off x="4483" y="2387"/>
              <a:ext cx="161"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73" name="Oval 152">
              <a:extLst>
                <a:ext uri="{FF2B5EF4-FFF2-40B4-BE49-F238E27FC236}">
                  <a16:creationId xmlns:a16="http://schemas.microsoft.com/office/drawing/2014/main" id="{27B270D9-EE2B-924F-8F2A-27B9EB6ABE98}"/>
                </a:ext>
              </a:extLst>
            </p:cNvPr>
            <p:cNvSpPr>
              <a:spLocks noChangeArrowheads="1"/>
            </p:cNvSpPr>
            <p:nvPr/>
          </p:nvSpPr>
          <p:spPr bwMode="auto">
            <a:xfrm>
              <a:off x="4664" y="2380"/>
              <a:ext cx="155"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153">
              <a:extLst>
                <a:ext uri="{FF2B5EF4-FFF2-40B4-BE49-F238E27FC236}">
                  <a16:creationId xmlns:a16="http://schemas.microsoft.com/office/drawing/2014/main" id="{689F1C5E-1D85-0243-9E5E-0ABE340F97D1}"/>
                </a:ext>
              </a:extLst>
            </p:cNvPr>
            <p:cNvSpPr>
              <a:spLocks noChangeArrowheads="1"/>
            </p:cNvSpPr>
            <p:nvPr/>
          </p:nvSpPr>
          <p:spPr bwMode="auto">
            <a:xfrm>
              <a:off x="5061" y="1838"/>
              <a:ext cx="87" cy="757"/>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Text Box 13">
            <a:extLst>
              <a:ext uri="{FF2B5EF4-FFF2-40B4-BE49-F238E27FC236}">
                <a16:creationId xmlns:a16="http://schemas.microsoft.com/office/drawing/2014/main" id="{5C657586-8C26-7645-A308-A162DA1C735B}"/>
              </a:ext>
            </a:extLst>
          </p:cNvPr>
          <p:cNvSpPr txBox="1">
            <a:spLocks noChangeArrowheads="1"/>
          </p:cNvSpPr>
          <p:nvPr/>
        </p:nvSpPr>
        <p:spPr bwMode="auto">
          <a:xfrm>
            <a:off x="374662" y="2181018"/>
            <a:ext cx="4209864" cy="26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 = socket(AF_INET, SOCK_STREAM)</a:t>
            </a:r>
          </a:p>
        </p:txBody>
      </p:sp>
      <p:sp>
        <p:nvSpPr>
          <p:cNvPr id="75" name="Text Box 5">
            <a:extLst>
              <a:ext uri="{FF2B5EF4-FFF2-40B4-BE49-F238E27FC236}">
                <a16:creationId xmlns:a16="http://schemas.microsoft.com/office/drawing/2014/main" id="{1D57F3DF-BFA3-284D-8B9A-ADD3873D3BB3}"/>
              </a:ext>
            </a:extLst>
          </p:cNvPr>
          <p:cNvSpPr txBox="1">
            <a:spLocks noChangeArrowheads="1"/>
          </p:cNvSpPr>
          <p:nvPr/>
        </p:nvSpPr>
        <p:spPr bwMode="auto">
          <a:xfrm>
            <a:off x="7821898" y="1651172"/>
            <a:ext cx="446147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connectionSocket,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7" name="Text Box 13">
            <a:extLst>
              <a:ext uri="{FF2B5EF4-FFF2-40B4-BE49-F238E27FC236}">
                <a16:creationId xmlns:a16="http://schemas.microsoft.com/office/drawing/2014/main" id="{85BB3488-0F19-2446-9F3D-0FF3F2E5F4DB}"/>
              </a:ext>
            </a:extLst>
          </p:cNvPr>
          <p:cNvSpPr txBox="1">
            <a:spLocks noChangeArrowheads="1"/>
          </p:cNvSpPr>
          <p:nvPr/>
        </p:nvSpPr>
        <p:spPr bwMode="auto">
          <a:xfrm>
            <a:off x="276543" y="2694832"/>
            <a:ext cx="4433244"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1200" b="0" i="0" u="none" strike="noStrike" kern="1200" cap="none" spc="0" normalizeH="0" baseline="0" noProof="0" dirty="0">
                <a:ln>
                  <a:noFill/>
                </a:ln>
                <a:solidFill>
                  <a:prstClr val="black"/>
                </a:solidFill>
                <a:effectLst/>
                <a:uLnTx/>
                <a:uFillTx/>
                <a:latin typeface="Courier Std" panose="02070409020205020404" pitchFamily="49" charset="77"/>
                <a:ea typeface="ＭＳ Ｐゴシック" panose="020B0600070205080204" pitchFamily="34" charset="-128"/>
                <a:cs typeface="+mn-cs"/>
              </a:rPr>
              <a:t>clientSocket.connect((serverName,serverPort))</a:t>
            </a:r>
          </a:p>
        </p:txBody>
      </p:sp>
      <p:sp>
        <p:nvSpPr>
          <p:cNvPr id="76" name="Slide Number Placeholder 2">
            <a:extLst>
              <a:ext uri="{FF2B5EF4-FFF2-40B4-BE49-F238E27FC236}">
                <a16:creationId xmlns:a16="http://schemas.microsoft.com/office/drawing/2014/main" id="{86E89225-4B9A-C747-8672-752709ED810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
        <p:nvSpPr>
          <p:cNvPr id="3" name="TextBox 2">
            <a:extLst>
              <a:ext uri="{FF2B5EF4-FFF2-40B4-BE49-F238E27FC236}">
                <a16:creationId xmlns:a16="http://schemas.microsoft.com/office/drawing/2014/main" id="{2B3CF642-ED4E-661E-7D36-42135290C0C2}"/>
              </a:ext>
            </a:extLst>
          </p:cNvPr>
          <p:cNvSpPr txBox="1"/>
          <p:nvPr/>
        </p:nvSpPr>
        <p:spPr>
          <a:xfrm>
            <a:off x="327014" y="5846192"/>
            <a:ext cx="6157391" cy="92333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lgn="l">
              <a:buFont typeface="+mj-lt"/>
              <a:buAutoNum type="arabicPeriod"/>
            </a:pPr>
            <a:r>
              <a:rPr lang="en-GB" b="0" i="0" dirty="0">
                <a:effectLst/>
                <a:latin typeface="__fkGroteskNeue_598ab8"/>
              </a:rPr>
              <a:t> It allows both parties to </a:t>
            </a:r>
            <a:r>
              <a:rPr lang="en-US" altLang="zh-CN" b="0" i="0" dirty="0">
                <a:effectLst/>
                <a:latin typeface="__fkGroteskNeue_598ab8"/>
              </a:rPr>
              <a:t>s</a:t>
            </a:r>
            <a:r>
              <a:rPr lang="en-GB" b="0" i="0" dirty="0" err="1">
                <a:effectLst/>
                <a:latin typeface="__fkGroteskNeue_598ab8"/>
              </a:rPr>
              <a:t>ynchronize</a:t>
            </a:r>
            <a:r>
              <a:rPr lang="en-GB" b="0" i="0" dirty="0">
                <a:effectLst/>
                <a:latin typeface="__fkGroteskNeue_598ab8"/>
              </a:rPr>
              <a:t> their sequence numbers</a:t>
            </a:r>
          </a:p>
          <a:p>
            <a:pPr algn="l">
              <a:buFont typeface="+mj-lt"/>
              <a:buAutoNum type="arabicPeriod"/>
            </a:pPr>
            <a:r>
              <a:rPr lang="en-GB" b="0" i="0" dirty="0">
                <a:effectLst/>
                <a:latin typeface="__fkGroteskNeue_598ab8"/>
              </a:rPr>
              <a:t> Confirm that both sides are ready for data transfer</a:t>
            </a:r>
          </a:p>
          <a:p>
            <a:pPr algn="l">
              <a:buFont typeface="+mj-lt"/>
              <a:buAutoNum type="arabicPeriod"/>
            </a:pPr>
            <a:r>
              <a:rPr lang="en-GB" b="0" i="0" dirty="0">
                <a:effectLst/>
                <a:latin typeface="__fkGroteskNeue_598ab8"/>
              </a:rPr>
              <a:t> Agree on initial parameters for the connection</a:t>
            </a:r>
          </a:p>
        </p:txBody>
      </p:sp>
      <p:sp>
        <p:nvSpPr>
          <p:cNvPr id="4" name="TextBox 3">
            <a:extLst>
              <a:ext uri="{FF2B5EF4-FFF2-40B4-BE49-F238E27FC236}">
                <a16:creationId xmlns:a16="http://schemas.microsoft.com/office/drawing/2014/main" id="{2FAB5ACC-2EB4-D9C1-A3E6-69182A6E4BE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04233165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6"/>
                                        </p:tgtEl>
                                        <p:attrNameLst>
                                          <p:attrName>style.visibility</p:attrName>
                                        </p:attrNameLst>
                                      </p:cBhvr>
                                      <p:to>
                                        <p:strVal val="visible"/>
                                      </p:to>
                                    </p:set>
                                    <p:animEffect transition="in" filter="wipe(left)">
                                      <p:cBhvr>
                                        <p:cTn id="7" dur="500"/>
                                        <p:tgtEl>
                                          <p:spTgt spid="216"/>
                                        </p:tgtEl>
                                      </p:cBhvr>
                                    </p:animEffect>
                                  </p:childTnLst>
                                </p:cTn>
                              </p:par>
                              <p:par>
                                <p:cTn id="8" presetID="22" presetClass="entr" presetSubtype="1"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wipe(up)">
                                      <p:cBhvr>
                                        <p:cTn id="10" dur="500"/>
                                        <p:tgtEl>
                                          <p:spTgt spid="23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dissolve">
                                      <p:cBhvr>
                                        <p:cTn id="13" dur="500"/>
                                        <p:tgtEl>
                                          <p:spTgt spid="7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40"/>
                                        </p:tgtEl>
                                        <p:attrNameLst>
                                          <p:attrName>style.visibility</p:attrName>
                                        </p:attrNameLst>
                                      </p:cBhvr>
                                      <p:to>
                                        <p:strVal val="visible"/>
                                      </p:to>
                                    </p:set>
                                    <p:animEffect transition="in" filter="wipe(up)">
                                      <p:cBhvr>
                                        <p:cTn id="18" dur="500"/>
                                        <p:tgtEl>
                                          <p:spTgt spid="240"/>
                                        </p:tgtEl>
                                      </p:cBhvr>
                                    </p:animEffect>
                                  </p:childTnLst>
                                </p:cTn>
                              </p:par>
                              <p:par>
                                <p:cTn id="19" presetID="22" presetClass="entr" presetSubtype="2" fill="hold" nodeType="withEffect">
                                  <p:stCondLst>
                                    <p:cond delay="0"/>
                                  </p:stCondLst>
                                  <p:childTnLst>
                                    <p:set>
                                      <p:cBhvr>
                                        <p:cTn id="20" dur="1" fill="hold">
                                          <p:stCondLst>
                                            <p:cond delay="0"/>
                                          </p:stCondLst>
                                        </p:cTn>
                                        <p:tgtEl>
                                          <p:spTgt spid="223"/>
                                        </p:tgtEl>
                                        <p:attrNameLst>
                                          <p:attrName>style.visibility</p:attrName>
                                        </p:attrNameLst>
                                      </p:cBhvr>
                                      <p:to>
                                        <p:strVal val="visible"/>
                                      </p:to>
                                    </p:set>
                                    <p:animEffect transition="in" filter="wipe(right)">
                                      <p:cBhvr>
                                        <p:cTn id="21" dur="500"/>
                                        <p:tgtEl>
                                          <p:spTgt spid="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8"/>
                                        </p:tgtEl>
                                        <p:attrNameLst>
                                          <p:attrName>style.visibility</p:attrName>
                                        </p:attrNameLst>
                                      </p:cBhvr>
                                      <p:to>
                                        <p:strVal val="visible"/>
                                      </p:to>
                                    </p:set>
                                    <p:animEffect transition="in" filter="wipe(left)">
                                      <p:cBhvr>
                                        <p:cTn id="26" dur="500"/>
                                        <p:tgtEl>
                                          <p:spTgt spid="228"/>
                                        </p:tgtEl>
                                      </p:cBhvr>
                                    </p:animEffect>
                                  </p:childTnLst>
                                </p:cTn>
                              </p:par>
                              <p:par>
                                <p:cTn id="27" presetID="22" presetClass="entr" presetSubtype="1" fill="hold" nodeType="withEffect">
                                  <p:stCondLst>
                                    <p:cond delay="0"/>
                                  </p:stCondLst>
                                  <p:childTnLst>
                                    <p:set>
                                      <p:cBhvr>
                                        <p:cTn id="28" dur="1" fill="hold">
                                          <p:stCondLst>
                                            <p:cond delay="0"/>
                                          </p:stCondLst>
                                        </p:cTn>
                                        <p:tgtEl>
                                          <p:spTgt spid="237"/>
                                        </p:tgtEl>
                                        <p:attrNameLst>
                                          <p:attrName>style.visibility</p:attrName>
                                        </p:attrNameLst>
                                      </p:cBhvr>
                                      <p:to>
                                        <p:strVal val="visible"/>
                                      </p:to>
                                    </p:set>
                                    <p:animEffect transition="in" filter="wipe(up)">
                                      <p:cBhvr>
                                        <p:cTn id="29" dur="500"/>
                                        <p:tgtEl>
                                          <p:spTgt spid="237"/>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22"/>
                                        </p:tgtEl>
                                        <p:attrNameLst>
                                          <p:attrName>style.visibility</p:attrName>
                                        </p:attrNameLst>
                                      </p:cBhvr>
                                      <p:to>
                                        <p:strVal val="visible"/>
                                      </p:to>
                                    </p:set>
                                    <p:animEffect transition="in" filter="wipe(up)">
                                      <p:cBhvr>
                                        <p:cTn id="33" dur="500"/>
                                        <p:tgtEl>
                                          <p:spTgt spid="222"/>
                                        </p:tgtEl>
                                      </p:cBhvr>
                                    </p:animEffect>
                                  </p:childTnLst>
                                </p:cTn>
                              </p:par>
                              <p:par>
                                <p:cTn id="34" presetID="22" presetClass="entr" presetSubtype="1" fill="hold" nodeType="withEffect">
                                  <p:stCondLst>
                                    <p:cond delay="0"/>
                                  </p:stCondLst>
                                  <p:childTnLst>
                                    <p:set>
                                      <p:cBhvr>
                                        <p:cTn id="35" dur="1" fill="hold">
                                          <p:stCondLst>
                                            <p:cond delay="0"/>
                                          </p:stCondLst>
                                        </p:cTn>
                                        <p:tgtEl>
                                          <p:spTgt spid="243"/>
                                        </p:tgtEl>
                                        <p:attrNameLst>
                                          <p:attrName>style.visibility</p:attrName>
                                        </p:attrNameLst>
                                      </p:cBhvr>
                                      <p:to>
                                        <p:strVal val="visible"/>
                                      </p:to>
                                    </p:set>
                                    <p:animEffect transition="in" filter="wipe(up)">
                                      <p:cBhvr>
                                        <p:cTn id="36"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A human 3-way handshake protocol</a:t>
            </a:r>
            <a:endParaRPr lang="en-US" sz="4400" b="0" dirty="0"/>
          </a:p>
        </p:txBody>
      </p:sp>
      <p:pic>
        <p:nvPicPr>
          <p:cNvPr id="4" name="Picture 3" descr="A pile of snow&#10;&#10;Description automatically generated">
            <a:extLst>
              <a:ext uri="{FF2B5EF4-FFF2-40B4-BE49-F238E27FC236}">
                <a16:creationId xmlns:a16="http://schemas.microsoft.com/office/drawing/2014/main" id="{E63D2048-06F6-874E-A18A-05CFDA61C6A2}"/>
              </a:ext>
            </a:extLst>
          </p:cNvPr>
          <p:cNvPicPr>
            <a:picLocks noChangeAspect="1"/>
          </p:cNvPicPr>
          <p:nvPr/>
        </p:nvPicPr>
        <p:blipFill>
          <a:blip r:embed="rId3"/>
          <a:stretch>
            <a:fillRect/>
          </a:stretch>
        </p:blipFill>
        <p:spPr>
          <a:xfrm>
            <a:off x="1750251" y="1530219"/>
            <a:ext cx="8358252" cy="5472528"/>
          </a:xfrm>
          <a:prstGeom prst="rect">
            <a:avLst/>
          </a:prstGeom>
        </p:spPr>
      </p:pic>
      <p:grpSp>
        <p:nvGrpSpPr>
          <p:cNvPr id="9" name="Group 8">
            <a:extLst>
              <a:ext uri="{FF2B5EF4-FFF2-40B4-BE49-F238E27FC236}">
                <a16:creationId xmlns:a16="http://schemas.microsoft.com/office/drawing/2014/main" id="{3F1282CE-CF66-EE4E-B4A8-587BD1E81F39}"/>
              </a:ext>
            </a:extLst>
          </p:cNvPr>
          <p:cNvGrpSpPr/>
          <p:nvPr/>
        </p:nvGrpSpPr>
        <p:grpSpPr>
          <a:xfrm>
            <a:off x="6538586" y="2065751"/>
            <a:ext cx="1730667" cy="612648"/>
            <a:chOff x="6538586" y="2065751"/>
            <a:chExt cx="1730667" cy="612648"/>
          </a:xfrm>
        </p:grpSpPr>
        <p:sp>
          <p:nvSpPr>
            <p:cNvPr id="5" name="Rounded Rectangular Callout 4">
              <a:extLst>
                <a:ext uri="{FF2B5EF4-FFF2-40B4-BE49-F238E27FC236}">
                  <a16:creationId xmlns:a16="http://schemas.microsoft.com/office/drawing/2014/main" id="{3CAF74F1-7DAE-DA49-A56B-F6F58EAC0B3D}"/>
                </a:ext>
              </a:extLst>
            </p:cNvPr>
            <p:cNvSpPr/>
            <p:nvPr/>
          </p:nvSpPr>
          <p:spPr>
            <a:xfrm>
              <a:off x="6551111" y="2065751"/>
              <a:ext cx="1672748" cy="612648"/>
            </a:xfrm>
            <a:prstGeom prst="wedgeRoundRectCallout">
              <a:avLst>
                <a:gd name="adj1" fmla="val 54830"/>
                <a:gd name="adj2" fmla="val 429311"/>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1EBBA823-6C58-6A44-A2FF-F652E9B2671F}"/>
                </a:ext>
              </a:extLst>
            </p:cNvPr>
            <p:cNvSpPr txBox="1"/>
            <p:nvPr/>
          </p:nvSpPr>
          <p:spPr>
            <a:xfrm>
              <a:off x="6538586" y="2153433"/>
              <a:ext cx="17306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 On belay?</a:t>
              </a:r>
            </a:p>
          </p:txBody>
        </p:sp>
      </p:grpSp>
      <p:sp>
        <p:nvSpPr>
          <p:cNvPr id="7" name="Rectangle 6">
            <a:extLst>
              <a:ext uri="{FF2B5EF4-FFF2-40B4-BE49-F238E27FC236}">
                <a16:creationId xmlns:a16="http://schemas.microsoft.com/office/drawing/2014/main" id="{CB827F8F-A1CF-B74C-ACC4-ECEAAE61D0B0}"/>
              </a:ext>
            </a:extLst>
          </p:cNvPr>
          <p:cNvSpPr/>
          <p:nvPr/>
        </p:nvSpPr>
        <p:spPr>
          <a:xfrm>
            <a:off x="1640908" y="5812076"/>
            <a:ext cx="10459233" cy="127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305210F9-A841-2C44-B9F0-E355CF305198}"/>
              </a:ext>
            </a:extLst>
          </p:cNvPr>
          <p:cNvGrpSpPr/>
          <p:nvPr/>
        </p:nvGrpSpPr>
        <p:grpSpPr>
          <a:xfrm>
            <a:off x="5814165" y="3280776"/>
            <a:ext cx="1672748" cy="612648"/>
            <a:chOff x="5814165" y="3280776"/>
            <a:chExt cx="1672748" cy="612648"/>
          </a:xfrm>
        </p:grpSpPr>
        <p:sp>
          <p:nvSpPr>
            <p:cNvPr id="78" name="Rounded Rectangular Callout 77">
              <a:extLst>
                <a:ext uri="{FF2B5EF4-FFF2-40B4-BE49-F238E27FC236}">
                  <a16:creationId xmlns:a16="http://schemas.microsoft.com/office/drawing/2014/main" id="{C4B444F3-2C14-474E-8B61-1E282DE03385}"/>
                </a:ext>
              </a:extLst>
            </p:cNvPr>
            <p:cNvSpPr/>
            <p:nvPr/>
          </p:nvSpPr>
          <p:spPr>
            <a:xfrm>
              <a:off x="5814165" y="3280776"/>
              <a:ext cx="1672748" cy="612648"/>
            </a:xfrm>
            <a:prstGeom prst="wedgeRoundRectCallout">
              <a:avLst>
                <a:gd name="adj1" fmla="val -120395"/>
                <a:gd name="adj2" fmla="val -120679"/>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9" name="TextBox 78">
              <a:extLst>
                <a:ext uri="{FF2B5EF4-FFF2-40B4-BE49-F238E27FC236}">
                  <a16:creationId xmlns:a16="http://schemas.microsoft.com/office/drawing/2014/main" id="{7B59616D-98BC-2340-969B-E8EFA3D4DA5A}"/>
                </a:ext>
              </a:extLst>
            </p:cNvPr>
            <p:cNvSpPr txBox="1"/>
            <p:nvPr/>
          </p:nvSpPr>
          <p:spPr>
            <a:xfrm>
              <a:off x="5826690" y="3332968"/>
              <a:ext cx="162807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2. Belay on.</a:t>
              </a:r>
            </a:p>
          </p:txBody>
        </p:sp>
      </p:grpSp>
      <p:grpSp>
        <p:nvGrpSpPr>
          <p:cNvPr id="11" name="Group 10">
            <a:extLst>
              <a:ext uri="{FF2B5EF4-FFF2-40B4-BE49-F238E27FC236}">
                <a16:creationId xmlns:a16="http://schemas.microsoft.com/office/drawing/2014/main" id="{E943AF12-B0EB-4F44-91E7-681492934EEA}"/>
              </a:ext>
            </a:extLst>
          </p:cNvPr>
          <p:cNvGrpSpPr/>
          <p:nvPr/>
        </p:nvGrpSpPr>
        <p:grpSpPr>
          <a:xfrm>
            <a:off x="8321457" y="3646119"/>
            <a:ext cx="1695712" cy="612648"/>
            <a:chOff x="8321457" y="3646119"/>
            <a:chExt cx="1695712" cy="612648"/>
          </a:xfrm>
        </p:grpSpPr>
        <p:sp>
          <p:nvSpPr>
            <p:cNvPr id="80" name="Rounded Rectangular Callout 79">
              <a:extLst>
                <a:ext uri="{FF2B5EF4-FFF2-40B4-BE49-F238E27FC236}">
                  <a16:creationId xmlns:a16="http://schemas.microsoft.com/office/drawing/2014/main" id="{8B23EB90-C1E0-D44A-8B27-62175510872C}"/>
                </a:ext>
              </a:extLst>
            </p:cNvPr>
            <p:cNvSpPr/>
            <p:nvPr/>
          </p:nvSpPr>
          <p:spPr>
            <a:xfrm>
              <a:off x="8344421" y="3646119"/>
              <a:ext cx="1672748" cy="612648"/>
            </a:xfrm>
            <a:prstGeom prst="wedgeRoundRectCallout">
              <a:avLst>
                <a:gd name="adj1" fmla="val -44764"/>
                <a:gd name="adj2" fmla="val 169650"/>
                <a:gd name="adj3" fmla="val 1666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81" name="TextBox 80">
              <a:extLst>
                <a:ext uri="{FF2B5EF4-FFF2-40B4-BE49-F238E27FC236}">
                  <a16:creationId xmlns:a16="http://schemas.microsoft.com/office/drawing/2014/main" id="{35F183B7-733D-694A-B964-309D0B0097B1}"/>
                </a:ext>
              </a:extLst>
            </p:cNvPr>
            <p:cNvSpPr txBox="1"/>
            <p:nvPr/>
          </p:nvSpPr>
          <p:spPr>
            <a:xfrm>
              <a:off x="8321457" y="3710836"/>
              <a:ext cx="16514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3. Climbing.</a:t>
              </a:r>
            </a:p>
          </p:txBody>
        </p:sp>
      </p:grpSp>
      <p:sp>
        <p:nvSpPr>
          <p:cNvPr id="14" name="Slide Number Placeholder 2">
            <a:extLst>
              <a:ext uri="{FF2B5EF4-FFF2-40B4-BE49-F238E27FC236}">
                <a16:creationId xmlns:a16="http://schemas.microsoft.com/office/drawing/2014/main" id="{41298F7A-0643-9F47-8207-6B139EFB88B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5186418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Closing a TCP connection</a:t>
            </a:r>
            <a:endParaRPr lang="en-US" sz="4400" b="0" dirty="0"/>
          </a:p>
        </p:txBody>
      </p:sp>
      <p:sp>
        <p:nvSpPr>
          <p:cNvPr id="47" name="Rectangle 47">
            <a:extLst>
              <a:ext uri="{FF2B5EF4-FFF2-40B4-BE49-F238E27FC236}">
                <a16:creationId xmlns:a16="http://schemas.microsoft.com/office/drawing/2014/main" id="{B20BADCC-1032-9A48-BC43-B4E1275E4EDF}"/>
              </a:ext>
            </a:extLst>
          </p:cNvPr>
          <p:cNvSpPr txBox="1">
            <a:spLocks noChangeArrowheads="1"/>
          </p:cNvSpPr>
          <p:nvPr/>
        </p:nvSpPr>
        <p:spPr>
          <a:xfrm>
            <a:off x="798690" y="1441263"/>
            <a:ext cx="9698318" cy="41862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client, server each close their side of connection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 TCP segment with FIN bit = 1</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respond to received FIN with ACK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on receiving FIN, ACK can be combined with own FIN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simultaneous FIN exchanges can be handled</a:t>
            </a:r>
          </a:p>
        </p:txBody>
      </p:sp>
      <p:sp>
        <p:nvSpPr>
          <p:cNvPr id="4" name="Slide Number Placeholder 2">
            <a:extLst>
              <a:ext uri="{FF2B5EF4-FFF2-40B4-BE49-F238E27FC236}">
                <a16:creationId xmlns:a16="http://schemas.microsoft.com/office/drawing/2014/main" id="{E5549B3B-271C-C14B-9302-4D2CE7B4105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25</a:t>
            </a:fld>
            <a:endParaRPr lang="en-US" dirty="0"/>
          </a:p>
        </p:txBody>
      </p:sp>
    </p:spTree>
    <p:extLst>
      <p:ext uri="{BB962C8B-B14F-4D97-AF65-F5344CB8AC3E}">
        <p14:creationId xmlns:p14="http://schemas.microsoft.com/office/powerpoint/2010/main" val="265767193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3" name="TextBox 2">
            <a:extLst>
              <a:ext uri="{FF2B5EF4-FFF2-40B4-BE49-F238E27FC236}">
                <a16:creationId xmlns:a16="http://schemas.microsoft.com/office/drawing/2014/main" id="{22849384-0E6C-B625-1990-AA14B51098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ACKed</a:t>
            </a: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
        <p:nvSpPr>
          <p:cNvPr id="3" name="TextBox 2">
            <a:extLst>
              <a:ext uri="{FF2B5EF4-FFF2-40B4-BE49-F238E27FC236}">
                <a16:creationId xmlns:a16="http://schemas.microsoft.com/office/drawing/2014/main" id="{37608E04-5B27-592E-F106-A6F9D4EF54ED}"/>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unACKed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ACKed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
        <p:nvSpPr>
          <p:cNvPr id="3" name="TextBox 2">
            <a:extLst>
              <a:ext uri="{FF2B5EF4-FFF2-40B4-BE49-F238E27FC236}">
                <a16:creationId xmlns:a16="http://schemas.microsoft.com/office/drawing/2014/main" id="{C022708D-4D7F-0680-9D0B-65B1BB5F0F0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10036</TotalTime>
  <Words>4516</Words>
  <Application>Microsoft Office PowerPoint</Application>
  <PresentationFormat>Widescreen</PresentationFormat>
  <Paragraphs>617</Paragraphs>
  <Slides>25</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__fkGroteskNeue_598ab8</vt:lpstr>
      <vt:lpstr>Courier</vt:lpstr>
      <vt:lpstr>Courier Std</vt:lpstr>
      <vt:lpstr>Arial</vt:lpstr>
      <vt:lpstr>Arial Narrow</vt:lpstr>
      <vt:lpstr>Calibri</vt:lpstr>
      <vt:lpstr>Courier New</vt:lpstr>
      <vt:lpstr>Tahoma</vt:lpstr>
      <vt:lpstr>Times New Roman</vt:lpstr>
      <vt:lpstr>Wingdings</vt:lpstr>
      <vt:lpstr>Office Theme</vt:lpstr>
      <vt:lpstr>PowerPoint Presentation</vt:lpstr>
      <vt:lpstr>Chapter 3: roadmap</vt:lpstr>
      <vt:lpstr>TCP: overview  RFCs: 793,1122, 2018, 5681, 7323</vt:lpstr>
      <vt:lpstr>TCP segment structure</vt:lpstr>
      <vt:lpstr>TCP sequence numbers, ACKs</vt:lpstr>
      <vt:lpstr>TCP round trip time, timeout</vt:lpstr>
      <vt:lpstr>TCP round trip time, timeout</vt:lpstr>
      <vt:lpstr>TCP round trip time, timeout</vt:lpstr>
      <vt:lpstr>TCP Sender (simplified)</vt:lpstr>
      <vt:lpstr>TCP Receiver: ACK generation [RFC 5681]</vt:lpstr>
      <vt:lpstr>TCP sequence numbers, ACKs</vt:lpstr>
      <vt:lpstr>TCP: retransmission scenarios</vt:lpstr>
      <vt:lpstr>TCP: retransmission scenarios</vt:lpstr>
      <vt:lpstr>Chapter 3: roadmap</vt:lpstr>
      <vt:lpstr>TCP flow control</vt:lpstr>
      <vt:lpstr>TCP flow control</vt:lpstr>
      <vt:lpstr>TCP flow control</vt:lpstr>
      <vt:lpstr>TCP flow control</vt:lpstr>
      <vt:lpstr>TCP flow control</vt:lpstr>
      <vt:lpstr>TCP flow control</vt:lpstr>
      <vt:lpstr>TCP connection management</vt:lpstr>
      <vt:lpstr>Agreeing to establish a connection</vt:lpstr>
      <vt:lpstr>TCP 3-way handshake</vt:lpstr>
      <vt:lpstr>A human 3-way handshake protocol</vt:lpstr>
      <vt:lpstr>Closing a TCP connection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420</cp:revision>
  <dcterms:created xsi:type="dcterms:W3CDTF">2020-01-18T07:24:59Z</dcterms:created>
  <dcterms:modified xsi:type="dcterms:W3CDTF">2024-10-22T15:50:40Z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Theme:5</vt:lpwstr>
  </property>
  <property fmtid="{D5CDD505-2E9C-101B-9397-08002B2CF9AE}" pid="3" name="ClassificationContentMarkingHeaderText">
    <vt:lpwstr>Begränsad delning</vt:lpwstr>
  </property>
</Properties>
</file>