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1244" r:id="rId2"/>
    <p:sldId id="1044" r:id="rId3"/>
    <p:sldId id="1099" r:id="rId4"/>
    <p:sldId id="1106" r:id="rId5"/>
    <p:sldId id="1107" r:id="rId6"/>
    <p:sldId id="1246" r:id="rId7"/>
    <p:sldId id="1249" r:id="rId8"/>
    <p:sldId id="1250" r:id="rId9"/>
    <p:sldId id="1251" r:id="rId10"/>
    <p:sldId id="960" r:id="rId11"/>
    <p:sldId id="1054" r:id="rId12"/>
    <p:sldId id="1204" r:id="rId13"/>
    <p:sldId id="1073" r:id="rId14"/>
    <p:sldId id="1074" r:id="rId15"/>
    <p:sldId id="1205" r:id="rId16"/>
    <p:sldId id="1239" r:id="rId17"/>
    <p:sldId id="1241" r:id="rId18"/>
    <p:sldId id="1240" r:id="rId19"/>
    <p:sldId id="1242" r:id="rId20"/>
    <p:sldId id="1252" r:id="rId21"/>
    <p:sldId id="1253" r:id="rId22"/>
    <p:sldId id="1254" r:id="rId23"/>
    <p:sldId id="1255" r:id="rId24"/>
    <p:sldId id="1256" r:id="rId25"/>
    <p:sldId id="1257" r:id="rId26"/>
    <p:sldId id="1258" r:id="rId27"/>
    <p:sldId id="1259" r:id="rId28"/>
    <p:sldId id="1260" r:id="rId29"/>
    <p:sldId id="1261" r:id="rId30"/>
    <p:sldId id="1263" r:id="rId31"/>
    <p:sldId id="1262" r:id="rId32"/>
    <p:sldId id="1100" r:id="rId33"/>
    <p:sldId id="1102" r:id="rId34"/>
    <p:sldId id="1101" r:id="rId35"/>
    <p:sldId id="1264" r:id="rId36"/>
    <p:sldId id="126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9252"/>
    <p:restoredTop sz="86013" autoAdjust="0"/>
  </p:normalViewPr>
  <p:slideViewPr>
    <p:cSldViewPr snapToGrid="0" snapToObjects="1">
      <p:cViewPr varScale="1">
        <p:scale>
          <a:sx n="71" d="100"/>
          <a:sy n="71" d="100"/>
        </p:scale>
        <p:origin x="480" y="43"/>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(April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QUIC, CUBIC, delay-based congestion control</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minor updates throughout, but not much changes from 8.0</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3425582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added new  8</a:t>
            </a:r>
            <a:r>
              <a:rPr lang="en-US" baseline="30000" dirty="0"/>
              <a:t>th</a:t>
            </a:r>
            <a:r>
              <a:rPr lang="en-US" dirty="0"/>
              <a:t> edition material on middleboxes (and Internet arch), Net neutrality, buffering …</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changes from 8.0:</a:t>
            </a:r>
          </a:p>
          <a:p>
            <a:pPr marL="171450" indent="-171450">
              <a:buFont typeface="Arial" panose="020B0604020202020204" pitchFamily="34" charset="0"/>
              <a:buChar char="•"/>
            </a:pPr>
            <a:r>
              <a:rPr lang="en-US" dirty="0"/>
              <a:t>some minor updates (e.g., IPv6 stats updated) but not much has changed.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10</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2821306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89322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188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5671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2117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16</a:t>
            </a:fld>
            <a:endParaRPr lang="en-US" dirty="0"/>
          </a:p>
        </p:txBody>
      </p:sp>
    </p:spTree>
    <p:extLst>
      <p:ext uri="{BB962C8B-B14F-4D97-AF65-F5344CB8AC3E}">
        <p14:creationId xmlns:p14="http://schemas.microsoft.com/office/powerpoint/2010/main" val="2971961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30</a:t>
            </a:fld>
            <a:endParaRPr lang="en-US" dirty="0"/>
          </a:p>
        </p:txBody>
      </p:sp>
    </p:spTree>
    <p:extLst>
      <p:ext uri="{BB962C8B-B14F-4D97-AF65-F5344CB8AC3E}">
        <p14:creationId xmlns:p14="http://schemas.microsoft.com/office/powerpoint/2010/main" val="2574394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9338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50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a:t>
            </a:fld>
            <a:endParaRPr lang="en-US" dirty="0"/>
          </a:p>
        </p:txBody>
      </p:sp>
    </p:spTree>
    <p:extLst>
      <p:ext uri="{BB962C8B-B14F-4D97-AF65-F5344CB8AC3E}">
        <p14:creationId xmlns:p14="http://schemas.microsoft.com/office/powerpoint/2010/main" val="388260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0278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thing to note here is that the ACK number (43) on the B-to-A segment is one more than the sequence number (42) on the A-to-B segment that triggered that ACK </a:t>
            </a: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host ACKs receipt of echoed </a:t>
            </a:r>
            <a:r>
              <a:rPr kumimoji="0" lang="ja-JP"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Similarly, the ACK number (80) on the last A-to-B segment is one more than the sequence number (79) on the B-to-A segment that triggered that ACK</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4982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cement our understanding of TCP reliability, let’s look a a few retransmission scenarios</a:t>
            </a:r>
          </a:p>
          <a:p>
            <a:endParaRPr lang="en-US" dirty="0"/>
          </a:p>
          <a:p>
            <a:r>
              <a:rPr lang="en-US" dirty="0"/>
              <a:t>In the first case a TCP segments is transmitted and the ACK is lost, and the TCP timeout mechanism results in another copy of being transmitted and then re-ACKed a the sender</a:t>
            </a:r>
          </a:p>
          <a:p>
            <a:endParaRPr lang="en-US" dirty="0"/>
          </a:p>
          <a:p>
            <a:r>
              <a:rPr lang="en-US" dirty="0"/>
              <a:t>In the second example two segments are sent and acknowledged, but there is a premature timeout e for the first segment, which is retransmitted.  Note that when this retransmitted segment is received, the receiver has already received the first two segments, and so resends a cumulative ACK for both segments received so far, rather than an ACK for just this fist segment.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7058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this last example, two segments are again transmitted, the first ACK is lost but the second ACK, a cumulative ACK arrives at the sender, which then can transmit a third segment, knowing that the first two have arrived, even though the ACK for the first segment was lost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43433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TCP uses sequence numbers to keep track of the bytes sent in a data stream. Each byte of data is assigned a unique sequence number.</a:t>
            </a:r>
          </a:p>
          <a:p>
            <a:endParaRPr lang="en-GB" dirty="0"/>
          </a:p>
          <a:p>
            <a:r>
              <a:rPr lang="en-GB" dirty="0"/>
              <a:t>## Given Information</a:t>
            </a:r>
          </a:p>
          <a:p>
            <a:endParaRPr lang="en-GB" dirty="0"/>
          </a:p>
          <a:p>
            <a:r>
              <a:rPr lang="en-GB" dirty="0"/>
              <a:t>- Initial sequence number: 0</a:t>
            </a:r>
          </a:p>
          <a:p>
            <a:r>
              <a:rPr lang="en-GB" dirty="0"/>
              <a:t>- Each segment contains 100 bytes</a:t>
            </a:r>
          </a:p>
          <a:p>
            <a:r>
              <a:rPr lang="en-GB" dirty="0"/>
              <a:t>- Segments are sent at t = 1, 2, 3, 4, 5, 6, 7, 8</a:t>
            </a:r>
          </a:p>
          <a:p>
            <a:endParaRPr lang="en-GB" dirty="0"/>
          </a:p>
          <a:p>
            <a:r>
              <a:rPr lang="en-GB" dirty="0"/>
              <a:t>## Calculating the Sequence Number</a:t>
            </a:r>
          </a:p>
          <a:p>
            <a:endParaRPr lang="en-GB" dirty="0"/>
          </a:p>
          <a:p>
            <a:r>
              <a:rPr lang="en-GB" dirty="0"/>
              <a:t>To find the sequence number of the segment sent at t=2, we need to consider the following:</a:t>
            </a:r>
          </a:p>
          <a:p>
            <a:endParaRPr lang="en-GB" dirty="0"/>
          </a:p>
          <a:p>
            <a:r>
              <a:rPr lang="en-GB" dirty="0"/>
              <a:t>1. The initial sequence number is 0 for the first segment (t=1).</a:t>
            </a:r>
          </a:p>
          <a:p>
            <a:r>
              <a:rPr lang="en-GB" dirty="0"/>
              <a:t>2. Each segment contains 100 bytes.</a:t>
            </a:r>
          </a:p>
          <a:p>
            <a:r>
              <a:rPr lang="en-GB" dirty="0"/>
              <a:t>3. The sequence number for each subsequent segment increases by the number of bytes in the previous segment.</a:t>
            </a:r>
          </a:p>
          <a:p>
            <a:endParaRPr lang="en-GB" dirty="0"/>
          </a:p>
          <a:p>
            <a:r>
              <a:rPr lang="en-GB" dirty="0"/>
              <a:t>Therefore:</a:t>
            </a:r>
          </a:p>
          <a:p>
            <a:endParaRPr lang="en-GB" dirty="0"/>
          </a:p>
          <a:p>
            <a:r>
              <a:rPr lang="en-GB" dirty="0"/>
              <a:t>- Segment at t=1: Sequence number = 0</a:t>
            </a:r>
          </a:p>
          <a:p>
            <a:r>
              <a:rPr lang="en-GB" dirty="0"/>
              <a:t>- Segment at t=2: Sequence number = 0 + 100 = 100</a:t>
            </a:r>
          </a:p>
          <a:p>
            <a:endParaRPr lang="en-GB" dirty="0"/>
          </a:p>
          <a:p>
            <a:r>
              <a:rPr lang="en-GB" dirty="0"/>
              <a:t>## Explanation</a:t>
            </a:r>
          </a:p>
          <a:p>
            <a:endParaRPr lang="en-GB" dirty="0"/>
          </a:p>
          <a:p>
            <a:r>
              <a:rPr lang="en-GB" dirty="0"/>
              <a:t>The sequence number for the segment sent at t=2 is 100. This is because:</a:t>
            </a:r>
          </a:p>
          <a:p>
            <a:endParaRPr lang="en-GB" dirty="0"/>
          </a:p>
          <a:p>
            <a:r>
              <a:rPr lang="en-GB" dirty="0"/>
              <a:t>1. The first segment (t=1) starts with sequence number 0.</a:t>
            </a:r>
          </a:p>
          <a:p>
            <a:r>
              <a:rPr lang="en-GB" dirty="0"/>
              <a:t>2. Each segment contains 100 bytes of data.</a:t>
            </a:r>
          </a:p>
          <a:p>
            <a:r>
              <a:rPr lang="en-GB" dirty="0"/>
              <a:t>3. The second segment (t=2) will have a sequence number that is the sum of the initial sequence number (0) and the number of bytes in the first segment (100).</a:t>
            </a:r>
          </a:p>
          <a:p>
            <a:endParaRPr lang="en-GB" dirty="0"/>
          </a:p>
          <a:p>
            <a:r>
              <a:rPr lang="en-GB" dirty="0"/>
              <a:t>This pattern would continue for subsequent segments:</a:t>
            </a:r>
          </a:p>
          <a:p>
            <a:endParaRPr lang="en-GB" dirty="0"/>
          </a:p>
          <a:p>
            <a:r>
              <a:rPr lang="en-GB" dirty="0"/>
              <a:t>- Segment at t=3: Sequence number = 100 + 100 = 200</a:t>
            </a:r>
          </a:p>
          <a:p>
            <a:r>
              <a:rPr lang="en-GB" dirty="0"/>
              <a:t>- Segment at t=4: Sequence number = 200 + 100 = 300</a:t>
            </a:r>
          </a:p>
          <a:p>
            <a:endParaRPr lang="en-GB" dirty="0"/>
          </a:p>
          <a:p>
            <a:r>
              <a:rPr lang="en-GB" dirty="0"/>
              <a:t>And so on.</a:t>
            </a:r>
          </a:p>
          <a:p>
            <a:endParaRPr lang="en-GB" dirty="0"/>
          </a:p>
          <a:p>
            <a:r>
              <a:rPr lang="en-GB" dirty="0"/>
              <a:t>It's important to note that the lost segment at t=4 and the lost ACK at t=7 do not affect the sequence numbers of the segments being sent. They would, however, impact the retransmission and acknowledgment process in a real TCP connection.</a:t>
            </a:r>
          </a:p>
        </p:txBody>
      </p:sp>
      <p:sp>
        <p:nvSpPr>
          <p:cNvPr id="4" name="Slide Number Placeholder 3"/>
          <p:cNvSpPr>
            <a:spLocks noGrp="1"/>
          </p:cNvSpPr>
          <p:nvPr>
            <p:ph type="sldNum" sz="quarter" idx="5"/>
          </p:nvPr>
        </p:nvSpPr>
        <p:spPr/>
        <p:txBody>
          <a:bodyPr/>
          <a:lstStyle/>
          <a:p>
            <a:fld id="{3D91EEAC-CFEF-9647-876F-EABC6B8338D7}" type="slidenum">
              <a:rPr lang="en-US" smtClean="0"/>
              <a:t>6</a:t>
            </a:fld>
            <a:endParaRPr lang="en-US" dirty="0"/>
          </a:p>
        </p:txBody>
      </p:sp>
    </p:spTree>
    <p:extLst>
      <p:ext uri="{BB962C8B-B14F-4D97-AF65-F5344CB8AC3E}">
        <p14:creationId xmlns:p14="http://schemas.microsoft.com/office/powerpoint/2010/main" val="2433627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Understanding the Scenario</a:t>
            </a:r>
          </a:p>
          <a:p>
            <a:endParaRPr lang="en-GB" dirty="0"/>
          </a:p>
          <a:p>
            <a:r>
              <a:rPr lang="en-GB" dirty="0"/>
              <a:t>- The initial sequence number is 0.</a:t>
            </a:r>
          </a:p>
          <a:p>
            <a:r>
              <a:rPr lang="en-GB" dirty="0"/>
              <a:t>- 8 TCP segments are sent at t = 1, 2, 3, 4, 5, 6, 7, 8.</a:t>
            </a:r>
          </a:p>
          <a:p>
            <a:r>
              <a:rPr lang="en-GB" dirty="0"/>
              <a:t>- Each segment contains 100 bytes.</a:t>
            </a:r>
          </a:p>
          <a:p>
            <a:r>
              <a:rPr lang="en-GB" dirty="0"/>
              <a:t>- The delay between sender and receiver is 5 time units.</a:t>
            </a:r>
          </a:p>
          <a:p>
            <a:r>
              <a:rPr lang="en-GB" dirty="0"/>
              <a:t>- The segment sent at t=4 is lost.</a:t>
            </a:r>
          </a:p>
          <a:p>
            <a:r>
              <a:rPr lang="en-GB" dirty="0"/>
              <a:t>- We need to determine the ACK value sent by the receiver at t = 6.</a:t>
            </a:r>
          </a:p>
          <a:p>
            <a:endParaRPr lang="en-GB" dirty="0"/>
          </a:p>
          <a:p>
            <a:r>
              <a:rPr lang="en-GB" dirty="0"/>
              <a:t>## Calculating the ACK Value</a:t>
            </a:r>
          </a:p>
          <a:p>
            <a:endParaRPr lang="en-GB" dirty="0"/>
          </a:p>
          <a:p>
            <a:r>
              <a:rPr lang="en-GB" dirty="0"/>
              <a:t>1. **Segments Received**: At t = 6, only the first segment (sent at t = 1) has arrived at the receiver due to the 5-unit delay.</a:t>
            </a:r>
          </a:p>
          <a:p>
            <a:endParaRPr lang="en-GB" dirty="0"/>
          </a:p>
          <a:p>
            <a:r>
              <a:rPr lang="en-GB" dirty="0"/>
              <a:t>2. **Bytes Received**: The first segment contains 100 bytes.</a:t>
            </a:r>
          </a:p>
          <a:p>
            <a:endParaRPr lang="en-GB" dirty="0"/>
          </a:p>
          <a:p>
            <a:r>
              <a:rPr lang="en-GB" dirty="0"/>
              <a:t>3. **ACK Mechanism**: TCP uses cumulative ACKs, which means it acknowledges all bytes up to the last contiguously received byte.</a:t>
            </a:r>
          </a:p>
          <a:p>
            <a:endParaRPr lang="en-GB" dirty="0"/>
          </a:p>
          <a:p>
            <a:r>
              <a:rPr lang="en-GB" dirty="0"/>
              <a:t>4. **ACK Value Calculation**: </a:t>
            </a:r>
          </a:p>
          <a:p>
            <a:r>
              <a:rPr lang="en-GB" dirty="0"/>
              <a:t>   - Initial sequence number: 0</a:t>
            </a:r>
          </a:p>
          <a:p>
            <a:r>
              <a:rPr lang="en-GB" dirty="0"/>
              <a:t>   - Bytes successfully received: 100</a:t>
            </a:r>
          </a:p>
          <a:p>
            <a:r>
              <a:rPr lang="en-GB" dirty="0"/>
              <a:t>   - Next expected byte: 0 + 100 = 100</a:t>
            </a:r>
          </a:p>
          <a:p>
            <a:endParaRPr lang="en-GB" dirty="0"/>
          </a:p>
          <a:p>
            <a:r>
              <a:rPr lang="en-GB" dirty="0"/>
              <a:t>Therefore, the ACK value carried in the receiver-to-sender ACK sent at t = 6 is 100.</a:t>
            </a:r>
          </a:p>
          <a:p>
            <a:endParaRPr lang="en-GB" dirty="0"/>
          </a:p>
          <a:p>
            <a:r>
              <a:rPr lang="en-GB" dirty="0"/>
              <a:t>## Explanation</a:t>
            </a:r>
          </a:p>
          <a:p>
            <a:endParaRPr lang="en-GB" dirty="0"/>
          </a:p>
          <a:p>
            <a:r>
              <a:rPr lang="en-GB" dirty="0"/>
              <a:t>The ACK value of 100 indicates that the receiver has successfully received all bytes up to, but not including, byte 100. It's essentially saying, "I've received everything up to byte 99, and I'm now expecting byte 100."</a:t>
            </a:r>
          </a:p>
          <a:p>
            <a:endParaRPr lang="en-GB" dirty="0"/>
          </a:p>
          <a:p>
            <a:r>
              <a:rPr lang="en-GB" dirty="0"/>
              <a:t>This ACK value makes sense because:</a:t>
            </a:r>
          </a:p>
          <a:p>
            <a:r>
              <a:rPr lang="en-GB" dirty="0"/>
              <a:t>1. Only one segment has been received (the one sent at t = 1).</a:t>
            </a:r>
          </a:p>
          <a:p>
            <a:r>
              <a:rPr lang="en-GB" dirty="0"/>
              <a:t>2. Each segment contains 100 bytes.</a:t>
            </a:r>
          </a:p>
          <a:p>
            <a:r>
              <a:rPr lang="en-GB" dirty="0"/>
              <a:t>3. The receiver is acknowledging the receipt of the first segment and indicating it's ready for the next byte.</a:t>
            </a:r>
          </a:p>
          <a:p>
            <a:endParaRPr lang="en-GB" dirty="0"/>
          </a:p>
          <a:p>
            <a:r>
              <a:rPr lang="en-GB" dirty="0"/>
              <a:t>It's important to note that even though more segments were sent by the sender, due to the network delay, only the first segment has reached the receiver at t = 6. The lost segment at t = 4 doesn't affect this initial ACK because it hasn't even reached the receiver yet.</a:t>
            </a:r>
          </a:p>
        </p:txBody>
      </p:sp>
      <p:sp>
        <p:nvSpPr>
          <p:cNvPr id="4" name="Slide Number Placeholder 3"/>
          <p:cNvSpPr>
            <a:spLocks noGrp="1"/>
          </p:cNvSpPr>
          <p:nvPr>
            <p:ph type="sldNum" sz="quarter" idx="5"/>
          </p:nvPr>
        </p:nvSpPr>
        <p:spPr/>
        <p:txBody>
          <a:bodyPr/>
          <a:lstStyle/>
          <a:p>
            <a:fld id="{3D91EEAC-CFEF-9647-876F-EABC6B8338D7}" type="slidenum">
              <a:rPr lang="en-US" smtClean="0"/>
              <a:t>7</a:t>
            </a:fld>
            <a:endParaRPr lang="en-US" dirty="0"/>
          </a:p>
        </p:txBody>
      </p:sp>
    </p:spTree>
    <p:extLst>
      <p:ext uri="{BB962C8B-B14F-4D97-AF65-F5344CB8AC3E}">
        <p14:creationId xmlns:p14="http://schemas.microsoft.com/office/powerpoint/2010/main" val="8559460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TCP sequence and ACK numbers question, let's break down the scenario and </a:t>
            </a:r>
            <a:r>
              <a:rPr lang="en-GB" dirty="0" err="1"/>
              <a:t>analyze</a:t>
            </a:r>
            <a:r>
              <a:rPr lang="en-GB" dirty="0"/>
              <a:t> it step by step:</a:t>
            </a:r>
          </a:p>
          <a:p>
            <a:endParaRPr lang="en-GB" dirty="0"/>
          </a:p>
          <a:p>
            <a:r>
              <a:rPr lang="en-GB" dirty="0"/>
              <a:t>## Initial Conditions</a:t>
            </a:r>
          </a:p>
          <a:p>
            <a:r>
              <a:rPr lang="en-GB" dirty="0"/>
              <a:t>- The initial sequence number is 0.</a:t>
            </a:r>
          </a:p>
          <a:p>
            <a:r>
              <a:rPr lang="en-GB" dirty="0"/>
              <a:t>- Each TCP segment contains 100 bytes.</a:t>
            </a:r>
          </a:p>
          <a:p>
            <a:r>
              <a:rPr lang="en-GB" dirty="0"/>
              <a:t>- 8 TCP segments are sent at t = 1, 2, 3, 4, 5, 6, 7, 8.</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Analysis</a:t>
            </a:r>
          </a:p>
          <a:p>
            <a:endParaRPr lang="en-GB" dirty="0"/>
          </a:p>
          <a:p>
            <a:r>
              <a:rPr lang="en-GB" dirty="0"/>
              <a:t>### Segment Arrival</a:t>
            </a:r>
          </a:p>
          <a:p>
            <a:r>
              <a:rPr lang="en-GB" dirty="0"/>
              <a:t>The first segment arrives at the receiver at t = 6 due to the 5-unit delay. This means that by t = 8, the receiver has potentially received the segments sent at t = 1, 2, and 3.</a:t>
            </a:r>
          </a:p>
          <a:p>
            <a:endParaRPr lang="en-GB" dirty="0"/>
          </a:p>
          <a:p>
            <a:r>
              <a:rPr lang="en-GB" dirty="0"/>
              <a:t>### Sequence Numbers</a:t>
            </a:r>
          </a:p>
          <a:p>
            <a:r>
              <a:rPr lang="en-GB" dirty="0"/>
              <a:t>Given that each segment contains 100 bytes and the initial sequence number is 0, the sequence numbers for the first four segments would be:</a:t>
            </a:r>
          </a:p>
          <a:p>
            <a:r>
              <a:rPr lang="en-GB" dirty="0"/>
              <a:t>- Segment 1: 0-99</a:t>
            </a:r>
          </a:p>
          <a:p>
            <a:r>
              <a:rPr lang="en-GB" dirty="0"/>
              <a:t>- Segment 2: 100-199</a:t>
            </a:r>
          </a:p>
          <a:p>
            <a:r>
              <a:rPr lang="en-GB" dirty="0"/>
              <a:t>- Segment 3: 200-299</a:t>
            </a:r>
          </a:p>
          <a:p>
            <a:r>
              <a:rPr lang="en-GB" dirty="0"/>
              <a:t>- Segment 4: 300-399 (but this segment is lost)</a:t>
            </a:r>
          </a:p>
          <a:p>
            <a:endParaRPr lang="en-GB" dirty="0"/>
          </a:p>
          <a:p>
            <a:r>
              <a:rPr lang="en-GB" dirty="0"/>
              <a:t>### ACK </a:t>
            </a:r>
            <a:r>
              <a:rPr lang="en-GB" dirty="0" err="1"/>
              <a:t>Behavior</a:t>
            </a:r>
            <a:endParaRPr lang="en-GB" dirty="0"/>
          </a:p>
          <a:p>
            <a:r>
              <a:rPr lang="en-GB" dirty="0"/>
              <a:t>TCP uses cumulative ACKs, meaning it acknowledges all bytes up to the ACK number minus one. The receiver will send an ACK for the highest contiguous sequence number it has received.</a:t>
            </a:r>
          </a:p>
          <a:p>
            <a:endParaRPr lang="en-GB" dirty="0"/>
          </a:p>
          <a:p>
            <a:r>
              <a:rPr lang="en-GB" dirty="0"/>
              <a:t>## Solution</a:t>
            </a:r>
          </a:p>
          <a:p>
            <a:endParaRPr lang="en-GB" dirty="0"/>
          </a:p>
          <a:p>
            <a:r>
              <a:rPr lang="en-GB" dirty="0"/>
              <a:t>At t = 8, the receiver has successfully received segments 1, 2, and 3. However, segment 4 (sent at t=4) was lost. According to TCP's cumulative ACK principle, the receiver will acknowledge all data it has received contiguously.</a:t>
            </a:r>
          </a:p>
          <a:p>
            <a:endParaRPr lang="en-GB" dirty="0"/>
          </a:p>
          <a:p>
            <a:r>
              <a:rPr lang="en-GB" dirty="0"/>
              <a:t>Therefore, the ACK value carried in the receiver-to-sender ACK sent at t = 8 will be 300.</a:t>
            </a:r>
          </a:p>
          <a:p>
            <a:endParaRPr lang="en-GB" dirty="0"/>
          </a:p>
          <a:p>
            <a:r>
              <a:rPr lang="en-GB" dirty="0"/>
              <a:t>This ACK value of 300 indicates:</a:t>
            </a:r>
          </a:p>
          <a:p>
            <a:r>
              <a:rPr lang="en-GB" dirty="0"/>
              <a:t>1. The receiver has successfully received all bytes up to and including byte 299.</a:t>
            </a:r>
          </a:p>
          <a:p>
            <a:r>
              <a:rPr lang="en-GB" dirty="0"/>
              <a:t>2. The next byte the receiver expects is byte 300.</a:t>
            </a:r>
          </a:p>
          <a:p>
            <a:r>
              <a:rPr lang="en-GB" dirty="0"/>
              <a:t>3. This ACK implicitly acknowledges all previous segments (1, 2, and 3).</a:t>
            </a:r>
          </a:p>
          <a:p>
            <a:endParaRPr lang="en-GB" dirty="0"/>
          </a:p>
          <a:p>
            <a:r>
              <a:rPr lang="en-GB" dirty="0"/>
              <a:t>By sending this ACK, the receiver is telling the sender: "I have received everything up to byte 299. Please send me the next byte, which should be 300."</a:t>
            </a:r>
          </a:p>
          <a:p>
            <a:endParaRPr lang="en-GB" dirty="0"/>
          </a:p>
          <a:p>
            <a:r>
              <a:rPr lang="en-GB" dirty="0"/>
              <a:t>It's important to note that even though segments 5, 6, and possibly 7 might have arrived by t=8, the receiver cannot acknowledge them yet because segment 4 is missing, breaking the contiguous sequence of received data.</a:t>
            </a:r>
          </a:p>
        </p:txBody>
      </p:sp>
      <p:sp>
        <p:nvSpPr>
          <p:cNvPr id="4" name="Slide Number Placeholder 3"/>
          <p:cNvSpPr>
            <a:spLocks noGrp="1"/>
          </p:cNvSpPr>
          <p:nvPr>
            <p:ph type="sldNum" sz="quarter" idx="5"/>
          </p:nvPr>
        </p:nvSpPr>
        <p:spPr/>
        <p:txBody>
          <a:bodyPr/>
          <a:lstStyle/>
          <a:p>
            <a:fld id="{3D91EEAC-CFEF-9647-876F-EABC6B8338D7}" type="slidenum">
              <a:rPr lang="en-US" smtClean="0"/>
              <a:t>8</a:t>
            </a:fld>
            <a:endParaRPr lang="en-US" dirty="0"/>
          </a:p>
        </p:txBody>
      </p:sp>
    </p:spTree>
    <p:extLst>
      <p:ext uri="{BB962C8B-B14F-4D97-AF65-F5344CB8AC3E}">
        <p14:creationId xmlns:p14="http://schemas.microsoft.com/office/powerpoint/2010/main" val="38866148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solve this question, let's </a:t>
            </a:r>
            <a:r>
              <a:rPr lang="en-GB" dirty="0" err="1"/>
              <a:t>analyze</a:t>
            </a:r>
            <a:r>
              <a:rPr lang="en-GB" dirty="0"/>
              <a:t> the TCP sequence and ACK numbers based on the given information:</a:t>
            </a:r>
          </a:p>
          <a:p>
            <a:endParaRPr lang="en-GB" dirty="0"/>
          </a:p>
          <a:p>
            <a:r>
              <a:rPr lang="en-GB" dirty="0"/>
              <a:t>## Initial Setup</a:t>
            </a:r>
          </a:p>
          <a:p>
            <a:r>
              <a:rPr lang="en-GB" dirty="0"/>
              <a:t>- The initial sequence number is 0.</a:t>
            </a:r>
          </a:p>
          <a:p>
            <a:r>
              <a:rPr lang="en-GB" dirty="0"/>
              <a:t>- Each segment contains 100 bytes.</a:t>
            </a:r>
          </a:p>
          <a:p>
            <a:r>
              <a:rPr lang="en-GB" dirty="0"/>
              <a:t>- The delay between sender and receiver is 5 time units.</a:t>
            </a:r>
          </a:p>
          <a:p>
            <a:r>
              <a:rPr lang="en-GB" dirty="0"/>
              <a:t>- The segment sent at t=4 is lost.</a:t>
            </a:r>
          </a:p>
          <a:p>
            <a:r>
              <a:rPr lang="en-GB" dirty="0"/>
              <a:t>- The ACK sent at t=7 is lost.</a:t>
            </a:r>
          </a:p>
          <a:p>
            <a:endParaRPr lang="en-GB" dirty="0"/>
          </a:p>
          <a:p>
            <a:r>
              <a:rPr lang="en-GB" dirty="0"/>
              <a:t>## Sequence of Events</a:t>
            </a:r>
          </a:p>
          <a:p>
            <a:endParaRPr lang="en-GB" dirty="0"/>
          </a:p>
          <a:p>
            <a:r>
              <a:rPr lang="en-GB" dirty="0"/>
              <a:t>1. Segments sent at t=1, 2, 3 arrive at the receiver at t=6, 7, 8 respectively.</a:t>
            </a:r>
          </a:p>
          <a:p>
            <a:r>
              <a:rPr lang="en-GB" dirty="0"/>
              <a:t>2. The receiver acknowledges these segments at t=6, 7, 8.</a:t>
            </a:r>
          </a:p>
          <a:p>
            <a:r>
              <a:rPr lang="en-GB" dirty="0"/>
              <a:t>3. The segment sent at t=4 is lost and doesn't reach the receiver.</a:t>
            </a:r>
          </a:p>
          <a:p>
            <a:r>
              <a:rPr lang="en-GB" dirty="0"/>
              <a:t>4. Segments sent at t=5, 6, 7, 8 arrive at the receiver at t=10, 11, 12, 13 respectively.</a:t>
            </a:r>
          </a:p>
          <a:p>
            <a:endParaRPr lang="en-GB" dirty="0"/>
          </a:p>
          <a:p>
            <a:r>
              <a:rPr lang="en-GB" dirty="0"/>
              <a:t>## ACK Value Calculation</a:t>
            </a:r>
          </a:p>
          <a:p>
            <a:endParaRPr lang="en-GB" dirty="0"/>
          </a:p>
          <a:p>
            <a:r>
              <a:rPr lang="en-GB" dirty="0"/>
              <a:t>To determine the ACK value sent at t=10, we need to consider the last successfully received byte in order.</a:t>
            </a:r>
          </a:p>
          <a:p>
            <a:endParaRPr lang="en-GB" dirty="0"/>
          </a:p>
          <a:p>
            <a:r>
              <a:rPr lang="en-GB" dirty="0"/>
              <a:t>1. The first three segments (sent at t=1, 2, 3) were successfully received and acknowledged.</a:t>
            </a:r>
          </a:p>
          <a:p>
            <a:r>
              <a:rPr lang="en-GB" dirty="0"/>
              <a:t>   - These segments cover bytes 0-99, 100-199, and 200-299.</a:t>
            </a:r>
          </a:p>
          <a:p>
            <a:r>
              <a:rPr lang="en-GB" dirty="0"/>
              <a:t>2. The segment sent at t=4 was lost, so the next expected byte is 300.</a:t>
            </a:r>
          </a:p>
          <a:p>
            <a:r>
              <a:rPr lang="en-GB" dirty="0"/>
              <a:t>3. Even though segments sent at t=5 have arrived by t=10, TCP uses cumulative ACKs.</a:t>
            </a:r>
          </a:p>
          <a:p>
            <a:endParaRPr lang="en-GB" dirty="0"/>
          </a:p>
          <a:p>
            <a:r>
              <a:rPr lang="en-GB" dirty="0"/>
              <a:t>Therefore, the ACK value sent at t=10 will be 300.</a:t>
            </a:r>
          </a:p>
          <a:p>
            <a:endParaRPr lang="en-GB" dirty="0"/>
          </a:p>
          <a:p>
            <a:r>
              <a:rPr lang="en-GB" dirty="0"/>
              <a:t>## Explanation</a:t>
            </a:r>
          </a:p>
          <a:p>
            <a:endParaRPr lang="en-GB" dirty="0"/>
          </a:p>
          <a:p>
            <a:r>
              <a:rPr lang="en-GB" dirty="0"/>
              <a:t>The ACK value of 300 indicates that the receiver has successfully received all bytes up to but not including byte 300. It's requesting the next expected byte, which is 300. This ACK serves two purposes:</a:t>
            </a:r>
          </a:p>
          <a:p>
            <a:endParaRPr lang="en-GB" dirty="0"/>
          </a:p>
          <a:p>
            <a:r>
              <a:rPr lang="en-GB" dirty="0"/>
              <a:t>1. It acknowledges the receipt of the first three segments.</a:t>
            </a:r>
          </a:p>
          <a:p>
            <a:r>
              <a:rPr lang="en-GB" dirty="0"/>
              <a:t>2. It informs the sender that there's a gap in the received data, prompting a retransmission of the lost segment (sent at t=4).</a:t>
            </a:r>
          </a:p>
          <a:p>
            <a:endParaRPr lang="en-GB" dirty="0"/>
          </a:p>
          <a:p>
            <a:r>
              <a:rPr lang="en-GB" dirty="0"/>
              <a:t>Even though the receiver has likely received segments sent after the lost one, it cannot acknowledge them yet due to TCP's in-order delivery requirement. This </a:t>
            </a:r>
            <a:r>
              <a:rPr lang="en-GB" dirty="0" err="1"/>
              <a:t>behavior</a:t>
            </a:r>
            <a:r>
              <a:rPr lang="en-GB" dirty="0"/>
              <a:t> is part of TCP's reliable data transfer mechanism, ensuring that all data is received in the correct order.</a:t>
            </a:r>
          </a:p>
        </p:txBody>
      </p:sp>
      <p:sp>
        <p:nvSpPr>
          <p:cNvPr id="4" name="Slide Number Placeholder 3"/>
          <p:cNvSpPr>
            <a:spLocks noGrp="1"/>
          </p:cNvSpPr>
          <p:nvPr>
            <p:ph type="sldNum" sz="quarter" idx="5"/>
          </p:nvPr>
        </p:nvSpPr>
        <p:spPr/>
        <p:txBody>
          <a:bodyPr/>
          <a:lstStyle/>
          <a:p>
            <a:fld id="{3D91EEAC-CFEF-9647-876F-EABC6B8338D7}" type="slidenum">
              <a:rPr lang="en-US" smtClean="0"/>
              <a:t>9</a:t>
            </a:fld>
            <a:endParaRPr lang="en-US" dirty="0"/>
          </a:p>
        </p:txBody>
      </p:sp>
    </p:spTree>
    <p:extLst>
      <p:ext uri="{BB962C8B-B14F-4D97-AF65-F5344CB8AC3E}">
        <p14:creationId xmlns:p14="http://schemas.microsoft.com/office/powerpoint/2010/main" val="4224205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1160599D-F0E7-BDC1-F33C-D3406086AD4F}"/>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5" y="561975"/>
            <a:ext cx="5052616"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3</a:t>
            </a:r>
            <a:br>
              <a:rPr lang="en-US" altLang="en-US" sz="6000" b="1" dirty="0">
                <a:solidFill>
                  <a:srgbClr val="000099"/>
                </a:solidFill>
                <a:latin typeface="+mj-lt"/>
              </a:rPr>
            </a:br>
            <a:r>
              <a:rPr lang="en-US" altLang="en-US" sz="5400" b="1" dirty="0">
                <a:solidFill>
                  <a:srgbClr val="000099"/>
                </a:solidFill>
                <a:latin typeface="+mj-lt"/>
              </a:rPr>
              <a:t>Transport Layer</a:t>
            </a:r>
          </a:p>
        </p:txBody>
      </p:sp>
      <p:sp>
        <p:nvSpPr>
          <p:cNvPr id="2" name="Slide Number Placeholder 1">
            <a:extLst>
              <a:ext uri="{FF2B5EF4-FFF2-40B4-BE49-F238E27FC236}">
                <a16:creationId xmlns:a16="http://schemas.microsoft.com/office/drawing/2014/main" id="{B46B45F3-5B52-354C-801C-007B1F52150F}"/>
              </a:ext>
            </a:extLst>
          </p:cNvPr>
          <p:cNvSpPr>
            <a:spLocks noGrp="1"/>
          </p:cNvSpPr>
          <p:nvPr>
            <p:ph type="sldNum" sz="quarter" idx="4"/>
          </p:nvPr>
        </p:nvSpPr>
        <p:spPr/>
        <p:txBody>
          <a:bodyPr/>
          <a:lstStyle/>
          <a:p>
            <a:r>
              <a:rPr lang="en-US" dirty="0"/>
              <a:t>Transport Layer: 3-</a:t>
            </a:r>
            <a:fld id="{C4204591-24BD-A542-B9D5-F8D8A88D2FEE}" type="slidenum">
              <a:rPr lang="en-US" smtClean="0"/>
              <a:pPr/>
              <a:t>1</a:t>
            </a:fld>
            <a:endParaRPr lang="en-US" dirty="0"/>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3" name="Text Box 7">
            <a:extLst>
              <a:ext uri="{FF2B5EF4-FFF2-40B4-BE49-F238E27FC236}">
                <a16:creationId xmlns:a16="http://schemas.microsoft.com/office/drawing/2014/main" id="{F0CE2E98-86CB-592A-F851-90EF640ACCD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1393908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5400" b="1" dirty="0">
                <a:solidFill>
                  <a:srgbClr val="000099"/>
                </a:solidFill>
                <a:latin typeface="+mj-lt"/>
              </a:rPr>
              <a:t>Chapter 4</a:t>
            </a:r>
            <a:br>
              <a:rPr lang="en-US" altLang="en-US" sz="6000" b="1" dirty="0">
                <a:solidFill>
                  <a:srgbClr val="000099"/>
                </a:solidFill>
                <a:latin typeface="+mj-lt"/>
              </a:rPr>
            </a:br>
            <a:r>
              <a:rPr lang="en-US" altLang="en-US" sz="5400" b="1" dirty="0">
                <a:solidFill>
                  <a:srgbClr val="000099"/>
                </a:solidFill>
                <a:latin typeface="+mj-lt"/>
              </a:rPr>
              <a:t>Network Layer:</a:t>
            </a:r>
          </a:p>
          <a:p>
            <a:pPr eaLnBrk="1" hangingPunct="1">
              <a:lnSpc>
                <a:spcPct val="85000"/>
              </a:lnSpc>
            </a:pPr>
            <a:r>
              <a:rPr lang="en-US" altLang="en-US" sz="5400" b="1" dirty="0">
                <a:solidFill>
                  <a:srgbClr val="000099"/>
                </a:solidFill>
                <a:latin typeface="+mj-lt"/>
              </a:rPr>
              <a:t>Data Plane</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p:spPr>
      </p:pic>
      <p:sp>
        <p:nvSpPr>
          <p:cNvPr id="2" name="Text Box 7">
            <a:extLst>
              <a:ext uri="{FF2B5EF4-FFF2-40B4-BE49-F238E27FC236}">
                <a16:creationId xmlns:a16="http://schemas.microsoft.com/office/drawing/2014/main" id="{4872BE59-9D08-1EF5-F613-7A0D45F3E28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001077"/>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What</a:t>
            </a:r>
            <a:r>
              <a:rPr lang="en-US" altLang="ja-JP" sz="3200" dirty="0">
                <a:ea typeface="ＭＳ Ｐゴシック" panose="020B0600070205080204" pitchFamily="34" charset="-128"/>
                <a:cs typeface="Arial" panose="020B0604020202020204" pitchFamily="34" charset="0"/>
              </a:rPr>
              <a:t>’s inside a router</a:t>
            </a:r>
          </a:p>
          <a:p>
            <a:pPr lvl="1">
              <a:spcBef>
                <a:spcPts val="0"/>
              </a:spcBef>
            </a:pPr>
            <a:r>
              <a:rPr lang="en-US" altLang="ja-JP" sz="2800" dirty="0">
                <a:ea typeface="ＭＳ Ｐゴシック" panose="020B0600070205080204" pitchFamily="34" charset="-128"/>
                <a:cs typeface="Arial" panose="020B0604020202020204" pitchFamily="34" charset="0"/>
              </a:rPr>
              <a:t>input ports, switching, output ports</a:t>
            </a:r>
          </a:p>
          <a:p>
            <a:pPr lvl="1">
              <a:spcBef>
                <a:spcPts val="0"/>
              </a:spcBef>
            </a:pPr>
            <a:r>
              <a:rPr lang="en-US" altLang="ja-JP" sz="2800" dirty="0">
                <a:ea typeface="ＭＳ Ｐゴシック" panose="020B0600070205080204" pitchFamily="34" charset="-128"/>
                <a:cs typeface="Arial" panose="020B0604020202020204" pitchFamily="34" charset="0"/>
              </a:rPr>
              <a:t>buffer management, scheduling</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IP: the Internet Protocol</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datagram format</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network address translation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11</a:t>
            </a:fld>
            <a:endParaRPr lang="en-US" dirty="0"/>
          </a:p>
        </p:txBody>
      </p:sp>
    </p:spTree>
    <p:extLst>
      <p:ext uri="{BB962C8B-B14F-4D97-AF65-F5344CB8AC3E}">
        <p14:creationId xmlns:p14="http://schemas.microsoft.com/office/powerpoint/2010/main" val="801550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3776441"/>
          </a:xfrm>
        </p:spPr>
        <p:txBody>
          <a:bodyPr>
            <a:normAutofit/>
          </a:bodyPr>
          <a:lstStyle/>
          <a:p>
            <a:pPr marL="130175" indent="0">
              <a:buNone/>
            </a:pPr>
            <a:r>
              <a:rPr lang="en-US" altLang="en-US" sz="3200" dirty="0">
                <a:solidFill>
                  <a:srgbClr val="C00000"/>
                </a:solidFill>
                <a:ea typeface="ＭＳ Ｐゴシック" panose="020B0600070205080204" pitchFamily="34" charset="-128"/>
                <a:cs typeface="ＭＳ Ｐゴシック" panose="020B0600070205080204" pitchFamily="34" charset="-128"/>
              </a:rPr>
              <a:t>packet scheduling: </a:t>
            </a:r>
            <a:r>
              <a:rPr lang="en-US" altLang="en-US" dirty="0">
                <a:ea typeface="ＭＳ Ｐゴシック" panose="020B0600070205080204" pitchFamily="34" charset="-128"/>
                <a:cs typeface="ＭＳ Ｐゴシック" panose="020B0600070205080204" pitchFamily="34" charset="-128"/>
              </a:rPr>
              <a:t>deciding which packet to send next on link</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first come, first served</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priority</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round robin</a:t>
            </a:r>
          </a:p>
          <a:p>
            <a:pPr lvl="1">
              <a:spcBef>
                <a:spcPts val="0"/>
              </a:spcBef>
            </a:pPr>
            <a:r>
              <a:rPr lang="en-US" altLang="en-US" sz="2800" dirty="0">
                <a:ea typeface="ＭＳ Ｐゴシック" panose="020B0600070205080204" pitchFamily="34" charset="-128"/>
                <a:cs typeface="ＭＳ Ｐゴシック" panose="020B0600070205080204" pitchFamily="34" charset="-128"/>
              </a:rPr>
              <a:t>weighted fair queueing</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dirty="0"/>
              <a:t>Packet Scheduling: FCFS</a:t>
            </a:r>
          </a:p>
        </p:txBody>
      </p:sp>
      <p:sp>
        <p:nvSpPr>
          <p:cNvPr id="14" name="Content Placeholder 1">
            <a:extLst>
              <a:ext uri="{FF2B5EF4-FFF2-40B4-BE49-F238E27FC236}">
                <a16:creationId xmlns:a16="http://schemas.microsoft.com/office/drawing/2014/main" id="{017C4922-A89B-2D44-942B-27D216DF220C}"/>
              </a:ext>
            </a:extLst>
          </p:cNvPr>
          <p:cNvSpPr txBox="1">
            <a:spLocks/>
          </p:cNvSpPr>
          <p:nvPr/>
        </p:nvSpPr>
        <p:spPr>
          <a:xfrm>
            <a:off x="6682593" y="1534478"/>
            <a:ext cx="4966481" cy="32782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6538"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FCFS: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packets transmitted in order of arrival to output port</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also known as: First-in-first-out (FIFO) </a:t>
            </a:r>
          </a:p>
          <a:p>
            <a:pPr marL="520700" marR="0" lvl="0" indent="-254000" algn="l" defTabSz="914400" rtl="0" eaLnBrk="1" fontAlgn="auto" latinLnBrk="0" hangingPunct="1">
              <a:lnSpc>
                <a:spcPct val="10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real world examples?</a:t>
            </a:r>
          </a:p>
          <a:p>
            <a:pPr marL="403225" marR="0" lvl="0" indent="-390525"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p:txBody>
      </p:sp>
      <p:grpSp>
        <p:nvGrpSpPr>
          <p:cNvPr id="55" name="Group 54">
            <a:extLst>
              <a:ext uri="{FF2B5EF4-FFF2-40B4-BE49-F238E27FC236}">
                <a16:creationId xmlns:a16="http://schemas.microsoft.com/office/drawing/2014/main" id="{2A80F58A-5FC4-4446-97BA-771F9109F896}"/>
              </a:ext>
            </a:extLst>
          </p:cNvPr>
          <p:cNvGrpSpPr/>
          <p:nvPr/>
        </p:nvGrpSpPr>
        <p:grpSpPr>
          <a:xfrm>
            <a:off x="913621" y="4556937"/>
            <a:ext cx="4335126" cy="1693461"/>
            <a:chOff x="614363" y="4257679"/>
            <a:chExt cx="4335126" cy="1693461"/>
          </a:xfrm>
        </p:grpSpPr>
        <p:grpSp>
          <p:nvGrpSpPr>
            <p:cNvPr id="56" name="Group 55">
              <a:extLst>
                <a:ext uri="{FF2B5EF4-FFF2-40B4-BE49-F238E27FC236}">
                  <a16:creationId xmlns:a16="http://schemas.microsoft.com/office/drawing/2014/main" id="{17FAEAF2-1BE5-E148-A0DA-4AEE65AAA49F}"/>
                </a:ext>
              </a:extLst>
            </p:cNvPr>
            <p:cNvGrpSpPr/>
            <p:nvPr/>
          </p:nvGrpSpPr>
          <p:grpSpPr>
            <a:xfrm>
              <a:off x="614363" y="4257679"/>
              <a:ext cx="4335126" cy="1693461"/>
              <a:chOff x="614363" y="4257679"/>
              <a:chExt cx="4335126" cy="1693461"/>
            </a:xfrm>
          </p:grpSpPr>
          <p:grpSp>
            <p:nvGrpSpPr>
              <p:cNvPr id="58" name="Group 25">
                <a:extLst>
                  <a:ext uri="{FF2B5EF4-FFF2-40B4-BE49-F238E27FC236}">
                    <a16:creationId xmlns:a16="http://schemas.microsoft.com/office/drawing/2014/main" id="{0CB0EC2A-B069-6B46-8D32-DC40F3C2AF4C}"/>
                  </a:ext>
                </a:extLst>
              </p:cNvPr>
              <p:cNvGrpSpPr>
                <a:grpSpLocks/>
              </p:cNvGrpSpPr>
              <p:nvPr/>
            </p:nvGrpSpPr>
            <p:grpSpPr bwMode="auto">
              <a:xfrm>
                <a:off x="1468086" y="4855765"/>
                <a:ext cx="939800" cy="565150"/>
                <a:chOff x="1670312" y="2562997"/>
                <a:chExt cx="940317" cy="565219"/>
              </a:xfrm>
            </p:grpSpPr>
            <p:grpSp>
              <p:nvGrpSpPr>
                <p:cNvPr id="68" name="Group 28">
                  <a:extLst>
                    <a:ext uri="{FF2B5EF4-FFF2-40B4-BE49-F238E27FC236}">
                      <a16:creationId xmlns:a16="http://schemas.microsoft.com/office/drawing/2014/main" id="{11F93012-070C-1E41-8EAA-D3A75FBA071D}"/>
                    </a:ext>
                  </a:extLst>
                </p:cNvPr>
                <p:cNvGrpSpPr>
                  <a:grpSpLocks/>
                </p:cNvGrpSpPr>
                <p:nvPr/>
              </p:nvGrpSpPr>
              <p:grpSpPr bwMode="auto">
                <a:xfrm>
                  <a:off x="1670312" y="2562997"/>
                  <a:ext cx="929822" cy="565219"/>
                  <a:chOff x="1670312" y="2562997"/>
                  <a:chExt cx="929822" cy="565219"/>
                </a:xfrm>
              </p:grpSpPr>
              <p:sp>
                <p:nvSpPr>
                  <p:cNvPr id="70" name="Rectangle 30">
                    <a:extLst>
                      <a:ext uri="{FF2B5EF4-FFF2-40B4-BE49-F238E27FC236}">
                        <a16:creationId xmlns:a16="http://schemas.microsoft.com/office/drawing/2014/main" id="{2C75C2B8-AB3B-554D-A4AA-E3F2E23815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71" name="Straight Connector 31">
                    <a:extLst>
                      <a:ext uri="{FF2B5EF4-FFF2-40B4-BE49-F238E27FC236}">
                        <a16:creationId xmlns:a16="http://schemas.microsoft.com/office/drawing/2014/main" id="{2469B9C6-CD94-934E-BB88-E141D725DD0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2" name="Straight Connector 32">
                    <a:extLst>
                      <a:ext uri="{FF2B5EF4-FFF2-40B4-BE49-F238E27FC236}">
                        <a16:creationId xmlns:a16="http://schemas.microsoft.com/office/drawing/2014/main" id="{D41E5CD4-400E-0B42-B2C4-7F0943E95E18}"/>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Connector 33">
                    <a:extLst>
                      <a:ext uri="{FF2B5EF4-FFF2-40B4-BE49-F238E27FC236}">
                        <a16:creationId xmlns:a16="http://schemas.microsoft.com/office/drawing/2014/main" id="{769D9546-407D-5F4E-BC92-364EAE5E6250}"/>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Connector 34">
                    <a:extLst>
                      <a:ext uri="{FF2B5EF4-FFF2-40B4-BE49-F238E27FC236}">
                        <a16:creationId xmlns:a16="http://schemas.microsoft.com/office/drawing/2014/main" id="{52462C09-D78E-CC40-B1F0-0347630F0CF5}"/>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Connector 35">
                    <a:extLst>
                      <a:ext uri="{FF2B5EF4-FFF2-40B4-BE49-F238E27FC236}">
                        <a16:creationId xmlns:a16="http://schemas.microsoft.com/office/drawing/2014/main" id="{FD9FBF90-862D-6243-88A8-943C60AE7D1B}"/>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6" name="Straight Connector 36">
                    <a:extLst>
                      <a:ext uri="{FF2B5EF4-FFF2-40B4-BE49-F238E27FC236}">
                        <a16:creationId xmlns:a16="http://schemas.microsoft.com/office/drawing/2014/main" id="{45A88AAC-9044-E54F-9F98-99B835630E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7" name="Straight Connector 37">
                    <a:extLst>
                      <a:ext uri="{FF2B5EF4-FFF2-40B4-BE49-F238E27FC236}">
                        <a16:creationId xmlns:a16="http://schemas.microsoft.com/office/drawing/2014/main" id="{F7F08E2E-320E-534E-B4AC-B12B9C339E2C}"/>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9" name="Rectangle 29">
                  <a:extLst>
                    <a:ext uri="{FF2B5EF4-FFF2-40B4-BE49-F238E27FC236}">
                      <a16:creationId xmlns:a16="http://schemas.microsoft.com/office/drawing/2014/main" id="{36D9872C-F8E2-8A4A-A047-D6478C5BB5AE}"/>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59" name="Oval 27">
                <a:extLst>
                  <a:ext uri="{FF2B5EF4-FFF2-40B4-BE49-F238E27FC236}">
                    <a16:creationId xmlns:a16="http://schemas.microsoft.com/office/drawing/2014/main" id="{A7CE2ECE-11DE-5544-931E-410A4A566BE5}"/>
                  </a:ext>
                </a:extLst>
              </p:cNvPr>
              <p:cNvSpPr>
                <a:spLocks noChangeArrowheads="1"/>
              </p:cNvSpPr>
              <p:nvPr/>
            </p:nvSpPr>
            <p:spPr bwMode="auto">
              <a:xfrm>
                <a:off x="2851137" y="4827190"/>
                <a:ext cx="631825" cy="628650"/>
              </a:xfrm>
              <a:prstGeom prst="ellipse">
                <a:avLst/>
              </a:prstGeom>
              <a:solidFill>
                <a:srgbClr val="FFFFFF"/>
              </a:solidFill>
              <a:ln w="28575">
                <a:solidFill>
                  <a:srgbClr val="3333CC"/>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60" name="Straight Arrow Connector 11">
                <a:extLst>
                  <a:ext uri="{FF2B5EF4-FFF2-40B4-BE49-F238E27FC236}">
                    <a16:creationId xmlns:a16="http://schemas.microsoft.com/office/drawing/2014/main" id="{DCF1BAC9-E12A-E841-BA7A-C9C0DD83BD55}"/>
                  </a:ext>
                </a:extLst>
              </p:cNvPr>
              <p:cNvCxnSpPr>
                <a:cxnSpLocks noChangeShapeType="1"/>
              </p:cNvCxnSpPr>
              <p:nvPr/>
            </p:nvCxnSpPr>
            <p:spPr bwMode="auto">
              <a:xfrm>
                <a:off x="785813" y="5138340"/>
                <a:ext cx="628651" cy="0"/>
              </a:xfrm>
              <a:prstGeom prst="straightConnector1">
                <a:avLst/>
              </a:prstGeom>
              <a:noFill/>
              <a:ln w="25400">
                <a:solidFill>
                  <a:srgbClr val="000099"/>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TextBox 17">
                <a:extLst>
                  <a:ext uri="{FF2B5EF4-FFF2-40B4-BE49-F238E27FC236}">
                    <a16:creationId xmlns:a16="http://schemas.microsoft.com/office/drawing/2014/main" id="{5E49E137-F477-F348-8FE7-4ABBE8FDFE56}"/>
                  </a:ext>
                </a:extLst>
              </p:cNvPr>
              <p:cNvSpPr txBox="1">
                <a:spLocks noChangeArrowheads="1"/>
              </p:cNvSpPr>
              <p:nvPr/>
            </p:nvSpPr>
            <p:spPr bwMode="auto">
              <a:xfrm>
                <a:off x="1282351" y="5422502"/>
                <a:ext cx="12731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queue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(waiting area)</a:t>
                </a:r>
              </a:p>
            </p:txBody>
          </p:sp>
          <p:sp>
            <p:nvSpPr>
              <p:cNvPr id="62" name="TextBox 18">
                <a:extLst>
                  <a:ext uri="{FF2B5EF4-FFF2-40B4-BE49-F238E27FC236}">
                    <a16:creationId xmlns:a16="http://schemas.microsoft.com/office/drawing/2014/main" id="{6D64E906-2FAC-AA42-95D2-E76C2336B78F}"/>
                  </a:ext>
                </a:extLst>
              </p:cNvPr>
              <p:cNvSpPr txBox="1">
                <a:spLocks noChangeArrowheads="1"/>
              </p:cNvSpPr>
              <p:nvPr/>
            </p:nvSpPr>
            <p:spPr bwMode="auto">
              <a:xfrm>
                <a:off x="641008" y="5182790"/>
                <a:ext cx="7635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cxnSp>
            <p:nvCxnSpPr>
              <p:cNvPr id="63" name="Straight Arrow Connector 20">
                <a:extLst>
                  <a:ext uri="{FF2B5EF4-FFF2-40B4-BE49-F238E27FC236}">
                    <a16:creationId xmlns:a16="http://schemas.microsoft.com/office/drawing/2014/main" id="{F6675473-30B9-304E-A212-FF495FFE1685}"/>
                  </a:ext>
                </a:extLst>
              </p:cNvPr>
              <p:cNvCxnSpPr>
                <a:cxnSpLocks noChangeShapeType="1"/>
                <a:stCxn id="59" idx="6"/>
              </p:cNvCxnSpPr>
              <p:nvPr/>
            </p:nvCxnSpPr>
            <p:spPr bwMode="auto">
              <a:xfrm>
                <a:off x="3482962" y="5141515"/>
                <a:ext cx="560401" cy="0"/>
              </a:xfrm>
              <a:prstGeom prst="straightConnector1">
                <a:avLst/>
              </a:prstGeom>
              <a:noFill/>
              <a:ln w="25400">
                <a:solidFill>
                  <a:srgbClr val="18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4" name="TextBox 22">
                <a:extLst>
                  <a:ext uri="{FF2B5EF4-FFF2-40B4-BE49-F238E27FC236}">
                    <a16:creationId xmlns:a16="http://schemas.microsoft.com/office/drawing/2014/main" id="{C87172FA-C0F3-774D-9F69-A237EEE6F006}"/>
                  </a:ext>
                </a:extLst>
              </p:cNvPr>
              <p:cNvSpPr txBox="1">
                <a:spLocks noChangeArrowheads="1"/>
              </p:cNvSpPr>
              <p:nvPr/>
            </p:nvSpPr>
            <p:spPr bwMode="auto">
              <a:xfrm>
                <a:off x="3906501" y="4931965"/>
                <a:ext cx="1042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packet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65" name="TextBox 23">
                <a:extLst>
                  <a:ext uri="{FF2B5EF4-FFF2-40B4-BE49-F238E27FC236}">
                    <a16:creationId xmlns:a16="http://schemas.microsoft.com/office/drawing/2014/main" id="{0134756B-A86E-554E-99E5-B8473445445C}"/>
                  </a:ext>
                </a:extLst>
              </p:cNvPr>
              <p:cNvSpPr txBox="1">
                <a:spLocks noChangeArrowheads="1"/>
              </p:cNvSpPr>
              <p:nvPr/>
            </p:nvSpPr>
            <p:spPr bwMode="auto">
              <a:xfrm>
                <a:off x="2715794" y="5427265"/>
                <a:ext cx="8524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t> (server)</a:t>
                </a:r>
              </a:p>
            </p:txBody>
          </p:sp>
          <p:cxnSp>
            <p:nvCxnSpPr>
              <p:cNvPr id="66" name="Straight Arrow Connector 52">
                <a:extLst>
                  <a:ext uri="{FF2B5EF4-FFF2-40B4-BE49-F238E27FC236}">
                    <a16:creationId xmlns:a16="http://schemas.microsoft.com/office/drawing/2014/main" id="{E0FA1304-B707-A043-AED3-3B49BD5DCCBF}"/>
                  </a:ext>
                </a:extLst>
              </p:cNvPr>
              <p:cNvCxnSpPr>
                <a:cxnSpLocks noChangeShapeType="1"/>
                <a:stCxn id="69" idx="3"/>
                <a:endCxn id="59" idx="2"/>
              </p:cNvCxnSpPr>
              <p:nvPr/>
            </p:nvCxnSpPr>
            <p:spPr bwMode="auto">
              <a:xfrm>
                <a:off x="2407886" y="5140276"/>
                <a:ext cx="443251" cy="1239"/>
              </a:xfrm>
              <a:prstGeom prst="straightConnector1">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TextBox 66">
                <a:extLst>
                  <a:ext uri="{FF2B5EF4-FFF2-40B4-BE49-F238E27FC236}">
                    <a16:creationId xmlns:a16="http://schemas.microsoft.com/office/drawing/2014/main" id="{BEBA214F-B9F2-CF47-81A7-CD7118A326B6}"/>
                  </a:ext>
                </a:extLst>
              </p:cNvPr>
              <p:cNvSpPr txBox="1"/>
              <p:nvPr/>
            </p:nvSpPr>
            <p:spPr>
              <a:xfrm>
                <a:off x="614363" y="4257679"/>
                <a:ext cx="280365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Abstraction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queue</a:t>
                </a:r>
              </a:p>
            </p:txBody>
          </p:sp>
        </p:grpSp>
        <p:sp>
          <p:nvSpPr>
            <p:cNvPr id="57" name="TextBox 56">
              <a:extLst>
                <a:ext uri="{FF2B5EF4-FFF2-40B4-BE49-F238E27FC236}">
                  <a16:creationId xmlns:a16="http://schemas.microsoft.com/office/drawing/2014/main" id="{7ACC4285-D642-A34C-B0E5-42C38A2C1EBF}"/>
                </a:ext>
              </a:extLst>
            </p:cNvPr>
            <p:cNvSpPr txBox="1"/>
            <p:nvPr/>
          </p:nvSpPr>
          <p:spPr>
            <a:xfrm>
              <a:off x="2978728" y="4907280"/>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28" name="Slide Number Placeholder 4">
            <a:extLst>
              <a:ext uri="{FF2B5EF4-FFF2-40B4-BE49-F238E27FC236}">
                <a16:creationId xmlns:a16="http://schemas.microsoft.com/office/drawing/2014/main" id="{91E817A0-66D3-8C45-8001-AAAD30C6483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12</a:t>
            </a:fld>
            <a:endParaRPr lang="en-US" dirty="0"/>
          </a:p>
        </p:txBody>
      </p:sp>
      <p:sp>
        <p:nvSpPr>
          <p:cNvPr id="4" name="TextBox 3">
            <a:extLst>
              <a:ext uri="{FF2B5EF4-FFF2-40B4-BE49-F238E27FC236}">
                <a16:creationId xmlns:a16="http://schemas.microsoft.com/office/drawing/2014/main" id="{2D0CBC34-2D26-CFA5-165E-04719A5A18AA}"/>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5180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67861" y="1498943"/>
            <a:ext cx="5084299" cy="2681171"/>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Priority scheduling: </a:t>
            </a:r>
          </a:p>
          <a:p>
            <a:pPr marL="515938" indent="-277813"/>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priority</a:t>
            </a:r>
            <a:endParaRPr lang="en-US" dirty="0"/>
          </a:p>
        </p:txBody>
      </p:sp>
      <p:grpSp>
        <p:nvGrpSpPr>
          <p:cNvPr id="172" name="Group 25">
            <a:extLst>
              <a:ext uri="{FF2B5EF4-FFF2-40B4-BE49-F238E27FC236}">
                <a16:creationId xmlns:a16="http://schemas.microsoft.com/office/drawing/2014/main" id="{D29AA7AB-4B29-484B-B16E-5A0377B37697}"/>
              </a:ext>
            </a:extLst>
          </p:cNvPr>
          <p:cNvGrpSpPr>
            <a:grpSpLocks/>
          </p:cNvGrpSpPr>
          <p:nvPr/>
        </p:nvGrpSpPr>
        <p:grpSpPr bwMode="auto">
          <a:xfrm>
            <a:off x="8435655" y="2539998"/>
            <a:ext cx="932498" cy="580347"/>
            <a:chOff x="1670312" y="2557567"/>
            <a:chExt cx="932470" cy="580220"/>
          </a:xfrm>
        </p:grpSpPr>
        <p:sp>
          <p:nvSpPr>
            <p:cNvPr id="187" name="Rectangle 186">
              <a:extLst>
                <a:ext uri="{FF2B5EF4-FFF2-40B4-BE49-F238E27FC236}">
                  <a16:creationId xmlns:a16="http://schemas.microsoft.com/office/drawing/2014/main" id="{4F27A407-CAD2-654D-B519-29624580BA51}"/>
                </a:ext>
              </a:extLst>
            </p:cNvPr>
            <p:cNvSpPr/>
            <p:nvPr/>
          </p:nvSpPr>
          <p:spPr>
            <a:xfrm>
              <a:off x="2254738" y="2557567"/>
              <a:ext cx="348044" cy="580220"/>
            </a:xfrm>
            <a:prstGeom prst="rect">
              <a:avLst/>
            </a:prstGeom>
            <a:solidFill>
              <a:srgbClr val="00B050"/>
            </a:solidFill>
            <a:ln w="15875">
              <a:noFill/>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omic Sans MS" pitchFamily="66" charset="0"/>
                <a:ea typeface="ＭＳ Ｐゴシック" charset="0"/>
                <a:cs typeface="ＭＳ Ｐゴシック" charset="0"/>
              </a:endParaRPr>
            </a:p>
          </p:txBody>
        </p:sp>
        <p:grpSp>
          <p:nvGrpSpPr>
            <p:cNvPr id="186" name="Group 39">
              <a:extLst>
                <a:ext uri="{FF2B5EF4-FFF2-40B4-BE49-F238E27FC236}">
                  <a16:creationId xmlns:a16="http://schemas.microsoft.com/office/drawing/2014/main" id="{1F49319F-C1B9-5448-8932-EDC4FDA07A8F}"/>
                </a:ext>
              </a:extLst>
            </p:cNvPr>
            <p:cNvGrpSpPr>
              <a:grpSpLocks/>
            </p:cNvGrpSpPr>
            <p:nvPr/>
          </p:nvGrpSpPr>
          <p:grpSpPr bwMode="auto">
            <a:xfrm>
              <a:off x="1670312" y="2562997"/>
              <a:ext cx="929822" cy="565219"/>
              <a:chOff x="1670312" y="2562997"/>
              <a:chExt cx="929822" cy="565219"/>
            </a:xfrm>
          </p:grpSpPr>
          <p:sp>
            <p:nvSpPr>
              <p:cNvPr id="188" name="Rectangle 41">
                <a:extLst>
                  <a:ext uri="{FF2B5EF4-FFF2-40B4-BE49-F238E27FC236}">
                    <a16:creationId xmlns:a16="http://schemas.microsoft.com/office/drawing/2014/main" id="{419B0B07-E14F-574A-A6D3-5EF2081F5CE8}"/>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89" name="Straight Connector 42">
                <a:extLst>
                  <a:ext uri="{FF2B5EF4-FFF2-40B4-BE49-F238E27FC236}">
                    <a16:creationId xmlns:a16="http://schemas.microsoft.com/office/drawing/2014/main" id="{092A6E7E-73F6-2849-B5B2-C6955AC9F6F4}"/>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0" name="Straight Connector 43">
                <a:extLst>
                  <a:ext uri="{FF2B5EF4-FFF2-40B4-BE49-F238E27FC236}">
                    <a16:creationId xmlns:a16="http://schemas.microsoft.com/office/drawing/2014/main" id="{80314DF4-FA34-A749-807A-6B5E4D9827CF}"/>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1" name="Straight Connector 44">
                <a:extLst>
                  <a:ext uri="{FF2B5EF4-FFF2-40B4-BE49-F238E27FC236}">
                    <a16:creationId xmlns:a16="http://schemas.microsoft.com/office/drawing/2014/main" id="{151DE241-B625-BC49-B4B6-56DFF1F4858F}"/>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2" name="Straight Connector 45">
                <a:extLst>
                  <a:ext uri="{FF2B5EF4-FFF2-40B4-BE49-F238E27FC236}">
                    <a16:creationId xmlns:a16="http://schemas.microsoft.com/office/drawing/2014/main" id="{DAA11CD9-3EF6-6548-909A-06733C388099}"/>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3" name="Straight Connector 46">
                <a:extLst>
                  <a:ext uri="{FF2B5EF4-FFF2-40B4-BE49-F238E27FC236}">
                    <a16:creationId xmlns:a16="http://schemas.microsoft.com/office/drawing/2014/main" id="{AECF307B-27BA-2244-B46E-31F0A1B4522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 name="Straight Connector 47">
                <a:extLst>
                  <a:ext uri="{FF2B5EF4-FFF2-40B4-BE49-F238E27FC236}">
                    <a16:creationId xmlns:a16="http://schemas.microsoft.com/office/drawing/2014/main" id="{ED8A1684-6836-3741-B33E-B3955A845CEC}"/>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5" name="Straight Connector 48">
                <a:extLst>
                  <a:ext uri="{FF2B5EF4-FFF2-40B4-BE49-F238E27FC236}">
                    <a16:creationId xmlns:a16="http://schemas.microsoft.com/office/drawing/2014/main" id="{2EDC3350-9B5F-E74E-96B1-C12522F74AD5}"/>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grpSp>
        <p:nvGrpSpPr>
          <p:cNvPr id="173" name="Group 26">
            <a:extLst>
              <a:ext uri="{FF2B5EF4-FFF2-40B4-BE49-F238E27FC236}">
                <a16:creationId xmlns:a16="http://schemas.microsoft.com/office/drawing/2014/main" id="{EBCAE18E-9192-9743-9EDB-C1BF166860C5}"/>
              </a:ext>
            </a:extLst>
          </p:cNvPr>
          <p:cNvGrpSpPr>
            <a:grpSpLocks/>
          </p:cNvGrpSpPr>
          <p:nvPr/>
        </p:nvGrpSpPr>
        <p:grpSpPr bwMode="auto">
          <a:xfrm>
            <a:off x="8402535" y="1868555"/>
            <a:ext cx="940346" cy="566869"/>
            <a:chOff x="1670312" y="2561471"/>
            <a:chExt cx="940317" cy="566745"/>
          </a:xfrm>
          <a:effectLst>
            <a:outerShdw blurRad="50800" dist="38100" dir="2700000" algn="tl" rotWithShape="0">
              <a:prstClr val="black">
                <a:alpha val="40000"/>
              </a:prstClr>
            </a:outerShdw>
          </a:effectLst>
        </p:grpSpPr>
        <p:sp>
          <p:nvSpPr>
            <p:cNvPr id="177" name="Rectangle 30">
              <a:extLst>
                <a:ext uri="{FF2B5EF4-FFF2-40B4-BE49-F238E27FC236}">
                  <a16:creationId xmlns:a16="http://schemas.microsoft.com/office/drawing/2014/main" id="{1EC31351-D048-AB4C-9597-34C78CD4271E}"/>
                </a:ext>
              </a:extLst>
            </p:cNvPr>
            <p:cNvSpPr>
              <a:spLocks noChangeArrowheads="1"/>
            </p:cNvSpPr>
            <p:nvPr/>
          </p:nvSpPr>
          <p:spPr bwMode="auto">
            <a:xfrm>
              <a:off x="1916862" y="2561471"/>
              <a:ext cx="693767" cy="561283"/>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9">
              <a:extLst>
                <a:ext uri="{FF2B5EF4-FFF2-40B4-BE49-F238E27FC236}">
                  <a16:creationId xmlns:a16="http://schemas.microsoft.com/office/drawing/2014/main" id="{C9195E19-089C-0F4A-A590-A8DFCA59B1DB}"/>
                </a:ext>
              </a:extLst>
            </p:cNvPr>
            <p:cNvGrpSpPr>
              <a:grpSpLocks/>
            </p:cNvGrpSpPr>
            <p:nvPr/>
          </p:nvGrpSpPr>
          <p:grpSpPr bwMode="auto">
            <a:xfrm>
              <a:off x="1670312" y="2562997"/>
              <a:ext cx="929822" cy="565219"/>
              <a:chOff x="1670312" y="2562997"/>
              <a:chExt cx="929822" cy="565219"/>
            </a:xfrm>
          </p:grpSpPr>
          <p:sp>
            <p:nvSpPr>
              <p:cNvPr id="178" name="Rectangle 31">
                <a:extLst>
                  <a:ext uri="{FF2B5EF4-FFF2-40B4-BE49-F238E27FC236}">
                    <a16:creationId xmlns:a16="http://schemas.microsoft.com/office/drawing/2014/main" id="{4601C83D-8525-6C46-A5A1-282E20FBCA00}"/>
                  </a:ext>
                </a:extLst>
              </p:cNvPr>
              <p:cNvSpPr>
                <a:spLocks noChangeArrowheads="1"/>
              </p:cNvSpPr>
              <p:nvPr/>
            </p:nvSpPr>
            <p:spPr bwMode="auto">
              <a:xfrm>
                <a:off x="1670312" y="2562997"/>
                <a:ext cx="929822" cy="563157"/>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79" name="Straight Connector 32">
                <a:extLst>
                  <a:ext uri="{FF2B5EF4-FFF2-40B4-BE49-F238E27FC236}">
                    <a16:creationId xmlns:a16="http://schemas.microsoft.com/office/drawing/2014/main" id="{46FEDEF7-94ED-654C-A714-5DA44949241C}"/>
                  </a:ext>
                </a:extLst>
              </p:cNvPr>
              <p:cNvCxnSpPr>
                <a:cxnSpLocks noChangeShapeType="1"/>
              </p:cNvCxnSpPr>
              <p:nvPr/>
            </p:nvCxnSpPr>
            <p:spPr bwMode="auto">
              <a:xfrm flipH="1">
                <a:off x="1786358" y="256753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0" name="Straight Connector 33">
                <a:extLst>
                  <a:ext uri="{FF2B5EF4-FFF2-40B4-BE49-F238E27FC236}">
                    <a16:creationId xmlns:a16="http://schemas.microsoft.com/office/drawing/2014/main" id="{8AEE757F-2AA1-A049-996E-CD65BB439B4D}"/>
                  </a:ext>
                </a:extLst>
              </p:cNvPr>
              <p:cNvCxnSpPr>
                <a:cxnSpLocks noChangeShapeType="1"/>
              </p:cNvCxnSpPr>
              <p:nvPr/>
            </p:nvCxnSpPr>
            <p:spPr bwMode="auto">
              <a:xfrm flipH="1">
                <a:off x="1911544" y="2566974"/>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1" name="Straight Connector 34">
                <a:extLst>
                  <a:ext uri="{FF2B5EF4-FFF2-40B4-BE49-F238E27FC236}">
                    <a16:creationId xmlns:a16="http://schemas.microsoft.com/office/drawing/2014/main" id="{6FBD7A30-4DFE-9741-94DF-756F5091DAC7}"/>
                  </a:ext>
                </a:extLst>
              </p:cNvPr>
              <p:cNvCxnSpPr>
                <a:cxnSpLocks noChangeShapeType="1"/>
              </p:cNvCxnSpPr>
              <p:nvPr/>
            </p:nvCxnSpPr>
            <p:spPr bwMode="auto">
              <a:xfrm flipH="1">
                <a:off x="2027659" y="257032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2" name="Straight Connector 35">
                <a:extLst>
                  <a:ext uri="{FF2B5EF4-FFF2-40B4-BE49-F238E27FC236}">
                    <a16:creationId xmlns:a16="http://schemas.microsoft.com/office/drawing/2014/main" id="{A2413EBD-2230-9C4C-A1EF-E4D4691AE360}"/>
                  </a:ext>
                </a:extLst>
              </p:cNvPr>
              <p:cNvCxnSpPr>
                <a:cxnSpLocks noChangeShapeType="1"/>
              </p:cNvCxnSpPr>
              <p:nvPr/>
            </p:nvCxnSpPr>
            <p:spPr bwMode="auto">
              <a:xfrm flipH="1">
                <a:off x="2134843" y="2564600"/>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3" name="Straight Connector 36">
                <a:extLst>
                  <a:ext uri="{FF2B5EF4-FFF2-40B4-BE49-F238E27FC236}">
                    <a16:creationId xmlns:a16="http://schemas.microsoft.com/office/drawing/2014/main" id="{50DF05E5-CAE1-2548-9217-F3494FEAF90A}"/>
                  </a:ext>
                </a:extLst>
              </p:cNvPr>
              <p:cNvCxnSpPr>
                <a:cxnSpLocks noChangeShapeType="1"/>
              </p:cNvCxnSpPr>
              <p:nvPr/>
            </p:nvCxnSpPr>
            <p:spPr bwMode="auto">
              <a:xfrm flipH="1">
                <a:off x="2244397" y="2566693"/>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4" name="Straight Connector 37">
                <a:extLst>
                  <a:ext uri="{FF2B5EF4-FFF2-40B4-BE49-F238E27FC236}">
                    <a16:creationId xmlns:a16="http://schemas.microsoft.com/office/drawing/2014/main" id="{4899B61A-4B5B-1C46-9B4B-0AEEACEDC241}"/>
                  </a:ext>
                </a:extLst>
              </p:cNvPr>
              <p:cNvCxnSpPr>
                <a:cxnSpLocks noChangeShapeType="1"/>
              </p:cNvCxnSpPr>
              <p:nvPr/>
            </p:nvCxnSpPr>
            <p:spPr bwMode="auto">
              <a:xfrm flipH="1">
                <a:off x="2365675" y="2568786"/>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5" name="Straight Connector 38">
                <a:extLst>
                  <a:ext uri="{FF2B5EF4-FFF2-40B4-BE49-F238E27FC236}">
                    <a16:creationId xmlns:a16="http://schemas.microsoft.com/office/drawing/2014/main" id="{22354FFA-0AC0-4B4E-B017-379116B17B9C}"/>
                  </a:ext>
                </a:extLst>
              </p:cNvPr>
              <p:cNvCxnSpPr>
                <a:cxnSpLocks noChangeShapeType="1"/>
              </p:cNvCxnSpPr>
              <p:nvPr/>
            </p:nvCxnSpPr>
            <p:spPr bwMode="auto">
              <a:xfrm flipH="1">
                <a:off x="2483045" y="2566971"/>
                <a:ext cx="4536" cy="557893"/>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
        <p:nvSpPr>
          <p:cNvPr id="174" name="Isosceles Triangle 27">
            <a:extLst>
              <a:ext uri="{FF2B5EF4-FFF2-40B4-BE49-F238E27FC236}">
                <a16:creationId xmlns:a16="http://schemas.microsoft.com/office/drawing/2014/main" id="{6B600212-9DCE-FA45-84A4-EE6D55AC00D2}"/>
              </a:ext>
            </a:extLst>
          </p:cNvPr>
          <p:cNvSpPr>
            <a:spLocks noChangeArrowheads="1"/>
          </p:cNvSpPr>
          <p:nvPr/>
        </p:nvSpPr>
        <p:spPr bwMode="auto">
          <a:xfrm rot="5400000">
            <a:off x="7601944" y="2250962"/>
            <a:ext cx="575153" cy="430249"/>
          </a:xfrm>
          <a:prstGeom prst="triangle">
            <a:avLst>
              <a:gd name="adj" fmla="val 50000"/>
            </a:avLst>
          </a:prstGeom>
          <a:solidFill>
            <a:schemeClr val="bg1"/>
          </a:solidFill>
          <a:ln w="19050">
            <a:solidFill>
              <a:srgbClr val="000000"/>
            </a:solidFill>
            <a:miter lim="800000"/>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75" name="Oval 28">
            <a:extLst>
              <a:ext uri="{FF2B5EF4-FFF2-40B4-BE49-F238E27FC236}">
                <a16:creationId xmlns:a16="http://schemas.microsoft.com/office/drawing/2014/main" id="{D78010AB-EF5A-6941-809F-F93A8141A78F}"/>
              </a:ext>
            </a:extLst>
          </p:cNvPr>
          <p:cNvSpPr>
            <a:spLocks noChangeArrowheads="1"/>
          </p:cNvSpPr>
          <p:nvPr/>
        </p:nvSpPr>
        <p:spPr bwMode="auto">
          <a:xfrm>
            <a:off x="9472762" y="2171496"/>
            <a:ext cx="632958" cy="628951"/>
          </a:xfrm>
          <a:prstGeom prst="ellipse">
            <a:avLst/>
          </a:prstGeom>
          <a:solidFill>
            <a:schemeClr val="bg1"/>
          </a:solidFill>
          <a:ln w="19050">
            <a:solidFill>
              <a:srgbClr val="000000"/>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cxnSp>
        <p:nvCxnSpPr>
          <p:cNvPr id="157" name="Straight Arrow Connector 10">
            <a:extLst>
              <a:ext uri="{FF2B5EF4-FFF2-40B4-BE49-F238E27FC236}">
                <a16:creationId xmlns:a16="http://schemas.microsoft.com/office/drawing/2014/main" id="{807EF7CE-15BB-0345-80AA-C72219B530DE}"/>
              </a:ext>
            </a:extLst>
          </p:cNvPr>
          <p:cNvCxnSpPr>
            <a:cxnSpLocks noChangeShapeType="1"/>
            <a:stCxn id="174" idx="0"/>
            <a:endCxn id="178" idx="1"/>
          </p:cNvCxnSpPr>
          <p:nvPr/>
        </p:nvCxnSpPr>
        <p:spPr bwMode="auto">
          <a:xfrm flipV="1">
            <a:off x="8104645" y="2151723"/>
            <a:ext cx="297890" cy="314364"/>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8" name="Straight Arrow Connector 11">
            <a:extLst>
              <a:ext uri="{FF2B5EF4-FFF2-40B4-BE49-F238E27FC236}">
                <a16:creationId xmlns:a16="http://schemas.microsoft.com/office/drawing/2014/main" id="{F55CECDF-4CB3-5843-AF94-3B368134102E}"/>
              </a:ext>
            </a:extLst>
          </p:cNvPr>
          <p:cNvCxnSpPr>
            <a:cxnSpLocks noChangeShapeType="1"/>
            <a:stCxn id="174" idx="0"/>
            <a:endCxn id="188" idx="1"/>
          </p:cNvCxnSpPr>
          <p:nvPr/>
        </p:nvCxnSpPr>
        <p:spPr bwMode="auto">
          <a:xfrm>
            <a:off x="8104645" y="2466087"/>
            <a:ext cx="331010" cy="36098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1" name="Straight Arrow Connector 14">
            <a:extLst>
              <a:ext uri="{FF2B5EF4-FFF2-40B4-BE49-F238E27FC236}">
                <a16:creationId xmlns:a16="http://schemas.microsoft.com/office/drawing/2014/main" id="{4F6FF0FC-694A-FB4A-B7BF-730824E84E13}"/>
              </a:ext>
            </a:extLst>
          </p:cNvPr>
          <p:cNvCxnSpPr>
            <a:cxnSpLocks noChangeShapeType="1"/>
            <a:endCxn id="175" idx="1"/>
          </p:cNvCxnSpPr>
          <p:nvPr/>
        </p:nvCxnSpPr>
        <p:spPr bwMode="auto">
          <a:xfrm>
            <a:off x="9341082" y="2139198"/>
            <a:ext cx="224375" cy="124406"/>
          </a:xfrm>
          <a:prstGeom prst="straightConnector1">
            <a:avLst/>
          </a:prstGeom>
          <a:noFill/>
          <a:ln w="190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2" name="Straight Arrow Connector 15">
            <a:extLst>
              <a:ext uri="{FF2B5EF4-FFF2-40B4-BE49-F238E27FC236}">
                <a16:creationId xmlns:a16="http://schemas.microsoft.com/office/drawing/2014/main" id="{014D0138-D0C8-754D-892F-A6B42C7D3FCD}"/>
              </a:ext>
            </a:extLst>
          </p:cNvPr>
          <p:cNvCxnSpPr>
            <a:cxnSpLocks noChangeShapeType="1"/>
          </p:cNvCxnSpPr>
          <p:nvPr/>
        </p:nvCxnSpPr>
        <p:spPr bwMode="auto">
          <a:xfrm flipV="1">
            <a:off x="9364554" y="2686901"/>
            <a:ext cx="185647" cy="157163"/>
          </a:xfrm>
          <a:prstGeom prst="straightConnector1">
            <a:avLst/>
          </a:prstGeom>
          <a:noFill/>
          <a:ln w="19050">
            <a:solidFill>
              <a:srgbClr val="00B05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 name="Straight Arrow Connector 16">
            <a:extLst>
              <a:ext uri="{FF2B5EF4-FFF2-40B4-BE49-F238E27FC236}">
                <a16:creationId xmlns:a16="http://schemas.microsoft.com/office/drawing/2014/main" id="{A4B2BAE5-CB5A-6145-9067-070F0828B961}"/>
              </a:ext>
            </a:extLst>
          </p:cNvPr>
          <p:cNvCxnSpPr>
            <a:cxnSpLocks noChangeShapeType="1"/>
          </p:cNvCxnSpPr>
          <p:nvPr/>
        </p:nvCxnSpPr>
        <p:spPr bwMode="auto">
          <a:xfrm>
            <a:off x="10101254" y="2497723"/>
            <a:ext cx="390980" cy="1168"/>
          </a:xfrm>
          <a:prstGeom prst="straightConnector1">
            <a:avLst/>
          </a:prstGeom>
          <a:noFill/>
          <a:ln w="190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4" name="TextBox 17">
            <a:extLst>
              <a:ext uri="{FF2B5EF4-FFF2-40B4-BE49-F238E27FC236}">
                <a16:creationId xmlns:a16="http://schemas.microsoft.com/office/drawing/2014/main" id="{2E543E50-C3C7-E541-9ECB-BF1EF24747CC}"/>
              </a:ext>
            </a:extLst>
          </p:cNvPr>
          <p:cNvSpPr txBox="1">
            <a:spLocks noChangeArrowheads="1"/>
          </p:cNvSpPr>
          <p:nvPr/>
        </p:nvSpPr>
        <p:spPr bwMode="auto">
          <a:xfrm>
            <a:off x="7902013" y="1532962"/>
            <a:ext cx="165622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high priority queue</a:t>
            </a:r>
          </a:p>
        </p:txBody>
      </p:sp>
      <p:sp>
        <p:nvSpPr>
          <p:cNvPr id="165" name="TextBox 18">
            <a:extLst>
              <a:ext uri="{FF2B5EF4-FFF2-40B4-BE49-F238E27FC236}">
                <a16:creationId xmlns:a16="http://schemas.microsoft.com/office/drawing/2014/main" id="{D33A6E20-61AB-3A46-BAD3-72B639231E0C}"/>
              </a:ext>
            </a:extLst>
          </p:cNvPr>
          <p:cNvSpPr txBox="1">
            <a:spLocks noChangeArrowheads="1"/>
          </p:cNvSpPr>
          <p:nvPr/>
        </p:nvSpPr>
        <p:spPr bwMode="auto">
          <a:xfrm>
            <a:off x="7997776" y="3161687"/>
            <a:ext cx="1587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low priority queue</a:t>
            </a:r>
          </a:p>
        </p:txBody>
      </p:sp>
      <p:sp>
        <p:nvSpPr>
          <p:cNvPr id="166" name="TextBox 19">
            <a:extLst>
              <a:ext uri="{FF2B5EF4-FFF2-40B4-BE49-F238E27FC236}">
                <a16:creationId xmlns:a16="http://schemas.microsoft.com/office/drawing/2014/main" id="{18CA292A-DA82-0843-80BD-20E9FC633428}"/>
              </a:ext>
            </a:extLst>
          </p:cNvPr>
          <p:cNvSpPr txBox="1">
            <a:spLocks noChangeArrowheads="1"/>
          </p:cNvSpPr>
          <p:nvPr/>
        </p:nvSpPr>
        <p:spPr bwMode="auto">
          <a:xfrm>
            <a:off x="6916660" y="2012062"/>
            <a:ext cx="763273"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167" name="TextBox 20">
            <a:extLst>
              <a:ext uri="{FF2B5EF4-FFF2-40B4-BE49-F238E27FC236}">
                <a16:creationId xmlns:a16="http://schemas.microsoft.com/office/drawing/2014/main" id="{66963E56-8D94-1F47-9283-561C942DFF38}"/>
              </a:ext>
            </a:extLst>
          </p:cNvPr>
          <p:cNvSpPr txBox="1">
            <a:spLocks noChangeArrowheads="1"/>
          </p:cNvSpPr>
          <p:nvPr/>
        </p:nvSpPr>
        <p:spPr bwMode="auto">
          <a:xfrm>
            <a:off x="7443654" y="2744465"/>
            <a:ext cx="787419"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classify</a:t>
            </a:r>
          </a:p>
        </p:txBody>
      </p:sp>
      <p:sp>
        <p:nvSpPr>
          <p:cNvPr id="170" name="TextBox 23">
            <a:extLst>
              <a:ext uri="{FF2B5EF4-FFF2-40B4-BE49-F238E27FC236}">
                <a16:creationId xmlns:a16="http://schemas.microsoft.com/office/drawing/2014/main" id="{C50F9624-DB30-D841-8393-1591753B2438}"/>
              </a:ext>
            </a:extLst>
          </p:cNvPr>
          <p:cNvSpPr txBox="1">
            <a:spLocks noChangeArrowheads="1"/>
          </p:cNvSpPr>
          <p:nvPr/>
        </p:nvSpPr>
        <p:spPr bwMode="auto">
          <a:xfrm>
            <a:off x="10247672" y="2765634"/>
            <a:ext cx="1043018" cy="307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171" name="TextBox 24">
            <a:extLst>
              <a:ext uri="{FF2B5EF4-FFF2-40B4-BE49-F238E27FC236}">
                <a16:creationId xmlns:a16="http://schemas.microsoft.com/office/drawing/2014/main" id="{3D12E165-AACD-FC4D-9133-E5299E6E192F}"/>
              </a:ext>
            </a:extLst>
          </p:cNvPr>
          <p:cNvSpPr txBox="1">
            <a:spLocks noChangeArrowheads="1"/>
          </p:cNvSpPr>
          <p:nvPr/>
        </p:nvSpPr>
        <p:spPr bwMode="auto">
          <a:xfrm>
            <a:off x="9575698" y="2771503"/>
            <a:ext cx="45397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link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 </a:t>
            </a:r>
          </a:p>
        </p:txBody>
      </p:sp>
      <p:grpSp>
        <p:nvGrpSpPr>
          <p:cNvPr id="198" name="Group 197">
            <a:extLst>
              <a:ext uri="{FF2B5EF4-FFF2-40B4-BE49-F238E27FC236}">
                <a16:creationId xmlns:a16="http://schemas.microsoft.com/office/drawing/2014/main" id="{CA413330-497F-ED47-B78A-AF3BCDFF5B9A}"/>
              </a:ext>
            </a:extLst>
          </p:cNvPr>
          <p:cNvGrpSpPr>
            <a:grpSpLocks/>
          </p:cNvGrpSpPr>
          <p:nvPr/>
        </p:nvGrpSpPr>
        <p:grpSpPr bwMode="auto">
          <a:xfrm>
            <a:off x="7832648" y="4587146"/>
            <a:ext cx="347662" cy="754063"/>
            <a:chOff x="2797204" y="2989241"/>
            <a:chExt cx="347099" cy="755477"/>
          </a:xfrm>
        </p:grpSpPr>
        <p:sp>
          <p:nvSpPr>
            <p:cNvPr id="199" name="Rectangle 52">
              <a:extLst>
                <a:ext uri="{FF2B5EF4-FFF2-40B4-BE49-F238E27FC236}">
                  <a16:creationId xmlns:a16="http://schemas.microsoft.com/office/drawing/2014/main" id="{B91332E7-A11F-9347-AEBB-461467FDA740}"/>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0" name="Group 53">
              <a:extLst>
                <a:ext uri="{FF2B5EF4-FFF2-40B4-BE49-F238E27FC236}">
                  <a16:creationId xmlns:a16="http://schemas.microsoft.com/office/drawing/2014/main" id="{F4ACB128-10F8-694B-81EE-797A0DD600A4}"/>
                </a:ext>
              </a:extLst>
            </p:cNvPr>
            <p:cNvGrpSpPr>
              <a:grpSpLocks/>
            </p:cNvGrpSpPr>
            <p:nvPr/>
          </p:nvGrpSpPr>
          <p:grpSpPr bwMode="auto">
            <a:xfrm>
              <a:off x="2821701" y="3197503"/>
              <a:ext cx="298780" cy="338554"/>
              <a:chOff x="2821701" y="3197503"/>
              <a:chExt cx="298780" cy="338554"/>
            </a:xfrm>
          </p:grpSpPr>
          <p:sp>
            <p:nvSpPr>
              <p:cNvPr id="201" name="Oval 54">
                <a:extLst>
                  <a:ext uri="{FF2B5EF4-FFF2-40B4-BE49-F238E27FC236}">
                    <a16:creationId xmlns:a16="http://schemas.microsoft.com/office/drawing/2014/main" id="{FEC2E554-32AB-DB43-AF65-3677E1404FDC}"/>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2" name="TextBox 55">
                <a:extLst>
                  <a:ext uri="{FF2B5EF4-FFF2-40B4-BE49-F238E27FC236}">
                    <a16:creationId xmlns:a16="http://schemas.microsoft.com/office/drawing/2014/main" id="{3038C36E-D4FE-2D43-81C4-8CBEF283A6F3}"/>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grpSp>
      </p:grpSp>
      <p:grpSp>
        <p:nvGrpSpPr>
          <p:cNvPr id="203" name="Group 202">
            <a:extLst>
              <a:ext uri="{FF2B5EF4-FFF2-40B4-BE49-F238E27FC236}">
                <a16:creationId xmlns:a16="http://schemas.microsoft.com/office/drawing/2014/main" id="{0D5CDCB5-8BD7-8449-9EE8-522A6E1EC58E}"/>
              </a:ext>
            </a:extLst>
          </p:cNvPr>
          <p:cNvGrpSpPr>
            <a:grpSpLocks/>
          </p:cNvGrpSpPr>
          <p:nvPr/>
        </p:nvGrpSpPr>
        <p:grpSpPr bwMode="auto">
          <a:xfrm>
            <a:off x="8181898" y="4591909"/>
            <a:ext cx="346075" cy="755650"/>
            <a:chOff x="2797204" y="2989241"/>
            <a:chExt cx="347099" cy="755477"/>
          </a:xfrm>
        </p:grpSpPr>
        <p:sp>
          <p:nvSpPr>
            <p:cNvPr id="204" name="Rectangle 57">
              <a:extLst>
                <a:ext uri="{FF2B5EF4-FFF2-40B4-BE49-F238E27FC236}">
                  <a16:creationId xmlns:a16="http://schemas.microsoft.com/office/drawing/2014/main" id="{79C763B8-181E-C545-8EDE-2006D8C79C3E}"/>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05" name="Group 58">
              <a:extLst>
                <a:ext uri="{FF2B5EF4-FFF2-40B4-BE49-F238E27FC236}">
                  <a16:creationId xmlns:a16="http://schemas.microsoft.com/office/drawing/2014/main" id="{BB006118-96E2-A144-A976-280D82D62491}"/>
                </a:ext>
              </a:extLst>
            </p:cNvPr>
            <p:cNvGrpSpPr>
              <a:grpSpLocks/>
            </p:cNvGrpSpPr>
            <p:nvPr/>
          </p:nvGrpSpPr>
          <p:grpSpPr bwMode="auto">
            <a:xfrm>
              <a:off x="2821701" y="3197503"/>
              <a:ext cx="298780" cy="338554"/>
              <a:chOff x="2821701" y="3197503"/>
              <a:chExt cx="298780" cy="338554"/>
            </a:xfrm>
          </p:grpSpPr>
          <p:sp>
            <p:nvSpPr>
              <p:cNvPr id="206" name="Oval 59">
                <a:extLst>
                  <a:ext uri="{FF2B5EF4-FFF2-40B4-BE49-F238E27FC236}">
                    <a16:creationId xmlns:a16="http://schemas.microsoft.com/office/drawing/2014/main" id="{4A938029-DCC0-0240-A47F-3D1EAA258E6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07" name="TextBox 60">
                <a:extLst>
                  <a:ext uri="{FF2B5EF4-FFF2-40B4-BE49-F238E27FC236}">
                    <a16:creationId xmlns:a16="http://schemas.microsoft.com/office/drawing/2014/main" id="{0D6BFA59-6951-BA4F-849A-B320C9CA97B7}"/>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grpSp>
      </p:grpSp>
      <p:grpSp>
        <p:nvGrpSpPr>
          <p:cNvPr id="208" name="Group 207">
            <a:extLst>
              <a:ext uri="{FF2B5EF4-FFF2-40B4-BE49-F238E27FC236}">
                <a16:creationId xmlns:a16="http://schemas.microsoft.com/office/drawing/2014/main" id="{628CDD20-1F91-BA48-AEEC-082272BFE385}"/>
              </a:ext>
            </a:extLst>
          </p:cNvPr>
          <p:cNvGrpSpPr>
            <a:grpSpLocks/>
          </p:cNvGrpSpPr>
          <p:nvPr/>
        </p:nvGrpSpPr>
        <p:grpSpPr bwMode="auto">
          <a:xfrm>
            <a:off x="8532735" y="4587146"/>
            <a:ext cx="346075" cy="755650"/>
            <a:chOff x="997686" y="3954289"/>
            <a:chExt cx="347099" cy="755477"/>
          </a:xfrm>
        </p:grpSpPr>
        <p:sp>
          <p:nvSpPr>
            <p:cNvPr id="209" name="Rectangle 62">
              <a:extLst>
                <a:ext uri="{FF2B5EF4-FFF2-40B4-BE49-F238E27FC236}">
                  <a16:creationId xmlns:a16="http://schemas.microsoft.com/office/drawing/2014/main" id="{5601D88E-9405-1B4E-B7D8-10891DF1EC26}"/>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0" name="Group 63">
              <a:extLst>
                <a:ext uri="{FF2B5EF4-FFF2-40B4-BE49-F238E27FC236}">
                  <a16:creationId xmlns:a16="http://schemas.microsoft.com/office/drawing/2014/main" id="{22469F56-B5A8-A44E-A5FF-04A4C3A4F1D8}"/>
                </a:ext>
              </a:extLst>
            </p:cNvPr>
            <p:cNvGrpSpPr>
              <a:grpSpLocks/>
            </p:cNvGrpSpPr>
            <p:nvPr/>
          </p:nvGrpSpPr>
          <p:grpSpPr bwMode="auto">
            <a:xfrm>
              <a:off x="1022183" y="4162551"/>
              <a:ext cx="298780" cy="338554"/>
              <a:chOff x="2821701" y="3197503"/>
              <a:chExt cx="298780" cy="338554"/>
            </a:xfrm>
          </p:grpSpPr>
          <p:sp>
            <p:nvSpPr>
              <p:cNvPr id="211" name="Oval 64">
                <a:extLst>
                  <a:ext uri="{FF2B5EF4-FFF2-40B4-BE49-F238E27FC236}">
                    <a16:creationId xmlns:a16="http://schemas.microsoft.com/office/drawing/2014/main" id="{60743089-7BBE-7A47-8B6F-9BA958266B7E}"/>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2" name="TextBox 65">
                <a:extLst>
                  <a:ext uri="{FF2B5EF4-FFF2-40B4-BE49-F238E27FC236}">
                    <a16:creationId xmlns:a16="http://schemas.microsoft.com/office/drawing/2014/main" id="{97AE9EDF-FCD8-A44E-830F-C938E1028A7C}"/>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grpSp>
      </p:grpSp>
      <p:grpSp>
        <p:nvGrpSpPr>
          <p:cNvPr id="213" name="Group 212">
            <a:extLst>
              <a:ext uri="{FF2B5EF4-FFF2-40B4-BE49-F238E27FC236}">
                <a16:creationId xmlns:a16="http://schemas.microsoft.com/office/drawing/2014/main" id="{AED8E6B2-55F7-A842-BF00-1FDEAB5B96FB}"/>
              </a:ext>
            </a:extLst>
          </p:cNvPr>
          <p:cNvGrpSpPr>
            <a:grpSpLocks/>
          </p:cNvGrpSpPr>
          <p:nvPr/>
        </p:nvGrpSpPr>
        <p:grpSpPr bwMode="auto">
          <a:xfrm>
            <a:off x="8888335" y="4585559"/>
            <a:ext cx="347663" cy="754062"/>
            <a:chOff x="2797204" y="2989241"/>
            <a:chExt cx="347099" cy="755477"/>
          </a:xfrm>
        </p:grpSpPr>
        <p:sp>
          <p:nvSpPr>
            <p:cNvPr id="214" name="Rectangle 67">
              <a:extLst>
                <a:ext uri="{FF2B5EF4-FFF2-40B4-BE49-F238E27FC236}">
                  <a16:creationId xmlns:a16="http://schemas.microsoft.com/office/drawing/2014/main" id="{17877A5D-7221-1B44-A820-C6CA50DDF9E1}"/>
                </a:ext>
              </a:extLst>
            </p:cNvPr>
            <p:cNvSpPr>
              <a:spLocks noChangeArrowheads="1"/>
            </p:cNvSpPr>
            <p:nvPr/>
          </p:nvSpPr>
          <p:spPr bwMode="auto">
            <a:xfrm>
              <a:off x="2797204" y="2989241"/>
              <a:ext cx="347099" cy="755477"/>
            </a:xfrm>
            <a:prstGeom prst="rect">
              <a:avLst/>
            </a:prstGeom>
            <a:solidFill>
              <a:srgbClr val="FF000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15" name="Group 68">
              <a:extLst>
                <a:ext uri="{FF2B5EF4-FFF2-40B4-BE49-F238E27FC236}">
                  <a16:creationId xmlns:a16="http://schemas.microsoft.com/office/drawing/2014/main" id="{971AF330-877D-B346-8636-720417511D27}"/>
                </a:ext>
              </a:extLst>
            </p:cNvPr>
            <p:cNvGrpSpPr>
              <a:grpSpLocks/>
            </p:cNvGrpSpPr>
            <p:nvPr/>
          </p:nvGrpSpPr>
          <p:grpSpPr bwMode="auto">
            <a:xfrm>
              <a:off x="2821701" y="3197503"/>
              <a:ext cx="298780" cy="338554"/>
              <a:chOff x="2821701" y="3197503"/>
              <a:chExt cx="298780" cy="338554"/>
            </a:xfrm>
          </p:grpSpPr>
          <p:sp>
            <p:nvSpPr>
              <p:cNvPr id="216" name="Oval 69">
                <a:extLst>
                  <a:ext uri="{FF2B5EF4-FFF2-40B4-BE49-F238E27FC236}">
                    <a16:creationId xmlns:a16="http://schemas.microsoft.com/office/drawing/2014/main" id="{BBC6CE4C-69C6-3442-856D-E7AE545D2A3A}"/>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17" name="TextBox 70">
                <a:extLst>
                  <a:ext uri="{FF2B5EF4-FFF2-40B4-BE49-F238E27FC236}">
                    <a16:creationId xmlns:a16="http://schemas.microsoft.com/office/drawing/2014/main" id="{6651BEED-1878-374C-8A7F-971D8CFEEA4F}"/>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grpSp>
      </p:grpSp>
      <p:grpSp>
        <p:nvGrpSpPr>
          <p:cNvPr id="218" name="Group 217">
            <a:extLst>
              <a:ext uri="{FF2B5EF4-FFF2-40B4-BE49-F238E27FC236}">
                <a16:creationId xmlns:a16="http://schemas.microsoft.com/office/drawing/2014/main" id="{2C52832B-CB92-454D-9FA5-397F33ED018E}"/>
              </a:ext>
            </a:extLst>
          </p:cNvPr>
          <p:cNvGrpSpPr>
            <a:grpSpLocks/>
          </p:cNvGrpSpPr>
          <p:nvPr/>
        </p:nvGrpSpPr>
        <p:grpSpPr bwMode="auto">
          <a:xfrm>
            <a:off x="9950373" y="4593496"/>
            <a:ext cx="347662" cy="755650"/>
            <a:chOff x="997686" y="3954289"/>
            <a:chExt cx="347099" cy="755477"/>
          </a:xfrm>
        </p:grpSpPr>
        <p:sp>
          <p:nvSpPr>
            <p:cNvPr id="219" name="Rectangle 72">
              <a:extLst>
                <a:ext uri="{FF2B5EF4-FFF2-40B4-BE49-F238E27FC236}">
                  <a16:creationId xmlns:a16="http://schemas.microsoft.com/office/drawing/2014/main" id="{E8EB6424-F905-7341-B066-9F8E5F627525}"/>
                </a:ext>
              </a:extLst>
            </p:cNvPr>
            <p:cNvSpPr>
              <a:spLocks noChangeArrowheads="1"/>
            </p:cNvSpPr>
            <p:nvPr/>
          </p:nvSpPr>
          <p:spPr bwMode="auto">
            <a:xfrm>
              <a:off x="997686" y="3954289"/>
              <a:ext cx="347099" cy="755477"/>
            </a:xfrm>
            <a:prstGeom prst="rect">
              <a:avLst/>
            </a:prstGeom>
            <a:solidFill>
              <a:srgbClr val="00B050"/>
            </a:solidFill>
            <a:ln w="15875">
              <a:solidFill>
                <a:srgbClr val="000000"/>
              </a:solidFill>
              <a:miter lim="800000"/>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220" name="Group 73">
              <a:extLst>
                <a:ext uri="{FF2B5EF4-FFF2-40B4-BE49-F238E27FC236}">
                  <a16:creationId xmlns:a16="http://schemas.microsoft.com/office/drawing/2014/main" id="{EAE329E5-B657-7E46-AF92-0B794854B248}"/>
                </a:ext>
              </a:extLst>
            </p:cNvPr>
            <p:cNvGrpSpPr>
              <a:grpSpLocks/>
            </p:cNvGrpSpPr>
            <p:nvPr/>
          </p:nvGrpSpPr>
          <p:grpSpPr bwMode="auto">
            <a:xfrm>
              <a:off x="1022183" y="4162551"/>
              <a:ext cx="298780" cy="338554"/>
              <a:chOff x="2821701" y="3197503"/>
              <a:chExt cx="298780" cy="338554"/>
            </a:xfrm>
          </p:grpSpPr>
          <p:sp>
            <p:nvSpPr>
              <p:cNvPr id="221" name="Oval 74">
                <a:extLst>
                  <a:ext uri="{FF2B5EF4-FFF2-40B4-BE49-F238E27FC236}">
                    <a16:creationId xmlns:a16="http://schemas.microsoft.com/office/drawing/2014/main" id="{14299EB1-5355-4344-8A2B-DA7E42F81941}"/>
                  </a:ext>
                </a:extLst>
              </p:cNvPr>
              <p:cNvSpPr>
                <a:spLocks noChangeArrowheads="1"/>
              </p:cNvSpPr>
              <p:nvPr/>
            </p:nvSpPr>
            <p:spPr bwMode="auto">
              <a:xfrm>
                <a:off x="2862541" y="3271013"/>
                <a:ext cx="220510" cy="200099"/>
              </a:xfrm>
              <a:prstGeom prst="ellipse">
                <a:avLst/>
              </a:prstGeom>
              <a:solidFill>
                <a:srgbClr val="FFFFFF"/>
              </a:solidFill>
              <a:ln>
                <a:noFill/>
              </a:ln>
              <a:extLst>
                <a:ext uri="{91240B29-F687-4F45-9708-019B960494DF}">
                  <a14:hiddenLine xmlns:a14="http://schemas.microsoft.com/office/drawing/2010/main" w="15875">
                    <a:solidFill>
                      <a:srgbClr val="000000"/>
                    </a:solidFill>
                    <a:round/>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22" name="TextBox 75">
                <a:extLst>
                  <a:ext uri="{FF2B5EF4-FFF2-40B4-BE49-F238E27FC236}">
                    <a16:creationId xmlns:a16="http://schemas.microsoft.com/office/drawing/2014/main" id="{0910BB6C-C974-2D4C-91BD-0C41CB78E084}"/>
                  </a:ext>
                </a:extLst>
              </p:cNvPr>
              <p:cNvSpPr txBox="1">
                <a:spLocks noChangeArrowheads="1"/>
              </p:cNvSpPr>
              <p:nvPr/>
            </p:nvSpPr>
            <p:spPr bwMode="auto">
              <a:xfrm>
                <a:off x="2821701" y="3197503"/>
                <a:ext cx="2987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grpSp>
      </p:grpSp>
      <p:grpSp>
        <p:nvGrpSpPr>
          <p:cNvPr id="18" name="Group 17">
            <a:extLst>
              <a:ext uri="{FF2B5EF4-FFF2-40B4-BE49-F238E27FC236}">
                <a16:creationId xmlns:a16="http://schemas.microsoft.com/office/drawing/2014/main" id="{8A414A69-7A4D-E94C-9166-A43D26F738FB}"/>
              </a:ext>
            </a:extLst>
          </p:cNvPr>
          <p:cNvGrpSpPr/>
          <p:nvPr/>
        </p:nvGrpSpPr>
        <p:grpSpPr>
          <a:xfrm>
            <a:off x="6976985" y="4182334"/>
            <a:ext cx="3978275" cy="1506537"/>
            <a:chOff x="6976985" y="4182334"/>
            <a:chExt cx="3978275" cy="1506537"/>
          </a:xfrm>
        </p:grpSpPr>
        <p:cxnSp>
          <p:nvCxnSpPr>
            <p:cNvPr id="196" name="Straight Connector 49">
              <a:extLst>
                <a:ext uri="{FF2B5EF4-FFF2-40B4-BE49-F238E27FC236}">
                  <a16:creationId xmlns:a16="http://schemas.microsoft.com/office/drawing/2014/main" id="{09FBCBE2-0BE6-0B41-8BDC-3994B6A0EEAE}"/>
                </a:ext>
              </a:extLst>
            </p:cNvPr>
            <p:cNvCxnSpPr>
              <a:cxnSpLocks noChangeShapeType="1"/>
            </p:cNvCxnSpPr>
            <p:nvPr/>
          </p:nvCxnSpPr>
          <p:spPr bwMode="auto">
            <a:xfrm>
              <a:off x="7723110" y="4580796"/>
              <a:ext cx="3230563"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7" name="Straight Connector 50">
              <a:extLst>
                <a:ext uri="{FF2B5EF4-FFF2-40B4-BE49-F238E27FC236}">
                  <a16:creationId xmlns:a16="http://schemas.microsoft.com/office/drawing/2014/main" id="{7F18FA76-7AB2-2240-83F5-7ECCE2B76108}"/>
                </a:ext>
              </a:extLst>
            </p:cNvPr>
            <p:cNvCxnSpPr>
              <a:cxnSpLocks noChangeShapeType="1"/>
            </p:cNvCxnSpPr>
            <p:nvPr/>
          </p:nvCxnSpPr>
          <p:spPr bwMode="auto">
            <a:xfrm>
              <a:off x="7724698" y="5352321"/>
              <a:ext cx="3230562" cy="0"/>
            </a:xfrm>
            <a:prstGeom prst="line">
              <a:avLst/>
            </a:prstGeom>
            <a:noFill/>
            <a:ln w="254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3" name="TextBox 126">
              <a:extLst>
                <a:ext uri="{FF2B5EF4-FFF2-40B4-BE49-F238E27FC236}">
                  <a16:creationId xmlns:a16="http://schemas.microsoft.com/office/drawing/2014/main" id="{0D4C74E0-D72A-AB40-AFD9-B2B842FE177B}"/>
                </a:ext>
              </a:extLst>
            </p:cNvPr>
            <p:cNvSpPr txBox="1">
              <a:spLocks noChangeArrowheads="1"/>
            </p:cNvSpPr>
            <p:nvPr/>
          </p:nvSpPr>
          <p:spPr bwMode="auto">
            <a:xfrm>
              <a:off x="6976985" y="4182334"/>
              <a:ext cx="806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arrivals</a:t>
              </a:r>
            </a:p>
          </p:txBody>
        </p:sp>
        <p:sp>
          <p:nvSpPr>
            <p:cNvPr id="274" name="TextBox 127">
              <a:extLst>
                <a:ext uri="{FF2B5EF4-FFF2-40B4-BE49-F238E27FC236}">
                  <a16:creationId xmlns:a16="http://schemas.microsoft.com/office/drawing/2014/main" id="{53975E93-967F-ED41-83F1-9D88A6965020}"/>
                </a:ext>
              </a:extLst>
            </p:cNvPr>
            <p:cNvSpPr txBox="1">
              <a:spLocks noChangeArrowheads="1"/>
            </p:cNvSpPr>
            <p:nvPr/>
          </p:nvSpPr>
          <p:spPr bwMode="auto">
            <a:xfrm>
              <a:off x="7000798" y="5380896"/>
              <a:ext cx="10874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departures</a:t>
              </a:r>
            </a:p>
          </p:txBody>
        </p:sp>
        <p:sp>
          <p:nvSpPr>
            <p:cNvPr id="275" name="TextBox 128">
              <a:extLst>
                <a:ext uri="{FF2B5EF4-FFF2-40B4-BE49-F238E27FC236}">
                  <a16:creationId xmlns:a16="http://schemas.microsoft.com/office/drawing/2014/main" id="{B40D0F1D-D7DC-5742-9077-05BB3F4748A4}"/>
                </a:ext>
              </a:extLst>
            </p:cNvPr>
            <p:cNvSpPr txBox="1">
              <a:spLocks noChangeArrowheads="1"/>
            </p:cNvSpPr>
            <p:nvPr/>
          </p:nvSpPr>
          <p:spPr bwMode="auto">
            <a:xfrm>
              <a:off x="7023023" y="4687159"/>
              <a:ext cx="860425"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ts val="1275"/>
                </a:lnSpc>
                <a:spcBef>
                  <a:spcPct val="0"/>
                </a:spcBef>
                <a:spcAft>
                  <a:spcPct val="0"/>
                </a:spcAft>
                <a:buClrTx/>
                <a:buSzTx/>
                <a:buFontTx/>
                <a:buNone/>
                <a:tabLst/>
                <a:defRPr/>
              </a:pPr>
              <a:r>
                <a:rPr kumimoji="0" lang="en-US" altLang="en-US" sz="1400" b="0" i="1"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packet in service</a:t>
              </a:r>
            </a:p>
          </p:txBody>
        </p:sp>
      </p:grpSp>
      <p:grpSp>
        <p:nvGrpSpPr>
          <p:cNvPr id="4" name="Group 3">
            <a:extLst>
              <a:ext uri="{FF2B5EF4-FFF2-40B4-BE49-F238E27FC236}">
                <a16:creationId xmlns:a16="http://schemas.microsoft.com/office/drawing/2014/main" id="{177129A8-85BC-6440-85AB-254D43D1F548}"/>
              </a:ext>
            </a:extLst>
          </p:cNvPr>
          <p:cNvGrpSpPr/>
          <p:nvPr/>
        </p:nvGrpSpPr>
        <p:grpSpPr>
          <a:xfrm>
            <a:off x="7015641" y="2371233"/>
            <a:ext cx="563235" cy="169985"/>
            <a:chOff x="6268765" y="2496876"/>
            <a:chExt cx="563235" cy="169985"/>
          </a:xfrm>
        </p:grpSpPr>
        <p:cxnSp>
          <p:nvCxnSpPr>
            <p:cNvPr id="125" name="Straight Arrow Connector 124">
              <a:extLst>
                <a:ext uri="{FF2B5EF4-FFF2-40B4-BE49-F238E27FC236}">
                  <a16:creationId xmlns:a16="http://schemas.microsoft.com/office/drawing/2014/main" id="{DA779E9A-02A9-6644-AD69-61CB27E5FD57}"/>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EC9A69F9-D799-2D40-8176-B02399B60E4C}"/>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72529E63-DBF0-6744-92EC-AF13D4CB549F}"/>
              </a:ext>
            </a:extLst>
          </p:cNvPr>
          <p:cNvGrpSpPr/>
          <p:nvPr/>
        </p:nvGrpSpPr>
        <p:grpSpPr>
          <a:xfrm>
            <a:off x="10518514" y="2335168"/>
            <a:ext cx="563235" cy="352190"/>
            <a:chOff x="6268765" y="2496876"/>
            <a:chExt cx="563235" cy="169985"/>
          </a:xfrm>
        </p:grpSpPr>
        <p:cxnSp>
          <p:nvCxnSpPr>
            <p:cNvPr id="131" name="Straight Arrow Connector 130">
              <a:extLst>
                <a:ext uri="{FF2B5EF4-FFF2-40B4-BE49-F238E27FC236}">
                  <a16:creationId xmlns:a16="http://schemas.microsoft.com/office/drawing/2014/main" id="{11813BBB-45F9-4545-A44C-AB5AAFCFF57C}"/>
                </a:ext>
              </a:extLst>
            </p:cNvPr>
            <p:cNvCxnSpPr/>
            <p:nvPr/>
          </p:nvCxnSpPr>
          <p:spPr>
            <a:xfrm>
              <a:off x="6268765" y="2496876"/>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87AFC330-0A49-7843-90F0-1955543FA463}"/>
                </a:ext>
              </a:extLst>
            </p:cNvPr>
            <p:cNvCxnSpPr/>
            <p:nvPr/>
          </p:nvCxnSpPr>
          <p:spPr>
            <a:xfrm>
              <a:off x="6269292" y="2666861"/>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Content Placeholder 1">
            <a:extLst>
              <a:ext uri="{FF2B5EF4-FFF2-40B4-BE49-F238E27FC236}">
                <a16:creationId xmlns:a16="http://schemas.microsoft.com/office/drawing/2014/main" id="{F749212D-A689-B143-9931-DD5E944728A3}"/>
              </a:ext>
            </a:extLst>
          </p:cNvPr>
          <p:cNvSpPr txBox="1">
            <a:spLocks/>
          </p:cNvSpPr>
          <p:nvPr/>
        </p:nvSpPr>
        <p:spPr>
          <a:xfrm>
            <a:off x="767862" y="3915571"/>
            <a:ext cx="5084299" cy="19627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5938" marR="0" lvl="0" indent="-2809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send packet from highest priority queue that has buffered packets</a:t>
            </a:r>
          </a:p>
          <a:p>
            <a:pPr marL="804863" marR="0" lvl="1" indent="-227013"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FCFS within priority class</a:t>
            </a:r>
          </a:p>
        </p:txBody>
      </p:sp>
      <p:grpSp>
        <p:nvGrpSpPr>
          <p:cNvPr id="13" name="Group 12">
            <a:extLst>
              <a:ext uri="{FF2B5EF4-FFF2-40B4-BE49-F238E27FC236}">
                <a16:creationId xmlns:a16="http://schemas.microsoft.com/office/drawing/2014/main" id="{4B5BFDA1-472B-D44C-AF4F-687F704E3348}"/>
              </a:ext>
            </a:extLst>
          </p:cNvPr>
          <p:cNvGrpSpPr/>
          <p:nvPr/>
        </p:nvGrpSpPr>
        <p:grpSpPr>
          <a:xfrm>
            <a:off x="7671174" y="3917372"/>
            <a:ext cx="298450" cy="651303"/>
            <a:chOff x="7398516" y="3578212"/>
            <a:chExt cx="298450" cy="651303"/>
          </a:xfrm>
        </p:grpSpPr>
        <p:sp>
          <p:nvSpPr>
            <p:cNvPr id="246" name="Oval 99">
              <a:extLst>
                <a:ext uri="{FF2B5EF4-FFF2-40B4-BE49-F238E27FC236}">
                  <a16:creationId xmlns:a16="http://schemas.microsoft.com/office/drawing/2014/main" id="{0A08FE43-AF40-AA44-97C2-598083D1E0F4}"/>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47" name="TextBox 100">
              <a:extLst>
                <a:ext uri="{FF2B5EF4-FFF2-40B4-BE49-F238E27FC236}">
                  <a16:creationId xmlns:a16="http://schemas.microsoft.com/office/drawing/2014/main" id="{FC5974ED-B537-5F40-8FAE-38F177C671E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11" name="Straight Arrow Connector 10">
              <a:extLst>
                <a:ext uri="{FF2B5EF4-FFF2-40B4-BE49-F238E27FC236}">
                  <a16:creationId xmlns:a16="http://schemas.microsoft.com/office/drawing/2014/main" id="{8B55FAFA-386D-5447-BC0E-EB7887B8FEFD}"/>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BBB26098-DF2F-704A-9CE3-477B4A4088E8}"/>
              </a:ext>
            </a:extLst>
          </p:cNvPr>
          <p:cNvGrpSpPr/>
          <p:nvPr/>
        </p:nvGrpSpPr>
        <p:grpSpPr>
          <a:xfrm>
            <a:off x="7966553" y="3920142"/>
            <a:ext cx="298450" cy="651303"/>
            <a:chOff x="7398516" y="3578212"/>
            <a:chExt cx="298450" cy="651303"/>
          </a:xfrm>
        </p:grpSpPr>
        <p:sp>
          <p:nvSpPr>
            <p:cNvPr id="143" name="Oval 99">
              <a:extLst>
                <a:ext uri="{FF2B5EF4-FFF2-40B4-BE49-F238E27FC236}">
                  <a16:creationId xmlns:a16="http://schemas.microsoft.com/office/drawing/2014/main" id="{1FE7763F-DEFC-0445-A67D-64E5AE1809A5}"/>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4" name="TextBox 100">
              <a:extLst>
                <a:ext uri="{FF2B5EF4-FFF2-40B4-BE49-F238E27FC236}">
                  <a16:creationId xmlns:a16="http://schemas.microsoft.com/office/drawing/2014/main" id="{4A02E4C3-DE29-4645-A913-F3187EB5821D}"/>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145" name="Straight Arrow Connector 144">
              <a:extLst>
                <a:ext uri="{FF2B5EF4-FFF2-40B4-BE49-F238E27FC236}">
                  <a16:creationId xmlns:a16="http://schemas.microsoft.com/office/drawing/2014/main" id="{CB4D562C-391A-154A-B9C0-DCBC67DEF7B3}"/>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C04C0CEA-EE95-7C45-9F9E-3251EBAE6CAD}"/>
              </a:ext>
            </a:extLst>
          </p:cNvPr>
          <p:cNvGrpSpPr/>
          <p:nvPr/>
        </p:nvGrpSpPr>
        <p:grpSpPr>
          <a:xfrm>
            <a:off x="8574489" y="3916263"/>
            <a:ext cx="298450" cy="651303"/>
            <a:chOff x="7398516" y="3578212"/>
            <a:chExt cx="298450" cy="651303"/>
          </a:xfrm>
        </p:grpSpPr>
        <p:sp>
          <p:nvSpPr>
            <p:cNvPr id="147" name="Oval 99">
              <a:extLst>
                <a:ext uri="{FF2B5EF4-FFF2-40B4-BE49-F238E27FC236}">
                  <a16:creationId xmlns:a16="http://schemas.microsoft.com/office/drawing/2014/main" id="{AAFD89C4-864D-F34B-A82D-1BB28524569F}"/>
                </a:ext>
              </a:extLst>
            </p:cNvPr>
            <p:cNvSpPr>
              <a:spLocks noChangeArrowheads="1"/>
            </p:cNvSpPr>
            <p:nvPr/>
          </p:nvSpPr>
          <p:spPr bwMode="auto">
            <a:xfrm>
              <a:off x="7440043" y="3649200"/>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48" name="TextBox 100">
              <a:extLst>
                <a:ext uri="{FF2B5EF4-FFF2-40B4-BE49-F238E27FC236}">
                  <a16:creationId xmlns:a16="http://schemas.microsoft.com/office/drawing/2014/main" id="{131EAF45-AA88-C248-A0B3-290327B798A1}"/>
                </a:ext>
              </a:extLst>
            </p:cNvPr>
            <p:cNvSpPr txBox="1">
              <a:spLocks noChangeArrowheads="1"/>
            </p:cNvSpPr>
            <p:nvPr/>
          </p:nvSpPr>
          <p:spPr bwMode="auto">
            <a:xfrm>
              <a:off x="7398516" y="3578212"/>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149" name="Straight Arrow Connector 148">
              <a:extLst>
                <a:ext uri="{FF2B5EF4-FFF2-40B4-BE49-F238E27FC236}">
                  <a16:creationId xmlns:a16="http://schemas.microsoft.com/office/drawing/2014/main" id="{B0FAAC14-1425-6443-B0A5-5CBC5E66DC31}"/>
                </a:ext>
              </a:extLst>
            </p:cNvPr>
            <p:cNvCxnSpPr>
              <a:cxnSpLocks/>
            </p:cNvCxnSpPr>
            <p:nvPr/>
          </p:nvCxnSpPr>
          <p:spPr>
            <a:xfrm>
              <a:off x="7551281" y="385045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E16912A4-6BD9-FB48-8EF7-0DB862FE810A}"/>
              </a:ext>
            </a:extLst>
          </p:cNvPr>
          <p:cNvGrpSpPr/>
          <p:nvPr/>
        </p:nvGrpSpPr>
        <p:grpSpPr>
          <a:xfrm>
            <a:off x="7829819" y="3644517"/>
            <a:ext cx="298450" cy="927483"/>
            <a:chOff x="6725889" y="3647842"/>
            <a:chExt cx="298450" cy="927483"/>
          </a:xfrm>
        </p:grpSpPr>
        <p:sp>
          <p:nvSpPr>
            <p:cNvPr id="153" name="Oval 89">
              <a:extLst>
                <a:ext uri="{FF2B5EF4-FFF2-40B4-BE49-F238E27FC236}">
                  <a16:creationId xmlns:a16="http://schemas.microsoft.com/office/drawing/2014/main" id="{DB6F42F1-F3D1-9241-AFE5-67FBD8ACEBCB}"/>
                </a:ext>
              </a:extLst>
            </p:cNvPr>
            <p:cNvSpPr>
              <a:spLocks noChangeArrowheads="1"/>
            </p:cNvSpPr>
            <p:nvPr/>
          </p:nvSpPr>
          <p:spPr bwMode="auto">
            <a:xfrm>
              <a:off x="6759258" y="3722164"/>
              <a:ext cx="220266" cy="20023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154" name="TextBox 90">
              <a:extLst>
                <a:ext uri="{FF2B5EF4-FFF2-40B4-BE49-F238E27FC236}">
                  <a16:creationId xmlns:a16="http://schemas.microsoft.com/office/drawing/2014/main" id="{D3EE74DA-4F35-BD42-A402-E5709C9941D0}"/>
                </a:ext>
              </a:extLst>
            </p:cNvPr>
            <p:cNvSpPr txBox="1">
              <a:spLocks noChangeArrowheads="1"/>
            </p:cNvSpPr>
            <p:nvPr/>
          </p:nvSpPr>
          <p:spPr bwMode="auto">
            <a:xfrm>
              <a:off x="6725889" y="3647842"/>
              <a:ext cx="298450" cy="338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15" name="Straight Arrow Connector 14">
              <a:extLst>
                <a:ext uri="{FF2B5EF4-FFF2-40B4-BE49-F238E27FC236}">
                  <a16:creationId xmlns:a16="http://schemas.microsoft.com/office/drawing/2014/main" id="{95ED8863-F045-6C4F-8410-611648593128}"/>
                </a:ext>
              </a:extLst>
            </p:cNvPr>
            <p:cNvCxnSpPr/>
            <p:nvPr/>
          </p:nvCxnSpPr>
          <p:spPr>
            <a:xfrm>
              <a:off x="6866312" y="3920282"/>
              <a:ext cx="0" cy="655043"/>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76" name="Group 275">
            <a:extLst>
              <a:ext uri="{FF2B5EF4-FFF2-40B4-BE49-F238E27FC236}">
                <a16:creationId xmlns:a16="http://schemas.microsoft.com/office/drawing/2014/main" id="{9D42AA4F-FBF9-CC40-8705-7E68F9D30BB8}"/>
              </a:ext>
            </a:extLst>
          </p:cNvPr>
          <p:cNvGrpSpPr/>
          <p:nvPr/>
        </p:nvGrpSpPr>
        <p:grpSpPr>
          <a:xfrm>
            <a:off x="9807544" y="3925685"/>
            <a:ext cx="298450" cy="647977"/>
            <a:chOff x="7405166" y="3581538"/>
            <a:chExt cx="298450" cy="647977"/>
          </a:xfrm>
        </p:grpSpPr>
        <p:sp>
          <p:nvSpPr>
            <p:cNvPr id="277" name="Oval 99">
              <a:extLst>
                <a:ext uri="{FF2B5EF4-FFF2-40B4-BE49-F238E27FC236}">
                  <a16:creationId xmlns:a16="http://schemas.microsoft.com/office/drawing/2014/main" id="{ED4C12D3-CD45-C940-B0F8-78FF1990B419}"/>
                </a:ext>
              </a:extLst>
            </p:cNvPr>
            <p:cNvSpPr>
              <a:spLocks noChangeArrowheads="1"/>
            </p:cNvSpPr>
            <p:nvPr/>
          </p:nvSpPr>
          <p:spPr bwMode="auto">
            <a:xfrm>
              <a:off x="7440043" y="3649200"/>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78" name="TextBox 100">
              <a:extLst>
                <a:ext uri="{FF2B5EF4-FFF2-40B4-BE49-F238E27FC236}">
                  <a16:creationId xmlns:a16="http://schemas.microsoft.com/office/drawing/2014/main" id="{E3B96439-708C-5041-BAA5-E79EF5FA9D24}"/>
                </a:ext>
              </a:extLst>
            </p:cNvPr>
            <p:cNvSpPr txBox="1">
              <a:spLocks noChangeArrowheads="1"/>
            </p:cNvSpPr>
            <p:nvPr/>
          </p:nvSpPr>
          <p:spPr bwMode="auto">
            <a:xfrm>
              <a:off x="7405166" y="358153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79" name="Straight Arrow Connector 278">
              <a:extLst>
                <a:ext uri="{FF2B5EF4-FFF2-40B4-BE49-F238E27FC236}">
                  <a16:creationId xmlns:a16="http://schemas.microsoft.com/office/drawing/2014/main" id="{F92783F0-8C2B-C34F-B314-E5566258AF39}"/>
                </a:ext>
              </a:extLst>
            </p:cNvPr>
            <p:cNvCxnSpPr>
              <a:cxnSpLocks/>
            </p:cNvCxnSpPr>
            <p:nvPr/>
          </p:nvCxnSpPr>
          <p:spPr>
            <a:xfrm>
              <a:off x="7551281" y="385045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5183055A-5BE8-A942-8605-57EA41C15EAA}"/>
              </a:ext>
            </a:extLst>
          </p:cNvPr>
          <p:cNvGrpSpPr/>
          <p:nvPr/>
        </p:nvGrpSpPr>
        <p:grpSpPr>
          <a:xfrm>
            <a:off x="8029730" y="5366143"/>
            <a:ext cx="298450" cy="651728"/>
            <a:chOff x="7384663" y="5459245"/>
            <a:chExt cx="298450" cy="651728"/>
          </a:xfrm>
        </p:grpSpPr>
        <p:sp>
          <p:nvSpPr>
            <p:cNvPr id="281" name="Oval 99">
              <a:extLst>
                <a:ext uri="{FF2B5EF4-FFF2-40B4-BE49-F238E27FC236}">
                  <a16:creationId xmlns:a16="http://schemas.microsoft.com/office/drawing/2014/main" id="{9934B476-1895-D149-A552-448E1310E22F}"/>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2" name="TextBox 100">
              <a:extLst>
                <a:ext uri="{FF2B5EF4-FFF2-40B4-BE49-F238E27FC236}">
                  <a16:creationId xmlns:a16="http://schemas.microsoft.com/office/drawing/2014/main" id="{0B65A5ED-22FF-694D-A8CF-CD58B7906C11}"/>
                </a:ext>
              </a:extLst>
            </p:cNvPr>
            <p:cNvSpPr txBox="1">
              <a:spLocks noChangeArrowheads="1"/>
            </p:cNvSpPr>
            <p:nvPr/>
          </p:nvSpPr>
          <p:spPr bwMode="auto">
            <a:xfrm>
              <a:off x="738466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cxnSp>
          <p:nvCxnSpPr>
            <p:cNvPr id="283" name="Straight Arrow Connector 282">
              <a:extLst>
                <a:ext uri="{FF2B5EF4-FFF2-40B4-BE49-F238E27FC236}">
                  <a16:creationId xmlns:a16="http://schemas.microsoft.com/office/drawing/2014/main" id="{880B4985-A2E7-9840-89DB-43CD1C32889B}"/>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4" name="Group 283">
            <a:extLst>
              <a:ext uri="{FF2B5EF4-FFF2-40B4-BE49-F238E27FC236}">
                <a16:creationId xmlns:a16="http://schemas.microsoft.com/office/drawing/2014/main" id="{08BFC867-D14D-3144-B81A-791B84130F74}"/>
              </a:ext>
            </a:extLst>
          </p:cNvPr>
          <p:cNvGrpSpPr/>
          <p:nvPr/>
        </p:nvGrpSpPr>
        <p:grpSpPr>
          <a:xfrm>
            <a:off x="8381636" y="5365589"/>
            <a:ext cx="298450" cy="651728"/>
            <a:chOff x="7391313" y="5459245"/>
            <a:chExt cx="298450" cy="651728"/>
          </a:xfrm>
        </p:grpSpPr>
        <p:sp>
          <p:nvSpPr>
            <p:cNvPr id="285" name="Oval 99">
              <a:extLst>
                <a:ext uri="{FF2B5EF4-FFF2-40B4-BE49-F238E27FC236}">
                  <a16:creationId xmlns:a16="http://schemas.microsoft.com/office/drawing/2014/main" id="{BCA5C7D8-492C-6D4C-A709-3454D0AADA65}"/>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86" name="TextBox 100">
              <a:extLst>
                <a:ext uri="{FF2B5EF4-FFF2-40B4-BE49-F238E27FC236}">
                  <a16:creationId xmlns:a16="http://schemas.microsoft.com/office/drawing/2014/main" id="{56C67F63-AD2F-904B-A5F0-CB276135875F}"/>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cxnSp>
          <p:nvCxnSpPr>
            <p:cNvPr id="287" name="Straight Arrow Connector 286">
              <a:extLst>
                <a:ext uri="{FF2B5EF4-FFF2-40B4-BE49-F238E27FC236}">
                  <a16:creationId xmlns:a16="http://schemas.microsoft.com/office/drawing/2014/main" id="{CED90D14-0E45-5341-B1F1-814D49A675B5}"/>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88" name="Group 287">
            <a:extLst>
              <a:ext uri="{FF2B5EF4-FFF2-40B4-BE49-F238E27FC236}">
                <a16:creationId xmlns:a16="http://schemas.microsoft.com/office/drawing/2014/main" id="{6AD51B82-2C86-C848-B33C-7B11C8FA3B57}"/>
              </a:ext>
            </a:extLst>
          </p:cNvPr>
          <p:cNvGrpSpPr/>
          <p:nvPr/>
        </p:nvGrpSpPr>
        <p:grpSpPr>
          <a:xfrm>
            <a:off x="8736867" y="5365034"/>
            <a:ext cx="298450" cy="651727"/>
            <a:chOff x="7391313" y="5459245"/>
            <a:chExt cx="298450" cy="651727"/>
          </a:xfrm>
        </p:grpSpPr>
        <p:sp>
          <p:nvSpPr>
            <p:cNvPr id="289" name="Oval 99">
              <a:extLst>
                <a:ext uri="{FF2B5EF4-FFF2-40B4-BE49-F238E27FC236}">
                  <a16:creationId xmlns:a16="http://schemas.microsoft.com/office/drawing/2014/main" id="{8B751EE7-2235-4048-BC78-0782B52B6DB6}"/>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0" name="TextBox 100">
              <a:extLst>
                <a:ext uri="{FF2B5EF4-FFF2-40B4-BE49-F238E27FC236}">
                  <a16:creationId xmlns:a16="http://schemas.microsoft.com/office/drawing/2014/main" id="{B8507147-FC4D-1542-A3A7-90596BEFDB7A}"/>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cxnSp>
          <p:nvCxnSpPr>
            <p:cNvPr id="291" name="Straight Arrow Connector 290">
              <a:extLst>
                <a:ext uri="{FF2B5EF4-FFF2-40B4-BE49-F238E27FC236}">
                  <a16:creationId xmlns:a16="http://schemas.microsoft.com/office/drawing/2014/main" id="{F74942C4-4354-FE45-B718-B6E99CA1D39F}"/>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2" name="Group 291">
            <a:extLst>
              <a:ext uri="{FF2B5EF4-FFF2-40B4-BE49-F238E27FC236}">
                <a16:creationId xmlns:a16="http://schemas.microsoft.com/office/drawing/2014/main" id="{CED60DF8-B507-0E4E-8EFC-684EF5836E2E}"/>
              </a:ext>
            </a:extLst>
          </p:cNvPr>
          <p:cNvGrpSpPr/>
          <p:nvPr/>
        </p:nvGrpSpPr>
        <p:grpSpPr>
          <a:xfrm>
            <a:off x="9086001" y="5365035"/>
            <a:ext cx="298450" cy="651728"/>
            <a:chOff x="7391313" y="5459245"/>
            <a:chExt cx="298450" cy="651728"/>
          </a:xfrm>
        </p:grpSpPr>
        <p:sp>
          <p:nvSpPr>
            <p:cNvPr id="293" name="Oval 99">
              <a:extLst>
                <a:ext uri="{FF2B5EF4-FFF2-40B4-BE49-F238E27FC236}">
                  <a16:creationId xmlns:a16="http://schemas.microsoft.com/office/drawing/2014/main" id="{52D8440D-1B32-3B45-A2B4-B9EB99F22D2B}"/>
                </a:ext>
              </a:extLst>
            </p:cNvPr>
            <p:cNvSpPr>
              <a:spLocks noChangeArrowheads="1"/>
            </p:cNvSpPr>
            <p:nvPr/>
          </p:nvSpPr>
          <p:spPr bwMode="auto">
            <a:xfrm>
              <a:off x="7426190" y="5843206"/>
              <a:ext cx="220266" cy="200218"/>
            </a:xfrm>
            <a:prstGeom prst="ellipse">
              <a:avLst/>
            </a:prstGeom>
            <a:solidFill>
              <a:srgbClr val="FFFFFF"/>
            </a:solidFill>
            <a:ln w="15875">
              <a:solidFill>
                <a:srgbClr val="FF000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4" name="TextBox 100">
              <a:extLst>
                <a:ext uri="{FF2B5EF4-FFF2-40B4-BE49-F238E27FC236}">
                  <a16:creationId xmlns:a16="http://schemas.microsoft.com/office/drawing/2014/main" id="{F6D396E6-A748-A548-A25E-DD22B2CA3BBA}"/>
                </a:ext>
              </a:extLst>
            </p:cNvPr>
            <p:cNvSpPr txBox="1">
              <a:spLocks noChangeArrowheads="1"/>
            </p:cNvSpPr>
            <p:nvPr/>
          </p:nvSpPr>
          <p:spPr bwMode="auto">
            <a:xfrm>
              <a:off x="7391313" y="5772218"/>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cxnSp>
          <p:nvCxnSpPr>
            <p:cNvPr id="295" name="Straight Arrow Connector 294">
              <a:extLst>
                <a:ext uri="{FF2B5EF4-FFF2-40B4-BE49-F238E27FC236}">
                  <a16:creationId xmlns:a16="http://schemas.microsoft.com/office/drawing/2014/main" id="{114BECB2-1F39-4842-A148-3F058B5E87B9}"/>
                </a:ext>
              </a:extLst>
            </p:cNvPr>
            <p:cNvCxnSpPr>
              <a:cxnSpLocks/>
            </p:cNvCxnSpPr>
            <p:nvPr/>
          </p:nvCxnSpPr>
          <p:spPr>
            <a:xfrm>
              <a:off x="7537428" y="5459245"/>
              <a:ext cx="0" cy="37906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96" name="Group 295">
            <a:extLst>
              <a:ext uri="{FF2B5EF4-FFF2-40B4-BE49-F238E27FC236}">
                <a16:creationId xmlns:a16="http://schemas.microsoft.com/office/drawing/2014/main" id="{A49EEF46-5C0F-1641-93E3-C585EB817C3A}"/>
              </a:ext>
            </a:extLst>
          </p:cNvPr>
          <p:cNvGrpSpPr/>
          <p:nvPr/>
        </p:nvGrpSpPr>
        <p:grpSpPr>
          <a:xfrm>
            <a:off x="10159452" y="5361155"/>
            <a:ext cx="298450" cy="651727"/>
            <a:chOff x="7391313" y="5459245"/>
            <a:chExt cx="298450" cy="651727"/>
          </a:xfrm>
        </p:grpSpPr>
        <p:sp>
          <p:nvSpPr>
            <p:cNvPr id="297" name="Oval 99">
              <a:extLst>
                <a:ext uri="{FF2B5EF4-FFF2-40B4-BE49-F238E27FC236}">
                  <a16:creationId xmlns:a16="http://schemas.microsoft.com/office/drawing/2014/main" id="{3DCA5832-DE2D-764A-99B6-A0207347696F}"/>
                </a:ext>
              </a:extLst>
            </p:cNvPr>
            <p:cNvSpPr>
              <a:spLocks noChangeArrowheads="1"/>
            </p:cNvSpPr>
            <p:nvPr/>
          </p:nvSpPr>
          <p:spPr bwMode="auto">
            <a:xfrm>
              <a:off x="7426190" y="5843206"/>
              <a:ext cx="220266" cy="200218"/>
            </a:xfrm>
            <a:prstGeom prst="ellipse">
              <a:avLst/>
            </a:prstGeom>
            <a:solidFill>
              <a:srgbClr val="FFFFFF"/>
            </a:solidFill>
            <a:ln w="15875">
              <a:solidFill>
                <a:srgbClr val="00B050"/>
              </a:solidFill>
              <a:round/>
              <a:headEnd/>
              <a:tailEnd/>
            </a:ln>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298" name="TextBox 100">
              <a:extLst>
                <a:ext uri="{FF2B5EF4-FFF2-40B4-BE49-F238E27FC236}">
                  <a16:creationId xmlns:a16="http://schemas.microsoft.com/office/drawing/2014/main" id="{5B31099F-7256-BD4F-88BF-DDDC029150D2}"/>
                </a:ext>
              </a:extLst>
            </p:cNvPr>
            <p:cNvSpPr txBox="1">
              <a:spLocks noChangeArrowheads="1"/>
            </p:cNvSpPr>
            <p:nvPr/>
          </p:nvSpPr>
          <p:spPr bwMode="auto">
            <a:xfrm>
              <a:off x="7391313" y="5772217"/>
              <a:ext cx="298450" cy="33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cxnSp>
          <p:nvCxnSpPr>
            <p:cNvPr id="299" name="Straight Arrow Connector 298">
              <a:extLst>
                <a:ext uri="{FF2B5EF4-FFF2-40B4-BE49-F238E27FC236}">
                  <a16:creationId xmlns:a16="http://schemas.microsoft.com/office/drawing/2014/main" id="{299E53A8-3472-E546-8464-2381D0D10BDC}"/>
                </a:ext>
              </a:extLst>
            </p:cNvPr>
            <p:cNvCxnSpPr>
              <a:cxnSpLocks/>
            </p:cNvCxnSpPr>
            <p:nvPr/>
          </p:nvCxnSpPr>
          <p:spPr>
            <a:xfrm>
              <a:off x="7537428" y="5459245"/>
              <a:ext cx="0" cy="379060"/>
            </a:xfrm>
            <a:prstGeom prst="straightConnector1">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17" name="Slide Number Placeholder 4">
            <a:extLst>
              <a:ext uri="{FF2B5EF4-FFF2-40B4-BE49-F238E27FC236}">
                <a16:creationId xmlns:a16="http://schemas.microsoft.com/office/drawing/2014/main" id="{B39E7F7E-5ABD-0848-8F48-93D47E0EAB80}"/>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13</a:t>
            </a:fld>
            <a:endParaRPr lang="en-US" dirty="0"/>
          </a:p>
        </p:txBody>
      </p:sp>
      <p:sp>
        <p:nvSpPr>
          <p:cNvPr id="5" name="TextBox 4">
            <a:extLst>
              <a:ext uri="{FF2B5EF4-FFF2-40B4-BE49-F238E27FC236}">
                <a16:creationId xmlns:a16="http://schemas.microsoft.com/office/drawing/2014/main" id="{C9FDD404-9818-7426-7553-FF69C01FA22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50838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up)">
                                      <p:cBhvr>
                                        <p:cTn id="17" dur="500"/>
                                        <p:tgtEl>
                                          <p:spTgt spid="13"/>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198"/>
                                        </p:tgtEl>
                                        <p:attrNameLst>
                                          <p:attrName>style.visibility</p:attrName>
                                        </p:attrNameLst>
                                      </p:cBhvr>
                                      <p:to>
                                        <p:strVal val="visible"/>
                                      </p:to>
                                    </p:set>
                                    <p:animEffect transition="in" filter="wipe(up)">
                                      <p:cBhvr>
                                        <p:cTn id="21" dur="500"/>
                                        <p:tgtEl>
                                          <p:spTgt spid="19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par>
                          <p:cTn id="27" fill="hold">
                            <p:stCondLst>
                              <p:cond delay="500"/>
                            </p:stCondLst>
                            <p:childTnLst>
                              <p:par>
                                <p:cTn id="28" presetID="22" presetClass="entr" presetSubtype="1" fill="hold" nodeType="afterEffect">
                                  <p:stCondLst>
                                    <p:cond delay="500"/>
                                  </p:stCondLst>
                                  <p:childTnLst>
                                    <p:set>
                                      <p:cBhvr>
                                        <p:cTn id="29" dur="1" fill="hold">
                                          <p:stCondLst>
                                            <p:cond delay="0"/>
                                          </p:stCondLst>
                                        </p:cTn>
                                        <p:tgtEl>
                                          <p:spTgt spid="142"/>
                                        </p:tgtEl>
                                        <p:attrNameLst>
                                          <p:attrName>style.visibility</p:attrName>
                                        </p:attrNameLst>
                                      </p:cBhvr>
                                      <p:to>
                                        <p:strVal val="visible"/>
                                      </p:to>
                                    </p:set>
                                    <p:animEffect transition="in" filter="wipe(up)">
                                      <p:cBhvr>
                                        <p:cTn id="30" dur="500"/>
                                        <p:tgtEl>
                                          <p:spTgt spid="1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up)">
                                      <p:cBhvr>
                                        <p:cTn id="35" dur="500"/>
                                        <p:tgtEl>
                                          <p:spTgt spid="17"/>
                                        </p:tgtEl>
                                      </p:cBhvr>
                                    </p:animEffect>
                                  </p:childTnLst>
                                </p:cTn>
                              </p:par>
                            </p:childTnLst>
                          </p:cTn>
                        </p:par>
                        <p:par>
                          <p:cTn id="36" fill="hold">
                            <p:stCondLst>
                              <p:cond delay="500"/>
                            </p:stCondLst>
                            <p:childTnLst>
                              <p:par>
                                <p:cTn id="37" presetID="22" presetClass="entr" presetSubtype="1" fill="hold" nodeType="afterEffect">
                                  <p:stCondLst>
                                    <p:cond delay="0"/>
                                  </p:stCondLst>
                                  <p:childTnLst>
                                    <p:set>
                                      <p:cBhvr>
                                        <p:cTn id="38" dur="1" fill="hold">
                                          <p:stCondLst>
                                            <p:cond delay="0"/>
                                          </p:stCondLst>
                                        </p:cTn>
                                        <p:tgtEl>
                                          <p:spTgt spid="203"/>
                                        </p:tgtEl>
                                        <p:attrNameLst>
                                          <p:attrName>style.visibility</p:attrName>
                                        </p:attrNameLst>
                                      </p:cBhvr>
                                      <p:to>
                                        <p:strVal val="visible"/>
                                      </p:to>
                                    </p:set>
                                    <p:animEffect transition="in" filter="wipe(up)">
                                      <p:cBhvr>
                                        <p:cTn id="39" dur="500"/>
                                        <p:tgtEl>
                                          <p:spTgt spid="203"/>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284"/>
                                        </p:tgtEl>
                                        <p:attrNameLst>
                                          <p:attrName>style.visibility</p:attrName>
                                        </p:attrNameLst>
                                      </p:cBhvr>
                                      <p:to>
                                        <p:strVal val="visible"/>
                                      </p:to>
                                    </p:set>
                                    <p:animEffect transition="in" filter="wipe(up)">
                                      <p:cBhvr>
                                        <p:cTn id="44" dur="500"/>
                                        <p:tgtEl>
                                          <p:spTgt spid="284"/>
                                        </p:tgtEl>
                                      </p:cBhvr>
                                    </p:animEffect>
                                  </p:childTnLst>
                                </p:cTn>
                              </p:par>
                            </p:childTnLst>
                          </p:cTn>
                        </p:par>
                        <p:par>
                          <p:cTn id="45" fill="hold">
                            <p:stCondLst>
                              <p:cond delay="500"/>
                            </p:stCondLst>
                            <p:childTnLst>
                              <p:par>
                                <p:cTn id="46" presetID="22" presetClass="entr" presetSubtype="1" fill="hold" nodeType="afterEffect">
                                  <p:stCondLst>
                                    <p:cond delay="0"/>
                                  </p:stCondLst>
                                  <p:childTnLst>
                                    <p:set>
                                      <p:cBhvr>
                                        <p:cTn id="47" dur="1" fill="hold">
                                          <p:stCondLst>
                                            <p:cond delay="0"/>
                                          </p:stCondLst>
                                        </p:cTn>
                                        <p:tgtEl>
                                          <p:spTgt spid="208"/>
                                        </p:tgtEl>
                                        <p:attrNameLst>
                                          <p:attrName>style.visibility</p:attrName>
                                        </p:attrNameLst>
                                      </p:cBhvr>
                                      <p:to>
                                        <p:strVal val="visible"/>
                                      </p:to>
                                    </p:set>
                                    <p:animEffect transition="in" filter="wipe(up)">
                                      <p:cBhvr>
                                        <p:cTn id="48" dur="500"/>
                                        <p:tgtEl>
                                          <p:spTgt spid="208"/>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146"/>
                                        </p:tgtEl>
                                        <p:attrNameLst>
                                          <p:attrName>style.visibility</p:attrName>
                                        </p:attrNameLst>
                                      </p:cBhvr>
                                      <p:to>
                                        <p:strVal val="visible"/>
                                      </p:to>
                                    </p:set>
                                    <p:animEffect transition="in" filter="wipe(up)">
                                      <p:cBhvr>
                                        <p:cTn id="53" dur="500"/>
                                        <p:tgtEl>
                                          <p:spTgt spid="146"/>
                                        </p:tgtEl>
                                      </p:cBhvr>
                                    </p:animEffect>
                                  </p:childTnLst>
                                </p:cTn>
                              </p:par>
                            </p:childTnLst>
                          </p:cTn>
                        </p:par>
                        <p:par>
                          <p:cTn id="54" fill="hold">
                            <p:stCondLst>
                              <p:cond delay="500"/>
                            </p:stCondLst>
                            <p:childTnLst>
                              <p:par>
                                <p:cTn id="55" presetID="22" presetClass="entr" presetSubtype="1" fill="hold" nodeType="afterEffect">
                                  <p:stCondLst>
                                    <p:cond delay="0"/>
                                  </p:stCondLst>
                                  <p:childTnLst>
                                    <p:set>
                                      <p:cBhvr>
                                        <p:cTn id="56" dur="1" fill="hold">
                                          <p:stCondLst>
                                            <p:cond delay="0"/>
                                          </p:stCondLst>
                                        </p:cTn>
                                        <p:tgtEl>
                                          <p:spTgt spid="288"/>
                                        </p:tgtEl>
                                        <p:attrNameLst>
                                          <p:attrName>style.visibility</p:attrName>
                                        </p:attrNameLst>
                                      </p:cBhvr>
                                      <p:to>
                                        <p:strVal val="visible"/>
                                      </p:to>
                                    </p:set>
                                    <p:animEffect transition="in" filter="wipe(up)">
                                      <p:cBhvr>
                                        <p:cTn id="57" dur="500"/>
                                        <p:tgtEl>
                                          <p:spTgt spid="288"/>
                                        </p:tgtEl>
                                      </p:cBhvr>
                                    </p:animEffect>
                                  </p:childTnLst>
                                </p:cTn>
                              </p:par>
                            </p:childTnLst>
                          </p:cTn>
                        </p:par>
                        <p:par>
                          <p:cTn id="58" fill="hold">
                            <p:stCondLst>
                              <p:cond delay="1000"/>
                            </p:stCondLst>
                            <p:childTnLst>
                              <p:par>
                                <p:cTn id="59" presetID="22" presetClass="entr" presetSubtype="1" fill="hold" nodeType="afterEffect">
                                  <p:stCondLst>
                                    <p:cond delay="0"/>
                                  </p:stCondLst>
                                  <p:childTnLst>
                                    <p:set>
                                      <p:cBhvr>
                                        <p:cTn id="60" dur="1" fill="hold">
                                          <p:stCondLst>
                                            <p:cond delay="0"/>
                                          </p:stCondLst>
                                        </p:cTn>
                                        <p:tgtEl>
                                          <p:spTgt spid="213"/>
                                        </p:tgtEl>
                                        <p:attrNameLst>
                                          <p:attrName>style.visibility</p:attrName>
                                        </p:attrNameLst>
                                      </p:cBhvr>
                                      <p:to>
                                        <p:strVal val="visible"/>
                                      </p:to>
                                    </p:set>
                                    <p:animEffect transition="in" filter="wipe(up)">
                                      <p:cBhvr>
                                        <p:cTn id="61" dur="500"/>
                                        <p:tgtEl>
                                          <p:spTgt spid="213"/>
                                        </p:tgtEl>
                                      </p:cBhvr>
                                    </p:animEffect>
                                  </p:childTnLst>
                                </p:cTn>
                              </p:par>
                            </p:childTnLst>
                          </p:cTn>
                        </p:par>
                        <p:par>
                          <p:cTn id="62" fill="hold">
                            <p:stCondLst>
                              <p:cond delay="1500"/>
                            </p:stCondLst>
                            <p:childTnLst>
                              <p:par>
                                <p:cTn id="63" presetID="22" presetClass="entr" presetSubtype="1" fill="hold" nodeType="afterEffect">
                                  <p:stCondLst>
                                    <p:cond delay="0"/>
                                  </p:stCondLst>
                                  <p:childTnLst>
                                    <p:set>
                                      <p:cBhvr>
                                        <p:cTn id="64" dur="1" fill="hold">
                                          <p:stCondLst>
                                            <p:cond delay="0"/>
                                          </p:stCondLst>
                                        </p:cTn>
                                        <p:tgtEl>
                                          <p:spTgt spid="292"/>
                                        </p:tgtEl>
                                        <p:attrNameLst>
                                          <p:attrName>style.visibility</p:attrName>
                                        </p:attrNameLst>
                                      </p:cBhvr>
                                      <p:to>
                                        <p:strVal val="visible"/>
                                      </p:to>
                                    </p:set>
                                    <p:animEffect transition="in" filter="wipe(up)">
                                      <p:cBhvr>
                                        <p:cTn id="65" dur="500"/>
                                        <p:tgtEl>
                                          <p:spTgt spid="292"/>
                                        </p:tgtEl>
                                      </p:cBhvr>
                                    </p:animEffect>
                                  </p:childTnLst>
                                </p:cTn>
                              </p:par>
                            </p:childTnLst>
                          </p:cTn>
                        </p:par>
                        <p:par>
                          <p:cTn id="66" fill="hold">
                            <p:stCondLst>
                              <p:cond delay="2000"/>
                            </p:stCondLst>
                            <p:childTnLst>
                              <p:par>
                                <p:cTn id="67" presetID="22" presetClass="entr" presetSubtype="1" fill="hold" nodeType="afterEffect">
                                  <p:stCondLst>
                                    <p:cond delay="0"/>
                                  </p:stCondLst>
                                  <p:childTnLst>
                                    <p:set>
                                      <p:cBhvr>
                                        <p:cTn id="68" dur="1" fill="hold">
                                          <p:stCondLst>
                                            <p:cond delay="0"/>
                                          </p:stCondLst>
                                        </p:cTn>
                                        <p:tgtEl>
                                          <p:spTgt spid="276"/>
                                        </p:tgtEl>
                                        <p:attrNameLst>
                                          <p:attrName>style.visibility</p:attrName>
                                        </p:attrNameLst>
                                      </p:cBhvr>
                                      <p:to>
                                        <p:strVal val="visible"/>
                                      </p:to>
                                    </p:set>
                                    <p:animEffect transition="in" filter="wipe(up)">
                                      <p:cBhvr>
                                        <p:cTn id="69" dur="500"/>
                                        <p:tgtEl>
                                          <p:spTgt spid="276"/>
                                        </p:tgtEl>
                                      </p:cBhvr>
                                    </p:animEffect>
                                  </p:childTnLst>
                                </p:cTn>
                              </p:par>
                            </p:childTnLst>
                          </p:cTn>
                        </p:par>
                        <p:par>
                          <p:cTn id="70" fill="hold">
                            <p:stCondLst>
                              <p:cond delay="2500"/>
                            </p:stCondLst>
                            <p:childTnLst>
                              <p:par>
                                <p:cTn id="71" presetID="22" presetClass="entr" presetSubtype="1" fill="hold" nodeType="afterEffect">
                                  <p:stCondLst>
                                    <p:cond delay="0"/>
                                  </p:stCondLst>
                                  <p:childTnLst>
                                    <p:set>
                                      <p:cBhvr>
                                        <p:cTn id="72" dur="1" fill="hold">
                                          <p:stCondLst>
                                            <p:cond delay="0"/>
                                          </p:stCondLst>
                                        </p:cTn>
                                        <p:tgtEl>
                                          <p:spTgt spid="218"/>
                                        </p:tgtEl>
                                        <p:attrNameLst>
                                          <p:attrName>style.visibility</p:attrName>
                                        </p:attrNameLst>
                                      </p:cBhvr>
                                      <p:to>
                                        <p:strVal val="visible"/>
                                      </p:to>
                                    </p:set>
                                    <p:animEffect transition="in" filter="wipe(up)">
                                      <p:cBhvr>
                                        <p:cTn id="73" dur="500"/>
                                        <p:tgtEl>
                                          <p:spTgt spid="218"/>
                                        </p:tgtEl>
                                      </p:cBhvr>
                                    </p:animEffect>
                                  </p:childTnLst>
                                </p:cTn>
                              </p:par>
                            </p:childTnLst>
                          </p:cTn>
                        </p:par>
                        <p:par>
                          <p:cTn id="74" fill="hold">
                            <p:stCondLst>
                              <p:cond delay="3000"/>
                            </p:stCondLst>
                            <p:childTnLst>
                              <p:par>
                                <p:cTn id="75" presetID="22" presetClass="entr" presetSubtype="1" fill="hold" nodeType="afterEffect">
                                  <p:stCondLst>
                                    <p:cond delay="0"/>
                                  </p:stCondLst>
                                  <p:childTnLst>
                                    <p:set>
                                      <p:cBhvr>
                                        <p:cTn id="76" dur="1" fill="hold">
                                          <p:stCondLst>
                                            <p:cond delay="0"/>
                                          </p:stCondLst>
                                        </p:cTn>
                                        <p:tgtEl>
                                          <p:spTgt spid="296"/>
                                        </p:tgtEl>
                                        <p:attrNameLst>
                                          <p:attrName>style.visibility</p:attrName>
                                        </p:attrNameLst>
                                      </p:cBhvr>
                                      <p:to>
                                        <p:strVal val="visible"/>
                                      </p:to>
                                    </p:set>
                                    <p:animEffect transition="in" filter="wipe(up)">
                                      <p:cBhvr>
                                        <p:cTn id="77" dur="5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22890" y="1409359"/>
            <a:ext cx="5155396" cy="2513284"/>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Round Robin (RR) scheduling:</a:t>
            </a:r>
          </a:p>
          <a:p>
            <a:pPr marL="461963" indent="-223838"/>
            <a:r>
              <a:rPr lang="en-US" altLang="en-US" sz="3200" dirty="0">
                <a:ea typeface="ＭＳ Ｐゴシック" panose="020B0600070205080204" pitchFamily="34" charset="-128"/>
                <a:cs typeface="ＭＳ Ｐゴシック" panose="020B0600070205080204" pitchFamily="34" charset="-128"/>
              </a:rPr>
              <a:t>arriving traffic classified, queued by class</a:t>
            </a:r>
          </a:p>
          <a:p>
            <a:pPr marL="804863" lvl="1" indent="-223838"/>
            <a:r>
              <a:rPr lang="en-US" altLang="en-US" sz="2800" dirty="0">
                <a:ea typeface="ＭＳ Ｐゴシック" panose="020B0600070205080204" pitchFamily="34" charset="-128"/>
                <a:cs typeface="ＭＳ Ｐゴシック" panose="020B0600070205080204" pitchFamily="34" charset="-128"/>
              </a:rPr>
              <a:t>any header fields can be used for classification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round robin</a:t>
            </a:r>
            <a:endParaRPr lang="en-US" dirty="0"/>
          </a:p>
        </p:txBody>
      </p:sp>
      <p:cxnSp>
        <p:nvCxnSpPr>
          <p:cNvPr id="84" name="Straight Connector 83">
            <a:extLst>
              <a:ext uri="{FF2B5EF4-FFF2-40B4-BE49-F238E27FC236}">
                <a16:creationId xmlns:a16="http://schemas.microsoft.com/office/drawing/2014/main" id="{6F8A8ADF-5F32-994F-BC3B-330DE15D2284}"/>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9" name="Group 25">
            <a:extLst>
              <a:ext uri="{FF2B5EF4-FFF2-40B4-BE49-F238E27FC236}">
                <a16:creationId xmlns:a16="http://schemas.microsoft.com/office/drawing/2014/main" id="{5E20D4A5-ECB9-AC43-B9A4-23F1ACC6B544}"/>
              </a:ext>
            </a:extLst>
          </p:cNvPr>
          <p:cNvGrpSpPr>
            <a:grpSpLocks/>
          </p:cNvGrpSpPr>
          <p:nvPr/>
        </p:nvGrpSpPr>
        <p:grpSpPr bwMode="auto">
          <a:xfrm>
            <a:off x="7990116" y="2719344"/>
            <a:ext cx="1274199" cy="760001"/>
            <a:chOff x="1670312" y="2562997"/>
            <a:chExt cx="940317" cy="565219"/>
          </a:xfrm>
        </p:grpSpPr>
        <p:grpSp>
          <p:nvGrpSpPr>
            <p:cNvPr id="142" name="Group 28">
              <a:extLst>
                <a:ext uri="{FF2B5EF4-FFF2-40B4-BE49-F238E27FC236}">
                  <a16:creationId xmlns:a16="http://schemas.microsoft.com/office/drawing/2014/main" id="{0D74CDDD-C99A-B947-9EFD-CBD75E4B4878}"/>
                </a:ext>
              </a:extLst>
            </p:cNvPr>
            <p:cNvGrpSpPr>
              <a:grpSpLocks/>
            </p:cNvGrpSpPr>
            <p:nvPr/>
          </p:nvGrpSpPr>
          <p:grpSpPr bwMode="auto">
            <a:xfrm>
              <a:off x="1670312" y="2562997"/>
              <a:ext cx="929822" cy="565219"/>
              <a:chOff x="1670312" y="2562997"/>
              <a:chExt cx="929822" cy="565219"/>
            </a:xfrm>
          </p:grpSpPr>
          <p:sp>
            <p:nvSpPr>
              <p:cNvPr id="144" name="Rectangle 30">
                <a:extLst>
                  <a:ext uri="{FF2B5EF4-FFF2-40B4-BE49-F238E27FC236}">
                    <a16:creationId xmlns:a16="http://schemas.microsoft.com/office/drawing/2014/main" id="{5BA4441C-4DBA-5C43-9B95-11C0A5BE57D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45" name="Straight Connector 31">
                <a:extLst>
                  <a:ext uri="{FF2B5EF4-FFF2-40B4-BE49-F238E27FC236}">
                    <a16:creationId xmlns:a16="http://schemas.microsoft.com/office/drawing/2014/main" id="{770065E7-2AFF-9749-B481-CA28AC0942E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6" name="Straight Connector 32">
                <a:extLst>
                  <a:ext uri="{FF2B5EF4-FFF2-40B4-BE49-F238E27FC236}">
                    <a16:creationId xmlns:a16="http://schemas.microsoft.com/office/drawing/2014/main" id="{539B04A0-6232-674F-9C18-A238D11AEBDA}"/>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7" name="Straight Connector 33">
                <a:extLst>
                  <a:ext uri="{FF2B5EF4-FFF2-40B4-BE49-F238E27FC236}">
                    <a16:creationId xmlns:a16="http://schemas.microsoft.com/office/drawing/2014/main" id="{5A314D63-4A94-934B-B80A-574E64C1FC9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8" name="Straight Connector 34">
                <a:extLst>
                  <a:ext uri="{FF2B5EF4-FFF2-40B4-BE49-F238E27FC236}">
                    <a16:creationId xmlns:a16="http://schemas.microsoft.com/office/drawing/2014/main" id="{BA121D63-FFE6-C04E-AA14-2DF4C20BE70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9" name="Straight Connector 35">
                <a:extLst>
                  <a:ext uri="{FF2B5EF4-FFF2-40B4-BE49-F238E27FC236}">
                    <a16:creationId xmlns:a16="http://schemas.microsoft.com/office/drawing/2014/main" id="{EE858001-04E3-1143-818E-C81A03EFAB42}"/>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0" name="Straight Connector 36">
                <a:extLst>
                  <a:ext uri="{FF2B5EF4-FFF2-40B4-BE49-F238E27FC236}">
                    <a16:creationId xmlns:a16="http://schemas.microsoft.com/office/drawing/2014/main" id="{CBF470F2-7828-8D49-A5E2-E9BDE68C6155}"/>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1" name="Straight Connector 37">
                <a:extLst>
                  <a:ext uri="{FF2B5EF4-FFF2-40B4-BE49-F238E27FC236}">
                    <a16:creationId xmlns:a16="http://schemas.microsoft.com/office/drawing/2014/main" id="{E97A75DC-F010-2C45-B01F-70860A3F93DA}"/>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43" name="Rectangle 29">
              <a:extLst>
                <a:ext uri="{FF2B5EF4-FFF2-40B4-BE49-F238E27FC236}">
                  <a16:creationId xmlns:a16="http://schemas.microsoft.com/office/drawing/2014/main" id="{D724ED3A-7ACB-D44D-A470-0A8862BA14C6}"/>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0" name="Group 25">
            <a:extLst>
              <a:ext uri="{FF2B5EF4-FFF2-40B4-BE49-F238E27FC236}">
                <a16:creationId xmlns:a16="http://schemas.microsoft.com/office/drawing/2014/main" id="{78CE8917-94A5-5F43-9B45-4CF75FDA73E0}"/>
              </a:ext>
            </a:extLst>
          </p:cNvPr>
          <p:cNvGrpSpPr>
            <a:grpSpLocks/>
          </p:cNvGrpSpPr>
          <p:nvPr/>
        </p:nvGrpSpPr>
        <p:grpSpPr bwMode="auto">
          <a:xfrm>
            <a:off x="8007879" y="3655287"/>
            <a:ext cx="1292387" cy="763274"/>
            <a:chOff x="1670312" y="2562997"/>
            <a:chExt cx="940318" cy="565219"/>
          </a:xfrm>
        </p:grpSpPr>
        <p:grpSp>
          <p:nvGrpSpPr>
            <p:cNvPr id="132" name="Group 131">
              <a:extLst>
                <a:ext uri="{FF2B5EF4-FFF2-40B4-BE49-F238E27FC236}">
                  <a16:creationId xmlns:a16="http://schemas.microsoft.com/office/drawing/2014/main" id="{60D8E17B-A552-3844-9E03-2A679FC537F7}"/>
                </a:ext>
              </a:extLst>
            </p:cNvPr>
            <p:cNvGrpSpPr>
              <a:grpSpLocks/>
            </p:cNvGrpSpPr>
            <p:nvPr/>
          </p:nvGrpSpPr>
          <p:grpSpPr bwMode="auto">
            <a:xfrm>
              <a:off x="1670312" y="2562997"/>
              <a:ext cx="929822" cy="565219"/>
              <a:chOff x="1670312" y="2562997"/>
              <a:chExt cx="929822" cy="565219"/>
            </a:xfrm>
          </p:grpSpPr>
          <p:sp>
            <p:nvSpPr>
              <p:cNvPr id="134" name="Rectangle 133">
                <a:extLst>
                  <a:ext uri="{FF2B5EF4-FFF2-40B4-BE49-F238E27FC236}">
                    <a16:creationId xmlns:a16="http://schemas.microsoft.com/office/drawing/2014/main" id="{FB35063A-E9F2-BC4C-A8E9-717E50FE252F}"/>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35" name="Straight Connector 134">
                <a:extLst>
                  <a:ext uri="{FF2B5EF4-FFF2-40B4-BE49-F238E27FC236}">
                    <a16:creationId xmlns:a16="http://schemas.microsoft.com/office/drawing/2014/main" id="{9C02D04A-A9F5-2845-A7BE-433428BCC566}"/>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6" name="Straight Connector 135">
                <a:extLst>
                  <a:ext uri="{FF2B5EF4-FFF2-40B4-BE49-F238E27FC236}">
                    <a16:creationId xmlns:a16="http://schemas.microsoft.com/office/drawing/2014/main" id="{45BE41CA-E190-B348-8E48-9BC46D3CC8D1}"/>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7" name="Straight Connector 136">
                <a:extLst>
                  <a:ext uri="{FF2B5EF4-FFF2-40B4-BE49-F238E27FC236}">
                    <a16:creationId xmlns:a16="http://schemas.microsoft.com/office/drawing/2014/main" id="{B5D1529E-4924-C248-881D-B6922DDFDE7E}"/>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8" name="Straight Connector 137">
                <a:extLst>
                  <a:ext uri="{FF2B5EF4-FFF2-40B4-BE49-F238E27FC236}">
                    <a16:creationId xmlns:a16="http://schemas.microsoft.com/office/drawing/2014/main" id="{11735752-9D7F-6347-A614-D2BFA8109450}"/>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 name="Straight Connector 138">
                <a:extLst>
                  <a:ext uri="{FF2B5EF4-FFF2-40B4-BE49-F238E27FC236}">
                    <a16:creationId xmlns:a16="http://schemas.microsoft.com/office/drawing/2014/main" id="{868C59A4-7FD1-F149-8C50-5744DF74BB74}"/>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0" name="Straight Connector 139">
                <a:extLst>
                  <a:ext uri="{FF2B5EF4-FFF2-40B4-BE49-F238E27FC236}">
                    <a16:creationId xmlns:a16="http://schemas.microsoft.com/office/drawing/2014/main" id="{E8AFAF38-FB42-C546-9A05-3826F34FCB7C}"/>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1" name="Straight Connector 140">
                <a:extLst>
                  <a:ext uri="{FF2B5EF4-FFF2-40B4-BE49-F238E27FC236}">
                    <a16:creationId xmlns:a16="http://schemas.microsoft.com/office/drawing/2014/main" id="{31962054-FB67-854A-BED8-E660D3B28087}"/>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33" name="Rectangle 132">
              <a:extLst>
                <a:ext uri="{FF2B5EF4-FFF2-40B4-BE49-F238E27FC236}">
                  <a16:creationId xmlns:a16="http://schemas.microsoft.com/office/drawing/2014/main" id="{67ACE1BC-0185-2240-B3FE-B81E228E69C2}"/>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121" name="Group 25">
            <a:extLst>
              <a:ext uri="{FF2B5EF4-FFF2-40B4-BE49-F238E27FC236}">
                <a16:creationId xmlns:a16="http://schemas.microsoft.com/office/drawing/2014/main" id="{BA9911C7-BCF3-0441-8F93-9AAE670E0B0D}"/>
              </a:ext>
            </a:extLst>
          </p:cNvPr>
          <p:cNvGrpSpPr>
            <a:grpSpLocks/>
          </p:cNvGrpSpPr>
          <p:nvPr/>
        </p:nvGrpSpPr>
        <p:grpSpPr bwMode="auto">
          <a:xfrm>
            <a:off x="8004017" y="4563481"/>
            <a:ext cx="1292385" cy="721744"/>
            <a:chOff x="1670312" y="2562997"/>
            <a:chExt cx="940317" cy="565219"/>
          </a:xfrm>
        </p:grpSpPr>
        <p:grpSp>
          <p:nvGrpSpPr>
            <p:cNvPr id="122" name="Group 121">
              <a:extLst>
                <a:ext uri="{FF2B5EF4-FFF2-40B4-BE49-F238E27FC236}">
                  <a16:creationId xmlns:a16="http://schemas.microsoft.com/office/drawing/2014/main" id="{DFE00C82-D11B-C34C-BFC4-81E9F9A08BCB}"/>
                </a:ext>
              </a:extLst>
            </p:cNvPr>
            <p:cNvGrpSpPr>
              <a:grpSpLocks/>
            </p:cNvGrpSpPr>
            <p:nvPr/>
          </p:nvGrpSpPr>
          <p:grpSpPr bwMode="auto">
            <a:xfrm>
              <a:off x="1670312" y="2562997"/>
              <a:ext cx="929822" cy="565219"/>
              <a:chOff x="1670312" y="2562997"/>
              <a:chExt cx="929822" cy="565219"/>
            </a:xfrm>
          </p:grpSpPr>
          <p:sp>
            <p:nvSpPr>
              <p:cNvPr id="124" name="Rectangle 123">
                <a:extLst>
                  <a:ext uri="{FF2B5EF4-FFF2-40B4-BE49-F238E27FC236}">
                    <a16:creationId xmlns:a16="http://schemas.microsoft.com/office/drawing/2014/main" id="{8305CD10-A67D-8049-A130-7D6431365CE3}"/>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125" name="Straight Connector 124">
                <a:extLst>
                  <a:ext uri="{FF2B5EF4-FFF2-40B4-BE49-F238E27FC236}">
                    <a16:creationId xmlns:a16="http://schemas.microsoft.com/office/drawing/2014/main" id="{DD9A96F1-A0D6-6E45-A572-3878A16D9DA1}"/>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6" name="Straight Connector 125">
                <a:extLst>
                  <a:ext uri="{FF2B5EF4-FFF2-40B4-BE49-F238E27FC236}">
                    <a16:creationId xmlns:a16="http://schemas.microsoft.com/office/drawing/2014/main" id="{61F40E93-7522-5B49-9537-22A358F1F354}"/>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7" name="Straight Connector 126">
                <a:extLst>
                  <a:ext uri="{FF2B5EF4-FFF2-40B4-BE49-F238E27FC236}">
                    <a16:creationId xmlns:a16="http://schemas.microsoft.com/office/drawing/2014/main" id="{2C3669C8-8DC6-1144-A3B6-94CC50CAC7C9}"/>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8" name="Straight Connector 127">
                <a:extLst>
                  <a:ext uri="{FF2B5EF4-FFF2-40B4-BE49-F238E27FC236}">
                    <a16:creationId xmlns:a16="http://schemas.microsoft.com/office/drawing/2014/main" id="{038A7AFE-85D5-6843-A4D2-59A62B4BF6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8532C686-FF5E-204A-B3B1-08302EDF90FD}"/>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F6C3091D-F490-CF4A-8604-13C657DC184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1" name="Straight Connector 130">
                <a:extLst>
                  <a:ext uri="{FF2B5EF4-FFF2-40B4-BE49-F238E27FC236}">
                    <a16:creationId xmlns:a16="http://schemas.microsoft.com/office/drawing/2014/main" id="{D8A89B68-81DA-E544-8470-F55B36DAB5BF}"/>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3" name="Rectangle 122">
              <a:extLst>
                <a:ext uri="{FF2B5EF4-FFF2-40B4-BE49-F238E27FC236}">
                  <a16:creationId xmlns:a16="http://schemas.microsoft.com/office/drawing/2014/main" id="{1D236F41-84E2-4F41-887A-68DC8EDF6E8F}"/>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sp>
        <p:nvSpPr>
          <p:cNvPr id="86" name="Triangle 85">
            <a:extLst>
              <a:ext uri="{FF2B5EF4-FFF2-40B4-BE49-F238E27FC236}">
                <a16:creationId xmlns:a16="http://schemas.microsoft.com/office/drawing/2014/main" id="{4E037740-5ED0-EC4A-8F76-0BD68A8C710B}"/>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87" name="Group 86">
            <a:extLst>
              <a:ext uri="{FF2B5EF4-FFF2-40B4-BE49-F238E27FC236}">
                <a16:creationId xmlns:a16="http://schemas.microsoft.com/office/drawing/2014/main" id="{F27883BF-A6F9-DE47-88A6-F0CE4216E83C}"/>
              </a:ext>
            </a:extLst>
          </p:cNvPr>
          <p:cNvGrpSpPr/>
          <p:nvPr/>
        </p:nvGrpSpPr>
        <p:grpSpPr>
          <a:xfrm>
            <a:off x="6303665" y="3871966"/>
            <a:ext cx="567187" cy="339970"/>
            <a:chOff x="9460523" y="6049108"/>
            <a:chExt cx="567187" cy="339970"/>
          </a:xfrm>
        </p:grpSpPr>
        <p:cxnSp>
          <p:nvCxnSpPr>
            <p:cNvPr id="116" name="Straight Arrow Connector 115">
              <a:extLst>
                <a:ext uri="{FF2B5EF4-FFF2-40B4-BE49-F238E27FC236}">
                  <a16:creationId xmlns:a16="http://schemas.microsoft.com/office/drawing/2014/main" id="{7F5C5A68-B743-7147-8BCF-20B7D5DC9051}"/>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49C0F1E-ECD0-B049-A9B5-7870538D7F31}"/>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EBB538C-0DDB-B645-86CF-67A9457818FF}"/>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A1D419CE-A5C0-0A4F-85AC-1DB03EB7F28B}"/>
              </a:ext>
            </a:extLst>
          </p:cNvPr>
          <p:cNvGrpSpPr/>
          <p:nvPr/>
        </p:nvGrpSpPr>
        <p:grpSpPr>
          <a:xfrm>
            <a:off x="11245773" y="3893738"/>
            <a:ext cx="567187" cy="339970"/>
            <a:chOff x="9460523" y="6049108"/>
            <a:chExt cx="567187" cy="339970"/>
          </a:xfrm>
        </p:grpSpPr>
        <p:cxnSp>
          <p:nvCxnSpPr>
            <p:cNvPr id="113" name="Straight Arrow Connector 112">
              <a:extLst>
                <a:ext uri="{FF2B5EF4-FFF2-40B4-BE49-F238E27FC236}">
                  <a16:creationId xmlns:a16="http://schemas.microsoft.com/office/drawing/2014/main" id="{6DBF63E4-8431-0445-B7A7-EE6FEAE19E8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FBBA29F-E9D0-F84F-9C86-CDCFBB2CDE86}"/>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16EAB9FF-EEC9-3A43-9BE7-A4DD14A960C4}"/>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89" name="TextBox 88">
            <a:extLst>
              <a:ext uri="{FF2B5EF4-FFF2-40B4-BE49-F238E27FC236}">
                <a16:creationId xmlns:a16="http://schemas.microsoft.com/office/drawing/2014/main" id="{868140F4-AC30-184C-8CF8-A2D77B410547}"/>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90" name="TextBox 89">
            <a:extLst>
              <a:ext uri="{FF2B5EF4-FFF2-40B4-BE49-F238E27FC236}">
                <a16:creationId xmlns:a16="http://schemas.microsoft.com/office/drawing/2014/main" id="{36F99A07-C727-1644-8341-3B3CB4A1A604}"/>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91" name="Straight Arrow Connector 90">
            <a:extLst>
              <a:ext uri="{FF2B5EF4-FFF2-40B4-BE49-F238E27FC236}">
                <a16:creationId xmlns:a16="http://schemas.microsoft.com/office/drawing/2014/main" id="{0EE5CF80-BE3B-024F-A459-6681CD2BCC15}"/>
              </a:ext>
            </a:extLst>
          </p:cNvPr>
          <p:cNvCxnSpPr>
            <a:cxnSpLocks/>
            <a:stCxn id="86"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34F47B22-C2C5-2543-A814-67700D8EB0B0}"/>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E90B05F-D57F-984A-AAA3-8BB0F57C2104}"/>
              </a:ext>
            </a:extLst>
          </p:cNvPr>
          <p:cNvCxnSpPr>
            <a:cxnSpLocks/>
            <a:stCxn id="86"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46D3EED-0FBB-8746-A909-7EFE21516D4A}"/>
              </a:ext>
            </a:extLst>
          </p:cNvPr>
          <p:cNvCxnSpPr>
            <a:stCxn id="144" idx="3"/>
            <a:endCxn id="110"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F9A9FD-F1D6-674E-B6FE-3E4351E164C0}"/>
              </a:ext>
            </a:extLst>
          </p:cNvPr>
          <p:cNvCxnSpPr>
            <a:cxnSpLocks/>
            <a:stCxn id="124" idx="3"/>
            <a:endCxn id="110"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FADB4CD1-2488-9641-991D-3E40210AD457}"/>
              </a:ext>
            </a:extLst>
          </p:cNvPr>
          <p:cNvCxnSpPr>
            <a:cxnSpLocks/>
            <a:stCxn id="133" idx="3"/>
            <a:endCxn id="110"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F59DA51A-4D35-0947-828C-22218BCFD148}"/>
              </a:ext>
            </a:extLst>
          </p:cNvPr>
          <p:cNvGrpSpPr/>
          <p:nvPr/>
        </p:nvGrpSpPr>
        <p:grpSpPr>
          <a:xfrm>
            <a:off x="9914343" y="3604072"/>
            <a:ext cx="877582" cy="1252645"/>
            <a:chOff x="9827263" y="3125100"/>
            <a:chExt cx="877582" cy="1252645"/>
          </a:xfrm>
        </p:grpSpPr>
        <p:sp>
          <p:nvSpPr>
            <p:cNvPr id="110" name="Oval 27">
              <a:extLst>
                <a:ext uri="{FF2B5EF4-FFF2-40B4-BE49-F238E27FC236}">
                  <a16:creationId xmlns:a16="http://schemas.microsoft.com/office/drawing/2014/main" id="{56D3FB05-A8AB-6A43-87B6-A07612965ED1}"/>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11" name="TextBox 110">
              <a:extLst>
                <a:ext uri="{FF2B5EF4-FFF2-40B4-BE49-F238E27FC236}">
                  <a16:creationId xmlns:a16="http://schemas.microsoft.com/office/drawing/2014/main" id="{4AED34C3-2F6F-6D45-BF7B-1AEEA59367BF}"/>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12" name="TextBox 111">
              <a:extLst>
                <a:ext uri="{FF2B5EF4-FFF2-40B4-BE49-F238E27FC236}">
                  <a16:creationId xmlns:a16="http://schemas.microsoft.com/office/drawing/2014/main" id="{B065EADC-1407-C54D-91C4-CE8B573FBBFC}"/>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sp>
        <p:nvSpPr>
          <p:cNvPr id="98" name="Oval 97">
            <a:extLst>
              <a:ext uri="{FF2B5EF4-FFF2-40B4-BE49-F238E27FC236}">
                <a16:creationId xmlns:a16="http://schemas.microsoft.com/office/drawing/2014/main" id="{FD50F4AD-EA29-4F4D-9ADD-A68E02324387}"/>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Rectangle 98">
            <a:extLst>
              <a:ext uri="{FF2B5EF4-FFF2-40B4-BE49-F238E27FC236}">
                <a16:creationId xmlns:a16="http://schemas.microsoft.com/office/drawing/2014/main" id="{80B384F2-B516-C842-BE3D-56105ED3D4C1}"/>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00" name="Straight Arrow Connector 99">
            <a:extLst>
              <a:ext uri="{FF2B5EF4-FFF2-40B4-BE49-F238E27FC236}">
                <a16:creationId xmlns:a16="http://schemas.microsoft.com/office/drawing/2014/main" id="{5A7A9D50-41BA-6A42-A6F6-8D80451A919B}"/>
              </a:ext>
            </a:extLst>
          </p:cNvPr>
          <p:cNvCxnSpPr/>
          <p:nvPr/>
        </p:nvCxnSpPr>
        <p:spPr>
          <a:xfrm flipV="1">
            <a:off x="9812751" y="3556958"/>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Content Placeholder 1">
            <a:extLst>
              <a:ext uri="{FF2B5EF4-FFF2-40B4-BE49-F238E27FC236}">
                <a16:creationId xmlns:a16="http://schemas.microsoft.com/office/drawing/2014/main" id="{B3D9C97E-1CC4-BD42-93BB-5F54015681B1}"/>
              </a:ext>
            </a:extLst>
          </p:cNvPr>
          <p:cNvSpPr txBox="1">
            <a:spLocks/>
          </p:cNvSpPr>
          <p:nvPr/>
        </p:nvSpPr>
        <p:spPr>
          <a:xfrm>
            <a:off x="703011" y="3920647"/>
            <a:ext cx="5155396" cy="234763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1963" marR="0" lvl="0" indent="-22383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server cyclically, repeatedly  scans class queues, sending one complete packet from each class (if available) in turn</a:t>
            </a:r>
          </a:p>
        </p:txBody>
      </p:sp>
      <p:sp>
        <p:nvSpPr>
          <p:cNvPr id="7" name="Freeform 6">
            <a:extLst>
              <a:ext uri="{FF2B5EF4-FFF2-40B4-BE49-F238E27FC236}">
                <a16:creationId xmlns:a16="http://schemas.microsoft.com/office/drawing/2014/main" id="{9B2A9D21-891D-4E45-8834-0B60A5772340}"/>
              </a:ext>
            </a:extLst>
          </p:cNvPr>
          <p:cNvSpPr/>
          <p:nvPr/>
        </p:nvSpPr>
        <p:spPr>
          <a:xfrm>
            <a:off x="4419600" y="5203371"/>
            <a:ext cx="5203371" cy="762000"/>
          </a:xfrm>
          <a:custGeom>
            <a:avLst/>
            <a:gdLst>
              <a:gd name="connsiteX0" fmla="*/ 0 w 5203371"/>
              <a:gd name="connsiteY0" fmla="*/ 762000 h 762000"/>
              <a:gd name="connsiteX1" fmla="*/ 5203371 w 5203371"/>
              <a:gd name="connsiteY1" fmla="*/ 762000 h 762000"/>
              <a:gd name="connsiteX2" fmla="*/ 5203371 w 5203371"/>
              <a:gd name="connsiteY2" fmla="*/ 0 h 762000"/>
            </a:gdLst>
            <a:ahLst/>
            <a:cxnLst>
              <a:cxn ang="0">
                <a:pos x="connsiteX0" y="connsiteY0"/>
              </a:cxn>
              <a:cxn ang="0">
                <a:pos x="connsiteX1" y="connsiteY1"/>
              </a:cxn>
              <a:cxn ang="0">
                <a:pos x="connsiteX2" y="connsiteY2"/>
              </a:cxn>
            </a:cxnLst>
            <a:rect l="l" t="t" r="r" b="b"/>
            <a:pathLst>
              <a:path w="5203371" h="762000">
                <a:moveTo>
                  <a:pt x="0" y="762000"/>
                </a:moveTo>
                <a:lnTo>
                  <a:pt x="5203371" y="762000"/>
                </a:lnTo>
                <a:lnTo>
                  <a:pt x="5203371" y="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Slide Number Placeholder 4">
            <a:extLst>
              <a:ext uri="{FF2B5EF4-FFF2-40B4-BE49-F238E27FC236}">
                <a16:creationId xmlns:a16="http://schemas.microsoft.com/office/drawing/2014/main" id="{3B896012-2EA3-CE44-BDAC-6912B3FF6E3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14</a:t>
            </a:fld>
            <a:endParaRPr lang="en-US" dirty="0"/>
          </a:p>
        </p:txBody>
      </p:sp>
      <p:sp>
        <p:nvSpPr>
          <p:cNvPr id="4" name="TextBox 3">
            <a:extLst>
              <a:ext uri="{FF2B5EF4-FFF2-40B4-BE49-F238E27FC236}">
                <a16:creationId xmlns:a16="http://schemas.microsoft.com/office/drawing/2014/main" id="{3492EF13-A9E4-053A-D4AF-F28265E7D526}"/>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02353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2"/>
                                        </p:tgtEl>
                                        <p:attrNameLst>
                                          <p:attrName>style.visibility</p:attrName>
                                        </p:attrNameLst>
                                      </p:cBhvr>
                                      <p:to>
                                        <p:strVal val="visible"/>
                                      </p:to>
                                    </p:set>
                                    <p:animEffect transition="in" filter="dissolve">
                                      <p:cBhvr>
                                        <p:cTn id="7" dur="500"/>
                                        <p:tgtEl>
                                          <p:spTgt spid="15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98"/>
                                        </p:tgtEl>
                                        <p:attrNameLst>
                                          <p:attrName>style.visibility</p:attrName>
                                        </p:attrNameLst>
                                      </p:cBhvr>
                                      <p:to>
                                        <p:strVal val="visible"/>
                                      </p:to>
                                    </p:set>
                                    <p:animEffect transition="in" filter="dissolve">
                                      <p:cBhvr>
                                        <p:cTn id="11" dur="500"/>
                                        <p:tgtEl>
                                          <p:spTgt spid="98"/>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par>
                                <p:cTn id="15" presetID="9" presetClass="entr" presetSubtype="0" fill="hold" nodeType="with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dissolve">
                                      <p:cBhvr>
                                        <p:cTn id="17"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152"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673C0F-EEA6-3549-BFCE-D83173D8EA3B}"/>
              </a:ext>
            </a:extLst>
          </p:cNvPr>
          <p:cNvSpPr>
            <a:spLocks noGrp="1"/>
          </p:cNvSpPr>
          <p:nvPr>
            <p:ph idx="1"/>
          </p:nvPr>
        </p:nvSpPr>
        <p:spPr>
          <a:xfrm>
            <a:off x="788205" y="1692388"/>
            <a:ext cx="5557988" cy="1116126"/>
          </a:xfrm>
        </p:spPr>
        <p:txBody>
          <a:bodyPr>
            <a:normAutofit/>
          </a:bodyPr>
          <a:lstStyle/>
          <a:p>
            <a:pPr>
              <a:buNone/>
            </a:pPr>
            <a:r>
              <a:rPr lang="en-US" altLang="en-US" sz="3200" i="1" dirty="0">
                <a:solidFill>
                  <a:srgbClr val="CC0000"/>
                </a:solidFill>
                <a:ea typeface="ＭＳ Ｐゴシック" panose="020B0600070205080204" pitchFamily="34" charset="-128"/>
                <a:cs typeface="ＭＳ Ｐゴシック" panose="020B0600070205080204" pitchFamily="34" charset="-128"/>
              </a:rPr>
              <a:t>Weighted Fair Queuing (WFQ): </a:t>
            </a:r>
          </a:p>
          <a:p>
            <a:pPr marL="582613" indent="-284163"/>
            <a:r>
              <a:rPr lang="en-US" altLang="en-US" sz="3200" dirty="0">
                <a:ea typeface="ＭＳ Ｐゴシック" panose="020B0600070205080204" pitchFamily="34" charset="-128"/>
                <a:cs typeface="ＭＳ Ｐゴシック" panose="020B0600070205080204" pitchFamily="34" charset="-128"/>
              </a:rPr>
              <a:t>generalized Round Robin</a:t>
            </a:r>
          </a:p>
        </p:txBody>
      </p: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838200" y="311144"/>
            <a:ext cx="10515600" cy="894622"/>
          </a:xfrm>
        </p:spPr>
        <p:txBody>
          <a:bodyPr/>
          <a:lstStyle/>
          <a:p>
            <a:r>
              <a:rPr lang="en-US" altLang="en-US" dirty="0">
                <a:ea typeface="ＭＳ Ｐゴシック" panose="020B0600070205080204" pitchFamily="34" charset="-128"/>
              </a:rPr>
              <a:t>Scheduling policies: weighted fair queueing</a:t>
            </a:r>
            <a:endParaRPr lang="en-US" dirty="0"/>
          </a:p>
        </p:txBody>
      </p:sp>
      <p:cxnSp>
        <p:nvCxnSpPr>
          <p:cNvPr id="72" name="Straight Connector 71">
            <a:extLst>
              <a:ext uri="{FF2B5EF4-FFF2-40B4-BE49-F238E27FC236}">
                <a16:creationId xmlns:a16="http://schemas.microsoft.com/office/drawing/2014/main" id="{EB0FE50D-8E31-1046-A976-F61876A256D1}"/>
              </a:ext>
            </a:extLst>
          </p:cNvPr>
          <p:cNvCxnSpPr/>
          <p:nvPr/>
        </p:nvCxnSpPr>
        <p:spPr>
          <a:xfrm>
            <a:off x="10755082" y="4071258"/>
            <a:ext cx="4572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3B740B6F-8E87-144C-8CB1-A0CA5C93F619}"/>
              </a:ext>
            </a:extLst>
          </p:cNvPr>
          <p:cNvGrpSpPr/>
          <p:nvPr/>
        </p:nvGrpSpPr>
        <p:grpSpPr>
          <a:xfrm>
            <a:off x="7990116" y="2719344"/>
            <a:ext cx="1310150" cy="2565881"/>
            <a:chOff x="8117411" y="2240372"/>
            <a:chExt cx="1444110" cy="2565881"/>
          </a:xfrm>
        </p:grpSpPr>
        <p:grpSp>
          <p:nvGrpSpPr>
            <p:cNvPr id="8" name="Group 25">
              <a:extLst>
                <a:ext uri="{FF2B5EF4-FFF2-40B4-BE49-F238E27FC236}">
                  <a16:creationId xmlns:a16="http://schemas.microsoft.com/office/drawing/2014/main" id="{C563A50E-1C6D-6C46-8EE5-AAEAA0E7781F}"/>
                </a:ext>
              </a:extLst>
            </p:cNvPr>
            <p:cNvGrpSpPr>
              <a:grpSpLocks/>
            </p:cNvGrpSpPr>
            <p:nvPr/>
          </p:nvGrpSpPr>
          <p:grpSpPr bwMode="auto">
            <a:xfrm>
              <a:off x="8117411" y="2240372"/>
              <a:ext cx="1404483" cy="760001"/>
              <a:chOff x="1670312" y="2562997"/>
              <a:chExt cx="940317" cy="565219"/>
            </a:xfrm>
          </p:grpSpPr>
          <p:grpSp>
            <p:nvGrpSpPr>
              <p:cNvPr id="18" name="Group 28">
                <a:extLst>
                  <a:ext uri="{FF2B5EF4-FFF2-40B4-BE49-F238E27FC236}">
                    <a16:creationId xmlns:a16="http://schemas.microsoft.com/office/drawing/2014/main" id="{3EFAE9E2-03FB-A240-82CC-3EEE93BB300A}"/>
                  </a:ext>
                </a:extLst>
              </p:cNvPr>
              <p:cNvGrpSpPr>
                <a:grpSpLocks/>
              </p:cNvGrpSpPr>
              <p:nvPr/>
            </p:nvGrpSpPr>
            <p:grpSpPr bwMode="auto">
              <a:xfrm>
                <a:off x="1670312" y="2562997"/>
                <a:ext cx="929822" cy="565219"/>
                <a:chOff x="1670312" y="2562997"/>
                <a:chExt cx="929822" cy="565219"/>
              </a:xfrm>
            </p:grpSpPr>
            <p:sp>
              <p:nvSpPr>
                <p:cNvPr id="20" name="Rectangle 30">
                  <a:extLst>
                    <a:ext uri="{FF2B5EF4-FFF2-40B4-BE49-F238E27FC236}">
                      <a16:creationId xmlns:a16="http://schemas.microsoft.com/office/drawing/2014/main" id="{729FDF34-CD0B-9A4B-BFAA-A9A823BC314C}"/>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21" name="Straight Connector 31">
                  <a:extLst>
                    <a:ext uri="{FF2B5EF4-FFF2-40B4-BE49-F238E27FC236}">
                      <a16:creationId xmlns:a16="http://schemas.microsoft.com/office/drawing/2014/main" id="{5A69AE93-EED2-CB43-99E6-0FB1510E4FF4}"/>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32">
                  <a:extLst>
                    <a:ext uri="{FF2B5EF4-FFF2-40B4-BE49-F238E27FC236}">
                      <a16:creationId xmlns:a16="http://schemas.microsoft.com/office/drawing/2014/main" id="{E8F030DC-8BE9-E84E-9DA0-9A9C35E49945}"/>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33">
                  <a:extLst>
                    <a:ext uri="{FF2B5EF4-FFF2-40B4-BE49-F238E27FC236}">
                      <a16:creationId xmlns:a16="http://schemas.microsoft.com/office/drawing/2014/main" id="{12488256-DFFD-964A-8401-C59AC44B0A88}"/>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34">
                  <a:extLst>
                    <a:ext uri="{FF2B5EF4-FFF2-40B4-BE49-F238E27FC236}">
                      <a16:creationId xmlns:a16="http://schemas.microsoft.com/office/drawing/2014/main" id="{38FDDBA3-4933-3A49-9208-C2E75B79F164}"/>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Straight Connector 35">
                  <a:extLst>
                    <a:ext uri="{FF2B5EF4-FFF2-40B4-BE49-F238E27FC236}">
                      <a16:creationId xmlns:a16="http://schemas.microsoft.com/office/drawing/2014/main" id="{44515A57-BAE8-DB48-8D32-C3EF03B66C6E}"/>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Straight Connector 36">
                  <a:extLst>
                    <a:ext uri="{FF2B5EF4-FFF2-40B4-BE49-F238E27FC236}">
                      <a16:creationId xmlns:a16="http://schemas.microsoft.com/office/drawing/2014/main" id="{8FFF7C21-C795-5A4D-B498-3B99B69489B6}"/>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Straight Connector 37">
                  <a:extLst>
                    <a:ext uri="{FF2B5EF4-FFF2-40B4-BE49-F238E27FC236}">
                      <a16:creationId xmlns:a16="http://schemas.microsoft.com/office/drawing/2014/main" id="{E40618EE-68A5-6741-A873-86553161E156}"/>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9" name="Rectangle 29">
                <a:extLst>
                  <a:ext uri="{FF2B5EF4-FFF2-40B4-BE49-F238E27FC236}">
                    <a16:creationId xmlns:a16="http://schemas.microsoft.com/office/drawing/2014/main" id="{E2F0270A-1C7D-5644-9107-040300A38307}"/>
                  </a:ext>
                </a:extLst>
              </p:cNvPr>
              <p:cNvSpPr>
                <a:spLocks noChangeArrowheads="1"/>
              </p:cNvSpPr>
              <p:nvPr/>
            </p:nvSpPr>
            <p:spPr bwMode="auto">
              <a:xfrm>
                <a:off x="1916862" y="2571262"/>
                <a:ext cx="693767" cy="552560"/>
              </a:xfrm>
              <a:prstGeom prst="rect">
                <a:avLst/>
              </a:prstGeom>
              <a:solidFill>
                <a:srgbClr val="FF000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28" name="Group 25">
              <a:extLst>
                <a:ext uri="{FF2B5EF4-FFF2-40B4-BE49-F238E27FC236}">
                  <a16:creationId xmlns:a16="http://schemas.microsoft.com/office/drawing/2014/main" id="{687F59CE-C2B3-4D4C-92B7-16D87AB0CB08}"/>
                </a:ext>
              </a:extLst>
            </p:cNvPr>
            <p:cNvGrpSpPr>
              <a:grpSpLocks/>
            </p:cNvGrpSpPr>
            <p:nvPr/>
          </p:nvGrpSpPr>
          <p:grpSpPr bwMode="auto">
            <a:xfrm>
              <a:off x="8136990" y="3176315"/>
              <a:ext cx="1424531" cy="763274"/>
              <a:chOff x="1670312" y="2562997"/>
              <a:chExt cx="940318" cy="565219"/>
            </a:xfrm>
          </p:grpSpPr>
          <p:grpSp>
            <p:nvGrpSpPr>
              <p:cNvPr id="29" name="Group 28">
                <a:extLst>
                  <a:ext uri="{FF2B5EF4-FFF2-40B4-BE49-F238E27FC236}">
                    <a16:creationId xmlns:a16="http://schemas.microsoft.com/office/drawing/2014/main" id="{4511BCEB-21AB-F44E-8C3E-BB178AAD23CB}"/>
                  </a:ext>
                </a:extLst>
              </p:cNvPr>
              <p:cNvGrpSpPr>
                <a:grpSpLocks/>
              </p:cNvGrpSpPr>
              <p:nvPr/>
            </p:nvGrpSpPr>
            <p:grpSpPr bwMode="auto">
              <a:xfrm>
                <a:off x="1670312" y="2562997"/>
                <a:ext cx="929822" cy="565219"/>
                <a:chOff x="1670312" y="2562997"/>
                <a:chExt cx="929822" cy="565219"/>
              </a:xfrm>
            </p:grpSpPr>
            <p:sp>
              <p:nvSpPr>
                <p:cNvPr id="31" name="Rectangle 30">
                  <a:extLst>
                    <a:ext uri="{FF2B5EF4-FFF2-40B4-BE49-F238E27FC236}">
                      <a16:creationId xmlns:a16="http://schemas.microsoft.com/office/drawing/2014/main" id="{41316E27-4220-C147-A89C-A1EFEA4D25A1}"/>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32" name="Straight Connector 31">
                  <a:extLst>
                    <a:ext uri="{FF2B5EF4-FFF2-40B4-BE49-F238E27FC236}">
                      <a16:creationId xmlns:a16="http://schemas.microsoft.com/office/drawing/2014/main" id="{4007048A-C5C2-274E-8391-F5F93C794ABE}"/>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Straight Connector 32">
                  <a:extLst>
                    <a:ext uri="{FF2B5EF4-FFF2-40B4-BE49-F238E27FC236}">
                      <a16:creationId xmlns:a16="http://schemas.microsoft.com/office/drawing/2014/main" id="{A14A1AAA-244F-D447-A7D6-AB788B569D26}"/>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Straight Connector 33">
                  <a:extLst>
                    <a:ext uri="{FF2B5EF4-FFF2-40B4-BE49-F238E27FC236}">
                      <a16:creationId xmlns:a16="http://schemas.microsoft.com/office/drawing/2014/main" id="{3BE615AD-4D3F-A243-A27D-E11BE48B3C77}"/>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Straight Connector 34">
                  <a:extLst>
                    <a:ext uri="{FF2B5EF4-FFF2-40B4-BE49-F238E27FC236}">
                      <a16:creationId xmlns:a16="http://schemas.microsoft.com/office/drawing/2014/main" id="{B65BD03D-6966-654F-AF5A-697101715CA6}"/>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Straight Connector 35">
                  <a:extLst>
                    <a:ext uri="{FF2B5EF4-FFF2-40B4-BE49-F238E27FC236}">
                      <a16:creationId xmlns:a16="http://schemas.microsoft.com/office/drawing/2014/main" id="{4E0B9ABB-D3D1-0F45-8C79-6A7CE1B5E88A}"/>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Straight Connector 36">
                  <a:extLst>
                    <a:ext uri="{FF2B5EF4-FFF2-40B4-BE49-F238E27FC236}">
                      <a16:creationId xmlns:a16="http://schemas.microsoft.com/office/drawing/2014/main" id="{452BA752-990C-BC42-9F0D-203C5E9B0CD9}"/>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Straight Connector 37">
                  <a:extLst>
                    <a:ext uri="{FF2B5EF4-FFF2-40B4-BE49-F238E27FC236}">
                      <a16:creationId xmlns:a16="http://schemas.microsoft.com/office/drawing/2014/main" id="{55257FC6-8323-894F-AF7A-00164E4D9C45}"/>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9">
                <a:extLst>
                  <a:ext uri="{FF2B5EF4-FFF2-40B4-BE49-F238E27FC236}">
                    <a16:creationId xmlns:a16="http://schemas.microsoft.com/office/drawing/2014/main" id="{A9187906-D1D6-AB40-AB7B-419CC08B4F65}"/>
                  </a:ext>
                </a:extLst>
              </p:cNvPr>
              <p:cNvSpPr>
                <a:spLocks noChangeArrowheads="1"/>
              </p:cNvSpPr>
              <p:nvPr/>
            </p:nvSpPr>
            <p:spPr bwMode="auto">
              <a:xfrm>
                <a:off x="2235418" y="2571262"/>
                <a:ext cx="375212" cy="552560"/>
              </a:xfrm>
              <a:prstGeom prst="rect">
                <a:avLst/>
              </a:prstGeom>
              <a:solidFill>
                <a:srgbClr val="00B050">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nvGrpSpPr>
            <p:cNvPr id="39" name="Group 25">
              <a:extLst>
                <a:ext uri="{FF2B5EF4-FFF2-40B4-BE49-F238E27FC236}">
                  <a16:creationId xmlns:a16="http://schemas.microsoft.com/office/drawing/2014/main" id="{D3CE6A82-D9F9-2147-836F-3656A5178622}"/>
                </a:ext>
              </a:extLst>
            </p:cNvPr>
            <p:cNvGrpSpPr>
              <a:grpSpLocks/>
            </p:cNvGrpSpPr>
            <p:nvPr/>
          </p:nvGrpSpPr>
          <p:grpSpPr bwMode="auto">
            <a:xfrm>
              <a:off x="8132733" y="4084509"/>
              <a:ext cx="1424529" cy="721744"/>
              <a:chOff x="1670312" y="2562997"/>
              <a:chExt cx="940317" cy="565219"/>
            </a:xfrm>
          </p:grpSpPr>
          <p:grpSp>
            <p:nvGrpSpPr>
              <p:cNvPr id="40" name="Group 39">
                <a:extLst>
                  <a:ext uri="{FF2B5EF4-FFF2-40B4-BE49-F238E27FC236}">
                    <a16:creationId xmlns:a16="http://schemas.microsoft.com/office/drawing/2014/main" id="{C9DDA272-8646-FB4A-8D17-F41DE934476D}"/>
                  </a:ext>
                </a:extLst>
              </p:cNvPr>
              <p:cNvGrpSpPr>
                <a:grpSpLocks/>
              </p:cNvGrpSpPr>
              <p:nvPr/>
            </p:nvGrpSpPr>
            <p:grpSpPr bwMode="auto">
              <a:xfrm>
                <a:off x="1670312" y="2562997"/>
                <a:ext cx="929822" cy="565219"/>
                <a:chOff x="1670312" y="2562997"/>
                <a:chExt cx="929822" cy="565219"/>
              </a:xfrm>
            </p:grpSpPr>
            <p:sp>
              <p:nvSpPr>
                <p:cNvPr id="42" name="Rectangle 41">
                  <a:extLst>
                    <a:ext uri="{FF2B5EF4-FFF2-40B4-BE49-F238E27FC236}">
                      <a16:creationId xmlns:a16="http://schemas.microsoft.com/office/drawing/2014/main" id="{E500ED50-8E07-EF45-95BF-8BA56D49518D}"/>
                    </a:ext>
                  </a:extLst>
                </p:cNvPr>
                <p:cNvSpPr>
                  <a:spLocks noChangeArrowheads="1"/>
                </p:cNvSpPr>
                <p:nvPr/>
              </p:nvSpPr>
              <p:spPr bwMode="auto">
                <a:xfrm>
                  <a:off x="1670312" y="2562997"/>
                  <a:ext cx="929822" cy="563157"/>
                </a:xfrm>
                <a:prstGeom prst="rect">
                  <a:avLst/>
                </a:prstGeom>
                <a:noFill/>
                <a:ln w="19050">
                  <a:solidFill>
                    <a:schemeClr val="tx1"/>
                  </a:solidFill>
                  <a:miter lim="800000"/>
                  <a:headEnd/>
                  <a:tailEnd/>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cxnSp>
              <p:nvCxnSpPr>
                <p:cNvPr id="43" name="Straight Connector 42">
                  <a:extLst>
                    <a:ext uri="{FF2B5EF4-FFF2-40B4-BE49-F238E27FC236}">
                      <a16:creationId xmlns:a16="http://schemas.microsoft.com/office/drawing/2014/main" id="{557746F6-EA6C-F440-A50F-B4FA59791B8B}"/>
                    </a:ext>
                  </a:extLst>
                </p:cNvPr>
                <p:cNvCxnSpPr>
                  <a:cxnSpLocks noChangeShapeType="1"/>
                </p:cNvCxnSpPr>
                <p:nvPr/>
              </p:nvCxnSpPr>
              <p:spPr bwMode="auto">
                <a:xfrm flipH="1">
                  <a:off x="1786358" y="256753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Straight Connector 43">
                  <a:extLst>
                    <a:ext uri="{FF2B5EF4-FFF2-40B4-BE49-F238E27FC236}">
                      <a16:creationId xmlns:a16="http://schemas.microsoft.com/office/drawing/2014/main" id="{225B8365-E03D-CD48-B2E5-6A42B5C2787F}"/>
                    </a:ext>
                  </a:extLst>
                </p:cNvPr>
                <p:cNvCxnSpPr>
                  <a:cxnSpLocks noChangeShapeType="1"/>
                </p:cNvCxnSpPr>
                <p:nvPr/>
              </p:nvCxnSpPr>
              <p:spPr bwMode="auto">
                <a:xfrm flipH="1">
                  <a:off x="1911544" y="2566974"/>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Straight Connector 44">
                  <a:extLst>
                    <a:ext uri="{FF2B5EF4-FFF2-40B4-BE49-F238E27FC236}">
                      <a16:creationId xmlns:a16="http://schemas.microsoft.com/office/drawing/2014/main" id="{ECFFCF3E-1E82-3F4F-A167-B4CE60A1DA5C}"/>
                    </a:ext>
                  </a:extLst>
                </p:cNvPr>
                <p:cNvCxnSpPr>
                  <a:cxnSpLocks noChangeShapeType="1"/>
                </p:cNvCxnSpPr>
                <p:nvPr/>
              </p:nvCxnSpPr>
              <p:spPr bwMode="auto">
                <a:xfrm flipH="1">
                  <a:off x="2027659" y="257032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Straight Connector 45">
                  <a:extLst>
                    <a:ext uri="{FF2B5EF4-FFF2-40B4-BE49-F238E27FC236}">
                      <a16:creationId xmlns:a16="http://schemas.microsoft.com/office/drawing/2014/main" id="{3DF697C1-95A7-1A4B-A07B-D14518C0D997}"/>
                    </a:ext>
                  </a:extLst>
                </p:cNvPr>
                <p:cNvCxnSpPr>
                  <a:cxnSpLocks noChangeShapeType="1"/>
                </p:cNvCxnSpPr>
                <p:nvPr/>
              </p:nvCxnSpPr>
              <p:spPr bwMode="auto">
                <a:xfrm flipH="1">
                  <a:off x="2134843" y="2564600"/>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Straight Connector 46">
                  <a:extLst>
                    <a:ext uri="{FF2B5EF4-FFF2-40B4-BE49-F238E27FC236}">
                      <a16:creationId xmlns:a16="http://schemas.microsoft.com/office/drawing/2014/main" id="{52CA0CD3-191F-C543-AB08-EAF089AFF1E1}"/>
                    </a:ext>
                  </a:extLst>
                </p:cNvPr>
                <p:cNvCxnSpPr>
                  <a:cxnSpLocks noChangeShapeType="1"/>
                </p:cNvCxnSpPr>
                <p:nvPr/>
              </p:nvCxnSpPr>
              <p:spPr bwMode="auto">
                <a:xfrm flipH="1">
                  <a:off x="2244397" y="2566693"/>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8" name="Straight Connector 47">
                  <a:extLst>
                    <a:ext uri="{FF2B5EF4-FFF2-40B4-BE49-F238E27FC236}">
                      <a16:creationId xmlns:a16="http://schemas.microsoft.com/office/drawing/2014/main" id="{25615FBF-D228-A641-A572-783B881303A4}"/>
                    </a:ext>
                  </a:extLst>
                </p:cNvPr>
                <p:cNvCxnSpPr>
                  <a:cxnSpLocks noChangeShapeType="1"/>
                </p:cNvCxnSpPr>
                <p:nvPr/>
              </p:nvCxnSpPr>
              <p:spPr bwMode="auto">
                <a:xfrm flipH="1">
                  <a:off x="2365675" y="2568786"/>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9" name="Straight Connector 48">
                  <a:extLst>
                    <a:ext uri="{FF2B5EF4-FFF2-40B4-BE49-F238E27FC236}">
                      <a16:creationId xmlns:a16="http://schemas.microsoft.com/office/drawing/2014/main" id="{265B8345-81ED-1D49-AFA2-D40974F2A551}"/>
                    </a:ext>
                  </a:extLst>
                </p:cNvPr>
                <p:cNvCxnSpPr>
                  <a:cxnSpLocks noChangeShapeType="1"/>
                </p:cNvCxnSpPr>
                <p:nvPr/>
              </p:nvCxnSpPr>
              <p:spPr bwMode="auto">
                <a:xfrm flipH="1">
                  <a:off x="2483045" y="2566971"/>
                  <a:ext cx="4536" cy="55789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1" name="Rectangle 40">
                <a:extLst>
                  <a:ext uri="{FF2B5EF4-FFF2-40B4-BE49-F238E27FC236}">
                    <a16:creationId xmlns:a16="http://schemas.microsoft.com/office/drawing/2014/main" id="{3753EDA3-44F7-874C-982C-BAC289F49EE1}"/>
                  </a:ext>
                </a:extLst>
              </p:cNvPr>
              <p:cNvSpPr>
                <a:spLocks noChangeArrowheads="1"/>
              </p:cNvSpPr>
              <p:nvPr/>
            </p:nvSpPr>
            <p:spPr bwMode="auto">
              <a:xfrm>
                <a:off x="2131937" y="2571262"/>
                <a:ext cx="478692" cy="552560"/>
              </a:xfrm>
              <a:prstGeom prst="rect">
                <a:avLst/>
              </a:prstGeom>
              <a:solidFill>
                <a:srgbClr val="3333CC">
                  <a:alpha val="70979"/>
                </a:srgbClr>
              </a:solidFill>
              <a:ln>
                <a:noFill/>
              </a:ln>
              <a:extLst>
                <a:ext uri="{91240B29-F687-4F45-9708-019B960494DF}">
                  <a14:hiddenLine xmlns:a14="http://schemas.microsoft.com/office/drawing/2010/main" w="15875">
                    <a:solidFill>
                      <a:srgbClr val="000000"/>
                    </a:solidFill>
                    <a:miter lim="800000"/>
                    <a:headEnd/>
                    <a:tailEnd/>
                  </a14:hiddenLine>
                </a:ext>
              </a:ex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grpSp>
      <p:sp>
        <p:nvSpPr>
          <p:cNvPr id="4" name="Triangle 3">
            <a:extLst>
              <a:ext uri="{FF2B5EF4-FFF2-40B4-BE49-F238E27FC236}">
                <a16:creationId xmlns:a16="http://schemas.microsoft.com/office/drawing/2014/main" id="{D2F64F54-E98D-564A-B7B6-7537CEECBAD3}"/>
              </a:ext>
            </a:extLst>
          </p:cNvPr>
          <p:cNvSpPr/>
          <p:nvPr/>
        </p:nvSpPr>
        <p:spPr>
          <a:xfrm rot="5400000">
            <a:off x="6881445" y="3717354"/>
            <a:ext cx="811706" cy="665402"/>
          </a:xfrm>
          <a:prstGeom prst="triangle">
            <a:avLst/>
          </a:prstGeom>
          <a:solidFill>
            <a:schemeClr val="bg1"/>
          </a:solidFill>
          <a:ln w="317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 name="Group 52">
            <a:extLst>
              <a:ext uri="{FF2B5EF4-FFF2-40B4-BE49-F238E27FC236}">
                <a16:creationId xmlns:a16="http://schemas.microsoft.com/office/drawing/2014/main" id="{9B2EF94C-9371-CF40-A3C6-1DC150AB047C}"/>
              </a:ext>
            </a:extLst>
          </p:cNvPr>
          <p:cNvGrpSpPr/>
          <p:nvPr/>
        </p:nvGrpSpPr>
        <p:grpSpPr>
          <a:xfrm>
            <a:off x="6303665" y="3871966"/>
            <a:ext cx="567187" cy="339970"/>
            <a:chOff x="9460523" y="6049108"/>
            <a:chExt cx="567187" cy="339970"/>
          </a:xfrm>
        </p:grpSpPr>
        <p:cxnSp>
          <p:nvCxnSpPr>
            <p:cNvPr id="52" name="Straight Arrow Connector 51">
              <a:extLst>
                <a:ext uri="{FF2B5EF4-FFF2-40B4-BE49-F238E27FC236}">
                  <a16:creationId xmlns:a16="http://schemas.microsoft.com/office/drawing/2014/main" id="{7378A68C-054A-004B-A791-4FA6E7C68048}"/>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E384534-464D-4048-8464-55A4CE80FC99}"/>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3E453DA-B44B-0847-A077-A34D3F9DB27B}"/>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7" name="Group 56">
            <a:extLst>
              <a:ext uri="{FF2B5EF4-FFF2-40B4-BE49-F238E27FC236}">
                <a16:creationId xmlns:a16="http://schemas.microsoft.com/office/drawing/2014/main" id="{0AE17F66-33B0-DE42-8C16-28DA20F17C00}"/>
              </a:ext>
            </a:extLst>
          </p:cNvPr>
          <p:cNvGrpSpPr/>
          <p:nvPr/>
        </p:nvGrpSpPr>
        <p:grpSpPr>
          <a:xfrm>
            <a:off x="11245773" y="3893738"/>
            <a:ext cx="567187" cy="339970"/>
            <a:chOff x="9460523" y="6049108"/>
            <a:chExt cx="567187" cy="339970"/>
          </a:xfrm>
        </p:grpSpPr>
        <p:cxnSp>
          <p:nvCxnSpPr>
            <p:cNvPr id="58" name="Straight Arrow Connector 57">
              <a:extLst>
                <a:ext uri="{FF2B5EF4-FFF2-40B4-BE49-F238E27FC236}">
                  <a16:creationId xmlns:a16="http://schemas.microsoft.com/office/drawing/2014/main" id="{D334A6EB-2600-A040-860C-4B77BD4BE60F}"/>
                </a:ext>
              </a:extLst>
            </p:cNvPr>
            <p:cNvCxnSpPr/>
            <p:nvPr/>
          </p:nvCxnSpPr>
          <p:spPr>
            <a:xfrm>
              <a:off x="9460523" y="6049108"/>
              <a:ext cx="56270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9739B72-8B57-6443-B4A3-11719E38E71F}"/>
                </a:ext>
              </a:extLst>
            </p:cNvPr>
            <p:cNvCxnSpPr/>
            <p:nvPr/>
          </p:nvCxnSpPr>
          <p:spPr>
            <a:xfrm>
              <a:off x="9461050" y="6219093"/>
              <a:ext cx="56270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1CFDC38-10D3-794A-B193-C78C35E3275E}"/>
                </a:ext>
              </a:extLst>
            </p:cNvPr>
            <p:cNvCxnSpPr/>
            <p:nvPr/>
          </p:nvCxnSpPr>
          <p:spPr>
            <a:xfrm>
              <a:off x="9465002" y="6389078"/>
              <a:ext cx="562708" cy="0"/>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43CD1C2A-29E9-8C4A-96B1-43C6E287CB52}"/>
              </a:ext>
            </a:extLst>
          </p:cNvPr>
          <p:cNvSpPr txBox="1"/>
          <p:nvPr/>
        </p:nvSpPr>
        <p:spPr>
          <a:xfrm>
            <a:off x="6576771" y="4550229"/>
            <a:ext cx="990656" cy="590931"/>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classify </a:t>
            </a:r>
          </a:p>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arrivals</a:t>
            </a:r>
          </a:p>
        </p:txBody>
      </p:sp>
      <p:sp>
        <p:nvSpPr>
          <p:cNvPr id="62" name="TextBox 61">
            <a:extLst>
              <a:ext uri="{FF2B5EF4-FFF2-40B4-BE49-F238E27FC236}">
                <a16:creationId xmlns:a16="http://schemas.microsoft.com/office/drawing/2014/main" id="{A33C39C7-20E4-6545-A964-9F1AAEB54307}"/>
              </a:ext>
            </a:extLst>
          </p:cNvPr>
          <p:cNvSpPr txBox="1"/>
          <p:nvPr/>
        </p:nvSpPr>
        <p:spPr>
          <a:xfrm>
            <a:off x="10609189" y="4515922"/>
            <a:ext cx="1332224"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departures</a:t>
            </a:r>
          </a:p>
        </p:txBody>
      </p:sp>
      <p:cxnSp>
        <p:nvCxnSpPr>
          <p:cNvPr id="65" name="Straight Arrow Connector 64">
            <a:extLst>
              <a:ext uri="{FF2B5EF4-FFF2-40B4-BE49-F238E27FC236}">
                <a16:creationId xmlns:a16="http://schemas.microsoft.com/office/drawing/2014/main" id="{999E5456-380E-B44E-8FAB-E07E351298C3}"/>
              </a:ext>
            </a:extLst>
          </p:cNvPr>
          <p:cNvCxnSpPr>
            <a:cxnSpLocks/>
            <a:stCxn id="4" idx="0"/>
          </p:cNvCxnSpPr>
          <p:nvPr/>
        </p:nvCxnSpPr>
        <p:spPr>
          <a:xfrm flipV="1">
            <a:off x="7619999" y="3067495"/>
            <a:ext cx="682573" cy="9825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D62B4B7-D6F0-C44D-9E4B-DFC7B1CB233F}"/>
              </a:ext>
            </a:extLst>
          </p:cNvPr>
          <p:cNvCxnSpPr>
            <a:cxnSpLocks/>
          </p:cNvCxnSpPr>
          <p:nvPr/>
        </p:nvCxnSpPr>
        <p:spPr>
          <a:xfrm>
            <a:off x="7635460" y="4051945"/>
            <a:ext cx="69657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923F8B11-C46E-3445-9877-0041CA598D30}"/>
              </a:ext>
            </a:extLst>
          </p:cNvPr>
          <p:cNvCxnSpPr>
            <a:cxnSpLocks/>
            <a:stCxn id="4" idx="0"/>
          </p:cNvCxnSpPr>
          <p:nvPr/>
        </p:nvCxnSpPr>
        <p:spPr>
          <a:xfrm>
            <a:off x="7619999" y="4050055"/>
            <a:ext cx="682055" cy="871416"/>
          </a:xfrm>
          <a:prstGeom prst="straightConnector1">
            <a:avLst/>
          </a:prstGeom>
          <a:ln w="38100">
            <a:solidFill>
              <a:srgbClr val="3333CC"/>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65C47E3-EB80-954D-93A7-7C5F2522DEA3}"/>
              </a:ext>
            </a:extLst>
          </p:cNvPr>
          <p:cNvCxnSpPr>
            <a:stCxn id="20" idx="3"/>
            <a:endCxn id="9" idx="2"/>
          </p:cNvCxnSpPr>
          <p:nvPr/>
        </p:nvCxnSpPr>
        <p:spPr>
          <a:xfrm>
            <a:off x="9250091" y="3097958"/>
            <a:ext cx="664252" cy="9427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5789404-4743-3B47-8578-2600B3870B31}"/>
              </a:ext>
            </a:extLst>
          </p:cNvPr>
          <p:cNvCxnSpPr>
            <a:cxnSpLocks/>
            <a:stCxn id="42" idx="3"/>
            <a:endCxn id="9" idx="2"/>
          </p:cNvCxnSpPr>
          <p:nvPr/>
        </p:nvCxnSpPr>
        <p:spPr>
          <a:xfrm flipV="1">
            <a:off x="9281976" y="4040658"/>
            <a:ext cx="632367" cy="882379"/>
          </a:xfrm>
          <a:prstGeom prst="line">
            <a:avLst/>
          </a:prstGeom>
          <a:ln w="38100">
            <a:solidFill>
              <a:srgbClr val="3333CC"/>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56B0C30-BA4F-FC4B-A868-1FDA0C5704B8}"/>
              </a:ext>
            </a:extLst>
          </p:cNvPr>
          <p:cNvCxnSpPr>
            <a:cxnSpLocks/>
            <a:stCxn id="30" idx="3"/>
            <a:endCxn id="9" idx="2"/>
          </p:cNvCxnSpPr>
          <p:nvPr/>
        </p:nvCxnSpPr>
        <p:spPr>
          <a:xfrm>
            <a:off x="9300262" y="4039538"/>
            <a:ext cx="614081" cy="112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grpSp>
        <p:nvGrpSpPr>
          <p:cNvPr id="70" name="Group 69">
            <a:extLst>
              <a:ext uri="{FF2B5EF4-FFF2-40B4-BE49-F238E27FC236}">
                <a16:creationId xmlns:a16="http://schemas.microsoft.com/office/drawing/2014/main" id="{CE711DAE-9BF3-F64E-BD2A-3B802A190313}"/>
              </a:ext>
            </a:extLst>
          </p:cNvPr>
          <p:cNvGrpSpPr/>
          <p:nvPr/>
        </p:nvGrpSpPr>
        <p:grpSpPr>
          <a:xfrm>
            <a:off x="9914343" y="3604072"/>
            <a:ext cx="877582" cy="1252645"/>
            <a:chOff x="9827263" y="3125100"/>
            <a:chExt cx="877582" cy="1252645"/>
          </a:xfrm>
        </p:grpSpPr>
        <p:sp>
          <p:nvSpPr>
            <p:cNvPr id="9" name="Oval 27">
              <a:extLst>
                <a:ext uri="{FF2B5EF4-FFF2-40B4-BE49-F238E27FC236}">
                  <a16:creationId xmlns:a16="http://schemas.microsoft.com/office/drawing/2014/main" id="{12FCD05E-75CC-E84C-8E19-60F0F56A5ED6}"/>
                </a:ext>
              </a:extLst>
            </p:cNvPr>
            <p:cNvSpPr>
              <a:spLocks noChangeArrowheads="1"/>
            </p:cNvSpPr>
            <p:nvPr/>
          </p:nvSpPr>
          <p:spPr bwMode="auto">
            <a:xfrm>
              <a:off x="9827263" y="3125100"/>
              <a:ext cx="877582" cy="873172"/>
            </a:xfrm>
            <a:prstGeom prst="ellipse">
              <a:avLst/>
            </a:prstGeom>
            <a:solidFill>
              <a:srgbClr val="FFFFFF"/>
            </a:solidFill>
            <a:ln w="28575">
              <a:solidFill>
                <a:schemeClr val="tx1"/>
              </a:solidFill>
              <a:round/>
              <a:headEnd/>
              <a:tailEnd/>
            </a:ln>
            <a:effectLst>
              <a:outerShdw blurRad="50800" dist="38100" dir="2700000" algn="tl" rotWithShape="0">
                <a:prstClr val="black">
                  <a:alpha val="40000"/>
                </a:prstClr>
              </a:outerShdw>
            </a:effectLst>
          </p:spPr>
          <p:txBody>
            <a:bodyPr wrap="none"/>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63" name="TextBox 62">
              <a:extLst>
                <a:ext uri="{FF2B5EF4-FFF2-40B4-BE49-F238E27FC236}">
                  <a16:creationId xmlns:a16="http://schemas.microsoft.com/office/drawing/2014/main" id="{65D6BC2C-F25A-5742-A26B-1B91EC2CF44E}"/>
                </a:ext>
              </a:extLst>
            </p:cNvPr>
            <p:cNvSpPr txBox="1"/>
            <p:nvPr/>
          </p:nvSpPr>
          <p:spPr>
            <a:xfrm>
              <a:off x="9952468" y="4033035"/>
              <a:ext cx="554960" cy="344710"/>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link</a:t>
              </a:r>
            </a:p>
          </p:txBody>
        </p:sp>
        <p:sp>
          <p:nvSpPr>
            <p:cNvPr id="103" name="TextBox 102">
              <a:extLst>
                <a:ext uri="{FF2B5EF4-FFF2-40B4-BE49-F238E27FC236}">
                  <a16:creationId xmlns:a16="http://schemas.microsoft.com/office/drawing/2014/main" id="{86E26C25-36F0-9444-8196-216C440D56AB}"/>
                </a:ext>
              </a:extLst>
            </p:cNvPr>
            <p:cNvSpPr txBox="1"/>
            <p:nvPr/>
          </p:nvSpPr>
          <p:spPr>
            <a:xfrm>
              <a:off x="10086588" y="3391108"/>
              <a:ext cx="351378" cy="395173"/>
            </a:xfrm>
            <a:prstGeom prst="rect">
              <a:avLst/>
            </a:prstGeom>
            <a:noFill/>
          </p:spPr>
          <p:txBody>
            <a:bodyPr wrap="non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a:t>
              </a:r>
            </a:p>
          </p:txBody>
        </p:sp>
      </p:grpSp>
      <p:grpSp>
        <p:nvGrpSpPr>
          <p:cNvPr id="115" name="Group 114">
            <a:extLst>
              <a:ext uri="{FF2B5EF4-FFF2-40B4-BE49-F238E27FC236}">
                <a16:creationId xmlns:a16="http://schemas.microsoft.com/office/drawing/2014/main" id="{3E6F4270-DB9C-694E-B407-3ED6A0A44949}"/>
              </a:ext>
            </a:extLst>
          </p:cNvPr>
          <p:cNvGrpSpPr/>
          <p:nvPr/>
        </p:nvGrpSpPr>
        <p:grpSpPr>
          <a:xfrm>
            <a:off x="8807568" y="2894368"/>
            <a:ext cx="1104182" cy="2221918"/>
            <a:chOff x="8807568" y="2894368"/>
            <a:chExt cx="1104182" cy="2221918"/>
          </a:xfrm>
        </p:grpSpPr>
        <p:grpSp>
          <p:nvGrpSpPr>
            <p:cNvPr id="114" name="Group 113">
              <a:extLst>
                <a:ext uri="{FF2B5EF4-FFF2-40B4-BE49-F238E27FC236}">
                  <a16:creationId xmlns:a16="http://schemas.microsoft.com/office/drawing/2014/main" id="{1450FA9F-A33F-1746-A4CB-9F4A2A6807F2}"/>
                </a:ext>
              </a:extLst>
            </p:cNvPr>
            <p:cNvGrpSpPr/>
            <p:nvPr/>
          </p:nvGrpSpPr>
          <p:grpSpPr>
            <a:xfrm>
              <a:off x="9470570" y="2939143"/>
              <a:ext cx="441180" cy="2177143"/>
              <a:chOff x="9470570" y="2939143"/>
              <a:chExt cx="441180" cy="2177143"/>
            </a:xfrm>
          </p:grpSpPr>
          <p:sp>
            <p:nvSpPr>
              <p:cNvPr id="85" name="Oval 84">
                <a:extLst>
                  <a:ext uri="{FF2B5EF4-FFF2-40B4-BE49-F238E27FC236}">
                    <a16:creationId xmlns:a16="http://schemas.microsoft.com/office/drawing/2014/main" id="{6CD5B581-94AD-D44C-81AA-F1008E3D0722}"/>
                  </a:ext>
                </a:extLst>
              </p:cNvPr>
              <p:cNvSpPr/>
              <p:nvPr/>
            </p:nvSpPr>
            <p:spPr>
              <a:xfrm>
                <a:off x="9470570" y="2939143"/>
                <a:ext cx="348343" cy="2177143"/>
              </a:xfrm>
              <a:prstGeom prst="ellipse">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9" name="Rectangle 88">
                <a:extLst>
                  <a:ext uri="{FF2B5EF4-FFF2-40B4-BE49-F238E27FC236}">
                    <a16:creationId xmlns:a16="http://schemas.microsoft.com/office/drawing/2014/main" id="{F5454531-DC51-F34D-9961-98B389CAFDF8}"/>
                  </a:ext>
                </a:extLst>
              </p:cNvPr>
              <p:cNvSpPr/>
              <p:nvPr/>
            </p:nvSpPr>
            <p:spPr>
              <a:xfrm>
                <a:off x="9716218" y="3095651"/>
                <a:ext cx="195532" cy="5865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88" name="Straight Arrow Connector 87">
                <a:extLst>
                  <a:ext uri="{FF2B5EF4-FFF2-40B4-BE49-F238E27FC236}">
                    <a16:creationId xmlns:a16="http://schemas.microsoft.com/office/drawing/2014/main" id="{F9EBDD29-0A51-C946-829A-2EAF8CB429B6}"/>
                  </a:ext>
                </a:extLst>
              </p:cNvPr>
              <p:cNvCxnSpPr/>
              <p:nvPr/>
            </p:nvCxnSpPr>
            <p:spPr>
              <a:xfrm flipV="1">
                <a:off x="9808687" y="3573214"/>
                <a:ext cx="0" cy="26125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2" name="Group 111">
              <a:extLst>
                <a:ext uri="{FF2B5EF4-FFF2-40B4-BE49-F238E27FC236}">
                  <a16:creationId xmlns:a16="http://schemas.microsoft.com/office/drawing/2014/main" id="{355C01D4-3E5F-234C-88C0-37B3216150B8}"/>
                </a:ext>
              </a:extLst>
            </p:cNvPr>
            <p:cNvGrpSpPr/>
            <p:nvPr/>
          </p:nvGrpSpPr>
          <p:grpSpPr>
            <a:xfrm>
              <a:off x="8807568" y="2894368"/>
              <a:ext cx="457076" cy="2191108"/>
              <a:chOff x="8807568" y="2894368"/>
              <a:chExt cx="457076" cy="2191108"/>
            </a:xfrm>
          </p:grpSpPr>
          <p:grpSp>
            <p:nvGrpSpPr>
              <p:cNvPr id="93" name="Group 92">
                <a:extLst>
                  <a:ext uri="{FF2B5EF4-FFF2-40B4-BE49-F238E27FC236}">
                    <a16:creationId xmlns:a16="http://schemas.microsoft.com/office/drawing/2014/main" id="{848D66A5-F8A6-9445-8C81-EBA47B28FB27}"/>
                  </a:ext>
                </a:extLst>
              </p:cNvPr>
              <p:cNvGrpSpPr/>
              <p:nvPr/>
            </p:nvGrpSpPr>
            <p:grpSpPr>
              <a:xfrm>
                <a:off x="8807568" y="2894368"/>
                <a:ext cx="428322" cy="385312"/>
                <a:chOff x="10311441" y="2346385"/>
                <a:chExt cx="428322" cy="385312"/>
              </a:xfrm>
            </p:grpSpPr>
            <p:sp>
              <p:nvSpPr>
                <p:cNvPr id="92" name="Oval 91">
                  <a:extLst>
                    <a:ext uri="{FF2B5EF4-FFF2-40B4-BE49-F238E27FC236}">
                      <a16:creationId xmlns:a16="http://schemas.microsoft.com/office/drawing/2014/main" id="{97E65F5A-40B7-5944-9F81-860A11DB6E0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1EE5CC73-7238-FC43-9639-9D66DFA0D9A1}"/>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1</a:t>
                  </a:r>
                </a:p>
              </p:txBody>
            </p:sp>
          </p:grpSp>
          <p:grpSp>
            <p:nvGrpSpPr>
              <p:cNvPr id="94" name="Group 93">
                <a:extLst>
                  <a:ext uri="{FF2B5EF4-FFF2-40B4-BE49-F238E27FC236}">
                    <a16:creationId xmlns:a16="http://schemas.microsoft.com/office/drawing/2014/main" id="{604C74BF-DFA9-F148-80FF-420AF6DA34DC}"/>
                  </a:ext>
                </a:extLst>
              </p:cNvPr>
              <p:cNvGrpSpPr/>
              <p:nvPr/>
            </p:nvGrpSpPr>
            <p:grpSpPr>
              <a:xfrm>
                <a:off x="8827696" y="3823145"/>
                <a:ext cx="428322" cy="385312"/>
                <a:chOff x="10311441" y="2346385"/>
                <a:chExt cx="428322" cy="385312"/>
              </a:xfrm>
            </p:grpSpPr>
            <p:sp>
              <p:nvSpPr>
                <p:cNvPr id="95" name="Oval 94">
                  <a:extLst>
                    <a:ext uri="{FF2B5EF4-FFF2-40B4-BE49-F238E27FC236}">
                      <a16:creationId xmlns:a16="http://schemas.microsoft.com/office/drawing/2014/main" id="{B8705F1B-C8D3-7D45-A303-F165B62DB89A}"/>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6" name="TextBox 95">
                  <a:extLst>
                    <a:ext uri="{FF2B5EF4-FFF2-40B4-BE49-F238E27FC236}">
                      <a16:creationId xmlns:a16="http://schemas.microsoft.com/office/drawing/2014/main" id="{3C5374B7-33B0-A048-98AF-C86CA0F5F068}"/>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2</a:t>
                  </a:r>
                </a:p>
              </p:txBody>
            </p:sp>
          </p:grpSp>
          <p:grpSp>
            <p:nvGrpSpPr>
              <p:cNvPr id="97" name="Group 96">
                <a:extLst>
                  <a:ext uri="{FF2B5EF4-FFF2-40B4-BE49-F238E27FC236}">
                    <a16:creationId xmlns:a16="http://schemas.microsoft.com/office/drawing/2014/main" id="{95EEF966-14C8-9A40-8EAF-9563A841C6FE}"/>
                  </a:ext>
                </a:extLst>
              </p:cNvPr>
              <p:cNvGrpSpPr/>
              <p:nvPr/>
            </p:nvGrpSpPr>
            <p:grpSpPr>
              <a:xfrm>
                <a:off x="8836322" y="4700164"/>
                <a:ext cx="428322" cy="385312"/>
                <a:chOff x="10311441" y="2346385"/>
                <a:chExt cx="428322" cy="385312"/>
              </a:xfrm>
            </p:grpSpPr>
            <p:sp>
              <p:nvSpPr>
                <p:cNvPr id="98" name="Oval 97">
                  <a:extLst>
                    <a:ext uri="{FF2B5EF4-FFF2-40B4-BE49-F238E27FC236}">
                      <a16:creationId xmlns:a16="http://schemas.microsoft.com/office/drawing/2014/main" id="{BF695079-CDFE-A84B-BA1A-3C7925027733}"/>
                    </a:ext>
                  </a:extLst>
                </p:cNvPr>
                <p:cNvSpPr/>
                <p:nvPr/>
              </p:nvSpPr>
              <p:spPr>
                <a:xfrm>
                  <a:off x="10349891" y="2392393"/>
                  <a:ext cx="329610" cy="33930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9F5602FC-DFAF-C840-963B-59C9854603DF}"/>
                    </a:ext>
                  </a:extLst>
                </p:cNvPr>
                <p:cNvSpPr txBox="1"/>
                <p:nvPr/>
              </p:nvSpPr>
              <p:spPr>
                <a:xfrm>
                  <a:off x="10311441" y="2346385"/>
                  <a:ext cx="42832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a:t>
                  </a:r>
                  <a:r>
                    <a:rPr kumimoji="0" lang="en-US" sz="1800" b="0" i="0" u="none" strike="noStrike" kern="1200" cap="none" spc="0" normalizeH="0" baseline="-25000" noProof="0" dirty="0">
                      <a:ln>
                        <a:noFill/>
                      </a:ln>
                      <a:solidFill>
                        <a:prstClr val="black"/>
                      </a:solidFill>
                      <a:effectLst/>
                      <a:uLnTx/>
                      <a:uFillTx/>
                      <a:latin typeface="Calibri" panose="020F0502020204030204"/>
                      <a:ea typeface="+mn-ea"/>
                      <a:cs typeface="+mn-cs"/>
                    </a:rPr>
                    <a:t>3</a:t>
                  </a:r>
                </a:p>
              </p:txBody>
            </p:sp>
          </p:grpSp>
        </p:grpSp>
      </p:grpSp>
      <p:grpSp>
        <p:nvGrpSpPr>
          <p:cNvPr id="108" name="Group 107">
            <a:extLst>
              <a:ext uri="{FF2B5EF4-FFF2-40B4-BE49-F238E27FC236}">
                <a16:creationId xmlns:a16="http://schemas.microsoft.com/office/drawing/2014/main" id="{DC95B65A-59D7-7343-B738-24AF20F53109}"/>
              </a:ext>
            </a:extLst>
          </p:cNvPr>
          <p:cNvGrpSpPr/>
          <p:nvPr/>
        </p:nvGrpSpPr>
        <p:grpSpPr>
          <a:xfrm>
            <a:off x="2830287" y="4027715"/>
            <a:ext cx="853119" cy="1129061"/>
            <a:chOff x="6422573" y="5573486"/>
            <a:chExt cx="853119" cy="1129061"/>
          </a:xfrm>
        </p:grpSpPr>
        <p:sp>
          <p:nvSpPr>
            <p:cNvPr id="104" name="TextBox 103">
              <a:extLst>
                <a:ext uri="{FF2B5EF4-FFF2-40B4-BE49-F238E27FC236}">
                  <a16:creationId xmlns:a16="http://schemas.microsoft.com/office/drawing/2014/main" id="{FE3BBE42-4507-D249-BEAC-A304C25545D5}"/>
                </a:ext>
              </a:extLst>
            </p:cNvPr>
            <p:cNvSpPr txBox="1"/>
            <p:nvPr/>
          </p:nvSpPr>
          <p:spPr>
            <a:xfrm>
              <a:off x="6531429" y="5573486"/>
              <a:ext cx="540533"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5" name="TextBox 104">
              <a:extLst>
                <a:ext uri="{FF2B5EF4-FFF2-40B4-BE49-F238E27FC236}">
                  <a16:creationId xmlns:a16="http://schemas.microsoft.com/office/drawing/2014/main" id="{9D22DEFF-5F27-0B42-9940-421941395069}"/>
                </a:ext>
              </a:extLst>
            </p:cNvPr>
            <p:cNvSpPr txBox="1"/>
            <p:nvPr/>
          </p:nvSpPr>
          <p:spPr>
            <a:xfrm>
              <a:off x="6422573" y="6117772"/>
              <a:ext cx="853119"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3200" b="0" i="0" u="none" strike="noStrike" kern="1200" cap="none" spc="0" normalizeH="0" baseline="0" noProof="0" dirty="0">
                  <a:ln>
                    <a:noFill/>
                  </a:ln>
                  <a:solidFill>
                    <a:prstClr val="black"/>
                  </a:solidFill>
                  <a:effectLst/>
                  <a:uLnTx/>
                  <a:uFillTx/>
                  <a:latin typeface="Symbol" pitchFamily="2" charset="2"/>
                  <a:ea typeface="ＭＳ Ｐゴシック" panose="020B0600070205080204" pitchFamily="34" charset="-128"/>
                  <a:cs typeface="ＭＳ Ｐゴシック" panose="020B0600070205080204" pitchFamily="34" charset="-128"/>
                </a:rPr>
                <a:t>S</a:t>
              </a:r>
              <a:r>
                <a:rPr kumimoji="0" lang="en-US" altLang="en-US" sz="24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j</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7" name="Straight Connector 106">
              <a:extLst>
                <a:ext uri="{FF2B5EF4-FFF2-40B4-BE49-F238E27FC236}">
                  <a16:creationId xmlns:a16="http://schemas.microsoft.com/office/drawing/2014/main" id="{4B0E336A-F07A-914B-9314-422857CFD8B1}"/>
                </a:ext>
              </a:extLst>
            </p:cNvPr>
            <p:cNvCxnSpPr/>
            <p:nvPr/>
          </p:nvCxnSpPr>
          <p:spPr>
            <a:xfrm>
              <a:off x="6553200" y="6173453"/>
              <a:ext cx="478971" cy="0"/>
            </a:xfrm>
            <a:prstGeom prst="line">
              <a:avLst/>
            </a:prstGeom>
            <a:ln w="38100" cap="rnd">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9" name="Content Placeholder 1">
            <a:extLst>
              <a:ext uri="{FF2B5EF4-FFF2-40B4-BE49-F238E27FC236}">
                <a16:creationId xmlns:a16="http://schemas.microsoft.com/office/drawing/2014/main" id="{6B4ED17A-B92C-3540-886C-3C8AF82A0E8B}"/>
              </a:ext>
            </a:extLst>
          </p:cNvPr>
          <p:cNvSpPr txBox="1">
            <a:spLocks/>
          </p:cNvSpPr>
          <p:nvPr/>
        </p:nvSpPr>
        <p:spPr>
          <a:xfrm>
            <a:off x="788204" y="5154045"/>
            <a:ext cx="5557988" cy="105081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minimum bandwidth guarantee (per-traffic-class)</a:t>
            </a:r>
          </a:p>
        </p:txBody>
      </p:sp>
      <p:sp>
        <p:nvSpPr>
          <p:cNvPr id="111" name="Content Placeholder 1">
            <a:extLst>
              <a:ext uri="{FF2B5EF4-FFF2-40B4-BE49-F238E27FC236}">
                <a16:creationId xmlns:a16="http://schemas.microsoft.com/office/drawing/2014/main" id="{444A4D7B-9DCA-3943-91F5-F6811D0DAA99}"/>
              </a:ext>
            </a:extLst>
          </p:cNvPr>
          <p:cNvSpPr txBox="1">
            <a:spLocks/>
          </p:cNvSpPr>
          <p:nvPr/>
        </p:nvSpPr>
        <p:spPr>
          <a:xfrm>
            <a:off x="766433" y="2740308"/>
            <a:ext cx="5557988" cy="142092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82613"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each class,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has weight, </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a:t>
            </a:r>
            <a:r>
              <a:rPr kumimoji="0" lang="en-US" altLang="en-US" sz="3200" b="0" i="1" u="none" strike="noStrike" kern="1200" cap="none" spc="0" normalizeH="0" baseline="-2500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and</a:t>
            </a:r>
            <a:r>
              <a:rPr kumimoji="0" lang="en-US" altLang="en-US"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gets weighted amount of service in each cycle:</a:t>
            </a:r>
          </a:p>
        </p:txBody>
      </p:sp>
      <p:sp>
        <p:nvSpPr>
          <p:cNvPr id="81" name="Slide Number Placeholder 4">
            <a:extLst>
              <a:ext uri="{FF2B5EF4-FFF2-40B4-BE49-F238E27FC236}">
                <a16:creationId xmlns:a16="http://schemas.microsoft.com/office/drawing/2014/main" id="{F0AFE370-3F30-3F41-8D1F-CC727D14015B}"/>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15</a:t>
            </a:fld>
            <a:endParaRPr lang="en-US" dirty="0"/>
          </a:p>
        </p:txBody>
      </p:sp>
      <p:sp>
        <p:nvSpPr>
          <p:cNvPr id="5" name="TextBox 4">
            <a:extLst>
              <a:ext uri="{FF2B5EF4-FFF2-40B4-BE49-F238E27FC236}">
                <a16:creationId xmlns:a16="http://schemas.microsoft.com/office/drawing/2014/main" id="{458C1105-23B8-869C-AE79-87D27B4AF24B}"/>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329868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dissolve">
                                      <p:cBhvr>
                                        <p:cTn id="7" dur="500"/>
                                        <p:tgtEl>
                                          <p:spTgt spid="115"/>
                                        </p:tgtEl>
                                      </p:cBhvr>
                                    </p:animEffect>
                                  </p:childTnLst>
                                </p:cTn>
                              </p:par>
                              <p:par>
                                <p:cTn id="8" presetID="9" presetClass="entr" presetSubtype="0" fill="hold"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dissolve">
                                      <p:cBhvr>
                                        <p:cTn id="10" dur="500"/>
                                        <p:tgtEl>
                                          <p:spTgt spid="10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11"/>
                                        </p:tgtEl>
                                        <p:attrNameLst>
                                          <p:attrName>style.visibility</p:attrName>
                                        </p:attrNameLst>
                                      </p:cBhvr>
                                      <p:to>
                                        <p:strVal val="visible"/>
                                      </p:to>
                                    </p:set>
                                    <p:animEffect transition="in" filter="dissolve">
                                      <p:cBhvr>
                                        <p:cTn id="13" dur="500"/>
                                        <p:tgtEl>
                                          <p:spTgt spid="11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09"/>
                                        </p:tgtEl>
                                        <p:attrNameLst>
                                          <p:attrName>style.visibility</p:attrName>
                                        </p:attrNameLst>
                                      </p:cBhvr>
                                      <p:to>
                                        <p:strVal val="visible"/>
                                      </p:to>
                                    </p:set>
                                    <p:animEffect transition="in" filter="dissolve">
                                      <p:cBhvr>
                                        <p:cTn id="1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A74D3C-E817-79F3-0053-80E825A88AA8}"/>
              </a:ext>
            </a:extLst>
          </p:cNvPr>
          <p:cNvSpPr>
            <a:spLocks noGrp="1"/>
          </p:cNvSpPr>
          <p:nvPr>
            <p:ph type="title"/>
          </p:nvPr>
        </p:nvSpPr>
        <p:spPr/>
        <p:txBody>
          <a:bodyPr/>
          <a:lstStyle/>
          <a:p>
            <a:r>
              <a:rPr lang="en-US" dirty="0"/>
              <a:t>Quiz 1 4.2-7</a:t>
            </a:r>
            <a:endParaRPr lang="en-SE" dirty="0"/>
          </a:p>
        </p:txBody>
      </p:sp>
      <p:pic>
        <p:nvPicPr>
          <p:cNvPr id="6" name="Picture 5">
            <a:extLst>
              <a:ext uri="{FF2B5EF4-FFF2-40B4-BE49-F238E27FC236}">
                <a16:creationId xmlns:a16="http://schemas.microsoft.com/office/drawing/2014/main" id="{73D5DBCB-DB23-C95C-0578-9EE1FBCE51B0}"/>
              </a:ext>
            </a:extLst>
          </p:cNvPr>
          <p:cNvPicPr>
            <a:picLocks noChangeAspect="1"/>
          </p:cNvPicPr>
          <p:nvPr/>
        </p:nvPicPr>
        <p:blipFill>
          <a:blip r:embed="rId3"/>
          <a:stretch>
            <a:fillRect/>
          </a:stretch>
        </p:blipFill>
        <p:spPr>
          <a:xfrm>
            <a:off x="291501" y="1827874"/>
            <a:ext cx="10906071" cy="4143644"/>
          </a:xfrm>
          <a:prstGeom prst="rect">
            <a:avLst/>
          </a:prstGeom>
        </p:spPr>
      </p:pic>
      <p:sp>
        <p:nvSpPr>
          <p:cNvPr id="38" name="TextBox 37">
            <a:extLst>
              <a:ext uri="{FF2B5EF4-FFF2-40B4-BE49-F238E27FC236}">
                <a16:creationId xmlns:a16="http://schemas.microsoft.com/office/drawing/2014/main" id="{66EF9624-4C48-CD3E-8677-A402CB982EAE}"/>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Content Placeholder 40">
            <a:extLst>
              <a:ext uri="{FF2B5EF4-FFF2-40B4-BE49-F238E27FC236}">
                <a16:creationId xmlns:a16="http://schemas.microsoft.com/office/drawing/2014/main" id="{CBD127EA-05F5-9A4B-F62E-BC3A0A7184FF}"/>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4158000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17</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tretch>
            <a:fillRect/>
          </a:stretch>
        </p:blipFill>
        <p:spPr>
          <a:xfrm>
            <a:off x="562516" y="1991343"/>
            <a:ext cx="5953421"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62893"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913155"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353128"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78980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293399"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5191557"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5684276" y="3032042"/>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6" name="TextBox 75">
            <a:extLst>
              <a:ext uri="{FF2B5EF4-FFF2-40B4-BE49-F238E27FC236}">
                <a16:creationId xmlns:a16="http://schemas.microsoft.com/office/drawing/2014/main" id="{30AB3A39-5E54-2F47-410A-0CA8DAC6EBAC}"/>
              </a:ext>
            </a:extLst>
          </p:cNvPr>
          <p:cNvSpPr txBox="1">
            <a:spLocks noChangeArrowheads="1"/>
          </p:cNvSpPr>
          <p:nvPr/>
        </p:nvSpPr>
        <p:spPr bwMode="auto">
          <a:xfrm>
            <a:off x="2661878"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8E602504-B2CF-9337-7A23-9D91F1E6C3CE}"/>
              </a:ext>
            </a:extLst>
          </p:cNvPr>
          <p:cNvSpPr txBox="1">
            <a:spLocks noChangeArrowheads="1"/>
          </p:cNvSpPr>
          <p:nvPr/>
        </p:nvSpPr>
        <p:spPr bwMode="auto">
          <a:xfrm>
            <a:off x="3112140"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B594C035-110B-CA5A-4360-F5DA66DA4C3C}"/>
              </a:ext>
            </a:extLst>
          </p:cNvPr>
          <p:cNvSpPr txBox="1">
            <a:spLocks noChangeArrowheads="1"/>
          </p:cNvSpPr>
          <p:nvPr/>
        </p:nvSpPr>
        <p:spPr bwMode="auto">
          <a:xfrm>
            <a:off x="3552113"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1E7C1D7B-9090-2B9E-6854-9A21B9F58B2D}"/>
              </a:ext>
            </a:extLst>
          </p:cNvPr>
          <p:cNvSpPr txBox="1">
            <a:spLocks noChangeArrowheads="1"/>
          </p:cNvSpPr>
          <p:nvPr/>
        </p:nvSpPr>
        <p:spPr bwMode="auto">
          <a:xfrm>
            <a:off x="398879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EAD9EB0E-E2BF-F666-570A-FB0B981DE2C0}"/>
              </a:ext>
            </a:extLst>
          </p:cNvPr>
          <p:cNvSpPr txBox="1">
            <a:spLocks noChangeArrowheads="1"/>
          </p:cNvSpPr>
          <p:nvPr/>
        </p:nvSpPr>
        <p:spPr bwMode="auto">
          <a:xfrm>
            <a:off x="4492384"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BC73D2A9-CD9B-5F99-54D7-7DB5C5231672}"/>
              </a:ext>
            </a:extLst>
          </p:cNvPr>
          <p:cNvSpPr txBox="1">
            <a:spLocks noChangeArrowheads="1"/>
          </p:cNvSpPr>
          <p:nvPr/>
        </p:nvSpPr>
        <p:spPr bwMode="auto">
          <a:xfrm>
            <a:off x="5390542"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0ECBE054-BEE5-6FB5-F459-F5C2860C7765}"/>
              </a:ext>
            </a:extLst>
          </p:cNvPr>
          <p:cNvSpPr txBox="1">
            <a:spLocks noChangeArrowheads="1"/>
          </p:cNvSpPr>
          <p:nvPr/>
        </p:nvSpPr>
        <p:spPr bwMode="auto">
          <a:xfrm>
            <a:off x="5883261" y="407102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Tree>
    <p:extLst>
      <p:ext uri="{BB962C8B-B14F-4D97-AF65-F5344CB8AC3E}">
        <p14:creationId xmlns:p14="http://schemas.microsoft.com/office/powerpoint/2010/main" val="57956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18</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18</a:t>
            </a:fld>
            <a:endParaRPr lang="en-US" dirty="0"/>
          </a:p>
        </p:txBody>
      </p:sp>
      <p:pic>
        <p:nvPicPr>
          <p:cNvPr id="7" name="Picture 6">
            <a:extLst>
              <a:ext uri="{FF2B5EF4-FFF2-40B4-BE49-F238E27FC236}">
                <a16:creationId xmlns:a16="http://schemas.microsoft.com/office/drawing/2014/main" id="{418E2128-0D1A-38D7-EC5D-A89172549866}"/>
              </a:ext>
            </a:extLst>
          </p:cNvPr>
          <p:cNvPicPr>
            <a:picLocks noChangeAspect="1"/>
          </p:cNvPicPr>
          <p:nvPr/>
        </p:nvPicPr>
        <p:blipFill>
          <a:blip r:embed="rId2"/>
          <a:stretch>
            <a:fillRect/>
          </a:stretch>
        </p:blipFill>
        <p:spPr>
          <a:xfrm>
            <a:off x="394217" y="1704314"/>
            <a:ext cx="6042189" cy="2295664"/>
          </a:xfrm>
          <a:prstGeom prst="rect">
            <a:avLst/>
          </a:prstGeom>
        </p:spPr>
      </p:pic>
      <p:sp>
        <p:nvSpPr>
          <p:cNvPr id="22" name="TextBox 75">
            <a:extLst>
              <a:ext uri="{FF2B5EF4-FFF2-40B4-BE49-F238E27FC236}">
                <a16:creationId xmlns:a16="http://schemas.microsoft.com/office/drawing/2014/main" id="{2FE8747E-AFF6-BB5A-48AF-D0E2B3723D4F}"/>
              </a:ext>
            </a:extLst>
          </p:cNvPr>
          <p:cNvSpPr txBox="1">
            <a:spLocks noChangeArrowheads="1"/>
          </p:cNvSpPr>
          <p:nvPr/>
        </p:nvSpPr>
        <p:spPr bwMode="auto">
          <a:xfrm>
            <a:off x="2341890"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3" name="TextBox 75">
            <a:extLst>
              <a:ext uri="{FF2B5EF4-FFF2-40B4-BE49-F238E27FC236}">
                <a16:creationId xmlns:a16="http://schemas.microsoft.com/office/drawing/2014/main" id="{B1C41CA0-ABE2-322B-AF17-6AB058A3B446}"/>
              </a:ext>
            </a:extLst>
          </p:cNvPr>
          <p:cNvSpPr txBox="1">
            <a:spLocks noChangeArrowheads="1"/>
          </p:cNvSpPr>
          <p:nvPr/>
        </p:nvSpPr>
        <p:spPr bwMode="auto">
          <a:xfrm>
            <a:off x="2792152"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4" name="TextBox 75">
            <a:extLst>
              <a:ext uri="{FF2B5EF4-FFF2-40B4-BE49-F238E27FC236}">
                <a16:creationId xmlns:a16="http://schemas.microsoft.com/office/drawing/2014/main" id="{455B9B98-3D2D-4013-0D8F-B88F0E9E0A81}"/>
              </a:ext>
            </a:extLst>
          </p:cNvPr>
          <p:cNvSpPr txBox="1">
            <a:spLocks noChangeArrowheads="1"/>
          </p:cNvSpPr>
          <p:nvPr/>
        </p:nvSpPr>
        <p:spPr bwMode="auto">
          <a:xfrm>
            <a:off x="325339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5" name="TextBox 75">
            <a:extLst>
              <a:ext uri="{FF2B5EF4-FFF2-40B4-BE49-F238E27FC236}">
                <a16:creationId xmlns:a16="http://schemas.microsoft.com/office/drawing/2014/main" id="{4DC6D862-AB26-6060-8A42-273979C069D0}"/>
              </a:ext>
            </a:extLst>
          </p:cNvPr>
          <p:cNvSpPr txBox="1">
            <a:spLocks noChangeArrowheads="1"/>
          </p:cNvSpPr>
          <p:nvPr/>
        </p:nvSpPr>
        <p:spPr bwMode="auto">
          <a:xfrm>
            <a:off x="3732601"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6" name="TextBox 75">
            <a:extLst>
              <a:ext uri="{FF2B5EF4-FFF2-40B4-BE49-F238E27FC236}">
                <a16:creationId xmlns:a16="http://schemas.microsoft.com/office/drawing/2014/main" id="{2BE51BA6-B903-1C13-BF70-2E38BBACFFE2}"/>
              </a:ext>
            </a:extLst>
          </p:cNvPr>
          <p:cNvSpPr txBox="1">
            <a:spLocks noChangeArrowheads="1"/>
          </p:cNvSpPr>
          <p:nvPr/>
        </p:nvSpPr>
        <p:spPr bwMode="auto">
          <a:xfrm>
            <a:off x="417239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DE1DC025-C289-DB85-9E1F-47D0BC335EB0}"/>
              </a:ext>
            </a:extLst>
          </p:cNvPr>
          <p:cNvSpPr txBox="1">
            <a:spLocks noChangeArrowheads="1"/>
          </p:cNvSpPr>
          <p:nvPr/>
        </p:nvSpPr>
        <p:spPr bwMode="auto">
          <a:xfrm>
            <a:off x="5113086"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8" name="TextBox 75">
            <a:extLst>
              <a:ext uri="{FF2B5EF4-FFF2-40B4-BE49-F238E27FC236}">
                <a16:creationId xmlns:a16="http://schemas.microsoft.com/office/drawing/2014/main" id="{4303A4D6-213F-0C7D-73AC-CDE837301365}"/>
              </a:ext>
            </a:extLst>
          </p:cNvPr>
          <p:cNvSpPr txBox="1">
            <a:spLocks noChangeArrowheads="1"/>
          </p:cNvSpPr>
          <p:nvPr/>
        </p:nvSpPr>
        <p:spPr bwMode="auto">
          <a:xfrm>
            <a:off x="5605805" y="280079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a:t>
            </a:r>
            <a:r>
              <a:rPr lang="en-GB" dirty="0">
                <a:solidFill>
                  <a:srgbClr val="FF0000"/>
                </a:solidFill>
              </a:rPr>
              <a:t>2</a:t>
            </a:r>
            <a:r>
              <a:rPr lang="en-GB" dirty="0"/>
              <a:t> in queue, transmit </a:t>
            </a:r>
            <a:r>
              <a:rPr lang="en-GB" dirty="0">
                <a:solidFill>
                  <a:srgbClr val="FF0000"/>
                </a:solidFill>
              </a:rPr>
              <a:t>1</a:t>
            </a:r>
          </a:p>
          <a:p>
            <a:pPr lvl="1"/>
            <a:r>
              <a:rPr lang="en-GB" dirty="0"/>
              <a:t>FCFS within same priority</a:t>
            </a:r>
          </a:p>
          <a:p>
            <a:r>
              <a:rPr lang="en-GB" dirty="0"/>
              <a:t>Time 1: </a:t>
            </a:r>
            <a:r>
              <a:rPr lang="en-GB" dirty="0">
                <a:solidFill>
                  <a:srgbClr val="FF0000"/>
                </a:solidFill>
              </a:rPr>
              <a:t>2</a:t>
            </a:r>
            <a:r>
              <a:rPr lang="en-GB" dirty="0"/>
              <a:t>, </a:t>
            </a:r>
            <a:r>
              <a:rPr lang="en-GB" dirty="0">
                <a:solidFill>
                  <a:srgbClr val="00B050"/>
                </a:solidFill>
              </a:rPr>
              <a:t>3</a:t>
            </a:r>
            <a:r>
              <a:rPr lang="en-GB" dirty="0"/>
              <a:t> in queue, transmit </a:t>
            </a:r>
            <a:r>
              <a:rPr lang="en-GB" dirty="0">
                <a:solidFill>
                  <a:srgbClr val="FF0000"/>
                </a:solidFill>
              </a:rPr>
              <a:t>2</a:t>
            </a:r>
          </a:p>
          <a:p>
            <a:r>
              <a:rPr lang="en-GB" dirty="0"/>
              <a:t>Time 2: </a:t>
            </a:r>
            <a:r>
              <a:rPr lang="en-GB" dirty="0">
                <a:solidFill>
                  <a:srgbClr val="00B050"/>
                </a:solidFill>
              </a:rPr>
              <a:t>3</a:t>
            </a:r>
            <a:r>
              <a:rPr lang="en-GB" dirty="0"/>
              <a:t>, </a:t>
            </a:r>
            <a:r>
              <a:rPr lang="en-GB" dirty="0">
                <a:solidFill>
                  <a:srgbClr val="00B050"/>
                </a:solidFill>
              </a:rPr>
              <a:t>4</a:t>
            </a:r>
            <a:r>
              <a:rPr lang="en-GB" dirty="0"/>
              <a:t> in queue, transmit </a:t>
            </a:r>
            <a:r>
              <a:rPr lang="en-GB" dirty="0">
                <a:solidFill>
                  <a:srgbClr val="00B050"/>
                </a:solidFill>
              </a:rPr>
              <a:t>3</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a:t>
            </a:r>
            <a:r>
              <a:rPr lang="en-GB" dirty="0"/>
              <a:t> in queue, transmit </a:t>
            </a:r>
            <a:r>
              <a:rPr lang="en-GB" dirty="0">
                <a:solidFill>
                  <a:srgbClr val="00B050"/>
                </a:solidFill>
              </a:rPr>
              <a:t>4</a:t>
            </a:r>
          </a:p>
          <a:p>
            <a:r>
              <a:rPr lang="en-GB" dirty="0"/>
              <a:t>Time 6: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7: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1 2 3 5 4 7 6</a:t>
            </a:r>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9" name="TextBox 75">
            <a:extLst>
              <a:ext uri="{FF2B5EF4-FFF2-40B4-BE49-F238E27FC236}">
                <a16:creationId xmlns:a16="http://schemas.microsoft.com/office/drawing/2014/main" id="{0AC4C4F7-BF2C-0EC8-803D-A34CEFF15F2B}"/>
              </a:ext>
            </a:extLst>
          </p:cNvPr>
          <p:cNvSpPr txBox="1">
            <a:spLocks noChangeArrowheads="1"/>
          </p:cNvSpPr>
          <p:nvPr/>
        </p:nvSpPr>
        <p:spPr bwMode="auto">
          <a:xfrm>
            <a:off x="2563805"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7330F08-BB79-174B-12A1-EDFCD4EC5FE6}"/>
              </a:ext>
            </a:extLst>
          </p:cNvPr>
          <p:cNvSpPr txBox="1">
            <a:spLocks noChangeArrowheads="1"/>
          </p:cNvSpPr>
          <p:nvPr/>
        </p:nvSpPr>
        <p:spPr bwMode="auto">
          <a:xfrm>
            <a:off x="3014067"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1" name="TextBox 75">
            <a:extLst>
              <a:ext uri="{FF2B5EF4-FFF2-40B4-BE49-F238E27FC236}">
                <a16:creationId xmlns:a16="http://schemas.microsoft.com/office/drawing/2014/main" id="{A0168836-E884-3C03-3A7C-DC4CBD79B67D}"/>
              </a:ext>
            </a:extLst>
          </p:cNvPr>
          <p:cNvSpPr txBox="1">
            <a:spLocks noChangeArrowheads="1"/>
          </p:cNvSpPr>
          <p:nvPr/>
        </p:nvSpPr>
        <p:spPr bwMode="auto">
          <a:xfrm>
            <a:off x="347530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2" name="TextBox 75">
            <a:extLst>
              <a:ext uri="{FF2B5EF4-FFF2-40B4-BE49-F238E27FC236}">
                <a16:creationId xmlns:a16="http://schemas.microsoft.com/office/drawing/2014/main" id="{ADC587C5-899F-A3F4-B5D3-2E0B2B4B30FE}"/>
              </a:ext>
            </a:extLst>
          </p:cNvPr>
          <p:cNvSpPr txBox="1">
            <a:spLocks noChangeArrowheads="1"/>
          </p:cNvSpPr>
          <p:nvPr/>
        </p:nvSpPr>
        <p:spPr bwMode="auto">
          <a:xfrm>
            <a:off x="3954516"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3" name="TextBox 75">
            <a:extLst>
              <a:ext uri="{FF2B5EF4-FFF2-40B4-BE49-F238E27FC236}">
                <a16:creationId xmlns:a16="http://schemas.microsoft.com/office/drawing/2014/main" id="{2EF3BD00-356C-FEED-1C67-6B92524E0A93}"/>
              </a:ext>
            </a:extLst>
          </p:cNvPr>
          <p:cNvSpPr txBox="1">
            <a:spLocks noChangeArrowheads="1"/>
          </p:cNvSpPr>
          <p:nvPr/>
        </p:nvSpPr>
        <p:spPr bwMode="auto">
          <a:xfrm>
            <a:off x="439431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4" name="TextBox 75">
            <a:extLst>
              <a:ext uri="{FF2B5EF4-FFF2-40B4-BE49-F238E27FC236}">
                <a16:creationId xmlns:a16="http://schemas.microsoft.com/office/drawing/2014/main" id="{2B2BE43D-D969-55AF-9B4A-2427958F9DF4}"/>
              </a:ext>
            </a:extLst>
          </p:cNvPr>
          <p:cNvSpPr txBox="1">
            <a:spLocks noChangeArrowheads="1"/>
          </p:cNvSpPr>
          <p:nvPr/>
        </p:nvSpPr>
        <p:spPr bwMode="auto">
          <a:xfrm>
            <a:off x="5335001"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CAC7246F-81B4-46D4-B29F-2344162CE748}"/>
              </a:ext>
            </a:extLst>
          </p:cNvPr>
          <p:cNvSpPr txBox="1">
            <a:spLocks noChangeArrowheads="1"/>
          </p:cNvSpPr>
          <p:nvPr/>
        </p:nvSpPr>
        <p:spPr bwMode="auto">
          <a:xfrm>
            <a:off x="5827720" y="38996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92165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19</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365760"/>
            <a:ext cx="5282673" cy="6364649"/>
          </a:xfrm>
          <a:prstGeom prst="rect">
            <a:avLst/>
          </a:prstGeom>
        </p:spPr>
        <p:txBody>
          <a:bodyPr vert="horz" lIns="91440" tIns="45720" rIns="91440" bIns="45720" rtlCol="0">
            <a:normAutofit fontScale="6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sz="2800" dirty="0"/>
              <a:t>Time 0: </a:t>
            </a:r>
            <a:r>
              <a:rPr lang="en-US" altLang="zh-CN" sz="2800" dirty="0">
                <a:solidFill>
                  <a:srgbClr val="FF0000"/>
                </a:solidFill>
              </a:rPr>
              <a:t>1, 2 </a:t>
            </a:r>
            <a:r>
              <a:rPr lang="en-US" altLang="zh-CN" sz="2800" dirty="0"/>
              <a:t>in queue, transmit </a:t>
            </a:r>
            <a:r>
              <a:rPr lang="en-US" altLang="zh-CN" sz="2800" dirty="0">
                <a:solidFill>
                  <a:srgbClr val="FF0000"/>
                </a:solidFill>
              </a:rPr>
              <a:t>1</a:t>
            </a:r>
          </a:p>
          <a:p>
            <a:pPr lvl="1"/>
            <a:r>
              <a:rPr lang="en-US" altLang="zh-CN" dirty="0"/>
              <a:t>1</a:t>
            </a:r>
            <a:r>
              <a:rPr lang="en-US" altLang="zh-CN" baseline="30000" dirty="0"/>
              <a:t>st</a:t>
            </a:r>
            <a:r>
              <a:rPr lang="en-US" altLang="zh-CN" dirty="0"/>
              <a:t> round of </a:t>
            </a:r>
            <a:r>
              <a:rPr lang="en-US" altLang="zh-CN" sz="2400" dirty="0"/>
              <a:t>(</a:t>
            </a:r>
            <a:r>
              <a:rPr lang="en-US" altLang="zh-CN" sz="2400" dirty="0">
                <a:solidFill>
                  <a:srgbClr val="FF0000"/>
                </a:solidFill>
              </a:rPr>
              <a:t>red</a:t>
            </a:r>
            <a:r>
              <a:rPr lang="en-US" altLang="zh-CN" sz="2400" dirty="0"/>
              <a:t>, </a:t>
            </a:r>
            <a:r>
              <a:rPr lang="en-US" altLang="zh-CN" sz="2400" dirty="0">
                <a:solidFill>
                  <a:srgbClr val="00B050"/>
                </a:solidFill>
              </a:rPr>
              <a:t>green</a:t>
            </a:r>
            <a:r>
              <a:rPr lang="en-US" altLang="zh-CN" sz="2400" dirty="0"/>
              <a:t>)</a:t>
            </a:r>
            <a:endParaRPr lang="en-US" altLang="zh-CN" dirty="0"/>
          </a:p>
          <a:p>
            <a:r>
              <a:rPr lang="en-US" altLang="zh-CN" sz="2800" dirty="0"/>
              <a:t>Time 1: </a:t>
            </a:r>
            <a:r>
              <a:rPr lang="en-US" altLang="zh-CN" sz="2800" dirty="0">
                <a:solidFill>
                  <a:srgbClr val="FF0000"/>
                </a:solidFill>
              </a:rPr>
              <a:t>2</a:t>
            </a:r>
            <a:r>
              <a:rPr lang="en-US" altLang="zh-CN" sz="2800" dirty="0"/>
              <a:t>, </a:t>
            </a:r>
            <a:r>
              <a:rPr lang="en-US" altLang="zh-CN" sz="2800" dirty="0">
                <a:solidFill>
                  <a:schemeClr val="accent6"/>
                </a:solidFill>
              </a:rPr>
              <a:t>3</a:t>
            </a:r>
            <a:r>
              <a:rPr lang="en-US" altLang="zh-CN" sz="2800" dirty="0"/>
              <a:t> in queue, transmit </a:t>
            </a:r>
            <a:r>
              <a:rPr lang="en-US" altLang="zh-CN" sz="2800" dirty="0">
                <a:solidFill>
                  <a:schemeClr val="accent6"/>
                </a:solidFill>
              </a:rPr>
              <a:t>3</a:t>
            </a:r>
            <a:endParaRPr lang="en-US" altLang="zh-CN" sz="2800" dirty="0"/>
          </a:p>
          <a:p>
            <a:pPr lvl="1"/>
            <a:r>
              <a:rPr lang="en-US" altLang="zh-CN" sz="2500" dirty="0"/>
              <a:t>1</a:t>
            </a:r>
            <a:r>
              <a:rPr lang="en-US" altLang="zh-CN" sz="2500" baseline="30000" dirty="0"/>
              <a:t>st</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2: </a:t>
            </a:r>
            <a:r>
              <a:rPr lang="en-US" altLang="zh-CN" sz="2800" dirty="0">
                <a:solidFill>
                  <a:srgbClr val="FF0000"/>
                </a:solidFill>
              </a:rPr>
              <a:t>2</a:t>
            </a:r>
            <a:r>
              <a:rPr lang="en-US" altLang="zh-CN" sz="2800" dirty="0">
                <a:solidFill>
                  <a:schemeClr val="accent6"/>
                </a:solidFill>
              </a:rPr>
              <a:t>. 4 </a:t>
            </a:r>
            <a:r>
              <a:rPr lang="en-US" altLang="zh-CN" sz="2800" dirty="0"/>
              <a:t>in queue, transmit </a:t>
            </a:r>
            <a:r>
              <a:rPr lang="en-US" altLang="zh-CN" sz="2800" dirty="0">
                <a:solidFill>
                  <a:srgbClr val="FF0000"/>
                </a:solidFill>
              </a:rPr>
              <a:t>2</a:t>
            </a:r>
            <a:endParaRPr lang="en-US" altLang="zh-CN" sz="2800" dirty="0"/>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3: </a:t>
            </a:r>
            <a:r>
              <a:rPr lang="en-US" altLang="zh-CN" sz="2800" dirty="0">
                <a:solidFill>
                  <a:srgbClr val="00B050"/>
                </a:solidFill>
              </a:rPr>
              <a:t>4</a:t>
            </a:r>
            <a:r>
              <a:rPr lang="en-US" altLang="zh-CN" sz="2800" dirty="0"/>
              <a:t>, </a:t>
            </a:r>
            <a:r>
              <a:rPr lang="en-US" altLang="zh-CN" sz="2800" dirty="0">
                <a:solidFill>
                  <a:srgbClr val="FF0000"/>
                </a:solidFill>
              </a:rPr>
              <a:t>5</a:t>
            </a:r>
            <a:r>
              <a:rPr lang="en-US" altLang="zh-CN" sz="2800" dirty="0"/>
              <a:t> in queue, transmit </a:t>
            </a:r>
            <a:r>
              <a:rPr lang="en-US" altLang="zh-CN" sz="2800" dirty="0">
                <a:solidFill>
                  <a:srgbClr val="00B050"/>
                </a:solidFill>
              </a:rPr>
              <a:t>4</a:t>
            </a:r>
          </a:p>
          <a:p>
            <a:pPr lvl="1"/>
            <a:r>
              <a:rPr lang="en-US" altLang="zh-CN" sz="2500" dirty="0"/>
              <a:t>2</a:t>
            </a:r>
            <a:r>
              <a:rPr lang="en-US" altLang="zh-CN" sz="2500" baseline="30000" dirty="0"/>
              <a:t>nd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4: </a:t>
            </a:r>
            <a:r>
              <a:rPr lang="en-US" altLang="zh-CN" sz="2800" dirty="0">
                <a:solidFill>
                  <a:srgbClr val="FF0000"/>
                </a:solidFill>
              </a:rPr>
              <a:t>5</a:t>
            </a:r>
            <a:r>
              <a:rPr lang="en-US" altLang="zh-CN" sz="2800" dirty="0"/>
              <a:t> in queue, transmit 5</a:t>
            </a:r>
          </a:p>
          <a:p>
            <a:pPr lvl="1"/>
            <a:r>
              <a:rPr lang="en-US" altLang="zh-CN" sz="2500" dirty="0"/>
              <a:t>3</a:t>
            </a:r>
            <a:r>
              <a:rPr lang="en-US" altLang="zh-CN" sz="2500" baseline="30000" dirty="0"/>
              <a:t>RD</a:t>
            </a:r>
            <a:r>
              <a:rPr lang="en-US" altLang="zh-CN" sz="2500" dirty="0"/>
              <a:t> 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 Since there is no green packet ready, this round is (</a:t>
            </a:r>
            <a:r>
              <a:rPr lang="en-US" altLang="zh-CN" sz="2500" dirty="0">
                <a:solidFill>
                  <a:srgbClr val="FF0000"/>
                </a:solidFill>
              </a:rPr>
              <a:t>red</a:t>
            </a:r>
            <a:r>
              <a:rPr lang="en-US" altLang="zh-CN" sz="2500" dirty="0"/>
              <a:t>, </a:t>
            </a:r>
            <a:r>
              <a:rPr lang="en-US" altLang="zh-CN" sz="2500" dirty="0">
                <a:solidFill>
                  <a:srgbClr val="00B050"/>
                </a:solidFill>
              </a:rPr>
              <a:t>null</a:t>
            </a:r>
            <a:r>
              <a:rPr lang="en-US" altLang="zh-CN" sz="2500" dirty="0"/>
              <a:t>)</a:t>
            </a:r>
          </a:p>
          <a:p>
            <a:r>
              <a:rPr lang="en-US" altLang="zh-CN" sz="2800" dirty="0"/>
              <a:t>Time 6: </a:t>
            </a:r>
            <a:r>
              <a:rPr lang="en-US" altLang="zh-CN" sz="2800" dirty="0">
                <a:solidFill>
                  <a:schemeClr val="accent6"/>
                </a:solidFill>
              </a:rPr>
              <a:t>6</a:t>
            </a:r>
            <a:r>
              <a:rPr lang="en-US" altLang="zh-CN" sz="2800" dirty="0"/>
              <a:t>, </a:t>
            </a:r>
            <a:r>
              <a:rPr lang="en-US" altLang="zh-CN" sz="2800" dirty="0">
                <a:solidFill>
                  <a:srgbClr val="FF0000"/>
                </a:solidFill>
              </a:rPr>
              <a:t>7</a:t>
            </a:r>
            <a:r>
              <a:rPr lang="en-US" altLang="zh-CN" sz="2800" dirty="0"/>
              <a:t> in queue, transmit </a:t>
            </a:r>
            <a:r>
              <a:rPr lang="en-US" altLang="zh-CN" sz="2800" dirty="0">
                <a:solidFill>
                  <a:srgbClr val="FF0000"/>
                </a:solidFill>
              </a:rPr>
              <a:t>7</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sz="2800" dirty="0"/>
              <a:t>Time 7: </a:t>
            </a:r>
            <a:r>
              <a:rPr lang="en-US" altLang="zh-CN" sz="2800" dirty="0">
                <a:solidFill>
                  <a:schemeClr val="accent6"/>
                </a:solidFill>
              </a:rPr>
              <a:t>6</a:t>
            </a:r>
            <a:r>
              <a:rPr lang="en-US" altLang="zh-CN" sz="2800" dirty="0"/>
              <a:t> in queue, transmit </a:t>
            </a:r>
            <a:r>
              <a:rPr lang="en-US" altLang="zh-CN" sz="2800" dirty="0">
                <a:solidFill>
                  <a:schemeClr val="accent6"/>
                </a:solidFill>
              </a:rPr>
              <a:t>6</a:t>
            </a:r>
          </a:p>
          <a:p>
            <a:pPr lvl="1"/>
            <a:r>
              <a:rPr lang="en-US" altLang="zh-CN" sz="2500" dirty="0"/>
              <a:t>4</a:t>
            </a:r>
            <a:r>
              <a:rPr lang="en-US" altLang="zh-CN" sz="2500" baseline="30000" dirty="0"/>
              <a:t>th</a:t>
            </a:r>
            <a:r>
              <a:rPr lang="zh-CN" altLang="en-US" sz="2500" dirty="0"/>
              <a:t> </a:t>
            </a:r>
            <a:r>
              <a:rPr lang="en-US" altLang="zh-CN" sz="2500" dirty="0"/>
              <a:t>round of (</a:t>
            </a:r>
            <a:r>
              <a:rPr lang="en-US" altLang="zh-CN" sz="2500" dirty="0">
                <a:solidFill>
                  <a:srgbClr val="FF0000"/>
                </a:solidFill>
              </a:rPr>
              <a:t>red</a:t>
            </a:r>
            <a:r>
              <a:rPr lang="en-US" altLang="zh-CN" sz="2500" dirty="0"/>
              <a:t>, </a:t>
            </a:r>
            <a:r>
              <a:rPr lang="en-US" altLang="zh-CN" sz="2500" dirty="0">
                <a:solidFill>
                  <a:srgbClr val="00B050"/>
                </a:solidFill>
              </a:rPr>
              <a:t>green</a:t>
            </a:r>
            <a:r>
              <a:rPr lang="en-US" altLang="zh-CN" sz="2500" dirty="0"/>
              <a:t>)</a:t>
            </a:r>
          </a:p>
          <a:p>
            <a:r>
              <a:rPr lang="en-US" altLang="zh-CN" dirty="0"/>
              <a:t>Summary</a:t>
            </a:r>
            <a:r>
              <a:rPr lang="en-GB" altLang="zh-CN" dirty="0"/>
              <a:t>:</a:t>
            </a:r>
            <a:endParaRPr lang="en-US" altLang="zh-CN" dirty="0"/>
          </a:p>
          <a:p>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3</a:t>
            </a:r>
            <a:r>
              <a:rPr lang="en-US" altLang="zh-CN" dirty="0"/>
              <a:t>)</a:t>
            </a:r>
          </a:p>
          <a:p>
            <a:r>
              <a:rPr lang="en-US" altLang="zh-CN" dirty="0"/>
              <a:t>Times 2-3: 2</a:t>
            </a:r>
            <a:r>
              <a:rPr lang="en-US" altLang="zh-CN" baseline="30000" dirty="0"/>
              <a:t>nd</a:t>
            </a:r>
            <a:r>
              <a:rPr lang="en-US" altLang="zh-CN" dirty="0"/>
              <a:t> round: (</a:t>
            </a:r>
            <a:r>
              <a:rPr lang="en-US" altLang="zh-CN" dirty="0">
                <a:solidFill>
                  <a:srgbClr val="FF0000"/>
                </a:solidFill>
              </a:rPr>
              <a:t>2</a:t>
            </a:r>
            <a:r>
              <a:rPr lang="en-US" altLang="zh-CN" dirty="0"/>
              <a:t>, </a:t>
            </a:r>
            <a:r>
              <a:rPr lang="en-US" altLang="zh-CN" dirty="0">
                <a:solidFill>
                  <a:srgbClr val="00B050"/>
                </a:solidFill>
              </a:rPr>
              <a:t>4</a:t>
            </a:r>
            <a:r>
              <a:rPr lang="en-US" altLang="zh-CN" dirty="0"/>
              <a:t>)</a:t>
            </a:r>
          </a:p>
          <a:p>
            <a:r>
              <a:rPr lang="en-US" altLang="zh-CN" dirty="0"/>
              <a:t>Time 4: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null</a:t>
            </a:r>
            <a:r>
              <a:rPr lang="en-US" altLang="zh-CN" dirty="0"/>
              <a:t>)</a:t>
            </a:r>
          </a:p>
          <a:p>
            <a:pPr lvl="1"/>
            <a:r>
              <a:rPr lang="en-US" altLang="zh-CN" dirty="0"/>
              <a:t>No green packets ready</a:t>
            </a:r>
          </a:p>
          <a:p>
            <a:r>
              <a:rPr lang="en-US" altLang="zh-CN" dirty="0"/>
              <a:t>Times 6-7: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6</a:t>
            </a:r>
            <a:r>
              <a:rPr lang="en-US" altLang="zh-CN" dirty="0"/>
              <a:t>)</a:t>
            </a:r>
            <a:endParaRPr lang="en-SE" dirty="0"/>
          </a:p>
        </p:txBody>
      </p:sp>
      <p:pic>
        <p:nvPicPr>
          <p:cNvPr id="6" name="Picture 5">
            <a:extLst>
              <a:ext uri="{FF2B5EF4-FFF2-40B4-BE49-F238E27FC236}">
                <a16:creationId xmlns:a16="http://schemas.microsoft.com/office/drawing/2014/main" id="{84CBF9A6-2CF1-08CC-4A2B-DE75BFAD9A27}"/>
              </a:ext>
            </a:extLst>
          </p:cNvPr>
          <p:cNvPicPr>
            <a:picLocks noChangeAspect="1"/>
          </p:cNvPicPr>
          <p:nvPr/>
        </p:nvPicPr>
        <p:blipFill>
          <a:blip r:embed="rId2"/>
          <a:stretch>
            <a:fillRect/>
          </a:stretch>
        </p:blipFill>
        <p:spPr>
          <a:xfrm>
            <a:off x="331741" y="2042562"/>
            <a:ext cx="5914663" cy="2247212"/>
          </a:xfrm>
          <a:prstGeom prst="rect">
            <a:avLst/>
          </a:prstGeom>
        </p:spPr>
      </p:pic>
      <p:sp>
        <p:nvSpPr>
          <p:cNvPr id="15" name="TextBox 75">
            <a:extLst>
              <a:ext uri="{FF2B5EF4-FFF2-40B4-BE49-F238E27FC236}">
                <a16:creationId xmlns:a16="http://schemas.microsoft.com/office/drawing/2014/main" id="{8D080530-E121-14FE-09FF-BA337ADE38EF}"/>
              </a:ext>
            </a:extLst>
          </p:cNvPr>
          <p:cNvSpPr txBox="1">
            <a:spLocks noChangeArrowheads="1"/>
          </p:cNvSpPr>
          <p:nvPr/>
        </p:nvSpPr>
        <p:spPr bwMode="auto">
          <a:xfrm>
            <a:off x="2218243"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6" name="TextBox 75">
            <a:extLst>
              <a:ext uri="{FF2B5EF4-FFF2-40B4-BE49-F238E27FC236}">
                <a16:creationId xmlns:a16="http://schemas.microsoft.com/office/drawing/2014/main" id="{8D2A9326-9E30-E300-6989-880F4F444A36}"/>
              </a:ext>
            </a:extLst>
          </p:cNvPr>
          <p:cNvSpPr txBox="1">
            <a:spLocks noChangeArrowheads="1"/>
          </p:cNvSpPr>
          <p:nvPr/>
        </p:nvSpPr>
        <p:spPr bwMode="auto">
          <a:xfrm>
            <a:off x="2668505"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7" name="TextBox 75">
            <a:extLst>
              <a:ext uri="{FF2B5EF4-FFF2-40B4-BE49-F238E27FC236}">
                <a16:creationId xmlns:a16="http://schemas.microsoft.com/office/drawing/2014/main" id="{05EB7053-0120-BCDE-AE3B-59A98CEA0CA8}"/>
              </a:ext>
            </a:extLst>
          </p:cNvPr>
          <p:cNvSpPr txBox="1">
            <a:spLocks noChangeArrowheads="1"/>
          </p:cNvSpPr>
          <p:nvPr/>
        </p:nvSpPr>
        <p:spPr bwMode="auto">
          <a:xfrm>
            <a:off x="312974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F96A05C8-0A6C-3D6B-BE1E-534C5FCF099B}"/>
              </a:ext>
            </a:extLst>
          </p:cNvPr>
          <p:cNvSpPr txBox="1">
            <a:spLocks noChangeArrowheads="1"/>
          </p:cNvSpPr>
          <p:nvPr/>
        </p:nvSpPr>
        <p:spPr bwMode="auto">
          <a:xfrm>
            <a:off x="360895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9" name="TextBox 75">
            <a:extLst>
              <a:ext uri="{FF2B5EF4-FFF2-40B4-BE49-F238E27FC236}">
                <a16:creationId xmlns:a16="http://schemas.microsoft.com/office/drawing/2014/main" id="{5BEA300F-9C26-FE3D-2369-38CC446F3BCF}"/>
              </a:ext>
            </a:extLst>
          </p:cNvPr>
          <p:cNvSpPr txBox="1">
            <a:spLocks noChangeArrowheads="1"/>
          </p:cNvSpPr>
          <p:nvPr/>
        </p:nvSpPr>
        <p:spPr bwMode="auto">
          <a:xfrm>
            <a:off x="4048749"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0" name="TextBox 75">
            <a:extLst>
              <a:ext uri="{FF2B5EF4-FFF2-40B4-BE49-F238E27FC236}">
                <a16:creationId xmlns:a16="http://schemas.microsoft.com/office/drawing/2014/main" id="{821AF001-F56E-2DA6-38F8-62DC5771D563}"/>
              </a:ext>
            </a:extLst>
          </p:cNvPr>
          <p:cNvSpPr txBox="1">
            <a:spLocks noChangeArrowheads="1"/>
          </p:cNvSpPr>
          <p:nvPr/>
        </p:nvSpPr>
        <p:spPr bwMode="auto">
          <a:xfrm>
            <a:off x="4936274"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21" name="TextBox 75">
            <a:extLst>
              <a:ext uri="{FF2B5EF4-FFF2-40B4-BE49-F238E27FC236}">
                <a16:creationId xmlns:a16="http://schemas.microsoft.com/office/drawing/2014/main" id="{4ACAF4A7-8796-12B3-000F-3F1B87DEB087}"/>
              </a:ext>
            </a:extLst>
          </p:cNvPr>
          <p:cNvSpPr txBox="1">
            <a:spLocks noChangeArrowheads="1"/>
          </p:cNvSpPr>
          <p:nvPr/>
        </p:nvSpPr>
        <p:spPr bwMode="auto">
          <a:xfrm>
            <a:off x="5407727" y="3128048"/>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1 3 2 4 5 7 6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41" name="TextBox 75">
            <a:extLst>
              <a:ext uri="{FF2B5EF4-FFF2-40B4-BE49-F238E27FC236}">
                <a16:creationId xmlns:a16="http://schemas.microsoft.com/office/drawing/2014/main" id="{B8DB0C1C-D09B-8B1E-6326-4065E7249BB1}"/>
              </a:ext>
            </a:extLst>
          </p:cNvPr>
          <p:cNvSpPr txBox="1">
            <a:spLocks noChangeArrowheads="1"/>
          </p:cNvSpPr>
          <p:nvPr/>
        </p:nvSpPr>
        <p:spPr bwMode="auto">
          <a:xfrm>
            <a:off x="2398056"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2" name="TextBox 75">
            <a:extLst>
              <a:ext uri="{FF2B5EF4-FFF2-40B4-BE49-F238E27FC236}">
                <a16:creationId xmlns:a16="http://schemas.microsoft.com/office/drawing/2014/main" id="{36148DC6-C470-B6DC-81B2-10C71E26A544}"/>
              </a:ext>
            </a:extLst>
          </p:cNvPr>
          <p:cNvSpPr txBox="1">
            <a:spLocks noChangeArrowheads="1"/>
          </p:cNvSpPr>
          <p:nvPr/>
        </p:nvSpPr>
        <p:spPr bwMode="auto">
          <a:xfrm>
            <a:off x="2848318"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3" name="TextBox 75">
            <a:extLst>
              <a:ext uri="{FF2B5EF4-FFF2-40B4-BE49-F238E27FC236}">
                <a16:creationId xmlns:a16="http://schemas.microsoft.com/office/drawing/2014/main" id="{0C355286-EA4A-F1D5-6B43-16FA93A71D07}"/>
              </a:ext>
            </a:extLst>
          </p:cNvPr>
          <p:cNvSpPr txBox="1">
            <a:spLocks noChangeArrowheads="1"/>
          </p:cNvSpPr>
          <p:nvPr/>
        </p:nvSpPr>
        <p:spPr bwMode="auto">
          <a:xfrm>
            <a:off x="330955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4" name="TextBox 75">
            <a:extLst>
              <a:ext uri="{FF2B5EF4-FFF2-40B4-BE49-F238E27FC236}">
                <a16:creationId xmlns:a16="http://schemas.microsoft.com/office/drawing/2014/main" id="{4C7F5577-7517-9242-E672-9E1D0CED4172}"/>
              </a:ext>
            </a:extLst>
          </p:cNvPr>
          <p:cNvSpPr txBox="1">
            <a:spLocks noChangeArrowheads="1"/>
          </p:cNvSpPr>
          <p:nvPr/>
        </p:nvSpPr>
        <p:spPr bwMode="auto">
          <a:xfrm>
            <a:off x="378876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5" name="TextBox 75">
            <a:extLst>
              <a:ext uri="{FF2B5EF4-FFF2-40B4-BE49-F238E27FC236}">
                <a16:creationId xmlns:a16="http://schemas.microsoft.com/office/drawing/2014/main" id="{4392C13A-4B38-A4DC-50CE-2BC25A309E10}"/>
              </a:ext>
            </a:extLst>
          </p:cNvPr>
          <p:cNvSpPr txBox="1">
            <a:spLocks noChangeArrowheads="1"/>
          </p:cNvSpPr>
          <p:nvPr/>
        </p:nvSpPr>
        <p:spPr bwMode="auto">
          <a:xfrm>
            <a:off x="4228562"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6" name="TextBox 75">
            <a:extLst>
              <a:ext uri="{FF2B5EF4-FFF2-40B4-BE49-F238E27FC236}">
                <a16:creationId xmlns:a16="http://schemas.microsoft.com/office/drawing/2014/main" id="{E9C1E7C5-EF09-154A-6E6C-14D4057EE5AB}"/>
              </a:ext>
            </a:extLst>
          </p:cNvPr>
          <p:cNvSpPr txBox="1">
            <a:spLocks noChangeArrowheads="1"/>
          </p:cNvSpPr>
          <p:nvPr/>
        </p:nvSpPr>
        <p:spPr bwMode="auto">
          <a:xfrm>
            <a:off x="5116087"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47" name="TextBox 75">
            <a:extLst>
              <a:ext uri="{FF2B5EF4-FFF2-40B4-BE49-F238E27FC236}">
                <a16:creationId xmlns:a16="http://schemas.microsoft.com/office/drawing/2014/main" id="{E5C37119-6C6A-086E-F51D-62B552D77E8B}"/>
              </a:ext>
            </a:extLst>
          </p:cNvPr>
          <p:cNvSpPr txBox="1">
            <a:spLocks noChangeArrowheads="1"/>
          </p:cNvSpPr>
          <p:nvPr/>
        </p:nvSpPr>
        <p:spPr bwMode="auto">
          <a:xfrm>
            <a:off x="5587540" y="394545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939512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dirty="0">
                <a:cs typeface="Calibri" panose="020F0502020204030204" pitchFamily="34" charset="0"/>
              </a:rPr>
              <a:t>Chapter 3: roadmap</a:t>
            </a:r>
            <a:endParaRPr lang="en-US"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183946"/>
            <a:ext cx="6618109" cy="5624267"/>
          </a:xfrm>
        </p:spPr>
        <p:txBody>
          <a:bodyPr>
            <a:normAutofit/>
          </a:bodyPr>
          <a:lstStyle/>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Transport-layer services</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dirty="0">
                <a:solidFill>
                  <a:schemeClr val="bg1">
                    <a:lumMod val="75000"/>
                  </a:schemeClr>
                </a:solidFill>
                <a:cs typeface="Calibri" panose="020F0502020204030204" pitchFamily="34" charset="0"/>
              </a:rPr>
              <a:t>Connectionless transport: UDP</a:t>
            </a:r>
          </a:p>
          <a:p>
            <a:pPr marL="403225" indent="-285750">
              <a:spcBef>
                <a:spcPts val="800"/>
              </a:spcBef>
            </a:pPr>
            <a:r>
              <a:rPr lang="en-US" sz="3200" dirty="0"/>
              <a:t>Connection-oriented transport: TCP</a:t>
            </a:r>
          </a:p>
          <a:p>
            <a:pPr marL="746125" lvl="1" indent="-288925">
              <a:buFont typeface="Arial"/>
              <a:buChar char="•"/>
              <a:defRPr/>
            </a:pPr>
            <a:r>
              <a:rPr lang="en-US" dirty="0"/>
              <a:t>segment structure</a:t>
            </a:r>
          </a:p>
          <a:p>
            <a:pPr marL="746125" lvl="1" indent="-288925">
              <a:buFont typeface="Arial"/>
              <a:buChar char="•"/>
              <a:defRPr/>
            </a:pPr>
            <a:r>
              <a:rPr lang="en-US" dirty="0"/>
              <a:t>reliable data transfer</a:t>
            </a:r>
          </a:p>
          <a:p>
            <a:pPr marL="746125" lvl="1" indent="-288925">
              <a:buFont typeface="Arial"/>
              <a:buChar char="•"/>
              <a:defRPr/>
            </a:pPr>
            <a:r>
              <a:rPr lang="en-US" dirty="0"/>
              <a:t>flow control</a:t>
            </a:r>
          </a:p>
          <a:p>
            <a:pPr marL="746125" lvl="1" indent="-288925">
              <a:buFont typeface="Arial"/>
              <a:buChar char="•"/>
              <a:defRPr/>
            </a:pPr>
            <a:r>
              <a:rPr lang="en-US" dirty="0"/>
              <a:t>connection management</a:t>
            </a:r>
            <a:endParaRPr lang="en-US" sz="3200" dirty="0"/>
          </a:p>
          <a:p>
            <a:pPr marL="403225" indent="-285750">
              <a:spcBef>
                <a:spcPts val="800"/>
              </a:spcBef>
              <a:buClr>
                <a:schemeClr val="bg1">
                  <a:lumMod val="75000"/>
                </a:schemeClr>
              </a:buClr>
            </a:pPr>
            <a:r>
              <a:rPr lang="en-US" sz="3200" dirty="0">
                <a:solidFill>
                  <a:schemeClr val="bg1">
                    <a:lumMod val="75000"/>
                  </a:schemeClr>
                </a:solidFill>
              </a:rPr>
              <a:t>Principles of congestion control</a:t>
            </a:r>
          </a:p>
          <a:p>
            <a:pPr marL="403225" indent="-285750">
              <a:spcBef>
                <a:spcPts val="800"/>
              </a:spcBef>
              <a:buClr>
                <a:schemeClr val="bg1">
                  <a:lumMod val="75000"/>
                </a:schemeClr>
              </a:buClr>
            </a:pPr>
            <a:r>
              <a:rPr lang="en-US" sz="3200" dirty="0">
                <a:solidFill>
                  <a:schemeClr val="bg1">
                    <a:lumMod val="75000"/>
                  </a:schemeClr>
                </a:solidFill>
              </a:rPr>
              <a:t>TCP congestion control</a:t>
            </a:r>
          </a:p>
          <a:p>
            <a:pPr eaLnBrk="1" hangingPunct="1">
              <a:buFont typeface="Wingdings" panose="05000000000000000000" pitchFamily="2" charset="2"/>
              <a:buNone/>
            </a:pPr>
            <a:endParaRPr lang="en-US" altLang="en-US" sz="2400" dirty="0"/>
          </a:p>
        </p:txBody>
      </p:sp>
      <p:sp>
        <p:nvSpPr>
          <p:cNvPr id="3" name="Slide Number Placeholder 2">
            <a:extLst>
              <a:ext uri="{FF2B5EF4-FFF2-40B4-BE49-F238E27FC236}">
                <a16:creationId xmlns:a16="http://schemas.microsoft.com/office/drawing/2014/main" id="{006FDDC9-958A-FA4C-8403-56ABF73A6F8E}"/>
              </a:ext>
            </a:extLst>
          </p:cNvPr>
          <p:cNvSpPr>
            <a:spLocks noGrp="1"/>
          </p:cNvSpPr>
          <p:nvPr>
            <p:ph type="sldNum" sz="quarter" idx="4"/>
          </p:nvPr>
        </p:nvSpPr>
        <p:spPr/>
        <p:txBody>
          <a:bodyPr/>
          <a:lstStyle/>
          <a:p>
            <a:r>
              <a:rPr lang="en-US" dirty="0"/>
              <a:t>Transport Layer: 3-</a:t>
            </a:r>
            <a:fld id="{C4204591-24BD-A542-B9D5-F8D8A88D2FEE}" type="slidenum">
              <a:rPr lang="en-US" smtClean="0"/>
              <a:pPr/>
              <a:t>2</a:t>
            </a:fld>
            <a:endParaRPr lang="en-US" dirty="0"/>
          </a:p>
        </p:txBody>
      </p:sp>
      <p:pic>
        <p:nvPicPr>
          <p:cNvPr id="6" name="Picture 5">
            <a:extLst>
              <a:ext uri="{FF2B5EF4-FFF2-40B4-BE49-F238E27FC236}">
                <a16:creationId xmlns:a16="http://schemas.microsoft.com/office/drawing/2014/main" id="{BC34935B-A6B2-0C48-9638-656FA430E71C}"/>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13271627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B7CA3E-D8EC-6A80-CD0D-30A5A295ABFC}"/>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E25146FC-5978-6370-EBC7-4AADCF83C81E}"/>
              </a:ext>
            </a:extLst>
          </p:cNvPr>
          <p:cNvSpPr>
            <a:spLocks noGrp="1"/>
          </p:cNvSpPr>
          <p:nvPr>
            <p:ph type="title"/>
          </p:nvPr>
        </p:nvSpPr>
        <p:spPr/>
        <p:txBody>
          <a:bodyPr/>
          <a:lstStyle/>
          <a:p>
            <a:r>
              <a:rPr lang="en-GB" dirty="0"/>
              <a:t>Quiz 2 4.2-3</a:t>
            </a:r>
            <a:endParaRPr lang="en-SE" dirty="0"/>
          </a:p>
        </p:txBody>
      </p:sp>
      <p:sp>
        <p:nvSpPr>
          <p:cNvPr id="4" name="Slide Number Placeholder 3">
            <a:extLst>
              <a:ext uri="{FF2B5EF4-FFF2-40B4-BE49-F238E27FC236}">
                <a16:creationId xmlns:a16="http://schemas.microsoft.com/office/drawing/2014/main" id="{5EFC9CD7-11AE-2EC0-C474-614AEFF85FDB}"/>
              </a:ext>
            </a:extLst>
          </p:cNvPr>
          <p:cNvSpPr>
            <a:spLocks noGrp="1"/>
          </p:cNvSpPr>
          <p:nvPr>
            <p:ph type="sldNum" sz="quarter" idx="4"/>
          </p:nvPr>
        </p:nvSpPr>
        <p:spPr/>
        <p:txBody>
          <a:bodyPr/>
          <a:lstStyle/>
          <a:p>
            <a:r>
              <a:rPr lang="en-US"/>
              <a:t>Network Layer: 4-</a:t>
            </a:r>
            <a:fld id="{C4204591-24BD-A542-B9D5-F8D8A88D2FEE}" type="slidenum">
              <a:rPr lang="en-US" smtClean="0"/>
              <a:pPr/>
              <a:t>20</a:t>
            </a:fld>
            <a:endParaRPr lang="en-US" dirty="0"/>
          </a:p>
        </p:txBody>
      </p:sp>
      <p:pic>
        <p:nvPicPr>
          <p:cNvPr id="1026" name="Picture 2">
            <a:extLst>
              <a:ext uri="{FF2B5EF4-FFF2-40B4-BE49-F238E27FC236}">
                <a16:creationId xmlns:a16="http://schemas.microsoft.com/office/drawing/2014/main" id="{580A4E97-2717-CCE6-B1DA-647AA112C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785" y="1625601"/>
            <a:ext cx="10753596" cy="4449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3542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21</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02160" y="1991343"/>
            <a:ext cx="5474133"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6" name="TextBox 75">
            <a:extLst>
              <a:ext uri="{FF2B5EF4-FFF2-40B4-BE49-F238E27FC236}">
                <a16:creationId xmlns:a16="http://schemas.microsoft.com/office/drawing/2014/main" id="{931247A0-BAC5-F534-FC7A-411CEF96FB55}"/>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24" name="TextBox 75">
            <a:extLst>
              <a:ext uri="{FF2B5EF4-FFF2-40B4-BE49-F238E27FC236}">
                <a16:creationId xmlns:a16="http://schemas.microsoft.com/office/drawing/2014/main" id="{55BF46CC-A3DA-2FD0-0BCE-690118364C7C}"/>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25" name="TextBox 75">
            <a:extLst>
              <a:ext uri="{FF2B5EF4-FFF2-40B4-BE49-F238E27FC236}">
                <a16:creationId xmlns:a16="http://schemas.microsoft.com/office/drawing/2014/main" id="{D222A241-6618-DD39-0D10-14B11C534BB2}"/>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6" name="TextBox 75">
            <a:extLst>
              <a:ext uri="{FF2B5EF4-FFF2-40B4-BE49-F238E27FC236}">
                <a16:creationId xmlns:a16="http://schemas.microsoft.com/office/drawing/2014/main" id="{1821C9BF-3EB6-CA6A-555E-9AB6B42F982C}"/>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7" name="TextBox 75">
            <a:extLst>
              <a:ext uri="{FF2B5EF4-FFF2-40B4-BE49-F238E27FC236}">
                <a16:creationId xmlns:a16="http://schemas.microsoft.com/office/drawing/2014/main" id="{5C90E985-D2CC-CF4A-212C-29832981B790}"/>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8" name="TextBox 75">
            <a:extLst>
              <a:ext uri="{FF2B5EF4-FFF2-40B4-BE49-F238E27FC236}">
                <a16:creationId xmlns:a16="http://schemas.microsoft.com/office/drawing/2014/main" id="{2DEF2988-DF1B-C718-2DB9-E6C3BD89DCE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9" name="TextBox 75">
            <a:extLst>
              <a:ext uri="{FF2B5EF4-FFF2-40B4-BE49-F238E27FC236}">
                <a16:creationId xmlns:a16="http://schemas.microsoft.com/office/drawing/2014/main" id="{5DE2420F-2035-59A7-FA87-F13913E4FBE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91308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22</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22</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FF0000"/>
                </a:solidFill>
              </a:rPr>
              <a:t>3</a:t>
            </a:r>
            <a:r>
              <a:rPr lang="en-GB" dirty="0">
                <a:solidFill>
                  <a:schemeClr val="accent6"/>
                </a:solidFill>
              </a:rPr>
              <a:t>, 4</a:t>
            </a:r>
            <a:r>
              <a:rPr lang="en-GB" dirty="0"/>
              <a:t> in queue, transmit </a:t>
            </a:r>
            <a:r>
              <a:rPr lang="en-GB" dirty="0">
                <a:solidFill>
                  <a:srgbClr val="FF0000"/>
                </a:solidFill>
              </a:rPr>
              <a:t>3</a:t>
            </a:r>
          </a:p>
          <a:p>
            <a:r>
              <a:rPr lang="en-GB" dirty="0"/>
              <a:t>Time 2: </a:t>
            </a:r>
            <a:r>
              <a:rPr lang="en-GB" dirty="0">
                <a:solidFill>
                  <a:srgbClr val="00B050"/>
                </a:solidFill>
              </a:rPr>
              <a:t>2</a:t>
            </a:r>
            <a:r>
              <a:rPr lang="en-GB" dirty="0"/>
              <a:t>, </a:t>
            </a:r>
            <a:r>
              <a:rPr lang="en-GB" dirty="0">
                <a:solidFill>
                  <a:srgbClr val="00B050"/>
                </a:solidFill>
              </a:rPr>
              <a:t>4</a:t>
            </a:r>
            <a:r>
              <a:rPr lang="en-GB" dirty="0"/>
              <a:t> in queue, transmit </a:t>
            </a:r>
            <a:r>
              <a:rPr lang="en-GB" dirty="0">
                <a:solidFill>
                  <a:srgbClr val="00B050"/>
                </a:solidFill>
              </a:rPr>
              <a:t>2</a:t>
            </a:r>
          </a:p>
          <a:p>
            <a:pPr lvl="1"/>
            <a:r>
              <a:rPr lang="en-GB" dirty="0"/>
              <a:t>FCFS within same priority</a:t>
            </a:r>
          </a:p>
          <a:p>
            <a:r>
              <a:rPr lang="en-GB" dirty="0"/>
              <a:t>Time 3: </a:t>
            </a:r>
            <a:r>
              <a:rPr lang="en-GB" dirty="0">
                <a:solidFill>
                  <a:srgbClr val="00B050"/>
                </a:solidFill>
              </a:rPr>
              <a:t>4</a:t>
            </a:r>
            <a:r>
              <a:rPr lang="en-GB" dirty="0"/>
              <a:t>, </a:t>
            </a:r>
            <a:r>
              <a:rPr lang="en-GB" dirty="0">
                <a:solidFill>
                  <a:srgbClr val="FF0000"/>
                </a:solidFill>
              </a:rPr>
              <a:t>5</a:t>
            </a:r>
            <a:r>
              <a:rPr lang="en-GB" dirty="0"/>
              <a:t> in queue, transmit </a:t>
            </a:r>
            <a:r>
              <a:rPr lang="en-GB" dirty="0">
                <a:solidFill>
                  <a:srgbClr val="FF0000"/>
                </a:solidFill>
              </a:rPr>
              <a:t>5</a:t>
            </a:r>
          </a:p>
          <a:p>
            <a:r>
              <a:rPr lang="en-GB" dirty="0"/>
              <a:t>Time 4: </a:t>
            </a:r>
            <a:r>
              <a:rPr lang="en-GB" dirty="0">
                <a:solidFill>
                  <a:srgbClr val="00B050"/>
                </a:solidFill>
              </a:rPr>
              <a:t>4, </a:t>
            </a:r>
            <a:r>
              <a:rPr lang="en-GB" dirty="0">
                <a:solidFill>
                  <a:srgbClr val="FF0000"/>
                </a:solidFill>
              </a:rPr>
              <a:t>6</a:t>
            </a:r>
            <a:r>
              <a:rPr lang="en-GB" dirty="0">
                <a:solidFill>
                  <a:srgbClr val="00B050"/>
                </a:solidFill>
              </a:rPr>
              <a:t>, 7</a:t>
            </a:r>
            <a:r>
              <a:rPr lang="en-GB" dirty="0"/>
              <a:t> in queue, transmit </a:t>
            </a:r>
            <a:r>
              <a:rPr lang="en-GB" dirty="0">
                <a:solidFill>
                  <a:srgbClr val="FF0000"/>
                </a:solidFill>
              </a:rPr>
              <a:t>6</a:t>
            </a:r>
            <a:endParaRPr lang="en-GB" dirty="0">
              <a:solidFill>
                <a:srgbClr val="00B050"/>
              </a:solidFill>
            </a:endParaRPr>
          </a:p>
          <a:p>
            <a:r>
              <a:rPr lang="en-GB" dirty="0"/>
              <a:t>Time 5: </a:t>
            </a:r>
            <a:r>
              <a:rPr lang="en-GB" dirty="0">
                <a:solidFill>
                  <a:srgbClr val="00B050"/>
                </a:solidFill>
              </a:rPr>
              <a:t>4</a:t>
            </a:r>
            <a:r>
              <a:rPr lang="en-GB" dirty="0"/>
              <a:t>, </a:t>
            </a:r>
            <a:r>
              <a:rPr lang="en-GB" dirty="0">
                <a:solidFill>
                  <a:schemeClr val="accent6"/>
                </a:solidFill>
              </a:rPr>
              <a:t>7</a:t>
            </a:r>
            <a:r>
              <a:rPr lang="en-GB" dirty="0"/>
              <a:t> in queue, transmit </a:t>
            </a:r>
            <a:r>
              <a:rPr lang="en-GB" dirty="0">
                <a:solidFill>
                  <a:schemeClr val="accent6"/>
                </a:solidFill>
              </a:rPr>
              <a:t>4</a:t>
            </a:r>
          </a:p>
          <a:p>
            <a:r>
              <a:rPr lang="en-GB" dirty="0"/>
              <a:t>Time 6: </a:t>
            </a:r>
            <a:r>
              <a:rPr lang="en-GB" dirty="0">
                <a:solidFill>
                  <a:srgbClr val="00B050"/>
                </a:solidFill>
              </a:rPr>
              <a:t>7</a:t>
            </a:r>
            <a:r>
              <a:rPr lang="en-GB" dirty="0"/>
              <a:t> in queue, transmit </a:t>
            </a:r>
            <a:r>
              <a:rPr lang="en-GB" dirty="0">
                <a:solidFill>
                  <a:srgbClr val="00B050"/>
                </a:solidFill>
              </a:rPr>
              <a:t>7</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1 3</a:t>
            </a:r>
            <a:r>
              <a:rPr lang="en-GB" sz="2800" dirty="0"/>
              <a:t> 2</a:t>
            </a:r>
            <a:r>
              <a:rPr lang="en-SE" sz="2800" dirty="0"/>
              <a:t> 5 </a:t>
            </a:r>
            <a:r>
              <a:rPr lang="en-GB" sz="2800" dirty="0"/>
              <a:t>6</a:t>
            </a:r>
            <a:r>
              <a:rPr lang="en-SE" sz="2800" dirty="0"/>
              <a:t> </a:t>
            </a:r>
            <a:r>
              <a:rPr lang="en-GB" sz="2800" dirty="0"/>
              <a:t>4</a:t>
            </a:r>
            <a:r>
              <a:rPr lang="en-SE" sz="2800" dirty="0"/>
              <a:t> </a:t>
            </a:r>
            <a:r>
              <a:rPr lang="en-GB" sz="2800" dirty="0"/>
              <a:t>7</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16" name="Picture 15">
            <a:extLst>
              <a:ext uri="{FF2B5EF4-FFF2-40B4-BE49-F238E27FC236}">
                <a16:creationId xmlns:a16="http://schemas.microsoft.com/office/drawing/2014/main" id="{6E6DCE27-FD0E-A79E-10B5-01D0B3BB97F9}"/>
              </a:ext>
            </a:extLst>
          </p:cNvPr>
          <p:cNvPicPr>
            <a:picLocks noChangeAspect="1"/>
          </p:cNvPicPr>
          <p:nvPr/>
        </p:nvPicPr>
        <p:blipFill>
          <a:blip r:embed="rId2"/>
          <a:srcRect/>
          <a:stretch/>
        </p:blipFill>
        <p:spPr>
          <a:xfrm>
            <a:off x="802160" y="1991343"/>
            <a:ext cx="5474133" cy="2261938"/>
          </a:xfrm>
          <a:prstGeom prst="rect">
            <a:avLst/>
          </a:prstGeom>
        </p:spPr>
      </p:pic>
      <p:sp>
        <p:nvSpPr>
          <p:cNvPr id="17" name="TextBox 75">
            <a:extLst>
              <a:ext uri="{FF2B5EF4-FFF2-40B4-BE49-F238E27FC236}">
                <a16:creationId xmlns:a16="http://schemas.microsoft.com/office/drawing/2014/main" id="{0EA89438-42D6-89A3-F2F7-DB8531BA45F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8" name="TextBox 75">
            <a:extLst>
              <a:ext uri="{FF2B5EF4-FFF2-40B4-BE49-F238E27FC236}">
                <a16:creationId xmlns:a16="http://schemas.microsoft.com/office/drawing/2014/main" id="{FF7FEF84-E9D1-4EF7-D60D-5AA29F0CB77D}"/>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9" name="TextBox 75">
            <a:extLst>
              <a:ext uri="{FF2B5EF4-FFF2-40B4-BE49-F238E27FC236}">
                <a16:creationId xmlns:a16="http://schemas.microsoft.com/office/drawing/2014/main" id="{2C4CE7FB-1289-D2C8-C0DF-C982C746921E}"/>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20" name="TextBox 75">
            <a:extLst>
              <a:ext uri="{FF2B5EF4-FFF2-40B4-BE49-F238E27FC236}">
                <a16:creationId xmlns:a16="http://schemas.microsoft.com/office/drawing/2014/main" id="{44BA604E-4041-F79F-864B-5DADE185B7A0}"/>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1" name="TextBox 75">
            <a:extLst>
              <a:ext uri="{FF2B5EF4-FFF2-40B4-BE49-F238E27FC236}">
                <a16:creationId xmlns:a16="http://schemas.microsoft.com/office/drawing/2014/main" id="{555D9FF0-C989-1DAB-0AF2-64D1AFAC7024}"/>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9" name="TextBox 75">
            <a:extLst>
              <a:ext uri="{FF2B5EF4-FFF2-40B4-BE49-F238E27FC236}">
                <a16:creationId xmlns:a16="http://schemas.microsoft.com/office/drawing/2014/main" id="{F930FF72-1C86-46BF-87E0-21F82EAC4357}"/>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0" name="TextBox 75">
            <a:extLst>
              <a:ext uri="{FF2B5EF4-FFF2-40B4-BE49-F238E27FC236}">
                <a16:creationId xmlns:a16="http://schemas.microsoft.com/office/drawing/2014/main" id="{AECE5FFF-714D-8AC1-C80C-E7DE00EF3CBA}"/>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1" name="TextBox 75">
            <a:extLst>
              <a:ext uri="{FF2B5EF4-FFF2-40B4-BE49-F238E27FC236}">
                <a16:creationId xmlns:a16="http://schemas.microsoft.com/office/drawing/2014/main" id="{45F30D1E-8A88-7F33-2E8D-26C6595BC181}"/>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ED6A4DE-AF75-EABC-43A1-5D94E1FB7D01}"/>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3" name="TextBox 75">
            <a:extLst>
              <a:ext uri="{FF2B5EF4-FFF2-40B4-BE49-F238E27FC236}">
                <a16:creationId xmlns:a16="http://schemas.microsoft.com/office/drawing/2014/main" id="{F30C35EA-30B2-CC79-136A-16A04FB1BEBF}"/>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4" name="TextBox 75">
            <a:extLst>
              <a:ext uri="{FF2B5EF4-FFF2-40B4-BE49-F238E27FC236}">
                <a16:creationId xmlns:a16="http://schemas.microsoft.com/office/drawing/2014/main" id="{A37E1E2F-1325-7F6E-C04D-B7AFEB756E2B}"/>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5" name="TextBox 75">
            <a:extLst>
              <a:ext uri="{FF2B5EF4-FFF2-40B4-BE49-F238E27FC236}">
                <a16:creationId xmlns:a16="http://schemas.microsoft.com/office/drawing/2014/main" id="{9A53C803-C22B-C73B-23D6-6C9D8F1D7E69}"/>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6" name="TextBox 75">
            <a:extLst>
              <a:ext uri="{FF2B5EF4-FFF2-40B4-BE49-F238E27FC236}">
                <a16:creationId xmlns:a16="http://schemas.microsoft.com/office/drawing/2014/main" id="{BDC571F9-6EE8-FB78-B36A-558EC92FABDC}"/>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8" name="TextBox 75">
            <a:extLst>
              <a:ext uri="{FF2B5EF4-FFF2-40B4-BE49-F238E27FC236}">
                <a16:creationId xmlns:a16="http://schemas.microsoft.com/office/drawing/2014/main" id="{5BC88FB8-69E8-AABF-1296-34008F3414B4}"/>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688502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23</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3</a:t>
            </a:r>
            <a:r>
              <a:rPr lang="en-US" altLang="zh-CN" dirty="0"/>
              <a:t>, </a:t>
            </a:r>
            <a:r>
              <a:rPr lang="en-US" altLang="zh-CN" dirty="0">
                <a:solidFill>
                  <a:srgbClr val="00B050"/>
                </a:solidFill>
              </a:rPr>
              <a:t>4</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7</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6</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1 2 3 4 5 7 6</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30" name="Picture 29">
            <a:extLst>
              <a:ext uri="{FF2B5EF4-FFF2-40B4-BE49-F238E27FC236}">
                <a16:creationId xmlns:a16="http://schemas.microsoft.com/office/drawing/2014/main" id="{77C3C82D-8377-97A9-6795-8A09497C6531}"/>
              </a:ext>
            </a:extLst>
          </p:cNvPr>
          <p:cNvPicPr>
            <a:picLocks noChangeAspect="1"/>
          </p:cNvPicPr>
          <p:nvPr/>
        </p:nvPicPr>
        <p:blipFill>
          <a:blip r:embed="rId2"/>
          <a:srcRect/>
          <a:stretch/>
        </p:blipFill>
        <p:spPr>
          <a:xfrm>
            <a:off x="802160" y="1991343"/>
            <a:ext cx="5474133" cy="2261938"/>
          </a:xfrm>
          <a:prstGeom prst="rect">
            <a:avLst/>
          </a:prstGeom>
        </p:spPr>
      </p:pic>
      <p:sp>
        <p:nvSpPr>
          <p:cNvPr id="31" name="TextBox 75">
            <a:extLst>
              <a:ext uri="{FF2B5EF4-FFF2-40B4-BE49-F238E27FC236}">
                <a16:creationId xmlns:a16="http://schemas.microsoft.com/office/drawing/2014/main" id="{7CF8F120-D2B0-7620-BE00-52D420A20BF2}"/>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2" name="TextBox 75">
            <a:extLst>
              <a:ext uri="{FF2B5EF4-FFF2-40B4-BE49-F238E27FC236}">
                <a16:creationId xmlns:a16="http://schemas.microsoft.com/office/drawing/2014/main" id="{7AF67062-BFEA-1BDE-96E6-2CFFCAA7ECCB}"/>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33" name="TextBox 75">
            <a:extLst>
              <a:ext uri="{FF2B5EF4-FFF2-40B4-BE49-F238E27FC236}">
                <a16:creationId xmlns:a16="http://schemas.microsoft.com/office/drawing/2014/main" id="{CD614B78-3838-F4DA-9964-5FB69F938CF2}"/>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34" name="TextBox 75">
            <a:extLst>
              <a:ext uri="{FF2B5EF4-FFF2-40B4-BE49-F238E27FC236}">
                <a16:creationId xmlns:a16="http://schemas.microsoft.com/office/drawing/2014/main" id="{29224683-0942-1325-2272-DD8924B1B1EB}"/>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35" name="TextBox 75">
            <a:extLst>
              <a:ext uri="{FF2B5EF4-FFF2-40B4-BE49-F238E27FC236}">
                <a16:creationId xmlns:a16="http://schemas.microsoft.com/office/drawing/2014/main" id="{A3C7AAC0-72BA-4F08-7779-48642CE5E8A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36" name="TextBox 75">
            <a:extLst>
              <a:ext uri="{FF2B5EF4-FFF2-40B4-BE49-F238E27FC236}">
                <a16:creationId xmlns:a16="http://schemas.microsoft.com/office/drawing/2014/main" id="{F992235D-759D-404F-C35D-80EE7FD8310F}"/>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37" name="TextBox 75">
            <a:extLst>
              <a:ext uri="{FF2B5EF4-FFF2-40B4-BE49-F238E27FC236}">
                <a16:creationId xmlns:a16="http://schemas.microsoft.com/office/drawing/2014/main" id="{DC8EA3DF-EA6A-3954-0838-D218D82B7D65}"/>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38" name="TextBox 75">
            <a:extLst>
              <a:ext uri="{FF2B5EF4-FFF2-40B4-BE49-F238E27FC236}">
                <a16:creationId xmlns:a16="http://schemas.microsoft.com/office/drawing/2014/main" id="{B45359B6-A79A-030D-587A-70D8D83A226B}"/>
              </a:ext>
            </a:extLst>
          </p:cNvPr>
          <p:cNvSpPr txBox="1">
            <a:spLocks noChangeArrowheads="1"/>
          </p:cNvSpPr>
          <p:nvPr/>
        </p:nvSpPr>
        <p:spPr bwMode="auto">
          <a:xfrm>
            <a:off x="262602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39" name="TextBox 75">
            <a:extLst>
              <a:ext uri="{FF2B5EF4-FFF2-40B4-BE49-F238E27FC236}">
                <a16:creationId xmlns:a16="http://schemas.microsoft.com/office/drawing/2014/main" id="{27D0E03C-4090-9311-295E-16186899191F}"/>
              </a:ext>
            </a:extLst>
          </p:cNvPr>
          <p:cNvSpPr txBox="1">
            <a:spLocks noChangeArrowheads="1"/>
          </p:cNvSpPr>
          <p:nvPr/>
        </p:nvSpPr>
        <p:spPr bwMode="auto">
          <a:xfrm>
            <a:off x="3029144"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40" name="TextBox 75">
            <a:extLst>
              <a:ext uri="{FF2B5EF4-FFF2-40B4-BE49-F238E27FC236}">
                <a16:creationId xmlns:a16="http://schemas.microsoft.com/office/drawing/2014/main" id="{A7EA2EDE-8D78-116F-F134-34FDA7CEF3D7}"/>
              </a:ext>
            </a:extLst>
          </p:cNvPr>
          <p:cNvSpPr txBox="1">
            <a:spLocks noChangeArrowheads="1"/>
          </p:cNvSpPr>
          <p:nvPr/>
        </p:nvSpPr>
        <p:spPr bwMode="auto">
          <a:xfrm>
            <a:off x="3432268"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48" name="TextBox 75">
            <a:extLst>
              <a:ext uri="{FF2B5EF4-FFF2-40B4-BE49-F238E27FC236}">
                <a16:creationId xmlns:a16="http://schemas.microsoft.com/office/drawing/2014/main" id="{F243C2CD-1AE3-626F-94A1-D9D18BA5B97F}"/>
              </a:ext>
            </a:extLst>
          </p:cNvPr>
          <p:cNvSpPr txBox="1">
            <a:spLocks noChangeArrowheads="1"/>
          </p:cNvSpPr>
          <p:nvPr/>
        </p:nvSpPr>
        <p:spPr bwMode="auto">
          <a:xfrm>
            <a:off x="3835392"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9" name="TextBox 75">
            <a:extLst>
              <a:ext uri="{FF2B5EF4-FFF2-40B4-BE49-F238E27FC236}">
                <a16:creationId xmlns:a16="http://schemas.microsoft.com/office/drawing/2014/main" id="{3076E4F4-8C09-E00E-6ABE-E17FFE73FE85}"/>
              </a:ext>
            </a:extLst>
          </p:cNvPr>
          <p:cNvSpPr txBox="1">
            <a:spLocks noChangeArrowheads="1"/>
          </p:cNvSpPr>
          <p:nvPr/>
        </p:nvSpPr>
        <p:spPr bwMode="auto">
          <a:xfrm>
            <a:off x="4238516"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0" name="TextBox 75">
            <a:extLst>
              <a:ext uri="{FF2B5EF4-FFF2-40B4-BE49-F238E27FC236}">
                <a16:creationId xmlns:a16="http://schemas.microsoft.com/office/drawing/2014/main" id="{7DF11699-9E33-55FC-5A66-7B24F1482285}"/>
              </a:ext>
            </a:extLst>
          </p:cNvPr>
          <p:cNvSpPr txBox="1">
            <a:spLocks noChangeArrowheads="1"/>
          </p:cNvSpPr>
          <p:nvPr/>
        </p:nvSpPr>
        <p:spPr bwMode="auto">
          <a:xfrm>
            <a:off x="4641640"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1" name="TextBox 75">
            <a:extLst>
              <a:ext uri="{FF2B5EF4-FFF2-40B4-BE49-F238E27FC236}">
                <a16:creationId xmlns:a16="http://schemas.microsoft.com/office/drawing/2014/main" id="{CEA1F3D3-D867-25AA-6076-1AD9F6E503E1}"/>
              </a:ext>
            </a:extLst>
          </p:cNvPr>
          <p:cNvSpPr txBox="1">
            <a:spLocks noChangeArrowheads="1"/>
          </p:cNvSpPr>
          <p:nvPr/>
        </p:nvSpPr>
        <p:spPr bwMode="auto">
          <a:xfrm>
            <a:off x="5044763" y="384659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chemeClr val="accent6"/>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1525113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7E2BA7-4D31-27C9-BE3F-3D292A5D799A}"/>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6D276891-DC4C-2958-34EF-56A02A1E1CBD}"/>
              </a:ext>
            </a:extLst>
          </p:cNvPr>
          <p:cNvSpPr>
            <a:spLocks noGrp="1"/>
          </p:cNvSpPr>
          <p:nvPr>
            <p:ph type="title"/>
          </p:nvPr>
        </p:nvSpPr>
        <p:spPr/>
        <p:txBody>
          <a:bodyPr/>
          <a:lstStyle/>
          <a:p>
            <a:r>
              <a:rPr lang="en-GB" dirty="0"/>
              <a:t>Quiz 3  4.2-4 </a:t>
            </a:r>
            <a:endParaRPr lang="en-SE" dirty="0"/>
          </a:p>
        </p:txBody>
      </p:sp>
      <p:sp>
        <p:nvSpPr>
          <p:cNvPr id="4" name="Slide Number Placeholder 3">
            <a:extLst>
              <a:ext uri="{FF2B5EF4-FFF2-40B4-BE49-F238E27FC236}">
                <a16:creationId xmlns:a16="http://schemas.microsoft.com/office/drawing/2014/main" id="{E2652BA6-F1EF-1D6C-3B8F-AD514684B44B}"/>
              </a:ext>
            </a:extLst>
          </p:cNvPr>
          <p:cNvSpPr>
            <a:spLocks noGrp="1"/>
          </p:cNvSpPr>
          <p:nvPr>
            <p:ph type="sldNum" sz="quarter" idx="4"/>
          </p:nvPr>
        </p:nvSpPr>
        <p:spPr/>
        <p:txBody>
          <a:bodyPr/>
          <a:lstStyle/>
          <a:p>
            <a:r>
              <a:rPr lang="en-US"/>
              <a:t>Network Layer: 4-</a:t>
            </a:r>
            <a:fld id="{C4204591-24BD-A542-B9D5-F8D8A88D2FEE}" type="slidenum">
              <a:rPr lang="en-US" smtClean="0"/>
              <a:pPr/>
              <a:t>24</a:t>
            </a:fld>
            <a:endParaRPr lang="en-US" dirty="0"/>
          </a:p>
        </p:txBody>
      </p:sp>
      <p:pic>
        <p:nvPicPr>
          <p:cNvPr id="2052" name="Picture 4">
            <a:extLst>
              <a:ext uri="{FF2B5EF4-FFF2-40B4-BE49-F238E27FC236}">
                <a16:creationId xmlns:a16="http://schemas.microsoft.com/office/drawing/2014/main" id="{D85DBD8D-BA69-EE44-FA6C-B4700330FD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762" y="1426179"/>
            <a:ext cx="10346475" cy="475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15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sz="4400" dirty="0"/>
              <a:t>FCFS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25</a:t>
            </a:fld>
            <a:endParaRPr lang="en-US" dirty="0"/>
          </a:p>
        </p:txBody>
      </p:sp>
      <p:pic>
        <p:nvPicPr>
          <p:cNvPr id="5" name="Picture 4">
            <a:extLst>
              <a:ext uri="{FF2B5EF4-FFF2-40B4-BE49-F238E27FC236}">
                <a16:creationId xmlns:a16="http://schemas.microsoft.com/office/drawing/2014/main" id="{78AE524C-8567-5B73-2B91-7FF0B4EE1E5D}"/>
              </a:ext>
            </a:extLst>
          </p:cNvPr>
          <p:cNvPicPr>
            <a:picLocks noChangeAspect="1"/>
          </p:cNvPicPr>
          <p:nvPr/>
        </p:nvPicPr>
        <p:blipFill>
          <a:blip r:embed="rId2"/>
          <a:srcRect/>
          <a:stretch/>
        </p:blipFill>
        <p:spPr>
          <a:xfrm>
            <a:off x="854399" y="1838943"/>
            <a:ext cx="4922615" cy="2261938"/>
          </a:xfrm>
          <a:prstGeom prst="rect">
            <a:avLst/>
          </a:prstGeom>
        </p:spPr>
      </p:pic>
      <p:sp>
        <p:nvSpPr>
          <p:cNvPr id="7" name="TextBox 75">
            <a:extLst>
              <a:ext uri="{FF2B5EF4-FFF2-40B4-BE49-F238E27FC236}">
                <a16:creationId xmlns:a16="http://schemas.microsoft.com/office/drawing/2014/main" id="{2B113C9C-C7F3-DF32-1079-D55B6788C50F}"/>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8" name="TextBox 75">
            <a:extLst>
              <a:ext uri="{FF2B5EF4-FFF2-40B4-BE49-F238E27FC236}">
                <a16:creationId xmlns:a16="http://schemas.microsoft.com/office/drawing/2014/main" id="{7B973094-9334-0D93-7CF7-2590696C1B46}"/>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9" name="TextBox 75">
            <a:extLst>
              <a:ext uri="{FF2B5EF4-FFF2-40B4-BE49-F238E27FC236}">
                <a16:creationId xmlns:a16="http://schemas.microsoft.com/office/drawing/2014/main" id="{4E83518B-CE0B-4D39-C843-B35C9055AF5A}"/>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0" name="TextBox 75">
            <a:extLst>
              <a:ext uri="{FF2B5EF4-FFF2-40B4-BE49-F238E27FC236}">
                <a16:creationId xmlns:a16="http://schemas.microsoft.com/office/drawing/2014/main" id="{AE17E7A2-EFD9-4582-8732-F0E672A20B94}"/>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6723C786-7453-C56F-D996-BE640FCB9181}"/>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469F1AB1-794A-87FE-7378-D64F5CF77DAD}"/>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3" name="TextBox 75">
            <a:extLst>
              <a:ext uri="{FF2B5EF4-FFF2-40B4-BE49-F238E27FC236}">
                <a16:creationId xmlns:a16="http://schemas.microsoft.com/office/drawing/2014/main" id="{37B8E828-A7E8-E632-BDA3-B71BAC431CA3}"/>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1708391"/>
            <a:ext cx="5282673" cy="426943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Transmit order the same as packet arrival order of 1 2 3 4 5 6 7</a:t>
            </a:r>
          </a:p>
        </p:txBody>
      </p:sp>
      <p:sp>
        <p:nvSpPr>
          <p:cNvPr id="15" name="TextBox 14">
            <a:extLst>
              <a:ext uri="{FF2B5EF4-FFF2-40B4-BE49-F238E27FC236}">
                <a16:creationId xmlns:a16="http://schemas.microsoft.com/office/drawing/2014/main" id="{90115B5D-2E48-AAB1-0A4D-A9C0D99535B2}"/>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3" name="TextBox 22">
            <a:extLst>
              <a:ext uri="{FF2B5EF4-FFF2-40B4-BE49-F238E27FC236}">
                <a16:creationId xmlns:a16="http://schemas.microsoft.com/office/drawing/2014/main" id="{EB4B7BA5-FAD2-6460-DC87-C4F9913ECEBA}"/>
              </a:ext>
            </a:extLst>
          </p:cNvPr>
          <p:cNvSpPr txBox="1"/>
          <p:nvPr/>
        </p:nvSpPr>
        <p:spPr>
          <a:xfrm>
            <a:off x="2531149" y="5094399"/>
            <a:ext cx="1975419" cy="523220"/>
          </a:xfrm>
          <a:prstGeom prst="rect">
            <a:avLst/>
          </a:prstGeom>
          <a:noFill/>
        </p:spPr>
        <p:txBody>
          <a:bodyPr wrap="square">
            <a:spAutoFit/>
          </a:bodyPr>
          <a:lstStyle/>
          <a:p>
            <a:pPr algn="l"/>
            <a:r>
              <a:rPr lang="en-SE" sz="2800" dirty="0"/>
              <a:t>1 2 3 </a:t>
            </a:r>
            <a:r>
              <a:rPr lang="en-GB" sz="2800" dirty="0"/>
              <a:t>4</a:t>
            </a:r>
            <a:r>
              <a:rPr lang="en-SE" sz="2800" dirty="0"/>
              <a:t> </a:t>
            </a:r>
            <a:r>
              <a:rPr lang="en-GB" sz="2800" dirty="0"/>
              <a:t>5</a:t>
            </a:r>
            <a:r>
              <a:rPr lang="en-SE" sz="2800" dirty="0"/>
              <a:t> </a:t>
            </a:r>
            <a:r>
              <a:rPr lang="en-GB" sz="2800" dirty="0"/>
              <a:t>6</a:t>
            </a:r>
            <a:r>
              <a:rPr lang="en-SE" sz="2800" dirty="0"/>
              <a:t> </a:t>
            </a:r>
            <a:r>
              <a:rPr lang="en-GB" sz="2800" dirty="0"/>
              <a:t>7</a:t>
            </a:r>
            <a:endParaRPr lang="en-SE" sz="2800" dirty="0"/>
          </a:p>
        </p:txBody>
      </p:sp>
      <p:sp>
        <p:nvSpPr>
          <p:cNvPr id="16" name="TextBox 75">
            <a:extLst>
              <a:ext uri="{FF2B5EF4-FFF2-40B4-BE49-F238E27FC236}">
                <a16:creationId xmlns:a16="http://schemas.microsoft.com/office/drawing/2014/main" id="{49A24506-1413-9458-3CBC-CA74FA5074C0}"/>
              </a:ext>
            </a:extLst>
          </p:cNvPr>
          <p:cNvSpPr txBox="1">
            <a:spLocks noChangeArrowheads="1"/>
          </p:cNvSpPr>
          <p:nvPr/>
        </p:nvSpPr>
        <p:spPr bwMode="auto">
          <a:xfrm>
            <a:off x="264989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7" name="TextBox 75">
            <a:extLst>
              <a:ext uri="{FF2B5EF4-FFF2-40B4-BE49-F238E27FC236}">
                <a16:creationId xmlns:a16="http://schemas.microsoft.com/office/drawing/2014/main" id="{F0D04303-036E-2802-9F2E-3A476D13279D}"/>
              </a:ext>
            </a:extLst>
          </p:cNvPr>
          <p:cNvSpPr txBox="1">
            <a:spLocks noChangeArrowheads="1"/>
          </p:cNvSpPr>
          <p:nvPr/>
        </p:nvSpPr>
        <p:spPr bwMode="auto">
          <a:xfrm>
            <a:off x="3053020"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8" name="TextBox 75">
            <a:extLst>
              <a:ext uri="{FF2B5EF4-FFF2-40B4-BE49-F238E27FC236}">
                <a16:creationId xmlns:a16="http://schemas.microsoft.com/office/drawing/2014/main" id="{589FC788-1AD4-38DC-77FA-20EE2E340B02}"/>
              </a:ext>
            </a:extLst>
          </p:cNvPr>
          <p:cNvSpPr txBox="1">
            <a:spLocks noChangeArrowheads="1"/>
          </p:cNvSpPr>
          <p:nvPr/>
        </p:nvSpPr>
        <p:spPr bwMode="auto">
          <a:xfrm>
            <a:off x="3456144"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9" name="TextBox 75">
            <a:extLst>
              <a:ext uri="{FF2B5EF4-FFF2-40B4-BE49-F238E27FC236}">
                <a16:creationId xmlns:a16="http://schemas.microsoft.com/office/drawing/2014/main" id="{D5774493-F6DD-0450-A8CE-EDCA50D3E78B}"/>
              </a:ext>
            </a:extLst>
          </p:cNvPr>
          <p:cNvSpPr txBox="1">
            <a:spLocks noChangeArrowheads="1"/>
          </p:cNvSpPr>
          <p:nvPr/>
        </p:nvSpPr>
        <p:spPr bwMode="auto">
          <a:xfrm>
            <a:off x="3859268"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20" name="TextBox 75">
            <a:extLst>
              <a:ext uri="{FF2B5EF4-FFF2-40B4-BE49-F238E27FC236}">
                <a16:creationId xmlns:a16="http://schemas.microsoft.com/office/drawing/2014/main" id="{12F096E1-5345-CBC4-101B-AB3CA5C8F7A1}"/>
              </a:ext>
            </a:extLst>
          </p:cNvPr>
          <p:cNvSpPr txBox="1">
            <a:spLocks noChangeArrowheads="1"/>
          </p:cNvSpPr>
          <p:nvPr/>
        </p:nvSpPr>
        <p:spPr bwMode="auto">
          <a:xfrm>
            <a:off x="4262392"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21" name="TextBox 75">
            <a:extLst>
              <a:ext uri="{FF2B5EF4-FFF2-40B4-BE49-F238E27FC236}">
                <a16:creationId xmlns:a16="http://schemas.microsoft.com/office/drawing/2014/main" id="{E109A3C4-83B1-EA7C-2B48-A03CA9981263}"/>
              </a:ext>
            </a:extLst>
          </p:cNvPr>
          <p:cNvSpPr txBox="1">
            <a:spLocks noChangeArrowheads="1"/>
          </p:cNvSpPr>
          <p:nvPr/>
        </p:nvSpPr>
        <p:spPr bwMode="auto">
          <a:xfrm>
            <a:off x="4665516"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22" name="TextBox 75">
            <a:extLst>
              <a:ext uri="{FF2B5EF4-FFF2-40B4-BE49-F238E27FC236}">
                <a16:creationId xmlns:a16="http://schemas.microsoft.com/office/drawing/2014/main" id="{8A016158-DB0D-AFEF-9AE0-4797AE4E365C}"/>
              </a:ext>
            </a:extLst>
          </p:cNvPr>
          <p:cNvSpPr txBox="1">
            <a:spLocks noChangeArrowheads="1"/>
          </p:cNvSpPr>
          <p:nvPr/>
        </p:nvSpPr>
        <p:spPr bwMode="auto">
          <a:xfrm>
            <a:off x="5068639" y="3775756"/>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2330496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C8FB2C-F45D-49EA-119D-B884664FFDCE}"/>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A32080A3-7F55-C910-5E50-9DF8CC4BD4F7}"/>
              </a:ext>
            </a:extLst>
          </p:cNvPr>
          <p:cNvSpPr>
            <a:spLocks noGrp="1"/>
          </p:cNvSpPr>
          <p:nvPr>
            <p:ph type="title"/>
          </p:nvPr>
        </p:nvSpPr>
        <p:spPr/>
        <p:txBody>
          <a:bodyPr>
            <a:normAutofit/>
          </a:bodyPr>
          <a:lstStyle/>
          <a:p>
            <a:r>
              <a:rPr lang="en-GB" dirty="0"/>
              <a:t>Priority Scheduling</a:t>
            </a:r>
            <a:endParaRPr lang="en-SE" dirty="0"/>
          </a:p>
        </p:txBody>
      </p:sp>
      <p:sp>
        <p:nvSpPr>
          <p:cNvPr id="4" name="Slide Number Placeholder 3">
            <a:extLst>
              <a:ext uri="{FF2B5EF4-FFF2-40B4-BE49-F238E27FC236}">
                <a16:creationId xmlns:a16="http://schemas.microsoft.com/office/drawing/2014/main" id="{DC202F52-68E9-56A7-0789-DBCE7663EAA9}"/>
              </a:ext>
            </a:extLst>
          </p:cNvPr>
          <p:cNvSpPr>
            <a:spLocks noGrp="1"/>
          </p:cNvSpPr>
          <p:nvPr>
            <p:ph type="sldNum" sz="quarter" idx="4"/>
          </p:nvPr>
        </p:nvSpPr>
        <p:spPr/>
        <p:txBody>
          <a:bodyPr/>
          <a:lstStyle/>
          <a:p>
            <a:r>
              <a:rPr lang="en-US"/>
              <a:t>Network Layer: 4-</a:t>
            </a:r>
            <a:fld id="{C4204591-24BD-A542-B9D5-F8D8A88D2FEE}" type="slidenum">
              <a:rPr lang="en-US" smtClean="0"/>
              <a:pPr/>
              <a:t>26</a:t>
            </a:fld>
            <a:endParaRPr lang="en-US" dirty="0"/>
          </a:p>
        </p:txBody>
      </p:sp>
      <p:sp>
        <p:nvSpPr>
          <p:cNvPr id="5" name="Slide Number Placeholder 3">
            <a:extLst>
              <a:ext uri="{FF2B5EF4-FFF2-40B4-BE49-F238E27FC236}">
                <a16:creationId xmlns:a16="http://schemas.microsoft.com/office/drawing/2014/main" id="{8C4922B9-A324-C163-3103-F11EB1F35A2D}"/>
              </a:ext>
            </a:extLst>
          </p:cNvPr>
          <p:cNvSpPr txBox="1">
            <a:spLocks/>
          </p:cNvSpPr>
          <p:nvPr/>
        </p:nvSpPr>
        <p:spPr>
          <a:xfrm>
            <a:off x="3882072" y="810767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26</a:t>
            </a:fld>
            <a:endParaRPr lang="en-US" dirty="0"/>
          </a:p>
        </p:txBody>
      </p:sp>
      <p:sp>
        <p:nvSpPr>
          <p:cNvPr id="37" name="Content Placeholder 1">
            <a:extLst>
              <a:ext uri="{FF2B5EF4-FFF2-40B4-BE49-F238E27FC236}">
                <a16:creationId xmlns:a16="http://schemas.microsoft.com/office/drawing/2014/main" id="{D6F8BBA5-C671-0DDD-933E-10D42F880496}"/>
              </a:ext>
            </a:extLst>
          </p:cNvPr>
          <p:cNvSpPr txBox="1">
            <a:spLocks/>
          </p:cNvSpPr>
          <p:nvPr/>
        </p:nvSpPr>
        <p:spPr>
          <a:xfrm>
            <a:off x="6338390" y="1599740"/>
            <a:ext cx="5282673" cy="4269431"/>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Time 0: </a:t>
            </a:r>
            <a:r>
              <a:rPr lang="en-GB" dirty="0">
                <a:solidFill>
                  <a:srgbClr val="FF0000"/>
                </a:solidFill>
              </a:rPr>
              <a:t>1</a:t>
            </a:r>
            <a:r>
              <a:rPr lang="en-GB" dirty="0"/>
              <a:t> in queue, transmit </a:t>
            </a:r>
            <a:r>
              <a:rPr lang="en-GB" dirty="0">
                <a:solidFill>
                  <a:srgbClr val="FF0000"/>
                </a:solidFill>
              </a:rPr>
              <a:t>1</a:t>
            </a:r>
          </a:p>
          <a:p>
            <a:r>
              <a:rPr lang="en-GB" dirty="0"/>
              <a:t>Time 1: </a:t>
            </a:r>
            <a:r>
              <a:rPr lang="en-GB" dirty="0">
                <a:solidFill>
                  <a:srgbClr val="00B050"/>
                </a:solidFill>
              </a:rPr>
              <a:t>2</a:t>
            </a:r>
            <a:r>
              <a:rPr lang="en-GB" dirty="0"/>
              <a:t>, </a:t>
            </a:r>
            <a:r>
              <a:rPr lang="en-GB" dirty="0">
                <a:solidFill>
                  <a:srgbClr val="00B050"/>
                </a:solidFill>
              </a:rPr>
              <a:t>3</a:t>
            </a:r>
            <a:r>
              <a:rPr lang="en-GB" dirty="0">
                <a:solidFill>
                  <a:schemeClr val="accent6"/>
                </a:solidFill>
              </a:rPr>
              <a:t>, </a:t>
            </a:r>
            <a:r>
              <a:rPr lang="en-GB" dirty="0">
                <a:solidFill>
                  <a:srgbClr val="FF0000"/>
                </a:solidFill>
              </a:rPr>
              <a:t>4</a:t>
            </a:r>
            <a:r>
              <a:rPr lang="en-GB" dirty="0"/>
              <a:t> in queue, transmit </a:t>
            </a:r>
            <a:r>
              <a:rPr lang="en-GB" dirty="0">
                <a:solidFill>
                  <a:srgbClr val="FF0000"/>
                </a:solidFill>
              </a:rPr>
              <a:t>4</a:t>
            </a:r>
          </a:p>
          <a:p>
            <a:r>
              <a:rPr lang="en-GB" dirty="0"/>
              <a:t>Time 2: </a:t>
            </a:r>
            <a:r>
              <a:rPr lang="en-GB" dirty="0">
                <a:solidFill>
                  <a:srgbClr val="00B050"/>
                </a:solidFill>
              </a:rPr>
              <a:t>2</a:t>
            </a:r>
            <a:r>
              <a:rPr lang="en-GB" dirty="0"/>
              <a:t>, </a:t>
            </a:r>
            <a:r>
              <a:rPr lang="en-GB" dirty="0">
                <a:solidFill>
                  <a:schemeClr val="accent6"/>
                </a:solidFill>
              </a:rPr>
              <a:t>3</a:t>
            </a:r>
            <a:r>
              <a:rPr lang="en-GB" dirty="0"/>
              <a:t>, </a:t>
            </a:r>
            <a:r>
              <a:rPr lang="en-GB" dirty="0">
                <a:solidFill>
                  <a:srgbClr val="FF0000"/>
                </a:solidFill>
              </a:rPr>
              <a:t>5</a:t>
            </a:r>
            <a:r>
              <a:rPr lang="en-GB" dirty="0"/>
              <a:t> in queue, transmit </a:t>
            </a:r>
            <a:r>
              <a:rPr lang="en-GB" dirty="0">
                <a:solidFill>
                  <a:srgbClr val="FF0000"/>
                </a:solidFill>
              </a:rPr>
              <a:t>5</a:t>
            </a:r>
            <a:endParaRPr lang="en-GB" dirty="0">
              <a:solidFill>
                <a:srgbClr val="00B050"/>
              </a:solidFill>
            </a:endParaRPr>
          </a:p>
          <a:p>
            <a:r>
              <a:rPr lang="en-GB" dirty="0"/>
              <a:t>Time 3: </a:t>
            </a:r>
            <a:r>
              <a:rPr lang="en-GB" dirty="0">
                <a:solidFill>
                  <a:schemeClr val="accent6"/>
                </a:solidFill>
              </a:rPr>
              <a:t>2, 3, 6</a:t>
            </a:r>
            <a:r>
              <a:rPr lang="en-GB" dirty="0"/>
              <a:t> in queue, transmit </a:t>
            </a:r>
            <a:r>
              <a:rPr lang="en-GB" dirty="0">
                <a:solidFill>
                  <a:schemeClr val="accent6"/>
                </a:solidFill>
              </a:rPr>
              <a:t>2</a:t>
            </a:r>
          </a:p>
          <a:p>
            <a:r>
              <a:rPr lang="en-GB" dirty="0"/>
              <a:t>Time 4: </a:t>
            </a:r>
            <a:r>
              <a:rPr lang="en-GB" dirty="0">
                <a:solidFill>
                  <a:schemeClr val="accent6"/>
                </a:solidFill>
              </a:rPr>
              <a:t>3, 6</a:t>
            </a:r>
            <a:r>
              <a:rPr lang="en-GB" dirty="0"/>
              <a:t> in queue, transmit </a:t>
            </a:r>
            <a:r>
              <a:rPr lang="en-GB" dirty="0">
                <a:solidFill>
                  <a:schemeClr val="accent6"/>
                </a:solidFill>
              </a:rPr>
              <a:t>3</a:t>
            </a:r>
            <a:endParaRPr lang="en-GB" dirty="0">
              <a:solidFill>
                <a:srgbClr val="00B050"/>
              </a:solidFill>
            </a:endParaRPr>
          </a:p>
          <a:p>
            <a:r>
              <a:rPr lang="en-GB" dirty="0"/>
              <a:t>Time 5: </a:t>
            </a:r>
            <a:r>
              <a:rPr lang="en-GB" dirty="0">
                <a:solidFill>
                  <a:srgbClr val="00B050"/>
                </a:solidFill>
              </a:rPr>
              <a:t>6</a:t>
            </a:r>
            <a:r>
              <a:rPr lang="en-GB" dirty="0"/>
              <a:t>, </a:t>
            </a:r>
            <a:r>
              <a:rPr lang="en-GB" dirty="0">
                <a:solidFill>
                  <a:srgbClr val="FF0000"/>
                </a:solidFill>
              </a:rPr>
              <a:t>7</a:t>
            </a:r>
            <a:r>
              <a:rPr lang="en-GB" dirty="0"/>
              <a:t> in queue, transmit </a:t>
            </a:r>
            <a:r>
              <a:rPr lang="en-GB" dirty="0">
                <a:solidFill>
                  <a:srgbClr val="FF0000"/>
                </a:solidFill>
              </a:rPr>
              <a:t>7</a:t>
            </a:r>
          </a:p>
          <a:p>
            <a:r>
              <a:rPr lang="en-GB" dirty="0"/>
              <a:t>Time 6: </a:t>
            </a:r>
            <a:r>
              <a:rPr lang="en-GB" dirty="0">
                <a:solidFill>
                  <a:srgbClr val="00B050"/>
                </a:solidFill>
              </a:rPr>
              <a:t>6</a:t>
            </a:r>
            <a:r>
              <a:rPr lang="en-GB" dirty="0"/>
              <a:t> in queue, transmit </a:t>
            </a:r>
            <a:r>
              <a:rPr lang="en-GB" dirty="0">
                <a:solidFill>
                  <a:srgbClr val="00B050"/>
                </a:solidFill>
              </a:rPr>
              <a:t>6</a:t>
            </a:r>
            <a:endParaRPr lang="en-SE" dirty="0"/>
          </a:p>
        </p:txBody>
      </p:sp>
      <p:sp>
        <p:nvSpPr>
          <p:cNvPr id="6" name="TextBox 5">
            <a:extLst>
              <a:ext uri="{FF2B5EF4-FFF2-40B4-BE49-F238E27FC236}">
                <a16:creationId xmlns:a16="http://schemas.microsoft.com/office/drawing/2014/main" id="{0A56F85D-A0E8-D059-DB0E-C5A76D5B3DFD}"/>
              </a:ext>
            </a:extLst>
          </p:cNvPr>
          <p:cNvSpPr txBox="1"/>
          <p:nvPr/>
        </p:nvSpPr>
        <p:spPr>
          <a:xfrm>
            <a:off x="2531149" y="5094399"/>
            <a:ext cx="1975419" cy="523220"/>
          </a:xfrm>
          <a:prstGeom prst="rect">
            <a:avLst/>
          </a:prstGeom>
          <a:noFill/>
        </p:spPr>
        <p:txBody>
          <a:bodyPr wrap="square">
            <a:spAutoFit/>
          </a:bodyPr>
          <a:lstStyle/>
          <a:p>
            <a:pPr algn="l"/>
            <a:r>
              <a:rPr lang="en-SE" sz="2800" dirty="0"/>
              <a:t>1 </a:t>
            </a:r>
            <a:r>
              <a:rPr lang="en-GB" sz="2800" dirty="0"/>
              <a:t>4 5</a:t>
            </a:r>
            <a:r>
              <a:rPr lang="en-SE" sz="2800" dirty="0"/>
              <a:t> </a:t>
            </a:r>
            <a:r>
              <a:rPr lang="en-GB" sz="2800" dirty="0"/>
              <a:t>2</a:t>
            </a:r>
            <a:r>
              <a:rPr lang="en-SE" sz="2800" dirty="0"/>
              <a:t> </a:t>
            </a:r>
            <a:r>
              <a:rPr lang="en-GB" sz="2800" dirty="0"/>
              <a:t>3</a:t>
            </a:r>
            <a:r>
              <a:rPr lang="en-SE" sz="2800" dirty="0"/>
              <a:t> </a:t>
            </a:r>
            <a:r>
              <a:rPr lang="en-GB" sz="2800" dirty="0"/>
              <a:t>7</a:t>
            </a:r>
            <a:r>
              <a:rPr lang="en-SE" sz="2800" dirty="0"/>
              <a:t> </a:t>
            </a:r>
            <a:r>
              <a:rPr lang="en-GB" sz="2800" dirty="0"/>
              <a:t>6</a:t>
            </a:r>
            <a:endParaRPr lang="en-SE" sz="2800" dirty="0"/>
          </a:p>
        </p:txBody>
      </p:sp>
      <p:sp>
        <p:nvSpPr>
          <p:cNvPr id="8" name="TextBox 7">
            <a:extLst>
              <a:ext uri="{FF2B5EF4-FFF2-40B4-BE49-F238E27FC236}">
                <a16:creationId xmlns:a16="http://schemas.microsoft.com/office/drawing/2014/main" id="{B4071F25-5CFD-0C65-DD72-CB47FFDC8D35}"/>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7" name="Picture 6">
            <a:extLst>
              <a:ext uri="{FF2B5EF4-FFF2-40B4-BE49-F238E27FC236}">
                <a16:creationId xmlns:a16="http://schemas.microsoft.com/office/drawing/2014/main" id="{57CCCC54-185C-AA21-F871-C5BFEB1F7CD1}"/>
              </a:ext>
            </a:extLst>
          </p:cNvPr>
          <p:cNvPicPr>
            <a:picLocks noChangeAspect="1"/>
          </p:cNvPicPr>
          <p:nvPr/>
        </p:nvPicPr>
        <p:blipFill>
          <a:blip r:embed="rId2"/>
          <a:srcRect/>
          <a:stretch/>
        </p:blipFill>
        <p:spPr>
          <a:xfrm>
            <a:off x="854399" y="1838943"/>
            <a:ext cx="4922615" cy="2261938"/>
          </a:xfrm>
          <a:prstGeom prst="rect">
            <a:avLst/>
          </a:prstGeom>
        </p:spPr>
      </p:pic>
      <p:sp>
        <p:nvSpPr>
          <p:cNvPr id="9" name="TextBox 75">
            <a:extLst>
              <a:ext uri="{FF2B5EF4-FFF2-40B4-BE49-F238E27FC236}">
                <a16:creationId xmlns:a16="http://schemas.microsoft.com/office/drawing/2014/main" id="{3844DC67-BE66-E5F6-02E3-D5987EF40F7A}"/>
              </a:ext>
            </a:extLst>
          </p:cNvPr>
          <p:cNvSpPr txBox="1">
            <a:spLocks noChangeArrowheads="1"/>
          </p:cNvSpPr>
          <p:nvPr/>
        </p:nvSpPr>
        <p:spPr bwMode="auto">
          <a:xfrm>
            <a:off x="240727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10" name="TextBox 75">
            <a:extLst>
              <a:ext uri="{FF2B5EF4-FFF2-40B4-BE49-F238E27FC236}">
                <a16:creationId xmlns:a16="http://schemas.microsoft.com/office/drawing/2014/main" id="{BC02CF10-FB04-49C7-C474-727BD2094C60}"/>
              </a:ext>
            </a:extLst>
          </p:cNvPr>
          <p:cNvSpPr txBox="1">
            <a:spLocks noChangeArrowheads="1"/>
          </p:cNvSpPr>
          <p:nvPr/>
        </p:nvSpPr>
        <p:spPr bwMode="auto">
          <a:xfrm>
            <a:off x="2810402"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11" name="TextBox 75">
            <a:extLst>
              <a:ext uri="{FF2B5EF4-FFF2-40B4-BE49-F238E27FC236}">
                <a16:creationId xmlns:a16="http://schemas.microsoft.com/office/drawing/2014/main" id="{C075CBFC-9265-892F-EEB1-069545D2870D}"/>
              </a:ext>
            </a:extLst>
          </p:cNvPr>
          <p:cNvSpPr txBox="1">
            <a:spLocks noChangeArrowheads="1"/>
          </p:cNvSpPr>
          <p:nvPr/>
        </p:nvSpPr>
        <p:spPr bwMode="auto">
          <a:xfrm>
            <a:off x="3213526"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12" name="TextBox 75">
            <a:extLst>
              <a:ext uri="{FF2B5EF4-FFF2-40B4-BE49-F238E27FC236}">
                <a16:creationId xmlns:a16="http://schemas.microsoft.com/office/drawing/2014/main" id="{F251B0C2-A91F-F970-423A-F6D0C0ADC9A3}"/>
              </a:ext>
            </a:extLst>
          </p:cNvPr>
          <p:cNvSpPr txBox="1">
            <a:spLocks noChangeArrowheads="1"/>
          </p:cNvSpPr>
          <p:nvPr/>
        </p:nvSpPr>
        <p:spPr bwMode="auto">
          <a:xfrm>
            <a:off x="3616650"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13" name="TextBox 75">
            <a:extLst>
              <a:ext uri="{FF2B5EF4-FFF2-40B4-BE49-F238E27FC236}">
                <a16:creationId xmlns:a16="http://schemas.microsoft.com/office/drawing/2014/main" id="{EAB72362-0AF0-67C2-22D6-602BD21A037E}"/>
              </a:ext>
            </a:extLst>
          </p:cNvPr>
          <p:cNvSpPr txBox="1">
            <a:spLocks noChangeArrowheads="1"/>
          </p:cNvSpPr>
          <p:nvPr/>
        </p:nvSpPr>
        <p:spPr bwMode="auto">
          <a:xfrm>
            <a:off x="4019774"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14" name="TextBox 75">
            <a:extLst>
              <a:ext uri="{FF2B5EF4-FFF2-40B4-BE49-F238E27FC236}">
                <a16:creationId xmlns:a16="http://schemas.microsoft.com/office/drawing/2014/main" id="{D52ED00F-B4ED-1EAA-E9B0-2ACD77571175}"/>
              </a:ext>
            </a:extLst>
          </p:cNvPr>
          <p:cNvSpPr txBox="1">
            <a:spLocks noChangeArrowheads="1"/>
          </p:cNvSpPr>
          <p:nvPr/>
        </p:nvSpPr>
        <p:spPr bwMode="auto">
          <a:xfrm>
            <a:off x="4422898"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15" name="TextBox 75">
            <a:extLst>
              <a:ext uri="{FF2B5EF4-FFF2-40B4-BE49-F238E27FC236}">
                <a16:creationId xmlns:a16="http://schemas.microsoft.com/office/drawing/2014/main" id="{1A8BE8F1-5ADC-2279-B64C-EC72C47A798E}"/>
              </a:ext>
            </a:extLst>
          </p:cNvPr>
          <p:cNvSpPr txBox="1">
            <a:spLocks noChangeArrowheads="1"/>
          </p:cNvSpPr>
          <p:nvPr/>
        </p:nvSpPr>
        <p:spPr bwMode="auto">
          <a:xfrm>
            <a:off x="4826021" y="295985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46" name="TextBox 75">
            <a:extLst>
              <a:ext uri="{FF2B5EF4-FFF2-40B4-BE49-F238E27FC236}">
                <a16:creationId xmlns:a16="http://schemas.microsoft.com/office/drawing/2014/main" id="{FC3508DA-7ED9-390E-6E05-4F172F3049D6}"/>
              </a:ext>
            </a:extLst>
          </p:cNvPr>
          <p:cNvSpPr txBox="1">
            <a:spLocks noChangeArrowheads="1"/>
          </p:cNvSpPr>
          <p:nvPr/>
        </p:nvSpPr>
        <p:spPr bwMode="auto">
          <a:xfrm>
            <a:off x="259467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47" name="TextBox 75">
            <a:extLst>
              <a:ext uri="{FF2B5EF4-FFF2-40B4-BE49-F238E27FC236}">
                <a16:creationId xmlns:a16="http://schemas.microsoft.com/office/drawing/2014/main" id="{DDADE674-5C3C-19C3-92EB-90BBF506A5DC}"/>
              </a:ext>
            </a:extLst>
          </p:cNvPr>
          <p:cNvSpPr txBox="1">
            <a:spLocks noChangeArrowheads="1"/>
          </p:cNvSpPr>
          <p:nvPr/>
        </p:nvSpPr>
        <p:spPr bwMode="auto">
          <a:xfrm>
            <a:off x="2997802"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48" name="TextBox 75">
            <a:extLst>
              <a:ext uri="{FF2B5EF4-FFF2-40B4-BE49-F238E27FC236}">
                <a16:creationId xmlns:a16="http://schemas.microsoft.com/office/drawing/2014/main" id="{C116F9DC-C881-F96E-4623-8E3464614045}"/>
              </a:ext>
            </a:extLst>
          </p:cNvPr>
          <p:cNvSpPr txBox="1">
            <a:spLocks noChangeArrowheads="1"/>
          </p:cNvSpPr>
          <p:nvPr/>
        </p:nvSpPr>
        <p:spPr bwMode="auto">
          <a:xfrm>
            <a:off x="3400926"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5</a:t>
            </a:r>
          </a:p>
        </p:txBody>
      </p:sp>
      <p:sp>
        <p:nvSpPr>
          <p:cNvPr id="49" name="TextBox 75">
            <a:extLst>
              <a:ext uri="{FF2B5EF4-FFF2-40B4-BE49-F238E27FC236}">
                <a16:creationId xmlns:a16="http://schemas.microsoft.com/office/drawing/2014/main" id="{FD51E1CE-FAAF-4A99-26FB-4ADD8861FE78}"/>
              </a:ext>
            </a:extLst>
          </p:cNvPr>
          <p:cNvSpPr txBox="1">
            <a:spLocks noChangeArrowheads="1"/>
          </p:cNvSpPr>
          <p:nvPr/>
        </p:nvSpPr>
        <p:spPr bwMode="auto">
          <a:xfrm>
            <a:off x="3804050"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0" name="TextBox 75">
            <a:extLst>
              <a:ext uri="{FF2B5EF4-FFF2-40B4-BE49-F238E27FC236}">
                <a16:creationId xmlns:a16="http://schemas.microsoft.com/office/drawing/2014/main" id="{ECF4155E-0509-DAE9-EA80-99841B846CB4}"/>
              </a:ext>
            </a:extLst>
          </p:cNvPr>
          <p:cNvSpPr txBox="1">
            <a:spLocks noChangeArrowheads="1"/>
          </p:cNvSpPr>
          <p:nvPr/>
        </p:nvSpPr>
        <p:spPr bwMode="auto">
          <a:xfrm>
            <a:off x="4207174"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3</a:t>
            </a:r>
          </a:p>
        </p:txBody>
      </p:sp>
      <p:sp>
        <p:nvSpPr>
          <p:cNvPr id="51" name="TextBox 75">
            <a:extLst>
              <a:ext uri="{FF2B5EF4-FFF2-40B4-BE49-F238E27FC236}">
                <a16:creationId xmlns:a16="http://schemas.microsoft.com/office/drawing/2014/main" id="{A932A53F-D2B0-AE8D-65F4-E2F8CD9B508D}"/>
              </a:ext>
            </a:extLst>
          </p:cNvPr>
          <p:cNvSpPr txBox="1">
            <a:spLocks noChangeArrowheads="1"/>
          </p:cNvSpPr>
          <p:nvPr/>
        </p:nvSpPr>
        <p:spPr bwMode="auto">
          <a:xfrm>
            <a:off x="4610298"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A111F7B6-5980-A49A-86F9-B64E73C51C72}"/>
              </a:ext>
            </a:extLst>
          </p:cNvPr>
          <p:cNvSpPr txBox="1">
            <a:spLocks noChangeArrowheads="1"/>
          </p:cNvSpPr>
          <p:nvPr/>
        </p:nvSpPr>
        <p:spPr bwMode="auto">
          <a:xfrm>
            <a:off x="5013421" y="3731549"/>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Tree>
    <p:extLst>
      <p:ext uri="{BB962C8B-B14F-4D97-AF65-F5344CB8AC3E}">
        <p14:creationId xmlns:p14="http://schemas.microsoft.com/office/powerpoint/2010/main" val="20809719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0EFCCC-6E94-A751-BD4A-642390B397CC}"/>
              </a:ext>
            </a:extLst>
          </p:cNvPr>
          <p:cNvSpPr>
            <a:spLocks noGrp="1"/>
          </p:cNvSpPr>
          <p:nvPr>
            <p:ph idx="1"/>
          </p:nvPr>
        </p:nvSpPr>
        <p:spPr/>
        <p:txBody>
          <a:bodyPr/>
          <a:lstStyle/>
          <a:p>
            <a:endParaRPr lang="en-SE" dirty="0"/>
          </a:p>
        </p:txBody>
      </p:sp>
      <p:sp>
        <p:nvSpPr>
          <p:cNvPr id="3" name="Title 2">
            <a:extLst>
              <a:ext uri="{FF2B5EF4-FFF2-40B4-BE49-F238E27FC236}">
                <a16:creationId xmlns:a16="http://schemas.microsoft.com/office/drawing/2014/main" id="{C6FF88A8-3D13-D151-9BA5-4E73793CA8F5}"/>
              </a:ext>
            </a:extLst>
          </p:cNvPr>
          <p:cNvSpPr>
            <a:spLocks noGrp="1"/>
          </p:cNvSpPr>
          <p:nvPr>
            <p:ph type="title"/>
          </p:nvPr>
        </p:nvSpPr>
        <p:spPr/>
        <p:txBody>
          <a:bodyPr>
            <a:normAutofit/>
          </a:bodyPr>
          <a:lstStyle/>
          <a:p>
            <a:r>
              <a:rPr lang="en-US" altLang="zh-CN" sz="4400" dirty="0"/>
              <a:t>Round Robin Scheduling</a:t>
            </a:r>
            <a:endParaRPr lang="en-SE" dirty="0"/>
          </a:p>
        </p:txBody>
      </p:sp>
      <p:sp>
        <p:nvSpPr>
          <p:cNvPr id="4" name="Slide Number Placeholder 3">
            <a:extLst>
              <a:ext uri="{FF2B5EF4-FFF2-40B4-BE49-F238E27FC236}">
                <a16:creationId xmlns:a16="http://schemas.microsoft.com/office/drawing/2014/main" id="{0A583215-E3BC-E749-892C-B9DAC9FB6909}"/>
              </a:ext>
            </a:extLst>
          </p:cNvPr>
          <p:cNvSpPr>
            <a:spLocks noGrp="1"/>
          </p:cNvSpPr>
          <p:nvPr>
            <p:ph type="sldNum" sz="quarter" idx="4"/>
          </p:nvPr>
        </p:nvSpPr>
        <p:spPr/>
        <p:txBody>
          <a:bodyPr/>
          <a:lstStyle/>
          <a:p>
            <a:r>
              <a:rPr lang="en-US"/>
              <a:t>Network Layer: 4-</a:t>
            </a:r>
            <a:fld id="{C4204591-24BD-A542-B9D5-F8D8A88D2FEE}" type="slidenum">
              <a:rPr lang="en-US" smtClean="0"/>
              <a:pPr/>
              <a:t>27</a:t>
            </a:fld>
            <a:endParaRPr lang="en-US" dirty="0"/>
          </a:p>
        </p:txBody>
      </p:sp>
      <p:sp>
        <p:nvSpPr>
          <p:cNvPr id="14" name="Content Placeholder 1">
            <a:extLst>
              <a:ext uri="{FF2B5EF4-FFF2-40B4-BE49-F238E27FC236}">
                <a16:creationId xmlns:a16="http://schemas.microsoft.com/office/drawing/2014/main" id="{0DB94459-7371-DEEA-CA3B-E9C0A4C97DF4}"/>
              </a:ext>
            </a:extLst>
          </p:cNvPr>
          <p:cNvSpPr txBox="1">
            <a:spLocks/>
          </p:cNvSpPr>
          <p:nvPr/>
        </p:nvSpPr>
        <p:spPr>
          <a:xfrm>
            <a:off x="6338390" y="782635"/>
            <a:ext cx="5282673" cy="594777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Assume a round-robin scheduling cycle begins with </a:t>
            </a:r>
            <a:r>
              <a:rPr lang="en-GB" dirty="0">
                <a:solidFill>
                  <a:srgbClr val="FF0000"/>
                </a:solidFill>
              </a:rPr>
              <a:t>re</a:t>
            </a:r>
            <a:r>
              <a:rPr lang="en-US" altLang="zh-CN" dirty="0">
                <a:solidFill>
                  <a:srgbClr val="FF0000"/>
                </a:solidFill>
              </a:rPr>
              <a:t>d</a:t>
            </a:r>
            <a:r>
              <a:rPr lang="en-GB" dirty="0"/>
              <a:t> packets.</a:t>
            </a:r>
            <a:r>
              <a:rPr lang="en-GB" altLang="zh-CN" sz="2800" dirty="0"/>
              <a:t> i.e., </a:t>
            </a:r>
            <a:r>
              <a:rPr lang="en-US" altLang="zh-CN" sz="2800" dirty="0"/>
              <a:t>(</a:t>
            </a:r>
            <a:r>
              <a:rPr lang="en-US" altLang="zh-CN" sz="2800" dirty="0">
                <a:solidFill>
                  <a:srgbClr val="FF0000"/>
                </a:solidFill>
              </a:rPr>
              <a:t>red</a:t>
            </a:r>
            <a:r>
              <a:rPr lang="en-US" altLang="zh-CN" sz="2800" dirty="0"/>
              <a:t>, </a:t>
            </a:r>
            <a:r>
              <a:rPr lang="en-US" altLang="zh-CN" sz="2800" dirty="0">
                <a:solidFill>
                  <a:srgbClr val="00B050"/>
                </a:solidFill>
              </a:rPr>
              <a:t>green</a:t>
            </a:r>
            <a:r>
              <a:rPr lang="en-US" altLang="zh-CN" sz="2800" dirty="0"/>
              <a:t>) in each round</a:t>
            </a:r>
            <a:r>
              <a:rPr lang="en-US" altLang="zh-CN" dirty="0"/>
              <a:t>.</a:t>
            </a:r>
            <a:endParaRPr lang="en-US" altLang="zh-CN" sz="2800" dirty="0"/>
          </a:p>
          <a:p>
            <a:r>
              <a:rPr lang="en-US" altLang="zh-CN" dirty="0"/>
              <a:t>Summary</a:t>
            </a:r>
            <a:r>
              <a:rPr lang="en-GB" altLang="zh-CN" dirty="0"/>
              <a:t>:</a:t>
            </a:r>
            <a:endParaRPr lang="en-US" altLang="zh-CN" dirty="0"/>
          </a:p>
          <a:p>
            <a:pPr lvl="1"/>
            <a:r>
              <a:rPr lang="en-GB" dirty="0"/>
              <a:t>Times 0-1: </a:t>
            </a:r>
            <a:r>
              <a:rPr lang="en-US" altLang="zh-CN" dirty="0"/>
              <a:t>1</a:t>
            </a:r>
            <a:r>
              <a:rPr lang="en-US" altLang="zh-CN" baseline="30000" dirty="0"/>
              <a:t>st</a:t>
            </a:r>
            <a:r>
              <a:rPr lang="en-US" altLang="zh-CN" dirty="0"/>
              <a:t> round: (</a:t>
            </a:r>
            <a:r>
              <a:rPr lang="en-US" altLang="zh-CN" dirty="0">
                <a:solidFill>
                  <a:srgbClr val="FF0000"/>
                </a:solidFill>
              </a:rPr>
              <a:t>1</a:t>
            </a:r>
            <a:r>
              <a:rPr lang="en-US" altLang="zh-CN" dirty="0"/>
              <a:t>, </a:t>
            </a:r>
            <a:r>
              <a:rPr lang="en-US" altLang="zh-CN" dirty="0">
                <a:solidFill>
                  <a:srgbClr val="00B050"/>
                </a:solidFill>
              </a:rPr>
              <a:t>2</a:t>
            </a:r>
            <a:r>
              <a:rPr lang="en-US" altLang="zh-CN" dirty="0"/>
              <a:t>)</a:t>
            </a:r>
          </a:p>
          <a:p>
            <a:pPr lvl="1"/>
            <a:r>
              <a:rPr lang="en-US" altLang="zh-CN" dirty="0"/>
              <a:t>Times 2-3: 2</a:t>
            </a:r>
            <a:r>
              <a:rPr lang="en-US" altLang="zh-CN" baseline="30000" dirty="0"/>
              <a:t>nd</a:t>
            </a:r>
            <a:r>
              <a:rPr lang="en-US" altLang="zh-CN" dirty="0"/>
              <a:t> round: (</a:t>
            </a:r>
            <a:r>
              <a:rPr lang="en-US" altLang="zh-CN" dirty="0">
                <a:solidFill>
                  <a:srgbClr val="FF0000"/>
                </a:solidFill>
              </a:rPr>
              <a:t>4</a:t>
            </a:r>
            <a:r>
              <a:rPr lang="en-US" altLang="zh-CN" dirty="0"/>
              <a:t>, </a:t>
            </a:r>
            <a:r>
              <a:rPr lang="en-US" altLang="zh-CN" dirty="0">
                <a:solidFill>
                  <a:srgbClr val="00B050"/>
                </a:solidFill>
              </a:rPr>
              <a:t>3</a:t>
            </a:r>
            <a:r>
              <a:rPr lang="en-US" altLang="zh-CN" dirty="0"/>
              <a:t>)</a:t>
            </a:r>
          </a:p>
          <a:p>
            <a:pPr lvl="1"/>
            <a:r>
              <a:rPr lang="en-US" altLang="zh-CN" dirty="0"/>
              <a:t>Times 4-5: 3</a:t>
            </a:r>
            <a:r>
              <a:rPr lang="en-US" altLang="zh-CN" baseline="30000" dirty="0"/>
              <a:t>rd</a:t>
            </a:r>
            <a:r>
              <a:rPr lang="en-US" altLang="zh-CN" dirty="0"/>
              <a:t> round: (</a:t>
            </a:r>
            <a:r>
              <a:rPr lang="en-US" altLang="zh-CN" dirty="0">
                <a:solidFill>
                  <a:srgbClr val="FF0000"/>
                </a:solidFill>
              </a:rPr>
              <a:t>5</a:t>
            </a:r>
            <a:r>
              <a:rPr lang="en-US" altLang="zh-CN" dirty="0"/>
              <a:t>, </a:t>
            </a:r>
            <a:r>
              <a:rPr lang="en-US" altLang="zh-CN" dirty="0">
                <a:solidFill>
                  <a:srgbClr val="00B050"/>
                </a:solidFill>
              </a:rPr>
              <a:t>6</a:t>
            </a:r>
            <a:r>
              <a:rPr lang="en-US" altLang="zh-CN" dirty="0"/>
              <a:t>)</a:t>
            </a:r>
          </a:p>
          <a:p>
            <a:pPr lvl="2"/>
            <a:r>
              <a:rPr lang="en-US" altLang="zh-CN" dirty="0"/>
              <a:t>No green packets ready</a:t>
            </a:r>
          </a:p>
          <a:p>
            <a:pPr lvl="1"/>
            <a:r>
              <a:rPr lang="en-US" altLang="zh-CN" dirty="0"/>
              <a:t>Time 6: 4</a:t>
            </a:r>
            <a:r>
              <a:rPr lang="en-US" altLang="zh-CN" baseline="30000" dirty="0"/>
              <a:t>th</a:t>
            </a:r>
            <a:r>
              <a:rPr lang="en-US" altLang="zh-CN" dirty="0"/>
              <a:t> round: (</a:t>
            </a:r>
            <a:r>
              <a:rPr lang="en-US" altLang="zh-CN" dirty="0">
                <a:solidFill>
                  <a:srgbClr val="FF0000"/>
                </a:solidFill>
              </a:rPr>
              <a:t>7</a:t>
            </a:r>
            <a:r>
              <a:rPr lang="en-US" altLang="zh-CN" dirty="0"/>
              <a:t>, </a:t>
            </a:r>
            <a:r>
              <a:rPr lang="en-US" altLang="zh-CN" dirty="0">
                <a:solidFill>
                  <a:srgbClr val="00B050"/>
                </a:solidFill>
              </a:rPr>
              <a:t>null</a:t>
            </a:r>
            <a:r>
              <a:rPr lang="en-US" altLang="zh-CN" dirty="0"/>
              <a:t>)</a:t>
            </a:r>
            <a:endParaRPr lang="en-SE" dirty="0"/>
          </a:p>
        </p:txBody>
      </p:sp>
      <p:sp>
        <p:nvSpPr>
          <p:cNvPr id="23" name="TextBox 22">
            <a:extLst>
              <a:ext uri="{FF2B5EF4-FFF2-40B4-BE49-F238E27FC236}">
                <a16:creationId xmlns:a16="http://schemas.microsoft.com/office/drawing/2014/main" id="{95EBE68A-42FA-901A-9530-98185000CA67}"/>
              </a:ext>
            </a:extLst>
          </p:cNvPr>
          <p:cNvSpPr txBox="1"/>
          <p:nvPr/>
        </p:nvSpPr>
        <p:spPr>
          <a:xfrm>
            <a:off x="2531149" y="5094399"/>
            <a:ext cx="2200294" cy="523220"/>
          </a:xfrm>
          <a:prstGeom prst="rect">
            <a:avLst/>
          </a:prstGeom>
          <a:noFill/>
        </p:spPr>
        <p:txBody>
          <a:bodyPr wrap="square">
            <a:spAutoFit/>
          </a:bodyPr>
          <a:lstStyle/>
          <a:p>
            <a:r>
              <a:rPr lang="en-GB" sz="2800" dirty="0"/>
              <a:t>1 2 4 3 5 6 7</a:t>
            </a:r>
          </a:p>
        </p:txBody>
      </p:sp>
      <p:sp>
        <p:nvSpPr>
          <p:cNvPr id="24" name="TextBox 23">
            <a:extLst>
              <a:ext uri="{FF2B5EF4-FFF2-40B4-BE49-F238E27FC236}">
                <a16:creationId xmlns:a16="http://schemas.microsoft.com/office/drawing/2014/main" id="{C7EBC661-B92C-585C-CCE3-D0B01B101388}"/>
              </a:ext>
            </a:extLst>
          </p:cNvPr>
          <p:cNvSpPr txBox="1"/>
          <p:nvPr/>
        </p:nvSpPr>
        <p:spPr>
          <a:xfrm>
            <a:off x="10156399" y="48812"/>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pic>
        <p:nvPicPr>
          <p:cNvPr id="5" name="Picture 4">
            <a:extLst>
              <a:ext uri="{FF2B5EF4-FFF2-40B4-BE49-F238E27FC236}">
                <a16:creationId xmlns:a16="http://schemas.microsoft.com/office/drawing/2014/main" id="{FFC53B25-1A73-53FE-7C11-74A0DBE02901}"/>
              </a:ext>
            </a:extLst>
          </p:cNvPr>
          <p:cNvPicPr>
            <a:picLocks noChangeAspect="1"/>
          </p:cNvPicPr>
          <p:nvPr/>
        </p:nvPicPr>
        <p:blipFill>
          <a:blip r:embed="rId2"/>
          <a:srcRect/>
          <a:stretch/>
        </p:blipFill>
        <p:spPr>
          <a:xfrm>
            <a:off x="898174" y="1849086"/>
            <a:ext cx="4922615" cy="2261938"/>
          </a:xfrm>
          <a:prstGeom prst="rect">
            <a:avLst/>
          </a:prstGeom>
        </p:spPr>
      </p:pic>
      <p:sp>
        <p:nvSpPr>
          <p:cNvPr id="6" name="TextBox 75">
            <a:extLst>
              <a:ext uri="{FF2B5EF4-FFF2-40B4-BE49-F238E27FC236}">
                <a16:creationId xmlns:a16="http://schemas.microsoft.com/office/drawing/2014/main" id="{5F7A7457-8F62-3C14-AB59-4EEEAE5A13EF}"/>
              </a:ext>
            </a:extLst>
          </p:cNvPr>
          <p:cNvSpPr txBox="1">
            <a:spLocks noChangeArrowheads="1"/>
          </p:cNvSpPr>
          <p:nvPr/>
        </p:nvSpPr>
        <p:spPr bwMode="auto">
          <a:xfrm>
            <a:off x="245105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7" name="TextBox 75">
            <a:extLst>
              <a:ext uri="{FF2B5EF4-FFF2-40B4-BE49-F238E27FC236}">
                <a16:creationId xmlns:a16="http://schemas.microsoft.com/office/drawing/2014/main" id="{B9435B0C-5485-AA28-AE44-6CA8C4631CAE}"/>
              </a:ext>
            </a:extLst>
          </p:cNvPr>
          <p:cNvSpPr txBox="1">
            <a:spLocks noChangeArrowheads="1"/>
          </p:cNvSpPr>
          <p:nvPr/>
        </p:nvSpPr>
        <p:spPr bwMode="auto">
          <a:xfrm>
            <a:off x="2854177"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8" name="TextBox 75">
            <a:extLst>
              <a:ext uri="{FF2B5EF4-FFF2-40B4-BE49-F238E27FC236}">
                <a16:creationId xmlns:a16="http://schemas.microsoft.com/office/drawing/2014/main" id="{A2055377-1B71-4403-5FFB-C5D50F6D89B9}"/>
              </a:ext>
            </a:extLst>
          </p:cNvPr>
          <p:cNvSpPr txBox="1">
            <a:spLocks noChangeArrowheads="1"/>
          </p:cNvSpPr>
          <p:nvPr/>
        </p:nvSpPr>
        <p:spPr bwMode="auto">
          <a:xfrm>
            <a:off x="3271524"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9" name="TextBox 75">
            <a:extLst>
              <a:ext uri="{FF2B5EF4-FFF2-40B4-BE49-F238E27FC236}">
                <a16:creationId xmlns:a16="http://schemas.microsoft.com/office/drawing/2014/main" id="{C049249D-8490-E1CF-CA65-65EFAE1B7538}"/>
              </a:ext>
            </a:extLst>
          </p:cNvPr>
          <p:cNvSpPr txBox="1">
            <a:spLocks noChangeArrowheads="1"/>
          </p:cNvSpPr>
          <p:nvPr/>
        </p:nvSpPr>
        <p:spPr bwMode="auto">
          <a:xfrm>
            <a:off x="3660425"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0" name="TextBox 75">
            <a:extLst>
              <a:ext uri="{FF2B5EF4-FFF2-40B4-BE49-F238E27FC236}">
                <a16:creationId xmlns:a16="http://schemas.microsoft.com/office/drawing/2014/main" id="{5341EF80-2A37-6E44-4241-9BB62173428A}"/>
              </a:ext>
            </a:extLst>
          </p:cNvPr>
          <p:cNvSpPr txBox="1">
            <a:spLocks noChangeArrowheads="1"/>
          </p:cNvSpPr>
          <p:nvPr/>
        </p:nvSpPr>
        <p:spPr bwMode="auto">
          <a:xfrm>
            <a:off x="4063549"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11" name="TextBox 75">
            <a:extLst>
              <a:ext uri="{FF2B5EF4-FFF2-40B4-BE49-F238E27FC236}">
                <a16:creationId xmlns:a16="http://schemas.microsoft.com/office/drawing/2014/main" id="{03A81700-0358-398B-6F8F-3DD14C65E6B2}"/>
              </a:ext>
            </a:extLst>
          </p:cNvPr>
          <p:cNvSpPr txBox="1">
            <a:spLocks noChangeArrowheads="1"/>
          </p:cNvSpPr>
          <p:nvPr/>
        </p:nvSpPr>
        <p:spPr bwMode="auto">
          <a:xfrm>
            <a:off x="4466673"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12" name="TextBox 75">
            <a:extLst>
              <a:ext uri="{FF2B5EF4-FFF2-40B4-BE49-F238E27FC236}">
                <a16:creationId xmlns:a16="http://schemas.microsoft.com/office/drawing/2014/main" id="{7BA3C627-A22D-170C-442D-55F1C6116F5F}"/>
              </a:ext>
            </a:extLst>
          </p:cNvPr>
          <p:cNvSpPr txBox="1">
            <a:spLocks noChangeArrowheads="1"/>
          </p:cNvSpPr>
          <p:nvPr/>
        </p:nvSpPr>
        <p:spPr bwMode="auto">
          <a:xfrm>
            <a:off x="4869796" y="2969993"/>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
        <p:nvSpPr>
          <p:cNvPr id="52" name="TextBox 75">
            <a:extLst>
              <a:ext uri="{FF2B5EF4-FFF2-40B4-BE49-F238E27FC236}">
                <a16:creationId xmlns:a16="http://schemas.microsoft.com/office/drawing/2014/main" id="{B51C968D-1A7E-22B6-10A1-47E9012D5D30}"/>
              </a:ext>
            </a:extLst>
          </p:cNvPr>
          <p:cNvSpPr txBox="1">
            <a:spLocks noChangeArrowheads="1"/>
          </p:cNvSpPr>
          <p:nvPr/>
        </p:nvSpPr>
        <p:spPr bwMode="auto">
          <a:xfrm>
            <a:off x="266319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1</a:t>
            </a:r>
          </a:p>
        </p:txBody>
      </p:sp>
      <p:sp>
        <p:nvSpPr>
          <p:cNvPr id="53" name="TextBox 75">
            <a:extLst>
              <a:ext uri="{FF2B5EF4-FFF2-40B4-BE49-F238E27FC236}">
                <a16:creationId xmlns:a16="http://schemas.microsoft.com/office/drawing/2014/main" id="{8999A114-34A1-D98E-50F8-8AEC17F6B76C}"/>
              </a:ext>
            </a:extLst>
          </p:cNvPr>
          <p:cNvSpPr txBox="1">
            <a:spLocks noChangeArrowheads="1"/>
          </p:cNvSpPr>
          <p:nvPr/>
        </p:nvSpPr>
        <p:spPr bwMode="auto">
          <a:xfrm>
            <a:off x="3066318"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2</a:t>
            </a:r>
          </a:p>
        </p:txBody>
      </p:sp>
      <p:sp>
        <p:nvSpPr>
          <p:cNvPr id="54" name="TextBox 75">
            <a:extLst>
              <a:ext uri="{FF2B5EF4-FFF2-40B4-BE49-F238E27FC236}">
                <a16:creationId xmlns:a16="http://schemas.microsoft.com/office/drawing/2014/main" id="{FF8F5DC7-DB88-16C7-9F71-9C65079DFB6E}"/>
              </a:ext>
            </a:extLst>
          </p:cNvPr>
          <p:cNvSpPr txBox="1">
            <a:spLocks noChangeArrowheads="1"/>
          </p:cNvSpPr>
          <p:nvPr/>
        </p:nvSpPr>
        <p:spPr bwMode="auto">
          <a:xfrm>
            <a:off x="3483665"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4</a:t>
            </a:r>
          </a:p>
        </p:txBody>
      </p:sp>
      <p:sp>
        <p:nvSpPr>
          <p:cNvPr id="55" name="TextBox 75">
            <a:extLst>
              <a:ext uri="{FF2B5EF4-FFF2-40B4-BE49-F238E27FC236}">
                <a16:creationId xmlns:a16="http://schemas.microsoft.com/office/drawing/2014/main" id="{F3CE6B9A-49B4-FF07-A717-EBDD68BFEDB9}"/>
              </a:ext>
            </a:extLst>
          </p:cNvPr>
          <p:cNvSpPr txBox="1">
            <a:spLocks noChangeArrowheads="1"/>
          </p:cNvSpPr>
          <p:nvPr/>
        </p:nvSpPr>
        <p:spPr bwMode="auto">
          <a:xfrm>
            <a:off x="3872566"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00B050"/>
                </a:solidFill>
                <a:cs typeface="Arial" panose="020B0604020202020204" pitchFamily="34" charset="0"/>
              </a:rPr>
              <a:t>3</a:t>
            </a:r>
            <a:endPar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6" name="TextBox 75">
            <a:extLst>
              <a:ext uri="{FF2B5EF4-FFF2-40B4-BE49-F238E27FC236}">
                <a16:creationId xmlns:a16="http://schemas.microsoft.com/office/drawing/2014/main" id="{171F0406-C4B6-39D0-060B-CF14BE55B52A}"/>
              </a:ext>
            </a:extLst>
          </p:cNvPr>
          <p:cNvSpPr txBox="1">
            <a:spLocks noChangeArrowheads="1"/>
          </p:cNvSpPr>
          <p:nvPr/>
        </p:nvSpPr>
        <p:spPr bwMode="auto">
          <a:xfrm>
            <a:off x="4275690"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sz="1800" kern="0" dirty="0">
                <a:solidFill>
                  <a:srgbClr val="FF0000"/>
                </a:solidFill>
                <a:cs typeface="Arial" panose="020B0604020202020204" pitchFamily="34" charset="0"/>
              </a:rPr>
              <a:t>5</a:t>
            </a:r>
            <a:endPar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57" name="TextBox 75">
            <a:extLst>
              <a:ext uri="{FF2B5EF4-FFF2-40B4-BE49-F238E27FC236}">
                <a16:creationId xmlns:a16="http://schemas.microsoft.com/office/drawing/2014/main" id="{4278F1F8-4911-9239-3D4F-4BFF5D08EE7E}"/>
              </a:ext>
            </a:extLst>
          </p:cNvPr>
          <p:cNvSpPr txBox="1">
            <a:spLocks noChangeArrowheads="1"/>
          </p:cNvSpPr>
          <p:nvPr/>
        </p:nvSpPr>
        <p:spPr bwMode="auto">
          <a:xfrm>
            <a:off x="4678814"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B050"/>
                </a:solidFill>
                <a:effectLst/>
                <a:uLnTx/>
                <a:uFillTx/>
                <a:latin typeface="Arial" panose="020B0604020202020204" pitchFamily="34" charset="0"/>
                <a:ea typeface="ＭＳ Ｐゴシック" panose="020B0600070205080204" pitchFamily="34" charset="-128"/>
                <a:cs typeface="Arial" panose="020B0604020202020204" pitchFamily="34" charset="0"/>
              </a:rPr>
              <a:t>6</a:t>
            </a:r>
          </a:p>
        </p:txBody>
      </p:sp>
      <p:sp>
        <p:nvSpPr>
          <p:cNvPr id="58" name="TextBox 75">
            <a:extLst>
              <a:ext uri="{FF2B5EF4-FFF2-40B4-BE49-F238E27FC236}">
                <a16:creationId xmlns:a16="http://schemas.microsoft.com/office/drawing/2014/main" id="{CF4C837E-BD84-710F-AFFB-C1C73A8F4D45}"/>
              </a:ext>
            </a:extLst>
          </p:cNvPr>
          <p:cNvSpPr txBox="1">
            <a:spLocks noChangeArrowheads="1"/>
          </p:cNvSpPr>
          <p:nvPr/>
        </p:nvSpPr>
        <p:spPr bwMode="auto">
          <a:xfrm>
            <a:off x="5081937" y="3928340"/>
            <a:ext cx="312906" cy="369332"/>
          </a:xfrm>
          <a:prstGeom prst="rect">
            <a:avLst/>
          </a:prstGeom>
          <a:solidFill>
            <a:schemeClr val="bg1"/>
          </a:solidFill>
          <a:ln w="9525">
            <a:solidFill>
              <a:schemeClr val="bg1"/>
            </a:solidFill>
            <a:miter lim="800000"/>
            <a:headEnd/>
            <a:tailEnd/>
          </a:ln>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ea typeface="ＭＳ Ｐゴシック" panose="020B0600070205080204" pitchFamily="34" charset="-128"/>
                <a:cs typeface="Arial" panose="020B0604020202020204" pitchFamily="34" charset="0"/>
              </a:rPr>
              <a:t>7</a:t>
            </a:r>
          </a:p>
        </p:txBody>
      </p:sp>
    </p:spTree>
    <p:extLst>
      <p:ext uri="{BB962C8B-B14F-4D97-AF65-F5344CB8AC3E}">
        <p14:creationId xmlns:p14="http://schemas.microsoft.com/office/powerpoint/2010/main" val="407050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1A6C73-8BA1-3D59-227E-4840895AE767}"/>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D18BF0B9-687B-7A29-CEDC-56FA565052AF}"/>
              </a:ext>
            </a:extLst>
          </p:cNvPr>
          <p:cNvSpPr>
            <a:spLocks noGrp="1"/>
          </p:cNvSpPr>
          <p:nvPr>
            <p:ph type="title"/>
          </p:nvPr>
        </p:nvSpPr>
        <p:spPr/>
        <p:txBody>
          <a:bodyPr/>
          <a:lstStyle/>
          <a:p>
            <a:r>
              <a:rPr lang="en-GB" dirty="0"/>
              <a:t>Quiz 4 4.2-1</a:t>
            </a:r>
            <a:endParaRPr lang="en-SE" dirty="0"/>
          </a:p>
        </p:txBody>
      </p:sp>
      <p:sp>
        <p:nvSpPr>
          <p:cNvPr id="4" name="Slide Number Placeholder 3">
            <a:extLst>
              <a:ext uri="{FF2B5EF4-FFF2-40B4-BE49-F238E27FC236}">
                <a16:creationId xmlns:a16="http://schemas.microsoft.com/office/drawing/2014/main" id="{E7C86995-34AC-565D-AC03-FF917622D948}"/>
              </a:ext>
            </a:extLst>
          </p:cNvPr>
          <p:cNvSpPr>
            <a:spLocks noGrp="1"/>
          </p:cNvSpPr>
          <p:nvPr>
            <p:ph type="sldNum" sz="quarter" idx="4"/>
          </p:nvPr>
        </p:nvSpPr>
        <p:spPr/>
        <p:txBody>
          <a:bodyPr/>
          <a:lstStyle/>
          <a:p>
            <a:r>
              <a:rPr lang="en-US"/>
              <a:t>Network Layer: 4-</a:t>
            </a:r>
            <a:fld id="{C4204591-24BD-A542-B9D5-F8D8A88D2FEE}" type="slidenum">
              <a:rPr lang="en-US" smtClean="0"/>
              <a:pPr/>
              <a:t>28</a:t>
            </a:fld>
            <a:endParaRPr lang="en-US" dirty="0"/>
          </a:p>
        </p:txBody>
      </p:sp>
      <p:pic>
        <p:nvPicPr>
          <p:cNvPr id="3074" name="Picture 2">
            <a:extLst>
              <a:ext uri="{FF2B5EF4-FFF2-40B4-BE49-F238E27FC236}">
                <a16:creationId xmlns:a16="http://schemas.microsoft.com/office/drawing/2014/main" id="{FFD4F7BE-4079-E137-F973-69A9F6342E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4415" y="2058670"/>
            <a:ext cx="7986445" cy="370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1353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D44B0C5-1784-EC9D-3D0B-5FDE31F83F0B}"/>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34DFC688-5EA8-3988-21A4-46BBB7F630F1}"/>
              </a:ext>
            </a:extLst>
          </p:cNvPr>
          <p:cNvSpPr>
            <a:spLocks noGrp="1"/>
          </p:cNvSpPr>
          <p:nvPr>
            <p:ph type="title"/>
          </p:nvPr>
        </p:nvSpPr>
        <p:spPr/>
        <p:txBody>
          <a:bodyPr/>
          <a:lstStyle/>
          <a:p>
            <a:r>
              <a:rPr lang="en-GB" dirty="0"/>
              <a:t>Quiz 5 4.2-2</a:t>
            </a:r>
            <a:endParaRPr lang="en-SE" dirty="0"/>
          </a:p>
        </p:txBody>
      </p:sp>
      <p:sp>
        <p:nvSpPr>
          <p:cNvPr id="4" name="Slide Number Placeholder 3">
            <a:extLst>
              <a:ext uri="{FF2B5EF4-FFF2-40B4-BE49-F238E27FC236}">
                <a16:creationId xmlns:a16="http://schemas.microsoft.com/office/drawing/2014/main" id="{34D42F1F-A272-87F1-62BE-A91A8E131A27}"/>
              </a:ext>
            </a:extLst>
          </p:cNvPr>
          <p:cNvSpPr>
            <a:spLocks noGrp="1"/>
          </p:cNvSpPr>
          <p:nvPr>
            <p:ph type="sldNum" sz="quarter" idx="4"/>
          </p:nvPr>
        </p:nvSpPr>
        <p:spPr/>
        <p:txBody>
          <a:bodyPr/>
          <a:lstStyle/>
          <a:p>
            <a:r>
              <a:rPr lang="en-US"/>
              <a:t>Network Layer: 4-</a:t>
            </a:r>
            <a:fld id="{C4204591-24BD-A542-B9D5-F8D8A88D2FEE}" type="slidenum">
              <a:rPr lang="en-US" smtClean="0"/>
              <a:pPr/>
              <a:t>29</a:t>
            </a:fld>
            <a:endParaRPr lang="en-US" dirty="0"/>
          </a:p>
        </p:txBody>
      </p:sp>
      <p:pic>
        <p:nvPicPr>
          <p:cNvPr id="4098" name="Picture 2">
            <a:extLst>
              <a:ext uri="{FF2B5EF4-FFF2-40B4-BE49-F238E27FC236}">
                <a16:creationId xmlns:a16="http://schemas.microsoft.com/office/drawing/2014/main" id="{12A1A96B-0DB9-81D9-E47E-D3522EB9D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1552575"/>
            <a:ext cx="87249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639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sequence numbers, ACKs</a:t>
            </a:r>
            <a:endParaRPr lang="en-US" sz="4400" b="0" dirty="0"/>
          </a:p>
        </p:txBody>
      </p:sp>
      <p:sp>
        <p:nvSpPr>
          <p:cNvPr id="133" name="Text Box 8">
            <a:extLst>
              <a:ext uri="{FF2B5EF4-FFF2-40B4-BE49-F238E27FC236}">
                <a16:creationId xmlns:a16="http://schemas.microsoft.com/office/drawing/2014/main" id="{4BFA7F94-ECDC-4F4E-BAAE-2F377F89AF1C}"/>
              </a:ext>
            </a:extLst>
          </p:cNvPr>
          <p:cNvSpPr txBox="1">
            <a:spLocks noChangeArrowheads="1"/>
          </p:cNvSpPr>
          <p:nvPr/>
        </p:nvSpPr>
        <p:spPr bwMode="auto">
          <a:xfrm>
            <a:off x="7506599" y="5152718"/>
            <a:ext cx="2519185" cy="2585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4" name="Text Box 9">
            <a:extLst>
              <a:ext uri="{FF2B5EF4-FFF2-40B4-BE49-F238E27FC236}">
                <a16:creationId xmlns:a16="http://schemas.microsoft.com/office/drawing/2014/main" id="{6F6C270A-95D4-3B45-95CD-2E7A27820BF0}"/>
              </a:ext>
            </a:extLst>
          </p:cNvPr>
          <p:cNvSpPr txBox="1">
            <a:spLocks noChangeArrowheads="1"/>
          </p:cNvSpPr>
          <p:nvPr/>
        </p:nvSpPr>
        <p:spPr bwMode="auto">
          <a:xfrm>
            <a:off x="6980901" y="2528116"/>
            <a:ext cx="3187212" cy="267765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lvl="0" eaLnBrk="0" fontAlgn="base" hangingPunct="0">
              <a:spcBef>
                <a:spcPct val="0"/>
              </a:spcBef>
              <a:spcAft>
                <a:spcPct val="0"/>
              </a:spcAft>
              <a:defRPr/>
            </a:pPr>
            <a:r>
              <a:rPr lang="en-US" altLang="en-US" sz="2400" kern="0" dirty="0">
                <a:solidFill>
                  <a:srgbClr val="000000"/>
                </a:solidFill>
                <a:latin typeface="Calibri" panose="020F0502020204030204"/>
              </a:rPr>
              <a:t>2. H</a:t>
            </a:r>
            <a:r>
              <a:rPr kumimoji="0" lang="en-US" altLang="en-US"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ostB</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lang="en-GB" altLang="en-US" sz="2400" kern="0" dirty="0">
                <a:solidFill>
                  <a:srgbClr val="000000"/>
                </a:solidFill>
                <a:latin typeface="Calibri" panose="020F0502020204030204"/>
              </a:rPr>
              <a:t>receives </a:t>
            </a:r>
            <a:r>
              <a:rPr lang="en-GB" altLang="en-US" sz="2400" kern="0" dirty="0" err="1">
                <a:solidFill>
                  <a:srgbClr val="FF0000"/>
                </a:solidFill>
                <a:latin typeface="Calibri" panose="020F0502020204030204"/>
              </a:rPr>
              <a:t>Seq</a:t>
            </a:r>
            <a:r>
              <a:rPr lang="en-GB" altLang="en-US" sz="2400" kern="0" dirty="0">
                <a:solidFill>
                  <a:srgbClr val="FF0000"/>
                </a:solidFill>
                <a:latin typeface="Calibri" panose="020F0502020204030204"/>
              </a:rPr>
              <a:t># 42 (1 Byte), </a:t>
            </a:r>
            <a:r>
              <a:rPr lang="en-US" altLang="en-US" sz="2400" kern="0" dirty="0">
                <a:solidFill>
                  <a:srgbClr val="000000"/>
                </a:solidFill>
                <a:latin typeface="Calibri" panose="020F0502020204030204"/>
              </a:rPr>
              <a:t>ACKs receipt of</a:t>
            </a:r>
            <a:r>
              <a:rPr lang="ja-JP" altLang="en-US" sz="2400" kern="0" dirty="0">
                <a:solidFill>
                  <a:srgbClr val="000000"/>
                </a:solidFill>
                <a:latin typeface="Calibri" panose="020F0502020204030204"/>
              </a:rPr>
              <a:t>‘</a:t>
            </a:r>
            <a:r>
              <a:rPr lang="en-US" altLang="ja-JP" sz="2400" kern="0" dirty="0">
                <a:solidFill>
                  <a:srgbClr val="000000"/>
                </a:solidFill>
                <a:latin typeface="Calibri" panose="020F0502020204030204"/>
              </a:rPr>
              <a:t>C</a:t>
            </a:r>
            <a:r>
              <a:rPr lang="ja-JP" altLang="en-US" sz="2400" kern="0" dirty="0">
                <a:solidFill>
                  <a:srgbClr val="000000"/>
                </a:solidFill>
                <a:latin typeface="Calibri" panose="020F0502020204030204"/>
              </a:rPr>
              <a:t>’</a:t>
            </a:r>
            <a:r>
              <a:rPr lang="en-GB" altLang="ja-JP" sz="2400" kern="0" dirty="0">
                <a:solidFill>
                  <a:srgbClr val="000000"/>
                </a:solidFill>
                <a:latin typeface="Calibri" panose="020F0502020204030204"/>
              </a:rPr>
              <a:t>, </a:t>
            </a:r>
            <a:r>
              <a:rPr lang="en-GB" altLang="en-US" sz="2400" kern="0" dirty="0">
                <a:solidFill>
                  <a:srgbClr val="000000"/>
                </a:solidFill>
                <a:latin typeface="Calibri" panose="020F0502020204030204"/>
              </a:rPr>
              <a:t>and expects the next received </a:t>
            </a:r>
            <a:r>
              <a:rPr lang="en-GB" altLang="en-US" sz="2400" kern="0" dirty="0" err="1">
                <a:solidFill>
                  <a:srgbClr val="FF0000"/>
                </a:solidFill>
                <a:latin typeface="Calibri" panose="020F0502020204030204"/>
              </a:rPr>
              <a:t>Seq</a:t>
            </a:r>
            <a:r>
              <a:rPr lang="en-GB" altLang="en-US" sz="2400" kern="0" dirty="0">
                <a:solidFill>
                  <a:srgbClr val="FF0000"/>
                </a:solidFill>
                <a:latin typeface="Calibri" panose="020F0502020204030204"/>
              </a:rPr>
              <a:t># to be 43</a:t>
            </a:r>
            <a:r>
              <a:rPr lang="en-GB" altLang="en-US" sz="2400" kern="0" dirty="0">
                <a:solidFill>
                  <a:srgbClr val="000000"/>
                </a:solidFill>
                <a:latin typeface="Calibri" panose="020F0502020204030204"/>
              </a:rPr>
              <a:t>. It </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echoes back</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with </a:t>
            </a:r>
            <a:r>
              <a:rPr lang="en-GB" altLang="en-US" sz="2400" kern="0" dirty="0" err="1">
                <a:solidFill>
                  <a:srgbClr val="3C6CDF"/>
                </a:solidFill>
                <a:latin typeface="Calibri" panose="020F0502020204030204"/>
              </a:rPr>
              <a:t>Seq</a:t>
            </a:r>
            <a:r>
              <a:rPr lang="en-GB" altLang="en-US" sz="2400" kern="0" dirty="0">
                <a:solidFill>
                  <a:srgbClr val="3C6CDF"/>
                </a:solidFill>
                <a:latin typeface="Calibri" panose="020F0502020204030204"/>
              </a:rPr>
              <a:t># 79 (1 Byte)</a:t>
            </a:r>
            <a:endParaRPr kumimoji="0" lang="en-US" altLang="en-US" sz="2400" b="0" i="0" u="none" strike="noStrike" kern="0" cap="none" spc="0" normalizeH="0" baseline="0" noProof="0" dirty="0">
              <a:ln>
                <a:noFill/>
              </a:ln>
              <a:solidFill>
                <a:srgbClr val="3C6CDF"/>
              </a:solidFill>
              <a:effectLst/>
              <a:uLnTx/>
              <a:uFillTx/>
              <a:latin typeface="Calibri" panose="020F0502020204030204"/>
            </a:endParaRPr>
          </a:p>
        </p:txBody>
      </p:sp>
      <p:sp>
        <p:nvSpPr>
          <p:cNvPr id="136" name="Text Box 11">
            <a:extLst>
              <a:ext uri="{FF2B5EF4-FFF2-40B4-BE49-F238E27FC236}">
                <a16:creationId xmlns:a16="http://schemas.microsoft.com/office/drawing/2014/main" id="{7AB83FEF-E6C5-3C4E-8F11-410822AB937A}"/>
              </a:ext>
            </a:extLst>
          </p:cNvPr>
          <p:cNvSpPr txBox="1">
            <a:spLocks noChangeArrowheads="1"/>
          </p:cNvSpPr>
          <p:nvPr/>
        </p:nvSpPr>
        <p:spPr bwMode="auto">
          <a:xfrm>
            <a:off x="3961011" y="5906089"/>
            <a:ext cx="3401893" cy="52322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8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rPr>
              <a:t>simple telnet scenario</a:t>
            </a:r>
            <a:endParaRPr kumimoji="0" lang="en-US" sz="1200" b="0" i="0" u="none" strike="noStrike" kern="0" cap="none" spc="0" normalizeH="0" baseline="0" noProof="0" dirty="0">
              <a:ln>
                <a:noFill/>
              </a:ln>
              <a:solidFill>
                <a:srgbClr val="000099"/>
              </a:solidFill>
              <a:effectLst/>
              <a:uLnTx/>
              <a:uFillTx/>
              <a:latin typeface="Calibri" panose="020F0502020204030204"/>
              <a:ea typeface="ＭＳ Ｐゴシック" charset="0"/>
              <a:cs typeface="+mn-cs"/>
            </a:endParaRPr>
          </a:p>
        </p:txBody>
      </p:sp>
      <p:sp>
        <p:nvSpPr>
          <p:cNvPr id="137" name="Text Box 13">
            <a:extLst>
              <a:ext uri="{FF2B5EF4-FFF2-40B4-BE49-F238E27FC236}">
                <a16:creationId xmlns:a16="http://schemas.microsoft.com/office/drawing/2014/main" id="{0851DEB2-88A4-C849-8DEA-02D53E9ABCBD}"/>
              </a:ext>
            </a:extLst>
          </p:cNvPr>
          <p:cNvSpPr txBox="1">
            <a:spLocks noChangeArrowheads="1"/>
          </p:cNvSpPr>
          <p:nvPr/>
        </p:nvSpPr>
        <p:spPr bwMode="auto">
          <a:xfrm>
            <a:off x="7129672" y="1492971"/>
            <a:ext cx="997389"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B</a:t>
            </a:r>
          </a:p>
        </p:txBody>
      </p:sp>
      <p:sp>
        <p:nvSpPr>
          <p:cNvPr id="138" name="Text Box 17">
            <a:extLst>
              <a:ext uri="{FF2B5EF4-FFF2-40B4-BE49-F238E27FC236}">
                <a16:creationId xmlns:a16="http://schemas.microsoft.com/office/drawing/2014/main" id="{847A8C2E-C7AE-5B45-9FFE-DE39BC581384}"/>
              </a:ext>
            </a:extLst>
          </p:cNvPr>
          <p:cNvSpPr txBox="1">
            <a:spLocks noChangeArrowheads="1"/>
          </p:cNvSpPr>
          <p:nvPr/>
        </p:nvSpPr>
        <p:spPr bwMode="auto">
          <a:xfrm>
            <a:off x="3204390" y="1459336"/>
            <a:ext cx="1008610" cy="46166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Host A</a:t>
            </a:r>
          </a:p>
        </p:txBody>
      </p:sp>
      <p:grpSp>
        <p:nvGrpSpPr>
          <p:cNvPr id="4" name="Group 3">
            <a:extLst>
              <a:ext uri="{FF2B5EF4-FFF2-40B4-BE49-F238E27FC236}">
                <a16:creationId xmlns:a16="http://schemas.microsoft.com/office/drawing/2014/main" id="{89152BC9-BFE2-2C4F-B7CF-DD705BF09468}"/>
              </a:ext>
            </a:extLst>
          </p:cNvPr>
          <p:cNvGrpSpPr/>
          <p:nvPr/>
        </p:nvGrpSpPr>
        <p:grpSpPr>
          <a:xfrm>
            <a:off x="4260272" y="2749913"/>
            <a:ext cx="2820003" cy="571500"/>
            <a:chOff x="4260272" y="2749913"/>
            <a:chExt cx="2820003" cy="571500"/>
          </a:xfrm>
        </p:grpSpPr>
        <p:sp>
          <p:nvSpPr>
            <p:cNvPr id="131" name="Line 4">
              <a:extLst>
                <a:ext uri="{FF2B5EF4-FFF2-40B4-BE49-F238E27FC236}">
                  <a16:creationId xmlns:a16="http://schemas.microsoft.com/office/drawing/2014/main" id="{4E48AD8B-7F93-B847-8494-F0B86AABA007}"/>
                </a:ext>
              </a:extLst>
            </p:cNvPr>
            <p:cNvSpPr>
              <a:spLocks noChangeShapeType="1"/>
            </p:cNvSpPr>
            <p:nvPr/>
          </p:nvSpPr>
          <p:spPr bwMode="auto">
            <a:xfrm>
              <a:off x="4354237" y="2749913"/>
              <a:ext cx="2586037"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39" name="Rectangle 18">
              <a:extLst>
                <a:ext uri="{FF2B5EF4-FFF2-40B4-BE49-F238E27FC236}">
                  <a16:creationId xmlns:a16="http://schemas.microsoft.com/office/drawing/2014/main" id="{35BA661F-5A22-C84E-B47D-9147B3088598}"/>
                </a:ext>
              </a:extLst>
            </p:cNvPr>
            <p:cNvSpPr>
              <a:spLocks noChangeArrowheads="1"/>
            </p:cNvSpPr>
            <p:nvPr/>
          </p:nvSpPr>
          <p:spPr bwMode="auto">
            <a:xfrm>
              <a:off x="5167037" y="2841988"/>
              <a:ext cx="814387" cy="3794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0" name="Text Box 19">
              <a:extLst>
                <a:ext uri="{FF2B5EF4-FFF2-40B4-BE49-F238E27FC236}">
                  <a16:creationId xmlns:a16="http://schemas.microsoft.com/office/drawing/2014/main" id="{880D64B6-5AB7-0245-B925-5A511DDE93D7}"/>
                </a:ext>
              </a:extLst>
            </p:cNvPr>
            <p:cNvSpPr txBox="1">
              <a:spLocks noChangeArrowheads="1"/>
            </p:cNvSpPr>
            <p:nvPr/>
          </p:nvSpPr>
          <p:spPr bwMode="auto">
            <a:xfrm>
              <a:off x="4260272" y="2854620"/>
              <a:ext cx="2820003"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Seq=42</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US" altLang="en-US" sz="1800" b="0" i="0" u="none" strike="noStrike" kern="0" cap="none" spc="0" normalizeH="0" baseline="0" noProof="0" dirty="0">
                  <a:ln>
                    <a:noFill/>
                  </a:ln>
                  <a:solidFill>
                    <a:srgbClr val="3C6CDF"/>
                  </a:solidFill>
                  <a:effectLst/>
                  <a:uLnTx/>
                  <a:uFillTx/>
                  <a:latin typeface="Calibri" panose="020F0502020204030204"/>
                  <a:ea typeface="ＭＳ Ｐゴシック" panose="020B0600070205080204" pitchFamily="34" charset="-128"/>
                  <a:cs typeface="+mn-cs"/>
                </a:rPr>
                <a:t>ACK=79, </a:t>
              </a: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 = </a:t>
              </a:r>
              <a:r>
                <a:rPr kumimoji="0" lang="ja-JP"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30581A9F-48A7-D546-AB16-5A259024E309}"/>
              </a:ext>
            </a:extLst>
          </p:cNvPr>
          <p:cNvGrpSpPr/>
          <p:nvPr/>
        </p:nvGrpSpPr>
        <p:grpSpPr>
          <a:xfrm>
            <a:off x="4264368" y="3523026"/>
            <a:ext cx="2813399" cy="800100"/>
            <a:chOff x="4264368" y="3523026"/>
            <a:chExt cx="2813399" cy="800100"/>
          </a:xfrm>
        </p:grpSpPr>
        <p:sp>
          <p:nvSpPr>
            <p:cNvPr id="135" name="Line 10">
              <a:extLst>
                <a:ext uri="{FF2B5EF4-FFF2-40B4-BE49-F238E27FC236}">
                  <a16:creationId xmlns:a16="http://schemas.microsoft.com/office/drawing/2014/main" id="{7C681F4C-24E8-5D43-BE10-D3949F61CDFA}"/>
                </a:ext>
              </a:extLst>
            </p:cNvPr>
            <p:cNvSpPr>
              <a:spLocks noChangeShapeType="1"/>
            </p:cNvSpPr>
            <p:nvPr/>
          </p:nvSpPr>
          <p:spPr bwMode="auto">
            <a:xfrm flipH="1">
              <a:off x="4344712" y="3523026"/>
              <a:ext cx="2554287" cy="8001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1" name="Rectangle 20">
              <a:extLst>
                <a:ext uri="{FF2B5EF4-FFF2-40B4-BE49-F238E27FC236}">
                  <a16:creationId xmlns:a16="http://schemas.microsoft.com/office/drawing/2014/main" id="{E3E3363E-9511-1A43-912C-05D171708B3A}"/>
                </a:ext>
              </a:extLst>
            </p:cNvPr>
            <p:cNvSpPr>
              <a:spLocks noChangeArrowheads="1"/>
            </p:cNvSpPr>
            <p:nvPr/>
          </p:nvSpPr>
          <p:spPr bwMode="auto">
            <a:xfrm>
              <a:off x="5201962" y="3800838"/>
              <a:ext cx="823912" cy="2460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2" name="Text Box 21">
              <a:extLst>
                <a:ext uri="{FF2B5EF4-FFF2-40B4-BE49-F238E27FC236}">
                  <a16:creationId xmlns:a16="http://schemas.microsoft.com/office/drawing/2014/main" id="{18709FF4-595B-2F4F-9697-F2C14F760728}"/>
                </a:ext>
              </a:extLst>
            </p:cNvPr>
            <p:cNvSpPr txBox="1">
              <a:spLocks noChangeArrowheads="1"/>
            </p:cNvSpPr>
            <p:nvPr/>
          </p:nvSpPr>
          <p:spPr bwMode="auto">
            <a:xfrm>
              <a:off x="4264368" y="3736718"/>
              <a:ext cx="2813399"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3C6CDF"/>
                  </a:solidFill>
                  <a:effectLst/>
                  <a:uLnTx/>
                  <a:uFillTx/>
                  <a:latin typeface="Calibri" panose="020F0502020204030204"/>
                  <a:ea typeface="ＭＳ Ｐゴシック" panose="020B0600070205080204" pitchFamily="34" charset="-128"/>
                  <a:cs typeface="+mn-cs"/>
                </a:rPr>
                <a:t>Seq=79</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US" altLang="en-US" sz="18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ACK=43</a:t>
              </a:r>
              <a:r>
                <a:rPr kumimoji="0" lang="en-US"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data = </a:t>
              </a:r>
              <a:r>
                <a:rPr kumimoji="0" lang="ja-JP"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endParaRPr kumimoji="0" lang="en-US" altLang="en-US" sz="11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6" name="Group 5">
            <a:extLst>
              <a:ext uri="{FF2B5EF4-FFF2-40B4-BE49-F238E27FC236}">
                <a16:creationId xmlns:a16="http://schemas.microsoft.com/office/drawing/2014/main" id="{9A6C1350-9453-1E48-8790-F100F9587769}"/>
              </a:ext>
            </a:extLst>
          </p:cNvPr>
          <p:cNvGrpSpPr/>
          <p:nvPr/>
        </p:nvGrpSpPr>
        <p:grpSpPr>
          <a:xfrm>
            <a:off x="4339949" y="4518388"/>
            <a:ext cx="2590800" cy="506413"/>
            <a:chOff x="4339949" y="4518388"/>
            <a:chExt cx="2590800" cy="506413"/>
          </a:xfrm>
        </p:grpSpPr>
        <p:sp>
          <p:nvSpPr>
            <p:cNvPr id="130" name="Line 3">
              <a:extLst>
                <a:ext uri="{FF2B5EF4-FFF2-40B4-BE49-F238E27FC236}">
                  <a16:creationId xmlns:a16="http://schemas.microsoft.com/office/drawing/2014/main" id="{21939EAE-12FE-4B4B-8477-DA966E53E581}"/>
                </a:ext>
              </a:extLst>
            </p:cNvPr>
            <p:cNvSpPr>
              <a:spLocks noChangeShapeType="1"/>
            </p:cNvSpPr>
            <p:nvPr/>
          </p:nvSpPr>
          <p:spPr bwMode="auto">
            <a:xfrm>
              <a:off x="4339949" y="4518388"/>
              <a:ext cx="2590800"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3" name="Rectangle 22">
              <a:extLst>
                <a:ext uri="{FF2B5EF4-FFF2-40B4-BE49-F238E27FC236}">
                  <a16:creationId xmlns:a16="http://schemas.microsoft.com/office/drawing/2014/main" id="{36373196-F0F3-9041-A157-0DFF0B56BE41}"/>
                </a:ext>
              </a:extLst>
            </p:cNvPr>
            <p:cNvSpPr>
              <a:spLocks noChangeArrowheads="1"/>
            </p:cNvSpPr>
            <p:nvPr/>
          </p:nvSpPr>
          <p:spPr bwMode="auto">
            <a:xfrm>
              <a:off x="5268637" y="4648563"/>
              <a:ext cx="958850" cy="357188"/>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4" name="Text Box 23">
              <a:extLst>
                <a:ext uri="{FF2B5EF4-FFF2-40B4-BE49-F238E27FC236}">
                  <a16:creationId xmlns:a16="http://schemas.microsoft.com/office/drawing/2014/main" id="{2C94660D-0BE1-434B-85A6-BB22849908C7}"/>
                </a:ext>
              </a:extLst>
            </p:cNvPr>
            <p:cNvSpPr txBox="1">
              <a:spLocks noChangeArrowheads="1"/>
            </p:cNvSpPr>
            <p:nvPr/>
          </p:nvSpPr>
          <p:spPr bwMode="auto">
            <a:xfrm>
              <a:off x="4934710" y="4609843"/>
              <a:ext cx="1712264" cy="36933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Seq=43</a:t>
              </a:r>
              <a:r>
                <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dirty="0">
                  <a:ln>
                    <a:noFill/>
                  </a:ln>
                  <a:solidFill>
                    <a:srgbClr val="3C6CDF"/>
                  </a:solidFill>
                  <a:effectLst/>
                  <a:uLnTx/>
                  <a:uFillTx/>
                  <a:latin typeface="Calibri" panose="020F0502020204030204"/>
                  <a:ea typeface="ＭＳ Ｐゴシック" charset="0"/>
                  <a:cs typeface="+mn-cs"/>
                </a:rPr>
                <a:t>ACK=80</a:t>
              </a:r>
              <a:endParaRPr kumimoji="0" lang="en-US" sz="1100" b="0" i="0" u="none" strike="noStrike" kern="1200" cap="none" spc="0" normalizeH="0" baseline="0" noProof="0" dirty="0">
                <a:ln>
                  <a:noFill/>
                </a:ln>
                <a:solidFill>
                  <a:srgbClr val="3C6CDF"/>
                </a:solidFill>
                <a:effectLst/>
                <a:uLnTx/>
                <a:uFillTx/>
                <a:latin typeface="Calibri" panose="020F0502020204030204"/>
                <a:ea typeface="ＭＳ Ｐゴシック" charset="0"/>
                <a:cs typeface="+mn-cs"/>
              </a:endParaRPr>
            </a:p>
          </p:txBody>
        </p:sp>
      </p:grpSp>
      <p:sp>
        <p:nvSpPr>
          <p:cNvPr id="145" name="Line 24">
            <a:extLst>
              <a:ext uri="{FF2B5EF4-FFF2-40B4-BE49-F238E27FC236}">
                <a16:creationId xmlns:a16="http://schemas.microsoft.com/office/drawing/2014/main" id="{4198420A-33F5-1542-B39F-616C0F629FE7}"/>
              </a:ext>
            </a:extLst>
          </p:cNvPr>
          <p:cNvSpPr>
            <a:spLocks noChangeShapeType="1"/>
          </p:cNvSpPr>
          <p:nvPr/>
        </p:nvSpPr>
        <p:spPr bwMode="auto">
          <a:xfrm>
            <a:off x="4332012" y="2508613"/>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46" name="Line 25">
            <a:extLst>
              <a:ext uri="{FF2B5EF4-FFF2-40B4-BE49-F238E27FC236}">
                <a16:creationId xmlns:a16="http://schemas.microsoft.com/office/drawing/2014/main" id="{C59AD6B4-1F7E-D046-AE58-B0A2143452E4}"/>
              </a:ext>
            </a:extLst>
          </p:cNvPr>
          <p:cNvSpPr>
            <a:spLocks noChangeShapeType="1"/>
          </p:cNvSpPr>
          <p:nvPr/>
        </p:nvSpPr>
        <p:spPr bwMode="auto">
          <a:xfrm>
            <a:off x="6994249" y="2561001"/>
            <a:ext cx="0" cy="2587625"/>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grpSp>
        <p:nvGrpSpPr>
          <p:cNvPr id="147" name="Group 27">
            <a:extLst>
              <a:ext uri="{FF2B5EF4-FFF2-40B4-BE49-F238E27FC236}">
                <a16:creationId xmlns:a16="http://schemas.microsoft.com/office/drawing/2014/main" id="{78A4C821-5D3D-F049-95FB-64A6C2EFC29B}"/>
              </a:ext>
            </a:extLst>
          </p:cNvPr>
          <p:cNvGrpSpPr>
            <a:grpSpLocks/>
          </p:cNvGrpSpPr>
          <p:nvPr/>
        </p:nvGrpSpPr>
        <p:grpSpPr bwMode="auto">
          <a:xfrm>
            <a:off x="3824012" y="1687876"/>
            <a:ext cx="755650" cy="782637"/>
            <a:chOff x="-44" y="1473"/>
            <a:chExt cx="981" cy="1105"/>
          </a:xfrm>
        </p:grpSpPr>
        <p:pic>
          <p:nvPicPr>
            <p:cNvPr id="148" name="Picture 28" descr="desktop_computer_stylized_medium">
              <a:extLst>
                <a:ext uri="{FF2B5EF4-FFF2-40B4-BE49-F238E27FC236}">
                  <a16:creationId xmlns:a16="http://schemas.microsoft.com/office/drawing/2014/main" id="{37E197D2-A990-E643-BBEF-3FDB8B30E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9" name="Freeform 29">
              <a:extLst>
                <a:ext uri="{FF2B5EF4-FFF2-40B4-BE49-F238E27FC236}">
                  <a16:creationId xmlns:a16="http://schemas.microsoft.com/office/drawing/2014/main" id="{B63C2E39-A8CB-1F4B-B3CA-E65FF2976D4E}"/>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0" name="Group 30">
            <a:extLst>
              <a:ext uri="{FF2B5EF4-FFF2-40B4-BE49-F238E27FC236}">
                <a16:creationId xmlns:a16="http://schemas.microsoft.com/office/drawing/2014/main" id="{AEA67504-808C-2C43-80AA-6BED564C9A22}"/>
              </a:ext>
            </a:extLst>
          </p:cNvPr>
          <p:cNvGrpSpPr>
            <a:grpSpLocks/>
          </p:cNvGrpSpPr>
          <p:nvPr/>
        </p:nvGrpSpPr>
        <p:grpSpPr bwMode="auto">
          <a:xfrm flipH="1">
            <a:off x="6686274" y="1727563"/>
            <a:ext cx="788988" cy="862013"/>
            <a:chOff x="-44" y="1473"/>
            <a:chExt cx="981" cy="1105"/>
          </a:xfrm>
        </p:grpSpPr>
        <p:pic>
          <p:nvPicPr>
            <p:cNvPr id="151" name="Picture 31" descr="desktop_computer_stylized_medium">
              <a:extLst>
                <a:ext uri="{FF2B5EF4-FFF2-40B4-BE49-F238E27FC236}">
                  <a16:creationId xmlns:a16="http://schemas.microsoft.com/office/drawing/2014/main" id="{0B37A6B2-9E4A-114B-85F9-5E3DF6205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 name="Freeform 32">
              <a:extLst>
                <a:ext uri="{FF2B5EF4-FFF2-40B4-BE49-F238E27FC236}">
                  <a16:creationId xmlns:a16="http://schemas.microsoft.com/office/drawing/2014/main" id="{100E17DE-5CEE-AB45-8E97-F0E8B661790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178778AE-4599-7841-B71E-D835F9A5393E}"/>
              </a:ext>
            </a:extLst>
          </p:cNvPr>
          <p:cNvGrpSpPr/>
          <p:nvPr/>
        </p:nvGrpSpPr>
        <p:grpSpPr>
          <a:xfrm>
            <a:off x="4692316" y="2815389"/>
            <a:ext cx="1388485" cy="1371600"/>
            <a:chOff x="4692316" y="2815389"/>
            <a:chExt cx="1388485" cy="1371600"/>
          </a:xfrm>
        </p:grpSpPr>
        <p:sp>
          <p:nvSpPr>
            <p:cNvPr id="3" name="Oval 2">
              <a:extLst>
                <a:ext uri="{FF2B5EF4-FFF2-40B4-BE49-F238E27FC236}">
                  <a16:creationId xmlns:a16="http://schemas.microsoft.com/office/drawing/2014/main" id="{AB715EF6-F294-3449-96CB-B6947A099ADE}"/>
                </a:ext>
              </a:extLst>
            </p:cNvPr>
            <p:cNvSpPr/>
            <p:nvPr/>
          </p:nvSpPr>
          <p:spPr>
            <a:xfrm>
              <a:off x="5566610" y="3721768"/>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1" name="Oval 30">
              <a:extLst>
                <a:ext uri="{FF2B5EF4-FFF2-40B4-BE49-F238E27FC236}">
                  <a16:creationId xmlns:a16="http://schemas.microsoft.com/office/drawing/2014/main" id="{7D783624-80C6-2148-8502-F1C29047872A}"/>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907B7D31-A373-0B4B-A1B5-F4FD39A2F3C3}"/>
                </a:ext>
              </a:extLst>
            </p:cNvPr>
            <p:cNvCxnSpPr/>
            <p:nvPr/>
          </p:nvCxnSpPr>
          <p:spPr>
            <a:xfrm flipH="1" flipV="1">
              <a:off x="5117431" y="3224463"/>
              <a:ext cx="513348" cy="513348"/>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45AF06C-D673-CA4F-A51B-93240818CB9A}"/>
              </a:ext>
            </a:extLst>
          </p:cNvPr>
          <p:cNvGrpSpPr/>
          <p:nvPr/>
        </p:nvGrpSpPr>
        <p:grpSpPr>
          <a:xfrm>
            <a:off x="4684295" y="3737810"/>
            <a:ext cx="1982043" cy="1307432"/>
            <a:chOff x="4692316" y="2815389"/>
            <a:chExt cx="1982043" cy="1307432"/>
          </a:xfrm>
        </p:grpSpPr>
        <p:sp>
          <p:nvSpPr>
            <p:cNvPr id="36" name="Oval 35">
              <a:extLst>
                <a:ext uri="{FF2B5EF4-FFF2-40B4-BE49-F238E27FC236}">
                  <a16:creationId xmlns:a16="http://schemas.microsoft.com/office/drawing/2014/main" id="{6B1B5065-4044-F742-9CE7-C6C1E51A71E8}"/>
                </a:ext>
              </a:extLst>
            </p:cNvPr>
            <p:cNvSpPr/>
            <p:nvPr/>
          </p:nvSpPr>
          <p:spPr>
            <a:xfrm>
              <a:off x="6160168" y="3657600"/>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37" name="Oval 36">
              <a:extLst>
                <a:ext uri="{FF2B5EF4-FFF2-40B4-BE49-F238E27FC236}">
                  <a16:creationId xmlns:a16="http://schemas.microsoft.com/office/drawing/2014/main" id="{C5F4BEC1-9A8B-BA47-BC77-A5A357B8A4B6}"/>
                </a:ext>
              </a:extLst>
            </p:cNvPr>
            <p:cNvSpPr/>
            <p:nvPr/>
          </p:nvSpPr>
          <p:spPr>
            <a:xfrm>
              <a:off x="4692316" y="2815389"/>
              <a:ext cx="514191" cy="465221"/>
            </a:xfrm>
            <a:prstGeom prst="ellipse">
              <a:avLst/>
            </a:prstGeom>
            <a:noFill/>
            <a:ln w="349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1894C7DC-0B9B-5648-ACEB-7945930EE55B}"/>
                </a:ext>
              </a:extLst>
            </p:cNvPr>
            <p:cNvCxnSpPr>
              <a:cxnSpLocks/>
            </p:cNvCxnSpPr>
            <p:nvPr/>
          </p:nvCxnSpPr>
          <p:spPr>
            <a:xfrm flipH="1" flipV="1">
              <a:off x="5165557" y="3224463"/>
              <a:ext cx="970548" cy="521369"/>
            </a:xfrm>
            <a:prstGeom prst="straightConnector1">
              <a:avLst/>
            </a:prstGeom>
            <a:ln w="222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Slide Number Placeholder 2">
            <a:extLst>
              <a:ext uri="{FF2B5EF4-FFF2-40B4-BE49-F238E27FC236}">
                <a16:creationId xmlns:a16="http://schemas.microsoft.com/office/drawing/2014/main" id="{951C5C48-402B-A744-B23C-9DA42D7A6E17}"/>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3</a:t>
            </a:fld>
            <a:endParaRPr lang="en-US" dirty="0"/>
          </a:p>
        </p:txBody>
      </p:sp>
      <p:sp>
        <p:nvSpPr>
          <p:cNvPr id="7" name="TextBox 6">
            <a:extLst>
              <a:ext uri="{FF2B5EF4-FFF2-40B4-BE49-F238E27FC236}">
                <a16:creationId xmlns:a16="http://schemas.microsoft.com/office/drawing/2014/main" id="{708D2FB5-990A-8595-8C4A-4D49F8647F56}"/>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10" name="Text Box 9">
            <a:extLst>
              <a:ext uri="{FF2B5EF4-FFF2-40B4-BE49-F238E27FC236}">
                <a16:creationId xmlns:a16="http://schemas.microsoft.com/office/drawing/2014/main" id="{11F73674-0101-DF4A-6AC0-94160F07A83E}"/>
              </a:ext>
            </a:extLst>
          </p:cNvPr>
          <p:cNvSpPr txBox="1">
            <a:spLocks noChangeArrowheads="1"/>
          </p:cNvSpPr>
          <p:nvPr/>
        </p:nvSpPr>
        <p:spPr bwMode="auto">
          <a:xfrm>
            <a:off x="1276208" y="3671860"/>
            <a:ext cx="3187212" cy="230832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lvl="0" eaLnBrk="0" fontAlgn="base" hangingPunct="0">
              <a:spcBef>
                <a:spcPct val="0"/>
              </a:spcBef>
              <a:spcAft>
                <a:spcPct val="0"/>
              </a:spcAft>
              <a:defRPr/>
            </a:pPr>
            <a:r>
              <a:rPr lang="en-US" altLang="en-US" sz="2400" kern="0" dirty="0">
                <a:solidFill>
                  <a:srgbClr val="000000"/>
                </a:solidFill>
                <a:latin typeface="Calibri" panose="020F0502020204030204"/>
              </a:rPr>
              <a:t>3. H</a:t>
            </a:r>
            <a:r>
              <a:rPr kumimoji="0" lang="en-US" altLang="en-US"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ostA</a:t>
            </a: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lang="en-GB" altLang="en-US" sz="2400" kern="0" dirty="0">
                <a:solidFill>
                  <a:srgbClr val="000000"/>
                </a:solidFill>
                <a:latin typeface="Calibri" panose="020F0502020204030204"/>
              </a:rPr>
              <a:t>receives </a:t>
            </a:r>
            <a:r>
              <a:rPr lang="en-GB" altLang="en-US" sz="2400" kern="0" dirty="0" err="1">
                <a:solidFill>
                  <a:srgbClr val="3C6CDF"/>
                </a:solidFill>
                <a:latin typeface="Calibri" panose="020F0502020204030204"/>
              </a:rPr>
              <a:t>Seq</a:t>
            </a:r>
            <a:r>
              <a:rPr lang="en-GB" altLang="en-US" sz="2400" kern="0" dirty="0">
                <a:solidFill>
                  <a:srgbClr val="3C6CDF"/>
                </a:solidFill>
                <a:latin typeface="Calibri" panose="020F0502020204030204"/>
              </a:rPr>
              <a:t># 79 (1 Byte), </a:t>
            </a:r>
            <a:r>
              <a:rPr lang="en-GB" altLang="en-US" sz="2400" kern="0" dirty="0">
                <a:solidFill>
                  <a:srgbClr val="000000"/>
                </a:solidFill>
                <a:latin typeface="Calibri" panose="020F0502020204030204"/>
              </a:rPr>
              <a:t>and expects the next received </a:t>
            </a:r>
            <a:r>
              <a:rPr lang="en-GB" altLang="en-US" sz="2400" kern="0" dirty="0" err="1">
                <a:solidFill>
                  <a:srgbClr val="000000"/>
                </a:solidFill>
                <a:latin typeface="Calibri" panose="020F0502020204030204"/>
              </a:rPr>
              <a:t>Seq</a:t>
            </a:r>
            <a:r>
              <a:rPr lang="en-GB" altLang="en-US" sz="2400" kern="0" dirty="0">
                <a:solidFill>
                  <a:srgbClr val="000000"/>
                </a:solidFill>
                <a:latin typeface="Calibri" panose="020F0502020204030204"/>
              </a:rPr>
              <a:t># to be 80. It </a:t>
            </a:r>
            <a:r>
              <a:rPr lang="en-US" altLang="ja-JP" sz="2400" kern="0" dirty="0">
                <a:solidFill>
                  <a:srgbClr val="000000"/>
                </a:solidFill>
                <a:latin typeface="Calibri" panose="020F0502020204030204"/>
              </a:rPr>
              <a:t>sends</a:t>
            </a:r>
            <a:r>
              <a:rPr lang="ja-JP" altLang="en-US" sz="2400" kern="0" dirty="0">
                <a:solidFill>
                  <a:srgbClr val="000000"/>
                </a:solidFill>
                <a:latin typeface="Calibri" panose="020F0502020204030204"/>
              </a:rPr>
              <a:t> </a:t>
            </a:r>
            <a:r>
              <a:rPr lang="en-GB" altLang="ja-JP" sz="2400" kern="0" dirty="0">
                <a:solidFill>
                  <a:srgbClr val="000000"/>
                </a:solidFill>
                <a:latin typeface="Calibri" panose="020F0502020204030204"/>
              </a:rPr>
              <a:t>another Byte, with </a:t>
            </a:r>
            <a:r>
              <a:rPr lang="en-GB" altLang="en-US" sz="2400" kern="0" dirty="0" err="1">
                <a:solidFill>
                  <a:srgbClr val="000000"/>
                </a:solidFill>
                <a:latin typeface="Calibri" panose="020F0502020204030204"/>
              </a:rPr>
              <a:t>Seq</a:t>
            </a:r>
            <a:r>
              <a:rPr lang="en-GB" altLang="en-US" sz="2400" kern="0" dirty="0">
                <a:solidFill>
                  <a:srgbClr val="000000"/>
                </a:solidFill>
                <a:latin typeface="Calibri" panose="020F0502020204030204"/>
              </a:rPr>
              <a:t># </a:t>
            </a:r>
            <a:r>
              <a:rPr lang="en-GB" altLang="en-US" sz="2400" kern="0" dirty="0">
                <a:solidFill>
                  <a:srgbClr val="FF0000"/>
                </a:solidFill>
                <a:latin typeface="Calibri" panose="020F0502020204030204"/>
              </a:rPr>
              <a:t>43 (1 Byte)</a:t>
            </a:r>
            <a:endParaRPr kumimoji="0" lang="en-US" altLang="en-US" sz="2400" b="0" i="0" u="none" strike="noStrike" kern="0" cap="none" spc="0" normalizeH="0" baseline="0" noProof="0" dirty="0">
              <a:ln>
                <a:noFill/>
              </a:ln>
              <a:solidFill>
                <a:srgbClr val="FF0000"/>
              </a:solidFill>
              <a:effectLst/>
              <a:uLnTx/>
              <a:uFillTx/>
              <a:latin typeface="Calibri" panose="020F0502020204030204"/>
            </a:endParaRPr>
          </a:p>
        </p:txBody>
      </p:sp>
      <p:sp>
        <p:nvSpPr>
          <p:cNvPr id="11" name="Text Box 7">
            <a:extLst>
              <a:ext uri="{FF2B5EF4-FFF2-40B4-BE49-F238E27FC236}">
                <a16:creationId xmlns:a16="http://schemas.microsoft.com/office/drawing/2014/main" id="{B9E9C219-DA90-8A41-A18D-4DF67A2B1B94}"/>
              </a:ext>
            </a:extLst>
          </p:cNvPr>
          <p:cNvSpPr txBox="1">
            <a:spLocks noChangeArrowheads="1"/>
          </p:cNvSpPr>
          <p:nvPr/>
        </p:nvSpPr>
        <p:spPr bwMode="auto">
          <a:xfrm>
            <a:off x="1276208" y="1917534"/>
            <a:ext cx="2989559" cy="1754326"/>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defTabSz="914400" rtl="0" eaLnBrk="0" fontAlgn="base" latinLnBrk="0" hangingPunct="0">
              <a:lnSpc>
                <a:spcPct val="90000"/>
              </a:lnSpc>
              <a:spcBef>
                <a:spcPct val="0"/>
              </a:spcBef>
              <a:spcAft>
                <a:spcPct val="0"/>
              </a:spcAft>
              <a:buClrTx/>
              <a:buSzTx/>
              <a:buFontTx/>
              <a:buNone/>
              <a:tabLst/>
              <a:defRPr/>
            </a:pPr>
            <a:r>
              <a:rPr kumimoji="0" lang="en-US"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 User types</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US"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C</a:t>
            </a:r>
            <a:r>
              <a:rPr kumimoji="0" lang="ja-JP" altLang="en-US"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r>
              <a:rPr kumimoji="0" lang="en-GB" altLang="ja-JP"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HostA</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sends </a:t>
            </a:r>
            <a:r>
              <a:rPr kumimoji="0" lang="en-GB" altLang="ja-JP" sz="2400" b="0" i="0" u="none" strike="noStrike" kern="0" cap="none" spc="0" normalizeH="0" baseline="0" noProof="0" dirty="0" err="1">
                <a:ln>
                  <a:noFill/>
                </a:ln>
                <a:solidFill>
                  <a:srgbClr val="FF0000"/>
                </a:solidFill>
                <a:effectLst/>
                <a:uLnTx/>
                <a:uFillTx/>
                <a:latin typeface="Calibri" panose="020F0502020204030204"/>
                <a:ea typeface="ＭＳ Ｐゴシック" panose="020B0600070205080204" pitchFamily="34" charset="-128"/>
                <a:cs typeface="+mn-cs"/>
              </a:rPr>
              <a:t>Seq</a:t>
            </a:r>
            <a:r>
              <a:rPr kumimoji="0" lang="en-GB" altLang="ja-JP" sz="24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42 (1 Byte)</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and expects the next received </a:t>
            </a:r>
            <a:r>
              <a:rPr kumimoji="0" lang="en-GB" altLang="ja-JP" sz="2400" b="0" i="0" u="none" strike="noStrike" kern="0" cap="none" spc="0" normalizeH="0" baseline="0" noProof="0" dirty="0" err="1">
                <a:ln>
                  <a:noFill/>
                </a:ln>
                <a:solidFill>
                  <a:srgbClr val="000000"/>
                </a:solidFill>
                <a:effectLst/>
                <a:uLnTx/>
                <a:uFillTx/>
                <a:latin typeface="Calibri" panose="020F0502020204030204"/>
                <a:ea typeface="ＭＳ Ｐゴシック" panose="020B0600070205080204" pitchFamily="34" charset="-128"/>
                <a:cs typeface="+mn-cs"/>
              </a:rPr>
              <a:t>Seq</a:t>
            </a:r>
            <a:r>
              <a:rPr kumimoji="0" lang="en-GB" altLang="ja-JP" sz="24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to be 79</a:t>
            </a: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704220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22" presetClass="entr" presetSubtype="2" fill="hold" nodeType="after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right)">
                                      <p:cBhvr>
                                        <p:cTn id="10" dur="500"/>
                                        <p:tgtEl>
                                          <p:spTgt spid="5"/>
                                        </p:tgtEl>
                                      </p:cBhvr>
                                    </p:animEffect>
                                  </p:childTnLst>
                                </p:cTn>
                              </p:par>
                            </p:childTnLst>
                          </p:cTn>
                        </p:par>
                        <p:par>
                          <p:cTn id="11" fill="hold">
                            <p:stCondLst>
                              <p:cond delay="500"/>
                            </p:stCondLst>
                            <p:childTnLst>
                              <p:par>
                                <p:cTn id="12" presetID="9" presetClass="entr" presetSubtype="0" fill="hold" grpId="0" nodeType="afterEffect" nodePh="1">
                                  <p:stCondLst>
                                    <p:cond delay="0"/>
                                  </p:stCondLst>
                                  <p:endCondLst>
                                    <p:cond evt="begin" delay="0">
                                      <p:tn val="12"/>
                                    </p:cond>
                                  </p:endCondLst>
                                  <p:childTnLst>
                                    <p:set>
                                      <p:cBhvr>
                                        <p:cTn id="13" dur="1" fill="hold">
                                          <p:stCondLst>
                                            <p:cond delay="0"/>
                                          </p:stCondLst>
                                        </p:cTn>
                                        <p:tgtEl>
                                          <p:spTgt spid="133"/>
                                        </p:tgtEl>
                                        <p:attrNameLst>
                                          <p:attrName>style.visibility</p:attrName>
                                        </p:attrNameLst>
                                      </p:cBhvr>
                                      <p:to>
                                        <p:strVal val="visible"/>
                                      </p:to>
                                    </p:set>
                                    <p:animEffect transition="in" filter="dissolve">
                                      <p:cBhvr>
                                        <p:cTn id="14" dur="500"/>
                                        <p:tgtEl>
                                          <p:spTgt spid="133"/>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presetSubtype="0" fill="hold" nodeType="clickEffect">
                                  <p:stCondLst>
                                    <p:cond delay="0"/>
                                  </p:stCondLst>
                                  <p:childTnLst>
                                    <p:animEffect transition="out" filter="dissolve">
                                      <p:cBhvr>
                                        <p:cTn id="27" dur="500"/>
                                        <p:tgtEl>
                                          <p:spTgt spid="9"/>
                                        </p:tgtEl>
                                      </p:cBhvr>
                                    </p:animEffect>
                                    <p:set>
                                      <p:cBhvr>
                                        <p:cTn id="28" dur="1" fill="hold">
                                          <p:stCondLst>
                                            <p:cond delay="499"/>
                                          </p:stCondLst>
                                        </p:cTn>
                                        <p:tgtEl>
                                          <p:spTgt spid="9"/>
                                        </p:tgtEl>
                                        <p:attrNameLst>
                                          <p:attrName>style.visibility</p:attrName>
                                        </p:attrNameLst>
                                      </p:cBhvr>
                                      <p:to>
                                        <p:strVal val="hidden"/>
                                      </p:to>
                                    </p:set>
                                  </p:childTnLst>
                                </p:cTn>
                              </p:par>
                              <p:par>
                                <p:cTn id="29" presetID="9"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3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 grpId="0"/>
      <p:bldP spid="134" grpId="0"/>
      <p:bldP spid="10"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dirty="0">
                <a:cs typeface="Calibri" panose="020F0502020204030204" pitchFamily="34" charset="0"/>
              </a:rPr>
              <a:t>Network layer: “data plane” roadmap</a:t>
            </a:r>
            <a:endParaRPr lang="en-US" sz="4400" dirty="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570089" y="1428299"/>
            <a:ext cx="6618109" cy="5197353"/>
          </a:xfrm>
        </p:spPr>
        <p:txBody>
          <a:bodyPr>
            <a:noAutofit/>
          </a:body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Network layer: overview</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data plane</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control plane</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What</a:t>
            </a:r>
            <a:r>
              <a:rPr lang="en-US" altLang="ja-JP" sz="3200" dirty="0">
                <a:solidFill>
                  <a:schemeClr val="bg1">
                    <a:lumMod val="75000"/>
                  </a:schemeClr>
                </a:solidFill>
                <a:ea typeface="ＭＳ Ｐゴシック" panose="020B0600070205080204" pitchFamily="34" charset="-128"/>
                <a:cs typeface="Arial" panose="020B0604020202020204" pitchFamily="34" charset="0"/>
              </a:rPr>
              <a:t>’s inside a router</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input ports, switching, output ports</a:t>
            </a:r>
          </a:p>
          <a:p>
            <a:pPr lvl="1">
              <a:spcBef>
                <a:spcPts val="600"/>
              </a:spcBef>
              <a:buClr>
                <a:schemeClr val="bg1">
                  <a:lumMod val="75000"/>
                </a:schemeClr>
              </a:buClr>
            </a:pPr>
            <a:r>
              <a:rPr lang="en-US" altLang="ja-JP" sz="2800" dirty="0">
                <a:solidFill>
                  <a:schemeClr val="bg1">
                    <a:lumMod val="75000"/>
                  </a:schemeClr>
                </a:solidFill>
                <a:ea typeface="ＭＳ Ｐゴシック" panose="020B0600070205080204" pitchFamily="34" charset="-128"/>
                <a:cs typeface="Arial" panose="020B0604020202020204" pitchFamily="34" charset="0"/>
              </a:rPr>
              <a:t>buffer management, scheduling</a:t>
            </a:r>
          </a:p>
          <a:p>
            <a:pPr marL="407988" indent="-277813">
              <a:spcBef>
                <a:spcPts val="600"/>
              </a:spcBef>
            </a:pPr>
            <a:r>
              <a:rPr lang="en-US" altLang="en-US" sz="3200" dirty="0">
                <a:ea typeface="ＭＳ Ｐゴシック" panose="020B0600070205080204" pitchFamily="34" charset="-128"/>
                <a:cs typeface="Arial" panose="020B0604020202020204" pitchFamily="34" charset="0"/>
              </a:rPr>
              <a:t>IP: the Internet Protocol</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datagram format</a:t>
            </a:r>
          </a:p>
          <a:p>
            <a:pPr lvl="1">
              <a:spcBef>
                <a:spcPts val="400"/>
              </a:spcBef>
              <a:buClr>
                <a:srgbClr val="0000A3"/>
              </a:buClr>
            </a:pPr>
            <a:r>
              <a:rPr lang="en-US" altLang="en-US" sz="2800" dirty="0">
                <a:ea typeface="ＭＳ Ｐゴシック" panose="020B0600070205080204" pitchFamily="34" charset="-128"/>
                <a:cs typeface="Arial" panose="020B0604020202020204" pitchFamily="34" charset="0"/>
              </a:rPr>
              <a:t>addressing</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network address translation</a:t>
            </a:r>
          </a:p>
          <a:p>
            <a:pPr lvl="1">
              <a:spcBef>
                <a:spcPts val="400"/>
              </a:spcBef>
              <a:buClr>
                <a:srgbClr val="0000A3"/>
              </a:buClr>
            </a:pPr>
            <a:r>
              <a:rPr lang="en-US" altLang="en-US" sz="2800" dirty="0">
                <a:solidFill>
                  <a:srgbClr val="0000A3"/>
                </a:solidFill>
                <a:ea typeface="ＭＳ Ｐゴシック" panose="020B0600070205080204" pitchFamily="34" charset="-128"/>
                <a:cs typeface="Arial" panose="020B0604020202020204" pitchFamily="34" charset="0"/>
              </a:rPr>
              <a:t>IPv6</a:t>
            </a:r>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8015288" y="1379196"/>
            <a:ext cx="3102316" cy="2326737"/>
          </a:xfrm>
          <a:prstGeom prst="rect">
            <a:avLst/>
          </a:prstGeom>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186488" y="4277300"/>
            <a:ext cx="6005512" cy="1937764"/>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ＭＳ Ｐゴシック" panose="020B0600070205080204" pitchFamily="34" charset="-128"/>
              </a:rPr>
              <a:t>Generalized Forwarding, SDN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match+action</a:t>
            </a:r>
          </a:p>
          <a:p>
            <a:pPr lvl="1">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rPr>
              <a:t>OpenFlow: match+action in action</a:t>
            </a:r>
          </a:p>
          <a:p>
            <a:pPr marL="407988" indent="-277813">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rPr>
              <a:t>Middleboxes</a:t>
            </a:r>
          </a:p>
          <a:p>
            <a:pPr lvl="1"/>
            <a:endParaRPr lang="en-US" altLang="en-US" dirty="0"/>
          </a:p>
        </p:txBody>
      </p:sp>
      <p:sp>
        <p:nvSpPr>
          <p:cNvPr id="8" name="Slide Number Placeholder 4">
            <a:extLst>
              <a:ext uri="{FF2B5EF4-FFF2-40B4-BE49-F238E27FC236}">
                <a16:creationId xmlns:a16="http://schemas.microsoft.com/office/drawing/2014/main" id="{F4D04E88-D653-0249-9F2C-45CB993BCE4C}"/>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30</a:t>
            </a:fld>
            <a:endParaRPr lang="en-US" dirty="0"/>
          </a:p>
        </p:txBody>
      </p:sp>
    </p:spTree>
    <p:extLst>
      <p:ext uri="{BB962C8B-B14F-4D97-AF65-F5344CB8AC3E}">
        <p14:creationId xmlns:p14="http://schemas.microsoft.com/office/powerpoint/2010/main" val="3435962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6624872" y="2978590"/>
            <a:ext cx="3273778" cy="2294055"/>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Text Box 12">
            <a:extLst>
              <a:ext uri="{FF2B5EF4-FFF2-40B4-BE49-F238E27FC236}">
                <a16:creationId xmlns:a16="http://schemas.microsoft.com/office/drawing/2014/main" id="{160FAFD7-0598-5243-851C-EDC8ADECCF38}"/>
              </a:ext>
            </a:extLst>
          </p:cNvPr>
          <p:cNvSpPr txBox="1">
            <a:spLocks noChangeArrowheads="1"/>
          </p:cNvSpPr>
          <p:nvPr/>
        </p:nvSpPr>
        <p:spPr bwMode="auto">
          <a:xfrm>
            <a:off x="9236240" y="326469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55" name="Text Box 13">
            <a:extLst>
              <a:ext uri="{FF2B5EF4-FFF2-40B4-BE49-F238E27FC236}">
                <a16:creationId xmlns:a16="http://schemas.microsoft.com/office/drawing/2014/main" id="{0C2F1B46-63B4-2448-9F86-DCE0FFD3B780}"/>
              </a:ext>
            </a:extLst>
          </p:cNvPr>
          <p:cNvSpPr txBox="1">
            <a:spLocks noChangeArrowheads="1"/>
          </p:cNvSpPr>
          <p:nvPr/>
        </p:nvSpPr>
        <p:spPr bwMode="auto">
          <a:xfrm>
            <a:off x="9181489" y="3988217"/>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56" name="Text Box 14">
            <a:extLst>
              <a:ext uri="{FF2B5EF4-FFF2-40B4-BE49-F238E27FC236}">
                <a16:creationId xmlns:a16="http://schemas.microsoft.com/office/drawing/2014/main" id="{64025A8E-DCF1-D643-BEC4-D5D76E02D59E}"/>
              </a:ext>
            </a:extLst>
          </p:cNvPr>
          <p:cNvSpPr txBox="1">
            <a:spLocks noChangeArrowheads="1"/>
          </p:cNvSpPr>
          <p:nvPr/>
        </p:nvSpPr>
        <p:spPr bwMode="auto">
          <a:xfrm>
            <a:off x="9155136" y="474237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sp>
        <p:nvSpPr>
          <p:cNvPr id="57" name="Text Box 15">
            <a:extLst>
              <a:ext uri="{FF2B5EF4-FFF2-40B4-BE49-F238E27FC236}">
                <a16:creationId xmlns:a16="http://schemas.microsoft.com/office/drawing/2014/main" id="{DAA05697-C5E0-8546-AB80-63B7917239F5}"/>
              </a:ext>
            </a:extLst>
          </p:cNvPr>
          <p:cNvSpPr txBox="1">
            <a:spLocks noChangeArrowheads="1"/>
          </p:cNvSpPr>
          <p:nvPr/>
        </p:nvSpPr>
        <p:spPr bwMode="auto">
          <a:xfrm>
            <a:off x="6464854" y="3424079"/>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58" name="Line 16">
            <a:extLst>
              <a:ext uri="{FF2B5EF4-FFF2-40B4-BE49-F238E27FC236}">
                <a16:creationId xmlns:a16="http://schemas.microsoft.com/office/drawing/2014/main" id="{7A263ADA-FEA5-9749-93B9-2C606DDDAFFF}"/>
              </a:ext>
            </a:extLst>
          </p:cNvPr>
          <p:cNvSpPr>
            <a:spLocks noChangeShapeType="1"/>
          </p:cNvSpPr>
          <p:nvPr/>
        </p:nvSpPr>
        <p:spPr bwMode="auto">
          <a:xfrm>
            <a:off x="6820885" y="3727909"/>
            <a:ext cx="2090" cy="35887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6679771" y="2473869"/>
            <a:ext cx="2802851" cy="5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local network (e.g., home network) 10.0.0/24</a:t>
            </a: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9417628" y="2709128"/>
            <a:ext cx="11246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6205244" y="2589251"/>
            <a:ext cx="0" cy="11282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6344943" y="2721791"/>
            <a:ext cx="427910" cy="44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9988255" y="3097875"/>
            <a:ext cx="641350" cy="583178"/>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9915055" y="3818933"/>
            <a:ext cx="641350" cy="583178"/>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9934281" y="4558766"/>
            <a:ext cx="641350" cy="583178"/>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2171406" y="2486532"/>
            <a:ext cx="3963988" cy="2445373"/>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504384" y="3410471"/>
              <a:ext cx="1172116"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sp>
          <p:nvSpPr>
            <p:cNvPr id="60"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829555" y="2486532"/>
              <a:ext cx="950901" cy="61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rest of</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685800" y="3913064"/>
            <a:ext cx="1040553" cy="449888"/>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9757680" y="3564123"/>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9685290" y="4279842"/>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9704340" y="5027371"/>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grpSp>
        <p:nvGrpSpPr>
          <p:cNvPr id="106" name="Group 105">
            <a:extLst>
              <a:ext uri="{FF2B5EF4-FFF2-40B4-BE49-F238E27FC236}">
                <a16:creationId xmlns:a16="http://schemas.microsoft.com/office/drawing/2014/main" id="{7CDF8C58-9021-0F45-A760-A2349ED7BDDE}"/>
              </a:ext>
            </a:extLst>
          </p:cNvPr>
          <p:cNvGrpSpPr/>
          <p:nvPr/>
        </p:nvGrpSpPr>
        <p:grpSpPr>
          <a:xfrm>
            <a:off x="6231591" y="4144216"/>
            <a:ext cx="5475817" cy="2433887"/>
            <a:chOff x="6191250" y="3243263"/>
            <a:chExt cx="5475817" cy="2433887"/>
          </a:xfrm>
        </p:grpSpPr>
        <p:sp>
          <p:nvSpPr>
            <p:cNvPr id="69" name="Text Box 90">
              <a:extLst>
                <a:ext uri="{FF2B5EF4-FFF2-40B4-BE49-F238E27FC236}">
                  <a16:creationId xmlns:a16="http://schemas.microsoft.com/office/drawing/2014/main" id="{C3D3888E-0889-EC4A-A8F0-844A733687B1}"/>
                </a:ext>
              </a:extLst>
            </p:cNvPr>
            <p:cNvSpPr txBox="1">
              <a:spLocks noChangeArrowheads="1"/>
            </p:cNvSpPr>
            <p:nvPr/>
          </p:nvSpPr>
          <p:spPr bwMode="auto">
            <a:xfrm>
              <a:off x="6191250" y="4640263"/>
              <a:ext cx="5475817"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with source or destination in this network have 10.0.0/24 address for  source, destination (as usual)</a:t>
              </a:r>
            </a:p>
          </p:txBody>
        </p:sp>
        <p:sp>
          <p:nvSpPr>
            <p:cNvPr id="71" name="Line 96">
              <a:extLst>
                <a:ext uri="{FF2B5EF4-FFF2-40B4-BE49-F238E27FC236}">
                  <a16:creationId xmlns:a16="http://schemas.microsoft.com/office/drawing/2014/main" id="{EF9E06A3-F0A2-D04B-881A-B1FA9D6105CC}"/>
                </a:ext>
              </a:extLst>
            </p:cNvPr>
            <p:cNvSpPr>
              <a:spLocks noChangeShapeType="1"/>
            </p:cNvSpPr>
            <p:nvPr/>
          </p:nvSpPr>
          <p:spPr bwMode="auto">
            <a:xfrm flipV="1">
              <a:off x="6731530" y="32432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106">
            <a:extLst>
              <a:ext uri="{FF2B5EF4-FFF2-40B4-BE49-F238E27FC236}">
                <a16:creationId xmlns:a16="http://schemas.microsoft.com/office/drawing/2014/main" id="{AD291785-CEE8-4E4A-AA83-F757C708CBFB}"/>
              </a:ext>
            </a:extLst>
          </p:cNvPr>
          <p:cNvGrpSpPr/>
          <p:nvPr/>
        </p:nvGrpSpPr>
        <p:grpSpPr>
          <a:xfrm>
            <a:off x="380010" y="4107703"/>
            <a:ext cx="5528261" cy="2475162"/>
            <a:chOff x="339669" y="3206750"/>
            <a:chExt cx="5528261" cy="2475162"/>
          </a:xfrm>
        </p:grpSpPr>
        <p:sp>
          <p:nvSpPr>
            <p:cNvPr id="70" name="Text Box 92">
              <a:extLst>
                <a:ext uri="{FF2B5EF4-FFF2-40B4-BE49-F238E27FC236}">
                  <a16:creationId xmlns:a16="http://schemas.microsoft.com/office/drawing/2014/main" id="{CBD8DA55-6AFE-D449-BB96-966C7F5EBC12}"/>
                </a:ext>
              </a:extLst>
            </p:cNvPr>
            <p:cNvSpPr txBox="1">
              <a:spLocks noChangeArrowheads="1"/>
            </p:cNvSpPr>
            <p:nvPr/>
          </p:nvSpPr>
          <p:spPr bwMode="auto">
            <a:xfrm>
              <a:off x="339669" y="4645025"/>
              <a:ext cx="5528261"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all</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leaving</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local network have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same</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NAT IP address: 138.76.29.7,  but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different</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port numbers</a:t>
              </a:r>
            </a:p>
          </p:txBody>
        </p:sp>
        <p:sp>
          <p:nvSpPr>
            <p:cNvPr id="72" name="Line 97">
              <a:extLst>
                <a:ext uri="{FF2B5EF4-FFF2-40B4-BE49-F238E27FC236}">
                  <a16:creationId xmlns:a16="http://schemas.microsoft.com/office/drawing/2014/main" id="{889B3E74-1C09-0F4E-8E4B-3B9C0D2650DF}"/>
                </a:ext>
              </a:extLst>
            </p:cNvPr>
            <p:cNvSpPr>
              <a:spLocks noChangeShapeType="1"/>
            </p:cNvSpPr>
            <p:nvPr/>
          </p:nvSpPr>
          <p:spPr bwMode="auto">
            <a:xfrm flipV="1">
              <a:off x="4620155" y="32067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 name="Rectangle 3">
            <a:extLst>
              <a:ext uri="{FF2B5EF4-FFF2-40B4-BE49-F238E27FC236}">
                <a16:creationId xmlns:a16="http://schemas.microsoft.com/office/drawing/2014/main" id="{D7D39038-77D9-D24B-96C2-D00AB29DC0A3}"/>
              </a:ext>
            </a:extLst>
          </p:cNvPr>
          <p:cNvSpPr/>
          <p:nvPr/>
        </p:nvSpPr>
        <p:spPr>
          <a:xfrm>
            <a:off x="438310" y="1328747"/>
            <a:ext cx="11125200" cy="1034129"/>
          </a:xfrm>
          <a:prstGeom prst="rect">
            <a:avLst/>
          </a:prstGeom>
        </p:spPr>
        <p:txBody>
          <a:bodyPr wrap="square">
            <a:spAutoFit/>
          </a:bodyPr>
          <a:lstStyle/>
          <a:p>
            <a:pPr marL="239713" marR="0" lvl="0" indent="0" algn="l" defTabSz="914400" rtl="0" eaLnBrk="1" fontAlgn="auto" latinLnBrk="0" hangingPunct="1">
              <a:lnSpc>
                <a:spcPct val="90000"/>
              </a:lnSpc>
              <a:spcBef>
                <a:spcPts val="1000"/>
              </a:spcBef>
              <a:spcAft>
                <a:spcPts val="0"/>
              </a:spcAft>
              <a:buClr>
                <a:srgbClr val="0000A3"/>
              </a:buClr>
              <a:buSzTx/>
              <a:buFontTx/>
              <a:buNone/>
              <a:tabLst/>
              <a:defRPr/>
            </a:pPr>
            <a:r>
              <a:rPr kumimoji="0" lang="en-US" altLang="en-US" sz="36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NAT:</a:t>
            </a:r>
            <a:r>
              <a:rPr kumimoji="0" lang="en-US"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all devices in local network share just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one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IPv4 address as far as outside world is concerned</a:t>
            </a: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6743699" y="4124653"/>
            <a:ext cx="54889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Slide Number Placeholder 3">
            <a:extLst>
              <a:ext uri="{FF2B5EF4-FFF2-40B4-BE49-F238E27FC236}">
                <a16:creationId xmlns:a16="http://schemas.microsoft.com/office/drawing/2014/main" id="{ECE95E76-8D3F-5D49-BBDA-40760E7D55EE}"/>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31</a:t>
            </a:fld>
            <a:endParaRPr lang="en-US" dirty="0"/>
          </a:p>
        </p:txBody>
      </p:sp>
      <p:sp>
        <p:nvSpPr>
          <p:cNvPr id="2" name="TextBox 1">
            <a:extLst>
              <a:ext uri="{FF2B5EF4-FFF2-40B4-BE49-F238E27FC236}">
                <a16:creationId xmlns:a16="http://schemas.microsoft.com/office/drawing/2014/main" id="{76DB0BF2-4398-01B7-816B-01E85E4ED3D5}"/>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7432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475014" y="1411941"/>
            <a:ext cx="10603804" cy="52846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all devices in local network have 32-bit addresses in a “private” IP address space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10/8, 172.16/12, 192.168/16 prefixes) that can only be used in local network</a:t>
            </a:r>
          </a:p>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advantages:</a:t>
            </a:r>
          </a:p>
          <a:p>
            <a:pPr marL="1143000" marR="0" lvl="2" indent="-290513" algn="l" defTabSz="914400" rtl="0" eaLnBrk="1" fontAlgn="auto" latinLnBrk="0" hangingPunct="1">
              <a:lnSpc>
                <a:spcPct val="90000"/>
              </a:lnSpc>
              <a:spcBef>
                <a:spcPts val="5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just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one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IP address needed from provider ISP for </a:t>
            </a:r>
            <a:r>
              <a:rPr kumimoji="0" lang="en-US" altLang="en-US" sz="28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devices</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addresses of host in local network without notifying outside world</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change ISP without changing addresses of devices in local network</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security: devices inside local net not directly addressable, visible by outside world</a:t>
            </a:r>
          </a:p>
          <a:p>
            <a:pPr marL="349250" marR="0" lvl="1" indent="0"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None/>
              <a:tabLst/>
              <a:defRPr/>
            </a:pP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FF7E4BF2-C93E-374A-8155-EA75613E8F47}"/>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32</a:t>
            </a:fld>
            <a:endParaRPr lang="en-US" dirty="0"/>
          </a:p>
        </p:txBody>
      </p:sp>
      <p:sp>
        <p:nvSpPr>
          <p:cNvPr id="2" name="TextBox 1">
            <a:extLst>
              <a:ext uri="{FF2B5EF4-FFF2-40B4-BE49-F238E27FC236}">
                <a16:creationId xmlns:a16="http://schemas.microsoft.com/office/drawing/2014/main" id="{BAE7720C-DDE3-DF3C-437C-7FC4B86595AF}"/>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7527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1">
                                            <p:txEl>
                                              <p:pRg st="3" end="3"/>
                                            </p:txEl>
                                          </p:spTgt>
                                        </p:tgtEl>
                                        <p:attrNameLst>
                                          <p:attrName>style.visibility</p:attrName>
                                        </p:attrNameLst>
                                      </p:cBhvr>
                                      <p:to>
                                        <p:strVal val="visible"/>
                                      </p:to>
                                    </p:set>
                                    <p:animEffect transition="in" filter="dissolve">
                                      <p:cBhvr>
                                        <p:cTn id="18" dur="500"/>
                                        <p:tgtEl>
                                          <p:spTgt spid="81">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81">
                                            <p:txEl>
                                              <p:pRg st="4" end="4"/>
                                            </p:txEl>
                                          </p:spTgt>
                                        </p:tgtEl>
                                        <p:attrNameLst>
                                          <p:attrName>style.visibility</p:attrName>
                                        </p:attrNameLst>
                                      </p:cBhvr>
                                      <p:to>
                                        <p:strVal val="visible"/>
                                      </p:to>
                                    </p:set>
                                    <p:animEffect transition="in" filter="dissolve">
                                      <p:cBhvr>
                                        <p:cTn id="21" dur="500"/>
                                        <p:tgtEl>
                                          <p:spTgt spid="81">
                                            <p:txEl>
                                              <p:pRg st="4" end="4"/>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81">
                                            <p:txEl>
                                              <p:pRg st="5" end="5"/>
                                            </p:txEl>
                                          </p:spTgt>
                                        </p:tgtEl>
                                        <p:attrNameLst>
                                          <p:attrName>style.visibility</p:attrName>
                                        </p:attrNameLst>
                                      </p:cBhvr>
                                      <p:to>
                                        <p:strVal val="visible"/>
                                      </p:to>
                                    </p:set>
                                    <p:animEffect transition="in" filter="dissolve">
                                      <p:cBhvr>
                                        <p:cTn id="24" dur="500"/>
                                        <p:tgtEl>
                                          <p:spTgt spid="8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implementation: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NAT router must (transparently):</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outgoing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(source IP address, port #) of every outgoing datagram to (NAT IP address, new port #)</a:t>
            </a:r>
          </a:p>
          <a:p>
            <a:pPr marL="1150938" marR="0" lvl="3" indent="-287338" algn="l" defTabSz="914400" rtl="0" eaLnBrk="1" fontAlgn="auto" latinLnBrk="0" hangingPunct="1">
              <a:lnSpc>
                <a:spcPct val="100000"/>
              </a:lnSpc>
              <a:spcBef>
                <a:spcPts val="11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remote clients/servers will respond using (NAT IP address, new port #) as destination address</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remember (in NAT translation table)</a:t>
            </a:r>
            <a:r>
              <a:rPr kumimoji="0" lang="en-US" altLang="en-US" sz="2800" b="0" i="0" u="none" strike="noStrike" kern="1200" cap="none" spc="0" normalizeH="0" baseline="0" noProof="0" dirty="0">
                <a:ln>
                  <a:noFill/>
                </a:ln>
                <a:solidFill>
                  <a:srgbClr val="ED7D31"/>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every (source IP address, port #)  to (NAT IP address, new port #) translation pair</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incoming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(NAT IP address, new port #) in destination fields of every incoming datagram with corresponding (source IP address, port #) stored in NAT table</a:t>
            </a:r>
            <a:endPar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7312DB5A-90B0-B243-B2F8-16B9A390DE33}"/>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33</a:t>
            </a:fld>
            <a:endParaRPr lang="en-US" dirty="0"/>
          </a:p>
        </p:txBody>
      </p:sp>
      <p:sp>
        <p:nvSpPr>
          <p:cNvPr id="2" name="TextBox 1">
            <a:extLst>
              <a:ext uri="{FF2B5EF4-FFF2-40B4-BE49-F238E27FC236}">
                <a16:creationId xmlns:a16="http://schemas.microsoft.com/office/drawing/2014/main" id="{99C25582-FB66-7206-5B1F-829F3895C983}"/>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077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animEffect transition="in" filter="dissolve">
                                      <p:cBhvr>
                                        <p:cTn id="7" dur="500"/>
                                        <p:tgtEl>
                                          <p:spTgt spid="81">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81">
                                            <p:txEl>
                                              <p:pRg st="2" end="2"/>
                                            </p:txEl>
                                          </p:spTgt>
                                        </p:tgtEl>
                                        <p:attrNameLst>
                                          <p:attrName>style.visibility</p:attrName>
                                        </p:attrNameLst>
                                      </p:cBhvr>
                                      <p:to>
                                        <p:strVal val="visible"/>
                                      </p:to>
                                    </p:set>
                                    <p:animEffect transition="in" filter="dissolve">
                                      <p:cBhvr>
                                        <p:cTn id="10" dur="500"/>
                                        <p:tgtEl>
                                          <p:spTgt spid="8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81">
                                            <p:txEl>
                                              <p:pRg st="3" end="3"/>
                                            </p:txEl>
                                          </p:spTgt>
                                        </p:tgtEl>
                                        <p:attrNameLst>
                                          <p:attrName>style.visibility</p:attrName>
                                        </p:attrNameLst>
                                      </p:cBhvr>
                                      <p:to>
                                        <p:strVal val="visible"/>
                                      </p:to>
                                    </p:set>
                                    <p:animEffect transition="in" filter="dissolve">
                                      <p:cBhvr>
                                        <p:cTn id="15" dur="500"/>
                                        <p:tgtEl>
                                          <p:spTgt spid="8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1">
                                            <p:txEl>
                                              <p:pRg st="4" end="4"/>
                                            </p:txEl>
                                          </p:spTgt>
                                        </p:tgtEl>
                                        <p:attrNameLst>
                                          <p:attrName>style.visibility</p:attrName>
                                        </p:attrNameLst>
                                      </p:cBhvr>
                                      <p:to>
                                        <p:strVal val="visible"/>
                                      </p:to>
                                    </p:set>
                                    <p:animEffect transition="in" filter="dissolve">
                                      <p:cBhvr>
                                        <p:cTn id="20"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p:spPr>
        <p:txBody>
          <a:bodyPr/>
          <a:lstStyle/>
          <a:p>
            <a:r>
              <a:rPr lang="en-US" dirty="0"/>
              <a:t>Network Layer: 4-</a:t>
            </a:r>
            <a:fld id="{C4204591-24BD-A542-B9D5-F8D8A88D2FEE}" type="slidenum">
              <a:rPr lang="en-US" smtClean="0"/>
              <a:pPr/>
              <a:t>34</a:t>
            </a:fld>
            <a:endParaRPr lang="en-US" dirty="0"/>
          </a:p>
        </p:txBody>
      </p:sp>
      <p:sp>
        <p:nvSpPr>
          <p:cNvPr id="3" name="TextBox 2">
            <a:extLst>
              <a:ext uri="{FF2B5EF4-FFF2-40B4-BE49-F238E27FC236}">
                <a16:creationId xmlns:a16="http://schemas.microsoft.com/office/drawing/2014/main" id="{8A13176E-63FD-2F61-AAA8-9D9CE1841D58}"/>
              </a:ext>
            </a:extLst>
          </p:cNvPr>
          <p:cNvSpPr txBox="1"/>
          <p:nvPr/>
        </p:nvSpPr>
        <p:spPr>
          <a:xfrm>
            <a:off x="10089025" y="79597"/>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496F5A-2668-708F-F2EE-C9ABF9D80EF0}"/>
              </a:ext>
            </a:extLst>
          </p:cNvPr>
          <p:cNvSpPr>
            <a:spLocks noGrp="1"/>
          </p:cNvSpPr>
          <p:nvPr>
            <p:ph idx="1"/>
          </p:nvPr>
        </p:nvSpPr>
        <p:spPr>
          <a:xfrm>
            <a:off x="838200" y="1724026"/>
            <a:ext cx="3500120" cy="5084187"/>
          </a:xfrm>
        </p:spPr>
        <p:txBody>
          <a:bodyPr>
            <a:normAutofit fontScale="92500" lnSpcReduction="20000"/>
          </a:bodyPr>
          <a:lstStyle/>
          <a:p>
            <a:r>
              <a:rPr lang="en-GB" dirty="0"/>
              <a:t>4.3-2a Network Address Translation (a).  Consider the following scenario in which host 10.0.0.1 is communicating with an external web server at IP address 128.119.40.186, port 80.  The NAT table shows the table entry associated with this TCP flow.  What are the source and destination IP address and port numbers at points A B C D?</a:t>
            </a:r>
            <a:endParaRPr lang="en-SE" dirty="0"/>
          </a:p>
        </p:txBody>
      </p:sp>
      <p:sp>
        <p:nvSpPr>
          <p:cNvPr id="3" name="Title 2">
            <a:extLst>
              <a:ext uri="{FF2B5EF4-FFF2-40B4-BE49-F238E27FC236}">
                <a16:creationId xmlns:a16="http://schemas.microsoft.com/office/drawing/2014/main" id="{AFEE9B6F-9DAE-ADCF-C34F-6F2100D142E8}"/>
              </a:ext>
            </a:extLst>
          </p:cNvPr>
          <p:cNvSpPr>
            <a:spLocks noGrp="1"/>
          </p:cNvSpPr>
          <p:nvPr>
            <p:ph type="title"/>
          </p:nvPr>
        </p:nvSpPr>
        <p:spPr/>
        <p:txBody>
          <a:bodyPr/>
          <a:lstStyle/>
          <a:p>
            <a:r>
              <a:rPr lang="en-GB" dirty="0"/>
              <a:t>Quiz</a:t>
            </a:r>
            <a:endParaRPr lang="en-SE" dirty="0"/>
          </a:p>
        </p:txBody>
      </p:sp>
      <p:sp>
        <p:nvSpPr>
          <p:cNvPr id="4" name="Slide Number Placeholder 3">
            <a:extLst>
              <a:ext uri="{FF2B5EF4-FFF2-40B4-BE49-F238E27FC236}">
                <a16:creationId xmlns:a16="http://schemas.microsoft.com/office/drawing/2014/main" id="{349A2D6A-4991-652F-E1E2-F9DDC00C6CBB}"/>
              </a:ext>
            </a:extLst>
          </p:cNvPr>
          <p:cNvSpPr>
            <a:spLocks noGrp="1"/>
          </p:cNvSpPr>
          <p:nvPr>
            <p:ph type="sldNum" sz="quarter" idx="4"/>
          </p:nvPr>
        </p:nvSpPr>
        <p:spPr/>
        <p:txBody>
          <a:bodyPr/>
          <a:lstStyle/>
          <a:p>
            <a:r>
              <a:rPr lang="en-US"/>
              <a:t>Network Layer: 4-</a:t>
            </a:r>
            <a:fld id="{C4204591-24BD-A542-B9D5-F8D8A88D2FEE}" type="slidenum">
              <a:rPr lang="en-US" smtClean="0"/>
              <a:pPr/>
              <a:t>35</a:t>
            </a:fld>
            <a:endParaRPr lang="en-US" dirty="0"/>
          </a:p>
        </p:txBody>
      </p:sp>
      <p:pic>
        <p:nvPicPr>
          <p:cNvPr id="5122" name="Picture 2">
            <a:extLst>
              <a:ext uri="{FF2B5EF4-FFF2-40B4-BE49-F238E27FC236}">
                <a16:creationId xmlns:a16="http://schemas.microsoft.com/office/drawing/2014/main" id="{52166F10-43D6-1092-92EF-2028BE103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9054" y="1621293"/>
            <a:ext cx="7942946" cy="4546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240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AE0E1F-4D1B-1E62-FC9D-7ECC2CA65CFD}"/>
              </a:ext>
            </a:extLst>
          </p:cNvPr>
          <p:cNvSpPr>
            <a:spLocks noGrp="1"/>
          </p:cNvSpPr>
          <p:nvPr>
            <p:ph idx="1"/>
          </p:nvPr>
        </p:nvSpPr>
        <p:spPr/>
        <p:txBody>
          <a:bodyPr/>
          <a:lstStyle/>
          <a:p>
            <a:endParaRPr lang="en-SE"/>
          </a:p>
        </p:txBody>
      </p:sp>
      <p:sp>
        <p:nvSpPr>
          <p:cNvPr id="3" name="Title 2">
            <a:extLst>
              <a:ext uri="{FF2B5EF4-FFF2-40B4-BE49-F238E27FC236}">
                <a16:creationId xmlns:a16="http://schemas.microsoft.com/office/drawing/2014/main" id="{8AD06107-5013-EFAC-BF41-47DE51E320FF}"/>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D6C6EF47-B7C9-5A97-346B-2FBA5481D37B}"/>
              </a:ext>
            </a:extLst>
          </p:cNvPr>
          <p:cNvSpPr>
            <a:spLocks noGrp="1"/>
          </p:cNvSpPr>
          <p:nvPr>
            <p:ph type="sldNum" sz="quarter" idx="4"/>
          </p:nvPr>
        </p:nvSpPr>
        <p:spPr/>
        <p:txBody>
          <a:bodyPr/>
          <a:lstStyle/>
          <a:p>
            <a:r>
              <a:rPr lang="en-US"/>
              <a:t>Network Layer: 4-</a:t>
            </a:r>
            <a:fld id="{C4204591-24BD-A542-B9D5-F8D8A88D2FEE}" type="slidenum">
              <a:rPr lang="en-US" smtClean="0"/>
              <a:pPr/>
              <a:t>36</a:t>
            </a:fld>
            <a:endParaRPr lang="en-US" dirty="0"/>
          </a:p>
        </p:txBody>
      </p:sp>
      <p:pic>
        <p:nvPicPr>
          <p:cNvPr id="5" name="Picture 2">
            <a:extLst>
              <a:ext uri="{FF2B5EF4-FFF2-40B4-BE49-F238E27FC236}">
                <a16:creationId xmlns:a16="http://schemas.microsoft.com/office/drawing/2014/main" id="{EE6FC81D-C74C-FC97-EA49-CFC60A0043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1821"/>
            <a:ext cx="10871224" cy="62232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4B7C61B-7312-06DC-498A-7C8E3427A93A}"/>
              </a:ext>
            </a:extLst>
          </p:cNvPr>
          <p:cNvSpPr txBox="1"/>
          <p:nvPr/>
        </p:nvSpPr>
        <p:spPr>
          <a:xfrm>
            <a:off x="6380480" y="28913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8" name="TextBox 7">
            <a:extLst>
              <a:ext uri="{FF2B5EF4-FFF2-40B4-BE49-F238E27FC236}">
                <a16:creationId xmlns:a16="http://schemas.microsoft.com/office/drawing/2014/main" id="{36458A9B-1404-1B73-A27D-DE0F26FA4DB2}"/>
              </a:ext>
            </a:extLst>
          </p:cNvPr>
          <p:cNvSpPr txBox="1"/>
          <p:nvPr/>
        </p:nvSpPr>
        <p:spPr>
          <a:xfrm>
            <a:off x="1625600" y="3966520"/>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sp>
        <p:nvSpPr>
          <p:cNvPr id="9" name="TextBox 8">
            <a:extLst>
              <a:ext uri="{FF2B5EF4-FFF2-40B4-BE49-F238E27FC236}">
                <a16:creationId xmlns:a16="http://schemas.microsoft.com/office/drawing/2014/main" id="{0E6D4EFC-54F8-E7FF-BF69-9E867EEB5389}"/>
              </a:ext>
            </a:extLst>
          </p:cNvPr>
          <p:cNvSpPr txBox="1"/>
          <p:nvPr/>
        </p:nvSpPr>
        <p:spPr>
          <a:xfrm>
            <a:off x="838200" y="5405717"/>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a:t>
            </a:r>
          </a:p>
          <a:p>
            <a:pPr eaLnBrk="0" fontAlgn="base" hangingPunct="0">
              <a:spcBef>
                <a:spcPct val="0"/>
              </a:spcBef>
              <a:spcAft>
                <a:spcPct val="0"/>
              </a:spcAf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a:t>
            </a:r>
            <a:r>
              <a:rPr lang="en-US" altLang="en-US" kern="0" dirty="0">
                <a:solidFill>
                  <a:srgbClr val="000000"/>
                </a:solidFill>
                <a:latin typeface="Calibri" panose="020F0502020204030204"/>
                <a:ea typeface="ＭＳ Ｐゴシック" panose="020B0600070205080204" pitchFamily="34" charset="-128"/>
              </a:rPr>
              <a:t>5051</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0" name="TextBox 9">
            <a:extLst>
              <a:ext uri="{FF2B5EF4-FFF2-40B4-BE49-F238E27FC236}">
                <a16:creationId xmlns:a16="http://schemas.microsoft.com/office/drawing/2014/main" id="{EC080BA5-EE54-D433-B2D6-380AA6A49708}"/>
              </a:ext>
            </a:extLst>
          </p:cNvPr>
          <p:cNvSpPr txBox="1"/>
          <p:nvPr/>
        </p:nvSpPr>
        <p:spPr>
          <a:xfrm>
            <a:off x="5425440" y="4974104"/>
            <a:ext cx="2377440"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Calibri" panose="020F0502020204030204"/>
                <a:ea typeface="ＭＳ Ｐゴシック" panose="020B0600070205080204" pitchFamily="34" charset="-128"/>
                <a:cs typeface="+mn-cs"/>
              </a:rPr>
              <a:t>S: 128.119.40.186, 80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a:t>
            </a:r>
            <a:r>
              <a:rPr lang="en-US" altLang="en-US" kern="0" dirty="0">
                <a:solidFill>
                  <a:srgbClr val="000000"/>
                </a:solidFill>
                <a:latin typeface="Calibri" panose="020F0502020204030204"/>
                <a:ea typeface="ＭＳ Ｐゴシック" panose="020B0600070205080204" pitchFamily="34" charset="-128"/>
              </a:rPr>
              <a:t>2020</a:t>
            </a: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399965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69" name="Text Box 105">
            <a:extLst>
              <a:ext uri="{FF2B5EF4-FFF2-40B4-BE49-F238E27FC236}">
                <a16:creationId xmlns:a16="http://schemas.microsoft.com/office/drawing/2014/main" id="{BFF25F7B-7978-5140-B991-E71AA865A711}"/>
              </a:ext>
            </a:extLst>
          </p:cNvPr>
          <p:cNvSpPr txBox="1">
            <a:spLocks noChangeArrowheads="1"/>
          </p:cNvSpPr>
          <p:nvPr/>
        </p:nvSpPr>
        <p:spPr bwMode="auto">
          <a:xfrm>
            <a:off x="1571832" y="5873422"/>
            <a:ext cx="1922463"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lost ACK scenario</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3" name="Text Box 107">
            <a:extLst>
              <a:ext uri="{FF2B5EF4-FFF2-40B4-BE49-F238E27FC236}">
                <a16:creationId xmlns:a16="http://schemas.microsoft.com/office/drawing/2014/main" id="{F3A3ACB5-362A-6544-B734-58B0D301B082}"/>
              </a:ext>
            </a:extLst>
          </p:cNvPr>
          <p:cNvSpPr txBox="1">
            <a:spLocks noChangeArrowheads="1"/>
          </p:cNvSpPr>
          <p:nvPr/>
        </p:nvSpPr>
        <p:spPr bwMode="auto">
          <a:xfrm>
            <a:off x="3305382"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74" name="Text Box 111">
            <a:extLst>
              <a:ext uri="{FF2B5EF4-FFF2-40B4-BE49-F238E27FC236}">
                <a16:creationId xmlns:a16="http://schemas.microsoft.com/office/drawing/2014/main" id="{C335325B-B5CF-6043-990C-413A908C3855}"/>
              </a:ext>
            </a:extLst>
          </p:cNvPr>
          <p:cNvSpPr txBox="1">
            <a:spLocks noChangeArrowheads="1"/>
          </p:cNvSpPr>
          <p:nvPr/>
        </p:nvSpPr>
        <p:spPr bwMode="auto">
          <a:xfrm>
            <a:off x="971757"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grpSp>
        <p:nvGrpSpPr>
          <p:cNvPr id="4" name="Group 3">
            <a:extLst>
              <a:ext uri="{FF2B5EF4-FFF2-40B4-BE49-F238E27FC236}">
                <a16:creationId xmlns:a16="http://schemas.microsoft.com/office/drawing/2014/main" id="{47AB30F9-BD3F-264E-8DF5-3B4B9CA352A7}"/>
              </a:ext>
            </a:extLst>
          </p:cNvPr>
          <p:cNvGrpSpPr/>
          <p:nvPr/>
        </p:nvGrpSpPr>
        <p:grpSpPr>
          <a:xfrm>
            <a:off x="1367045" y="2342822"/>
            <a:ext cx="2346325" cy="571500"/>
            <a:chOff x="2032069" y="2342822"/>
            <a:chExt cx="2346325" cy="571500"/>
          </a:xfrm>
        </p:grpSpPr>
        <p:sp>
          <p:nvSpPr>
            <p:cNvPr id="171" name="Line 100">
              <a:extLst>
                <a:ext uri="{FF2B5EF4-FFF2-40B4-BE49-F238E27FC236}">
                  <a16:creationId xmlns:a16="http://schemas.microsoft.com/office/drawing/2014/main" id="{9BCB851E-085B-9D4B-8A34-064757F2C932}"/>
                </a:ext>
              </a:extLst>
            </p:cNvPr>
            <p:cNvSpPr>
              <a:spLocks noChangeShapeType="1"/>
            </p:cNvSpPr>
            <p:nvPr/>
          </p:nvSpPr>
          <p:spPr bwMode="auto">
            <a:xfrm>
              <a:off x="2032069"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5" name="Rectangle 112">
              <a:extLst>
                <a:ext uri="{FF2B5EF4-FFF2-40B4-BE49-F238E27FC236}">
                  <a16:creationId xmlns:a16="http://schemas.microsoft.com/office/drawing/2014/main" id="{B9ED3E7B-3C38-A24B-9528-FA547DDE0CDC}"/>
                </a:ext>
              </a:extLst>
            </p:cNvPr>
            <p:cNvSpPr>
              <a:spLocks noChangeArrowheads="1"/>
            </p:cNvSpPr>
            <p:nvPr/>
          </p:nvSpPr>
          <p:spPr bwMode="auto">
            <a:xfrm>
              <a:off x="2735331"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6" name="Text Box 113">
              <a:extLst>
                <a:ext uri="{FF2B5EF4-FFF2-40B4-BE49-F238E27FC236}">
                  <a16:creationId xmlns:a16="http://schemas.microsoft.com/office/drawing/2014/main" id="{08010453-6652-E348-AC57-7E9E8D356969}"/>
                </a:ext>
              </a:extLst>
            </p:cNvPr>
            <p:cNvSpPr txBox="1">
              <a:spLocks noChangeArrowheads="1"/>
            </p:cNvSpPr>
            <p:nvPr/>
          </p:nvSpPr>
          <p:spPr bwMode="auto">
            <a:xfrm>
              <a:off x="2176531"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sp>
        <p:nvSpPr>
          <p:cNvPr id="179" name="Line 118">
            <a:extLst>
              <a:ext uri="{FF2B5EF4-FFF2-40B4-BE49-F238E27FC236}">
                <a16:creationId xmlns:a16="http://schemas.microsoft.com/office/drawing/2014/main" id="{5429E427-16E3-344A-A034-DAE0253AB97D}"/>
              </a:ext>
            </a:extLst>
          </p:cNvPr>
          <p:cNvSpPr>
            <a:spLocks noChangeShapeType="1"/>
          </p:cNvSpPr>
          <p:nvPr/>
        </p:nvSpPr>
        <p:spPr bwMode="auto">
          <a:xfrm>
            <a:off x="1346407"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0" name="Line 119">
            <a:extLst>
              <a:ext uri="{FF2B5EF4-FFF2-40B4-BE49-F238E27FC236}">
                <a16:creationId xmlns:a16="http://schemas.microsoft.com/office/drawing/2014/main" id="{B685EEAE-4766-CE43-A2A6-32288A3FE5E9}"/>
              </a:ext>
            </a:extLst>
          </p:cNvPr>
          <p:cNvSpPr>
            <a:spLocks noChangeShapeType="1"/>
          </p:cNvSpPr>
          <p:nvPr/>
        </p:nvSpPr>
        <p:spPr bwMode="auto">
          <a:xfrm>
            <a:off x="3773695"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8" name="Group 7">
            <a:extLst>
              <a:ext uri="{FF2B5EF4-FFF2-40B4-BE49-F238E27FC236}">
                <a16:creationId xmlns:a16="http://schemas.microsoft.com/office/drawing/2014/main" id="{F2169BDB-26D4-794C-AF29-1EBFE13D6C8F}"/>
              </a:ext>
            </a:extLst>
          </p:cNvPr>
          <p:cNvGrpSpPr/>
          <p:nvPr/>
        </p:nvGrpSpPr>
        <p:grpSpPr>
          <a:xfrm>
            <a:off x="1354345" y="4104947"/>
            <a:ext cx="2351087" cy="512763"/>
            <a:chOff x="2019369" y="4104947"/>
            <a:chExt cx="2351087" cy="512763"/>
          </a:xfrm>
        </p:grpSpPr>
        <p:sp>
          <p:nvSpPr>
            <p:cNvPr id="170" name="Line 99">
              <a:extLst>
                <a:ext uri="{FF2B5EF4-FFF2-40B4-BE49-F238E27FC236}">
                  <a16:creationId xmlns:a16="http://schemas.microsoft.com/office/drawing/2014/main" id="{79B38498-1004-6944-956A-ECE43F5BF0A1}"/>
                </a:ext>
              </a:extLst>
            </p:cNvPr>
            <p:cNvSpPr>
              <a:spLocks noChangeShapeType="1"/>
            </p:cNvSpPr>
            <p:nvPr/>
          </p:nvSpPr>
          <p:spPr bwMode="auto">
            <a:xfrm>
              <a:off x="2019369" y="4111297"/>
              <a:ext cx="2351087" cy="50641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1" name="Rectangle 122">
              <a:extLst>
                <a:ext uri="{FF2B5EF4-FFF2-40B4-BE49-F238E27FC236}">
                  <a16:creationId xmlns:a16="http://schemas.microsoft.com/office/drawing/2014/main" id="{60DDB655-86B1-2D4B-9108-1CEBCFF76AC9}"/>
                </a:ext>
              </a:extLst>
            </p:cNvPr>
            <p:cNvSpPr>
              <a:spLocks noChangeArrowheads="1"/>
            </p:cNvSpPr>
            <p:nvPr/>
          </p:nvSpPr>
          <p:spPr bwMode="auto">
            <a:xfrm>
              <a:off x="2628969" y="4104947"/>
              <a:ext cx="989012" cy="43021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2" name="Text Box 123">
              <a:extLst>
                <a:ext uri="{FF2B5EF4-FFF2-40B4-BE49-F238E27FC236}">
                  <a16:creationId xmlns:a16="http://schemas.microsoft.com/office/drawing/2014/main" id="{FB31845A-BC05-2942-A23F-7101518E3BF6}"/>
                </a:ext>
              </a:extLst>
            </p:cNvPr>
            <p:cNvSpPr txBox="1">
              <a:spLocks noChangeArrowheads="1"/>
            </p:cNvSpPr>
            <p:nvPr/>
          </p:nvSpPr>
          <p:spPr bwMode="auto">
            <a:xfrm>
              <a:off x="2165419" y="4185910"/>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grpSp>
        <p:nvGrpSpPr>
          <p:cNvPr id="6" name="Group 5">
            <a:extLst>
              <a:ext uri="{FF2B5EF4-FFF2-40B4-BE49-F238E27FC236}">
                <a16:creationId xmlns:a16="http://schemas.microsoft.com/office/drawing/2014/main" id="{BDFBEB0F-AD33-9841-96A8-08332FBAA960}"/>
              </a:ext>
            </a:extLst>
          </p:cNvPr>
          <p:cNvGrpSpPr/>
          <p:nvPr/>
        </p:nvGrpSpPr>
        <p:grpSpPr>
          <a:xfrm>
            <a:off x="2192545" y="3004810"/>
            <a:ext cx="1484312" cy="628650"/>
            <a:chOff x="2857569" y="3004810"/>
            <a:chExt cx="1484312" cy="628650"/>
          </a:xfrm>
        </p:grpSpPr>
        <p:sp>
          <p:nvSpPr>
            <p:cNvPr id="172" name="Line 104">
              <a:extLst>
                <a:ext uri="{FF2B5EF4-FFF2-40B4-BE49-F238E27FC236}">
                  <a16:creationId xmlns:a16="http://schemas.microsoft.com/office/drawing/2014/main" id="{CDD77362-C693-4645-AF99-2BBCF441D31A}"/>
                </a:ext>
              </a:extLst>
            </p:cNvPr>
            <p:cNvSpPr>
              <a:spLocks noChangeShapeType="1"/>
            </p:cNvSpPr>
            <p:nvPr/>
          </p:nvSpPr>
          <p:spPr bwMode="auto">
            <a:xfrm flipH="1">
              <a:off x="3068706" y="3004810"/>
              <a:ext cx="1273175" cy="4270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7" name="Rectangle 114">
              <a:extLst>
                <a:ext uri="{FF2B5EF4-FFF2-40B4-BE49-F238E27FC236}">
                  <a16:creationId xmlns:a16="http://schemas.microsoft.com/office/drawing/2014/main" id="{8B525616-75BA-9C49-973A-BD0F57E70412}"/>
                </a:ext>
              </a:extLst>
            </p:cNvPr>
            <p:cNvSpPr>
              <a:spLocks noChangeArrowheads="1"/>
            </p:cNvSpPr>
            <p:nvPr/>
          </p:nvSpPr>
          <p:spPr bwMode="auto">
            <a:xfrm>
              <a:off x="3303656" y="3090535"/>
              <a:ext cx="747713"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78" name="Text Box 115">
              <a:extLst>
                <a:ext uri="{FF2B5EF4-FFF2-40B4-BE49-F238E27FC236}">
                  <a16:creationId xmlns:a16="http://schemas.microsoft.com/office/drawing/2014/main" id="{F3EC555B-6627-3C46-9C43-7AB97835B780}"/>
                </a:ext>
              </a:extLst>
            </p:cNvPr>
            <p:cNvSpPr txBox="1">
              <a:spLocks noChangeArrowheads="1"/>
            </p:cNvSpPr>
            <p:nvPr/>
          </p:nvSpPr>
          <p:spPr bwMode="auto">
            <a:xfrm>
              <a:off x="3224281" y="30460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sp>
          <p:nvSpPr>
            <p:cNvPr id="183" name="Text Box 124">
              <a:extLst>
                <a:ext uri="{FF2B5EF4-FFF2-40B4-BE49-F238E27FC236}">
                  <a16:creationId xmlns:a16="http://schemas.microsoft.com/office/drawing/2014/main" id="{41BA4870-FF33-4142-991E-EDDE2B5293A4}"/>
                </a:ext>
              </a:extLst>
            </p:cNvPr>
            <p:cNvSpPr txBox="1">
              <a:spLocks noChangeArrowheads="1"/>
            </p:cNvSpPr>
            <p:nvPr/>
          </p:nvSpPr>
          <p:spPr bwMode="auto">
            <a:xfrm>
              <a:off x="2857569" y="3236585"/>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grpSp>
      <p:grpSp>
        <p:nvGrpSpPr>
          <p:cNvPr id="9" name="Group 8">
            <a:extLst>
              <a:ext uri="{FF2B5EF4-FFF2-40B4-BE49-F238E27FC236}">
                <a16:creationId xmlns:a16="http://schemas.microsoft.com/office/drawing/2014/main" id="{CA465D82-8FEB-3440-B371-2468D04E80CF}"/>
              </a:ext>
            </a:extLst>
          </p:cNvPr>
          <p:cNvGrpSpPr/>
          <p:nvPr/>
        </p:nvGrpSpPr>
        <p:grpSpPr>
          <a:xfrm>
            <a:off x="1343232" y="4703435"/>
            <a:ext cx="2338388" cy="782637"/>
            <a:chOff x="2008256" y="4703435"/>
            <a:chExt cx="2338388" cy="782637"/>
          </a:xfrm>
        </p:grpSpPr>
        <p:sp>
          <p:nvSpPr>
            <p:cNvPr id="185" name="Line 127">
              <a:extLst>
                <a:ext uri="{FF2B5EF4-FFF2-40B4-BE49-F238E27FC236}">
                  <a16:creationId xmlns:a16="http://schemas.microsoft.com/office/drawing/2014/main" id="{6B2D3167-D859-5D44-BBF6-C9AD75BFE46D}"/>
                </a:ext>
              </a:extLst>
            </p:cNvPr>
            <p:cNvSpPr>
              <a:spLocks noChangeShapeType="1"/>
            </p:cNvSpPr>
            <p:nvPr/>
          </p:nvSpPr>
          <p:spPr bwMode="auto">
            <a:xfrm flipH="1">
              <a:off x="2008256" y="4703435"/>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6" name="Rectangle 128">
              <a:extLst>
                <a:ext uri="{FF2B5EF4-FFF2-40B4-BE49-F238E27FC236}">
                  <a16:creationId xmlns:a16="http://schemas.microsoft.com/office/drawing/2014/main" id="{37A3DBF6-24FE-EF4F-8D6C-4ABC3854148F}"/>
                </a:ext>
              </a:extLst>
            </p:cNvPr>
            <p:cNvSpPr>
              <a:spLocks noChangeArrowheads="1"/>
            </p:cNvSpPr>
            <p:nvPr/>
          </p:nvSpPr>
          <p:spPr bwMode="auto">
            <a:xfrm>
              <a:off x="2841694" y="4960610"/>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87" name="Text Box 129">
              <a:extLst>
                <a:ext uri="{FF2B5EF4-FFF2-40B4-BE49-F238E27FC236}">
                  <a16:creationId xmlns:a16="http://schemas.microsoft.com/office/drawing/2014/main" id="{06DE42B2-117E-D241-8A87-B070A56CDFEA}"/>
                </a:ext>
              </a:extLst>
            </p:cNvPr>
            <p:cNvSpPr txBox="1">
              <a:spLocks noChangeArrowheads="1"/>
            </p:cNvSpPr>
            <p:nvPr/>
          </p:nvSpPr>
          <p:spPr bwMode="auto">
            <a:xfrm>
              <a:off x="2762319" y="4916160"/>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7" name="Group 6">
            <a:extLst>
              <a:ext uri="{FF2B5EF4-FFF2-40B4-BE49-F238E27FC236}">
                <a16:creationId xmlns:a16="http://schemas.microsoft.com/office/drawing/2014/main" id="{9218D318-345A-1343-9E16-E2157D9EC9CA}"/>
              </a:ext>
            </a:extLst>
          </p:cNvPr>
          <p:cNvGrpSpPr/>
          <p:nvPr/>
        </p:nvGrpSpPr>
        <p:grpSpPr>
          <a:xfrm>
            <a:off x="973345" y="2347585"/>
            <a:ext cx="396875" cy="1751012"/>
            <a:chOff x="1638369" y="2347585"/>
            <a:chExt cx="396875" cy="1751012"/>
          </a:xfrm>
        </p:grpSpPr>
        <p:sp>
          <p:nvSpPr>
            <p:cNvPr id="184" name="Text Box 126">
              <a:extLst>
                <a:ext uri="{FF2B5EF4-FFF2-40B4-BE49-F238E27FC236}">
                  <a16:creationId xmlns:a16="http://schemas.microsoft.com/office/drawing/2014/main" id="{708F4626-9140-0E43-9D62-AA0567E12965}"/>
                </a:ext>
              </a:extLst>
            </p:cNvPr>
            <p:cNvSpPr txBox="1">
              <a:spLocks noChangeArrowheads="1"/>
            </p:cNvSpPr>
            <p:nvPr/>
          </p:nvSpPr>
          <p:spPr bwMode="auto">
            <a:xfrm rot="10800000">
              <a:off x="1638369"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188" name="Group 134">
              <a:extLst>
                <a:ext uri="{FF2B5EF4-FFF2-40B4-BE49-F238E27FC236}">
                  <a16:creationId xmlns:a16="http://schemas.microsoft.com/office/drawing/2014/main" id="{A9BA4A8C-06E2-9D49-BA1F-308DB5A5179B}"/>
                </a:ext>
              </a:extLst>
            </p:cNvPr>
            <p:cNvGrpSpPr>
              <a:grpSpLocks/>
            </p:cNvGrpSpPr>
            <p:nvPr/>
          </p:nvGrpSpPr>
          <p:grpSpPr bwMode="auto">
            <a:xfrm>
              <a:off x="1779656" y="2347585"/>
              <a:ext cx="104775" cy="508000"/>
              <a:chOff x="3099" y="1749"/>
              <a:chExt cx="66" cy="320"/>
            </a:xfrm>
          </p:grpSpPr>
          <p:sp>
            <p:nvSpPr>
              <p:cNvPr id="189" name="Line 132">
                <a:extLst>
                  <a:ext uri="{FF2B5EF4-FFF2-40B4-BE49-F238E27FC236}">
                    <a16:creationId xmlns:a16="http://schemas.microsoft.com/office/drawing/2014/main" id="{9EFE05E8-2CD9-1641-9F8B-2FBC570F2364}"/>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0" name="Line 133">
                <a:extLst>
                  <a:ext uri="{FF2B5EF4-FFF2-40B4-BE49-F238E27FC236}">
                    <a16:creationId xmlns:a16="http://schemas.microsoft.com/office/drawing/2014/main" id="{65E827A8-0207-644E-85CB-90C7657D1F32}"/>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91" name="Group 135">
              <a:extLst>
                <a:ext uri="{FF2B5EF4-FFF2-40B4-BE49-F238E27FC236}">
                  <a16:creationId xmlns:a16="http://schemas.microsoft.com/office/drawing/2014/main" id="{0EF52FA7-3D6C-FA40-A158-75B80E576A89}"/>
                </a:ext>
              </a:extLst>
            </p:cNvPr>
            <p:cNvGrpSpPr>
              <a:grpSpLocks/>
            </p:cNvGrpSpPr>
            <p:nvPr/>
          </p:nvGrpSpPr>
          <p:grpSpPr bwMode="auto">
            <a:xfrm rot="10800000">
              <a:off x="1774894" y="3590597"/>
              <a:ext cx="104775" cy="508000"/>
              <a:chOff x="3099" y="1749"/>
              <a:chExt cx="66" cy="320"/>
            </a:xfrm>
          </p:grpSpPr>
          <p:sp>
            <p:nvSpPr>
              <p:cNvPr id="192" name="Line 136">
                <a:extLst>
                  <a:ext uri="{FF2B5EF4-FFF2-40B4-BE49-F238E27FC236}">
                    <a16:creationId xmlns:a16="http://schemas.microsoft.com/office/drawing/2014/main" id="{5229B570-0DC5-A34A-9912-9DC1EC3AF608}"/>
                  </a:ext>
                </a:extLst>
              </p:cNvPr>
              <p:cNvSpPr>
                <a:spLocks noChangeShapeType="1"/>
              </p:cNvSpPr>
              <p:nvPr/>
            </p:nvSpPr>
            <p:spPr bwMode="auto">
              <a:xfrm flipV="1">
                <a:off x="3136"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3" name="Line 137">
                <a:extLst>
                  <a:ext uri="{FF2B5EF4-FFF2-40B4-BE49-F238E27FC236}">
                    <a16:creationId xmlns:a16="http://schemas.microsoft.com/office/drawing/2014/main" id="{F842F667-D30F-4D4B-9510-3CA19042994E}"/>
                  </a:ext>
                </a:extLst>
              </p:cNvPr>
              <p:cNvSpPr>
                <a:spLocks noChangeShapeType="1"/>
              </p:cNvSpPr>
              <p:nvPr/>
            </p:nvSpPr>
            <p:spPr bwMode="auto">
              <a:xfrm>
                <a:off x="3106"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sp>
        <p:nvSpPr>
          <p:cNvPr id="194" name="Text Box 172">
            <a:extLst>
              <a:ext uri="{FF2B5EF4-FFF2-40B4-BE49-F238E27FC236}">
                <a16:creationId xmlns:a16="http://schemas.microsoft.com/office/drawing/2014/main" id="{5B3CEA4D-B0D0-D04E-ADE8-909B1EDA7441}"/>
              </a:ext>
            </a:extLst>
          </p:cNvPr>
          <p:cNvSpPr txBox="1">
            <a:spLocks noChangeArrowheads="1"/>
          </p:cNvSpPr>
          <p:nvPr/>
        </p:nvSpPr>
        <p:spPr bwMode="auto">
          <a:xfrm>
            <a:off x="7759116" y="5873422"/>
            <a:ext cx="2073275" cy="3667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premature timeout</a:t>
            </a:r>
            <a:endParaRPr kumimoji="0" lang="en-US" sz="10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98" name="Text Box 177">
            <a:extLst>
              <a:ext uri="{FF2B5EF4-FFF2-40B4-BE49-F238E27FC236}">
                <a16:creationId xmlns:a16="http://schemas.microsoft.com/office/drawing/2014/main" id="{970D57D0-6509-F14E-A7FF-FFA09672DA95}"/>
              </a:ext>
            </a:extLst>
          </p:cNvPr>
          <p:cNvSpPr txBox="1">
            <a:spLocks noChangeArrowheads="1"/>
          </p:cNvSpPr>
          <p:nvPr/>
        </p:nvSpPr>
        <p:spPr bwMode="auto">
          <a:xfrm>
            <a:off x="9567278" y="1183947"/>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99" name="Text Box 181">
            <a:extLst>
              <a:ext uri="{FF2B5EF4-FFF2-40B4-BE49-F238E27FC236}">
                <a16:creationId xmlns:a16="http://schemas.microsoft.com/office/drawing/2014/main" id="{5C9181D9-76B4-1547-B4C6-C03AC2F11CD9}"/>
              </a:ext>
            </a:extLst>
          </p:cNvPr>
          <p:cNvSpPr txBox="1">
            <a:spLocks noChangeArrowheads="1"/>
          </p:cNvSpPr>
          <p:nvPr/>
        </p:nvSpPr>
        <p:spPr bwMode="auto">
          <a:xfrm>
            <a:off x="7233653" y="1201410"/>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205" name="Line 186">
            <a:extLst>
              <a:ext uri="{FF2B5EF4-FFF2-40B4-BE49-F238E27FC236}">
                <a16:creationId xmlns:a16="http://schemas.microsoft.com/office/drawing/2014/main" id="{DCFF6781-2E36-E241-A5F5-C0B04BC7CABB}"/>
              </a:ext>
            </a:extLst>
          </p:cNvPr>
          <p:cNvSpPr>
            <a:spLocks noChangeShapeType="1"/>
          </p:cNvSpPr>
          <p:nvPr/>
        </p:nvSpPr>
        <p:spPr bwMode="auto">
          <a:xfrm>
            <a:off x="7608303" y="2101522"/>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6" name="Line 187">
            <a:extLst>
              <a:ext uri="{FF2B5EF4-FFF2-40B4-BE49-F238E27FC236}">
                <a16:creationId xmlns:a16="http://schemas.microsoft.com/office/drawing/2014/main" id="{9C6DC5B3-2960-3047-BC8D-684B3D849A13}"/>
              </a:ext>
            </a:extLst>
          </p:cNvPr>
          <p:cNvSpPr>
            <a:spLocks noChangeShapeType="1"/>
          </p:cNvSpPr>
          <p:nvPr/>
        </p:nvSpPr>
        <p:spPr bwMode="auto">
          <a:xfrm>
            <a:off x="10013366" y="2096760"/>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7" name="Rectangle 188">
            <a:extLst>
              <a:ext uri="{FF2B5EF4-FFF2-40B4-BE49-F238E27FC236}">
                <a16:creationId xmlns:a16="http://schemas.microsoft.com/office/drawing/2014/main" id="{C15D63E4-15E1-BA4A-9606-42B07BDE7490}"/>
              </a:ext>
            </a:extLst>
          </p:cNvPr>
          <p:cNvSpPr>
            <a:spLocks noChangeArrowheads="1"/>
          </p:cNvSpPr>
          <p:nvPr/>
        </p:nvSpPr>
        <p:spPr bwMode="auto">
          <a:xfrm>
            <a:off x="8621128" y="4228772"/>
            <a:ext cx="1057275"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3" name="Group 12">
            <a:extLst>
              <a:ext uri="{FF2B5EF4-FFF2-40B4-BE49-F238E27FC236}">
                <a16:creationId xmlns:a16="http://schemas.microsoft.com/office/drawing/2014/main" id="{B716CABB-9429-2844-BE7D-347FDDC00473}"/>
              </a:ext>
            </a:extLst>
          </p:cNvPr>
          <p:cNvGrpSpPr/>
          <p:nvPr/>
        </p:nvGrpSpPr>
        <p:grpSpPr>
          <a:xfrm>
            <a:off x="7573660" y="4146039"/>
            <a:ext cx="2441575" cy="668338"/>
            <a:chOff x="7595603" y="4111297"/>
            <a:chExt cx="2441575" cy="668338"/>
          </a:xfrm>
        </p:grpSpPr>
        <p:sp>
          <p:nvSpPr>
            <p:cNvPr id="195" name="Line 173">
              <a:extLst>
                <a:ext uri="{FF2B5EF4-FFF2-40B4-BE49-F238E27FC236}">
                  <a16:creationId xmlns:a16="http://schemas.microsoft.com/office/drawing/2014/main" id="{3966F5D7-3131-A64E-88FC-C5DD67C3305E}"/>
                </a:ext>
              </a:extLst>
            </p:cNvPr>
            <p:cNvSpPr>
              <a:spLocks noChangeShapeType="1"/>
            </p:cNvSpPr>
            <p:nvPr/>
          </p:nvSpPr>
          <p:spPr bwMode="auto">
            <a:xfrm>
              <a:off x="7595603" y="4111297"/>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8" name="Text Box 189">
              <a:extLst>
                <a:ext uri="{FF2B5EF4-FFF2-40B4-BE49-F238E27FC236}">
                  <a16:creationId xmlns:a16="http://schemas.microsoft.com/office/drawing/2014/main" id="{3EE494A8-6A2C-9F45-AA30-D5C659A717EE}"/>
                </a:ext>
              </a:extLst>
            </p:cNvPr>
            <p:cNvSpPr txBox="1">
              <a:spLocks noChangeArrowheads="1"/>
            </p:cNvSpPr>
            <p:nvPr/>
          </p:nvSpPr>
          <p:spPr bwMode="auto">
            <a:xfrm>
              <a:off x="8541753" y="4262110"/>
              <a:ext cx="1212850" cy="5175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bytes of data</a:t>
              </a:r>
            </a:p>
          </p:txBody>
        </p:sp>
      </p:grpSp>
      <p:sp>
        <p:nvSpPr>
          <p:cNvPr id="211" name="Rectangle 193">
            <a:extLst>
              <a:ext uri="{FF2B5EF4-FFF2-40B4-BE49-F238E27FC236}">
                <a16:creationId xmlns:a16="http://schemas.microsoft.com/office/drawing/2014/main" id="{1BAF70E7-D466-2441-88C5-22FFEB1CAF5E}"/>
              </a:ext>
            </a:extLst>
          </p:cNvPr>
          <p:cNvSpPr>
            <a:spLocks noChangeArrowheads="1"/>
          </p:cNvSpPr>
          <p:nvPr/>
        </p:nvSpPr>
        <p:spPr bwMode="auto">
          <a:xfrm>
            <a:off x="8460791" y="5071735"/>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5" name="Group 14">
            <a:extLst>
              <a:ext uri="{FF2B5EF4-FFF2-40B4-BE49-F238E27FC236}">
                <a16:creationId xmlns:a16="http://schemas.microsoft.com/office/drawing/2014/main" id="{9E6A0178-9B0F-8A48-942B-60D872AAAD83}"/>
              </a:ext>
            </a:extLst>
          </p:cNvPr>
          <p:cNvGrpSpPr/>
          <p:nvPr/>
        </p:nvGrpSpPr>
        <p:grpSpPr>
          <a:xfrm>
            <a:off x="7627353" y="4814560"/>
            <a:ext cx="2338388" cy="782637"/>
            <a:chOff x="7627353" y="4814560"/>
            <a:chExt cx="2338388" cy="782637"/>
          </a:xfrm>
        </p:grpSpPr>
        <p:sp>
          <p:nvSpPr>
            <p:cNvPr id="210" name="Line 192">
              <a:extLst>
                <a:ext uri="{FF2B5EF4-FFF2-40B4-BE49-F238E27FC236}">
                  <a16:creationId xmlns:a16="http://schemas.microsoft.com/office/drawing/2014/main" id="{3827C940-37F6-2042-821B-DC7FC5969C64}"/>
                </a:ext>
              </a:extLst>
            </p:cNvPr>
            <p:cNvSpPr>
              <a:spLocks noChangeShapeType="1"/>
            </p:cNvSpPr>
            <p:nvPr/>
          </p:nvSpPr>
          <p:spPr bwMode="auto">
            <a:xfrm flipH="1">
              <a:off x="7627353" y="4814560"/>
              <a:ext cx="2338388" cy="78263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2" name="Text Box 194">
              <a:extLst>
                <a:ext uri="{FF2B5EF4-FFF2-40B4-BE49-F238E27FC236}">
                  <a16:creationId xmlns:a16="http://schemas.microsoft.com/office/drawing/2014/main" id="{7D3D6198-BDB0-DC4C-B2A5-2DBD9359B868}"/>
                </a:ext>
              </a:extLst>
            </p:cNvPr>
            <p:cNvSpPr txBox="1">
              <a:spLocks noChangeArrowheads="1"/>
            </p:cNvSpPr>
            <p:nvPr/>
          </p:nvSpPr>
          <p:spPr bwMode="auto">
            <a:xfrm>
              <a:off x="8381416" y="5027285"/>
              <a:ext cx="94932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120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nvGrpSpPr>
          <p:cNvPr id="10" name="Group 9">
            <a:extLst>
              <a:ext uri="{FF2B5EF4-FFF2-40B4-BE49-F238E27FC236}">
                <a16:creationId xmlns:a16="http://schemas.microsoft.com/office/drawing/2014/main" id="{31CBCB81-D9E2-8D44-8B58-3A8203D0290F}"/>
              </a:ext>
            </a:extLst>
          </p:cNvPr>
          <p:cNvGrpSpPr/>
          <p:nvPr/>
        </p:nvGrpSpPr>
        <p:grpSpPr>
          <a:xfrm>
            <a:off x="7235241" y="2347585"/>
            <a:ext cx="396875" cy="1751012"/>
            <a:chOff x="7235241" y="2347585"/>
            <a:chExt cx="396875" cy="1751012"/>
          </a:xfrm>
        </p:grpSpPr>
        <p:sp>
          <p:nvSpPr>
            <p:cNvPr id="209" name="Text Box 191">
              <a:extLst>
                <a:ext uri="{FF2B5EF4-FFF2-40B4-BE49-F238E27FC236}">
                  <a16:creationId xmlns:a16="http://schemas.microsoft.com/office/drawing/2014/main" id="{D65DE059-0ADE-BA43-86FA-261D968382D9}"/>
                </a:ext>
              </a:extLst>
            </p:cNvPr>
            <p:cNvSpPr txBox="1">
              <a:spLocks noChangeArrowheads="1"/>
            </p:cNvSpPr>
            <p:nvPr/>
          </p:nvSpPr>
          <p:spPr bwMode="auto">
            <a:xfrm rot="10800000">
              <a:off x="7235241" y="2890510"/>
              <a:ext cx="396875" cy="68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timeout</a:t>
              </a:r>
            </a:p>
          </p:txBody>
        </p:sp>
        <p:grpSp>
          <p:nvGrpSpPr>
            <p:cNvPr id="213" name="Group 195">
              <a:extLst>
                <a:ext uri="{FF2B5EF4-FFF2-40B4-BE49-F238E27FC236}">
                  <a16:creationId xmlns:a16="http://schemas.microsoft.com/office/drawing/2014/main" id="{FD63DE3D-F3EB-7747-87C5-F31E049B82E4}"/>
                </a:ext>
              </a:extLst>
            </p:cNvPr>
            <p:cNvGrpSpPr>
              <a:grpSpLocks/>
            </p:cNvGrpSpPr>
            <p:nvPr/>
          </p:nvGrpSpPr>
          <p:grpSpPr bwMode="auto">
            <a:xfrm>
              <a:off x="7376528" y="2347585"/>
              <a:ext cx="104775" cy="508000"/>
              <a:chOff x="3099" y="1749"/>
              <a:chExt cx="66" cy="320"/>
            </a:xfrm>
          </p:grpSpPr>
          <p:sp>
            <p:nvSpPr>
              <p:cNvPr id="214" name="Line 196">
                <a:extLst>
                  <a:ext uri="{FF2B5EF4-FFF2-40B4-BE49-F238E27FC236}">
                    <a16:creationId xmlns:a16="http://schemas.microsoft.com/office/drawing/2014/main" id="{F7116EE1-F7FA-8E4C-BC16-6BA1240EF8FC}"/>
                  </a:ext>
                </a:extLst>
              </p:cNvPr>
              <p:cNvSpPr>
                <a:spLocks noChangeShapeType="1"/>
              </p:cNvSpPr>
              <p:nvPr/>
            </p:nvSpPr>
            <p:spPr bwMode="auto">
              <a:xfrm flipV="1">
                <a:off x="3129" y="1749"/>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5" name="Line 197">
                <a:extLst>
                  <a:ext uri="{FF2B5EF4-FFF2-40B4-BE49-F238E27FC236}">
                    <a16:creationId xmlns:a16="http://schemas.microsoft.com/office/drawing/2014/main" id="{057CB57E-4B2F-8C47-97F5-D0924F70DC97}"/>
                  </a:ext>
                </a:extLst>
              </p:cNvPr>
              <p:cNvSpPr>
                <a:spLocks noChangeShapeType="1"/>
              </p:cNvSpPr>
              <p:nvPr/>
            </p:nvSpPr>
            <p:spPr bwMode="auto">
              <a:xfrm>
                <a:off x="3099" y="1752"/>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216" name="Group 198">
              <a:extLst>
                <a:ext uri="{FF2B5EF4-FFF2-40B4-BE49-F238E27FC236}">
                  <a16:creationId xmlns:a16="http://schemas.microsoft.com/office/drawing/2014/main" id="{2E37771D-0A96-C34C-9C6B-504E80416ADC}"/>
                </a:ext>
              </a:extLst>
            </p:cNvPr>
            <p:cNvGrpSpPr>
              <a:grpSpLocks/>
            </p:cNvGrpSpPr>
            <p:nvPr/>
          </p:nvGrpSpPr>
          <p:grpSpPr bwMode="auto">
            <a:xfrm rot="10800000">
              <a:off x="7371766" y="3590597"/>
              <a:ext cx="104775" cy="508000"/>
              <a:chOff x="3099" y="1749"/>
              <a:chExt cx="66" cy="320"/>
            </a:xfrm>
          </p:grpSpPr>
          <p:sp>
            <p:nvSpPr>
              <p:cNvPr id="217" name="Line 199">
                <a:extLst>
                  <a:ext uri="{FF2B5EF4-FFF2-40B4-BE49-F238E27FC236}">
                    <a16:creationId xmlns:a16="http://schemas.microsoft.com/office/drawing/2014/main" id="{8E20D991-E195-FF4D-88F7-684DF42E9E14}"/>
                  </a:ext>
                </a:extLst>
              </p:cNvPr>
              <p:cNvSpPr>
                <a:spLocks noChangeShapeType="1"/>
              </p:cNvSpPr>
              <p:nvPr/>
            </p:nvSpPr>
            <p:spPr bwMode="auto">
              <a:xfrm flipV="1">
                <a:off x="3137" y="1756"/>
                <a:ext cx="0" cy="320"/>
              </a:xfrm>
              <a:prstGeom prst="line">
                <a:avLst/>
              </a:prstGeom>
              <a:noFill/>
              <a:ln w="9525">
                <a:solidFill>
                  <a:srgbClr val="0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18" name="Line 200">
                <a:extLst>
                  <a:ext uri="{FF2B5EF4-FFF2-40B4-BE49-F238E27FC236}">
                    <a16:creationId xmlns:a16="http://schemas.microsoft.com/office/drawing/2014/main" id="{22C60B84-78BE-7345-BBC2-2490BC4DEFD3}"/>
                  </a:ext>
                </a:extLst>
              </p:cNvPr>
              <p:cNvSpPr>
                <a:spLocks noChangeShapeType="1"/>
              </p:cNvSpPr>
              <p:nvPr/>
            </p:nvSpPr>
            <p:spPr bwMode="auto">
              <a:xfrm>
                <a:off x="3107" y="1759"/>
                <a:ext cx="66"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grpSp>
        <p:nvGrpSpPr>
          <p:cNvPr id="12" name="Group 11">
            <a:extLst>
              <a:ext uri="{FF2B5EF4-FFF2-40B4-BE49-F238E27FC236}">
                <a16:creationId xmlns:a16="http://schemas.microsoft.com/office/drawing/2014/main" id="{A4259714-F109-3243-BC51-888D64DBCE91}"/>
              </a:ext>
            </a:extLst>
          </p:cNvPr>
          <p:cNvGrpSpPr/>
          <p:nvPr/>
        </p:nvGrpSpPr>
        <p:grpSpPr>
          <a:xfrm>
            <a:off x="7603541" y="3004810"/>
            <a:ext cx="2339975" cy="1944687"/>
            <a:chOff x="7603541" y="3004810"/>
            <a:chExt cx="2339975" cy="1944687"/>
          </a:xfrm>
        </p:grpSpPr>
        <p:sp>
          <p:nvSpPr>
            <p:cNvPr id="197" name="Line 175">
              <a:extLst>
                <a:ext uri="{FF2B5EF4-FFF2-40B4-BE49-F238E27FC236}">
                  <a16:creationId xmlns:a16="http://schemas.microsoft.com/office/drawing/2014/main" id="{C6151221-64CD-0A4D-8DCC-7243A0014631}"/>
                </a:ext>
              </a:extLst>
            </p:cNvPr>
            <p:cNvSpPr>
              <a:spLocks noChangeShapeType="1"/>
            </p:cNvSpPr>
            <p:nvPr/>
          </p:nvSpPr>
          <p:spPr bwMode="auto">
            <a:xfrm flipH="1">
              <a:off x="7603541" y="3004810"/>
              <a:ext cx="2335212"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02" name="Group 202">
              <a:extLst>
                <a:ext uri="{FF2B5EF4-FFF2-40B4-BE49-F238E27FC236}">
                  <a16:creationId xmlns:a16="http://schemas.microsoft.com/office/drawing/2014/main" id="{D30CD59C-C944-CF4F-B17A-64886A573C0F}"/>
                </a:ext>
              </a:extLst>
            </p:cNvPr>
            <p:cNvGrpSpPr>
              <a:grpSpLocks/>
            </p:cNvGrpSpPr>
            <p:nvPr/>
          </p:nvGrpSpPr>
          <p:grpSpPr bwMode="auto">
            <a:xfrm>
              <a:off x="8505241" y="3496935"/>
              <a:ext cx="949325" cy="304800"/>
              <a:chOff x="4215" y="2253"/>
              <a:chExt cx="598" cy="192"/>
            </a:xfrm>
          </p:grpSpPr>
          <p:sp>
            <p:nvSpPr>
              <p:cNvPr id="203" name="Rectangle 184">
                <a:extLst>
                  <a:ext uri="{FF2B5EF4-FFF2-40B4-BE49-F238E27FC236}">
                    <a16:creationId xmlns:a16="http://schemas.microsoft.com/office/drawing/2014/main" id="{38FC2E88-8043-CE4C-A502-AFA317824443}"/>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4" name="Text Box 185">
                <a:extLst>
                  <a:ext uri="{FF2B5EF4-FFF2-40B4-BE49-F238E27FC236}">
                    <a16:creationId xmlns:a16="http://schemas.microsoft.com/office/drawing/2014/main" id="{7BF7DF1E-2F02-9D41-B7BC-991A51E982F6}"/>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223" name="Line 207">
              <a:extLst>
                <a:ext uri="{FF2B5EF4-FFF2-40B4-BE49-F238E27FC236}">
                  <a16:creationId xmlns:a16="http://schemas.microsoft.com/office/drawing/2014/main" id="{00ED8980-6CB4-9148-B161-8172F2430A06}"/>
                </a:ext>
              </a:extLst>
            </p:cNvPr>
            <p:cNvSpPr>
              <a:spLocks noChangeShapeType="1"/>
            </p:cNvSpPr>
            <p:nvPr/>
          </p:nvSpPr>
          <p:spPr bwMode="auto">
            <a:xfrm flipH="1">
              <a:off x="7608303" y="3360410"/>
              <a:ext cx="2335213" cy="1589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224" name="Group 208">
              <a:extLst>
                <a:ext uri="{FF2B5EF4-FFF2-40B4-BE49-F238E27FC236}">
                  <a16:creationId xmlns:a16="http://schemas.microsoft.com/office/drawing/2014/main" id="{6EE49A40-BE68-654E-AAC3-24E6E2BB625A}"/>
                </a:ext>
              </a:extLst>
            </p:cNvPr>
            <p:cNvGrpSpPr>
              <a:grpSpLocks/>
            </p:cNvGrpSpPr>
            <p:nvPr/>
          </p:nvGrpSpPr>
          <p:grpSpPr bwMode="auto">
            <a:xfrm>
              <a:off x="8744953" y="3773160"/>
              <a:ext cx="949325" cy="304800"/>
              <a:chOff x="4215" y="2253"/>
              <a:chExt cx="598" cy="192"/>
            </a:xfrm>
          </p:grpSpPr>
          <p:sp>
            <p:nvSpPr>
              <p:cNvPr id="225" name="Rectangle 209">
                <a:extLst>
                  <a:ext uri="{FF2B5EF4-FFF2-40B4-BE49-F238E27FC236}">
                    <a16:creationId xmlns:a16="http://schemas.microsoft.com/office/drawing/2014/main" id="{25CA1210-B468-0040-9898-13C2587BDB0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6" name="Text Box 210">
                <a:extLst>
                  <a:ext uri="{FF2B5EF4-FFF2-40B4-BE49-F238E27FC236}">
                    <a16:creationId xmlns:a16="http://schemas.microsoft.com/office/drawing/2014/main" id="{8918B79C-3FE7-FC4C-B606-5C7CA33715A9}"/>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4" name="Group 13">
            <a:extLst>
              <a:ext uri="{FF2B5EF4-FFF2-40B4-BE49-F238E27FC236}">
                <a16:creationId xmlns:a16="http://schemas.microsoft.com/office/drawing/2014/main" id="{CD914285-EBDF-1947-9C97-6E8CD760020F}"/>
              </a:ext>
            </a:extLst>
          </p:cNvPr>
          <p:cNvGrpSpPr/>
          <p:nvPr/>
        </p:nvGrpSpPr>
        <p:grpSpPr>
          <a:xfrm>
            <a:off x="6241466" y="4416097"/>
            <a:ext cx="1382712" cy="646113"/>
            <a:chOff x="6241466" y="4416097"/>
            <a:chExt cx="1382712" cy="646113"/>
          </a:xfrm>
        </p:grpSpPr>
        <p:sp>
          <p:nvSpPr>
            <p:cNvPr id="227" name="Text Box 211">
              <a:extLst>
                <a:ext uri="{FF2B5EF4-FFF2-40B4-BE49-F238E27FC236}">
                  <a16:creationId xmlns:a16="http://schemas.microsoft.com/office/drawing/2014/main" id="{1E82E105-7918-0E47-A934-825752F52D6B}"/>
                </a:ext>
              </a:extLst>
            </p:cNvPr>
            <p:cNvSpPr txBox="1">
              <a:spLocks noChangeArrowheads="1"/>
            </p:cNvSpPr>
            <p:nvPr/>
          </p:nvSpPr>
          <p:spPr bwMode="auto">
            <a:xfrm>
              <a:off x="6241466" y="4416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SendBase=100</a:t>
              </a:r>
            </a:p>
          </p:txBody>
        </p:sp>
        <p:sp>
          <p:nvSpPr>
            <p:cNvPr id="228" name="Text Box 212">
              <a:extLst>
                <a:ext uri="{FF2B5EF4-FFF2-40B4-BE49-F238E27FC236}">
                  <a16:creationId xmlns:a16="http://schemas.microsoft.com/office/drawing/2014/main" id="{387E9E87-069A-FA4A-9F20-9DB5B471A427}"/>
                </a:ext>
              </a:extLst>
            </p:cNvPr>
            <p:cNvSpPr txBox="1">
              <a:spLocks noChangeArrowheads="1"/>
            </p:cNvSpPr>
            <p:nvPr/>
          </p:nvSpPr>
          <p:spPr bwMode="auto">
            <a:xfrm>
              <a:off x="6260516" y="4757410"/>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sp>
        <p:nvSpPr>
          <p:cNvPr id="229" name="Text Box 213">
            <a:extLst>
              <a:ext uri="{FF2B5EF4-FFF2-40B4-BE49-F238E27FC236}">
                <a16:creationId xmlns:a16="http://schemas.microsoft.com/office/drawing/2014/main" id="{31AD8D03-5F21-0F49-8D71-B6031900CD41}"/>
              </a:ext>
            </a:extLst>
          </p:cNvPr>
          <p:cNvSpPr txBox="1">
            <a:spLocks noChangeArrowheads="1"/>
          </p:cNvSpPr>
          <p:nvPr/>
        </p:nvSpPr>
        <p:spPr bwMode="auto">
          <a:xfrm>
            <a:off x="6279566" y="5432097"/>
            <a:ext cx="1363662"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SendBase=120</a:t>
            </a:r>
          </a:p>
        </p:txBody>
      </p:sp>
      <p:grpSp>
        <p:nvGrpSpPr>
          <p:cNvPr id="11" name="Group 10">
            <a:extLst>
              <a:ext uri="{FF2B5EF4-FFF2-40B4-BE49-F238E27FC236}">
                <a16:creationId xmlns:a16="http://schemas.microsoft.com/office/drawing/2014/main" id="{5474E6BB-CCA6-CC47-8617-346673F363BD}"/>
              </a:ext>
            </a:extLst>
          </p:cNvPr>
          <p:cNvGrpSpPr/>
          <p:nvPr/>
        </p:nvGrpSpPr>
        <p:grpSpPr>
          <a:xfrm>
            <a:off x="6306553" y="2187247"/>
            <a:ext cx="3668713" cy="1112838"/>
            <a:chOff x="6306553" y="2187247"/>
            <a:chExt cx="3668713" cy="1112838"/>
          </a:xfrm>
        </p:grpSpPr>
        <p:sp>
          <p:nvSpPr>
            <p:cNvPr id="196" name="Line 174">
              <a:extLst>
                <a:ext uri="{FF2B5EF4-FFF2-40B4-BE49-F238E27FC236}">
                  <a16:creationId xmlns:a16="http://schemas.microsoft.com/office/drawing/2014/main" id="{FF81BD19-4683-8144-8837-5193B3691D8F}"/>
                </a:ext>
              </a:extLst>
            </p:cNvPr>
            <p:cNvSpPr>
              <a:spLocks noChangeShapeType="1"/>
            </p:cNvSpPr>
            <p:nvPr/>
          </p:nvSpPr>
          <p:spPr bwMode="auto">
            <a:xfrm>
              <a:off x="7628941" y="2342822"/>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0" name="Rectangle 182">
              <a:extLst>
                <a:ext uri="{FF2B5EF4-FFF2-40B4-BE49-F238E27FC236}">
                  <a16:creationId xmlns:a16="http://schemas.microsoft.com/office/drawing/2014/main" id="{C74BFDE4-D3AE-5C4E-B670-449D49B67C22}"/>
                </a:ext>
              </a:extLst>
            </p:cNvPr>
            <p:cNvSpPr>
              <a:spLocks noChangeArrowheads="1"/>
            </p:cNvSpPr>
            <p:nvPr/>
          </p:nvSpPr>
          <p:spPr bwMode="auto">
            <a:xfrm>
              <a:off x="8332203" y="2423785"/>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01" name="Text Box 183">
              <a:extLst>
                <a:ext uri="{FF2B5EF4-FFF2-40B4-BE49-F238E27FC236}">
                  <a16:creationId xmlns:a16="http://schemas.microsoft.com/office/drawing/2014/main" id="{B8140015-E345-EE4A-90B6-3552DAC43E5C}"/>
                </a:ext>
              </a:extLst>
            </p:cNvPr>
            <p:cNvSpPr txBox="1">
              <a:spLocks noChangeArrowheads="1"/>
            </p:cNvSpPr>
            <p:nvPr/>
          </p:nvSpPr>
          <p:spPr bwMode="auto">
            <a:xfrm>
              <a:off x="7773403" y="2476172"/>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grpSp>
          <p:nvGrpSpPr>
            <p:cNvPr id="219" name="Group 206">
              <a:extLst>
                <a:ext uri="{FF2B5EF4-FFF2-40B4-BE49-F238E27FC236}">
                  <a16:creationId xmlns:a16="http://schemas.microsoft.com/office/drawing/2014/main" id="{C3DB656C-371F-854E-81A2-904083BC4AF6}"/>
                </a:ext>
              </a:extLst>
            </p:cNvPr>
            <p:cNvGrpSpPr>
              <a:grpSpLocks/>
            </p:cNvGrpSpPr>
            <p:nvPr/>
          </p:nvGrpSpPr>
          <p:grpSpPr bwMode="auto">
            <a:xfrm>
              <a:off x="7614653" y="2728585"/>
              <a:ext cx="2346325" cy="571500"/>
              <a:chOff x="3759" y="1622"/>
              <a:chExt cx="1478" cy="360"/>
            </a:xfrm>
          </p:grpSpPr>
          <p:sp>
            <p:nvSpPr>
              <p:cNvPr id="220" name="Line 203">
                <a:extLst>
                  <a:ext uri="{FF2B5EF4-FFF2-40B4-BE49-F238E27FC236}">
                    <a16:creationId xmlns:a16="http://schemas.microsoft.com/office/drawing/2014/main" id="{90E12E5A-5437-8944-A28F-2F13C852A4D2}"/>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1" name="Rectangle 204">
                <a:extLst>
                  <a:ext uri="{FF2B5EF4-FFF2-40B4-BE49-F238E27FC236}">
                    <a16:creationId xmlns:a16="http://schemas.microsoft.com/office/drawing/2014/main" id="{7550E74D-2DAE-BC48-88DC-FF5E0936D8AA}"/>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222" name="Text Box 205">
                <a:extLst>
                  <a:ext uri="{FF2B5EF4-FFF2-40B4-BE49-F238E27FC236}">
                    <a16:creationId xmlns:a16="http://schemas.microsoft.com/office/drawing/2014/main" id="{1863CB88-8ADD-294C-BE46-8D80EEB9E9FE}"/>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sp>
          <p:nvSpPr>
            <p:cNvPr id="230" name="Text Box 214">
              <a:extLst>
                <a:ext uri="{FF2B5EF4-FFF2-40B4-BE49-F238E27FC236}">
                  <a16:creationId xmlns:a16="http://schemas.microsoft.com/office/drawing/2014/main" id="{8333BF3A-4F52-4F44-921F-4BAD57A4119A}"/>
                </a:ext>
              </a:extLst>
            </p:cNvPr>
            <p:cNvSpPr txBox="1">
              <a:spLocks noChangeArrowheads="1"/>
            </p:cNvSpPr>
            <p:nvPr/>
          </p:nvSpPr>
          <p:spPr bwMode="auto">
            <a:xfrm>
              <a:off x="6306553" y="2187247"/>
              <a:ext cx="1266825" cy="3048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SendBase=92</a:t>
              </a:r>
            </a:p>
          </p:txBody>
        </p:sp>
      </p:grpSp>
      <p:grpSp>
        <p:nvGrpSpPr>
          <p:cNvPr id="231" name="Group 219">
            <a:extLst>
              <a:ext uri="{FF2B5EF4-FFF2-40B4-BE49-F238E27FC236}">
                <a16:creationId xmlns:a16="http://schemas.microsoft.com/office/drawing/2014/main" id="{2259D372-4B08-6D4E-A450-9719B81C5E51}"/>
              </a:ext>
            </a:extLst>
          </p:cNvPr>
          <p:cNvGrpSpPr>
            <a:grpSpLocks/>
          </p:cNvGrpSpPr>
          <p:nvPr/>
        </p:nvGrpSpPr>
        <p:grpSpPr bwMode="auto">
          <a:xfrm>
            <a:off x="7186028" y="1463347"/>
            <a:ext cx="630238" cy="533400"/>
            <a:chOff x="-44" y="1473"/>
            <a:chExt cx="981" cy="1105"/>
          </a:xfrm>
        </p:grpSpPr>
        <p:pic>
          <p:nvPicPr>
            <p:cNvPr id="232" name="Picture 220" descr="desktop_computer_stylized_medium">
              <a:extLst>
                <a:ext uri="{FF2B5EF4-FFF2-40B4-BE49-F238E27FC236}">
                  <a16:creationId xmlns:a16="http://schemas.microsoft.com/office/drawing/2014/main" id="{2D27C27D-9556-884F-AE7C-167179E6E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221">
              <a:extLst>
                <a:ext uri="{FF2B5EF4-FFF2-40B4-BE49-F238E27FC236}">
                  <a16:creationId xmlns:a16="http://schemas.microsoft.com/office/drawing/2014/main" id="{7E825289-4A0B-4346-8F90-2D5646E5B4C9}"/>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4" name="Group 225">
            <a:extLst>
              <a:ext uri="{FF2B5EF4-FFF2-40B4-BE49-F238E27FC236}">
                <a16:creationId xmlns:a16="http://schemas.microsoft.com/office/drawing/2014/main" id="{E20B8076-92C2-A04F-B618-A3527994FF6A}"/>
              </a:ext>
            </a:extLst>
          </p:cNvPr>
          <p:cNvGrpSpPr>
            <a:grpSpLocks/>
          </p:cNvGrpSpPr>
          <p:nvPr/>
        </p:nvGrpSpPr>
        <p:grpSpPr bwMode="auto">
          <a:xfrm flipH="1">
            <a:off x="9753016" y="1469697"/>
            <a:ext cx="631825" cy="622300"/>
            <a:chOff x="-44" y="1473"/>
            <a:chExt cx="981" cy="1105"/>
          </a:xfrm>
        </p:grpSpPr>
        <p:pic>
          <p:nvPicPr>
            <p:cNvPr id="235" name="Picture 226" descr="desktop_computer_stylized_medium">
              <a:extLst>
                <a:ext uri="{FF2B5EF4-FFF2-40B4-BE49-F238E27FC236}">
                  <a16:creationId xmlns:a16="http://schemas.microsoft.com/office/drawing/2014/main" id="{892509C8-70E3-9344-BECE-67F22233D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 name="Freeform 227">
              <a:extLst>
                <a:ext uri="{FF2B5EF4-FFF2-40B4-BE49-F238E27FC236}">
                  <a16:creationId xmlns:a16="http://schemas.microsoft.com/office/drawing/2014/main" id="{36FE986B-8994-0941-B989-B811ADDEEE34}"/>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37" name="Group 228">
            <a:extLst>
              <a:ext uri="{FF2B5EF4-FFF2-40B4-BE49-F238E27FC236}">
                <a16:creationId xmlns:a16="http://schemas.microsoft.com/office/drawing/2014/main" id="{F8939732-2442-144E-A5BB-23D63EE09D71}"/>
              </a:ext>
            </a:extLst>
          </p:cNvPr>
          <p:cNvGrpSpPr>
            <a:grpSpLocks/>
          </p:cNvGrpSpPr>
          <p:nvPr/>
        </p:nvGrpSpPr>
        <p:grpSpPr bwMode="auto">
          <a:xfrm>
            <a:off x="936832" y="1474460"/>
            <a:ext cx="630238" cy="533400"/>
            <a:chOff x="-44" y="1473"/>
            <a:chExt cx="981" cy="1105"/>
          </a:xfrm>
        </p:grpSpPr>
        <p:pic>
          <p:nvPicPr>
            <p:cNvPr id="238" name="Picture 229" descr="desktop_computer_stylized_medium">
              <a:extLst>
                <a:ext uri="{FF2B5EF4-FFF2-40B4-BE49-F238E27FC236}">
                  <a16:creationId xmlns:a16="http://schemas.microsoft.com/office/drawing/2014/main" id="{D7F5765B-05B0-5245-99DA-1820CD6FB8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9" name="Freeform 230">
              <a:extLst>
                <a:ext uri="{FF2B5EF4-FFF2-40B4-BE49-F238E27FC236}">
                  <a16:creationId xmlns:a16="http://schemas.microsoft.com/office/drawing/2014/main" id="{D897DE15-A97F-F848-8C0A-B28F47B33231}"/>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240" name="Group 231">
            <a:extLst>
              <a:ext uri="{FF2B5EF4-FFF2-40B4-BE49-F238E27FC236}">
                <a16:creationId xmlns:a16="http://schemas.microsoft.com/office/drawing/2014/main" id="{E145A84A-1570-9C46-A817-B68A25E966D9}"/>
              </a:ext>
            </a:extLst>
          </p:cNvPr>
          <p:cNvGrpSpPr>
            <a:grpSpLocks/>
          </p:cNvGrpSpPr>
          <p:nvPr/>
        </p:nvGrpSpPr>
        <p:grpSpPr bwMode="auto">
          <a:xfrm flipH="1">
            <a:off x="3514932" y="1458585"/>
            <a:ext cx="709613" cy="600075"/>
            <a:chOff x="-44" y="1473"/>
            <a:chExt cx="981" cy="1105"/>
          </a:xfrm>
        </p:grpSpPr>
        <p:pic>
          <p:nvPicPr>
            <p:cNvPr id="241" name="Picture 232" descr="desktop_computer_stylized_medium">
              <a:extLst>
                <a:ext uri="{FF2B5EF4-FFF2-40B4-BE49-F238E27FC236}">
                  <a16:creationId xmlns:a16="http://schemas.microsoft.com/office/drawing/2014/main" id="{332C004D-ED3A-7348-8EC0-DF65AFEC6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 name="Freeform 233">
              <a:extLst>
                <a:ext uri="{FF2B5EF4-FFF2-40B4-BE49-F238E27FC236}">
                  <a16:creationId xmlns:a16="http://schemas.microsoft.com/office/drawing/2014/main" id="{A74C9FB1-2D29-F14B-8569-8E203840CFB3}"/>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89" name="Slide Number Placeholder 2">
            <a:extLst>
              <a:ext uri="{FF2B5EF4-FFF2-40B4-BE49-F238E27FC236}">
                <a16:creationId xmlns:a16="http://schemas.microsoft.com/office/drawing/2014/main" id="{9219ABA9-4F40-D04C-A34A-87A2AE31AF28}"/>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4</a:t>
            </a:fld>
            <a:endParaRPr lang="en-US" dirty="0"/>
          </a:p>
        </p:txBody>
      </p:sp>
      <p:sp>
        <p:nvSpPr>
          <p:cNvPr id="3" name="TextBox 2">
            <a:extLst>
              <a:ext uri="{FF2B5EF4-FFF2-40B4-BE49-F238E27FC236}">
                <a16:creationId xmlns:a16="http://schemas.microsoft.com/office/drawing/2014/main" id="{7FD26107-79B0-981C-C2B9-D6D135FC43D7}"/>
              </a:ext>
            </a:extLst>
          </p:cNvPr>
          <p:cNvSpPr txBox="1"/>
          <p:nvPr/>
        </p:nvSpPr>
        <p:spPr>
          <a:xfrm>
            <a:off x="3724639" y="2336679"/>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5" name="TextBox 4">
            <a:extLst>
              <a:ext uri="{FF2B5EF4-FFF2-40B4-BE49-F238E27FC236}">
                <a16:creationId xmlns:a16="http://schemas.microsoft.com/office/drawing/2014/main" id="{8E7600FF-AEE4-943C-9D51-445A18CC727A}"/>
              </a:ext>
            </a:extLst>
          </p:cNvPr>
          <p:cNvSpPr txBox="1"/>
          <p:nvPr/>
        </p:nvSpPr>
        <p:spPr>
          <a:xfrm>
            <a:off x="3778147" y="4228772"/>
            <a:ext cx="2100573" cy="1477328"/>
          </a:xfrm>
          <a:prstGeom prst="rect">
            <a:avLst/>
          </a:prstGeom>
          <a:noFill/>
        </p:spPr>
        <p:txBody>
          <a:bodyPr wrap="square" rtlCol="0">
            <a:spAutoFit/>
          </a:bodyPr>
          <a:lstStyle/>
          <a:p>
            <a:r>
              <a:rPr lang="en-GB" dirty="0"/>
              <a:t>3.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6" name="TextBox 15">
            <a:extLst>
              <a:ext uri="{FF2B5EF4-FFF2-40B4-BE49-F238E27FC236}">
                <a16:creationId xmlns:a16="http://schemas.microsoft.com/office/drawing/2014/main" id="{C345B54B-988C-F280-0F68-A7B437877CDE}"/>
              </a:ext>
            </a:extLst>
          </p:cNvPr>
          <p:cNvSpPr txBox="1"/>
          <p:nvPr/>
        </p:nvSpPr>
        <p:spPr>
          <a:xfrm>
            <a:off x="10092518" y="1613684"/>
            <a:ext cx="2100573" cy="1477328"/>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a:t>
            </a:r>
            <a:endParaRPr lang="en-SE" dirty="0"/>
          </a:p>
        </p:txBody>
      </p:sp>
      <p:sp>
        <p:nvSpPr>
          <p:cNvPr id="17" name="TextBox 16">
            <a:extLst>
              <a:ext uri="{FF2B5EF4-FFF2-40B4-BE49-F238E27FC236}">
                <a16:creationId xmlns:a16="http://schemas.microsoft.com/office/drawing/2014/main" id="{55BEAE89-BA72-A988-018D-35BE0F940512}"/>
              </a:ext>
            </a:extLst>
          </p:cNvPr>
          <p:cNvSpPr txBox="1"/>
          <p:nvPr/>
        </p:nvSpPr>
        <p:spPr>
          <a:xfrm>
            <a:off x="10083217" y="3046085"/>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8" name="TextBox 17">
            <a:extLst>
              <a:ext uri="{FF2B5EF4-FFF2-40B4-BE49-F238E27FC236}">
                <a16:creationId xmlns:a16="http://schemas.microsoft.com/office/drawing/2014/main" id="{7918E8CB-8C11-60C4-100D-B6DFDC04525E}"/>
              </a:ext>
            </a:extLst>
          </p:cNvPr>
          <p:cNvSpPr txBox="1"/>
          <p:nvPr/>
        </p:nvSpPr>
        <p:spPr>
          <a:xfrm>
            <a:off x="10096802" y="4469590"/>
            <a:ext cx="2100573" cy="18374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GB" dirty="0"/>
              <a:t>4. </a:t>
            </a:r>
            <a:r>
              <a:rPr lang="en-GB" dirty="0" err="1"/>
              <a:t>HostB</a:t>
            </a:r>
            <a:r>
              <a:rPr lang="en-GB" dirty="0"/>
              <a:t> receives </a:t>
            </a:r>
            <a:r>
              <a:rPr lang="en-GB" dirty="0" err="1"/>
              <a:t>Seq</a:t>
            </a:r>
            <a:r>
              <a:rPr lang="en-GB" dirty="0"/>
              <a:t># 92-99 (8 Bytes). But it has already received up to </a:t>
            </a:r>
            <a:r>
              <a:rPr lang="en-GB" dirty="0" err="1"/>
              <a:t>Seq</a:t>
            </a:r>
            <a:r>
              <a:rPr lang="en-GB" dirty="0"/>
              <a:t># 119, so it </a:t>
            </a:r>
            <a:r>
              <a:rPr kumimoji="0" lang="en-US" sz="1800" b="0" i="0" u="none" strike="noStrike" kern="1200" cap="none" spc="0" normalizeH="0" baseline="0" noProof="0" dirty="0">
                <a:ln>
                  <a:noFill/>
                </a:ln>
                <a:effectLst/>
                <a:uLnTx/>
                <a:uFillTx/>
                <a:latin typeface="Calibri"/>
                <a:ea typeface="+mn-ea"/>
                <a:cs typeface="+mn-cs"/>
              </a:rPr>
              <a:t>sends </a:t>
            </a:r>
            <a:r>
              <a:rPr kumimoji="0" lang="en-US" sz="1800" b="0" i="0" u="none" strike="noStrike" kern="1200" cap="none" spc="0" normalizeH="0" baseline="0" noProof="0" dirty="0">
                <a:ln>
                  <a:noFill/>
                </a:ln>
                <a:solidFill>
                  <a:srgbClr val="FF0000"/>
                </a:solidFill>
                <a:effectLst/>
                <a:uLnTx/>
                <a:uFillTx/>
                <a:latin typeface="Calibri"/>
                <a:ea typeface="+mn-ea"/>
                <a:cs typeface="+mn-cs"/>
              </a:rPr>
              <a:t>cumulative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libri"/>
                <a:ea typeface="+mn-ea"/>
                <a:cs typeface="+mn-cs"/>
              </a:rPr>
              <a:t>ACK</a:t>
            </a:r>
            <a:r>
              <a:rPr kumimoji="0" lang="en-US" sz="1800" b="0" i="0" u="none" strike="noStrike" kern="1200" cap="none" spc="0" normalizeH="0" baseline="0" noProof="0" dirty="0">
                <a:ln>
                  <a:noFill/>
                </a:ln>
                <a:effectLst/>
                <a:uLnTx/>
                <a:uFillTx/>
                <a:latin typeface="Calibri"/>
                <a:ea typeface="+mn-ea"/>
                <a:cs typeface="+mn-cs"/>
              </a:rPr>
              <a:t> for </a:t>
            </a:r>
            <a:r>
              <a:rPr lang="en-GB" dirty="0" err="1"/>
              <a:t>Seq</a:t>
            </a:r>
            <a:r>
              <a:rPr lang="en-GB" dirty="0"/>
              <a:t># </a:t>
            </a:r>
            <a:r>
              <a:rPr kumimoji="0" lang="en-US" sz="1800" b="0" i="0" u="none" strike="noStrike" kern="1200" cap="none" spc="0" normalizeH="0" baseline="0" noProof="0" dirty="0">
                <a:ln>
                  <a:noFill/>
                </a:ln>
                <a:effectLst/>
                <a:uLnTx/>
                <a:uFillTx/>
                <a:latin typeface="Calibri"/>
                <a:ea typeface="+mn-ea"/>
                <a:cs typeface="+mn-cs"/>
              </a:rPr>
              <a:t>120</a:t>
            </a:r>
          </a:p>
        </p:txBody>
      </p:sp>
      <p:sp>
        <p:nvSpPr>
          <p:cNvPr id="20" name="TextBox 19">
            <a:extLst>
              <a:ext uri="{FF2B5EF4-FFF2-40B4-BE49-F238E27FC236}">
                <a16:creationId xmlns:a16="http://schemas.microsoft.com/office/drawing/2014/main" id="{AE73DA0F-C69A-2BE5-7998-C40873B4F46E}"/>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1" name="TextBox 20">
            <a:extLst>
              <a:ext uri="{FF2B5EF4-FFF2-40B4-BE49-F238E27FC236}">
                <a16:creationId xmlns:a16="http://schemas.microsoft.com/office/drawing/2014/main" id="{E3BA6E78-4CEA-50E4-2FD6-B4F5F0D8BA3A}"/>
              </a:ext>
            </a:extLst>
          </p:cNvPr>
          <p:cNvSpPr txBox="1"/>
          <p:nvPr/>
        </p:nvSpPr>
        <p:spPr>
          <a:xfrm>
            <a:off x="-10662" y="3918306"/>
            <a:ext cx="1509190" cy="1477328"/>
          </a:xfrm>
          <a:prstGeom prst="rect">
            <a:avLst/>
          </a:prstGeom>
          <a:noFill/>
        </p:spPr>
        <p:txBody>
          <a:bodyPr wrap="square" rtlCol="0">
            <a:spAutoFit/>
          </a:bodyPr>
          <a:lstStyle/>
          <a:p>
            <a:r>
              <a:rPr lang="en-GB" dirty="0"/>
              <a:t>2. </a:t>
            </a:r>
            <a:r>
              <a:rPr lang="en-GB" dirty="0" err="1"/>
              <a:t>HostA</a:t>
            </a:r>
            <a:r>
              <a:rPr lang="en-GB" dirty="0"/>
              <a:t> times out and resends </a:t>
            </a:r>
            <a:r>
              <a:rPr lang="en-GB" dirty="0" err="1"/>
              <a:t>Seq</a:t>
            </a:r>
            <a:r>
              <a:rPr lang="en-GB" dirty="0"/>
              <a:t># 92-99 (8 Bytes).</a:t>
            </a:r>
          </a:p>
        </p:txBody>
      </p:sp>
      <p:sp>
        <p:nvSpPr>
          <p:cNvPr id="22" name="TextBox 21">
            <a:extLst>
              <a:ext uri="{FF2B5EF4-FFF2-40B4-BE49-F238E27FC236}">
                <a16:creationId xmlns:a16="http://schemas.microsoft.com/office/drawing/2014/main" id="{119B069A-5E64-DD07-30D7-C5B02A5DE414}"/>
              </a:ext>
            </a:extLst>
          </p:cNvPr>
          <p:cNvSpPr txBox="1"/>
          <p:nvPr/>
        </p:nvSpPr>
        <p:spPr>
          <a:xfrm>
            <a:off x="5977839" y="2974647"/>
            <a:ext cx="1509190" cy="1477328"/>
          </a:xfrm>
          <a:prstGeom prst="rect">
            <a:avLst/>
          </a:prstGeom>
          <a:noFill/>
        </p:spPr>
        <p:txBody>
          <a:bodyPr wrap="square" rtlCol="0">
            <a:spAutoFit/>
          </a:bodyPr>
          <a:lstStyle/>
          <a:p>
            <a:r>
              <a:rPr lang="en-GB" dirty="0"/>
              <a:t>3. </a:t>
            </a:r>
            <a:r>
              <a:rPr lang="en-GB" dirty="0" err="1"/>
              <a:t>HostA</a:t>
            </a:r>
            <a:r>
              <a:rPr lang="en-GB" dirty="0"/>
              <a:t> times out and resends </a:t>
            </a:r>
            <a:r>
              <a:rPr lang="en-GB" dirty="0" err="1"/>
              <a:t>Seq</a:t>
            </a:r>
            <a:r>
              <a:rPr lang="en-GB" dirty="0"/>
              <a:t># 92-99 (8 Bytes).</a:t>
            </a:r>
          </a:p>
        </p:txBody>
      </p:sp>
    </p:spTree>
    <p:extLst>
      <p:ext uri="{BB962C8B-B14F-4D97-AF65-F5344CB8AC3E}">
        <p14:creationId xmlns:p14="http://schemas.microsoft.com/office/powerpoint/2010/main" val="4238811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right)">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000"/>
                            </p:stCondLst>
                            <p:childTnLst>
                              <p:par>
                                <p:cTn id="22" presetID="22" presetClass="entr" presetSubtype="2"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left)">
                                      <p:cBhvr>
                                        <p:cTn id="41" dur="500"/>
                                        <p:tgtEl>
                                          <p:spTgt spid="11"/>
                                        </p:tgtEl>
                                      </p:cBhvr>
                                    </p:animEffect>
                                  </p:childTnLst>
                                </p:cTn>
                              </p:par>
                            </p:childTnLst>
                          </p:cTn>
                        </p:par>
                        <p:par>
                          <p:cTn id="42" fill="hold">
                            <p:stCondLst>
                              <p:cond delay="500"/>
                            </p:stCondLst>
                            <p:childTnLst>
                              <p:par>
                                <p:cTn id="43" presetID="22" presetClass="entr" presetSubtype="2"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right)">
                                      <p:cBhvr>
                                        <p:cTn id="45" dur="500"/>
                                        <p:tgtEl>
                                          <p:spTgt spid="12"/>
                                        </p:tgtEl>
                                      </p:cBhvr>
                                    </p:animEffect>
                                  </p:childTnLst>
                                </p:cTn>
                              </p:par>
                            </p:childTnLst>
                          </p:cTn>
                        </p:par>
                        <p:par>
                          <p:cTn id="46" fill="hold">
                            <p:stCondLst>
                              <p:cond delay="1000"/>
                            </p:stCondLst>
                            <p:childTnLst>
                              <p:par>
                                <p:cTn id="47" presetID="9" presetClass="entr" presetSubtype="0" fill="hold" nodeType="after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dissolve">
                                      <p:cBhvr>
                                        <p:cTn id="54" dur="500"/>
                                        <p:tgtEl>
                                          <p:spTgt spid="10"/>
                                        </p:tgtEl>
                                      </p:cBhvr>
                                    </p:animEffect>
                                  </p:childTnLst>
                                </p:cTn>
                              </p:par>
                            </p:childTnLst>
                          </p:cTn>
                        </p:par>
                        <p:par>
                          <p:cTn id="55" fill="hold">
                            <p:stCondLst>
                              <p:cond delay="500"/>
                            </p:stCondLst>
                            <p:childTnLst>
                              <p:par>
                                <p:cTn id="56" presetID="22" presetClass="entr" presetSubtype="8" fill="hold" nodeType="after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left)">
                                      <p:cBhvr>
                                        <p:cTn id="58" dur="500"/>
                                        <p:tgtEl>
                                          <p:spTgt spid="13"/>
                                        </p:tgtEl>
                                      </p:cBhvr>
                                    </p:animEffect>
                                  </p:childTnLst>
                                </p:cTn>
                              </p:par>
                            </p:childTnLst>
                          </p:cTn>
                        </p:par>
                        <p:par>
                          <p:cTn id="59" fill="hold">
                            <p:stCondLst>
                              <p:cond delay="1000"/>
                            </p:stCondLst>
                            <p:childTnLst>
                              <p:par>
                                <p:cTn id="60" presetID="22" presetClass="entr" presetSubtype="2" fill="hold"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right)">
                                      <p:cBhvr>
                                        <p:cTn id="62" dur="500"/>
                                        <p:tgtEl>
                                          <p:spTgt spid="15"/>
                                        </p:tgtEl>
                                      </p:cBhvr>
                                    </p:animEffect>
                                  </p:childTnLst>
                                </p:cTn>
                              </p:par>
                            </p:childTnLst>
                          </p:cTn>
                        </p:par>
                        <p:par>
                          <p:cTn id="63" fill="hold">
                            <p:stCondLst>
                              <p:cond delay="1500"/>
                            </p:stCondLst>
                            <p:childTnLst>
                              <p:par>
                                <p:cTn id="64" presetID="9" presetClass="entr" presetSubtype="0" fill="hold" grpId="0" nodeType="afterEffect">
                                  <p:stCondLst>
                                    <p:cond delay="0"/>
                                  </p:stCondLst>
                                  <p:childTnLst>
                                    <p:set>
                                      <p:cBhvr>
                                        <p:cTn id="65" dur="1" fill="hold">
                                          <p:stCondLst>
                                            <p:cond delay="0"/>
                                          </p:stCondLst>
                                        </p:cTn>
                                        <p:tgtEl>
                                          <p:spTgt spid="229"/>
                                        </p:tgtEl>
                                        <p:attrNameLst>
                                          <p:attrName>style.visibility</p:attrName>
                                        </p:attrNameLst>
                                      </p:cBhvr>
                                      <p:to>
                                        <p:strVal val="visible"/>
                                      </p:to>
                                    </p:set>
                                    <p:animEffect transition="in" filter="dissolve">
                                      <p:cBhvr>
                                        <p:cTn id="66" dur="500"/>
                                        <p:tgtEl>
                                          <p:spTgt spid="229"/>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 grpId="0"/>
      <p:bldP spid="3" grpId="0"/>
      <p:bldP spid="5" grpId="0"/>
      <p:bldP spid="16" grpId="0"/>
      <p:bldP spid="17" grpId="0"/>
      <p:bldP spid="18"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93310" cy="894622"/>
          </a:xfrm>
        </p:spPr>
        <p:txBody>
          <a:bodyPr>
            <a:normAutofit/>
          </a:bodyPr>
          <a:lstStyle/>
          <a:p>
            <a:r>
              <a:rPr lang="en-US" sz="4800" dirty="0"/>
              <a:t>TCP: retransmission scenarios</a:t>
            </a:r>
            <a:endParaRPr lang="en-US" sz="4400" b="0" dirty="0"/>
          </a:p>
        </p:txBody>
      </p:sp>
      <p:sp>
        <p:nvSpPr>
          <p:cNvPr id="121" name="Line 36">
            <a:extLst>
              <a:ext uri="{FF2B5EF4-FFF2-40B4-BE49-F238E27FC236}">
                <a16:creationId xmlns:a16="http://schemas.microsoft.com/office/drawing/2014/main" id="{CCBE06AD-8A86-F04F-8691-D7894B915278}"/>
              </a:ext>
            </a:extLst>
          </p:cNvPr>
          <p:cNvSpPr>
            <a:spLocks noChangeShapeType="1"/>
          </p:cNvSpPr>
          <p:nvPr/>
        </p:nvSpPr>
        <p:spPr bwMode="auto">
          <a:xfrm>
            <a:off x="2445033" y="2266266"/>
            <a:ext cx="2346325" cy="57150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3" name="Text Box 39">
            <a:extLst>
              <a:ext uri="{FF2B5EF4-FFF2-40B4-BE49-F238E27FC236}">
                <a16:creationId xmlns:a16="http://schemas.microsoft.com/office/drawing/2014/main" id="{97669ECF-79A1-4D41-8748-0027E9432529}"/>
              </a:ext>
            </a:extLst>
          </p:cNvPr>
          <p:cNvSpPr txBox="1">
            <a:spLocks noChangeArrowheads="1"/>
          </p:cNvSpPr>
          <p:nvPr/>
        </p:nvSpPr>
        <p:spPr bwMode="auto">
          <a:xfrm>
            <a:off x="4370670" y="1094691"/>
            <a:ext cx="773113"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B</a:t>
            </a:r>
          </a:p>
        </p:txBody>
      </p:sp>
      <p:sp>
        <p:nvSpPr>
          <p:cNvPr id="124" name="Text Box 43">
            <a:extLst>
              <a:ext uri="{FF2B5EF4-FFF2-40B4-BE49-F238E27FC236}">
                <a16:creationId xmlns:a16="http://schemas.microsoft.com/office/drawing/2014/main" id="{0992C83B-4206-984D-AB17-6BDBF1D64593}"/>
              </a:ext>
            </a:extLst>
          </p:cNvPr>
          <p:cNvSpPr txBox="1">
            <a:spLocks noChangeArrowheads="1"/>
          </p:cNvSpPr>
          <p:nvPr/>
        </p:nvSpPr>
        <p:spPr bwMode="auto">
          <a:xfrm>
            <a:off x="2049745" y="1124854"/>
            <a:ext cx="776288" cy="3365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rPr>
              <a:t>Host A</a:t>
            </a:r>
          </a:p>
        </p:txBody>
      </p:sp>
      <p:sp>
        <p:nvSpPr>
          <p:cNvPr id="125" name="Rectangle 44">
            <a:extLst>
              <a:ext uri="{FF2B5EF4-FFF2-40B4-BE49-F238E27FC236}">
                <a16:creationId xmlns:a16="http://schemas.microsoft.com/office/drawing/2014/main" id="{831F8853-027A-294B-AA6D-ACCABA945CDE}"/>
              </a:ext>
            </a:extLst>
          </p:cNvPr>
          <p:cNvSpPr>
            <a:spLocks noChangeArrowheads="1"/>
          </p:cNvSpPr>
          <p:nvPr/>
        </p:nvSpPr>
        <p:spPr bwMode="auto">
          <a:xfrm>
            <a:off x="3148295" y="2347229"/>
            <a:ext cx="869950" cy="40163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6" name="Text Box 45">
            <a:extLst>
              <a:ext uri="{FF2B5EF4-FFF2-40B4-BE49-F238E27FC236}">
                <a16:creationId xmlns:a16="http://schemas.microsoft.com/office/drawing/2014/main" id="{8D027E41-059B-A348-B661-6F2DD0666670}"/>
              </a:ext>
            </a:extLst>
          </p:cNvPr>
          <p:cNvSpPr txBox="1">
            <a:spLocks noChangeArrowheads="1"/>
          </p:cNvSpPr>
          <p:nvPr/>
        </p:nvSpPr>
        <p:spPr bwMode="auto">
          <a:xfrm>
            <a:off x="2589495" y="2399616"/>
            <a:ext cx="2085975"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Seq=92, 8 bytes of data</a:t>
            </a:r>
          </a:p>
        </p:txBody>
      </p:sp>
      <p:sp>
        <p:nvSpPr>
          <p:cNvPr id="130" name="Line 49">
            <a:extLst>
              <a:ext uri="{FF2B5EF4-FFF2-40B4-BE49-F238E27FC236}">
                <a16:creationId xmlns:a16="http://schemas.microsoft.com/office/drawing/2014/main" id="{7554A1BA-7B17-9947-9957-0D23896F869A}"/>
              </a:ext>
            </a:extLst>
          </p:cNvPr>
          <p:cNvSpPr>
            <a:spLocks noChangeShapeType="1"/>
          </p:cNvSpPr>
          <p:nvPr/>
        </p:nvSpPr>
        <p:spPr bwMode="auto">
          <a:xfrm>
            <a:off x="2424395" y="2024966"/>
            <a:ext cx="0" cy="3525838"/>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1" name="Line 50">
            <a:extLst>
              <a:ext uri="{FF2B5EF4-FFF2-40B4-BE49-F238E27FC236}">
                <a16:creationId xmlns:a16="http://schemas.microsoft.com/office/drawing/2014/main" id="{CBDA8AA8-732F-A344-BAE1-68752D7E6D4A}"/>
              </a:ext>
            </a:extLst>
          </p:cNvPr>
          <p:cNvSpPr>
            <a:spLocks noChangeShapeType="1"/>
          </p:cNvSpPr>
          <p:nvPr/>
        </p:nvSpPr>
        <p:spPr bwMode="auto">
          <a:xfrm>
            <a:off x="4829458" y="2020204"/>
            <a:ext cx="0" cy="3538537"/>
          </a:xfrm>
          <a:prstGeom prst="line">
            <a:avLst/>
          </a:prstGeom>
          <a:noFill/>
          <a:ln w="9525">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15CBAF7E-F641-074E-A960-6453A9AD2BBF}"/>
              </a:ext>
            </a:extLst>
          </p:cNvPr>
          <p:cNvGrpSpPr/>
          <p:nvPr/>
        </p:nvGrpSpPr>
        <p:grpSpPr>
          <a:xfrm>
            <a:off x="2414870" y="4349066"/>
            <a:ext cx="2652713" cy="879475"/>
            <a:chOff x="2035037" y="4444549"/>
            <a:chExt cx="2652713" cy="879475"/>
          </a:xfrm>
        </p:grpSpPr>
        <p:sp>
          <p:nvSpPr>
            <p:cNvPr id="120" name="Line 35">
              <a:extLst>
                <a:ext uri="{FF2B5EF4-FFF2-40B4-BE49-F238E27FC236}">
                  <a16:creationId xmlns:a16="http://schemas.microsoft.com/office/drawing/2014/main" id="{2F729834-AA00-3F49-9DAA-5799D25FBE77}"/>
                </a:ext>
              </a:extLst>
            </p:cNvPr>
            <p:cNvSpPr>
              <a:spLocks noChangeShapeType="1"/>
            </p:cNvSpPr>
            <p:nvPr/>
          </p:nvSpPr>
          <p:spPr bwMode="auto">
            <a:xfrm>
              <a:off x="2063612" y="4444549"/>
              <a:ext cx="2441575" cy="665163"/>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2" name="Rectangle 51">
              <a:extLst>
                <a:ext uri="{FF2B5EF4-FFF2-40B4-BE49-F238E27FC236}">
                  <a16:creationId xmlns:a16="http://schemas.microsoft.com/office/drawing/2014/main" id="{5452ECDA-B3E0-374F-AC96-350658E75BBD}"/>
                </a:ext>
              </a:extLst>
            </p:cNvPr>
            <p:cNvSpPr>
              <a:spLocks noChangeArrowheads="1"/>
            </p:cNvSpPr>
            <p:nvPr/>
          </p:nvSpPr>
          <p:spPr bwMode="auto">
            <a:xfrm>
              <a:off x="2760525" y="4517574"/>
              <a:ext cx="933450" cy="508000"/>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33" name="Text Box 52">
              <a:extLst>
                <a:ext uri="{FF2B5EF4-FFF2-40B4-BE49-F238E27FC236}">
                  <a16:creationId xmlns:a16="http://schemas.microsoft.com/office/drawing/2014/main" id="{CE55EEB5-1B37-394C-A536-E0960B386C84}"/>
                </a:ext>
              </a:extLst>
            </p:cNvPr>
            <p:cNvSpPr txBox="1">
              <a:spLocks noChangeArrowheads="1"/>
            </p:cNvSpPr>
            <p:nvPr/>
          </p:nvSpPr>
          <p:spPr bwMode="auto">
            <a:xfrm>
              <a:off x="2035037" y="4604887"/>
              <a:ext cx="2652713" cy="3048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Seq=120,  15 bytes of data</a:t>
              </a:r>
            </a:p>
          </p:txBody>
        </p:sp>
        <p:sp>
          <p:nvSpPr>
            <p:cNvPr id="134" name="Rectangle 55">
              <a:extLst>
                <a:ext uri="{FF2B5EF4-FFF2-40B4-BE49-F238E27FC236}">
                  <a16:creationId xmlns:a16="http://schemas.microsoft.com/office/drawing/2014/main" id="{448E8CE2-468E-C147-BBB6-851B8973F0A4}"/>
                </a:ext>
              </a:extLst>
            </p:cNvPr>
            <p:cNvSpPr>
              <a:spLocks noChangeArrowheads="1"/>
            </p:cNvSpPr>
            <p:nvPr/>
          </p:nvSpPr>
          <p:spPr bwMode="auto">
            <a:xfrm>
              <a:off x="2871650" y="5077962"/>
              <a:ext cx="747712" cy="246062"/>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grpSp>
        <p:nvGrpSpPr>
          <p:cNvPr id="143" name="Group 63">
            <a:extLst>
              <a:ext uri="{FF2B5EF4-FFF2-40B4-BE49-F238E27FC236}">
                <a16:creationId xmlns:a16="http://schemas.microsoft.com/office/drawing/2014/main" id="{C3C010AE-BE43-6F47-963B-D6CB3155D42B}"/>
              </a:ext>
            </a:extLst>
          </p:cNvPr>
          <p:cNvGrpSpPr>
            <a:grpSpLocks/>
          </p:cNvGrpSpPr>
          <p:nvPr/>
        </p:nvGrpSpPr>
        <p:grpSpPr bwMode="auto">
          <a:xfrm>
            <a:off x="2430745" y="2652029"/>
            <a:ext cx="2346325" cy="571500"/>
            <a:chOff x="3759" y="1622"/>
            <a:chExt cx="1478" cy="360"/>
          </a:xfrm>
        </p:grpSpPr>
        <p:sp>
          <p:nvSpPr>
            <p:cNvPr id="144" name="Line 64">
              <a:extLst>
                <a:ext uri="{FF2B5EF4-FFF2-40B4-BE49-F238E27FC236}">
                  <a16:creationId xmlns:a16="http://schemas.microsoft.com/office/drawing/2014/main" id="{1530CC4E-B289-DB44-8685-B440E2B60DE1}"/>
                </a:ext>
              </a:extLst>
            </p:cNvPr>
            <p:cNvSpPr>
              <a:spLocks noChangeShapeType="1"/>
            </p:cNvSpPr>
            <p:nvPr/>
          </p:nvSpPr>
          <p:spPr bwMode="auto">
            <a:xfrm>
              <a:off x="3759" y="1622"/>
              <a:ext cx="1478" cy="360"/>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5" name="Rectangle 65">
              <a:extLst>
                <a:ext uri="{FF2B5EF4-FFF2-40B4-BE49-F238E27FC236}">
                  <a16:creationId xmlns:a16="http://schemas.microsoft.com/office/drawing/2014/main" id="{FE817F64-FB48-EB47-B984-31AC87976FF4}"/>
                </a:ext>
              </a:extLst>
            </p:cNvPr>
            <p:cNvSpPr>
              <a:spLocks noChangeArrowheads="1"/>
            </p:cNvSpPr>
            <p:nvPr/>
          </p:nvSpPr>
          <p:spPr bwMode="auto">
            <a:xfrm>
              <a:off x="4202" y="1673"/>
              <a:ext cx="548" cy="25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46" name="Text Box 66">
              <a:extLst>
                <a:ext uri="{FF2B5EF4-FFF2-40B4-BE49-F238E27FC236}">
                  <a16:creationId xmlns:a16="http://schemas.microsoft.com/office/drawing/2014/main" id="{F1525CD3-6EAD-8B46-AE7B-D63A2D957330}"/>
                </a:ext>
              </a:extLst>
            </p:cNvPr>
            <p:cNvSpPr txBox="1">
              <a:spLocks noChangeArrowheads="1"/>
            </p:cNvSpPr>
            <p:nvPr/>
          </p:nvSpPr>
          <p:spPr bwMode="auto">
            <a:xfrm>
              <a:off x="3790" y="1706"/>
              <a:ext cx="1437"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Seq=100, 20 bytes of data</a:t>
              </a:r>
            </a:p>
          </p:txBody>
        </p:sp>
      </p:grpSp>
      <p:grpSp>
        <p:nvGrpSpPr>
          <p:cNvPr id="4" name="Group 3">
            <a:extLst>
              <a:ext uri="{FF2B5EF4-FFF2-40B4-BE49-F238E27FC236}">
                <a16:creationId xmlns:a16="http://schemas.microsoft.com/office/drawing/2014/main" id="{AEA8CEC7-4316-034E-9A10-D1758AB5C1E8}"/>
              </a:ext>
            </a:extLst>
          </p:cNvPr>
          <p:cNvGrpSpPr/>
          <p:nvPr/>
        </p:nvGrpSpPr>
        <p:grpSpPr>
          <a:xfrm>
            <a:off x="2435508" y="2928254"/>
            <a:ext cx="2324100" cy="1381125"/>
            <a:chOff x="2030275" y="3011037"/>
            <a:chExt cx="2324100" cy="1381125"/>
          </a:xfrm>
        </p:grpSpPr>
        <p:sp>
          <p:nvSpPr>
            <p:cNvPr id="118" name="Text Box 22">
              <a:extLst>
                <a:ext uri="{FF2B5EF4-FFF2-40B4-BE49-F238E27FC236}">
                  <a16:creationId xmlns:a16="http://schemas.microsoft.com/office/drawing/2014/main" id="{26DC4EAE-1D60-F74E-A59A-4591BEF7DB8A}"/>
                </a:ext>
              </a:extLst>
            </p:cNvPr>
            <p:cNvSpPr txBox="1">
              <a:spLocks noChangeArrowheads="1"/>
            </p:cNvSpPr>
            <p:nvPr/>
          </p:nvSpPr>
          <p:spPr bwMode="auto">
            <a:xfrm>
              <a:off x="2654162" y="3372987"/>
              <a:ext cx="35877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2" name="Line 37">
              <a:extLst>
                <a:ext uri="{FF2B5EF4-FFF2-40B4-BE49-F238E27FC236}">
                  <a16:creationId xmlns:a16="http://schemas.microsoft.com/office/drawing/2014/main" id="{F82F123D-402E-6549-ACF5-E00DB455230B}"/>
                </a:ext>
              </a:extLst>
            </p:cNvPr>
            <p:cNvSpPr>
              <a:spLocks noChangeShapeType="1"/>
            </p:cNvSpPr>
            <p:nvPr/>
          </p:nvSpPr>
          <p:spPr bwMode="auto">
            <a:xfrm flipH="1">
              <a:off x="2917687" y="3011037"/>
              <a:ext cx="1431925" cy="573087"/>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27" name="Group 46">
              <a:extLst>
                <a:ext uri="{FF2B5EF4-FFF2-40B4-BE49-F238E27FC236}">
                  <a16:creationId xmlns:a16="http://schemas.microsoft.com/office/drawing/2014/main" id="{324855DF-61E7-B748-8BCC-0D83D44C7E23}"/>
                </a:ext>
              </a:extLst>
            </p:cNvPr>
            <p:cNvGrpSpPr>
              <a:grpSpLocks/>
            </p:cNvGrpSpPr>
            <p:nvPr/>
          </p:nvGrpSpPr>
          <p:grpSpPr bwMode="auto">
            <a:xfrm>
              <a:off x="2939912" y="3211062"/>
              <a:ext cx="949325" cy="304800"/>
              <a:chOff x="4215" y="2253"/>
              <a:chExt cx="598" cy="192"/>
            </a:xfrm>
          </p:grpSpPr>
          <p:sp>
            <p:nvSpPr>
              <p:cNvPr id="128" name="Rectangle 47">
                <a:extLst>
                  <a:ext uri="{FF2B5EF4-FFF2-40B4-BE49-F238E27FC236}">
                    <a16:creationId xmlns:a16="http://schemas.microsoft.com/office/drawing/2014/main" id="{9FB09B08-6C10-9344-B5F2-19059A82D4DA}"/>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29" name="Text Box 48">
                <a:extLst>
                  <a:ext uri="{FF2B5EF4-FFF2-40B4-BE49-F238E27FC236}">
                    <a16:creationId xmlns:a16="http://schemas.microsoft.com/office/drawing/2014/main" id="{53E02B34-B365-F741-81B4-3CC6B76EE9BD}"/>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ACK=100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sp>
          <p:nvSpPr>
            <p:cNvPr id="147" name="Line 67">
              <a:extLst>
                <a:ext uri="{FF2B5EF4-FFF2-40B4-BE49-F238E27FC236}">
                  <a16:creationId xmlns:a16="http://schemas.microsoft.com/office/drawing/2014/main" id="{3A9C7800-3C25-D246-B475-A10782D1A42F}"/>
                </a:ext>
              </a:extLst>
            </p:cNvPr>
            <p:cNvSpPr>
              <a:spLocks noChangeShapeType="1"/>
            </p:cNvSpPr>
            <p:nvPr/>
          </p:nvSpPr>
          <p:spPr bwMode="auto">
            <a:xfrm flipH="1">
              <a:off x="2030275" y="3366637"/>
              <a:ext cx="2324100" cy="1025525"/>
            </a:xfrm>
            <a:prstGeom prst="line">
              <a:avLst/>
            </a:prstGeom>
            <a:noFill/>
            <a:ln w="28575">
              <a:solidFill>
                <a:srgbClr val="3333CC"/>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grpSp>
          <p:nvGrpSpPr>
            <p:cNvPr id="148" name="Group 68">
              <a:extLst>
                <a:ext uri="{FF2B5EF4-FFF2-40B4-BE49-F238E27FC236}">
                  <a16:creationId xmlns:a16="http://schemas.microsoft.com/office/drawing/2014/main" id="{17041CF4-B3BE-AC4C-8F4D-F6EFAD312E20}"/>
                </a:ext>
              </a:extLst>
            </p:cNvPr>
            <p:cNvGrpSpPr>
              <a:grpSpLocks/>
            </p:cNvGrpSpPr>
            <p:nvPr/>
          </p:nvGrpSpPr>
          <p:grpSpPr bwMode="auto">
            <a:xfrm>
              <a:off x="2673212" y="3768274"/>
              <a:ext cx="949325" cy="304800"/>
              <a:chOff x="4215" y="2253"/>
              <a:chExt cx="598" cy="192"/>
            </a:xfrm>
          </p:grpSpPr>
          <p:sp>
            <p:nvSpPr>
              <p:cNvPr id="149" name="Rectangle 69">
                <a:extLst>
                  <a:ext uri="{FF2B5EF4-FFF2-40B4-BE49-F238E27FC236}">
                    <a16:creationId xmlns:a16="http://schemas.microsoft.com/office/drawing/2014/main" id="{3AAC76A6-2B0F-6244-8FEC-36E70DA156CD}"/>
                  </a:ext>
                </a:extLst>
              </p:cNvPr>
              <p:cNvSpPr>
                <a:spLocks noChangeArrowheads="1"/>
              </p:cNvSpPr>
              <p:nvPr/>
            </p:nvSpPr>
            <p:spPr bwMode="auto">
              <a:xfrm>
                <a:off x="4265" y="2274"/>
                <a:ext cx="471" cy="15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charset="0"/>
                  <a:ea typeface="ＭＳ Ｐゴシック" charset="0"/>
                  <a:cs typeface="+mn-cs"/>
                </a:endParaRPr>
              </a:p>
            </p:txBody>
          </p:sp>
          <p:sp>
            <p:nvSpPr>
              <p:cNvPr id="150" name="Text Box 70">
                <a:extLst>
                  <a:ext uri="{FF2B5EF4-FFF2-40B4-BE49-F238E27FC236}">
                    <a16:creationId xmlns:a16="http://schemas.microsoft.com/office/drawing/2014/main" id="{821F7D19-F8C8-AE45-80AF-5153ED6D8304}"/>
                  </a:ext>
                </a:extLst>
              </p:cNvPr>
              <p:cNvSpPr txBox="1">
                <a:spLocks noChangeArrowheads="1"/>
              </p:cNvSpPr>
              <p:nvPr/>
            </p:nvSpPr>
            <p:spPr bwMode="auto">
              <a:xfrm>
                <a:off x="4215" y="2253"/>
                <a:ext cx="598" cy="19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Arial" charset="0"/>
                    <a:ea typeface="ＭＳ Ｐゴシック" charset="0"/>
                    <a:cs typeface="+mn-cs"/>
                  </a:rPr>
                  <a:t>ACK=120</a:t>
                </a:r>
                <a:endParaRPr kumimoji="0" lang="en-US" sz="1000" b="0" i="0" u="none" strike="noStrike" kern="0" cap="none" spc="0" normalizeH="0" baseline="0" noProof="0" dirty="0">
                  <a:ln>
                    <a:noFill/>
                  </a:ln>
                  <a:solidFill>
                    <a:srgbClr val="000000"/>
                  </a:solidFill>
                  <a:effectLst/>
                  <a:uLnTx/>
                  <a:uFillTx/>
                  <a:latin typeface="Times New Roman" charset="0"/>
                  <a:ea typeface="ＭＳ Ｐゴシック" charset="0"/>
                  <a:cs typeface="+mn-cs"/>
                </a:endParaRPr>
              </a:p>
            </p:txBody>
          </p:sp>
        </p:grpSp>
      </p:grpSp>
      <p:grpSp>
        <p:nvGrpSpPr>
          <p:cNvPr id="151" name="Group 84">
            <a:extLst>
              <a:ext uri="{FF2B5EF4-FFF2-40B4-BE49-F238E27FC236}">
                <a16:creationId xmlns:a16="http://schemas.microsoft.com/office/drawing/2014/main" id="{A513F213-614E-9644-8CDB-349CE9C0E465}"/>
              </a:ext>
            </a:extLst>
          </p:cNvPr>
          <p:cNvGrpSpPr>
            <a:grpSpLocks/>
          </p:cNvGrpSpPr>
          <p:nvPr/>
        </p:nvGrpSpPr>
        <p:grpSpPr bwMode="auto">
          <a:xfrm>
            <a:off x="2003708" y="1386791"/>
            <a:ext cx="630237" cy="533400"/>
            <a:chOff x="-44" y="1473"/>
            <a:chExt cx="981" cy="1105"/>
          </a:xfrm>
        </p:grpSpPr>
        <p:pic>
          <p:nvPicPr>
            <p:cNvPr id="152" name="Picture 85" descr="desktop_computer_stylized_medium">
              <a:extLst>
                <a:ext uri="{FF2B5EF4-FFF2-40B4-BE49-F238E27FC236}">
                  <a16:creationId xmlns:a16="http://schemas.microsoft.com/office/drawing/2014/main" id="{9BBAD69B-B04A-1542-BCB4-1BBB280A5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 name="Freeform 86">
              <a:extLst>
                <a:ext uri="{FF2B5EF4-FFF2-40B4-BE49-F238E27FC236}">
                  <a16:creationId xmlns:a16="http://schemas.microsoft.com/office/drawing/2014/main" id="{B7171269-7915-9C4F-B3F9-C51F59FC7196}"/>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54" name="Group 87">
            <a:extLst>
              <a:ext uri="{FF2B5EF4-FFF2-40B4-BE49-F238E27FC236}">
                <a16:creationId xmlns:a16="http://schemas.microsoft.com/office/drawing/2014/main" id="{C16FC996-18F5-D44A-B06A-968A8827AE39}"/>
              </a:ext>
            </a:extLst>
          </p:cNvPr>
          <p:cNvGrpSpPr>
            <a:grpSpLocks/>
          </p:cNvGrpSpPr>
          <p:nvPr/>
        </p:nvGrpSpPr>
        <p:grpSpPr bwMode="auto">
          <a:xfrm flipH="1">
            <a:off x="4581808" y="1382029"/>
            <a:ext cx="674687" cy="590550"/>
            <a:chOff x="-44" y="1473"/>
            <a:chExt cx="981" cy="1105"/>
          </a:xfrm>
        </p:grpSpPr>
        <p:pic>
          <p:nvPicPr>
            <p:cNvPr id="155" name="Picture 88" descr="desktop_computer_stylized_medium">
              <a:extLst>
                <a:ext uri="{FF2B5EF4-FFF2-40B4-BE49-F238E27FC236}">
                  <a16:creationId xmlns:a16="http://schemas.microsoft.com/office/drawing/2014/main" id="{DD8C1025-5742-124A-A45D-17C092AE9E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6" name="Freeform 89">
              <a:extLst>
                <a:ext uri="{FF2B5EF4-FFF2-40B4-BE49-F238E27FC236}">
                  <a16:creationId xmlns:a16="http://schemas.microsoft.com/office/drawing/2014/main" id="{29DD3896-6A51-A043-8276-55B2A1834AB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6" name="Slide Number Placeholder 2">
            <a:extLst>
              <a:ext uri="{FF2B5EF4-FFF2-40B4-BE49-F238E27FC236}">
                <a16:creationId xmlns:a16="http://schemas.microsoft.com/office/drawing/2014/main" id="{F42F4D6B-59A3-9047-BAC8-F69D80AB687A}"/>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5</a:t>
            </a:fld>
            <a:endParaRPr lang="en-US" dirty="0"/>
          </a:p>
        </p:txBody>
      </p:sp>
      <p:sp>
        <p:nvSpPr>
          <p:cNvPr id="3" name="Rectangle 4">
            <a:extLst>
              <a:ext uri="{FF2B5EF4-FFF2-40B4-BE49-F238E27FC236}">
                <a16:creationId xmlns:a16="http://schemas.microsoft.com/office/drawing/2014/main" id="{D2F41901-992F-1950-F019-BBFFD1A95E1C}"/>
              </a:ext>
            </a:extLst>
          </p:cNvPr>
          <p:cNvSpPr txBox="1">
            <a:spLocks noChangeArrowheads="1"/>
          </p:cNvSpPr>
          <p:nvPr/>
        </p:nvSpPr>
        <p:spPr>
          <a:xfrm>
            <a:off x="6960670" y="1207637"/>
            <a:ext cx="4661240" cy="562426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3225" indent="-285750">
              <a:spcBef>
                <a:spcPts val="800"/>
              </a:spcBef>
            </a:pPr>
            <a:r>
              <a:rPr lang="en-US" sz="3200" dirty="0"/>
              <a:t>Q: what happens if the segment with </a:t>
            </a:r>
            <a:r>
              <a:rPr lang="en-GB" sz="3200" dirty="0" err="1"/>
              <a:t>Seq</a:t>
            </a:r>
            <a:r>
              <a:rPr lang="en-GB" sz="3200" dirty="0"/>
              <a:t>=92, 8 bytes of data from Host A to Host B gets lost?</a:t>
            </a:r>
          </a:p>
          <a:p>
            <a:pPr marL="403225" indent="-285750">
              <a:spcBef>
                <a:spcPts val="800"/>
              </a:spcBef>
            </a:pPr>
            <a:r>
              <a:rPr lang="en-US" sz="3200" dirty="0"/>
              <a:t>A: Host B will NOT send ACK=120, since a </a:t>
            </a:r>
            <a:r>
              <a:rPr lang="en-GB" sz="3200" dirty="0"/>
              <a:t>cumulative ACK=120 implies that all previous segments with </a:t>
            </a:r>
            <a:r>
              <a:rPr lang="en-GB" sz="3200" dirty="0" err="1"/>
              <a:t>Seq</a:t>
            </a:r>
            <a:r>
              <a:rPr lang="en-GB" sz="3200" dirty="0"/>
              <a:t> &lt; 120 have been received</a:t>
            </a:r>
          </a:p>
          <a:p>
            <a:pPr>
              <a:buFont typeface="Wingdings" pitchFamily="2" charset="2"/>
              <a:buNone/>
            </a:pPr>
            <a:endParaRPr lang="en-US" altLang="en-US" sz="2400" dirty="0"/>
          </a:p>
        </p:txBody>
      </p:sp>
      <p:sp>
        <p:nvSpPr>
          <p:cNvPr id="8" name="TextBox 7">
            <a:extLst>
              <a:ext uri="{FF2B5EF4-FFF2-40B4-BE49-F238E27FC236}">
                <a16:creationId xmlns:a16="http://schemas.microsoft.com/office/drawing/2014/main" id="{19C3AABF-DF7C-F137-4C24-DE86BF40BF41}"/>
              </a:ext>
            </a:extLst>
          </p:cNvPr>
          <p:cNvSpPr txBox="1"/>
          <p:nvPr/>
        </p:nvSpPr>
        <p:spPr>
          <a:xfrm>
            <a:off x="4906105" y="1438679"/>
            <a:ext cx="2100573" cy="1754326"/>
          </a:xfrm>
          <a:prstGeom prst="rect">
            <a:avLst/>
          </a:prstGeom>
          <a:noFill/>
        </p:spPr>
        <p:txBody>
          <a:bodyPr wrap="square" rtlCol="0">
            <a:spAutoFit/>
          </a:bodyPr>
          <a:lstStyle/>
          <a:p>
            <a:r>
              <a:rPr lang="en-GB" dirty="0"/>
              <a:t>1. </a:t>
            </a:r>
            <a:r>
              <a:rPr lang="en-GB" dirty="0" err="1"/>
              <a:t>HostB</a:t>
            </a:r>
            <a:r>
              <a:rPr lang="en-GB" dirty="0"/>
              <a:t> receives </a:t>
            </a:r>
            <a:r>
              <a:rPr lang="en-GB" dirty="0" err="1"/>
              <a:t>Seq</a:t>
            </a:r>
            <a:r>
              <a:rPr lang="en-GB" dirty="0"/>
              <a:t># 92-99 (8 Bytes), and expects the next received </a:t>
            </a:r>
            <a:r>
              <a:rPr lang="en-GB" dirty="0" err="1"/>
              <a:t>Seq</a:t>
            </a:r>
            <a:r>
              <a:rPr lang="en-GB" dirty="0"/>
              <a:t># to be 100, but the ACK is lost.</a:t>
            </a:r>
            <a:endParaRPr lang="en-SE" dirty="0"/>
          </a:p>
        </p:txBody>
      </p:sp>
      <p:sp>
        <p:nvSpPr>
          <p:cNvPr id="9" name="TextBox 8">
            <a:extLst>
              <a:ext uri="{FF2B5EF4-FFF2-40B4-BE49-F238E27FC236}">
                <a16:creationId xmlns:a16="http://schemas.microsoft.com/office/drawing/2014/main" id="{B1715D9B-7024-6C89-F3BB-AB1A24F915F0}"/>
              </a:ext>
            </a:extLst>
          </p:cNvPr>
          <p:cNvSpPr txBox="1"/>
          <p:nvPr/>
        </p:nvSpPr>
        <p:spPr>
          <a:xfrm>
            <a:off x="4910436" y="3099814"/>
            <a:ext cx="2100573" cy="1477328"/>
          </a:xfrm>
          <a:prstGeom prst="rect">
            <a:avLst/>
          </a:prstGeom>
          <a:noFill/>
        </p:spPr>
        <p:txBody>
          <a:bodyPr wrap="square" rtlCol="0">
            <a:spAutoFit/>
          </a:bodyPr>
          <a:lstStyle/>
          <a:p>
            <a:r>
              <a:rPr lang="en-GB" dirty="0"/>
              <a:t>2. </a:t>
            </a:r>
            <a:r>
              <a:rPr lang="en-GB" dirty="0" err="1"/>
              <a:t>HostB</a:t>
            </a:r>
            <a:r>
              <a:rPr lang="en-GB" dirty="0"/>
              <a:t> receives </a:t>
            </a:r>
            <a:r>
              <a:rPr lang="en-GB" dirty="0" err="1"/>
              <a:t>Seq</a:t>
            </a:r>
            <a:r>
              <a:rPr lang="en-GB" dirty="0"/>
              <a:t># 100-119 (20 Bytes), and expects the next received </a:t>
            </a:r>
            <a:r>
              <a:rPr lang="en-GB" dirty="0" err="1"/>
              <a:t>Seq</a:t>
            </a:r>
            <a:r>
              <a:rPr lang="en-GB" dirty="0"/>
              <a:t># to be 120</a:t>
            </a:r>
            <a:endParaRPr lang="en-SE" dirty="0"/>
          </a:p>
        </p:txBody>
      </p:sp>
      <p:sp>
        <p:nvSpPr>
          <p:cNvPr id="11" name="TextBox 10">
            <a:extLst>
              <a:ext uri="{FF2B5EF4-FFF2-40B4-BE49-F238E27FC236}">
                <a16:creationId xmlns:a16="http://schemas.microsoft.com/office/drawing/2014/main" id="{BED29B7C-CAE4-F1D3-3576-2D188B3330DC}"/>
              </a:ext>
            </a:extLst>
          </p:cNvPr>
          <p:cNvSpPr txBox="1"/>
          <p:nvPr/>
        </p:nvSpPr>
        <p:spPr>
          <a:xfrm>
            <a:off x="301726" y="2880950"/>
            <a:ext cx="2100573" cy="3416320"/>
          </a:xfrm>
          <a:prstGeom prst="rect">
            <a:avLst/>
          </a:prstGeom>
          <a:noFill/>
        </p:spPr>
        <p:txBody>
          <a:bodyPr wrap="square" rtlCol="0">
            <a:spAutoFit/>
          </a:bodyPr>
          <a:lstStyle/>
          <a:p>
            <a:r>
              <a:rPr lang="en-GB" dirty="0"/>
              <a:t>3. </a:t>
            </a:r>
            <a:r>
              <a:rPr lang="en-GB" dirty="0" err="1"/>
              <a:t>HostA</a:t>
            </a:r>
            <a:r>
              <a:rPr lang="en-GB" dirty="0"/>
              <a:t> receives ACK for </a:t>
            </a:r>
            <a:r>
              <a:rPr lang="en-GB" dirty="0" err="1"/>
              <a:t>Seq</a:t>
            </a:r>
            <a:r>
              <a:rPr lang="en-GB" dirty="0"/>
              <a:t># 120. </a:t>
            </a:r>
            <a:r>
              <a:rPr lang="en-GB" dirty="0">
                <a:solidFill>
                  <a:srgbClr val="FF0000"/>
                </a:solidFill>
              </a:rPr>
              <a:t>This cumulative ACK of </a:t>
            </a:r>
            <a:r>
              <a:rPr lang="en-GB" dirty="0" err="1">
                <a:solidFill>
                  <a:srgbClr val="FF0000"/>
                </a:solidFill>
              </a:rPr>
              <a:t>Seq</a:t>
            </a:r>
            <a:r>
              <a:rPr lang="en-GB" dirty="0">
                <a:solidFill>
                  <a:srgbClr val="FF0000"/>
                </a:solidFill>
              </a:rPr>
              <a:t># 120 covers for earlier lost ACK of Seq#100</a:t>
            </a:r>
            <a:r>
              <a:rPr lang="en-GB" dirty="0"/>
              <a:t>, so </a:t>
            </a:r>
            <a:r>
              <a:rPr lang="en-GB" dirty="0" err="1"/>
              <a:t>HostA</a:t>
            </a:r>
            <a:r>
              <a:rPr lang="en-GB" dirty="0"/>
              <a:t> knows that Host</a:t>
            </a:r>
            <a:r>
              <a:rPr lang="en-US" altLang="zh-CN" dirty="0"/>
              <a:t>B has received all bytes up to Seq#119, so it can send the next 15 Bytes (Seq#120-134).</a:t>
            </a:r>
            <a:endParaRPr lang="en-GB" dirty="0"/>
          </a:p>
        </p:txBody>
      </p:sp>
    </p:spTree>
    <p:extLst>
      <p:ext uri="{BB962C8B-B14F-4D97-AF65-F5344CB8AC3E}">
        <p14:creationId xmlns:p14="http://schemas.microsoft.com/office/powerpoint/2010/main" val="3143968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wipe(left)">
                                      <p:cBhvr>
                                        <p:cTn id="7" dur="500"/>
                                        <p:tgtEl>
                                          <p:spTgt spid="12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5"/>
                                        </p:tgtEl>
                                        <p:attrNameLst>
                                          <p:attrName>style.visibility</p:attrName>
                                        </p:attrNameLst>
                                      </p:cBhvr>
                                      <p:to>
                                        <p:strVal val="visible"/>
                                      </p:to>
                                    </p:set>
                                    <p:animEffect transition="in" filter="wipe(left)">
                                      <p:cBhvr>
                                        <p:cTn id="10" dur="500"/>
                                        <p:tgtEl>
                                          <p:spTgt spid="12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6"/>
                                        </p:tgtEl>
                                        <p:attrNameLst>
                                          <p:attrName>style.visibility</p:attrName>
                                        </p:attrNameLst>
                                      </p:cBhvr>
                                      <p:to>
                                        <p:strVal val="visible"/>
                                      </p:to>
                                    </p:set>
                                    <p:animEffect transition="in" filter="wipe(left)">
                                      <p:cBhvr>
                                        <p:cTn id="13" dur="500"/>
                                        <p:tgtEl>
                                          <p:spTgt spid="126"/>
                                        </p:tgtEl>
                                      </p:cBhvr>
                                    </p:animEffect>
                                  </p:childTnLst>
                                </p:cTn>
                              </p:par>
                              <p:par>
                                <p:cTn id="14" presetID="22" presetClass="entr" presetSubtype="8" fill="hold" nodeType="withEffect">
                                  <p:stCondLst>
                                    <p:cond delay="0"/>
                                  </p:stCondLst>
                                  <p:childTnLst>
                                    <p:set>
                                      <p:cBhvr>
                                        <p:cTn id="15" dur="1" fill="hold">
                                          <p:stCondLst>
                                            <p:cond delay="0"/>
                                          </p:stCondLst>
                                        </p:cTn>
                                        <p:tgtEl>
                                          <p:spTgt spid="143"/>
                                        </p:tgtEl>
                                        <p:attrNameLst>
                                          <p:attrName>style.visibility</p:attrName>
                                        </p:attrNameLst>
                                      </p:cBhvr>
                                      <p:to>
                                        <p:strVal val="visible"/>
                                      </p:to>
                                    </p:set>
                                    <p:animEffect transition="in" filter="wipe(left)">
                                      <p:cBhvr>
                                        <p:cTn id="16" dur="500"/>
                                        <p:tgtEl>
                                          <p:spTgt spid="143"/>
                                        </p:tgtEl>
                                      </p:cBhvr>
                                    </p:animEffect>
                                  </p:childTnLst>
                                </p:cTn>
                              </p:par>
                            </p:childTnLst>
                          </p:cTn>
                        </p:par>
                        <p:par>
                          <p:cTn id="17" fill="hold">
                            <p:stCondLst>
                              <p:cond delay="500"/>
                            </p:stCondLst>
                            <p:childTnLst>
                              <p:par>
                                <p:cTn id="18" presetID="22" presetClass="entr" presetSubtype="2"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right)">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animBg="1"/>
      <p:bldP spid="125" grpId="0" animBg="1"/>
      <p:bldP spid="126" grpId="0"/>
      <p:bldP spid="3" grpId="0"/>
      <p:bldP spid="8"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6</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850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sequence number of the segment sent at t=2?</a:t>
            </a:r>
          </a:p>
          <a:p>
            <a:r>
              <a:rPr lang="en-GB" dirty="0"/>
              <a:t>A: 0+100=100. </a:t>
            </a:r>
          </a:p>
          <a:p>
            <a:r>
              <a:rPr lang="en-GB" dirty="0"/>
              <a:t>See notes for explanations</a:t>
            </a:r>
          </a:p>
          <a:p>
            <a:endParaRPr lang="en-GB" dirty="0"/>
          </a:p>
          <a:p>
            <a:endParaRPr lang="en-GB" dirty="0"/>
          </a:p>
          <a:p>
            <a:endParaRPr lang="en-SE" dirty="0"/>
          </a:p>
        </p:txBody>
      </p:sp>
    </p:spTree>
    <p:extLst>
      <p:ext uri="{BB962C8B-B14F-4D97-AF65-F5344CB8AC3E}">
        <p14:creationId xmlns:p14="http://schemas.microsoft.com/office/powerpoint/2010/main" val="79967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b</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7</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6?</a:t>
            </a:r>
          </a:p>
          <a:p>
            <a:r>
              <a:rPr lang="en-GB" dirty="0"/>
              <a:t>A: 0+100=100. By sending this ACK, the receiver is telling the sender: "I've received everything up to byte 99, and I'm now expecting byte 100."</a:t>
            </a:r>
          </a:p>
          <a:p>
            <a:r>
              <a:rPr lang="en-GB" dirty="0"/>
              <a:t>See notes for explanations</a:t>
            </a:r>
          </a:p>
          <a:p>
            <a:endParaRPr lang="en-GB" dirty="0"/>
          </a:p>
          <a:p>
            <a:endParaRPr lang="en-GB" dirty="0"/>
          </a:p>
          <a:p>
            <a:endParaRPr lang="en-SE" dirty="0"/>
          </a:p>
        </p:txBody>
      </p:sp>
    </p:spTree>
    <p:extLst>
      <p:ext uri="{BB962C8B-B14F-4D97-AF65-F5344CB8AC3E}">
        <p14:creationId xmlns:p14="http://schemas.microsoft.com/office/powerpoint/2010/main" val="1687785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kumimoji="0" lang="en-GB" altLang="en-SE" sz="4400" b="1" i="0" u="none" strike="noStrike" cap="none" normalizeH="0" baseline="0" dirty="0">
                <a:ln>
                  <a:noFill/>
                </a:ln>
                <a:solidFill>
                  <a:schemeClr val="tx1"/>
                </a:solidFill>
                <a:effectLst/>
                <a:latin typeface="Arial" panose="020B0604020202020204" pitchFamily="34" charset="0"/>
              </a:rPr>
              <a:t>c</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8</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8?</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Tree>
    <p:extLst>
      <p:ext uri="{BB962C8B-B14F-4D97-AF65-F5344CB8AC3E}">
        <p14:creationId xmlns:p14="http://schemas.microsoft.com/office/powerpoint/2010/main" val="33034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45D969-EDB9-3BD3-6B70-C5BCE2B13A7D}"/>
              </a:ext>
            </a:extLst>
          </p:cNvPr>
          <p:cNvSpPr>
            <a:spLocks noGrp="1"/>
          </p:cNvSpPr>
          <p:nvPr>
            <p:ph type="title"/>
          </p:nvPr>
        </p:nvSpPr>
        <p:spPr/>
        <p:txBody>
          <a:bodyPr>
            <a:normAutofit fontScale="90000"/>
          </a:bodyPr>
          <a:lstStyle/>
          <a:p>
            <a:r>
              <a:rPr kumimoji="0" lang="en-SE" altLang="en-SE" sz="4400" b="1" i="0" u="none" strike="noStrike" cap="none" normalizeH="0" baseline="0" dirty="0">
                <a:ln>
                  <a:noFill/>
                </a:ln>
                <a:solidFill>
                  <a:schemeClr val="tx1"/>
                </a:solidFill>
                <a:effectLst/>
                <a:latin typeface="Arial" panose="020B0604020202020204" pitchFamily="34" charset="0"/>
              </a:rPr>
              <a:t>3.5-2</a:t>
            </a:r>
            <a:r>
              <a:rPr lang="en-GB" altLang="en-SE" dirty="0">
                <a:solidFill>
                  <a:schemeClr val="tx1"/>
                </a:solidFill>
                <a:latin typeface="Arial" panose="020B0604020202020204" pitchFamily="34" charset="0"/>
              </a:rPr>
              <a:t>d</a:t>
            </a:r>
            <a:r>
              <a:rPr kumimoji="0" lang="en-SE" altLang="en-SE" sz="4400" b="1" i="0" u="none" strike="noStrike" cap="none" normalizeH="0" baseline="0" dirty="0">
                <a:ln>
                  <a:noFill/>
                </a:ln>
                <a:solidFill>
                  <a:schemeClr val="tx1"/>
                </a:solidFill>
                <a:effectLst/>
                <a:latin typeface="Arial" panose="020B0604020202020204" pitchFamily="34" charset="0"/>
              </a:rPr>
              <a:t>. TCP sequence and ACK numbers.</a:t>
            </a:r>
            <a:endParaRPr lang="en-SE" dirty="0"/>
          </a:p>
        </p:txBody>
      </p:sp>
      <p:sp>
        <p:nvSpPr>
          <p:cNvPr id="4" name="Slide Number Placeholder 3">
            <a:extLst>
              <a:ext uri="{FF2B5EF4-FFF2-40B4-BE49-F238E27FC236}">
                <a16:creationId xmlns:a16="http://schemas.microsoft.com/office/drawing/2014/main" id="{21B761B7-BD56-5796-AD2C-16B8EB07AFC9}"/>
              </a:ext>
            </a:extLst>
          </p:cNvPr>
          <p:cNvSpPr>
            <a:spLocks noGrp="1"/>
          </p:cNvSpPr>
          <p:nvPr>
            <p:ph type="sldNum" sz="quarter" idx="4"/>
          </p:nvPr>
        </p:nvSpPr>
        <p:spPr/>
        <p:txBody>
          <a:bodyPr/>
          <a:lstStyle/>
          <a:p>
            <a:r>
              <a:rPr lang="en-US"/>
              <a:t>Network Layer: 4-</a:t>
            </a:r>
            <a:fld id="{C4204591-24BD-A542-B9D5-F8D8A88D2FEE}" type="slidenum">
              <a:rPr lang="en-US" smtClean="0"/>
              <a:pPr/>
              <a:t>9</a:t>
            </a:fld>
            <a:endParaRPr lang="en-US" dirty="0"/>
          </a:p>
        </p:txBody>
      </p:sp>
      <p:pic>
        <p:nvPicPr>
          <p:cNvPr id="6" name="Picture 2">
            <a:extLst>
              <a:ext uri="{FF2B5EF4-FFF2-40B4-BE49-F238E27FC236}">
                <a16:creationId xmlns:a16="http://schemas.microsoft.com/office/drawing/2014/main" id="{625AFAFC-9CB1-FC1C-DF9C-E838E3C22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6614" y="1116283"/>
            <a:ext cx="5525386" cy="5566826"/>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1">
            <a:extLst>
              <a:ext uri="{FF2B5EF4-FFF2-40B4-BE49-F238E27FC236}">
                <a16:creationId xmlns:a16="http://schemas.microsoft.com/office/drawing/2014/main" id="{9D726FFD-DBF8-1FF7-9C8B-5674E1C55038}"/>
              </a:ext>
            </a:extLst>
          </p:cNvPr>
          <p:cNvSpPr>
            <a:spLocks noGrp="1"/>
          </p:cNvSpPr>
          <p:nvPr>
            <p:ph idx="1"/>
          </p:nvPr>
        </p:nvSpPr>
        <p:spPr>
          <a:xfrm>
            <a:off x="116958" y="1535235"/>
            <a:ext cx="6815470" cy="4959082"/>
          </a:xfrm>
        </p:spPr>
        <p:txBody>
          <a:bodyPr>
            <a:normAutofit fontScale="77500" lnSpcReduction="20000"/>
          </a:bodyPr>
          <a:lstStyle/>
          <a:p>
            <a:r>
              <a:rPr lang="en-GB" dirty="0"/>
              <a:t>Consider the figure, where a TCP sender sends 8 TCP segments at t = 1, 2, 3, 4, 5, 6, 7, 8. Suppose the initial value of the sequence number is 0 and every segment sent to the receiver each contains 100 bytes. The delay between the sender and receiver is 5 time units, and so the first segment arrives at the receiver at t = 6. The ACKs sent by the receiver at t = 6, 7, 8, 10, 11, 12 are shown. The TCP segments (if any) sent by the sender at t = 11, 13, 15, 16, 17, 18 are not shown. The segment sent at t=4 is lost, as is the ACK segment sent at t=7.</a:t>
            </a:r>
          </a:p>
          <a:p>
            <a:r>
              <a:rPr lang="en-GB" dirty="0"/>
              <a:t>Q: What is the ACK value carried in the receiver-to-sender ACK sent at t = 10?</a:t>
            </a:r>
          </a:p>
          <a:p>
            <a:r>
              <a:rPr lang="en-GB" dirty="0"/>
              <a:t>A: 300. By sending this ACK, the receiver is telling the sender: "I have received everything up to byte 299. Please send me the next byte, which should be 300."</a:t>
            </a:r>
          </a:p>
          <a:p>
            <a:r>
              <a:rPr lang="en-GB" dirty="0"/>
              <a:t>See notes for explanations</a:t>
            </a:r>
          </a:p>
          <a:p>
            <a:endParaRPr lang="en-GB" dirty="0"/>
          </a:p>
          <a:p>
            <a:endParaRPr lang="en-GB" dirty="0"/>
          </a:p>
          <a:p>
            <a:endParaRPr lang="en-SE" dirty="0"/>
          </a:p>
        </p:txBody>
      </p:sp>
    </p:spTree>
    <p:extLst>
      <p:ext uri="{BB962C8B-B14F-4D97-AF65-F5344CB8AC3E}">
        <p14:creationId xmlns:p14="http://schemas.microsoft.com/office/powerpoint/2010/main" val="1976349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17463</TotalTime>
  <Words>5435</Words>
  <Application>Microsoft Office PowerPoint</Application>
  <PresentationFormat>Widescreen</PresentationFormat>
  <Paragraphs>739</Paragraphs>
  <Slides>36</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36</vt:i4>
      </vt:variant>
    </vt:vector>
  </HeadingPairs>
  <TitlesOfParts>
    <vt:vector size="46" baseType="lpstr">
      <vt:lpstr>ＭＳ Ｐゴシック</vt:lpstr>
      <vt:lpstr>Arial</vt:lpstr>
      <vt:lpstr>Calibri</vt:lpstr>
      <vt:lpstr>Calibri Light</vt:lpstr>
      <vt:lpstr>Comic Sans MS</vt:lpstr>
      <vt:lpstr>Symbol</vt:lpstr>
      <vt:lpstr>Tahoma</vt:lpstr>
      <vt:lpstr>Times New Roman</vt:lpstr>
      <vt:lpstr>Wingdings</vt:lpstr>
      <vt:lpstr>Office Theme</vt:lpstr>
      <vt:lpstr>PowerPoint Presentation</vt:lpstr>
      <vt:lpstr>Chapter 3: roadmap</vt:lpstr>
      <vt:lpstr>TCP sequence numbers, ACKs</vt:lpstr>
      <vt:lpstr>TCP: retransmission scenarios</vt:lpstr>
      <vt:lpstr>TCP: retransmission scenarios</vt:lpstr>
      <vt:lpstr>3.5-2a. TCP sequence and ACK numbers.</vt:lpstr>
      <vt:lpstr>3.5-2b. TCP sequence and ACK numbers.</vt:lpstr>
      <vt:lpstr>3.5-2c. TCP sequence and ACK numbers.</vt:lpstr>
      <vt:lpstr>3.5-2d. TCP sequence and ACK numbers.</vt:lpstr>
      <vt:lpstr>PowerPoint Presentation</vt:lpstr>
      <vt:lpstr>Network layer: “data plane” roadmap</vt:lpstr>
      <vt:lpstr>Packet Scheduling: FCFS</vt:lpstr>
      <vt:lpstr>Scheduling policies: priority</vt:lpstr>
      <vt:lpstr>Scheduling policies: round robin</vt:lpstr>
      <vt:lpstr>Scheduling policies: weighted fair queueing</vt:lpstr>
      <vt:lpstr>Quiz 1 4.2-7</vt:lpstr>
      <vt:lpstr>FCFS Scheduling</vt:lpstr>
      <vt:lpstr>Priority Scheduling</vt:lpstr>
      <vt:lpstr>Round Robin Scheduling</vt:lpstr>
      <vt:lpstr>Quiz 2 4.2-3</vt:lpstr>
      <vt:lpstr>FCFS Scheduling</vt:lpstr>
      <vt:lpstr>Priority Scheduling</vt:lpstr>
      <vt:lpstr>Round Robin Scheduling</vt:lpstr>
      <vt:lpstr>Quiz 3  4.2-4 </vt:lpstr>
      <vt:lpstr>FCFS Scheduling</vt:lpstr>
      <vt:lpstr>Priority Scheduling</vt:lpstr>
      <vt:lpstr>Round Robin Scheduling</vt:lpstr>
      <vt:lpstr>Quiz 4 4.2-1</vt:lpstr>
      <vt:lpstr>Quiz 5 4.2-2</vt:lpstr>
      <vt:lpstr>Network layer: “data plane” roadmap</vt:lpstr>
      <vt:lpstr>NAT: network address translation</vt:lpstr>
      <vt:lpstr>NAT: network address translation</vt:lpstr>
      <vt:lpstr>NAT: network address translation</vt:lpstr>
      <vt:lpstr>NAT: network address translation</vt:lpstr>
      <vt:lpstr>Quiz</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559</cp:revision>
  <dcterms:created xsi:type="dcterms:W3CDTF">2020-01-18T07:24:59Z</dcterms:created>
  <dcterms:modified xsi:type="dcterms:W3CDTF">2024-10-22T15:53:03Z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