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960" r:id="rId2"/>
    <p:sldId id="1054" r:id="rId3"/>
    <p:sldId id="1055" r:id="rId4"/>
    <p:sldId id="1237" r:id="rId5"/>
    <p:sldId id="1238" r:id="rId6"/>
    <p:sldId id="1058" r:id="rId7"/>
    <p:sldId id="1195" r:id="rId8"/>
    <p:sldId id="1199" r:id="rId9"/>
    <p:sldId id="1200" r:id="rId10"/>
    <p:sldId id="1201" r:id="rId11"/>
    <p:sldId id="1202" r:id="rId12"/>
    <p:sldId id="1061" r:id="rId13"/>
    <p:sldId id="1066" r:id="rId14"/>
    <p:sldId id="1062" r:id="rId15"/>
    <p:sldId id="1063" r:id="rId16"/>
    <p:sldId id="1064" r:id="rId17"/>
    <p:sldId id="1203" r:id="rId18"/>
    <p:sldId id="1067" r:id="rId19"/>
    <p:sldId id="1068" r:id="rId20"/>
    <p:sldId id="1069" r:id="rId21"/>
    <p:sldId id="1070" r:id="rId22"/>
    <p:sldId id="1071" r:id="rId23"/>
    <p:sldId id="1072" r:id="rId24"/>
    <p:sldId id="1204" r:id="rId25"/>
    <p:sldId id="1073" r:id="rId26"/>
    <p:sldId id="1074" r:id="rId27"/>
    <p:sldId id="12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252"/>
    <p:restoredTop sz="62274"/>
  </p:normalViewPr>
  <p:slideViewPr>
    <p:cSldViewPr snapToGrid="0" snapToObjects="1">
      <p:cViewPr varScale="1">
        <p:scale>
          <a:sx n="51" d="100"/>
          <a:sy n="51" d="100"/>
        </p:scale>
        <p:origin x="1248"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6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2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194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16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04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67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67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1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33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88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31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67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TimesLTPro"/>
              </a:rPr>
              <a:t>We can easily recognize the principal router components in Figure 4.4 in this analogy—the entry road and entry station correspond to the input port (with a lookup function to determine to local outgoing port); the roundabout corresponds to the switch fabric; and the roundabout exit road corresponds to the output port. With this analogy, it’s instructive to consider where bottlenecks might occur. What happens if cars arrive blazingly fast (for example, the roundabout is in Germany or Italy!) but the station attendant is slow? How fast must the attendant work to ensure there’s no backup on an entry road? Even with a blazingly fast attendant, what happens if cars traverse the roundabout slowly—can backups still occur? And what happens if most of the cars entering at all of the roundabout’s entrance ramps all want to leave the roundabout at the same exit ramp—can backups occur at the exit ramp or elsewhere? How should the roundabout operate if we want to assign priorities to different cars, or block certain cars from entering the roundabout in the first place? These are all analogous to critical questions faced by router and switch designers. </a:t>
            </a:r>
            <a:endParaRPr lang="en-US"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03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325308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27061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206912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24009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61687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304044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Tbps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33822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37239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3807879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msec)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real-time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219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4588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 name="Rectangle 9">
            <a:extLst>
              <a:ext uri="{FF2B5EF4-FFF2-40B4-BE49-F238E27FC236}">
                <a16:creationId xmlns:a16="http://schemas.microsoft.com/office/drawing/2014/main" id="{E4690020-A5BE-9A75-DB98-6FDFED57743D}"/>
              </a:ext>
            </a:extLst>
          </p:cNvPr>
          <p:cNvSpPr>
            <a:spLocks noChangeArrowheads="1"/>
          </p:cNvSpPr>
          <p:nvPr/>
        </p:nvSpPr>
        <p:spPr bwMode="auto">
          <a:xfrm>
            <a:off x="781050" y="5234799"/>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105" name="Group 2104">
            <a:extLst>
              <a:ext uri="{FF2B5EF4-FFF2-40B4-BE49-F238E27FC236}">
                <a16:creationId xmlns:a16="http://schemas.microsoft.com/office/drawing/2014/main" id="{9B5F42F9-12A2-88C1-0FB6-D7D32C62014D}"/>
              </a:ext>
            </a:extLst>
          </p:cNvPr>
          <p:cNvGrpSpPr/>
          <p:nvPr/>
        </p:nvGrpSpPr>
        <p:grpSpPr>
          <a:xfrm>
            <a:off x="2081771" y="5249835"/>
            <a:ext cx="2100020" cy="525818"/>
            <a:chOff x="1075103" y="3385874"/>
            <a:chExt cx="3106688" cy="777875"/>
          </a:xfrm>
        </p:grpSpPr>
        <p:sp>
          <p:nvSpPr>
            <p:cNvPr id="2106" name="Oval 56">
              <a:extLst>
                <a:ext uri="{FF2B5EF4-FFF2-40B4-BE49-F238E27FC236}">
                  <a16:creationId xmlns:a16="http://schemas.microsoft.com/office/drawing/2014/main" id="{CCF4479F-26B3-4850-9A0C-88748674543C}"/>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7" name="Oval 57">
              <a:extLst>
                <a:ext uri="{FF2B5EF4-FFF2-40B4-BE49-F238E27FC236}">
                  <a16:creationId xmlns:a16="http://schemas.microsoft.com/office/drawing/2014/main" id="{6F273346-903A-CD7E-30CF-190E4C50CDFB}"/>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8" name="Oval 58">
              <a:extLst>
                <a:ext uri="{FF2B5EF4-FFF2-40B4-BE49-F238E27FC236}">
                  <a16:creationId xmlns:a16="http://schemas.microsoft.com/office/drawing/2014/main" id="{D88DFD13-D757-5BD4-B886-EF22C20A1D12}"/>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109" name="Group 61">
              <a:extLst>
                <a:ext uri="{FF2B5EF4-FFF2-40B4-BE49-F238E27FC236}">
                  <a16:creationId xmlns:a16="http://schemas.microsoft.com/office/drawing/2014/main" id="{232598BD-EDEC-C491-4C38-D843E37EFE29}"/>
                </a:ext>
              </a:extLst>
            </p:cNvPr>
            <p:cNvGrpSpPr>
              <a:grpSpLocks/>
            </p:cNvGrpSpPr>
            <p:nvPr/>
          </p:nvGrpSpPr>
          <p:grpSpPr bwMode="auto">
            <a:xfrm>
              <a:off x="3723003" y="3385874"/>
              <a:ext cx="458788" cy="777875"/>
              <a:chOff x="2365" y="1352"/>
              <a:chExt cx="1022" cy="1616"/>
            </a:xfrm>
          </p:grpSpPr>
          <p:sp>
            <p:nvSpPr>
              <p:cNvPr id="2113" name="Rectangle 63">
                <a:extLst>
                  <a:ext uri="{FF2B5EF4-FFF2-40B4-BE49-F238E27FC236}">
                    <a16:creationId xmlns:a16="http://schemas.microsoft.com/office/drawing/2014/main" id="{57A8C802-3270-58FF-F88A-801DB0262E39}"/>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114" name="Picture 62">
                <a:extLst>
                  <a:ext uri="{FF2B5EF4-FFF2-40B4-BE49-F238E27FC236}">
                    <a16:creationId xmlns:a16="http://schemas.microsoft.com/office/drawing/2014/main" id="{12C09DCF-9156-D248-D00D-763044D1B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10" name="Picture 2" descr="Icon Car Symbol - Free image on Pixabay">
              <a:extLst>
                <a:ext uri="{FF2B5EF4-FFF2-40B4-BE49-F238E27FC236}">
                  <a16:creationId xmlns:a16="http://schemas.microsoft.com/office/drawing/2014/main" id="{5B2B41B7-687B-EA0B-3ADA-004FCAF8A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2" descr="Icon Car Symbol - Free image on Pixabay">
              <a:extLst>
                <a:ext uri="{FF2B5EF4-FFF2-40B4-BE49-F238E27FC236}">
                  <a16:creationId xmlns:a16="http://schemas.microsoft.com/office/drawing/2014/main" id="{FA02EBD0-43F6-5F0E-B166-334E268F4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2" descr="Icon Car Symbol - Free image on Pixabay">
              <a:extLst>
                <a:ext uri="{FF2B5EF4-FFF2-40B4-BE49-F238E27FC236}">
                  <a16:creationId xmlns:a16="http://schemas.microsoft.com/office/drawing/2014/main" id="{F51474BE-02B9-9991-08E2-29A41C242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115" name="Rectangle 5">
            <a:extLst>
              <a:ext uri="{FF2B5EF4-FFF2-40B4-BE49-F238E27FC236}">
                <a16:creationId xmlns:a16="http://schemas.microsoft.com/office/drawing/2014/main" id="{A70D1849-FF81-013D-BFA9-A498D3886972}"/>
              </a:ext>
            </a:extLst>
          </p:cNvPr>
          <p:cNvSpPr>
            <a:spLocks noChangeArrowheads="1"/>
          </p:cNvSpPr>
          <p:nvPr/>
        </p:nvSpPr>
        <p:spPr bwMode="auto">
          <a:xfrm>
            <a:off x="854541" y="5385611"/>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6" name="Rectangle 6">
            <a:extLst>
              <a:ext uri="{FF2B5EF4-FFF2-40B4-BE49-F238E27FC236}">
                <a16:creationId xmlns:a16="http://schemas.microsoft.com/office/drawing/2014/main" id="{62AAB046-E291-3545-96B5-70D4B532E6F6}"/>
              </a:ext>
            </a:extLst>
          </p:cNvPr>
          <p:cNvSpPr>
            <a:spLocks noChangeArrowheads="1"/>
          </p:cNvSpPr>
          <p:nvPr/>
        </p:nvSpPr>
        <p:spPr bwMode="auto">
          <a:xfrm>
            <a:off x="1382835" y="5284011"/>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7" name="Line 16">
            <a:extLst>
              <a:ext uri="{FF2B5EF4-FFF2-40B4-BE49-F238E27FC236}">
                <a16:creationId xmlns:a16="http://schemas.microsoft.com/office/drawing/2014/main" id="{48C748F8-8E1B-9EE2-9B35-089CFBC7D980}"/>
              </a:ext>
            </a:extLst>
          </p:cNvPr>
          <p:cNvSpPr>
            <a:spLocks noChangeShapeType="1"/>
          </p:cNvSpPr>
          <p:nvPr/>
        </p:nvSpPr>
        <p:spPr bwMode="auto">
          <a:xfrm>
            <a:off x="723900" y="5518603"/>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99" name="Rectangle 9">
            <a:extLst>
              <a:ext uri="{FF2B5EF4-FFF2-40B4-BE49-F238E27FC236}">
                <a16:creationId xmlns:a16="http://schemas.microsoft.com/office/drawing/2014/main" id="{57A202F4-8007-6DCE-12B1-19FA494F02A0}"/>
              </a:ext>
            </a:extLst>
          </p:cNvPr>
          <p:cNvSpPr>
            <a:spLocks noChangeArrowheads="1"/>
          </p:cNvSpPr>
          <p:nvPr/>
        </p:nvSpPr>
        <p:spPr bwMode="auto">
          <a:xfrm>
            <a:off x="781050" y="3594860"/>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analogy</a:t>
            </a:r>
            <a:r>
              <a:rPr kumimoji="0" lang="en-US" altLang="en-US" sz="3200" b="0" i="0" u="none" strike="noStrike" kern="1200" cap="none" spc="0" normalizeH="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5" y="3466272"/>
            <a:ext cx="1609726"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501" y="3137"/>
              <a:ext cx="85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roundabout</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66306" y="2545522"/>
              <a:ext cx="1095172"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Station</a:t>
              </a: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manager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691866" y="5904419"/>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entry stations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7041345" y="5904419"/>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exit roads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p:cNvCxnSpPr>
          <p:nvPr/>
        </p:nvCxnSpPr>
        <p:spPr bwMode="auto">
          <a:xfrm rot="5400000">
            <a:off x="3747424" y="3137191"/>
            <a:ext cx="810373" cy="135036"/>
          </a:xfrm>
          <a:prstGeom prst="bentConnector3">
            <a:avLst>
              <a:gd name="adj1" fmla="val -1717"/>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pic>
        <p:nvPicPr>
          <p:cNvPr id="2050" name="Picture 2">
            <a:extLst>
              <a:ext uri="{FF2B5EF4-FFF2-40B4-BE49-F238E27FC236}">
                <a16:creationId xmlns:a16="http://schemas.microsoft.com/office/drawing/2014/main" id="{B5EBAC66-81BD-39AF-AA8E-06B2B95FF0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2428" y="2423794"/>
            <a:ext cx="868613" cy="8686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CADFF9-ECDB-9F6B-6337-E6333BCED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559109">
            <a:off x="4406440" y="3848766"/>
            <a:ext cx="1471200" cy="1471200"/>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0495C94-56D7-B758-6A5D-797C35A24AB3}"/>
              </a:ext>
            </a:extLst>
          </p:cNvPr>
          <p:cNvGrpSpPr/>
          <p:nvPr/>
        </p:nvGrpSpPr>
        <p:grpSpPr>
          <a:xfrm>
            <a:off x="2081771" y="3609896"/>
            <a:ext cx="2100020" cy="525818"/>
            <a:chOff x="1075103" y="3385874"/>
            <a:chExt cx="3106688" cy="777875"/>
          </a:xfrm>
        </p:grpSpPr>
        <p:sp>
          <p:nvSpPr>
            <p:cNvPr id="5" name="Oval 56">
              <a:extLst>
                <a:ext uri="{FF2B5EF4-FFF2-40B4-BE49-F238E27FC236}">
                  <a16:creationId xmlns:a16="http://schemas.microsoft.com/office/drawing/2014/main" id="{D6CA211A-6043-3A97-C082-C2A2DB1B2720}"/>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Oval 57">
              <a:extLst>
                <a:ext uri="{FF2B5EF4-FFF2-40B4-BE49-F238E27FC236}">
                  <a16:creationId xmlns:a16="http://schemas.microsoft.com/office/drawing/2014/main" id="{4A355447-9316-5A91-1F91-AE4096C24601}"/>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 name="Oval 58">
              <a:extLst>
                <a:ext uri="{FF2B5EF4-FFF2-40B4-BE49-F238E27FC236}">
                  <a16:creationId xmlns:a16="http://schemas.microsoft.com/office/drawing/2014/main" id="{9730B940-4984-7E01-6E0B-D4CE52773FB3}"/>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8" name="Group 61">
              <a:extLst>
                <a:ext uri="{FF2B5EF4-FFF2-40B4-BE49-F238E27FC236}">
                  <a16:creationId xmlns:a16="http://schemas.microsoft.com/office/drawing/2014/main" id="{45F70913-BD15-9506-6063-CC3BE421BDC5}"/>
                </a:ext>
              </a:extLst>
            </p:cNvPr>
            <p:cNvGrpSpPr>
              <a:grpSpLocks/>
            </p:cNvGrpSpPr>
            <p:nvPr/>
          </p:nvGrpSpPr>
          <p:grpSpPr bwMode="auto">
            <a:xfrm>
              <a:off x="3723003" y="3385874"/>
              <a:ext cx="458788" cy="777875"/>
              <a:chOff x="2365" y="1352"/>
              <a:chExt cx="1022" cy="1616"/>
            </a:xfrm>
          </p:grpSpPr>
          <p:sp>
            <p:nvSpPr>
              <p:cNvPr id="10" name="Rectangle 63">
                <a:extLst>
                  <a:ext uri="{FF2B5EF4-FFF2-40B4-BE49-F238E27FC236}">
                    <a16:creationId xmlns:a16="http://schemas.microsoft.com/office/drawing/2014/main" id="{F7FEBEFF-CDEC-A37D-2AC9-AF3CCF3DD735}"/>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9" name="Picture 62">
                <a:extLst>
                  <a:ext uri="{FF2B5EF4-FFF2-40B4-BE49-F238E27FC236}">
                    <a16:creationId xmlns:a16="http://schemas.microsoft.com/office/drawing/2014/main" id="{53EDF458-D38C-20DC-6133-13E7C766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Picture 2" descr="Icon Car Symbol - Free image on Pixabay">
              <a:extLst>
                <a:ext uri="{FF2B5EF4-FFF2-40B4-BE49-F238E27FC236}">
                  <a16:creationId xmlns:a16="http://schemas.microsoft.com/office/drawing/2014/main" id="{E7F1ABDC-F218-33BB-1D9E-A175B2F77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2" descr="Icon Car Symbol - Free image on Pixabay">
              <a:extLst>
                <a:ext uri="{FF2B5EF4-FFF2-40B4-BE49-F238E27FC236}">
                  <a16:creationId xmlns:a16="http://schemas.microsoft.com/office/drawing/2014/main" id="{446F6992-85FD-FDE8-C886-4927F1ED8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descr="Icon Car Symbol - Free image on Pixabay">
              <a:extLst>
                <a:ext uri="{FF2B5EF4-FFF2-40B4-BE49-F238E27FC236}">
                  <a16:creationId xmlns:a16="http://schemas.microsoft.com/office/drawing/2014/main" id="{FFB7A3F4-5EF5-32A5-9077-6AA336675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ounded Rectangular Callout 2083">
            <a:extLst>
              <a:ext uri="{FF2B5EF4-FFF2-40B4-BE49-F238E27FC236}">
                <a16:creationId xmlns:a16="http://schemas.microsoft.com/office/drawing/2014/main" id="{14F84786-EAA5-0C84-CC42-974816FF3281}"/>
              </a:ext>
            </a:extLst>
          </p:cNvPr>
          <p:cNvSpPr/>
          <p:nvPr/>
        </p:nvSpPr>
        <p:spPr>
          <a:xfrm>
            <a:off x="2826003" y="2495971"/>
            <a:ext cx="858940" cy="1030267"/>
          </a:xfrm>
          <a:prstGeom prst="wedgeRoundRectCallout">
            <a:avLst>
              <a:gd name="adj1" fmla="val 59671"/>
              <a:gd name="adj2" fmla="val 3644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2086" name="Picture 8">
            <a:extLst>
              <a:ext uri="{FF2B5EF4-FFF2-40B4-BE49-F238E27FC236}">
                <a16:creationId xmlns:a16="http://schemas.microsoft.com/office/drawing/2014/main" id="{C2D86D17-8779-C84B-BD77-118A24FCAE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173" y="2584770"/>
            <a:ext cx="837237" cy="837237"/>
          </a:xfrm>
          <a:prstGeom prst="rect">
            <a:avLst/>
          </a:prstGeom>
          <a:noFill/>
          <a:extLst>
            <a:ext uri="{909E8E84-426E-40DD-AFC4-6F175D3DCCD1}">
              <a14:hiddenFill xmlns:a14="http://schemas.microsoft.com/office/drawing/2010/main">
                <a:solidFill>
                  <a:srgbClr val="FFFFFF"/>
                </a:solidFill>
              </a14:hiddenFill>
            </a:ext>
          </a:extLst>
        </p:spPr>
      </p:pic>
      <p:sp>
        <p:nvSpPr>
          <p:cNvPr id="2093" name="Rectangle 5">
            <a:extLst>
              <a:ext uri="{FF2B5EF4-FFF2-40B4-BE49-F238E27FC236}">
                <a16:creationId xmlns:a16="http://schemas.microsoft.com/office/drawing/2014/main" id="{5D76668E-E7B3-3BFD-D9E2-694E8B9F1A8B}"/>
              </a:ext>
            </a:extLst>
          </p:cNvPr>
          <p:cNvSpPr>
            <a:spLocks noChangeArrowheads="1"/>
          </p:cNvSpPr>
          <p:nvPr/>
        </p:nvSpPr>
        <p:spPr bwMode="auto">
          <a:xfrm>
            <a:off x="854541" y="3745672"/>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94" name="Rectangle 6">
            <a:extLst>
              <a:ext uri="{FF2B5EF4-FFF2-40B4-BE49-F238E27FC236}">
                <a16:creationId xmlns:a16="http://schemas.microsoft.com/office/drawing/2014/main" id="{A73CB39C-EBEE-D5E3-8772-ADFBB9E0B5DB}"/>
              </a:ext>
            </a:extLst>
          </p:cNvPr>
          <p:cNvSpPr>
            <a:spLocks noChangeArrowheads="1"/>
          </p:cNvSpPr>
          <p:nvPr/>
        </p:nvSpPr>
        <p:spPr bwMode="auto">
          <a:xfrm>
            <a:off x="1382835" y="3644072"/>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02" name="Line 16">
            <a:extLst>
              <a:ext uri="{FF2B5EF4-FFF2-40B4-BE49-F238E27FC236}">
                <a16:creationId xmlns:a16="http://schemas.microsoft.com/office/drawing/2014/main" id="{DA05E78B-7044-62E9-E0ED-B23C4264C1C3}"/>
              </a:ext>
            </a:extLst>
          </p:cNvPr>
          <p:cNvSpPr>
            <a:spLocks noChangeShapeType="1"/>
          </p:cNvSpPr>
          <p:nvPr/>
        </p:nvSpPr>
        <p:spPr bwMode="auto">
          <a:xfrm>
            <a:off x="723900" y="3878664"/>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72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8272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17258</TotalTime>
  <Words>2377</Words>
  <Application>Microsoft Office PowerPoint</Application>
  <PresentationFormat>Widescreen</PresentationFormat>
  <Paragraphs>524</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ＭＳ Ｐゴシック</vt:lpstr>
      <vt:lpstr>TimesLTPro</vt:lpstr>
      <vt:lpstr>Arial</vt:lpstr>
      <vt:lpstr>Calibri</vt:lpstr>
      <vt:lpstr>Calibri Light</vt:lpstr>
      <vt:lpstr>Comic Sans MS</vt:lpstr>
      <vt:lpstr>Courier New</vt:lpstr>
      <vt:lpstr>Symbol</vt:lpstr>
      <vt:lpstr>Tahoma</vt:lpstr>
      <vt:lpstr>Times</vt:lpstr>
      <vt:lpstr>Wingdings</vt:lpstr>
      <vt:lpstr>Office Theme</vt:lpstr>
      <vt:lpstr>PowerPoint Presentation</vt:lpstr>
      <vt:lpstr>Network layer: “data plane” roadmap</vt:lpstr>
      <vt:lpstr>Router architecture overview</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531</cp:revision>
  <dcterms:created xsi:type="dcterms:W3CDTF">2020-01-18T07:24:59Z</dcterms:created>
  <dcterms:modified xsi:type="dcterms:W3CDTF">2024-09-30T21:12:35Z</dcterms:modified>
</cp:coreProperties>
</file>